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9" r:id="rId7"/>
    <p:sldId id="259" r:id="rId8"/>
    <p:sldId id="260" r:id="rId9"/>
    <p:sldId id="262" r:id="rId10"/>
    <p:sldId id="263" r:id="rId11"/>
    <p:sldId id="270" r:id="rId12"/>
    <p:sldId id="264" r:id="rId13"/>
    <p:sldId id="271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7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0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0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2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3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40D2-DA59-418F-9676-2E287E608FAF}" type="datetimeFigureOut">
              <a:rPr lang="de-CH" smtClean="0"/>
              <a:t>23.07.2019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4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mpy.org/" TargetMode="External"/><Relationship Id="rId2" Type="http://schemas.openxmlformats.org/officeDocument/2006/relationships/hyperlink" Target="https://textblob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workx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bits.com/blog/factors-will-drive-python-growth-in-201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clock.org/" TargetMode="External"/><Relationship Id="rId2" Type="http://schemas.openxmlformats.org/officeDocument/2006/relationships/hyperlink" Target="https://python3statemen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source.com/article/18/4/introduction-python-bytecode" TargetMode="External"/><Relationship Id="rId4" Type="http://schemas.openxmlformats.org/officeDocument/2006/relationships/hyperlink" Target="https://docs.python.org/3/library/di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anywhere.com/" TargetMode="External"/><Relationship Id="rId4" Type="http://schemas.openxmlformats.org/officeDocument/2006/relationships/hyperlink" Target="https://www.python.org/shel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79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FAIM </a:t>
            </a:r>
            <a:r>
              <a:rPr lang="en-US" sz="2800" dirty="0" smtClean="0"/>
              <a:t>Python Workshop </a:t>
            </a:r>
            <a:r>
              <a:rPr lang="en-US" sz="2800" dirty="0" smtClean="0"/>
              <a:t>I – Practical Python</a:t>
            </a:r>
            <a:endParaRPr lang="de-C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73" y="1972005"/>
            <a:ext cx="4530854" cy="1530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5139" y="6394939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24 July 2019 | benjamin.titze@fmi.ch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9" y="236173"/>
            <a:ext cx="10515600" cy="6547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Virtual </a:t>
            </a:r>
            <a:r>
              <a:rPr lang="en-US" sz="3200" dirty="0" smtClean="0"/>
              <a:t>environments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5" y="1113579"/>
            <a:ext cx="3364524" cy="4560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Virtual environments allow you to use </a:t>
            </a:r>
            <a:r>
              <a:rPr lang="en-US" sz="2000" b="1" dirty="0" smtClean="0"/>
              <a:t>specific versions </a:t>
            </a:r>
            <a:r>
              <a:rPr lang="en-US" sz="2000" dirty="0" smtClean="0"/>
              <a:t>of Python and Python packages </a:t>
            </a:r>
            <a:r>
              <a:rPr lang="en-US" sz="2000" b="1" dirty="0" smtClean="0"/>
              <a:t>in isolation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 smtClean="0"/>
              <a:t>Different options for environments:</a:t>
            </a:r>
          </a:p>
          <a:p>
            <a:pPr lvl="1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irtualenv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/>
              <a:t> (new in Python 3.3)</a:t>
            </a:r>
            <a:endParaRPr lang="en-US" sz="1800" dirty="0" smtClean="0"/>
          </a:p>
          <a:p>
            <a:pPr lvl="1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onda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000" dirty="0" err="1" smtClean="0"/>
              <a:t>conda</a:t>
            </a:r>
            <a:r>
              <a:rPr lang="en-US" sz="2000" dirty="0" smtClean="0"/>
              <a:t> (from Anaconda) is both a package manager and an environment manager.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65430" y="1113579"/>
            <a:ext cx="668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Let’s try it on the command line: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29" y="1736313"/>
            <a:ext cx="7057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ip install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virtualenv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cs typeface="Consolas" panose="020B0609020204030204" pitchFamily="49" charset="0"/>
              </a:rPr>
              <a:t>(if not installed yet) </a:t>
            </a:r>
          </a:p>
          <a:p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virtualenv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&lt;..\path\to\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virtualenv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--python=python2.5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&lt;..\path\to\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cs typeface="Consolas" panose="020B0609020204030204" pitchFamily="49" charset="0"/>
              </a:rPr>
              <a:t>(if python2.5 installed at system level, otherwise point to path: --python=\path\to\python2.5)</a:t>
            </a:r>
          </a:p>
          <a:p>
            <a:endParaRPr lang="en-US" sz="1400" dirty="0" smtClean="0">
              <a:cs typeface="Consolas" panose="020B0609020204030204" pitchFamily="49" charset="0"/>
            </a:endParaRPr>
          </a:p>
          <a:p>
            <a:r>
              <a:rPr lang="en-US" sz="1400" dirty="0" smtClean="0">
                <a:cs typeface="Consolas" panose="020B0609020204030204" pitchFamily="49" charset="0"/>
              </a:rPr>
              <a:t>Alternatives: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python -m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&lt;..\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path\to\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onda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create -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[python=3.4]</a:t>
            </a:r>
          </a:p>
          <a:p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create -n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python=3.4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=0.15.0 [other packages]</a:t>
            </a:r>
          </a:p>
          <a:p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/>
              <a:t>Go to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..\path\to\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\Scripts</a:t>
            </a: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activate  </a:t>
            </a:r>
            <a:r>
              <a:rPr lang="en-US" sz="1400" dirty="0" smtClean="0">
                <a:cs typeface="Consolas" panose="020B0609020204030204" pitchFamily="49" charset="0"/>
              </a:rPr>
              <a:t>(Prompt will show the new environment!)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eactivate</a:t>
            </a:r>
          </a:p>
          <a:p>
            <a:endParaRPr lang="en-US" sz="1400" dirty="0" smtClean="0"/>
          </a:p>
          <a:p>
            <a:r>
              <a:rPr lang="en-US" sz="1400" dirty="0" smtClean="0"/>
              <a:t>With </a:t>
            </a:r>
            <a:r>
              <a:rPr lang="en-US" sz="1400" dirty="0" err="1" smtClean="0"/>
              <a:t>conda</a:t>
            </a:r>
            <a:r>
              <a:rPr lang="en-US" sz="1400" dirty="0" smtClean="0"/>
              <a:t>:</a:t>
            </a:r>
          </a:p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onda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activate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onda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deactivate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63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9" y="236173"/>
            <a:ext cx="10515600" cy="6547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Package managers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6" y="1535722"/>
            <a:ext cx="3364524" cy="436574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Package managers install packages and their dependencies:</a:t>
            </a:r>
          </a:p>
          <a:p>
            <a:pPr lvl="1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 smtClean="0"/>
              <a:t> – Python’s default</a:t>
            </a:r>
          </a:p>
          <a:p>
            <a:pPr lvl="1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onda</a:t>
            </a:r>
            <a:r>
              <a:rPr lang="en-US" sz="1800" dirty="0" smtClean="0"/>
              <a:t> – Anaconda’s package manager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 smtClean="0"/>
              <a:t>If you activate virtual environment X and install packages, they will be only available in X.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95093" y="600725"/>
            <a:ext cx="668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Let’s try it on the command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093" y="1236478"/>
            <a:ext cx="61897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ip install 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uninstall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cs typeface="Consolas" panose="020B0609020204030204" pitchFamily="49" charset="0"/>
              </a:rPr>
              <a:t>Upgrade to latest version: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--upgrade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r>
              <a:rPr lang="en-US" sz="1600" dirty="0" smtClean="0">
                <a:cs typeface="Consolas" panose="020B0609020204030204" pitchFamily="49" charset="0"/>
              </a:rPr>
              <a:t>Specific version: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==1.7&gt;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cs typeface="Consolas" panose="020B0609020204030204" pitchFamily="49" charset="0"/>
              </a:rPr>
              <a:t>Install from requirements file (list of packages):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ip install –r requirements.txt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cs typeface="Consolas" panose="020B0609020204030204" pitchFamily="49" charset="0"/>
              </a:rPr>
              <a:t>Similar with </a:t>
            </a:r>
            <a:r>
              <a:rPr lang="en-US" sz="1600" dirty="0" err="1" smtClean="0">
                <a:cs typeface="Consolas" panose="020B0609020204030204" pitchFamily="49" charset="0"/>
              </a:rPr>
              <a:t>conda</a:t>
            </a:r>
            <a:r>
              <a:rPr lang="en-US" sz="1600" dirty="0" smtClean="0">
                <a:cs typeface="Consolas" panose="020B0609020204030204" pitchFamily="49" charset="0"/>
              </a:rPr>
              <a:t>: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onda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install [--name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remove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=1.7&gt;  </a:t>
            </a:r>
            <a:r>
              <a:rPr lang="en-US" sz="1600" dirty="0" smtClean="0">
                <a:cs typeface="Consolas" panose="020B0609020204030204" pitchFamily="49" charset="0"/>
              </a:rPr>
              <a:t>(single equal sign!)</a:t>
            </a:r>
            <a:endParaRPr lang="en-US" sz="1600" dirty="0">
              <a:cs typeface="Consolas" panose="020B0609020204030204" pitchFamily="49" charset="0"/>
            </a:endParaRPr>
          </a:p>
          <a:p>
            <a:r>
              <a:rPr lang="de-CH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 install --file requirements.txt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076" y="5836173"/>
            <a:ext cx="987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page may be helpful (under Windows): </a:t>
            </a:r>
            <a:r>
              <a:rPr lang="de-CH" dirty="0">
                <a:hlinkClick r:id="rId2"/>
              </a:rPr>
              <a:t>https://www.lfd.uci.edu/~gohlke/pythonlibs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r>
              <a:rPr lang="en-US" dirty="0" smtClean="0"/>
              <a:t>Provides binaries (wheel files) for installation with pip.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673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2" y="206864"/>
            <a:ext cx="10515600" cy="6958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Object-oriented programming (OOP)</a:t>
            </a:r>
            <a:endParaRPr lang="de-CH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88" y="1723311"/>
            <a:ext cx="5706450" cy="3408018"/>
          </a:xfrm>
        </p:spPr>
      </p:pic>
      <p:sp>
        <p:nvSpPr>
          <p:cNvPr id="6" name="TextBox 5"/>
          <p:cNvSpPr txBox="1"/>
          <p:nvPr/>
        </p:nvSpPr>
        <p:spPr>
          <a:xfrm>
            <a:off x="803030" y="1354016"/>
            <a:ext cx="489438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Bind together data and functions in logical units – for better organization and maintainability!</a:t>
            </a:r>
          </a:p>
          <a:p>
            <a:endParaRPr lang="en-US" sz="2000" dirty="0" smtClean="0"/>
          </a:p>
          <a:p>
            <a:r>
              <a:rPr lang="en-US" sz="2000" dirty="0" smtClean="0"/>
              <a:t>Terminology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r>
              <a:rPr lang="en-US" sz="2000" dirty="0" smtClean="0"/>
              <a:t>Classes </a:t>
            </a:r>
            <a:r>
              <a:rPr lang="en-US" sz="2000" dirty="0" smtClean="0"/>
              <a:t>and </a:t>
            </a:r>
            <a:r>
              <a:rPr lang="en-US" sz="2000" dirty="0" smtClean="0"/>
              <a:t>objects, instances of classes</a:t>
            </a:r>
          </a:p>
          <a:p>
            <a:r>
              <a:rPr lang="en-US" sz="2000" dirty="0" smtClean="0"/>
              <a:t>In Python, everything is an object!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Four basic principles: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b="1" dirty="0" smtClean="0"/>
              <a:t>Encapsulation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b="1" dirty="0" smtClean="0"/>
              <a:t>Abstraction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b="1" dirty="0" smtClean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b="1" dirty="0" smtClean="0"/>
              <a:t>Polymorphism</a:t>
            </a:r>
            <a:endParaRPr lang="en-US" dirty="0" smtClean="0"/>
          </a:p>
          <a:p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6676293" y="4961308"/>
            <a:ext cx="41382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sz="1000" dirty="0" smtClean="0">
                <a:solidFill>
                  <a:schemeClr val="bg1">
                    <a:lumMod val="65000"/>
                  </a:schemeClr>
                </a:solidFill>
              </a:rPr>
              <a:t>https://www.raywenderlich.com/599-object-oriented-programming-in-swift </a:t>
            </a:r>
            <a:endParaRPr lang="de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0634"/>
            <a:ext cx="10521461" cy="96385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Hands-on exercise: </a:t>
            </a:r>
            <a:br>
              <a:rPr lang="en-US" sz="2800" dirty="0" smtClean="0"/>
            </a:br>
            <a:r>
              <a:rPr lang="en-US" sz="2800" dirty="0" smtClean="0"/>
              <a:t>Learn basics of OOP with 3D shapes</a:t>
            </a:r>
            <a:endParaRPr lang="de-CH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17426" y="1859344"/>
            <a:ext cx="58556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work in an editor for this exercise and develop classes for 3D shapes. I will create the base class and the cube class and explain the basic concepts.</a:t>
            </a:r>
          </a:p>
          <a:p>
            <a:r>
              <a:rPr lang="en-US" dirty="0" smtClean="0"/>
              <a:t>You will then try to create a sphere class.</a:t>
            </a:r>
          </a:p>
          <a:p>
            <a:endParaRPr lang="en-US" dirty="0"/>
          </a:p>
          <a:p>
            <a:r>
              <a:rPr lang="en-US" dirty="0" smtClean="0"/>
              <a:t>Our 3D shape module should be able to do the following: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Manage 3D objects (cubes and spheres, but you can think of other shapes)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Calculate their surface areas and volumes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Draw them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Calculate the distance between two objects.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We’ll go over the entire code together: </a:t>
            </a:r>
          </a:p>
          <a:p>
            <a:r>
              <a:rPr lang="en-US" dirty="0" smtClean="0"/>
              <a:t>shapes.py, shapes-main.py</a:t>
            </a:r>
          </a:p>
          <a:p>
            <a:r>
              <a:rPr lang="en-US" dirty="0" smtClean="0"/>
              <a:t>Optional: Use of ‘properties’ (advanced): </a:t>
            </a:r>
          </a:p>
          <a:p>
            <a:r>
              <a:rPr lang="en-US" dirty="0" smtClean="0"/>
              <a:t>shapes_properties.py, shapes-main_properties.py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44" y="3149867"/>
            <a:ext cx="3132671" cy="2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525"/>
            <a:ext cx="10521461" cy="96385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Hands-on exercise: </a:t>
            </a:r>
            <a:br>
              <a:rPr lang="en-US" sz="2800" dirty="0" smtClean="0"/>
            </a:br>
            <a:r>
              <a:rPr lang="en-US" sz="2800" dirty="0" smtClean="0"/>
              <a:t>Trying out packages for text analysis, computer algebra, and networks</a:t>
            </a:r>
            <a:endParaRPr lang="de-CH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86705" y="1562809"/>
            <a:ext cx="6699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use the </a:t>
            </a:r>
            <a:r>
              <a:rPr lang="en-US" dirty="0" err="1" smtClean="0"/>
              <a:t>Jupyter</a:t>
            </a:r>
            <a:r>
              <a:rPr lang="en-US" dirty="0" smtClean="0"/>
              <a:t> notebook to try out the following packages:</a:t>
            </a:r>
          </a:p>
          <a:p>
            <a:endParaRPr lang="en-US" dirty="0"/>
          </a:p>
          <a:p>
            <a:r>
              <a:rPr lang="en-US" b="1" dirty="0" err="1" smtClean="0"/>
              <a:t>TextBlob</a:t>
            </a:r>
            <a:r>
              <a:rPr lang="en-US" b="1" dirty="0" smtClean="0"/>
              <a:t>/NLTK</a:t>
            </a:r>
          </a:p>
          <a:p>
            <a:pPr lvl="1"/>
            <a:r>
              <a:rPr lang="en-US" dirty="0" smtClean="0"/>
              <a:t>Simplified text processing (builds upon NLTK)</a:t>
            </a:r>
            <a:endParaRPr lang="de-CH" dirty="0" smtClean="0">
              <a:hlinkClick r:id="rId2"/>
            </a:endParaRPr>
          </a:p>
          <a:p>
            <a:pPr lvl="1"/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textblob.readthedocs.io</a:t>
            </a:r>
            <a:endParaRPr lang="de-CH" dirty="0" smtClean="0"/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–U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textblob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python -m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textblob.download_corpora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CH" dirty="0"/>
          </a:p>
          <a:p>
            <a:r>
              <a:rPr lang="en-US" b="1" dirty="0" err="1" smtClean="0"/>
              <a:t>SymPy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Lightweight library </a:t>
            </a:r>
            <a:r>
              <a:rPr lang="en-US" dirty="0"/>
              <a:t>for symbolic mathematics</a:t>
            </a:r>
            <a:endParaRPr lang="de-CH" dirty="0">
              <a:hlinkClick r:id="rId3"/>
            </a:endParaRPr>
          </a:p>
          <a:p>
            <a:pPr lvl="1"/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www.sympy.org</a:t>
            </a:r>
            <a:endParaRPr lang="de-CH" dirty="0" smtClean="0"/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sympy</a:t>
            </a:r>
            <a:endParaRPr lang="de-CH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de-CH" b="1" dirty="0" smtClean="0"/>
              <a:t>NetworkX</a:t>
            </a:r>
            <a:r>
              <a:rPr lang="de-CH" dirty="0" smtClean="0"/>
              <a:t>  </a:t>
            </a:r>
          </a:p>
          <a:p>
            <a:pPr lvl="1"/>
            <a:r>
              <a:rPr lang="en-GB" dirty="0" smtClean="0"/>
              <a:t>Creating, manipulating and analysing networks</a:t>
            </a:r>
          </a:p>
          <a:p>
            <a:pPr lvl="1"/>
            <a:r>
              <a:rPr lang="de-CH" dirty="0">
                <a:hlinkClick r:id="rId4"/>
              </a:rPr>
              <a:t>https://networkx.github.io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pPr lvl="1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networkx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4385" y="3704492"/>
            <a:ext cx="21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</a:t>
            </a:r>
            <a:r>
              <a:rPr lang="en-US" dirty="0" smtClean="0"/>
              <a:t> </a:t>
            </a:r>
            <a:r>
              <a:rPr lang="en-US" i="1" dirty="0" smtClean="0"/>
              <a:t>See corresponding </a:t>
            </a:r>
            <a:r>
              <a:rPr lang="en-US" i="1" dirty="0" err="1" smtClean="0"/>
              <a:t>Jupyter</a:t>
            </a:r>
            <a:r>
              <a:rPr lang="en-US" i="1" dirty="0" smtClean="0"/>
              <a:t> notebooks!</a:t>
            </a:r>
          </a:p>
        </p:txBody>
      </p:sp>
    </p:spTree>
    <p:extLst>
      <p:ext uri="{BB962C8B-B14F-4D97-AF65-F5344CB8AC3E}">
        <p14:creationId xmlns:p14="http://schemas.microsoft.com/office/powerpoint/2010/main" val="2224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691" y="345829"/>
            <a:ext cx="481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brief history…</a:t>
            </a:r>
            <a:endParaRPr lang="de-CH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1811"/>
            <a:ext cx="2219172" cy="2667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3933095"/>
            <a:ext cx="2295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Created by Dutch software developer </a:t>
            </a:r>
            <a:r>
              <a:rPr lang="en-US" sz="1600" b="1" dirty="0" smtClean="0"/>
              <a:t>Guido van Rossum</a:t>
            </a:r>
            <a:r>
              <a:rPr lang="en-US" sz="1600" dirty="0" smtClean="0"/>
              <a:t> at CWI, Amsterdam.</a:t>
            </a:r>
          </a:p>
          <a:p>
            <a:r>
              <a:rPr lang="en-US" sz="1600" dirty="0" smtClean="0"/>
              <a:t>Released in 1991</a:t>
            </a:r>
            <a:r>
              <a:rPr lang="en-US" sz="16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8085" y="1211811"/>
            <a:ext cx="329625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Started out as a “hobby </a:t>
            </a:r>
            <a:r>
              <a:rPr lang="en-US" sz="1600" dirty="0" smtClean="0"/>
              <a:t>programming project” </a:t>
            </a:r>
            <a:r>
              <a:rPr lang="en-US" sz="1600" dirty="0" smtClean="0"/>
              <a:t>to bridge the gap between shell scripts and C.</a:t>
            </a:r>
          </a:p>
          <a:p>
            <a:endParaRPr lang="en-US" sz="1600" dirty="0"/>
          </a:p>
          <a:p>
            <a:r>
              <a:rPr lang="en-US" sz="1600" dirty="0" smtClean="0"/>
              <a:t>Named after the British comedy group ‘Monty Python’. 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Python 1.0 – 1994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600" dirty="0" smtClean="0"/>
              <a:t> </a:t>
            </a:r>
            <a:r>
              <a:rPr lang="en-US" sz="1600" dirty="0" smtClean="0"/>
              <a:t>1.x versions are </a:t>
            </a:r>
            <a:r>
              <a:rPr lang="en-US" sz="1600" dirty="0" smtClean="0"/>
              <a:t>obsolete</a:t>
            </a:r>
          </a:p>
          <a:p>
            <a:endParaRPr lang="en-US" sz="1600" dirty="0" smtClean="0"/>
          </a:p>
          <a:p>
            <a:r>
              <a:rPr lang="en-US" sz="1600" dirty="0" smtClean="0"/>
              <a:t>Python 2.0 – 2000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600" dirty="0" smtClean="0"/>
              <a:t> </a:t>
            </a:r>
            <a:r>
              <a:rPr lang="en-US" sz="1600" dirty="0" smtClean="0"/>
              <a:t>Latest and final: 2.7 in </a:t>
            </a:r>
            <a:r>
              <a:rPr lang="en-US" sz="1600" dirty="0" smtClean="0"/>
              <a:t>2010</a:t>
            </a:r>
          </a:p>
          <a:p>
            <a:endParaRPr lang="en-US" sz="1600" dirty="0" smtClean="0"/>
          </a:p>
          <a:p>
            <a:r>
              <a:rPr lang="en-US" sz="1600" dirty="0" smtClean="0"/>
              <a:t>Python 3.0 – 2008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600" dirty="0" smtClean="0"/>
              <a:t> </a:t>
            </a:r>
            <a:r>
              <a:rPr lang="en-US" sz="1600" dirty="0" smtClean="0"/>
              <a:t>Currently 3.7 (June 2018)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de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98" y="2672862"/>
            <a:ext cx="5929393" cy="36154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31218" y="1211811"/>
            <a:ext cx="5087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Strong </a:t>
            </a:r>
            <a:r>
              <a:rPr lang="en-US" sz="1600" dirty="0" smtClean="0"/>
              <a:t>growth over the last decade.</a:t>
            </a:r>
          </a:p>
          <a:p>
            <a:endParaRPr lang="en-US" sz="1600" dirty="0" smtClean="0"/>
          </a:p>
          <a:p>
            <a:r>
              <a:rPr lang="en-US" sz="1600" dirty="0" smtClean="0"/>
              <a:t>Python is now a mainstream programming language alongside Java, C/C++/C#, JavaScript, …</a:t>
            </a:r>
            <a:endParaRPr lang="de-CH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80999" y="5327807"/>
            <a:ext cx="2596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Van Rossum was Python’s BDFL (Benevolent Dictator for Life) until July 2018. 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963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6" y="212726"/>
            <a:ext cx="10515600" cy="742706"/>
          </a:xfrm>
        </p:spPr>
        <p:txBody>
          <a:bodyPr>
            <a:normAutofit/>
          </a:bodyPr>
          <a:lstStyle/>
          <a:p>
            <a:r>
              <a:rPr lang="en-US" sz="3800" dirty="0" smtClean="0"/>
              <a:t>Why Python?</a:t>
            </a:r>
            <a:endParaRPr lang="de-CH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1855"/>
            <a:ext cx="3710354" cy="48448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Python is a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</a:t>
            </a:r>
            <a:r>
              <a:rPr lang="en-US" sz="1800" b="1" dirty="0" smtClean="0"/>
              <a:t>general-purpose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interpreted   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     high-level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 </a:t>
            </a:r>
            <a:r>
              <a:rPr lang="en-US" sz="1800" b="1" dirty="0" smtClean="0"/>
              <a:t>    object-oriented</a:t>
            </a:r>
            <a:r>
              <a:rPr lang="en-US" sz="1800" b="1" dirty="0" smtClean="0"/>
              <a:t>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programming language.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Increasing use by </a:t>
            </a:r>
            <a:r>
              <a:rPr lang="en-US" sz="1800" dirty="0" smtClean="0"/>
              <a:t>large IT companies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Prominent </a:t>
            </a:r>
            <a:r>
              <a:rPr lang="en-US" sz="1800" dirty="0" smtClean="0"/>
              <a:t>examples:</a:t>
            </a:r>
          </a:p>
          <a:p>
            <a:pPr marL="0" indent="0">
              <a:buNone/>
            </a:pPr>
            <a:r>
              <a:rPr lang="en-US" sz="1800" dirty="0" smtClean="0"/>
              <a:t>Google</a:t>
            </a:r>
            <a:r>
              <a:rPr lang="en-US" sz="1800" dirty="0" smtClean="0"/>
              <a:t>, </a:t>
            </a:r>
            <a:r>
              <a:rPr lang="en-US" sz="1800" dirty="0" smtClean="0"/>
              <a:t>Amazon, Instagram</a:t>
            </a:r>
            <a:r>
              <a:rPr lang="en-US" sz="1800" dirty="0" smtClean="0"/>
              <a:t>, Dropbox, Spotify, </a:t>
            </a:r>
            <a:r>
              <a:rPr lang="en-US" sz="1800" dirty="0" smtClean="0"/>
              <a:t>Netflix…</a:t>
            </a:r>
            <a:endParaRPr lang="en-US" sz="1800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569144" y="1561855"/>
            <a:ext cx="2684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Why Python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Platform-independent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ecosystem: lots of third-party libraries, vibrant community.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But:</a:t>
            </a:r>
          </a:p>
          <a:p>
            <a:r>
              <a:rPr lang="en-US" dirty="0" smtClean="0"/>
              <a:t>Slow compared to compiled </a:t>
            </a:r>
            <a:r>
              <a:rPr lang="en-US" dirty="0" smtClean="0"/>
              <a:t>languages, high </a:t>
            </a:r>
            <a:r>
              <a:rPr lang="en-US" dirty="0" smtClean="0"/>
              <a:t>memory </a:t>
            </a:r>
            <a:r>
              <a:rPr lang="en-US" dirty="0" smtClean="0"/>
              <a:t>consumption, runtime errors…</a:t>
            </a:r>
            <a:endParaRPr lang="en-US" dirty="0" smtClean="0"/>
          </a:p>
          <a:p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59" y="1283676"/>
            <a:ext cx="4236000" cy="4384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3077" y="5715000"/>
            <a:ext cx="3896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de-CH" sz="800" dirty="0" smtClean="0">
                <a:hlinkClick r:id="rId3"/>
              </a:rPr>
              <a:t>https://www.peerbits.com/blog/factors-will-drive-python-growth-in-2018.html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73811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93" y="306510"/>
            <a:ext cx="10515600" cy="7133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2 vs 3</a:t>
            </a:r>
            <a:endParaRPr lang="de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561856"/>
            <a:ext cx="10281138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Python 2 will become obsolete in the long run (won’t be maintained past 2020); </a:t>
            </a:r>
            <a:r>
              <a:rPr lang="en-US" sz="2200" b="1" dirty="0" smtClean="0"/>
              <a:t>Python 3 is the future</a:t>
            </a:r>
            <a:r>
              <a:rPr lang="en-US" sz="2200" b="1" dirty="0" smtClean="0"/>
              <a:t>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de-CH" sz="1800" dirty="0" smtClean="0">
                <a:hlinkClick r:id="rId2"/>
              </a:rPr>
              <a:t>https</a:t>
            </a:r>
            <a:r>
              <a:rPr lang="de-CH" sz="1800" dirty="0">
                <a:hlinkClick r:id="rId2"/>
              </a:rPr>
              <a:t>://python3statement.org</a:t>
            </a:r>
            <a:r>
              <a:rPr lang="de-CH" sz="1800" dirty="0"/>
              <a:t> and </a:t>
            </a:r>
            <a:r>
              <a:rPr lang="de-CH" sz="1800" dirty="0">
                <a:hlinkClick r:id="rId3"/>
              </a:rPr>
              <a:t>https://</a:t>
            </a:r>
            <a:r>
              <a:rPr lang="de-CH" sz="1800" dirty="0" smtClean="0">
                <a:hlinkClick r:id="rId3"/>
              </a:rPr>
              <a:t>pythonclock.org</a:t>
            </a:r>
            <a:r>
              <a:rPr lang="de-CH" sz="1800" dirty="0" smtClean="0"/>
              <a:t> !</a:t>
            </a:r>
            <a:endParaRPr lang="en-US" sz="1800" b="1" dirty="0" smtClean="0"/>
          </a:p>
          <a:p>
            <a:r>
              <a:rPr lang="en-US" sz="2200" dirty="0" smtClean="0"/>
              <a:t>If you start a project now, don’t use Python </a:t>
            </a:r>
            <a:r>
              <a:rPr lang="en-US" sz="2200" dirty="0"/>
              <a:t>2 unless you really have </a:t>
            </a:r>
            <a:r>
              <a:rPr lang="en-US" sz="2200" dirty="0" smtClean="0"/>
              <a:t>to.</a:t>
            </a:r>
            <a:endParaRPr lang="de-CH" sz="2200" dirty="0"/>
          </a:p>
          <a:p>
            <a:r>
              <a:rPr lang="en-US" sz="2200" dirty="0"/>
              <a:t>Examples of </a:t>
            </a:r>
            <a:r>
              <a:rPr lang="en-US" sz="2200" dirty="0" smtClean="0"/>
              <a:t>differences:</a:t>
            </a:r>
            <a:endParaRPr lang="en-US" sz="2200" dirty="0"/>
          </a:p>
          <a:p>
            <a:pPr lvl="1"/>
            <a:r>
              <a:rPr lang="en-US" sz="1800" dirty="0" smtClean="0"/>
              <a:t>Division </a:t>
            </a:r>
            <a:r>
              <a:rPr lang="en-US" sz="1800" dirty="0" smtClean="0"/>
              <a:t>operator: </a:t>
            </a:r>
            <a:r>
              <a:rPr lang="en-US" sz="1800" dirty="0" smtClean="0">
                <a:cs typeface="Consolas" panose="020B0609020204030204" pitchFamily="49" charset="0"/>
              </a:rPr>
              <a:t>5/2 yields </a:t>
            </a:r>
            <a:r>
              <a:rPr lang="en-US" sz="1800" dirty="0" smtClean="0">
                <a:cs typeface="Consolas" panose="020B0609020204030204" pitchFamily="49" charset="0"/>
              </a:rPr>
              <a:t>2 in Python 2, but 2.5 in Python 3.</a:t>
            </a:r>
            <a:endParaRPr lang="en-US" sz="1800" dirty="0" smtClean="0"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cs typeface="Consolas" panose="020B0609020204030204" pitchFamily="49" charset="0"/>
              </a:rPr>
              <a:t>print() is a </a:t>
            </a:r>
            <a:r>
              <a:rPr lang="en-US" sz="1800" dirty="0" smtClean="0">
                <a:cs typeface="Consolas" panose="020B0609020204030204" pitchFamily="49" charset="0"/>
              </a:rPr>
              <a:t>function in </a:t>
            </a:r>
            <a:r>
              <a:rPr lang="en-US" sz="1800" dirty="0" smtClean="0">
                <a:cs typeface="Consolas" panose="020B0609020204030204" pitchFamily="49" charset="0"/>
              </a:rPr>
              <a:t>3.x; but in 2.x print is a statement. </a:t>
            </a:r>
            <a:endParaRPr lang="en-US" sz="1800" dirty="0" smtClean="0">
              <a:cs typeface="Consolas" panose="020B0609020204030204" pitchFamily="49" charset="0"/>
            </a:endParaRPr>
          </a:p>
          <a:p>
            <a:pPr lvl="2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 “Hello”</a:t>
            </a:r>
            <a:r>
              <a:rPr lang="en-US" sz="1400" dirty="0" smtClean="0">
                <a:cs typeface="Consolas" panose="020B0609020204030204" pitchFamily="49" charset="0"/>
              </a:rPr>
              <a:t> in Python 2.x;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print(“Hello”)</a:t>
            </a:r>
            <a:r>
              <a:rPr lang="en-US" sz="1400" dirty="0" smtClean="0">
                <a:cs typeface="Consolas" panose="020B0609020204030204" pitchFamily="49" charset="0"/>
              </a:rPr>
              <a:t> in Python 3.x</a:t>
            </a:r>
          </a:p>
          <a:p>
            <a:pPr lvl="2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“Hello”,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cs typeface="Consolas" panose="020B0609020204030204" pitchFamily="49" charset="0"/>
              </a:rPr>
              <a:t>to stay on the same line. In Python 3.x: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print(“Hello”, end=“”)</a:t>
            </a:r>
          </a:p>
          <a:p>
            <a:pPr lvl="1"/>
            <a:r>
              <a:rPr lang="en-US" sz="1800" dirty="0" smtClean="0">
                <a:cs typeface="Consolas" panose="020B0609020204030204" pitchFamily="49" charset="0"/>
              </a:rPr>
              <a:t>Implicit </a:t>
            </a:r>
            <a:r>
              <a:rPr lang="en-US" sz="1800" dirty="0" err="1" smtClean="0">
                <a:cs typeface="Consolas" panose="020B0609020204030204" pitchFamily="49" charset="0"/>
              </a:rPr>
              <a:t>str</a:t>
            </a:r>
            <a:r>
              <a:rPr lang="en-US" sz="1800" dirty="0" smtClean="0">
                <a:cs typeface="Consolas" panose="020B0609020204030204" pitchFamily="49" charset="0"/>
              </a:rPr>
              <a:t> type in Python 2 is ASCII, in Python 3 it’s </a:t>
            </a:r>
            <a:r>
              <a:rPr lang="en-US" sz="1800" dirty="0" smtClean="0">
                <a:cs typeface="Consolas" panose="020B0609020204030204" pitchFamily="49" charset="0"/>
              </a:rPr>
              <a:t>utf-8 (Unicode) by default: </a:t>
            </a:r>
          </a:p>
          <a:p>
            <a:pPr lvl="2"/>
            <a:r>
              <a:rPr lang="de-DE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ja-JP" alt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  <a:cs typeface="Arial Unicode MS" panose="020B0604020202020204" pitchFamily="34" charset="-128"/>
              </a:rPr>
              <a:t>こんにちは、世界</a:t>
            </a:r>
            <a:r>
              <a:rPr lang="ja-JP" alt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  <a:cs typeface="Arial Unicode MS" panose="020B0604020202020204" pitchFamily="34" charset="-128"/>
              </a:rPr>
              <a:t>！</a:t>
            </a:r>
            <a:r>
              <a:rPr lang="de-DE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2"/>
            <a:r>
              <a:rPr lang="el-G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Ω</a:t>
            </a:r>
            <a:r>
              <a:rPr lang="de-CH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math.sin(</a:t>
            </a:r>
            <a:r>
              <a:rPr lang="el-G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Ŵ</a:t>
            </a:r>
            <a:endParaRPr lang="de-CH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cs typeface="Consolas" panose="020B0609020204030204" pitchFamily="49" charset="0"/>
              </a:rPr>
              <a:t>‘Future’ functionality can be made available to earlier versions:</a:t>
            </a:r>
          </a:p>
          <a:p>
            <a:pPr lvl="1"/>
            <a:r>
              <a:rPr lang="en-US" sz="1800" dirty="0" smtClean="0">
                <a:cs typeface="Consolas" panose="020B0609020204030204" pitchFamily="49" charset="0"/>
              </a:rPr>
              <a:t>For example: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 __future__ import division </a:t>
            </a:r>
          </a:p>
        </p:txBody>
      </p:sp>
    </p:spTree>
    <p:extLst>
      <p:ext uri="{BB962C8B-B14F-4D97-AF65-F5344CB8AC3E}">
        <p14:creationId xmlns:p14="http://schemas.microsoft.com/office/powerpoint/2010/main" val="34908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2" y="265478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source code to execution</a:t>
            </a:r>
            <a:endParaRPr lang="de-C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55" y="1711569"/>
            <a:ext cx="6304608" cy="3459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1071" y="5170974"/>
            <a:ext cx="37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Source: https://indianpythonista.wordpress.com</a:t>
            </a:r>
            <a:endParaRPr lang="de-CH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367" y="1606610"/>
            <a:ext cx="415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source code </a:t>
            </a:r>
            <a:r>
              <a:rPr lang="en-US" dirty="0" smtClean="0"/>
              <a:t>(*.</a:t>
            </a:r>
            <a:r>
              <a:rPr lang="en-US" dirty="0" err="1" smtClean="0"/>
              <a:t>py</a:t>
            </a:r>
            <a:r>
              <a:rPr lang="en-US" dirty="0" smtClean="0"/>
              <a:t> files) is not interpreted directly, but first compiled into </a:t>
            </a:r>
            <a:r>
              <a:rPr lang="en-US" i="1" dirty="0" smtClean="0"/>
              <a:t>byte code </a:t>
            </a:r>
            <a:r>
              <a:rPr lang="en-US" dirty="0"/>
              <a:t>(*.</a:t>
            </a:r>
            <a:r>
              <a:rPr lang="en-US" dirty="0" err="1"/>
              <a:t>pyc</a:t>
            </a:r>
            <a:r>
              <a:rPr lang="en-US" dirty="0"/>
              <a:t> files</a:t>
            </a:r>
            <a:r>
              <a:rPr lang="en-US" dirty="0" smtClean="0"/>
              <a:t>), </a:t>
            </a:r>
            <a:r>
              <a:rPr lang="en-US" dirty="0" smtClean="0"/>
              <a:t>an intermediate lower-level language for faster </a:t>
            </a:r>
            <a:r>
              <a:rPr lang="en-US" dirty="0" smtClean="0"/>
              <a:t>execution.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Byte-code is interpreted </a:t>
            </a:r>
            <a:r>
              <a:rPr lang="en-US" dirty="0" smtClean="0"/>
              <a:t>on the </a:t>
            </a:r>
            <a:r>
              <a:rPr lang="en-US" dirty="0" smtClean="0"/>
              <a:t>Python Virtual Machine.</a:t>
            </a:r>
            <a:endParaRPr lang="en-US" dirty="0"/>
          </a:p>
          <a:p>
            <a:endParaRPr lang="en-US" dirty="0"/>
          </a:p>
          <a:p>
            <a:r>
              <a:rPr lang="en-US" b="1" dirty="0" err="1" smtClean="0"/>
              <a:t>CPython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The Python reference </a:t>
            </a:r>
            <a:r>
              <a:rPr lang="en-US" dirty="0" smtClean="0"/>
              <a:t>implementation in </a:t>
            </a:r>
            <a:r>
              <a:rPr lang="en-US" dirty="0" smtClean="0"/>
              <a:t>C, </a:t>
            </a:r>
            <a:r>
              <a:rPr lang="de-CH" dirty="0" smtClean="0">
                <a:hlinkClick r:id="rId3"/>
              </a:rPr>
              <a:t>github.com/python/cpython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Alternatives: </a:t>
            </a:r>
            <a:r>
              <a:rPr lang="en-US" dirty="0" err="1" smtClean="0"/>
              <a:t>Jython</a:t>
            </a:r>
            <a:r>
              <a:rPr lang="en-US" dirty="0" smtClean="0"/>
              <a:t>, Iron Python, </a:t>
            </a:r>
            <a:r>
              <a:rPr lang="en-US" dirty="0" err="1" smtClean="0"/>
              <a:t>PyPy</a:t>
            </a:r>
            <a:r>
              <a:rPr lang="en-US" dirty="0" smtClean="0"/>
              <a:t>…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7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683" y="191012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Byte code example</a:t>
            </a:r>
            <a:endParaRPr lang="de-CH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34" y="2712166"/>
            <a:ext cx="2839465" cy="1296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7" y="727619"/>
            <a:ext cx="4236716" cy="5359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8228" y="358287"/>
            <a:ext cx="40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in human-readable form: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12676" y="3407413"/>
            <a:ext cx="12485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56795" y="23428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source code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13919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Disassembled with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 sz="1400" dirty="0" smtClean="0"/>
              <a:t> package:</a:t>
            </a:r>
          </a:p>
          <a:p>
            <a:r>
              <a:rPr lang="de-CH" sz="1400" dirty="0">
                <a:hlinkClick r:id="rId4"/>
              </a:rPr>
              <a:t>https://docs.python.org/3/library/dis.html</a:t>
            </a:r>
            <a:r>
              <a:rPr lang="en-US" sz="1400" dirty="0" smtClean="0"/>
              <a:t> </a:t>
            </a:r>
            <a:endParaRPr lang="de-CH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62357" y="4008877"/>
            <a:ext cx="290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returns the nth Fibonacci number.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5152292" y="6400800"/>
            <a:ext cx="6904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Read more about this: </a:t>
            </a:r>
            <a:r>
              <a:rPr lang="de-CH" sz="1400" dirty="0">
                <a:hlinkClick r:id="rId5"/>
              </a:rPr>
              <a:t>https://opensource.com/article/18/4/introduction-python-bytecode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112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8" y="0"/>
            <a:ext cx="10515600" cy="7133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Installing </a:t>
            </a:r>
            <a:r>
              <a:rPr lang="en-US" sz="2800" dirty="0" smtClean="0"/>
              <a:t>and running Python / Editors and IDEs</a:t>
            </a:r>
            <a:endParaRPr lang="de-C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3" y="767864"/>
            <a:ext cx="10515600" cy="5873259"/>
          </a:xfrm>
        </p:spPr>
        <p:txBody>
          <a:bodyPr>
            <a:noAutofit/>
          </a:bodyPr>
          <a:lstStyle/>
          <a:p>
            <a:r>
              <a:rPr lang="en-US" sz="2200" dirty="0" smtClean="0"/>
              <a:t>Different options:</a:t>
            </a:r>
          </a:p>
          <a:p>
            <a:pPr lvl="1"/>
            <a:r>
              <a:rPr lang="en-US" sz="1800" dirty="0" smtClean="0"/>
              <a:t>Installer from </a:t>
            </a:r>
            <a:r>
              <a:rPr lang="en-US" sz="1800" dirty="0" smtClean="0">
                <a:hlinkClick r:id="rId2"/>
              </a:rPr>
              <a:t>www.python.org</a:t>
            </a:r>
            <a:r>
              <a:rPr lang="en-US" sz="1800" dirty="0" smtClean="0"/>
              <a:t>  (Python Software Foundation)</a:t>
            </a:r>
          </a:p>
          <a:p>
            <a:pPr lvl="2"/>
            <a:r>
              <a:rPr lang="en-US" sz="1600" dirty="0" smtClean="0"/>
              <a:t>Choose version 3.x for your operating system. Let installer add Python to the system </a:t>
            </a:r>
            <a:r>
              <a:rPr lang="en-US" sz="1600" dirty="0" smtClean="0"/>
              <a:t>path.</a:t>
            </a:r>
            <a:endParaRPr lang="en-US" sz="1600" dirty="0" smtClean="0"/>
          </a:p>
          <a:p>
            <a:pPr lvl="1"/>
            <a:r>
              <a:rPr lang="en-US" sz="1800" dirty="0" smtClean="0"/>
              <a:t>Distribution:</a:t>
            </a:r>
          </a:p>
          <a:p>
            <a:pPr lvl="2"/>
            <a:r>
              <a:rPr lang="en-US" sz="1600" dirty="0" smtClean="0"/>
              <a:t>Anaconda: </a:t>
            </a:r>
            <a:r>
              <a:rPr lang="en-US" sz="1600" dirty="0" smtClean="0">
                <a:hlinkClick r:id="rId3"/>
              </a:rPr>
              <a:t>www.anaconda.com</a:t>
            </a:r>
            <a:r>
              <a:rPr lang="en-US" sz="1600" dirty="0" smtClean="0"/>
              <a:t> – comes with lots of useful packages and tools </a:t>
            </a:r>
            <a:r>
              <a:rPr lang="en-US" sz="1600" dirty="0" smtClean="0"/>
              <a:t>preinstalled.</a:t>
            </a:r>
          </a:p>
          <a:p>
            <a:pPr lvl="2"/>
            <a:r>
              <a:rPr lang="en-US" sz="1600" dirty="0" smtClean="0"/>
              <a:t>Or the minimalist </a:t>
            </a:r>
            <a:r>
              <a:rPr lang="en-US" sz="1600" dirty="0" err="1" smtClean="0"/>
              <a:t>Miniconda</a:t>
            </a:r>
            <a:r>
              <a:rPr lang="en-US" sz="1600" dirty="0" smtClean="0"/>
              <a:t>: just Python and the </a:t>
            </a:r>
            <a:r>
              <a:rPr lang="en-US" sz="1600" dirty="0" err="1" smtClean="0"/>
              <a:t>conda</a:t>
            </a:r>
            <a:r>
              <a:rPr lang="en-US" sz="1600" dirty="0" smtClean="0"/>
              <a:t> package manager</a:t>
            </a:r>
            <a:endParaRPr lang="en-US" sz="1600" dirty="0" smtClean="0"/>
          </a:p>
          <a:p>
            <a:pPr lvl="1"/>
            <a:r>
              <a:rPr lang="en-US" sz="1800" dirty="0" smtClean="0"/>
              <a:t>… or try it out online:</a:t>
            </a:r>
          </a:p>
          <a:p>
            <a:pPr lvl="2"/>
            <a:r>
              <a:rPr lang="de-CH" sz="1600" dirty="0" smtClean="0">
                <a:hlinkClick r:id="rId4"/>
              </a:rPr>
              <a:t>https://www.python.org/shell</a:t>
            </a:r>
            <a:endParaRPr lang="de-CH" sz="1600" dirty="0" smtClean="0"/>
          </a:p>
          <a:p>
            <a:pPr lvl="2"/>
            <a:r>
              <a:rPr lang="de-CH" sz="1600" dirty="0" smtClean="0">
                <a:hlinkClick r:id="rId5"/>
              </a:rPr>
              <a:t>https://www.pythonanywhere.com/</a:t>
            </a:r>
            <a:endParaRPr lang="de-CH" sz="1600" dirty="0" smtClean="0"/>
          </a:p>
          <a:p>
            <a:r>
              <a:rPr lang="en-US" sz="2200" dirty="0" smtClean="0"/>
              <a:t>Test installation on the command line </a:t>
            </a:r>
            <a:r>
              <a:rPr lang="en-US" sz="2200" dirty="0" smtClean="0"/>
              <a:t>interface:</a:t>
            </a:r>
          </a:p>
          <a:p>
            <a:pPr lvl="1"/>
            <a:r>
              <a:rPr lang="en-US" sz="1800" dirty="0" smtClean="0"/>
              <a:t>Typing 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/>
              <a:t>should start Python shell.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Try: 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cs typeface="Consolas" panose="020B0609020204030204" pitchFamily="49" charset="0"/>
              </a:rPr>
              <a:t>and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antigravity</a:t>
            </a:r>
          </a:p>
          <a:p>
            <a:r>
              <a:rPr lang="en-US" sz="2200" dirty="0" smtClean="0"/>
              <a:t>You may need to set environment variables </a:t>
            </a:r>
            <a:r>
              <a:rPr lang="en-US" sz="2200" dirty="0" smtClean="0"/>
              <a:t>manually.</a:t>
            </a:r>
            <a:endParaRPr lang="en-US" sz="2200" dirty="0" smtClean="0"/>
          </a:p>
          <a:p>
            <a:r>
              <a:rPr lang="en-US" sz="2200" dirty="0" smtClean="0"/>
              <a:t>What else do you need?</a:t>
            </a:r>
          </a:p>
          <a:p>
            <a:pPr lvl="1"/>
            <a:r>
              <a:rPr lang="en-US" sz="1800" dirty="0" smtClean="0"/>
              <a:t>Good text </a:t>
            </a:r>
            <a:r>
              <a:rPr lang="en-US" sz="1800" dirty="0" smtClean="0"/>
              <a:t>editor with syntax highlighting: </a:t>
            </a:r>
            <a:r>
              <a:rPr lang="en-US" sz="1800" dirty="0" smtClean="0"/>
              <a:t>Notepad++, VIM, </a:t>
            </a:r>
            <a:r>
              <a:rPr lang="en-US" sz="1800" dirty="0" err="1" smtClean="0"/>
              <a:t>Emacs</a:t>
            </a:r>
            <a:r>
              <a:rPr lang="en-US" sz="1800" dirty="0" smtClean="0"/>
              <a:t>, Sublime Text, Atom, </a:t>
            </a:r>
            <a:r>
              <a:rPr lang="en-US" sz="1800" dirty="0" smtClean="0"/>
              <a:t>many </a:t>
            </a:r>
            <a:r>
              <a:rPr lang="en-US" sz="1800" dirty="0" smtClean="0"/>
              <a:t>others…</a:t>
            </a:r>
          </a:p>
          <a:p>
            <a:pPr lvl="1"/>
            <a:r>
              <a:rPr lang="en-US" sz="1800" dirty="0" smtClean="0"/>
              <a:t>IDE – integrated development environment (optional): </a:t>
            </a:r>
            <a:r>
              <a:rPr lang="en-US" sz="1800" dirty="0" err="1" smtClean="0"/>
              <a:t>Spyder</a:t>
            </a:r>
            <a:r>
              <a:rPr lang="en-US" sz="1800" dirty="0" smtClean="0"/>
              <a:t> (comes with Anaconda), </a:t>
            </a:r>
            <a:r>
              <a:rPr lang="en-US" sz="1800" dirty="0" err="1" smtClean="0"/>
              <a:t>PyCharm</a:t>
            </a:r>
            <a:r>
              <a:rPr lang="en-US" sz="1800" dirty="0" smtClean="0"/>
              <a:t>, </a:t>
            </a:r>
            <a:r>
              <a:rPr lang="en-US" sz="1800" dirty="0" err="1" smtClean="0"/>
              <a:t>Ecplise</a:t>
            </a:r>
            <a:r>
              <a:rPr lang="en-US" sz="1800" dirty="0" smtClean="0"/>
              <a:t> + </a:t>
            </a:r>
            <a:r>
              <a:rPr lang="en-US" sz="1800" dirty="0" err="1" smtClean="0"/>
              <a:t>PyDev</a:t>
            </a:r>
            <a:r>
              <a:rPr lang="en-US" sz="1800" dirty="0" smtClean="0"/>
              <a:t>… </a:t>
            </a:r>
            <a:endParaRPr lang="en-US" sz="1800" dirty="0" smtClean="0"/>
          </a:p>
          <a:p>
            <a:pPr lvl="1"/>
            <a:r>
              <a:rPr lang="en-US" sz="1800" dirty="0" err="1" smtClean="0"/>
              <a:t>Jupyter</a:t>
            </a:r>
            <a:r>
              <a:rPr lang="en-US" sz="1800" dirty="0" smtClean="0"/>
              <a:t> notebook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4808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446" y="1271953"/>
            <a:ext cx="45895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Browser-based interactive programming environment (previously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after the core languages supported:</a:t>
            </a:r>
          </a:p>
          <a:p>
            <a:r>
              <a:rPr lang="en-US" b="1" dirty="0" smtClean="0"/>
              <a:t>Ju</a:t>
            </a:r>
            <a:r>
              <a:rPr lang="en-US" dirty="0" smtClean="0"/>
              <a:t>lia, </a:t>
            </a:r>
            <a:r>
              <a:rPr lang="en-US" b="1" dirty="0" smtClean="0"/>
              <a:t>Py</a:t>
            </a:r>
            <a:r>
              <a:rPr lang="en-US" dirty="0" smtClean="0"/>
              <a:t>thon, and </a:t>
            </a:r>
            <a:r>
              <a:rPr lang="en-US" b="1" dirty="0" smtClean="0"/>
              <a:t>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common tool for data science / scientific computing in both academia and industry.</a:t>
            </a:r>
          </a:p>
          <a:p>
            <a:endParaRPr lang="en-US" dirty="0"/>
          </a:p>
          <a:p>
            <a:r>
              <a:rPr lang="en-US" dirty="0"/>
              <a:t>Run from command line: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</a:p>
          <a:p>
            <a:r>
              <a:rPr lang="en-US" dirty="0" smtClean="0"/>
              <a:t>If it’s not installed yet:</a:t>
            </a:r>
          </a:p>
          <a:p>
            <a:r>
              <a:rPr lang="en-US" dirty="0" smtClean="0"/>
              <a:t>Install </a:t>
            </a:r>
            <a:r>
              <a:rPr lang="en-US" dirty="0" smtClean="0"/>
              <a:t>with: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Notebook files: *.</a:t>
            </a:r>
            <a:r>
              <a:rPr lang="en-US" dirty="0" err="1" smtClean="0">
                <a:cs typeface="Consolas" panose="020B0609020204030204" pitchFamily="49" charset="0"/>
              </a:rPr>
              <a:t>ipynb</a:t>
            </a: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271341"/>
            <a:ext cx="10515600" cy="443767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Jupyter</a:t>
            </a:r>
            <a:r>
              <a:rPr lang="en-US" sz="3000" dirty="0" smtClean="0"/>
              <a:t> notebook</a:t>
            </a:r>
            <a:endParaRPr lang="de-CH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93" y="2044058"/>
            <a:ext cx="826476" cy="97353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47" y="1160584"/>
            <a:ext cx="6694009" cy="49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08539"/>
            <a:ext cx="10521461" cy="96385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Hands-on exercise: </a:t>
            </a:r>
            <a:br>
              <a:rPr lang="en-US" sz="2800" dirty="0" smtClean="0"/>
            </a:br>
            <a:r>
              <a:rPr lang="en-US" sz="2800" dirty="0" smtClean="0"/>
              <a:t>Use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 and review basic </a:t>
            </a:r>
            <a:r>
              <a:rPr lang="en-US" sz="2800" dirty="0" smtClean="0"/>
              <a:t>syntax and language </a:t>
            </a:r>
            <a:r>
              <a:rPr lang="en-US" sz="2800" dirty="0" smtClean="0"/>
              <a:t>elements</a:t>
            </a:r>
            <a:endParaRPr lang="de-CH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792415" y="2203939"/>
            <a:ext cx="5761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a new </a:t>
            </a:r>
            <a:r>
              <a:rPr lang="en-US" dirty="0" err="1" smtClean="0"/>
              <a:t>Jupyter</a:t>
            </a:r>
            <a:r>
              <a:rPr lang="en-US" dirty="0" smtClean="0"/>
              <a:t> Notebook (Python 3)</a:t>
            </a:r>
          </a:p>
          <a:p>
            <a:r>
              <a:rPr lang="en-US" dirty="0" smtClean="0"/>
              <a:t>Get familiar with the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endParaRPr lang="en-US" dirty="0" smtClean="0"/>
          </a:p>
          <a:p>
            <a:r>
              <a:rPr lang="en-US" dirty="0" smtClean="0"/>
              <a:t>Write code that can do the following: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Ask the user for his/her name and 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Greet the user with his/her name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Check if the user’s name is a palindrome.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Check if the user’s age is a prime number.</a:t>
            </a:r>
            <a:endParaRPr lang="de-CH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Write functions </a:t>
            </a:r>
            <a:r>
              <a:rPr lang="en-US" dirty="0" err="1" smtClean="0"/>
              <a:t>is_prime</a:t>
            </a:r>
            <a:r>
              <a:rPr lang="en-US" dirty="0" smtClean="0"/>
              <a:t>() and </a:t>
            </a:r>
            <a:r>
              <a:rPr lang="en-US" dirty="0" err="1" smtClean="0"/>
              <a:t>is_palindrom</a:t>
            </a:r>
            <a:r>
              <a:rPr lang="en-US" dirty="0" smtClean="0"/>
              <a:t>() for the checks. Do not use any imports.</a:t>
            </a:r>
          </a:p>
          <a:p>
            <a:endParaRPr lang="en-US" dirty="0"/>
          </a:p>
          <a:p>
            <a:r>
              <a:rPr lang="en-US" dirty="0" smtClean="0"/>
              <a:t>You can work with others or try it alone. We’ll then go through the </a:t>
            </a:r>
            <a:r>
              <a:rPr lang="en-US" dirty="0"/>
              <a:t>code together (</a:t>
            </a:r>
            <a:r>
              <a:rPr lang="en-US" dirty="0" err="1" smtClean="0"/>
              <a:t>Review_Basics.ipynb</a:t>
            </a:r>
            <a:r>
              <a:rPr lang="en-US" dirty="0" smtClean="0"/>
              <a:t>).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6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Microsoft Office PowerPoint</Application>
  <PresentationFormat>Widescreen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MS Gothic</vt:lpstr>
      <vt:lpstr>Arial</vt:lpstr>
      <vt:lpstr>Calibri</vt:lpstr>
      <vt:lpstr>Calibri Light</vt:lpstr>
      <vt:lpstr>Consolas</vt:lpstr>
      <vt:lpstr>Wingdings</vt:lpstr>
      <vt:lpstr>游ゴシック</vt:lpstr>
      <vt:lpstr>Office Theme</vt:lpstr>
      <vt:lpstr>PowerPoint Presentation</vt:lpstr>
      <vt:lpstr>PowerPoint Presentation</vt:lpstr>
      <vt:lpstr>Why Python?</vt:lpstr>
      <vt:lpstr>Python 2 vs 3</vt:lpstr>
      <vt:lpstr>From source code to execution</vt:lpstr>
      <vt:lpstr>Byte code example</vt:lpstr>
      <vt:lpstr>Installing and running Python / Editors and IDEs</vt:lpstr>
      <vt:lpstr>Jupyter notebook</vt:lpstr>
      <vt:lpstr>Hands-on exercise:  Use Jupyter notebook and review basic syntax and language elements</vt:lpstr>
      <vt:lpstr>Virtual environments</vt:lpstr>
      <vt:lpstr>Package managers</vt:lpstr>
      <vt:lpstr>Object-oriented programming (OOP)</vt:lpstr>
      <vt:lpstr>Hands-on exercise:  Learn basics of OOP with 3D shapes</vt:lpstr>
      <vt:lpstr>Hands-on exercise:  Trying out packages for text analysis, computer algebra, and networks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Titze</dc:creator>
  <cp:lastModifiedBy>Titze, Benjamin</cp:lastModifiedBy>
  <cp:revision>70</cp:revision>
  <dcterms:created xsi:type="dcterms:W3CDTF">2019-07-19T13:41:59Z</dcterms:created>
  <dcterms:modified xsi:type="dcterms:W3CDTF">2019-07-25T11:25:32Z</dcterms:modified>
</cp:coreProperties>
</file>