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73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273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428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9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00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802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200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323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537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07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D40D2-DA59-418F-9676-2E287E608FAF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253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40D2-DA59-418F-9676-2E287E608FAF}" type="datetimeFigureOut">
              <a:rPr lang="de-CH" smtClean="0"/>
              <a:t>05.09.2019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13B14-D4DC-42F4-B5C6-6B67896360C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849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hyperlink" Target="https://opencv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scikit-image.org/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python-pillow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790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FAIM Python Workshop III – Image Processing</a:t>
            </a:r>
            <a:endParaRPr lang="de-CH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573" y="1972005"/>
            <a:ext cx="4530854" cy="1530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7851" y="6394939"/>
            <a:ext cx="454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 September 2019 | benjamin.titze@fmi.ch</a:t>
            </a:r>
            <a:endParaRPr lang="de-CH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4741-FF38-4226-9AC0-50F1489A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754A-2FD2-4337-B4E3-7FD2C1413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Prerequisites: Python 3.6 and </a:t>
            </a:r>
            <a:r>
              <a:rPr lang="en-US" dirty="0" err="1"/>
              <a:t>Jupyter</a:t>
            </a:r>
            <a:r>
              <a:rPr lang="en-US" dirty="0"/>
              <a:t> Notebook. </a:t>
            </a:r>
          </a:p>
          <a:p>
            <a:pPr lvl="1"/>
            <a:r>
              <a:rPr lang="en-US" dirty="0"/>
              <a:t>Libraries: Pillow (PIL) and </a:t>
            </a:r>
            <a:r>
              <a:rPr lang="en-US" dirty="0" err="1"/>
              <a:t>scikit</a:t>
            </a:r>
            <a:r>
              <a:rPr lang="en-US" dirty="0"/>
              <a:t>-image; NumPy, SciPy, matplotlib</a:t>
            </a:r>
          </a:p>
          <a:p>
            <a:r>
              <a:rPr lang="en-US" dirty="0"/>
              <a:t>Digital image processing</a:t>
            </a:r>
          </a:p>
          <a:p>
            <a:r>
              <a:rPr lang="en-US" dirty="0"/>
              <a:t>Introduction to the libraries</a:t>
            </a:r>
          </a:p>
          <a:p>
            <a:r>
              <a:rPr lang="en-US" dirty="0"/>
              <a:t>Examples of common tasks (in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lvl="1"/>
            <a:r>
              <a:rPr lang="en-US" dirty="0"/>
              <a:t>Loading, manipulating and saving images</a:t>
            </a:r>
          </a:p>
          <a:p>
            <a:pPr lvl="1"/>
            <a:r>
              <a:rPr lang="en-US" dirty="0"/>
              <a:t>Extracting image statistics</a:t>
            </a:r>
          </a:p>
          <a:p>
            <a:pPr lvl="1"/>
            <a:r>
              <a:rPr lang="en-US" dirty="0"/>
              <a:t>Applying filters</a:t>
            </a:r>
          </a:p>
          <a:p>
            <a:pPr lvl="1"/>
            <a:r>
              <a:rPr lang="en-US" dirty="0"/>
              <a:t>Object detection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43E275C-26B2-47B0-A358-FBBE60661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96" y="753070"/>
            <a:ext cx="4157394" cy="3124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DA6C6-7CA9-4B80-906D-B793738F1AEC}"/>
              </a:ext>
            </a:extLst>
          </p:cNvPr>
          <p:cNvSpPr txBox="1"/>
          <p:nvPr/>
        </p:nvSpPr>
        <p:spPr>
          <a:xfrm>
            <a:off x="1283597" y="3983298"/>
            <a:ext cx="1791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Illustration: Goutam Das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21452-A8D1-45F9-A07F-48B2DF6FD489}"/>
              </a:ext>
            </a:extLst>
          </p:cNvPr>
          <p:cNvSpPr txBox="1"/>
          <p:nvPr/>
        </p:nvSpPr>
        <p:spPr>
          <a:xfrm>
            <a:off x="961977" y="4804810"/>
            <a:ext cx="9823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digital image is a 2D array of pixels.</a:t>
            </a:r>
          </a:p>
          <a:p>
            <a:endParaRPr lang="en-US" dirty="0"/>
          </a:p>
          <a:p>
            <a:r>
              <a:rPr lang="en-US" dirty="0"/>
              <a:t>Every pixel has a coordinate (</a:t>
            </a:r>
            <a:r>
              <a:rPr lang="en-US" dirty="0" smtClean="0"/>
              <a:t>x/y = </a:t>
            </a:r>
            <a:r>
              <a:rPr lang="en-US" dirty="0"/>
              <a:t>column </a:t>
            </a:r>
            <a:r>
              <a:rPr lang="en-US" dirty="0" smtClean="0"/>
              <a:t>position/row </a:t>
            </a:r>
            <a:r>
              <a:rPr lang="en-US" dirty="0"/>
              <a:t>position starting from 0/0 in upper left corner) </a:t>
            </a:r>
          </a:p>
          <a:p>
            <a:r>
              <a:rPr lang="en-US" dirty="0"/>
              <a:t>and an intensity value (typically 8 bit or 16 bit for greyscale, or 3 × 8 bit = 24 bit for RGB).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A7CCEE-1A37-4AD2-B610-F2484246EB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t="2024" r="2608" b="622"/>
          <a:stretch/>
        </p:blipFill>
        <p:spPr>
          <a:xfrm>
            <a:off x="6619938" y="547693"/>
            <a:ext cx="4217581" cy="37126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DB069B-14F6-4A12-9AB7-86E618153B69}"/>
              </a:ext>
            </a:extLst>
          </p:cNvPr>
          <p:cNvSpPr txBox="1"/>
          <p:nvPr/>
        </p:nvSpPr>
        <p:spPr>
          <a:xfrm>
            <a:off x="8396240" y="4284277"/>
            <a:ext cx="244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Illustration: www.panadisplay.com</a:t>
            </a:r>
          </a:p>
        </p:txBody>
      </p:sp>
    </p:spTree>
    <p:extLst>
      <p:ext uri="{BB962C8B-B14F-4D97-AF65-F5344CB8AC3E}">
        <p14:creationId xmlns:p14="http://schemas.microsoft.com/office/powerpoint/2010/main" val="38256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6CE2-5519-428B-95DE-98B78919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(Bio)Image Processing/Analysis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936D-1B17-4CA0-92DB-18A094326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Loading images into memory for processing, saving (processed) image data from memory to disk, converting between formats and bit-depths (tiff, </a:t>
            </a:r>
            <a:r>
              <a:rPr lang="en-US" dirty="0" err="1"/>
              <a:t>png</a:t>
            </a:r>
            <a:r>
              <a:rPr lang="en-US" dirty="0"/>
              <a:t>, jpg…; 8-bit, 16-bit…)</a:t>
            </a:r>
          </a:p>
          <a:p>
            <a:r>
              <a:rPr lang="en-US" dirty="0"/>
              <a:t>Image manipulation:</a:t>
            </a:r>
          </a:p>
          <a:p>
            <a:pPr lvl="1"/>
            <a:r>
              <a:rPr lang="en-US" dirty="0"/>
              <a:t>Shape: Cropping, resizing, rotation, flipping, …</a:t>
            </a:r>
          </a:p>
          <a:p>
            <a:pPr lvl="1"/>
            <a:r>
              <a:rPr lang="en-US" dirty="0"/>
              <a:t>Brightness, contrast…</a:t>
            </a:r>
          </a:p>
          <a:p>
            <a:r>
              <a:rPr lang="en-US" dirty="0"/>
              <a:t>Image statistics: mean, standard deviation, histogram…</a:t>
            </a:r>
          </a:p>
          <a:p>
            <a:r>
              <a:rPr lang="en-US" dirty="0"/>
              <a:t>Applying filters: denoising, edge detection…</a:t>
            </a:r>
          </a:p>
          <a:p>
            <a:r>
              <a:rPr lang="en-US" dirty="0"/>
              <a:t>Extraction of relevant information: spot detection, segmentation… </a:t>
            </a:r>
          </a:p>
        </p:txBody>
      </p:sp>
    </p:spTree>
    <p:extLst>
      <p:ext uri="{BB962C8B-B14F-4D97-AF65-F5344CB8AC3E}">
        <p14:creationId xmlns:p14="http://schemas.microsoft.com/office/powerpoint/2010/main" val="60603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2887BAB1-7C5A-4E46-AAEA-FC1B92623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4" y="497710"/>
            <a:ext cx="2538047" cy="10011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83CA8F-E530-47D7-9F64-B12D998E4EBE}"/>
              </a:ext>
            </a:extLst>
          </p:cNvPr>
          <p:cNvSpPr txBox="1"/>
          <p:nvPr/>
        </p:nvSpPr>
        <p:spPr>
          <a:xfrm>
            <a:off x="571575" y="1673758"/>
            <a:ext cx="29726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(pronounced </a:t>
            </a:r>
            <a:r>
              <a:rPr lang="en-US" sz="1400" i="1" dirty="0" err="1"/>
              <a:t>Num</a:t>
            </a:r>
            <a:r>
              <a:rPr lang="en-US" sz="1400" i="1" dirty="0"/>
              <a:t> Pie</a:t>
            </a:r>
            <a:r>
              <a:rPr lang="en-US" sz="1400" dirty="0"/>
              <a:t>) </a:t>
            </a:r>
          </a:p>
          <a:p>
            <a:r>
              <a:rPr lang="en-US" sz="1400" dirty="0"/>
              <a:t>A library for fast manipulation of multidimensional numerical data. The basic type </a:t>
            </a:r>
            <a:r>
              <a:rPr lang="en-US" sz="1400" i="1" dirty="0" err="1"/>
              <a:t>ndarray</a:t>
            </a:r>
            <a:r>
              <a:rPr lang="en-US" sz="1400" dirty="0"/>
              <a:t> is a multidimensional array with zero-based indexing</a:t>
            </a:r>
            <a:endParaRPr lang="de-CH" sz="1400" dirty="0"/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F6802-33D6-440F-8D71-988E1E2E8B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13" y="497710"/>
            <a:ext cx="2215662" cy="880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B05BC6-B1C3-4EBC-A085-C62A7DA0B903}"/>
              </a:ext>
            </a:extLst>
          </p:cNvPr>
          <p:cNvSpPr txBox="1"/>
          <p:nvPr/>
        </p:nvSpPr>
        <p:spPr>
          <a:xfrm>
            <a:off x="4047335" y="1612441"/>
            <a:ext cx="33671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(pronounced </a:t>
            </a:r>
            <a:r>
              <a:rPr lang="en-US" sz="1400" i="1" dirty="0"/>
              <a:t>Sigh Pie</a:t>
            </a:r>
            <a:r>
              <a:rPr lang="en-US" sz="1400" dirty="0"/>
              <a:t>) </a:t>
            </a:r>
          </a:p>
          <a:p>
            <a:r>
              <a:rPr lang="en-US" sz="1400" dirty="0"/>
              <a:t>A scientific computing library with various modules for numerical integration, linear algebra, image processing, Fourier transforms, signal processing, statistical functions…</a:t>
            </a:r>
          </a:p>
          <a:p>
            <a:r>
              <a:rPr lang="en-US" sz="1400" dirty="0"/>
              <a:t>Builds upon </a:t>
            </a:r>
            <a:r>
              <a:rPr lang="en-US" sz="1400" dirty="0" err="1"/>
              <a:t>numpy</a:t>
            </a:r>
            <a:r>
              <a:rPr lang="en-US" sz="1400" dirty="0"/>
              <a:t> arrays.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FE57715-D36C-4F02-921D-8B2AF75E4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079" y="497710"/>
            <a:ext cx="3471543" cy="8556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7C50F6-6666-4323-87F3-124F313F4285}"/>
              </a:ext>
            </a:extLst>
          </p:cNvPr>
          <p:cNvSpPr txBox="1"/>
          <p:nvPr/>
        </p:nvSpPr>
        <p:spPr>
          <a:xfrm>
            <a:off x="7898079" y="1615827"/>
            <a:ext cx="34715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Open-source image processing toolkit with lots of useful functionality in one place.</a:t>
            </a:r>
          </a:p>
          <a:p>
            <a:r>
              <a:rPr lang="en-US" sz="1400" dirty="0"/>
              <a:t>Started out as a SciPy toolkit (= ‘</a:t>
            </a:r>
            <a:r>
              <a:rPr lang="en-US" sz="1400" dirty="0" err="1"/>
              <a:t>scikit</a:t>
            </a:r>
            <a:r>
              <a:rPr lang="en-US" sz="1400" dirty="0"/>
              <a:t>’) in 2009. </a:t>
            </a:r>
            <a:r>
              <a:rPr lang="en-US" sz="1400" i="1" dirty="0"/>
              <a:t>Works very well with NumPy and SciPy.</a:t>
            </a:r>
          </a:p>
          <a:p>
            <a:r>
              <a:rPr lang="en-US" sz="1400" dirty="0">
                <a:hlinkClick r:id="rId5"/>
              </a:rPr>
              <a:t>https://scikit-image.org</a:t>
            </a:r>
            <a:r>
              <a:rPr lang="en-US" sz="1400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74D0CA-27C4-4ACA-ADB5-A56D656846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06" y="3853309"/>
            <a:ext cx="1693652" cy="20875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4F664D-736E-4014-95C3-71D04DBC1A5F}"/>
              </a:ext>
            </a:extLst>
          </p:cNvPr>
          <p:cNvSpPr txBox="1"/>
          <p:nvPr/>
        </p:nvSpPr>
        <p:spPr>
          <a:xfrm>
            <a:off x="8761101" y="3665964"/>
            <a:ext cx="27007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OpenCV (CV for Computer Vision) is a cross-platform library written in C/C++, started by Intel, now developed by the non-profit OpenCV foundation.</a:t>
            </a:r>
          </a:p>
          <a:p>
            <a:r>
              <a:rPr lang="en-US" sz="1400" dirty="0">
                <a:hlinkClick r:id="rId7"/>
              </a:rPr>
              <a:t>https://opencv.org</a:t>
            </a:r>
            <a:r>
              <a:rPr lang="en-US" sz="1400" dirty="0"/>
              <a:t> </a:t>
            </a:r>
          </a:p>
          <a:p>
            <a:r>
              <a:rPr lang="en-US" sz="1400" dirty="0"/>
              <a:t>Can be used in Python via </a:t>
            </a:r>
            <a:r>
              <a:rPr lang="en-US" sz="1400" b="1" dirty="0" err="1"/>
              <a:t>opencv</a:t>
            </a:r>
            <a:r>
              <a:rPr lang="en-US" sz="1400" b="1" dirty="0"/>
              <a:t>-python</a:t>
            </a:r>
            <a:r>
              <a:rPr lang="en-US" sz="1400" dirty="0"/>
              <a:t>. Focused on real-time computer vision with applications such as facial and gesture recognition, object identification…</a:t>
            </a:r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A290DE11-F72E-4753-A08B-3B0F7565C5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27" y="4097072"/>
            <a:ext cx="2190476" cy="160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7BE37D-55BA-42DC-A281-52F02AEB8C20}"/>
              </a:ext>
            </a:extLst>
          </p:cNvPr>
          <p:cNvSpPr txBox="1"/>
          <p:nvPr/>
        </p:nvSpPr>
        <p:spPr>
          <a:xfrm>
            <a:off x="3034949" y="4097072"/>
            <a:ext cx="31531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pillow is a fork of the Python Imaging Library (PIL), a project to provide basic imaging processing capabilities in Python. PIL was discontinued in 2011. The package is called ‘pillow’, but in Python it’s used with ‘import PIL’.</a:t>
            </a:r>
          </a:p>
          <a:p>
            <a:r>
              <a:rPr lang="en-US" sz="1400" dirty="0">
                <a:hlinkClick r:id="rId9"/>
              </a:rPr>
              <a:t>https://python-pillow.org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231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3B76-1A73-4C4E-BCED-098F5CAFD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149" y="1308173"/>
            <a:ext cx="920602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Hands-on examples </a:t>
            </a:r>
            <a:r>
              <a:rPr lang="en-US" b="1" dirty="0"/>
              <a:t>in </a:t>
            </a:r>
            <a:r>
              <a:rPr lang="en-US" b="1" dirty="0" err="1"/>
              <a:t>Jupyter</a:t>
            </a:r>
            <a:r>
              <a:rPr lang="en-US" b="1" dirty="0"/>
              <a:t> Notebook: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sz="2400" dirty="0"/>
              <a:t>Load, transform and save images with Pillow (PIL)</a:t>
            </a:r>
          </a:p>
          <a:p>
            <a:pPr marL="514350" indent="-514350">
              <a:buAutoNum type="arabicPeriod"/>
            </a:pPr>
            <a:r>
              <a:rPr lang="en-US" sz="2400" dirty="0"/>
              <a:t>Images as NumPy arrays, image statistics, histograms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Applying filters and thresholds</a:t>
            </a:r>
            <a:endParaRPr lang="en-US" sz="2400" dirty="0"/>
          </a:p>
          <a:p>
            <a:pPr marL="514350" indent="-514350">
              <a:buAutoNum type="arabicPeriod"/>
            </a:pPr>
            <a:r>
              <a:rPr lang="en-US" sz="2400" dirty="0" smtClean="0"/>
              <a:t>Blob </a:t>
            </a:r>
            <a:r>
              <a:rPr lang="en-US" sz="2400" dirty="0"/>
              <a:t>detection (count stars in Hubble image)</a:t>
            </a:r>
          </a:p>
          <a:p>
            <a:pPr marL="514350" indent="-514350">
              <a:buAutoNum type="arabicPeriod"/>
            </a:pPr>
            <a:r>
              <a:rPr lang="en-US" sz="2400" dirty="0"/>
              <a:t>Segmentation </a:t>
            </a:r>
            <a:r>
              <a:rPr lang="en-US" sz="2400" dirty="0" smtClean="0"/>
              <a:t>example (nuclear division time series)</a:t>
            </a:r>
            <a:endParaRPr lang="en-US" sz="2400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Outline</vt:lpstr>
      <vt:lpstr>PowerPoint Presentation</vt:lpstr>
      <vt:lpstr>(Bio)Image Processing/Analysis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Titze</dc:creator>
  <cp:lastModifiedBy>Titze, Benjamin</cp:lastModifiedBy>
  <cp:revision>91</cp:revision>
  <dcterms:created xsi:type="dcterms:W3CDTF">2019-07-19T13:41:59Z</dcterms:created>
  <dcterms:modified xsi:type="dcterms:W3CDTF">2019-09-05T11:26:40Z</dcterms:modified>
</cp:coreProperties>
</file>