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1" r:id="rId6"/>
    <p:sldId id="266" r:id="rId7"/>
    <p:sldId id="260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://www.learn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python.org/moin/BeginnersGuide/NonProgramm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79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FAIM Python Course for Beginners</a:t>
            </a:r>
            <a:endParaRPr lang="de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73" y="1972005"/>
            <a:ext cx="4530854" cy="1530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3771" y="6394939"/>
            <a:ext cx="49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27 November 2019 | benjamin.titze@fmi.ch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E42C35-0F0E-4895-B45A-6E6F8B2FDD48}"/>
              </a:ext>
            </a:extLst>
          </p:cNvPr>
          <p:cNvSpPr txBox="1">
            <a:spLocks/>
          </p:cNvSpPr>
          <p:nvPr/>
        </p:nvSpPr>
        <p:spPr>
          <a:xfrm>
            <a:off x="2402119" y="1328054"/>
            <a:ext cx="7300686" cy="422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800" dirty="0"/>
              <a:t>Python is a…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general-purpose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interpreted 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high-level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object-oriented </a:t>
            </a:r>
          </a:p>
          <a:p>
            <a:pPr marL="0" indent="0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None/>
            </a:pPr>
            <a:r>
              <a:rPr lang="en-US" sz="3800" dirty="0"/>
              <a:t>		… programming language.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76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204" y="295029"/>
            <a:ext cx="481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brief history of Python</a:t>
            </a:r>
            <a:endParaRPr lang="de-CH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3" y="1139239"/>
            <a:ext cx="2402114" cy="288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204" y="4186096"/>
            <a:ext cx="3175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Created by </a:t>
            </a:r>
            <a:r>
              <a:rPr lang="en-US" sz="2000" b="1" dirty="0"/>
              <a:t>Guido van Rossum</a:t>
            </a:r>
            <a:r>
              <a:rPr lang="en-US" sz="2000" dirty="0"/>
              <a:t> at CWI, Amsterdam.</a:t>
            </a:r>
          </a:p>
          <a:p>
            <a:r>
              <a:rPr lang="en-US" sz="2000" dirty="0"/>
              <a:t>Released in 1991.</a:t>
            </a:r>
          </a:p>
          <a:p>
            <a:endParaRPr lang="en-US" sz="2000" dirty="0"/>
          </a:p>
          <a:p>
            <a:r>
              <a:rPr lang="en-US" sz="2000" dirty="0"/>
              <a:t>Van Rossum was Python’s BDFL (Benevolent Dictator for Life) until July 2018.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3003" y="1139108"/>
            <a:ext cx="71875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Started out as a “hobby programming project” to bridge the gap between shell scripts and C.</a:t>
            </a:r>
          </a:p>
          <a:p>
            <a:endParaRPr lang="en-US" sz="2000" dirty="0"/>
          </a:p>
          <a:p>
            <a:r>
              <a:rPr lang="en-US" sz="2000" dirty="0"/>
              <a:t>Named after the British comedy group ‘Monty Python’, but the logo is inspired by the snake. </a:t>
            </a:r>
          </a:p>
          <a:p>
            <a:endParaRPr lang="en-US" sz="2000" dirty="0"/>
          </a:p>
          <a:p>
            <a:r>
              <a:rPr lang="en-US" sz="2000" dirty="0"/>
              <a:t>Python 1.0 – 1994</a:t>
            </a:r>
          </a:p>
          <a:p>
            <a:r>
              <a:rPr lang="en-US" sz="2000" dirty="0"/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1.x versions are obsolete</a:t>
            </a:r>
          </a:p>
          <a:p>
            <a:endParaRPr lang="en-US" sz="2000" dirty="0"/>
          </a:p>
          <a:p>
            <a:r>
              <a:rPr lang="en-US" sz="2000" dirty="0"/>
              <a:t>Python 2.0 – 2000</a:t>
            </a:r>
          </a:p>
          <a:p>
            <a:r>
              <a:rPr lang="en-US" sz="2000" dirty="0"/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Latest and final: 2.7 in 2010</a:t>
            </a:r>
          </a:p>
          <a:p>
            <a:endParaRPr lang="en-US" sz="2000" dirty="0"/>
          </a:p>
          <a:p>
            <a:r>
              <a:rPr lang="en-US" sz="2000" dirty="0"/>
              <a:t>Python 3.0 – 2008</a:t>
            </a:r>
          </a:p>
          <a:p>
            <a:r>
              <a:rPr lang="en-US" sz="2000" dirty="0"/>
              <a:t>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Currently 3.8 (October 2019)</a:t>
            </a:r>
          </a:p>
          <a:p>
            <a:endParaRPr lang="en-US" sz="2000" dirty="0"/>
          </a:p>
          <a:p>
            <a:r>
              <a:rPr lang="en-US" sz="2000" dirty="0"/>
              <a:t>Python 2 will become obsolete in the long run (won’t be maintained past 2020); </a:t>
            </a:r>
            <a:r>
              <a:rPr lang="en-US" sz="2000" b="1" dirty="0"/>
              <a:t>Python 3 is the future.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6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08EF-CA5A-4CC7-91DA-48A393A3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83697"/>
            <a:ext cx="10515600" cy="796018"/>
          </a:xfrm>
        </p:spPr>
        <p:txBody>
          <a:bodyPr>
            <a:normAutofit/>
          </a:bodyPr>
          <a:lstStyle/>
          <a:p>
            <a:r>
              <a:rPr lang="en-US" sz="3400" dirty="0"/>
              <a:t>Python has become a mainstream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D799C-37CB-4A40-A59D-8D71917C5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8" y="1219240"/>
            <a:ext cx="7743266" cy="4721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999BC-8BF8-4F51-9899-B8D18C3648B3}"/>
              </a:ext>
            </a:extLst>
          </p:cNvPr>
          <p:cNvSpPr/>
          <p:nvPr/>
        </p:nvSpPr>
        <p:spPr>
          <a:xfrm>
            <a:off x="8469087" y="1179334"/>
            <a:ext cx="33444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Popularity due to ease of use, great community and open-source ecosystem.</a:t>
            </a:r>
          </a:p>
          <a:p>
            <a:endParaRPr lang="en-US" dirty="0"/>
          </a:p>
          <a:p>
            <a:r>
              <a:rPr lang="en-US" dirty="0"/>
              <a:t>Also: it’s free (unlike proprietary software such as MATLAB).</a:t>
            </a:r>
          </a:p>
          <a:p>
            <a:endParaRPr lang="en-US" dirty="0"/>
          </a:p>
          <a:p>
            <a:r>
              <a:rPr lang="en-US" dirty="0"/>
              <a:t>Increasing use by large IT companies: Google, Amazon, Instagram, Dropbox, Spotify, Netflix…</a:t>
            </a:r>
          </a:p>
          <a:p>
            <a:endParaRPr lang="en-US" dirty="0"/>
          </a:p>
          <a:p>
            <a:r>
              <a:rPr lang="en-US" dirty="0"/>
              <a:t>… and it’s the most popular language for machine learning applications.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511C2-C0C5-44B4-9AAD-E80CA287BA69}"/>
              </a:ext>
            </a:extLst>
          </p:cNvPr>
          <p:cNvSpPr txBox="1"/>
          <p:nvPr/>
        </p:nvSpPr>
        <p:spPr>
          <a:xfrm>
            <a:off x="443768" y="6027972"/>
            <a:ext cx="744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major programming languages, Python has seen the fastest growth over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16314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265478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/>
              <a:t>From source code to execution</a:t>
            </a:r>
            <a:endParaRPr lang="de-C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79" y="1538982"/>
            <a:ext cx="6854155" cy="3760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1871" y="5430090"/>
            <a:ext cx="37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Source: https://indianpythonista.wordpress.com</a:t>
            </a:r>
            <a:endParaRPr lang="de-C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037" y="1343039"/>
            <a:ext cx="33684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source code </a:t>
            </a:r>
            <a:r>
              <a:rPr lang="en-US" sz="2200" dirty="0"/>
              <a:t>(*.</a:t>
            </a:r>
            <a:r>
              <a:rPr lang="en-US" sz="2200" dirty="0" err="1"/>
              <a:t>py</a:t>
            </a:r>
            <a:r>
              <a:rPr lang="en-US" sz="2200" dirty="0"/>
              <a:t> files) is first first compiled into </a:t>
            </a:r>
            <a:r>
              <a:rPr lang="en-US" sz="2200" i="1" dirty="0"/>
              <a:t>byte code </a:t>
            </a:r>
            <a:r>
              <a:rPr lang="en-US" sz="2200" dirty="0"/>
              <a:t>(*.</a:t>
            </a:r>
            <a:r>
              <a:rPr lang="en-US" sz="2200" dirty="0" err="1"/>
              <a:t>pyc</a:t>
            </a:r>
            <a:r>
              <a:rPr lang="en-US" sz="2200" dirty="0"/>
              <a:t> files), an intermediate lower-level language for faster execution (but slower than </a:t>
            </a:r>
            <a:r>
              <a:rPr lang="en-US" sz="2200" i="1" dirty="0"/>
              <a:t>machine code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Byte-code is run on the Python Virtual Machine.</a:t>
            </a:r>
          </a:p>
          <a:p>
            <a:endParaRPr lang="en-US" sz="2200" dirty="0"/>
          </a:p>
          <a:p>
            <a:r>
              <a:rPr lang="en-US" sz="2200" i="1" dirty="0" err="1"/>
              <a:t>CPython</a:t>
            </a:r>
            <a:r>
              <a:rPr lang="en-US" sz="2200" dirty="0"/>
              <a:t> is Python’s open-source reference implementation.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7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0AB5DB5-468A-4616-A3EE-972A55829922}"/>
              </a:ext>
            </a:extLst>
          </p:cNvPr>
          <p:cNvSpPr txBox="1"/>
          <p:nvPr/>
        </p:nvSpPr>
        <p:spPr>
          <a:xfrm>
            <a:off x="8558378" y="1142767"/>
            <a:ext cx="2559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Jupyter</a:t>
            </a:r>
            <a:r>
              <a:rPr lang="en-US" b="1" dirty="0"/>
              <a:t> Notebook</a:t>
            </a:r>
            <a:r>
              <a:rPr lang="en-US" dirty="0"/>
              <a:t>: </a:t>
            </a:r>
          </a:p>
          <a:p>
            <a:r>
              <a:rPr lang="en-US" dirty="0"/>
              <a:t>a browser-based inter-active programming environment (</a:t>
            </a:r>
            <a:r>
              <a:rPr lang="en-US" b="1" dirty="0"/>
              <a:t>Ju</a:t>
            </a:r>
            <a:r>
              <a:rPr lang="en-US" dirty="0"/>
              <a:t>lia, </a:t>
            </a:r>
            <a:r>
              <a:rPr lang="en-US" b="1" dirty="0"/>
              <a:t>Pyt</a:t>
            </a:r>
            <a:r>
              <a:rPr lang="en-US" dirty="0"/>
              <a:t>hon, </a:t>
            </a:r>
            <a:r>
              <a:rPr lang="en-US" b="1" dirty="0"/>
              <a:t>R</a:t>
            </a:r>
            <a:r>
              <a:rPr lang="en-US" dirty="0"/>
              <a:t>) ideal for </a:t>
            </a:r>
          </a:p>
          <a:p>
            <a:r>
              <a:rPr lang="en-US" dirty="0"/>
              <a:t>data analysis and visualization.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7E5A2E-6B83-4422-BA9C-B557C5B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0" y="94342"/>
            <a:ext cx="10515600" cy="56825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How Python is commonly used</a:t>
            </a:r>
            <a:endParaRPr lang="de-C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C80B3-25DC-4BE1-A1E8-3B66FD9010CD}"/>
              </a:ext>
            </a:extLst>
          </p:cNvPr>
          <p:cNvSpPr txBox="1"/>
          <p:nvPr/>
        </p:nvSpPr>
        <p:spPr>
          <a:xfrm>
            <a:off x="3461657" y="2728247"/>
            <a:ext cx="402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</a:t>
            </a:r>
            <a:r>
              <a:rPr lang="en-US" dirty="0"/>
              <a:t> (Graphical User Interface)</a:t>
            </a:r>
            <a:r>
              <a:rPr lang="en-US" b="1" dirty="0"/>
              <a:t>-based applications </a:t>
            </a:r>
            <a:r>
              <a:rPr lang="en-US" dirty="0"/>
              <a:t>(with </a:t>
            </a:r>
            <a:r>
              <a:rPr lang="en-US" dirty="0" err="1"/>
              <a:t>PyQt</a:t>
            </a:r>
            <a:r>
              <a:rPr lang="en-US" dirty="0"/>
              <a:t>, for example)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3C7A-EBA1-455C-A9E0-60F4FC2BB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92" y="3502503"/>
            <a:ext cx="3863769" cy="2865628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001A2A1-7DBE-452A-9438-D776FCCD4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705" y="2241479"/>
            <a:ext cx="826476" cy="9735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12963-DED1-483B-B2C9-30BEF34AC779}"/>
              </a:ext>
            </a:extLst>
          </p:cNvPr>
          <p:cNvSpPr txBox="1"/>
          <p:nvPr/>
        </p:nvSpPr>
        <p:spPr>
          <a:xfrm>
            <a:off x="359739" y="880360"/>
            <a:ext cx="377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from the </a:t>
            </a:r>
            <a:r>
              <a:rPr lang="en-US" b="1" dirty="0"/>
              <a:t>console/command line/terminal</a:t>
            </a:r>
            <a:r>
              <a:rPr lang="en-US" dirty="0"/>
              <a:t>. No graphical user interface, only text. 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DE0FBF-F4E3-499E-BFF2-94C33827C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08211"/>
              </p:ext>
            </p:extLst>
          </p:nvPr>
        </p:nvGraphicFramePr>
        <p:xfrm>
          <a:off x="549451" y="1897007"/>
          <a:ext cx="2698458" cy="306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5" imgW="9536400" imgH="10844280" progId="">
                  <p:embed/>
                </p:oleObj>
              </mc:Choice>
              <mc:Fallback>
                <p:oleObj r:id="rId5" imgW="9536400" imgH="10844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451" y="1897007"/>
                        <a:ext cx="2698458" cy="3063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7D7CA5-69C6-4177-9BB3-69CB20A20B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96" y="3429000"/>
            <a:ext cx="3470919" cy="314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0F9F20-43D1-4FE9-9D52-5E5ACAF52E55}"/>
              </a:ext>
            </a:extLst>
          </p:cNvPr>
          <p:cNvSpPr txBox="1"/>
          <p:nvPr/>
        </p:nvSpPr>
        <p:spPr>
          <a:xfrm>
            <a:off x="4811635" y="845193"/>
            <a:ext cx="315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development </a:t>
            </a:r>
            <a:r>
              <a:rPr lang="en-US" dirty="0"/>
              <a:t>with frameworks such as Django and Flask</a:t>
            </a:r>
          </a:p>
        </p:txBody>
      </p:sp>
      <p:pic>
        <p:nvPicPr>
          <p:cNvPr id="1032" name="Picture 8" descr="Image result for flask logo&quot;">
            <a:extLst>
              <a:ext uri="{FF2B5EF4-FFF2-40B4-BE49-F238E27FC236}">
                <a16:creationId xmlns:a16="http://schemas.microsoft.com/office/drawing/2014/main" id="{5BE78A0B-A3C7-4947-8E26-A9DAD870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54" y="1545977"/>
            <a:ext cx="1073146" cy="107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42D945-0ED3-4D15-A981-36A7E8BDE7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90" y="1608961"/>
            <a:ext cx="1474109" cy="5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446" y="1271953"/>
            <a:ext cx="4589585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from command line / Anaconda Prompt: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pPr>
              <a:spcBef>
                <a:spcPts val="600"/>
              </a:spcBef>
            </a:pPr>
            <a:r>
              <a:rPr lang="en-US" dirty="0"/>
              <a:t>or launch via </a:t>
            </a:r>
            <a:r>
              <a:rPr lang="en-US" i="1" dirty="0"/>
              <a:t>Anaconda Navigator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it’s not installed yet, install with: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Notebook files: *.</a:t>
            </a:r>
            <a:r>
              <a:rPr lang="en-US" dirty="0" err="1">
                <a:cs typeface="Consolas" panose="020B0609020204030204" pitchFamily="49" charset="0"/>
              </a:rPr>
              <a:t>ipynb</a:t>
            </a:r>
            <a:r>
              <a:rPr lang="en-US" dirty="0">
                <a:cs typeface="Consolas" panose="020B0609020204030204" pitchFamily="49" charset="0"/>
              </a:rPr>
              <a:t> (</a:t>
            </a:r>
            <a:r>
              <a:rPr lang="en-US" dirty="0"/>
              <a:t>ending comes from previous name </a:t>
            </a:r>
            <a:r>
              <a:rPr lang="en-US" i="1" dirty="0" err="1"/>
              <a:t>IPython</a:t>
            </a:r>
            <a:r>
              <a:rPr lang="en-US" i="1" dirty="0"/>
              <a:t> Notebook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cs typeface="Consolas" panose="020B0609020204030204" pitchFamily="49" charset="0"/>
              </a:rPr>
              <a:t>Let’s get started: </a:t>
            </a:r>
          </a:p>
          <a:p>
            <a:r>
              <a:rPr lang="en-US" dirty="0">
                <a:cs typeface="Consolas" panose="020B0609020204030204" pitchFamily="49" charset="0"/>
              </a:rPr>
              <a:t>Launch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Notebook in your browser, click on ‘New’ and select ‘Python 3’.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71341"/>
            <a:ext cx="10515600" cy="443767"/>
          </a:xfrm>
        </p:spPr>
        <p:txBody>
          <a:bodyPr>
            <a:noAutofit/>
          </a:bodyPr>
          <a:lstStyle/>
          <a:p>
            <a:r>
              <a:rPr lang="en-US" sz="3000" dirty="0" err="1"/>
              <a:t>Jupyter</a:t>
            </a:r>
            <a:r>
              <a:rPr lang="en-US" sz="3000" dirty="0"/>
              <a:t> Notebook</a:t>
            </a:r>
            <a:endParaRPr lang="de-CH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05" y="1141325"/>
            <a:ext cx="6543849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FD16-B252-4763-9A30-2956D9A4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7714"/>
            <a:ext cx="10515600" cy="1131888"/>
          </a:xfrm>
        </p:spPr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36EE-A750-4A7D-AC39-04F537D2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7" y="1709511"/>
            <a:ext cx="10388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Try to write short (and ideally useful) programs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stackoverflow</a:t>
            </a:r>
            <a:r>
              <a:rPr lang="en-US" sz="2400" dirty="0"/>
              <a:t> (Google ‘python how to … ‘ – you are almost certain to find advice on </a:t>
            </a:r>
            <a:r>
              <a:rPr lang="en-US" sz="2400" dirty="0" err="1"/>
              <a:t>stackoverflow</a:t>
            </a:r>
            <a:r>
              <a:rPr lang="en-US" sz="2400" dirty="0"/>
              <a:t>). Don’t just copy/paste, but try to understand! </a:t>
            </a:r>
          </a:p>
          <a:p>
            <a:r>
              <a:rPr lang="en-US" sz="2400" dirty="0"/>
              <a:t>Many courses at </a:t>
            </a:r>
            <a:r>
              <a:rPr lang="en-US" sz="2400" dirty="0" err="1"/>
              <a:t>Codecademy</a:t>
            </a:r>
            <a:r>
              <a:rPr lang="en-US" sz="2400" dirty="0"/>
              <a:t>, </a:t>
            </a:r>
            <a:r>
              <a:rPr lang="en-US" sz="2400"/>
              <a:t>DataCamp</a:t>
            </a:r>
            <a:r>
              <a:rPr lang="en-US" sz="2400" dirty="0"/>
              <a:t>, </a:t>
            </a:r>
            <a:r>
              <a:rPr lang="en-US" sz="2400" dirty="0">
                <a:hlinkClick r:id="rId2"/>
              </a:rPr>
              <a:t>www.learnpython.org</a:t>
            </a:r>
            <a:r>
              <a:rPr lang="en-US" sz="2400" dirty="0"/>
              <a:t> …</a:t>
            </a:r>
          </a:p>
          <a:p>
            <a:r>
              <a:rPr lang="en-US" sz="2400" dirty="0"/>
              <a:t>Look for tutorials for </a:t>
            </a:r>
            <a:r>
              <a:rPr lang="en-US" sz="2400" dirty="0" err="1"/>
              <a:t>numpy</a:t>
            </a:r>
            <a:r>
              <a:rPr lang="en-US" sz="2400" dirty="0"/>
              <a:t>, matplotlib, </a:t>
            </a:r>
            <a:r>
              <a:rPr lang="en-US" sz="2400" dirty="0" err="1"/>
              <a:t>scipy</a:t>
            </a:r>
            <a:r>
              <a:rPr lang="en-US" sz="2400" dirty="0"/>
              <a:t> and pandas to get started with data science with Python </a:t>
            </a:r>
          </a:p>
          <a:p>
            <a:r>
              <a:rPr lang="en-US" sz="2400" dirty="0"/>
              <a:t>Resources for beginners who are already familiar with programming: </a:t>
            </a:r>
            <a:r>
              <a:rPr lang="en-US" sz="2400" dirty="0">
                <a:hlinkClick r:id="rId3"/>
              </a:rPr>
              <a:t>https://wiki.python.org/moin/BeginnersGuide/Programmers</a:t>
            </a:r>
            <a:r>
              <a:rPr lang="en-US" sz="2400" dirty="0"/>
              <a:t> </a:t>
            </a:r>
          </a:p>
          <a:p>
            <a:r>
              <a:rPr lang="en-US" sz="2400" dirty="0"/>
              <a:t>Resources for beginners with no programming experience: </a:t>
            </a:r>
            <a:r>
              <a:rPr lang="en-US" sz="2400" dirty="0">
                <a:hlinkClick r:id="rId4"/>
              </a:rPr>
              <a:t>https://wiki.python.org/moin/BeginnersGuide/NonProgrammers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Python has become a mainstream language</vt:lpstr>
      <vt:lpstr>From source code to execution</vt:lpstr>
      <vt:lpstr>How Python is commonly used</vt:lpstr>
      <vt:lpstr>Jupyter Notebook</vt:lpstr>
      <vt:lpstr>Next steps…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Titze</dc:creator>
  <cp:lastModifiedBy>Titze, Benjamin</cp:lastModifiedBy>
  <cp:revision>90</cp:revision>
  <dcterms:created xsi:type="dcterms:W3CDTF">2019-07-19T13:41:59Z</dcterms:created>
  <dcterms:modified xsi:type="dcterms:W3CDTF">2019-11-26T21:07:48Z</dcterms:modified>
</cp:coreProperties>
</file>