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70" r:id="rId2"/>
    <p:sldId id="257" r:id="rId3"/>
    <p:sldId id="259" r:id="rId4"/>
    <p:sldId id="258" r:id="rId5"/>
    <p:sldId id="261" r:id="rId6"/>
    <p:sldId id="262"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p:cNvSpPr>
            <a:spLocks noGrp="1"/>
          </p:cNvSpPr>
          <p:nvPr>
            <p:ph type="dt" sz="half" idx="10"/>
          </p:nvPr>
        </p:nvSpPr>
        <p:spPr/>
        <p:txBody>
          <a:bodyPr/>
          <a:lstStyle/>
          <a:p>
            <a:fld id="{DB2D40D2-DA59-418F-9676-2E287E608FAF}" type="datetimeFigureOut">
              <a:rPr lang="de-CH" smtClean="0"/>
              <a:t>07.11.2020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2313B14-D4DC-42F4-B5C6-6B67896360C3}" type="slidenum">
              <a:rPr lang="de-CH" smtClean="0"/>
              <a:t>‹#›</a:t>
            </a:fld>
            <a:endParaRPr lang="de-CH"/>
          </a:p>
        </p:txBody>
      </p:sp>
    </p:spTree>
    <p:extLst>
      <p:ext uri="{BB962C8B-B14F-4D97-AF65-F5344CB8AC3E}">
        <p14:creationId xmlns:p14="http://schemas.microsoft.com/office/powerpoint/2010/main" val="393736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fld id="{DB2D40D2-DA59-418F-9676-2E287E608FAF}" type="datetimeFigureOut">
              <a:rPr lang="de-CH" smtClean="0"/>
              <a:t>07.11.2020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2313B14-D4DC-42F4-B5C6-6B67896360C3}" type="slidenum">
              <a:rPr lang="de-CH" smtClean="0"/>
              <a:t>‹#›</a:t>
            </a:fld>
            <a:endParaRPr lang="de-CH"/>
          </a:p>
        </p:txBody>
      </p:sp>
    </p:spTree>
    <p:extLst>
      <p:ext uri="{BB962C8B-B14F-4D97-AF65-F5344CB8AC3E}">
        <p14:creationId xmlns:p14="http://schemas.microsoft.com/office/powerpoint/2010/main" val="81273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fld id="{DB2D40D2-DA59-418F-9676-2E287E608FAF}" type="datetimeFigureOut">
              <a:rPr lang="de-CH" smtClean="0"/>
              <a:t>07.11.2020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2313B14-D4DC-42F4-B5C6-6B67896360C3}" type="slidenum">
              <a:rPr lang="de-CH" smtClean="0"/>
              <a:t>‹#›</a:t>
            </a:fld>
            <a:endParaRPr lang="de-CH"/>
          </a:p>
        </p:txBody>
      </p:sp>
    </p:spTree>
    <p:extLst>
      <p:ext uri="{BB962C8B-B14F-4D97-AF65-F5344CB8AC3E}">
        <p14:creationId xmlns:p14="http://schemas.microsoft.com/office/powerpoint/2010/main" val="162428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fld id="{DB2D40D2-DA59-418F-9676-2E287E608FAF}" type="datetimeFigureOut">
              <a:rPr lang="de-CH" smtClean="0"/>
              <a:t>07.11.2020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2313B14-D4DC-42F4-B5C6-6B67896360C3}" type="slidenum">
              <a:rPr lang="de-CH" smtClean="0"/>
              <a:t>‹#›</a:t>
            </a:fld>
            <a:endParaRPr lang="de-CH"/>
          </a:p>
        </p:txBody>
      </p:sp>
    </p:spTree>
    <p:extLst>
      <p:ext uri="{BB962C8B-B14F-4D97-AF65-F5344CB8AC3E}">
        <p14:creationId xmlns:p14="http://schemas.microsoft.com/office/powerpoint/2010/main" val="42289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2D40D2-DA59-418F-9676-2E287E608FAF}" type="datetimeFigureOut">
              <a:rPr lang="de-CH" smtClean="0"/>
              <a:t>07.11.2020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2313B14-D4DC-42F4-B5C6-6B67896360C3}" type="slidenum">
              <a:rPr lang="de-CH" smtClean="0"/>
              <a:t>‹#›</a:t>
            </a:fld>
            <a:endParaRPr lang="de-CH"/>
          </a:p>
        </p:txBody>
      </p:sp>
    </p:spTree>
    <p:extLst>
      <p:ext uri="{BB962C8B-B14F-4D97-AF65-F5344CB8AC3E}">
        <p14:creationId xmlns:p14="http://schemas.microsoft.com/office/powerpoint/2010/main" val="4300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p:cNvSpPr>
            <a:spLocks noGrp="1"/>
          </p:cNvSpPr>
          <p:nvPr>
            <p:ph type="dt" sz="half" idx="10"/>
          </p:nvPr>
        </p:nvSpPr>
        <p:spPr/>
        <p:txBody>
          <a:bodyPr/>
          <a:lstStyle/>
          <a:p>
            <a:fld id="{DB2D40D2-DA59-418F-9676-2E287E608FAF}" type="datetimeFigureOut">
              <a:rPr lang="de-CH" smtClean="0"/>
              <a:t>07.11.2020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2313B14-D4DC-42F4-B5C6-6B67896360C3}" type="slidenum">
              <a:rPr lang="de-CH" smtClean="0"/>
              <a:t>‹#›</a:t>
            </a:fld>
            <a:endParaRPr lang="de-CH"/>
          </a:p>
        </p:txBody>
      </p:sp>
    </p:spTree>
    <p:extLst>
      <p:ext uri="{BB962C8B-B14F-4D97-AF65-F5344CB8AC3E}">
        <p14:creationId xmlns:p14="http://schemas.microsoft.com/office/powerpoint/2010/main" val="55802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p:cNvSpPr>
            <a:spLocks noGrp="1"/>
          </p:cNvSpPr>
          <p:nvPr>
            <p:ph type="dt" sz="half" idx="10"/>
          </p:nvPr>
        </p:nvSpPr>
        <p:spPr/>
        <p:txBody>
          <a:bodyPr/>
          <a:lstStyle/>
          <a:p>
            <a:fld id="{DB2D40D2-DA59-418F-9676-2E287E608FAF}" type="datetimeFigureOut">
              <a:rPr lang="de-CH" smtClean="0"/>
              <a:t>07.11.2020</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2313B14-D4DC-42F4-B5C6-6B67896360C3}" type="slidenum">
              <a:rPr lang="de-CH" smtClean="0"/>
              <a:t>‹#›</a:t>
            </a:fld>
            <a:endParaRPr lang="de-CH"/>
          </a:p>
        </p:txBody>
      </p:sp>
    </p:spTree>
    <p:extLst>
      <p:ext uri="{BB962C8B-B14F-4D97-AF65-F5344CB8AC3E}">
        <p14:creationId xmlns:p14="http://schemas.microsoft.com/office/powerpoint/2010/main" val="46200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Date Placeholder 2"/>
          <p:cNvSpPr>
            <a:spLocks noGrp="1"/>
          </p:cNvSpPr>
          <p:nvPr>
            <p:ph type="dt" sz="half" idx="10"/>
          </p:nvPr>
        </p:nvSpPr>
        <p:spPr/>
        <p:txBody>
          <a:bodyPr/>
          <a:lstStyle/>
          <a:p>
            <a:fld id="{DB2D40D2-DA59-418F-9676-2E287E608FAF}" type="datetimeFigureOut">
              <a:rPr lang="de-CH" smtClean="0"/>
              <a:t>07.11.2020</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2313B14-D4DC-42F4-B5C6-6B67896360C3}" type="slidenum">
              <a:rPr lang="de-CH" smtClean="0"/>
              <a:t>‹#›</a:t>
            </a:fld>
            <a:endParaRPr lang="de-CH"/>
          </a:p>
        </p:txBody>
      </p:sp>
    </p:spTree>
    <p:extLst>
      <p:ext uri="{BB962C8B-B14F-4D97-AF65-F5344CB8AC3E}">
        <p14:creationId xmlns:p14="http://schemas.microsoft.com/office/powerpoint/2010/main" val="1053239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2D40D2-DA59-418F-9676-2E287E608FAF}" type="datetimeFigureOut">
              <a:rPr lang="de-CH" smtClean="0"/>
              <a:t>07.11.2020</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2313B14-D4DC-42F4-B5C6-6B67896360C3}" type="slidenum">
              <a:rPr lang="de-CH" smtClean="0"/>
              <a:t>‹#›</a:t>
            </a:fld>
            <a:endParaRPr lang="de-CH"/>
          </a:p>
        </p:txBody>
      </p:sp>
    </p:spTree>
    <p:extLst>
      <p:ext uri="{BB962C8B-B14F-4D97-AF65-F5344CB8AC3E}">
        <p14:creationId xmlns:p14="http://schemas.microsoft.com/office/powerpoint/2010/main" val="359537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2D40D2-DA59-418F-9676-2E287E608FAF}" type="datetimeFigureOut">
              <a:rPr lang="de-CH" smtClean="0"/>
              <a:t>07.11.2020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2313B14-D4DC-42F4-B5C6-6B67896360C3}" type="slidenum">
              <a:rPr lang="de-CH" smtClean="0"/>
              <a:t>‹#›</a:t>
            </a:fld>
            <a:endParaRPr lang="de-CH"/>
          </a:p>
        </p:txBody>
      </p:sp>
    </p:spTree>
    <p:extLst>
      <p:ext uri="{BB962C8B-B14F-4D97-AF65-F5344CB8AC3E}">
        <p14:creationId xmlns:p14="http://schemas.microsoft.com/office/powerpoint/2010/main" val="412079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2D40D2-DA59-418F-9676-2E287E608FAF}" type="datetimeFigureOut">
              <a:rPr lang="de-CH" smtClean="0"/>
              <a:t>07.11.2020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2313B14-D4DC-42F4-B5C6-6B67896360C3}" type="slidenum">
              <a:rPr lang="de-CH" smtClean="0"/>
              <a:t>‹#›</a:t>
            </a:fld>
            <a:endParaRPr lang="de-CH"/>
          </a:p>
        </p:txBody>
      </p:sp>
    </p:spTree>
    <p:extLst>
      <p:ext uri="{BB962C8B-B14F-4D97-AF65-F5344CB8AC3E}">
        <p14:creationId xmlns:p14="http://schemas.microsoft.com/office/powerpoint/2010/main" val="147253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2D40D2-DA59-418F-9676-2E287E608FAF}" type="datetimeFigureOut">
              <a:rPr lang="de-CH" smtClean="0"/>
              <a:t>07.11.2020</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13B14-D4DC-42F4-B5C6-6B67896360C3}" type="slidenum">
              <a:rPr lang="de-CH" smtClean="0"/>
              <a:t>‹#›</a:t>
            </a:fld>
            <a:endParaRPr lang="de-CH"/>
          </a:p>
        </p:txBody>
      </p:sp>
    </p:spTree>
    <p:extLst>
      <p:ext uri="{BB962C8B-B14F-4D97-AF65-F5344CB8AC3E}">
        <p14:creationId xmlns:p14="http://schemas.microsoft.com/office/powerpoint/2010/main" val="3338499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benjamin.titze@fmi.ch"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python-pillow.org/" TargetMode="External"/><Relationship Id="rId13" Type="http://schemas.openxmlformats.org/officeDocument/2006/relationships/image" Target="../media/image4.wmf"/><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s://opencv.org/" TargetMode="External"/><Relationship Id="rId11" Type="http://schemas.openxmlformats.org/officeDocument/2006/relationships/hyperlink" Target="https://www.scipy.org/" TargetMode="External"/><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hyperlink" Target="https://scikit-image.org/" TargetMode="External"/><Relationship Id="rId9" Type="http://schemas.openxmlformats.org/officeDocument/2006/relationships/hyperlink" Target="https://numpy.org/" TargetMode="External"/><Relationship Id="rId14" Type="http://schemas.openxmlformats.org/officeDocument/2006/relationships/hyperlink" Target="https://opensource.com/article/19/3/python-image-manipulation-too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3997" y="2995399"/>
            <a:ext cx="9144000" cy="2461006"/>
          </a:xfrm>
        </p:spPr>
        <p:txBody>
          <a:bodyPr>
            <a:normAutofit/>
          </a:bodyPr>
          <a:lstStyle/>
          <a:p>
            <a:r>
              <a:rPr lang="en-US" sz="3200" dirty="0"/>
              <a:t>FAIM Python Course – Session 3</a:t>
            </a:r>
          </a:p>
          <a:p>
            <a:r>
              <a:rPr lang="en-US" sz="3200" dirty="0"/>
              <a:t>Image Processing</a:t>
            </a:r>
          </a:p>
          <a:p>
            <a:endParaRPr lang="en-US" sz="2600" dirty="0"/>
          </a:p>
          <a:p>
            <a:r>
              <a:rPr lang="de-CH" dirty="0">
                <a:hlinkClick r:id="rId2"/>
              </a:rPr>
              <a:t>benjamin.titze@fmi.ch</a:t>
            </a:r>
            <a:endParaRPr lang="de-C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8084" y="1578173"/>
            <a:ext cx="4195827" cy="1417226"/>
          </a:xfrm>
          <a:prstGeom prst="rect">
            <a:avLst/>
          </a:prstGeom>
        </p:spPr>
      </p:pic>
      <p:sp>
        <p:nvSpPr>
          <p:cNvPr id="5" name="TextBox 4"/>
          <p:cNvSpPr txBox="1"/>
          <p:nvPr/>
        </p:nvSpPr>
        <p:spPr>
          <a:xfrm>
            <a:off x="10348686" y="6455899"/>
            <a:ext cx="1773014" cy="338554"/>
          </a:xfrm>
          <a:prstGeom prst="rect">
            <a:avLst/>
          </a:prstGeom>
          <a:noFill/>
        </p:spPr>
        <p:txBody>
          <a:bodyPr wrap="square" rtlCol="0">
            <a:spAutoFit/>
          </a:bodyPr>
          <a:lstStyle/>
          <a:p>
            <a:pPr algn="r"/>
            <a:r>
              <a:rPr lang="en-US" sz="1600" dirty="0">
                <a:solidFill>
                  <a:schemeClr val="bg1">
                    <a:lumMod val="65000"/>
                  </a:schemeClr>
                </a:solidFill>
              </a:rPr>
              <a:t>5 November 2020</a:t>
            </a:r>
            <a:endParaRPr lang="de-CH" sz="1600" dirty="0">
              <a:solidFill>
                <a:schemeClr val="bg1">
                  <a:lumMod val="65000"/>
                </a:schemeClr>
              </a:solidFill>
            </a:endParaRPr>
          </a:p>
        </p:txBody>
      </p:sp>
      <p:sp>
        <p:nvSpPr>
          <p:cNvPr id="10" name="TextBox 9">
            <a:extLst>
              <a:ext uri="{FF2B5EF4-FFF2-40B4-BE49-F238E27FC236}">
                <a16:creationId xmlns:a16="http://schemas.microsoft.com/office/drawing/2014/main" id="{2165A71C-5DF7-4DBA-A4E6-049AD129B4A1}"/>
              </a:ext>
            </a:extLst>
          </p:cNvPr>
          <p:cNvSpPr txBox="1"/>
          <p:nvPr/>
        </p:nvSpPr>
        <p:spPr>
          <a:xfrm>
            <a:off x="70300" y="6455899"/>
            <a:ext cx="6096000" cy="338554"/>
          </a:xfrm>
          <a:prstGeom prst="rect">
            <a:avLst/>
          </a:prstGeom>
          <a:noFill/>
        </p:spPr>
        <p:txBody>
          <a:bodyPr wrap="square">
            <a:spAutoFit/>
          </a:bodyPr>
          <a:lstStyle/>
          <a:p>
            <a:r>
              <a:rPr lang="en-US" sz="1600" dirty="0">
                <a:solidFill>
                  <a:schemeClr val="bg1">
                    <a:lumMod val="65000"/>
                  </a:schemeClr>
                </a:solidFill>
              </a:rPr>
              <a:t>Facility for Advanced Imaging and Microscopy (FAIM)</a:t>
            </a:r>
            <a:endParaRPr lang="de-CH" sz="1600" dirty="0">
              <a:solidFill>
                <a:schemeClr val="bg1">
                  <a:lumMod val="65000"/>
                </a:schemeClr>
              </a:solidFill>
            </a:endParaRPr>
          </a:p>
        </p:txBody>
      </p:sp>
    </p:spTree>
    <p:extLst>
      <p:ext uri="{BB962C8B-B14F-4D97-AF65-F5344CB8AC3E}">
        <p14:creationId xmlns:p14="http://schemas.microsoft.com/office/powerpoint/2010/main" val="4226861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4741-FF38-4226-9AC0-50F1489A1EC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40B754A-2FD2-4337-B4E3-7FD2C1413E4E}"/>
              </a:ext>
            </a:extLst>
          </p:cNvPr>
          <p:cNvSpPr>
            <a:spLocks noGrp="1"/>
          </p:cNvSpPr>
          <p:nvPr>
            <p:ph idx="1"/>
          </p:nvPr>
        </p:nvSpPr>
        <p:spPr/>
        <p:txBody>
          <a:bodyPr/>
          <a:lstStyle/>
          <a:p>
            <a:r>
              <a:rPr lang="en-US" dirty="0"/>
              <a:t>Prerequisites: Python 3.6 and </a:t>
            </a:r>
            <a:r>
              <a:rPr lang="en-US" dirty="0" err="1"/>
              <a:t>Jupyter</a:t>
            </a:r>
            <a:r>
              <a:rPr lang="en-US" dirty="0"/>
              <a:t> Notebook</a:t>
            </a:r>
          </a:p>
          <a:p>
            <a:pPr lvl="1"/>
            <a:r>
              <a:rPr lang="en-US" dirty="0"/>
              <a:t>Libraries: pillow (PIL), scikit-image, NumPy, SciPy, Matplotlib</a:t>
            </a:r>
          </a:p>
          <a:p>
            <a:r>
              <a:rPr lang="en-US" dirty="0"/>
              <a:t>Overview: Digital image processing</a:t>
            </a:r>
          </a:p>
          <a:p>
            <a:r>
              <a:rPr lang="en-US" dirty="0"/>
              <a:t>Introduction to the libraries</a:t>
            </a:r>
          </a:p>
          <a:p>
            <a:r>
              <a:rPr lang="en-US" dirty="0"/>
              <a:t>Examples of common tasks (in </a:t>
            </a:r>
            <a:r>
              <a:rPr lang="en-US" dirty="0" err="1"/>
              <a:t>Jupyter</a:t>
            </a:r>
            <a:r>
              <a:rPr lang="en-US" dirty="0"/>
              <a:t> Notebook)</a:t>
            </a:r>
          </a:p>
          <a:p>
            <a:pPr lvl="1"/>
            <a:r>
              <a:rPr lang="en-US" dirty="0"/>
              <a:t>Loading, manipulating and saving images</a:t>
            </a:r>
          </a:p>
          <a:p>
            <a:pPr lvl="1"/>
            <a:r>
              <a:rPr lang="en-US" dirty="0"/>
              <a:t>Extracting image statistics</a:t>
            </a:r>
          </a:p>
          <a:p>
            <a:pPr lvl="1"/>
            <a:r>
              <a:rPr lang="en-US" dirty="0"/>
              <a:t>Applying filters/thresholds</a:t>
            </a:r>
          </a:p>
          <a:p>
            <a:pPr lvl="1"/>
            <a:r>
              <a:rPr lang="en-US" dirty="0"/>
              <a:t>Object detection</a:t>
            </a:r>
          </a:p>
          <a:p>
            <a:pPr lvl="1"/>
            <a:endParaRPr lang="en-US" dirty="0"/>
          </a:p>
        </p:txBody>
      </p:sp>
    </p:spTree>
    <p:extLst>
      <p:ext uri="{BB962C8B-B14F-4D97-AF65-F5344CB8AC3E}">
        <p14:creationId xmlns:p14="http://schemas.microsoft.com/office/powerpoint/2010/main" val="145130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43E275C-26B2-47B0-A358-FBBE60661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596" y="753070"/>
            <a:ext cx="4157394" cy="3124269"/>
          </a:xfrm>
          <a:prstGeom prst="rect">
            <a:avLst/>
          </a:prstGeom>
        </p:spPr>
      </p:pic>
      <p:sp>
        <p:nvSpPr>
          <p:cNvPr id="6" name="TextBox 5">
            <a:extLst>
              <a:ext uri="{FF2B5EF4-FFF2-40B4-BE49-F238E27FC236}">
                <a16:creationId xmlns:a16="http://schemas.microsoft.com/office/drawing/2014/main" id="{A1DDA6C6-7CA9-4B80-906D-B793738F1AEC}"/>
              </a:ext>
            </a:extLst>
          </p:cNvPr>
          <p:cNvSpPr txBox="1"/>
          <p:nvPr/>
        </p:nvSpPr>
        <p:spPr>
          <a:xfrm>
            <a:off x="1283597" y="3983298"/>
            <a:ext cx="1791642" cy="276999"/>
          </a:xfrm>
          <a:prstGeom prst="rect">
            <a:avLst/>
          </a:prstGeom>
          <a:noFill/>
        </p:spPr>
        <p:txBody>
          <a:bodyPr wrap="square" rtlCol="0">
            <a:spAutoFit/>
          </a:bodyPr>
          <a:lstStyle/>
          <a:p>
            <a:r>
              <a:rPr lang="en-US" sz="1200" dirty="0"/>
              <a:t>Illustration: Goutam Das</a:t>
            </a:r>
          </a:p>
        </p:txBody>
      </p:sp>
      <p:sp>
        <p:nvSpPr>
          <p:cNvPr id="7" name="TextBox 6">
            <a:extLst>
              <a:ext uri="{FF2B5EF4-FFF2-40B4-BE49-F238E27FC236}">
                <a16:creationId xmlns:a16="http://schemas.microsoft.com/office/drawing/2014/main" id="{8F021452-A8D1-45F9-A07F-48B2DF6FD489}"/>
              </a:ext>
            </a:extLst>
          </p:cNvPr>
          <p:cNvSpPr txBox="1"/>
          <p:nvPr/>
        </p:nvSpPr>
        <p:spPr>
          <a:xfrm>
            <a:off x="961977" y="4804810"/>
            <a:ext cx="9823254" cy="1200329"/>
          </a:xfrm>
          <a:prstGeom prst="rect">
            <a:avLst/>
          </a:prstGeom>
          <a:noFill/>
        </p:spPr>
        <p:txBody>
          <a:bodyPr wrap="square" rtlCol="0">
            <a:spAutoFit/>
          </a:bodyPr>
          <a:lstStyle/>
          <a:p>
            <a:r>
              <a:rPr lang="en-US" b="1" dirty="0"/>
              <a:t>A digital image is a 2D array of pixels.</a:t>
            </a:r>
          </a:p>
          <a:p>
            <a:endParaRPr lang="en-US" dirty="0"/>
          </a:p>
          <a:p>
            <a:r>
              <a:rPr lang="en-US" dirty="0"/>
              <a:t>Every pixel has a coordinate (x/y = column position/row position starting from 0/0 in upper left corner) </a:t>
            </a:r>
          </a:p>
          <a:p>
            <a:r>
              <a:rPr lang="en-US" dirty="0"/>
              <a:t>and an intensity value (typically 8 bit or 16 bit for greyscale, or 3 × 8 bit = 24 bit for RGB).</a:t>
            </a:r>
          </a:p>
        </p:txBody>
      </p:sp>
      <p:pic>
        <p:nvPicPr>
          <p:cNvPr id="4" name="Picture 3" descr="A screenshot of a cell phone&#10;&#10;Description automatically generated">
            <a:extLst>
              <a:ext uri="{FF2B5EF4-FFF2-40B4-BE49-F238E27FC236}">
                <a16:creationId xmlns:a16="http://schemas.microsoft.com/office/drawing/2014/main" id="{EDA7CCEE-1A37-4AD2-B610-F2484246EB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619938" y="547693"/>
            <a:ext cx="4217581" cy="3712604"/>
          </a:xfrm>
          <a:prstGeom prst="rect">
            <a:avLst/>
          </a:prstGeom>
        </p:spPr>
      </p:pic>
      <p:sp>
        <p:nvSpPr>
          <p:cNvPr id="2" name="TextBox 1">
            <a:extLst>
              <a:ext uri="{FF2B5EF4-FFF2-40B4-BE49-F238E27FC236}">
                <a16:creationId xmlns:a16="http://schemas.microsoft.com/office/drawing/2014/main" id="{16DB069B-14F6-4A12-9AB7-86E618153B69}"/>
              </a:ext>
            </a:extLst>
          </p:cNvPr>
          <p:cNvSpPr txBox="1"/>
          <p:nvPr/>
        </p:nvSpPr>
        <p:spPr>
          <a:xfrm>
            <a:off x="8396240" y="4284277"/>
            <a:ext cx="2441279" cy="276999"/>
          </a:xfrm>
          <a:prstGeom prst="rect">
            <a:avLst/>
          </a:prstGeom>
          <a:noFill/>
        </p:spPr>
        <p:txBody>
          <a:bodyPr wrap="square" rtlCol="0">
            <a:spAutoFit/>
          </a:bodyPr>
          <a:lstStyle/>
          <a:p>
            <a:r>
              <a:rPr lang="en-US" sz="1200" dirty="0"/>
              <a:t>Illustration: www.panadisplay.com</a:t>
            </a:r>
          </a:p>
        </p:txBody>
      </p:sp>
    </p:spTree>
    <p:extLst>
      <p:ext uri="{BB962C8B-B14F-4D97-AF65-F5344CB8AC3E}">
        <p14:creationId xmlns:p14="http://schemas.microsoft.com/office/powerpoint/2010/main" val="382567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6CE2-5519-428B-95DE-98B78919C5BD}"/>
              </a:ext>
            </a:extLst>
          </p:cNvPr>
          <p:cNvSpPr>
            <a:spLocks noGrp="1"/>
          </p:cNvSpPr>
          <p:nvPr>
            <p:ph type="title"/>
          </p:nvPr>
        </p:nvSpPr>
        <p:spPr>
          <a:xfrm>
            <a:off x="465338" y="338493"/>
            <a:ext cx="10515600" cy="957648"/>
          </a:xfrm>
        </p:spPr>
        <p:txBody>
          <a:bodyPr>
            <a:normAutofit/>
          </a:bodyPr>
          <a:lstStyle/>
          <a:p>
            <a:r>
              <a:rPr lang="en-US" sz="3600" dirty="0"/>
              <a:t>(Bio)Image Processing/Analysis</a:t>
            </a:r>
          </a:p>
        </p:txBody>
      </p:sp>
      <p:sp>
        <p:nvSpPr>
          <p:cNvPr id="3" name="Content Placeholder 2">
            <a:extLst>
              <a:ext uri="{FF2B5EF4-FFF2-40B4-BE49-F238E27FC236}">
                <a16:creationId xmlns:a16="http://schemas.microsoft.com/office/drawing/2014/main" id="{F3CB936D-1B17-4CA0-92DB-18A09432610E}"/>
              </a:ext>
            </a:extLst>
          </p:cNvPr>
          <p:cNvSpPr>
            <a:spLocks noGrp="1"/>
          </p:cNvSpPr>
          <p:nvPr>
            <p:ph idx="1"/>
          </p:nvPr>
        </p:nvSpPr>
        <p:spPr>
          <a:xfrm>
            <a:off x="971364" y="1624614"/>
            <a:ext cx="9930414" cy="4492101"/>
          </a:xfrm>
        </p:spPr>
        <p:txBody>
          <a:bodyPr>
            <a:noAutofit/>
          </a:bodyPr>
          <a:lstStyle/>
          <a:p>
            <a:pPr marL="0" indent="0">
              <a:buNone/>
            </a:pPr>
            <a:r>
              <a:rPr lang="en-US" sz="2400" dirty="0"/>
              <a:t>Common tasks:</a:t>
            </a:r>
          </a:p>
          <a:p>
            <a:r>
              <a:rPr lang="en-US" sz="2000" dirty="0"/>
              <a:t>I/O: Loading images into memory for processing, saving (processed) image data from memory to disk, converting between formats and bit-depths (tiff, </a:t>
            </a:r>
            <a:r>
              <a:rPr lang="en-US" sz="2000" dirty="0" err="1"/>
              <a:t>png</a:t>
            </a:r>
            <a:r>
              <a:rPr lang="en-US" sz="2000" dirty="0"/>
              <a:t>, jpg…; 8 bit, 16 bit…)</a:t>
            </a:r>
          </a:p>
          <a:p>
            <a:r>
              <a:rPr lang="en-US" sz="2000" dirty="0"/>
              <a:t>Image manipulation: Brightness &amp; contrast; Cropping, resizing, rotation, flipping, …</a:t>
            </a:r>
          </a:p>
          <a:p>
            <a:r>
              <a:rPr lang="en-US" sz="2000" dirty="0"/>
              <a:t>Image statistics: Mean, standard deviation, histogram…</a:t>
            </a:r>
          </a:p>
          <a:p>
            <a:r>
              <a:rPr lang="en-US" sz="2000" dirty="0"/>
              <a:t>Applying filters: Denoising, edge detection…</a:t>
            </a:r>
          </a:p>
          <a:p>
            <a:r>
              <a:rPr lang="en-US" sz="2000" dirty="0"/>
              <a:t>Extraction of relevant information: Spot detection, segmentation… </a:t>
            </a:r>
          </a:p>
          <a:p>
            <a:pPr marL="0" indent="0">
              <a:buNone/>
            </a:pPr>
            <a:endParaRPr lang="en-US" sz="2400" dirty="0"/>
          </a:p>
          <a:p>
            <a:pPr marL="0" indent="0">
              <a:buNone/>
            </a:pPr>
            <a:r>
              <a:rPr lang="en-US" sz="2400" dirty="0"/>
              <a:t>Please note that this session is not aimed at teaching fundamental image processing concepts (see Jan’s introductory courses for that), but at giving you an overview how Python can be used for image processing.</a:t>
            </a:r>
          </a:p>
        </p:txBody>
      </p:sp>
    </p:spTree>
    <p:extLst>
      <p:ext uri="{BB962C8B-B14F-4D97-AF65-F5344CB8AC3E}">
        <p14:creationId xmlns:p14="http://schemas.microsoft.com/office/powerpoint/2010/main" val="60603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a logo&#10;&#10;Description automatically generated">
            <a:extLst>
              <a:ext uri="{FF2B5EF4-FFF2-40B4-BE49-F238E27FC236}">
                <a16:creationId xmlns:a16="http://schemas.microsoft.com/office/drawing/2014/main" id="{FFE57715-D36C-4F02-921D-8B2AF75E4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464" y="728961"/>
            <a:ext cx="3666034" cy="903600"/>
          </a:xfrm>
          <a:prstGeom prst="rect">
            <a:avLst/>
          </a:prstGeom>
        </p:spPr>
      </p:pic>
      <p:sp>
        <p:nvSpPr>
          <p:cNvPr id="14" name="TextBox 13">
            <a:extLst>
              <a:ext uri="{FF2B5EF4-FFF2-40B4-BE49-F238E27FC236}">
                <a16:creationId xmlns:a16="http://schemas.microsoft.com/office/drawing/2014/main" id="{607C50F6-6666-4323-87F3-124F313F4285}"/>
              </a:ext>
            </a:extLst>
          </p:cNvPr>
          <p:cNvSpPr txBox="1"/>
          <p:nvPr/>
        </p:nvSpPr>
        <p:spPr>
          <a:xfrm>
            <a:off x="7916464" y="1776275"/>
            <a:ext cx="3692908" cy="1600438"/>
          </a:xfrm>
          <a:prstGeom prst="rect">
            <a:avLst/>
          </a:prstGeom>
          <a:noFill/>
        </p:spPr>
        <p:txBody>
          <a:bodyPr wrap="square" rtlCol="0">
            <a:spAutoFit/>
          </a:bodyPr>
          <a:lstStyle/>
          <a:p>
            <a:r>
              <a:rPr lang="en-US" sz="1400" dirty="0">
                <a:hlinkClick r:id="rId4"/>
              </a:rPr>
              <a:t>https://scikit-image.org</a:t>
            </a:r>
            <a:endParaRPr lang="en-US" sz="1400" dirty="0"/>
          </a:p>
          <a:p>
            <a:r>
              <a:rPr lang="en-US" sz="1400" dirty="0"/>
              <a:t>Image processing toolkit with lots of useful functionality in one place. Started out as a SciPy toolkit (= ‘scikit’) in 2009. Works very well with NumPy and SciPy. As of 2020 probably the best choice for your image processing needs. Imported as </a:t>
            </a:r>
            <a:r>
              <a:rPr lang="en-US" sz="1400" b="1" dirty="0" err="1"/>
              <a:t>skimage</a:t>
            </a:r>
            <a:r>
              <a:rPr lang="en-US" sz="1400" dirty="0"/>
              <a:t>. </a:t>
            </a:r>
          </a:p>
        </p:txBody>
      </p:sp>
      <p:pic>
        <p:nvPicPr>
          <p:cNvPr id="16" name="Picture 15">
            <a:extLst>
              <a:ext uri="{FF2B5EF4-FFF2-40B4-BE49-F238E27FC236}">
                <a16:creationId xmlns:a16="http://schemas.microsoft.com/office/drawing/2014/main" id="{4074D0CA-27C4-4ACA-ADB5-A56D656846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1632" y="3975850"/>
            <a:ext cx="1693652" cy="2087524"/>
          </a:xfrm>
          <a:prstGeom prst="rect">
            <a:avLst/>
          </a:prstGeom>
        </p:spPr>
      </p:pic>
      <p:sp>
        <p:nvSpPr>
          <p:cNvPr id="17" name="TextBox 16">
            <a:extLst>
              <a:ext uri="{FF2B5EF4-FFF2-40B4-BE49-F238E27FC236}">
                <a16:creationId xmlns:a16="http://schemas.microsoft.com/office/drawing/2014/main" id="{E24F664D-736E-4014-95C3-71D04DBC1A5F}"/>
              </a:ext>
            </a:extLst>
          </p:cNvPr>
          <p:cNvSpPr txBox="1"/>
          <p:nvPr/>
        </p:nvSpPr>
        <p:spPr>
          <a:xfrm>
            <a:off x="8480335" y="4111671"/>
            <a:ext cx="2700796" cy="1815882"/>
          </a:xfrm>
          <a:prstGeom prst="rect">
            <a:avLst/>
          </a:prstGeom>
          <a:noFill/>
        </p:spPr>
        <p:txBody>
          <a:bodyPr wrap="square" rtlCol="0">
            <a:spAutoFit/>
          </a:bodyPr>
          <a:lstStyle/>
          <a:p>
            <a:r>
              <a:rPr lang="en-US" sz="1400" dirty="0">
                <a:hlinkClick r:id="rId6"/>
              </a:rPr>
              <a:t>https://opencv.org</a:t>
            </a:r>
            <a:r>
              <a:rPr lang="en-US" sz="1400" dirty="0"/>
              <a:t> </a:t>
            </a:r>
          </a:p>
          <a:p>
            <a:r>
              <a:rPr lang="en-US" sz="1400" dirty="0"/>
              <a:t>OpenCV (CV for Computer Vision) is a cross-platform library written in C/C++, started by Intel, now developed by the non-profit OpenCV foundation. Can be used in Python with the wrapper package </a:t>
            </a:r>
            <a:r>
              <a:rPr lang="en-US" sz="1400" b="1" dirty="0" err="1"/>
              <a:t>opencv</a:t>
            </a:r>
            <a:r>
              <a:rPr lang="en-US" sz="1400" b="1" dirty="0"/>
              <a:t>-python</a:t>
            </a:r>
            <a:r>
              <a:rPr lang="en-US" sz="1400" dirty="0"/>
              <a:t>. </a:t>
            </a:r>
          </a:p>
        </p:txBody>
      </p:sp>
      <p:pic>
        <p:nvPicPr>
          <p:cNvPr id="19" name="Picture 18" descr="A close up of a sign&#10;&#10;Description automatically generated">
            <a:extLst>
              <a:ext uri="{FF2B5EF4-FFF2-40B4-BE49-F238E27FC236}">
                <a16:creationId xmlns:a16="http://schemas.microsoft.com/office/drawing/2014/main" id="{A290DE11-F72E-4753-A08B-3B0F7565C5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135" y="4097072"/>
            <a:ext cx="2190476" cy="1600000"/>
          </a:xfrm>
          <a:prstGeom prst="rect">
            <a:avLst/>
          </a:prstGeom>
        </p:spPr>
      </p:pic>
      <p:sp>
        <p:nvSpPr>
          <p:cNvPr id="20" name="TextBox 19">
            <a:extLst>
              <a:ext uri="{FF2B5EF4-FFF2-40B4-BE49-F238E27FC236}">
                <a16:creationId xmlns:a16="http://schemas.microsoft.com/office/drawing/2014/main" id="{ED7BE37D-55BA-42DC-A281-52F02AEB8C20}"/>
              </a:ext>
            </a:extLst>
          </p:cNvPr>
          <p:cNvSpPr txBox="1"/>
          <p:nvPr/>
        </p:nvSpPr>
        <p:spPr>
          <a:xfrm>
            <a:off x="3062657" y="4097072"/>
            <a:ext cx="3153197" cy="1600438"/>
          </a:xfrm>
          <a:prstGeom prst="rect">
            <a:avLst/>
          </a:prstGeom>
          <a:noFill/>
        </p:spPr>
        <p:txBody>
          <a:bodyPr wrap="square" rtlCol="0">
            <a:spAutoFit/>
          </a:bodyPr>
          <a:lstStyle/>
          <a:p>
            <a:r>
              <a:rPr lang="en-US" sz="1400" dirty="0">
                <a:hlinkClick r:id="rId8"/>
              </a:rPr>
              <a:t>https://python-pillow.org</a:t>
            </a:r>
            <a:r>
              <a:rPr lang="en-US" sz="1400" dirty="0"/>
              <a:t> </a:t>
            </a:r>
          </a:p>
          <a:p>
            <a:r>
              <a:rPr lang="en-US" sz="1400" dirty="0"/>
              <a:t>pillow is a fork of the Python Imaging Library (PIL), a project to provide basic imaging processing capabilities in Python. PIL was discontinued in 2011. The package is called ‘pillow’, but in Python it’s used with ‘import PIL’.</a:t>
            </a:r>
          </a:p>
        </p:txBody>
      </p:sp>
      <p:sp>
        <p:nvSpPr>
          <p:cNvPr id="15" name="TextBox 14">
            <a:extLst>
              <a:ext uri="{FF2B5EF4-FFF2-40B4-BE49-F238E27FC236}">
                <a16:creationId xmlns:a16="http://schemas.microsoft.com/office/drawing/2014/main" id="{0593CA4C-EF80-4BBF-A114-187B91E1504C}"/>
              </a:ext>
            </a:extLst>
          </p:cNvPr>
          <p:cNvSpPr txBox="1"/>
          <p:nvPr/>
        </p:nvSpPr>
        <p:spPr>
          <a:xfrm>
            <a:off x="489074" y="1776275"/>
            <a:ext cx="3153197" cy="1384995"/>
          </a:xfrm>
          <a:prstGeom prst="rect">
            <a:avLst/>
          </a:prstGeom>
          <a:noFill/>
        </p:spPr>
        <p:txBody>
          <a:bodyPr wrap="square" rtlCol="0">
            <a:spAutoFit/>
          </a:bodyPr>
          <a:lstStyle/>
          <a:p>
            <a:r>
              <a:rPr lang="en-US" sz="1400" dirty="0"/>
              <a:t>(pronounced </a:t>
            </a:r>
            <a:r>
              <a:rPr lang="en-US" sz="1400" i="1" dirty="0"/>
              <a:t>Num Pie</a:t>
            </a:r>
            <a:r>
              <a:rPr lang="en-US" sz="1400" dirty="0"/>
              <a:t>) – </a:t>
            </a:r>
            <a:r>
              <a:rPr lang="en-US" sz="1400" dirty="0">
                <a:hlinkClick r:id="rId9"/>
              </a:rPr>
              <a:t>https://numpy.org</a:t>
            </a:r>
            <a:r>
              <a:rPr lang="en-US" sz="1400" dirty="0"/>
              <a:t>   </a:t>
            </a:r>
          </a:p>
          <a:p>
            <a:pPr>
              <a:spcAft>
                <a:spcPts val="800"/>
              </a:spcAft>
            </a:pPr>
            <a:r>
              <a:rPr lang="en-US" sz="1400" dirty="0"/>
              <a:t>A library for fast manipulation of multidimensional numerical data. The basic type </a:t>
            </a:r>
            <a:r>
              <a:rPr lang="en-US" sz="1400" i="1" dirty="0" err="1"/>
              <a:t>ndarray</a:t>
            </a:r>
            <a:r>
              <a:rPr lang="en-US" sz="1400" dirty="0"/>
              <a:t> is a multidimensional array with zero-based indexing.</a:t>
            </a:r>
          </a:p>
        </p:txBody>
      </p:sp>
      <p:pic>
        <p:nvPicPr>
          <p:cNvPr id="18" name="Picture 17">
            <a:extLst>
              <a:ext uri="{FF2B5EF4-FFF2-40B4-BE49-F238E27FC236}">
                <a16:creationId xmlns:a16="http://schemas.microsoft.com/office/drawing/2014/main" id="{2846AC10-B588-430B-A51F-7883A29ECD9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25317" y="727779"/>
            <a:ext cx="2277204" cy="904782"/>
          </a:xfrm>
          <a:prstGeom prst="rect">
            <a:avLst/>
          </a:prstGeom>
        </p:spPr>
      </p:pic>
      <p:sp>
        <p:nvSpPr>
          <p:cNvPr id="21" name="TextBox 20">
            <a:extLst>
              <a:ext uri="{FF2B5EF4-FFF2-40B4-BE49-F238E27FC236}">
                <a16:creationId xmlns:a16="http://schemas.microsoft.com/office/drawing/2014/main" id="{CC016E1F-890F-4841-B85B-BA9233D15B68}"/>
              </a:ext>
            </a:extLst>
          </p:cNvPr>
          <p:cNvSpPr txBox="1"/>
          <p:nvPr/>
        </p:nvSpPr>
        <p:spPr>
          <a:xfrm>
            <a:off x="3960655" y="1776275"/>
            <a:ext cx="3594048" cy="1384995"/>
          </a:xfrm>
          <a:prstGeom prst="rect">
            <a:avLst/>
          </a:prstGeom>
          <a:noFill/>
        </p:spPr>
        <p:txBody>
          <a:bodyPr wrap="square" rtlCol="0">
            <a:spAutoFit/>
          </a:bodyPr>
          <a:lstStyle/>
          <a:p>
            <a:r>
              <a:rPr lang="en-US" sz="1400" dirty="0"/>
              <a:t>(pronounced </a:t>
            </a:r>
            <a:r>
              <a:rPr lang="en-US" sz="1400" i="1" dirty="0"/>
              <a:t>Sigh Pie</a:t>
            </a:r>
            <a:r>
              <a:rPr lang="en-US" sz="1400" dirty="0"/>
              <a:t>) – </a:t>
            </a:r>
            <a:r>
              <a:rPr lang="en-US" sz="1400" dirty="0">
                <a:hlinkClick r:id="rId11"/>
              </a:rPr>
              <a:t>https://www.scipy.org</a:t>
            </a:r>
            <a:r>
              <a:rPr lang="en-US" sz="1400" dirty="0"/>
              <a:t> </a:t>
            </a:r>
          </a:p>
          <a:p>
            <a:r>
              <a:rPr lang="en-US" sz="1400" dirty="0"/>
              <a:t>A scientific computing library (built with NumPy arrays) with various modules for numerical integration, linear algebra, image processing, Fourier transforms, signal processing, statistical functions… </a:t>
            </a:r>
          </a:p>
        </p:txBody>
      </p:sp>
      <p:graphicFrame>
        <p:nvGraphicFramePr>
          <p:cNvPr id="22" name="Object 21">
            <a:extLst>
              <a:ext uri="{FF2B5EF4-FFF2-40B4-BE49-F238E27FC236}">
                <a16:creationId xmlns:a16="http://schemas.microsoft.com/office/drawing/2014/main" id="{B3A32694-9B9F-412A-AA4E-A1254BF023B1}"/>
              </a:ext>
            </a:extLst>
          </p:cNvPr>
          <p:cNvGraphicFramePr>
            <a:graphicFrameLocks noChangeAspect="1"/>
          </p:cNvGraphicFramePr>
          <p:nvPr>
            <p:extLst>
              <p:ext uri="{D42A27DB-BD31-4B8C-83A1-F6EECF244321}">
                <p14:modId xmlns:p14="http://schemas.microsoft.com/office/powerpoint/2010/main" val="912050499"/>
              </p:ext>
            </p:extLst>
          </p:nvPr>
        </p:nvGraphicFramePr>
        <p:xfrm>
          <a:off x="515706" y="605487"/>
          <a:ext cx="2739040" cy="1043444"/>
        </p:xfrm>
        <a:graphic>
          <a:graphicData uri="http://schemas.openxmlformats.org/presentationml/2006/ole">
            <mc:AlternateContent xmlns:mc="http://schemas.openxmlformats.org/markup-compatibility/2006">
              <mc:Choice xmlns:v="urn:schemas-microsoft-com:vml" Requires="v">
                <p:oleObj spid="_x0000_s1036" r:id="rId12" imgW="11301480" imgH="4304520" progId="">
                  <p:embed/>
                </p:oleObj>
              </mc:Choice>
              <mc:Fallback>
                <p:oleObj r:id="rId12" imgW="11301480" imgH="4304520" progId="">
                  <p:embed/>
                  <p:pic>
                    <p:nvPicPr>
                      <p:cNvPr id="5" name="Object 4">
                        <a:extLst>
                          <a:ext uri="{FF2B5EF4-FFF2-40B4-BE49-F238E27FC236}">
                            <a16:creationId xmlns:a16="http://schemas.microsoft.com/office/drawing/2014/main" id="{1567AE30-6857-4FE2-8A11-B2BB8CCBDEB8}"/>
                          </a:ext>
                        </a:extLst>
                      </p:cNvPr>
                      <p:cNvPicPr/>
                      <p:nvPr/>
                    </p:nvPicPr>
                    <p:blipFill>
                      <a:blip r:embed="rId13"/>
                      <a:stretch>
                        <a:fillRect/>
                      </a:stretch>
                    </p:blipFill>
                    <p:spPr>
                      <a:xfrm>
                        <a:off x="515706" y="605487"/>
                        <a:ext cx="2739040" cy="1043444"/>
                      </a:xfrm>
                      <a:prstGeom prst="rect">
                        <a:avLst/>
                      </a:prstGeom>
                    </p:spPr>
                  </p:pic>
                </p:oleObj>
              </mc:Fallback>
            </mc:AlternateContent>
          </a:graphicData>
        </a:graphic>
      </p:graphicFrame>
      <p:sp>
        <p:nvSpPr>
          <p:cNvPr id="2" name="Rectangle: Rounded Corners 1">
            <a:extLst>
              <a:ext uri="{FF2B5EF4-FFF2-40B4-BE49-F238E27FC236}">
                <a16:creationId xmlns:a16="http://schemas.microsoft.com/office/drawing/2014/main" id="{958E916A-3D7B-45C5-81E9-56AE71CEB8BB}"/>
              </a:ext>
            </a:extLst>
          </p:cNvPr>
          <p:cNvSpPr/>
          <p:nvPr/>
        </p:nvSpPr>
        <p:spPr>
          <a:xfrm>
            <a:off x="7696940" y="488272"/>
            <a:ext cx="4101483" cy="3169328"/>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84E669-1A5E-4031-A192-563EE7C158E2}"/>
              </a:ext>
            </a:extLst>
          </p:cNvPr>
          <p:cNvSpPr txBox="1"/>
          <p:nvPr/>
        </p:nvSpPr>
        <p:spPr>
          <a:xfrm>
            <a:off x="7475138" y="135272"/>
            <a:ext cx="4498117" cy="307777"/>
          </a:xfrm>
          <a:prstGeom prst="rect">
            <a:avLst/>
          </a:prstGeom>
          <a:noFill/>
        </p:spPr>
        <p:txBody>
          <a:bodyPr wrap="square" rtlCol="0">
            <a:spAutoFit/>
          </a:bodyPr>
          <a:lstStyle/>
          <a:p>
            <a:pPr algn="ctr"/>
            <a:r>
              <a:rPr lang="en-US" sz="1400" dirty="0">
                <a:solidFill>
                  <a:srgbClr val="C00000"/>
                </a:solidFill>
              </a:rPr>
              <a:t>Recommended as default choice for most applications</a:t>
            </a:r>
          </a:p>
        </p:txBody>
      </p:sp>
      <p:sp>
        <p:nvSpPr>
          <p:cNvPr id="4" name="TextBox 3">
            <a:extLst>
              <a:ext uri="{FF2B5EF4-FFF2-40B4-BE49-F238E27FC236}">
                <a16:creationId xmlns:a16="http://schemas.microsoft.com/office/drawing/2014/main" id="{916944D2-CDAD-4FCE-A390-AA1DDF40DF55}"/>
              </a:ext>
            </a:extLst>
          </p:cNvPr>
          <p:cNvSpPr txBox="1"/>
          <p:nvPr/>
        </p:nvSpPr>
        <p:spPr>
          <a:xfrm>
            <a:off x="204187" y="6379439"/>
            <a:ext cx="11301274" cy="307777"/>
          </a:xfrm>
          <a:prstGeom prst="rect">
            <a:avLst/>
          </a:prstGeom>
          <a:noFill/>
        </p:spPr>
        <p:txBody>
          <a:bodyPr wrap="square" rtlCol="0">
            <a:spAutoFit/>
          </a:bodyPr>
          <a:lstStyle/>
          <a:p>
            <a:r>
              <a:rPr lang="en-US" sz="1400" dirty="0"/>
              <a:t>… and there are more packages to explore: </a:t>
            </a:r>
            <a:r>
              <a:rPr lang="en-US" sz="1400" dirty="0">
                <a:hlinkClick r:id="rId14"/>
              </a:rPr>
              <a:t>https://opensource.com/article/19/3/python-image-manipulation-tools</a:t>
            </a:r>
            <a:r>
              <a:rPr lang="en-US" sz="1400" dirty="0"/>
              <a:t> </a:t>
            </a:r>
          </a:p>
        </p:txBody>
      </p:sp>
    </p:spTree>
    <p:extLst>
      <p:ext uri="{BB962C8B-B14F-4D97-AF65-F5344CB8AC3E}">
        <p14:creationId xmlns:p14="http://schemas.microsoft.com/office/powerpoint/2010/main" val="351231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0" grpId="0"/>
      <p:bldP spid="21" grpId="0"/>
      <p:bldP spid="2" grpId="0" animBg="1"/>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33B76-1A73-4C4E-BCED-098F5CAFD638}"/>
              </a:ext>
            </a:extLst>
          </p:cNvPr>
          <p:cNvSpPr>
            <a:spLocks noGrp="1"/>
          </p:cNvSpPr>
          <p:nvPr>
            <p:ph idx="1"/>
          </p:nvPr>
        </p:nvSpPr>
        <p:spPr>
          <a:xfrm>
            <a:off x="1244386" y="892537"/>
            <a:ext cx="9206023" cy="5268118"/>
          </a:xfrm>
        </p:spPr>
        <p:txBody>
          <a:bodyPr>
            <a:normAutofit/>
          </a:bodyPr>
          <a:lstStyle/>
          <a:p>
            <a:pPr marL="0" indent="0">
              <a:buNone/>
            </a:pPr>
            <a:r>
              <a:rPr lang="en-US" b="1" dirty="0"/>
              <a:t>Hands-on examples in </a:t>
            </a:r>
            <a:r>
              <a:rPr lang="en-US" b="1" dirty="0" err="1"/>
              <a:t>Jupyter</a:t>
            </a:r>
            <a:r>
              <a:rPr lang="en-US" b="1" dirty="0"/>
              <a:t> Notebook:</a:t>
            </a:r>
          </a:p>
          <a:p>
            <a:pPr marL="0" indent="0">
              <a:buNone/>
            </a:pPr>
            <a:endParaRPr lang="en-US" dirty="0"/>
          </a:p>
          <a:p>
            <a:pPr marL="514350" indent="-514350">
              <a:buAutoNum type="arabicPeriod"/>
            </a:pPr>
            <a:r>
              <a:rPr lang="en-US" sz="2400" dirty="0"/>
              <a:t>Load, transform and save images with Pillow (PIL)</a:t>
            </a:r>
          </a:p>
          <a:p>
            <a:pPr marL="457200" lvl="1" indent="0">
              <a:buNone/>
            </a:pPr>
            <a:r>
              <a:rPr lang="en-US" sz="2000" dirty="0"/>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a:ea typeface="Arial Unicode MS" panose="020B0604020202020204" pitchFamily="34" charset="-128"/>
                <a:cs typeface="Arial Unicode MS" panose="020B0604020202020204" pitchFamily="34" charset="-128"/>
              </a:rPr>
              <a:t> loading-and-manipulating-</a:t>
            </a:r>
            <a:r>
              <a:rPr lang="en-US" sz="2000" dirty="0" err="1">
                <a:ea typeface="Arial Unicode MS" panose="020B0604020202020204" pitchFamily="34" charset="-128"/>
                <a:cs typeface="Arial Unicode MS" panose="020B0604020202020204" pitchFamily="34" charset="-128"/>
              </a:rPr>
              <a:t>images.ipynb</a:t>
            </a:r>
            <a:endParaRPr lang="en-US" sz="2000" dirty="0"/>
          </a:p>
          <a:p>
            <a:pPr marL="514350" indent="-514350">
              <a:buAutoNum type="arabicPeriod"/>
            </a:pPr>
            <a:r>
              <a:rPr lang="en-US" sz="2400" dirty="0"/>
              <a:t>Images as NumPy arrays, image statistics, histograms</a:t>
            </a:r>
          </a:p>
          <a:p>
            <a:pPr marL="457200" lvl="1" indent="0">
              <a:buNone/>
            </a:pPr>
            <a:r>
              <a:rPr lang="en-US" sz="2000" dirty="0"/>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a:ea typeface="Arial Unicode MS" panose="020B0604020202020204" pitchFamily="34" charset="-128"/>
                <a:cs typeface="Arial Unicode MS" panose="020B0604020202020204" pitchFamily="34" charset="-128"/>
              </a:rPr>
              <a:t> image-</a:t>
            </a:r>
            <a:r>
              <a:rPr lang="en-US" sz="2000" dirty="0" err="1">
                <a:ea typeface="Arial Unicode MS" panose="020B0604020202020204" pitchFamily="34" charset="-128"/>
                <a:cs typeface="Arial Unicode MS" panose="020B0604020202020204" pitchFamily="34" charset="-128"/>
              </a:rPr>
              <a:t>statistics.ipynb</a:t>
            </a:r>
            <a:endParaRPr lang="en-US" sz="2000" dirty="0"/>
          </a:p>
          <a:p>
            <a:pPr marL="514350" indent="-514350">
              <a:buAutoNum type="arabicPeriod"/>
            </a:pPr>
            <a:r>
              <a:rPr lang="en-US" sz="2400" dirty="0"/>
              <a:t>Applying filters and thresholds</a:t>
            </a:r>
          </a:p>
          <a:p>
            <a:pPr marL="457200" lvl="1"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a:ea typeface="Arial Unicode MS" panose="020B0604020202020204" pitchFamily="34" charset="-128"/>
                <a:cs typeface="Arial Unicode MS" panose="020B0604020202020204" pitchFamily="34" charset="-128"/>
              </a:rPr>
              <a:t> filtering-and-</a:t>
            </a:r>
            <a:r>
              <a:rPr lang="en-US" sz="2000" dirty="0" err="1">
                <a:ea typeface="Arial Unicode MS" panose="020B0604020202020204" pitchFamily="34" charset="-128"/>
                <a:cs typeface="Arial Unicode MS" panose="020B0604020202020204" pitchFamily="34" charset="-128"/>
              </a:rPr>
              <a:t>thresholds.ipynb</a:t>
            </a:r>
            <a:endParaRPr lang="en-US" sz="2000" dirty="0"/>
          </a:p>
          <a:p>
            <a:pPr marL="514350" indent="-514350">
              <a:buAutoNum type="arabicPeriod"/>
            </a:pPr>
            <a:r>
              <a:rPr lang="en-US" sz="2400" dirty="0"/>
              <a:t>Blob detection (detect objects in Hubble image)</a:t>
            </a:r>
          </a:p>
          <a:p>
            <a:pPr marL="457200" lvl="1" indent="0">
              <a:buNone/>
            </a:pPr>
            <a:r>
              <a:rPr lang="en-US" sz="2000" dirty="0"/>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a:ea typeface="Arial Unicode MS" panose="020B0604020202020204" pitchFamily="34" charset="-128"/>
                <a:cs typeface="Arial Unicode MS" panose="020B0604020202020204" pitchFamily="34" charset="-128"/>
              </a:rPr>
              <a:t> blob-</a:t>
            </a:r>
            <a:r>
              <a:rPr lang="en-US" sz="2000" dirty="0" err="1">
                <a:ea typeface="Arial Unicode MS" panose="020B0604020202020204" pitchFamily="34" charset="-128"/>
                <a:cs typeface="Arial Unicode MS" panose="020B0604020202020204" pitchFamily="34" charset="-128"/>
              </a:rPr>
              <a:t>detection.ipynb</a:t>
            </a:r>
            <a:endParaRPr lang="en-US" sz="2000" dirty="0"/>
          </a:p>
          <a:p>
            <a:pPr marL="514350" indent="-514350">
              <a:buAutoNum type="arabicPeriod"/>
            </a:pPr>
            <a:r>
              <a:rPr lang="en-US" sz="2400" dirty="0"/>
              <a:t>Segmentation example (nuclear division time series)</a:t>
            </a:r>
          </a:p>
          <a:p>
            <a:pPr marL="457200" lvl="1" indent="0">
              <a:buNone/>
            </a:pPr>
            <a:r>
              <a:rPr lang="en-US" sz="2000" dirty="0"/>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a:ea typeface="Arial Unicode MS" panose="020B0604020202020204" pitchFamily="34" charset="-128"/>
                <a:cs typeface="Arial Unicode MS" panose="020B0604020202020204" pitchFamily="34" charset="-128"/>
              </a:rPr>
              <a:t> segmentation-</a:t>
            </a:r>
            <a:r>
              <a:rPr lang="en-US" sz="2000" dirty="0" err="1">
                <a:ea typeface="Arial Unicode MS" panose="020B0604020202020204" pitchFamily="34" charset="-128"/>
                <a:cs typeface="Arial Unicode MS" panose="020B0604020202020204" pitchFamily="34" charset="-128"/>
              </a:rPr>
              <a:t>example.ipynb</a:t>
            </a:r>
            <a:endParaRPr lang="en-US" sz="2000" dirty="0"/>
          </a:p>
          <a:p>
            <a:pPr marL="514350" indent="-514350">
              <a:buAutoNum type="arabicPeriod"/>
            </a:pPr>
            <a:endParaRPr lang="en-US" dirty="0"/>
          </a:p>
        </p:txBody>
      </p:sp>
    </p:spTree>
    <p:extLst>
      <p:ext uri="{BB962C8B-B14F-4D97-AF65-F5344CB8AC3E}">
        <p14:creationId xmlns:p14="http://schemas.microsoft.com/office/powerpoint/2010/main" val="3985859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609</Words>
  <Application>Microsoft Office PowerPoint</Application>
  <PresentationFormat>Widescreen</PresentationFormat>
  <Paragraphs>55</Paragraphs>
  <Slides>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6</vt:i4>
      </vt:variant>
    </vt:vector>
  </HeadingPairs>
  <TitlesOfParts>
    <vt:vector size="11" baseType="lpstr">
      <vt:lpstr>Arial Unicode MS</vt:lpstr>
      <vt:lpstr>Arial</vt:lpstr>
      <vt:lpstr>Calibri</vt:lpstr>
      <vt:lpstr>Calibri Light</vt:lpstr>
      <vt:lpstr>Office Theme</vt:lpstr>
      <vt:lpstr>PowerPoint Presentation</vt:lpstr>
      <vt:lpstr>Outline</vt:lpstr>
      <vt:lpstr>PowerPoint Presentation</vt:lpstr>
      <vt:lpstr>(Bio)Image Processing/Analysis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2020-11-07T08:28:00Z</dcterms:created>
  <dcterms:modified xsi:type="dcterms:W3CDTF">2020-11-07T08:38:26Z</dcterms:modified>
</cp:coreProperties>
</file>