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68" r:id="rId3"/>
    <p:sldId id="257" r:id="rId4"/>
    <p:sldId id="267" r:id="rId5"/>
    <p:sldId id="261" r:id="rId6"/>
    <p:sldId id="266" r:id="rId7"/>
    <p:sldId id="260" r:id="rId8"/>
    <p:sldId id="270" r:id="rId9"/>
    <p:sldId id="269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20.10.2020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73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20.10.2020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273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20.10.2020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428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20.10.2020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89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20.10.2020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00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20.10.2020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802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20.10.2020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200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20.10.2020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323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20.10.2020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537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20.10.2020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079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20.10.2020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253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D40D2-DA59-418F-9676-2E287E608FAF}" type="datetimeFigureOut">
              <a:rPr lang="de-CH" smtClean="0"/>
              <a:t>20.10.2020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849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benjamin.titze@fmi.ch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iobe.com/tiobe-index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ython.org/moin/BeginnersGuide/Programmers" TargetMode="External"/><Relationship Id="rId2" Type="http://schemas.openxmlformats.org/officeDocument/2006/relationships/hyperlink" Target="http://www.learn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python.org/moin/BeginnersGuide/NonProgramm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7" y="2995399"/>
            <a:ext cx="9144000" cy="2461006"/>
          </a:xfrm>
        </p:spPr>
        <p:txBody>
          <a:bodyPr>
            <a:normAutofit/>
          </a:bodyPr>
          <a:lstStyle/>
          <a:p>
            <a:r>
              <a:rPr lang="en-US" sz="3200" dirty="0"/>
              <a:t>FAIM Python Course – Session 1</a:t>
            </a:r>
          </a:p>
          <a:p>
            <a:r>
              <a:rPr lang="en-US" sz="3200" dirty="0"/>
              <a:t>Introduction for Beginners</a:t>
            </a:r>
          </a:p>
          <a:p>
            <a:endParaRPr lang="en-US" sz="2600" dirty="0"/>
          </a:p>
          <a:p>
            <a:r>
              <a:rPr lang="de-CH" dirty="0">
                <a:hlinkClick r:id="rId2"/>
              </a:rPr>
              <a:t>benjamin.titze@fmi.ch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084" y="1578173"/>
            <a:ext cx="4195827" cy="14172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48686" y="6455899"/>
            <a:ext cx="1773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21 October 2020</a:t>
            </a:r>
            <a:endParaRPr lang="de-CH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65A71C-5DF7-4DBA-A4E6-049AD129B4A1}"/>
              </a:ext>
            </a:extLst>
          </p:cNvPr>
          <p:cNvSpPr txBox="1"/>
          <p:nvPr/>
        </p:nvSpPr>
        <p:spPr>
          <a:xfrm>
            <a:off x="70300" y="645589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Facility for Advanced Imaging and Microscopy (FAIM)</a:t>
            </a:r>
            <a:endParaRPr lang="de-CH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84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E42C35-0F0E-4895-B45A-6E6F8B2FDD48}"/>
              </a:ext>
            </a:extLst>
          </p:cNvPr>
          <p:cNvSpPr txBox="1">
            <a:spLocks/>
          </p:cNvSpPr>
          <p:nvPr/>
        </p:nvSpPr>
        <p:spPr>
          <a:xfrm>
            <a:off x="2416633" y="1335311"/>
            <a:ext cx="7300686" cy="4223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sz="3800" dirty="0"/>
              <a:t>Python is a…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600" dirty="0"/>
              <a:t>	general-purpose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600" dirty="0"/>
              <a:t>	interpreted  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600" dirty="0"/>
              <a:t>	high-level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600" dirty="0"/>
              <a:t>	object-oriented </a:t>
            </a:r>
          </a:p>
          <a:p>
            <a:pPr marL="0" indent="0">
              <a:lnSpc>
                <a:spcPct val="100000"/>
              </a:lnSpc>
              <a:spcBef>
                <a:spcPts val="2200"/>
              </a:spcBef>
              <a:buFont typeface="Arial" panose="020B0604020202020204" pitchFamily="34" charset="0"/>
              <a:buNone/>
            </a:pPr>
            <a:r>
              <a:rPr lang="en-US" sz="3800" dirty="0"/>
              <a:t>		… programming language.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7761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319" y="216731"/>
            <a:ext cx="4818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 brief history of Python</a:t>
            </a:r>
            <a:endParaRPr lang="de-CH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32" y="1117466"/>
            <a:ext cx="3066622" cy="36867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8447" y="4844807"/>
            <a:ext cx="334219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/>
              <a:t>Created by </a:t>
            </a:r>
            <a:r>
              <a:rPr lang="en-US" sz="1900" b="1" dirty="0"/>
              <a:t>Guido van Rossum</a:t>
            </a:r>
            <a:r>
              <a:rPr lang="en-US" sz="1900" dirty="0"/>
              <a:t> </a:t>
            </a:r>
          </a:p>
          <a:p>
            <a:r>
              <a:rPr lang="en-US" sz="1900" dirty="0"/>
              <a:t>at CWI, Amsterdam. First </a:t>
            </a:r>
          </a:p>
          <a:p>
            <a:r>
              <a:rPr lang="en-US" sz="1900" dirty="0"/>
              <a:t>release in 1991. Van Rossum </a:t>
            </a:r>
          </a:p>
          <a:p>
            <a:r>
              <a:rPr lang="en-US" sz="1900" dirty="0"/>
              <a:t>was Python’s ‘Benevolent </a:t>
            </a:r>
          </a:p>
          <a:p>
            <a:r>
              <a:rPr lang="en-US" sz="1900" dirty="0"/>
              <a:t>Dictator for Life’ until 2018.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99283" y="872065"/>
            <a:ext cx="6574970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/>
              <a:t>Started out as a ‘hobby programming project’ to bridge the gap between shell scripts and C. Named after the British comedy group ‘Monty Python’, but the logo is inspired by the snake. </a:t>
            </a:r>
          </a:p>
          <a:p>
            <a:endParaRPr lang="en-US" sz="1900" dirty="0"/>
          </a:p>
          <a:p>
            <a:r>
              <a:rPr lang="en-US" sz="1900" dirty="0"/>
              <a:t>Now developed and maintained by a large international community. Python Foundation (governance, releases, documentation): </a:t>
            </a:r>
            <a:r>
              <a:rPr lang="en-US" sz="1900" dirty="0">
                <a:hlinkClick r:id="rId3"/>
              </a:rPr>
              <a:t>https://www.python.org</a:t>
            </a:r>
            <a:r>
              <a:rPr lang="en-US" sz="1900" dirty="0"/>
              <a:t>  </a:t>
            </a:r>
          </a:p>
          <a:p>
            <a:endParaRPr lang="en-US" sz="1900" dirty="0"/>
          </a:p>
          <a:p>
            <a:r>
              <a:rPr lang="en-US" sz="1900" dirty="0"/>
              <a:t>Python 1.0 – 1994</a:t>
            </a:r>
          </a:p>
          <a:p>
            <a:r>
              <a:rPr lang="en-US" sz="1900" dirty="0"/>
              <a:t>   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900" dirty="0"/>
              <a:t> 1.x versions are obsolete</a:t>
            </a:r>
          </a:p>
          <a:p>
            <a:endParaRPr lang="en-US" sz="1900" dirty="0"/>
          </a:p>
          <a:p>
            <a:r>
              <a:rPr lang="en-US" sz="1900" dirty="0"/>
              <a:t>Python 2.0 – 2000</a:t>
            </a:r>
          </a:p>
          <a:p>
            <a:r>
              <a:rPr lang="en-US" sz="1900" dirty="0"/>
              <a:t>   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900" dirty="0"/>
              <a:t> Latest and final: 2.7 in 2010</a:t>
            </a:r>
          </a:p>
          <a:p>
            <a:endParaRPr lang="en-US" sz="1900" dirty="0"/>
          </a:p>
          <a:p>
            <a:r>
              <a:rPr lang="en-US" sz="1900" dirty="0"/>
              <a:t>Python 3.0 – 2008</a:t>
            </a:r>
          </a:p>
          <a:p>
            <a:r>
              <a:rPr lang="en-US" sz="1900" dirty="0"/>
              <a:t>    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900" dirty="0"/>
              <a:t> Currently 3.9 (October 2020)</a:t>
            </a:r>
          </a:p>
          <a:p>
            <a:endParaRPr lang="en-US" sz="1900" dirty="0"/>
          </a:p>
          <a:p>
            <a:r>
              <a:rPr lang="en-US" sz="1900" dirty="0"/>
              <a:t>Maintenance of Python 2 has stopped in 2020. </a:t>
            </a:r>
          </a:p>
          <a:p>
            <a:r>
              <a:rPr lang="en-US" sz="1900" b="1" dirty="0"/>
              <a:t>Python 3 is the future.</a:t>
            </a:r>
            <a:r>
              <a:rPr lang="en-US" sz="1900" dirty="0"/>
              <a:t> Don’t start new projects with Python 2!</a:t>
            </a:r>
            <a:endParaRPr lang="de-CH" sz="1900" dirty="0"/>
          </a:p>
        </p:txBody>
      </p:sp>
    </p:spTree>
    <p:extLst>
      <p:ext uri="{BB962C8B-B14F-4D97-AF65-F5344CB8AC3E}">
        <p14:creationId xmlns:p14="http://schemas.microsoft.com/office/powerpoint/2010/main" val="75963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08EF-CA5A-4CC7-91DA-48A393A3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9" y="63183"/>
            <a:ext cx="10515600" cy="796018"/>
          </a:xfrm>
        </p:spPr>
        <p:txBody>
          <a:bodyPr>
            <a:normAutofit/>
          </a:bodyPr>
          <a:lstStyle/>
          <a:p>
            <a:r>
              <a:rPr lang="en-US" sz="3000" dirty="0"/>
              <a:t>Python has become a mainstream programming language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7D799C-37CB-4A40-A59D-8D71917C5A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68" y="1219240"/>
            <a:ext cx="7743266" cy="47215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5999BC-8BF8-4F51-9899-B8D18C3648B3}"/>
              </a:ext>
            </a:extLst>
          </p:cNvPr>
          <p:cNvSpPr/>
          <p:nvPr/>
        </p:nvSpPr>
        <p:spPr>
          <a:xfrm>
            <a:off x="8374743" y="1262823"/>
            <a:ext cx="337348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Easy to learn and use, great community and open-source ecosystem (over 250,000 packages available as of 2020!).</a:t>
            </a:r>
          </a:p>
          <a:p>
            <a:endParaRPr lang="en-US" dirty="0"/>
          </a:p>
          <a:p>
            <a:r>
              <a:rPr lang="en-US" dirty="0"/>
              <a:t>It’s free forever (unlike proprietary software such as MATLAB, LabVIEW, …).</a:t>
            </a:r>
          </a:p>
          <a:p>
            <a:endParaRPr lang="en-US" dirty="0"/>
          </a:p>
          <a:p>
            <a:r>
              <a:rPr lang="en-US" dirty="0"/>
              <a:t>Increasing use by large tech companies: Google, Amazon, Instagram, Dropbox, Spotify, Netflix…</a:t>
            </a:r>
          </a:p>
          <a:p>
            <a:endParaRPr lang="en-US" dirty="0"/>
          </a:p>
          <a:p>
            <a:r>
              <a:rPr lang="en-US" dirty="0"/>
              <a:t>… and it’s the most popular choice for machine learning applications.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C511C2-C0C5-44B4-9AAD-E80CA287BA69}"/>
              </a:ext>
            </a:extLst>
          </p:cNvPr>
          <p:cNvSpPr txBox="1"/>
          <p:nvPr/>
        </p:nvSpPr>
        <p:spPr>
          <a:xfrm>
            <a:off x="443768" y="6027972"/>
            <a:ext cx="721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Among major programming languages, Python has seen the fastest growth over the past decade. See also </a:t>
            </a:r>
            <a:r>
              <a:rPr lang="en-US" dirty="0">
                <a:hlinkClick r:id="rId3"/>
              </a:rPr>
              <a:t>https://tiobe.com/tiobe-index/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44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662" y="265478"/>
            <a:ext cx="10515600" cy="549275"/>
          </a:xfrm>
        </p:spPr>
        <p:txBody>
          <a:bodyPr>
            <a:normAutofit/>
          </a:bodyPr>
          <a:lstStyle/>
          <a:p>
            <a:r>
              <a:rPr lang="en-US" sz="3200" dirty="0"/>
              <a:t>From source code to execution</a:t>
            </a:r>
            <a:endParaRPr lang="de-CH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779" y="1538982"/>
            <a:ext cx="6854155" cy="37609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41871" y="5430090"/>
            <a:ext cx="3780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Source: https://indianpythonista.wordpress.com</a:t>
            </a:r>
            <a:endParaRPr lang="de-CH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9437" y="1538982"/>
            <a:ext cx="38986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The </a:t>
            </a:r>
            <a:r>
              <a:rPr lang="en-US" sz="2200" i="1" dirty="0"/>
              <a:t>source code </a:t>
            </a:r>
            <a:r>
              <a:rPr lang="en-US" sz="2200" dirty="0"/>
              <a:t>(*.</a:t>
            </a:r>
            <a:r>
              <a:rPr lang="en-US" sz="2200" dirty="0" err="1"/>
              <a:t>py</a:t>
            </a:r>
            <a:r>
              <a:rPr lang="en-US" sz="2200" dirty="0"/>
              <a:t> files) is first compiled into </a:t>
            </a:r>
            <a:r>
              <a:rPr lang="en-US" sz="2200" i="1" dirty="0"/>
              <a:t>byte code </a:t>
            </a:r>
            <a:r>
              <a:rPr lang="en-US" sz="2200" dirty="0"/>
              <a:t>(*.</a:t>
            </a:r>
            <a:r>
              <a:rPr lang="en-US" sz="2200" dirty="0" err="1"/>
              <a:t>pyc</a:t>
            </a:r>
            <a:r>
              <a:rPr lang="en-US" sz="2200" dirty="0"/>
              <a:t> files), an intermediate lower-level language for faster execution (but much slower than </a:t>
            </a:r>
            <a:r>
              <a:rPr lang="en-US" sz="2200" i="1" dirty="0"/>
              <a:t>machine code</a:t>
            </a:r>
            <a:r>
              <a:rPr lang="en-US" sz="2200" dirty="0"/>
              <a:t>).</a:t>
            </a:r>
          </a:p>
          <a:p>
            <a:endParaRPr lang="en-US" sz="2200" dirty="0"/>
          </a:p>
          <a:p>
            <a:r>
              <a:rPr lang="en-US" sz="2200" dirty="0"/>
              <a:t>Byte code is run on the Python Virtual Machine.</a:t>
            </a:r>
          </a:p>
          <a:p>
            <a:endParaRPr lang="en-US" sz="2200" dirty="0"/>
          </a:p>
          <a:p>
            <a:r>
              <a:rPr lang="en-US" sz="2200" i="1" dirty="0" err="1"/>
              <a:t>CPython</a:t>
            </a:r>
            <a:r>
              <a:rPr lang="en-US" sz="2200" dirty="0"/>
              <a:t> is Python’s open-source reference implementation.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875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0AB5DB5-468A-4616-A3EE-972A55829922}"/>
              </a:ext>
            </a:extLst>
          </p:cNvPr>
          <p:cNvSpPr txBox="1"/>
          <p:nvPr/>
        </p:nvSpPr>
        <p:spPr>
          <a:xfrm>
            <a:off x="8558378" y="1142767"/>
            <a:ext cx="25595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Jupyter</a:t>
            </a:r>
            <a:r>
              <a:rPr lang="en-US" b="1" dirty="0"/>
              <a:t> Notebook</a:t>
            </a:r>
            <a:r>
              <a:rPr lang="en-US" dirty="0"/>
              <a:t>: </a:t>
            </a:r>
          </a:p>
          <a:p>
            <a:r>
              <a:rPr lang="en-US" dirty="0"/>
              <a:t>A browser-based inter-active programming environment (</a:t>
            </a:r>
            <a:r>
              <a:rPr lang="en-US" b="1" dirty="0"/>
              <a:t>Ju</a:t>
            </a:r>
            <a:r>
              <a:rPr lang="en-US" dirty="0"/>
              <a:t>lia, </a:t>
            </a:r>
            <a:r>
              <a:rPr lang="en-US" b="1" dirty="0"/>
              <a:t>Pyt</a:t>
            </a:r>
            <a:r>
              <a:rPr lang="en-US" dirty="0"/>
              <a:t>hon, </a:t>
            </a:r>
            <a:r>
              <a:rPr lang="en-US" b="1" dirty="0"/>
              <a:t>R</a:t>
            </a:r>
            <a:r>
              <a:rPr lang="en-US" dirty="0"/>
              <a:t>), ideal for </a:t>
            </a:r>
          </a:p>
          <a:p>
            <a:r>
              <a:rPr lang="en-US" dirty="0"/>
              <a:t>data analysis and visualization.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7E5A2E-6B83-4422-BA9C-B557C5B2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740" y="94342"/>
            <a:ext cx="10515600" cy="568256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How Python is commonly used</a:t>
            </a:r>
            <a:endParaRPr lang="de-CH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C80B3-25DC-4BE1-A1E8-3B66FD9010CD}"/>
              </a:ext>
            </a:extLst>
          </p:cNvPr>
          <p:cNvSpPr txBox="1"/>
          <p:nvPr/>
        </p:nvSpPr>
        <p:spPr>
          <a:xfrm>
            <a:off x="3461657" y="2728247"/>
            <a:ext cx="402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GUI</a:t>
            </a:r>
            <a:r>
              <a:rPr lang="en-US" dirty="0"/>
              <a:t> (Graphical User Interface)</a:t>
            </a:r>
            <a:r>
              <a:rPr lang="en-US" b="1" dirty="0"/>
              <a:t>-based applications </a:t>
            </a:r>
            <a:r>
              <a:rPr lang="en-US" dirty="0"/>
              <a:t>(with </a:t>
            </a:r>
            <a:r>
              <a:rPr lang="en-US" dirty="0" err="1"/>
              <a:t>PyQt</a:t>
            </a:r>
            <a:r>
              <a:rPr lang="en-US" dirty="0"/>
              <a:t>, for example)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7F3C7A-EBA1-455C-A9E0-60F4FC2BBE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492" y="3502503"/>
            <a:ext cx="3863769" cy="2865628"/>
          </a:xfrm>
          <a:prstGeom prst="rect">
            <a:avLst/>
          </a:prstGeo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D001A2A1-7DBE-452A-9438-D776FCCD4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705" y="2241479"/>
            <a:ext cx="826476" cy="97353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012963-DED1-483B-B2C9-30BEF34AC779}"/>
              </a:ext>
            </a:extLst>
          </p:cNvPr>
          <p:cNvSpPr txBox="1"/>
          <p:nvPr/>
        </p:nvSpPr>
        <p:spPr>
          <a:xfrm>
            <a:off x="359739" y="880360"/>
            <a:ext cx="3773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programs (usually tools) </a:t>
            </a:r>
          </a:p>
          <a:p>
            <a:r>
              <a:rPr lang="en-US" dirty="0"/>
              <a:t>that are run from the </a:t>
            </a:r>
            <a:r>
              <a:rPr lang="en-US" b="1" dirty="0"/>
              <a:t>command line/ terminal/shell/console</a:t>
            </a:r>
            <a:r>
              <a:rPr lang="en-US" dirty="0"/>
              <a:t>: </a:t>
            </a:r>
          </a:p>
          <a:p>
            <a:r>
              <a:rPr lang="en-US" dirty="0"/>
              <a:t>No graphical user interface, only text. 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BDE0FBF-F4E3-499E-BFF2-94C33827C7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137077"/>
              </p:ext>
            </p:extLst>
          </p:nvPr>
        </p:nvGraphicFramePr>
        <p:xfrm>
          <a:off x="549451" y="2252112"/>
          <a:ext cx="2698458" cy="3063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r:id="rId5" imgW="9536400" imgH="10844280" progId="">
                  <p:embed/>
                </p:oleObj>
              </mc:Choice>
              <mc:Fallback>
                <p:oleObj r:id="rId5" imgW="9536400" imgH="108442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9451" y="2252112"/>
                        <a:ext cx="2698458" cy="30639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 descr="A screenshot of a video game&#10;&#10;Description automatically generated">
            <a:extLst>
              <a:ext uri="{FF2B5EF4-FFF2-40B4-BE49-F238E27FC236}">
                <a16:creationId xmlns:a16="http://schemas.microsoft.com/office/drawing/2014/main" id="{1F7D7CA5-69C6-4177-9BB3-69CB20A20BA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596" y="3429000"/>
            <a:ext cx="3470919" cy="3149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B0F9F20-43D1-4FE9-9D52-5E5ACAF52E55}"/>
              </a:ext>
            </a:extLst>
          </p:cNvPr>
          <p:cNvSpPr txBox="1"/>
          <p:nvPr/>
        </p:nvSpPr>
        <p:spPr>
          <a:xfrm>
            <a:off x="4811635" y="845193"/>
            <a:ext cx="3156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Web development </a:t>
            </a:r>
            <a:r>
              <a:rPr lang="en-US" dirty="0"/>
              <a:t>with frameworks such as Django and Flask</a:t>
            </a:r>
          </a:p>
        </p:txBody>
      </p:sp>
      <p:pic>
        <p:nvPicPr>
          <p:cNvPr id="1032" name="Picture 8" descr="Image result for flask logo&quot;">
            <a:extLst>
              <a:ext uri="{FF2B5EF4-FFF2-40B4-BE49-F238E27FC236}">
                <a16:creationId xmlns:a16="http://schemas.microsoft.com/office/drawing/2014/main" id="{5BE78A0B-A3C7-4947-8E26-A9DAD870B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854" y="1545977"/>
            <a:ext cx="1073146" cy="107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342D945-0ED3-4D15-A981-36A7E8BDE76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290" y="1608961"/>
            <a:ext cx="1474109" cy="51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4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/>
      <p:bldP spid="10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4446" y="1271953"/>
            <a:ext cx="4589585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from command line / Anaconda Prompt:</a:t>
            </a:r>
          </a:p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notebook</a:t>
            </a:r>
          </a:p>
          <a:p>
            <a:pPr>
              <a:spcBef>
                <a:spcPts val="600"/>
              </a:spcBef>
            </a:pPr>
            <a:r>
              <a:rPr lang="en-US" dirty="0"/>
              <a:t>or launch via </a:t>
            </a:r>
            <a:r>
              <a:rPr lang="en-US" i="1" dirty="0"/>
              <a:t>Anaconda Navigator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If it’s not installed yet, install with: 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pip install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install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Notebook files: *.</a:t>
            </a:r>
            <a:r>
              <a:rPr lang="en-US" dirty="0" err="1">
                <a:cs typeface="Consolas" panose="020B0609020204030204" pitchFamily="49" charset="0"/>
              </a:rPr>
              <a:t>ipynb</a:t>
            </a:r>
            <a:r>
              <a:rPr lang="en-US" dirty="0">
                <a:cs typeface="Consolas" panose="020B0609020204030204" pitchFamily="49" charset="0"/>
              </a:rPr>
              <a:t> (</a:t>
            </a:r>
            <a:r>
              <a:rPr lang="en-US" dirty="0"/>
              <a:t>ending comes from previous name </a:t>
            </a:r>
            <a:r>
              <a:rPr lang="en-US" i="1" dirty="0" err="1"/>
              <a:t>IPython</a:t>
            </a:r>
            <a:r>
              <a:rPr lang="en-US" i="1" dirty="0"/>
              <a:t> Notebook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>
                <a:cs typeface="Consolas" panose="020B0609020204030204" pitchFamily="49" charset="0"/>
              </a:rPr>
              <a:t>Let’s get started: </a:t>
            </a:r>
          </a:p>
          <a:p>
            <a:r>
              <a:rPr lang="en-US" dirty="0">
                <a:cs typeface="Consolas" panose="020B0609020204030204" pitchFamily="49" charset="0"/>
              </a:rPr>
              <a:t>Launch </a:t>
            </a:r>
            <a:r>
              <a:rPr lang="en-US" dirty="0" err="1">
                <a:cs typeface="Consolas" panose="020B0609020204030204" pitchFamily="49" charset="0"/>
              </a:rPr>
              <a:t>Jupyter</a:t>
            </a:r>
            <a:r>
              <a:rPr lang="en-US" dirty="0">
                <a:cs typeface="Consolas" panose="020B0609020204030204" pitchFamily="49" charset="0"/>
              </a:rPr>
              <a:t> Notebook in your browser, click on ‘New’ and select ‘Python 3’.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077" y="271341"/>
            <a:ext cx="10515600" cy="443767"/>
          </a:xfrm>
        </p:spPr>
        <p:txBody>
          <a:bodyPr>
            <a:noAutofit/>
          </a:bodyPr>
          <a:lstStyle/>
          <a:p>
            <a:r>
              <a:rPr lang="en-US" sz="3000" dirty="0"/>
              <a:t>We will use </a:t>
            </a:r>
            <a:r>
              <a:rPr lang="en-US" sz="3000" dirty="0" err="1"/>
              <a:t>Jupyter</a:t>
            </a:r>
            <a:r>
              <a:rPr lang="en-US" sz="3000" dirty="0"/>
              <a:t> Notebook for this session</a:t>
            </a:r>
            <a:endParaRPr lang="de-CH" sz="3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705" y="1141325"/>
            <a:ext cx="6543849" cy="485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5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D4B4BD-7B7D-47E1-BB92-6AEF61EC4CBD}"/>
              </a:ext>
            </a:extLst>
          </p:cNvPr>
          <p:cNvSpPr txBox="1">
            <a:spLocks/>
          </p:cNvSpPr>
          <p:nvPr/>
        </p:nvSpPr>
        <p:spPr>
          <a:xfrm>
            <a:off x="1037771" y="1335311"/>
            <a:ext cx="10014858" cy="4223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sz="3000" dirty="0"/>
              <a:t>Part I: Introduction to basic programming concepts in Python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400" dirty="0" err="1"/>
              <a:t>Jupyter</a:t>
            </a:r>
            <a:r>
              <a:rPr lang="en-US" sz="2400" dirty="0"/>
              <a:t> Notebook: 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python_introduction.ipynb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1600"/>
              </a:spcAft>
              <a:buFont typeface="Arial" panose="020B0604020202020204" pitchFamily="34" charset="0"/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sz="3000" dirty="0"/>
              <a:t>Part II (optional): Coding practice 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400" dirty="0" err="1"/>
              <a:t>Jupyter</a:t>
            </a:r>
            <a:r>
              <a:rPr lang="en-US" sz="2400" dirty="0"/>
              <a:t> Notebook: 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coding_practice.ipynb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13914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0FD16-B252-4763-9A30-2956D9A4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17714"/>
            <a:ext cx="10515600" cy="1131888"/>
          </a:xfrm>
        </p:spPr>
        <p:txBody>
          <a:bodyPr>
            <a:normAutofit/>
          </a:bodyPr>
          <a:lstStyle/>
          <a:p>
            <a:r>
              <a:rPr lang="en-US" sz="4000" dirty="0"/>
              <a:t>Next steps…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336EE-A750-4A7D-AC39-04F537D2B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571" y="1586140"/>
            <a:ext cx="10087429" cy="4351338"/>
          </a:xfrm>
        </p:spPr>
        <p:txBody>
          <a:bodyPr>
            <a:normAutofit/>
          </a:bodyPr>
          <a:lstStyle/>
          <a:p>
            <a:r>
              <a:rPr lang="en-US" sz="2200" dirty="0"/>
              <a:t>Try to write short (and ideally useful ;) programs. Think of tasks you could automate with Python to make your work/life easier!</a:t>
            </a:r>
          </a:p>
          <a:p>
            <a:r>
              <a:rPr lang="en-US" sz="2200" dirty="0"/>
              <a:t>Use </a:t>
            </a:r>
            <a:r>
              <a:rPr lang="en-US" sz="2200" i="1" dirty="0"/>
              <a:t>stackoverflow.com</a:t>
            </a:r>
            <a:r>
              <a:rPr lang="en-US" sz="2200" dirty="0"/>
              <a:t> (Google “python how to […]“ – you are almost certain to find advice on </a:t>
            </a:r>
            <a:r>
              <a:rPr lang="en-US" sz="2200" dirty="0" err="1"/>
              <a:t>stackoverflow</a:t>
            </a:r>
            <a:r>
              <a:rPr lang="en-US" sz="2200" dirty="0"/>
              <a:t>). Don’t just copy/paste, but try to understand! </a:t>
            </a:r>
          </a:p>
          <a:p>
            <a:r>
              <a:rPr lang="en-US" sz="2200" dirty="0"/>
              <a:t>Many courses at </a:t>
            </a:r>
            <a:r>
              <a:rPr lang="en-US" sz="2200" dirty="0" err="1"/>
              <a:t>Codecademy</a:t>
            </a:r>
            <a:r>
              <a:rPr lang="en-US" sz="2200" dirty="0"/>
              <a:t>, </a:t>
            </a:r>
            <a:r>
              <a:rPr lang="en-US" sz="2200" dirty="0" err="1"/>
              <a:t>DataCamp</a:t>
            </a:r>
            <a:r>
              <a:rPr lang="en-US" sz="2200" dirty="0"/>
              <a:t>, Coursera, Udemy, </a:t>
            </a:r>
            <a:r>
              <a:rPr lang="en-US" sz="2200" dirty="0">
                <a:hlinkClick r:id="rId2"/>
              </a:rPr>
              <a:t>www.learnpython.org</a:t>
            </a:r>
            <a:r>
              <a:rPr lang="en-US" sz="2200" dirty="0"/>
              <a:t> …</a:t>
            </a:r>
          </a:p>
          <a:p>
            <a:r>
              <a:rPr lang="en-US" sz="2200" dirty="0"/>
              <a:t>Look for tutorials for NumPy, Matplotlib, SciPy and pandas to get started with Python for data science. </a:t>
            </a:r>
          </a:p>
          <a:p>
            <a:r>
              <a:rPr lang="en-US" sz="2200" dirty="0"/>
              <a:t>Resources for beginners who are already familiar with programming: </a:t>
            </a:r>
            <a:r>
              <a:rPr lang="en-US" sz="2200" dirty="0">
                <a:hlinkClick r:id="rId3"/>
              </a:rPr>
              <a:t>https://wiki.python.org/moin/BeginnersGuide/Programmers</a:t>
            </a:r>
            <a:r>
              <a:rPr lang="en-US" sz="2200" dirty="0"/>
              <a:t> </a:t>
            </a:r>
          </a:p>
          <a:p>
            <a:r>
              <a:rPr lang="en-US" sz="2200" dirty="0"/>
              <a:t>Resources for beginners with no programming experience: </a:t>
            </a:r>
            <a:r>
              <a:rPr lang="en-US" sz="2200" dirty="0">
                <a:hlinkClick r:id="rId4"/>
              </a:rPr>
              <a:t>https://wiki.python.org/moin/BeginnersGuide/NonProgrammers</a:t>
            </a:r>
            <a:r>
              <a:rPr lang="en-US" sz="22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97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698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Python has become a mainstream programming language</vt:lpstr>
      <vt:lpstr>From source code to execution</vt:lpstr>
      <vt:lpstr>How Python is commonly used</vt:lpstr>
      <vt:lpstr>We will use Jupyter Notebook for this session</vt:lpstr>
      <vt:lpstr>PowerPoint Presentation</vt:lpstr>
      <vt:lpstr>Next steps…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2020-10-20T19:17:06Z</dcterms:created>
  <dcterms:modified xsi:type="dcterms:W3CDTF">2020-10-20T19:19:54Z</dcterms:modified>
</cp:coreProperties>
</file>