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4" r:id="rId2"/>
    <p:sldId id="257" r:id="rId3"/>
    <p:sldId id="258" r:id="rId4"/>
    <p:sldId id="265" r:id="rId5"/>
    <p:sldId id="261" r:id="rId6"/>
    <p:sldId id="269" r:id="rId7"/>
    <p:sldId id="259" r:id="rId8"/>
    <p:sldId id="260" r:id="rId9"/>
    <p:sldId id="262" r:id="rId10"/>
    <p:sldId id="263" r:id="rId11"/>
    <p:sldId id="270" r:id="rId12"/>
    <p:sldId id="264" r:id="rId13"/>
    <p:sldId id="271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07.11.2020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07.11.2020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7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07.11.2020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2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07.11.2020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9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07.11.2020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00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07.11.2020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80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07.11.2020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0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07.11.2020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2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07.11.2020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537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07.11.2020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07.11.2020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5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40D2-DA59-418F-9676-2E287E608FAF}" type="datetimeFigureOut">
              <a:rPr lang="de-CH" smtClean="0"/>
              <a:t>07.11.2020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4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benjamin.titze@fmi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mpy.org/" TargetMode="External"/><Relationship Id="rId2" Type="http://schemas.openxmlformats.org/officeDocument/2006/relationships/hyperlink" Target="https://textblob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workx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erbits.com/blog/factors-will-drive-python-growth-in-201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clock.org/" TargetMode="External"/><Relationship Id="rId2" Type="http://schemas.openxmlformats.org/officeDocument/2006/relationships/hyperlink" Target="https://python3statemen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source.com/article/18/4/introduction-python-bytecode" TargetMode="External"/><Relationship Id="rId4" Type="http://schemas.openxmlformats.org/officeDocument/2006/relationships/hyperlink" Target="https://docs.python.org/3/library/di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anywhere.com/" TargetMode="External"/><Relationship Id="rId4" Type="http://schemas.openxmlformats.org/officeDocument/2006/relationships/hyperlink" Target="https://www.python.org/shel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7" y="2995399"/>
            <a:ext cx="9144000" cy="2461006"/>
          </a:xfrm>
        </p:spPr>
        <p:txBody>
          <a:bodyPr>
            <a:normAutofit/>
          </a:bodyPr>
          <a:lstStyle/>
          <a:p>
            <a:r>
              <a:rPr lang="en-US" sz="3200" dirty="0"/>
              <a:t>FAIM Python Workshop</a:t>
            </a:r>
          </a:p>
          <a:p>
            <a:r>
              <a:rPr lang="en-US" sz="3200" dirty="0"/>
              <a:t>General Introduction &amp; OOP</a:t>
            </a:r>
          </a:p>
          <a:p>
            <a:endParaRPr lang="en-US" sz="2600" dirty="0"/>
          </a:p>
          <a:p>
            <a:r>
              <a:rPr lang="de-CH" dirty="0">
                <a:hlinkClick r:id="rId2"/>
              </a:rPr>
              <a:t>benjamin.titze@fmi.ch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84" y="1578173"/>
            <a:ext cx="4195827" cy="1417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48686" y="6455899"/>
            <a:ext cx="1773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24 July 2019</a:t>
            </a:r>
            <a:endParaRPr lang="de-CH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5A71C-5DF7-4DBA-A4E6-049AD129B4A1}"/>
              </a:ext>
            </a:extLst>
          </p:cNvPr>
          <p:cNvSpPr txBox="1"/>
          <p:nvPr/>
        </p:nvSpPr>
        <p:spPr>
          <a:xfrm>
            <a:off x="70300" y="645589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Facility for Advanced Imaging and Microscopy (FAIM)</a:t>
            </a:r>
            <a:endParaRPr lang="de-CH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6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39" y="236173"/>
            <a:ext cx="10515600" cy="654782"/>
          </a:xfrm>
        </p:spPr>
        <p:txBody>
          <a:bodyPr>
            <a:normAutofit/>
          </a:bodyPr>
          <a:lstStyle/>
          <a:p>
            <a:r>
              <a:rPr lang="en-US" sz="3200" dirty="0"/>
              <a:t>Virtual environments</a:t>
            </a:r>
            <a:endParaRPr lang="de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5" y="1113579"/>
            <a:ext cx="3364524" cy="4560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Virtual environments allow you to use </a:t>
            </a:r>
            <a:r>
              <a:rPr lang="en-US" sz="2000" b="1" dirty="0"/>
              <a:t>specific versions </a:t>
            </a:r>
            <a:r>
              <a:rPr lang="en-US" sz="2000" dirty="0"/>
              <a:t>of Python and Python packages </a:t>
            </a:r>
            <a:r>
              <a:rPr lang="en-US" sz="2000" b="1" dirty="0"/>
              <a:t>in isolation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/>
              <a:t>Different options for environments:</a:t>
            </a:r>
          </a:p>
          <a:p>
            <a:pPr lvl="1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virtualenv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sz="1800" dirty="0"/>
              <a:t> (new in Python 3.3)</a:t>
            </a:r>
          </a:p>
          <a:p>
            <a:pPr lvl="1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 err="1"/>
              <a:t>conda</a:t>
            </a:r>
            <a:r>
              <a:rPr lang="en-US" sz="2000" dirty="0"/>
              <a:t> (from Anaconda) is both a package manager and an environment manager.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5430" y="1113579"/>
            <a:ext cx="668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try it on the command line: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429" y="1736313"/>
            <a:ext cx="70572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virtualenv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cs typeface="Consolas" panose="020B0609020204030204" pitchFamily="49" charset="0"/>
              </a:rPr>
              <a:t>(if not installed yet) </a:t>
            </a:r>
          </a:p>
          <a:p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virtualenv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&lt;..\path\to\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virtualenv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--python=python2.5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&lt;..\path\to\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cs typeface="Consolas" panose="020B0609020204030204" pitchFamily="49" charset="0"/>
              </a:rPr>
              <a:t>(if python2.5 installed at system level, otherwise point to path: --python=\path\to\python2.5)</a:t>
            </a:r>
          </a:p>
          <a:p>
            <a:endParaRPr lang="en-US" sz="1400" dirty="0">
              <a:cs typeface="Consolas" panose="020B0609020204030204" pitchFamily="49" charset="0"/>
            </a:endParaRPr>
          </a:p>
          <a:p>
            <a:r>
              <a:rPr lang="en-US" sz="1400" dirty="0">
                <a:cs typeface="Consolas" panose="020B0609020204030204" pitchFamily="49" charset="0"/>
              </a:rPr>
              <a:t>Alternatives: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python -m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&lt;..\path\to\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create --name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[python=3.4]</a:t>
            </a:r>
          </a:p>
          <a:p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create -n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python=3.4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=0.15.0 [other packages]</a:t>
            </a:r>
          </a:p>
          <a:p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/>
              <a:t>Go to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..\path\to\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\Scripts</a:t>
            </a:r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activate  </a:t>
            </a:r>
            <a:r>
              <a:rPr lang="en-US" sz="1400" dirty="0">
                <a:cs typeface="Consolas" panose="020B0609020204030204" pitchFamily="49" charset="0"/>
              </a:rPr>
              <a:t>(Prompt will show the new environment!)</a:t>
            </a:r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deactivate</a:t>
            </a:r>
          </a:p>
          <a:p>
            <a:endParaRPr lang="en-US" sz="1400" dirty="0"/>
          </a:p>
          <a:p>
            <a:r>
              <a:rPr lang="en-US" sz="1400" dirty="0"/>
              <a:t>With </a:t>
            </a:r>
            <a:r>
              <a:rPr lang="en-US" sz="1400" dirty="0" err="1"/>
              <a:t>conda</a:t>
            </a:r>
            <a:r>
              <a:rPr lang="en-US" sz="1400" dirty="0"/>
              <a:t>:</a:t>
            </a:r>
          </a:p>
          <a:p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activate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deactivate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636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39" y="236173"/>
            <a:ext cx="10515600" cy="654782"/>
          </a:xfrm>
        </p:spPr>
        <p:txBody>
          <a:bodyPr>
            <a:normAutofit/>
          </a:bodyPr>
          <a:lstStyle/>
          <a:p>
            <a:r>
              <a:rPr lang="en-US" sz="3200" dirty="0"/>
              <a:t>Package managers</a:t>
            </a:r>
            <a:endParaRPr lang="de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6" y="1535722"/>
            <a:ext cx="3364524" cy="436574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Package managers install packages and their dependencies:</a:t>
            </a:r>
          </a:p>
          <a:p>
            <a:pPr lvl="1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</a:t>
            </a:r>
            <a:r>
              <a:rPr lang="en-US" sz="1800" dirty="0"/>
              <a:t> – Python’s default</a:t>
            </a:r>
          </a:p>
          <a:p>
            <a:pPr lvl="1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800" dirty="0"/>
              <a:t> – Anaconda’s package manager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If you activate virtual environment X and install packages, they will be only available in 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5093" y="600725"/>
            <a:ext cx="668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try it on the command line: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093" y="1236478"/>
            <a:ext cx="61897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uninstall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cs typeface="Consolas" panose="020B0609020204030204" pitchFamily="49" charset="0"/>
              </a:rPr>
              <a:t>Upgrade to latest version: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--upgrade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>
                <a:cs typeface="Consolas" panose="020B0609020204030204" pitchFamily="49" charset="0"/>
              </a:rPr>
              <a:t>Specific version: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==1.7&gt;</a:t>
            </a:r>
          </a:p>
          <a:p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cs typeface="Consolas" panose="020B0609020204030204" pitchFamily="49" charset="0"/>
              </a:rPr>
              <a:t>Install from requirements file (list of packages):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–r requirements.txt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cs typeface="Consolas" panose="020B0609020204030204" pitchFamily="49" charset="0"/>
              </a:rPr>
              <a:t>Similar with </a:t>
            </a:r>
            <a:r>
              <a:rPr lang="en-US" sz="1600" dirty="0" err="1">
                <a:cs typeface="Consolas" panose="020B0609020204030204" pitchFamily="49" charset="0"/>
              </a:rPr>
              <a:t>conda</a:t>
            </a:r>
            <a:r>
              <a:rPr lang="en-US" sz="1600" dirty="0">
                <a:cs typeface="Consolas" panose="020B0609020204030204" pitchFamily="49" charset="0"/>
              </a:rPr>
              <a:t>: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install [--name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remove &lt;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=1.7&gt;  </a:t>
            </a:r>
            <a:r>
              <a:rPr lang="en-US" sz="1600" dirty="0">
                <a:cs typeface="Consolas" panose="020B0609020204030204" pitchFamily="49" charset="0"/>
              </a:rPr>
              <a:t>(single equal sign!)</a:t>
            </a:r>
          </a:p>
          <a:p>
            <a:r>
              <a:rPr lang="de-CH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 install --file requirements.txt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076" y="5836173"/>
            <a:ext cx="987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page may be helpful (under Windows): </a:t>
            </a:r>
            <a:r>
              <a:rPr lang="de-CH" dirty="0">
                <a:hlinkClick r:id="rId2"/>
              </a:rPr>
              <a:t>https://www.lfd.uci.edu/~gohlke/pythonlibs/</a:t>
            </a:r>
            <a:endParaRPr lang="de-CH" dirty="0"/>
          </a:p>
          <a:p>
            <a:r>
              <a:rPr lang="en-US" dirty="0"/>
              <a:t>Provides binaries (wheel files) for installation with pip.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673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62" y="206864"/>
            <a:ext cx="10515600" cy="695814"/>
          </a:xfrm>
        </p:spPr>
        <p:txBody>
          <a:bodyPr>
            <a:normAutofit/>
          </a:bodyPr>
          <a:lstStyle/>
          <a:p>
            <a:r>
              <a:rPr lang="en-US" sz="2400" dirty="0"/>
              <a:t>Object-oriented programming (OOP)</a:t>
            </a:r>
            <a:endParaRPr lang="de-CH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88" y="1723311"/>
            <a:ext cx="5706450" cy="3408018"/>
          </a:xfrm>
        </p:spPr>
      </p:pic>
      <p:sp>
        <p:nvSpPr>
          <p:cNvPr id="6" name="TextBox 5"/>
          <p:cNvSpPr txBox="1"/>
          <p:nvPr/>
        </p:nvSpPr>
        <p:spPr>
          <a:xfrm>
            <a:off x="803030" y="1354016"/>
            <a:ext cx="489438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Bind together data and functions in logical units – for better organization and maintainability!</a:t>
            </a:r>
          </a:p>
          <a:p>
            <a:endParaRPr lang="en-US" sz="2000" dirty="0"/>
          </a:p>
          <a:p>
            <a:r>
              <a:rPr lang="en-US" sz="2000" dirty="0"/>
              <a:t>Terminology: </a:t>
            </a:r>
          </a:p>
          <a:p>
            <a:r>
              <a:rPr lang="en-US" sz="2000" dirty="0"/>
              <a:t>Classes and objects, instances of classes</a:t>
            </a:r>
          </a:p>
          <a:p>
            <a:r>
              <a:rPr lang="en-US" sz="2000" dirty="0"/>
              <a:t>In Python, everything is an object!</a:t>
            </a:r>
          </a:p>
          <a:p>
            <a:endParaRPr lang="en-US" sz="2000" dirty="0"/>
          </a:p>
          <a:p>
            <a:r>
              <a:rPr lang="en-US" sz="2000" dirty="0"/>
              <a:t>Four basic principles: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b="1" dirty="0"/>
              <a:t>Encapsulation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b="1" dirty="0"/>
              <a:t>Abstraction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b="1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b="1" dirty="0"/>
              <a:t>Polymorphism</a:t>
            </a:r>
            <a:endParaRPr lang="en-US" dirty="0"/>
          </a:p>
          <a:p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6676293" y="4961308"/>
            <a:ext cx="41382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sz="1000" dirty="0">
                <a:solidFill>
                  <a:schemeClr val="bg1">
                    <a:lumMod val="65000"/>
                  </a:schemeClr>
                </a:solidFill>
              </a:rPr>
              <a:t>https://www.raywenderlich.com/599-object-oriented-programming-in-swift </a:t>
            </a:r>
          </a:p>
        </p:txBody>
      </p:sp>
    </p:spTree>
    <p:extLst>
      <p:ext uri="{BB962C8B-B14F-4D97-AF65-F5344CB8AC3E}">
        <p14:creationId xmlns:p14="http://schemas.microsoft.com/office/powerpoint/2010/main" val="358396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0634"/>
            <a:ext cx="10521461" cy="96385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Hands-on exercise II: </a:t>
            </a:r>
            <a:br>
              <a:rPr lang="en-US" sz="2800" dirty="0"/>
            </a:br>
            <a:r>
              <a:rPr lang="en-US" sz="2800" dirty="0"/>
              <a:t>Learn basics of OOP with classes for 3D shapes</a:t>
            </a:r>
            <a:endParaRPr lang="de-CH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17426" y="1859344"/>
            <a:ext cx="58556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work in an editor for this exercise and develop classes for 3D shapes. I will create the base class and the cube class and explain the basic concepts.</a:t>
            </a:r>
          </a:p>
          <a:p>
            <a:r>
              <a:rPr lang="en-US" dirty="0"/>
              <a:t>You will then try to create a sphere class.</a:t>
            </a:r>
          </a:p>
          <a:p>
            <a:endParaRPr lang="en-US" dirty="0"/>
          </a:p>
          <a:p>
            <a:r>
              <a:rPr lang="en-US" dirty="0"/>
              <a:t>Our 3D shape module should be able to do the following: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 3D objects (cubes and spheres, but you can think of other shapes)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Calculate their surface areas and volumes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Calculate the distance between two objects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(Pretend to) draw them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We’ll go over the entire code together: </a:t>
            </a:r>
          </a:p>
          <a:p>
            <a:r>
              <a:rPr lang="en-US" dirty="0"/>
              <a:t>shapes.py, shapes-main.py</a:t>
            </a:r>
          </a:p>
          <a:p>
            <a:r>
              <a:rPr lang="en-US" dirty="0"/>
              <a:t>Optional: Use of ‘properties’ (advanced): </a:t>
            </a:r>
          </a:p>
          <a:p>
            <a:r>
              <a:rPr lang="en-US" dirty="0"/>
              <a:t>shapes_properties.py, shapes-main_properties.py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44" y="3149867"/>
            <a:ext cx="3132671" cy="2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4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525"/>
            <a:ext cx="10521461" cy="96385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Hands-on exercise III: </a:t>
            </a:r>
            <a:br>
              <a:rPr lang="en-US" sz="2800" dirty="0"/>
            </a:br>
            <a:r>
              <a:rPr lang="en-US" sz="2800" dirty="0"/>
              <a:t>Trying out packages for text analysis, computer algebra, and networks</a:t>
            </a:r>
            <a:endParaRPr lang="de-CH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86705" y="1562809"/>
            <a:ext cx="66997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</a:t>
            </a:r>
            <a:r>
              <a:rPr lang="en-US" dirty="0" err="1"/>
              <a:t>Jupyter</a:t>
            </a:r>
            <a:r>
              <a:rPr lang="en-US" dirty="0"/>
              <a:t> Notebook to try out the following packages:</a:t>
            </a:r>
          </a:p>
          <a:p>
            <a:endParaRPr lang="en-US" dirty="0"/>
          </a:p>
          <a:p>
            <a:r>
              <a:rPr lang="en-US" b="1" dirty="0" err="1"/>
              <a:t>TextBlob</a:t>
            </a:r>
            <a:r>
              <a:rPr lang="en-US" b="1" dirty="0"/>
              <a:t>/NLTK</a:t>
            </a:r>
          </a:p>
          <a:p>
            <a:pPr lvl="1"/>
            <a:r>
              <a:rPr lang="en-US" dirty="0"/>
              <a:t>Simplified text processing (builds upon NLTK)</a:t>
            </a:r>
            <a:endParaRPr lang="de-CH" dirty="0">
              <a:hlinkClick r:id="rId2"/>
            </a:endParaRPr>
          </a:p>
          <a:p>
            <a:pPr lvl="1"/>
            <a:r>
              <a:rPr lang="de-CH" dirty="0">
                <a:hlinkClick r:id="rId2"/>
              </a:rPr>
              <a:t>https://textblob.readthedocs.io</a:t>
            </a:r>
            <a:endParaRPr lang="de-CH" dirty="0"/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–U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textblob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python -m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textblob.download_corpora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CH" dirty="0"/>
          </a:p>
          <a:p>
            <a:r>
              <a:rPr lang="en-US" b="1" dirty="0" err="1"/>
              <a:t>SymPy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Lightweight library for symbolic mathematics</a:t>
            </a:r>
            <a:endParaRPr lang="de-CH" dirty="0">
              <a:hlinkClick r:id="rId3"/>
            </a:endParaRPr>
          </a:p>
          <a:p>
            <a:pPr lvl="1"/>
            <a:r>
              <a:rPr lang="de-CH" dirty="0">
                <a:hlinkClick r:id="rId3"/>
              </a:rPr>
              <a:t>https://www.sympy.org</a:t>
            </a:r>
            <a:endParaRPr lang="de-CH" dirty="0"/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sympy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de-CH" b="1" dirty="0"/>
              <a:t>NetworkX</a:t>
            </a:r>
            <a:r>
              <a:rPr lang="de-CH" dirty="0"/>
              <a:t>  </a:t>
            </a:r>
          </a:p>
          <a:p>
            <a:pPr lvl="1"/>
            <a:r>
              <a:rPr lang="en-GB" dirty="0"/>
              <a:t>Creating, manipulating and analysing networks</a:t>
            </a:r>
          </a:p>
          <a:p>
            <a:pPr lvl="1"/>
            <a:r>
              <a:rPr lang="de-CH" dirty="0">
                <a:hlinkClick r:id="rId4"/>
              </a:rPr>
              <a:t>https://networkx.github.io/</a:t>
            </a:r>
            <a:endParaRPr lang="de-CH" dirty="0"/>
          </a:p>
          <a:p>
            <a:pPr lvl="1"/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networkx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04385" y="3704492"/>
            <a:ext cx="216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</a:t>
            </a:r>
            <a:r>
              <a:rPr lang="en-US" dirty="0"/>
              <a:t> </a:t>
            </a:r>
            <a:r>
              <a:rPr lang="en-US" i="1" dirty="0"/>
              <a:t>See corresponding </a:t>
            </a:r>
            <a:r>
              <a:rPr lang="en-US" i="1" dirty="0" err="1"/>
              <a:t>Jupyter</a:t>
            </a:r>
            <a:r>
              <a:rPr lang="en-US" i="1" dirty="0"/>
              <a:t> notebooks!</a:t>
            </a:r>
          </a:p>
        </p:txBody>
      </p:sp>
    </p:spTree>
    <p:extLst>
      <p:ext uri="{BB962C8B-B14F-4D97-AF65-F5344CB8AC3E}">
        <p14:creationId xmlns:p14="http://schemas.microsoft.com/office/powerpoint/2010/main" val="2224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691" y="345829"/>
            <a:ext cx="481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brief history…</a:t>
            </a:r>
            <a:endParaRPr lang="de-CH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1811"/>
            <a:ext cx="2219172" cy="2667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99" y="3933095"/>
            <a:ext cx="2295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Created by Dutch software developer </a:t>
            </a:r>
            <a:r>
              <a:rPr lang="en-US" sz="1600" b="1" dirty="0"/>
              <a:t>Guido van Rossum</a:t>
            </a:r>
            <a:r>
              <a:rPr lang="en-US" sz="1600" dirty="0"/>
              <a:t> at CWI, Amsterdam.</a:t>
            </a:r>
          </a:p>
          <a:p>
            <a:r>
              <a:rPr lang="en-US" sz="1600" dirty="0"/>
              <a:t>Released in 1991.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8085" y="1211811"/>
            <a:ext cx="329625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Started out as a “hobby programming project” to bridge the gap between shell scripts and C.</a:t>
            </a:r>
          </a:p>
          <a:p>
            <a:endParaRPr lang="en-US" sz="1600" dirty="0"/>
          </a:p>
          <a:p>
            <a:r>
              <a:rPr lang="en-US" sz="1600" dirty="0"/>
              <a:t>Named after the British comedy group ‘Monty Python’. </a:t>
            </a:r>
          </a:p>
          <a:p>
            <a:endParaRPr lang="en-US" sz="1600" dirty="0"/>
          </a:p>
          <a:p>
            <a:r>
              <a:rPr lang="en-US" sz="1600" dirty="0"/>
              <a:t>Python 1.0 – 1994</a:t>
            </a:r>
          </a:p>
          <a:p>
            <a:r>
              <a:rPr lang="en-US" sz="1600" dirty="0"/>
              <a:t>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600" dirty="0"/>
              <a:t> 1.x versions are obsolete</a:t>
            </a:r>
          </a:p>
          <a:p>
            <a:endParaRPr lang="en-US" sz="1600" dirty="0"/>
          </a:p>
          <a:p>
            <a:r>
              <a:rPr lang="en-US" sz="1600" dirty="0"/>
              <a:t>Python 2.0 – 2000</a:t>
            </a:r>
          </a:p>
          <a:p>
            <a:r>
              <a:rPr lang="en-US" sz="1600" dirty="0"/>
              <a:t>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600" dirty="0"/>
              <a:t> Latest and final: 2.7 in 2010</a:t>
            </a:r>
          </a:p>
          <a:p>
            <a:endParaRPr lang="en-US" sz="1600" dirty="0"/>
          </a:p>
          <a:p>
            <a:r>
              <a:rPr lang="en-US" sz="1600" dirty="0"/>
              <a:t>Python 3.0 – 2008</a:t>
            </a:r>
          </a:p>
          <a:p>
            <a:r>
              <a:rPr lang="en-US" sz="1600" dirty="0"/>
              <a:t>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600" dirty="0"/>
              <a:t> Currently 3.7 (June 2018)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de-C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98" y="2672862"/>
            <a:ext cx="5929393" cy="36154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31218" y="1211811"/>
            <a:ext cx="5087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Strong growth over the last decade.</a:t>
            </a:r>
          </a:p>
          <a:p>
            <a:endParaRPr lang="en-US" sz="1600" dirty="0"/>
          </a:p>
          <a:p>
            <a:r>
              <a:rPr lang="en-US" sz="1600" dirty="0"/>
              <a:t>Python is now a mainstream programming language alongside Java, C/C++/C#, JavaScript, …</a:t>
            </a:r>
            <a:endParaRPr lang="de-CH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80999" y="5327807"/>
            <a:ext cx="25966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Van Rossum was Python’s BDFL (Benevolent Dictator for Life) until July 2018. 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963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6" y="212726"/>
            <a:ext cx="10515600" cy="742706"/>
          </a:xfrm>
        </p:spPr>
        <p:txBody>
          <a:bodyPr>
            <a:normAutofit/>
          </a:bodyPr>
          <a:lstStyle/>
          <a:p>
            <a:r>
              <a:rPr lang="en-US" sz="3800" dirty="0"/>
              <a:t>Why Python?</a:t>
            </a:r>
            <a:endParaRPr lang="de-CH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1" y="1561855"/>
            <a:ext cx="3710354" cy="484480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Python is a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b="1" dirty="0"/>
              <a:t>general-purpose </a:t>
            </a:r>
          </a:p>
          <a:p>
            <a:pPr marL="0" indent="0">
              <a:buNone/>
            </a:pPr>
            <a:r>
              <a:rPr lang="en-US" sz="1800" b="1" dirty="0"/>
              <a:t>     interpreted   </a:t>
            </a:r>
          </a:p>
          <a:p>
            <a:pPr marL="0" indent="0">
              <a:buNone/>
            </a:pPr>
            <a:r>
              <a:rPr lang="en-US" sz="1800" b="1" dirty="0"/>
              <a:t>     high-level</a:t>
            </a:r>
          </a:p>
          <a:p>
            <a:pPr marL="0" indent="0">
              <a:buNone/>
            </a:pPr>
            <a:r>
              <a:rPr lang="en-US" sz="1800" b="1" dirty="0"/>
              <a:t>     object-oriented </a:t>
            </a:r>
          </a:p>
          <a:p>
            <a:pPr marL="0" indent="0">
              <a:buNone/>
            </a:pPr>
            <a:r>
              <a:rPr lang="en-US" sz="1800" dirty="0"/>
              <a:t>programming language.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Increasing use by large IT companies </a:t>
            </a:r>
          </a:p>
          <a:p>
            <a:pPr marL="0" indent="0">
              <a:buNone/>
            </a:pPr>
            <a:r>
              <a:rPr lang="en-US" sz="1800" dirty="0"/>
              <a:t>Prominent examples:</a:t>
            </a:r>
          </a:p>
          <a:p>
            <a:pPr marL="0" indent="0">
              <a:buNone/>
            </a:pPr>
            <a:r>
              <a:rPr lang="en-US" sz="1800" dirty="0"/>
              <a:t>Google, Amazon, Instagram, Dropbox, Spotify, Netflix…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4569144" y="1561855"/>
            <a:ext cx="26845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Why Python?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Platform-independent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ecosystem: lots of third-party libraries, vibrant community.</a:t>
            </a:r>
          </a:p>
          <a:p>
            <a:br>
              <a:rPr lang="en-US" dirty="0"/>
            </a:br>
            <a:r>
              <a:rPr lang="en-US" dirty="0"/>
              <a:t>But:</a:t>
            </a:r>
          </a:p>
          <a:p>
            <a:r>
              <a:rPr lang="en-US" dirty="0"/>
              <a:t>Slow compared to compiled languages, high memory consumption, runtime errors…</a:t>
            </a:r>
          </a:p>
          <a:p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59" y="1283676"/>
            <a:ext cx="4236000" cy="4384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3077" y="5715000"/>
            <a:ext cx="3896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de-CH" sz="800" dirty="0">
                <a:hlinkClick r:id="rId3"/>
              </a:rPr>
              <a:t>https://www.peerbits.com/blog/factors-will-drive-python-growth-in-2018.html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73811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82" y="217734"/>
            <a:ext cx="10515600" cy="713398"/>
          </a:xfrm>
        </p:spPr>
        <p:txBody>
          <a:bodyPr>
            <a:normAutofit/>
          </a:bodyPr>
          <a:lstStyle/>
          <a:p>
            <a:r>
              <a:rPr lang="en-US" sz="4000" dirty="0"/>
              <a:t>Python 2 vs 3</a:t>
            </a:r>
            <a:endParaRPr lang="de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341" y="1171238"/>
            <a:ext cx="10281138" cy="5291475"/>
          </a:xfrm>
        </p:spPr>
        <p:txBody>
          <a:bodyPr>
            <a:normAutofit/>
          </a:bodyPr>
          <a:lstStyle/>
          <a:p>
            <a:r>
              <a:rPr lang="en-US" sz="2200" dirty="0"/>
              <a:t>Python 2 will become obsolete in the long run (won’t be maintained past 2020); </a:t>
            </a:r>
            <a:r>
              <a:rPr lang="en-US" sz="2200" b="1" dirty="0"/>
              <a:t>Python 3 is the future.</a:t>
            </a:r>
          </a:p>
          <a:p>
            <a:pPr marL="45720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de-CH" sz="1800" dirty="0">
                <a:hlinkClick r:id="rId2"/>
              </a:rPr>
              <a:t>https://python3statement.org</a:t>
            </a:r>
            <a:r>
              <a:rPr lang="de-CH" sz="1800" dirty="0"/>
              <a:t> and </a:t>
            </a:r>
            <a:r>
              <a:rPr lang="de-CH" sz="1800" dirty="0">
                <a:hlinkClick r:id="rId3"/>
              </a:rPr>
              <a:t>https://pythonclock.org</a:t>
            </a:r>
            <a:r>
              <a:rPr lang="de-CH" sz="1800" dirty="0"/>
              <a:t> !</a:t>
            </a:r>
            <a:endParaRPr lang="en-US" sz="1800" b="1" dirty="0"/>
          </a:p>
          <a:p>
            <a:r>
              <a:rPr lang="en-US" sz="2200" dirty="0"/>
              <a:t>If you start a project now, don’t use Python 2 unless you really have to.</a:t>
            </a:r>
            <a:endParaRPr lang="de-CH" sz="2200" dirty="0"/>
          </a:p>
          <a:p>
            <a:r>
              <a:rPr lang="en-US" sz="2200" dirty="0"/>
              <a:t>Examples of differences:</a:t>
            </a:r>
          </a:p>
          <a:p>
            <a:pPr lvl="1"/>
            <a:r>
              <a:rPr lang="en-US" sz="1800" dirty="0"/>
              <a:t>Division operator: </a:t>
            </a:r>
            <a:r>
              <a:rPr lang="en-US" sz="1800" dirty="0">
                <a:cs typeface="Consolas" panose="020B0609020204030204" pitchFamily="49" charset="0"/>
              </a:rPr>
              <a:t>5/2 yields 2 in Python 2, but 2.5 in Python 3.</a:t>
            </a:r>
          </a:p>
          <a:p>
            <a:pPr lvl="1"/>
            <a:r>
              <a:rPr lang="en-US" sz="1800" dirty="0">
                <a:cs typeface="Consolas" panose="020B0609020204030204" pitchFamily="49" charset="0"/>
              </a:rPr>
              <a:t>print() is a function in 3.x; but in 2.x print is a statement. </a:t>
            </a:r>
          </a:p>
          <a:p>
            <a:pPr lvl="2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 "Hello"</a:t>
            </a:r>
            <a:r>
              <a:rPr lang="en-US" sz="1400" dirty="0">
                <a:cs typeface="Consolas" panose="020B0609020204030204" pitchFamily="49" charset="0"/>
              </a:rPr>
              <a:t> in Python 2.x;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print("Hello")</a:t>
            </a:r>
            <a:r>
              <a:rPr lang="en-US" sz="1400" dirty="0">
                <a:cs typeface="Consolas" panose="020B0609020204030204" pitchFamily="49" charset="0"/>
              </a:rPr>
              <a:t> in Python 3.x</a:t>
            </a:r>
          </a:p>
          <a:p>
            <a:pPr lvl="2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 "Hello",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cs typeface="Consolas" panose="020B0609020204030204" pitchFamily="49" charset="0"/>
              </a:rPr>
              <a:t>to stay on the same line. In Python 3.x: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print("Hello", end="")</a:t>
            </a:r>
          </a:p>
          <a:p>
            <a:pPr lvl="1"/>
            <a:r>
              <a:rPr lang="en-US" sz="1800" dirty="0">
                <a:cs typeface="Consolas" panose="020B0609020204030204" pitchFamily="49" charset="0"/>
              </a:rPr>
              <a:t>Implicit </a:t>
            </a:r>
            <a:r>
              <a:rPr lang="en-US" sz="1800" dirty="0" err="1">
                <a:cs typeface="Consolas" panose="020B0609020204030204" pitchFamily="49" charset="0"/>
              </a:rPr>
              <a:t>str</a:t>
            </a:r>
            <a:r>
              <a:rPr lang="en-US" sz="1800" dirty="0">
                <a:cs typeface="Consolas" panose="020B0609020204030204" pitchFamily="49" charset="0"/>
              </a:rPr>
              <a:t> type in Python 2 is ASCII, in Python 3 it’s utf-8 (Unicode) by default: </a:t>
            </a:r>
          </a:p>
          <a:p>
            <a:pPr lvl="2"/>
            <a:r>
              <a:rPr lang="de-DE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print("</a:t>
            </a:r>
            <a:r>
              <a:rPr lang="ja-JP" alt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  <a:cs typeface="Arial Unicode MS" panose="020B0604020202020204" pitchFamily="34" charset="-128"/>
              </a:rPr>
              <a:t>こんにちは、世界！</a:t>
            </a:r>
            <a:r>
              <a:rPr lang="de-DE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lvl="2"/>
            <a:r>
              <a:rPr lang="el-G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Ω</a:t>
            </a:r>
            <a:r>
              <a:rPr lang="de-C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math.sin(</a:t>
            </a:r>
            <a:r>
              <a:rPr lang="el-G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θ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* Ŵ</a:t>
            </a:r>
          </a:p>
          <a:p>
            <a:pPr lvl="1"/>
            <a:r>
              <a:rPr lang="en-US" sz="1800" dirty="0">
                <a:cs typeface="Consolas" panose="020B0609020204030204" pitchFamily="49" charset="0"/>
              </a:rPr>
              <a:t>Changed </a:t>
            </a:r>
            <a:r>
              <a:rPr lang="en-US" sz="1800" dirty="0" err="1">
                <a:cs typeface="Consolas" panose="020B0609020204030204" pitchFamily="49" charset="0"/>
              </a:rPr>
              <a:t>behaviour</a:t>
            </a:r>
            <a:r>
              <a:rPr lang="en-US" sz="1800" dirty="0">
                <a:cs typeface="Consolas" panose="020B0609020204030204" pitchFamily="49" charset="0"/>
              </a:rPr>
              <a:t>/naming of some functions:</a:t>
            </a:r>
          </a:p>
          <a:p>
            <a:pPr lvl="2"/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xrange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cs typeface="Consolas" panose="020B0609020204030204" pitchFamily="49" charset="0"/>
              </a:rPr>
              <a:t>vs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range()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;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cs typeface="Consolas" panose="020B0609020204030204" pitchFamily="49" charset="0"/>
              </a:rPr>
              <a:t>vs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input()</a:t>
            </a:r>
            <a:endParaRPr lang="en-US" sz="1800" dirty="0">
              <a:cs typeface="Consolas" panose="020B0609020204030204" pitchFamily="49" charset="0"/>
            </a:endParaRPr>
          </a:p>
          <a:p>
            <a:r>
              <a:rPr lang="en-US" sz="2200" dirty="0">
                <a:cs typeface="Consolas" panose="020B0609020204030204" pitchFamily="49" charset="0"/>
              </a:rPr>
              <a:t>‘Future’ functionality can be made available to earlier versions:</a:t>
            </a:r>
          </a:p>
          <a:p>
            <a:pPr lvl="1"/>
            <a:r>
              <a:rPr lang="en-US" sz="1800" dirty="0">
                <a:cs typeface="Consolas" panose="020B0609020204030204" pitchFamily="49" charset="0"/>
              </a:rPr>
              <a:t>For example: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 __future__ import division </a:t>
            </a:r>
          </a:p>
        </p:txBody>
      </p:sp>
    </p:spTree>
    <p:extLst>
      <p:ext uri="{BB962C8B-B14F-4D97-AF65-F5344CB8AC3E}">
        <p14:creationId xmlns:p14="http://schemas.microsoft.com/office/powerpoint/2010/main" val="34908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62" y="265478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dirty="0"/>
              <a:t>From source code to execution</a:t>
            </a:r>
            <a:endParaRPr lang="de-C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55" y="1711569"/>
            <a:ext cx="6304608" cy="3459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1071" y="5170974"/>
            <a:ext cx="37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Source: https://indianpythonista.wordpress.com</a:t>
            </a:r>
            <a:endParaRPr lang="de-CH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367" y="1606610"/>
            <a:ext cx="42305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source code </a:t>
            </a:r>
            <a:r>
              <a:rPr lang="en-US" dirty="0"/>
              <a:t>(*.</a:t>
            </a:r>
            <a:r>
              <a:rPr lang="en-US" dirty="0" err="1"/>
              <a:t>py</a:t>
            </a:r>
            <a:r>
              <a:rPr lang="en-US" dirty="0"/>
              <a:t> files) is not interpreted directly, but first compiled into </a:t>
            </a:r>
            <a:r>
              <a:rPr lang="en-US" i="1" dirty="0"/>
              <a:t>byte code </a:t>
            </a:r>
            <a:r>
              <a:rPr lang="en-US" dirty="0"/>
              <a:t>(*.</a:t>
            </a:r>
            <a:r>
              <a:rPr lang="en-US" dirty="0" err="1"/>
              <a:t>pyc</a:t>
            </a:r>
            <a:r>
              <a:rPr lang="en-US" dirty="0"/>
              <a:t> files), an intermediate lower-level language for faster execution.</a:t>
            </a:r>
          </a:p>
          <a:p>
            <a:endParaRPr lang="en-US" dirty="0"/>
          </a:p>
          <a:p>
            <a:r>
              <a:rPr lang="en-US" dirty="0"/>
              <a:t>Byte-code is interpreted on the Python Virtual Machine.</a:t>
            </a:r>
          </a:p>
          <a:p>
            <a:endParaRPr lang="en-US" dirty="0"/>
          </a:p>
          <a:p>
            <a:r>
              <a:rPr lang="en-US" b="1" dirty="0" err="1"/>
              <a:t>CPython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The Python reference implementation in C, </a:t>
            </a:r>
            <a:r>
              <a:rPr lang="de-CH" dirty="0">
                <a:hlinkClick r:id="rId3"/>
              </a:rPr>
              <a:t>github.com/python/cpython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Alternatives: </a:t>
            </a:r>
            <a:r>
              <a:rPr lang="en-US" dirty="0" err="1"/>
              <a:t>Jython</a:t>
            </a:r>
            <a:r>
              <a:rPr lang="en-US" dirty="0"/>
              <a:t>, Iron Python, </a:t>
            </a:r>
            <a:r>
              <a:rPr lang="en-US" dirty="0" err="1"/>
              <a:t>PyPy</a:t>
            </a:r>
            <a:r>
              <a:rPr lang="en-US" dirty="0"/>
              <a:t>…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75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683" y="191012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dirty="0"/>
              <a:t>Byte code example</a:t>
            </a:r>
            <a:endParaRPr lang="de-CH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34" y="2712166"/>
            <a:ext cx="2839465" cy="1296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67" y="727619"/>
            <a:ext cx="4236716" cy="5359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98228" y="358287"/>
            <a:ext cx="404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Bytecode in human-readable form:</a:t>
            </a:r>
            <a:endParaRPr lang="de-CH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12676" y="3407413"/>
            <a:ext cx="12485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56795" y="23428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source code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613919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Disassembled with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dis</a:t>
            </a:r>
            <a:r>
              <a:rPr lang="en-US" sz="1400" dirty="0"/>
              <a:t> package:</a:t>
            </a:r>
          </a:p>
          <a:p>
            <a:r>
              <a:rPr lang="de-CH" sz="1400" dirty="0">
                <a:hlinkClick r:id="rId4"/>
              </a:rPr>
              <a:t>https://docs.python.org/3/library/dis.html</a:t>
            </a:r>
            <a:r>
              <a:rPr lang="en-US" sz="1400" dirty="0"/>
              <a:t> </a:t>
            </a:r>
            <a:endParaRPr lang="de-CH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62357" y="4008877"/>
            <a:ext cx="290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function returns the nth Fibonacci number.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5152292" y="6400800"/>
            <a:ext cx="6904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Read more about this: </a:t>
            </a:r>
            <a:r>
              <a:rPr lang="de-CH" sz="1400" dirty="0">
                <a:hlinkClick r:id="rId5"/>
              </a:rPr>
              <a:t>https://opensource.com/article/18/4/introduction-python-bytecode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112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68" y="0"/>
            <a:ext cx="10515600" cy="713398"/>
          </a:xfrm>
        </p:spPr>
        <p:txBody>
          <a:bodyPr>
            <a:normAutofit/>
          </a:bodyPr>
          <a:lstStyle/>
          <a:p>
            <a:r>
              <a:rPr lang="en-US" sz="2800" dirty="0"/>
              <a:t>Installing and running Python / Editors and IDEs</a:t>
            </a:r>
            <a:endParaRPr lang="de-C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3" y="767864"/>
            <a:ext cx="10515600" cy="5873259"/>
          </a:xfrm>
        </p:spPr>
        <p:txBody>
          <a:bodyPr>
            <a:noAutofit/>
          </a:bodyPr>
          <a:lstStyle/>
          <a:p>
            <a:r>
              <a:rPr lang="en-US" sz="2200" dirty="0"/>
              <a:t>Different options:</a:t>
            </a:r>
          </a:p>
          <a:p>
            <a:pPr lvl="1"/>
            <a:r>
              <a:rPr lang="en-US" sz="1800" dirty="0"/>
              <a:t>Installer from </a:t>
            </a:r>
            <a:r>
              <a:rPr lang="en-US" sz="1800" dirty="0">
                <a:hlinkClick r:id="rId2"/>
              </a:rPr>
              <a:t>www.python.org</a:t>
            </a:r>
            <a:r>
              <a:rPr lang="en-US" sz="1800" dirty="0"/>
              <a:t>  (Python Software Foundation)</a:t>
            </a:r>
          </a:p>
          <a:p>
            <a:pPr lvl="2"/>
            <a:r>
              <a:rPr lang="en-US" sz="1600" dirty="0"/>
              <a:t>Choose version 3.x for your operating system. Let installer add Python to the system path.</a:t>
            </a:r>
          </a:p>
          <a:p>
            <a:pPr lvl="1"/>
            <a:r>
              <a:rPr lang="en-US" sz="1800" dirty="0"/>
              <a:t>Distribution:</a:t>
            </a:r>
          </a:p>
          <a:p>
            <a:pPr lvl="2"/>
            <a:r>
              <a:rPr lang="en-US" sz="1600" dirty="0"/>
              <a:t>Anaconda: </a:t>
            </a:r>
            <a:r>
              <a:rPr lang="en-US" sz="1600" dirty="0">
                <a:hlinkClick r:id="rId3"/>
              </a:rPr>
              <a:t>www.anaconda.com</a:t>
            </a:r>
            <a:r>
              <a:rPr lang="en-US" sz="1600" dirty="0"/>
              <a:t> – comes with lots of useful packages and tools preinstalled.</a:t>
            </a:r>
          </a:p>
          <a:p>
            <a:pPr lvl="2"/>
            <a:r>
              <a:rPr lang="en-US" sz="1600" dirty="0"/>
              <a:t>Or the minimalist </a:t>
            </a:r>
            <a:r>
              <a:rPr lang="en-US" sz="1600" dirty="0" err="1"/>
              <a:t>Miniconda</a:t>
            </a:r>
            <a:r>
              <a:rPr lang="en-US" sz="1600" dirty="0"/>
              <a:t>: just Python and the </a:t>
            </a:r>
            <a:r>
              <a:rPr lang="en-US" sz="1600" dirty="0" err="1"/>
              <a:t>conda</a:t>
            </a:r>
            <a:r>
              <a:rPr lang="en-US" sz="1600" dirty="0"/>
              <a:t> package manager</a:t>
            </a:r>
          </a:p>
          <a:p>
            <a:pPr lvl="1"/>
            <a:r>
              <a:rPr lang="en-US" sz="1800" dirty="0"/>
              <a:t>… or try it out online:</a:t>
            </a:r>
          </a:p>
          <a:p>
            <a:pPr lvl="2"/>
            <a:r>
              <a:rPr lang="de-CH" sz="1600" dirty="0">
                <a:hlinkClick r:id="rId4"/>
              </a:rPr>
              <a:t>https://www.python.org/shell</a:t>
            </a:r>
            <a:endParaRPr lang="de-CH" sz="1600" dirty="0"/>
          </a:p>
          <a:p>
            <a:pPr lvl="2"/>
            <a:r>
              <a:rPr lang="de-CH" sz="1600" dirty="0">
                <a:hlinkClick r:id="rId5"/>
              </a:rPr>
              <a:t>https://www.pythonanywhere.com/</a:t>
            </a:r>
            <a:endParaRPr lang="de-CH" sz="1600" dirty="0"/>
          </a:p>
          <a:p>
            <a:r>
              <a:rPr lang="en-US" sz="2200" dirty="0"/>
              <a:t>Test installation on the command line interface:</a:t>
            </a:r>
          </a:p>
          <a:p>
            <a:pPr lvl="1"/>
            <a:r>
              <a:rPr lang="en-US" sz="1800" dirty="0"/>
              <a:t>Typing 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should start Python shell. </a:t>
            </a:r>
          </a:p>
          <a:p>
            <a:pPr lvl="1"/>
            <a:r>
              <a:rPr lang="en-US" sz="1800" dirty="0"/>
              <a:t>Try: 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this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cs typeface="Consolas" panose="020B06090202040302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antigravity</a:t>
            </a:r>
          </a:p>
          <a:p>
            <a:r>
              <a:rPr lang="en-US" sz="2200" dirty="0"/>
              <a:t>You may need to set environment variables manually.</a:t>
            </a:r>
          </a:p>
          <a:p>
            <a:r>
              <a:rPr lang="en-US" sz="2200" dirty="0"/>
              <a:t>What else do you need?</a:t>
            </a:r>
          </a:p>
          <a:p>
            <a:pPr lvl="1"/>
            <a:r>
              <a:rPr lang="en-US" sz="1800" dirty="0"/>
              <a:t>Good text editor with syntax highlighting: Notepad++, VIM, </a:t>
            </a:r>
            <a:r>
              <a:rPr lang="en-US" sz="1800" dirty="0" err="1"/>
              <a:t>Emacs</a:t>
            </a:r>
            <a:r>
              <a:rPr lang="en-US" sz="1800" dirty="0"/>
              <a:t>, Sublime Text, Atom, many others…</a:t>
            </a:r>
          </a:p>
          <a:p>
            <a:pPr lvl="1"/>
            <a:r>
              <a:rPr lang="en-US" sz="1800" dirty="0"/>
              <a:t>IDE – integrated development environment (optional): </a:t>
            </a:r>
            <a:r>
              <a:rPr lang="en-US" sz="1800" dirty="0" err="1"/>
              <a:t>Spyder</a:t>
            </a:r>
            <a:r>
              <a:rPr lang="en-US" sz="1800" dirty="0"/>
              <a:t> (comes with Anaconda), </a:t>
            </a:r>
            <a:r>
              <a:rPr lang="en-US" sz="1800" dirty="0" err="1"/>
              <a:t>PyCharm</a:t>
            </a:r>
            <a:r>
              <a:rPr lang="en-US" sz="1800" dirty="0"/>
              <a:t>, </a:t>
            </a:r>
            <a:r>
              <a:rPr lang="en-US" sz="1800" dirty="0" err="1"/>
              <a:t>Ecplise</a:t>
            </a:r>
            <a:r>
              <a:rPr lang="en-US" sz="1800" dirty="0"/>
              <a:t> + </a:t>
            </a:r>
            <a:r>
              <a:rPr lang="en-US" sz="1800" dirty="0" err="1"/>
              <a:t>PyDev</a:t>
            </a:r>
            <a:r>
              <a:rPr lang="en-US" sz="1800" dirty="0"/>
              <a:t>… </a:t>
            </a:r>
          </a:p>
          <a:p>
            <a:pPr lvl="1"/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94808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446" y="1271953"/>
            <a:ext cx="45895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Browser-based interactive programming environment (previously </a:t>
            </a:r>
            <a:r>
              <a:rPr lang="en-US" dirty="0" err="1"/>
              <a:t>IPython</a:t>
            </a:r>
            <a:r>
              <a:rPr lang="en-US" dirty="0"/>
              <a:t> Notebook)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Named after the core languages supported:</a:t>
            </a:r>
          </a:p>
          <a:p>
            <a:r>
              <a:rPr lang="en-US" b="1" dirty="0"/>
              <a:t>Ju</a:t>
            </a:r>
            <a:r>
              <a:rPr lang="en-US" dirty="0"/>
              <a:t>lia, </a:t>
            </a:r>
            <a:r>
              <a:rPr lang="en-US" b="1" dirty="0"/>
              <a:t>Py</a:t>
            </a:r>
            <a:r>
              <a:rPr lang="en-US" dirty="0"/>
              <a:t>thon, and </a:t>
            </a:r>
            <a:r>
              <a:rPr lang="en-US" b="1" dirty="0"/>
              <a:t>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common tool for data science / scientific computing in both academia and industry.</a:t>
            </a:r>
          </a:p>
          <a:p>
            <a:endParaRPr lang="en-US" dirty="0"/>
          </a:p>
          <a:p>
            <a:r>
              <a:rPr lang="en-US" dirty="0"/>
              <a:t>Run from command line: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notebook</a:t>
            </a:r>
          </a:p>
          <a:p>
            <a:r>
              <a:rPr lang="en-US" dirty="0"/>
              <a:t>If it’s not installed yet:</a:t>
            </a:r>
          </a:p>
          <a:p>
            <a:r>
              <a:rPr lang="en-US" dirty="0"/>
              <a:t>Install with: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Notebook files: *.</a:t>
            </a:r>
            <a:r>
              <a:rPr lang="en-US" dirty="0" err="1">
                <a:cs typeface="Consolas" panose="020B0609020204030204" pitchFamily="49" charset="0"/>
              </a:rPr>
              <a:t>ipynb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271341"/>
            <a:ext cx="10515600" cy="443767"/>
          </a:xfrm>
        </p:spPr>
        <p:txBody>
          <a:bodyPr>
            <a:noAutofit/>
          </a:bodyPr>
          <a:lstStyle/>
          <a:p>
            <a:r>
              <a:rPr lang="en-US" sz="3000" dirty="0" err="1"/>
              <a:t>Jupyter</a:t>
            </a:r>
            <a:r>
              <a:rPr lang="en-US" sz="3000" dirty="0"/>
              <a:t> notebook</a:t>
            </a:r>
            <a:endParaRPr lang="de-CH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93" y="2044058"/>
            <a:ext cx="826476" cy="97353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47" y="1160584"/>
            <a:ext cx="6694009" cy="49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08539"/>
            <a:ext cx="10521461" cy="96385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Hands-on exercise I: 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dirty="0" err="1"/>
              <a:t>Jupyter</a:t>
            </a:r>
            <a:r>
              <a:rPr lang="en-US" sz="2800" dirty="0"/>
              <a:t> notebook and review basic syntax and language elements</a:t>
            </a:r>
            <a:endParaRPr lang="de-CH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792415" y="2203939"/>
            <a:ext cx="5761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new </a:t>
            </a:r>
            <a:r>
              <a:rPr lang="en-US" dirty="0" err="1"/>
              <a:t>Jupyter</a:t>
            </a:r>
            <a:r>
              <a:rPr lang="en-US" dirty="0"/>
              <a:t> Notebook (Python 3)</a:t>
            </a:r>
          </a:p>
          <a:p>
            <a:r>
              <a:rPr lang="en-US" dirty="0"/>
              <a:t>Get familiar with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Write code that can do the following: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Ask the user for his/her name and 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Greet the user with his/her 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if the user’s name is a palindrome.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if the user’s age is a prime number.</a:t>
            </a:r>
            <a:endParaRPr lang="de-CH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Write functions </a:t>
            </a:r>
            <a:r>
              <a:rPr lang="en-US" dirty="0" err="1"/>
              <a:t>is_prime</a:t>
            </a:r>
            <a:r>
              <a:rPr lang="en-US" dirty="0"/>
              <a:t>() and </a:t>
            </a:r>
            <a:r>
              <a:rPr lang="en-US" dirty="0" err="1"/>
              <a:t>is_palindrome</a:t>
            </a:r>
            <a:r>
              <a:rPr lang="en-US" dirty="0"/>
              <a:t>() for the checks. Do not use any imports.</a:t>
            </a:r>
          </a:p>
          <a:p>
            <a:endParaRPr lang="en-US" dirty="0"/>
          </a:p>
          <a:p>
            <a:r>
              <a:rPr lang="en-US" dirty="0"/>
              <a:t>You can work with others or try it alone. We’ll then go through the code together (</a:t>
            </a:r>
            <a:r>
              <a:rPr lang="en-US" dirty="0" err="1"/>
              <a:t>Review_Basics.ipynb</a:t>
            </a:r>
            <a:r>
              <a:rPr lang="en-US" dirty="0"/>
              <a:t>).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1604</Words>
  <Application>Microsoft Office PowerPoint</Application>
  <PresentationFormat>Widescreen</PresentationFormat>
  <Paragraphs>228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MS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Why Python?</vt:lpstr>
      <vt:lpstr>Python 2 vs 3</vt:lpstr>
      <vt:lpstr>From source code to execution</vt:lpstr>
      <vt:lpstr>Byte code example</vt:lpstr>
      <vt:lpstr>Installing and running Python / Editors and IDEs</vt:lpstr>
      <vt:lpstr>Jupyter notebook</vt:lpstr>
      <vt:lpstr>Hands-on exercise I:  Use Jupyter notebook and review basic syntax and language elements</vt:lpstr>
      <vt:lpstr>Virtual environments</vt:lpstr>
      <vt:lpstr>Package managers</vt:lpstr>
      <vt:lpstr>Object-oriented programming (OOP)</vt:lpstr>
      <vt:lpstr>Hands-on exercise II:  Learn basics of OOP with classes for 3D shapes</vt:lpstr>
      <vt:lpstr>Hands-on exercise III:  Trying out packages for text analysis, computer algebra, and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2020-11-07T09:19:17Z</dcterms:created>
  <dcterms:modified xsi:type="dcterms:W3CDTF">2020-11-07T09:19:22Z</dcterms:modified>
</cp:coreProperties>
</file>