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8"/>
  </p:notesMasterIdLst>
  <p:handoutMasterIdLst>
    <p:handoutMasterId r:id="rId29"/>
  </p:handoutMasterIdLst>
  <p:sldIdLst>
    <p:sldId id="258" r:id="rId2"/>
    <p:sldId id="274" r:id="rId3"/>
    <p:sldId id="348" r:id="rId4"/>
    <p:sldId id="260" r:id="rId5"/>
    <p:sldId id="266" r:id="rId6"/>
    <p:sldId id="265" r:id="rId7"/>
    <p:sldId id="264" r:id="rId8"/>
    <p:sldId id="268" r:id="rId9"/>
    <p:sldId id="261" r:id="rId10"/>
    <p:sldId id="267" r:id="rId11"/>
    <p:sldId id="366" r:id="rId12"/>
    <p:sldId id="262" r:id="rId13"/>
    <p:sldId id="315" r:id="rId14"/>
    <p:sldId id="349" r:id="rId15"/>
    <p:sldId id="273" r:id="rId16"/>
    <p:sldId id="344" r:id="rId17"/>
    <p:sldId id="370" r:id="rId18"/>
    <p:sldId id="275" r:id="rId19"/>
    <p:sldId id="359" r:id="rId20"/>
    <p:sldId id="343" r:id="rId21"/>
    <p:sldId id="314" r:id="rId22"/>
    <p:sldId id="347" r:id="rId23"/>
    <p:sldId id="360" r:id="rId24"/>
    <p:sldId id="363" r:id="rId25"/>
    <p:sldId id="368" r:id="rId26"/>
    <p:sldId id="365" r:id="rId2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5" autoAdjust="0"/>
    <p:restoredTop sz="93629" autoAdjust="0"/>
  </p:normalViewPr>
  <p:slideViewPr>
    <p:cSldViewPr snapToGrid="0">
      <p:cViewPr varScale="1">
        <p:scale>
          <a:sx n="157" d="100"/>
          <a:sy n="157" d="100"/>
        </p:scale>
        <p:origin x="2396" y="80"/>
      </p:cViewPr>
      <p:guideLst/>
    </p:cSldViewPr>
  </p:slideViewPr>
  <p:notesTextViewPr>
    <p:cViewPr>
      <p:scale>
        <a:sx n="1" d="1"/>
        <a:sy n="1" d="1"/>
      </p:scale>
      <p:origin x="0" y="0"/>
    </p:cViewPr>
  </p:notesTextViewPr>
  <p:sorterViewPr>
    <p:cViewPr>
      <p:scale>
        <a:sx n="140" d="100"/>
        <a:sy n="140" d="100"/>
      </p:scale>
      <p:origin x="0" y="-10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9282" cy="351957"/>
          </a:xfrm>
          <a:prstGeom prst="rect">
            <a:avLst/>
          </a:prstGeom>
        </p:spPr>
        <p:txBody>
          <a:bodyPr vert="horz" lIns="91427" tIns="45713" rIns="91427" bIns="45713" rtlCol="0"/>
          <a:lstStyle>
            <a:lvl1pPr algn="l">
              <a:defRPr sz="1200"/>
            </a:lvl1pPr>
          </a:lstStyle>
          <a:p>
            <a:endParaRPr lang="en-US"/>
          </a:p>
        </p:txBody>
      </p:sp>
      <p:sp>
        <p:nvSpPr>
          <p:cNvPr id="3" name="Date Placeholder 2"/>
          <p:cNvSpPr>
            <a:spLocks noGrp="1"/>
          </p:cNvSpPr>
          <p:nvPr>
            <p:ph type="dt" sz="quarter" idx="1"/>
          </p:nvPr>
        </p:nvSpPr>
        <p:spPr>
          <a:xfrm>
            <a:off x="5265014" y="1"/>
            <a:ext cx="4029282" cy="351957"/>
          </a:xfrm>
          <a:prstGeom prst="rect">
            <a:avLst/>
          </a:prstGeom>
        </p:spPr>
        <p:txBody>
          <a:bodyPr vert="horz" lIns="91427" tIns="45713" rIns="91427" bIns="45713" rtlCol="0"/>
          <a:lstStyle>
            <a:lvl1pPr algn="r">
              <a:defRPr sz="1200"/>
            </a:lvl1pPr>
          </a:lstStyle>
          <a:p>
            <a:fld id="{085BC133-C6D8-48A3-B4EA-C942741A44E0}" type="datetimeFigureOut">
              <a:rPr lang="en-US" smtClean="0"/>
              <a:t>2024-08-16</a:t>
            </a:fld>
            <a:endParaRPr lang="en-US"/>
          </a:p>
        </p:txBody>
      </p:sp>
      <p:sp>
        <p:nvSpPr>
          <p:cNvPr id="4" name="Footer Placeholder 3"/>
          <p:cNvSpPr>
            <a:spLocks noGrp="1"/>
          </p:cNvSpPr>
          <p:nvPr>
            <p:ph type="ftr" sz="quarter" idx="2"/>
          </p:nvPr>
        </p:nvSpPr>
        <p:spPr>
          <a:xfrm>
            <a:off x="1" y="6658445"/>
            <a:ext cx="4029282" cy="351957"/>
          </a:xfrm>
          <a:prstGeom prst="rect">
            <a:avLst/>
          </a:prstGeom>
        </p:spPr>
        <p:txBody>
          <a:bodyPr vert="horz" lIns="91427" tIns="45713" rIns="91427" bIns="45713"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5"/>
            <a:ext cx="4029282" cy="351957"/>
          </a:xfrm>
          <a:prstGeom prst="rect">
            <a:avLst/>
          </a:prstGeom>
        </p:spPr>
        <p:txBody>
          <a:bodyPr vert="horz" lIns="91427" tIns="45713" rIns="91427" bIns="45713" rtlCol="0" anchor="b"/>
          <a:lstStyle>
            <a:lvl1pPr algn="r">
              <a:defRPr sz="1200"/>
            </a:lvl1pPr>
          </a:lstStyle>
          <a:p>
            <a:fld id="{2958B6B9-6C5B-4AC1-8EA5-52242FF98DD4}" type="slidenum">
              <a:rPr lang="en-US" smtClean="0"/>
              <a:t>‹#›</a:t>
            </a:fld>
            <a:endParaRPr lang="en-US"/>
          </a:p>
        </p:txBody>
      </p:sp>
    </p:spTree>
    <p:extLst>
      <p:ext uri="{BB962C8B-B14F-4D97-AF65-F5344CB8AC3E}">
        <p14:creationId xmlns:p14="http://schemas.microsoft.com/office/powerpoint/2010/main" val="3190561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5265809" y="0"/>
            <a:ext cx="4028440" cy="351737"/>
          </a:xfrm>
          <a:prstGeom prst="rect">
            <a:avLst/>
          </a:prstGeom>
        </p:spPr>
        <p:txBody>
          <a:bodyPr vert="horz" lIns="93164" tIns="46582" rIns="93164" bIns="46582" rtlCol="0"/>
          <a:lstStyle>
            <a:lvl1pPr algn="r">
              <a:defRPr sz="1200"/>
            </a:lvl1pPr>
          </a:lstStyle>
          <a:p>
            <a:fld id="{B2368CC4-54C5-461B-B50D-044FC93C64EE}" type="datetimeFigureOut">
              <a:rPr lang="en-US" smtClean="0"/>
              <a:t>2024-08-16</a:t>
            </a:fld>
            <a:endParaRPr lang="en-US"/>
          </a:p>
        </p:txBody>
      </p:sp>
      <p:sp>
        <p:nvSpPr>
          <p:cNvPr id="4" name="Slide Image Placeholder 3"/>
          <p:cNvSpPr>
            <a:spLocks noGrp="1" noRot="1" noChangeAspect="1"/>
          </p:cNvSpPr>
          <p:nvPr>
            <p:ph type="sldImg" idx="2"/>
          </p:nvPr>
        </p:nvSpPr>
        <p:spPr>
          <a:xfrm>
            <a:off x="3071813" y="876300"/>
            <a:ext cx="3152775" cy="2365375"/>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929640" y="3373756"/>
            <a:ext cx="7437120" cy="2760345"/>
          </a:xfrm>
          <a:prstGeom prst="rect">
            <a:avLst/>
          </a:prstGeom>
        </p:spPr>
        <p:txBody>
          <a:bodyPr vert="horz" lIns="93164" tIns="46582" rIns="93164" bIns="465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64" tIns="46582" rIns="93164" bIns="46582" rtlCol="0" anchor="b"/>
          <a:lstStyle>
            <a:lvl1pPr algn="r">
              <a:defRPr sz="1200"/>
            </a:lvl1pPr>
          </a:lstStyle>
          <a:p>
            <a:fld id="{9ACD95F9-BF71-4FF4-A282-A7226EE087D3}" type="slidenum">
              <a:rPr lang="en-US" smtClean="0"/>
              <a:t>‹#›</a:t>
            </a:fld>
            <a:endParaRPr lang="en-US"/>
          </a:p>
        </p:txBody>
      </p:sp>
    </p:spTree>
    <p:extLst>
      <p:ext uri="{BB962C8B-B14F-4D97-AF65-F5344CB8AC3E}">
        <p14:creationId xmlns:p14="http://schemas.microsoft.com/office/powerpoint/2010/main" val="252074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D95F9-BF71-4FF4-A282-A7226EE087D3}" type="slidenum">
              <a:rPr lang="en-US" smtClean="0"/>
              <a:t>1</a:t>
            </a:fld>
            <a:endParaRPr lang="en-US"/>
          </a:p>
        </p:txBody>
      </p:sp>
    </p:spTree>
    <p:extLst>
      <p:ext uri="{BB962C8B-B14F-4D97-AF65-F5344CB8AC3E}">
        <p14:creationId xmlns:p14="http://schemas.microsoft.com/office/powerpoint/2010/main" val="418869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baseline="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22747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200968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3600" b="1" i="0" baseline="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1545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74891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170162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2737573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53964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057099" y="6233263"/>
            <a:ext cx="3029802" cy="482918"/>
          </a:xfrm>
          <a:prstGeom prst="rect">
            <a:avLst/>
          </a:prstGeom>
          <a:noFill/>
        </p:spPr>
        <p:txBody>
          <a:bodyPr wrap="none" rtlCol="0">
            <a:noAutofit/>
          </a:bodyPr>
          <a:lstStyle/>
          <a:p>
            <a:pPr algn="ctr"/>
            <a:r>
              <a:rPr lang="en-US" sz="1050" dirty="0"/>
              <a:t>The City College of New York</a:t>
            </a:r>
          </a:p>
          <a:p>
            <a:pPr algn="ctr"/>
            <a:r>
              <a:rPr lang="en-US" sz="1050" dirty="0"/>
              <a:t>CSc</a:t>
            </a:r>
            <a:r>
              <a:rPr lang="en-US" sz="1050" baseline="0" dirty="0"/>
              <a:t> 44800</a:t>
            </a:r>
            <a:r>
              <a:rPr lang="en-US" sz="1050" dirty="0"/>
              <a:t> – Artificial Intelligence</a:t>
            </a:r>
          </a:p>
          <a:p>
            <a:pPr algn="ctr"/>
            <a:r>
              <a:rPr lang="en-US" sz="1050" dirty="0"/>
              <a:t>Fall 2024 – © 2024 Erik K. Grimmelmann, Ph.D.</a:t>
            </a:r>
          </a:p>
        </p:txBody>
      </p:sp>
      <p:sp>
        <p:nvSpPr>
          <p:cNvPr id="4" name="Slide Number Placeholder 3"/>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08958-4DFC-4EC7-950F-B024F074605E}" type="slidenum">
              <a:rPr lang="en-US" smtClean="0"/>
              <a:t>‹#›</a:t>
            </a:fld>
            <a:endParaRPr lang="en-US"/>
          </a:p>
        </p:txBody>
      </p:sp>
    </p:spTree>
    <p:extLst>
      <p:ext uri="{BB962C8B-B14F-4D97-AF65-F5344CB8AC3E}">
        <p14:creationId xmlns:p14="http://schemas.microsoft.com/office/powerpoint/2010/main" val="236396468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2" r:id="rId5"/>
    <p:sldLayoutId id="2147483693" r:id="rId6"/>
  </p:sldLayoutIdLst>
  <p:hf hdr="0" ftr="0" dt="0"/>
  <p:txStyles>
    <p:titleStyle>
      <a:lvl1pPr algn="l" defTabSz="914400" rtl="0" eaLnBrk="1" latinLnBrk="0" hangingPunct="1">
        <a:lnSpc>
          <a:spcPct val="90000"/>
        </a:lnSpc>
        <a:spcBef>
          <a:spcPct val="0"/>
        </a:spcBef>
        <a:buNone/>
        <a:defRPr sz="3200" b="1" kern="1200" baseline="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2"/>
            <a:ext cx="7772400" cy="2306637"/>
          </a:xfrm>
        </p:spPr>
        <p:txBody>
          <a:bodyPr>
            <a:normAutofit/>
          </a:bodyPr>
          <a:lstStyle/>
          <a:p>
            <a:r>
              <a:rPr lang="en-US" dirty="0"/>
              <a:t>CSc 44800</a:t>
            </a:r>
            <a:br>
              <a:rPr lang="en-US" dirty="0"/>
            </a:br>
            <a:br>
              <a:rPr lang="en-US" dirty="0"/>
            </a:br>
            <a:r>
              <a:rPr lang="en-US" dirty="0"/>
              <a:t>Artificial Intelligence</a:t>
            </a:r>
          </a:p>
        </p:txBody>
      </p:sp>
      <p:sp>
        <p:nvSpPr>
          <p:cNvPr id="5" name="Subtitle 4"/>
          <p:cNvSpPr>
            <a:spLocks noGrp="1"/>
          </p:cNvSpPr>
          <p:nvPr>
            <p:ph type="subTitle" idx="1"/>
          </p:nvPr>
        </p:nvSpPr>
        <p:spPr>
          <a:xfrm>
            <a:off x="1143000" y="4109382"/>
            <a:ext cx="6858000" cy="1655762"/>
          </a:xfrm>
        </p:spPr>
        <p:txBody>
          <a:bodyPr>
            <a:normAutofit/>
          </a:bodyPr>
          <a:lstStyle/>
          <a:p>
            <a:pPr>
              <a:spcBef>
                <a:spcPts val="0"/>
              </a:spcBef>
              <a:spcAft>
                <a:spcPts val="600"/>
              </a:spcAft>
            </a:pPr>
            <a:r>
              <a:rPr lang="en-US" dirty="0"/>
              <a:t>Fall 2024</a:t>
            </a:r>
          </a:p>
          <a:p>
            <a:pPr>
              <a:spcBef>
                <a:spcPts val="0"/>
              </a:spcBef>
              <a:spcAft>
                <a:spcPts val="600"/>
              </a:spcAft>
            </a:pPr>
            <a:endParaRPr lang="en-US" dirty="0"/>
          </a:p>
          <a:p>
            <a:pPr>
              <a:spcBef>
                <a:spcPts val="0"/>
              </a:spcBef>
              <a:spcAft>
                <a:spcPts val="600"/>
              </a:spcAft>
            </a:pPr>
            <a:r>
              <a:rPr lang="en-US" dirty="0"/>
              <a:t>Erik K. Grimmelmann, Ph.D.</a:t>
            </a:r>
          </a:p>
          <a:p>
            <a:pPr>
              <a:spcBef>
                <a:spcPts val="0"/>
              </a:spcBef>
              <a:spcAft>
                <a:spcPts val="600"/>
              </a:spcAft>
            </a:pPr>
            <a:r>
              <a:rPr lang="en-US" dirty="0"/>
              <a:t>The City College of New York</a:t>
            </a:r>
          </a:p>
        </p:txBody>
      </p:sp>
    </p:spTree>
    <p:extLst>
      <p:ext uri="{BB962C8B-B14F-4D97-AF65-F5344CB8AC3E}">
        <p14:creationId xmlns:p14="http://schemas.microsoft.com/office/powerpoint/2010/main" val="96186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27932"/>
          </a:xfrm>
        </p:spPr>
        <p:txBody>
          <a:bodyPr>
            <a:normAutofit/>
          </a:bodyPr>
          <a:lstStyle/>
          <a:p>
            <a:r>
              <a:rPr lang="en-US" dirty="0"/>
              <a:t>Course environment </a:t>
            </a:r>
          </a:p>
        </p:txBody>
      </p:sp>
      <p:sp>
        <p:nvSpPr>
          <p:cNvPr id="3" name="Content Placeholder 2"/>
          <p:cNvSpPr>
            <a:spLocks noGrp="1"/>
          </p:cNvSpPr>
          <p:nvPr>
            <p:ph idx="1"/>
          </p:nvPr>
        </p:nvSpPr>
        <p:spPr>
          <a:xfrm>
            <a:off x="628650" y="1690689"/>
            <a:ext cx="7886700" cy="3616602"/>
          </a:xfrm>
        </p:spPr>
        <p:txBody>
          <a:bodyPr>
            <a:normAutofit/>
          </a:bodyPr>
          <a:lstStyle/>
          <a:p>
            <a:r>
              <a:rPr lang="en-US" b="1" dirty="0"/>
              <a:t>CCNY Blackboard</a:t>
            </a:r>
          </a:p>
          <a:p>
            <a:pPr lvl="1"/>
            <a:r>
              <a:rPr lang="en-US" dirty="0"/>
              <a:t>Syllabus</a:t>
            </a:r>
          </a:p>
          <a:p>
            <a:pPr lvl="1"/>
            <a:r>
              <a:rPr lang="en-US" dirty="0"/>
              <a:t>Course materials</a:t>
            </a:r>
          </a:p>
          <a:p>
            <a:pPr lvl="1"/>
            <a:r>
              <a:rPr lang="en-US" dirty="0"/>
              <a:t>Schedule</a:t>
            </a:r>
          </a:p>
          <a:p>
            <a:pPr lvl="1"/>
            <a:r>
              <a:rPr lang="en-US" dirty="0"/>
              <a:t>Lecture slides</a:t>
            </a:r>
          </a:p>
          <a:p>
            <a:pPr lvl="1"/>
            <a:r>
              <a:rPr lang="en-US" dirty="0"/>
              <a:t>Code used in class</a:t>
            </a:r>
          </a:p>
          <a:p>
            <a:pPr lvl="1"/>
            <a:r>
              <a:rPr lang="en-US" dirty="0"/>
              <a:t>Your submissions</a:t>
            </a:r>
          </a:p>
          <a:p>
            <a:pPr lvl="1"/>
            <a:r>
              <a:rPr lang="en-US" dirty="0"/>
              <a:t>Bug reports</a:t>
            </a:r>
          </a:p>
          <a:p>
            <a:pPr marL="457200" lvl="1" indent="0">
              <a:buNone/>
            </a:pP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10</a:t>
            </a:fld>
            <a:endParaRPr lang="en-US"/>
          </a:p>
        </p:txBody>
      </p:sp>
    </p:spTree>
    <p:extLst>
      <p:ext uri="{BB962C8B-B14F-4D97-AF65-F5344CB8AC3E}">
        <p14:creationId xmlns:p14="http://schemas.microsoft.com/office/powerpoint/2010/main" val="326833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dirty="0"/>
              <a:t>Blackboard submissions</a:t>
            </a:r>
          </a:p>
        </p:txBody>
      </p:sp>
      <p:sp>
        <p:nvSpPr>
          <p:cNvPr id="4" name="Slide Number Placeholder 3"/>
          <p:cNvSpPr>
            <a:spLocks noGrp="1"/>
          </p:cNvSpPr>
          <p:nvPr>
            <p:ph type="sldNum" sz="quarter" idx="10"/>
          </p:nvPr>
        </p:nvSpPr>
        <p:spPr/>
        <p:txBody>
          <a:bodyPr/>
          <a:lstStyle/>
          <a:p>
            <a:fld id="{AB708958-4DFC-4EC7-950F-B024F074605E}" type="slidenum">
              <a:rPr lang="en-US" smtClean="0"/>
              <a:t>11</a:t>
            </a:fld>
            <a:endParaRPr lang="en-US"/>
          </a:p>
        </p:txBody>
      </p:sp>
      <p:sp>
        <p:nvSpPr>
          <p:cNvPr id="7" name="Content Placeholder 2">
            <a:extLst>
              <a:ext uri="{FF2B5EF4-FFF2-40B4-BE49-F238E27FC236}">
                <a16:creationId xmlns:a16="http://schemas.microsoft.com/office/drawing/2014/main" id="{6F6E4564-5933-434F-9C2D-C24343112ED9}"/>
              </a:ext>
            </a:extLst>
          </p:cNvPr>
          <p:cNvSpPr txBox="1">
            <a:spLocks/>
          </p:cNvSpPr>
          <p:nvPr/>
        </p:nvSpPr>
        <p:spPr>
          <a:xfrm>
            <a:off x="628650" y="1509600"/>
            <a:ext cx="7886700" cy="4134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t>Regular assignments</a:t>
            </a:r>
          </a:p>
          <a:p>
            <a:pPr lvl="1"/>
            <a:r>
              <a:rPr lang="en-US" sz="2800" dirty="0"/>
              <a:t>Final project</a:t>
            </a:r>
          </a:p>
          <a:p>
            <a:pPr lvl="2"/>
            <a:r>
              <a:rPr lang="en-US" sz="2800" dirty="0"/>
              <a:t>Charts for your in-class presentation</a:t>
            </a:r>
          </a:p>
          <a:p>
            <a:pPr lvl="2"/>
            <a:r>
              <a:rPr lang="en-US" sz="2800" dirty="0"/>
              <a:t>Final charts for your in-class presentation</a:t>
            </a:r>
          </a:p>
          <a:p>
            <a:pPr lvl="2"/>
            <a:r>
              <a:rPr lang="en-US" sz="2800" dirty="0"/>
              <a:t>Project report</a:t>
            </a:r>
          </a:p>
          <a:p>
            <a:pPr lvl="2"/>
            <a:endParaRPr lang="en-US" sz="2800" dirty="0"/>
          </a:p>
          <a:p>
            <a:pPr lvl="1"/>
            <a:r>
              <a:rPr lang="en-US" sz="2800" b="1" dirty="0"/>
              <a:t>Make sure that every file that you submit includes your name in the filename. </a:t>
            </a:r>
          </a:p>
        </p:txBody>
      </p:sp>
    </p:spTree>
    <p:extLst>
      <p:ext uri="{BB962C8B-B14F-4D97-AF65-F5344CB8AC3E}">
        <p14:creationId xmlns:p14="http://schemas.microsoft.com/office/powerpoint/2010/main" val="3769748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57429"/>
          </a:xfrm>
        </p:spPr>
        <p:txBody>
          <a:bodyPr/>
          <a:lstStyle/>
          <a:p>
            <a:r>
              <a:rPr lang="en-US" dirty="0"/>
              <a:t>Course components</a:t>
            </a:r>
          </a:p>
        </p:txBody>
      </p:sp>
      <p:sp>
        <p:nvSpPr>
          <p:cNvPr id="3" name="Content Placeholder 2"/>
          <p:cNvSpPr>
            <a:spLocks noGrp="1"/>
          </p:cNvSpPr>
          <p:nvPr>
            <p:ph idx="1"/>
          </p:nvPr>
        </p:nvSpPr>
        <p:spPr>
          <a:xfrm>
            <a:off x="628650" y="1852397"/>
            <a:ext cx="7886700" cy="4229838"/>
          </a:xfrm>
        </p:spPr>
        <p:txBody>
          <a:bodyPr>
            <a:normAutofit/>
          </a:bodyPr>
          <a:lstStyle/>
          <a:p>
            <a:r>
              <a:rPr lang="en-US" b="1" dirty="0"/>
              <a:t>Classroom</a:t>
            </a:r>
          </a:p>
          <a:p>
            <a:pPr lvl="1"/>
            <a:r>
              <a:rPr lang="en-US" dirty="0"/>
              <a:t>Lectures</a:t>
            </a:r>
          </a:p>
          <a:p>
            <a:pPr lvl="1"/>
            <a:r>
              <a:rPr lang="en-US" dirty="0"/>
              <a:t>Code demonstrations</a:t>
            </a:r>
          </a:p>
          <a:p>
            <a:pPr lvl="1"/>
            <a:r>
              <a:rPr lang="en-US" dirty="0"/>
              <a:t>Discussions</a:t>
            </a:r>
          </a:p>
          <a:p>
            <a:r>
              <a:rPr lang="en-US" b="1" dirty="0"/>
              <a:t>Assignments</a:t>
            </a:r>
          </a:p>
          <a:p>
            <a:pPr lvl="1"/>
            <a:r>
              <a:rPr lang="en-US" dirty="0"/>
              <a:t>Problems</a:t>
            </a:r>
          </a:p>
          <a:p>
            <a:pPr lvl="1"/>
            <a:r>
              <a:rPr lang="en-US" dirty="0"/>
              <a:t>Programming</a:t>
            </a:r>
          </a:p>
          <a:p>
            <a:pPr lvl="1"/>
            <a:r>
              <a:rPr lang="en-US" dirty="0"/>
              <a:t>Individual Project</a:t>
            </a:r>
          </a:p>
          <a:p>
            <a:endParaRPr lang="en-US" b="1" dirty="0"/>
          </a:p>
          <a:p>
            <a:endParaRPr lang="en-US" dirty="0"/>
          </a:p>
          <a:p>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12</a:t>
            </a:fld>
            <a:endParaRPr lang="en-US"/>
          </a:p>
        </p:txBody>
      </p:sp>
    </p:spTree>
    <p:extLst>
      <p:ext uri="{BB962C8B-B14F-4D97-AF65-F5344CB8AC3E}">
        <p14:creationId xmlns:p14="http://schemas.microsoft.com/office/powerpoint/2010/main" val="233212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8943"/>
          </a:xfrm>
        </p:spPr>
        <p:txBody>
          <a:bodyPr/>
          <a:lstStyle/>
          <a:p>
            <a:r>
              <a:rPr lang="en-US" dirty="0"/>
              <a:t>Bug bounties</a:t>
            </a:r>
          </a:p>
        </p:txBody>
      </p:sp>
      <p:sp>
        <p:nvSpPr>
          <p:cNvPr id="3" name="Content Placeholder 2"/>
          <p:cNvSpPr>
            <a:spLocks noGrp="1"/>
          </p:cNvSpPr>
          <p:nvPr>
            <p:ph idx="1"/>
          </p:nvPr>
        </p:nvSpPr>
        <p:spPr>
          <a:xfrm>
            <a:off x="628650" y="2072640"/>
            <a:ext cx="7886700" cy="3729549"/>
          </a:xfrm>
        </p:spPr>
        <p:txBody>
          <a:bodyPr>
            <a:noAutofit/>
          </a:bodyPr>
          <a:lstStyle/>
          <a:p>
            <a:pPr lvl="1">
              <a:lnSpc>
                <a:spcPct val="100000"/>
              </a:lnSpc>
            </a:pPr>
            <a:r>
              <a:rPr lang="en-US" sz="2200" dirty="0"/>
              <a:t>Please report errors (including typos) in the posted classroom presentations.</a:t>
            </a:r>
          </a:p>
          <a:p>
            <a:pPr lvl="2">
              <a:lnSpc>
                <a:spcPct val="100000"/>
              </a:lnSpc>
            </a:pPr>
            <a:r>
              <a:rPr lang="en-US" sz="1800" dirty="0"/>
              <a:t>Post your error report on the “Bug Reports” discussion board.</a:t>
            </a:r>
          </a:p>
          <a:p>
            <a:pPr lvl="1">
              <a:lnSpc>
                <a:spcPct val="100000"/>
              </a:lnSpc>
            </a:pPr>
            <a:r>
              <a:rPr lang="en-US" sz="2200" dirty="0"/>
              <a:t>You may receive an extra point toward your final grade</a:t>
            </a:r>
          </a:p>
          <a:p>
            <a:pPr lvl="2">
              <a:lnSpc>
                <a:spcPct val="100000"/>
              </a:lnSpc>
            </a:pPr>
            <a:r>
              <a:rPr lang="en-US" sz="1800" dirty="0"/>
              <a:t>If I catch the error before it’s reported, no point will be awarded.</a:t>
            </a:r>
          </a:p>
          <a:p>
            <a:pPr lvl="2">
              <a:lnSpc>
                <a:spcPct val="100000"/>
              </a:lnSpc>
            </a:pPr>
            <a:r>
              <a:rPr lang="en-US" sz="1800" dirty="0"/>
              <a:t>Only one point per posted presentation; if more than one error is posted, only the person who posted the most significant error will receive the point.  In event of ties, the first one to report the error gets the point.</a:t>
            </a:r>
          </a:p>
          <a:p>
            <a:pPr lvl="2">
              <a:lnSpc>
                <a:spcPct val="100000"/>
              </a:lnSpc>
            </a:pPr>
            <a:r>
              <a:rPr lang="en-US" sz="1800" dirty="0"/>
              <a:t>This bounty offer may be withdrawn before the end of the semester.</a:t>
            </a:r>
          </a:p>
          <a:p>
            <a:pPr marL="0" indent="0">
              <a:buNone/>
            </a:pPr>
            <a:endParaRPr lang="en-US" sz="2000" b="1" dirty="0"/>
          </a:p>
          <a:p>
            <a:endParaRPr lang="en-US" sz="2000" dirty="0"/>
          </a:p>
          <a:p>
            <a:endParaRPr lang="en-US" sz="2000" dirty="0"/>
          </a:p>
          <a:p>
            <a:pPr marL="457200" lvl="1" indent="0">
              <a:buNone/>
            </a:pPr>
            <a:endParaRPr lang="en-US" sz="1800" dirty="0"/>
          </a:p>
        </p:txBody>
      </p:sp>
      <p:sp>
        <p:nvSpPr>
          <p:cNvPr id="4" name="Slide Number Placeholder 3"/>
          <p:cNvSpPr>
            <a:spLocks noGrp="1"/>
          </p:cNvSpPr>
          <p:nvPr>
            <p:ph type="sldNum" sz="quarter" idx="10"/>
          </p:nvPr>
        </p:nvSpPr>
        <p:spPr/>
        <p:txBody>
          <a:bodyPr/>
          <a:lstStyle/>
          <a:p>
            <a:fld id="{AB708958-4DFC-4EC7-950F-B024F074605E}" type="slidenum">
              <a:rPr lang="en-US" smtClean="0"/>
              <a:t>13</a:t>
            </a:fld>
            <a:endParaRPr lang="en-US"/>
          </a:p>
        </p:txBody>
      </p:sp>
      <p:pic>
        <p:nvPicPr>
          <p:cNvPr id="6" name="Picture 5" descr="Image of a bug in a magnifying glass">
            <a:extLst>
              <a:ext uri="{FF2B5EF4-FFF2-40B4-BE49-F238E27FC236}">
                <a16:creationId xmlns:a16="http://schemas.microsoft.com/office/drawing/2014/main" id="{80B2D0CC-1A1A-4D7E-9C79-D1F1CF21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221" y="381787"/>
            <a:ext cx="1525458" cy="1525458"/>
          </a:xfrm>
          <a:prstGeom prst="rect">
            <a:avLst/>
          </a:prstGeom>
        </p:spPr>
      </p:pic>
    </p:spTree>
    <p:extLst>
      <p:ext uri="{BB962C8B-B14F-4D97-AF65-F5344CB8AC3E}">
        <p14:creationId xmlns:p14="http://schemas.microsoft.com/office/powerpoint/2010/main" val="3665912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8943"/>
          </a:xfrm>
        </p:spPr>
        <p:txBody>
          <a:bodyPr/>
          <a:lstStyle/>
          <a:p>
            <a:r>
              <a:rPr lang="en-US" dirty="0"/>
              <a:t>Bug bounties shoutout</a:t>
            </a:r>
          </a:p>
        </p:txBody>
      </p:sp>
      <p:sp>
        <p:nvSpPr>
          <p:cNvPr id="3" name="Content Placeholder 2"/>
          <p:cNvSpPr>
            <a:spLocks noGrp="1"/>
          </p:cNvSpPr>
          <p:nvPr>
            <p:ph idx="1"/>
          </p:nvPr>
        </p:nvSpPr>
        <p:spPr>
          <a:xfrm>
            <a:off x="628650" y="2072640"/>
            <a:ext cx="7886700" cy="3729549"/>
          </a:xfrm>
        </p:spPr>
        <p:txBody>
          <a:bodyPr>
            <a:noAutofit/>
          </a:bodyPr>
          <a:lstStyle/>
          <a:p>
            <a:pPr lvl="1">
              <a:lnSpc>
                <a:spcPct val="100000"/>
              </a:lnSpc>
            </a:pPr>
            <a:r>
              <a:rPr lang="en-US" sz="2200" dirty="0"/>
              <a:t>Special thanks to the past students in this course who reported bugs.  </a:t>
            </a:r>
          </a:p>
          <a:p>
            <a:pPr lvl="1">
              <a:lnSpc>
                <a:spcPct val="100000"/>
              </a:lnSpc>
            </a:pPr>
            <a:r>
              <a:rPr lang="en-US" sz="2200" dirty="0"/>
              <a:t>There are many fewer bugs in these classroom presentation slides than there would be had these past students not been reported them.</a:t>
            </a:r>
            <a:endParaRPr lang="en-US" sz="2000" dirty="0"/>
          </a:p>
          <a:p>
            <a:endParaRPr lang="en-US" sz="2000" dirty="0"/>
          </a:p>
          <a:p>
            <a:pPr marL="457200" lvl="1" indent="0">
              <a:buNone/>
            </a:pPr>
            <a:endParaRPr lang="en-US" sz="1800" dirty="0"/>
          </a:p>
        </p:txBody>
      </p:sp>
      <p:sp>
        <p:nvSpPr>
          <p:cNvPr id="4" name="Slide Number Placeholder 3"/>
          <p:cNvSpPr>
            <a:spLocks noGrp="1"/>
          </p:cNvSpPr>
          <p:nvPr>
            <p:ph type="sldNum" sz="quarter" idx="10"/>
          </p:nvPr>
        </p:nvSpPr>
        <p:spPr/>
        <p:txBody>
          <a:bodyPr/>
          <a:lstStyle/>
          <a:p>
            <a:fld id="{AB708958-4DFC-4EC7-950F-B024F074605E}" type="slidenum">
              <a:rPr lang="en-US" smtClean="0"/>
              <a:t>14</a:t>
            </a:fld>
            <a:endParaRPr lang="en-US"/>
          </a:p>
        </p:txBody>
      </p:sp>
      <p:pic>
        <p:nvPicPr>
          <p:cNvPr id="6" name="Picture 5" descr="Image of a bug in a a magnifying glass">
            <a:extLst>
              <a:ext uri="{FF2B5EF4-FFF2-40B4-BE49-F238E27FC236}">
                <a16:creationId xmlns:a16="http://schemas.microsoft.com/office/drawing/2014/main" id="{80B2D0CC-1A1A-4D7E-9C79-D1F1CF21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221" y="381787"/>
            <a:ext cx="1525458" cy="1525458"/>
          </a:xfrm>
          <a:prstGeom prst="rect">
            <a:avLst/>
          </a:prstGeom>
        </p:spPr>
      </p:pic>
    </p:spTree>
    <p:extLst>
      <p:ext uri="{BB962C8B-B14F-4D97-AF65-F5344CB8AC3E}">
        <p14:creationId xmlns:p14="http://schemas.microsoft.com/office/powerpoint/2010/main" val="412087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96758"/>
          </a:xfrm>
        </p:spPr>
        <p:txBody>
          <a:bodyPr/>
          <a:lstStyle/>
          <a:p>
            <a:r>
              <a:rPr lang="en-US" dirty="0"/>
              <a:t>Course schedule</a:t>
            </a:r>
          </a:p>
        </p:txBody>
      </p:sp>
      <p:sp>
        <p:nvSpPr>
          <p:cNvPr id="3" name="Content Placeholder 2"/>
          <p:cNvSpPr>
            <a:spLocks noGrp="1"/>
          </p:cNvSpPr>
          <p:nvPr>
            <p:ph idx="1"/>
          </p:nvPr>
        </p:nvSpPr>
        <p:spPr>
          <a:xfrm>
            <a:off x="646064" y="1690690"/>
            <a:ext cx="7886700" cy="4283802"/>
          </a:xfrm>
        </p:spPr>
        <p:txBody>
          <a:bodyPr>
            <a:normAutofit/>
          </a:bodyPr>
          <a:lstStyle/>
          <a:p>
            <a:r>
              <a:rPr lang="en-US" b="1" dirty="0"/>
              <a:t>Tuesdays and Thursdays</a:t>
            </a:r>
          </a:p>
          <a:p>
            <a:pPr lvl="1">
              <a:lnSpc>
                <a:spcPct val="100000"/>
              </a:lnSpc>
            </a:pPr>
            <a:r>
              <a:rPr lang="en-US" sz="2200" b="1" dirty="0"/>
              <a:t>Section P		2:00 pm to 3:15 pm</a:t>
            </a:r>
            <a:r>
              <a:rPr lang="en-US" sz="2200" b="1"/>
              <a:t>	NAC-7/219</a:t>
            </a:r>
            <a:endParaRPr lang="en-US" sz="2200" b="1" dirty="0"/>
          </a:p>
          <a:p>
            <a:pPr marR="0">
              <a:lnSpc>
                <a:spcPct val="100000"/>
              </a:lnSpc>
              <a:spcAft>
                <a:spcPts val="600"/>
              </a:spcAft>
            </a:pPr>
            <a:endParaRPr lang="en-US" b="1" dirty="0"/>
          </a:p>
          <a:p>
            <a:pPr marR="0">
              <a:lnSpc>
                <a:spcPct val="100000"/>
              </a:lnSpc>
              <a:spcAft>
                <a:spcPts val="600"/>
              </a:spcAft>
            </a:pPr>
            <a:r>
              <a:rPr lang="en-US" b="1" dirty="0"/>
              <a:t>This class is scheduled to meet in person.  </a:t>
            </a:r>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15</a:t>
            </a:fld>
            <a:endParaRPr lang="en-US"/>
          </a:p>
        </p:txBody>
      </p:sp>
    </p:spTree>
    <p:extLst>
      <p:ext uri="{BB962C8B-B14F-4D97-AF65-F5344CB8AC3E}">
        <p14:creationId xmlns:p14="http://schemas.microsoft.com/office/powerpoint/2010/main" val="240965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10234"/>
          </a:xfrm>
        </p:spPr>
        <p:txBody>
          <a:bodyPr/>
          <a:lstStyle/>
          <a:p>
            <a:r>
              <a:rPr lang="en-US" dirty="0"/>
              <a:t>Office hours</a:t>
            </a:r>
          </a:p>
        </p:txBody>
      </p:sp>
      <p:sp>
        <p:nvSpPr>
          <p:cNvPr id="3" name="Content Placeholder 2"/>
          <p:cNvSpPr>
            <a:spLocks noGrp="1"/>
          </p:cNvSpPr>
          <p:nvPr>
            <p:ph idx="1"/>
          </p:nvPr>
        </p:nvSpPr>
        <p:spPr>
          <a:xfrm>
            <a:off x="499621" y="1690689"/>
            <a:ext cx="8342721" cy="4023360"/>
          </a:xfrm>
        </p:spPr>
        <p:txBody>
          <a:bodyPr>
            <a:normAutofit/>
          </a:bodyPr>
          <a:lstStyle/>
          <a:p>
            <a:pPr>
              <a:lnSpc>
                <a:spcPct val="100000"/>
              </a:lnSpc>
            </a:pPr>
            <a:r>
              <a:rPr lang="en-US" b="1" dirty="0"/>
              <a:t>Tuesdays and Thursdays</a:t>
            </a:r>
          </a:p>
          <a:p>
            <a:pPr lvl="1">
              <a:lnSpc>
                <a:spcPct val="100000"/>
              </a:lnSpc>
            </a:pPr>
            <a:r>
              <a:rPr lang="en-US" dirty="0"/>
              <a:t>12:40 to 1:40 pm	</a:t>
            </a:r>
          </a:p>
          <a:p>
            <a:pPr marL="457200" lvl="1" indent="0">
              <a:lnSpc>
                <a:spcPct val="100000"/>
              </a:lnSpc>
              <a:buNone/>
            </a:pPr>
            <a:r>
              <a:rPr lang="en-US" dirty="0"/>
              <a:t>	on days that we have class except as announced</a:t>
            </a:r>
          </a:p>
          <a:p>
            <a:pPr>
              <a:lnSpc>
                <a:spcPct val="100000"/>
              </a:lnSpc>
            </a:pPr>
            <a:r>
              <a:rPr lang="en-US" dirty="0"/>
              <a:t>Or by appointment</a:t>
            </a:r>
          </a:p>
          <a:p>
            <a:pPr marL="0" indent="0">
              <a:lnSpc>
                <a:spcPct val="100000"/>
              </a:lnSpc>
              <a:buNone/>
            </a:pPr>
            <a:endParaRPr lang="en-US" dirty="0"/>
          </a:p>
          <a:p>
            <a:pPr>
              <a:lnSpc>
                <a:spcPct val="100000"/>
              </a:lnSpc>
            </a:pPr>
            <a:r>
              <a:rPr lang="en-US" dirty="0"/>
              <a:t>Via Zoom since my office is too small for physical distancing</a:t>
            </a:r>
          </a:p>
          <a:p>
            <a:pPr marL="457200" lvl="1" indent="0">
              <a:lnSpc>
                <a:spcPct val="100000"/>
              </a:lnSpc>
              <a:buNone/>
            </a:pPr>
            <a:endParaRPr lang="en-US" b="1" dirty="0"/>
          </a:p>
          <a:p>
            <a:endParaRPr lang="en-US" dirty="0"/>
          </a:p>
          <a:p>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16</a:t>
            </a:fld>
            <a:endParaRPr lang="en-US"/>
          </a:p>
        </p:txBody>
      </p:sp>
    </p:spTree>
    <p:extLst>
      <p:ext uri="{BB962C8B-B14F-4D97-AF65-F5344CB8AC3E}">
        <p14:creationId xmlns:p14="http://schemas.microsoft.com/office/powerpoint/2010/main" val="237662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4374"/>
          </a:xfrm>
        </p:spPr>
        <p:txBody>
          <a:bodyPr/>
          <a:lstStyle/>
          <a:p>
            <a:r>
              <a:rPr lang="en-US" dirty="0"/>
              <a:t>Key dates</a:t>
            </a:r>
          </a:p>
        </p:txBody>
      </p:sp>
      <p:sp>
        <p:nvSpPr>
          <p:cNvPr id="4" name="Slide Number Placeholder 3"/>
          <p:cNvSpPr>
            <a:spLocks noGrp="1"/>
          </p:cNvSpPr>
          <p:nvPr>
            <p:ph type="sldNum" sz="quarter" idx="10"/>
          </p:nvPr>
        </p:nvSpPr>
        <p:spPr/>
        <p:txBody>
          <a:bodyPr/>
          <a:lstStyle/>
          <a:p>
            <a:fld id="{AB708958-4DFC-4EC7-950F-B024F074605E}" type="slidenum">
              <a:rPr lang="en-US" smtClean="0"/>
              <a:t>17</a:t>
            </a:fld>
            <a:endParaRPr lang="en-US"/>
          </a:p>
        </p:txBody>
      </p:sp>
      <p:graphicFrame>
        <p:nvGraphicFramePr>
          <p:cNvPr id="7" name="Content Placeholder 10" descr="Table showing the key dates for the course.  These dates are also in the Syllabus.">
            <a:extLst>
              <a:ext uri="{FF2B5EF4-FFF2-40B4-BE49-F238E27FC236}">
                <a16:creationId xmlns:a16="http://schemas.microsoft.com/office/drawing/2014/main" id="{6EE647FA-40DB-9F93-E2E8-42F34336D56B}"/>
              </a:ext>
            </a:extLst>
          </p:cNvPr>
          <p:cNvGraphicFramePr>
            <a:graphicFrameLocks noGrp="1"/>
          </p:cNvGraphicFramePr>
          <p:nvPr>
            <p:ph idx="1"/>
          </p:nvPr>
        </p:nvGraphicFramePr>
        <p:xfrm>
          <a:off x="1075510" y="1292772"/>
          <a:ext cx="6992984" cy="4368904"/>
        </p:xfrm>
        <a:graphic>
          <a:graphicData uri="http://schemas.openxmlformats.org/drawingml/2006/table">
            <a:tbl>
              <a:tblPr firstRow="1" bandRow="1">
                <a:tableStyleId>{5940675A-B579-460E-94D1-54222C63F5DA}</a:tableStyleId>
              </a:tblPr>
              <a:tblGrid>
                <a:gridCol w="698112">
                  <a:extLst>
                    <a:ext uri="{9D8B030D-6E8A-4147-A177-3AD203B41FA5}">
                      <a16:colId xmlns:a16="http://schemas.microsoft.com/office/drawing/2014/main" val="288997599"/>
                    </a:ext>
                  </a:extLst>
                </a:gridCol>
                <a:gridCol w="1032112">
                  <a:extLst>
                    <a:ext uri="{9D8B030D-6E8A-4147-A177-3AD203B41FA5}">
                      <a16:colId xmlns:a16="http://schemas.microsoft.com/office/drawing/2014/main" val="3150456015"/>
                    </a:ext>
                  </a:extLst>
                </a:gridCol>
                <a:gridCol w="1117436">
                  <a:extLst>
                    <a:ext uri="{9D8B030D-6E8A-4147-A177-3AD203B41FA5}">
                      <a16:colId xmlns:a16="http://schemas.microsoft.com/office/drawing/2014/main" val="2960959140"/>
                    </a:ext>
                  </a:extLst>
                </a:gridCol>
                <a:gridCol w="4145324">
                  <a:extLst>
                    <a:ext uri="{9D8B030D-6E8A-4147-A177-3AD203B41FA5}">
                      <a16:colId xmlns:a16="http://schemas.microsoft.com/office/drawing/2014/main" val="2241956433"/>
                    </a:ext>
                  </a:extLst>
                </a:gridCol>
              </a:tblGrid>
              <a:tr h="278657">
                <a:tc>
                  <a:txBody>
                    <a:bodyPr/>
                    <a:lstStyle/>
                    <a:p>
                      <a:r>
                        <a:rPr lang="en-US" dirty="0">
                          <a:latin typeface="Times New Roman" panose="02020603050405020304" pitchFamily="18" charset="0"/>
                          <a:cs typeface="Times New Roman" panose="02020603050405020304" pitchFamily="18" charset="0"/>
                        </a:rPr>
                        <a:t>Th</a:t>
                      </a:r>
                    </a:p>
                  </a:txBody>
                  <a:tcPr marT="91440" anchor="ctr"/>
                </a:tc>
                <a:tc>
                  <a:txBody>
                    <a:bodyPr/>
                    <a:lstStyle/>
                    <a:p>
                      <a:r>
                        <a:rPr lang="en-US" dirty="0">
                          <a:latin typeface="Times New Roman" panose="02020603050405020304" pitchFamily="18" charset="0"/>
                          <a:cs typeface="Times New Roman" panose="02020603050405020304" pitchFamily="18" charset="0"/>
                        </a:rPr>
                        <a:t>Aug 29</a:t>
                      </a:r>
                    </a:p>
                  </a:txBody>
                  <a:tcPr anchor="ctr"/>
                </a:tc>
                <a:tc>
                  <a:txBody>
                    <a:bodyPr/>
                    <a:lstStyle/>
                    <a:p>
                      <a:r>
                        <a:rPr lang="en-US" dirty="0">
                          <a:latin typeface="Times New Roman" panose="02020603050405020304" pitchFamily="18" charset="0"/>
                          <a:cs typeface="Times New Roman" panose="02020603050405020304" pitchFamily="18" charset="0"/>
                        </a:rPr>
                        <a:t>Class</a:t>
                      </a:r>
                    </a:p>
                  </a:txBody>
                  <a:tcPr anchor="ctr"/>
                </a:tc>
                <a:tc>
                  <a:txBody>
                    <a:bodyPr/>
                    <a:lstStyle/>
                    <a:p>
                      <a:r>
                        <a:rPr lang="en-US" dirty="0">
                          <a:latin typeface="Times New Roman" panose="02020603050405020304" pitchFamily="18" charset="0"/>
                          <a:cs typeface="Times New Roman" panose="02020603050405020304" pitchFamily="18" charset="0"/>
                        </a:rPr>
                        <a:t>First class</a:t>
                      </a:r>
                    </a:p>
                  </a:txBody>
                  <a:tcPr anchor="ctr"/>
                </a:tc>
                <a:extLst>
                  <a:ext uri="{0D108BD9-81ED-4DB2-BD59-A6C34878D82A}">
                    <a16:rowId xmlns:a16="http://schemas.microsoft.com/office/drawing/2014/main" val="3741062908"/>
                  </a:ext>
                </a:extLst>
              </a:tr>
              <a:tr h="185420">
                <a:tc>
                  <a:txBody>
                    <a:bodyPr/>
                    <a:lstStyle/>
                    <a:p>
                      <a:r>
                        <a:rPr lang="en-US" b="1" dirty="0">
                          <a:latin typeface="Times New Roman" panose="02020603050405020304" pitchFamily="18" charset="0"/>
                          <a:cs typeface="Times New Roman" panose="02020603050405020304" pitchFamily="18" charset="0"/>
                        </a:rPr>
                        <a:t>Th</a:t>
                      </a:r>
                    </a:p>
                  </a:txBody>
                  <a:tcPr marT="91440"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Oct 3</a:t>
                      </a:r>
                    </a:p>
                  </a:txBody>
                  <a:tcPr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No class</a:t>
                      </a:r>
                    </a:p>
                  </a:txBody>
                  <a:tcPr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No CCNY classes</a:t>
                      </a:r>
                    </a:p>
                  </a:txBody>
                  <a:tcPr anchor="ctr">
                    <a:solidFill>
                      <a:schemeClr val="accent2">
                        <a:lumMod val="40000"/>
                        <a:lumOff val="60000"/>
                      </a:schemeClr>
                    </a:solidFill>
                  </a:tcPr>
                </a:tc>
                <a:extLst>
                  <a:ext uri="{0D108BD9-81ED-4DB2-BD59-A6C34878D82A}">
                    <a16:rowId xmlns:a16="http://schemas.microsoft.com/office/drawing/2014/main" val="247852729"/>
                  </a:ext>
                </a:extLst>
              </a:tr>
              <a:tr h="329563">
                <a:tc>
                  <a:txBody>
                    <a:bodyPr/>
                    <a:lstStyle/>
                    <a:p>
                      <a:r>
                        <a:rPr lang="en-US" b="1" dirty="0">
                          <a:latin typeface="Times New Roman" panose="02020603050405020304" pitchFamily="18" charset="0"/>
                          <a:cs typeface="Times New Roman" panose="02020603050405020304" pitchFamily="18" charset="0"/>
                        </a:rPr>
                        <a:t>Tu</a:t>
                      </a:r>
                    </a:p>
                  </a:txBody>
                  <a:tcPr marT="91440"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Oct 15</a:t>
                      </a:r>
                    </a:p>
                  </a:txBody>
                  <a:tcPr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No class</a:t>
                      </a:r>
                    </a:p>
                  </a:txBody>
                  <a:tcPr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CCNY classes follow a Monday schedule</a:t>
                      </a:r>
                    </a:p>
                  </a:txBody>
                  <a:tcPr anchor="ctr">
                    <a:solidFill>
                      <a:schemeClr val="accent2">
                        <a:lumMod val="40000"/>
                        <a:lumOff val="60000"/>
                      </a:schemeClr>
                    </a:solidFill>
                  </a:tcPr>
                </a:tc>
                <a:extLst>
                  <a:ext uri="{0D108BD9-81ED-4DB2-BD59-A6C34878D82A}">
                    <a16:rowId xmlns:a16="http://schemas.microsoft.com/office/drawing/2014/main" val="2981966574"/>
                  </a:ext>
                </a:extLst>
              </a:tr>
              <a:tr h="329563">
                <a:tc>
                  <a:txBody>
                    <a:bodyPr/>
                    <a:lstStyle/>
                    <a:p>
                      <a:r>
                        <a:rPr lang="en-US" dirty="0">
                          <a:latin typeface="Times New Roman" panose="02020603050405020304" pitchFamily="18" charset="0"/>
                          <a:cs typeface="Times New Roman" panose="02020603050405020304" pitchFamily="18" charset="0"/>
                        </a:rPr>
                        <a:t>Tu</a:t>
                      </a:r>
                    </a:p>
                  </a:txBody>
                  <a:tcPr marT="91440" anchor="ctr">
                    <a:noFill/>
                  </a:tcPr>
                </a:tc>
                <a:tc>
                  <a:txBody>
                    <a:bodyPr/>
                    <a:lstStyle/>
                    <a:p>
                      <a:r>
                        <a:rPr lang="en-US" dirty="0">
                          <a:latin typeface="Times New Roman" panose="02020603050405020304" pitchFamily="18" charset="0"/>
                          <a:cs typeface="Times New Roman" panose="02020603050405020304" pitchFamily="18" charset="0"/>
                        </a:rPr>
                        <a:t>Oct 29</a:t>
                      </a:r>
                    </a:p>
                  </a:txBody>
                  <a:tcPr anchor="ctr">
                    <a:noFill/>
                  </a:tcPr>
                </a:tc>
                <a:tc>
                  <a:txBody>
                    <a:bodyPr/>
                    <a:lstStyle/>
                    <a:p>
                      <a:r>
                        <a:rPr lang="en-US" dirty="0">
                          <a:latin typeface="Times New Roman" panose="02020603050405020304" pitchFamily="18" charset="0"/>
                          <a:cs typeface="Times New Roman" panose="02020603050405020304" pitchFamily="18" charset="0"/>
                        </a:rPr>
                        <a:t>Class</a:t>
                      </a:r>
                    </a:p>
                  </a:txBody>
                  <a:tcPr anchor="ctr">
                    <a:noFill/>
                  </a:tcPr>
                </a:tc>
                <a:tc>
                  <a:txBody>
                    <a:bodyPr/>
                    <a:lstStyle/>
                    <a:p>
                      <a:r>
                        <a:rPr lang="en-US" dirty="0">
                          <a:latin typeface="Times New Roman" panose="02020603050405020304" pitchFamily="18" charset="0"/>
                          <a:cs typeface="Times New Roman" panose="02020603050405020304" pitchFamily="18" charset="0"/>
                        </a:rPr>
                        <a:t>Project topics due</a:t>
                      </a:r>
                    </a:p>
                  </a:txBody>
                  <a:tcPr anchor="ctr"/>
                </a:tc>
                <a:extLst>
                  <a:ext uri="{0D108BD9-81ED-4DB2-BD59-A6C34878D82A}">
                    <a16:rowId xmlns:a16="http://schemas.microsoft.com/office/drawing/2014/main" val="1023720913"/>
                  </a:ext>
                </a:extLst>
              </a:tr>
              <a:tr h="329563">
                <a:tc>
                  <a:txBody>
                    <a:bodyPr/>
                    <a:lstStyle/>
                    <a:p>
                      <a:r>
                        <a:rPr lang="en-US" b="1" dirty="0">
                          <a:latin typeface="Times New Roman" panose="02020603050405020304" pitchFamily="18" charset="0"/>
                          <a:cs typeface="Times New Roman" panose="02020603050405020304" pitchFamily="18" charset="0"/>
                        </a:rPr>
                        <a:t>Th</a:t>
                      </a:r>
                    </a:p>
                  </a:txBody>
                  <a:tcPr marT="91440"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Nov 28</a:t>
                      </a:r>
                    </a:p>
                  </a:txBody>
                  <a:tcPr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No class</a:t>
                      </a:r>
                    </a:p>
                  </a:txBody>
                  <a:tcPr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Thanksgiving</a:t>
                      </a:r>
                    </a:p>
                  </a:txBody>
                  <a:tcPr anchor="ctr">
                    <a:solidFill>
                      <a:schemeClr val="accent2">
                        <a:lumMod val="40000"/>
                        <a:lumOff val="60000"/>
                      </a:schemeClr>
                    </a:solidFill>
                  </a:tcPr>
                </a:tc>
                <a:extLst>
                  <a:ext uri="{0D108BD9-81ED-4DB2-BD59-A6C34878D82A}">
                    <a16:rowId xmlns:a16="http://schemas.microsoft.com/office/drawing/2014/main" val="2319197833"/>
                  </a:ext>
                </a:extLst>
              </a:tr>
              <a:tr h="424232">
                <a:tc>
                  <a:txBody>
                    <a:bodyPr/>
                    <a:lstStyle/>
                    <a:p>
                      <a:r>
                        <a:rPr lang="en-US" dirty="0">
                          <a:latin typeface="Times New Roman" panose="02020603050405020304" pitchFamily="18" charset="0"/>
                          <a:cs typeface="Times New Roman" panose="02020603050405020304" pitchFamily="18" charset="0"/>
                        </a:rPr>
                        <a:t>Tu</a:t>
                      </a:r>
                    </a:p>
                  </a:txBody>
                  <a:tcPr marT="91440" anchor="ctr"/>
                </a:tc>
                <a:tc>
                  <a:txBody>
                    <a:bodyPr/>
                    <a:lstStyle/>
                    <a:p>
                      <a:r>
                        <a:rPr lang="en-US" dirty="0">
                          <a:latin typeface="Times New Roman" panose="02020603050405020304" pitchFamily="18" charset="0"/>
                          <a:cs typeface="Times New Roman" panose="02020603050405020304" pitchFamily="18" charset="0"/>
                        </a:rPr>
                        <a:t>Dec 3</a:t>
                      </a:r>
                    </a:p>
                  </a:txBody>
                  <a:tcPr anchor="ct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Class</a:t>
                      </a:r>
                    </a:p>
                  </a:txBody>
                  <a:tcPr anchor="ctr"/>
                </a:tc>
                <a:tc rowSpan="4">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In-class project presentations</a:t>
                      </a:r>
                    </a:p>
                  </a:txBody>
                  <a:tcPr anchor="ctr"/>
                </a:tc>
                <a:extLst>
                  <a:ext uri="{0D108BD9-81ED-4DB2-BD59-A6C34878D82A}">
                    <a16:rowId xmlns:a16="http://schemas.microsoft.com/office/drawing/2014/main" val="371012964"/>
                  </a:ext>
                </a:extLst>
              </a:tr>
              <a:tr h="424232">
                <a:tc>
                  <a:txBody>
                    <a:bodyPr/>
                    <a:lstStyle/>
                    <a:p>
                      <a:r>
                        <a:rPr lang="en-US" dirty="0">
                          <a:latin typeface="Times New Roman" panose="02020603050405020304" pitchFamily="18" charset="0"/>
                          <a:cs typeface="Times New Roman" panose="02020603050405020304" pitchFamily="18" charset="0"/>
                        </a:rPr>
                        <a:t>Th</a:t>
                      </a:r>
                    </a:p>
                  </a:txBody>
                  <a:tcPr marT="91440" anchor="ctr"/>
                </a:tc>
                <a:tc>
                  <a:txBody>
                    <a:bodyPr/>
                    <a:lstStyle/>
                    <a:p>
                      <a:r>
                        <a:rPr lang="en-US" dirty="0">
                          <a:latin typeface="Times New Roman" panose="02020603050405020304" pitchFamily="18" charset="0"/>
                          <a:cs typeface="Times New Roman" panose="02020603050405020304" pitchFamily="18" charset="0"/>
                        </a:rPr>
                        <a:t>Dec 5</a:t>
                      </a: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Class</a:t>
                      </a: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In-class project presentations</a:t>
                      </a:r>
                    </a:p>
                  </a:txBody>
                  <a:tcPr anchor="ctr"/>
                </a:tc>
                <a:extLst>
                  <a:ext uri="{0D108BD9-81ED-4DB2-BD59-A6C34878D82A}">
                    <a16:rowId xmlns:a16="http://schemas.microsoft.com/office/drawing/2014/main" val="2728013271"/>
                  </a:ext>
                </a:extLst>
              </a:tr>
              <a:tr h="398728">
                <a:tc>
                  <a:txBody>
                    <a:bodyPr/>
                    <a:lstStyle/>
                    <a:p>
                      <a:r>
                        <a:rPr lang="en-US" dirty="0">
                          <a:latin typeface="Times New Roman" panose="02020603050405020304" pitchFamily="18" charset="0"/>
                          <a:cs typeface="Times New Roman" panose="02020603050405020304" pitchFamily="18" charset="0"/>
                        </a:rPr>
                        <a:t>Tu</a:t>
                      </a:r>
                    </a:p>
                  </a:txBody>
                  <a:tcPr marT="91440" anchor="ctr"/>
                </a:tc>
                <a:tc>
                  <a:txBody>
                    <a:bodyPr/>
                    <a:lstStyle/>
                    <a:p>
                      <a:r>
                        <a:rPr lang="en-US" dirty="0">
                          <a:latin typeface="Times New Roman" panose="02020603050405020304" pitchFamily="18" charset="0"/>
                          <a:cs typeface="Times New Roman" panose="02020603050405020304" pitchFamily="18" charset="0"/>
                        </a:rPr>
                        <a:t>Dec 10</a:t>
                      </a: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Class</a:t>
                      </a: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Project Presentations</a:t>
                      </a:r>
                    </a:p>
                  </a:txBody>
                  <a:tcPr anchor="ctr"/>
                </a:tc>
                <a:extLst>
                  <a:ext uri="{0D108BD9-81ED-4DB2-BD59-A6C34878D82A}">
                    <a16:rowId xmlns:a16="http://schemas.microsoft.com/office/drawing/2014/main" val="1536239247"/>
                  </a:ext>
                </a:extLst>
              </a:tr>
              <a:tr h="398957">
                <a:tc>
                  <a:txBody>
                    <a:bodyPr/>
                    <a:lstStyle/>
                    <a:p>
                      <a:r>
                        <a:rPr lang="en-US" dirty="0">
                          <a:latin typeface="Times New Roman" panose="02020603050405020304" pitchFamily="18" charset="0"/>
                          <a:cs typeface="Times New Roman" panose="02020603050405020304" pitchFamily="18" charset="0"/>
                        </a:rPr>
                        <a:t>Tu</a:t>
                      </a:r>
                    </a:p>
                  </a:txBody>
                  <a:tcPr marT="91440" anchor="ctr"/>
                </a:tc>
                <a:tc>
                  <a:txBody>
                    <a:bodyPr/>
                    <a:lstStyle/>
                    <a:p>
                      <a:r>
                        <a:rPr lang="en-US" dirty="0">
                          <a:latin typeface="Times New Roman" panose="02020603050405020304" pitchFamily="18" charset="0"/>
                          <a:cs typeface="Times New Roman" panose="02020603050405020304" pitchFamily="18" charset="0"/>
                        </a:rPr>
                        <a:t>Dec 12</a:t>
                      </a:r>
                    </a:p>
                  </a:txBody>
                  <a:tcPr anchor="ctr"/>
                </a:tc>
                <a:tc vMerge="1">
                  <a:txBody>
                    <a:bodyPr/>
                    <a:lstStyle/>
                    <a:p>
                      <a:endParaRPr lang="en-US" dirty="0">
                        <a:latin typeface="Times New Roman" panose="02020603050405020304" pitchFamily="18" charset="0"/>
                        <a:cs typeface="Times New Roman" panose="02020603050405020304" pitchFamily="18" charset="0"/>
                      </a:endParaRPr>
                    </a:p>
                  </a:txBody>
                  <a:tcPr anchor="ctr"/>
                </a:tc>
                <a:tc vMerge="1">
                  <a:txBody>
                    <a:bodyPr/>
                    <a:lstStyle/>
                    <a:p>
                      <a:pPr marL="0" indent="0" algn="l">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88026553"/>
                  </a:ext>
                </a:extLst>
              </a:tr>
              <a:tr h="370840">
                <a:tc>
                  <a:txBody>
                    <a:bodyPr/>
                    <a:lstStyle/>
                    <a:p>
                      <a:r>
                        <a:rPr lang="en-US" b="1" dirty="0">
                          <a:latin typeface="Times New Roman" panose="02020603050405020304" pitchFamily="18" charset="0"/>
                          <a:cs typeface="Times New Roman" panose="02020603050405020304" pitchFamily="18" charset="0"/>
                        </a:rPr>
                        <a:t>Fr</a:t>
                      </a:r>
                    </a:p>
                  </a:txBody>
                  <a:tcPr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Dec 20</a:t>
                      </a:r>
                    </a:p>
                  </a:txBody>
                  <a:tcPr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No class</a:t>
                      </a:r>
                    </a:p>
                  </a:txBody>
                  <a:tcPr anchor="ctr">
                    <a:solidFill>
                      <a:schemeClr val="accent2">
                        <a:lumMod val="40000"/>
                        <a:lumOff val="60000"/>
                      </a:schemeClr>
                    </a:solidFill>
                  </a:tcPr>
                </a:tc>
                <a:tc>
                  <a:txBody>
                    <a:bodyPr/>
                    <a:lstStyle/>
                    <a:p>
                      <a:r>
                        <a:rPr lang="en-US" b="1" dirty="0">
                          <a:latin typeface="Times New Roman" panose="02020603050405020304" pitchFamily="18" charset="0"/>
                          <a:cs typeface="Times New Roman" panose="02020603050405020304" pitchFamily="18" charset="0"/>
                        </a:rPr>
                        <a:t>Final project presentation charts due</a:t>
                      </a:r>
                    </a:p>
                    <a:p>
                      <a:r>
                        <a:rPr lang="en-US" b="1" dirty="0">
                          <a:latin typeface="Times New Roman" panose="02020603050405020304" pitchFamily="18" charset="0"/>
                          <a:cs typeface="Times New Roman" panose="02020603050405020304" pitchFamily="18" charset="0"/>
                        </a:rPr>
                        <a:t>Written project report due</a:t>
                      </a:r>
                    </a:p>
                  </a:txBody>
                  <a:tcPr anchor="ctr">
                    <a:solidFill>
                      <a:schemeClr val="accent2">
                        <a:lumMod val="40000"/>
                        <a:lumOff val="60000"/>
                      </a:schemeClr>
                    </a:solidFill>
                  </a:tcPr>
                </a:tc>
                <a:extLst>
                  <a:ext uri="{0D108BD9-81ED-4DB2-BD59-A6C34878D82A}">
                    <a16:rowId xmlns:a16="http://schemas.microsoft.com/office/drawing/2014/main" val="3004150323"/>
                  </a:ext>
                </a:extLst>
              </a:tr>
            </a:tbl>
          </a:graphicData>
        </a:graphic>
      </p:graphicFrame>
    </p:spTree>
    <p:extLst>
      <p:ext uri="{BB962C8B-B14F-4D97-AF65-F5344CB8AC3E}">
        <p14:creationId xmlns:p14="http://schemas.microsoft.com/office/powerpoint/2010/main" val="398010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8435"/>
          </a:xfrm>
        </p:spPr>
        <p:txBody>
          <a:bodyPr/>
          <a:lstStyle/>
          <a:p>
            <a:r>
              <a:rPr lang="en-US" dirty="0"/>
              <a:t>Please arrive on time</a:t>
            </a:r>
          </a:p>
        </p:txBody>
      </p:sp>
      <p:sp>
        <p:nvSpPr>
          <p:cNvPr id="4" name="Slide Number Placeholder 3"/>
          <p:cNvSpPr>
            <a:spLocks noGrp="1"/>
          </p:cNvSpPr>
          <p:nvPr>
            <p:ph type="sldNum" sz="quarter" idx="10"/>
          </p:nvPr>
        </p:nvSpPr>
        <p:spPr/>
        <p:txBody>
          <a:bodyPr/>
          <a:lstStyle/>
          <a:p>
            <a:fld id="{AB708958-4DFC-4EC7-950F-B024F074605E}" type="slidenum">
              <a:rPr lang="en-US" smtClean="0"/>
              <a:t>18</a:t>
            </a:fld>
            <a:endParaRPr lang="en-US"/>
          </a:p>
        </p:txBody>
      </p:sp>
      <p:grpSp>
        <p:nvGrpSpPr>
          <p:cNvPr id="7" name="Group 6" descr="Clock face with time set to 2:00">
            <a:extLst>
              <a:ext uri="{FF2B5EF4-FFF2-40B4-BE49-F238E27FC236}">
                <a16:creationId xmlns:a16="http://schemas.microsoft.com/office/drawing/2014/main" id="{8F1732D5-DB1E-95A4-210D-C9D1D6A47BAA}"/>
              </a:ext>
            </a:extLst>
          </p:cNvPr>
          <p:cNvGrpSpPr/>
          <p:nvPr/>
        </p:nvGrpSpPr>
        <p:grpSpPr>
          <a:xfrm>
            <a:off x="2735916" y="2018032"/>
            <a:ext cx="3672167" cy="3672167"/>
            <a:chOff x="2735916" y="2018032"/>
            <a:chExt cx="3672167" cy="3672167"/>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916" y="2018032"/>
              <a:ext cx="3672167" cy="3672167"/>
            </a:xfrm>
            <a:prstGeom prst="rect">
              <a:avLst/>
            </a:prstGeom>
          </p:spPr>
        </p:pic>
        <p:cxnSp>
          <p:nvCxnSpPr>
            <p:cNvPr id="9" name="Straight Arrow Connector 8"/>
            <p:cNvCxnSpPr>
              <a:cxnSpLocks/>
            </p:cNvCxnSpPr>
            <p:nvPr/>
          </p:nvCxnSpPr>
          <p:spPr>
            <a:xfrm flipV="1">
              <a:off x="4591639" y="2921876"/>
              <a:ext cx="1556913" cy="932239"/>
            </a:xfrm>
            <a:prstGeom prst="straightConnector1">
              <a:avLst/>
            </a:prstGeom>
            <a:ln w="1047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9811" y="3773904"/>
              <a:ext cx="144378" cy="16042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928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48029"/>
            <a:ext cx="7886700" cy="654292"/>
          </a:xfrm>
        </p:spPr>
        <p:txBody>
          <a:bodyPr/>
          <a:lstStyle/>
          <a:p>
            <a:r>
              <a:rPr lang="en-US" dirty="0"/>
              <a:t>Please sign in when you arrive</a:t>
            </a:r>
          </a:p>
        </p:txBody>
      </p:sp>
      <p:sp>
        <p:nvSpPr>
          <p:cNvPr id="4" name="Slide Number Placeholder 3"/>
          <p:cNvSpPr>
            <a:spLocks noGrp="1"/>
          </p:cNvSpPr>
          <p:nvPr>
            <p:ph type="sldNum" sz="quarter" idx="10"/>
          </p:nvPr>
        </p:nvSpPr>
        <p:spPr/>
        <p:txBody>
          <a:bodyPr/>
          <a:lstStyle/>
          <a:p>
            <a:fld id="{AB708958-4DFC-4EC7-950F-B024F074605E}" type="slidenum">
              <a:rPr lang="en-US" smtClean="0"/>
              <a:t>19</a:t>
            </a:fld>
            <a:endParaRPr lang="en-US"/>
          </a:p>
        </p:txBody>
      </p:sp>
      <p:graphicFrame>
        <p:nvGraphicFramePr>
          <p:cNvPr id="3" name="Table 5" descr="Image of a sign-in sheet">
            <a:extLst>
              <a:ext uri="{FF2B5EF4-FFF2-40B4-BE49-F238E27FC236}">
                <a16:creationId xmlns:a16="http://schemas.microsoft.com/office/drawing/2014/main" id="{11739E57-9F57-439F-B75E-DB4FB70DE65C}"/>
              </a:ext>
            </a:extLst>
          </p:cNvPr>
          <p:cNvGraphicFramePr>
            <a:graphicFrameLocks noGrp="1"/>
          </p:cNvGraphicFramePr>
          <p:nvPr>
            <p:extLst>
              <p:ext uri="{D42A27DB-BD31-4B8C-83A1-F6EECF244321}">
                <p14:modId xmlns:p14="http://schemas.microsoft.com/office/powerpoint/2010/main" val="2558264422"/>
              </p:ext>
            </p:extLst>
          </p:nvPr>
        </p:nvGraphicFramePr>
        <p:xfrm>
          <a:off x="936980" y="929640"/>
          <a:ext cx="3717540" cy="4998720"/>
        </p:xfrm>
        <a:graphic>
          <a:graphicData uri="http://schemas.openxmlformats.org/drawingml/2006/table">
            <a:tbl>
              <a:tblPr firstRow="1" bandRow="1">
                <a:tableStyleId>{5940675A-B579-460E-94D1-54222C63F5DA}</a:tableStyleId>
              </a:tblPr>
              <a:tblGrid>
                <a:gridCol w="1356934">
                  <a:extLst>
                    <a:ext uri="{9D8B030D-6E8A-4147-A177-3AD203B41FA5}">
                      <a16:colId xmlns:a16="http://schemas.microsoft.com/office/drawing/2014/main" val="2469505523"/>
                    </a:ext>
                  </a:extLst>
                </a:gridCol>
                <a:gridCol w="2360606">
                  <a:extLst>
                    <a:ext uri="{9D8B030D-6E8A-4147-A177-3AD203B41FA5}">
                      <a16:colId xmlns:a16="http://schemas.microsoft.com/office/drawing/2014/main" val="3358373765"/>
                    </a:ext>
                  </a:extLst>
                </a:gridCol>
              </a:tblGrid>
              <a:tr h="183033">
                <a:tc>
                  <a:txBody>
                    <a:bodyPr/>
                    <a:lstStyle/>
                    <a:p>
                      <a:pPr algn="ctr"/>
                      <a:r>
                        <a:rPr lang="en-US" sz="1400" dirty="0"/>
                        <a:t>Name</a:t>
                      </a:r>
                    </a:p>
                  </a:txBody>
                  <a:tcPr/>
                </a:tc>
                <a:tc>
                  <a:txBody>
                    <a:bodyPr/>
                    <a:lstStyle/>
                    <a:p>
                      <a:pPr algn="ctr"/>
                      <a:r>
                        <a:rPr lang="en-US" sz="1400" dirty="0"/>
                        <a:t>Signature</a:t>
                      </a:r>
                    </a:p>
                  </a:txBody>
                  <a:tcPr/>
                </a:tc>
                <a:extLst>
                  <a:ext uri="{0D108BD9-81ED-4DB2-BD59-A6C34878D82A}">
                    <a16:rowId xmlns:a16="http://schemas.microsoft.com/office/drawing/2014/main" val="3861842824"/>
                  </a:ext>
                </a:extLst>
              </a:tr>
              <a:tr h="160154">
                <a:tc>
                  <a:txBody>
                    <a:bodyPr/>
                    <a:lstStyle/>
                    <a:p>
                      <a:endParaRPr lang="en-US" sz="800" dirty="0"/>
                    </a:p>
                  </a:txBody>
                  <a:tcPr/>
                </a:tc>
                <a:tc>
                  <a:txBody>
                    <a:bodyPr/>
                    <a:lstStyle/>
                    <a:p>
                      <a:endParaRPr lang="en-US" sz="800"/>
                    </a:p>
                  </a:txBody>
                  <a:tcPr/>
                </a:tc>
                <a:extLst>
                  <a:ext uri="{0D108BD9-81ED-4DB2-BD59-A6C34878D82A}">
                    <a16:rowId xmlns:a16="http://schemas.microsoft.com/office/drawing/2014/main" val="76452746"/>
                  </a:ext>
                </a:extLst>
              </a:tr>
              <a:tr h="160154">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2089374627"/>
                  </a:ext>
                </a:extLst>
              </a:tr>
              <a:tr h="160154">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2462853739"/>
                  </a:ext>
                </a:extLst>
              </a:tr>
              <a:tr h="160154">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3493640984"/>
                  </a:ext>
                </a:extLst>
              </a:tr>
              <a:tr h="160154">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3347704063"/>
                  </a:ext>
                </a:extLst>
              </a:tr>
              <a:tr h="160154">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2688432516"/>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3385726653"/>
                  </a:ext>
                </a:extLst>
              </a:tr>
              <a:tr h="160154">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2806609710"/>
                  </a:ext>
                </a:extLst>
              </a:tr>
              <a:tr h="160154">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2002036402"/>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061481030"/>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2330688585"/>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750150667"/>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3555724347"/>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496498452"/>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808210057"/>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664740432"/>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695008897"/>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527355237"/>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2144639100"/>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2591780868"/>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920380776"/>
                  </a:ext>
                </a:extLst>
              </a:tr>
              <a:tr h="160154">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719756076"/>
                  </a:ext>
                </a:extLst>
              </a:tr>
            </a:tbl>
          </a:graphicData>
        </a:graphic>
      </p:graphicFrame>
      <p:sp>
        <p:nvSpPr>
          <p:cNvPr id="5" name="TextBox 4">
            <a:extLst>
              <a:ext uri="{FF2B5EF4-FFF2-40B4-BE49-F238E27FC236}">
                <a16:creationId xmlns:a16="http://schemas.microsoft.com/office/drawing/2014/main" id="{F9C813DC-D0C4-348A-5C60-29AE72C3FB71}"/>
              </a:ext>
            </a:extLst>
          </p:cNvPr>
          <p:cNvSpPr txBox="1"/>
          <p:nvPr/>
        </p:nvSpPr>
        <p:spPr>
          <a:xfrm>
            <a:off x="4953496" y="1236092"/>
            <a:ext cx="3717540" cy="475514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b="1" dirty="0">
                <a:solidFill>
                  <a:srgbClr val="FF0000"/>
                </a:solidFill>
                <a:latin typeface="Times New Roman" panose="02020603050405020304" pitchFamily="18" charset="0"/>
              </a:rPr>
              <a:t>You must sign in to get credit for attending.</a:t>
            </a:r>
          </a:p>
          <a:p>
            <a:pPr marL="285750" indent="-285750">
              <a:spcBef>
                <a:spcPts val="600"/>
              </a:spcBef>
              <a:buFont typeface="Arial" panose="020B0604020202020204" pitchFamily="34" charset="0"/>
              <a:buChar char="•"/>
            </a:pPr>
            <a:r>
              <a:rPr lang="en-US" sz="2400" dirty="0">
                <a:latin typeface="Times New Roman" panose="02020603050405020304" pitchFamily="18" charset="0"/>
              </a:rPr>
              <a:t>Don’t sign in for anyone else, even if they’re standing next to you.</a:t>
            </a:r>
          </a:p>
          <a:p>
            <a:pPr marL="285750" indent="-285750">
              <a:spcBef>
                <a:spcPts val="600"/>
              </a:spcBef>
              <a:buFont typeface="Arial" panose="020B0604020202020204" pitchFamily="34" charset="0"/>
              <a:buChar char="•"/>
            </a:pPr>
            <a:r>
              <a:rPr lang="en-US" sz="2400" dirty="0">
                <a:latin typeface="Times New Roman" panose="02020603050405020304" pitchFamily="18" charset="0"/>
              </a:rPr>
              <a:t>Email me if you can’t make it to class for a good reason; you may get partial attendance credit.</a:t>
            </a:r>
          </a:p>
          <a:p>
            <a:pPr marL="285750" indent="-285750">
              <a:spcBef>
                <a:spcPts val="600"/>
              </a:spcBef>
              <a:buFont typeface="Arial" panose="020B0604020202020204" pitchFamily="34" charset="0"/>
              <a:buChar char="•"/>
            </a:pPr>
            <a:r>
              <a:rPr lang="en-US" sz="2400" dirty="0">
                <a:latin typeface="Times New Roman" panose="02020603050405020304" pitchFamily="18" charset="0"/>
              </a:rPr>
              <a:t>Missing classes will probably  reduce your grade.</a:t>
            </a:r>
          </a:p>
        </p:txBody>
      </p:sp>
    </p:spTree>
    <p:extLst>
      <p:ext uri="{BB962C8B-B14F-4D97-AF65-F5344CB8AC3E}">
        <p14:creationId xmlns:p14="http://schemas.microsoft.com/office/powerpoint/2010/main" val="342314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My contact information</a:t>
            </a:r>
          </a:p>
        </p:txBody>
      </p:sp>
      <p:sp>
        <p:nvSpPr>
          <p:cNvPr id="3" name="Content Placeholder 2"/>
          <p:cNvSpPr>
            <a:spLocks noGrp="1"/>
          </p:cNvSpPr>
          <p:nvPr>
            <p:ph idx="1"/>
          </p:nvPr>
        </p:nvSpPr>
        <p:spPr>
          <a:xfrm>
            <a:off x="628650" y="2657578"/>
            <a:ext cx="7886700" cy="1108306"/>
          </a:xfrm>
        </p:spPr>
        <p:txBody>
          <a:bodyPr>
            <a:noAutofit/>
          </a:bodyPr>
          <a:lstStyle/>
          <a:p>
            <a:pPr marL="0" indent="0" algn="ctr">
              <a:lnSpc>
                <a:spcPct val="100000"/>
              </a:lnSpc>
              <a:spcBef>
                <a:spcPts val="200"/>
              </a:spcBef>
              <a:buNone/>
            </a:pPr>
            <a:r>
              <a:rPr lang="en-US" sz="3600" dirty="0"/>
              <a:t>Erik K. Grimmelmann, Ph.D.</a:t>
            </a:r>
          </a:p>
          <a:p>
            <a:pPr marL="0" indent="0" algn="ctr">
              <a:lnSpc>
                <a:spcPct val="100000"/>
              </a:lnSpc>
              <a:spcBef>
                <a:spcPts val="200"/>
              </a:spcBef>
              <a:buNone/>
            </a:pPr>
            <a:r>
              <a:rPr lang="en-US" sz="3600" dirty="0"/>
              <a:t>egrimmelmann@ccny.cuny.edu</a:t>
            </a:r>
          </a:p>
        </p:txBody>
      </p:sp>
      <p:sp>
        <p:nvSpPr>
          <p:cNvPr id="4" name="Slide Number Placeholder 3"/>
          <p:cNvSpPr>
            <a:spLocks noGrp="1"/>
          </p:cNvSpPr>
          <p:nvPr>
            <p:ph type="sldNum" sz="quarter" idx="10"/>
          </p:nvPr>
        </p:nvSpPr>
        <p:spPr/>
        <p:txBody>
          <a:bodyPr/>
          <a:lstStyle/>
          <a:p>
            <a:fld id="{AB708958-4DFC-4EC7-950F-B024F074605E}" type="slidenum">
              <a:rPr lang="en-US" smtClean="0"/>
              <a:t>2</a:t>
            </a:fld>
            <a:endParaRPr lang="en-US"/>
          </a:p>
        </p:txBody>
      </p:sp>
      <p:sp>
        <p:nvSpPr>
          <p:cNvPr id="10" name="Content Placeholder 2">
            <a:extLst>
              <a:ext uri="{FF2B5EF4-FFF2-40B4-BE49-F238E27FC236}">
                <a16:creationId xmlns:a16="http://schemas.microsoft.com/office/drawing/2014/main" id="{8DA01DD0-3E13-406F-A911-8FE685FF8E30}"/>
              </a:ext>
            </a:extLst>
          </p:cNvPr>
          <p:cNvSpPr txBox="1">
            <a:spLocks/>
          </p:cNvSpPr>
          <p:nvPr/>
        </p:nvSpPr>
        <p:spPr>
          <a:xfrm>
            <a:off x="628650" y="5081837"/>
            <a:ext cx="7886700" cy="6537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200"/>
              </a:spcBef>
              <a:buFont typeface="Arial" panose="020B0604020202020204" pitchFamily="34" charset="0"/>
              <a:buNone/>
            </a:pPr>
            <a:r>
              <a:rPr lang="en-US" dirty="0"/>
              <a:t>he/him/his</a:t>
            </a:r>
          </a:p>
        </p:txBody>
      </p:sp>
    </p:spTree>
    <p:extLst>
      <p:ext uri="{BB962C8B-B14F-4D97-AF65-F5344CB8AC3E}">
        <p14:creationId xmlns:p14="http://schemas.microsoft.com/office/powerpoint/2010/main" val="65501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2158"/>
            <a:ext cx="7886700" cy="667261"/>
          </a:xfrm>
        </p:spPr>
        <p:txBody>
          <a:bodyPr/>
          <a:lstStyle/>
          <a:p>
            <a:r>
              <a:rPr lang="en-US" dirty="0"/>
              <a:t>Please alert me when we’re out of time</a:t>
            </a:r>
          </a:p>
        </p:txBody>
      </p:sp>
      <p:sp>
        <p:nvSpPr>
          <p:cNvPr id="4" name="Slide Number Placeholder 3"/>
          <p:cNvSpPr>
            <a:spLocks noGrp="1"/>
          </p:cNvSpPr>
          <p:nvPr>
            <p:ph type="sldNum" sz="quarter" idx="10"/>
          </p:nvPr>
        </p:nvSpPr>
        <p:spPr/>
        <p:txBody>
          <a:bodyPr/>
          <a:lstStyle/>
          <a:p>
            <a:fld id="{AB708958-4DFC-4EC7-950F-B024F074605E}" type="slidenum">
              <a:rPr lang="en-US" smtClean="0"/>
              <a:t>20</a:t>
            </a:fld>
            <a:endParaRPr lang="en-US"/>
          </a:p>
        </p:txBody>
      </p:sp>
      <p:grpSp>
        <p:nvGrpSpPr>
          <p:cNvPr id="7" name="Group 6" descr="Clock face with time set to 3:15">
            <a:extLst>
              <a:ext uri="{FF2B5EF4-FFF2-40B4-BE49-F238E27FC236}">
                <a16:creationId xmlns:a16="http://schemas.microsoft.com/office/drawing/2014/main" id="{1F9BE60F-1877-9010-1488-D5DCB50793A4}"/>
              </a:ext>
            </a:extLst>
          </p:cNvPr>
          <p:cNvGrpSpPr/>
          <p:nvPr/>
        </p:nvGrpSpPr>
        <p:grpSpPr>
          <a:xfrm>
            <a:off x="2735916" y="2018032"/>
            <a:ext cx="3672167" cy="3672167"/>
            <a:chOff x="2735916" y="2018032"/>
            <a:chExt cx="3672167" cy="3672167"/>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916" y="2018032"/>
              <a:ext cx="3672167" cy="3672167"/>
            </a:xfrm>
            <a:prstGeom prst="rect">
              <a:avLst/>
            </a:prstGeom>
          </p:spPr>
        </p:pic>
        <p:sp>
          <p:nvSpPr>
            <p:cNvPr id="15" name="Oval 14"/>
            <p:cNvSpPr/>
            <p:nvPr/>
          </p:nvSpPr>
          <p:spPr>
            <a:xfrm>
              <a:off x="4499811" y="3773904"/>
              <a:ext cx="144378" cy="16042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D7285DC-2AB9-474C-A574-D87BD2604F0F}"/>
                </a:ext>
              </a:extLst>
            </p:cNvPr>
            <p:cNvCxnSpPr>
              <a:cxnSpLocks/>
            </p:cNvCxnSpPr>
            <p:nvPr/>
          </p:nvCxnSpPr>
          <p:spPr>
            <a:xfrm>
              <a:off x="4594765" y="3847937"/>
              <a:ext cx="1813318" cy="219566"/>
            </a:xfrm>
            <a:prstGeom prst="straightConnector1">
              <a:avLst/>
            </a:prstGeom>
            <a:ln w="1047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243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38460"/>
          </a:xfrm>
        </p:spPr>
        <p:txBody>
          <a:bodyPr/>
          <a:lstStyle/>
          <a:p>
            <a:r>
              <a:rPr lang="en-US" dirty="0"/>
              <a:t>Please turn off your phone</a:t>
            </a:r>
          </a:p>
        </p:txBody>
      </p:sp>
      <p:sp>
        <p:nvSpPr>
          <p:cNvPr id="4" name="Slide Number Placeholder 3"/>
          <p:cNvSpPr>
            <a:spLocks noGrp="1"/>
          </p:cNvSpPr>
          <p:nvPr>
            <p:ph type="sldNum" sz="quarter" idx="10"/>
          </p:nvPr>
        </p:nvSpPr>
        <p:spPr/>
        <p:txBody>
          <a:bodyPr/>
          <a:lstStyle/>
          <a:p>
            <a:fld id="{AB708958-4DFC-4EC7-950F-B024F074605E}" type="slidenum">
              <a:rPr lang="en-US" smtClean="0"/>
              <a:t>21</a:t>
            </a:fld>
            <a:endParaRPr lang="en-US"/>
          </a:p>
        </p:txBody>
      </p:sp>
      <p:pic>
        <p:nvPicPr>
          <p:cNvPr id="1028" name="Picture 4" descr="Not image over a smartphone">
            <a:extLst>
              <a:ext uri="{FF2B5EF4-FFF2-40B4-BE49-F238E27FC236}">
                <a16:creationId xmlns:a16="http://schemas.microsoft.com/office/drawing/2014/main" id="{0BED2AA5-2725-496D-B723-1F0450C09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638" y="1457192"/>
            <a:ext cx="4691065" cy="4691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118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10234"/>
          </a:xfrm>
        </p:spPr>
        <p:txBody>
          <a:bodyPr/>
          <a:lstStyle/>
          <a:p>
            <a:r>
              <a:rPr lang="en-US" dirty="0"/>
              <a:t>Grading</a:t>
            </a:r>
          </a:p>
        </p:txBody>
      </p:sp>
      <p:sp>
        <p:nvSpPr>
          <p:cNvPr id="3" name="Content Placeholder 2"/>
          <p:cNvSpPr>
            <a:spLocks noGrp="1"/>
          </p:cNvSpPr>
          <p:nvPr>
            <p:ph idx="1"/>
          </p:nvPr>
        </p:nvSpPr>
        <p:spPr>
          <a:xfrm>
            <a:off x="628651" y="1417320"/>
            <a:ext cx="8223688" cy="4023360"/>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a:t>Classroom activities					</a:t>
            </a:r>
            <a:r>
              <a:rPr lang="en-US" sz="2400" b="1" dirty="0">
                <a:solidFill>
                  <a:srgbClr val="FF0000"/>
                </a:solidFill>
              </a:rPr>
              <a:t>25%</a:t>
            </a:r>
          </a:p>
          <a:p>
            <a:pPr marL="742950" marR="0" lvl="1" indent="-285750">
              <a:lnSpc>
                <a:spcPct val="107000"/>
              </a:lnSpc>
              <a:spcBef>
                <a:spcPts val="0"/>
              </a:spcBef>
              <a:spcAft>
                <a:spcPts val="0"/>
              </a:spcAft>
              <a:buFont typeface="Courier New" panose="02070309020205020404" pitchFamily="49" charset="0"/>
              <a:buChar char="o"/>
            </a:pPr>
            <a:r>
              <a:rPr lang="en-US" dirty="0"/>
              <a:t>Attendance</a:t>
            </a:r>
          </a:p>
          <a:p>
            <a:pPr marL="742950" marR="0" lvl="1" indent="-285750">
              <a:lnSpc>
                <a:spcPct val="107000"/>
              </a:lnSpc>
              <a:spcBef>
                <a:spcPts val="0"/>
              </a:spcBef>
              <a:spcAft>
                <a:spcPts val="0"/>
              </a:spcAft>
              <a:buFont typeface="Courier New" panose="02070309020205020404" pitchFamily="49" charset="0"/>
              <a:buChar char="o"/>
            </a:pPr>
            <a:r>
              <a:rPr lang="en-US" dirty="0"/>
              <a:t>Punctuality</a:t>
            </a:r>
          </a:p>
          <a:p>
            <a:pPr marL="742950" marR="0" lvl="1" indent="-285750">
              <a:lnSpc>
                <a:spcPct val="107000"/>
              </a:lnSpc>
              <a:spcBef>
                <a:spcPts val="0"/>
              </a:spcBef>
              <a:spcAft>
                <a:spcPts val="0"/>
              </a:spcAft>
              <a:buFont typeface="Courier New" panose="02070309020205020404" pitchFamily="49" charset="0"/>
              <a:buChar char="o"/>
            </a:pPr>
            <a:r>
              <a:rPr lang="en-US" dirty="0"/>
              <a:t>Participation</a:t>
            </a:r>
          </a:p>
          <a:p>
            <a:pPr marL="742950" marR="0" lvl="1" indent="-285750">
              <a:lnSpc>
                <a:spcPct val="107000"/>
              </a:lnSpc>
              <a:spcBef>
                <a:spcPts val="0"/>
              </a:spcBef>
              <a:spcAft>
                <a:spcPts val="0"/>
              </a:spcAft>
              <a:buFont typeface="Courier New" panose="02070309020205020404" pitchFamily="49" charset="0"/>
              <a:buChar char="o"/>
            </a:pPr>
            <a:r>
              <a:rPr lang="en-US" dirty="0"/>
              <a:t>Bug bounties (extra credit)</a:t>
            </a:r>
          </a:p>
          <a:p>
            <a:pPr marL="342900" marR="0" lvl="0" indent="-342900">
              <a:lnSpc>
                <a:spcPct val="107000"/>
              </a:lnSpc>
              <a:spcBef>
                <a:spcPts val="0"/>
              </a:spcBef>
              <a:spcAft>
                <a:spcPts val="0"/>
              </a:spcAft>
              <a:buFont typeface="Symbol" panose="05050102010706020507" pitchFamily="18" charset="2"/>
              <a:buChar char=""/>
            </a:pPr>
            <a:r>
              <a:rPr lang="en-US" sz="2400" dirty="0"/>
              <a:t>Assignments including programming exercises 		35%</a:t>
            </a:r>
          </a:p>
          <a:p>
            <a:pPr marL="342900" marR="0" lvl="0" indent="-342900">
              <a:lnSpc>
                <a:spcPct val="107000"/>
              </a:lnSpc>
              <a:spcBef>
                <a:spcPts val="0"/>
              </a:spcBef>
              <a:spcAft>
                <a:spcPts val="0"/>
              </a:spcAft>
              <a:buFont typeface="Symbol" panose="05050102010706020507" pitchFamily="18" charset="2"/>
              <a:buChar char=""/>
            </a:pPr>
            <a:r>
              <a:rPr lang="en-US" sz="2400" dirty="0"/>
              <a:t>Individual final project					40%</a:t>
            </a:r>
          </a:p>
          <a:p>
            <a:pPr lvl="1">
              <a:lnSpc>
                <a:spcPct val="107000"/>
              </a:lnSpc>
              <a:spcBef>
                <a:spcPts val="0"/>
              </a:spcBef>
              <a:buFont typeface="Courier New" panose="02070309020205020404" pitchFamily="49" charset="0"/>
              <a:buChar char="o"/>
            </a:pPr>
            <a:r>
              <a:rPr lang="en-US" sz="2000" dirty="0"/>
              <a:t>In-class presentation				  5%</a:t>
            </a:r>
          </a:p>
          <a:p>
            <a:pPr lvl="1">
              <a:lnSpc>
                <a:spcPct val="107000"/>
              </a:lnSpc>
              <a:spcBef>
                <a:spcPts val="0"/>
              </a:spcBef>
              <a:buFont typeface="Courier New" panose="02070309020205020404" pitchFamily="49" charset="0"/>
              <a:buChar char="o"/>
            </a:pPr>
            <a:r>
              <a:rPr lang="en-US" sz="2000" dirty="0"/>
              <a:t>Presentation charts					  5%</a:t>
            </a:r>
          </a:p>
          <a:p>
            <a:pPr lvl="1">
              <a:lnSpc>
                <a:spcPct val="107000"/>
              </a:lnSpc>
              <a:spcBef>
                <a:spcPts val="0"/>
              </a:spcBef>
              <a:buFont typeface="Courier New" panose="02070309020205020404" pitchFamily="49" charset="0"/>
              <a:buChar char="o"/>
            </a:pPr>
            <a:r>
              <a:rPr lang="en-US" sz="2000" dirty="0"/>
              <a:t>Project report					30%</a:t>
            </a:r>
          </a:p>
          <a:p>
            <a:pPr marL="0" indent="0">
              <a:buNone/>
            </a:pPr>
            <a:endParaRPr lang="en-US" dirty="0"/>
          </a:p>
          <a:p>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22</a:t>
            </a:fld>
            <a:endParaRPr lang="en-US"/>
          </a:p>
        </p:txBody>
      </p:sp>
    </p:spTree>
    <p:extLst>
      <p:ext uri="{BB962C8B-B14F-4D97-AF65-F5344CB8AC3E}">
        <p14:creationId xmlns:p14="http://schemas.microsoft.com/office/powerpoint/2010/main" val="4167455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31106"/>
          </a:xfrm>
        </p:spPr>
        <p:txBody>
          <a:bodyPr/>
          <a:lstStyle/>
          <a:p>
            <a:r>
              <a:rPr lang="en-US" dirty="0"/>
              <a:t>Collaboration </a:t>
            </a:r>
            <a:r>
              <a:rPr lang="en-US" sz="2000" dirty="0"/>
              <a:t>(1)</a:t>
            </a:r>
          </a:p>
        </p:txBody>
      </p:sp>
      <p:sp>
        <p:nvSpPr>
          <p:cNvPr id="3" name="Content Placeholder 2"/>
          <p:cNvSpPr>
            <a:spLocks noGrp="1"/>
          </p:cNvSpPr>
          <p:nvPr>
            <p:ph idx="1"/>
          </p:nvPr>
        </p:nvSpPr>
        <p:spPr>
          <a:xfrm>
            <a:off x="628650" y="1115757"/>
            <a:ext cx="8342721" cy="5161935"/>
          </a:xfrm>
        </p:spPr>
        <p:txBody>
          <a:bodyPr>
            <a:normAutofit fontScale="85000" lnSpcReduction="10000"/>
          </a:bodyPr>
          <a:lstStyle/>
          <a:p>
            <a:pPr>
              <a:lnSpc>
                <a:spcPct val="107000"/>
              </a:lnSpc>
              <a:spcBef>
                <a:spcPts val="0"/>
              </a:spcBef>
            </a:pPr>
            <a:r>
              <a:rPr lang="en-US" dirty="0">
                <a:effectLst/>
                <a:ea typeface="Calibri" panose="020F0502020204030204" pitchFamily="34" charset="0"/>
                <a:cs typeface="Times New Roman" panose="02020603050405020304" pitchFamily="18" charset="0"/>
              </a:rPr>
              <a:t>Except when I tell you otherwise, you are free to collaborate freely with each other and to consult any sources you wish to in your work for this class </a:t>
            </a:r>
            <a:r>
              <a:rPr lang="en-US" b="1" dirty="0">
                <a:effectLst/>
                <a:ea typeface="Calibri" panose="020F0502020204030204" pitchFamily="34" charset="0"/>
                <a:cs typeface="Times New Roman" panose="02020603050405020304" pitchFamily="18" charset="0"/>
              </a:rPr>
              <a:t>except as follows.</a:t>
            </a:r>
          </a:p>
          <a:p>
            <a:pPr>
              <a:lnSpc>
                <a:spcPct val="107000"/>
              </a:lnSpc>
              <a:spcBef>
                <a:spcPts val="0"/>
              </a:spcBef>
            </a:pPr>
            <a:endParaRPr lang="en-US" dirty="0">
              <a:effectLst/>
              <a:ea typeface="Calibri" panose="020F0502020204030204" pitchFamily="34" charset="0"/>
              <a:cs typeface="Times New Roman" panose="02020603050405020304" pitchFamily="18" charset="0"/>
            </a:endParaRPr>
          </a:p>
          <a:p>
            <a:pPr>
              <a:lnSpc>
                <a:spcPct val="107000"/>
              </a:lnSpc>
              <a:spcBef>
                <a:spcPts val="0"/>
              </a:spcBef>
            </a:pPr>
            <a:r>
              <a:rPr lang="en-US" dirty="0">
                <a:effectLst/>
                <a:ea typeface="Calibri" panose="020F0502020204030204" pitchFamily="34" charset="0"/>
                <a:cs typeface="Times New Roman" panose="02020603050405020304" pitchFamily="18" charset="0"/>
              </a:rPr>
              <a:t>You </a:t>
            </a:r>
            <a:r>
              <a:rPr lang="en-US" b="1" dirty="0">
                <a:effectLst/>
                <a:ea typeface="Calibri" panose="020F0502020204030204" pitchFamily="34" charset="0"/>
                <a:cs typeface="Times New Roman" panose="02020603050405020304" pitchFamily="18" charset="0"/>
              </a:rPr>
              <a:t>CANNOT</a:t>
            </a:r>
            <a:r>
              <a:rPr lang="en-US" dirty="0">
                <a:effectLst/>
                <a:ea typeface="Calibri" panose="020F0502020204030204" pitchFamily="34" charset="0"/>
                <a:cs typeface="Times New Roman" panose="02020603050405020304" pitchFamily="18" charset="0"/>
              </a:rPr>
              <a:t> consult or use past assignments for this course (including the final project) that you may find online or obtain from a former or current classmate.  To do so would be cheating.</a:t>
            </a:r>
          </a:p>
          <a:p>
            <a:pPr>
              <a:lnSpc>
                <a:spcPct val="107000"/>
              </a:lnSpc>
              <a:spcBef>
                <a:spcPts val="0"/>
              </a:spcBef>
            </a:pPr>
            <a:endParaRPr lang="en-US" dirty="0">
              <a:ea typeface="Calibri" panose="020F0502020204030204" pitchFamily="34" charset="0"/>
              <a:cs typeface="Times New Roman" panose="02020603050405020304" pitchFamily="18" charset="0"/>
            </a:endParaRPr>
          </a:p>
          <a:p>
            <a:pPr>
              <a:lnSpc>
                <a:spcPct val="107000"/>
              </a:lnSpc>
              <a:spcBef>
                <a:spcPts val="0"/>
              </a:spcBef>
            </a:pPr>
            <a:r>
              <a:rPr lang="en-US" dirty="0">
                <a:ea typeface="Calibri" panose="020F0502020204030204" pitchFamily="34" charset="0"/>
                <a:cs typeface="Times New Roman" panose="02020603050405020304" pitchFamily="18" charset="0"/>
              </a:rPr>
              <a:t>If you collaborate on an assignment</a:t>
            </a:r>
          </a:p>
          <a:p>
            <a:pPr lvl="1">
              <a:lnSpc>
                <a:spcPct val="107000"/>
              </a:lnSpc>
              <a:spcBef>
                <a:spcPts val="0"/>
              </a:spcBef>
            </a:pPr>
            <a:r>
              <a:rPr lang="en-US" dirty="0">
                <a:ea typeface="Calibri" panose="020F0502020204030204" pitchFamily="34" charset="0"/>
                <a:cs typeface="Times New Roman" panose="02020603050405020304" pitchFamily="18" charset="0"/>
              </a:rPr>
              <a:t>You must indicate with whom you collaborated</a:t>
            </a:r>
          </a:p>
          <a:p>
            <a:pPr lvl="1">
              <a:lnSpc>
                <a:spcPct val="107000"/>
              </a:lnSpc>
              <a:spcBef>
                <a:spcPts val="0"/>
              </a:spcBef>
            </a:pPr>
            <a:r>
              <a:rPr lang="en-US" dirty="0">
                <a:effectLst/>
                <a:ea typeface="Calibri" panose="020F0502020204030204" pitchFamily="34" charset="0"/>
                <a:cs typeface="Times New Roman" panose="02020603050405020304" pitchFamily="18" charset="0"/>
              </a:rPr>
              <a:t>You must have contributed substantially to anything you submit for the assignment; just using a (current or past) classmate’s code or submission without having contributed substantially to it is not collaboration -- it’s cheating.  </a:t>
            </a:r>
            <a:endParaRPr lang="en-US" sz="1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23</a:t>
            </a:fld>
            <a:endParaRPr lang="en-US"/>
          </a:p>
        </p:txBody>
      </p:sp>
    </p:spTree>
    <p:extLst>
      <p:ext uri="{BB962C8B-B14F-4D97-AF65-F5344CB8AC3E}">
        <p14:creationId xmlns:p14="http://schemas.microsoft.com/office/powerpoint/2010/main" val="87945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31106"/>
          </a:xfrm>
        </p:spPr>
        <p:txBody>
          <a:bodyPr/>
          <a:lstStyle/>
          <a:p>
            <a:r>
              <a:rPr lang="en-US" dirty="0"/>
              <a:t>Collaboration </a:t>
            </a:r>
            <a:r>
              <a:rPr lang="en-US" sz="2000" dirty="0"/>
              <a:t>(2)</a:t>
            </a:r>
          </a:p>
        </p:txBody>
      </p:sp>
      <p:sp>
        <p:nvSpPr>
          <p:cNvPr id="3" name="Content Placeholder 2"/>
          <p:cNvSpPr>
            <a:spLocks noGrp="1"/>
          </p:cNvSpPr>
          <p:nvPr>
            <p:ph idx="1"/>
          </p:nvPr>
        </p:nvSpPr>
        <p:spPr>
          <a:xfrm>
            <a:off x="628650" y="1115757"/>
            <a:ext cx="8342721" cy="5161935"/>
          </a:xfrm>
        </p:spPr>
        <p:txBody>
          <a:bodyPr>
            <a:normAutofit/>
          </a:bodyPr>
          <a:lstStyle/>
          <a:p>
            <a:pPr marL="0" marR="0">
              <a:lnSpc>
                <a:spcPct val="107000"/>
              </a:lnSpc>
              <a:spcBef>
                <a:spcPts val="0"/>
              </a:spcBef>
              <a:spcAft>
                <a:spcPts val="0"/>
              </a:spcAft>
            </a:pPr>
            <a:r>
              <a:rPr lang="en-US" dirty="0">
                <a:cs typeface="Times New Roman" panose="02020603050405020304" pitchFamily="18" charset="0"/>
              </a:rPr>
              <a:t>The use of online (or in-person) assignment services (e.g., Chegg or Course Hero) is not permitted.  Nor should you post assignments to such services or to other repositories of questions and answers.</a:t>
            </a:r>
          </a:p>
          <a:p>
            <a:pPr marL="0" marR="0" indent="0">
              <a:lnSpc>
                <a:spcPct val="107000"/>
              </a:lnSpc>
              <a:spcBef>
                <a:spcPts val="0"/>
              </a:spcBef>
              <a:spcAft>
                <a:spcPts val="0"/>
              </a:spcAft>
              <a:buNone/>
            </a:pPr>
            <a:endParaRPr lang="en-US" dirty="0">
              <a:cs typeface="Times New Roman" panose="02020603050405020304" pitchFamily="18" charset="0"/>
            </a:endParaRPr>
          </a:p>
          <a:p>
            <a:pPr marL="0" marR="0">
              <a:lnSpc>
                <a:spcPct val="107000"/>
              </a:lnSpc>
              <a:spcBef>
                <a:spcPts val="0"/>
              </a:spcBef>
              <a:spcAft>
                <a:spcPts val="0"/>
              </a:spcAft>
            </a:pPr>
            <a:r>
              <a:rPr lang="en-US" dirty="0">
                <a:cs typeface="Times New Roman" panose="02020603050405020304" pitchFamily="18" charset="0"/>
              </a:rPr>
              <a:t>If you are found to have cheated or helped others cheat, the consequences can range from a reduced or zero grade on the assignment to a reduced or F grade in the course and even to suspension or expulsion from CCNY.</a:t>
            </a:r>
          </a:p>
          <a:p>
            <a:pPr>
              <a:lnSpc>
                <a:spcPct val="107000"/>
              </a:lnSpc>
              <a:spcBef>
                <a:spcPts val="0"/>
              </a:spcBef>
            </a:pPr>
            <a:endParaRPr lang="en-US" dirty="0">
              <a:effectLst/>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B708958-4DFC-4EC7-950F-B024F074605E}" type="slidenum">
              <a:rPr lang="en-US" smtClean="0"/>
              <a:t>24</a:t>
            </a:fld>
            <a:endParaRPr lang="en-US"/>
          </a:p>
        </p:txBody>
      </p:sp>
    </p:spTree>
    <p:extLst>
      <p:ext uri="{BB962C8B-B14F-4D97-AF65-F5344CB8AC3E}">
        <p14:creationId xmlns:p14="http://schemas.microsoft.com/office/powerpoint/2010/main" val="641406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31106"/>
          </a:xfrm>
        </p:spPr>
        <p:txBody>
          <a:bodyPr/>
          <a:lstStyle/>
          <a:p>
            <a:r>
              <a:rPr lang="en-US" dirty="0"/>
              <a:t>Accessibility</a:t>
            </a:r>
            <a:endParaRPr lang="en-US" sz="2000" dirty="0"/>
          </a:p>
        </p:txBody>
      </p:sp>
      <p:sp>
        <p:nvSpPr>
          <p:cNvPr id="3" name="Content Placeholder 2"/>
          <p:cNvSpPr>
            <a:spLocks noGrp="1"/>
          </p:cNvSpPr>
          <p:nvPr>
            <p:ph idx="1"/>
          </p:nvPr>
        </p:nvSpPr>
        <p:spPr>
          <a:xfrm>
            <a:off x="673156" y="1173144"/>
            <a:ext cx="8195715" cy="4588386"/>
          </a:xfrm>
        </p:spPr>
        <p:txBody>
          <a:bodyPr>
            <a:normAutofit fontScale="92500" lnSpcReduction="20000"/>
          </a:bodyPr>
          <a:lstStyle/>
          <a:p>
            <a:pPr>
              <a:lnSpc>
                <a:spcPct val="120000"/>
              </a:lnSpc>
              <a:spcBef>
                <a:spcPts val="0"/>
              </a:spcBef>
            </a:pPr>
            <a:r>
              <a:rPr lang="en-US" dirty="0">
                <a:effectLst/>
                <a:ea typeface="Calibri" panose="020F0502020204030204" pitchFamily="34" charset="0"/>
                <a:cs typeface="Times New Roman" panose="02020603050405020304" pitchFamily="18" charset="0"/>
              </a:rPr>
              <a:t>Mandated by the ADA (1990)</a:t>
            </a:r>
          </a:p>
          <a:p>
            <a:pPr>
              <a:lnSpc>
                <a:spcPct val="120000"/>
              </a:lnSpc>
              <a:spcBef>
                <a:spcPts val="0"/>
              </a:spcBef>
            </a:pPr>
            <a:endParaRPr lang="en-US" dirty="0">
              <a:effectLst/>
              <a:ea typeface="Calibri" panose="020F0502020204030204" pitchFamily="34" charset="0"/>
              <a:cs typeface="Times New Roman" panose="02020603050405020304" pitchFamily="18" charset="0"/>
            </a:endParaRPr>
          </a:p>
          <a:p>
            <a:pPr>
              <a:lnSpc>
                <a:spcPct val="120000"/>
              </a:lnSpc>
              <a:spcBef>
                <a:spcPts val="0"/>
              </a:spcBef>
            </a:pPr>
            <a:r>
              <a:rPr lang="en-US" dirty="0">
                <a:effectLst/>
                <a:ea typeface="Calibri" panose="020F0502020204030204" pitchFamily="34" charset="0"/>
                <a:cs typeface="Times New Roman" panose="02020603050405020304" pitchFamily="18" charset="0"/>
              </a:rPr>
              <a:t>Alt Text descriptions of photographs and images</a:t>
            </a:r>
          </a:p>
          <a:p>
            <a:pPr>
              <a:lnSpc>
                <a:spcPct val="120000"/>
              </a:lnSpc>
              <a:spcBef>
                <a:spcPts val="0"/>
              </a:spcBef>
            </a:pPr>
            <a:r>
              <a:rPr lang="en-US" dirty="0">
                <a:effectLst/>
                <a:ea typeface="Calibri" panose="020F0502020204030204" pitchFamily="34" charset="0"/>
                <a:cs typeface="Times New Roman" panose="02020603050405020304" pitchFamily="18" charset="0"/>
              </a:rPr>
              <a:t>Unique chart titles</a:t>
            </a:r>
          </a:p>
          <a:p>
            <a:pPr lvl="1">
              <a:lnSpc>
                <a:spcPct val="120000"/>
              </a:lnSpc>
              <a:spcBef>
                <a:spcPts val="0"/>
              </a:spcBef>
            </a:pPr>
            <a:r>
              <a:rPr lang="en-US" dirty="0">
                <a:ea typeface="Calibri" panose="020F0502020204030204" pitchFamily="34" charset="0"/>
                <a:cs typeface="Times New Roman" panose="02020603050405020304" pitchFamily="18" charset="0"/>
              </a:rPr>
              <a:t>Progressions are titled using numbers in a smaller font</a:t>
            </a:r>
          </a:p>
          <a:p>
            <a:pPr>
              <a:lnSpc>
                <a:spcPct val="120000"/>
              </a:lnSpc>
              <a:spcBef>
                <a:spcPts val="0"/>
              </a:spcBef>
            </a:pPr>
            <a:r>
              <a:rPr lang="en-US" dirty="0">
                <a:effectLst/>
                <a:ea typeface="Calibri" panose="020F0502020204030204" pitchFamily="34" charset="0"/>
                <a:cs typeface="Times New Roman" panose="02020603050405020304" pitchFamily="18" charset="0"/>
              </a:rPr>
              <a:t>Equations are embedded MATHML objects</a:t>
            </a:r>
          </a:p>
          <a:p>
            <a:pPr lvl="1">
              <a:lnSpc>
                <a:spcPct val="120000"/>
              </a:lnSpc>
              <a:spcBef>
                <a:spcPts val="0"/>
              </a:spcBef>
            </a:pPr>
            <a:r>
              <a:rPr lang="en-US" dirty="0">
                <a:effectLst/>
                <a:ea typeface="Calibri" panose="020F0502020204030204" pitchFamily="34" charset="0"/>
                <a:cs typeface="Times New Roman" panose="02020603050405020304" pitchFamily="18" charset="0"/>
              </a:rPr>
              <a:t>MATHML is an application of XML that can be used for high-quality visual display and voice-synthesis</a:t>
            </a:r>
          </a:p>
          <a:p>
            <a:pPr lvl="1">
              <a:lnSpc>
                <a:spcPct val="120000"/>
              </a:lnSpc>
              <a:spcBef>
                <a:spcPts val="0"/>
              </a:spcBef>
            </a:pPr>
            <a:r>
              <a:rPr lang="en-US" dirty="0">
                <a:ea typeface="Calibri" panose="020F0502020204030204" pitchFamily="34" charset="0"/>
                <a:cs typeface="Times New Roman" panose="02020603050405020304" pitchFamily="18" charset="0"/>
              </a:rPr>
              <a:t>I use MathType to create my equations and embed them in Word or PowerPoint documents.</a:t>
            </a:r>
          </a:p>
          <a:p>
            <a:pPr>
              <a:lnSpc>
                <a:spcPct val="120000"/>
              </a:lnSpc>
              <a:spcBef>
                <a:spcPts val="0"/>
              </a:spcBef>
            </a:pPr>
            <a:r>
              <a:rPr lang="en-US" dirty="0">
                <a:effectLst/>
                <a:ea typeface="Calibri" panose="020F0502020204030204" pitchFamily="34" charset="0"/>
                <a:cs typeface="Times New Roman" panose="02020603050405020304" pitchFamily="18" charset="0"/>
              </a:rPr>
              <a:t>If you have any accessibility issues relating to thi</a:t>
            </a:r>
            <a:r>
              <a:rPr lang="en-US" dirty="0">
                <a:ea typeface="Calibri" panose="020F0502020204030204" pitchFamily="34" charset="0"/>
                <a:cs typeface="Times New Roman" panose="02020603050405020304" pitchFamily="18" charset="0"/>
              </a:rPr>
              <a:t>s course, please feel free to bring them to my attention.</a:t>
            </a:r>
            <a:endParaRPr lang="en-US" dirty="0">
              <a:effectLst/>
              <a:ea typeface="Calibri" panose="020F0502020204030204" pitchFamily="34" charset="0"/>
              <a:cs typeface="Times New Roman" panose="02020603050405020304" pitchFamily="18" charset="0"/>
            </a:endParaRPr>
          </a:p>
          <a:p>
            <a:pPr>
              <a:lnSpc>
                <a:spcPct val="107000"/>
              </a:lnSpc>
              <a:spcBef>
                <a:spcPts val="0"/>
              </a:spcBef>
            </a:pPr>
            <a:endParaRPr lang="en-US" dirty="0">
              <a:effectLst/>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B708958-4DFC-4EC7-950F-B024F074605E}" type="slidenum">
              <a:rPr lang="en-US" smtClean="0"/>
              <a:t>25</a:t>
            </a:fld>
            <a:endParaRPr lang="en-US"/>
          </a:p>
        </p:txBody>
      </p:sp>
    </p:spTree>
    <p:extLst>
      <p:ext uri="{BB962C8B-B14F-4D97-AF65-F5344CB8AC3E}">
        <p14:creationId xmlns:p14="http://schemas.microsoft.com/office/powerpoint/2010/main" val="806161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32" y="304478"/>
            <a:ext cx="7886700" cy="610234"/>
          </a:xfrm>
        </p:spPr>
        <p:txBody>
          <a:bodyPr/>
          <a:lstStyle/>
          <a:p>
            <a:r>
              <a:rPr lang="en-US" dirty="0"/>
              <a:t>Why I may sometimes wear a mask</a:t>
            </a:r>
          </a:p>
        </p:txBody>
      </p:sp>
      <p:sp>
        <p:nvSpPr>
          <p:cNvPr id="4" name="Slide Number Placeholder 3"/>
          <p:cNvSpPr>
            <a:spLocks noGrp="1"/>
          </p:cNvSpPr>
          <p:nvPr>
            <p:ph type="sldNum" sz="quarter" idx="10"/>
          </p:nvPr>
        </p:nvSpPr>
        <p:spPr/>
        <p:txBody>
          <a:bodyPr/>
          <a:lstStyle/>
          <a:p>
            <a:fld id="{AB708958-4DFC-4EC7-950F-B024F074605E}" type="slidenum">
              <a:rPr lang="en-US" smtClean="0"/>
              <a:t>26</a:t>
            </a:fld>
            <a:endParaRPr lang="en-US"/>
          </a:p>
        </p:txBody>
      </p:sp>
      <p:sp>
        <p:nvSpPr>
          <p:cNvPr id="13" name="TextBox 12">
            <a:extLst>
              <a:ext uri="{FF2B5EF4-FFF2-40B4-BE49-F238E27FC236}">
                <a16:creationId xmlns:a16="http://schemas.microsoft.com/office/drawing/2014/main" id="{81CF2A1F-34FA-F1FC-7CF5-30DFD6920382}"/>
              </a:ext>
            </a:extLst>
          </p:cNvPr>
          <p:cNvSpPr txBox="1"/>
          <p:nvPr/>
        </p:nvSpPr>
        <p:spPr>
          <a:xfrm>
            <a:off x="524532" y="5821724"/>
            <a:ext cx="8303170" cy="584775"/>
          </a:xfrm>
          <a:prstGeom prst="rect">
            <a:avLst/>
          </a:prstGeom>
          <a:noFill/>
        </p:spPr>
        <p:txBody>
          <a:bodyPr wrap="square">
            <a:spAutoFit/>
          </a:bodyPr>
          <a:lstStyle/>
          <a:p>
            <a:r>
              <a:rPr lang="en-US" sz="1600" dirty="0"/>
              <a:t>https://www.cdc.gov/coronavirus/2019-ncov/covid-data/investigations-discovery/hospitalization-death-by-age.html#print</a:t>
            </a:r>
          </a:p>
        </p:txBody>
      </p:sp>
      <p:grpSp>
        <p:nvGrpSpPr>
          <p:cNvPr id="8" name="Group 7" descr="Table with risk of Covid-19 infection, hospitalization, and death by age group.  Assuming you're in the 18-29 years old cohort, my risk of infection is 60% of yours, but my risk of hospitalization of 5 times yours and my risk of death is 60 times yours.">
            <a:extLst>
              <a:ext uri="{FF2B5EF4-FFF2-40B4-BE49-F238E27FC236}">
                <a16:creationId xmlns:a16="http://schemas.microsoft.com/office/drawing/2014/main" id="{FAC583E4-86F2-2263-F20B-303E4B735708}"/>
              </a:ext>
            </a:extLst>
          </p:cNvPr>
          <p:cNvGrpSpPr/>
          <p:nvPr/>
        </p:nvGrpSpPr>
        <p:grpSpPr>
          <a:xfrm>
            <a:off x="503156" y="1079818"/>
            <a:ext cx="8137687" cy="4698363"/>
            <a:chOff x="503156" y="1079818"/>
            <a:chExt cx="8137687" cy="4698363"/>
          </a:xfrm>
        </p:grpSpPr>
        <p:pic>
          <p:nvPicPr>
            <p:cNvPr id="7" name="Picture 6" descr="Table showing risk for Covid-19 Infection, Hospitalization, and Death by Age Group.&#10;Assuming you're in the 18-29 years old cohort, my risk of infection is 60% of your, but my risk of hospitalization is 5 times yours and my risk of death is 60 times yours.">
              <a:extLst>
                <a:ext uri="{FF2B5EF4-FFF2-40B4-BE49-F238E27FC236}">
                  <a16:creationId xmlns:a16="http://schemas.microsoft.com/office/drawing/2014/main" id="{64538EFF-847E-CA54-C20C-6E88B834A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156" y="1079818"/>
              <a:ext cx="8137687" cy="4698363"/>
            </a:xfrm>
            <a:prstGeom prst="rect">
              <a:avLst/>
            </a:prstGeom>
          </p:spPr>
        </p:pic>
        <p:sp>
          <p:nvSpPr>
            <p:cNvPr id="9" name="Rectangle 8">
              <a:extLst>
                <a:ext uri="{FF2B5EF4-FFF2-40B4-BE49-F238E27FC236}">
                  <a16:creationId xmlns:a16="http://schemas.microsoft.com/office/drawing/2014/main" id="{92C50F6A-FE4E-0A83-2EB2-F7CC0544D4ED}"/>
                </a:ext>
              </a:extLst>
            </p:cNvPr>
            <p:cNvSpPr/>
            <p:nvPr/>
          </p:nvSpPr>
          <p:spPr>
            <a:xfrm>
              <a:off x="6233828" y="3137761"/>
              <a:ext cx="791324" cy="2542097"/>
            </a:xfrm>
            <a:prstGeom prst="rect">
              <a:avLst/>
            </a:prstGeom>
            <a:noFill/>
            <a:ln w="698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AB7997F-8FE3-3B12-EFDB-341B98238D7B}"/>
                </a:ext>
              </a:extLst>
            </p:cNvPr>
            <p:cNvSpPr/>
            <p:nvPr/>
          </p:nvSpPr>
          <p:spPr>
            <a:xfrm>
              <a:off x="3225158" y="3137761"/>
              <a:ext cx="791324" cy="2542097"/>
            </a:xfrm>
            <a:prstGeom prst="rect">
              <a:avLst/>
            </a:prstGeom>
            <a:noFill/>
            <a:ln w="698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730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53777"/>
          </a:xfrm>
        </p:spPr>
        <p:txBody>
          <a:bodyPr/>
          <a:lstStyle/>
          <a:p>
            <a:r>
              <a:rPr lang="en-US" dirty="0"/>
              <a:t>This is the first time I’ve taught this course</a:t>
            </a:r>
          </a:p>
        </p:txBody>
      </p:sp>
      <p:sp>
        <p:nvSpPr>
          <p:cNvPr id="4" name="Slide Number Placeholder 3"/>
          <p:cNvSpPr>
            <a:spLocks noGrp="1"/>
          </p:cNvSpPr>
          <p:nvPr>
            <p:ph type="sldNum" sz="quarter" idx="10"/>
          </p:nvPr>
        </p:nvSpPr>
        <p:spPr/>
        <p:txBody>
          <a:bodyPr/>
          <a:lstStyle/>
          <a:p>
            <a:fld id="{AB708958-4DFC-4EC7-950F-B024F074605E}" type="slidenum">
              <a:rPr lang="en-US" smtClean="0"/>
              <a:t>3</a:t>
            </a:fld>
            <a:endParaRPr lang="en-US"/>
          </a:p>
        </p:txBody>
      </p:sp>
      <p:graphicFrame>
        <p:nvGraphicFramePr>
          <p:cNvPr id="11" name="Table 11" descr="Table showing the semesters in which I taught this course">
            <a:extLst>
              <a:ext uri="{FF2B5EF4-FFF2-40B4-BE49-F238E27FC236}">
                <a16:creationId xmlns:a16="http://schemas.microsoft.com/office/drawing/2014/main" id="{8FC9AC75-A5C7-4F53-A902-1A61143A01E3}"/>
              </a:ext>
            </a:extLst>
          </p:cNvPr>
          <p:cNvGraphicFramePr>
            <a:graphicFrameLocks noGrp="1"/>
          </p:cNvGraphicFramePr>
          <p:nvPr>
            <p:extLst>
              <p:ext uri="{D42A27DB-BD31-4B8C-83A1-F6EECF244321}">
                <p14:modId xmlns:p14="http://schemas.microsoft.com/office/powerpoint/2010/main" val="4074393617"/>
              </p:ext>
            </p:extLst>
          </p:nvPr>
        </p:nvGraphicFramePr>
        <p:xfrm>
          <a:off x="1524000" y="1384300"/>
          <a:ext cx="6096000" cy="33375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231603040"/>
                    </a:ext>
                  </a:extLst>
                </a:gridCol>
                <a:gridCol w="2032000">
                  <a:extLst>
                    <a:ext uri="{9D8B030D-6E8A-4147-A177-3AD203B41FA5}">
                      <a16:colId xmlns:a16="http://schemas.microsoft.com/office/drawing/2014/main" val="4130940953"/>
                    </a:ext>
                  </a:extLst>
                </a:gridCol>
                <a:gridCol w="2032000">
                  <a:extLst>
                    <a:ext uri="{9D8B030D-6E8A-4147-A177-3AD203B41FA5}">
                      <a16:colId xmlns:a16="http://schemas.microsoft.com/office/drawing/2014/main" val="1433723793"/>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Academic Year</a:t>
                      </a:r>
                    </a:p>
                  </a:txBody>
                  <a:tcPr/>
                </a:tc>
                <a:tc>
                  <a:txBody>
                    <a:bodyPr/>
                    <a:lstStyle/>
                    <a:p>
                      <a:pPr algn="ctr"/>
                      <a:r>
                        <a:rPr lang="en-US" dirty="0">
                          <a:latin typeface="Times New Roman" panose="02020603050405020304" pitchFamily="18" charset="0"/>
                          <a:cs typeface="Times New Roman" panose="02020603050405020304" pitchFamily="18" charset="0"/>
                        </a:rPr>
                        <a:t>Fall</a:t>
                      </a:r>
                    </a:p>
                  </a:txBody>
                  <a:tcPr/>
                </a:tc>
                <a:tc>
                  <a:txBody>
                    <a:bodyPr/>
                    <a:lstStyle/>
                    <a:p>
                      <a:pPr algn="ctr"/>
                      <a:r>
                        <a:rPr lang="en-US" dirty="0">
                          <a:latin typeface="Times New Roman" panose="02020603050405020304" pitchFamily="18" charset="0"/>
                          <a:cs typeface="Times New Roman" panose="02020603050405020304" pitchFamily="18" charset="0"/>
                        </a:rPr>
                        <a:t>Spring</a:t>
                      </a:r>
                    </a:p>
                  </a:txBody>
                  <a:tcPr/>
                </a:tc>
                <a:extLst>
                  <a:ext uri="{0D108BD9-81ED-4DB2-BD59-A6C34878D82A}">
                    <a16:rowId xmlns:a16="http://schemas.microsoft.com/office/drawing/2014/main" val="788868630"/>
                  </a:ext>
                </a:extLst>
              </a:tr>
              <a:tr h="370840">
                <a:tc>
                  <a:txBody>
                    <a:bodyPr/>
                    <a:lstStyle/>
                    <a:p>
                      <a:pPr algn="ctr"/>
                      <a:r>
                        <a:rPr lang="en-US" dirty="0">
                          <a:latin typeface="Times New Roman" panose="02020603050405020304" pitchFamily="18" charset="0"/>
                          <a:cs typeface="Times New Roman" panose="02020603050405020304" pitchFamily="18" charset="0"/>
                        </a:rPr>
                        <a:t>2017-2018</a:t>
                      </a:r>
                    </a:p>
                  </a:txBody>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solidFill>
                      <a:schemeClr val="bg2">
                        <a:lumMod val="90000"/>
                      </a:schemeClr>
                    </a:solidFill>
                  </a:tcPr>
                </a:tc>
                <a:extLst>
                  <a:ext uri="{0D108BD9-81ED-4DB2-BD59-A6C34878D82A}">
                    <a16:rowId xmlns:a16="http://schemas.microsoft.com/office/drawing/2014/main" val="823491408"/>
                  </a:ext>
                </a:extLst>
              </a:tr>
              <a:tr h="370840">
                <a:tc>
                  <a:txBody>
                    <a:bodyPr/>
                    <a:lstStyle/>
                    <a:p>
                      <a:pPr algn="ctr"/>
                      <a:r>
                        <a:rPr lang="en-US" dirty="0">
                          <a:latin typeface="Times New Roman" panose="02020603050405020304" pitchFamily="18" charset="0"/>
                          <a:cs typeface="Times New Roman" panose="02020603050405020304" pitchFamily="18" charset="0"/>
                        </a:rPr>
                        <a:t>2018-2019</a:t>
                      </a:r>
                    </a:p>
                  </a:txBody>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60816121"/>
                  </a:ext>
                </a:extLst>
              </a:tr>
              <a:tr h="370840">
                <a:tc>
                  <a:txBody>
                    <a:bodyPr/>
                    <a:lstStyle/>
                    <a:p>
                      <a:pPr algn="ctr"/>
                      <a:r>
                        <a:rPr lang="en-US" dirty="0">
                          <a:latin typeface="Times New Roman" panose="02020603050405020304" pitchFamily="18" charset="0"/>
                          <a:cs typeface="Times New Roman" panose="02020603050405020304" pitchFamily="18" charset="0"/>
                        </a:rPr>
                        <a:t>2019-2020</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7594765"/>
                  </a:ext>
                </a:extLst>
              </a:tr>
              <a:tr h="370840">
                <a:tc>
                  <a:txBody>
                    <a:bodyPr/>
                    <a:lstStyle/>
                    <a:p>
                      <a:pPr algn="ctr"/>
                      <a:r>
                        <a:rPr lang="en-US" dirty="0">
                          <a:latin typeface="Times New Roman" panose="02020603050405020304" pitchFamily="18" charset="0"/>
                          <a:cs typeface="Times New Roman" panose="02020603050405020304" pitchFamily="18" charset="0"/>
                        </a:rPr>
                        <a:t>2020-2021</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8830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2021-2022</a:t>
                      </a:r>
                    </a:p>
                  </a:txBody>
                  <a:tcPr/>
                </a:tc>
                <a:tc>
                  <a:txBody>
                    <a:bodyPr/>
                    <a:lstStyle/>
                    <a:p>
                      <a:pPr algn="ctr"/>
                      <a:endParaRPr lang="en-US" b="0" dirty="0">
                        <a:latin typeface="Times New Roman" panose="02020603050405020304" pitchFamily="18" charset="0"/>
                        <a:cs typeface="Times New Roman" panose="02020603050405020304" pitchFamily="18" charset="0"/>
                      </a:endParaRPr>
                    </a:p>
                  </a:txBody>
                  <a:tcPr/>
                </a:tc>
                <a:tc>
                  <a:txBody>
                    <a:bodyPr/>
                    <a:lstStyle/>
                    <a:p>
                      <a:pPr algn="ct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121872"/>
                  </a:ext>
                </a:extLst>
              </a:tr>
              <a:tr h="370840">
                <a:tc>
                  <a:txBody>
                    <a:bodyPr/>
                    <a:lstStyle/>
                    <a:p>
                      <a:pPr algn="ctr"/>
                      <a:r>
                        <a:rPr lang="en-US" dirty="0">
                          <a:latin typeface="Times New Roman" panose="02020603050405020304" pitchFamily="18" charset="0"/>
                          <a:cs typeface="Times New Roman" panose="02020603050405020304" pitchFamily="18" charset="0"/>
                        </a:rPr>
                        <a:t>2022-2023</a:t>
                      </a:r>
                    </a:p>
                  </a:txBody>
                  <a:tcPr/>
                </a:tc>
                <a:tc>
                  <a:txBody>
                    <a:bodyPr/>
                    <a:lstStyle/>
                    <a:p>
                      <a:pPr algn="ctr"/>
                      <a:endParaRPr lang="en-US" b="0" dirty="0">
                        <a:latin typeface="Times New Roman" panose="02020603050405020304" pitchFamily="18" charset="0"/>
                        <a:cs typeface="Times New Roman" panose="02020603050405020304" pitchFamily="18" charset="0"/>
                      </a:endParaRPr>
                    </a:p>
                  </a:txBody>
                  <a:tcPr/>
                </a:tc>
                <a:tc>
                  <a:txBody>
                    <a:bodyPr/>
                    <a:lstStyle/>
                    <a:p>
                      <a:pPr algn="ct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57597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2023-2024</a:t>
                      </a:r>
                    </a:p>
                  </a:txBody>
                  <a:tcPr/>
                </a:tc>
                <a:tc>
                  <a:txBody>
                    <a:bodyPr/>
                    <a:lstStyle/>
                    <a:p>
                      <a:pPr algn="ctr"/>
                      <a:endParaRPr lang="en-US" b="0"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42127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2024-2025</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9804324"/>
                  </a:ext>
                </a:extLst>
              </a:tr>
            </a:tbl>
          </a:graphicData>
        </a:graphic>
      </p:graphicFrame>
      <p:graphicFrame>
        <p:nvGraphicFramePr>
          <p:cNvPr id="5" name="Table 11" descr="Legend for the table distinguishing between my teaching this course as an adjust faculty (Fall 2017 and Spring 2018) and regular faculty (all semesters since Spring 2019)">
            <a:extLst>
              <a:ext uri="{FF2B5EF4-FFF2-40B4-BE49-F238E27FC236}">
                <a16:creationId xmlns:a16="http://schemas.microsoft.com/office/drawing/2014/main" id="{19526971-1276-41A1-8AB0-8BDBD4469D1F}"/>
              </a:ext>
            </a:extLst>
          </p:cNvPr>
          <p:cNvGraphicFramePr>
            <a:graphicFrameLocks noGrp="1"/>
          </p:cNvGraphicFramePr>
          <p:nvPr>
            <p:extLst>
              <p:ext uri="{D42A27DB-BD31-4B8C-83A1-F6EECF244321}">
                <p14:modId xmlns:p14="http://schemas.microsoft.com/office/powerpoint/2010/main" val="3627259253"/>
              </p:ext>
            </p:extLst>
          </p:nvPr>
        </p:nvGraphicFramePr>
        <p:xfrm>
          <a:off x="5588000" y="5168265"/>
          <a:ext cx="2032000" cy="7416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130940953"/>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Adjunct Faculty</a:t>
                      </a:r>
                    </a:p>
                  </a:txBody>
                  <a:tcPr>
                    <a:solidFill>
                      <a:schemeClr val="bg2">
                        <a:lumMod val="90000"/>
                      </a:schemeClr>
                    </a:solidFill>
                  </a:tcPr>
                </a:tc>
                <a:extLst>
                  <a:ext uri="{0D108BD9-81ED-4DB2-BD59-A6C34878D82A}">
                    <a16:rowId xmlns:a16="http://schemas.microsoft.com/office/drawing/2014/main" val="160816121"/>
                  </a:ext>
                </a:extLst>
              </a:tr>
              <a:tr h="370840">
                <a:tc>
                  <a:txBody>
                    <a:bodyPr/>
                    <a:lstStyle/>
                    <a:p>
                      <a:pPr algn="ctr"/>
                      <a:r>
                        <a:rPr lang="en-US" dirty="0">
                          <a:latin typeface="Times New Roman" panose="02020603050405020304" pitchFamily="18" charset="0"/>
                          <a:cs typeface="Times New Roman" panose="02020603050405020304" pitchFamily="18" charset="0"/>
                        </a:rPr>
                        <a:t>Regular Faculty</a:t>
                      </a:r>
                    </a:p>
                  </a:txBody>
                  <a:tcPr/>
                </a:tc>
                <a:extLst>
                  <a:ext uri="{0D108BD9-81ED-4DB2-BD59-A6C34878D82A}">
                    <a16:rowId xmlns:a16="http://schemas.microsoft.com/office/drawing/2014/main" val="2177594765"/>
                  </a:ext>
                </a:extLst>
              </a:tr>
            </a:tbl>
          </a:graphicData>
        </a:graphic>
      </p:graphicFrame>
    </p:spTree>
    <p:extLst>
      <p:ext uri="{BB962C8B-B14F-4D97-AF65-F5344CB8AC3E}">
        <p14:creationId xmlns:p14="http://schemas.microsoft.com/office/powerpoint/2010/main" val="600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0565"/>
          </a:xfrm>
        </p:spPr>
        <p:txBody>
          <a:bodyPr/>
          <a:lstStyle/>
          <a:p>
            <a:r>
              <a:rPr lang="en-US" dirty="0"/>
              <a:t>Prerequisites </a:t>
            </a:r>
            <a:r>
              <a:rPr lang="en-US" sz="2000" dirty="0"/>
              <a:t>(1)</a:t>
            </a:r>
          </a:p>
        </p:txBody>
      </p:sp>
      <p:sp>
        <p:nvSpPr>
          <p:cNvPr id="3" name="Content Placeholder 2"/>
          <p:cNvSpPr>
            <a:spLocks noGrp="1"/>
          </p:cNvSpPr>
          <p:nvPr>
            <p:ph idx="1"/>
          </p:nvPr>
        </p:nvSpPr>
        <p:spPr>
          <a:xfrm>
            <a:off x="628650" y="1870096"/>
            <a:ext cx="7886700" cy="2890684"/>
          </a:xfrm>
        </p:spPr>
        <p:txBody>
          <a:bodyPr>
            <a:noAutofit/>
          </a:bodyPr>
          <a:lstStyle/>
          <a:p>
            <a:r>
              <a:rPr lang="en-US" dirty="0"/>
              <a:t>Algorithms			CSc 22000</a:t>
            </a:r>
          </a:p>
          <a:p>
            <a:r>
              <a:rPr lang="en-US" dirty="0"/>
              <a:t>Programming (Python)</a:t>
            </a:r>
          </a:p>
          <a:p>
            <a:r>
              <a:rPr lang="en-US" dirty="0"/>
              <a:t>Data structures			CSc 21200</a:t>
            </a:r>
          </a:p>
          <a:p>
            <a:r>
              <a:rPr lang="en-US" dirty="0"/>
              <a:t>Linear algebra			Math 34600</a:t>
            </a:r>
          </a:p>
          <a:p>
            <a:r>
              <a:rPr lang="en-US" dirty="0"/>
              <a:t>Probability and statistics	CSc 21700</a:t>
            </a:r>
          </a:p>
          <a:p>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4</a:t>
            </a:fld>
            <a:endParaRPr lang="en-US"/>
          </a:p>
        </p:txBody>
      </p:sp>
    </p:spTree>
    <p:extLst>
      <p:ext uri="{BB962C8B-B14F-4D97-AF65-F5344CB8AC3E}">
        <p14:creationId xmlns:p14="http://schemas.microsoft.com/office/powerpoint/2010/main" val="280927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4108"/>
          </a:xfrm>
        </p:spPr>
        <p:txBody>
          <a:bodyPr/>
          <a:lstStyle/>
          <a:p>
            <a:r>
              <a:rPr lang="en-US" dirty="0"/>
              <a:t>Prerequisites </a:t>
            </a:r>
            <a:r>
              <a:rPr lang="en-US" sz="2000" dirty="0"/>
              <a:t>(2)</a:t>
            </a:r>
          </a:p>
        </p:txBody>
      </p:sp>
      <p:sp>
        <p:nvSpPr>
          <p:cNvPr id="3" name="Content Placeholder 2"/>
          <p:cNvSpPr>
            <a:spLocks noGrp="1"/>
          </p:cNvSpPr>
          <p:nvPr>
            <p:ph idx="1"/>
          </p:nvPr>
        </p:nvSpPr>
        <p:spPr>
          <a:xfrm>
            <a:off x="628650" y="1870096"/>
            <a:ext cx="7886700" cy="2890684"/>
          </a:xfrm>
        </p:spPr>
        <p:txBody>
          <a:bodyPr>
            <a:noAutofit/>
          </a:bodyPr>
          <a:lstStyle/>
          <a:p>
            <a:r>
              <a:rPr lang="en-US" b="1" dirty="0">
                <a:solidFill>
                  <a:schemeClr val="bg2">
                    <a:lumMod val="75000"/>
                  </a:schemeClr>
                </a:solidFill>
              </a:rPr>
              <a:t>Algorithms</a:t>
            </a:r>
          </a:p>
          <a:p>
            <a:r>
              <a:rPr lang="en-US" b="1" dirty="0">
                <a:solidFill>
                  <a:schemeClr val="bg2">
                    <a:lumMod val="75000"/>
                  </a:schemeClr>
                </a:solidFill>
              </a:rPr>
              <a:t>Programming (Python)</a:t>
            </a:r>
          </a:p>
          <a:p>
            <a:r>
              <a:rPr lang="en-US" b="1" dirty="0">
                <a:solidFill>
                  <a:schemeClr val="bg2">
                    <a:lumMod val="75000"/>
                  </a:schemeClr>
                </a:solidFill>
              </a:rPr>
              <a:t>Data structures</a:t>
            </a:r>
          </a:p>
          <a:p>
            <a:r>
              <a:rPr lang="en-US" b="1" dirty="0">
                <a:solidFill>
                  <a:schemeClr val="bg2">
                    <a:lumMod val="75000"/>
                  </a:schemeClr>
                </a:solidFill>
              </a:rPr>
              <a:t>Linear algebra</a:t>
            </a:r>
          </a:p>
          <a:p>
            <a:r>
              <a:rPr lang="en-US" b="1" dirty="0">
                <a:solidFill>
                  <a:schemeClr val="bg2">
                    <a:lumMod val="75000"/>
                  </a:schemeClr>
                </a:solidFill>
              </a:rPr>
              <a:t>Probability and statistics</a:t>
            </a:r>
          </a:p>
          <a:p>
            <a:r>
              <a:rPr lang="en-US" b="1" dirty="0"/>
              <a:t>A desire to learn one of the most in-demand areas of computer science (and,  IMHO, the most interesting)</a:t>
            </a: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5</a:t>
            </a:fld>
            <a:endParaRPr lang="en-US"/>
          </a:p>
        </p:txBody>
      </p:sp>
    </p:spTree>
    <p:extLst>
      <p:ext uri="{BB962C8B-B14F-4D97-AF65-F5344CB8AC3E}">
        <p14:creationId xmlns:p14="http://schemas.microsoft.com/office/powerpoint/2010/main" val="45651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B708958-4DFC-4EC7-950F-B024F074605E}" type="slidenum">
              <a:rPr lang="en-US" smtClean="0"/>
              <a:t>6</a:t>
            </a:fld>
            <a:endParaRPr lang="en-US"/>
          </a:p>
        </p:txBody>
      </p:sp>
      <p:sp>
        <p:nvSpPr>
          <p:cNvPr id="3" name="Title 2"/>
          <p:cNvSpPr>
            <a:spLocks noGrp="1"/>
          </p:cNvSpPr>
          <p:nvPr>
            <p:ph type="title"/>
          </p:nvPr>
        </p:nvSpPr>
        <p:spPr>
          <a:xfrm>
            <a:off x="628650" y="365127"/>
            <a:ext cx="7886700" cy="514440"/>
          </a:xfrm>
        </p:spPr>
        <p:txBody>
          <a:bodyPr>
            <a:normAutofit fontScale="90000"/>
          </a:bodyPr>
          <a:lstStyle/>
          <a:p>
            <a:r>
              <a:rPr lang="en-US" dirty="0"/>
              <a:t>Textbook </a:t>
            </a:r>
            <a:r>
              <a:rPr lang="en-US" sz="2200" dirty="0"/>
              <a:t>(1)</a:t>
            </a:r>
          </a:p>
        </p:txBody>
      </p:sp>
      <p:pic>
        <p:nvPicPr>
          <p:cNvPr id="9" name="Picture 8" descr="Cover of the textbook (Third Edition)">
            <a:extLst>
              <a:ext uri="{FF2B5EF4-FFF2-40B4-BE49-F238E27FC236}">
                <a16:creationId xmlns:a16="http://schemas.microsoft.com/office/drawing/2014/main" id="{CE5BC22E-E8D8-D8B8-AC54-59F70418C6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255137"/>
            <a:ext cx="3638997" cy="4725642"/>
          </a:xfrm>
          <a:prstGeom prst="rect">
            <a:avLst/>
          </a:prstGeom>
        </p:spPr>
      </p:pic>
      <p:pic>
        <p:nvPicPr>
          <p:cNvPr id="11" name="Picture 10" descr="Cover of the textbook (Fourth Edition)">
            <a:extLst>
              <a:ext uri="{FF2B5EF4-FFF2-40B4-BE49-F238E27FC236}">
                <a16:creationId xmlns:a16="http://schemas.microsoft.com/office/drawing/2014/main" id="{D75E2E01-8012-D402-27F2-63D539FF54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9201" y="1255137"/>
            <a:ext cx="3730770" cy="4725642"/>
          </a:xfrm>
          <a:prstGeom prst="rect">
            <a:avLst/>
          </a:prstGeom>
        </p:spPr>
      </p:pic>
    </p:spTree>
    <p:extLst>
      <p:ext uri="{BB962C8B-B14F-4D97-AF65-F5344CB8AC3E}">
        <p14:creationId xmlns:p14="http://schemas.microsoft.com/office/powerpoint/2010/main" val="14093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99080"/>
          </a:xfrm>
        </p:spPr>
        <p:txBody>
          <a:bodyPr/>
          <a:lstStyle/>
          <a:p>
            <a:r>
              <a:rPr lang="en-US" dirty="0"/>
              <a:t>Textbook </a:t>
            </a:r>
            <a:r>
              <a:rPr lang="en-US" sz="2000" dirty="0"/>
              <a:t>(2)</a:t>
            </a:r>
          </a:p>
        </p:txBody>
      </p:sp>
      <p:sp>
        <p:nvSpPr>
          <p:cNvPr id="4" name="Slide Number Placeholder 3"/>
          <p:cNvSpPr>
            <a:spLocks noGrp="1"/>
          </p:cNvSpPr>
          <p:nvPr>
            <p:ph type="sldNum" sz="quarter" idx="10"/>
          </p:nvPr>
        </p:nvSpPr>
        <p:spPr/>
        <p:txBody>
          <a:bodyPr/>
          <a:lstStyle/>
          <a:p>
            <a:fld id="{AB708958-4DFC-4EC7-950F-B024F074605E}" type="slidenum">
              <a:rPr lang="en-US" smtClean="0"/>
              <a:t>7</a:t>
            </a:fld>
            <a:endParaRPr lang="en-US"/>
          </a:p>
        </p:txBody>
      </p:sp>
      <p:sp>
        <p:nvSpPr>
          <p:cNvPr id="5" name="Content Placeholder 4"/>
          <p:cNvSpPr>
            <a:spLocks noGrp="1"/>
          </p:cNvSpPr>
          <p:nvPr>
            <p:ph idx="1"/>
          </p:nvPr>
        </p:nvSpPr>
        <p:spPr>
          <a:xfrm>
            <a:off x="628650" y="1542456"/>
            <a:ext cx="7886700" cy="4351338"/>
          </a:xfrm>
        </p:spPr>
        <p:txBody>
          <a:bodyPr>
            <a:normAutofit/>
          </a:bodyPr>
          <a:lstStyle/>
          <a:p>
            <a:r>
              <a:rPr lang="en-US" sz="2400" dirty="0"/>
              <a:t>Russell, Stuart and Norvig, Peter. </a:t>
            </a:r>
            <a:r>
              <a:rPr lang="en-US" sz="2400" i="1" dirty="0"/>
              <a:t>Artificial Intelligence: A Modern Approach, 4th Edition</a:t>
            </a:r>
            <a:r>
              <a:rPr lang="en-US" sz="2400" dirty="0"/>
              <a:t>, ISBN 978-0-13-461099-3, 2020, Pearson.</a:t>
            </a:r>
          </a:p>
          <a:p>
            <a:pPr marL="457200" lvl="1" indent="0">
              <a:buNone/>
            </a:pPr>
            <a:r>
              <a:rPr lang="en-US" dirty="0"/>
              <a:t>Or</a:t>
            </a:r>
          </a:p>
          <a:p>
            <a:r>
              <a:rPr lang="en-US" sz="2400" dirty="0"/>
              <a:t>Russell, Stuart and Norvig, Peter. </a:t>
            </a:r>
            <a:r>
              <a:rPr lang="en-US" sz="2400" i="1" dirty="0"/>
              <a:t>Artificial Intelligence: A Modern Approach, 3rd Edition</a:t>
            </a:r>
            <a:r>
              <a:rPr lang="en-US" sz="2400" dirty="0"/>
              <a:t>, ISBN 978-0-13-604259-4, 2010, Prentice Hall.</a:t>
            </a:r>
          </a:p>
          <a:p>
            <a:pPr marL="0" indent="0">
              <a:buNone/>
            </a:pPr>
            <a:endParaRPr lang="en-US" dirty="0"/>
          </a:p>
        </p:txBody>
      </p:sp>
    </p:spTree>
    <p:extLst>
      <p:ext uri="{BB962C8B-B14F-4D97-AF65-F5344CB8AC3E}">
        <p14:creationId xmlns:p14="http://schemas.microsoft.com/office/powerpoint/2010/main" val="61802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75400"/>
          </a:xfrm>
        </p:spPr>
        <p:txBody>
          <a:bodyPr/>
          <a:lstStyle/>
          <a:p>
            <a:r>
              <a:rPr lang="en-US" dirty="0"/>
              <a:t>Machine learning environments </a:t>
            </a:r>
          </a:p>
        </p:txBody>
      </p:sp>
      <p:sp>
        <p:nvSpPr>
          <p:cNvPr id="3" name="Content Placeholder 2"/>
          <p:cNvSpPr>
            <a:spLocks noGrp="1"/>
          </p:cNvSpPr>
          <p:nvPr>
            <p:ph idx="1"/>
          </p:nvPr>
        </p:nvSpPr>
        <p:spPr>
          <a:xfrm>
            <a:off x="628650" y="2058875"/>
            <a:ext cx="7886700" cy="2890684"/>
          </a:xfrm>
        </p:spPr>
        <p:txBody>
          <a:bodyPr>
            <a:normAutofit lnSpcReduction="10000"/>
          </a:bodyPr>
          <a:lstStyle/>
          <a:p>
            <a:r>
              <a:rPr lang="en-US" b="1" dirty="0"/>
              <a:t>Python</a:t>
            </a:r>
          </a:p>
          <a:p>
            <a:pPr lvl="1"/>
            <a:r>
              <a:rPr lang="en-US" b="1" dirty="0"/>
              <a:t>Scikit Learn</a:t>
            </a:r>
          </a:p>
          <a:p>
            <a:pPr lvl="1"/>
            <a:r>
              <a:rPr lang="en-US" dirty="0" err="1"/>
              <a:t>PyTorch</a:t>
            </a:r>
            <a:r>
              <a:rPr lang="en-US" dirty="0"/>
              <a:t> (Meta)</a:t>
            </a:r>
          </a:p>
          <a:p>
            <a:pPr lvl="1"/>
            <a:r>
              <a:rPr lang="en-US" b="1" dirty="0"/>
              <a:t>TensorFlow (Google)</a:t>
            </a:r>
          </a:p>
          <a:p>
            <a:pPr lvl="1"/>
            <a:endParaRPr lang="en-US" b="1" dirty="0"/>
          </a:p>
          <a:p>
            <a:r>
              <a:rPr lang="en-US" dirty="0"/>
              <a:t>R</a:t>
            </a:r>
          </a:p>
          <a:p>
            <a:r>
              <a:rPr lang="en-US" dirty="0"/>
              <a:t>Proprietary</a:t>
            </a:r>
          </a:p>
          <a:p>
            <a:pPr marL="457200" lvl="1" indent="0">
              <a:buNone/>
            </a:pP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8</a:t>
            </a:fld>
            <a:endParaRPr lang="en-US"/>
          </a:p>
        </p:txBody>
      </p:sp>
    </p:spTree>
    <p:extLst>
      <p:ext uri="{BB962C8B-B14F-4D97-AF65-F5344CB8AC3E}">
        <p14:creationId xmlns:p14="http://schemas.microsoft.com/office/powerpoint/2010/main" val="415217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88611"/>
          </a:xfrm>
        </p:spPr>
        <p:txBody>
          <a:bodyPr/>
          <a:lstStyle/>
          <a:p>
            <a:r>
              <a:rPr lang="en-US" dirty="0"/>
              <a:t>Course programming environment </a:t>
            </a:r>
          </a:p>
        </p:txBody>
      </p:sp>
      <p:sp>
        <p:nvSpPr>
          <p:cNvPr id="3" name="Content Placeholder 2"/>
          <p:cNvSpPr>
            <a:spLocks noGrp="1"/>
          </p:cNvSpPr>
          <p:nvPr>
            <p:ph idx="1"/>
          </p:nvPr>
        </p:nvSpPr>
        <p:spPr>
          <a:xfrm>
            <a:off x="628650" y="1514168"/>
            <a:ext cx="7886700" cy="4385187"/>
          </a:xfrm>
        </p:spPr>
        <p:txBody>
          <a:bodyPr>
            <a:normAutofit/>
          </a:bodyPr>
          <a:lstStyle/>
          <a:p>
            <a:r>
              <a:rPr lang="en-US" dirty="0"/>
              <a:t>Python 3.x</a:t>
            </a:r>
          </a:p>
          <a:p>
            <a:r>
              <a:rPr lang="en-US" dirty="0"/>
              <a:t>Anaconda (strongly recommended)</a:t>
            </a:r>
          </a:p>
          <a:p>
            <a:pPr lvl="1"/>
            <a:r>
              <a:rPr lang="en-US" dirty="0"/>
              <a:t>Choose your favorite environment (Mac, Linux, Windows, …)</a:t>
            </a:r>
          </a:p>
          <a:p>
            <a:pPr lvl="1"/>
            <a:r>
              <a:rPr lang="en-US" dirty="0"/>
              <a:t>Provided at no charge by Continuum.io</a:t>
            </a:r>
          </a:p>
          <a:p>
            <a:r>
              <a:rPr lang="en-US" dirty="0" err="1"/>
              <a:t>Jupyter</a:t>
            </a:r>
            <a:r>
              <a:rPr lang="en-US" dirty="0"/>
              <a:t> Notebook</a:t>
            </a:r>
          </a:p>
          <a:p>
            <a:r>
              <a:rPr lang="en-US" dirty="0"/>
              <a:t>You don’t need a PC with a GPU as you can run TensorFlow on Google’s </a:t>
            </a:r>
            <a:r>
              <a:rPr lang="en-US" dirty="0" err="1"/>
              <a:t>Colab</a:t>
            </a:r>
            <a:r>
              <a:rPr lang="en-US" dirty="0"/>
              <a:t>.</a:t>
            </a:r>
          </a:p>
          <a:p>
            <a:pPr lvl="1"/>
            <a:endParaRPr lang="en-US" dirty="0"/>
          </a:p>
          <a:p>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9</a:t>
            </a:fld>
            <a:endParaRPr lang="en-US"/>
          </a:p>
        </p:txBody>
      </p:sp>
    </p:spTree>
    <p:extLst>
      <p:ext uri="{BB962C8B-B14F-4D97-AF65-F5344CB8AC3E}">
        <p14:creationId xmlns:p14="http://schemas.microsoft.com/office/powerpoint/2010/main" val="298449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L 4.pptx" id="{64B2721A-5DC7-49C9-80C0-1FCBF9A53174}" vid="{30ECEC55-8025-4063-B582-643B68783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4198</TotalTime>
  <Words>1112</Words>
  <Application>Microsoft Office PowerPoint</Application>
  <PresentationFormat>On-screen Show (4:3)</PresentationFormat>
  <Paragraphs>220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Symbol</vt:lpstr>
      <vt:lpstr>Times New Roman</vt:lpstr>
      <vt:lpstr>Office Theme</vt:lpstr>
      <vt:lpstr>CSc 44800  Artificial Intelligence</vt:lpstr>
      <vt:lpstr>My contact information</vt:lpstr>
      <vt:lpstr>This is the first time I’ve taught this course</vt:lpstr>
      <vt:lpstr>Prerequisites (1)</vt:lpstr>
      <vt:lpstr>Prerequisites (2)</vt:lpstr>
      <vt:lpstr>Textbook (1)</vt:lpstr>
      <vt:lpstr>Textbook (2)</vt:lpstr>
      <vt:lpstr>Machine learning environments </vt:lpstr>
      <vt:lpstr>Course programming environment </vt:lpstr>
      <vt:lpstr>Course environment </vt:lpstr>
      <vt:lpstr>Blackboard submissions</vt:lpstr>
      <vt:lpstr>Course components</vt:lpstr>
      <vt:lpstr>Bug bounties</vt:lpstr>
      <vt:lpstr>Bug bounties shoutout</vt:lpstr>
      <vt:lpstr>Course schedule</vt:lpstr>
      <vt:lpstr>Office hours</vt:lpstr>
      <vt:lpstr>Key dates</vt:lpstr>
      <vt:lpstr>Please arrive on time</vt:lpstr>
      <vt:lpstr>Please sign in when you arrive</vt:lpstr>
      <vt:lpstr>Please alert me when we’re out of time</vt:lpstr>
      <vt:lpstr>Please turn off your phone</vt:lpstr>
      <vt:lpstr>Grading</vt:lpstr>
      <vt:lpstr>Collaboration (1)</vt:lpstr>
      <vt:lpstr>Collaboration (2)</vt:lpstr>
      <vt:lpstr>Accessibility</vt:lpstr>
      <vt:lpstr>Why I may sometimes wear a mask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 Grimmelmann</dc:creator>
  <cp:lastModifiedBy>Erik Grimmelmann</cp:lastModifiedBy>
  <cp:revision>315</cp:revision>
  <cp:lastPrinted>2019-01-27T19:49:35Z</cp:lastPrinted>
  <dcterms:created xsi:type="dcterms:W3CDTF">2017-02-25T17:52:53Z</dcterms:created>
  <dcterms:modified xsi:type="dcterms:W3CDTF">2024-08-16T15:51:28Z</dcterms:modified>
</cp:coreProperties>
</file>