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0"/>
  </p:notesMasterIdLst>
  <p:handoutMasterIdLst>
    <p:handoutMasterId r:id="rId31"/>
  </p:handoutMasterIdLst>
  <p:sldIdLst>
    <p:sldId id="258" r:id="rId2"/>
    <p:sldId id="367" r:id="rId3"/>
    <p:sldId id="368" r:id="rId4"/>
    <p:sldId id="369" r:id="rId5"/>
    <p:sldId id="370" r:id="rId6"/>
    <p:sldId id="371" r:id="rId7"/>
    <p:sldId id="382" r:id="rId8"/>
    <p:sldId id="433" r:id="rId9"/>
    <p:sldId id="373" r:id="rId10"/>
    <p:sldId id="376" r:id="rId11"/>
    <p:sldId id="374" r:id="rId12"/>
    <p:sldId id="330" r:id="rId13"/>
    <p:sldId id="331" r:id="rId14"/>
    <p:sldId id="332" r:id="rId15"/>
    <p:sldId id="335" r:id="rId16"/>
    <p:sldId id="333" r:id="rId17"/>
    <p:sldId id="334" r:id="rId18"/>
    <p:sldId id="375" r:id="rId19"/>
    <p:sldId id="337" r:id="rId20"/>
    <p:sldId id="377" r:id="rId21"/>
    <p:sldId id="338" r:id="rId22"/>
    <p:sldId id="341" r:id="rId23"/>
    <p:sldId id="379" r:id="rId24"/>
    <p:sldId id="378" r:id="rId25"/>
    <p:sldId id="342" r:id="rId26"/>
    <p:sldId id="339" r:id="rId27"/>
    <p:sldId id="380" r:id="rId28"/>
    <p:sldId id="381" r:id="rId29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1" autoAdjust="0"/>
    <p:restoredTop sz="93690" autoAdjust="0"/>
  </p:normalViewPr>
  <p:slideViewPr>
    <p:cSldViewPr snapToGrid="0">
      <p:cViewPr varScale="1">
        <p:scale>
          <a:sx n="157" d="100"/>
          <a:sy n="157" d="100"/>
        </p:scale>
        <p:origin x="179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9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BC133-C6D8-48A3-B4EA-C942741A44E0}" type="datetimeFigureOut">
              <a:rPr lang="en-US" smtClean="0"/>
              <a:t>2024-08-16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8B6B9-6C5B-4AC1-8EA5-52242FF98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61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2368CC4-54C5-461B-B50D-044FC93C64EE}" type="datetimeFigureOut">
              <a:rPr lang="en-US" smtClean="0"/>
              <a:t>2024-08-16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ACD95F9-BF71-4FF4-A282-A7226EE0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40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D95F9-BF71-4FF4-A282-A7226EE087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3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D95F9-BF71-4FF4-A282-A7226EE087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23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827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052C7-3842-419A-B5C7-9F5404148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6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057099" y="6233263"/>
            <a:ext cx="3029802" cy="48291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050" dirty="0"/>
              <a:t>The City College of New York</a:t>
            </a:r>
          </a:p>
          <a:p>
            <a:pPr algn="ctr"/>
            <a:r>
              <a:rPr lang="en-US" sz="1050" dirty="0"/>
              <a:t>CSc</a:t>
            </a:r>
            <a:r>
              <a:rPr lang="en-US" sz="1050" baseline="0" dirty="0"/>
              <a:t> 44800</a:t>
            </a:r>
            <a:r>
              <a:rPr lang="en-US" sz="1050" dirty="0"/>
              <a:t> – Artificial Intelligence</a:t>
            </a:r>
          </a:p>
          <a:p>
            <a:pPr algn="ctr"/>
            <a:r>
              <a:rPr lang="en-US" sz="1050" dirty="0"/>
              <a:t>Fall 2024 – © 2024 Erik K. Grimmelmann, Ph.D.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052C7-3842-419A-B5C7-9F5404148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5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7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7" Type="http://schemas.openxmlformats.org/officeDocument/2006/relationships/image" Target="../media/image45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g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47.jpg"/><Relationship Id="rId7" Type="http://schemas.openxmlformats.org/officeDocument/2006/relationships/image" Target="../media/image28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jpg"/><Relationship Id="rId5" Type="http://schemas.openxmlformats.org/officeDocument/2006/relationships/image" Target="../media/image49.jpg"/><Relationship Id="rId4" Type="http://schemas.openxmlformats.org/officeDocument/2006/relationships/image" Target="../media/image48.jpg"/><Relationship Id="rId9" Type="http://schemas.openxmlformats.org/officeDocument/2006/relationships/image" Target="../media/image51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g"/><Relationship Id="rId3" Type="http://schemas.openxmlformats.org/officeDocument/2006/relationships/image" Target="../media/image53.jpg"/><Relationship Id="rId7" Type="http://schemas.openxmlformats.org/officeDocument/2006/relationships/image" Target="../media/image57.jp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jpeg"/><Relationship Id="rId5" Type="http://schemas.openxmlformats.org/officeDocument/2006/relationships/image" Target="../media/image55.jpg"/><Relationship Id="rId4" Type="http://schemas.openxmlformats.org/officeDocument/2006/relationships/image" Target="../media/image54.jpeg"/><Relationship Id="rId9" Type="http://schemas.openxmlformats.org/officeDocument/2006/relationships/image" Target="../media/image59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jpg"/><Relationship Id="rId3" Type="http://schemas.openxmlformats.org/officeDocument/2006/relationships/image" Target="../media/image61.jpg"/><Relationship Id="rId7" Type="http://schemas.openxmlformats.org/officeDocument/2006/relationships/image" Target="../media/image65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jpg"/><Relationship Id="rId5" Type="http://schemas.openxmlformats.org/officeDocument/2006/relationships/image" Target="../media/image63.jpg"/><Relationship Id="rId4" Type="http://schemas.openxmlformats.org/officeDocument/2006/relationships/image" Target="../media/image62.jpeg"/><Relationship Id="rId9" Type="http://schemas.openxmlformats.org/officeDocument/2006/relationships/image" Target="../media/image67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jpg"/><Relationship Id="rId3" Type="http://schemas.openxmlformats.org/officeDocument/2006/relationships/image" Target="../media/image69.jpeg"/><Relationship Id="rId7" Type="http://schemas.openxmlformats.org/officeDocument/2006/relationships/image" Target="../media/image73.jp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jpg"/><Relationship Id="rId5" Type="http://schemas.openxmlformats.org/officeDocument/2006/relationships/image" Target="../media/image71.jpg"/><Relationship Id="rId4" Type="http://schemas.openxmlformats.org/officeDocument/2006/relationships/image" Target="../media/image70.jpeg"/><Relationship Id="rId9" Type="http://schemas.openxmlformats.org/officeDocument/2006/relationships/image" Target="../media/image7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eg"/><Relationship Id="rId7" Type="http://schemas.openxmlformats.org/officeDocument/2006/relationships/image" Target="../media/image84.jpeg"/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jpeg"/><Relationship Id="rId5" Type="http://schemas.openxmlformats.org/officeDocument/2006/relationships/image" Target="../media/image82.jpg"/><Relationship Id="rId4" Type="http://schemas.openxmlformats.org/officeDocument/2006/relationships/image" Target="../media/image8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383"/>
            <a:ext cx="7772400" cy="2387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600" dirty="0"/>
              <a:t>My Career So Far</a:t>
            </a:r>
          </a:p>
        </p:txBody>
      </p:sp>
    </p:spTree>
    <p:extLst>
      <p:ext uri="{BB962C8B-B14F-4D97-AF65-F5344CB8AC3E}">
        <p14:creationId xmlns:p14="http://schemas.microsoft.com/office/powerpoint/2010/main" val="961863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307"/>
            <a:ext cx="7886700" cy="597719"/>
          </a:xfrm>
        </p:spPr>
        <p:txBody>
          <a:bodyPr/>
          <a:lstStyle/>
          <a:p>
            <a:r>
              <a:rPr lang="en-US" dirty="0"/>
              <a:t>Advisory Panels and Boards</a:t>
            </a:r>
          </a:p>
        </p:txBody>
      </p:sp>
      <p:sp>
        <p:nvSpPr>
          <p:cNvPr id="3" name="Content Placeholder 2" descr="List of the advisory panels and board on which Erik Grimmelmann has served"/>
          <p:cNvSpPr>
            <a:spLocks noGrp="1"/>
          </p:cNvSpPr>
          <p:nvPr>
            <p:ph idx="1"/>
          </p:nvPr>
        </p:nvSpPr>
        <p:spPr>
          <a:xfrm>
            <a:off x="952911" y="797859"/>
            <a:ext cx="7719141" cy="5789754"/>
          </a:xfrm>
        </p:spPr>
        <p:txBody>
          <a:bodyPr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300"/>
              </a:spcAft>
            </a:pP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CUNY Tech Prep,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Board of Advisors (2019-present)</a:t>
            </a:r>
            <a:endParaRPr lang="en-US" sz="1800" dirty="0">
              <a:effectLst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300"/>
              </a:spcAft>
            </a:pP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NY Tech Foundation, 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Board of Directors (2019-2021).</a:t>
            </a:r>
            <a:endParaRPr lang="en-US" sz="1800" dirty="0">
              <a:effectLst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300"/>
              </a:spcAft>
            </a:pP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NY Tech Alliance (NYTA), 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Board of Directors (2018-2021)</a:t>
            </a:r>
            <a:endParaRPr lang="en-US" sz="1800" dirty="0">
              <a:effectLst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300"/>
              </a:spcAft>
            </a:pP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New York Maritime Innovation Center (NYMIC)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Board of Advisors (2018-2019).</a:t>
            </a:r>
            <a:endParaRPr lang="en-US" sz="1800" dirty="0">
              <a:effectLst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300"/>
              </a:spcAft>
            </a:pP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New York Technology Council (NYTECH), 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Board of Directors, Chairman,</a:t>
            </a: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(2010-2012), Vice-Chairman (2012-2013), Member (2014-2016).</a:t>
            </a:r>
            <a:endParaRPr lang="en-US" sz="1800" dirty="0">
              <a:effectLst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300"/>
              </a:spcAft>
            </a:pP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Technology Councils of North America (TECNA), 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Board of Directors (2014)</a:t>
            </a:r>
            <a:endParaRPr lang="en-US" sz="1800" dirty="0">
              <a:effectLst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300"/>
              </a:spcAft>
            </a:pP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New York Software Industry Association (NYSIA), 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Board of Directors (2003-2009);</a:t>
            </a: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CTO Council, co-chair.</a:t>
            </a:r>
            <a:endParaRPr lang="en-US" sz="1800" dirty="0">
              <a:effectLst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300"/>
              </a:spcAft>
            </a:pP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Information Industry Association (IIA)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Board of Directors (1996-1998).</a:t>
            </a:r>
            <a:endParaRPr lang="en-US" sz="1800" dirty="0">
              <a:effectLst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300"/>
              </a:spcAft>
            </a:pP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National Information Infrastructure Testbed (NIIT)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Board of Directors and Treasurer (1993-1995).</a:t>
            </a:r>
            <a:endParaRPr lang="en-US" sz="1800" dirty="0">
              <a:effectLst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300"/>
              </a:spcAft>
            </a:pP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White House Science Office,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Counter-Terrorism Technology Oversight Panel (1987-1989).</a:t>
            </a:r>
            <a:endParaRPr lang="en-US" sz="1800" dirty="0">
              <a:effectLst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300"/>
              </a:spcAft>
            </a:pP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National Academy of Sciences (NAS), National Research Council (NRC),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Committee on Review of Switching, Synchronization, and Network Control in National Security Telecommunications (1986-1989).</a:t>
            </a:r>
            <a:endParaRPr lang="en-US" sz="1800" dirty="0">
              <a:effectLst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National Security Telecommunications Advisory Committee (NSTAC),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Electromagnetic Pulse Task Force (1983-1985).</a:t>
            </a:r>
            <a:endParaRPr lang="en-US" sz="1800" dirty="0">
              <a:effectLst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08958-4DFC-4EC7-950F-B024F074605E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28D0EA1-3F47-2021-AD09-2914D142C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148175"/>
              </p:ext>
            </p:extLst>
          </p:nvPr>
        </p:nvGraphicFramePr>
        <p:xfrm>
          <a:off x="653648" y="4136018"/>
          <a:ext cx="635267" cy="2371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480" imgH="253800" progId="Equation.DSMT4">
                  <p:embed/>
                </p:oleObj>
              </mc:Choice>
              <mc:Fallback>
                <p:oleObj name="Equation" r:id="rId2" imgW="1774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3648" y="4136018"/>
                        <a:ext cx="635267" cy="2371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1F21173-9604-3E02-FB21-1401BB4E1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880383"/>
              </p:ext>
            </p:extLst>
          </p:nvPr>
        </p:nvGraphicFramePr>
        <p:xfrm>
          <a:off x="653648" y="3399504"/>
          <a:ext cx="635000" cy="1181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5466" imgH="2554257" progId="Equation.DSMT4">
                  <p:embed/>
                </p:oleObj>
              </mc:Choice>
              <mc:Fallback>
                <p:oleObj name="Equation" r:id="rId4" imgW="635466" imgH="255425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3648" y="3399504"/>
                        <a:ext cx="635000" cy="11810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3FF5EEA-F399-4FD2-26B9-6E8D05F1B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217586"/>
              </p:ext>
            </p:extLst>
          </p:nvPr>
        </p:nvGraphicFramePr>
        <p:xfrm>
          <a:off x="634264" y="424236"/>
          <a:ext cx="635000" cy="3522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35466" imgH="2371475" progId="Equation.DSMT4">
                  <p:embed/>
                </p:oleObj>
              </mc:Choice>
              <mc:Fallback>
                <p:oleObj name="Equation" r:id="rId6" imgW="635466" imgH="237147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4264" y="424236"/>
                        <a:ext cx="635000" cy="35221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384C107-3C7D-EEEC-6879-94320763B567}"/>
              </a:ext>
            </a:extLst>
          </p:cNvPr>
          <p:cNvSpPr txBox="1"/>
          <p:nvPr/>
        </p:nvSpPr>
        <p:spPr>
          <a:xfrm rot="16200000" flipH="1">
            <a:off x="-179959" y="1862131"/>
            <a:ext cx="1161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NYC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95287-04C0-5869-D210-C40A32B79C04}"/>
              </a:ext>
            </a:extLst>
          </p:cNvPr>
          <p:cNvSpPr txBox="1"/>
          <p:nvPr/>
        </p:nvSpPr>
        <p:spPr>
          <a:xfrm rot="16200000" flipH="1">
            <a:off x="-176665" y="4969450"/>
            <a:ext cx="1161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Security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95801A-071F-52CC-54B0-0EFBEBB5D69B}"/>
              </a:ext>
            </a:extLst>
          </p:cNvPr>
          <p:cNvSpPr txBox="1"/>
          <p:nvPr/>
        </p:nvSpPr>
        <p:spPr>
          <a:xfrm rot="16200000" flipH="1">
            <a:off x="-318458" y="3855793"/>
            <a:ext cx="116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1926784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Some People in Tech </a:t>
            </a:r>
            <a:br>
              <a:rPr lang="en-US" dirty="0"/>
            </a:br>
            <a:r>
              <a:rPr lang="en-US" dirty="0"/>
              <a:t>with whom I’ve worked</a:t>
            </a:r>
            <a:br>
              <a:rPr lang="en-US" dirty="0"/>
            </a:br>
            <a:r>
              <a:rPr lang="en-US" dirty="0"/>
              <a:t>(or just knew or met)</a:t>
            </a:r>
          </a:p>
        </p:txBody>
      </p:sp>
    </p:spTree>
    <p:extLst>
      <p:ext uri="{BB962C8B-B14F-4D97-AF65-F5344CB8AC3E}">
        <p14:creationId xmlns:p14="http://schemas.microsoft.com/office/powerpoint/2010/main" val="2897367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495" y="245549"/>
            <a:ext cx="7886700" cy="590371"/>
          </a:xfrm>
        </p:spPr>
        <p:txBody>
          <a:bodyPr>
            <a:normAutofit/>
          </a:bodyPr>
          <a:lstStyle/>
          <a:p>
            <a:r>
              <a:rPr lang="en-US" dirty="0"/>
              <a:t>Turing Awardees with whom I’ve worked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052C7-3842-419A-B5C7-9F5404148B8C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7A8F2E-2DB4-428D-AB33-9BF3349A80DE}"/>
              </a:ext>
            </a:extLst>
          </p:cNvPr>
          <p:cNvSpPr txBox="1"/>
          <p:nvPr/>
        </p:nvSpPr>
        <p:spPr>
          <a:xfrm>
            <a:off x="6620756" y="6458562"/>
            <a:ext cx="1530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from: ACM.org</a:t>
            </a:r>
          </a:p>
        </p:txBody>
      </p:sp>
      <p:pic>
        <p:nvPicPr>
          <p:cNvPr id="5" name="Picture 4" descr="Headshot of Bob Kahn">
            <a:extLst>
              <a:ext uri="{FF2B5EF4-FFF2-40B4-BE49-F238E27FC236}">
                <a16:creationId xmlns:a16="http://schemas.microsoft.com/office/drawing/2014/main" id="{43D99C20-9004-389E-4C07-C210E5EF9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492" y="1758397"/>
            <a:ext cx="2150882" cy="27369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D03DCB-10A6-88CF-C497-F6FE8AF29A6F}"/>
              </a:ext>
            </a:extLst>
          </p:cNvPr>
          <p:cNvSpPr txBox="1"/>
          <p:nvPr/>
        </p:nvSpPr>
        <p:spPr>
          <a:xfrm>
            <a:off x="1967221" y="1179182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Bob Kahn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8FBBF9-E17E-59FD-7E9C-ED71197693C6}"/>
              </a:ext>
            </a:extLst>
          </p:cNvPr>
          <p:cNvSpPr txBox="1"/>
          <p:nvPr/>
        </p:nvSpPr>
        <p:spPr>
          <a:xfrm>
            <a:off x="1615299" y="4534247"/>
            <a:ext cx="21452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</a:rPr>
              <a:t>1938-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</a:rPr>
              <a:t>BEE, CCNY 1960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AD212B-AFC4-3B45-3D2B-10D46B69001D}"/>
              </a:ext>
            </a:extLst>
          </p:cNvPr>
          <p:cNvSpPr txBox="1"/>
          <p:nvPr/>
        </p:nvSpPr>
        <p:spPr>
          <a:xfrm>
            <a:off x="5789753" y="1168088"/>
            <a:ext cx="1336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Vint Cerf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14F7E3-21A9-0954-D823-26E238D93D66}"/>
              </a:ext>
            </a:extLst>
          </p:cNvPr>
          <p:cNvSpPr txBox="1"/>
          <p:nvPr/>
        </p:nvSpPr>
        <p:spPr>
          <a:xfrm>
            <a:off x="6066654" y="4623442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</a:rPr>
              <a:t>1943-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4798C7-8868-22F9-2C08-A3DE71D16DC9}"/>
              </a:ext>
            </a:extLst>
          </p:cNvPr>
          <p:cNvSpPr txBox="1"/>
          <p:nvPr/>
        </p:nvSpPr>
        <p:spPr>
          <a:xfrm>
            <a:off x="1381125" y="5290862"/>
            <a:ext cx="3436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1A1A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Led the </a:t>
            </a:r>
            <a:r>
              <a:rPr lang="en-US" dirty="0">
                <a:solidFill>
                  <a:srgbClr val="1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ARPANET project</a:t>
            </a:r>
            <a:endParaRPr lang="en-US" dirty="0"/>
          </a:p>
        </p:txBody>
      </p:sp>
      <p:pic>
        <p:nvPicPr>
          <p:cNvPr id="17" name="Picture 16" descr="Headshot of Vint Cerf">
            <a:extLst>
              <a:ext uri="{FF2B5EF4-FFF2-40B4-BE49-F238E27FC236}">
                <a16:creationId xmlns:a16="http://schemas.microsoft.com/office/drawing/2014/main" id="{D51EF9F2-A768-8CAC-2EB5-F618B6B63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877" y="1689576"/>
            <a:ext cx="2772144" cy="28446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1E7F5C-7759-CBFC-008D-2F38554A5219}"/>
              </a:ext>
            </a:extLst>
          </p:cNvPr>
          <p:cNvSpPr txBox="1"/>
          <p:nvPr/>
        </p:nvSpPr>
        <p:spPr>
          <a:xfrm>
            <a:off x="4902415" y="5248779"/>
            <a:ext cx="3436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1A1A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the TCP/IP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84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495" y="245549"/>
            <a:ext cx="7886700" cy="590371"/>
          </a:xfrm>
        </p:spPr>
        <p:txBody>
          <a:bodyPr>
            <a:normAutofit/>
          </a:bodyPr>
          <a:lstStyle/>
          <a:p>
            <a:r>
              <a:rPr lang="en-US" dirty="0"/>
              <a:t>A Turing Awardee who I offered a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052C7-3842-419A-B5C7-9F5404148B8C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7A8F2E-2DB4-428D-AB33-9BF3349A80DE}"/>
              </a:ext>
            </a:extLst>
          </p:cNvPr>
          <p:cNvSpPr txBox="1"/>
          <p:nvPr/>
        </p:nvSpPr>
        <p:spPr>
          <a:xfrm>
            <a:off x="6620756" y="6458562"/>
            <a:ext cx="1530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from: ACM.org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D03DCB-10A6-88CF-C497-F6FE8AF29A6F}"/>
              </a:ext>
            </a:extLst>
          </p:cNvPr>
          <p:cNvSpPr txBox="1"/>
          <p:nvPr/>
        </p:nvSpPr>
        <p:spPr>
          <a:xfrm>
            <a:off x="3443934" y="1176657"/>
            <a:ext cx="2256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Tim Berners Lee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14F7E3-21A9-0954-D823-26E238D93D66}"/>
              </a:ext>
            </a:extLst>
          </p:cNvPr>
          <p:cNvSpPr txBox="1"/>
          <p:nvPr/>
        </p:nvSpPr>
        <p:spPr>
          <a:xfrm>
            <a:off x="4180706" y="4672427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</a:rPr>
              <a:t>1955-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4798C7-8868-22F9-2C08-A3DE71D16DC9}"/>
              </a:ext>
            </a:extLst>
          </p:cNvPr>
          <p:cNvSpPr txBox="1"/>
          <p:nvPr/>
        </p:nvSpPr>
        <p:spPr>
          <a:xfrm>
            <a:off x="825911" y="5218798"/>
            <a:ext cx="75812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Invented the World Wide Web, the first web browser, and the fundamental protocols and algorithms that allowed the Web to scale</a:t>
            </a:r>
            <a:r>
              <a:rPr lang="en-US" b="0" i="0" dirty="0">
                <a:solidFill>
                  <a:srgbClr val="1A1A1F"/>
                </a:solidFill>
                <a:effectLst/>
                <a:latin typeface="Georgia" panose="02040502050405020303" pitchFamily="18" charset="0"/>
              </a:rPr>
              <a:t>.</a:t>
            </a:r>
            <a:r>
              <a:rPr lang="en-US" i="0" dirty="0">
                <a:solidFill>
                  <a:srgbClr val="1A1A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8" name="Picture 7" descr="Headshot of Tim Berners-Lee">
            <a:extLst>
              <a:ext uri="{FF2B5EF4-FFF2-40B4-BE49-F238E27FC236}">
                <a16:creationId xmlns:a16="http://schemas.microsoft.com/office/drawing/2014/main" id="{73CEA61F-A5AC-CB7D-850A-9EDDA927E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24" y="1789214"/>
            <a:ext cx="2736952" cy="273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495" y="196389"/>
            <a:ext cx="7886700" cy="590371"/>
          </a:xfrm>
        </p:spPr>
        <p:txBody>
          <a:bodyPr>
            <a:normAutofit/>
          </a:bodyPr>
          <a:lstStyle/>
          <a:p>
            <a:r>
              <a:rPr lang="en-US" dirty="0"/>
              <a:t>Turing Awardees whom I knew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052C7-3842-419A-B5C7-9F5404148B8C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7A8F2E-2DB4-428D-AB33-9BF3349A80DE}"/>
              </a:ext>
            </a:extLst>
          </p:cNvPr>
          <p:cNvSpPr txBox="1"/>
          <p:nvPr/>
        </p:nvSpPr>
        <p:spPr>
          <a:xfrm>
            <a:off x="6620756" y="6458562"/>
            <a:ext cx="1530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from: Wikipedia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D03DCB-10A6-88CF-C497-F6FE8AF29A6F}"/>
              </a:ext>
            </a:extLst>
          </p:cNvPr>
          <p:cNvSpPr txBox="1"/>
          <p:nvPr/>
        </p:nvSpPr>
        <p:spPr>
          <a:xfrm>
            <a:off x="1752414" y="899654"/>
            <a:ext cx="2085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Ken Thompson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8FBBF9-E17E-59FD-7E9C-ED71197693C6}"/>
              </a:ext>
            </a:extLst>
          </p:cNvPr>
          <p:cNvSpPr txBox="1"/>
          <p:nvPr/>
        </p:nvSpPr>
        <p:spPr>
          <a:xfrm>
            <a:off x="2403648" y="4062316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</a:rPr>
              <a:t>1943-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AD212B-AFC4-3B45-3D2B-10D46B69001D}"/>
              </a:ext>
            </a:extLst>
          </p:cNvPr>
          <p:cNvSpPr txBox="1"/>
          <p:nvPr/>
        </p:nvSpPr>
        <p:spPr>
          <a:xfrm>
            <a:off x="5679094" y="899653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Dennis Ritchie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14F7E3-21A9-0954-D823-26E238D93D66}"/>
              </a:ext>
            </a:extLst>
          </p:cNvPr>
          <p:cNvSpPr txBox="1"/>
          <p:nvPr/>
        </p:nvSpPr>
        <p:spPr>
          <a:xfrm>
            <a:off x="6046117" y="4062316"/>
            <a:ext cx="1286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</a:rPr>
              <a:t>1941-2011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4798C7-8868-22F9-2C08-A3DE71D16DC9}"/>
              </a:ext>
            </a:extLst>
          </p:cNvPr>
          <p:cNvSpPr txBox="1"/>
          <p:nvPr/>
        </p:nvSpPr>
        <p:spPr>
          <a:xfrm>
            <a:off x="834473" y="4474208"/>
            <a:ext cx="39209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Designed and implemented the original UNIX operating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Invented the B programming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 the development of the Plan 9 distributed operating system</a:t>
            </a:r>
            <a:endParaRPr lang="en-US" dirty="0"/>
          </a:p>
        </p:txBody>
      </p:sp>
      <p:pic>
        <p:nvPicPr>
          <p:cNvPr id="11" name="Picture 10" descr="Headshot of Ken Thompson">
            <a:extLst>
              <a:ext uri="{FF2B5EF4-FFF2-40B4-BE49-F238E27FC236}">
                <a16:creationId xmlns:a16="http://schemas.microsoft.com/office/drawing/2014/main" id="{34855EBE-E4DD-95BA-0419-F929C0DB1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958" y="1528592"/>
            <a:ext cx="2389669" cy="24457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E0A55F-EB26-58FB-010A-1B3812368AE4}"/>
              </a:ext>
            </a:extLst>
          </p:cNvPr>
          <p:cNvSpPr txBox="1"/>
          <p:nvPr/>
        </p:nvSpPr>
        <p:spPr>
          <a:xfrm>
            <a:off x="5077095" y="4544977"/>
            <a:ext cx="37031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Co-created UNIX and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the C programming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Worked on Plan 9</a:t>
            </a:r>
          </a:p>
        </p:txBody>
      </p:sp>
      <p:pic>
        <p:nvPicPr>
          <p:cNvPr id="5" name="Picture 4" descr="Headshot ot Dennis Ritchie">
            <a:extLst>
              <a:ext uri="{FF2B5EF4-FFF2-40B4-BE49-F238E27FC236}">
                <a16:creationId xmlns:a16="http://schemas.microsoft.com/office/drawing/2014/main" id="{6D847376-136E-0A87-0BF3-3E73B8039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589" y="1474211"/>
            <a:ext cx="2384334" cy="244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892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495" y="245549"/>
            <a:ext cx="8141724" cy="590371"/>
          </a:xfrm>
        </p:spPr>
        <p:txBody>
          <a:bodyPr>
            <a:normAutofit/>
          </a:bodyPr>
          <a:lstStyle/>
          <a:p>
            <a:r>
              <a:rPr lang="en-US" dirty="0"/>
              <a:t>Another Bell Labs colleague you may know 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052C7-3842-419A-B5C7-9F5404148B8C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7A8F2E-2DB4-428D-AB33-9BF3349A80DE}"/>
              </a:ext>
            </a:extLst>
          </p:cNvPr>
          <p:cNvSpPr txBox="1"/>
          <p:nvPr/>
        </p:nvSpPr>
        <p:spPr>
          <a:xfrm>
            <a:off x="6620756" y="6458562"/>
            <a:ext cx="1530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from: Wikipedia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D03DCB-10A6-88CF-C497-F6FE8AF29A6F}"/>
              </a:ext>
            </a:extLst>
          </p:cNvPr>
          <p:cNvSpPr txBox="1"/>
          <p:nvPr/>
        </p:nvSpPr>
        <p:spPr>
          <a:xfrm>
            <a:off x="3469896" y="996408"/>
            <a:ext cx="2242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Brian Kernighan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8FBBF9-E17E-59FD-7E9C-ED71197693C6}"/>
              </a:ext>
            </a:extLst>
          </p:cNvPr>
          <p:cNvSpPr txBox="1"/>
          <p:nvPr/>
        </p:nvSpPr>
        <p:spPr>
          <a:xfrm>
            <a:off x="4180706" y="4098713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</a:rPr>
              <a:t>1942-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4798C7-8868-22F9-2C08-A3DE71D16DC9}"/>
              </a:ext>
            </a:extLst>
          </p:cNvPr>
          <p:cNvSpPr txBox="1"/>
          <p:nvPr/>
        </p:nvSpPr>
        <p:spPr>
          <a:xfrm>
            <a:off x="698090" y="4571999"/>
            <a:ext cx="79641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Co-authored, with Dennis Ritchie, </a:t>
            </a:r>
            <a:r>
              <a:rPr lang="en-US" i="1" dirty="0">
                <a:solidFill>
                  <a:srgbClr val="1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 Programming Language</a:t>
            </a:r>
            <a:r>
              <a:rPr lang="en-US" dirty="0">
                <a:solidFill>
                  <a:srgbClr val="1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Authored many UNIX programs including AWK and AMPL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well-known heuristics for two NP-complete optimization problems: graph partitioning and the traveling salesperson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Teaches, among other topics, Computer Science for humanities and social science students</a:t>
            </a:r>
            <a:endParaRPr lang="en-US" dirty="0"/>
          </a:p>
        </p:txBody>
      </p:sp>
      <p:pic>
        <p:nvPicPr>
          <p:cNvPr id="10" name="Picture 9" descr="Headshot of Brian Kernighan">
            <a:extLst>
              <a:ext uri="{FF2B5EF4-FFF2-40B4-BE49-F238E27FC236}">
                <a16:creationId xmlns:a16="http://schemas.microsoft.com/office/drawing/2014/main" id="{29D43345-69EE-D19D-7C27-C480AFF4C4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701" y="1523321"/>
            <a:ext cx="2048598" cy="250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55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495" y="245549"/>
            <a:ext cx="7886700" cy="590371"/>
          </a:xfrm>
        </p:spPr>
        <p:txBody>
          <a:bodyPr>
            <a:normAutofit/>
          </a:bodyPr>
          <a:lstStyle/>
          <a:p>
            <a:r>
              <a:rPr lang="en-US" dirty="0"/>
              <a:t>Nobel laureates with whom I’ve worked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052C7-3842-419A-B5C7-9F5404148B8C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7A8F2E-2DB4-428D-AB33-9BF3349A80DE}"/>
              </a:ext>
            </a:extLst>
          </p:cNvPr>
          <p:cNvSpPr txBox="1"/>
          <p:nvPr/>
        </p:nvSpPr>
        <p:spPr>
          <a:xfrm>
            <a:off x="6620756" y="6458562"/>
            <a:ext cx="1530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from: Wikipedia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D03DCB-10A6-88CF-C497-F6FE8AF29A6F}"/>
              </a:ext>
            </a:extLst>
          </p:cNvPr>
          <p:cNvSpPr txBox="1"/>
          <p:nvPr/>
        </p:nvSpPr>
        <p:spPr>
          <a:xfrm>
            <a:off x="2737843" y="1118925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Arno Penzias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8FBBF9-E17E-59FD-7E9C-ED71197693C6}"/>
              </a:ext>
            </a:extLst>
          </p:cNvPr>
          <p:cNvSpPr txBox="1"/>
          <p:nvPr/>
        </p:nvSpPr>
        <p:spPr>
          <a:xfrm>
            <a:off x="3494445" y="4734867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</a:rPr>
              <a:t>1933-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AD212B-AFC4-3B45-3D2B-10D46B69001D}"/>
              </a:ext>
            </a:extLst>
          </p:cNvPr>
          <p:cNvSpPr txBox="1"/>
          <p:nvPr/>
        </p:nvSpPr>
        <p:spPr>
          <a:xfrm>
            <a:off x="4714908" y="1119308"/>
            <a:ext cx="1968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Robert Wilson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14F7E3-21A9-0954-D823-26E238D93D66}"/>
              </a:ext>
            </a:extLst>
          </p:cNvPr>
          <p:cNvSpPr txBox="1"/>
          <p:nvPr/>
        </p:nvSpPr>
        <p:spPr>
          <a:xfrm>
            <a:off x="5139134" y="4731005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</a:rPr>
              <a:t>1936-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4798C7-8868-22F9-2C08-A3DE71D16DC9}"/>
              </a:ext>
            </a:extLst>
          </p:cNvPr>
          <p:cNvSpPr txBox="1"/>
          <p:nvPr/>
        </p:nvSpPr>
        <p:spPr>
          <a:xfrm>
            <a:off x="1655979" y="5185794"/>
            <a:ext cx="5832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1A1A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Discovered the comic microwave background radiation which helped establish the Big Bang theory of cosmology.</a:t>
            </a:r>
            <a:endParaRPr lang="en-US" dirty="0"/>
          </a:p>
        </p:txBody>
      </p:sp>
      <p:pic>
        <p:nvPicPr>
          <p:cNvPr id="5" name="Picture 4" descr="Photograph of Arno Penzias and Robert Wilson standing in front of their microwave antenna at Bell Labs in Crawford Hill, NJ">
            <a:extLst>
              <a:ext uri="{FF2B5EF4-FFF2-40B4-BE49-F238E27FC236}">
                <a16:creationId xmlns:a16="http://schemas.microsoft.com/office/drawing/2014/main" id="{D0376B58-AC0F-5ADF-62EC-8169FEAF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539" y="1672206"/>
            <a:ext cx="4222921" cy="28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4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494" y="136525"/>
            <a:ext cx="8249879" cy="1248255"/>
          </a:xfrm>
        </p:spPr>
        <p:txBody>
          <a:bodyPr>
            <a:normAutofit/>
          </a:bodyPr>
          <a:lstStyle/>
          <a:p>
            <a:r>
              <a:rPr lang="en-US" sz="2800" dirty="0"/>
              <a:t>A Nobel laureate who chaired the White House Science Office, Counter-Terrorism Technology Oversight Panel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052C7-3842-419A-B5C7-9F5404148B8C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D03DCB-10A6-88CF-C497-F6FE8AF29A6F}"/>
              </a:ext>
            </a:extLst>
          </p:cNvPr>
          <p:cNvSpPr txBox="1"/>
          <p:nvPr/>
        </p:nvSpPr>
        <p:spPr>
          <a:xfrm>
            <a:off x="3393214" y="1512640"/>
            <a:ext cx="2357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Joshua Lederberg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8FBBF9-E17E-59FD-7E9C-ED71197693C6}"/>
              </a:ext>
            </a:extLst>
          </p:cNvPr>
          <p:cNvSpPr txBox="1"/>
          <p:nvPr/>
        </p:nvSpPr>
        <p:spPr>
          <a:xfrm>
            <a:off x="3924224" y="4387308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</a:rPr>
              <a:t>1925-2008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4798C7-8868-22F9-2C08-A3DE71D16DC9}"/>
              </a:ext>
            </a:extLst>
          </p:cNvPr>
          <p:cNvSpPr txBox="1"/>
          <p:nvPr/>
        </p:nvSpPr>
        <p:spPr>
          <a:xfrm>
            <a:off x="788713" y="4883696"/>
            <a:ext cx="75665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1A1A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Awarded the 1958 </a:t>
            </a:r>
            <a:r>
              <a:rPr lang="en-US" dirty="0">
                <a:solidFill>
                  <a:srgbClr val="1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Nobel Prize in Physiology or Medicine at the age of 33 for his discovery that bacteria can mate and exchange genes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President, Rockefeller University</a:t>
            </a:r>
            <a:endParaRPr lang="en-US" dirty="0"/>
          </a:p>
        </p:txBody>
      </p:sp>
      <p:pic>
        <p:nvPicPr>
          <p:cNvPr id="5" name="Picture 4" descr="Headshot of Joshua Lederberg">
            <a:extLst>
              <a:ext uri="{FF2B5EF4-FFF2-40B4-BE49-F238E27FC236}">
                <a16:creationId xmlns:a16="http://schemas.microsoft.com/office/drawing/2014/main" id="{4CF8B84C-4876-547B-FCDC-A9CEE7F97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987" y="2102165"/>
            <a:ext cx="17240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92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495" y="245549"/>
            <a:ext cx="7886700" cy="590371"/>
          </a:xfrm>
        </p:spPr>
        <p:txBody>
          <a:bodyPr>
            <a:normAutofit/>
          </a:bodyPr>
          <a:lstStyle/>
          <a:p>
            <a:r>
              <a:rPr lang="en-US" dirty="0"/>
              <a:t>Three of my bosses at AT&amp;T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57950" y="6317022"/>
            <a:ext cx="2057400" cy="365125"/>
          </a:xfrm>
        </p:spPr>
        <p:txBody>
          <a:bodyPr/>
          <a:lstStyle/>
          <a:p>
            <a:fld id="{C4D052C7-3842-419A-B5C7-9F5404148B8C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D03DCB-10A6-88CF-C497-F6FE8AF29A6F}"/>
              </a:ext>
            </a:extLst>
          </p:cNvPr>
          <p:cNvSpPr txBox="1"/>
          <p:nvPr/>
        </p:nvSpPr>
        <p:spPr>
          <a:xfrm>
            <a:off x="3981372" y="90617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</a:rPr>
              <a:t>Joe Nachio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8FBBF9-E17E-59FD-7E9C-ED71197693C6}"/>
              </a:ext>
            </a:extLst>
          </p:cNvPr>
          <p:cNvSpPr txBox="1"/>
          <p:nvPr/>
        </p:nvSpPr>
        <p:spPr>
          <a:xfrm>
            <a:off x="4399755" y="426681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1949-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AD212B-AFC4-3B45-3D2B-10D46B69001D}"/>
              </a:ext>
            </a:extLst>
          </p:cNvPr>
          <p:cNvSpPr txBox="1"/>
          <p:nvPr/>
        </p:nvSpPr>
        <p:spPr>
          <a:xfrm>
            <a:off x="6593163" y="948099"/>
            <a:ext cx="200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</a:rPr>
              <a:t>Dan Schulman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14F7E3-21A9-0954-D823-26E238D93D66}"/>
              </a:ext>
            </a:extLst>
          </p:cNvPr>
          <p:cNvSpPr txBox="1"/>
          <p:nvPr/>
        </p:nvSpPr>
        <p:spPr>
          <a:xfrm>
            <a:off x="7203906" y="4266815"/>
            <a:ext cx="78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1958-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4798C7-8868-22F9-2C08-A3DE71D16DC9}"/>
              </a:ext>
            </a:extLst>
          </p:cNvPr>
          <p:cNvSpPr txBox="1"/>
          <p:nvPr/>
        </p:nvSpPr>
        <p:spPr>
          <a:xfrm>
            <a:off x="2962985" y="4595765"/>
            <a:ext cx="331109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Turned down my recommendation to offer Internet services in 1991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CEO Qwest Communications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Wouldn’t give customer data to the NSA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Served 4+ years for insider trading</a:t>
            </a:r>
          </a:p>
        </p:txBody>
      </p:sp>
      <p:pic>
        <p:nvPicPr>
          <p:cNvPr id="10" name="Picture 9" descr="Headshot of Joe Nachio">
            <a:extLst>
              <a:ext uri="{FF2B5EF4-FFF2-40B4-BE49-F238E27FC236}">
                <a16:creationId xmlns:a16="http://schemas.microsoft.com/office/drawing/2014/main" id="{82452E6D-0202-39D1-88F9-A129D8C14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537" y="1463683"/>
            <a:ext cx="2182307" cy="27493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76E3ED2-9CC7-9C1D-549F-050E801A3206}"/>
              </a:ext>
            </a:extLst>
          </p:cNvPr>
          <p:cNvSpPr txBox="1"/>
          <p:nvPr/>
        </p:nvSpPr>
        <p:spPr>
          <a:xfrm>
            <a:off x="6717581" y="4611313"/>
            <a:ext cx="2426419" cy="1077218"/>
          </a:xfrm>
          <a:prstGeom prst="rect">
            <a:avLst/>
          </a:prstGeom>
          <a:noFill/>
        </p:spPr>
        <p:txBody>
          <a:bodyPr wrap="square" lIns="45720" r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CEO Priceline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CEO Virgin Mobile USA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CEO PayPal</a:t>
            </a:r>
            <a:endParaRPr lang="en-US" sz="1600" dirty="0"/>
          </a:p>
        </p:txBody>
      </p:sp>
      <p:pic>
        <p:nvPicPr>
          <p:cNvPr id="18" name="Picture 17" descr="Headshot of Dan Schulman">
            <a:extLst>
              <a:ext uri="{FF2B5EF4-FFF2-40B4-BE49-F238E27FC236}">
                <a16:creationId xmlns:a16="http://schemas.microsoft.com/office/drawing/2014/main" id="{D0E3CAE4-856D-C418-D344-2C3738581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429" y="1498254"/>
            <a:ext cx="2097544" cy="27411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6C1585-A1FF-6042-6591-999B9CCAC184}"/>
              </a:ext>
            </a:extLst>
          </p:cNvPr>
          <p:cNvSpPr txBox="1"/>
          <p:nvPr/>
        </p:nvSpPr>
        <p:spPr>
          <a:xfrm>
            <a:off x="838508" y="953893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</a:rPr>
              <a:t>Sol Buchsbaum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D791A4-2B91-B864-3F9C-28E2704B98D1}"/>
              </a:ext>
            </a:extLst>
          </p:cNvPr>
          <p:cNvSpPr txBox="1"/>
          <p:nvPr/>
        </p:nvSpPr>
        <p:spPr>
          <a:xfrm>
            <a:off x="1146285" y="4301051"/>
            <a:ext cx="11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1929-1993</a:t>
            </a:r>
          </a:p>
        </p:txBody>
      </p:sp>
      <p:pic>
        <p:nvPicPr>
          <p:cNvPr id="8" name="Picture 7" descr="Headshot of Sol Buchsbaum">
            <a:extLst>
              <a:ext uri="{FF2B5EF4-FFF2-40B4-BE49-F238E27FC236}">
                <a16:creationId xmlns:a16="http://schemas.microsoft.com/office/drawing/2014/main" id="{F50EBAAA-767E-8F50-3F70-BCCD10EC5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37" y="1463683"/>
            <a:ext cx="2199490" cy="27493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C0A6E5-09B8-2F85-E986-EE21964BA2E3}"/>
              </a:ext>
            </a:extLst>
          </p:cNvPr>
          <p:cNvSpPr txBox="1"/>
          <p:nvPr/>
        </p:nvSpPr>
        <p:spPr>
          <a:xfrm>
            <a:off x="367088" y="4636145"/>
            <a:ext cx="250283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 House Science Advisor to Nixon, Ford, Carter, Reagan, H.W. Bush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Strategic Defense Initiative (aka Star Wars)</a:t>
            </a:r>
          </a:p>
        </p:txBody>
      </p:sp>
    </p:spTree>
    <p:extLst>
      <p:ext uri="{BB962C8B-B14F-4D97-AF65-F5344CB8AC3E}">
        <p14:creationId xmlns:p14="http://schemas.microsoft.com/office/powerpoint/2010/main" val="3271095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494" y="245550"/>
            <a:ext cx="8249879" cy="619690"/>
          </a:xfrm>
        </p:spPr>
        <p:txBody>
          <a:bodyPr>
            <a:normAutofit/>
          </a:bodyPr>
          <a:lstStyle/>
          <a:p>
            <a:r>
              <a:rPr lang="en-US" dirty="0"/>
              <a:t>Speaking on behalf of Net Neutrality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052C7-3842-419A-B5C7-9F5404148B8C}" type="slidenum">
              <a:rPr lang="en-US" smtClean="0"/>
              <a:t>19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4798C7-8868-22F9-2C08-A3DE71D16DC9}"/>
              </a:ext>
            </a:extLst>
          </p:cNvPr>
          <p:cNvSpPr txBox="1"/>
          <p:nvPr/>
        </p:nvSpPr>
        <p:spPr>
          <a:xfrm>
            <a:off x="788716" y="5552642"/>
            <a:ext cx="7566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0" dirty="0">
                <a:solidFill>
                  <a:srgbClr val="1A1A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press </a:t>
            </a:r>
            <a:r>
              <a:rPr lang="en-US" dirty="0">
                <a:solidFill>
                  <a:srgbClr val="1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held on Net Neutrality by Senator Chuck Schumer in 2017</a:t>
            </a:r>
            <a:endParaRPr lang="en-US" dirty="0"/>
          </a:p>
        </p:txBody>
      </p:sp>
      <p:pic>
        <p:nvPicPr>
          <p:cNvPr id="5" name="Picture 4" descr="Photo of Erik Grimmelmann speaking at a press conference with Senator Chuck  Schumer standing behind him ">
            <a:extLst>
              <a:ext uri="{FF2B5EF4-FFF2-40B4-BE49-F238E27FC236}">
                <a16:creationId xmlns:a16="http://schemas.microsoft.com/office/drawing/2014/main" id="{0F9E256C-EECA-A033-20B7-BA3627D9E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387" y="1144506"/>
            <a:ext cx="5555225" cy="416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0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872"/>
            <a:ext cx="7886700" cy="577554"/>
          </a:xfrm>
        </p:spPr>
        <p:txBody>
          <a:bodyPr/>
          <a:lstStyle/>
          <a:p>
            <a:r>
              <a:rPr lang="en-US" dirty="0"/>
              <a:t>Phases of my career so far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30689"/>
            <a:ext cx="7886700" cy="35966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3200" dirty="0"/>
              <a:t>Phase I		Science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3200" dirty="0"/>
              <a:t>Phase II		Big-companies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3200" dirty="0"/>
              <a:t>Phase III 		Startup tech companies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3200" dirty="0"/>
              <a:t>Phase IV 		Interruption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3200" dirty="0"/>
              <a:t>Phase V 		Tech-related non-profits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3200" dirty="0"/>
              <a:t>Phase VI 		Academics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08958-4DFC-4EC7-950F-B024F07460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13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60" y="103883"/>
            <a:ext cx="8249879" cy="571156"/>
          </a:xfrm>
        </p:spPr>
        <p:txBody>
          <a:bodyPr>
            <a:normAutofit fontScale="90000"/>
          </a:bodyPr>
          <a:lstStyle/>
          <a:p>
            <a:r>
              <a:rPr lang="en-US" dirty="0"/>
              <a:t>Policy influencers/makers to whom I’ve presented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57950" y="6317022"/>
            <a:ext cx="2057400" cy="365125"/>
          </a:xfrm>
        </p:spPr>
        <p:txBody>
          <a:bodyPr/>
          <a:lstStyle/>
          <a:p>
            <a:fld id="{C4D052C7-3842-419A-B5C7-9F5404148B8C}" type="slidenum">
              <a:rPr lang="en-US" smtClean="0"/>
              <a:t>20</a:t>
            </a:fld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5F1812-966E-9676-1CC1-1746AF0DEEDF}"/>
              </a:ext>
            </a:extLst>
          </p:cNvPr>
          <p:cNvSpPr txBox="1"/>
          <p:nvPr/>
        </p:nvSpPr>
        <p:spPr>
          <a:xfrm>
            <a:off x="6789329" y="354320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Newt Gingrich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55541E-8549-206C-096F-0C42096ADCA9}"/>
              </a:ext>
            </a:extLst>
          </p:cNvPr>
          <p:cNvSpPr txBox="1"/>
          <p:nvPr/>
        </p:nvSpPr>
        <p:spPr>
          <a:xfrm>
            <a:off x="6789329" y="5543364"/>
            <a:ext cx="1720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</a:rPr>
              <a:t>US Representative</a:t>
            </a:r>
          </a:p>
        </p:txBody>
      </p:sp>
      <p:pic>
        <p:nvPicPr>
          <p:cNvPr id="36" name="Picture 35" descr="Headshot of New Gingrich">
            <a:extLst>
              <a:ext uri="{FF2B5EF4-FFF2-40B4-BE49-F238E27FC236}">
                <a16:creationId xmlns:a16="http://schemas.microsoft.com/office/drawing/2014/main" id="{6106D45A-1002-92CF-5DD1-7F6EA98F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397" y="3871104"/>
            <a:ext cx="1298996" cy="163786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1D47F12-7819-5FCC-927F-D767EF9FEB2A}"/>
              </a:ext>
            </a:extLst>
          </p:cNvPr>
          <p:cNvSpPr txBox="1"/>
          <p:nvPr/>
        </p:nvSpPr>
        <p:spPr>
          <a:xfrm>
            <a:off x="548371" y="348605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James Burnley IV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65199B-80F2-8209-46FE-FDFB8310C3A6}"/>
              </a:ext>
            </a:extLst>
          </p:cNvPr>
          <p:cNvSpPr txBox="1"/>
          <p:nvPr/>
        </p:nvSpPr>
        <p:spPr>
          <a:xfrm>
            <a:off x="775005" y="5541685"/>
            <a:ext cx="1389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</a:rPr>
              <a:t>Secretary of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</a:rPr>
              <a:t>Transportation</a:t>
            </a:r>
          </a:p>
        </p:txBody>
      </p:sp>
      <p:pic>
        <p:nvPicPr>
          <p:cNvPr id="7" name="Picture 6" descr="Headshot of James Burnley IV">
            <a:extLst>
              <a:ext uri="{FF2B5EF4-FFF2-40B4-BE49-F238E27FC236}">
                <a16:creationId xmlns:a16="http://schemas.microsoft.com/office/drawing/2014/main" id="{79961FF4-580C-4214-E811-CCF9A966A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72" y="3902498"/>
            <a:ext cx="1537373" cy="16195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FA00EC-A16A-20EB-C4BE-158FE6CAD741}"/>
              </a:ext>
            </a:extLst>
          </p:cNvPr>
          <p:cNvSpPr txBox="1"/>
          <p:nvPr/>
        </p:nvSpPr>
        <p:spPr>
          <a:xfrm>
            <a:off x="3730262" y="3495940"/>
            <a:ext cx="17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T. Allan McArtor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F72CE-285F-819F-C0BF-099DA313098E}"/>
              </a:ext>
            </a:extLst>
          </p:cNvPr>
          <p:cNvSpPr txBox="1"/>
          <p:nvPr/>
        </p:nvSpPr>
        <p:spPr>
          <a:xfrm>
            <a:off x="3459907" y="5495518"/>
            <a:ext cx="2224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</a:rPr>
              <a:t>Federal Aviation Agency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</a:rPr>
              <a:t> Administrator</a:t>
            </a:r>
          </a:p>
        </p:txBody>
      </p:sp>
      <p:pic>
        <p:nvPicPr>
          <p:cNvPr id="9" name="Picture 8" descr="Headshot of T. Allen McArtor">
            <a:extLst>
              <a:ext uri="{FF2B5EF4-FFF2-40B4-BE49-F238E27FC236}">
                <a16:creationId xmlns:a16="http://schemas.microsoft.com/office/drawing/2014/main" id="{D4E14D39-A35F-A459-1E24-B67CD0880F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237" y="3868506"/>
            <a:ext cx="1242491" cy="1619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EC2D8C-A65E-7D4D-2C65-20031804BBB1}"/>
              </a:ext>
            </a:extLst>
          </p:cNvPr>
          <p:cNvSpPr txBox="1"/>
          <p:nvPr/>
        </p:nvSpPr>
        <p:spPr>
          <a:xfrm>
            <a:off x="638423" y="71059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Gen Bennie Davis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0C1E1F-F0E3-6AF6-E717-AD448981D6A1}"/>
              </a:ext>
            </a:extLst>
          </p:cNvPr>
          <p:cNvSpPr txBox="1"/>
          <p:nvPr/>
        </p:nvSpPr>
        <p:spPr>
          <a:xfrm>
            <a:off x="507843" y="2729639"/>
            <a:ext cx="2138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</a:rPr>
              <a:t>Strategic Air Command</a:t>
            </a:r>
          </a:p>
        </p:txBody>
      </p:sp>
      <p:pic>
        <p:nvPicPr>
          <p:cNvPr id="18" name="Picture 17" descr="Headshot of General Bennie Davis">
            <a:extLst>
              <a:ext uri="{FF2B5EF4-FFF2-40B4-BE49-F238E27FC236}">
                <a16:creationId xmlns:a16="http://schemas.microsoft.com/office/drawing/2014/main" id="{0CAAC41D-EA02-6E8D-3173-70E293FA05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07" y="1096187"/>
            <a:ext cx="1535755" cy="16195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458FE0B-9869-0469-E806-1978FE2879A2}"/>
              </a:ext>
            </a:extLst>
          </p:cNvPr>
          <p:cNvSpPr txBox="1"/>
          <p:nvPr/>
        </p:nvSpPr>
        <p:spPr>
          <a:xfrm>
            <a:off x="3220255" y="2707379"/>
            <a:ext cx="2606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</a:rPr>
              <a:t>North American Aerospace Defense Command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73D0AF-CD7F-B47A-8ADB-F70CB806F911}"/>
              </a:ext>
            </a:extLst>
          </p:cNvPr>
          <p:cNvSpPr txBox="1"/>
          <p:nvPr/>
        </p:nvSpPr>
        <p:spPr>
          <a:xfrm>
            <a:off x="3545523" y="719214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Gen James Hartinger</a:t>
            </a:r>
          </a:p>
        </p:txBody>
      </p:sp>
      <p:pic>
        <p:nvPicPr>
          <p:cNvPr id="22" name="Picture 21" descr="Headshot of General James Hartinger">
            <a:extLst>
              <a:ext uri="{FF2B5EF4-FFF2-40B4-BE49-F238E27FC236}">
                <a16:creationId xmlns:a16="http://schemas.microsoft.com/office/drawing/2014/main" id="{46BB5375-BE93-24CE-56FD-9CCF7A392E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608" y="1132721"/>
            <a:ext cx="1203877" cy="157707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6F7386C-BFE3-24AC-BB44-6FB5AA4334EA}"/>
              </a:ext>
            </a:extLst>
          </p:cNvPr>
          <p:cNvSpPr txBox="1"/>
          <p:nvPr/>
        </p:nvSpPr>
        <p:spPr>
          <a:xfrm>
            <a:off x="6146786" y="2838356"/>
            <a:ext cx="2606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</a:rPr>
              <a:t>Army Communications Command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D31752-B90C-32B8-6915-712FC0669C66}"/>
              </a:ext>
            </a:extLst>
          </p:cNvPr>
          <p:cNvSpPr txBox="1"/>
          <p:nvPr/>
        </p:nvSpPr>
        <p:spPr>
          <a:xfrm>
            <a:off x="6367739" y="736628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Lt Gen Lawrence Skibbie</a:t>
            </a:r>
          </a:p>
        </p:txBody>
      </p:sp>
      <p:pic>
        <p:nvPicPr>
          <p:cNvPr id="46" name="Picture 45" descr="Headshot of Lieutenant General Lawrence Skibbie">
            <a:extLst>
              <a:ext uri="{FF2B5EF4-FFF2-40B4-BE49-F238E27FC236}">
                <a16:creationId xmlns:a16="http://schemas.microsoft.com/office/drawing/2014/main" id="{B2956D49-7CB5-023D-429F-17EA57B41E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768" y="1165996"/>
            <a:ext cx="1276961" cy="159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86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07" y="103883"/>
            <a:ext cx="8249879" cy="619690"/>
          </a:xfrm>
        </p:spPr>
        <p:txBody>
          <a:bodyPr>
            <a:normAutofit/>
          </a:bodyPr>
          <a:lstStyle/>
          <a:p>
            <a:r>
              <a:rPr lang="en-US" dirty="0"/>
              <a:t>Origins of the Internet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052C7-3842-419A-B5C7-9F5404148B8C}" type="slidenum">
              <a:rPr lang="en-US" smtClean="0"/>
              <a:t>21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E66EDB-CE6F-F073-9331-16A14FA8424E}"/>
              </a:ext>
            </a:extLst>
          </p:cNvPr>
          <p:cNvSpPr txBox="1"/>
          <p:nvPr/>
        </p:nvSpPr>
        <p:spPr>
          <a:xfrm>
            <a:off x="2794877" y="749909"/>
            <a:ext cx="164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Howard Frank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842DF6-108A-0F73-4F15-2AB8E38899F6}"/>
              </a:ext>
            </a:extLst>
          </p:cNvPr>
          <p:cNvSpPr txBox="1"/>
          <p:nvPr/>
        </p:nvSpPr>
        <p:spPr>
          <a:xfrm>
            <a:off x="2841800" y="2619863"/>
            <a:ext cx="1383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</a:rPr>
              <a:t>ARPAnet 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</a:rPr>
              <a:t>architecture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8308C6-27E3-DD56-1086-E325E0C16C91}"/>
              </a:ext>
            </a:extLst>
          </p:cNvPr>
          <p:cNvSpPr txBox="1"/>
          <p:nvPr/>
        </p:nvSpPr>
        <p:spPr>
          <a:xfrm>
            <a:off x="7087574" y="3335364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Dave Farber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B38A8BB-A03A-5204-681C-D00881371528}"/>
              </a:ext>
            </a:extLst>
          </p:cNvPr>
          <p:cNvSpPr txBox="1"/>
          <p:nvPr/>
        </p:nvSpPr>
        <p:spPr>
          <a:xfrm>
            <a:off x="7070911" y="5133800"/>
            <a:ext cx="12907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SNOBOL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CSNET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NSFNet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NREN</a:t>
            </a:r>
          </a:p>
        </p:txBody>
      </p:sp>
      <p:pic>
        <p:nvPicPr>
          <p:cNvPr id="56" name="Picture 55" descr="Headshot of Dave Farber">
            <a:extLst>
              <a:ext uri="{FF2B5EF4-FFF2-40B4-BE49-F238E27FC236}">
                <a16:creationId xmlns:a16="http://schemas.microsoft.com/office/drawing/2014/main" id="{44B515A2-031D-68CF-8D98-CDD442223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941" y="3704696"/>
            <a:ext cx="1082292" cy="142910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ED4F441D-0EEA-A5A3-E5EA-B9ED93E230DB}"/>
              </a:ext>
            </a:extLst>
          </p:cNvPr>
          <p:cNvSpPr txBox="1"/>
          <p:nvPr/>
        </p:nvSpPr>
        <p:spPr>
          <a:xfrm>
            <a:off x="739028" y="711218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Paul Baran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0F9B24-FBB0-4FD3-EBFC-B2D9CD882B1F}"/>
              </a:ext>
            </a:extLst>
          </p:cNvPr>
          <p:cNvSpPr txBox="1"/>
          <p:nvPr/>
        </p:nvSpPr>
        <p:spPr>
          <a:xfrm>
            <a:off x="548918" y="2625004"/>
            <a:ext cx="1617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</a:rPr>
              <a:t>Packet Switching</a:t>
            </a:r>
          </a:p>
        </p:txBody>
      </p:sp>
      <p:pic>
        <p:nvPicPr>
          <p:cNvPr id="63" name="Picture 62" descr="Headshot of Paul Baran">
            <a:extLst>
              <a:ext uri="{FF2B5EF4-FFF2-40B4-BE49-F238E27FC236}">
                <a16:creationId xmlns:a16="http://schemas.microsoft.com/office/drawing/2014/main" id="{EC2A2C8D-5536-2A4A-0F0A-76FCCBAC2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57" y="1078176"/>
            <a:ext cx="1160923" cy="1488916"/>
          </a:xfrm>
          <a:prstGeom prst="rect">
            <a:avLst/>
          </a:prstGeom>
        </p:spPr>
      </p:pic>
      <p:pic>
        <p:nvPicPr>
          <p:cNvPr id="79" name="Picture 78" descr="Headshot of Howard Frank">
            <a:extLst>
              <a:ext uri="{FF2B5EF4-FFF2-40B4-BE49-F238E27FC236}">
                <a16:creationId xmlns:a16="http://schemas.microsoft.com/office/drawing/2014/main" id="{317C2065-ADA6-7F72-A6B5-66B92D750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097" y="1191561"/>
            <a:ext cx="1243451" cy="133657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3DF2754-55BE-90D9-54E6-BE6C5679F808}"/>
              </a:ext>
            </a:extLst>
          </p:cNvPr>
          <p:cNvSpPr txBox="1"/>
          <p:nvPr/>
        </p:nvSpPr>
        <p:spPr>
          <a:xfrm>
            <a:off x="447060" y="3335364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Paul Mockapetris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B399FC-82BC-A95E-9A79-17F7A969AF38}"/>
              </a:ext>
            </a:extLst>
          </p:cNvPr>
          <p:cNvSpPr txBox="1"/>
          <p:nvPr/>
        </p:nvSpPr>
        <p:spPr>
          <a:xfrm>
            <a:off x="1091515" y="5106049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</a:rPr>
              <a:t>DNS</a:t>
            </a:r>
          </a:p>
        </p:txBody>
      </p:sp>
      <p:pic>
        <p:nvPicPr>
          <p:cNvPr id="30" name="Picture 29" descr="Headshot of Paul Mockapetris">
            <a:extLst>
              <a:ext uri="{FF2B5EF4-FFF2-40B4-BE49-F238E27FC236}">
                <a16:creationId xmlns:a16="http://schemas.microsoft.com/office/drawing/2014/main" id="{9844C90B-A966-5958-D732-7988FA27E3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95" y="3773264"/>
            <a:ext cx="1175598" cy="126363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E5937DF-B92F-5C06-8D2A-085E59885010}"/>
              </a:ext>
            </a:extLst>
          </p:cNvPr>
          <p:cNvSpPr txBox="1"/>
          <p:nvPr/>
        </p:nvSpPr>
        <p:spPr>
          <a:xfrm>
            <a:off x="4731540" y="3307919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Larry Landweber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30562C-4211-BADD-42A5-2B4D71D5648B}"/>
              </a:ext>
            </a:extLst>
          </p:cNvPr>
          <p:cNvSpPr txBox="1"/>
          <p:nvPr/>
        </p:nvSpPr>
        <p:spPr>
          <a:xfrm>
            <a:off x="4822725" y="5088784"/>
            <a:ext cx="2135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CSNET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Adoption of TCP/IP</a:t>
            </a:r>
          </a:p>
        </p:txBody>
      </p:sp>
      <p:pic>
        <p:nvPicPr>
          <p:cNvPr id="33" name="Picture 32" descr="Headshot of Larry Landweber">
            <a:extLst>
              <a:ext uri="{FF2B5EF4-FFF2-40B4-BE49-F238E27FC236}">
                <a16:creationId xmlns:a16="http://schemas.microsoft.com/office/drawing/2014/main" id="{3E7CFB66-25A8-88AF-401D-A4AB0662D8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336" y="3704696"/>
            <a:ext cx="963789" cy="138408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30591DA-18B9-FE50-1FE9-73A122440490}"/>
              </a:ext>
            </a:extLst>
          </p:cNvPr>
          <p:cNvSpPr txBox="1"/>
          <p:nvPr/>
        </p:nvSpPr>
        <p:spPr>
          <a:xfrm>
            <a:off x="4817087" y="762904"/>
            <a:ext cx="164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Bob Kahn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F6D08FF-B0EF-AFBF-8F20-0EE9078536A1}"/>
              </a:ext>
            </a:extLst>
          </p:cNvPr>
          <p:cNvSpPr txBox="1"/>
          <p:nvPr/>
        </p:nvSpPr>
        <p:spPr>
          <a:xfrm>
            <a:off x="5193226" y="2709911"/>
            <a:ext cx="962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</a:rPr>
              <a:t>ARPAnet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2BDCC6-4ED0-DCAA-8C57-B8BC85CE3EBC}"/>
              </a:ext>
            </a:extLst>
          </p:cNvPr>
          <p:cNvSpPr txBox="1"/>
          <p:nvPr/>
        </p:nvSpPr>
        <p:spPr>
          <a:xfrm>
            <a:off x="7418239" y="267883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</a:rPr>
              <a:t>TCP/IP</a:t>
            </a:r>
          </a:p>
        </p:txBody>
      </p:sp>
      <p:pic>
        <p:nvPicPr>
          <p:cNvPr id="5" name="Picture 4" descr="Headshot of Bob Kahn">
            <a:extLst>
              <a:ext uri="{FF2B5EF4-FFF2-40B4-BE49-F238E27FC236}">
                <a16:creationId xmlns:a16="http://schemas.microsoft.com/office/drawing/2014/main" id="{CD094F8D-808E-D0E9-D063-3AAB6DD9BFC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987" y="1144717"/>
            <a:ext cx="1181423" cy="1503337"/>
          </a:xfrm>
          <a:prstGeom prst="rect">
            <a:avLst/>
          </a:prstGeom>
        </p:spPr>
      </p:pic>
      <p:pic>
        <p:nvPicPr>
          <p:cNvPr id="11" name="Picture 10" descr="Headshot of Vint Cerf">
            <a:extLst>
              <a:ext uri="{FF2B5EF4-FFF2-40B4-BE49-F238E27FC236}">
                <a16:creationId xmlns:a16="http://schemas.microsoft.com/office/drawing/2014/main" id="{A26C90F0-2464-D453-BC1D-EB19BB52B1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845" y="1144716"/>
            <a:ext cx="1465008" cy="15033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9C7FBC-C4FF-CCFC-2AAA-32BD76650EB6}"/>
              </a:ext>
            </a:extLst>
          </p:cNvPr>
          <p:cNvSpPr txBox="1"/>
          <p:nvPr/>
        </p:nvSpPr>
        <p:spPr>
          <a:xfrm>
            <a:off x="6959921" y="775744"/>
            <a:ext cx="164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Vint Cerf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61AD4-0F65-1678-81AB-1C8CE78FA3A3}"/>
              </a:ext>
            </a:extLst>
          </p:cNvPr>
          <p:cNvSpPr txBox="1"/>
          <p:nvPr/>
        </p:nvSpPr>
        <p:spPr>
          <a:xfrm>
            <a:off x="2892604" y="3328819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David Mills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B2AF1C-B429-369A-0072-FF1283A90827}"/>
              </a:ext>
            </a:extLst>
          </p:cNvPr>
          <p:cNvSpPr txBox="1"/>
          <p:nvPr/>
        </p:nvSpPr>
        <p:spPr>
          <a:xfrm>
            <a:off x="3329766" y="5133800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</a:rPr>
              <a:t>NTP</a:t>
            </a:r>
          </a:p>
        </p:txBody>
      </p:sp>
      <p:pic>
        <p:nvPicPr>
          <p:cNvPr id="9" name="Picture 8" descr="Headshot of David Mills">
            <a:extLst>
              <a:ext uri="{FF2B5EF4-FFF2-40B4-BE49-F238E27FC236}">
                <a16:creationId xmlns:a16="http://schemas.microsoft.com/office/drawing/2014/main" id="{1A763D6E-F1A1-CBA8-3D57-C5E853A8D8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409" y="3704696"/>
            <a:ext cx="1033790" cy="132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41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60" y="103883"/>
            <a:ext cx="8249879" cy="565797"/>
          </a:xfrm>
        </p:spPr>
        <p:txBody>
          <a:bodyPr>
            <a:normAutofit/>
          </a:bodyPr>
          <a:lstStyle/>
          <a:p>
            <a:r>
              <a:rPr lang="en-US" dirty="0"/>
              <a:t>Evolution of the Internet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052C7-3842-419A-B5C7-9F5404148B8C}" type="slidenum">
              <a:rPr lang="en-US" smtClean="0"/>
              <a:t>22</a:t>
            </a:fld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05691C-338C-F8EF-33A2-F26A0B7D0EA5}"/>
              </a:ext>
            </a:extLst>
          </p:cNvPr>
          <p:cNvSpPr txBox="1"/>
          <p:nvPr/>
        </p:nvSpPr>
        <p:spPr>
          <a:xfrm>
            <a:off x="2659808" y="3241655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Larry Smarr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550630-2513-CD99-FD6B-CD5CE948A5A3}"/>
              </a:ext>
            </a:extLst>
          </p:cNvPr>
          <p:cNvSpPr txBox="1"/>
          <p:nvPr/>
        </p:nvSpPr>
        <p:spPr>
          <a:xfrm>
            <a:off x="2704658" y="5145866"/>
            <a:ext cx="1579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</a:rPr>
              <a:t>NCSA @ UI-UC</a:t>
            </a:r>
          </a:p>
        </p:txBody>
      </p:sp>
      <p:pic>
        <p:nvPicPr>
          <p:cNvPr id="44" name="Picture 43" descr="Headshot of Larry Smarr">
            <a:extLst>
              <a:ext uri="{FF2B5EF4-FFF2-40B4-BE49-F238E27FC236}">
                <a16:creationId xmlns:a16="http://schemas.microsoft.com/office/drawing/2014/main" id="{887B151C-12D3-5D53-DD2E-2562D856A7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215" y="3670571"/>
            <a:ext cx="970039" cy="137155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DA1E424-8BEE-B33D-C0E9-01E86FF59E04}"/>
              </a:ext>
            </a:extLst>
          </p:cNvPr>
          <p:cNvSpPr txBox="1"/>
          <p:nvPr/>
        </p:nvSpPr>
        <p:spPr>
          <a:xfrm>
            <a:off x="4727234" y="665392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Susan Estrada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87D8BD-56A7-6F91-2A70-86F11E836CA8}"/>
              </a:ext>
            </a:extLst>
          </p:cNvPr>
          <p:cNvSpPr txBox="1"/>
          <p:nvPr/>
        </p:nvSpPr>
        <p:spPr>
          <a:xfrm>
            <a:off x="4828160" y="2634521"/>
            <a:ext cx="1274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Times New Roman" panose="02020603050405020304" pitchFamily="18" charset="0"/>
              </a:rPr>
              <a:t>CERFnet</a:t>
            </a:r>
            <a:endParaRPr lang="en-US" sz="1600" dirty="0">
              <a:latin typeface="Times New Roman" panose="02020603050405020304" pitchFamily="18" charset="0"/>
            </a:endParaRPr>
          </a:p>
        </p:txBody>
      </p:sp>
      <p:pic>
        <p:nvPicPr>
          <p:cNvPr id="48" name="Picture 47" descr="Headshot of Susan Estrada">
            <a:extLst>
              <a:ext uri="{FF2B5EF4-FFF2-40B4-BE49-F238E27FC236}">
                <a16:creationId xmlns:a16="http://schemas.microsoft.com/office/drawing/2014/main" id="{B67BBEEA-8167-BF45-D8E9-BFEBB0B64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160" y="1090287"/>
            <a:ext cx="1294867" cy="139183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B9EA75F-AA18-1DF5-CCDF-E7910B441CF1}"/>
              </a:ext>
            </a:extLst>
          </p:cNvPr>
          <p:cNvSpPr txBox="1"/>
          <p:nvPr/>
        </p:nvSpPr>
        <p:spPr>
          <a:xfrm>
            <a:off x="604489" y="734351"/>
            <a:ext cx="1279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Steve Wolff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FC8606-536A-5612-11DC-CB9B8AF14FAD}"/>
              </a:ext>
            </a:extLst>
          </p:cNvPr>
          <p:cNvSpPr txBox="1"/>
          <p:nvPr/>
        </p:nvSpPr>
        <p:spPr>
          <a:xfrm>
            <a:off x="844444" y="2638809"/>
            <a:ext cx="95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</a:rPr>
              <a:t>NSFNET</a:t>
            </a:r>
          </a:p>
        </p:txBody>
      </p:sp>
      <p:pic>
        <p:nvPicPr>
          <p:cNvPr id="53" name="Picture 52" descr="Headshot of Steve Wolff">
            <a:extLst>
              <a:ext uri="{FF2B5EF4-FFF2-40B4-BE49-F238E27FC236}">
                <a16:creationId xmlns:a16="http://schemas.microsoft.com/office/drawing/2014/main" id="{1E9BAB65-9CE1-2132-D0FF-A263B0668B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39" y="1090975"/>
            <a:ext cx="1102577" cy="141812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A7DBCF6-4537-A87A-2687-C96D5DC05233}"/>
              </a:ext>
            </a:extLst>
          </p:cNvPr>
          <p:cNvSpPr txBox="1"/>
          <p:nvPr/>
        </p:nvSpPr>
        <p:spPr>
          <a:xfrm>
            <a:off x="4508652" y="3243554"/>
            <a:ext cx="192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Mark Andreessen*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D22E31-3093-8460-B383-F51E7EDB1ACD}"/>
              </a:ext>
            </a:extLst>
          </p:cNvPr>
          <p:cNvSpPr txBox="1"/>
          <p:nvPr/>
        </p:nvSpPr>
        <p:spPr>
          <a:xfrm>
            <a:off x="4364382" y="5080950"/>
            <a:ext cx="22589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NCSA @ UI-UC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Netscape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Andreessen Horowitz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40C96E-BE14-E34B-E800-8334AE9B68B3}"/>
              </a:ext>
            </a:extLst>
          </p:cNvPr>
          <p:cNvSpPr txBox="1"/>
          <p:nvPr/>
        </p:nvSpPr>
        <p:spPr>
          <a:xfrm>
            <a:off x="7169758" y="3243554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Jim Clark*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E2BA4F5-C14C-593D-8B33-E12D985CAB19}"/>
              </a:ext>
            </a:extLst>
          </p:cNvPr>
          <p:cNvSpPr txBox="1"/>
          <p:nvPr/>
        </p:nvSpPr>
        <p:spPr>
          <a:xfrm>
            <a:off x="6846753" y="5181966"/>
            <a:ext cx="185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Silicon 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Netscape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WebMD</a:t>
            </a:r>
          </a:p>
        </p:txBody>
      </p:sp>
      <p:pic>
        <p:nvPicPr>
          <p:cNvPr id="63" name="Picture 62" descr="Headshot of Jim Clart">
            <a:extLst>
              <a:ext uri="{FF2B5EF4-FFF2-40B4-BE49-F238E27FC236}">
                <a16:creationId xmlns:a16="http://schemas.microsoft.com/office/drawing/2014/main" id="{EE9B9B78-251D-18FD-3A7E-DF3D4857A8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758" y="3612886"/>
            <a:ext cx="1123602" cy="1507992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606984EA-406E-CEFF-641A-B5803A95B0D0}"/>
              </a:ext>
            </a:extLst>
          </p:cNvPr>
          <p:cNvSpPr txBox="1"/>
          <p:nvPr/>
        </p:nvSpPr>
        <p:spPr>
          <a:xfrm>
            <a:off x="294456" y="5183637"/>
            <a:ext cx="1946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</a:rPr>
              <a:t>World Wide Web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C86183A-8B05-E0D6-1842-A453B6C5F66C}"/>
              </a:ext>
            </a:extLst>
          </p:cNvPr>
          <p:cNvSpPr txBox="1"/>
          <p:nvPr/>
        </p:nvSpPr>
        <p:spPr>
          <a:xfrm>
            <a:off x="370266" y="3221656"/>
            <a:ext cx="17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Tim Berners-Lee</a:t>
            </a:r>
          </a:p>
        </p:txBody>
      </p:sp>
      <p:pic>
        <p:nvPicPr>
          <p:cNvPr id="6" name="Picture 5" descr="Headshot of Tim Berners-Lee">
            <a:extLst>
              <a:ext uri="{FF2B5EF4-FFF2-40B4-BE49-F238E27FC236}">
                <a16:creationId xmlns:a16="http://schemas.microsoft.com/office/drawing/2014/main" id="{C216B215-0F3E-2277-A513-56F1A8BC862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50" y="3595489"/>
            <a:ext cx="1485461" cy="1485461"/>
          </a:xfrm>
          <a:prstGeom prst="rect">
            <a:avLst/>
          </a:prstGeom>
        </p:spPr>
      </p:pic>
      <p:pic>
        <p:nvPicPr>
          <p:cNvPr id="5" name="Picture 4" descr="Headshot of Mark Andreessen">
            <a:extLst>
              <a:ext uri="{FF2B5EF4-FFF2-40B4-BE49-F238E27FC236}">
                <a16:creationId xmlns:a16="http://schemas.microsoft.com/office/drawing/2014/main" id="{19C1CC89-9981-6C8E-EC82-55941F2600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090" y="3612887"/>
            <a:ext cx="1246937" cy="14480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F49C3D-A279-79C9-77DF-8D788E1EE04E}"/>
              </a:ext>
            </a:extLst>
          </p:cNvPr>
          <p:cNvSpPr txBox="1"/>
          <p:nvPr/>
        </p:nvSpPr>
        <p:spPr>
          <a:xfrm>
            <a:off x="7030958" y="664564"/>
            <a:ext cx="1507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Sergio Hecker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66DB39-E792-E806-F265-8AE79B1833DA}"/>
              </a:ext>
            </a:extLst>
          </p:cNvPr>
          <p:cNvSpPr txBox="1"/>
          <p:nvPr/>
        </p:nvSpPr>
        <p:spPr>
          <a:xfrm>
            <a:off x="7146666" y="2692446"/>
            <a:ext cx="1274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Times New Roman" panose="02020603050405020304" pitchFamily="18" charset="0"/>
              </a:rPr>
              <a:t>JVNCnet</a:t>
            </a:r>
            <a:endParaRPr lang="en-US" sz="1600" dirty="0">
              <a:latin typeface="Times New Roman" panose="02020603050405020304" pitchFamily="18" charset="0"/>
            </a:endParaRPr>
          </a:p>
        </p:txBody>
      </p:sp>
      <p:pic>
        <p:nvPicPr>
          <p:cNvPr id="10" name="Picture 9" descr="Headshot of Sergio Hecker">
            <a:extLst>
              <a:ext uri="{FF2B5EF4-FFF2-40B4-BE49-F238E27FC236}">
                <a16:creationId xmlns:a16="http://schemas.microsoft.com/office/drawing/2014/main" id="{17D03ABF-E490-1378-16B4-14063E81C0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786" y="1057055"/>
            <a:ext cx="1239875" cy="15083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DA006F-FF55-926F-C88E-1A71DCFEC602}"/>
              </a:ext>
            </a:extLst>
          </p:cNvPr>
          <p:cNvSpPr txBox="1"/>
          <p:nvPr/>
        </p:nvSpPr>
        <p:spPr>
          <a:xfrm>
            <a:off x="2872102" y="617722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Sid Karin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5590AE-3F22-8A79-CA73-6A3DDFC1CA1A}"/>
              </a:ext>
            </a:extLst>
          </p:cNvPr>
          <p:cNvSpPr txBox="1"/>
          <p:nvPr/>
        </p:nvSpPr>
        <p:spPr>
          <a:xfrm>
            <a:off x="2501431" y="2598973"/>
            <a:ext cx="1850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SDSC @ UCSD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BME CCNY</a:t>
            </a:r>
          </a:p>
        </p:txBody>
      </p:sp>
      <p:pic>
        <p:nvPicPr>
          <p:cNvPr id="13" name="Picture 12" descr="Headshot of Sid Karin">
            <a:extLst>
              <a:ext uri="{FF2B5EF4-FFF2-40B4-BE49-F238E27FC236}">
                <a16:creationId xmlns:a16="http://schemas.microsoft.com/office/drawing/2014/main" id="{FCD28232-71D4-9D9B-A450-F1554AD123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954" y="1033896"/>
            <a:ext cx="1075936" cy="154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44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882" y="41277"/>
            <a:ext cx="8249879" cy="584775"/>
          </a:xfrm>
        </p:spPr>
        <p:txBody>
          <a:bodyPr>
            <a:normAutofit/>
          </a:bodyPr>
          <a:lstStyle/>
          <a:p>
            <a:r>
              <a:rPr lang="en-US" dirty="0"/>
              <a:t>More tech people I know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052C7-3842-419A-B5C7-9F5404148B8C}" type="slidenum">
              <a:rPr lang="en-US" smtClean="0"/>
              <a:t>23</a:t>
            </a:fld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79D849-EE66-45DC-B504-6F5E1C9E4788}"/>
              </a:ext>
            </a:extLst>
          </p:cNvPr>
          <p:cNvSpPr txBox="1"/>
          <p:nvPr/>
        </p:nvSpPr>
        <p:spPr>
          <a:xfrm>
            <a:off x="2777315" y="682553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Larry Brilliant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D1521F-E80C-7295-EB74-9C1FAFD9591C}"/>
              </a:ext>
            </a:extLst>
          </p:cNvPr>
          <p:cNvSpPr txBox="1"/>
          <p:nvPr/>
        </p:nvSpPr>
        <p:spPr>
          <a:xfrm>
            <a:off x="2637300" y="2605917"/>
            <a:ext cx="20649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Jerry Garcia’s 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WHO (smallpox)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Cometa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Google Foundation</a:t>
            </a:r>
          </a:p>
        </p:txBody>
      </p:sp>
      <p:pic>
        <p:nvPicPr>
          <p:cNvPr id="44" name="Picture 43" descr="Headshot of Larry Brilliant">
            <a:extLst>
              <a:ext uri="{FF2B5EF4-FFF2-40B4-BE49-F238E27FC236}">
                <a16:creationId xmlns:a16="http://schemas.microsoft.com/office/drawing/2014/main" id="{68DC0FB2-BCB3-DCA1-2D6D-10F06C5D9A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25101" y="1093949"/>
            <a:ext cx="1229203" cy="14627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A9B6CA-72F3-924E-50A0-88B3A57786A8}"/>
              </a:ext>
            </a:extLst>
          </p:cNvPr>
          <p:cNvSpPr txBox="1"/>
          <p:nvPr/>
        </p:nvSpPr>
        <p:spPr>
          <a:xfrm>
            <a:off x="4757576" y="2446056"/>
            <a:ext cx="1883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NY Tech Meetup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Meetup.com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0EE9C0-0DF8-4C38-D6FD-76CFCA360566}"/>
              </a:ext>
            </a:extLst>
          </p:cNvPr>
          <p:cNvSpPr txBox="1"/>
          <p:nvPr/>
        </p:nvSpPr>
        <p:spPr>
          <a:xfrm>
            <a:off x="4757576" y="68481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Scott Heiferman</a:t>
            </a:r>
          </a:p>
        </p:txBody>
      </p:sp>
      <p:pic>
        <p:nvPicPr>
          <p:cNvPr id="5" name="Picture 4" descr="Headshot of Scott Heiferman">
            <a:extLst>
              <a:ext uri="{FF2B5EF4-FFF2-40B4-BE49-F238E27FC236}">
                <a16:creationId xmlns:a16="http://schemas.microsoft.com/office/drawing/2014/main" id="{8FF2B701-FF5D-B1DA-71D7-2E7AD00A2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810" y="1093949"/>
            <a:ext cx="1370835" cy="13708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5B82ED-968A-7702-F0A2-B87BFF1CE7D9}"/>
              </a:ext>
            </a:extLst>
          </p:cNvPr>
          <p:cNvSpPr txBox="1"/>
          <p:nvPr/>
        </p:nvSpPr>
        <p:spPr>
          <a:xfrm>
            <a:off x="6918777" y="3673655"/>
            <a:ext cx="140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Chad Rigetti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DCB76D-275E-255D-AA6D-D131DB96FFD9}"/>
              </a:ext>
            </a:extLst>
          </p:cNvPr>
          <p:cNvSpPr txBox="1"/>
          <p:nvPr/>
        </p:nvSpPr>
        <p:spPr>
          <a:xfrm>
            <a:off x="6863102" y="5692060"/>
            <a:ext cx="1781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IBM QC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Rigetti Computing</a:t>
            </a:r>
          </a:p>
        </p:txBody>
      </p:sp>
      <p:pic>
        <p:nvPicPr>
          <p:cNvPr id="12" name="Picture 11" descr="Headshot of Chad Rigetti">
            <a:extLst>
              <a:ext uri="{FF2B5EF4-FFF2-40B4-BE49-F238E27FC236}">
                <a16:creationId xmlns:a16="http://schemas.microsoft.com/office/drawing/2014/main" id="{95788FE7-4C6C-A670-455D-8209DA4D1A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018" y="4099442"/>
            <a:ext cx="1409360" cy="14757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F97DDD-D8E2-4973-A79A-648DC99DD407}"/>
              </a:ext>
            </a:extLst>
          </p:cNvPr>
          <p:cNvSpPr txBox="1"/>
          <p:nvPr/>
        </p:nvSpPr>
        <p:spPr>
          <a:xfrm>
            <a:off x="2777315" y="5609293"/>
            <a:ext cx="1409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Blockchain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640BFF-052E-D996-1B8F-0BEFAFDE8A80}"/>
              </a:ext>
            </a:extLst>
          </p:cNvPr>
          <p:cNvSpPr txBox="1"/>
          <p:nvPr/>
        </p:nvSpPr>
        <p:spPr>
          <a:xfrm>
            <a:off x="2925101" y="373235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Stuart Haber</a:t>
            </a:r>
          </a:p>
        </p:txBody>
      </p:sp>
      <p:pic>
        <p:nvPicPr>
          <p:cNvPr id="19" name="Picture 18" descr="Headshot of Stuart Haber">
            <a:extLst>
              <a:ext uri="{FF2B5EF4-FFF2-40B4-BE49-F238E27FC236}">
                <a16:creationId xmlns:a16="http://schemas.microsoft.com/office/drawing/2014/main" id="{E5299A4F-8E2A-7570-4B76-87400F814F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822" y="4130628"/>
            <a:ext cx="1174693" cy="144972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4D580D8-5EEC-0A9A-2F58-DD830A18815E}"/>
              </a:ext>
            </a:extLst>
          </p:cNvPr>
          <p:cNvSpPr txBox="1"/>
          <p:nvPr/>
        </p:nvSpPr>
        <p:spPr>
          <a:xfrm>
            <a:off x="4936201" y="5616788"/>
            <a:ext cx="106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</a:rPr>
              <a:t>ReDigi</a:t>
            </a:r>
            <a:endParaRPr 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5E1272-646C-F0CA-D8DA-38AAE6E4351B}"/>
              </a:ext>
            </a:extLst>
          </p:cNvPr>
          <p:cNvSpPr txBox="1"/>
          <p:nvPr/>
        </p:nvSpPr>
        <p:spPr>
          <a:xfrm>
            <a:off x="4826886" y="3681479"/>
            <a:ext cx="168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Larry Rudolph</a:t>
            </a:r>
          </a:p>
        </p:txBody>
      </p:sp>
      <p:pic>
        <p:nvPicPr>
          <p:cNvPr id="24" name="Picture 23" descr="Headshot of Larry Rudolph">
            <a:extLst>
              <a:ext uri="{FF2B5EF4-FFF2-40B4-BE49-F238E27FC236}">
                <a16:creationId xmlns:a16="http://schemas.microsoft.com/office/drawing/2014/main" id="{39861702-01E7-080B-8F50-1EED7F9C66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201" y="4130628"/>
            <a:ext cx="1462751" cy="146275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62F697D-B6E5-E213-0C51-1E56DD676401}"/>
              </a:ext>
            </a:extLst>
          </p:cNvPr>
          <p:cNvSpPr txBox="1"/>
          <p:nvPr/>
        </p:nvSpPr>
        <p:spPr>
          <a:xfrm>
            <a:off x="788036" y="581777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Ester Dyson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1563AE-E0B2-2690-8A0F-3B05313EFB9A}"/>
              </a:ext>
            </a:extLst>
          </p:cNvPr>
          <p:cNvSpPr txBox="1"/>
          <p:nvPr/>
        </p:nvSpPr>
        <p:spPr>
          <a:xfrm>
            <a:off x="655241" y="2470920"/>
            <a:ext cx="14325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ED Venture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Release 2.0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Investor</a:t>
            </a:r>
          </a:p>
        </p:txBody>
      </p:sp>
      <p:pic>
        <p:nvPicPr>
          <p:cNvPr id="28" name="Picture 27" descr="Headshot of Ester Dyson">
            <a:extLst>
              <a:ext uri="{FF2B5EF4-FFF2-40B4-BE49-F238E27FC236}">
                <a16:creationId xmlns:a16="http://schemas.microsoft.com/office/drawing/2014/main" id="{E2E33940-D3C1-7D70-3A7D-AD5A3BB54C9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96" y="983446"/>
            <a:ext cx="1064559" cy="13599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333EEE-110D-DEEA-494E-974D2F7AA1D0}"/>
              </a:ext>
            </a:extLst>
          </p:cNvPr>
          <p:cNvSpPr txBox="1"/>
          <p:nvPr/>
        </p:nvSpPr>
        <p:spPr>
          <a:xfrm>
            <a:off x="6813804" y="665954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Craig Newmark*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7A7B96-5E0D-761E-185D-62F4218DAAB6}"/>
              </a:ext>
            </a:extLst>
          </p:cNvPr>
          <p:cNvSpPr txBox="1"/>
          <p:nvPr/>
        </p:nvSpPr>
        <p:spPr>
          <a:xfrm>
            <a:off x="6863102" y="2572255"/>
            <a:ext cx="1263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Craigslist</a:t>
            </a:r>
          </a:p>
        </p:txBody>
      </p:sp>
      <p:pic>
        <p:nvPicPr>
          <p:cNvPr id="23" name="Picture 22" descr="Headshot of Craig Newmark">
            <a:extLst>
              <a:ext uri="{FF2B5EF4-FFF2-40B4-BE49-F238E27FC236}">
                <a16:creationId xmlns:a16="http://schemas.microsoft.com/office/drawing/2014/main" id="{FCC6834B-9FEF-A7CD-5CE0-BC9FB41F89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605" y="1147373"/>
            <a:ext cx="1165704" cy="1253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6E92DF-6562-283F-3F0C-5B376E3B25D6}"/>
              </a:ext>
            </a:extLst>
          </p:cNvPr>
          <p:cNvSpPr txBox="1"/>
          <p:nvPr/>
        </p:nvSpPr>
        <p:spPr>
          <a:xfrm>
            <a:off x="743152" y="3681479"/>
            <a:ext cx="140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Bud Mishra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B2D991-A366-0226-A8D5-AB4BF07F3004}"/>
              </a:ext>
            </a:extLst>
          </p:cNvPr>
          <p:cNvSpPr txBox="1"/>
          <p:nvPr/>
        </p:nvSpPr>
        <p:spPr>
          <a:xfrm>
            <a:off x="622181" y="5685276"/>
            <a:ext cx="20649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Computer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Mathematics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Cell Biology</a:t>
            </a:r>
          </a:p>
        </p:txBody>
      </p:sp>
      <p:pic>
        <p:nvPicPr>
          <p:cNvPr id="17" name="Picture 16" descr="Headshot of Bud Mishra">
            <a:extLst>
              <a:ext uri="{FF2B5EF4-FFF2-40B4-BE49-F238E27FC236}">
                <a16:creationId xmlns:a16="http://schemas.microsoft.com/office/drawing/2014/main" id="{8EB2076B-8B61-4428-9D4E-35361BC261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91" y="4160180"/>
            <a:ext cx="1418438" cy="141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37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882" y="41277"/>
            <a:ext cx="8249879" cy="619690"/>
          </a:xfrm>
        </p:spPr>
        <p:txBody>
          <a:bodyPr>
            <a:normAutofit/>
          </a:bodyPr>
          <a:lstStyle/>
          <a:p>
            <a:r>
              <a:rPr lang="en-US" dirty="0"/>
              <a:t>Tech people I’ve met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398957" y="6162469"/>
            <a:ext cx="2057400" cy="365125"/>
          </a:xfrm>
        </p:spPr>
        <p:txBody>
          <a:bodyPr/>
          <a:lstStyle/>
          <a:p>
            <a:fld id="{C4D052C7-3842-419A-B5C7-9F5404148B8C}" type="slidenum">
              <a:rPr lang="en-US" smtClean="0"/>
              <a:t>24</a:t>
            </a:fld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FBDE3A-912F-3336-BF3F-FB67CCB4EC1C}"/>
              </a:ext>
            </a:extLst>
          </p:cNvPr>
          <p:cNvSpPr txBox="1"/>
          <p:nvPr/>
        </p:nvSpPr>
        <p:spPr>
          <a:xfrm>
            <a:off x="3065606" y="922092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Bill Gates*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1C2AA8-7DFE-1D67-01A7-F1567A194720}"/>
              </a:ext>
            </a:extLst>
          </p:cNvPr>
          <p:cNvSpPr txBox="1"/>
          <p:nvPr/>
        </p:nvSpPr>
        <p:spPr>
          <a:xfrm>
            <a:off x="2903656" y="2848849"/>
            <a:ext cx="1285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Microsoft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A9B6CA-72F3-924E-50A0-88B3A57786A8}"/>
              </a:ext>
            </a:extLst>
          </p:cNvPr>
          <p:cNvSpPr txBox="1"/>
          <p:nvPr/>
        </p:nvSpPr>
        <p:spPr>
          <a:xfrm>
            <a:off x="7059381" y="2890691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Lotus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0EE9C0-0DF8-4C38-D6FD-76CFCA360566}"/>
              </a:ext>
            </a:extLst>
          </p:cNvPr>
          <p:cNvSpPr txBox="1"/>
          <p:nvPr/>
        </p:nvSpPr>
        <p:spPr>
          <a:xfrm>
            <a:off x="7274565" y="922168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Jim Manzi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F97DDD-D8E2-4973-A79A-648DC99DD407}"/>
              </a:ext>
            </a:extLst>
          </p:cNvPr>
          <p:cNvSpPr txBox="1"/>
          <p:nvPr/>
        </p:nvSpPr>
        <p:spPr>
          <a:xfrm>
            <a:off x="4534086" y="5441338"/>
            <a:ext cx="1988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Sun Microsystems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640BFF-052E-D996-1B8F-0BEFAFDE8A80}"/>
              </a:ext>
            </a:extLst>
          </p:cNvPr>
          <p:cNvSpPr txBox="1"/>
          <p:nvPr/>
        </p:nvSpPr>
        <p:spPr>
          <a:xfrm>
            <a:off x="4675782" y="3590724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Scott McNealy*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9107C9-2486-F259-2035-18DAC370F9F0}"/>
              </a:ext>
            </a:extLst>
          </p:cNvPr>
          <p:cNvSpPr txBox="1"/>
          <p:nvPr/>
        </p:nvSpPr>
        <p:spPr>
          <a:xfrm>
            <a:off x="939386" y="5441338"/>
            <a:ext cx="1306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Novell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26D737-D0AD-F189-5657-CEDBC4E3B53F}"/>
              </a:ext>
            </a:extLst>
          </p:cNvPr>
          <p:cNvSpPr txBox="1"/>
          <p:nvPr/>
        </p:nvSpPr>
        <p:spPr>
          <a:xfrm>
            <a:off x="943468" y="3625424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Ray </a:t>
            </a:r>
            <a:r>
              <a:rPr lang="en-US" dirty="0" err="1">
                <a:latin typeface="Times New Roman" panose="02020603050405020304" pitchFamily="18" charset="0"/>
              </a:rPr>
              <a:t>Noorda</a:t>
            </a:r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22" name="Picture 21" descr="Headshot of Bill Gates">
            <a:extLst>
              <a:ext uri="{FF2B5EF4-FFF2-40B4-BE49-F238E27FC236}">
                <a16:creationId xmlns:a16="http://schemas.microsoft.com/office/drawing/2014/main" id="{D2B560F8-3AF6-ABFE-87CD-E9E4DA1252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498" y="1360630"/>
            <a:ext cx="1507616" cy="13745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B2ABBB4-075D-E76C-5F20-BA1B9E02FC82}"/>
              </a:ext>
            </a:extLst>
          </p:cNvPr>
          <p:cNvSpPr txBox="1"/>
          <p:nvPr/>
        </p:nvSpPr>
        <p:spPr>
          <a:xfrm>
            <a:off x="4982008" y="922092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Mitch Kapor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03A259-0453-6C22-9201-3BAB74A5CA26}"/>
              </a:ext>
            </a:extLst>
          </p:cNvPr>
          <p:cNvSpPr txBox="1"/>
          <p:nvPr/>
        </p:nvSpPr>
        <p:spPr>
          <a:xfrm>
            <a:off x="4983948" y="2844225"/>
            <a:ext cx="941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Lotus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EFF</a:t>
            </a:r>
          </a:p>
        </p:txBody>
      </p:sp>
      <p:pic>
        <p:nvPicPr>
          <p:cNvPr id="28" name="Picture 27" descr="Headshot of Mitch Kapor">
            <a:extLst>
              <a:ext uri="{FF2B5EF4-FFF2-40B4-BE49-F238E27FC236}">
                <a16:creationId xmlns:a16="http://schemas.microsoft.com/office/drawing/2014/main" id="{5CFF6FB7-41DB-9B62-CA5F-EBA11E659C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739" y="1328258"/>
            <a:ext cx="1018289" cy="1406963"/>
          </a:xfrm>
          <a:prstGeom prst="rect">
            <a:avLst/>
          </a:prstGeom>
        </p:spPr>
      </p:pic>
      <p:pic>
        <p:nvPicPr>
          <p:cNvPr id="30" name="Picture 29" descr="Headshot of Jim Manzi">
            <a:extLst>
              <a:ext uri="{FF2B5EF4-FFF2-40B4-BE49-F238E27FC236}">
                <a16:creationId xmlns:a16="http://schemas.microsoft.com/office/drawing/2014/main" id="{1AF61D9C-DF6F-344B-F613-11E1C08D5C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417" y="1283650"/>
            <a:ext cx="1516000" cy="1463361"/>
          </a:xfrm>
          <a:prstGeom prst="rect">
            <a:avLst/>
          </a:prstGeom>
        </p:spPr>
      </p:pic>
      <p:pic>
        <p:nvPicPr>
          <p:cNvPr id="32" name="Picture 31" descr="Headshot of Scott McNealy">
            <a:extLst>
              <a:ext uri="{FF2B5EF4-FFF2-40B4-BE49-F238E27FC236}">
                <a16:creationId xmlns:a16="http://schemas.microsoft.com/office/drawing/2014/main" id="{041F402B-650C-5648-4D77-9D0ED74F14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617" y="3977018"/>
            <a:ext cx="1033818" cy="1463362"/>
          </a:xfrm>
          <a:prstGeom prst="rect">
            <a:avLst/>
          </a:prstGeom>
        </p:spPr>
      </p:pic>
      <p:pic>
        <p:nvPicPr>
          <p:cNvPr id="34" name="Picture 33" descr="Headshot of Ray Noorda">
            <a:extLst>
              <a:ext uri="{FF2B5EF4-FFF2-40B4-BE49-F238E27FC236}">
                <a16:creationId xmlns:a16="http://schemas.microsoft.com/office/drawing/2014/main" id="{7B39E1B6-AAE3-697F-99FA-090270AC6C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86" y="3994756"/>
            <a:ext cx="1308919" cy="130891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095229D-C126-EE1E-0693-F393099A7967}"/>
              </a:ext>
            </a:extLst>
          </p:cNvPr>
          <p:cNvSpPr txBox="1"/>
          <p:nvPr/>
        </p:nvSpPr>
        <p:spPr>
          <a:xfrm>
            <a:off x="926570" y="996555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Steve Case*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48693C-3B5D-4AFC-6B04-0B5C020BC61C}"/>
              </a:ext>
            </a:extLst>
          </p:cNvPr>
          <p:cNvSpPr txBox="1"/>
          <p:nvPr/>
        </p:nvSpPr>
        <p:spPr>
          <a:xfrm>
            <a:off x="952191" y="2844225"/>
            <a:ext cx="893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AOL</a:t>
            </a:r>
          </a:p>
        </p:txBody>
      </p:sp>
      <p:pic>
        <p:nvPicPr>
          <p:cNvPr id="39" name="Picture 38" descr="Headshot of Steve Case">
            <a:extLst>
              <a:ext uri="{FF2B5EF4-FFF2-40B4-BE49-F238E27FC236}">
                <a16:creationId xmlns:a16="http://schemas.microsoft.com/office/drawing/2014/main" id="{003DD0BC-6202-30B5-0759-FBFD72A4BB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81" y="1427419"/>
            <a:ext cx="1319592" cy="131959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74C4C1D-E822-20CB-7096-CF1FD4A1C60F}"/>
              </a:ext>
            </a:extLst>
          </p:cNvPr>
          <p:cNvSpPr txBox="1"/>
          <p:nvPr/>
        </p:nvSpPr>
        <p:spPr>
          <a:xfrm>
            <a:off x="7059381" y="5425971"/>
            <a:ext cx="1306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Pepsi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Apple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D90A15-AEAF-4E31-AB73-86116C7B8A58}"/>
              </a:ext>
            </a:extLst>
          </p:cNvPr>
          <p:cNvSpPr txBox="1"/>
          <p:nvPr/>
        </p:nvSpPr>
        <p:spPr>
          <a:xfrm>
            <a:off x="7171973" y="3625424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John Sculley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19A27F-CCC5-537E-F0A4-9062FBAF63E9}"/>
              </a:ext>
            </a:extLst>
          </p:cNvPr>
          <p:cNvSpPr txBox="1"/>
          <p:nvPr/>
        </p:nvSpPr>
        <p:spPr>
          <a:xfrm>
            <a:off x="2763522" y="3590724"/>
            <a:ext cx="1801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Bob Frankenberg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44990C-77EC-DD96-E1ED-3C66138FA4AC}"/>
              </a:ext>
            </a:extLst>
          </p:cNvPr>
          <p:cNvSpPr txBox="1"/>
          <p:nvPr/>
        </p:nvSpPr>
        <p:spPr>
          <a:xfrm>
            <a:off x="3046013" y="5446478"/>
            <a:ext cx="1071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Novell</a:t>
            </a:r>
          </a:p>
        </p:txBody>
      </p:sp>
      <p:pic>
        <p:nvPicPr>
          <p:cNvPr id="12" name="Picture 11" descr="Headshot of Bob Frankenberg">
            <a:extLst>
              <a:ext uri="{FF2B5EF4-FFF2-40B4-BE49-F238E27FC236}">
                <a16:creationId xmlns:a16="http://schemas.microsoft.com/office/drawing/2014/main" id="{5FB881DD-F490-81E5-C88E-38B0D6BC97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489" y="3994755"/>
            <a:ext cx="1308920" cy="1308920"/>
          </a:xfrm>
          <a:prstGeom prst="rect">
            <a:avLst/>
          </a:prstGeom>
        </p:spPr>
      </p:pic>
      <p:pic>
        <p:nvPicPr>
          <p:cNvPr id="6" name="Picture 5" descr="Headshot of John Sculley">
            <a:extLst>
              <a:ext uri="{FF2B5EF4-FFF2-40B4-BE49-F238E27FC236}">
                <a16:creationId xmlns:a16="http://schemas.microsoft.com/office/drawing/2014/main" id="{62591DB5-49D7-F23B-9E44-C5815F36741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824" y="3989480"/>
            <a:ext cx="1341959" cy="134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1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882" y="41277"/>
            <a:ext cx="8249879" cy="619690"/>
          </a:xfrm>
        </p:spPr>
        <p:txBody>
          <a:bodyPr>
            <a:normAutofit/>
          </a:bodyPr>
          <a:lstStyle/>
          <a:p>
            <a:r>
              <a:rPr lang="en-US" dirty="0"/>
              <a:t>NYC-based startup funding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052C7-3842-419A-B5C7-9F5404148B8C}" type="slidenum">
              <a:rPr lang="en-US" smtClean="0"/>
              <a:t>25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05C03B-C774-64D9-7A77-65CA5A10841A}"/>
              </a:ext>
            </a:extLst>
          </p:cNvPr>
          <p:cNvSpPr txBox="1"/>
          <p:nvPr/>
        </p:nvSpPr>
        <p:spPr>
          <a:xfrm>
            <a:off x="441882" y="2500496"/>
            <a:ext cx="2506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AT&amp;T Ventures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</a:rPr>
              <a:t>Union Square Ventures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51F4B6-9A66-866A-6BE5-761496F1817E}"/>
              </a:ext>
            </a:extLst>
          </p:cNvPr>
          <p:cNvSpPr txBox="1"/>
          <p:nvPr/>
        </p:nvSpPr>
        <p:spPr>
          <a:xfrm>
            <a:off x="758023" y="712538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Brad Burnham*</a:t>
            </a:r>
          </a:p>
        </p:txBody>
      </p:sp>
      <p:pic>
        <p:nvPicPr>
          <p:cNvPr id="6" name="Picture 5" descr="Headshot of Brad Burnham">
            <a:extLst>
              <a:ext uri="{FF2B5EF4-FFF2-40B4-BE49-F238E27FC236}">
                <a16:creationId xmlns:a16="http://schemas.microsoft.com/office/drawing/2014/main" id="{5FFF61B7-4427-6145-9DF2-F3E0A25A6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45" y="1081870"/>
            <a:ext cx="1403484" cy="14034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62F697D-B6E5-E213-0C51-1E56DD676401}"/>
              </a:ext>
            </a:extLst>
          </p:cNvPr>
          <p:cNvSpPr txBox="1"/>
          <p:nvPr/>
        </p:nvSpPr>
        <p:spPr>
          <a:xfrm>
            <a:off x="6802047" y="701833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Brian S. Cohen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1563AE-E0B2-2690-8A0F-3B05313EFB9A}"/>
              </a:ext>
            </a:extLst>
          </p:cNvPr>
          <p:cNvSpPr txBox="1"/>
          <p:nvPr/>
        </p:nvSpPr>
        <p:spPr>
          <a:xfrm>
            <a:off x="3871776" y="2550275"/>
            <a:ext cx="2030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</a:rPr>
              <a:t>NY Angels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Gust</a:t>
            </a:r>
          </a:p>
        </p:txBody>
      </p:sp>
      <p:pic>
        <p:nvPicPr>
          <p:cNvPr id="30" name="Picture 29" descr="Headshot of Brian S. Cohen">
            <a:extLst>
              <a:ext uri="{FF2B5EF4-FFF2-40B4-BE49-F238E27FC236}">
                <a16:creationId xmlns:a16="http://schemas.microsoft.com/office/drawing/2014/main" id="{95DD58FE-2A14-0277-5191-EFA051842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111" y="1044567"/>
            <a:ext cx="1455929" cy="145592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CFCA2E6-2975-1883-0E78-6C6C79567694}"/>
              </a:ext>
            </a:extLst>
          </p:cNvPr>
          <p:cNvSpPr txBox="1"/>
          <p:nvPr/>
        </p:nvSpPr>
        <p:spPr>
          <a:xfrm>
            <a:off x="3903477" y="773621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David Rose</a:t>
            </a:r>
          </a:p>
        </p:txBody>
      </p:sp>
      <p:pic>
        <p:nvPicPr>
          <p:cNvPr id="47" name="Picture 46" descr="Headshot of David Rose">
            <a:extLst>
              <a:ext uri="{FF2B5EF4-FFF2-40B4-BE49-F238E27FC236}">
                <a16:creationId xmlns:a16="http://schemas.microsoft.com/office/drawing/2014/main" id="{C9FFDCFF-E6E2-EC3F-6746-5CDC731AE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570" y="1201512"/>
            <a:ext cx="1290204" cy="129020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22A01C3-DB4F-A582-7A63-9C51405EAED7}"/>
              </a:ext>
            </a:extLst>
          </p:cNvPr>
          <p:cNvSpPr txBox="1"/>
          <p:nvPr/>
        </p:nvSpPr>
        <p:spPr>
          <a:xfrm>
            <a:off x="6637893" y="2501823"/>
            <a:ext cx="21766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</a:rPr>
              <a:t>NY Angels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NY Venture Partners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Science Literacy Foundation</a:t>
            </a:r>
          </a:p>
        </p:txBody>
      </p:sp>
    </p:spTree>
    <p:extLst>
      <p:ext uri="{BB962C8B-B14F-4D97-AF65-F5344CB8AC3E}">
        <p14:creationId xmlns:p14="http://schemas.microsoft.com/office/powerpoint/2010/main" val="4152977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60" y="103883"/>
            <a:ext cx="8249879" cy="571156"/>
          </a:xfrm>
        </p:spPr>
        <p:txBody>
          <a:bodyPr>
            <a:normAutofit/>
          </a:bodyPr>
          <a:lstStyle/>
          <a:p>
            <a:r>
              <a:rPr lang="en-US" dirty="0"/>
              <a:t>Policy influencers/makers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052C7-3842-419A-B5C7-9F5404148B8C}" type="slidenum">
              <a:rPr lang="en-US" smtClean="0"/>
              <a:t>26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8B193A-1AED-0CEE-E40A-F59F93552FE5}"/>
              </a:ext>
            </a:extLst>
          </p:cNvPr>
          <p:cNvSpPr txBox="1"/>
          <p:nvPr/>
        </p:nvSpPr>
        <p:spPr>
          <a:xfrm>
            <a:off x="4396939" y="374197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Al Gore</a:t>
            </a:r>
          </a:p>
        </p:txBody>
      </p:sp>
      <p:pic>
        <p:nvPicPr>
          <p:cNvPr id="12" name="Picture 11" descr="Headshot of Al Gore">
            <a:extLst>
              <a:ext uri="{FF2B5EF4-FFF2-40B4-BE49-F238E27FC236}">
                <a16:creationId xmlns:a16="http://schemas.microsoft.com/office/drawing/2014/main" id="{7DFB8CFB-E832-EE71-C8BE-0ACE8BD2B2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260" y="4111304"/>
            <a:ext cx="1222231" cy="15277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3577F2-10E7-CF16-2B02-C421610AF321}"/>
              </a:ext>
            </a:extLst>
          </p:cNvPr>
          <p:cNvSpPr txBox="1"/>
          <p:nvPr/>
        </p:nvSpPr>
        <p:spPr>
          <a:xfrm>
            <a:off x="3835262" y="5639093"/>
            <a:ext cx="1666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US Senator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Vice President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BCC0A9-24EC-0F59-1ABA-A3784489606F}"/>
              </a:ext>
            </a:extLst>
          </p:cNvPr>
          <p:cNvSpPr txBox="1"/>
          <p:nvPr/>
        </p:nvSpPr>
        <p:spPr>
          <a:xfrm>
            <a:off x="6568839" y="640415"/>
            <a:ext cx="2148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Michael Bloomberg*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61CBC6-9667-3FE3-6BF4-F432B394253A}"/>
              </a:ext>
            </a:extLst>
          </p:cNvPr>
          <p:cNvSpPr txBox="1"/>
          <p:nvPr/>
        </p:nvSpPr>
        <p:spPr>
          <a:xfrm>
            <a:off x="6862475" y="2767692"/>
            <a:ext cx="1684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Bloomberg 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NYC Mayor</a:t>
            </a:r>
          </a:p>
        </p:txBody>
      </p:sp>
      <p:pic>
        <p:nvPicPr>
          <p:cNvPr id="29" name="Picture 28" descr="Headshot of Michael Bloomberg">
            <a:extLst>
              <a:ext uri="{FF2B5EF4-FFF2-40B4-BE49-F238E27FC236}">
                <a16:creationId xmlns:a16="http://schemas.microsoft.com/office/drawing/2014/main" id="{A8DCC545-A798-1F15-A371-662C05598E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534" y="1110327"/>
            <a:ext cx="1101821" cy="158965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44EDA66-3C0B-01BD-9E0D-687F761554B6}"/>
              </a:ext>
            </a:extLst>
          </p:cNvPr>
          <p:cNvSpPr txBox="1"/>
          <p:nvPr/>
        </p:nvSpPr>
        <p:spPr>
          <a:xfrm>
            <a:off x="1059208" y="374350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Bill de Blasio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BDC0C0-79BD-F19A-90AF-1A9236684BB1}"/>
              </a:ext>
            </a:extLst>
          </p:cNvPr>
          <p:cNvSpPr txBox="1"/>
          <p:nvPr/>
        </p:nvSpPr>
        <p:spPr>
          <a:xfrm>
            <a:off x="950353" y="5727125"/>
            <a:ext cx="2212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NYC Mayor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Tech Talent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CUNY 2X Tech</a:t>
            </a:r>
          </a:p>
        </p:txBody>
      </p:sp>
      <p:pic>
        <p:nvPicPr>
          <p:cNvPr id="41" name="Picture 40" descr="Headshot of Bill de Blasio">
            <a:extLst>
              <a:ext uri="{FF2B5EF4-FFF2-40B4-BE49-F238E27FC236}">
                <a16:creationId xmlns:a16="http://schemas.microsoft.com/office/drawing/2014/main" id="{B0E43030-7014-E3FD-F544-9F9C2711CA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44" y="4112835"/>
            <a:ext cx="1208078" cy="160944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6515049-C155-4024-121B-95CA672AAC75}"/>
              </a:ext>
            </a:extLst>
          </p:cNvPr>
          <p:cNvSpPr txBox="1"/>
          <p:nvPr/>
        </p:nvSpPr>
        <p:spPr>
          <a:xfrm>
            <a:off x="1043833" y="679331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Andrew Rasiej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0B4930-BD32-CC75-FFB0-0E8E6C05B0ED}"/>
              </a:ext>
            </a:extLst>
          </p:cNvPr>
          <p:cNvSpPr txBox="1"/>
          <p:nvPr/>
        </p:nvSpPr>
        <p:spPr>
          <a:xfrm>
            <a:off x="978645" y="2757948"/>
            <a:ext cx="27799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NY Tech Meetup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Personal Democracy Forum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Civic Hall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305976-0E30-FA49-B564-900B170B0391}"/>
              </a:ext>
            </a:extLst>
          </p:cNvPr>
          <p:cNvSpPr txBox="1"/>
          <p:nvPr/>
        </p:nvSpPr>
        <p:spPr>
          <a:xfrm>
            <a:off x="3835262" y="675039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John Perry Barlow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AE05E6-DB2B-8A91-50B7-50727498CDB0}"/>
              </a:ext>
            </a:extLst>
          </p:cNvPr>
          <p:cNvSpPr txBox="1"/>
          <p:nvPr/>
        </p:nvSpPr>
        <p:spPr>
          <a:xfrm>
            <a:off x="3828060" y="2697906"/>
            <a:ext cx="26003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Grateful Dead lyricist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EFF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Internet Manifesto (1996)</a:t>
            </a:r>
          </a:p>
        </p:txBody>
      </p:sp>
      <p:pic>
        <p:nvPicPr>
          <p:cNvPr id="13" name="Picture 12" descr="Headshot of John Perry Barlow">
            <a:extLst>
              <a:ext uri="{FF2B5EF4-FFF2-40B4-BE49-F238E27FC236}">
                <a16:creationId xmlns:a16="http://schemas.microsoft.com/office/drawing/2014/main" id="{B52FE67A-4499-8162-1869-5790D16696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083" y="1129752"/>
            <a:ext cx="1232269" cy="1583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B8A3434-4E60-1EDD-3A45-B5715CFE87F7}"/>
              </a:ext>
            </a:extLst>
          </p:cNvPr>
          <p:cNvSpPr txBox="1"/>
          <p:nvPr/>
        </p:nvSpPr>
        <p:spPr>
          <a:xfrm>
            <a:off x="6759858" y="3746173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Chuck Schumer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043ADD-220B-A860-3845-CF5D3E18FEAA}"/>
              </a:ext>
            </a:extLst>
          </p:cNvPr>
          <p:cNvSpPr txBox="1"/>
          <p:nvPr/>
        </p:nvSpPr>
        <p:spPr>
          <a:xfrm>
            <a:off x="6884456" y="5768545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US Senator</a:t>
            </a:r>
          </a:p>
        </p:txBody>
      </p:sp>
      <p:pic>
        <p:nvPicPr>
          <p:cNvPr id="44" name="Picture 43" descr="Headshot of Chuck Schumer">
            <a:extLst>
              <a:ext uri="{FF2B5EF4-FFF2-40B4-BE49-F238E27FC236}">
                <a16:creationId xmlns:a16="http://schemas.microsoft.com/office/drawing/2014/main" id="{FDAE9999-6E07-F475-EC6F-0F25735E5B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63534" y="4103870"/>
            <a:ext cx="1274596" cy="1627602"/>
          </a:xfrm>
          <a:prstGeom prst="rect">
            <a:avLst/>
          </a:prstGeom>
        </p:spPr>
      </p:pic>
      <p:pic>
        <p:nvPicPr>
          <p:cNvPr id="28" name="Picture 27" descr="Headshot of Andrew Rasiej">
            <a:extLst>
              <a:ext uri="{FF2B5EF4-FFF2-40B4-BE49-F238E27FC236}">
                <a16:creationId xmlns:a16="http://schemas.microsoft.com/office/drawing/2014/main" id="{E923CB29-486B-E967-C4F4-4F075D5549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51" y="1111749"/>
            <a:ext cx="1324295" cy="158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55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60" y="261199"/>
            <a:ext cx="8249879" cy="571156"/>
          </a:xfrm>
        </p:spPr>
        <p:txBody>
          <a:bodyPr>
            <a:normAutofit/>
          </a:bodyPr>
          <a:lstStyle/>
          <a:p>
            <a:r>
              <a:rPr lang="en-US" dirty="0"/>
              <a:t>What you can expect as a computer scientist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052C7-3842-419A-B5C7-9F5404148B8C}" type="slidenum">
              <a:rPr lang="en-US" smtClean="0"/>
              <a:t>27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61A3A8-E125-2409-B395-6C36B4E0E833}"/>
              </a:ext>
            </a:extLst>
          </p:cNvPr>
          <p:cNvSpPr txBox="1"/>
          <p:nvPr/>
        </p:nvSpPr>
        <p:spPr>
          <a:xfrm>
            <a:off x="751288" y="962863"/>
            <a:ext cx="721284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from the CCNY CUNY 2X Tech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starting salary (2021-2022)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$106,661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from $60,000 to $270,000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Hiring companies included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Accenture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American Express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of America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Blackstone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Goldman Sachs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NBC Universal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 York Times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</a:t>
            </a:r>
          </a:p>
        </p:txBody>
      </p:sp>
    </p:spTree>
    <p:extLst>
      <p:ext uri="{BB962C8B-B14F-4D97-AF65-F5344CB8AC3E}">
        <p14:creationId xmlns:p14="http://schemas.microsoft.com/office/powerpoint/2010/main" val="2085478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60" y="261199"/>
            <a:ext cx="8249879" cy="571156"/>
          </a:xfrm>
        </p:spPr>
        <p:txBody>
          <a:bodyPr>
            <a:normAutofit/>
          </a:bodyPr>
          <a:lstStyle/>
          <a:p>
            <a:r>
              <a:rPr lang="en-US" dirty="0"/>
              <a:t>Comments relevant to your careers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052C7-3842-419A-B5C7-9F5404148B8C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28CD2-AAD8-D14E-013B-775F34B86345}"/>
              </a:ext>
            </a:extLst>
          </p:cNvPr>
          <p:cNvSpPr txBox="1"/>
          <p:nvPr/>
        </p:nvSpPr>
        <p:spPr>
          <a:xfrm>
            <a:off x="691569" y="832355"/>
            <a:ext cx="7212841" cy="521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U.S. economy will go up and down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companies will go up and down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NYC will remain a center of innovation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NYC will become an increasingly important tech hub because of its talent and its culture of innovation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need to always be learning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personal network will be very important</a:t>
            </a:r>
          </a:p>
        </p:txBody>
      </p:sp>
    </p:spTree>
    <p:extLst>
      <p:ext uri="{BB962C8B-B14F-4D97-AF65-F5344CB8AC3E}">
        <p14:creationId xmlns:p14="http://schemas.microsoft.com/office/powerpoint/2010/main" val="3367741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9555"/>
            <a:ext cx="7886700" cy="540252"/>
          </a:xfrm>
        </p:spPr>
        <p:txBody>
          <a:bodyPr/>
          <a:lstStyle/>
          <a:p>
            <a:r>
              <a:rPr lang="en-US" dirty="0"/>
              <a:t>Phase I – Science (12 years)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4045"/>
            <a:ext cx="7886700" cy="376856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2000" dirty="0"/>
              <a:t>Started programming in earnest 58 years ago at age 16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2000" dirty="0"/>
              <a:t>B.A., M.S., &amp; Ph.D. in chemistry (10 years)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2000" dirty="0"/>
              <a:t>Chose chemistry over computer science for grad school for no good reason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2000" dirty="0"/>
              <a:t>Post-Doc at Bell Labs (2 years) 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2000" dirty="0"/>
              <a:t>Helped invent the field of computational chemistry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600" dirty="0"/>
              <a:t>One of my more cited research papers is on numerical methods for simulating infrequent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08958-4DFC-4EC7-950F-B024F074605E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Bell Laboratories logo">
            <a:extLst>
              <a:ext uri="{FF2B5EF4-FFF2-40B4-BE49-F238E27FC236}">
                <a16:creationId xmlns:a16="http://schemas.microsoft.com/office/drawing/2014/main" id="{25359090-ED74-7EB6-CE13-156F7554C4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146" y="3867465"/>
            <a:ext cx="1532574" cy="292203"/>
          </a:xfrm>
          <a:prstGeom prst="rect">
            <a:avLst/>
          </a:prstGeom>
        </p:spPr>
      </p:pic>
      <p:pic>
        <p:nvPicPr>
          <p:cNvPr id="13" name="Picture 12" descr="Haverford College logo">
            <a:extLst>
              <a:ext uri="{FF2B5EF4-FFF2-40B4-BE49-F238E27FC236}">
                <a16:creationId xmlns:a16="http://schemas.microsoft.com/office/drawing/2014/main" id="{E0945631-3B98-06FF-AED5-003E7DCE4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169" y="1476045"/>
            <a:ext cx="1352551" cy="842963"/>
          </a:xfrm>
          <a:prstGeom prst="rect">
            <a:avLst/>
          </a:prstGeom>
        </p:spPr>
      </p:pic>
      <p:pic>
        <p:nvPicPr>
          <p:cNvPr id="15" name="Picture 14" descr="University of Michigan logo">
            <a:extLst>
              <a:ext uri="{FF2B5EF4-FFF2-40B4-BE49-F238E27FC236}">
                <a16:creationId xmlns:a16="http://schemas.microsoft.com/office/drawing/2014/main" id="{44B0E734-906D-5601-0C35-FFA41EEE15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665" y="2391399"/>
            <a:ext cx="1585535" cy="31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8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160" y="244502"/>
            <a:ext cx="7886700" cy="585191"/>
          </a:xfrm>
        </p:spPr>
        <p:txBody>
          <a:bodyPr>
            <a:normAutofit/>
          </a:bodyPr>
          <a:lstStyle/>
          <a:p>
            <a:r>
              <a:rPr lang="en-US" dirty="0"/>
              <a:t>Phase II – Big company tech (20 years)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4045"/>
            <a:ext cx="7886700" cy="45536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2000" dirty="0"/>
              <a:t>Engineer &amp; engineering manager at Bell Labs (10 years)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000" dirty="0"/>
              <a:t>Divestiture planning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000" dirty="0"/>
              <a:t>Supervisor of Nuclear Weapons Effects Group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000" dirty="0"/>
              <a:t>Supervisor of Robust Network Planning Group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000" dirty="0"/>
              <a:t>Head of Government Communications Systems Department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sz="1600" dirty="0"/>
              <a:t>Defense Nuclear Agency (DNA)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sz="1600" dirty="0"/>
              <a:t>Federal Aviation Agency (FAA)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sz="1600" dirty="0"/>
              <a:t>National Security Agency (NSA)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sz="1600" dirty="0"/>
              <a:t>Another three-letter-agency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2000" dirty="0"/>
              <a:t>Business side of AT&amp;T (8 years)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000" dirty="0"/>
              <a:t>Software product management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000" dirty="0"/>
              <a:t>Internet strategist – helped lead the privatization of the Internet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2000" dirty="0"/>
              <a:t>Managed Dun &amp; Bradstreet’s global infrastructure (2 years)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08958-4DFC-4EC7-950F-B024F074605E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 descr="old Bell Laboratories logo">
            <a:extLst>
              <a:ext uri="{FF2B5EF4-FFF2-40B4-BE49-F238E27FC236}">
                <a16:creationId xmlns:a16="http://schemas.microsoft.com/office/drawing/2014/main" id="{ED0E8293-C8DA-04F6-1B44-7C99DE29BA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476" y="1504386"/>
            <a:ext cx="1532574" cy="292203"/>
          </a:xfrm>
          <a:prstGeom prst="rect">
            <a:avLst/>
          </a:prstGeom>
        </p:spPr>
      </p:pic>
      <p:pic>
        <p:nvPicPr>
          <p:cNvPr id="12" name="Picture 11" descr="New Bell Laboratories logo">
            <a:extLst>
              <a:ext uri="{FF2B5EF4-FFF2-40B4-BE49-F238E27FC236}">
                <a16:creationId xmlns:a16="http://schemas.microsoft.com/office/drawing/2014/main" id="{613CC959-44E4-E8DE-20BE-C6B0F008C4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980" y="2046998"/>
            <a:ext cx="1259237" cy="376852"/>
          </a:xfrm>
          <a:prstGeom prst="rect">
            <a:avLst/>
          </a:prstGeom>
        </p:spPr>
      </p:pic>
      <p:pic>
        <p:nvPicPr>
          <p:cNvPr id="14" name="Picture 13" descr="AT&amp;T logo">
            <a:extLst>
              <a:ext uri="{FF2B5EF4-FFF2-40B4-BE49-F238E27FC236}">
                <a16:creationId xmlns:a16="http://schemas.microsoft.com/office/drawing/2014/main" id="{D62A8139-5E9B-6C1C-C55C-6CB9629DE8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148" y="4157198"/>
            <a:ext cx="1014347" cy="465803"/>
          </a:xfrm>
          <a:prstGeom prst="rect">
            <a:avLst/>
          </a:prstGeom>
        </p:spPr>
      </p:pic>
      <p:pic>
        <p:nvPicPr>
          <p:cNvPr id="16" name="Graphic 15" descr="Dun and Bradstreet logo">
            <a:extLst>
              <a:ext uri="{FF2B5EF4-FFF2-40B4-BE49-F238E27FC236}">
                <a16:creationId xmlns:a16="http://schemas.microsoft.com/office/drawing/2014/main" id="{A85853DC-C9F1-8E04-3487-27CD006FB2F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04476" y="5287862"/>
            <a:ext cx="1532575" cy="43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7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482" y="264412"/>
            <a:ext cx="7886700" cy="583191"/>
          </a:xfrm>
        </p:spPr>
        <p:txBody>
          <a:bodyPr>
            <a:normAutofit/>
          </a:bodyPr>
          <a:lstStyle/>
          <a:p>
            <a:r>
              <a:rPr lang="en-US" dirty="0"/>
              <a:t>Phase III – Startup tech (11 years)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482" y="1063692"/>
            <a:ext cx="7886700" cy="51665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2000" dirty="0"/>
              <a:t>Chief Technology Officer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000" dirty="0"/>
              <a:t>The Redtop Company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Electronic medical records for psychiatry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Declared bankruptcy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000" dirty="0"/>
              <a:t>Cometa Networks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Wholesale Wi-Fi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Founded by IBM, AT&amp;T, and Intel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Failed, but shut down gracefully 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000" dirty="0"/>
              <a:t>Send Word Now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Critical communications and alerting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Sold for over $200M in 2017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2000" dirty="0"/>
              <a:t>Advisor (2013-2014)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000" dirty="0"/>
              <a:t>Rigetti Computing (quantum computing)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Went public in 2022 via a SPAC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Pre-money valuation of $1.04B, current valuation ~ $0.16B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08958-4DFC-4EC7-950F-B024F074605E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Rigetti Computing logo">
            <a:extLst>
              <a:ext uri="{FF2B5EF4-FFF2-40B4-BE49-F238E27FC236}">
                <a16:creationId xmlns:a16="http://schemas.microsoft.com/office/drawing/2014/main" id="{71E63AAD-2B12-8DC0-8F2A-6DDB324A3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897" y="4774924"/>
            <a:ext cx="990621" cy="990621"/>
          </a:xfrm>
          <a:prstGeom prst="rect">
            <a:avLst/>
          </a:prstGeom>
        </p:spPr>
      </p:pic>
      <p:pic>
        <p:nvPicPr>
          <p:cNvPr id="8" name="Picture 7" descr="Send Word Now logo">
            <a:extLst>
              <a:ext uri="{FF2B5EF4-FFF2-40B4-BE49-F238E27FC236}">
                <a16:creationId xmlns:a16="http://schemas.microsoft.com/office/drawing/2014/main" id="{5DF2DA90-8756-6AE7-CDEF-47CEA7C0B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15" y="3628449"/>
            <a:ext cx="1833603" cy="543969"/>
          </a:xfrm>
          <a:prstGeom prst="rect">
            <a:avLst/>
          </a:prstGeom>
        </p:spPr>
      </p:pic>
      <p:pic>
        <p:nvPicPr>
          <p:cNvPr id="10" name="Picture 9" descr="Cometa Networks logo">
            <a:extLst>
              <a:ext uri="{FF2B5EF4-FFF2-40B4-BE49-F238E27FC236}">
                <a16:creationId xmlns:a16="http://schemas.microsoft.com/office/drawing/2014/main" id="{E67CEDA8-8B02-F72E-5154-0F48220D6F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897" y="2446953"/>
            <a:ext cx="1646596" cy="640133"/>
          </a:xfrm>
          <a:prstGeom prst="rect">
            <a:avLst/>
          </a:prstGeom>
        </p:spPr>
      </p:pic>
      <p:pic>
        <p:nvPicPr>
          <p:cNvPr id="12" name="Picture 11" descr="Redtop Company logo">
            <a:extLst>
              <a:ext uri="{FF2B5EF4-FFF2-40B4-BE49-F238E27FC236}">
                <a16:creationId xmlns:a16="http://schemas.microsoft.com/office/drawing/2014/main" id="{CF8B55E6-EDF5-DCE8-79AA-9DB5CC1412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699" y="1180398"/>
            <a:ext cx="873651" cy="103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7567"/>
            <a:ext cx="7886700" cy="678007"/>
          </a:xfrm>
        </p:spPr>
        <p:txBody>
          <a:bodyPr>
            <a:normAutofit/>
          </a:bodyPr>
          <a:lstStyle/>
          <a:p>
            <a:r>
              <a:rPr lang="en-US" dirty="0"/>
              <a:t>Phase IV – Interruption (1 year)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08958-4DFC-4EC7-950F-B024F074605E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Image of a person with a saw falling off a ladder">
            <a:extLst>
              <a:ext uri="{FF2B5EF4-FFF2-40B4-BE49-F238E27FC236}">
                <a16:creationId xmlns:a16="http://schemas.microsoft.com/office/drawing/2014/main" id="{D3001F33-327D-44F3-84F3-06206070C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300" y="2102225"/>
            <a:ext cx="2994675" cy="3672912"/>
          </a:xfrm>
          <a:prstGeom prst="rect">
            <a:avLst/>
          </a:prstGeom>
        </p:spPr>
      </p:pic>
      <p:pic>
        <p:nvPicPr>
          <p:cNvPr id="10" name="Picture 9" descr="Saint Francis Hospital logo">
            <a:extLst>
              <a:ext uri="{FF2B5EF4-FFF2-40B4-BE49-F238E27FC236}">
                <a16:creationId xmlns:a16="http://schemas.microsoft.com/office/drawing/2014/main" id="{4479833A-F899-1F81-2037-4A16926EF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14" y="1999890"/>
            <a:ext cx="1214005" cy="919430"/>
          </a:xfrm>
          <a:prstGeom prst="rect">
            <a:avLst/>
          </a:prstGeom>
        </p:spPr>
      </p:pic>
      <p:pic>
        <p:nvPicPr>
          <p:cNvPr id="12" name="Picture 11" descr="Mount Sinai Hospital logo">
            <a:extLst>
              <a:ext uri="{FF2B5EF4-FFF2-40B4-BE49-F238E27FC236}">
                <a16:creationId xmlns:a16="http://schemas.microsoft.com/office/drawing/2014/main" id="{F44C38C0-1231-8478-1D85-CF137866F9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14" y="3938681"/>
            <a:ext cx="1214006" cy="1153736"/>
          </a:xfrm>
          <a:prstGeom prst="rect">
            <a:avLst/>
          </a:prstGeom>
        </p:spPr>
      </p:pic>
      <p:pic>
        <p:nvPicPr>
          <p:cNvPr id="5" name="Graphic 4" descr="Saw with solid fill">
            <a:extLst>
              <a:ext uri="{FF2B5EF4-FFF2-40B4-BE49-F238E27FC236}">
                <a16:creationId xmlns:a16="http://schemas.microsoft.com/office/drawing/2014/main" id="{549AC248-DAA9-D410-3B29-67D5E386DD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90568" y="15495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7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5472"/>
            <a:ext cx="7886700" cy="639906"/>
          </a:xfrm>
        </p:spPr>
        <p:txBody>
          <a:bodyPr>
            <a:normAutofit/>
          </a:bodyPr>
          <a:lstStyle/>
          <a:p>
            <a:r>
              <a:rPr lang="en-US" dirty="0"/>
              <a:t>Phase V – Tech-related non-profits (7 years)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4045"/>
            <a:ext cx="7886700" cy="45536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2400" dirty="0"/>
              <a:t>CEO &amp; President of tech-related non-profits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New York Technology Council (NYTECH)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NY Tech Alliance (NYTA)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08958-4DFC-4EC7-950F-B024F074605E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New York Technology Council logo">
            <a:extLst>
              <a:ext uri="{FF2B5EF4-FFF2-40B4-BE49-F238E27FC236}">
                <a16:creationId xmlns:a16="http://schemas.microsoft.com/office/drawing/2014/main" id="{E1AE0E71-B83B-466F-81D5-C40C70C1FC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74" y="3465282"/>
            <a:ext cx="3296159" cy="436196"/>
          </a:xfrm>
          <a:prstGeom prst="rect">
            <a:avLst/>
          </a:prstGeom>
        </p:spPr>
      </p:pic>
      <p:pic>
        <p:nvPicPr>
          <p:cNvPr id="8" name="Picture 7" descr="New York Tech Alliance Logo">
            <a:extLst>
              <a:ext uri="{FF2B5EF4-FFF2-40B4-BE49-F238E27FC236}">
                <a16:creationId xmlns:a16="http://schemas.microsoft.com/office/drawing/2014/main" id="{94B712E7-397D-4778-A37B-D33B9C277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223" y="3234813"/>
            <a:ext cx="3047999" cy="1828799"/>
          </a:xfrm>
          <a:prstGeom prst="rect">
            <a:avLst/>
          </a:prstGeom>
        </p:spPr>
      </p:pic>
      <p:pic>
        <p:nvPicPr>
          <p:cNvPr id="10" name="Picture 9" descr="New York Tech Meetup logo">
            <a:extLst>
              <a:ext uri="{FF2B5EF4-FFF2-40B4-BE49-F238E27FC236}">
                <a16:creationId xmlns:a16="http://schemas.microsoft.com/office/drawing/2014/main" id="{7A925D2F-C1BB-E558-5E31-D33552B65B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1" y="4403586"/>
            <a:ext cx="2355850" cy="1130300"/>
          </a:xfrm>
          <a:prstGeom prst="rect">
            <a:avLst/>
          </a:prstGeom>
        </p:spPr>
      </p:pic>
      <p:sp>
        <p:nvSpPr>
          <p:cNvPr id="11" name="Plus Sign 10" descr="Plus sign">
            <a:extLst>
              <a:ext uri="{FF2B5EF4-FFF2-40B4-BE49-F238E27FC236}">
                <a16:creationId xmlns:a16="http://schemas.microsoft.com/office/drawing/2014/main" id="{AFF36F32-77FB-8FA5-68E5-EE2CBA3885F6}"/>
              </a:ext>
            </a:extLst>
          </p:cNvPr>
          <p:cNvSpPr/>
          <p:nvPr/>
        </p:nvSpPr>
        <p:spPr>
          <a:xfrm>
            <a:off x="1867302" y="4060309"/>
            <a:ext cx="336884" cy="34327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quals 12" descr="Equals sign">
            <a:extLst>
              <a:ext uri="{FF2B5EF4-FFF2-40B4-BE49-F238E27FC236}">
                <a16:creationId xmlns:a16="http://schemas.microsoft.com/office/drawing/2014/main" id="{CCB019EC-C3B7-642A-D5D5-A23CD277BFDC}"/>
              </a:ext>
            </a:extLst>
          </p:cNvPr>
          <p:cNvSpPr/>
          <p:nvPr/>
        </p:nvSpPr>
        <p:spPr>
          <a:xfrm>
            <a:off x="4800701" y="4060308"/>
            <a:ext cx="462102" cy="34327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887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1290"/>
            <a:ext cx="7886700" cy="639906"/>
          </a:xfrm>
        </p:spPr>
        <p:txBody>
          <a:bodyPr>
            <a:normAutofit/>
          </a:bodyPr>
          <a:lstStyle/>
          <a:p>
            <a:r>
              <a:rPr lang="en-US" dirty="0"/>
              <a:t>NY Tech Meetup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08958-4DFC-4EC7-950F-B024F074605E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New York Tech Meetup Logo">
            <a:extLst>
              <a:ext uri="{FF2B5EF4-FFF2-40B4-BE49-F238E27FC236}">
                <a16:creationId xmlns:a16="http://schemas.microsoft.com/office/drawing/2014/main" id="{6C31866D-FD2B-6D2B-C248-1228BA6A1E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5743339"/>
            <a:ext cx="1593691" cy="1017464"/>
          </a:xfrm>
          <a:prstGeom prst="rect">
            <a:avLst/>
          </a:prstGeom>
        </p:spPr>
      </p:pic>
      <p:pic>
        <p:nvPicPr>
          <p:cNvPr id="14" name="Picture 13" descr="Photograph of a crowd attending a NY Tech Meetup event at NYU Skirball Hall">
            <a:extLst>
              <a:ext uri="{FF2B5EF4-FFF2-40B4-BE49-F238E27FC236}">
                <a16:creationId xmlns:a16="http://schemas.microsoft.com/office/drawing/2014/main" id="{9B9F024D-3DFE-4F70-C771-F557E4D22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6" y="1013530"/>
            <a:ext cx="8777007" cy="45837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6E5ED4-29F8-5156-6465-3D6BF8E767AC}"/>
              </a:ext>
            </a:extLst>
          </p:cNvPr>
          <p:cNvSpPr txBox="1"/>
          <p:nvPr/>
        </p:nvSpPr>
        <p:spPr>
          <a:xfrm>
            <a:off x="707308" y="5789585"/>
            <a:ext cx="4722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and largest meetup on Meetup.com</a:t>
            </a:r>
          </a:p>
        </p:txBody>
      </p:sp>
    </p:spTree>
    <p:extLst>
      <p:ext uri="{BB962C8B-B14F-4D97-AF65-F5344CB8AC3E}">
        <p14:creationId xmlns:p14="http://schemas.microsoft.com/office/powerpoint/2010/main" val="179406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1808"/>
            <a:ext cx="7886700" cy="597719"/>
          </a:xfrm>
        </p:spPr>
        <p:txBody>
          <a:bodyPr/>
          <a:lstStyle/>
          <a:p>
            <a:r>
              <a:rPr lang="en-US" dirty="0"/>
              <a:t>Phase VI – Academics (12 years so far)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06011"/>
            <a:ext cx="7886700" cy="536743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2000" dirty="0"/>
              <a:t>CUNY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000" dirty="0"/>
              <a:t>School of Professional Studies (SPS)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Adjunct (5 years) 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M.S. in Data Science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B.S. in Information Systems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Faculty advisor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The City College of New York (CCNY)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Adjunct (1</a:t>
            </a:r>
            <a:r>
              <a:rPr lang="en-US" baseline="30000" dirty="0"/>
              <a:t>1</a:t>
            </a:r>
            <a:r>
              <a:rPr lang="en-US" dirty="0"/>
              <a:t>/</a:t>
            </a:r>
            <a:r>
              <a:rPr lang="en-US" baseline="-25000" dirty="0"/>
              <a:t>2</a:t>
            </a:r>
            <a:r>
              <a:rPr lang="en-US" dirty="0"/>
              <a:t> years)  </a:t>
            </a:r>
          </a:p>
          <a:p>
            <a:pPr lvl="3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Machine Learning &amp; Scientific Computing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Full-time regular faculty (5½ years)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Artificial Intelligence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Machine Learning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Scientific Computing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Senior Project on Modeling and Analysis of Complex Systems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2000" dirty="0"/>
              <a:t> NYU Tandon (1 year)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000" dirty="0"/>
              <a:t>Developed online graduate course in Machine Learning for Bioinformatics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08958-4DFC-4EC7-950F-B024F074605E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CUNY School of Professional Studies Logo">
            <a:extLst>
              <a:ext uri="{FF2B5EF4-FFF2-40B4-BE49-F238E27FC236}">
                <a16:creationId xmlns:a16="http://schemas.microsoft.com/office/drawing/2014/main" id="{D8B894C7-3A3E-02C3-92A3-94CC742FB1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179" y="1477650"/>
            <a:ext cx="2308942" cy="507143"/>
          </a:xfrm>
          <a:prstGeom prst="rect">
            <a:avLst/>
          </a:prstGeom>
        </p:spPr>
      </p:pic>
      <p:pic>
        <p:nvPicPr>
          <p:cNvPr id="8" name="Picture 7" descr="The City College of New York logo">
            <a:extLst>
              <a:ext uri="{FF2B5EF4-FFF2-40B4-BE49-F238E27FC236}">
                <a16:creationId xmlns:a16="http://schemas.microsoft.com/office/drawing/2014/main" id="{C9B613BF-7A92-ED03-B46C-8B6B13BC5B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131" y="3048450"/>
            <a:ext cx="1903990" cy="761100"/>
          </a:xfrm>
          <a:prstGeom prst="rect">
            <a:avLst/>
          </a:prstGeom>
        </p:spPr>
      </p:pic>
      <p:pic>
        <p:nvPicPr>
          <p:cNvPr id="10" name="Picture 9" descr="NYU Tandon logo">
            <a:extLst>
              <a:ext uri="{FF2B5EF4-FFF2-40B4-BE49-F238E27FC236}">
                <a16:creationId xmlns:a16="http://schemas.microsoft.com/office/drawing/2014/main" id="{4AA4523F-48D8-9F63-8CA5-B08E8B9195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125" y="5276277"/>
            <a:ext cx="2245918" cy="34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350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L 4.pptx" id="{64B2721A-5DC7-49C9-80C0-1FCBF9A53174}" vid="{30ECEC55-8025-4063-B582-643B68783D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9599</TotalTime>
  <Words>1471</Words>
  <Application>Microsoft Office PowerPoint</Application>
  <PresentationFormat>On-screen Show (4:3)</PresentationFormat>
  <Paragraphs>345</Paragraphs>
  <Slides>28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Georgia</vt:lpstr>
      <vt:lpstr>Times New Roman</vt:lpstr>
      <vt:lpstr>1_Office Theme</vt:lpstr>
      <vt:lpstr>Equation</vt:lpstr>
      <vt:lpstr>My Career So Far</vt:lpstr>
      <vt:lpstr>Phases of my career so far</vt:lpstr>
      <vt:lpstr>Phase I – Science (12 years)</vt:lpstr>
      <vt:lpstr>Phase II – Big company tech (20 years)</vt:lpstr>
      <vt:lpstr>Phase III – Startup tech (11 years)</vt:lpstr>
      <vt:lpstr>Phase IV – Interruption (1 year)</vt:lpstr>
      <vt:lpstr>Phase V – Tech-related non-profits (7 years)</vt:lpstr>
      <vt:lpstr>NY Tech Meetup</vt:lpstr>
      <vt:lpstr>Phase VI – Academics (12 years so far) </vt:lpstr>
      <vt:lpstr>Advisory Panels and Boards</vt:lpstr>
      <vt:lpstr>Some People in Tech  with whom I’ve worked (or just knew or met)</vt:lpstr>
      <vt:lpstr>Turing Awardees with whom I’ve worked</vt:lpstr>
      <vt:lpstr>A Turing Awardee who I offered a job</vt:lpstr>
      <vt:lpstr>Turing Awardees whom I knew </vt:lpstr>
      <vt:lpstr>Another Bell Labs colleague you may know of</vt:lpstr>
      <vt:lpstr>Nobel laureates with whom I’ve worked</vt:lpstr>
      <vt:lpstr>A Nobel laureate who chaired the White House Science Office, Counter-Terrorism Technology Oversight Panel</vt:lpstr>
      <vt:lpstr>Three of my bosses at AT&amp;T</vt:lpstr>
      <vt:lpstr>Speaking on behalf of Net Neutrality</vt:lpstr>
      <vt:lpstr>Policy influencers/makers to whom I’ve presented</vt:lpstr>
      <vt:lpstr>Origins of the Internet</vt:lpstr>
      <vt:lpstr>Evolution of the Internet</vt:lpstr>
      <vt:lpstr>More tech people I know</vt:lpstr>
      <vt:lpstr>Tech people I’ve met</vt:lpstr>
      <vt:lpstr>NYC-based startup funding</vt:lpstr>
      <vt:lpstr>Policy influencers/makers</vt:lpstr>
      <vt:lpstr>What you can expect as a computer scientist</vt:lpstr>
      <vt:lpstr>Comments relevant to your careers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Grimmelmann</dc:creator>
  <cp:lastModifiedBy>Erik Grimmelmann</cp:lastModifiedBy>
  <cp:revision>588</cp:revision>
  <cp:lastPrinted>2018-08-13T00:38:13Z</cp:lastPrinted>
  <dcterms:created xsi:type="dcterms:W3CDTF">2017-02-25T17:52:53Z</dcterms:created>
  <dcterms:modified xsi:type="dcterms:W3CDTF">2024-08-16T15:54:31Z</dcterms:modified>
</cp:coreProperties>
</file>