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1"/>
  </p:notesMasterIdLst>
  <p:handoutMasterIdLst>
    <p:handoutMasterId r:id="rId12"/>
  </p:handoutMasterIdLst>
  <p:sldIdLst>
    <p:sldId id="258" r:id="rId2"/>
    <p:sldId id="274" r:id="rId3"/>
    <p:sldId id="275" r:id="rId4"/>
    <p:sldId id="276" r:id="rId5"/>
    <p:sldId id="277" r:id="rId6"/>
    <p:sldId id="278" r:id="rId7"/>
    <p:sldId id="279" r:id="rId8"/>
    <p:sldId id="280" r:id="rId9"/>
    <p:sldId id="281" r:id="rId10"/>
  </p:sldIdLst>
  <p:sldSz cx="9144000" cy="6858000" type="screen4x3"/>
  <p:notesSz cx="9290050" cy="7004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35" autoAdjust="0"/>
    <p:restoredTop sz="93629" autoAdjust="0"/>
  </p:normalViewPr>
  <p:slideViewPr>
    <p:cSldViewPr snapToGrid="0">
      <p:cViewPr varScale="1">
        <p:scale>
          <a:sx n="157" d="100"/>
          <a:sy n="157" d="100"/>
        </p:scale>
        <p:origin x="2396" y="80"/>
      </p:cViewPr>
      <p:guideLst/>
    </p:cSldViewPr>
  </p:slideViewPr>
  <p:notesTextViewPr>
    <p:cViewPr>
      <p:scale>
        <a:sx n="1" d="1"/>
        <a:sy n="1" d="1"/>
      </p:scale>
      <p:origin x="0" y="0"/>
    </p:cViewPr>
  </p:notesTextViewPr>
  <p:sorterViewPr>
    <p:cViewPr>
      <p:scale>
        <a:sx n="140" d="100"/>
        <a:sy n="140" d="100"/>
      </p:scale>
      <p:origin x="0" y="-100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4026530" cy="351638"/>
          </a:xfrm>
          <a:prstGeom prst="rect">
            <a:avLst/>
          </a:prstGeom>
        </p:spPr>
        <p:txBody>
          <a:bodyPr vert="horz" lIns="91354" tIns="45676" rIns="91354" bIns="45676" rtlCol="0"/>
          <a:lstStyle>
            <a:lvl1pPr algn="l">
              <a:defRPr sz="1200"/>
            </a:lvl1pPr>
          </a:lstStyle>
          <a:p>
            <a:endParaRPr lang="en-US"/>
          </a:p>
        </p:txBody>
      </p:sp>
      <p:sp>
        <p:nvSpPr>
          <p:cNvPr id="3" name="Date Placeholder 2"/>
          <p:cNvSpPr>
            <a:spLocks noGrp="1"/>
          </p:cNvSpPr>
          <p:nvPr>
            <p:ph type="dt" sz="quarter" idx="1"/>
          </p:nvPr>
        </p:nvSpPr>
        <p:spPr>
          <a:xfrm>
            <a:off x="5261418" y="2"/>
            <a:ext cx="4026530" cy="351638"/>
          </a:xfrm>
          <a:prstGeom prst="rect">
            <a:avLst/>
          </a:prstGeom>
        </p:spPr>
        <p:txBody>
          <a:bodyPr vert="horz" lIns="91354" tIns="45676" rIns="91354" bIns="45676" rtlCol="0"/>
          <a:lstStyle>
            <a:lvl1pPr algn="r">
              <a:defRPr sz="1200"/>
            </a:lvl1pPr>
          </a:lstStyle>
          <a:p>
            <a:fld id="{085BC133-C6D8-48A3-B4EA-C942741A44E0}" type="datetimeFigureOut">
              <a:rPr lang="en-US" smtClean="0"/>
              <a:t>2024-08-16</a:t>
            </a:fld>
            <a:endParaRPr lang="en-US"/>
          </a:p>
        </p:txBody>
      </p:sp>
      <p:sp>
        <p:nvSpPr>
          <p:cNvPr id="4" name="Footer Placeholder 3"/>
          <p:cNvSpPr>
            <a:spLocks noGrp="1"/>
          </p:cNvSpPr>
          <p:nvPr>
            <p:ph type="ftr" sz="quarter" idx="2"/>
          </p:nvPr>
        </p:nvSpPr>
        <p:spPr>
          <a:xfrm>
            <a:off x="1" y="6652414"/>
            <a:ext cx="4026530" cy="351638"/>
          </a:xfrm>
          <a:prstGeom prst="rect">
            <a:avLst/>
          </a:prstGeom>
        </p:spPr>
        <p:txBody>
          <a:bodyPr vert="horz" lIns="91354" tIns="45676" rIns="91354" bIns="45676" rtlCol="0" anchor="b"/>
          <a:lstStyle>
            <a:lvl1pPr algn="l">
              <a:defRPr sz="1200"/>
            </a:lvl1pPr>
          </a:lstStyle>
          <a:p>
            <a:endParaRPr lang="en-US"/>
          </a:p>
        </p:txBody>
      </p:sp>
      <p:sp>
        <p:nvSpPr>
          <p:cNvPr id="5" name="Slide Number Placeholder 4"/>
          <p:cNvSpPr>
            <a:spLocks noGrp="1"/>
          </p:cNvSpPr>
          <p:nvPr>
            <p:ph type="sldNum" sz="quarter" idx="3"/>
          </p:nvPr>
        </p:nvSpPr>
        <p:spPr>
          <a:xfrm>
            <a:off x="5261418" y="6652414"/>
            <a:ext cx="4026530" cy="351638"/>
          </a:xfrm>
          <a:prstGeom prst="rect">
            <a:avLst/>
          </a:prstGeom>
        </p:spPr>
        <p:txBody>
          <a:bodyPr vert="horz" lIns="91354" tIns="45676" rIns="91354" bIns="45676" rtlCol="0" anchor="b"/>
          <a:lstStyle>
            <a:lvl1pPr algn="r">
              <a:defRPr sz="1200"/>
            </a:lvl1pPr>
          </a:lstStyle>
          <a:p>
            <a:fld id="{2958B6B9-6C5B-4AC1-8EA5-52242FF98DD4}" type="slidenum">
              <a:rPr lang="en-US" smtClean="0"/>
              <a:t>‹#›</a:t>
            </a:fld>
            <a:endParaRPr lang="en-US"/>
          </a:p>
        </p:txBody>
      </p:sp>
    </p:spTree>
    <p:extLst>
      <p:ext uri="{BB962C8B-B14F-4D97-AF65-F5344CB8AC3E}">
        <p14:creationId xmlns:p14="http://schemas.microsoft.com/office/powerpoint/2010/main" val="3190561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5688" cy="351418"/>
          </a:xfrm>
          <a:prstGeom prst="rect">
            <a:avLst/>
          </a:prstGeom>
        </p:spPr>
        <p:txBody>
          <a:bodyPr vert="horz" lIns="93089" tIns="46545" rIns="93089" bIns="46545" rtlCol="0"/>
          <a:lstStyle>
            <a:lvl1pPr algn="l">
              <a:defRPr sz="1200"/>
            </a:lvl1pPr>
          </a:lstStyle>
          <a:p>
            <a:endParaRPr lang="en-US"/>
          </a:p>
        </p:txBody>
      </p:sp>
      <p:sp>
        <p:nvSpPr>
          <p:cNvPr id="3" name="Date Placeholder 2"/>
          <p:cNvSpPr>
            <a:spLocks noGrp="1"/>
          </p:cNvSpPr>
          <p:nvPr>
            <p:ph type="dt" idx="1"/>
          </p:nvPr>
        </p:nvSpPr>
        <p:spPr>
          <a:xfrm>
            <a:off x="5262212" y="1"/>
            <a:ext cx="4025688" cy="351418"/>
          </a:xfrm>
          <a:prstGeom prst="rect">
            <a:avLst/>
          </a:prstGeom>
        </p:spPr>
        <p:txBody>
          <a:bodyPr vert="horz" lIns="93089" tIns="46545" rIns="93089" bIns="46545" rtlCol="0"/>
          <a:lstStyle>
            <a:lvl1pPr algn="r">
              <a:defRPr sz="1200"/>
            </a:lvl1pPr>
          </a:lstStyle>
          <a:p>
            <a:fld id="{B2368CC4-54C5-461B-B50D-044FC93C64EE}" type="datetimeFigureOut">
              <a:rPr lang="en-US" smtClean="0"/>
              <a:t>2024-08-16</a:t>
            </a:fld>
            <a:endParaRPr lang="en-US"/>
          </a:p>
        </p:txBody>
      </p:sp>
      <p:sp>
        <p:nvSpPr>
          <p:cNvPr id="4" name="Slide Image Placeholder 3"/>
          <p:cNvSpPr>
            <a:spLocks noGrp="1" noRot="1" noChangeAspect="1"/>
          </p:cNvSpPr>
          <p:nvPr>
            <p:ph type="sldImg" idx="2"/>
          </p:nvPr>
        </p:nvSpPr>
        <p:spPr>
          <a:xfrm>
            <a:off x="3070225" y="876300"/>
            <a:ext cx="3149600" cy="2362200"/>
          </a:xfrm>
          <a:prstGeom prst="rect">
            <a:avLst/>
          </a:prstGeom>
          <a:noFill/>
          <a:ln w="12700">
            <a:solidFill>
              <a:prstClr val="black"/>
            </a:solidFill>
          </a:ln>
        </p:spPr>
        <p:txBody>
          <a:bodyPr vert="horz" lIns="93089" tIns="46545" rIns="93089" bIns="46545" rtlCol="0" anchor="ctr"/>
          <a:lstStyle/>
          <a:p>
            <a:endParaRPr lang="en-US"/>
          </a:p>
        </p:txBody>
      </p:sp>
      <p:sp>
        <p:nvSpPr>
          <p:cNvPr id="5" name="Notes Placeholder 4"/>
          <p:cNvSpPr>
            <a:spLocks noGrp="1"/>
          </p:cNvSpPr>
          <p:nvPr>
            <p:ph type="body" sz="quarter" idx="3"/>
          </p:nvPr>
        </p:nvSpPr>
        <p:spPr>
          <a:xfrm>
            <a:off x="929005" y="3370700"/>
            <a:ext cx="7432040" cy="2757845"/>
          </a:xfrm>
          <a:prstGeom prst="rect">
            <a:avLst/>
          </a:prstGeom>
        </p:spPr>
        <p:txBody>
          <a:bodyPr vert="horz" lIns="93089" tIns="46545" rIns="93089" bIns="4654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2633"/>
            <a:ext cx="4025688" cy="351417"/>
          </a:xfrm>
          <a:prstGeom prst="rect">
            <a:avLst/>
          </a:prstGeom>
        </p:spPr>
        <p:txBody>
          <a:bodyPr vert="horz" lIns="93089" tIns="46545" rIns="93089" bIns="46545" rtlCol="0" anchor="b"/>
          <a:lstStyle>
            <a:lvl1pPr algn="l">
              <a:defRPr sz="1200"/>
            </a:lvl1pPr>
          </a:lstStyle>
          <a:p>
            <a:endParaRPr lang="en-US"/>
          </a:p>
        </p:txBody>
      </p:sp>
      <p:sp>
        <p:nvSpPr>
          <p:cNvPr id="7" name="Slide Number Placeholder 6"/>
          <p:cNvSpPr>
            <a:spLocks noGrp="1"/>
          </p:cNvSpPr>
          <p:nvPr>
            <p:ph type="sldNum" sz="quarter" idx="5"/>
          </p:nvPr>
        </p:nvSpPr>
        <p:spPr>
          <a:xfrm>
            <a:off x="5262212" y="6652633"/>
            <a:ext cx="4025688" cy="351417"/>
          </a:xfrm>
          <a:prstGeom prst="rect">
            <a:avLst/>
          </a:prstGeom>
        </p:spPr>
        <p:txBody>
          <a:bodyPr vert="horz" lIns="93089" tIns="46545" rIns="93089" bIns="46545" rtlCol="0" anchor="b"/>
          <a:lstStyle>
            <a:lvl1pPr algn="r">
              <a:defRPr sz="1200"/>
            </a:lvl1pPr>
          </a:lstStyle>
          <a:p>
            <a:fld id="{9ACD95F9-BF71-4FF4-A282-A7226EE087D3}" type="slidenum">
              <a:rPr lang="en-US" smtClean="0"/>
              <a:t>‹#›</a:t>
            </a:fld>
            <a:endParaRPr lang="en-US"/>
          </a:p>
        </p:txBody>
      </p:sp>
    </p:spTree>
    <p:extLst>
      <p:ext uri="{BB962C8B-B14F-4D97-AF65-F5344CB8AC3E}">
        <p14:creationId xmlns:p14="http://schemas.microsoft.com/office/powerpoint/2010/main" val="2520740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CD95F9-BF71-4FF4-A282-A7226EE087D3}" type="slidenum">
              <a:rPr lang="en-US" smtClean="0"/>
              <a:t>1</a:t>
            </a:fld>
            <a:endParaRPr lang="en-US"/>
          </a:p>
        </p:txBody>
      </p:sp>
    </p:spTree>
    <p:extLst>
      <p:ext uri="{BB962C8B-B14F-4D97-AF65-F5344CB8AC3E}">
        <p14:creationId xmlns:p14="http://schemas.microsoft.com/office/powerpoint/2010/main" val="4188695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3600" baseline="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Slide Number Placeholder 3"/>
          <p:cNvSpPr>
            <a:spLocks noGrp="1"/>
          </p:cNvSpPr>
          <p:nvPr>
            <p:ph type="sldNum" sz="quarter" idx="10"/>
          </p:nvPr>
        </p:nvSpPr>
        <p:spPr/>
        <p:txBody>
          <a:bodyPr/>
          <a:lstStyle/>
          <a:p>
            <a:fld id="{AB708958-4DFC-4EC7-950F-B024F074605E}" type="slidenum">
              <a:rPr lang="en-US" smtClean="0"/>
              <a:t>‹#›</a:t>
            </a:fld>
            <a:endParaRPr lang="en-US"/>
          </a:p>
        </p:txBody>
      </p:sp>
    </p:spTree>
    <p:extLst>
      <p:ext uri="{BB962C8B-B14F-4D97-AF65-F5344CB8AC3E}">
        <p14:creationId xmlns:p14="http://schemas.microsoft.com/office/powerpoint/2010/main" val="3227479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10"/>
          </p:nvPr>
        </p:nvSpPr>
        <p:spPr/>
        <p:txBody>
          <a:bodyPr/>
          <a:lstStyle/>
          <a:p>
            <a:fld id="{AB708958-4DFC-4EC7-950F-B024F074605E}" type="slidenum">
              <a:rPr lang="en-US" smtClean="0"/>
              <a:t>‹#›</a:t>
            </a:fld>
            <a:endParaRPr lang="en-US"/>
          </a:p>
        </p:txBody>
      </p:sp>
    </p:spTree>
    <p:extLst>
      <p:ext uri="{BB962C8B-B14F-4D97-AF65-F5344CB8AC3E}">
        <p14:creationId xmlns:p14="http://schemas.microsoft.com/office/powerpoint/2010/main" val="2009681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defRPr sz="3600" b="1" i="0" baseline="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Slide Number Placeholder 3"/>
          <p:cNvSpPr>
            <a:spLocks noGrp="1"/>
          </p:cNvSpPr>
          <p:nvPr>
            <p:ph type="sldNum" sz="quarter" idx="10"/>
          </p:nvPr>
        </p:nvSpPr>
        <p:spPr/>
        <p:txBody>
          <a:bodyPr/>
          <a:lstStyle/>
          <a:p>
            <a:fld id="{AB708958-4DFC-4EC7-950F-B024F074605E}" type="slidenum">
              <a:rPr lang="en-US" smtClean="0"/>
              <a:t>‹#›</a:t>
            </a:fld>
            <a:endParaRPr lang="en-US"/>
          </a:p>
        </p:txBody>
      </p:sp>
    </p:spTree>
    <p:extLst>
      <p:ext uri="{BB962C8B-B14F-4D97-AF65-F5344CB8AC3E}">
        <p14:creationId xmlns:p14="http://schemas.microsoft.com/office/powerpoint/2010/main" val="3154506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p:cNvSpPr>
            <a:spLocks noGrp="1"/>
          </p:cNvSpPr>
          <p:nvPr>
            <p:ph type="sldNum" sz="quarter" idx="10"/>
          </p:nvPr>
        </p:nvSpPr>
        <p:spPr/>
        <p:txBody>
          <a:bodyPr/>
          <a:lstStyle/>
          <a:p>
            <a:fld id="{AB708958-4DFC-4EC7-950F-B024F074605E}" type="slidenum">
              <a:rPr lang="en-US" smtClean="0"/>
              <a:t>‹#›</a:t>
            </a:fld>
            <a:endParaRPr lang="en-US"/>
          </a:p>
        </p:txBody>
      </p:sp>
    </p:spTree>
    <p:extLst>
      <p:ext uri="{BB962C8B-B14F-4D97-AF65-F5344CB8AC3E}">
        <p14:creationId xmlns:p14="http://schemas.microsoft.com/office/powerpoint/2010/main" val="3748910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AB708958-4DFC-4EC7-950F-B024F074605E}" type="slidenum">
              <a:rPr lang="en-US" smtClean="0"/>
              <a:t>‹#›</a:t>
            </a:fld>
            <a:endParaRPr lang="en-US"/>
          </a:p>
        </p:txBody>
      </p:sp>
    </p:spTree>
    <p:extLst>
      <p:ext uri="{BB962C8B-B14F-4D97-AF65-F5344CB8AC3E}">
        <p14:creationId xmlns:p14="http://schemas.microsoft.com/office/powerpoint/2010/main" val="170162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B708958-4DFC-4EC7-950F-B024F074605E}" type="slidenum">
              <a:rPr lang="en-US" smtClean="0"/>
              <a:t>‹#›</a:t>
            </a:fld>
            <a:endParaRPr lang="en-US"/>
          </a:p>
        </p:txBody>
      </p:sp>
    </p:spTree>
    <p:extLst>
      <p:ext uri="{BB962C8B-B14F-4D97-AF65-F5344CB8AC3E}">
        <p14:creationId xmlns:p14="http://schemas.microsoft.com/office/powerpoint/2010/main" val="27375736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53964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3057099" y="6233263"/>
            <a:ext cx="3029802" cy="482918"/>
          </a:xfrm>
          <a:prstGeom prst="rect">
            <a:avLst/>
          </a:prstGeom>
          <a:noFill/>
        </p:spPr>
        <p:txBody>
          <a:bodyPr wrap="none" rtlCol="0">
            <a:noAutofit/>
          </a:bodyPr>
          <a:lstStyle/>
          <a:p>
            <a:pPr algn="ctr"/>
            <a:r>
              <a:rPr lang="en-US" sz="1050" dirty="0"/>
              <a:t>The City College of New York</a:t>
            </a:r>
          </a:p>
          <a:p>
            <a:pPr algn="ctr"/>
            <a:r>
              <a:rPr lang="en-US" sz="1050" dirty="0"/>
              <a:t>CSc</a:t>
            </a:r>
            <a:r>
              <a:rPr lang="en-US" sz="1050" baseline="0" dirty="0"/>
              <a:t> 44800</a:t>
            </a:r>
            <a:r>
              <a:rPr lang="en-US" sz="1050" dirty="0"/>
              <a:t> – Artificial Intelligence</a:t>
            </a:r>
          </a:p>
          <a:p>
            <a:pPr algn="ctr"/>
            <a:r>
              <a:rPr lang="en-US" sz="1050" dirty="0"/>
              <a:t>Fall 2024 – © 2024 Erik K. Grimmelmann, Ph.D.</a:t>
            </a:r>
          </a:p>
        </p:txBody>
      </p:sp>
      <p:sp>
        <p:nvSpPr>
          <p:cNvPr id="4" name="Slide Number Placeholder 3"/>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08958-4DFC-4EC7-950F-B024F074605E}" type="slidenum">
              <a:rPr lang="en-US" smtClean="0"/>
              <a:t>‹#›</a:t>
            </a:fld>
            <a:endParaRPr lang="en-US"/>
          </a:p>
        </p:txBody>
      </p:sp>
    </p:spTree>
    <p:extLst>
      <p:ext uri="{BB962C8B-B14F-4D97-AF65-F5344CB8AC3E}">
        <p14:creationId xmlns:p14="http://schemas.microsoft.com/office/powerpoint/2010/main" val="236396468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2" r:id="rId5"/>
    <p:sldLayoutId id="2147483693" r:id="rId6"/>
  </p:sldLayoutIdLst>
  <p:hf hdr="0" ftr="0" dt="0"/>
  <p:txStyles>
    <p:titleStyle>
      <a:lvl1pPr algn="l" defTabSz="914400" rtl="0" eaLnBrk="1" latinLnBrk="0" hangingPunct="1">
        <a:lnSpc>
          <a:spcPct val="90000"/>
        </a:lnSpc>
        <a:spcBef>
          <a:spcPct val="0"/>
        </a:spcBef>
        <a:buNone/>
        <a:defRPr sz="3200" b="1" kern="1200" baseline="0">
          <a:solidFill>
            <a:schemeClr val="tx1"/>
          </a:solidFill>
          <a:latin typeface="Times New Roman" panose="0202060305040502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1147872"/>
          </a:xfrm>
        </p:spPr>
        <p:txBody>
          <a:bodyPr>
            <a:normAutofit/>
          </a:bodyPr>
          <a:lstStyle/>
          <a:p>
            <a:r>
              <a:rPr lang="en-US" dirty="0"/>
              <a:t>What is AI?</a:t>
            </a:r>
          </a:p>
        </p:txBody>
      </p:sp>
    </p:spTree>
    <p:extLst>
      <p:ext uri="{BB962C8B-B14F-4D97-AF65-F5344CB8AC3E}">
        <p14:creationId xmlns:p14="http://schemas.microsoft.com/office/powerpoint/2010/main" val="961863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The imitation game</a:t>
            </a:r>
          </a:p>
        </p:txBody>
      </p:sp>
      <p:sp>
        <p:nvSpPr>
          <p:cNvPr id="3" name="Content Placeholder 2"/>
          <p:cNvSpPr>
            <a:spLocks noGrp="1"/>
          </p:cNvSpPr>
          <p:nvPr>
            <p:ph idx="1"/>
          </p:nvPr>
        </p:nvSpPr>
        <p:spPr>
          <a:xfrm>
            <a:off x="628650" y="1312256"/>
            <a:ext cx="7886700" cy="4483571"/>
          </a:xfrm>
        </p:spPr>
        <p:txBody>
          <a:bodyPr>
            <a:noAutofit/>
          </a:bodyPr>
          <a:lstStyle/>
          <a:p>
            <a:pPr marL="0" indent="0">
              <a:lnSpc>
                <a:spcPct val="100000"/>
              </a:lnSpc>
              <a:spcBef>
                <a:spcPts val="200"/>
              </a:spcBef>
              <a:buNone/>
            </a:pPr>
            <a:r>
              <a:rPr lang="en-US" sz="2400" dirty="0"/>
              <a:t>In 1950, Alan Turing proposed a test of a machine’s ability to exhibit intelligent behavior equivalent to, or indistinguishable from, that of a human.  He referred to the test as the </a:t>
            </a:r>
            <a:r>
              <a:rPr lang="en-US" sz="2400" b="1" dirty="0"/>
              <a:t>imitation game; </a:t>
            </a:r>
            <a:r>
              <a:rPr lang="en-US" sz="2400" dirty="0"/>
              <a:t>it’s now known as the </a:t>
            </a:r>
            <a:r>
              <a:rPr lang="en-US" sz="2400" b="1" dirty="0"/>
              <a:t>Turing test</a:t>
            </a:r>
            <a:r>
              <a:rPr lang="en-US" sz="2400" dirty="0"/>
              <a:t>.</a:t>
            </a:r>
          </a:p>
          <a:p>
            <a:pPr marL="0" indent="0">
              <a:lnSpc>
                <a:spcPct val="100000"/>
              </a:lnSpc>
              <a:spcBef>
                <a:spcPts val="200"/>
              </a:spcBef>
              <a:buNone/>
            </a:pPr>
            <a:endParaRPr lang="en-US" sz="2400" dirty="0"/>
          </a:p>
          <a:p>
            <a:pPr marL="0" indent="0">
              <a:lnSpc>
                <a:spcPct val="100000"/>
              </a:lnSpc>
              <a:spcBef>
                <a:spcPts val="200"/>
              </a:spcBef>
              <a:buNone/>
            </a:pPr>
            <a:r>
              <a:rPr lang="en-US" sz="2400" dirty="0"/>
              <a:t>A computer would pass the test if a human interrogator, after posing some written questions, cannot tell with the written response comes from a person or a computer.</a:t>
            </a:r>
          </a:p>
        </p:txBody>
      </p:sp>
      <p:sp>
        <p:nvSpPr>
          <p:cNvPr id="4" name="Slide Number Placeholder 3"/>
          <p:cNvSpPr>
            <a:spLocks noGrp="1"/>
          </p:cNvSpPr>
          <p:nvPr>
            <p:ph type="sldNum" sz="quarter" idx="10"/>
          </p:nvPr>
        </p:nvSpPr>
        <p:spPr/>
        <p:txBody>
          <a:bodyPr/>
          <a:lstStyle/>
          <a:p>
            <a:fld id="{AB708958-4DFC-4EC7-950F-B024F074605E}" type="slidenum">
              <a:rPr lang="en-US" smtClean="0"/>
              <a:t>2</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59488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655017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The Turing test</a:t>
            </a:r>
          </a:p>
        </p:txBody>
      </p:sp>
      <p:sp>
        <p:nvSpPr>
          <p:cNvPr id="3" name="Content Placeholder 2"/>
          <p:cNvSpPr>
            <a:spLocks noGrp="1"/>
          </p:cNvSpPr>
          <p:nvPr>
            <p:ph idx="1"/>
          </p:nvPr>
        </p:nvSpPr>
        <p:spPr>
          <a:xfrm>
            <a:off x="628650" y="1312256"/>
            <a:ext cx="7886700" cy="4483571"/>
          </a:xfrm>
        </p:spPr>
        <p:txBody>
          <a:bodyPr>
            <a:noAutofit/>
          </a:bodyPr>
          <a:lstStyle/>
          <a:p>
            <a:pPr marL="0" indent="0">
              <a:lnSpc>
                <a:spcPct val="100000"/>
              </a:lnSpc>
              <a:spcBef>
                <a:spcPts val="200"/>
              </a:spcBef>
              <a:buNone/>
            </a:pPr>
            <a:r>
              <a:rPr lang="en-US" sz="2400" dirty="0"/>
              <a:t>To pass the Turing test, a computer would need the following capabilities:</a:t>
            </a:r>
          </a:p>
          <a:p>
            <a:pPr lvl="1">
              <a:lnSpc>
                <a:spcPct val="100000"/>
              </a:lnSpc>
              <a:spcBef>
                <a:spcPts val="200"/>
              </a:spcBef>
            </a:pPr>
            <a:r>
              <a:rPr lang="en-US" b="1" dirty="0"/>
              <a:t>natural language processing </a:t>
            </a:r>
            <a:r>
              <a:rPr lang="en-US" dirty="0"/>
              <a:t>to communicate successfully in a human language,</a:t>
            </a:r>
          </a:p>
          <a:p>
            <a:pPr lvl="1">
              <a:lnSpc>
                <a:spcPct val="100000"/>
              </a:lnSpc>
              <a:spcBef>
                <a:spcPts val="200"/>
              </a:spcBef>
            </a:pPr>
            <a:r>
              <a:rPr lang="en-US" b="1" dirty="0"/>
              <a:t>knowledge representation </a:t>
            </a:r>
            <a:r>
              <a:rPr lang="en-US" dirty="0"/>
              <a:t>to store what it knows or hears,</a:t>
            </a:r>
          </a:p>
          <a:p>
            <a:pPr lvl="1">
              <a:lnSpc>
                <a:spcPct val="100000"/>
              </a:lnSpc>
              <a:spcBef>
                <a:spcPts val="200"/>
              </a:spcBef>
            </a:pPr>
            <a:r>
              <a:rPr lang="en-US" b="1" dirty="0"/>
              <a:t>automated reasoning </a:t>
            </a:r>
            <a:r>
              <a:rPr lang="en-US" dirty="0"/>
              <a:t>to answer questions and to draw new conclusions,</a:t>
            </a:r>
          </a:p>
          <a:p>
            <a:pPr lvl="1">
              <a:lnSpc>
                <a:spcPct val="100000"/>
              </a:lnSpc>
              <a:spcBef>
                <a:spcPts val="200"/>
              </a:spcBef>
            </a:pPr>
            <a:r>
              <a:rPr lang="en-US" b="1" dirty="0"/>
              <a:t>machine learning </a:t>
            </a:r>
            <a:r>
              <a:rPr lang="en-US" dirty="0"/>
              <a:t>to adapt to new circumstances and detect and extrapolate patterns.</a:t>
            </a:r>
          </a:p>
        </p:txBody>
      </p:sp>
      <p:sp>
        <p:nvSpPr>
          <p:cNvPr id="4" name="Slide Number Placeholder 3"/>
          <p:cNvSpPr>
            <a:spLocks noGrp="1"/>
          </p:cNvSpPr>
          <p:nvPr>
            <p:ph type="sldNum" sz="quarter" idx="10"/>
          </p:nvPr>
        </p:nvSpPr>
        <p:spPr/>
        <p:txBody>
          <a:bodyPr/>
          <a:lstStyle/>
          <a:p>
            <a:fld id="{AB708958-4DFC-4EC7-950F-B024F074605E}" type="slidenum">
              <a:rPr lang="en-US" smtClean="0"/>
              <a:t>3</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59488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629773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The total Turing test</a:t>
            </a:r>
          </a:p>
        </p:txBody>
      </p:sp>
      <p:sp>
        <p:nvSpPr>
          <p:cNvPr id="3" name="Content Placeholder 2"/>
          <p:cNvSpPr>
            <a:spLocks noGrp="1"/>
          </p:cNvSpPr>
          <p:nvPr>
            <p:ph idx="1"/>
          </p:nvPr>
        </p:nvSpPr>
        <p:spPr>
          <a:xfrm>
            <a:off x="628650" y="1312256"/>
            <a:ext cx="7886700" cy="4483571"/>
          </a:xfrm>
        </p:spPr>
        <p:txBody>
          <a:bodyPr>
            <a:noAutofit/>
          </a:bodyPr>
          <a:lstStyle/>
          <a:p>
            <a:pPr marL="0" indent="0">
              <a:lnSpc>
                <a:spcPct val="100000"/>
              </a:lnSpc>
              <a:spcBef>
                <a:spcPts val="200"/>
              </a:spcBef>
              <a:buNone/>
            </a:pPr>
            <a:r>
              <a:rPr lang="en-US" sz="2400" dirty="0"/>
              <a:t>Others have proposed a </a:t>
            </a:r>
            <a:r>
              <a:rPr lang="en-US" sz="2400" b="1" dirty="0"/>
              <a:t>total Turing test </a:t>
            </a:r>
            <a:r>
              <a:rPr lang="en-US" sz="2400" dirty="0"/>
              <a:t>which requires interaction with objects and people in the real word.  To pass such a test the robot would also need</a:t>
            </a:r>
          </a:p>
          <a:p>
            <a:pPr lvl="1">
              <a:lnSpc>
                <a:spcPct val="100000"/>
              </a:lnSpc>
              <a:spcBef>
                <a:spcPts val="200"/>
              </a:spcBef>
            </a:pPr>
            <a:r>
              <a:rPr lang="en-US" b="1" dirty="0"/>
              <a:t>computer vision </a:t>
            </a:r>
            <a:r>
              <a:rPr lang="en-US" dirty="0"/>
              <a:t>and </a:t>
            </a:r>
            <a:r>
              <a:rPr lang="en-US" b="1" dirty="0"/>
              <a:t>speech recognition </a:t>
            </a:r>
            <a:r>
              <a:rPr lang="en-US" dirty="0"/>
              <a:t>to perceive the world, </a:t>
            </a:r>
          </a:p>
          <a:p>
            <a:pPr lvl="1">
              <a:lnSpc>
                <a:spcPct val="100000"/>
              </a:lnSpc>
              <a:spcBef>
                <a:spcPts val="200"/>
              </a:spcBef>
            </a:pPr>
            <a:r>
              <a:rPr lang="en-US" b="1" dirty="0"/>
              <a:t>Robotics</a:t>
            </a:r>
            <a:r>
              <a:rPr lang="en-US" dirty="0"/>
              <a:t> to manipulate objects and move about.</a:t>
            </a:r>
          </a:p>
          <a:p>
            <a:pPr lvl="1">
              <a:lnSpc>
                <a:spcPct val="100000"/>
              </a:lnSpc>
              <a:spcBef>
                <a:spcPts val="200"/>
              </a:spcBef>
            </a:pPr>
            <a:endParaRPr lang="en-US" dirty="0"/>
          </a:p>
          <a:p>
            <a:pPr marL="0" indent="0">
              <a:lnSpc>
                <a:spcPct val="100000"/>
              </a:lnSpc>
              <a:spcBef>
                <a:spcPts val="200"/>
              </a:spcBef>
              <a:buNone/>
            </a:pPr>
            <a:r>
              <a:rPr lang="en-US" sz="2400" dirty="0"/>
              <a:t>The Turing test and total Turning test address acting humanly, but don’t necessarily address </a:t>
            </a:r>
            <a:r>
              <a:rPr lang="en-US" sz="2400" b="1" dirty="0"/>
              <a:t>thinking humanly </a:t>
            </a:r>
            <a:r>
              <a:rPr lang="en-US" sz="2400" dirty="0"/>
              <a:t>or </a:t>
            </a:r>
            <a:r>
              <a:rPr lang="en-US" sz="2400" b="1" dirty="0"/>
              <a:t>thinking rationally</a:t>
            </a:r>
            <a:r>
              <a:rPr lang="en-US" sz="2400" dirty="0"/>
              <a:t>.</a:t>
            </a:r>
          </a:p>
        </p:txBody>
      </p:sp>
      <p:sp>
        <p:nvSpPr>
          <p:cNvPr id="4" name="Slide Number Placeholder 3"/>
          <p:cNvSpPr>
            <a:spLocks noGrp="1"/>
          </p:cNvSpPr>
          <p:nvPr>
            <p:ph type="sldNum" sz="quarter" idx="10"/>
          </p:nvPr>
        </p:nvSpPr>
        <p:spPr/>
        <p:txBody>
          <a:bodyPr/>
          <a:lstStyle/>
          <a:p>
            <a:fld id="{AB708958-4DFC-4EC7-950F-B024F074605E}" type="slidenum">
              <a:rPr lang="en-US" smtClean="0"/>
              <a:t>4</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59488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2930612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Thinking humanly</a:t>
            </a:r>
          </a:p>
        </p:txBody>
      </p:sp>
      <p:sp>
        <p:nvSpPr>
          <p:cNvPr id="3" name="Content Placeholder 2"/>
          <p:cNvSpPr>
            <a:spLocks noGrp="1"/>
          </p:cNvSpPr>
          <p:nvPr>
            <p:ph idx="1"/>
          </p:nvPr>
        </p:nvSpPr>
        <p:spPr>
          <a:xfrm>
            <a:off x="628650" y="1312256"/>
            <a:ext cx="7886700" cy="4483571"/>
          </a:xfrm>
        </p:spPr>
        <p:txBody>
          <a:bodyPr>
            <a:noAutofit/>
          </a:bodyPr>
          <a:lstStyle/>
          <a:p>
            <a:pPr marL="0" indent="0">
              <a:lnSpc>
                <a:spcPct val="100000"/>
              </a:lnSpc>
              <a:spcBef>
                <a:spcPts val="200"/>
              </a:spcBef>
              <a:buNone/>
            </a:pPr>
            <a:r>
              <a:rPr lang="en-US" sz="2400" dirty="0"/>
              <a:t>Before we can ask if a program thinks like a human, we must know how humans think.   </a:t>
            </a:r>
          </a:p>
          <a:p>
            <a:pPr marL="0" indent="0">
              <a:lnSpc>
                <a:spcPct val="100000"/>
              </a:lnSpc>
              <a:spcBef>
                <a:spcPts val="200"/>
              </a:spcBef>
              <a:buNone/>
            </a:pPr>
            <a:endParaRPr lang="en-US" sz="2400" dirty="0"/>
          </a:p>
          <a:p>
            <a:pPr marL="0" indent="0">
              <a:lnSpc>
                <a:spcPct val="100000"/>
              </a:lnSpc>
              <a:spcBef>
                <a:spcPts val="200"/>
              </a:spcBef>
              <a:buNone/>
            </a:pPr>
            <a:r>
              <a:rPr lang="en-US" sz="2400" dirty="0"/>
              <a:t>We can learn about how humans think in three ways:</a:t>
            </a:r>
          </a:p>
          <a:p>
            <a:pPr lvl="1">
              <a:lnSpc>
                <a:spcPct val="100000"/>
              </a:lnSpc>
              <a:spcBef>
                <a:spcPts val="200"/>
              </a:spcBef>
            </a:pPr>
            <a:r>
              <a:rPr lang="en-US" b="1" dirty="0"/>
              <a:t>introspection </a:t>
            </a:r>
            <a:r>
              <a:rPr lang="en-US" dirty="0"/>
              <a:t>– trying to catch our own thoughts as they go by, </a:t>
            </a:r>
          </a:p>
          <a:p>
            <a:pPr lvl="1">
              <a:lnSpc>
                <a:spcPct val="100000"/>
              </a:lnSpc>
              <a:spcBef>
                <a:spcPts val="200"/>
              </a:spcBef>
            </a:pPr>
            <a:r>
              <a:rPr lang="en-US" b="1" dirty="0"/>
              <a:t>psychological experiments </a:t>
            </a:r>
            <a:r>
              <a:rPr lang="en-US" dirty="0"/>
              <a:t>– observing a person in action,</a:t>
            </a:r>
          </a:p>
          <a:p>
            <a:pPr lvl="1">
              <a:lnSpc>
                <a:spcPct val="100000"/>
              </a:lnSpc>
              <a:spcBef>
                <a:spcPts val="200"/>
              </a:spcBef>
            </a:pPr>
            <a:r>
              <a:rPr lang="en-US" b="1" dirty="0"/>
              <a:t>brain imaging </a:t>
            </a:r>
            <a:r>
              <a:rPr lang="en-US" dirty="0"/>
              <a:t>– observing the brain in action.</a:t>
            </a:r>
          </a:p>
        </p:txBody>
      </p:sp>
      <p:sp>
        <p:nvSpPr>
          <p:cNvPr id="4" name="Slide Number Placeholder 3"/>
          <p:cNvSpPr>
            <a:spLocks noGrp="1"/>
          </p:cNvSpPr>
          <p:nvPr>
            <p:ph type="sldNum" sz="quarter" idx="10"/>
          </p:nvPr>
        </p:nvSpPr>
        <p:spPr/>
        <p:txBody>
          <a:bodyPr/>
          <a:lstStyle/>
          <a:p>
            <a:fld id="{AB708958-4DFC-4EC7-950F-B024F074605E}" type="slidenum">
              <a:rPr lang="en-US" smtClean="0"/>
              <a:t>5</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59488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2055214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Cognitive science</a:t>
            </a:r>
          </a:p>
        </p:txBody>
      </p:sp>
      <p:sp>
        <p:nvSpPr>
          <p:cNvPr id="3" name="Content Placeholder 2"/>
          <p:cNvSpPr>
            <a:spLocks noGrp="1"/>
          </p:cNvSpPr>
          <p:nvPr>
            <p:ph idx="1"/>
          </p:nvPr>
        </p:nvSpPr>
        <p:spPr>
          <a:xfrm>
            <a:off x="628650" y="1312256"/>
            <a:ext cx="7886700" cy="4483571"/>
          </a:xfrm>
        </p:spPr>
        <p:txBody>
          <a:bodyPr>
            <a:noAutofit/>
          </a:bodyPr>
          <a:lstStyle/>
          <a:p>
            <a:pPr marL="0" indent="0">
              <a:lnSpc>
                <a:spcPct val="100000"/>
              </a:lnSpc>
              <a:spcBef>
                <a:spcPts val="200"/>
              </a:spcBef>
              <a:buNone/>
            </a:pPr>
            <a:r>
              <a:rPr lang="en-US" sz="2400" b="1" dirty="0"/>
              <a:t>Cognitive science </a:t>
            </a:r>
            <a:r>
              <a:rPr lang="en-US" sz="2400" dirty="0"/>
              <a:t>brings together computer models from AI and experimental techniques from psychology to construct precise and testable theories of the human mind.</a:t>
            </a:r>
          </a:p>
        </p:txBody>
      </p:sp>
      <p:sp>
        <p:nvSpPr>
          <p:cNvPr id="4" name="Slide Number Placeholder 3"/>
          <p:cNvSpPr>
            <a:spLocks noGrp="1"/>
          </p:cNvSpPr>
          <p:nvPr>
            <p:ph type="sldNum" sz="quarter" idx="10"/>
          </p:nvPr>
        </p:nvSpPr>
        <p:spPr/>
        <p:txBody>
          <a:bodyPr/>
          <a:lstStyle/>
          <a:p>
            <a:fld id="{AB708958-4DFC-4EC7-950F-B024F074605E}" type="slidenum">
              <a:rPr lang="en-US" smtClean="0"/>
              <a:t>6</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59488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3265737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Do the right thing</a:t>
            </a:r>
          </a:p>
        </p:txBody>
      </p:sp>
      <p:sp>
        <p:nvSpPr>
          <p:cNvPr id="3" name="Content Placeholder 2"/>
          <p:cNvSpPr>
            <a:spLocks noGrp="1"/>
          </p:cNvSpPr>
          <p:nvPr>
            <p:ph idx="1"/>
          </p:nvPr>
        </p:nvSpPr>
        <p:spPr>
          <a:xfrm>
            <a:off x="628650" y="1312256"/>
            <a:ext cx="7886700" cy="4483571"/>
          </a:xfrm>
        </p:spPr>
        <p:txBody>
          <a:bodyPr>
            <a:noAutofit/>
          </a:bodyPr>
          <a:lstStyle/>
          <a:p>
            <a:pPr marL="0" indent="0">
              <a:lnSpc>
                <a:spcPct val="100000"/>
              </a:lnSpc>
              <a:spcBef>
                <a:spcPts val="200"/>
              </a:spcBef>
              <a:buNone/>
            </a:pPr>
            <a:r>
              <a:rPr lang="en-US" sz="2400" dirty="0"/>
              <a:t>An </a:t>
            </a:r>
            <a:r>
              <a:rPr lang="en-US" sz="2400" b="1" dirty="0"/>
              <a:t>agent</a:t>
            </a:r>
            <a:r>
              <a:rPr lang="en-US" sz="2400" dirty="0"/>
              <a:t> is someone (or something) that acts.</a:t>
            </a:r>
          </a:p>
          <a:p>
            <a:pPr marL="0" indent="0">
              <a:lnSpc>
                <a:spcPct val="100000"/>
              </a:lnSpc>
              <a:spcBef>
                <a:spcPts val="200"/>
              </a:spcBef>
              <a:buNone/>
            </a:pPr>
            <a:endParaRPr lang="en-US" sz="2400" dirty="0"/>
          </a:p>
          <a:p>
            <a:pPr marL="0" indent="0">
              <a:lnSpc>
                <a:spcPct val="100000"/>
              </a:lnSpc>
              <a:spcBef>
                <a:spcPts val="200"/>
              </a:spcBef>
              <a:buNone/>
            </a:pPr>
            <a:r>
              <a:rPr lang="en-US" sz="2400" dirty="0"/>
              <a:t>A </a:t>
            </a:r>
            <a:r>
              <a:rPr lang="en-US" sz="2400" b="1" dirty="0"/>
              <a:t>rational agent </a:t>
            </a:r>
            <a:r>
              <a:rPr lang="en-US" sz="2400" dirty="0"/>
              <a:t>is one that acts so as to achieve the best outcome, or, when there is uncertainly, the best expected outcome</a:t>
            </a:r>
          </a:p>
          <a:p>
            <a:pPr marL="0" indent="0">
              <a:lnSpc>
                <a:spcPct val="100000"/>
              </a:lnSpc>
              <a:spcBef>
                <a:spcPts val="200"/>
              </a:spcBef>
              <a:buNone/>
            </a:pPr>
            <a:endParaRPr lang="en-US" sz="2400" dirty="0"/>
          </a:p>
          <a:p>
            <a:pPr marL="0" indent="0">
              <a:lnSpc>
                <a:spcPct val="100000"/>
              </a:lnSpc>
              <a:spcBef>
                <a:spcPts val="200"/>
              </a:spcBef>
              <a:buNone/>
            </a:pPr>
            <a:r>
              <a:rPr lang="en-US" sz="2400" dirty="0"/>
              <a:t>AI has focused on the study and construction of agents that </a:t>
            </a:r>
            <a:r>
              <a:rPr lang="en-US" sz="2400" b="1" dirty="0"/>
              <a:t>do the right thing</a:t>
            </a:r>
            <a:r>
              <a:rPr lang="en-US" sz="2400" dirty="0"/>
              <a:t>.</a:t>
            </a:r>
          </a:p>
          <a:p>
            <a:pPr marL="0" indent="0">
              <a:lnSpc>
                <a:spcPct val="100000"/>
              </a:lnSpc>
              <a:spcBef>
                <a:spcPts val="200"/>
              </a:spcBef>
              <a:buNone/>
            </a:pPr>
            <a:endParaRPr lang="en-US" sz="2400" dirty="0"/>
          </a:p>
          <a:p>
            <a:pPr marL="0" indent="0">
              <a:lnSpc>
                <a:spcPct val="100000"/>
              </a:lnSpc>
              <a:spcBef>
                <a:spcPts val="200"/>
              </a:spcBef>
              <a:buNone/>
            </a:pPr>
            <a:r>
              <a:rPr lang="en-US" sz="2400" dirty="0"/>
              <a:t>What counts as the </a:t>
            </a:r>
            <a:r>
              <a:rPr lang="en-US" sz="2400" b="1" dirty="0"/>
              <a:t>right thing</a:t>
            </a:r>
            <a:r>
              <a:rPr lang="en-US" sz="2400" dirty="0"/>
              <a:t> is defined by the </a:t>
            </a:r>
            <a:r>
              <a:rPr lang="en-US" sz="2400" b="1" dirty="0"/>
              <a:t>objective</a:t>
            </a:r>
            <a:r>
              <a:rPr lang="en-US" sz="2400" dirty="0"/>
              <a:t> that we provide to the agent.</a:t>
            </a:r>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7</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59488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4021167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Standard model</a:t>
            </a:r>
          </a:p>
        </p:txBody>
      </p:sp>
      <p:sp>
        <p:nvSpPr>
          <p:cNvPr id="3" name="Content Placeholder 2"/>
          <p:cNvSpPr>
            <a:spLocks noGrp="1"/>
          </p:cNvSpPr>
          <p:nvPr>
            <p:ph idx="1"/>
          </p:nvPr>
        </p:nvSpPr>
        <p:spPr>
          <a:xfrm>
            <a:off x="628650" y="1142980"/>
            <a:ext cx="7886700" cy="4785969"/>
          </a:xfrm>
        </p:spPr>
        <p:txBody>
          <a:bodyPr>
            <a:noAutofit/>
          </a:bodyPr>
          <a:lstStyle/>
          <a:p>
            <a:pPr marL="0" indent="0">
              <a:lnSpc>
                <a:spcPct val="100000"/>
              </a:lnSpc>
              <a:spcBef>
                <a:spcPts val="200"/>
              </a:spcBef>
              <a:buNone/>
            </a:pPr>
            <a:r>
              <a:rPr lang="en-US" sz="2400" dirty="0"/>
              <a:t>How well the agent does in doing the right thing is measured by the objective function that we provide. </a:t>
            </a:r>
          </a:p>
          <a:p>
            <a:pPr marL="0" indent="0">
              <a:lnSpc>
                <a:spcPct val="100000"/>
              </a:lnSpc>
              <a:spcBef>
                <a:spcPts val="200"/>
              </a:spcBef>
              <a:buNone/>
            </a:pPr>
            <a:endParaRPr lang="en-US" sz="2400" dirty="0"/>
          </a:p>
          <a:p>
            <a:pPr marL="0" indent="0">
              <a:lnSpc>
                <a:spcPct val="100000"/>
              </a:lnSpc>
              <a:spcBef>
                <a:spcPts val="200"/>
              </a:spcBef>
              <a:buNone/>
            </a:pPr>
            <a:r>
              <a:rPr lang="en-US" sz="2400" dirty="0"/>
              <a:t>This paradigm is widely accepted and is referred to as the </a:t>
            </a:r>
            <a:r>
              <a:rPr lang="en-US" sz="2400" b="1" dirty="0"/>
              <a:t>standard model </a:t>
            </a:r>
            <a:r>
              <a:rPr lang="en-US" sz="2400" dirty="0"/>
              <a:t>and is used in more than AI.</a:t>
            </a:r>
          </a:p>
          <a:p>
            <a:pPr marL="0" indent="0">
              <a:lnSpc>
                <a:spcPct val="100000"/>
              </a:lnSpc>
              <a:spcBef>
                <a:spcPts val="200"/>
              </a:spcBef>
              <a:buNone/>
            </a:pPr>
            <a:r>
              <a:rPr lang="en-US" dirty="0"/>
              <a:t>	</a:t>
            </a:r>
            <a:r>
              <a:rPr lang="en-US" sz="2400" dirty="0"/>
              <a:t>In </a:t>
            </a:r>
            <a:r>
              <a:rPr lang="en-US" sz="2400" b="1" dirty="0"/>
              <a:t>control theory, </a:t>
            </a:r>
            <a:r>
              <a:rPr lang="en-US" sz="2400" dirty="0"/>
              <a:t>the controller minimizes a cost</a:t>
            </a:r>
          </a:p>
          <a:p>
            <a:pPr marL="0" indent="0">
              <a:lnSpc>
                <a:spcPct val="100000"/>
              </a:lnSpc>
              <a:spcBef>
                <a:spcPts val="200"/>
              </a:spcBef>
              <a:buNone/>
            </a:pPr>
            <a:r>
              <a:rPr lang="en-US" sz="2400" dirty="0"/>
              <a:t>function.</a:t>
            </a:r>
          </a:p>
          <a:p>
            <a:pPr marL="0" indent="0">
              <a:lnSpc>
                <a:spcPct val="100000"/>
              </a:lnSpc>
              <a:spcBef>
                <a:spcPts val="200"/>
              </a:spcBef>
              <a:buNone/>
            </a:pPr>
            <a:r>
              <a:rPr lang="en-US" sz="2400" dirty="0"/>
              <a:t>	In </a:t>
            </a:r>
            <a:r>
              <a:rPr lang="en-US" sz="2400" b="1" dirty="0"/>
              <a:t>operations research, </a:t>
            </a:r>
            <a:r>
              <a:rPr lang="en-US" sz="2400" dirty="0"/>
              <a:t>a policy maximizes a sum of rewards.</a:t>
            </a:r>
          </a:p>
          <a:p>
            <a:pPr marL="0" indent="0">
              <a:lnSpc>
                <a:spcPct val="100000"/>
              </a:lnSpc>
              <a:spcBef>
                <a:spcPts val="200"/>
              </a:spcBef>
              <a:buNone/>
            </a:pPr>
            <a:r>
              <a:rPr lang="en-US" sz="2400" dirty="0"/>
              <a:t>	In </a:t>
            </a:r>
            <a:r>
              <a:rPr lang="en-US" sz="2400" b="1" dirty="0"/>
              <a:t>statistics,</a:t>
            </a:r>
            <a:r>
              <a:rPr lang="en-US" sz="2400" dirty="0"/>
              <a:t> a decision rule minimizes a loss function.</a:t>
            </a:r>
          </a:p>
          <a:p>
            <a:pPr marL="0" indent="0">
              <a:lnSpc>
                <a:spcPct val="100000"/>
              </a:lnSpc>
              <a:spcBef>
                <a:spcPts val="200"/>
              </a:spcBef>
              <a:buNone/>
            </a:pPr>
            <a:r>
              <a:rPr lang="en-US" sz="2400" dirty="0"/>
              <a:t>	In </a:t>
            </a:r>
            <a:r>
              <a:rPr lang="en-US" sz="2400" b="1" dirty="0"/>
              <a:t>economics,</a:t>
            </a:r>
            <a:r>
              <a:rPr lang="en-US" sz="2400" dirty="0"/>
              <a:t> a decision maker maximizes utility or some measure of social welfare.</a:t>
            </a:r>
          </a:p>
          <a:p>
            <a:pPr marL="0" indent="0">
              <a:lnSpc>
                <a:spcPct val="100000"/>
              </a:lnSpc>
              <a:spcBef>
                <a:spcPts val="200"/>
              </a:spcBef>
              <a:buNone/>
            </a:pPr>
            <a:endParaRPr lang="en-US" sz="2400" dirty="0"/>
          </a:p>
          <a:p>
            <a:pPr marL="0" indent="0">
              <a:lnSpc>
                <a:spcPct val="100000"/>
              </a:lnSpc>
              <a:spcBef>
                <a:spcPts val="200"/>
              </a:spcBef>
              <a:buNone/>
            </a:pPr>
            <a:r>
              <a:rPr lang="en-US" sz="2400" dirty="0"/>
              <a:t>	</a:t>
            </a:r>
          </a:p>
          <a:p>
            <a:pPr marL="0" indent="0">
              <a:lnSpc>
                <a:spcPct val="100000"/>
              </a:lnSpc>
              <a:spcBef>
                <a:spcPts val="200"/>
              </a:spcBef>
              <a:buNone/>
            </a:pPr>
            <a:r>
              <a:rPr lang="en-US" sz="2400" dirty="0"/>
              <a:t>	</a:t>
            </a:r>
          </a:p>
          <a:p>
            <a:pPr marL="0" indent="0">
              <a:lnSpc>
                <a:spcPct val="100000"/>
              </a:lnSpc>
              <a:spcBef>
                <a:spcPts val="200"/>
              </a:spcBef>
              <a:buNone/>
            </a:pPr>
            <a:endParaRPr lang="en-US" sz="2400" dirty="0"/>
          </a:p>
          <a:p>
            <a:pPr marL="0" indent="0">
              <a:lnSpc>
                <a:spcPct val="100000"/>
              </a:lnSpc>
              <a:spcBef>
                <a:spcPts val="200"/>
              </a:spcBef>
              <a:buNone/>
            </a:pPr>
            <a:r>
              <a:rPr lang="en-US" sz="2400" dirty="0"/>
              <a:t>	</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8</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59488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3329065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Perfect and limited rationality</a:t>
            </a:r>
          </a:p>
        </p:txBody>
      </p:sp>
      <p:sp>
        <p:nvSpPr>
          <p:cNvPr id="3" name="Content Placeholder 2"/>
          <p:cNvSpPr>
            <a:spLocks noGrp="1"/>
          </p:cNvSpPr>
          <p:nvPr>
            <p:ph idx="1"/>
          </p:nvPr>
        </p:nvSpPr>
        <p:spPr>
          <a:xfrm>
            <a:off x="628650" y="1142980"/>
            <a:ext cx="7886700" cy="4322401"/>
          </a:xfrm>
        </p:spPr>
        <p:txBody>
          <a:bodyPr>
            <a:noAutofit/>
          </a:bodyPr>
          <a:lstStyle/>
          <a:p>
            <a:pPr marL="0" indent="0">
              <a:lnSpc>
                <a:spcPct val="100000"/>
              </a:lnSpc>
              <a:spcBef>
                <a:spcPts val="200"/>
              </a:spcBef>
              <a:buNone/>
            </a:pPr>
            <a:r>
              <a:rPr lang="en-US" sz="2400" b="1" dirty="0"/>
              <a:t>Perfect rationality </a:t>
            </a:r>
            <a:r>
              <a:rPr lang="en-US" sz="2400" dirty="0"/>
              <a:t>is always taking the exactly optimal action.</a:t>
            </a:r>
          </a:p>
          <a:p>
            <a:pPr marL="0" indent="0">
              <a:lnSpc>
                <a:spcPct val="100000"/>
              </a:lnSpc>
              <a:spcBef>
                <a:spcPts val="200"/>
              </a:spcBef>
              <a:buNone/>
            </a:pPr>
            <a:endParaRPr lang="en-US" sz="2400" dirty="0"/>
          </a:p>
          <a:p>
            <a:pPr marL="0" indent="0">
              <a:lnSpc>
                <a:spcPct val="100000"/>
              </a:lnSpc>
              <a:spcBef>
                <a:spcPts val="200"/>
              </a:spcBef>
              <a:buNone/>
            </a:pPr>
            <a:r>
              <a:rPr lang="en-US" sz="2400" dirty="0"/>
              <a:t>In many cases, it is not feasible to always take the exactly optimal action, often due to the computational demands of determining the exactly optimal action.  In these cases, we fall back from perfect rationality to </a:t>
            </a:r>
            <a:r>
              <a:rPr lang="en-US" sz="2400" b="1" dirty="0"/>
              <a:t>limited rationality</a:t>
            </a:r>
            <a:r>
              <a:rPr lang="en-US" sz="2400" dirty="0"/>
              <a:t>.</a:t>
            </a:r>
          </a:p>
          <a:p>
            <a:pPr marL="0" indent="0">
              <a:lnSpc>
                <a:spcPct val="100000"/>
              </a:lnSpc>
              <a:spcBef>
                <a:spcPts val="200"/>
              </a:spcBef>
              <a:buNone/>
            </a:pPr>
            <a:endParaRPr lang="en-US" sz="2400" dirty="0"/>
          </a:p>
          <a:p>
            <a:pPr marL="0" indent="0">
              <a:lnSpc>
                <a:spcPct val="100000"/>
              </a:lnSpc>
              <a:spcBef>
                <a:spcPts val="200"/>
              </a:spcBef>
              <a:buNone/>
            </a:pPr>
            <a:r>
              <a:rPr lang="en-US" sz="2400" dirty="0"/>
              <a:t>In theoretical discussions, we often utilize perfect rationality, while in practice, we often have to fall back on limited rationality.  </a:t>
            </a:r>
          </a:p>
          <a:p>
            <a:pPr marL="0" indent="0">
              <a:lnSpc>
                <a:spcPct val="100000"/>
              </a:lnSpc>
              <a:spcBef>
                <a:spcPts val="200"/>
              </a:spcBef>
              <a:buNone/>
            </a:pPr>
            <a:endParaRPr lang="en-US" sz="2400" dirty="0"/>
          </a:p>
          <a:p>
            <a:pPr marL="0" indent="0">
              <a:lnSpc>
                <a:spcPct val="100000"/>
              </a:lnSpc>
              <a:spcBef>
                <a:spcPts val="200"/>
              </a:spcBef>
              <a:buNone/>
            </a:pPr>
            <a:r>
              <a:rPr lang="en-US" sz="2400" dirty="0"/>
              <a:t>	</a:t>
            </a:r>
          </a:p>
          <a:p>
            <a:pPr marL="0" indent="0">
              <a:lnSpc>
                <a:spcPct val="100000"/>
              </a:lnSpc>
              <a:spcBef>
                <a:spcPts val="200"/>
              </a:spcBef>
              <a:buNone/>
            </a:pPr>
            <a:r>
              <a:rPr lang="en-US" sz="2400" dirty="0"/>
              <a:t>	</a:t>
            </a:r>
          </a:p>
          <a:p>
            <a:pPr marL="0" indent="0">
              <a:lnSpc>
                <a:spcPct val="100000"/>
              </a:lnSpc>
              <a:spcBef>
                <a:spcPts val="200"/>
              </a:spcBef>
              <a:buNone/>
            </a:pPr>
            <a:endParaRPr lang="en-US" sz="2400" dirty="0"/>
          </a:p>
          <a:p>
            <a:pPr marL="0" indent="0">
              <a:lnSpc>
                <a:spcPct val="100000"/>
              </a:lnSpc>
              <a:spcBef>
                <a:spcPts val="200"/>
              </a:spcBef>
              <a:buNone/>
            </a:pPr>
            <a:r>
              <a:rPr lang="en-US" sz="2400" dirty="0"/>
              <a:t>	</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9</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59488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2689249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L 4.pptx" id="{64B2721A-5DC7-49C9-80C0-1FCBF9A53174}" vid="{30ECEC55-8025-4063-B582-643B68783D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6181</TotalTime>
  <Words>606</Words>
  <Application>Microsoft Office PowerPoint</Application>
  <PresentationFormat>On-screen Show (4:3)</PresentationFormat>
  <Paragraphs>76</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What is AI?</vt:lpstr>
      <vt:lpstr>The imitation game</vt:lpstr>
      <vt:lpstr>The Turing test</vt:lpstr>
      <vt:lpstr>The total Turing test</vt:lpstr>
      <vt:lpstr>Thinking humanly</vt:lpstr>
      <vt:lpstr>Cognitive science</vt:lpstr>
      <vt:lpstr>Do the right thing</vt:lpstr>
      <vt:lpstr>Standard model</vt:lpstr>
      <vt:lpstr>Perfect and limited rationality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Erik Grimmelmann</dc:creator>
  <cp:lastModifiedBy>Erik Grimmelmann</cp:lastModifiedBy>
  <cp:revision>391</cp:revision>
  <cp:lastPrinted>2024-04-25T18:33:16Z</cp:lastPrinted>
  <dcterms:created xsi:type="dcterms:W3CDTF">2017-02-25T17:52:53Z</dcterms:created>
  <dcterms:modified xsi:type="dcterms:W3CDTF">2024-08-16T16:08:01Z</dcterms:modified>
</cp:coreProperties>
</file>