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8"/>
  </p:notesMasterIdLst>
  <p:handoutMasterIdLst>
    <p:handoutMasterId r:id="rId39"/>
  </p:handoutMasterIdLst>
  <p:sldIdLst>
    <p:sldId id="258" r:id="rId2"/>
    <p:sldId id="282" r:id="rId3"/>
    <p:sldId id="306" r:id="rId4"/>
    <p:sldId id="307" r:id="rId5"/>
    <p:sldId id="308" r:id="rId6"/>
    <p:sldId id="309" r:id="rId7"/>
    <p:sldId id="310" r:id="rId8"/>
    <p:sldId id="31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5" r:id="rId31"/>
    <p:sldId id="304" r:id="rId32"/>
    <p:sldId id="312" r:id="rId33"/>
    <p:sldId id="313" r:id="rId34"/>
    <p:sldId id="314" r:id="rId35"/>
    <p:sldId id="315" r:id="rId36"/>
    <p:sldId id="316" r:id="rId37"/>
  </p:sldIdLst>
  <p:sldSz cx="9144000" cy="6858000" type="screen4x3"/>
  <p:notesSz cx="9290050" cy="7004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3629" autoAdjust="0"/>
  </p:normalViewPr>
  <p:slideViewPr>
    <p:cSldViewPr snapToGrid="0">
      <p:cViewPr varScale="1">
        <p:scale>
          <a:sx n="157" d="100"/>
          <a:sy n="157" d="100"/>
        </p:scale>
        <p:origin x="2396" y="84"/>
      </p:cViewPr>
      <p:guideLst/>
    </p:cSldViewPr>
  </p:slideViewPr>
  <p:notesTextViewPr>
    <p:cViewPr>
      <p:scale>
        <a:sx n="1" d="1"/>
        <a:sy n="1" d="1"/>
      </p:scale>
      <p:origin x="0" y="0"/>
    </p:cViewPr>
  </p:notesTextViewPr>
  <p:sorterViewPr>
    <p:cViewPr>
      <p:scale>
        <a:sx n="140" d="100"/>
        <a:sy n="140" d="100"/>
      </p:scale>
      <p:origin x="0" y="-10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6530" cy="351638"/>
          </a:xfrm>
          <a:prstGeom prst="rect">
            <a:avLst/>
          </a:prstGeom>
        </p:spPr>
        <p:txBody>
          <a:bodyPr vert="horz" lIns="91354" tIns="45676" rIns="91354" bIns="45676" rtlCol="0"/>
          <a:lstStyle>
            <a:lvl1pPr algn="l">
              <a:defRPr sz="1200"/>
            </a:lvl1pPr>
          </a:lstStyle>
          <a:p>
            <a:endParaRPr lang="en-US"/>
          </a:p>
        </p:txBody>
      </p:sp>
      <p:sp>
        <p:nvSpPr>
          <p:cNvPr id="3" name="Date Placeholder 2"/>
          <p:cNvSpPr>
            <a:spLocks noGrp="1"/>
          </p:cNvSpPr>
          <p:nvPr>
            <p:ph type="dt" sz="quarter" idx="1"/>
          </p:nvPr>
        </p:nvSpPr>
        <p:spPr>
          <a:xfrm>
            <a:off x="5261418" y="2"/>
            <a:ext cx="4026530" cy="351638"/>
          </a:xfrm>
          <a:prstGeom prst="rect">
            <a:avLst/>
          </a:prstGeom>
        </p:spPr>
        <p:txBody>
          <a:bodyPr vert="horz" lIns="91354" tIns="45676" rIns="91354" bIns="45676" rtlCol="0"/>
          <a:lstStyle>
            <a:lvl1pPr algn="r">
              <a:defRPr sz="1200"/>
            </a:lvl1pPr>
          </a:lstStyle>
          <a:p>
            <a:fld id="{085BC133-C6D8-48A3-B4EA-C942741A44E0}" type="datetimeFigureOut">
              <a:rPr lang="en-US" smtClean="0"/>
              <a:t>2024-08-16</a:t>
            </a:fld>
            <a:endParaRPr lang="en-US"/>
          </a:p>
        </p:txBody>
      </p:sp>
      <p:sp>
        <p:nvSpPr>
          <p:cNvPr id="4" name="Footer Placeholder 3"/>
          <p:cNvSpPr>
            <a:spLocks noGrp="1"/>
          </p:cNvSpPr>
          <p:nvPr>
            <p:ph type="ftr" sz="quarter" idx="2"/>
          </p:nvPr>
        </p:nvSpPr>
        <p:spPr>
          <a:xfrm>
            <a:off x="1" y="6652414"/>
            <a:ext cx="4026530" cy="351638"/>
          </a:xfrm>
          <a:prstGeom prst="rect">
            <a:avLst/>
          </a:prstGeom>
        </p:spPr>
        <p:txBody>
          <a:bodyPr vert="horz" lIns="91354" tIns="45676" rIns="91354" bIns="45676" rtlCol="0" anchor="b"/>
          <a:lstStyle>
            <a:lvl1pPr algn="l">
              <a:defRPr sz="1200"/>
            </a:lvl1pPr>
          </a:lstStyle>
          <a:p>
            <a:endParaRPr lang="en-US"/>
          </a:p>
        </p:txBody>
      </p:sp>
      <p:sp>
        <p:nvSpPr>
          <p:cNvPr id="5" name="Slide Number Placeholder 4"/>
          <p:cNvSpPr>
            <a:spLocks noGrp="1"/>
          </p:cNvSpPr>
          <p:nvPr>
            <p:ph type="sldNum" sz="quarter" idx="3"/>
          </p:nvPr>
        </p:nvSpPr>
        <p:spPr>
          <a:xfrm>
            <a:off x="5261418" y="6652414"/>
            <a:ext cx="4026530" cy="351638"/>
          </a:xfrm>
          <a:prstGeom prst="rect">
            <a:avLst/>
          </a:prstGeom>
        </p:spPr>
        <p:txBody>
          <a:bodyPr vert="horz" lIns="91354" tIns="45676" rIns="91354" bIns="45676" rtlCol="0" anchor="b"/>
          <a:lstStyle>
            <a:lvl1pPr algn="r">
              <a:defRPr sz="1200"/>
            </a:lvl1pPr>
          </a:lstStyle>
          <a:p>
            <a:fld id="{2958B6B9-6C5B-4AC1-8EA5-52242FF98DD4}" type="slidenum">
              <a:rPr lang="en-US" smtClean="0"/>
              <a:t>‹#›</a:t>
            </a:fld>
            <a:endParaRPr lang="en-US"/>
          </a:p>
        </p:txBody>
      </p:sp>
    </p:spTree>
    <p:extLst>
      <p:ext uri="{BB962C8B-B14F-4D97-AF65-F5344CB8AC3E}">
        <p14:creationId xmlns:p14="http://schemas.microsoft.com/office/powerpoint/2010/main" val="319056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5688" cy="351418"/>
          </a:xfrm>
          <a:prstGeom prst="rect">
            <a:avLst/>
          </a:prstGeom>
        </p:spPr>
        <p:txBody>
          <a:bodyPr vert="horz" lIns="93089" tIns="46545" rIns="93089" bIns="46545" rtlCol="0"/>
          <a:lstStyle>
            <a:lvl1pPr algn="l">
              <a:defRPr sz="1200"/>
            </a:lvl1pPr>
          </a:lstStyle>
          <a:p>
            <a:endParaRPr lang="en-US"/>
          </a:p>
        </p:txBody>
      </p:sp>
      <p:sp>
        <p:nvSpPr>
          <p:cNvPr id="3" name="Date Placeholder 2"/>
          <p:cNvSpPr>
            <a:spLocks noGrp="1"/>
          </p:cNvSpPr>
          <p:nvPr>
            <p:ph type="dt" idx="1"/>
          </p:nvPr>
        </p:nvSpPr>
        <p:spPr>
          <a:xfrm>
            <a:off x="5262212" y="1"/>
            <a:ext cx="4025688" cy="351418"/>
          </a:xfrm>
          <a:prstGeom prst="rect">
            <a:avLst/>
          </a:prstGeom>
        </p:spPr>
        <p:txBody>
          <a:bodyPr vert="horz" lIns="93089" tIns="46545" rIns="93089" bIns="46545" rtlCol="0"/>
          <a:lstStyle>
            <a:lvl1pPr algn="r">
              <a:defRPr sz="1200"/>
            </a:lvl1pPr>
          </a:lstStyle>
          <a:p>
            <a:fld id="{B2368CC4-54C5-461B-B50D-044FC93C64EE}" type="datetimeFigureOut">
              <a:rPr lang="en-US" smtClean="0"/>
              <a:t>2024-08-16</a:t>
            </a:fld>
            <a:endParaRPr lang="en-US"/>
          </a:p>
        </p:txBody>
      </p:sp>
      <p:sp>
        <p:nvSpPr>
          <p:cNvPr id="4" name="Slide Image Placeholder 3"/>
          <p:cNvSpPr>
            <a:spLocks noGrp="1" noRot="1" noChangeAspect="1"/>
          </p:cNvSpPr>
          <p:nvPr>
            <p:ph type="sldImg" idx="2"/>
          </p:nvPr>
        </p:nvSpPr>
        <p:spPr>
          <a:xfrm>
            <a:off x="3070225" y="876300"/>
            <a:ext cx="3149600" cy="2362200"/>
          </a:xfrm>
          <a:prstGeom prst="rect">
            <a:avLst/>
          </a:prstGeom>
          <a:noFill/>
          <a:ln w="12700">
            <a:solidFill>
              <a:prstClr val="black"/>
            </a:solidFill>
          </a:ln>
        </p:spPr>
        <p:txBody>
          <a:bodyPr vert="horz" lIns="93089" tIns="46545" rIns="93089" bIns="46545" rtlCol="0" anchor="ctr"/>
          <a:lstStyle/>
          <a:p>
            <a:endParaRPr lang="en-US"/>
          </a:p>
        </p:txBody>
      </p:sp>
      <p:sp>
        <p:nvSpPr>
          <p:cNvPr id="5" name="Notes Placeholder 4"/>
          <p:cNvSpPr>
            <a:spLocks noGrp="1"/>
          </p:cNvSpPr>
          <p:nvPr>
            <p:ph type="body" sz="quarter" idx="3"/>
          </p:nvPr>
        </p:nvSpPr>
        <p:spPr>
          <a:xfrm>
            <a:off x="929005" y="3370700"/>
            <a:ext cx="7432040" cy="2757845"/>
          </a:xfrm>
          <a:prstGeom prst="rect">
            <a:avLst/>
          </a:prstGeom>
        </p:spPr>
        <p:txBody>
          <a:bodyPr vert="horz" lIns="93089" tIns="46545" rIns="93089" bIns="465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2633"/>
            <a:ext cx="4025688" cy="351417"/>
          </a:xfrm>
          <a:prstGeom prst="rect">
            <a:avLst/>
          </a:prstGeom>
        </p:spPr>
        <p:txBody>
          <a:bodyPr vert="horz" lIns="93089" tIns="46545" rIns="93089" bIns="46545" rtlCol="0" anchor="b"/>
          <a:lstStyle>
            <a:lvl1pPr algn="l">
              <a:defRPr sz="1200"/>
            </a:lvl1pPr>
          </a:lstStyle>
          <a:p>
            <a:endParaRPr lang="en-US"/>
          </a:p>
        </p:txBody>
      </p:sp>
      <p:sp>
        <p:nvSpPr>
          <p:cNvPr id="7" name="Slide Number Placeholder 6"/>
          <p:cNvSpPr>
            <a:spLocks noGrp="1"/>
          </p:cNvSpPr>
          <p:nvPr>
            <p:ph type="sldNum" sz="quarter" idx="5"/>
          </p:nvPr>
        </p:nvSpPr>
        <p:spPr>
          <a:xfrm>
            <a:off x="5262212" y="6652633"/>
            <a:ext cx="4025688" cy="351417"/>
          </a:xfrm>
          <a:prstGeom prst="rect">
            <a:avLst/>
          </a:prstGeom>
        </p:spPr>
        <p:txBody>
          <a:bodyPr vert="horz" lIns="93089" tIns="46545" rIns="93089" bIns="46545" rtlCol="0" anchor="b"/>
          <a:lstStyle>
            <a:lvl1pPr algn="r">
              <a:defRPr sz="1200"/>
            </a:lvl1pPr>
          </a:lstStyle>
          <a:p>
            <a:fld id="{9ACD95F9-BF71-4FF4-A282-A7226EE087D3}" type="slidenum">
              <a:rPr lang="en-US" smtClean="0"/>
              <a:t>‹#›</a:t>
            </a:fld>
            <a:endParaRPr lang="en-US"/>
          </a:p>
        </p:txBody>
      </p:sp>
    </p:spTree>
    <p:extLst>
      <p:ext uri="{BB962C8B-B14F-4D97-AF65-F5344CB8AC3E}">
        <p14:creationId xmlns:p14="http://schemas.microsoft.com/office/powerpoint/2010/main" val="25207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95F9-BF71-4FF4-A282-A7226EE087D3}" type="slidenum">
              <a:rPr lang="en-US" smtClean="0"/>
              <a:t>1</a:t>
            </a:fld>
            <a:endParaRPr lang="en-US"/>
          </a:p>
        </p:txBody>
      </p:sp>
    </p:spTree>
    <p:extLst>
      <p:ext uri="{BB962C8B-B14F-4D97-AF65-F5344CB8AC3E}">
        <p14:creationId xmlns:p14="http://schemas.microsoft.com/office/powerpoint/2010/main" val="41886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baseline="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22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0096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36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1545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7489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17016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73757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539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057099" y="6233263"/>
            <a:ext cx="3029802" cy="482918"/>
          </a:xfrm>
          <a:prstGeom prst="rect">
            <a:avLst/>
          </a:prstGeom>
          <a:noFill/>
        </p:spPr>
        <p:txBody>
          <a:bodyPr wrap="none" rtlCol="0">
            <a:noAutofit/>
          </a:bodyPr>
          <a:lstStyle/>
          <a:p>
            <a:pPr algn="ctr"/>
            <a:r>
              <a:rPr lang="en-US" sz="1050" dirty="0"/>
              <a:t>The City College of New York</a:t>
            </a:r>
          </a:p>
          <a:p>
            <a:pPr algn="ctr"/>
            <a:r>
              <a:rPr lang="en-US" sz="1050" dirty="0"/>
              <a:t>CSc</a:t>
            </a:r>
            <a:r>
              <a:rPr lang="en-US" sz="1050" baseline="0" dirty="0"/>
              <a:t> 44800</a:t>
            </a:r>
            <a:r>
              <a:rPr lang="en-US" sz="1050" dirty="0"/>
              <a:t> – Artificial Intelligence</a:t>
            </a:r>
          </a:p>
          <a:p>
            <a:pPr algn="ctr"/>
            <a:r>
              <a:rPr lang="en-US" sz="1050" dirty="0"/>
              <a:t>Fall 2024 – © 2024 Erik K. Grimmelmann, Ph.D.</a:t>
            </a:r>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08958-4DFC-4EC7-950F-B024F074605E}" type="slidenum">
              <a:rPr lang="en-US" smtClean="0"/>
              <a:t>‹#›</a:t>
            </a:fld>
            <a:endParaRPr lang="en-US"/>
          </a:p>
        </p:txBody>
      </p:sp>
    </p:spTree>
    <p:extLst>
      <p:ext uri="{BB962C8B-B14F-4D97-AF65-F5344CB8AC3E}">
        <p14:creationId xmlns:p14="http://schemas.microsoft.com/office/powerpoint/2010/main" val="23639646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3200" b="1"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47872"/>
          </a:xfrm>
        </p:spPr>
        <p:txBody>
          <a:bodyPr>
            <a:normAutofit/>
          </a:bodyPr>
          <a:lstStyle/>
          <a:p>
            <a:r>
              <a:rPr lang="en-US" dirty="0"/>
              <a:t>The Roots of AI</a:t>
            </a:r>
          </a:p>
        </p:txBody>
      </p:sp>
    </p:spTree>
    <p:extLst>
      <p:ext uri="{BB962C8B-B14F-4D97-AF65-F5344CB8AC3E}">
        <p14:creationId xmlns:p14="http://schemas.microsoft.com/office/powerpoint/2010/main" val="96186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(8)</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Later, in 1738, </a:t>
            </a:r>
            <a:r>
              <a:rPr lang="en-US" sz="2400" b="1" dirty="0"/>
              <a:t>Daniel Bernoulli </a:t>
            </a:r>
            <a:r>
              <a:rPr lang="en-US" sz="2400" dirty="0"/>
              <a:t>introduced the more general notion of </a:t>
            </a:r>
            <a:r>
              <a:rPr lang="en-US" sz="2400" b="1" dirty="0"/>
              <a:t>utility</a:t>
            </a:r>
            <a:r>
              <a:rPr lang="en-US" sz="2400" dirty="0"/>
              <a:t> to capture the internal, subjective value of an outcome.</a:t>
            </a:r>
          </a:p>
          <a:p>
            <a:pPr marL="0" indent="0">
              <a:lnSpc>
                <a:spcPct val="100000"/>
              </a:lnSpc>
              <a:spcBef>
                <a:spcPts val="200"/>
              </a:spcBef>
              <a:buNone/>
            </a:pPr>
            <a:endParaRPr lang="en-US" sz="2400" dirty="0"/>
          </a:p>
          <a:p>
            <a:pPr marL="0" indent="0">
              <a:lnSpc>
                <a:spcPct val="100000"/>
              </a:lnSpc>
              <a:spcBef>
                <a:spcPts val="200"/>
              </a:spcBef>
              <a:buNone/>
            </a:pPr>
            <a:r>
              <a:rPr lang="en-US" sz="2400" dirty="0"/>
              <a:t>In matters of ethics and public policy, a decision maker must consider the interests of multiple individuals.  </a:t>
            </a:r>
            <a:r>
              <a:rPr lang="en-US" sz="2400" b="1" dirty="0"/>
              <a:t>Jeremy Bentham </a:t>
            </a:r>
            <a:r>
              <a:rPr lang="en-US" sz="2400" dirty="0"/>
              <a:t>(1823) and </a:t>
            </a:r>
            <a:r>
              <a:rPr lang="en-US" sz="2400" b="1" dirty="0"/>
              <a:t>John Stuart Mill </a:t>
            </a:r>
            <a:r>
              <a:rPr lang="en-US" sz="2400" dirty="0"/>
              <a:t>(1863) promoted the idea of </a:t>
            </a:r>
            <a:r>
              <a:rPr lang="en-US" sz="2400" b="1" dirty="0"/>
              <a:t>utilitarianism</a:t>
            </a:r>
            <a:r>
              <a:rPr lang="en-US" sz="2400" dirty="0"/>
              <a:t>:  that rational decision making based on maximizing utility should apply to all spheres of human activity including policy decisions made on behalf of many individuals.   Utilitarianism is a specific type of </a:t>
            </a:r>
            <a:r>
              <a:rPr lang="en-US" sz="2400" b="1" dirty="0"/>
              <a:t>consequentialism</a:t>
            </a:r>
            <a:r>
              <a:rPr lang="en-US" sz="2400" dirty="0"/>
              <a:t>: the idea that what is right and wrong is determined by the expected outcome of an action.</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72096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(9)</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contrast to utilitarianism, in 1785 </a:t>
            </a:r>
            <a:r>
              <a:rPr lang="en-US" sz="2400" b="1" dirty="0"/>
              <a:t>Immanuel Kant </a:t>
            </a:r>
            <a:r>
              <a:rPr lang="en-US" sz="2400" dirty="0"/>
              <a:t>proposed a theory of rule-based or </a:t>
            </a:r>
            <a:r>
              <a:rPr lang="en-US" sz="2400" b="1" dirty="0"/>
              <a:t>deontological ethics</a:t>
            </a:r>
            <a:r>
              <a:rPr lang="en-US" sz="2400" dirty="0"/>
              <a:t> in which “doing the right thing” is determined not by outcomes but by universal social laws that govern allowable actions, such as “don’t lie” or “don’t kill.”</a:t>
            </a:r>
          </a:p>
          <a:p>
            <a:pPr marL="0" indent="0">
              <a:lnSpc>
                <a:spcPct val="100000"/>
              </a:lnSpc>
              <a:spcBef>
                <a:spcPts val="200"/>
              </a:spcBef>
              <a:buNone/>
            </a:pPr>
            <a:endParaRPr lang="en-US" sz="2400" dirty="0"/>
          </a:p>
          <a:p>
            <a:pPr marL="0" indent="0">
              <a:lnSpc>
                <a:spcPct val="100000"/>
              </a:lnSpc>
              <a:spcBef>
                <a:spcPts val="200"/>
              </a:spcBef>
              <a:buNone/>
            </a:pPr>
            <a:r>
              <a:rPr lang="en-US" sz="2400" dirty="0"/>
              <a:t>A utilitarian could tell a white lie if the expected good outweighs the bad, but a Kantian would be bound not to because lying in inherently wrong.  Mill understood the value of rules but understood them as efficient decision process compiled from first-principles reasoning about consequences.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86307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(1)</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Modern formal logic began with the work of </a:t>
            </a:r>
            <a:r>
              <a:rPr lang="en-US" sz="2400" b="1" dirty="0"/>
              <a:t>George Boole </a:t>
            </a:r>
            <a:r>
              <a:rPr lang="en-US" sz="2400" dirty="0"/>
              <a:t>(1815-1864) who worked out the details of propositional or Boolean logic.</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1879, </a:t>
            </a:r>
            <a:r>
              <a:rPr lang="en-US" sz="2400" b="1" dirty="0"/>
              <a:t>Gottlob Frege </a:t>
            </a:r>
            <a:r>
              <a:rPr lang="en-US" sz="2400" dirty="0"/>
              <a:t>(1848-1925) extended Boole’s work to include objects and relationships creating the first-order logic that is used today.</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425461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(2)</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b="1" dirty="0"/>
              <a:t>Gerolamo Cardano </a:t>
            </a:r>
            <a:r>
              <a:rPr lang="en-US" sz="2400" dirty="0"/>
              <a:t>(1501-1576) first framed the idea of probability, describing it in terms of the possible outcomes of gambling events.</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1654, </a:t>
            </a:r>
            <a:r>
              <a:rPr lang="en-US" sz="2400" b="1" dirty="0"/>
              <a:t>Blaise Pascal </a:t>
            </a:r>
            <a:r>
              <a:rPr lang="en-US" sz="2400" dirty="0"/>
              <a:t>(1623-1662), in a letter to </a:t>
            </a:r>
            <a:r>
              <a:rPr lang="en-US" sz="2400" b="1" dirty="0"/>
              <a:t>Pierre Fermat</a:t>
            </a:r>
            <a:r>
              <a:rPr lang="en-US" sz="2400" dirty="0"/>
              <a:t> (1501-1665), showed how to predict the future of an unfinished gambling game and assign average payoffs to the gamblers.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Jacob Bernoulli </a:t>
            </a:r>
            <a:r>
              <a:rPr lang="en-US" sz="2400" dirty="0"/>
              <a:t>(1654-1705, uncle of Daniel), </a:t>
            </a:r>
            <a:r>
              <a:rPr lang="en-US" sz="2400" b="1" dirty="0"/>
              <a:t>Pierre Laplace </a:t>
            </a:r>
            <a:r>
              <a:rPr lang="en-US" sz="2400" dirty="0"/>
              <a:t>(1749-1827), and others advanced the theory and introduced new statistical methods.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22260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(3)</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b="1" dirty="0"/>
              <a:t>Thomas Bayes </a:t>
            </a:r>
            <a:r>
              <a:rPr lang="en-US" sz="2400" dirty="0"/>
              <a:t>(1702-1761) proposed a rule for updating probabilities in the light of  new evidence.  Bayes’ rule is a critical tool for AI systems.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formalization of probability, combined with the availability of data, led to the emergence of </a:t>
            </a:r>
            <a:r>
              <a:rPr lang="en-US" sz="2400" b="1" dirty="0"/>
              <a:t>statistics</a:t>
            </a:r>
            <a:r>
              <a:rPr lang="en-US" sz="2400" dirty="0"/>
              <a:t> as a field.  One of the first uses was </a:t>
            </a:r>
            <a:r>
              <a:rPr lang="en-US" sz="2400" b="1" dirty="0"/>
              <a:t>John </a:t>
            </a:r>
            <a:r>
              <a:rPr lang="en-US" sz="2400" b="1" dirty="0" err="1"/>
              <a:t>Graunt’s</a:t>
            </a:r>
            <a:r>
              <a:rPr lang="en-US" sz="2400" b="1" dirty="0"/>
              <a:t> </a:t>
            </a:r>
            <a:r>
              <a:rPr lang="en-US" sz="2400" dirty="0"/>
              <a:t>(1630-1674) analysis of London census data in 1662.</a:t>
            </a:r>
          </a:p>
          <a:p>
            <a:pPr marL="0" indent="0">
              <a:lnSpc>
                <a:spcPct val="100000"/>
              </a:lnSpc>
              <a:spcBef>
                <a:spcPts val="200"/>
              </a:spcBef>
              <a:buNone/>
            </a:pPr>
            <a:endParaRPr lang="en-US" sz="2400" dirty="0"/>
          </a:p>
          <a:p>
            <a:pPr marL="0" indent="0">
              <a:lnSpc>
                <a:spcPct val="100000"/>
              </a:lnSpc>
              <a:spcBef>
                <a:spcPts val="200"/>
              </a:spcBef>
              <a:buNone/>
            </a:pPr>
            <a:r>
              <a:rPr lang="en-US" sz="2400" b="1" dirty="0"/>
              <a:t>Ronald Fisher </a:t>
            </a:r>
            <a:r>
              <a:rPr lang="en-US" sz="2400" dirty="0"/>
              <a:t>(1890-1962) is considered the first modern statistician.  He brought together the ideas of probability, experiment design, analysis of data, and computing.  He’s also  known in AI for the Iris dataset.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09861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(4)</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The first nontrivial </a:t>
            </a:r>
            <a:r>
              <a:rPr lang="en-US" sz="2400" b="1" dirty="0"/>
              <a:t>algorithm</a:t>
            </a:r>
            <a:r>
              <a:rPr lang="en-US" sz="2400" dirty="0"/>
              <a:t> is thought to be </a:t>
            </a:r>
            <a:r>
              <a:rPr lang="en-US" sz="2400" b="1" dirty="0"/>
              <a:t>Euclid’s</a:t>
            </a:r>
            <a:r>
              <a:rPr lang="en-US" sz="2400" dirty="0"/>
              <a:t> (c. 325- c 270 BCE) algorithm for computing greatest common divisors.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word algorithm comes from </a:t>
            </a:r>
            <a:r>
              <a:rPr lang="en-US" sz="2400" b="1" dirty="0"/>
              <a:t>Muhammad ibn Musa al-Khwarizmi</a:t>
            </a:r>
            <a:r>
              <a:rPr lang="en-US" sz="2400" dirty="0"/>
              <a:t> (9</a:t>
            </a:r>
            <a:r>
              <a:rPr lang="en-US" sz="2400" baseline="30000" dirty="0"/>
              <a:t>th</a:t>
            </a:r>
            <a:r>
              <a:rPr lang="en-US" sz="2400" dirty="0"/>
              <a:t> century) whose writings also introduced Arabic numerals and algebra to Europe.</a:t>
            </a:r>
          </a:p>
          <a:p>
            <a:pPr marL="0" indent="0">
              <a:lnSpc>
                <a:spcPct val="100000"/>
              </a:lnSpc>
              <a:spcBef>
                <a:spcPts val="200"/>
              </a:spcBef>
              <a:buNone/>
            </a:pPr>
            <a:endParaRPr lang="en-US" sz="2400" dirty="0"/>
          </a:p>
          <a:p>
            <a:pPr marL="0" indent="0">
              <a:lnSpc>
                <a:spcPct val="100000"/>
              </a:lnSpc>
              <a:spcBef>
                <a:spcPts val="200"/>
              </a:spcBef>
              <a:buNone/>
            </a:pPr>
            <a:r>
              <a:rPr lang="en-US" sz="2400" b="1" dirty="0"/>
              <a:t>Kurt Gödel </a:t>
            </a:r>
            <a:r>
              <a:rPr lang="en-US" sz="2400" dirty="0"/>
              <a:t>(1906-1978) showed that there exists an effective procedure to prove any true statement in the first-order logic of Frege and Russell, but that first-order logic could not capture the principle of mathematical induction needed to characterize the natural numbers.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03844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(5)</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1931, </a:t>
            </a:r>
            <a:r>
              <a:rPr lang="en-US" sz="2400" b="1" dirty="0"/>
              <a:t>Gödel </a:t>
            </a:r>
            <a:r>
              <a:rPr lang="en-US" sz="2400" dirty="0"/>
              <a:t>showed that limits on deduction do exist.  His </a:t>
            </a:r>
            <a:r>
              <a:rPr lang="en-US" sz="2400" b="1" dirty="0"/>
              <a:t>incompleteness theorem </a:t>
            </a:r>
            <a:r>
              <a:rPr lang="en-US" sz="2400" dirty="0"/>
              <a:t>show that in any formal theory as strong as Peano arithmetic (the elementary theory of natural numbers), there are necessarily true statements that have no proof within the theory.</a:t>
            </a:r>
          </a:p>
          <a:p>
            <a:pPr marL="0" indent="0">
              <a:lnSpc>
                <a:spcPct val="100000"/>
              </a:lnSpc>
              <a:spcBef>
                <a:spcPts val="200"/>
              </a:spcBef>
              <a:buNone/>
            </a:pPr>
            <a:endParaRPr lang="en-US" sz="2400" dirty="0"/>
          </a:p>
          <a:p>
            <a:pPr marL="0" indent="0">
              <a:lnSpc>
                <a:spcPct val="100000"/>
              </a:lnSpc>
              <a:spcBef>
                <a:spcPts val="200"/>
              </a:spcBef>
              <a:buNone/>
            </a:pPr>
            <a:r>
              <a:rPr lang="en-US" sz="2400" dirty="0"/>
              <a:t>This fundamental result can also be interpreted as showing that some functions on the integers cannot be represented by an algorithm – that is, they cannot be computed.</a:t>
            </a:r>
          </a:p>
        </p:txBody>
      </p:sp>
      <p:sp>
        <p:nvSpPr>
          <p:cNvPr id="4" name="Slide Number Placeholder 3"/>
          <p:cNvSpPr>
            <a:spLocks noGrp="1"/>
          </p:cNvSpPr>
          <p:nvPr>
            <p:ph type="sldNum" sz="quarter" idx="10"/>
          </p:nvPr>
        </p:nvSpPr>
        <p:spPr/>
        <p:txBody>
          <a:bodyPr/>
          <a:lstStyle/>
          <a:p>
            <a:fld id="{AB708958-4DFC-4EC7-950F-B024F074605E}" type="slidenum">
              <a:rPr lang="en-US" smtClean="0"/>
              <a:t>16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41360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(6)</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b="1" dirty="0"/>
              <a:t>Gödel’s</a:t>
            </a:r>
            <a:r>
              <a:rPr lang="en-US" sz="2400" b="1" i="1" dirty="0"/>
              <a:t>  </a:t>
            </a:r>
            <a:r>
              <a:rPr lang="en-US" sz="2400" dirty="0"/>
              <a:t>findings on computability motivated </a:t>
            </a:r>
            <a:r>
              <a:rPr lang="en-US" sz="2400" b="1" dirty="0"/>
              <a:t>Alan Turing </a:t>
            </a:r>
            <a:r>
              <a:rPr lang="en-US" sz="2400" dirty="0"/>
              <a:t>(1912-1954) to try to characterize exactly which functions are </a:t>
            </a:r>
            <a:r>
              <a:rPr lang="en-US" sz="2400" b="1" dirty="0"/>
              <a:t>computable</a:t>
            </a:r>
            <a:r>
              <a:rPr lang="en-US" sz="2400" dirty="0"/>
              <a:t>, i.e., capable of being computed by an effective procedure.  The Church-Turing thesis proposes to identify the general notion of compatibility with functions computed by a Turing machine.  Turing also showed that there were some functions that no Turing machine can compute.</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4169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(7)</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Although computability is important to an understanding of computation, the notation of </a:t>
            </a:r>
            <a:r>
              <a:rPr lang="en-US" sz="2400" b="1" dirty="0"/>
              <a:t>tractability</a:t>
            </a:r>
            <a:r>
              <a:rPr lang="en-US" sz="2400" dirty="0"/>
              <a:t> has had an even greater impact on AI.   Roughly, a problem is call </a:t>
            </a:r>
            <a:r>
              <a:rPr lang="en-US" sz="2400" b="1" dirty="0"/>
              <a:t>intractable</a:t>
            </a:r>
            <a:r>
              <a:rPr lang="en-US" sz="2400" dirty="0"/>
              <a:t> if the time require to solve instances of the problem grows exponentially with the size of the instances.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distinction between polynomial and exponential growth in complexity was first emphasized  in the mid-1960s.   This is important because exponential growth means that even moderately large instances cannot be solved in any reasonable time.</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26661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mathematics </a:t>
            </a:r>
            <a:r>
              <a:rPr lang="en-US" sz="2000" dirty="0"/>
              <a:t>(8)</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The theory of </a:t>
            </a:r>
            <a:r>
              <a:rPr lang="en-US" sz="2400" b="1" dirty="0"/>
              <a:t>NP-completeness</a:t>
            </a:r>
            <a:r>
              <a:rPr lang="en-US" sz="2400" dirty="0"/>
              <a:t>, pioneered by </a:t>
            </a:r>
            <a:r>
              <a:rPr lang="en-US" sz="2400" b="1" dirty="0"/>
              <a:t>Stephen Cook </a:t>
            </a:r>
            <a:r>
              <a:rPr lang="en-US" sz="2400" dirty="0"/>
              <a:t>(1939-) and </a:t>
            </a:r>
            <a:r>
              <a:rPr lang="en-US" sz="2400" b="1" dirty="0"/>
              <a:t>Richard</a:t>
            </a:r>
            <a:r>
              <a:rPr lang="en-US" sz="2400" dirty="0"/>
              <a:t> </a:t>
            </a:r>
            <a:r>
              <a:rPr lang="en-US" sz="2400" b="1" dirty="0"/>
              <a:t>Karp </a:t>
            </a:r>
            <a:r>
              <a:rPr lang="en-US" sz="2400" dirty="0"/>
              <a:t>(1935-), provides a basis for analyzing the tractability of problems: a problem class to which the class of NP-complete can be reduced is likely to be intractable.  (n.b. is not been proved that NP-complete problems are necessary intractable.) </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60543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AI has many roots</a:t>
            </a:r>
            <a:endParaRPr lang="en-US" sz="2000" dirty="0"/>
          </a:p>
        </p:txBody>
      </p:sp>
      <p:sp>
        <p:nvSpPr>
          <p:cNvPr id="3" name="Content Placeholder 2"/>
          <p:cNvSpPr>
            <a:spLocks noGrp="1"/>
          </p:cNvSpPr>
          <p:nvPr>
            <p:ph idx="1"/>
          </p:nvPr>
        </p:nvSpPr>
        <p:spPr>
          <a:xfrm>
            <a:off x="628650" y="1142980"/>
            <a:ext cx="7886700" cy="4721792"/>
          </a:xfrm>
        </p:spPr>
        <p:txBody>
          <a:bodyPr>
            <a:noAutofit/>
          </a:bodyPr>
          <a:lstStyle/>
          <a:p>
            <a:pPr lvl="1">
              <a:lnSpc>
                <a:spcPct val="100000"/>
              </a:lnSpc>
              <a:spcBef>
                <a:spcPts val="200"/>
              </a:spcBef>
            </a:pPr>
            <a:r>
              <a:rPr lang="en-US" sz="2800" dirty="0"/>
              <a:t>Philosophy</a:t>
            </a:r>
          </a:p>
          <a:p>
            <a:pPr lvl="1">
              <a:lnSpc>
                <a:spcPct val="100000"/>
              </a:lnSpc>
              <a:spcBef>
                <a:spcPts val="200"/>
              </a:spcBef>
            </a:pPr>
            <a:r>
              <a:rPr lang="en-US" sz="2800" dirty="0"/>
              <a:t>Mathematics</a:t>
            </a:r>
          </a:p>
          <a:p>
            <a:pPr lvl="1">
              <a:lnSpc>
                <a:spcPct val="100000"/>
              </a:lnSpc>
              <a:spcBef>
                <a:spcPts val="200"/>
              </a:spcBef>
            </a:pPr>
            <a:r>
              <a:rPr lang="en-US" sz="2800" dirty="0"/>
              <a:t>Economics</a:t>
            </a:r>
          </a:p>
          <a:p>
            <a:pPr lvl="1">
              <a:lnSpc>
                <a:spcPct val="100000"/>
              </a:lnSpc>
              <a:spcBef>
                <a:spcPts val="200"/>
              </a:spcBef>
            </a:pPr>
            <a:r>
              <a:rPr lang="en-US" sz="2800" dirty="0"/>
              <a:t>Neuroscience</a:t>
            </a:r>
          </a:p>
          <a:p>
            <a:pPr lvl="1">
              <a:lnSpc>
                <a:spcPct val="100000"/>
              </a:lnSpc>
              <a:spcBef>
                <a:spcPts val="200"/>
              </a:spcBef>
            </a:pPr>
            <a:r>
              <a:rPr lang="en-US" sz="2800" dirty="0"/>
              <a:t>Psychology</a:t>
            </a:r>
          </a:p>
          <a:p>
            <a:pPr lvl="1">
              <a:lnSpc>
                <a:spcPct val="100000"/>
              </a:lnSpc>
              <a:spcBef>
                <a:spcPts val="200"/>
              </a:spcBef>
            </a:pPr>
            <a:r>
              <a:rPr lang="en-US" sz="2800" dirty="0"/>
              <a:t>Computer engineering</a:t>
            </a:r>
          </a:p>
          <a:p>
            <a:pPr lvl="1">
              <a:lnSpc>
                <a:spcPct val="100000"/>
              </a:lnSpc>
              <a:spcBef>
                <a:spcPts val="200"/>
              </a:spcBef>
            </a:pPr>
            <a:r>
              <a:rPr lang="en-US" sz="2800" dirty="0"/>
              <a:t>Control theory and cybernetics</a:t>
            </a:r>
          </a:p>
          <a:p>
            <a:pPr lvl="1">
              <a:lnSpc>
                <a:spcPct val="100000"/>
              </a:lnSpc>
              <a:spcBef>
                <a:spcPts val="200"/>
              </a:spcBef>
            </a:pPr>
            <a:r>
              <a:rPr lang="en-US" sz="2800" dirty="0"/>
              <a:t>Linguistics</a:t>
            </a:r>
          </a:p>
          <a:p>
            <a:pPr lvl="1">
              <a:lnSpc>
                <a:spcPct val="100000"/>
              </a:lnSpc>
              <a:spcBef>
                <a:spcPts val="200"/>
              </a:spcBef>
            </a:pPr>
            <a:endParaRPr lang="en-US" sz="2800" dirty="0"/>
          </a:p>
          <a:p>
            <a:pPr lvl="1">
              <a:lnSpc>
                <a:spcPct val="100000"/>
              </a:lnSpc>
              <a:spcBef>
                <a:spcPts val="200"/>
              </a:spcBef>
            </a:pPr>
            <a:endParaRPr lang="en-US" sz="2800" dirty="0"/>
          </a:p>
          <a:p>
            <a:pPr lvl="1">
              <a:lnSpc>
                <a:spcPct val="100000"/>
              </a:lnSpc>
              <a:spcBef>
                <a:spcPts val="200"/>
              </a:spcBef>
            </a:pPr>
            <a:endParaRPr lang="en-US" sz="2800" dirty="0"/>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47980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(1)</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The science of economics originated in 1776 when </a:t>
            </a:r>
            <a:r>
              <a:rPr lang="en-US" sz="2400" b="1" dirty="0"/>
              <a:t>Adam Smith</a:t>
            </a:r>
            <a:r>
              <a:rPr lang="en-US" sz="2400" dirty="0"/>
              <a:t> (1723-1790) published </a:t>
            </a:r>
            <a:r>
              <a:rPr lang="en-US" sz="2400" i="1" dirty="0"/>
              <a:t>An Inquiry into the Nature and Cause of the Wealth of Nations</a:t>
            </a:r>
            <a:r>
              <a:rPr lang="en-US" sz="2400" dirty="0"/>
              <a:t>.  Smith proposed to analyze economies as consisting of many individual agents attending to their own interests.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first mathematical analysis of decisions under uncertainty, the maximum-expected-value formula of </a:t>
            </a:r>
            <a:r>
              <a:rPr lang="en-US" sz="2400" b="1" dirty="0"/>
              <a:t>Arnauld</a:t>
            </a:r>
            <a:r>
              <a:rPr lang="en-US" sz="2400" dirty="0"/>
              <a:t> (1662), dealt with the monetary value of bets.</a:t>
            </a:r>
          </a:p>
        </p:txBody>
      </p:sp>
      <p:sp>
        <p:nvSpPr>
          <p:cNvPr id="4" name="Slide Number Placeholder 3"/>
          <p:cNvSpPr>
            <a:spLocks noGrp="1"/>
          </p:cNvSpPr>
          <p:nvPr>
            <p:ph type="sldNum" sz="quarter" idx="10"/>
          </p:nvPr>
        </p:nvSpPr>
        <p:spPr/>
        <p:txBody>
          <a:bodyPr/>
          <a:lstStyle/>
          <a:p>
            <a:fld id="{AB708958-4DFC-4EC7-950F-B024F074605E}" type="slidenum">
              <a:rPr lang="en-US" smtClean="0"/>
              <a:t>20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67248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(2)</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1738, </a:t>
            </a:r>
            <a:r>
              <a:rPr lang="en-US" sz="2400" b="1" dirty="0"/>
              <a:t>Daniel Bernoulli </a:t>
            </a:r>
            <a:r>
              <a:rPr lang="en-US" sz="2400" dirty="0"/>
              <a:t>proposed that instead of focusing on the monetary value of bets, one focus instead on maximizing the expected utility of investments  He explained human investment choices by proposing that the marginal utility of an additional quantity of money diminished as one acquired more money.</a:t>
            </a:r>
          </a:p>
          <a:p>
            <a:pPr marL="0" indent="0">
              <a:lnSpc>
                <a:spcPct val="100000"/>
              </a:lnSpc>
              <a:spcBef>
                <a:spcPts val="200"/>
              </a:spcBef>
              <a:buNone/>
            </a:pPr>
            <a:endParaRPr lang="en-US" sz="2400" dirty="0"/>
          </a:p>
          <a:p>
            <a:pPr marL="0" indent="0">
              <a:lnSpc>
                <a:spcPct val="100000"/>
              </a:lnSpc>
              <a:spcBef>
                <a:spcPts val="200"/>
              </a:spcBef>
              <a:buNone/>
            </a:pPr>
            <a:r>
              <a:rPr lang="en-US" sz="2400" b="1" dirty="0"/>
              <a:t>Léon Walras </a:t>
            </a:r>
            <a:r>
              <a:rPr lang="en-US" sz="2400" dirty="0"/>
              <a:t>(1834-1910) gave </a:t>
            </a:r>
            <a:r>
              <a:rPr lang="en-US" sz="2400" b="1" dirty="0"/>
              <a:t>utility theory </a:t>
            </a:r>
            <a:r>
              <a:rPr lang="en-US" sz="2400" dirty="0"/>
              <a:t>a more general foundation in terms of preferences between gambles on any outcomes (not just monetary outcomes).</a:t>
            </a:r>
          </a:p>
        </p:txBody>
      </p:sp>
      <p:sp>
        <p:nvSpPr>
          <p:cNvPr id="4" name="Slide Number Placeholder 3"/>
          <p:cNvSpPr>
            <a:spLocks noGrp="1"/>
          </p:cNvSpPr>
          <p:nvPr>
            <p:ph type="sldNum" sz="quarter" idx="10"/>
          </p:nvPr>
        </p:nvSpPr>
        <p:spPr/>
        <p:txBody>
          <a:bodyPr/>
          <a:lstStyle/>
          <a:p>
            <a:fld id="{AB708958-4DFC-4EC7-950F-B024F074605E}" type="slidenum">
              <a:rPr lang="en-US" smtClean="0"/>
              <a:t>21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72154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(3)</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Utility theory was improved by Ramsey (1931) and later by </a:t>
            </a:r>
            <a:r>
              <a:rPr lang="en-US" sz="2400" b="1" dirty="0"/>
              <a:t>John von Neumann </a:t>
            </a:r>
            <a:r>
              <a:rPr lang="en-US" sz="2400" dirty="0"/>
              <a:t>(1903-1957) and </a:t>
            </a:r>
            <a:r>
              <a:rPr lang="en-US" sz="2400" b="1" dirty="0"/>
              <a:t>Oskar Morgenstern </a:t>
            </a:r>
            <a:r>
              <a:rPr lang="en-US" sz="2400" dirty="0"/>
              <a:t>(1902-1977) in their book </a:t>
            </a:r>
            <a:r>
              <a:rPr lang="en-US" sz="2400" i="1" dirty="0"/>
              <a:t>The Theory of Games and Economic Behavior</a:t>
            </a:r>
            <a:r>
              <a:rPr lang="en-US" sz="2400" dirty="0"/>
              <a:t> (1944).</a:t>
            </a:r>
          </a:p>
          <a:p>
            <a:pPr marL="0" indent="0">
              <a:lnSpc>
                <a:spcPct val="100000"/>
              </a:lnSpc>
              <a:spcBef>
                <a:spcPts val="200"/>
              </a:spcBef>
              <a:buNone/>
            </a:pPr>
            <a:endParaRPr lang="en-US" sz="2400" dirty="0"/>
          </a:p>
          <a:p>
            <a:pPr marL="0" indent="0">
              <a:lnSpc>
                <a:spcPct val="100000"/>
              </a:lnSpc>
              <a:spcBef>
                <a:spcPts val="200"/>
              </a:spcBef>
              <a:buNone/>
            </a:pPr>
            <a:r>
              <a:rPr lang="en-US" sz="2400" b="1" dirty="0"/>
              <a:t>Decision Theory </a:t>
            </a:r>
            <a:r>
              <a:rPr lang="en-US" sz="2400" dirty="0"/>
              <a:t>combines probability theory with utility theory and provides a formal and complete framework of individual decisions (economic or otherwise) made under uncertainly.   Decision theory is suitable for “large” economies where each agent need pay no attention to the actions of other agents as individuals.  </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73333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(4)</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For “small” economies, the situation of more like a </a:t>
            </a:r>
            <a:r>
              <a:rPr lang="en-US" sz="2400" b="1" dirty="0"/>
              <a:t>game</a:t>
            </a:r>
            <a:r>
              <a:rPr lang="en-US" sz="2400" dirty="0"/>
              <a:t> in which the actions of one player can significantly affect the utility of another. </a:t>
            </a:r>
          </a:p>
          <a:p>
            <a:pPr marL="0" indent="0">
              <a:lnSpc>
                <a:spcPct val="100000"/>
              </a:lnSpc>
              <a:spcBef>
                <a:spcPts val="200"/>
              </a:spcBef>
              <a:buNone/>
            </a:pPr>
            <a:endParaRPr lang="en-US" sz="2400" b="1" dirty="0"/>
          </a:p>
          <a:p>
            <a:pPr marL="0" indent="0">
              <a:lnSpc>
                <a:spcPct val="100000"/>
              </a:lnSpc>
              <a:spcBef>
                <a:spcPts val="200"/>
              </a:spcBef>
              <a:buNone/>
            </a:pPr>
            <a:endParaRPr lang="en-US" sz="2400" b="1" dirty="0"/>
          </a:p>
          <a:p>
            <a:pPr marL="0" indent="0">
              <a:lnSpc>
                <a:spcPct val="100000"/>
              </a:lnSpc>
              <a:spcBef>
                <a:spcPts val="200"/>
              </a:spcBef>
              <a:buNone/>
            </a:pPr>
            <a:r>
              <a:rPr lang="en-US" sz="2400" b="1" dirty="0"/>
              <a:t>John von Neumann</a:t>
            </a:r>
            <a:r>
              <a:rPr lang="en-US" sz="2400" dirty="0"/>
              <a:t> and </a:t>
            </a:r>
            <a:r>
              <a:rPr lang="en-US" sz="2400" b="1" dirty="0"/>
              <a:t>Oskar Morgenstern’s </a:t>
            </a:r>
            <a:r>
              <a:rPr lang="en-US" sz="2400" dirty="0"/>
              <a:t>development in 1944 of </a:t>
            </a:r>
            <a:r>
              <a:rPr lang="en-US" sz="2400" b="1" dirty="0"/>
              <a:t>game theory </a:t>
            </a:r>
            <a:r>
              <a:rPr lang="en-US" sz="2400" dirty="0"/>
              <a:t>included the surprising result that, for some games, a rational agent should adopt policies that are (or at least appear to be) randomized.  </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429161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(5)</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1962, </a:t>
            </a:r>
            <a:r>
              <a:rPr lang="en-US" sz="2400" b="1" dirty="0"/>
              <a:t>Daniel Ellsberg’s </a:t>
            </a:r>
            <a:r>
              <a:rPr lang="en-US" sz="2400" dirty="0"/>
              <a:t>(1931-2023) </a:t>
            </a:r>
            <a:r>
              <a:rPr lang="en-US" sz="2400" i="1" dirty="0"/>
              <a:t>Risk, Ambiguity and Decision</a:t>
            </a:r>
            <a:r>
              <a:rPr lang="en-US" sz="2400" dirty="0"/>
              <a:t>,  challenged the theory of rational decision by pointing out the importance of ambiguous information in decision making.   Ellsberg is widely known for his role in releasing in 1971 the “Pentagon Papers.”</a:t>
            </a:r>
          </a:p>
          <a:p>
            <a:pPr marL="0" indent="0">
              <a:lnSpc>
                <a:spcPct val="100000"/>
              </a:lnSpc>
              <a:spcBef>
                <a:spcPts val="200"/>
              </a:spcBef>
              <a:buNone/>
            </a:pPr>
            <a:endParaRPr lang="en-US" sz="2400" dirty="0"/>
          </a:p>
          <a:p>
            <a:pPr marL="0" indent="0">
              <a:lnSpc>
                <a:spcPct val="100000"/>
              </a:lnSpc>
              <a:spcBef>
                <a:spcPts val="200"/>
              </a:spcBef>
              <a:buNone/>
            </a:pPr>
            <a:r>
              <a:rPr lang="en-US" sz="2400" dirty="0"/>
              <a:t>Unlike decision theory, game theory does not offer an unambiguous prescription for selecting an action.</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work of </a:t>
            </a:r>
            <a:r>
              <a:rPr lang="en-US" sz="2400" b="1" dirty="0"/>
              <a:t>Richard Bellman </a:t>
            </a:r>
            <a:r>
              <a:rPr lang="en-US" sz="2400" dirty="0"/>
              <a:t>(1920-1984) formalized a class of sequential problems known as </a:t>
            </a:r>
            <a:r>
              <a:rPr lang="en-US" sz="2400" b="1" dirty="0"/>
              <a:t>Markov decision processes</a:t>
            </a:r>
            <a:r>
              <a:rPr lang="en-US" sz="2400" dirty="0"/>
              <a:t>.   Such processes were first described by </a:t>
            </a:r>
            <a:r>
              <a:rPr lang="en-US" sz="2400" b="1" dirty="0"/>
              <a:t>Andrey Andreyevich Markov</a:t>
            </a:r>
            <a:r>
              <a:rPr lang="en-US" sz="2400" dirty="0"/>
              <a:t> (1856-1922).</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24</a:t>
            </a:fld>
            <a:endParaRPr lang="en-US" dirty="0"/>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616523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economics </a:t>
            </a:r>
            <a:r>
              <a:rPr lang="en-US" sz="2000" dirty="0"/>
              <a:t>(6)</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While economists generally did not address the question of how to make rational decisions when payoffs from actions are not immediate but instead result from a sequence actions, these questions were pursued in the field of </a:t>
            </a:r>
            <a:r>
              <a:rPr lang="en-US" sz="2400" b="1" dirty="0"/>
              <a:t>operations research </a:t>
            </a:r>
            <a:r>
              <a:rPr lang="en-US" sz="2400" dirty="0"/>
              <a:t>(also known as </a:t>
            </a:r>
            <a:r>
              <a:rPr lang="en-US" sz="2400" b="1" dirty="0"/>
              <a:t>OR</a:t>
            </a:r>
            <a:r>
              <a:rPr lang="en-US" sz="2400" dirty="0"/>
              <a:t>).   OR first emerged in Allied planning efforts in World War II.  </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1978, </a:t>
            </a:r>
            <a:r>
              <a:rPr lang="en-US" sz="2400" b="1" dirty="0"/>
              <a:t>Herbert Simon </a:t>
            </a:r>
            <a:r>
              <a:rPr lang="en-US" sz="2400" dirty="0"/>
              <a:t>(1916-2001) was awarded the Nobel Prize in economics for his early work showing that models based on </a:t>
            </a:r>
            <a:r>
              <a:rPr lang="en-US" sz="2400" b="1" dirty="0"/>
              <a:t>satisfying</a:t>
            </a:r>
            <a:r>
              <a:rPr lang="en-US" sz="2400" dirty="0"/>
              <a:t> – making decisions that are “good enough” rather than being optimal – provide a better description of actual human behavior than optimal models.</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498375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neuroscience </a:t>
            </a:r>
            <a:r>
              <a:rPr lang="en-US" sz="2000" dirty="0"/>
              <a:t>(1)</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It was not until the middle of the 18</a:t>
            </a:r>
            <a:r>
              <a:rPr lang="en-US" sz="2400" baseline="30000" dirty="0"/>
              <a:t>th</a:t>
            </a:r>
            <a:r>
              <a:rPr lang="en-US" sz="2400" dirty="0"/>
              <a:t> century that the brain was widely recognized as the seat of consciousness.  Before then, candidate locations included the heart and the spleen.</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1861, </a:t>
            </a:r>
            <a:r>
              <a:rPr lang="en-US" sz="2400" b="1" dirty="0"/>
              <a:t>Paul Broca’s </a:t>
            </a:r>
            <a:r>
              <a:rPr lang="en-US" sz="2400" dirty="0"/>
              <a:t>(1824-1880) investigation of aphasia (speech deficit) in brain-damaged patients identified a localized area in the left hemisphere that is responsible for speech production.  By then, it was known that the brain consisted largely of nerve cell, or </a:t>
            </a:r>
            <a:r>
              <a:rPr lang="en-US" sz="2400" b="1" dirty="0"/>
              <a:t>neurons</a:t>
            </a:r>
            <a:r>
              <a:rPr lang="en-US" sz="2400" dirty="0"/>
              <a:t>, but it was not until 1873 that </a:t>
            </a:r>
            <a:r>
              <a:rPr lang="en-US" sz="2400" b="1" dirty="0"/>
              <a:t>Camillo Golgi </a:t>
            </a:r>
            <a:r>
              <a:rPr lang="en-US" sz="2400" dirty="0"/>
              <a:t>(1843-1926) developed a staining technique that allowed for the observation of individual neurons.</a:t>
            </a:r>
          </a:p>
        </p:txBody>
      </p:sp>
      <p:sp>
        <p:nvSpPr>
          <p:cNvPr id="4" name="Slide Number Placeholder 3"/>
          <p:cNvSpPr>
            <a:spLocks noGrp="1"/>
          </p:cNvSpPr>
          <p:nvPr>
            <p:ph type="sldNum" sz="quarter" idx="10"/>
          </p:nvPr>
        </p:nvSpPr>
        <p:spPr/>
        <p:txBody>
          <a:bodyPr/>
          <a:lstStyle/>
          <a:p>
            <a:fld id="{AB708958-4DFC-4EC7-950F-B024F074605E}" type="slidenum">
              <a:rPr lang="en-US" smtClean="0"/>
              <a:t>26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08375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neuroscience </a:t>
            </a:r>
            <a:r>
              <a:rPr lang="en-US" sz="2000" dirty="0"/>
              <a:t>(2)</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We now have some data on the mappings between areas of the brain and the parts of the body that they control or from which they receive sensory inputs.   There is almost no theory on how an individual memory is stored or on how higher-level cognitive functions operate.</a:t>
            </a:r>
          </a:p>
          <a:p>
            <a:pPr marL="0" indent="0">
              <a:lnSpc>
                <a:spcPct val="100000"/>
              </a:lnSpc>
              <a:spcBef>
                <a:spcPts val="200"/>
              </a:spcBef>
              <a:buNone/>
            </a:pPr>
            <a:endParaRPr lang="en-US" sz="2400" dirty="0"/>
          </a:p>
          <a:p>
            <a:pPr marL="0" indent="0">
              <a:lnSpc>
                <a:spcPct val="100000"/>
              </a:lnSpc>
              <a:spcBef>
                <a:spcPts val="200"/>
              </a:spcBef>
              <a:buNone/>
            </a:pPr>
            <a:r>
              <a:rPr lang="en-US" sz="2400" dirty="0"/>
              <a:t>Measurement of intact brain activity began in 1929 with the invention by </a:t>
            </a:r>
            <a:r>
              <a:rPr lang="en-US" sz="2400" b="1" dirty="0"/>
              <a:t>Hans Berger </a:t>
            </a:r>
            <a:r>
              <a:rPr lang="en-US" sz="2400" dirty="0"/>
              <a:t>(1873-1941) of the </a:t>
            </a:r>
            <a:r>
              <a:rPr lang="en-US" sz="2400" b="1" dirty="0"/>
              <a:t>electroencephalograph</a:t>
            </a:r>
            <a:r>
              <a:rPr lang="en-US" sz="2400" dirty="0"/>
              <a:t> (</a:t>
            </a:r>
            <a:r>
              <a:rPr lang="en-US" sz="2400" b="1" dirty="0"/>
              <a:t>EEG</a:t>
            </a:r>
            <a:r>
              <a:rPr lang="en-US" sz="2400" dirty="0"/>
              <a:t>).  The development of </a:t>
            </a:r>
            <a:r>
              <a:rPr lang="en-US" sz="2400" b="1" dirty="0"/>
              <a:t>functional magnetic resonance </a:t>
            </a:r>
            <a:r>
              <a:rPr lang="en-US" sz="2400" dirty="0"/>
              <a:t>(</a:t>
            </a:r>
            <a:r>
              <a:rPr lang="en-US" sz="2400" b="1" dirty="0"/>
              <a:t>fMRI</a:t>
            </a:r>
            <a:r>
              <a:rPr lang="en-US" sz="2400" dirty="0"/>
              <a:t>) enabled  neuroscientists to obtain detailed images of brain activity, providing measurements that correspond to ongoing cognitive processes.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62069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neuroscience </a:t>
            </a:r>
            <a:r>
              <a:rPr lang="en-US" sz="2000" dirty="0"/>
              <a:t>(3)</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Some futurists (</a:t>
            </a:r>
            <a:r>
              <a:rPr lang="en-US" sz="2400" b="1" dirty="0"/>
              <a:t>Vinge</a:t>
            </a:r>
            <a:r>
              <a:rPr lang="en-US" sz="2400" dirty="0"/>
              <a:t>, 1993; </a:t>
            </a:r>
            <a:r>
              <a:rPr lang="en-US" sz="2400" b="1" dirty="0"/>
              <a:t>Kurzweil</a:t>
            </a:r>
            <a:r>
              <a:rPr lang="en-US" sz="2400" dirty="0"/>
              <a:t>, 2005; </a:t>
            </a:r>
            <a:r>
              <a:rPr lang="en-US" sz="2400" b="1" dirty="0"/>
              <a:t>Doctorow</a:t>
            </a:r>
            <a:r>
              <a:rPr lang="en-US" sz="2400" dirty="0"/>
              <a:t> and </a:t>
            </a:r>
            <a:r>
              <a:rPr lang="en-US" sz="2400" b="1" dirty="0" err="1"/>
              <a:t>Stross</a:t>
            </a:r>
            <a:r>
              <a:rPr lang="en-US" sz="2400" dirty="0"/>
              <a:t>, 2012) predict an approaching </a:t>
            </a:r>
            <a:r>
              <a:rPr lang="en-US" sz="2400" b="1" dirty="0"/>
              <a:t>singularity</a:t>
            </a:r>
            <a:r>
              <a:rPr lang="en-US" sz="2400" dirty="0"/>
              <a:t> at which computers reach a superhuman level of performance and then rapidly improve themselves even further.</a:t>
            </a:r>
          </a:p>
          <a:p>
            <a:pPr marL="0" indent="0">
              <a:lnSpc>
                <a:spcPct val="100000"/>
              </a:lnSpc>
              <a:spcBef>
                <a:spcPts val="200"/>
              </a:spcBef>
              <a:buNone/>
            </a:pPr>
            <a:endParaRPr lang="en-US" sz="2400" dirty="0"/>
          </a:p>
          <a:p>
            <a:pPr marL="0" indent="0">
              <a:lnSpc>
                <a:spcPct val="100000"/>
              </a:lnSpc>
              <a:spcBef>
                <a:spcPts val="200"/>
              </a:spcBef>
              <a:buNone/>
            </a:pPr>
            <a:r>
              <a:rPr lang="en-US" sz="2400" dirty="0"/>
              <a:t>But, as the authors of the textbook point out, “</a:t>
            </a:r>
            <a:r>
              <a:rPr lang="en-US" sz="2400" b="1" dirty="0"/>
              <a:t>without the right theory, faster machines just give you the wrong answer faster</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06473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psychology </a:t>
            </a:r>
            <a:r>
              <a:rPr lang="en-US" sz="2000" dirty="0"/>
              <a:t>(1)</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The origins of scientific psychology are usually traced to the work of German physicist </a:t>
            </a:r>
            <a:r>
              <a:rPr lang="en-US" sz="2400" b="1" dirty="0"/>
              <a:t>Hermann von Helmholtz </a:t>
            </a:r>
            <a:r>
              <a:rPr lang="en-US" sz="2400" dirty="0"/>
              <a:t>(1821-1894) and his student </a:t>
            </a:r>
            <a:r>
              <a:rPr lang="en-US" sz="2400" b="1" dirty="0"/>
              <a:t>Wilhelm Wundt </a:t>
            </a:r>
            <a:r>
              <a:rPr lang="en-US" sz="2400" dirty="0"/>
              <a:t>(1932-1920) applied the scientific method to the study of human vision.</a:t>
            </a:r>
          </a:p>
          <a:p>
            <a:pPr marL="0" indent="0">
              <a:lnSpc>
                <a:spcPct val="100000"/>
              </a:lnSpc>
              <a:spcBef>
                <a:spcPts val="200"/>
              </a:spcBef>
              <a:buNone/>
            </a:pPr>
            <a:endParaRPr lang="en-US" sz="2400" dirty="0"/>
          </a:p>
          <a:p>
            <a:pPr marL="0" indent="0">
              <a:lnSpc>
                <a:spcPct val="100000"/>
              </a:lnSpc>
              <a:spcBef>
                <a:spcPts val="200"/>
              </a:spcBef>
              <a:buNone/>
            </a:pPr>
            <a:r>
              <a:rPr lang="en-US" sz="2400" dirty="0"/>
              <a:t>Biologists studying animal behavior, on the other hand, lacked introspective data and developed an objective methodology, as described in 1906 by </a:t>
            </a:r>
            <a:r>
              <a:rPr lang="en-US" sz="2400" b="1" dirty="0"/>
              <a:t>Hebert Spencer Jennings </a:t>
            </a:r>
            <a:r>
              <a:rPr lang="en-US" sz="2400" dirty="0"/>
              <a:t>(1868-1947).</a:t>
            </a:r>
          </a:p>
          <a:p>
            <a:pPr marL="0" indent="0">
              <a:lnSpc>
                <a:spcPct val="100000"/>
              </a:lnSpc>
              <a:spcBef>
                <a:spcPts val="200"/>
              </a:spcBef>
              <a:buNone/>
            </a:pPr>
            <a:r>
              <a:rPr lang="en-US" sz="2400" dirty="0"/>
              <a:t> </a:t>
            </a:r>
          </a:p>
          <a:p>
            <a:pPr marL="0" indent="0">
              <a:lnSpc>
                <a:spcPct val="100000"/>
              </a:lnSpc>
              <a:spcBef>
                <a:spcPts val="200"/>
              </a:spcBef>
              <a:buNone/>
            </a:pPr>
            <a:r>
              <a:rPr lang="en-US" sz="2400" dirty="0"/>
              <a:t>Applying this viewpoint to humans, the </a:t>
            </a:r>
            <a:r>
              <a:rPr lang="en-US" sz="2400" b="1" dirty="0"/>
              <a:t>behaviorism</a:t>
            </a:r>
            <a:r>
              <a:rPr lang="en-US" sz="2400" dirty="0"/>
              <a:t> movement rejected any theory involving mental processes on the grounds that introspection could not provide reliable evidence.</a:t>
            </a:r>
          </a:p>
        </p:txBody>
      </p:sp>
      <p:sp>
        <p:nvSpPr>
          <p:cNvPr id="4" name="Slide Number Placeholder 3"/>
          <p:cNvSpPr>
            <a:spLocks noGrp="1"/>
          </p:cNvSpPr>
          <p:nvPr>
            <p:ph type="sldNum" sz="quarter" idx="10"/>
          </p:nvPr>
        </p:nvSpPr>
        <p:spPr/>
        <p:txBody>
          <a:bodyPr/>
          <a:lstStyle/>
          <a:p>
            <a:fld id="{AB708958-4DFC-4EC7-950F-B024F074605E}" type="slidenum">
              <a:rPr lang="en-US" smtClean="0"/>
              <a:t>29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1485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(1)</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b="1" dirty="0"/>
              <a:t>Aristotle </a:t>
            </a:r>
            <a:r>
              <a:rPr lang="en-US" sz="2400" dirty="0"/>
              <a:t>(384-322 BCE) developed an informal system of syllogisms for proper reasoning which, in principle, allowed one to generate conclusions mechanically given initial premises.</a:t>
            </a:r>
          </a:p>
          <a:p>
            <a:pPr marL="0" indent="0">
              <a:lnSpc>
                <a:spcPct val="100000"/>
              </a:lnSpc>
              <a:spcBef>
                <a:spcPts val="200"/>
              </a:spcBef>
              <a:buNone/>
            </a:pPr>
            <a:endParaRPr lang="en-US" sz="2400" b="1" dirty="0"/>
          </a:p>
          <a:p>
            <a:pPr marL="0" indent="0">
              <a:lnSpc>
                <a:spcPct val="100000"/>
              </a:lnSpc>
              <a:spcBef>
                <a:spcPts val="200"/>
              </a:spcBef>
              <a:buNone/>
            </a:pPr>
            <a:r>
              <a:rPr lang="en-US" sz="2400" b="1" dirty="0"/>
              <a:t>Ramon </a:t>
            </a:r>
            <a:r>
              <a:rPr lang="en-US" sz="2400" b="1" dirty="0" err="1"/>
              <a:t>Llull</a:t>
            </a:r>
            <a:r>
              <a:rPr lang="en-US" sz="2400" dirty="0"/>
              <a:t> (1232-1315) developed a system of reasoning and tried to implement his system using an actual mechanical device what consisted of a set of paper wheels that could be rotated into different permutations.</a:t>
            </a:r>
          </a:p>
          <a:p>
            <a:pPr marL="0" indent="0">
              <a:lnSpc>
                <a:spcPct val="100000"/>
              </a:lnSpc>
              <a:spcBef>
                <a:spcPts val="200"/>
              </a:spcBef>
              <a:buNone/>
            </a:pPr>
            <a:endParaRPr lang="en-US" sz="2400" b="1" dirty="0"/>
          </a:p>
          <a:p>
            <a:pPr marL="0" indent="0">
              <a:lnSpc>
                <a:spcPct val="100000"/>
              </a:lnSpc>
              <a:spcBef>
                <a:spcPts val="200"/>
              </a:spcBef>
              <a:buNone/>
            </a:pPr>
            <a:r>
              <a:rPr lang="en-US" sz="2400" dirty="0"/>
              <a:t>Around 1500, </a:t>
            </a:r>
            <a:r>
              <a:rPr lang="en-US" sz="2400" b="1" dirty="0"/>
              <a:t>Leonardo da Vinci </a:t>
            </a:r>
            <a:r>
              <a:rPr lang="en-US" sz="2400" dirty="0"/>
              <a:t>(1452-1519) designed, but did not build, a mechanical calculator.</a:t>
            </a:r>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59314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psychology </a:t>
            </a:r>
            <a:r>
              <a:rPr lang="en-US" sz="2000" dirty="0"/>
              <a:t>(2)</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b="1" dirty="0"/>
              <a:t>Behaviorists </a:t>
            </a:r>
            <a:r>
              <a:rPr lang="en-US" sz="2400" dirty="0"/>
              <a:t>insisted on studying only the objective measure of the percepts (or </a:t>
            </a:r>
            <a:r>
              <a:rPr lang="en-US" sz="2400" i="1" dirty="0"/>
              <a:t>stimulus</a:t>
            </a:r>
            <a:r>
              <a:rPr lang="en-US" sz="2400" dirty="0"/>
              <a:t>) given to an animal and its resulting actions (or </a:t>
            </a:r>
            <a:r>
              <a:rPr lang="en-US" sz="2400" i="1" dirty="0"/>
              <a:t>response</a:t>
            </a:r>
            <a:r>
              <a:rPr lang="en-US" sz="2400" dirty="0"/>
              <a:t>).  This approach had little success at understanding humans.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Cognitive psychology</a:t>
            </a:r>
            <a:r>
              <a:rPr lang="en-US" sz="2400" dirty="0"/>
              <a:t>, which views the brain as an information-processing device, can be traced back to at least the works of </a:t>
            </a:r>
            <a:r>
              <a:rPr lang="en-US" sz="2400" b="1" dirty="0"/>
              <a:t>William James </a:t>
            </a:r>
            <a:r>
              <a:rPr lang="en-US" sz="2400" dirty="0"/>
              <a:t>(1842-1910).  The cognitive perspective was largely eclipsed by </a:t>
            </a:r>
            <a:r>
              <a:rPr lang="en-US" sz="2400" b="1" dirty="0"/>
              <a:t>behaviorism</a:t>
            </a:r>
            <a:r>
              <a:rPr lang="en-US" sz="2400" dirty="0"/>
              <a:t> in the United States, but remained vibrant in Cambridge, UK.  </a:t>
            </a:r>
          </a:p>
        </p:txBody>
      </p:sp>
      <p:sp>
        <p:nvSpPr>
          <p:cNvPr id="4" name="Slide Number Placeholder 3"/>
          <p:cNvSpPr>
            <a:spLocks noGrp="1"/>
          </p:cNvSpPr>
          <p:nvPr>
            <p:ph type="sldNum" sz="quarter" idx="10"/>
          </p:nvPr>
        </p:nvSpPr>
        <p:spPr/>
        <p:txBody>
          <a:bodyPr/>
          <a:lstStyle/>
          <a:p>
            <a:fld id="{AB708958-4DFC-4EC7-950F-B024F074605E}" type="slidenum">
              <a:rPr lang="en-US" smtClean="0"/>
              <a:t>30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4651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psychology </a:t>
            </a:r>
            <a:r>
              <a:rPr lang="en-US" sz="2000" dirty="0"/>
              <a:t>(3)</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1943, the cognitive psychologist </a:t>
            </a:r>
            <a:r>
              <a:rPr lang="en-US" sz="2400" b="1" dirty="0"/>
              <a:t>Kenneth Craik </a:t>
            </a:r>
            <a:r>
              <a:rPr lang="en-US" sz="2400" dirty="0"/>
              <a:t>(1914-1945) specified the three key steps of a knowledge-based agent:</a:t>
            </a:r>
          </a:p>
          <a:p>
            <a:pPr marL="914400" lvl="1" indent="-457200">
              <a:lnSpc>
                <a:spcPct val="100000"/>
              </a:lnSpc>
              <a:spcBef>
                <a:spcPts val="200"/>
              </a:spcBef>
              <a:buFont typeface="+mj-lt"/>
              <a:buAutoNum type="arabicPeriod"/>
            </a:pPr>
            <a:r>
              <a:rPr lang="en-US" sz="2000" dirty="0"/>
              <a:t>The stimulus must be translated into an internal representation.</a:t>
            </a:r>
          </a:p>
          <a:p>
            <a:pPr marL="914400" lvl="1" indent="-457200">
              <a:lnSpc>
                <a:spcPct val="100000"/>
              </a:lnSpc>
              <a:spcBef>
                <a:spcPts val="200"/>
              </a:spcBef>
              <a:buFont typeface="+mj-lt"/>
              <a:buAutoNum type="arabicPeriod"/>
            </a:pPr>
            <a:r>
              <a:rPr lang="en-US" sz="2000" dirty="0"/>
              <a:t>The internal representation is manipulated by cognitive processes to derive new representations, and </a:t>
            </a:r>
          </a:p>
          <a:p>
            <a:pPr marL="914400" lvl="1" indent="-457200">
              <a:lnSpc>
                <a:spcPct val="100000"/>
              </a:lnSpc>
              <a:spcBef>
                <a:spcPts val="200"/>
              </a:spcBef>
              <a:buFont typeface="+mj-lt"/>
              <a:buAutoNum type="arabicPeriod"/>
            </a:pPr>
            <a:r>
              <a:rPr lang="en-US" sz="2000" dirty="0"/>
              <a:t>The new internal representations are retranslated back into action.</a:t>
            </a:r>
          </a:p>
          <a:p>
            <a:pPr marL="914400" lvl="1" indent="-457200">
              <a:lnSpc>
                <a:spcPct val="100000"/>
              </a:lnSpc>
              <a:spcBef>
                <a:spcPts val="200"/>
              </a:spcBef>
              <a:buFont typeface="+mj-lt"/>
              <a:buAutoNum type="arabicPeriod"/>
            </a:pPr>
            <a:endParaRPr lang="en-US" sz="2000" dirty="0"/>
          </a:p>
          <a:p>
            <a:pPr marL="0" indent="0">
              <a:lnSpc>
                <a:spcPct val="100000"/>
              </a:lnSpc>
              <a:spcBef>
                <a:spcPts val="200"/>
              </a:spcBef>
              <a:buNone/>
            </a:pPr>
            <a:r>
              <a:rPr lang="en-US" sz="2400" dirty="0"/>
              <a:t>In the US, the development of computer modeling led to the creation of the field of </a:t>
            </a:r>
            <a:r>
              <a:rPr lang="en-US" sz="2400" b="1" dirty="0"/>
              <a:t>cognitive science</a:t>
            </a:r>
            <a:r>
              <a:rPr lang="en-US" sz="2400" dirty="0"/>
              <a:t>.  The field can be said to have started at a workshop in September 1956 at MIT – just two months after the conference at which AI itself was “born.”</a:t>
            </a:r>
          </a:p>
        </p:txBody>
      </p:sp>
      <p:sp>
        <p:nvSpPr>
          <p:cNvPr id="4" name="Slide Number Placeholder 3"/>
          <p:cNvSpPr>
            <a:spLocks noGrp="1"/>
          </p:cNvSpPr>
          <p:nvPr>
            <p:ph type="sldNum" sz="quarter" idx="10"/>
          </p:nvPr>
        </p:nvSpPr>
        <p:spPr/>
        <p:txBody>
          <a:bodyPr/>
          <a:lstStyle/>
          <a:p>
            <a:fld id="{AB708958-4DFC-4EC7-950F-B024F074605E}" type="slidenum">
              <a:rPr lang="en-US" smtClean="0"/>
              <a:t>31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0319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computer enigineering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The modern digital electronic computer was invented independently and almost simultaneously by scientists in three countries embattled in World War II.</a:t>
            </a:r>
          </a:p>
          <a:p>
            <a:pPr marL="0" indent="0">
              <a:lnSpc>
                <a:spcPct val="100000"/>
              </a:lnSpc>
              <a:spcBef>
                <a:spcPts val="200"/>
              </a:spcBef>
              <a:buNone/>
            </a:pPr>
            <a:endParaRPr lang="en-US" sz="2400" dirty="0"/>
          </a:p>
          <a:p>
            <a:pPr>
              <a:lnSpc>
                <a:spcPct val="100000"/>
              </a:lnSpc>
              <a:spcBef>
                <a:spcPts val="200"/>
              </a:spcBef>
            </a:pPr>
            <a:r>
              <a:rPr lang="en-US" sz="2000" dirty="0"/>
              <a:t>The first operational computer was the electromechanical </a:t>
            </a:r>
            <a:r>
              <a:rPr lang="en-US" sz="2000" i="1" dirty="0"/>
              <a:t>Heath Robinson </a:t>
            </a:r>
            <a:r>
              <a:rPr lang="en-US" sz="2000" dirty="0"/>
              <a:t>built in 1943 by </a:t>
            </a:r>
            <a:r>
              <a:rPr lang="en-US" sz="2000" b="1" dirty="0"/>
              <a:t>Alan Turing’s </a:t>
            </a:r>
            <a:r>
              <a:rPr lang="en-US" sz="2000" dirty="0"/>
              <a:t>team to crack the German </a:t>
            </a:r>
            <a:r>
              <a:rPr lang="en-US" sz="2000" i="1" dirty="0"/>
              <a:t>Enigma</a:t>
            </a:r>
            <a:r>
              <a:rPr lang="en-US" sz="2000" dirty="0"/>
              <a:t> encryption system.  In 1943, the same team developed the </a:t>
            </a:r>
            <a:r>
              <a:rPr lang="en-US" sz="2000" i="1" dirty="0"/>
              <a:t>Colossus</a:t>
            </a:r>
            <a:r>
              <a:rPr lang="en-US" sz="2000" dirty="0"/>
              <a:t>, a powerful general-purpose machine based on vacuum tubes.</a:t>
            </a:r>
          </a:p>
          <a:p>
            <a:pPr marL="0" indent="0">
              <a:lnSpc>
                <a:spcPct val="100000"/>
              </a:lnSpc>
              <a:spcBef>
                <a:spcPts val="200"/>
              </a:spcBef>
              <a:buNone/>
            </a:pPr>
            <a:endParaRPr lang="en-US" sz="2000" dirty="0"/>
          </a:p>
          <a:p>
            <a:pPr>
              <a:lnSpc>
                <a:spcPct val="100000"/>
              </a:lnSpc>
              <a:spcBef>
                <a:spcPts val="200"/>
              </a:spcBef>
            </a:pPr>
            <a:r>
              <a:rPr lang="en-US" sz="2000" dirty="0"/>
              <a:t>The first operational programmable computer was the </a:t>
            </a:r>
            <a:r>
              <a:rPr lang="en-US" sz="2000" i="1" dirty="0"/>
              <a:t>Z-3</a:t>
            </a:r>
            <a:r>
              <a:rPr lang="en-US" sz="2000" dirty="0"/>
              <a:t> that was invented by </a:t>
            </a:r>
            <a:r>
              <a:rPr lang="en-US" sz="2000" b="1" dirty="0"/>
              <a:t>Konrad Zuse </a:t>
            </a:r>
            <a:r>
              <a:rPr lang="en-US" sz="2000" dirty="0"/>
              <a:t>in Germany in 1941.  Zuse also invented floating-point numbers and the first high-level programmable language, </a:t>
            </a:r>
            <a:r>
              <a:rPr lang="en-US" sz="2000" i="1" dirty="0" err="1"/>
              <a:t>Plankalkül</a:t>
            </a:r>
            <a:r>
              <a:rPr lang="en-US" sz="2000" dirty="0"/>
              <a:t>.</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32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389257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computer enigineering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a:lnSpc>
                <a:spcPct val="100000"/>
              </a:lnSpc>
              <a:spcBef>
                <a:spcPts val="200"/>
              </a:spcBef>
            </a:pPr>
            <a:r>
              <a:rPr lang="en-US" sz="2000" dirty="0"/>
              <a:t>The first </a:t>
            </a:r>
            <a:r>
              <a:rPr lang="en-US" sz="2000" b="1" dirty="0"/>
              <a:t>electronic</a:t>
            </a:r>
            <a:r>
              <a:rPr lang="en-US" sz="2000" dirty="0"/>
              <a:t> computer, the </a:t>
            </a:r>
            <a:r>
              <a:rPr lang="en-US" sz="2000" i="1" dirty="0"/>
              <a:t>ABC</a:t>
            </a:r>
            <a:r>
              <a:rPr lang="en-US" sz="2000" dirty="0"/>
              <a:t>, was assembled by </a:t>
            </a:r>
            <a:r>
              <a:rPr lang="en-US" sz="2000" b="1" dirty="0"/>
              <a:t>John Atanasoff</a:t>
            </a:r>
            <a:r>
              <a:rPr lang="en-US" sz="2000" dirty="0"/>
              <a:t> and his student </a:t>
            </a:r>
            <a:r>
              <a:rPr lang="en-US" sz="2000" b="1" dirty="0"/>
              <a:t>Clifford Berry </a:t>
            </a:r>
            <a:r>
              <a:rPr lang="en-US" sz="2000" dirty="0"/>
              <a:t>between 1940 and 1942 at Iowa State University.  This work received little support or recognition.</a:t>
            </a:r>
          </a:p>
          <a:p>
            <a:pPr>
              <a:lnSpc>
                <a:spcPct val="100000"/>
              </a:lnSpc>
              <a:spcBef>
                <a:spcPts val="200"/>
              </a:spcBef>
            </a:pPr>
            <a:endParaRPr lang="en-US" sz="2000" dirty="0"/>
          </a:p>
          <a:p>
            <a:pPr>
              <a:lnSpc>
                <a:spcPct val="100000"/>
              </a:lnSpc>
              <a:spcBef>
                <a:spcPts val="200"/>
              </a:spcBef>
            </a:pPr>
            <a:r>
              <a:rPr lang="en-US" sz="2000" dirty="0"/>
              <a:t>It was the </a:t>
            </a:r>
            <a:r>
              <a:rPr lang="en-US" sz="2000" i="1" dirty="0"/>
              <a:t>ENIAC</a:t>
            </a:r>
            <a:r>
              <a:rPr lang="en-US" sz="2000" dirty="0"/>
              <a:t>, developed as part of a secret miliary project at the University of Pennsylvania by a team that included </a:t>
            </a:r>
            <a:r>
              <a:rPr lang="en-US" sz="2000" b="1" dirty="0"/>
              <a:t>John Mauchly </a:t>
            </a:r>
            <a:r>
              <a:rPr lang="en-US" sz="2000" dirty="0"/>
              <a:t>and </a:t>
            </a:r>
            <a:r>
              <a:rPr lang="en-US" sz="2000" b="1" dirty="0"/>
              <a:t>J. Presper Eckert</a:t>
            </a:r>
            <a:r>
              <a:rPr lang="en-US" sz="2000" dirty="0"/>
              <a:t>, that proved to be the move influential forerunner of modern computers.</a:t>
            </a:r>
          </a:p>
          <a:p>
            <a:pPr>
              <a:lnSpc>
                <a:spcPct val="100000"/>
              </a:lnSpc>
              <a:spcBef>
                <a:spcPts val="200"/>
              </a:spcBef>
            </a:pPr>
            <a:endParaRPr lang="en-US" sz="2000" dirty="0"/>
          </a:p>
          <a:p>
            <a:pPr marL="0" indent="0">
              <a:lnSpc>
                <a:spcPct val="100000"/>
              </a:lnSpc>
              <a:spcBef>
                <a:spcPts val="200"/>
              </a:spcBef>
              <a:buNone/>
            </a:pPr>
            <a:r>
              <a:rPr lang="en-US" sz="2400" dirty="0"/>
              <a:t>Since the 1940s computers have increased in speed and capacity and decreased in price – a trend captured in </a:t>
            </a:r>
            <a:r>
              <a:rPr lang="en-US" sz="2400" b="1" dirty="0"/>
              <a:t>Moore’s law</a:t>
            </a:r>
            <a:r>
              <a:rPr lang="en-US" sz="2400" dirty="0"/>
              <a:t>.  Performance doubled every 18 months or so until around 2005 when power dissipation problems led manufacturers to start multiplying the number of CPU cores rather than just increasing the clock speed.</a:t>
            </a:r>
          </a:p>
          <a:p>
            <a:pPr marL="0" indent="0">
              <a:lnSpc>
                <a:spcPct val="100000"/>
              </a:lnSpc>
              <a:spcBef>
                <a:spcPts val="200"/>
              </a:spcBef>
              <a:buNone/>
            </a:pPr>
            <a:r>
              <a:rPr lang="en-US" sz="2400" dirty="0"/>
              <a:t> </a:t>
            </a:r>
          </a:p>
        </p:txBody>
      </p:sp>
      <p:sp>
        <p:nvSpPr>
          <p:cNvPr id="4" name="Slide Number Placeholder 3"/>
          <p:cNvSpPr>
            <a:spLocks noGrp="1"/>
          </p:cNvSpPr>
          <p:nvPr>
            <p:ph type="sldNum" sz="quarter" idx="10"/>
          </p:nvPr>
        </p:nvSpPr>
        <p:spPr/>
        <p:txBody>
          <a:bodyPr/>
          <a:lstStyle/>
          <a:p>
            <a:fld id="{AB708958-4DFC-4EC7-950F-B024F074605E}" type="slidenum">
              <a:rPr lang="en-US" smtClean="0"/>
              <a:t>33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34731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nl-NL" dirty="0"/>
              <a:t>Roots of AI in computer enigineering </a:t>
            </a:r>
            <a:r>
              <a:rPr lang="en-US" sz="2000" dirty="0"/>
              <a:t>(3)</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Current expectations are that future increases in functionality will come from massive parallelism – a curious convergence with the properties of the brain.</a:t>
            </a:r>
          </a:p>
          <a:p>
            <a:pPr marL="0" indent="0">
              <a:lnSpc>
                <a:spcPct val="100000"/>
              </a:lnSpc>
              <a:spcBef>
                <a:spcPts val="200"/>
              </a:spcBef>
              <a:buNone/>
            </a:pPr>
            <a:endParaRPr lang="en-US" sz="2400" dirty="0"/>
          </a:p>
          <a:p>
            <a:pPr marL="0" indent="0">
              <a:lnSpc>
                <a:spcPct val="100000"/>
              </a:lnSpc>
              <a:spcBef>
                <a:spcPts val="200"/>
              </a:spcBef>
              <a:buNone/>
            </a:pPr>
            <a:r>
              <a:rPr lang="en-US" sz="2400" dirty="0"/>
              <a:t>We are also seeing new, faster hardware designs that are based on the idea that 64 bits floating point numbers provide more precision than is needed and that 16 or even 8 bits may be sufficient.   </a:t>
            </a:r>
          </a:p>
          <a:p>
            <a:pPr marL="0" indent="0">
              <a:lnSpc>
                <a:spcPct val="100000"/>
              </a:lnSpc>
              <a:spcBef>
                <a:spcPts val="200"/>
              </a:spcBef>
              <a:buNone/>
            </a:pPr>
            <a:endParaRPr lang="en-US" sz="2400" dirty="0"/>
          </a:p>
          <a:p>
            <a:pPr marL="0" indent="0">
              <a:lnSpc>
                <a:spcPct val="100000"/>
              </a:lnSpc>
              <a:spcBef>
                <a:spcPts val="200"/>
              </a:spcBef>
              <a:buNone/>
            </a:pPr>
            <a:r>
              <a:rPr lang="en-US" sz="2400" dirty="0"/>
              <a:t>Increasingly important will be hardware designed to take advantage of the parallelism that modern AI algorithms assume (e.g., graphic processing units (GPUs), tensor processing units (TPUs), and wafer-scale engines (WSEs)).</a:t>
            </a:r>
          </a:p>
          <a:p>
            <a:pPr marL="0" indent="0">
              <a:lnSpc>
                <a:spcPct val="100000"/>
              </a:lnSpc>
              <a:spcBef>
                <a:spcPts val="200"/>
              </a:spcBef>
              <a:buNone/>
            </a:pPr>
            <a:r>
              <a:rPr lang="en-US" sz="2400" dirty="0"/>
              <a:t> </a:t>
            </a:r>
          </a:p>
        </p:txBody>
      </p:sp>
      <p:sp>
        <p:nvSpPr>
          <p:cNvPr id="4" name="Slide Number Placeholder 3"/>
          <p:cNvSpPr>
            <a:spLocks noGrp="1"/>
          </p:cNvSpPr>
          <p:nvPr>
            <p:ph type="sldNum" sz="quarter" idx="10"/>
          </p:nvPr>
        </p:nvSpPr>
        <p:spPr/>
        <p:txBody>
          <a:bodyPr/>
          <a:lstStyle/>
          <a:p>
            <a:fld id="{AB708958-4DFC-4EC7-950F-B024F074605E}" type="slidenum">
              <a:rPr lang="en-US" smtClean="0"/>
              <a:t>34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068620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r>
              <a:rPr lang="nl-NL" dirty="0"/>
              <a:t>Roots of AI in control theory and cybernetics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b="1" dirty="0"/>
              <a:t>Ktesibios of Alexandria </a:t>
            </a:r>
            <a:r>
              <a:rPr lang="en-US" sz="2400" dirty="0"/>
              <a:t>(c. 250 BCE) built the first self-controlling machine: a water clock with a regulator that maintained a constant flow rate.</a:t>
            </a:r>
          </a:p>
          <a:p>
            <a:pPr marL="0" indent="0">
              <a:lnSpc>
                <a:spcPct val="100000"/>
              </a:lnSpc>
              <a:spcBef>
                <a:spcPts val="200"/>
              </a:spcBef>
              <a:buNone/>
            </a:pPr>
            <a:endParaRPr lang="en-US" sz="2400" dirty="0"/>
          </a:p>
          <a:p>
            <a:pPr marL="0" indent="0">
              <a:lnSpc>
                <a:spcPct val="100000"/>
              </a:lnSpc>
              <a:spcBef>
                <a:spcPts val="200"/>
              </a:spcBef>
              <a:buNone/>
            </a:pPr>
            <a:r>
              <a:rPr lang="en-US" sz="2400" dirty="0"/>
              <a:t>Other examples of self-regulating feedback control systems include the steam engine governor, created by </a:t>
            </a:r>
            <a:r>
              <a:rPr lang="en-US" sz="2400" b="1" dirty="0"/>
              <a:t>James Watt </a:t>
            </a:r>
            <a:r>
              <a:rPr lang="en-US" sz="2400" dirty="0"/>
              <a:t>(1736-1819),  and the thermostat, invented by </a:t>
            </a:r>
            <a:r>
              <a:rPr lang="en-US" sz="2400" b="1" dirty="0"/>
              <a:t>Cornelis Drebbel</a:t>
            </a:r>
            <a:r>
              <a:rPr lang="en-US" sz="2400" dirty="0"/>
              <a:t> (1572-1633) who also invented the submarine.</a:t>
            </a:r>
          </a:p>
          <a:p>
            <a:pPr marL="0" indent="0">
              <a:lnSpc>
                <a:spcPct val="100000"/>
              </a:lnSpc>
              <a:spcBef>
                <a:spcPts val="200"/>
              </a:spcBef>
              <a:buNone/>
            </a:pPr>
            <a:endParaRPr lang="en-US" sz="2400" dirty="0"/>
          </a:p>
          <a:p>
            <a:pPr marL="0" indent="0">
              <a:lnSpc>
                <a:spcPct val="100000"/>
              </a:lnSpc>
              <a:spcBef>
                <a:spcPts val="200"/>
              </a:spcBef>
              <a:buNone/>
            </a:pPr>
            <a:r>
              <a:rPr lang="en-US" sz="2400" b="1" dirty="0"/>
              <a:t>James Clerk Maxwell </a:t>
            </a:r>
            <a:r>
              <a:rPr lang="en-US" sz="2400" dirty="0"/>
              <a:t>(1831-1879) began the mathematical theory of control systems.  He also is responsible for the classical theory of electromagnetic radiation which was the first unified theory of electricity, magnetism, and light.</a:t>
            </a:r>
          </a:p>
        </p:txBody>
      </p:sp>
      <p:sp>
        <p:nvSpPr>
          <p:cNvPr id="4" name="Slide Number Placeholder 3"/>
          <p:cNvSpPr>
            <a:spLocks noGrp="1"/>
          </p:cNvSpPr>
          <p:nvPr>
            <p:ph type="sldNum" sz="quarter" idx="10"/>
          </p:nvPr>
        </p:nvSpPr>
        <p:spPr/>
        <p:txBody>
          <a:bodyPr/>
          <a:lstStyle/>
          <a:p>
            <a:fld id="{AB708958-4DFC-4EC7-950F-B024F074605E}" type="slidenum">
              <a:rPr lang="en-US" smtClean="0"/>
              <a:t>35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087717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r>
              <a:rPr lang="nl-NL" dirty="0"/>
              <a:t>Roots of AI in control theory and cybernetics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b="1" dirty="0"/>
              <a:t>Norbert Wiener </a:t>
            </a:r>
            <a:r>
              <a:rPr lang="en-US" sz="2400" dirty="0"/>
              <a:t>(1894-1964) was a central figure in the post-war development of </a:t>
            </a:r>
            <a:r>
              <a:rPr lang="en-US" sz="2400" b="1" dirty="0"/>
              <a:t>control theory</a:t>
            </a:r>
            <a:r>
              <a:rPr lang="en-US" sz="2400" dirty="0"/>
              <a:t>.   He was a brilliant mathematician who developed the stochastic model now known as a </a:t>
            </a:r>
            <a:r>
              <a:rPr lang="en-US" sz="2400" i="1" dirty="0"/>
              <a:t>Weiner process</a:t>
            </a:r>
            <a:r>
              <a:rPr lang="en-US" sz="2400" dirty="0"/>
              <a:t>.  Weiner and his colleagues </a:t>
            </a:r>
            <a:r>
              <a:rPr lang="en-US" sz="2400" b="1" dirty="0"/>
              <a:t>Arturo Rosenbleuth</a:t>
            </a:r>
            <a:r>
              <a:rPr lang="en-US" sz="2400" dirty="0"/>
              <a:t> (1900-1970) and </a:t>
            </a:r>
            <a:r>
              <a:rPr lang="en-US" sz="2400" b="1" dirty="0"/>
              <a:t>Julian Bigelow </a:t>
            </a:r>
            <a:r>
              <a:rPr lang="en-US" sz="2400" dirty="0"/>
              <a:t>(1913-2003) challenged the behaviorist orthodoxy; they viewed purposive behavior as arising from a regulatory mechanism trying to minimize “error” – the difference between the current and goal states.  In the late 1940s, Weiner, along with </a:t>
            </a:r>
            <a:r>
              <a:rPr lang="en-US" sz="2400" b="1" dirty="0"/>
              <a:t>Warren McCulloch </a:t>
            </a:r>
            <a:r>
              <a:rPr lang="en-US" sz="2400" dirty="0"/>
              <a:t>(1898-1969)</a:t>
            </a:r>
            <a:r>
              <a:rPr lang="en-US" sz="2400" b="1" dirty="0"/>
              <a:t> </a:t>
            </a:r>
            <a:r>
              <a:rPr lang="en-US" sz="2400" dirty="0"/>
              <a:t>, </a:t>
            </a:r>
            <a:r>
              <a:rPr lang="en-US" sz="2400" b="1" dirty="0"/>
              <a:t>Walter Pitts </a:t>
            </a:r>
            <a:r>
              <a:rPr lang="en-US" sz="2400" dirty="0"/>
              <a:t>(1923-1969), and </a:t>
            </a:r>
            <a:r>
              <a:rPr lang="en-US" sz="2400" b="1" dirty="0"/>
              <a:t>John von Neumann </a:t>
            </a:r>
            <a:r>
              <a:rPr lang="en-US" sz="2400" dirty="0"/>
              <a:t>(1903-1957), organized a series of influential conferences that explored the new mathematical and computational models of cognition.</a:t>
            </a:r>
          </a:p>
        </p:txBody>
      </p:sp>
      <p:sp>
        <p:nvSpPr>
          <p:cNvPr id="4" name="Slide Number Placeholder 3"/>
          <p:cNvSpPr>
            <a:spLocks noGrp="1"/>
          </p:cNvSpPr>
          <p:nvPr>
            <p:ph type="sldNum" sz="quarter" idx="10"/>
          </p:nvPr>
        </p:nvSpPr>
        <p:spPr/>
        <p:txBody>
          <a:bodyPr/>
          <a:lstStyle/>
          <a:p>
            <a:fld id="{AB708958-4DFC-4EC7-950F-B024F074605E}" type="slidenum">
              <a:rPr lang="en-US" smtClean="0"/>
              <a:t>36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59182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(2)</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Around 1623, the German scientist </a:t>
            </a:r>
            <a:r>
              <a:rPr lang="en-US" sz="2400" b="1" dirty="0"/>
              <a:t>Wilhelm Schickard </a:t>
            </a:r>
            <a:r>
              <a:rPr lang="en-US" sz="2400" dirty="0"/>
              <a:t>(1592-1635) developed the first known calculating machine.</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1642, </a:t>
            </a:r>
            <a:r>
              <a:rPr lang="en-US" sz="2400" b="1" dirty="0"/>
              <a:t>Blaise Pascal </a:t>
            </a:r>
            <a:r>
              <a:rPr lang="en-US" sz="2400" dirty="0"/>
              <a:t>(1623-1662) built the Pascaline and wrote that it “produces effects which appear nearer to thought than all the actions of animals.”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Gottfried Wilhelm Leibniz </a:t>
            </a:r>
            <a:r>
              <a:rPr lang="en-US" sz="2400" dirty="0"/>
              <a:t>(1646-1716) built a mechanical device intended to carry out operations on concepts rather than numbers.</a:t>
            </a:r>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50627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(3)</a:t>
            </a:r>
          </a:p>
        </p:txBody>
      </p:sp>
      <p:sp>
        <p:nvSpPr>
          <p:cNvPr id="3" name="Content Placeholder 2"/>
          <p:cNvSpPr>
            <a:spLocks noGrp="1"/>
          </p:cNvSpPr>
          <p:nvPr>
            <p:ph idx="1"/>
          </p:nvPr>
        </p:nvSpPr>
        <p:spPr>
          <a:xfrm>
            <a:off x="628650" y="1227060"/>
            <a:ext cx="7886700" cy="4721792"/>
          </a:xfrm>
        </p:spPr>
        <p:txBody>
          <a:bodyPr>
            <a:noAutofit/>
          </a:bodyPr>
          <a:lstStyle/>
          <a:p>
            <a:pPr marL="0" indent="0">
              <a:lnSpc>
                <a:spcPct val="100000"/>
              </a:lnSpc>
              <a:spcBef>
                <a:spcPts val="200"/>
              </a:spcBef>
              <a:buNone/>
            </a:pPr>
            <a:r>
              <a:rPr lang="en-US" sz="2400" dirty="0"/>
              <a:t>In 1651 </a:t>
            </a:r>
            <a:r>
              <a:rPr lang="en-US" sz="2400" b="1" dirty="0"/>
              <a:t>Thomas Hobbes </a:t>
            </a:r>
            <a:r>
              <a:rPr lang="en-US" sz="2400" dirty="0"/>
              <a:t>(1588-1679) suggested the idea of a thinking machine, an “artificial animal.”  He suggested that reasoning was like numerical computation:  “for ‘reason’ … is nothing but ‘reckoning,’ that is adding and subtracting.”</a:t>
            </a:r>
          </a:p>
          <a:p>
            <a:pPr marL="0" indent="0">
              <a:lnSpc>
                <a:spcPct val="100000"/>
              </a:lnSpc>
              <a:spcBef>
                <a:spcPts val="200"/>
              </a:spcBef>
              <a:buNone/>
            </a:pPr>
            <a:endParaRPr lang="en-US" sz="2400" dirty="0"/>
          </a:p>
          <a:p>
            <a:pPr marL="0" indent="0">
              <a:lnSpc>
                <a:spcPct val="100000"/>
              </a:lnSpc>
              <a:spcBef>
                <a:spcPts val="200"/>
              </a:spcBef>
              <a:buNone/>
            </a:pPr>
            <a:r>
              <a:rPr lang="en-US" sz="2400" b="1" dirty="0"/>
              <a:t>Rene Descartes </a:t>
            </a:r>
            <a:r>
              <a:rPr lang="en-US" sz="2400" dirty="0"/>
              <a:t>(1596-1650) gave the first clear discussion of the distinction between mind and matter.  He noted that a purely physical conception of the mind seems to leave little room for free will.  He was a proponent of </a:t>
            </a:r>
            <a:r>
              <a:rPr lang="en-US" sz="2400" b="1" dirty="0"/>
              <a:t>dualism</a:t>
            </a:r>
            <a:r>
              <a:rPr lang="en-US" sz="2400" dirty="0"/>
              <a:t>.  He held that there is a part of the human mind (or soul or spirit) that is outside of nature, exempt from physical laws.  Animals on the other hand, did not possess this dual quality; they could be treated as machines.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r>
              <a:rPr lang="en-US" sz="2400" dirty="0"/>
              <a:t>.</a:t>
            </a:r>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4911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(4)</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An alternative to dualism is </a:t>
            </a:r>
            <a:r>
              <a:rPr lang="en-US" sz="2400" b="1" dirty="0"/>
              <a:t>materialism</a:t>
            </a:r>
            <a:r>
              <a:rPr lang="en-US" sz="2400" dirty="0"/>
              <a:t> which holds that the brain’s operation according to the laws of physics </a:t>
            </a:r>
            <a:r>
              <a:rPr lang="en-US" sz="2400" i="1" dirty="0"/>
              <a:t>constitutes</a:t>
            </a:r>
            <a:r>
              <a:rPr lang="en-US" sz="2400" dirty="0"/>
              <a:t> the mind.  Free will is simply the ways that the perception of available choices appears to the choosing entity.</a:t>
            </a:r>
          </a:p>
          <a:p>
            <a:pPr marL="0" indent="0">
              <a:lnSpc>
                <a:spcPct val="100000"/>
              </a:lnSpc>
              <a:spcBef>
                <a:spcPts val="200"/>
              </a:spcBef>
              <a:buNone/>
            </a:pPr>
            <a:endParaRPr lang="en-US" sz="2400" dirty="0"/>
          </a:p>
          <a:p>
            <a:pPr marL="0" indent="0">
              <a:lnSpc>
                <a:spcPct val="100000"/>
              </a:lnSpc>
              <a:spcBef>
                <a:spcPts val="200"/>
              </a:spcBef>
              <a:buNone/>
            </a:pPr>
            <a:r>
              <a:rPr lang="en-US" sz="2400" dirty="0"/>
              <a:t>Given a physical mind that manipulates knowledge, the next problem is to establish the source of knowledge.</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a:t>
            </a:r>
            <a:r>
              <a:rPr lang="en-US" sz="2400" b="1" dirty="0"/>
              <a:t>empiricism</a:t>
            </a:r>
            <a:r>
              <a:rPr lang="en-US" sz="2400" dirty="0"/>
              <a:t> movement, starting with </a:t>
            </a:r>
            <a:r>
              <a:rPr lang="en-US" sz="2400" b="1" dirty="0"/>
              <a:t>Francis Bacon </a:t>
            </a:r>
            <a:r>
              <a:rPr lang="en-US" sz="2400" dirty="0"/>
              <a:t>(1561-1626), is characterized by a dictum of </a:t>
            </a:r>
            <a:r>
              <a:rPr lang="en-US" sz="2400" b="1" dirty="0"/>
              <a:t>John Locke </a:t>
            </a:r>
            <a:r>
              <a:rPr lang="en-US" sz="2400" dirty="0"/>
              <a:t>(1632-1704): “Nothing is in understanding, which was not first in the senses.”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r>
              <a:rPr lang="en-US" sz="2400" dirty="0"/>
              <a:t>.</a:t>
            </a:r>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59488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1888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(5)</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In 1739, </a:t>
            </a:r>
            <a:r>
              <a:rPr lang="en-US" sz="2400" b="1" dirty="0"/>
              <a:t>David Hume </a:t>
            </a:r>
            <a:r>
              <a:rPr lang="en-US" sz="2400" dirty="0"/>
              <a:t>(1711-1776) proposed what is now known as the principle of induction: that general rules are acquired by exposure to repeated association between the elements.</a:t>
            </a:r>
          </a:p>
          <a:p>
            <a:pPr marL="0" indent="0">
              <a:lnSpc>
                <a:spcPct val="100000"/>
              </a:lnSpc>
              <a:spcBef>
                <a:spcPts val="200"/>
              </a:spcBef>
              <a:buNone/>
            </a:pPr>
            <a:endParaRPr lang="en-US" sz="2400" dirty="0"/>
          </a:p>
          <a:p>
            <a:pPr marL="0" indent="0">
              <a:lnSpc>
                <a:spcPct val="100000"/>
              </a:lnSpc>
              <a:spcBef>
                <a:spcPts val="200"/>
              </a:spcBef>
              <a:buNone/>
            </a:pPr>
            <a:r>
              <a:rPr lang="en-US" sz="2400" dirty="0"/>
              <a:t>Building on the work by </a:t>
            </a:r>
            <a:r>
              <a:rPr lang="en-US" sz="2400" b="1" dirty="0"/>
              <a:t>Ludwig Wittgenstein </a:t>
            </a:r>
            <a:r>
              <a:rPr lang="en-US" sz="2400" dirty="0"/>
              <a:t>(1889-1951) and </a:t>
            </a:r>
            <a:r>
              <a:rPr lang="en-US" sz="2400" b="1" dirty="0"/>
              <a:t>Bertrand Russell </a:t>
            </a:r>
            <a:r>
              <a:rPr lang="en-US" sz="2400" dirty="0"/>
              <a:t>(1872-1970), the famous </a:t>
            </a:r>
            <a:r>
              <a:rPr lang="en-US" sz="2400" b="1" dirty="0"/>
              <a:t>Vienna Circle</a:t>
            </a:r>
            <a:r>
              <a:rPr lang="en-US" sz="2400" dirty="0"/>
              <a:t>, a group of philosophers and mathematicians meeting in Vienna in the 1920s and 1930s, developed the doctrine of </a:t>
            </a:r>
            <a:r>
              <a:rPr lang="en-US" sz="2400" b="1" dirty="0"/>
              <a:t>logical positivism</a:t>
            </a:r>
            <a:r>
              <a:rPr lang="en-US" sz="2400" dirty="0"/>
              <a:t>.  This doctrine holds that all knowledge can be characterized by logical theories connected, ultimately, to observational sentences that correspond to sensory inputs; this logical positivism combines rationalism and empiricism.</a:t>
            </a:r>
          </a:p>
          <a:p>
            <a:pPr marL="0" indent="0">
              <a:lnSpc>
                <a:spcPct val="100000"/>
              </a:lnSpc>
              <a:spcBef>
                <a:spcPts val="200"/>
              </a:spcBef>
              <a:buNone/>
            </a:pPr>
            <a:endParaRPr lang="en-US" sz="2400" b="1"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7291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(6)</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The </a:t>
            </a:r>
            <a:r>
              <a:rPr lang="en-US" sz="2400" b="1" dirty="0"/>
              <a:t>confirmation theory </a:t>
            </a:r>
            <a:r>
              <a:rPr lang="en-US" sz="2400" dirty="0"/>
              <a:t>of </a:t>
            </a:r>
            <a:r>
              <a:rPr lang="en-US" sz="2400" b="1" dirty="0"/>
              <a:t>Rudolf Carnap </a:t>
            </a:r>
            <a:r>
              <a:rPr lang="en-US" sz="2400" dirty="0"/>
              <a:t>(1891-1970) and </a:t>
            </a:r>
            <a:r>
              <a:rPr lang="en-US" sz="2400" b="1" dirty="0"/>
              <a:t>Carl Hempel </a:t>
            </a:r>
            <a:r>
              <a:rPr lang="en-US" sz="2400" dirty="0"/>
              <a:t>(1905-1997) attempted to analyze the acquisition of knowledge from experience by quantifying the degree of belief that should be assigned to logical sentences bases on their connection to observations.  In 1928, </a:t>
            </a:r>
            <a:r>
              <a:rPr lang="en-US" sz="2400" dirty="0" err="1"/>
              <a:t>Carnap’s</a:t>
            </a:r>
            <a:r>
              <a:rPr lang="en-US" sz="2400" dirty="0"/>
              <a:t> book was perhaps the first theory of mind as a computational process.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remaining element in the philosophical picture of the mind in the </a:t>
            </a:r>
            <a:r>
              <a:rPr lang="en-US" sz="2400" b="1" dirty="0"/>
              <a:t>connection between knowledge and action</a:t>
            </a:r>
            <a:r>
              <a:rPr lang="en-US" sz="2400" dirty="0"/>
              <a:t>. Understanding how actions are justified is essential to building an agent whose actions are justifiable (or rational).</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83800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Roots of AI in philosophy </a:t>
            </a:r>
            <a:r>
              <a:rPr lang="en-US" sz="2000" dirty="0"/>
              <a:t>(7)</a:t>
            </a:r>
          </a:p>
        </p:txBody>
      </p:sp>
      <p:sp>
        <p:nvSpPr>
          <p:cNvPr id="3" name="Content Placeholder 2"/>
          <p:cNvSpPr>
            <a:spLocks noGrp="1"/>
          </p:cNvSpPr>
          <p:nvPr>
            <p:ph idx="1"/>
          </p:nvPr>
        </p:nvSpPr>
        <p:spPr>
          <a:xfrm>
            <a:off x="628650" y="1142980"/>
            <a:ext cx="7886700" cy="4721792"/>
          </a:xfrm>
        </p:spPr>
        <p:txBody>
          <a:bodyPr>
            <a:noAutofit/>
          </a:bodyPr>
          <a:lstStyle/>
          <a:p>
            <a:pPr marL="0" indent="0">
              <a:lnSpc>
                <a:spcPct val="100000"/>
              </a:lnSpc>
              <a:spcBef>
                <a:spcPts val="200"/>
              </a:spcBef>
              <a:buNone/>
            </a:pPr>
            <a:r>
              <a:rPr lang="en-US" sz="2400" dirty="0"/>
              <a:t>Aristotle’s algorithm was implemented 2,300 years after he proposed it.  Today we’d characterize it as a greedy regression planning system.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link between knowledge can be a complicated one.  For example, if there are several different ways to achieve a goal how do we choose among them?</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1662, </a:t>
            </a:r>
            <a:r>
              <a:rPr lang="en-US" sz="2400" b="1" dirty="0"/>
              <a:t>Antoine Arnauld </a:t>
            </a:r>
            <a:r>
              <a:rPr lang="en-US" sz="2400" dirty="0"/>
              <a:t>analyzed rational decisions in gambling and proposed a quantitative formula for maximizing the expected monetary value of the outcome.</a:t>
            </a:r>
          </a:p>
          <a:p>
            <a:pPr marL="0" indent="0">
              <a:lnSpc>
                <a:spcPct val="100000"/>
              </a:lnSpc>
              <a:spcBef>
                <a:spcPts val="200"/>
              </a:spcBef>
              <a:buNone/>
            </a:pPr>
            <a:r>
              <a:rPr lang="en-US" sz="2400" dirty="0"/>
              <a:t>	</a:t>
            </a:r>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479858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 4.pptx" id="{64B2721A-5DC7-49C9-80C0-1FCBF9A53174}" vid="{30ECEC55-8025-4063-B582-643B68783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6183</TotalTime>
  <Words>3652</Words>
  <Application>Microsoft Office PowerPoint</Application>
  <PresentationFormat>On-screen Show (4:3)</PresentationFormat>
  <Paragraphs>306</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Office Theme</vt:lpstr>
      <vt:lpstr>The Roots of AI</vt:lpstr>
      <vt:lpstr>AI has many roots</vt:lpstr>
      <vt:lpstr>Roots of AI in philosophy (1)</vt:lpstr>
      <vt:lpstr>Roots of AI in philosophy (2)</vt:lpstr>
      <vt:lpstr>Roots of AI in philosophy (3)</vt:lpstr>
      <vt:lpstr>Roots of AI in philosophy (4)</vt:lpstr>
      <vt:lpstr>Roots of AI in philosophy (5)</vt:lpstr>
      <vt:lpstr>Roots of AI in philosophy (6)</vt:lpstr>
      <vt:lpstr>Roots of AI in philosophy (7)</vt:lpstr>
      <vt:lpstr>Roots of AI in philosophy (8)</vt:lpstr>
      <vt:lpstr>Roots of AI in philosophy (9)</vt:lpstr>
      <vt:lpstr>Roots of AI in mathematics (1)</vt:lpstr>
      <vt:lpstr>Roots of AI in mathematics (2)</vt:lpstr>
      <vt:lpstr>Roots of AI in mathematics (3)</vt:lpstr>
      <vt:lpstr>Roots of AI in mathematics (4)</vt:lpstr>
      <vt:lpstr>Roots of AI in mathematics (5)</vt:lpstr>
      <vt:lpstr>Roots of AI in mathematics (6)</vt:lpstr>
      <vt:lpstr>Roots of AI in mathematics (7)</vt:lpstr>
      <vt:lpstr>Roots of AI in mathematics (8)</vt:lpstr>
      <vt:lpstr>Roots of AI in economics (1)</vt:lpstr>
      <vt:lpstr>Roots of AI in economics (2)</vt:lpstr>
      <vt:lpstr>Roots of AI in economics (3)</vt:lpstr>
      <vt:lpstr>Roots of AI in economics (4)</vt:lpstr>
      <vt:lpstr>Roots of AI in economics (5)</vt:lpstr>
      <vt:lpstr>Roots of AI in economics (6)</vt:lpstr>
      <vt:lpstr>Roots of AI in neuroscience (1)</vt:lpstr>
      <vt:lpstr>Roots of AI in neuroscience (2)</vt:lpstr>
      <vt:lpstr>Roots of AI in neuroscience (3)</vt:lpstr>
      <vt:lpstr>Roots of AI in psychology (1)</vt:lpstr>
      <vt:lpstr>Roots of AI in psychology (2)</vt:lpstr>
      <vt:lpstr>Roots of AI in psychology (3)</vt:lpstr>
      <vt:lpstr>Roots of AI in computer enigineering (1)</vt:lpstr>
      <vt:lpstr>Roots of AI in computer enigineering (2)</vt:lpstr>
      <vt:lpstr>Roots of AI in computer enigineering (3)</vt:lpstr>
      <vt:lpstr>Roots of AI in control theory and cybernetics (1)</vt:lpstr>
      <vt:lpstr>Roots of AI in control theory and cybernetics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Grimmelmann</dc:creator>
  <cp:lastModifiedBy>Erik Grimmelmann</cp:lastModifiedBy>
  <cp:revision>391</cp:revision>
  <cp:lastPrinted>2024-04-25T18:33:16Z</cp:lastPrinted>
  <dcterms:created xsi:type="dcterms:W3CDTF">2017-02-25T17:52:53Z</dcterms:created>
  <dcterms:modified xsi:type="dcterms:W3CDTF">2024-08-16T16:12:32Z</dcterms:modified>
</cp:coreProperties>
</file>