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handoutMasterIdLst>
    <p:handoutMasterId r:id="rId24"/>
  </p:handoutMasterIdLst>
  <p:sldIdLst>
    <p:sldId id="258" r:id="rId2"/>
    <p:sldId id="317" r:id="rId3"/>
    <p:sldId id="318" r:id="rId4"/>
    <p:sldId id="319" r:id="rId5"/>
    <p:sldId id="320" r:id="rId6"/>
    <p:sldId id="321" r:id="rId7"/>
    <p:sldId id="322" r:id="rId8"/>
    <p:sldId id="323" r:id="rId9"/>
    <p:sldId id="324" r:id="rId10"/>
    <p:sldId id="325" r:id="rId11"/>
    <p:sldId id="326" r:id="rId12"/>
    <p:sldId id="327" r:id="rId13"/>
    <p:sldId id="328" r:id="rId14"/>
    <p:sldId id="331" r:id="rId15"/>
    <p:sldId id="329" r:id="rId16"/>
    <p:sldId id="330" r:id="rId17"/>
    <p:sldId id="332" r:id="rId18"/>
    <p:sldId id="333" r:id="rId19"/>
    <p:sldId id="334" r:id="rId20"/>
    <p:sldId id="335" r:id="rId21"/>
    <p:sldId id="336" r:id="rId22"/>
  </p:sldIdLst>
  <p:sldSz cx="9144000" cy="6858000" type="screen4x3"/>
  <p:notesSz cx="9290050" cy="7004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35" autoAdjust="0"/>
    <p:restoredTop sz="93629" autoAdjust="0"/>
  </p:normalViewPr>
  <p:slideViewPr>
    <p:cSldViewPr snapToGrid="0">
      <p:cViewPr varScale="1">
        <p:scale>
          <a:sx n="157" d="100"/>
          <a:sy n="157" d="100"/>
        </p:scale>
        <p:origin x="2396" y="80"/>
      </p:cViewPr>
      <p:guideLst/>
    </p:cSldViewPr>
  </p:slideViewPr>
  <p:notesTextViewPr>
    <p:cViewPr>
      <p:scale>
        <a:sx n="1" d="1"/>
        <a:sy n="1" d="1"/>
      </p:scale>
      <p:origin x="0" y="0"/>
    </p:cViewPr>
  </p:notesTextViewPr>
  <p:sorterViewPr>
    <p:cViewPr>
      <p:scale>
        <a:sx n="140" d="100"/>
        <a:sy n="140" d="100"/>
      </p:scale>
      <p:origin x="0" y="-10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4026530" cy="351638"/>
          </a:xfrm>
          <a:prstGeom prst="rect">
            <a:avLst/>
          </a:prstGeom>
        </p:spPr>
        <p:txBody>
          <a:bodyPr vert="horz" lIns="91354" tIns="45676" rIns="91354" bIns="45676" rtlCol="0"/>
          <a:lstStyle>
            <a:lvl1pPr algn="l">
              <a:defRPr sz="1200"/>
            </a:lvl1pPr>
          </a:lstStyle>
          <a:p>
            <a:endParaRPr lang="en-US"/>
          </a:p>
        </p:txBody>
      </p:sp>
      <p:sp>
        <p:nvSpPr>
          <p:cNvPr id="3" name="Date Placeholder 2"/>
          <p:cNvSpPr>
            <a:spLocks noGrp="1"/>
          </p:cNvSpPr>
          <p:nvPr>
            <p:ph type="dt" sz="quarter" idx="1"/>
          </p:nvPr>
        </p:nvSpPr>
        <p:spPr>
          <a:xfrm>
            <a:off x="5261418" y="2"/>
            <a:ext cx="4026530" cy="351638"/>
          </a:xfrm>
          <a:prstGeom prst="rect">
            <a:avLst/>
          </a:prstGeom>
        </p:spPr>
        <p:txBody>
          <a:bodyPr vert="horz" lIns="91354" tIns="45676" rIns="91354" bIns="45676" rtlCol="0"/>
          <a:lstStyle>
            <a:lvl1pPr algn="r">
              <a:defRPr sz="1200"/>
            </a:lvl1pPr>
          </a:lstStyle>
          <a:p>
            <a:fld id="{085BC133-C6D8-48A3-B4EA-C942741A44E0}" type="datetimeFigureOut">
              <a:rPr lang="en-US" smtClean="0"/>
              <a:t>2024-08-16</a:t>
            </a:fld>
            <a:endParaRPr lang="en-US"/>
          </a:p>
        </p:txBody>
      </p:sp>
      <p:sp>
        <p:nvSpPr>
          <p:cNvPr id="4" name="Footer Placeholder 3"/>
          <p:cNvSpPr>
            <a:spLocks noGrp="1"/>
          </p:cNvSpPr>
          <p:nvPr>
            <p:ph type="ftr" sz="quarter" idx="2"/>
          </p:nvPr>
        </p:nvSpPr>
        <p:spPr>
          <a:xfrm>
            <a:off x="1" y="6652414"/>
            <a:ext cx="4026530" cy="351638"/>
          </a:xfrm>
          <a:prstGeom prst="rect">
            <a:avLst/>
          </a:prstGeom>
        </p:spPr>
        <p:txBody>
          <a:bodyPr vert="horz" lIns="91354" tIns="45676" rIns="91354" bIns="45676" rtlCol="0" anchor="b"/>
          <a:lstStyle>
            <a:lvl1pPr algn="l">
              <a:defRPr sz="1200"/>
            </a:lvl1pPr>
          </a:lstStyle>
          <a:p>
            <a:endParaRPr lang="en-US"/>
          </a:p>
        </p:txBody>
      </p:sp>
      <p:sp>
        <p:nvSpPr>
          <p:cNvPr id="5" name="Slide Number Placeholder 4"/>
          <p:cNvSpPr>
            <a:spLocks noGrp="1"/>
          </p:cNvSpPr>
          <p:nvPr>
            <p:ph type="sldNum" sz="quarter" idx="3"/>
          </p:nvPr>
        </p:nvSpPr>
        <p:spPr>
          <a:xfrm>
            <a:off x="5261418" y="6652414"/>
            <a:ext cx="4026530" cy="351638"/>
          </a:xfrm>
          <a:prstGeom prst="rect">
            <a:avLst/>
          </a:prstGeom>
        </p:spPr>
        <p:txBody>
          <a:bodyPr vert="horz" lIns="91354" tIns="45676" rIns="91354" bIns="45676" rtlCol="0" anchor="b"/>
          <a:lstStyle>
            <a:lvl1pPr algn="r">
              <a:defRPr sz="1200"/>
            </a:lvl1pPr>
          </a:lstStyle>
          <a:p>
            <a:fld id="{2958B6B9-6C5B-4AC1-8EA5-52242FF98DD4}" type="slidenum">
              <a:rPr lang="en-US" smtClean="0"/>
              <a:t>‹#›</a:t>
            </a:fld>
            <a:endParaRPr lang="en-US"/>
          </a:p>
        </p:txBody>
      </p:sp>
    </p:spTree>
    <p:extLst>
      <p:ext uri="{BB962C8B-B14F-4D97-AF65-F5344CB8AC3E}">
        <p14:creationId xmlns:p14="http://schemas.microsoft.com/office/powerpoint/2010/main" val="31905617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5688" cy="351418"/>
          </a:xfrm>
          <a:prstGeom prst="rect">
            <a:avLst/>
          </a:prstGeom>
        </p:spPr>
        <p:txBody>
          <a:bodyPr vert="horz" lIns="93089" tIns="46545" rIns="93089" bIns="46545" rtlCol="0"/>
          <a:lstStyle>
            <a:lvl1pPr algn="l">
              <a:defRPr sz="1200"/>
            </a:lvl1pPr>
          </a:lstStyle>
          <a:p>
            <a:endParaRPr lang="en-US"/>
          </a:p>
        </p:txBody>
      </p:sp>
      <p:sp>
        <p:nvSpPr>
          <p:cNvPr id="3" name="Date Placeholder 2"/>
          <p:cNvSpPr>
            <a:spLocks noGrp="1"/>
          </p:cNvSpPr>
          <p:nvPr>
            <p:ph type="dt" idx="1"/>
          </p:nvPr>
        </p:nvSpPr>
        <p:spPr>
          <a:xfrm>
            <a:off x="5262212" y="1"/>
            <a:ext cx="4025688" cy="351418"/>
          </a:xfrm>
          <a:prstGeom prst="rect">
            <a:avLst/>
          </a:prstGeom>
        </p:spPr>
        <p:txBody>
          <a:bodyPr vert="horz" lIns="93089" tIns="46545" rIns="93089" bIns="46545" rtlCol="0"/>
          <a:lstStyle>
            <a:lvl1pPr algn="r">
              <a:defRPr sz="1200"/>
            </a:lvl1pPr>
          </a:lstStyle>
          <a:p>
            <a:fld id="{B2368CC4-54C5-461B-B50D-044FC93C64EE}" type="datetimeFigureOut">
              <a:rPr lang="en-US" smtClean="0"/>
              <a:t>2024-08-16</a:t>
            </a:fld>
            <a:endParaRPr lang="en-US"/>
          </a:p>
        </p:txBody>
      </p:sp>
      <p:sp>
        <p:nvSpPr>
          <p:cNvPr id="4" name="Slide Image Placeholder 3"/>
          <p:cNvSpPr>
            <a:spLocks noGrp="1" noRot="1" noChangeAspect="1"/>
          </p:cNvSpPr>
          <p:nvPr>
            <p:ph type="sldImg" idx="2"/>
          </p:nvPr>
        </p:nvSpPr>
        <p:spPr>
          <a:xfrm>
            <a:off x="3070225" y="876300"/>
            <a:ext cx="3149600" cy="2362200"/>
          </a:xfrm>
          <a:prstGeom prst="rect">
            <a:avLst/>
          </a:prstGeom>
          <a:noFill/>
          <a:ln w="12700">
            <a:solidFill>
              <a:prstClr val="black"/>
            </a:solidFill>
          </a:ln>
        </p:spPr>
        <p:txBody>
          <a:bodyPr vert="horz" lIns="93089" tIns="46545" rIns="93089" bIns="46545" rtlCol="0" anchor="ctr"/>
          <a:lstStyle/>
          <a:p>
            <a:endParaRPr lang="en-US"/>
          </a:p>
        </p:txBody>
      </p:sp>
      <p:sp>
        <p:nvSpPr>
          <p:cNvPr id="5" name="Notes Placeholder 4"/>
          <p:cNvSpPr>
            <a:spLocks noGrp="1"/>
          </p:cNvSpPr>
          <p:nvPr>
            <p:ph type="body" sz="quarter" idx="3"/>
          </p:nvPr>
        </p:nvSpPr>
        <p:spPr>
          <a:xfrm>
            <a:off x="929005" y="3370700"/>
            <a:ext cx="7432040" cy="2757845"/>
          </a:xfrm>
          <a:prstGeom prst="rect">
            <a:avLst/>
          </a:prstGeom>
        </p:spPr>
        <p:txBody>
          <a:bodyPr vert="horz" lIns="93089" tIns="46545" rIns="93089" bIns="4654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2633"/>
            <a:ext cx="4025688" cy="351417"/>
          </a:xfrm>
          <a:prstGeom prst="rect">
            <a:avLst/>
          </a:prstGeom>
        </p:spPr>
        <p:txBody>
          <a:bodyPr vert="horz" lIns="93089" tIns="46545" rIns="93089" bIns="46545" rtlCol="0" anchor="b"/>
          <a:lstStyle>
            <a:lvl1pPr algn="l">
              <a:defRPr sz="1200"/>
            </a:lvl1pPr>
          </a:lstStyle>
          <a:p>
            <a:endParaRPr lang="en-US"/>
          </a:p>
        </p:txBody>
      </p:sp>
      <p:sp>
        <p:nvSpPr>
          <p:cNvPr id="7" name="Slide Number Placeholder 6"/>
          <p:cNvSpPr>
            <a:spLocks noGrp="1"/>
          </p:cNvSpPr>
          <p:nvPr>
            <p:ph type="sldNum" sz="quarter" idx="5"/>
          </p:nvPr>
        </p:nvSpPr>
        <p:spPr>
          <a:xfrm>
            <a:off x="5262212" y="6652633"/>
            <a:ext cx="4025688" cy="351417"/>
          </a:xfrm>
          <a:prstGeom prst="rect">
            <a:avLst/>
          </a:prstGeom>
        </p:spPr>
        <p:txBody>
          <a:bodyPr vert="horz" lIns="93089" tIns="46545" rIns="93089" bIns="46545" rtlCol="0" anchor="b"/>
          <a:lstStyle>
            <a:lvl1pPr algn="r">
              <a:defRPr sz="1200"/>
            </a:lvl1pPr>
          </a:lstStyle>
          <a:p>
            <a:fld id="{9ACD95F9-BF71-4FF4-A282-A7226EE087D3}" type="slidenum">
              <a:rPr lang="en-US" smtClean="0"/>
              <a:t>‹#›</a:t>
            </a:fld>
            <a:endParaRPr lang="en-US"/>
          </a:p>
        </p:txBody>
      </p:sp>
    </p:spTree>
    <p:extLst>
      <p:ext uri="{BB962C8B-B14F-4D97-AF65-F5344CB8AC3E}">
        <p14:creationId xmlns:p14="http://schemas.microsoft.com/office/powerpoint/2010/main" val="252074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ACD95F9-BF71-4FF4-A282-A7226EE087D3}" type="slidenum">
              <a:rPr lang="en-US" smtClean="0"/>
              <a:t>1</a:t>
            </a:fld>
            <a:endParaRPr lang="en-US"/>
          </a:p>
        </p:txBody>
      </p:sp>
    </p:spTree>
    <p:extLst>
      <p:ext uri="{BB962C8B-B14F-4D97-AF65-F5344CB8AC3E}">
        <p14:creationId xmlns:p14="http://schemas.microsoft.com/office/powerpoint/2010/main" val="4188695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baseline="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22747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00968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3600" b="1" i="0" baseline="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lide Number Placeholder 3"/>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154506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374891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170162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AB708958-4DFC-4EC7-950F-B024F074605E}" type="slidenum">
              <a:rPr lang="en-US" smtClean="0"/>
              <a:t>‹#›</a:t>
            </a:fld>
            <a:endParaRPr lang="en-US"/>
          </a:p>
        </p:txBody>
      </p:sp>
    </p:spTree>
    <p:extLst>
      <p:ext uri="{BB962C8B-B14F-4D97-AF65-F5344CB8AC3E}">
        <p14:creationId xmlns:p14="http://schemas.microsoft.com/office/powerpoint/2010/main" val="2737573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5396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057099" y="6233263"/>
            <a:ext cx="3029802" cy="482918"/>
          </a:xfrm>
          <a:prstGeom prst="rect">
            <a:avLst/>
          </a:prstGeom>
          <a:noFill/>
        </p:spPr>
        <p:txBody>
          <a:bodyPr wrap="none" rtlCol="0">
            <a:noAutofit/>
          </a:bodyPr>
          <a:lstStyle/>
          <a:p>
            <a:pPr algn="ctr"/>
            <a:r>
              <a:rPr lang="en-US" sz="1050" dirty="0"/>
              <a:t>The City College of New York</a:t>
            </a:r>
          </a:p>
          <a:p>
            <a:pPr algn="ctr"/>
            <a:r>
              <a:rPr lang="en-US" sz="1050" dirty="0"/>
              <a:t>CSc</a:t>
            </a:r>
            <a:r>
              <a:rPr lang="en-US" sz="1050" baseline="0" dirty="0"/>
              <a:t> 44800</a:t>
            </a:r>
            <a:r>
              <a:rPr lang="en-US" sz="1050" dirty="0"/>
              <a:t> – Artificial Intelligence</a:t>
            </a:r>
          </a:p>
          <a:p>
            <a:pPr algn="ctr"/>
            <a:r>
              <a:rPr lang="en-US" sz="1050" dirty="0"/>
              <a:t>Fall 2024 – © 2024 Erik K. Grimmelmann, Ph.D.</a:t>
            </a:r>
          </a:p>
        </p:txBody>
      </p:sp>
      <p:sp>
        <p:nvSpPr>
          <p:cNvPr id="4" name="Slide Number Placeholder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08958-4DFC-4EC7-950F-B024F074605E}" type="slidenum">
              <a:rPr lang="en-US" smtClean="0"/>
              <a:t>‹#›</a:t>
            </a:fld>
            <a:endParaRPr lang="en-US"/>
          </a:p>
        </p:txBody>
      </p:sp>
    </p:spTree>
    <p:extLst>
      <p:ext uri="{BB962C8B-B14F-4D97-AF65-F5344CB8AC3E}">
        <p14:creationId xmlns:p14="http://schemas.microsoft.com/office/powerpoint/2010/main" val="236396468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Lst>
  <p:hf hdr="0" ftr="0" dt="0"/>
  <p:txStyles>
    <p:titleStyle>
      <a:lvl1pPr algn="l" defTabSz="914400" rtl="0" eaLnBrk="1" latinLnBrk="0" hangingPunct="1">
        <a:lnSpc>
          <a:spcPct val="90000"/>
        </a:lnSpc>
        <a:spcBef>
          <a:spcPct val="0"/>
        </a:spcBef>
        <a:buNone/>
        <a:defRPr sz="3200" b="1" kern="1200" baseline="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147872"/>
          </a:xfrm>
        </p:spPr>
        <p:txBody>
          <a:bodyPr>
            <a:normAutofit/>
          </a:bodyPr>
          <a:lstStyle/>
          <a:p>
            <a:r>
              <a:rPr lang="en-US" dirty="0"/>
              <a:t>A Very Brief History of AI</a:t>
            </a:r>
          </a:p>
        </p:txBody>
      </p:sp>
    </p:spTree>
    <p:extLst>
      <p:ext uri="{BB962C8B-B14F-4D97-AF65-F5344CB8AC3E}">
        <p14:creationId xmlns:p14="http://schemas.microsoft.com/office/powerpoint/2010/main" val="96186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Expert systems (1969-1986) </a:t>
            </a:r>
            <a:r>
              <a:rPr lang="en-US" sz="2000" dirty="0"/>
              <a:t>(1)</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The early approaches to AI problems consisted of general-purpose search mechanisms trying to string together elementary reasoning steps to find complete solutions.  While these methods were general, they did not scale up to solve large or difficult problems.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alternative to such </a:t>
            </a:r>
            <a:r>
              <a:rPr lang="en-US" sz="2400" b="1" dirty="0"/>
              <a:t>weak methods </a:t>
            </a:r>
            <a:r>
              <a:rPr lang="en-US" sz="2400" dirty="0"/>
              <a:t>is to use more powerful </a:t>
            </a:r>
            <a:r>
              <a:rPr lang="en-US" sz="2400" b="1" dirty="0"/>
              <a:t>domain-specific knowledge </a:t>
            </a:r>
            <a:r>
              <a:rPr lang="en-US" sz="2400" dirty="0"/>
              <a:t>that allows larger reasoning steps that can more easily handle problems in narrow areas of expertise.</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469617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Expert systems (1969-1986) </a:t>
            </a:r>
            <a:r>
              <a:rPr lang="en-US" sz="2000" dirty="0"/>
              <a:t>(2)</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In 1971, Feigenbaum and others at Stanford began the Heuristic Programming Project (HPP) to investigate the extent to which the new method of </a:t>
            </a:r>
            <a:r>
              <a:rPr lang="en-US" sz="2400" b="1" dirty="0"/>
              <a:t>expert systems </a:t>
            </a:r>
            <a:r>
              <a:rPr lang="en-US" sz="2400" dirty="0"/>
              <a:t>could be applied to various areas.</a:t>
            </a:r>
          </a:p>
          <a:p>
            <a:pPr marL="0" indent="0">
              <a:lnSpc>
                <a:spcPct val="100000"/>
              </a:lnSpc>
              <a:spcBef>
                <a:spcPts val="200"/>
              </a:spcBef>
              <a:buNone/>
            </a:pPr>
            <a:endParaRPr lang="en-US" sz="2400" dirty="0"/>
          </a:p>
          <a:p>
            <a:pPr marL="0" indent="0">
              <a:lnSpc>
                <a:spcPct val="100000"/>
              </a:lnSpc>
              <a:spcBef>
                <a:spcPts val="200"/>
              </a:spcBef>
              <a:buNone/>
            </a:pPr>
            <a:r>
              <a:rPr lang="en-US" sz="2400" dirty="0"/>
              <a:t>Developing an expert system basically meant getting together a group experts in a particular domain and capturing in software how they would go about solving the problem.</a:t>
            </a:r>
          </a:p>
          <a:p>
            <a:pPr marL="0" indent="0">
              <a:lnSpc>
                <a:spcPct val="100000"/>
              </a:lnSpc>
              <a:spcBef>
                <a:spcPts val="200"/>
              </a:spcBef>
              <a:buNone/>
            </a:pPr>
            <a:endParaRPr lang="en-US" sz="2400" dirty="0"/>
          </a:p>
          <a:p>
            <a:pPr marL="0" indent="0">
              <a:lnSpc>
                <a:spcPct val="100000"/>
              </a:lnSpc>
              <a:spcBef>
                <a:spcPts val="200"/>
              </a:spcBef>
              <a:buNone/>
            </a:pPr>
            <a:r>
              <a:rPr lang="en-US" sz="2400" dirty="0"/>
              <a:t>One of the challenges that arose was </a:t>
            </a:r>
            <a:r>
              <a:rPr lang="en-US" sz="2400" b="1" dirty="0"/>
              <a:t>how to represent information</a:t>
            </a:r>
            <a:r>
              <a:rPr lang="en-US" sz="2400" dirty="0"/>
              <a:t>.</a:t>
            </a:r>
          </a:p>
        </p:txBody>
      </p:sp>
      <p:sp>
        <p:nvSpPr>
          <p:cNvPr id="4" name="Slide Number Placeholder 3"/>
          <p:cNvSpPr>
            <a:spLocks noGrp="1"/>
          </p:cNvSpPr>
          <p:nvPr>
            <p:ph type="sldNum" sz="quarter" idx="10"/>
          </p:nvPr>
        </p:nvSpPr>
        <p:spPr/>
        <p:txBody>
          <a:bodyPr/>
          <a:lstStyle/>
          <a:p>
            <a:fld id="{AB708958-4DFC-4EC7-950F-B024F074605E}" type="slidenum">
              <a:rPr lang="en-US" smtClean="0"/>
              <a:t>11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84942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Expert systems (1969-1986) </a:t>
            </a:r>
            <a:r>
              <a:rPr lang="en-US" sz="2000" dirty="0"/>
              <a:t>(3)</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A number of expert systems did very well in perfuming the specific limited tasks for which they had been created.  </a:t>
            </a:r>
          </a:p>
          <a:p>
            <a:pPr marL="0" indent="0">
              <a:lnSpc>
                <a:spcPct val="100000"/>
              </a:lnSpc>
              <a:spcBef>
                <a:spcPts val="200"/>
              </a:spcBef>
              <a:buNone/>
            </a:pPr>
            <a:endParaRPr lang="en-US" sz="2400" dirty="0"/>
          </a:p>
          <a:p>
            <a:pPr marL="0" indent="0">
              <a:lnSpc>
                <a:spcPct val="100000"/>
              </a:lnSpc>
              <a:spcBef>
                <a:spcPts val="200"/>
              </a:spcBef>
              <a:buNone/>
            </a:pPr>
            <a:r>
              <a:rPr lang="en-US" sz="2400" dirty="0"/>
              <a:t>For example,  in 1986, the Digital Equipment Corporation (DEC) build an expert system that helped configure orders for new computers; it was estimated this tools reduced costs by $40 million a year.</a:t>
            </a:r>
          </a:p>
          <a:p>
            <a:pPr marL="0" indent="0">
              <a:lnSpc>
                <a:spcPct val="100000"/>
              </a:lnSpc>
              <a:spcBef>
                <a:spcPts val="200"/>
              </a:spcBef>
              <a:buNone/>
            </a:pPr>
            <a:endParaRPr lang="en-US" sz="2400" dirty="0"/>
          </a:p>
          <a:p>
            <a:pPr marL="0" indent="0">
              <a:lnSpc>
                <a:spcPct val="100000"/>
              </a:lnSpc>
              <a:spcBef>
                <a:spcPts val="200"/>
              </a:spcBef>
              <a:buNone/>
            </a:pPr>
            <a:r>
              <a:rPr lang="en-US" sz="2400" dirty="0"/>
              <a:t>Overall,  the AI industry boomed form a few million dollars in 1980 to billions in 1988, including hundreds of companies building expert systems, vision systems, robots, and software  specialized for these purposes.</a:t>
            </a:r>
          </a:p>
        </p:txBody>
      </p:sp>
      <p:sp>
        <p:nvSpPr>
          <p:cNvPr id="4" name="Slide Number Placeholder 3"/>
          <p:cNvSpPr>
            <a:spLocks noGrp="1"/>
          </p:cNvSpPr>
          <p:nvPr>
            <p:ph type="sldNum" sz="quarter" idx="10"/>
          </p:nvPr>
        </p:nvSpPr>
        <p:spPr/>
        <p:txBody>
          <a:bodyPr/>
          <a:lstStyle/>
          <a:p>
            <a:fld id="{AB708958-4DFC-4EC7-950F-B024F074605E}" type="slidenum">
              <a:rPr lang="en-US" smtClean="0"/>
              <a:t>12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16406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Expert systems (1969-1986) </a:t>
            </a:r>
            <a:r>
              <a:rPr lang="en-US" sz="2000" dirty="0"/>
              <a:t>(4)</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In the late 1980s a period referred to as an </a:t>
            </a:r>
            <a:r>
              <a:rPr lang="en-US" sz="2400" b="1" dirty="0"/>
              <a:t>AI winter </a:t>
            </a:r>
            <a:r>
              <a:rPr lang="en-US" sz="2400" dirty="0"/>
              <a:t>commenced.  Many AI companies fell by the wayside as they failed to deliver on their extravagant promises.  </a:t>
            </a:r>
          </a:p>
          <a:p>
            <a:pPr marL="0" indent="0">
              <a:lnSpc>
                <a:spcPct val="100000"/>
              </a:lnSpc>
              <a:spcBef>
                <a:spcPts val="200"/>
              </a:spcBef>
              <a:buNone/>
            </a:pPr>
            <a:endParaRPr lang="en-US" sz="2400" dirty="0"/>
          </a:p>
          <a:p>
            <a:pPr marL="0" indent="0">
              <a:lnSpc>
                <a:spcPct val="100000"/>
              </a:lnSpc>
              <a:spcBef>
                <a:spcPts val="200"/>
              </a:spcBef>
              <a:buNone/>
            </a:pPr>
            <a:r>
              <a:rPr lang="en-US" sz="2400" dirty="0"/>
              <a:t>It turned out to be difficult to build and maintain expert systems for complex domains, in part because the reasoning methods used by the systems broke down in the face of uncertainly and in part because the systems could not learn from experience.</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13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208215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The return of neural networks (1986-present)</a:t>
            </a:r>
            <a:endParaRPr lang="en-US" sz="2000" dirty="0"/>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In the mid 1980s, at least four different groups reinvented the back-propagation algorithm first developed in the early 1960s. </a:t>
            </a:r>
          </a:p>
          <a:p>
            <a:pPr marL="0" indent="0">
              <a:lnSpc>
                <a:spcPct val="100000"/>
              </a:lnSpc>
              <a:spcBef>
                <a:spcPts val="200"/>
              </a:spcBef>
              <a:buNone/>
            </a:pPr>
            <a:endParaRPr lang="en-US" sz="2400" dirty="0"/>
          </a:p>
          <a:p>
            <a:pPr marL="0" indent="0">
              <a:lnSpc>
                <a:spcPct val="100000"/>
              </a:lnSpc>
              <a:spcBef>
                <a:spcPts val="200"/>
              </a:spcBef>
              <a:buNone/>
            </a:pPr>
            <a:r>
              <a:rPr lang="en-US" sz="2400" dirty="0"/>
              <a:t>Geoff Hinton was a leading figure in the resurgence of neural networks in the 1980s and 2020s.  </a:t>
            </a:r>
          </a:p>
          <a:p>
            <a:pPr marL="0" indent="0">
              <a:lnSpc>
                <a:spcPct val="100000"/>
              </a:lnSpc>
              <a:spcBef>
                <a:spcPts val="200"/>
              </a:spcBef>
              <a:buNone/>
            </a:pPr>
            <a:endParaRPr lang="en-US" sz="2400" dirty="0"/>
          </a:p>
          <a:p>
            <a:pPr marL="0" indent="0">
              <a:lnSpc>
                <a:spcPct val="100000"/>
              </a:lnSpc>
              <a:spcBef>
                <a:spcPts val="200"/>
              </a:spcBef>
              <a:buNone/>
            </a:pPr>
            <a:r>
              <a:rPr lang="en-US" sz="2400" dirty="0"/>
              <a:t>Neural networks have the capability to learn from examples.   They compare their predicted output value to the true value and modify their parameters to reduce the difference, making them more likely to perform better on future examples.</a:t>
            </a:r>
          </a:p>
        </p:txBody>
      </p:sp>
      <p:sp>
        <p:nvSpPr>
          <p:cNvPr id="4" name="Slide Number Placeholder 3"/>
          <p:cNvSpPr>
            <a:spLocks noGrp="1"/>
          </p:cNvSpPr>
          <p:nvPr>
            <p:ph type="sldNum" sz="quarter" idx="10"/>
          </p:nvPr>
        </p:nvSpPr>
        <p:spPr/>
        <p:txBody>
          <a:bodyPr/>
          <a:lstStyle/>
          <a:p>
            <a:fld id="{AB708958-4DFC-4EC7-950F-B024F074605E}" type="slidenum">
              <a:rPr lang="en-US" smtClean="0"/>
              <a:t>14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09555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pPr>
              <a:lnSpc>
                <a:spcPct val="105000"/>
              </a:lnSpc>
              <a:spcBef>
                <a:spcPts val="0"/>
              </a:spcBef>
            </a:pPr>
            <a:r>
              <a:rPr lang="en-US" sz="2800" dirty="0"/>
              <a:t>Probabilistic reasoning and machine learning (1987-present) </a:t>
            </a:r>
            <a:r>
              <a:rPr lang="en-US" sz="2000" dirty="0"/>
              <a:t>(1)</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endParaRPr lang="en-US" sz="2400" dirty="0"/>
          </a:p>
          <a:p>
            <a:pPr marL="0" indent="0">
              <a:lnSpc>
                <a:spcPct val="100000"/>
              </a:lnSpc>
              <a:spcBef>
                <a:spcPts val="200"/>
              </a:spcBef>
              <a:buNone/>
            </a:pPr>
            <a:r>
              <a:rPr lang="en-US" sz="2400" dirty="0"/>
              <a:t>The  brittleness of expert systems led to a new, more scientific approach incorporating probability rather than Boolean logic, machine learning rather than hand-coding, and experimental results rather than philosophical claims.</a:t>
            </a:r>
          </a:p>
          <a:p>
            <a:pPr marL="0" indent="0">
              <a:lnSpc>
                <a:spcPct val="100000"/>
              </a:lnSpc>
              <a:spcBef>
                <a:spcPts val="200"/>
              </a:spcBef>
              <a:buNone/>
            </a:pPr>
            <a:endParaRPr lang="en-US" sz="2400" dirty="0"/>
          </a:p>
          <a:p>
            <a:pPr marL="0" indent="0">
              <a:lnSpc>
                <a:spcPct val="100000"/>
              </a:lnSpc>
              <a:spcBef>
                <a:spcPts val="200"/>
              </a:spcBef>
              <a:buNone/>
            </a:pPr>
            <a:r>
              <a:rPr lang="en-US" sz="2400" dirty="0"/>
              <a:t>Systems were increasingly built on existing theories rather than to propose band-new ones, to base claims on rigorous theorems or solid experimental methodology, rather than on intuition, and to show relevance to real-world applications rather than to toy examples.</a:t>
            </a:r>
          </a:p>
        </p:txBody>
      </p:sp>
      <p:sp>
        <p:nvSpPr>
          <p:cNvPr id="4" name="Slide Number Placeholder 3"/>
          <p:cNvSpPr>
            <a:spLocks noGrp="1"/>
          </p:cNvSpPr>
          <p:nvPr>
            <p:ph type="sldNum" sz="quarter" idx="10"/>
          </p:nvPr>
        </p:nvSpPr>
        <p:spPr/>
        <p:txBody>
          <a:bodyPr/>
          <a:lstStyle/>
          <a:p>
            <a:fld id="{AB708958-4DFC-4EC7-950F-B024F074605E}" type="slidenum">
              <a:rPr lang="en-US" smtClean="0"/>
              <a:t>15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29562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pPr>
              <a:lnSpc>
                <a:spcPct val="105000"/>
              </a:lnSpc>
              <a:spcBef>
                <a:spcPts val="0"/>
              </a:spcBef>
            </a:pPr>
            <a:r>
              <a:rPr lang="en-US" sz="2800" dirty="0"/>
              <a:t>Probabilistic reasoning and machine learning (1987-present) </a:t>
            </a:r>
            <a:r>
              <a:rPr lang="en-US" sz="2000" dirty="0"/>
              <a:t>(2)</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AI was founded in part as a rebellion against the limitations of existing fields such as control theory and statistics, but in this period, it embraced the positive results of those fields. </a:t>
            </a:r>
          </a:p>
          <a:p>
            <a:pPr marL="0" indent="0">
              <a:lnSpc>
                <a:spcPct val="100000"/>
              </a:lnSpc>
              <a:spcBef>
                <a:spcPts val="200"/>
              </a:spcBef>
              <a:buNone/>
            </a:pPr>
            <a:endParaRPr lang="en-US" sz="1200" dirty="0"/>
          </a:p>
          <a:p>
            <a:pPr marL="0" indent="0">
              <a:lnSpc>
                <a:spcPct val="100000"/>
              </a:lnSpc>
              <a:spcBef>
                <a:spcPts val="200"/>
              </a:spcBef>
              <a:buNone/>
            </a:pPr>
            <a:r>
              <a:rPr lang="en-US" sz="2400" dirty="0"/>
              <a:t>According to David McAllester in 1998, </a:t>
            </a:r>
          </a:p>
          <a:p>
            <a:pPr marL="457200" lvl="1" indent="0">
              <a:lnSpc>
                <a:spcPct val="100000"/>
              </a:lnSpc>
              <a:spcBef>
                <a:spcPts val="200"/>
              </a:spcBef>
              <a:buNone/>
            </a:pPr>
            <a:r>
              <a:rPr lang="en-US" sz="2000" dirty="0"/>
              <a:t>In the early period of AI it seemed plausible that new forms of  symbolic computation made much of classical theory obsolete.  This led to a form of isolationism in which AI became largely separated from the rest of computer science.  This isolationism is currently being abandoned.  There is a recognition that machine learning should not be isolated from information theory, that uncertain reasoning should not be isolated from stochastic modeling, that search should not be isolated from classical optimization and control, and that augmented reasoning should not be isolated from formal methods and static analysis.</a:t>
            </a:r>
          </a:p>
        </p:txBody>
      </p:sp>
      <p:sp>
        <p:nvSpPr>
          <p:cNvPr id="4" name="Slide Number Placeholder 3"/>
          <p:cNvSpPr>
            <a:spLocks noGrp="1"/>
          </p:cNvSpPr>
          <p:nvPr>
            <p:ph type="sldNum" sz="quarter" idx="10"/>
          </p:nvPr>
        </p:nvSpPr>
        <p:spPr/>
        <p:txBody>
          <a:bodyPr/>
          <a:lstStyle/>
          <a:p>
            <a:fld id="{AB708958-4DFC-4EC7-950F-B024F074605E}" type="slidenum">
              <a:rPr lang="en-US" smtClean="0"/>
              <a:t>16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021165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Big data (2001-present)</a:t>
            </a:r>
            <a:endParaRPr lang="en-US" sz="2000" dirty="0"/>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Remarkable advances in computing power and the growth of the World Wide Web have facilitated the creation of very large data sets – a phenomenon known as </a:t>
            </a:r>
            <a:r>
              <a:rPr lang="en-US" sz="2400" b="1" dirty="0"/>
              <a:t>big data</a:t>
            </a:r>
            <a:r>
              <a:rPr lang="en-US" sz="2400" dirty="0"/>
              <a:t>.  </a:t>
            </a:r>
          </a:p>
          <a:p>
            <a:pPr marL="0" indent="0">
              <a:lnSpc>
                <a:spcPct val="100000"/>
              </a:lnSpc>
              <a:spcBef>
                <a:spcPts val="200"/>
              </a:spcBef>
              <a:buNone/>
            </a:pPr>
            <a:endParaRPr lang="en-US" sz="2400" dirty="0"/>
          </a:p>
          <a:p>
            <a:pPr marL="0" indent="0">
              <a:lnSpc>
                <a:spcPct val="100000"/>
              </a:lnSpc>
              <a:spcBef>
                <a:spcPts val="200"/>
              </a:spcBef>
              <a:buNone/>
            </a:pPr>
            <a:r>
              <a:rPr lang="en-US" sz="2400" dirty="0"/>
              <a:t>These data sets include trillions of words of text, billions of images and billions of hours of speech and video, as well as vast amounts of genomic data, vehicle tracking data, clickstream data, social network data, etc.</a:t>
            </a:r>
          </a:p>
          <a:p>
            <a:pPr marL="0" indent="0">
              <a:lnSpc>
                <a:spcPct val="100000"/>
              </a:lnSpc>
              <a:spcBef>
                <a:spcPts val="200"/>
              </a:spcBef>
              <a:buNone/>
            </a:pPr>
            <a:endParaRPr lang="en-US" sz="2400" dirty="0"/>
          </a:p>
          <a:p>
            <a:pPr marL="0" indent="0">
              <a:lnSpc>
                <a:spcPct val="100000"/>
              </a:lnSpc>
              <a:spcBef>
                <a:spcPts val="200"/>
              </a:spcBef>
              <a:buNone/>
            </a:pPr>
            <a:r>
              <a:rPr lang="en-US" sz="2400" dirty="0"/>
              <a:t>The availability of big data and the shift toward machine learning helped AI become commercially attractive again.</a:t>
            </a:r>
          </a:p>
        </p:txBody>
      </p:sp>
      <p:sp>
        <p:nvSpPr>
          <p:cNvPr id="4" name="Slide Number Placeholder 3"/>
          <p:cNvSpPr>
            <a:spLocks noGrp="1"/>
          </p:cNvSpPr>
          <p:nvPr>
            <p:ph type="sldNum" sz="quarter" idx="10"/>
          </p:nvPr>
        </p:nvSpPr>
        <p:spPr/>
        <p:txBody>
          <a:bodyPr/>
          <a:lstStyle/>
          <a:p>
            <a:fld id="{AB708958-4DFC-4EC7-950F-B024F074605E}" type="slidenum">
              <a:rPr lang="en-US" smtClean="0"/>
              <a:t>17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58221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Deep learning (2011-present) </a:t>
            </a:r>
            <a:r>
              <a:rPr lang="en-US" sz="2000" dirty="0"/>
              <a:t>(1)</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The term </a:t>
            </a:r>
            <a:r>
              <a:rPr lang="en-US" sz="2400" b="1" dirty="0"/>
              <a:t>deep learning </a:t>
            </a:r>
            <a:r>
              <a:rPr lang="en-US" sz="2400" dirty="0"/>
              <a:t>refers to machine learning that uses multiple layers of simple, adjustable computing elements. </a:t>
            </a:r>
          </a:p>
          <a:p>
            <a:pPr marL="0" indent="0">
              <a:lnSpc>
                <a:spcPct val="100000"/>
              </a:lnSpc>
              <a:spcBef>
                <a:spcPts val="200"/>
              </a:spcBef>
              <a:buNone/>
            </a:pPr>
            <a:endParaRPr lang="en-US" sz="2400" dirty="0"/>
          </a:p>
          <a:p>
            <a:pPr marL="0" indent="0">
              <a:lnSpc>
                <a:spcPct val="100000"/>
              </a:lnSpc>
              <a:spcBef>
                <a:spcPts val="200"/>
              </a:spcBef>
              <a:buNone/>
            </a:pPr>
            <a:r>
              <a:rPr lang="en-US" sz="2400" dirty="0"/>
              <a:t>While such networks have been in use since the 1970s, it was not until 2011 that deep learning methods really took off in applications such as speech recognition and visual object recognition.</a:t>
            </a:r>
          </a:p>
          <a:p>
            <a:pPr marL="0" indent="0">
              <a:lnSpc>
                <a:spcPct val="100000"/>
              </a:lnSpc>
              <a:spcBef>
                <a:spcPts val="200"/>
              </a:spcBef>
              <a:buNone/>
            </a:pPr>
            <a:endParaRPr lang="en-US" sz="2400" dirty="0"/>
          </a:p>
          <a:p>
            <a:pPr marL="0" indent="0">
              <a:lnSpc>
                <a:spcPct val="100000"/>
              </a:lnSpc>
              <a:spcBef>
                <a:spcPts val="200"/>
              </a:spcBef>
              <a:buNone/>
            </a:pPr>
            <a:r>
              <a:rPr lang="en-US" sz="2400" dirty="0"/>
              <a:t>In the 2012 ImageNet competition, which requires classifying images into one of a thousand categories, a deep leaning system created by Geoffrey Hinton’s group in Toronto demonstrated a dramatic improvement over previous systems.</a:t>
            </a:r>
          </a:p>
        </p:txBody>
      </p:sp>
      <p:sp>
        <p:nvSpPr>
          <p:cNvPr id="4" name="Slide Number Placeholder 3"/>
          <p:cNvSpPr>
            <a:spLocks noGrp="1"/>
          </p:cNvSpPr>
          <p:nvPr>
            <p:ph type="sldNum" sz="quarter" idx="10"/>
          </p:nvPr>
        </p:nvSpPr>
        <p:spPr/>
        <p:txBody>
          <a:bodyPr/>
          <a:lstStyle/>
          <a:p>
            <a:fld id="{AB708958-4DFC-4EC7-950F-B024F074605E}" type="slidenum">
              <a:rPr lang="en-US" smtClean="0"/>
              <a:t>18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397088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Deep learning (2011-present) </a:t>
            </a:r>
            <a:r>
              <a:rPr lang="en-US" sz="2000" dirty="0"/>
              <a:t>(2)</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Deep learning relies on powerful hardware.  While a typical standard computer CPU can perform 10</a:t>
            </a:r>
            <a:r>
              <a:rPr lang="en-US" sz="2400" baseline="30000" dirty="0"/>
              <a:t>9</a:t>
            </a:r>
            <a:r>
              <a:rPr lang="en-US" sz="2400" dirty="0"/>
              <a:t> or 10</a:t>
            </a:r>
            <a:r>
              <a:rPr lang="en-US" sz="2400" baseline="30000" dirty="0"/>
              <a:t>10</a:t>
            </a:r>
            <a:r>
              <a:rPr lang="en-US" sz="2400" dirty="0"/>
              <a:t> operations per second, a deep learning algorithm running on specialized hardware (e.g., GPU, TPU, or FPGA) could consume between 10</a:t>
            </a:r>
            <a:r>
              <a:rPr lang="en-US" sz="2400" baseline="30000" dirty="0"/>
              <a:t>14</a:t>
            </a:r>
            <a:r>
              <a:rPr lang="en-US" sz="2400" dirty="0"/>
              <a:t> and 10</a:t>
            </a:r>
            <a:r>
              <a:rPr lang="en-US" sz="2400" baseline="30000" dirty="0"/>
              <a:t>17</a:t>
            </a:r>
            <a:r>
              <a:rPr lang="en-US" sz="2400" dirty="0"/>
              <a:t> operations per second, mostly in the form of highly parallelized vector, matrix, and tensor operations.</a:t>
            </a:r>
          </a:p>
        </p:txBody>
      </p:sp>
      <p:sp>
        <p:nvSpPr>
          <p:cNvPr id="4" name="Slide Number Placeholder 3"/>
          <p:cNvSpPr>
            <a:spLocks noGrp="1"/>
          </p:cNvSpPr>
          <p:nvPr>
            <p:ph type="sldNum" sz="quarter" idx="10"/>
          </p:nvPr>
        </p:nvSpPr>
        <p:spPr/>
        <p:txBody>
          <a:bodyPr/>
          <a:lstStyle/>
          <a:p>
            <a:fld id="{AB708958-4DFC-4EC7-950F-B024F074605E}" type="slidenum">
              <a:rPr lang="en-US" smtClean="0"/>
              <a:t>19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75068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The History of AI: Turing Award winners</a:t>
            </a:r>
            <a:endParaRPr lang="en-US" sz="2000" dirty="0"/>
          </a:p>
        </p:txBody>
      </p:sp>
      <p:sp>
        <p:nvSpPr>
          <p:cNvPr id="3" name="Content Placeholder 2"/>
          <p:cNvSpPr>
            <a:spLocks noGrp="1"/>
          </p:cNvSpPr>
          <p:nvPr>
            <p:ph idx="1"/>
          </p:nvPr>
        </p:nvSpPr>
        <p:spPr>
          <a:xfrm>
            <a:off x="628650" y="1142979"/>
            <a:ext cx="7886700" cy="5058123"/>
          </a:xfrm>
        </p:spPr>
        <p:txBody>
          <a:bodyPr>
            <a:noAutofit/>
          </a:bodyPr>
          <a:lstStyle/>
          <a:p>
            <a:pPr>
              <a:lnSpc>
                <a:spcPct val="100000"/>
              </a:lnSpc>
              <a:spcBef>
                <a:spcPts val="200"/>
              </a:spcBef>
            </a:pPr>
            <a:r>
              <a:rPr lang="en-US" sz="2400" b="1" dirty="0"/>
              <a:t>Marvin Minsky </a:t>
            </a:r>
            <a:r>
              <a:rPr lang="en-US" sz="2400" dirty="0"/>
              <a:t>(1969) and </a:t>
            </a:r>
            <a:r>
              <a:rPr lang="en-US" sz="2400" b="1" dirty="0"/>
              <a:t>John McCarthy </a:t>
            </a:r>
            <a:r>
              <a:rPr lang="en-US" sz="2400" dirty="0"/>
              <a:t>(1971) for defining the foundations of the field based on representation and reasoning.</a:t>
            </a:r>
          </a:p>
          <a:p>
            <a:pPr>
              <a:lnSpc>
                <a:spcPct val="100000"/>
              </a:lnSpc>
              <a:spcBef>
                <a:spcPts val="200"/>
              </a:spcBef>
            </a:pPr>
            <a:r>
              <a:rPr lang="en-US" sz="2400" b="1" dirty="0"/>
              <a:t>Allen Newell </a:t>
            </a:r>
            <a:r>
              <a:rPr lang="en-US" sz="2400" dirty="0"/>
              <a:t>and </a:t>
            </a:r>
            <a:r>
              <a:rPr lang="en-US" sz="2400" b="1" dirty="0"/>
              <a:t>Herbert Simon </a:t>
            </a:r>
            <a:r>
              <a:rPr lang="en-US" sz="2400" dirty="0"/>
              <a:t>(1975) for symbolic models of problem solving and human cognition.</a:t>
            </a:r>
          </a:p>
          <a:p>
            <a:pPr>
              <a:lnSpc>
                <a:spcPct val="100000"/>
              </a:lnSpc>
              <a:spcBef>
                <a:spcPts val="200"/>
              </a:spcBef>
            </a:pPr>
            <a:r>
              <a:rPr lang="en-US" sz="2400" b="1" dirty="0"/>
              <a:t>Ed Feigenbaum </a:t>
            </a:r>
            <a:r>
              <a:rPr lang="en-US" sz="2400" dirty="0"/>
              <a:t>and</a:t>
            </a:r>
            <a:r>
              <a:rPr lang="en-US" sz="2400" b="1" dirty="0"/>
              <a:t> Raj Reddy </a:t>
            </a:r>
            <a:r>
              <a:rPr lang="en-US" sz="2400" dirty="0"/>
              <a:t>(1964) for developing expert systems that encode hum knowledge to solve real-world problems.</a:t>
            </a:r>
          </a:p>
          <a:p>
            <a:pPr>
              <a:lnSpc>
                <a:spcPct val="100000"/>
              </a:lnSpc>
              <a:spcBef>
                <a:spcPts val="200"/>
              </a:spcBef>
            </a:pPr>
            <a:r>
              <a:rPr lang="en-US" sz="2400" b="1" dirty="0"/>
              <a:t>Judea Pearl </a:t>
            </a:r>
            <a:r>
              <a:rPr lang="en-US" sz="2400" dirty="0"/>
              <a:t>(2011) for developing probabilistic reasoning techniques that deal with uncertainly in a principled manner.</a:t>
            </a:r>
          </a:p>
          <a:p>
            <a:pPr>
              <a:lnSpc>
                <a:spcPct val="100000"/>
              </a:lnSpc>
              <a:spcBef>
                <a:spcPts val="200"/>
              </a:spcBef>
            </a:pPr>
            <a:r>
              <a:rPr lang="en-US" sz="2400" b="1" dirty="0"/>
              <a:t>Yoshua Bengio</a:t>
            </a:r>
            <a:r>
              <a:rPr lang="en-US" sz="2400" dirty="0"/>
              <a:t>, </a:t>
            </a:r>
            <a:r>
              <a:rPr lang="en-US" sz="2400" b="1" dirty="0"/>
              <a:t>Geoffrey Hinton</a:t>
            </a:r>
            <a:r>
              <a:rPr lang="en-US" sz="2400" dirty="0"/>
              <a:t>, and </a:t>
            </a:r>
            <a:r>
              <a:rPr lang="en-US" sz="2400" b="1" dirty="0"/>
              <a:t>Yann LeCun </a:t>
            </a:r>
            <a:r>
              <a:rPr lang="en-US" sz="2400" dirty="0"/>
              <a:t>(2019) for making “deep learning” a critical part of modern computing.</a:t>
            </a:r>
          </a:p>
          <a:p>
            <a:pPr>
              <a:lnSpc>
                <a:spcPct val="100000"/>
              </a:lnSpc>
              <a:spcBef>
                <a:spcPts val="200"/>
              </a:spcBef>
            </a:pPr>
            <a:endParaRPr lang="en-US" sz="2400" dirty="0"/>
          </a:p>
          <a:p>
            <a:pPr>
              <a:lnSpc>
                <a:spcPct val="100000"/>
              </a:lnSpc>
              <a:spcBef>
                <a:spcPts val="200"/>
              </a:spcBef>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2454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Large language models (LLMs) (2018-present) </a:t>
            </a:r>
            <a:r>
              <a:rPr lang="en-US" sz="2000" dirty="0"/>
              <a:t>(1)</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Large language models are computational models notable for their ability to achieve general-purpose language generation and other natural language processing tasks such as classification.   </a:t>
            </a:r>
          </a:p>
          <a:p>
            <a:pPr marL="0" indent="0">
              <a:lnSpc>
                <a:spcPct val="100000"/>
              </a:lnSpc>
              <a:spcBef>
                <a:spcPts val="200"/>
              </a:spcBef>
              <a:buNone/>
            </a:pPr>
            <a:endParaRPr lang="en-US" sz="2400" dirty="0"/>
          </a:p>
          <a:p>
            <a:pPr marL="0" indent="0">
              <a:lnSpc>
                <a:spcPct val="100000"/>
              </a:lnSpc>
              <a:spcBef>
                <a:spcPts val="200"/>
              </a:spcBef>
              <a:buNone/>
            </a:pPr>
            <a:r>
              <a:rPr lang="en-US" sz="2400" dirty="0"/>
              <a:t>LLMs are very large deep learning models that are pre-trained on vast amount of data (e.g., 50 billion web pages).</a:t>
            </a:r>
          </a:p>
          <a:p>
            <a:pPr marL="0" indent="0">
              <a:lnSpc>
                <a:spcPct val="100000"/>
              </a:lnSpc>
              <a:spcBef>
                <a:spcPts val="200"/>
              </a:spcBef>
              <a:buNone/>
            </a:pPr>
            <a:endParaRPr lang="en-US" sz="2400" dirty="0"/>
          </a:p>
          <a:p>
            <a:pPr marL="0" indent="0">
              <a:lnSpc>
                <a:spcPct val="100000"/>
              </a:lnSpc>
              <a:spcBef>
                <a:spcPts val="200"/>
              </a:spcBef>
              <a:buNone/>
            </a:pPr>
            <a:r>
              <a:rPr lang="en-US" sz="2400" dirty="0"/>
              <a:t>LLMs burst onto the scene in 2018 and 2019.   </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20</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87028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Large language models (LLMs) (2018-present) </a:t>
            </a:r>
            <a:r>
              <a:rPr lang="en-US" sz="2000" dirty="0"/>
              <a:t>(2)</a:t>
            </a:r>
          </a:p>
        </p:txBody>
      </p:sp>
      <p:sp>
        <p:nvSpPr>
          <p:cNvPr id="3" name="Content Placeholder 2"/>
          <p:cNvSpPr>
            <a:spLocks noGrp="1"/>
          </p:cNvSpPr>
          <p:nvPr>
            <p:ph idx="1"/>
          </p:nvPr>
        </p:nvSpPr>
        <p:spPr>
          <a:xfrm>
            <a:off x="628650" y="1142979"/>
            <a:ext cx="7886700" cy="4732303"/>
          </a:xfrm>
        </p:spPr>
        <p:txBody>
          <a:bodyPr>
            <a:noAutofit/>
          </a:bodyPr>
          <a:lstStyle/>
          <a:p>
            <a:pPr marL="0" indent="0">
              <a:lnSpc>
                <a:spcPct val="100000"/>
              </a:lnSpc>
              <a:spcBef>
                <a:spcPts val="200"/>
              </a:spcBef>
              <a:buNone/>
            </a:pPr>
            <a:r>
              <a:rPr lang="en-US" sz="2400" dirty="0"/>
              <a:t>LLMs can be encoders, decoders, or encoder-decoders.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Encoders</a:t>
            </a:r>
            <a:r>
              <a:rPr lang="en-US" sz="2400" dirty="0"/>
              <a:t> perform such tasks as classification, part-of-speech tagging, named-entity recognition, and sentiment analysis.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Decoders</a:t>
            </a:r>
            <a:r>
              <a:rPr lang="en-US" sz="2400" dirty="0"/>
              <a:t> perform such tasks as text generation and can use input prompts to generate answers from questions.</a:t>
            </a:r>
          </a:p>
          <a:p>
            <a:pPr marL="0" indent="0">
              <a:lnSpc>
                <a:spcPct val="100000"/>
              </a:lnSpc>
              <a:spcBef>
                <a:spcPts val="200"/>
              </a:spcBef>
              <a:buNone/>
            </a:pPr>
            <a:endParaRPr lang="en-US" sz="2400" dirty="0"/>
          </a:p>
          <a:p>
            <a:pPr marL="0" indent="0">
              <a:lnSpc>
                <a:spcPct val="100000"/>
              </a:lnSpc>
              <a:spcBef>
                <a:spcPts val="200"/>
              </a:spcBef>
              <a:buNone/>
            </a:pPr>
            <a:r>
              <a:rPr lang="en-US" sz="2400" b="1" dirty="0"/>
              <a:t>Encoder-decoders</a:t>
            </a:r>
            <a:r>
              <a:rPr lang="en-US" sz="2400" dirty="0"/>
              <a:t> perform such tasks as translation, summarization, and image captioning.</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21</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006622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lstStyle/>
          <a:p>
            <a:r>
              <a:rPr lang="en-US" dirty="0"/>
              <a:t>The History of AI: the epochs</a:t>
            </a:r>
            <a:endParaRPr lang="en-US" sz="2000" dirty="0"/>
          </a:p>
        </p:txBody>
      </p:sp>
      <p:sp>
        <p:nvSpPr>
          <p:cNvPr id="3" name="Content Placeholder 2"/>
          <p:cNvSpPr>
            <a:spLocks noGrp="1"/>
          </p:cNvSpPr>
          <p:nvPr>
            <p:ph idx="1"/>
          </p:nvPr>
        </p:nvSpPr>
        <p:spPr>
          <a:xfrm>
            <a:off x="628650" y="1142979"/>
            <a:ext cx="7886700" cy="4669241"/>
          </a:xfrm>
        </p:spPr>
        <p:txBody>
          <a:bodyPr>
            <a:noAutofit/>
          </a:bodyPr>
          <a:lstStyle/>
          <a:p>
            <a:pPr>
              <a:lnSpc>
                <a:spcPct val="105000"/>
              </a:lnSpc>
              <a:spcBef>
                <a:spcPts val="0"/>
              </a:spcBef>
            </a:pPr>
            <a:r>
              <a:rPr lang="en-US" dirty="0"/>
              <a:t>The inception of AI (1943-1956)</a:t>
            </a:r>
          </a:p>
          <a:p>
            <a:pPr>
              <a:lnSpc>
                <a:spcPct val="105000"/>
              </a:lnSpc>
              <a:spcBef>
                <a:spcPts val="0"/>
              </a:spcBef>
            </a:pPr>
            <a:r>
              <a:rPr lang="en-US" dirty="0"/>
              <a:t>Early enthusiasm, great expectations (1952-1969) </a:t>
            </a:r>
          </a:p>
          <a:p>
            <a:pPr>
              <a:lnSpc>
                <a:spcPct val="105000"/>
              </a:lnSpc>
              <a:spcBef>
                <a:spcPts val="0"/>
              </a:spcBef>
            </a:pPr>
            <a:r>
              <a:rPr lang="en-US" dirty="0"/>
              <a:t>A dose of reality (1966-1973)</a:t>
            </a:r>
          </a:p>
          <a:p>
            <a:pPr>
              <a:lnSpc>
                <a:spcPct val="105000"/>
              </a:lnSpc>
              <a:spcBef>
                <a:spcPts val="0"/>
              </a:spcBef>
            </a:pPr>
            <a:r>
              <a:rPr lang="en-US" dirty="0"/>
              <a:t>Expert systems (1969-1986)</a:t>
            </a:r>
          </a:p>
          <a:p>
            <a:pPr>
              <a:lnSpc>
                <a:spcPct val="105000"/>
              </a:lnSpc>
              <a:spcBef>
                <a:spcPts val="0"/>
              </a:spcBef>
            </a:pPr>
            <a:r>
              <a:rPr lang="en-US" dirty="0"/>
              <a:t>The return of neural networks (1986-present)</a:t>
            </a:r>
          </a:p>
          <a:p>
            <a:pPr>
              <a:lnSpc>
                <a:spcPct val="105000"/>
              </a:lnSpc>
              <a:spcBef>
                <a:spcPts val="0"/>
              </a:spcBef>
            </a:pPr>
            <a:r>
              <a:rPr lang="en-US" dirty="0"/>
              <a:t>Probabilistic reasoning and machine learning (1987-present)</a:t>
            </a:r>
          </a:p>
          <a:p>
            <a:pPr>
              <a:lnSpc>
                <a:spcPct val="105000"/>
              </a:lnSpc>
              <a:spcBef>
                <a:spcPts val="0"/>
              </a:spcBef>
            </a:pPr>
            <a:r>
              <a:rPr lang="en-US" dirty="0"/>
              <a:t>Big data (2001-present)</a:t>
            </a:r>
          </a:p>
          <a:p>
            <a:pPr>
              <a:lnSpc>
                <a:spcPct val="105000"/>
              </a:lnSpc>
              <a:spcBef>
                <a:spcPts val="0"/>
              </a:spcBef>
            </a:pPr>
            <a:r>
              <a:rPr lang="en-US" dirty="0"/>
              <a:t>Deep learning (2011-present)</a:t>
            </a:r>
          </a:p>
          <a:p>
            <a:pPr>
              <a:lnSpc>
                <a:spcPct val="105000"/>
              </a:lnSpc>
              <a:spcBef>
                <a:spcPts val="0"/>
              </a:spcBef>
            </a:pPr>
            <a:r>
              <a:rPr lang="en-US" dirty="0"/>
              <a:t>Large language models (2018-present)</a:t>
            </a:r>
          </a:p>
          <a:p>
            <a:pPr>
              <a:lnSpc>
                <a:spcPct val="100000"/>
              </a:lnSpc>
              <a:spcBef>
                <a:spcPts val="200"/>
              </a:spcBef>
            </a:pPr>
            <a:endParaRPr lang="en-US" sz="2400" dirty="0"/>
          </a:p>
          <a:p>
            <a:pPr>
              <a:lnSpc>
                <a:spcPct val="100000"/>
              </a:lnSpc>
              <a:spcBef>
                <a:spcPts val="200"/>
              </a:spcBef>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3</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79346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fontScale="90000"/>
          </a:bodyPr>
          <a:lstStyle/>
          <a:p>
            <a:pPr>
              <a:lnSpc>
                <a:spcPct val="105000"/>
              </a:lnSpc>
              <a:spcBef>
                <a:spcPts val="0"/>
              </a:spcBef>
            </a:pPr>
            <a:r>
              <a:rPr lang="en-US" dirty="0"/>
              <a:t>The inception of AI (1943-1956)</a:t>
            </a:r>
          </a:p>
        </p:txBody>
      </p:sp>
      <p:sp>
        <p:nvSpPr>
          <p:cNvPr id="3" name="Content Placeholder 2"/>
          <p:cNvSpPr>
            <a:spLocks noGrp="1"/>
          </p:cNvSpPr>
          <p:nvPr>
            <p:ph idx="1"/>
          </p:nvPr>
        </p:nvSpPr>
        <p:spPr>
          <a:xfrm>
            <a:off x="628650" y="1142980"/>
            <a:ext cx="7886700" cy="3775862"/>
          </a:xfrm>
        </p:spPr>
        <p:txBody>
          <a:bodyPr>
            <a:noAutofit/>
          </a:bodyPr>
          <a:lstStyle/>
          <a:p>
            <a:pPr marL="0" indent="0">
              <a:lnSpc>
                <a:spcPct val="100000"/>
              </a:lnSpc>
              <a:spcBef>
                <a:spcPts val="200"/>
              </a:spcBef>
              <a:buNone/>
            </a:pPr>
            <a:r>
              <a:rPr lang="en-US" sz="2400" dirty="0"/>
              <a:t>The first work that is now generally recognized as AI was performed by Warren McCulloch and Walter Pitts (1943).  They proposed a logical artificial neuron that could represent the logical connectives (AND, OR, NOT ,NAND,NOR).</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1950, Turning introduced the Turing test, machine learning, genetic algorithms, and reinforcement learning.  </a:t>
            </a:r>
          </a:p>
          <a:p>
            <a:pPr marL="0" indent="0">
              <a:lnSpc>
                <a:spcPct val="100000"/>
              </a:lnSpc>
              <a:spcBef>
                <a:spcPts val="200"/>
              </a:spcBef>
              <a:buNone/>
            </a:pPr>
            <a:endParaRPr lang="en-US" sz="2400" dirty="0"/>
          </a:p>
          <a:p>
            <a:pPr marL="0" indent="0">
              <a:lnSpc>
                <a:spcPct val="100000"/>
              </a:lnSpc>
              <a:spcBef>
                <a:spcPts val="200"/>
              </a:spcBef>
              <a:buNone/>
            </a:pPr>
            <a:r>
              <a:rPr lang="en-US" sz="2400" dirty="0"/>
              <a:t>Allen Newell and Herbert Simon developed a mathematical theorem-proving system call the </a:t>
            </a:r>
            <a:r>
              <a:rPr lang="en-US" sz="2400" b="1" dirty="0"/>
              <a:t>Logic Theorist </a:t>
            </a:r>
            <a:r>
              <a:rPr lang="en-US" sz="2400" dirty="0"/>
              <a:t>(LT).</a:t>
            </a:r>
          </a:p>
        </p:txBody>
      </p:sp>
      <p:sp>
        <p:nvSpPr>
          <p:cNvPr id="4" name="Slide Number Placeholder 3"/>
          <p:cNvSpPr>
            <a:spLocks noGrp="1"/>
          </p:cNvSpPr>
          <p:nvPr>
            <p:ph type="sldNum" sz="quarter" idx="10"/>
          </p:nvPr>
        </p:nvSpPr>
        <p:spPr/>
        <p:txBody>
          <a:bodyPr/>
          <a:lstStyle/>
          <a:p>
            <a:fld id="{AB708958-4DFC-4EC7-950F-B024F074605E}" type="slidenum">
              <a:rPr lang="en-US" smtClean="0"/>
              <a:t>4</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97876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4936" cy="531857"/>
          </a:xfrm>
        </p:spPr>
        <p:txBody>
          <a:bodyPr>
            <a:noAutofit/>
          </a:bodyPr>
          <a:lstStyle/>
          <a:p>
            <a:pPr>
              <a:lnSpc>
                <a:spcPct val="105000"/>
              </a:lnSpc>
              <a:spcBef>
                <a:spcPts val="0"/>
              </a:spcBef>
            </a:pPr>
            <a:r>
              <a:rPr lang="en-US" sz="2800" dirty="0"/>
              <a:t>Early enthusiasm, great expectations (1952-1969) </a:t>
            </a:r>
            <a:r>
              <a:rPr lang="en-US" sz="2000" dirty="0"/>
              <a:t>(1)</a:t>
            </a:r>
          </a:p>
        </p:txBody>
      </p:sp>
      <p:sp>
        <p:nvSpPr>
          <p:cNvPr id="3" name="Content Placeholder 2"/>
          <p:cNvSpPr>
            <a:spLocks noGrp="1"/>
          </p:cNvSpPr>
          <p:nvPr>
            <p:ph idx="1"/>
          </p:nvPr>
        </p:nvSpPr>
        <p:spPr>
          <a:xfrm>
            <a:off x="628650" y="1142980"/>
            <a:ext cx="7886700" cy="4816386"/>
          </a:xfrm>
        </p:spPr>
        <p:txBody>
          <a:bodyPr>
            <a:noAutofit/>
          </a:bodyPr>
          <a:lstStyle/>
          <a:p>
            <a:pPr marL="0" indent="0">
              <a:lnSpc>
                <a:spcPct val="100000"/>
              </a:lnSpc>
              <a:spcBef>
                <a:spcPts val="200"/>
              </a:spcBef>
              <a:buNone/>
            </a:pPr>
            <a:r>
              <a:rPr lang="en-US" sz="2400" dirty="0"/>
              <a:t>The intellectual establishment of the 1950s preferred to believe that “a machine can never do X.”  AI researchers responded by demonstrating one X after another.</a:t>
            </a:r>
          </a:p>
          <a:p>
            <a:pPr marL="0" indent="0">
              <a:lnSpc>
                <a:spcPct val="100000"/>
              </a:lnSpc>
              <a:spcBef>
                <a:spcPts val="200"/>
              </a:spcBef>
              <a:buNone/>
            </a:pPr>
            <a:endParaRPr lang="en-US" sz="2400" dirty="0"/>
          </a:p>
          <a:p>
            <a:pPr marL="0" indent="0">
              <a:lnSpc>
                <a:spcPct val="100000"/>
              </a:lnSpc>
              <a:spcBef>
                <a:spcPts val="200"/>
              </a:spcBef>
              <a:buNone/>
            </a:pPr>
            <a:r>
              <a:rPr lang="en-US" sz="2400" dirty="0"/>
              <a:t>Newell and Simon followed up on LT with the </a:t>
            </a:r>
            <a:r>
              <a:rPr lang="en-US" sz="2400" b="1" dirty="0"/>
              <a:t>General Problem Solver </a:t>
            </a:r>
            <a:r>
              <a:rPr lang="en-US" sz="2400" dirty="0"/>
              <a:t>(GPS) that was designed to imitate human problem-solving protocols.</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1958, John McCarthy developed the high-level language </a:t>
            </a:r>
            <a:r>
              <a:rPr lang="en-US" sz="2400" b="1" dirty="0"/>
              <a:t>LISP</a:t>
            </a:r>
            <a:r>
              <a:rPr lang="en-US" sz="2400" dirty="0"/>
              <a:t> which was to become the dominant AI language for the next 30 years.  He laid out plans for </a:t>
            </a:r>
            <a:r>
              <a:rPr lang="en-US" sz="2400" b="1" dirty="0"/>
              <a:t>Advice Taker</a:t>
            </a:r>
            <a:r>
              <a:rPr lang="en-US" sz="2400" dirty="0"/>
              <a:t>, a hypothetical program that would embody general knowledge of the world and could use it to derive plans of action.</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5</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18994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94936" cy="531857"/>
          </a:xfrm>
        </p:spPr>
        <p:txBody>
          <a:bodyPr>
            <a:noAutofit/>
          </a:bodyPr>
          <a:lstStyle/>
          <a:p>
            <a:pPr>
              <a:lnSpc>
                <a:spcPct val="105000"/>
              </a:lnSpc>
              <a:spcBef>
                <a:spcPts val="0"/>
              </a:spcBef>
            </a:pPr>
            <a:r>
              <a:rPr lang="en-US" sz="2800" dirty="0"/>
              <a:t>Early enthusiasm, great expectations (1952-1969) </a:t>
            </a:r>
            <a:r>
              <a:rPr lang="en-US" sz="2000" dirty="0"/>
              <a:t>(2)</a:t>
            </a:r>
          </a:p>
        </p:txBody>
      </p:sp>
      <p:sp>
        <p:nvSpPr>
          <p:cNvPr id="3" name="Content Placeholder 2"/>
          <p:cNvSpPr>
            <a:spLocks noGrp="1"/>
          </p:cNvSpPr>
          <p:nvPr>
            <p:ph idx="1"/>
          </p:nvPr>
        </p:nvSpPr>
        <p:spPr>
          <a:xfrm>
            <a:off x="628650" y="1142980"/>
            <a:ext cx="7886700" cy="4816386"/>
          </a:xfrm>
        </p:spPr>
        <p:txBody>
          <a:bodyPr>
            <a:noAutofit/>
          </a:bodyPr>
          <a:lstStyle/>
          <a:p>
            <a:pPr marL="0" indent="0">
              <a:lnSpc>
                <a:spcPct val="100000"/>
              </a:lnSpc>
              <a:spcBef>
                <a:spcPts val="200"/>
              </a:spcBef>
              <a:buNone/>
            </a:pPr>
            <a:r>
              <a:rPr lang="en-US" sz="2400" dirty="0"/>
              <a:t>In 1960, </a:t>
            </a:r>
            <a:r>
              <a:rPr lang="en-US" sz="2400" b="1" dirty="0"/>
              <a:t>Bernie Widrow </a:t>
            </a:r>
            <a:r>
              <a:rPr lang="en-US" sz="2400" dirty="0"/>
              <a:t>and </a:t>
            </a:r>
            <a:r>
              <a:rPr lang="en-US" sz="2400" b="1" dirty="0"/>
              <a:t>Ted Hoff </a:t>
            </a:r>
            <a:r>
              <a:rPr lang="en-US" sz="2400" dirty="0"/>
              <a:t>extended McCulloch and </a:t>
            </a:r>
            <a:r>
              <a:rPr lang="en-US" sz="2400" dirty="0" err="1"/>
              <a:t>Pitts’s</a:t>
            </a:r>
            <a:r>
              <a:rPr lang="en-US" sz="2400" dirty="0"/>
              <a:t> artificial neuron, calling their model the </a:t>
            </a:r>
            <a:r>
              <a:rPr lang="en-US" sz="2400" b="1" dirty="0"/>
              <a:t>Adaptive Linear Network </a:t>
            </a:r>
            <a:r>
              <a:rPr lang="en-US" sz="2400" dirty="0"/>
              <a:t>(Adaline).</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1962 </a:t>
            </a:r>
            <a:r>
              <a:rPr lang="en-US" sz="2400" b="1" dirty="0"/>
              <a:t>Frank Rosenblatt </a:t>
            </a:r>
            <a:r>
              <a:rPr lang="en-US" sz="2400" dirty="0"/>
              <a:t>introduced a related model, the </a:t>
            </a:r>
            <a:r>
              <a:rPr lang="en-US" sz="2400" b="1" dirty="0"/>
              <a:t>Perceptron</a:t>
            </a:r>
            <a:r>
              <a:rPr lang="en-US" sz="2400" dirty="0"/>
              <a:t>.</a:t>
            </a:r>
          </a:p>
          <a:p>
            <a:pPr marL="0" indent="0">
              <a:lnSpc>
                <a:spcPct val="100000"/>
              </a:lnSpc>
              <a:spcBef>
                <a:spcPts val="200"/>
              </a:spcBef>
              <a:buNone/>
            </a:pPr>
            <a:endParaRPr lang="en-US" sz="2400" dirty="0"/>
          </a:p>
          <a:p>
            <a:pPr marL="0" indent="0">
              <a:lnSpc>
                <a:spcPct val="100000"/>
              </a:lnSpc>
              <a:spcBef>
                <a:spcPts val="200"/>
              </a:spcBef>
              <a:buNone/>
            </a:pPr>
            <a:r>
              <a:rPr lang="en-US" sz="2400" dirty="0"/>
              <a:t>In 1962 Block et. al. proved the </a:t>
            </a:r>
            <a:r>
              <a:rPr lang="en-US" sz="2400" b="1" dirty="0"/>
              <a:t>perceptron convergence theorem</a:t>
            </a:r>
            <a:r>
              <a:rPr lang="en-US" sz="2400" dirty="0"/>
              <a:t> that says that the learning algorithm can adjust the connection strengths of a perceptron to match any input data, provided such a match exists.</a:t>
            </a:r>
          </a:p>
        </p:txBody>
      </p:sp>
      <p:sp>
        <p:nvSpPr>
          <p:cNvPr id="4" name="Slide Number Placeholder 3"/>
          <p:cNvSpPr>
            <a:spLocks noGrp="1"/>
          </p:cNvSpPr>
          <p:nvPr>
            <p:ph type="sldNum" sz="quarter" idx="10"/>
          </p:nvPr>
        </p:nvSpPr>
        <p:spPr/>
        <p:txBody>
          <a:bodyPr/>
          <a:lstStyle/>
          <a:p>
            <a:fld id="{AB708958-4DFC-4EC7-950F-B024F074605E}" type="slidenum">
              <a:rPr lang="en-US" smtClean="0"/>
              <a:t>6</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324535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A dose of reality (1966-1973) </a:t>
            </a:r>
            <a:r>
              <a:rPr lang="en-US" sz="2000" dirty="0"/>
              <a:t>(1)</a:t>
            </a:r>
          </a:p>
        </p:txBody>
      </p:sp>
      <p:sp>
        <p:nvSpPr>
          <p:cNvPr id="3" name="Content Placeholder 2"/>
          <p:cNvSpPr>
            <a:spLocks noGrp="1"/>
          </p:cNvSpPr>
          <p:nvPr>
            <p:ph idx="1"/>
          </p:nvPr>
        </p:nvSpPr>
        <p:spPr>
          <a:xfrm>
            <a:off x="628650" y="1142980"/>
            <a:ext cx="7886700" cy="3775862"/>
          </a:xfrm>
        </p:spPr>
        <p:txBody>
          <a:bodyPr>
            <a:noAutofit/>
          </a:bodyPr>
          <a:lstStyle/>
          <a:p>
            <a:pPr marL="0" indent="0">
              <a:lnSpc>
                <a:spcPct val="100000"/>
              </a:lnSpc>
              <a:spcBef>
                <a:spcPts val="200"/>
              </a:spcBef>
              <a:buNone/>
            </a:pPr>
            <a:r>
              <a:rPr lang="en-US" sz="2400" dirty="0"/>
              <a:t>From the beginning, AI researchers made a number of grandiose predictions of their coming successes.  In the medium-term, many of these predictions did not come to pass.</a:t>
            </a:r>
          </a:p>
          <a:p>
            <a:pPr marL="0" indent="0">
              <a:lnSpc>
                <a:spcPct val="100000"/>
              </a:lnSpc>
              <a:spcBef>
                <a:spcPts val="200"/>
              </a:spcBef>
              <a:buNone/>
            </a:pPr>
            <a:endParaRPr lang="en-US" sz="2400" dirty="0"/>
          </a:p>
          <a:p>
            <a:pPr marL="0" indent="0">
              <a:lnSpc>
                <a:spcPct val="100000"/>
              </a:lnSpc>
              <a:spcBef>
                <a:spcPts val="200"/>
              </a:spcBef>
              <a:buNone/>
            </a:pPr>
            <a:r>
              <a:rPr lang="en-US" sz="2400" dirty="0"/>
              <a:t>There are three main reasons for these failures.   The first was that many of the early AI systems were based primarily on “informed introspection” as to how humans perform a task, rather than on a careful analysis of the task, what it means to be a solution, and what an algorithm would need to do to reliably produce such a solution.</a:t>
            </a:r>
          </a:p>
          <a:p>
            <a:pPr marL="0" indent="0">
              <a:lnSpc>
                <a:spcPct val="100000"/>
              </a:lnSpc>
              <a:spcBef>
                <a:spcPts val="200"/>
              </a:spcBef>
              <a:buNone/>
            </a:pPr>
            <a:endParaRPr lang="en-US" sz="2400" dirty="0"/>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7</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1685398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A dose of reality (1966-1973) </a:t>
            </a:r>
            <a:r>
              <a:rPr lang="en-US" sz="2000" dirty="0"/>
              <a:t>(2)</a:t>
            </a:r>
          </a:p>
        </p:txBody>
      </p:sp>
      <p:sp>
        <p:nvSpPr>
          <p:cNvPr id="3" name="Content Placeholder 2"/>
          <p:cNvSpPr>
            <a:spLocks noGrp="1"/>
          </p:cNvSpPr>
          <p:nvPr>
            <p:ph idx="1"/>
          </p:nvPr>
        </p:nvSpPr>
        <p:spPr>
          <a:xfrm>
            <a:off x="628650" y="1142980"/>
            <a:ext cx="7886700" cy="3775862"/>
          </a:xfrm>
        </p:spPr>
        <p:txBody>
          <a:bodyPr>
            <a:noAutofit/>
          </a:bodyPr>
          <a:lstStyle/>
          <a:p>
            <a:pPr marL="0" indent="0">
              <a:lnSpc>
                <a:spcPct val="100000"/>
              </a:lnSpc>
              <a:spcBef>
                <a:spcPts val="200"/>
              </a:spcBef>
              <a:buNone/>
            </a:pPr>
            <a:r>
              <a:rPr lang="en-US" sz="2400" dirty="0"/>
              <a:t>The second reason for these failures was a lack of appreciation of the intractability of many of the problems that AI was attempting to solve.</a:t>
            </a:r>
          </a:p>
          <a:p>
            <a:pPr marL="0" indent="0">
              <a:lnSpc>
                <a:spcPct val="100000"/>
              </a:lnSpc>
              <a:spcBef>
                <a:spcPts val="200"/>
              </a:spcBef>
              <a:buNone/>
            </a:pPr>
            <a:endParaRPr lang="en-US" sz="2400" dirty="0"/>
          </a:p>
          <a:p>
            <a:pPr marL="0" indent="0">
              <a:lnSpc>
                <a:spcPct val="100000"/>
              </a:lnSpc>
              <a:spcBef>
                <a:spcPts val="200"/>
              </a:spcBef>
              <a:buNone/>
            </a:pPr>
            <a:r>
              <a:rPr lang="en-US" sz="2400" dirty="0"/>
              <a:t>Most of the early problem-solving systems work by trying out different combinations of steps until a solution was found.  While this approach worked on simple problems, those with few possible action and very short solution sequences, it did not scale well to larger, more complicated problems.  It wasn’t just a matter of using faster hardware and more memory.</a:t>
            </a:r>
          </a:p>
          <a:p>
            <a:pPr marL="0" indent="0">
              <a:lnSpc>
                <a:spcPct val="100000"/>
              </a:lnSpc>
              <a:spcBef>
                <a:spcPts val="200"/>
              </a:spcBef>
              <a:buNone/>
            </a:pPr>
            <a:endParaRPr lang="en-US" sz="2400" dirty="0"/>
          </a:p>
        </p:txBody>
      </p:sp>
      <p:sp>
        <p:nvSpPr>
          <p:cNvPr id="4" name="Slide Number Placeholder 3"/>
          <p:cNvSpPr>
            <a:spLocks noGrp="1"/>
          </p:cNvSpPr>
          <p:nvPr>
            <p:ph type="sldNum" sz="quarter" idx="10"/>
          </p:nvPr>
        </p:nvSpPr>
        <p:spPr/>
        <p:txBody>
          <a:bodyPr/>
          <a:lstStyle/>
          <a:p>
            <a:fld id="{AB708958-4DFC-4EC7-950F-B024F074605E}" type="slidenum">
              <a:rPr lang="en-US" smtClean="0"/>
              <a:t>8</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2973888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1857"/>
          </a:xfrm>
        </p:spPr>
        <p:txBody>
          <a:bodyPr>
            <a:normAutofit/>
          </a:bodyPr>
          <a:lstStyle/>
          <a:p>
            <a:pPr>
              <a:lnSpc>
                <a:spcPct val="105000"/>
              </a:lnSpc>
              <a:spcBef>
                <a:spcPts val="0"/>
              </a:spcBef>
            </a:pPr>
            <a:r>
              <a:rPr lang="en-US" sz="2800" dirty="0"/>
              <a:t>A dose of reality (1966-1973) </a:t>
            </a:r>
            <a:r>
              <a:rPr lang="en-US" sz="2000" dirty="0"/>
              <a:t>(3)</a:t>
            </a:r>
          </a:p>
        </p:txBody>
      </p:sp>
      <p:sp>
        <p:nvSpPr>
          <p:cNvPr id="3" name="Content Placeholder 2"/>
          <p:cNvSpPr>
            <a:spLocks noGrp="1"/>
          </p:cNvSpPr>
          <p:nvPr>
            <p:ph idx="1"/>
          </p:nvPr>
        </p:nvSpPr>
        <p:spPr>
          <a:xfrm>
            <a:off x="628650" y="1142980"/>
            <a:ext cx="7886700" cy="3775862"/>
          </a:xfrm>
        </p:spPr>
        <p:txBody>
          <a:bodyPr>
            <a:noAutofit/>
          </a:bodyPr>
          <a:lstStyle/>
          <a:p>
            <a:pPr marL="0" indent="0">
              <a:lnSpc>
                <a:spcPct val="100000"/>
              </a:lnSpc>
              <a:spcBef>
                <a:spcPts val="200"/>
              </a:spcBef>
              <a:buNone/>
            </a:pPr>
            <a:r>
              <a:rPr lang="en-US" sz="2400" dirty="0"/>
              <a:t>The third reason for these failures was the fundamental limitations of the basic structures being used to generate intelligent behavior.</a:t>
            </a:r>
          </a:p>
          <a:p>
            <a:pPr marL="0" indent="0">
              <a:lnSpc>
                <a:spcPct val="100000"/>
              </a:lnSpc>
              <a:spcBef>
                <a:spcPts val="200"/>
              </a:spcBef>
              <a:buNone/>
            </a:pPr>
            <a:endParaRPr lang="en-US" sz="2400" dirty="0"/>
          </a:p>
          <a:p>
            <a:pPr marL="0" indent="0">
              <a:lnSpc>
                <a:spcPct val="100000"/>
              </a:lnSpc>
              <a:spcBef>
                <a:spcPts val="200"/>
              </a:spcBef>
              <a:buNone/>
            </a:pPr>
            <a:r>
              <a:rPr lang="en-US" sz="2400" dirty="0"/>
              <a:t>For example, in 1969 Minsky and </a:t>
            </a:r>
            <a:r>
              <a:rPr lang="en-US" sz="2400" dirty="0" err="1"/>
              <a:t>Papert</a:t>
            </a:r>
            <a:r>
              <a:rPr lang="en-US" sz="2400" dirty="0"/>
              <a:t> proved that although perceptrons (the simplest form of a neural network) were capable of learning anything that they could represent, they could represent very little.</a:t>
            </a:r>
          </a:p>
        </p:txBody>
      </p:sp>
      <p:sp>
        <p:nvSpPr>
          <p:cNvPr id="4" name="Slide Number Placeholder 3"/>
          <p:cNvSpPr>
            <a:spLocks noGrp="1"/>
          </p:cNvSpPr>
          <p:nvPr>
            <p:ph type="sldNum" sz="quarter" idx="10"/>
          </p:nvPr>
        </p:nvSpPr>
        <p:spPr/>
        <p:txBody>
          <a:bodyPr/>
          <a:lstStyle/>
          <a:p>
            <a:fld id="{AB708958-4DFC-4EC7-950F-B024F074605E}" type="slidenum">
              <a:rPr lang="en-US" smtClean="0"/>
              <a:t>9</a:t>
            </a:fld>
            <a:endParaRPr lang="en-US"/>
          </a:p>
        </p:txBody>
      </p:sp>
      <p:sp>
        <p:nvSpPr>
          <p:cNvPr id="5" name="TextBox 4">
            <a:extLst>
              <a:ext uri="{FF2B5EF4-FFF2-40B4-BE49-F238E27FC236}">
                <a16:creationId xmlns:a16="http://schemas.microsoft.com/office/drawing/2014/main" id="{A64D587E-5161-0C83-14AB-18DE2F320B9D}"/>
              </a:ext>
            </a:extLst>
          </p:cNvPr>
          <p:cNvSpPr txBox="1"/>
          <p:nvPr/>
        </p:nvSpPr>
        <p:spPr>
          <a:xfrm>
            <a:off x="6024399" y="6053952"/>
            <a:ext cx="2490951" cy="338554"/>
          </a:xfrm>
          <a:prstGeom prst="rect">
            <a:avLst/>
          </a:prstGeom>
          <a:noFill/>
        </p:spPr>
        <p:txBody>
          <a:bodyPr wrap="square" rtlCol="0">
            <a:spAutoFit/>
          </a:bodyPr>
          <a:lstStyle/>
          <a:p>
            <a:pPr algn="r"/>
            <a:r>
              <a:rPr lang="en-US" sz="1600" dirty="0">
                <a:latin typeface="Times New Roman" panose="02020603050405020304" pitchFamily="18" charset="0"/>
                <a:cs typeface="Times New Roman" panose="02020603050405020304" pitchFamily="18" charset="0"/>
              </a:rPr>
              <a:t>from Russell and Norvig</a:t>
            </a:r>
          </a:p>
        </p:txBody>
      </p:sp>
    </p:spTree>
    <p:extLst>
      <p:ext uri="{BB962C8B-B14F-4D97-AF65-F5344CB8AC3E}">
        <p14:creationId xmlns:p14="http://schemas.microsoft.com/office/powerpoint/2010/main" val="8713934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L 4.pptx" id="{64B2721A-5DC7-49C9-80C0-1FCBF9A53174}" vid="{30ECEC55-8025-4063-B582-643B68783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6192</TotalTime>
  <Words>1947</Words>
  <Application>Microsoft Office PowerPoint</Application>
  <PresentationFormat>On-screen Show (4:3)</PresentationFormat>
  <Paragraphs>154</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A Very Brief History of AI</vt:lpstr>
      <vt:lpstr>The History of AI: Turing Award winners</vt:lpstr>
      <vt:lpstr>The History of AI: the epochs</vt:lpstr>
      <vt:lpstr>The inception of AI (1943-1956)</vt:lpstr>
      <vt:lpstr>Early enthusiasm, great expectations (1952-1969) (1)</vt:lpstr>
      <vt:lpstr>Early enthusiasm, great expectations (1952-1969) (2)</vt:lpstr>
      <vt:lpstr>A dose of reality (1966-1973) (1)</vt:lpstr>
      <vt:lpstr>A dose of reality (1966-1973) (2)</vt:lpstr>
      <vt:lpstr>A dose of reality (1966-1973) (3)</vt:lpstr>
      <vt:lpstr>Expert systems (1969-1986) (1)</vt:lpstr>
      <vt:lpstr>Expert systems (1969-1986) (2)</vt:lpstr>
      <vt:lpstr>Expert systems (1969-1986) (3)</vt:lpstr>
      <vt:lpstr>Expert systems (1969-1986) (4)</vt:lpstr>
      <vt:lpstr>The return of neural networks (1986-present)</vt:lpstr>
      <vt:lpstr>Probabilistic reasoning and machine learning (1987-present) (1)</vt:lpstr>
      <vt:lpstr>Probabilistic reasoning and machine learning (1987-present) (2)</vt:lpstr>
      <vt:lpstr>Big data (2001-present)</vt:lpstr>
      <vt:lpstr>Deep learning (2011-present) (1)</vt:lpstr>
      <vt:lpstr>Deep learning (2011-present) (2)</vt:lpstr>
      <vt:lpstr>Large language models (LLMs) (2018-present) (1)</vt:lpstr>
      <vt:lpstr>Large language models (LLMs) (2018-present)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Erik Grimmelmann</dc:creator>
  <cp:lastModifiedBy>Erik Grimmelmann</cp:lastModifiedBy>
  <cp:revision>392</cp:revision>
  <cp:lastPrinted>2024-04-25T18:33:16Z</cp:lastPrinted>
  <dcterms:created xsi:type="dcterms:W3CDTF">2017-02-25T17:52:53Z</dcterms:created>
  <dcterms:modified xsi:type="dcterms:W3CDTF">2024-08-16T16:29:22Z</dcterms:modified>
</cp:coreProperties>
</file>