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7" r:id="rId10"/>
    <p:sldId id="266" r:id="rId11"/>
    <p:sldId id="270" r:id="rId12"/>
    <p:sldId id="271" r:id="rId13"/>
    <p:sldId id="273" r:id="rId14"/>
    <p:sldId id="272" r:id="rId15"/>
    <p:sldId id="275" r:id="rId16"/>
    <p:sldId id="274" r:id="rId17"/>
    <p:sldId id="276" r:id="rId18"/>
    <p:sldId id="277" r:id="rId19"/>
    <p:sldId id="279" r:id="rId20"/>
    <p:sldId id="278" r:id="rId21"/>
    <p:sldId id="280" r:id="rId22"/>
    <p:sldId id="281" r:id="rId23"/>
    <p:sldId id="282"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4F87-F7DC-6421-EFD4-28E1F2EAA0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B49435-4193-32F0-0C9B-6DA207B0B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87607D-5223-C3C8-FE34-89BF27C86D38}"/>
              </a:ext>
            </a:extLst>
          </p:cNvPr>
          <p:cNvSpPr>
            <a:spLocks noGrp="1"/>
          </p:cNvSpPr>
          <p:nvPr>
            <p:ph type="dt" sz="half" idx="10"/>
          </p:nvPr>
        </p:nvSpPr>
        <p:spPr/>
        <p:txBody>
          <a:bodyPr/>
          <a:lstStyle/>
          <a:p>
            <a:fld id="{25B94F53-247A-404A-B853-F6FED2157D46}" type="datetimeFigureOut">
              <a:rPr lang="en-US" smtClean="0"/>
              <a:t>9/23/2024</a:t>
            </a:fld>
            <a:endParaRPr lang="en-US"/>
          </a:p>
        </p:txBody>
      </p:sp>
      <p:sp>
        <p:nvSpPr>
          <p:cNvPr id="5" name="Footer Placeholder 4">
            <a:extLst>
              <a:ext uri="{FF2B5EF4-FFF2-40B4-BE49-F238E27FC236}">
                <a16:creationId xmlns:a16="http://schemas.microsoft.com/office/drawing/2014/main" id="{89CAFD5B-6D66-9DAE-0095-9828FA41C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29FCB-8B92-01BA-7052-C549EE3A87D2}"/>
              </a:ext>
            </a:extLst>
          </p:cNvPr>
          <p:cNvSpPr>
            <a:spLocks noGrp="1"/>
          </p:cNvSpPr>
          <p:nvPr>
            <p:ph type="sldNum" sz="quarter" idx="12"/>
          </p:nvPr>
        </p:nvSpPr>
        <p:spPr/>
        <p:txBody>
          <a:bodyPr/>
          <a:lstStyle/>
          <a:p>
            <a:fld id="{EC5E500D-539B-4407-8C6D-C54EBF4616DE}" type="slidenum">
              <a:rPr lang="en-US" smtClean="0"/>
              <a:t>‹#›</a:t>
            </a:fld>
            <a:endParaRPr lang="en-US"/>
          </a:p>
        </p:txBody>
      </p:sp>
    </p:spTree>
    <p:extLst>
      <p:ext uri="{BB962C8B-B14F-4D97-AF65-F5344CB8AC3E}">
        <p14:creationId xmlns:p14="http://schemas.microsoft.com/office/powerpoint/2010/main" val="83336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CF9B-431A-5450-175E-06F7A74741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ADFA24-075A-D9CA-0A0D-60CC4313D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C2692-AC78-F2BA-7F9C-0966E72583C9}"/>
              </a:ext>
            </a:extLst>
          </p:cNvPr>
          <p:cNvSpPr>
            <a:spLocks noGrp="1"/>
          </p:cNvSpPr>
          <p:nvPr>
            <p:ph type="dt" sz="half" idx="10"/>
          </p:nvPr>
        </p:nvSpPr>
        <p:spPr/>
        <p:txBody>
          <a:bodyPr/>
          <a:lstStyle/>
          <a:p>
            <a:fld id="{25B94F53-247A-404A-B853-F6FED2157D46}" type="datetimeFigureOut">
              <a:rPr lang="en-US" smtClean="0"/>
              <a:t>9/23/2024</a:t>
            </a:fld>
            <a:endParaRPr lang="en-US"/>
          </a:p>
        </p:txBody>
      </p:sp>
      <p:sp>
        <p:nvSpPr>
          <p:cNvPr id="5" name="Footer Placeholder 4">
            <a:extLst>
              <a:ext uri="{FF2B5EF4-FFF2-40B4-BE49-F238E27FC236}">
                <a16:creationId xmlns:a16="http://schemas.microsoft.com/office/drawing/2014/main" id="{72CE80BB-C731-D857-BEC2-7498EFC73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977AA-48FD-CF66-5E45-5D3D69F37FAB}"/>
              </a:ext>
            </a:extLst>
          </p:cNvPr>
          <p:cNvSpPr>
            <a:spLocks noGrp="1"/>
          </p:cNvSpPr>
          <p:nvPr>
            <p:ph type="sldNum" sz="quarter" idx="12"/>
          </p:nvPr>
        </p:nvSpPr>
        <p:spPr/>
        <p:txBody>
          <a:bodyPr/>
          <a:lstStyle/>
          <a:p>
            <a:fld id="{EC5E500D-539B-4407-8C6D-C54EBF4616DE}" type="slidenum">
              <a:rPr lang="en-US" smtClean="0"/>
              <a:t>‹#›</a:t>
            </a:fld>
            <a:endParaRPr lang="en-US"/>
          </a:p>
        </p:txBody>
      </p:sp>
    </p:spTree>
    <p:extLst>
      <p:ext uri="{BB962C8B-B14F-4D97-AF65-F5344CB8AC3E}">
        <p14:creationId xmlns:p14="http://schemas.microsoft.com/office/powerpoint/2010/main" val="135967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C689E6-2D28-744B-5463-3F60A3660A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2756E5-2CF4-D0AC-4EA4-91CD342B79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AB66D-A1E4-70EC-E6B9-B0B3078D2EC5}"/>
              </a:ext>
            </a:extLst>
          </p:cNvPr>
          <p:cNvSpPr>
            <a:spLocks noGrp="1"/>
          </p:cNvSpPr>
          <p:nvPr>
            <p:ph type="dt" sz="half" idx="10"/>
          </p:nvPr>
        </p:nvSpPr>
        <p:spPr/>
        <p:txBody>
          <a:bodyPr/>
          <a:lstStyle/>
          <a:p>
            <a:fld id="{25B94F53-247A-404A-B853-F6FED2157D46}" type="datetimeFigureOut">
              <a:rPr lang="en-US" smtClean="0"/>
              <a:t>9/23/2024</a:t>
            </a:fld>
            <a:endParaRPr lang="en-US"/>
          </a:p>
        </p:txBody>
      </p:sp>
      <p:sp>
        <p:nvSpPr>
          <p:cNvPr id="5" name="Footer Placeholder 4">
            <a:extLst>
              <a:ext uri="{FF2B5EF4-FFF2-40B4-BE49-F238E27FC236}">
                <a16:creationId xmlns:a16="http://schemas.microsoft.com/office/drawing/2014/main" id="{A6201942-46B5-4442-1451-ED37AD7A6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7265D-570C-F7EB-95EE-A6D7419F0152}"/>
              </a:ext>
            </a:extLst>
          </p:cNvPr>
          <p:cNvSpPr>
            <a:spLocks noGrp="1"/>
          </p:cNvSpPr>
          <p:nvPr>
            <p:ph type="sldNum" sz="quarter" idx="12"/>
          </p:nvPr>
        </p:nvSpPr>
        <p:spPr/>
        <p:txBody>
          <a:bodyPr/>
          <a:lstStyle/>
          <a:p>
            <a:fld id="{EC5E500D-539B-4407-8C6D-C54EBF4616DE}" type="slidenum">
              <a:rPr lang="en-US" smtClean="0"/>
              <a:t>‹#›</a:t>
            </a:fld>
            <a:endParaRPr lang="en-US"/>
          </a:p>
        </p:txBody>
      </p:sp>
    </p:spTree>
    <p:extLst>
      <p:ext uri="{BB962C8B-B14F-4D97-AF65-F5344CB8AC3E}">
        <p14:creationId xmlns:p14="http://schemas.microsoft.com/office/powerpoint/2010/main" val="369379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96DA-21C6-3764-0D50-80844922B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ABF92-D8E3-6645-507E-86D65B5AE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A4C51-292D-860A-A295-DE42E50B8646}"/>
              </a:ext>
            </a:extLst>
          </p:cNvPr>
          <p:cNvSpPr>
            <a:spLocks noGrp="1"/>
          </p:cNvSpPr>
          <p:nvPr>
            <p:ph type="dt" sz="half" idx="10"/>
          </p:nvPr>
        </p:nvSpPr>
        <p:spPr/>
        <p:txBody>
          <a:bodyPr/>
          <a:lstStyle/>
          <a:p>
            <a:fld id="{25B94F53-247A-404A-B853-F6FED2157D46}" type="datetimeFigureOut">
              <a:rPr lang="en-US" smtClean="0"/>
              <a:t>9/23/2024</a:t>
            </a:fld>
            <a:endParaRPr lang="en-US"/>
          </a:p>
        </p:txBody>
      </p:sp>
      <p:sp>
        <p:nvSpPr>
          <p:cNvPr id="5" name="Footer Placeholder 4">
            <a:extLst>
              <a:ext uri="{FF2B5EF4-FFF2-40B4-BE49-F238E27FC236}">
                <a16:creationId xmlns:a16="http://schemas.microsoft.com/office/drawing/2014/main" id="{B1ED51E5-9B66-1DFA-E634-94C11A5A5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978A8-A7F7-ED9C-55B0-0E5443669003}"/>
              </a:ext>
            </a:extLst>
          </p:cNvPr>
          <p:cNvSpPr>
            <a:spLocks noGrp="1"/>
          </p:cNvSpPr>
          <p:nvPr>
            <p:ph type="sldNum" sz="quarter" idx="12"/>
          </p:nvPr>
        </p:nvSpPr>
        <p:spPr/>
        <p:txBody>
          <a:bodyPr/>
          <a:lstStyle/>
          <a:p>
            <a:fld id="{EC5E500D-539B-4407-8C6D-C54EBF4616DE}" type="slidenum">
              <a:rPr lang="en-US" smtClean="0"/>
              <a:t>‹#›</a:t>
            </a:fld>
            <a:endParaRPr lang="en-US"/>
          </a:p>
        </p:txBody>
      </p:sp>
    </p:spTree>
    <p:extLst>
      <p:ext uri="{BB962C8B-B14F-4D97-AF65-F5344CB8AC3E}">
        <p14:creationId xmlns:p14="http://schemas.microsoft.com/office/powerpoint/2010/main" val="144581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B479-644A-AFCB-F539-FFC4A5C032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785882-E313-BBFD-8B1F-5BE6A147B9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28D21C-ED3C-08BF-AB53-6CDF60EFAF49}"/>
              </a:ext>
            </a:extLst>
          </p:cNvPr>
          <p:cNvSpPr>
            <a:spLocks noGrp="1"/>
          </p:cNvSpPr>
          <p:nvPr>
            <p:ph type="dt" sz="half" idx="10"/>
          </p:nvPr>
        </p:nvSpPr>
        <p:spPr/>
        <p:txBody>
          <a:bodyPr/>
          <a:lstStyle/>
          <a:p>
            <a:fld id="{25B94F53-247A-404A-B853-F6FED2157D46}" type="datetimeFigureOut">
              <a:rPr lang="en-US" smtClean="0"/>
              <a:t>9/23/2024</a:t>
            </a:fld>
            <a:endParaRPr lang="en-US"/>
          </a:p>
        </p:txBody>
      </p:sp>
      <p:sp>
        <p:nvSpPr>
          <p:cNvPr id="5" name="Footer Placeholder 4">
            <a:extLst>
              <a:ext uri="{FF2B5EF4-FFF2-40B4-BE49-F238E27FC236}">
                <a16:creationId xmlns:a16="http://schemas.microsoft.com/office/drawing/2014/main" id="{A3782E4A-FF48-F05E-4184-C037F279D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723F3-BBDE-4C41-DD8A-478A7C5F5F25}"/>
              </a:ext>
            </a:extLst>
          </p:cNvPr>
          <p:cNvSpPr>
            <a:spLocks noGrp="1"/>
          </p:cNvSpPr>
          <p:nvPr>
            <p:ph type="sldNum" sz="quarter" idx="12"/>
          </p:nvPr>
        </p:nvSpPr>
        <p:spPr/>
        <p:txBody>
          <a:bodyPr/>
          <a:lstStyle/>
          <a:p>
            <a:fld id="{EC5E500D-539B-4407-8C6D-C54EBF4616DE}" type="slidenum">
              <a:rPr lang="en-US" smtClean="0"/>
              <a:t>‹#›</a:t>
            </a:fld>
            <a:endParaRPr lang="en-US"/>
          </a:p>
        </p:txBody>
      </p:sp>
    </p:spTree>
    <p:extLst>
      <p:ext uri="{BB962C8B-B14F-4D97-AF65-F5344CB8AC3E}">
        <p14:creationId xmlns:p14="http://schemas.microsoft.com/office/powerpoint/2010/main" val="222650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4B187-BCAF-E9EF-CE6C-8640F448E2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FF523-8D45-74E4-95DC-A764793C6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F8A1B-59CD-2B6F-36EA-0842225223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4C33A-3032-A6ED-C2B7-58CDEB3529ED}"/>
              </a:ext>
            </a:extLst>
          </p:cNvPr>
          <p:cNvSpPr>
            <a:spLocks noGrp="1"/>
          </p:cNvSpPr>
          <p:nvPr>
            <p:ph type="dt" sz="half" idx="10"/>
          </p:nvPr>
        </p:nvSpPr>
        <p:spPr/>
        <p:txBody>
          <a:bodyPr/>
          <a:lstStyle/>
          <a:p>
            <a:fld id="{25B94F53-247A-404A-B853-F6FED2157D46}" type="datetimeFigureOut">
              <a:rPr lang="en-US" smtClean="0"/>
              <a:t>9/23/2024</a:t>
            </a:fld>
            <a:endParaRPr lang="en-US"/>
          </a:p>
        </p:txBody>
      </p:sp>
      <p:sp>
        <p:nvSpPr>
          <p:cNvPr id="6" name="Footer Placeholder 5">
            <a:extLst>
              <a:ext uri="{FF2B5EF4-FFF2-40B4-BE49-F238E27FC236}">
                <a16:creationId xmlns:a16="http://schemas.microsoft.com/office/drawing/2014/main" id="{49C08438-9D88-723C-6844-AB73D025E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7740C-671D-3154-AA6F-70E977C5E1FE}"/>
              </a:ext>
            </a:extLst>
          </p:cNvPr>
          <p:cNvSpPr>
            <a:spLocks noGrp="1"/>
          </p:cNvSpPr>
          <p:nvPr>
            <p:ph type="sldNum" sz="quarter" idx="12"/>
          </p:nvPr>
        </p:nvSpPr>
        <p:spPr/>
        <p:txBody>
          <a:bodyPr/>
          <a:lstStyle/>
          <a:p>
            <a:fld id="{EC5E500D-539B-4407-8C6D-C54EBF4616DE}" type="slidenum">
              <a:rPr lang="en-US" smtClean="0"/>
              <a:t>‹#›</a:t>
            </a:fld>
            <a:endParaRPr lang="en-US"/>
          </a:p>
        </p:txBody>
      </p:sp>
    </p:spTree>
    <p:extLst>
      <p:ext uri="{BB962C8B-B14F-4D97-AF65-F5344CB8AC3E}">
        <p14:creationId xmlns:p14="http://schemas.microsoft.com/office/powerpoint/2010/main" val="387612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E250-BE19-C29D-8EB1-10E65B957C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DCAD4B-C2B1-451C-8095-59DD3F1E96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9EE494-56C3-D7A6-F975-6C1BAA8589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669DAB-65FA-F70C-E6DA-FD20CA85E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08A90A-A959-BD5B-3A71-8EC657D6F7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7ADCB-1105-DA28-0D9A-654FBCFAF2E8}"/>
              </a:ext>
            </a:extLst>
          </p:cNvPr>
          <p:cNvSpPr>
            <a:spLocks noGrp="1"/>
          </p:cNvSpPr>
          <p:nvPr>
            <p:ph type="dt" sz="half" idx="10"/>
          </p:nvPr>
        </p:nvSpPr>
        <p:spPr/>
        <p:txBody>
          <a:bodyPr/>
          <a:lstStyle/>
          <a:p>
            <a:fld id="{25B94F53-247A-404A-B853-F6FED2157D46}" type="datetimeFigureOut">
              <a:rPr lang="en-US" smtClean="0"/>
              <a:t>9/23/2024</a:t>
            </a:fld>
            <a:endParaRPr lang="en-US"/>
          </a:p>
        </p:txBody>
      </p:sp>
      <p:sp>
        <p:nvSpPr>
          <p:cNvPr id="8" name="Footer Placeholder 7">
            <a:extLst>
              <a:ext uri="{FF2B5EF4-FFF2-40B4-BE49-F238E27FC236}">
                <a16:creationId xmlns:a16="http://schemas.microsoft.com/office/drawing/2014/main" id="{64F0B62D-4BDB-62EF-F421-333738CB0E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590956-0E49-79E6-B96E-1DA91534C97C}"/>
              </a:ext>
            </a:extLst>
          </p:cNvPr>
          <p:cNvSpPr>
            <a:spLocks noGrp="1"/>
          </p:cNvSpPr>
          <p:nvPr>
            <p:ph type="sldNum" sz="quarter" idx="12"/>
          </p:nvPr>
        </p:nvSpPr>
        <p:spPr/>
        <p:txBody>
          <a:bodyPr/>
          <a:lstStyle/>
          <a:p>
            <a:fld id="{EC5E500D-539B-4407-8C6D-C54EBF4616DE}" type="slidenum">
              <a:rPr lang="en-US" smtClean="0"/>
              <a:t>‹#›</a:t>
            </a:fld>
            <a:endParaRPr lang="en-US"/>
          </a:p>
        </p:txBody>
      </p:sp>
    </p:spTree>
    <p:extLst>
      <p:ext uri="{BB962C8B-B14F-4D97-AF65-F5344CB8AC3E}">
        <p14:creationId xmlns:p14="http://schemas.microsoft.com/office/powerpoint/2010/main" val="4041124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0DE3-51B3-0FBE-3A52-F385993788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F5FD90-8B95-88B6-5BD2-68B6195B31BC}"/>
              </a:ext>
            </a:extLst>
          </p:cNvPr>
          <p:cNvSpPr>
            <a:spLocks noGrp="1"/>
          </p:cNvSpPr>
          <p:nvPr>
            <p:ph type="dt" sz="half" idx="10"/>
          </p:nvPr>
        </p:nvSpPr>
        <p:spPr/>
        <p:txBody>
          <a:bodyPr/>
          <a:lstStyle/>
          <a:p>
            <a:fld id="{25B94F53-247A-404A-B853-F6FED2157D46}" type="datetimeFigureOut">
              <a:rPr lang="en-US" smtClean="0"/>
              <a:t>9/23/2024</a:t>
            </a:fld>
            <a:endParaRPr lang="en-US"/>
          </a:p>
        </p:txBody>
      </p:sp>
      <p:sp>
        <p:nvSpPr>
          <p:cNvPr id="4" name="Footer Placeholder 3">
            <a:extLst>
              <a:ext uri="{FF2B5EF4-FFF2-40B4-BE49-F238E27FC236}">
                <a16:creationId xmlns:a16="http://schemas.microsoft.com/office/drawing/2014/main" id="{96D28BFF-FE54-7783-F4D5-599BA97BC5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D25D08-B6A8-5DD2-B06A-000D36904BA3}"/>
              </a:ext>
            </a:extLst>
          </p:cNvPr>
          <p:cNvSpPr>
            <a:spLocks noGrp="1"/>
          </p:cNvSpPr>
          <p:nvPr>
            <p:ph type="sldNum" sz="quarter" idx="12"/>
          </p:nvPr>
        </p:nvSpPr>
        <p:spPr/>
        <p:txBody>
          <a:bodyPr/>
          <a:lstStyle/>
          <a:p>
            <a:fld id="{EC5E500D-539B-4407-8C6D-C54EBF4616DE}" type="slidenum">
              <a:rPr lang="en-US" smtClean="0"/>
              <a:t>‹#›</a:t>
            </a:fld>
            <a:endParaRPr lang="en-US"/>
          </a:p>
        </p:txBody>
      </p:sp>
    </p:spTree>
    <p:extLst>
      <p:ext uri="{BB962C8B-B14F-4D97-AF65-F5344CB8AC3E}">
        <p14:creationId xmlns:p14="http://schemas.microsoft.com/office/powerpoint/2010/main" val="178378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9D637-4AB6-D11B-38B6-C4A9A9D918B1}"/>
              </a:ext>
            </a:extLst>
          </p:cNvPr>
          <p:cNvSpPr>
            <a:spLocks noGrp="1"/>
          </p:cNvSpPr>
          <p:nvPr>
            <p:ph type="dt" sz="half" idx="10"/>
          </p:nvPr>
        </p:nvSpPr>
        <p:spPr/>
        <p:txBody>
          <a:bodyPr/>
          <a:lstStyle/>
          <a:p>
            <a:fld id="{25B94F53-247A-404A-B853-F6FED2157D46}" type="datetimeFigureOut">
              <a:rPr lang="en-US" smtClean="0"/>
              <a:t>9/23/2024</a:t>
            </a:fld>
            <a:endParaRPr lang="en-US"/>
          </a:p>
        </p:txBody>
      </p:sp>
      <p:sp>
        <p:nvSpPr>
          <p:cNvPr id="3" name="Footer Placeholder 2">
            <a:extLst>
              <a:ext uri="{FF2B5EF4-FFF2-40B4-BE49-F238E27FC236}">
                <a16:creationId xmlns:a16="http://schemas.microsoft.com/office/drawing/2014/main" id="{1C979B3C-280B-467C-E1F5-0CDADD2D3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7F1CB2-B07E-7A8E-8FEB-461169984CDA}"/>
              </a:ext>
            </a:extLst>
          </p:cNvPr>
          <p:cNvSpPr>
            <a:spLocks noGrp="1"/>
          </p:cNvSpPr>
          <p:nvPr>
            <p:ph type="sldNum" sz="quarter" idx="12"/>
          </p:nvPr>
        </p:nvSpPr>
        <p:spPr/>
        <p:txBody>
          <a:bodyPr/>
          <a:lstStyle/>
          <a:p>
            <a:fld id="{EC5E500D-539B-4407-8C6D-C54EBF4616DE}" type="slidenum">
              <a:rPr lang="en-US" smtClean="0"/>
              <a:t>‹#›</a:t>
            </a:fld>
            <a:endParaRPr lang="en-US"/>
          </a:p>
        </p:txBody>
      </p:sp>
    </p:spTree>
    <p:extLst>
      <p:ext uri="{BB962C8B-B14F-4D97-AF65-F5344CB8AC3E}">
        <p14:creationId xmlns:p14="http://schemas.microsoft.com/office/powerpoint/2010/main" val="148267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99D6-5F8E-D03A-5564-E7A5D20B9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6C5938-4F2B-EC19-9A2C-6E0732BA5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224871-1097-386F-5148-8E310DDE7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DA95-E1DC-C6FF-6B99-86AE8D45233B}"/>
              </a:ext>
            </a:extLst>
          </p:cNvPr>
          <p:cNvSpPr>
            <a:spLocks noGrp="1"/>
          </p:cNvSpPr>
          <p:nvPr>
            <p:ph type="dt" sz="half" idx="10"/>
          </p:nvPr>
        </p:nvSpPr>
        <p:spPr/>
        <p:txBody>
          <a:bodyPr/>
          <a:lstStyle/>
          <a:p>
            <a:fld id="{25B94F53-247A-404A-B853-F6FED2157D46}" type="datetimeFigureOut">
              <a:rPr lang="en-US" smtClean="0"/>
              <a:t>9/23/2024</a:t>
            </a:fld>
            <a:endParaRPr lang="en-US"/>
          </a:p>
        </p:txBody>
      </p:sp>
      <p:sp>
        <p:nvSpPr>
          <p:cNvPr id="6" name="Footer Placeholder 5">
            <a:extLst>
              <a:ext uri="{FF2B5EF4-FFF2-40B4-BE49-F238E27FC236}">
                <a16:creationId xmlns:a16="http://schemas.microsoft.com/office/drawing/2014/main" id="{1C1A2DB6-A5BE-EFCB-2A23-767913D12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C5B22C-855F-6EED-26B4-758EA7E36C38}"/>
              </a:ext>
            </a:extLst>
          </p:cNvPr>
          <p:cNvSpPr>
            <a:spLocks noGrp="1"/>
          </p:cNvSpPr>
          <p:nvPr>
            <p:ph type="sldNum" sz="quarter" idx="12"/>
          </p:nvPr>
        </p:nvSpPr>
        <p:spPr/>
        <p:txBody>
          <a:bodyPr/>
          <a:lstStyle/>
          <a:p>
            <a:fld id="{EC5E500D-539B-4407-8C6D-C54EBF4616DE}" type="slidenum">
              <a:rPr lang="en-US" smtClean="0"/>
              <a:t>‹#›</a:t>
            </a:fld>
            <a:endParaRPr lang="en-US"/>
          </a:p>
        </p:txBody>
      </p:sp>
    </p:spTree>
    <p:extLst>
      <p:ext uri="{BB962C8B-B14F-4D97-AF65-F5344CB8AC3E}">
        <p14:creationId xmlns:p14="http://schemas.microsoft.com/office/powerpoint/2010/main" val="198762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00DD-1BF7-EE31-E50F-9C274B466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81E0CD-75BB-A766-55E5-9DACEC5AF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489D42-D616-469E-C5D6-65D4186C5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35B58-CB47-B11E-25B2-4FB6D90E30DB}"/>
              </a:ext>
            </a:extLst>
          </p:cNvPr>
          <p:cNvSpPr>
            <a:spLocks noGrp="1"/>
          </p:cNvSpPr>
          <p:nvPr>
            <p:ph type="dt" sz="half" idx="10"/>
          </p:nvPr>
        </p:nvSpPr>
        <p:spPr/>
        <p:txBody>
          <a:bodyPr/>
          <a:lstStyle/>
          <a:p>
            <a:fld id="{25B94F53-247A-404A-B853-F6FED2157D46}" type="datetimeFigureOut">
              <a:rPr lang="en-US" smtClean="0"/>
              <a:t>9/23/2024</a:t>
            </a:fld>
            <a:endParaRPr lang="en-US"/>
          </a:p>
        </p:txBody>
      </p:sp>
      <p:sp>
        <p:nvSpPr>
          <p:cNvPr id="6" name="Footer Placeholder 5">
            <a:extLst>
              <a:ext uri="{FF2B5EF4-FFF2-40B4-BE49-F238E27FC236}">
                <a16:creationId xmlns:a16="http://schemas.microsoft.com/office/drawing/2014/main" id="{2F80087D-CCE3-F5B7-F5C6-BB13032F9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DCE37-2B4F-90F7-E094-33D92FF4CA6D}"/>
              </a:ext>
            </a:extLst>
          </p:cNvPr>
          <p:cNvSpPr>
            <a:spLocks noGrp="1"/>
          </p:cNvSpPr>
          <p:nvPr>
            <p:ph type="sldNum" sz="quarter" idx="12"/>
          </p:nvPr>
        </p:nvSpPr>
        <p:spPr/>
        <p:txBody>
          <a:bodyPr/>
          <a:lstStyle/>
          <a:p>
            <a:fld id="{EC5E500D-539B-4407-8C6D-C54EBF4616DE}" type="slidenum">
              <a:rPr lang="en-US" smtClean="0"/>
              <a:t>‹#›</a:t>
            </a:fld>
            <a:endParaRPr lang="en-US"/>
          </a:p>
        </p:txBody>
      </p:sp>
    </p:spTree>
    <p:extLst>
      <p:ext uri="{BB962C8B-B14F-4D97-AF65-F5344CB8AC3E}">
        <p14:creationId xmlns:p14="http://schemas.microsoft.com/office/powerpoint/2010/main" val="362877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0A38A-26C6-80B8-4447-4BCA7AA19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311911-A8BA-D61C-3739-40F8156EE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CC018-F7A9-2CE4-6704-06B0AE4F2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B94F53-247A-404A-B853-F6FED2157D46}" type="datetimeFigureOut">
              <a:rPr lang="en-US" smtClean="0"/>
              <a:t>9/23/2024</a:t>
            </a:fld>
            <a:endParaRPr lang="en-US"/>
          </a:p>
        </p:txBody>
      </p:sp>
      <p:sp>
        <p:nvSpPr>
          <p:cNvPr id="5" name="Footer Placeholder 4">
            <a:extLst>
              <a:ext uri="{FF2B5EF4-FFF2-40B4-BE49-F238E27FC236}">
                <a16:creationId xmlns:a16="http://schemas.microsoft.com/office/drawing/2014/main" id="{B0E01E92-9C55-10B6-FF2E-EE18BF8AB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498002A-3DFE-1314-9378-9EE13D926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5E500D-539B-4407-8C6D-C54EBF4616DE}" type="slidenum">
              <a:rPr lang="en-US" smtClean="0"/>
              <a:t>‹#›</a:t>
            </a:fld>
            <a:endParaRPr lang="en-US"/>
          </a:p>
        </p:txBody>
      </p:sp>
    </p:spTree>
    <p:extLst>
      <p:ext uri="{BB962C8B-B14F-4D97-AF65-F5344CB8AC3E}">
        <p14:creationId xmlns:p14="http://schemas.microsoft.com/office/powerpoint/2010/main" val="234229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4603-DF5B-3149-7A22-46EA4F397C29}"/>
              </a:ext>
            </a:extLst>
          </p:cNvPr>
          <p:cNvSpPr>
            <a:spLocks noGrp="1"/>
          </p:cNvSpPr>
          <p:nvPr>
            <p:ph type="ctrTitle"/>
          </p:nvPr>
        </p:nvSpPr>
        <p:spPr/>
        <p:txBody>
          <a:bodyPr/>
          <a:lstStyle/>
          <a:p>
            <a:r>
              <a:rPr lang="en-US" dirty="0"/>
              <a:t>Software Development</a:t>
            </a:r>
          </a:p>
        </p:txBody>
      </p:sp>
      <p:sp>
        <p:nvSpPr>
          <p:cNvPr id="3" name="Subtitle 2">
            <a:extLst>
              <a:ext uri="{FF2B5EF4-FFF2-40B4-BE49-F238E27FC236}">
                <a16:creationId xmlns:a16="http://schemas.microsoft.com/office/drawing/2014/main" id="{519F6E2D-AE20-1DDB-1E27-5B0B3226CF65}"/>
              </a:ext>
            </a:extLst>
          </p:cNvPr>
          <p:cNvSpPr>
            <a:spLocks noGrp="1"/>
          </p:cNvSpPr>
          <p:nvPr>
            <p:ph type="subTitle" idx="1"/>
          </p:nvPr>
        </p:nvSpPr>
        <p:spPr/>
        <p:txBody>
          <a:bodyPr/>
          <a:lstStyle/>
          <a:p>
            <a:r>
              <a:rPr lang="en-US" dirty="0"/>
              <a:t>Yunhua Zhao</a:t>
            </a:r>
          </a:p>
          <a:p>
            <a:r>
              <a:rPr lang="en-US" dirty="0"/>
              <a:t>Brooklyn College</a:t>
            </a:r>
          </a:p>
          <a:p>
            <a:r>
              <a:rPr lang="en-US" dirty="0"/>
              <a:t>2024 Summer section 2</a:t>
            </a:r>
          </a:p>
        </p:txBody>
      </p:sp>
    </p:spTree>
    <p:extLst>
      <p:ext uri="{BB962C8B-B14F-4D97-AF65-F5344CB8AC3E}">
        <p14:creationId xmlns:p14="http://schemas.microsoft.com/office/powerpoint/2010/main" val="553893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4699220" cy="1205658"/>
          </a:xfrm>
        </p:spPr>
        <p:txBody>
          <a:bodyPr>
            <a:normAutofit fontScale="90000"/>
          </a:bodyPr>
          <a:lstStyle/>
          <a:p>
            <a:r>
              <a:rPr lang="en-US" dirty="0"/>
              <a:t>four surveys of software projects</a:t>
            </a:r>
          </a:p>
        </p:txBody>
      </p:sp>
      <p:pic>
        <p:nvPicPr>
          <p:cNvPr id="7" name="Picture 6">
            <a:extLst>
              <a:ext uri="{FF2B5EF4-FFF2-40B4-BE49-F238E27FC236}">
                <a16:creationId xmlns:a16="http://schemas.microsoft.com/office/drawing/2014/main" id="{8234EAB7-5564-24A9-C8F0-14A73F6180C5}"/>
              </a:ext>
            </a:extLst>
          </p:cNvPr>
          <p:cNvPicPr>
            <a:picLocks noChangeAspect="1"/>
          </p:cNvPicPr>
          <p:nvPr/>
        </p:nvPicPr>
        <p:blipFill>
          <a:blip r:embed="rId2"/>
          <a:stretch>
            <a:fillRect/>
          </a:stretch>
        </p:blipFill>
        <p:spPr>
          <a:xfrm>
            <a:off x="5392365" y="0"/>
            <a:ext cx="6162149" cy="6858000"/>
          </a:xfrm>
          <a:prstGeom prst="rect">
            <a:avLst/>
          </a:prstGeom>
        </p:spPr>
      </p:pic>
    </p:spTree>
    <p:extLst>
      <p:ext uri="{BB962C8B-B14F-4D97-AF65-F5344CB8AC3E}">
        <p14:creationId xmlns:p14="http://schemas.microsoft.com/office/powerpoint/2010/main" val="346107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Development Processes: Agile Manifesto</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marL="0" indent="0">
              <a:buNone/>
            </a:pPr>
            <a:r>
              <a:rPr lang="en-US" b="1" dirty="0"/>
              <a:t>Agile Manifesto</a:t>
            </a:r>
            <a:r>
              <a:rPr lang="en-US" dirty="0"/>
              <a:t>: a lighter-weight software lifecycle, based on </a:t>
            </a:r>
            <a:r>
              <a:rPr lang="en-US" i="1" dirty="0"/>
              <a:t>embracing change as a fact of life</a:t>
            </a:r>
            <a:r>
              <a:rPr lang="en-US" dirty="0"/>
              <a:t>.</a:t>
            </a:r>
          </a:p>
          <a:p>
            <a:pPr marL="0" indent="0">
              <a:buNone/>
            </a:pPr>
            <a:r>
              <a:rPr lang="en-US" dirty="0"/>
              <a:t>• Individuals and interactions over processes and tools</a:t>
            </a:r>
          </a:p>
          <a:p>
            <a:pPr marL="0" indent="0">
              <a:buNone/>
            </a:pPr>
            <a:r>
              <a:rPr lang="en-US" dirty="0"/>
              <a:t>• Working software over comprehensive documentation</a:t>
            </a:r>
          </a:p>
          <a:p>
            <a:pPr marL="0" indent="0">
              <a:buNone/>
            </a:pPr>
            <a:r>
              <a:rPr lang="en-US" dirty="0"/>
              <a:t>• Customer collaboration over contract negotiation</a:t>
            </a:r>
          </a:p>
          <a:p>
            <a:pPr marL="0" indent="0">
              <a:buNone/>
            </a:pPr>
            <a:r>
              <a:rPr lang="en-US" dirty="0"/>
              <a:t>• Responding to change over following a plan</a:t>
            </a:r>
          </a:p>
          <a:p>
            <a:pPr marL="0" indent="0">
              <a:buNone/>
            </a:pPr>
            <a:endParaRPr lang="en-US" dirty="0"/>
          </a:p>
          <a:p>
            <a:pPr marL="0" indent="0">
              <a:buNone/>
            </a:pPr>
            <a:r>
              <a:rPr lang="en-US" dirty="0"/>
              <a:t>Agile emphasizes </a:t>
            </a:r>
            <a:r>
              <a:rPr lang="en-US" b="1" dirty="0"/>
              <a:t>test-driven development (TDD) </a:t>
            </a:r>
            <a:r>
              <a:rPr lang="en-US" dirty="0"/>
              <a:t>to reduce mistakes by writing the tests before writing the code</a:t>
            </a:r>
          </a:p>
          <a:p>
            <a:pPr marL="0" indent="0">
              <a:buNone/>
            </a:pPr>
            <a:r>
              <a:rPr lang="en-US" b="1" dirty="0"/>
              <a:t>User stories </a:t>
            </a:r>
            <a:r>
              <a:rPr lang="en-US" dirty="0"/>
              <a:t>to reach agreement and validate customer requirements</a:t>
            </a:r>
          </a:p>
          <a:p>
            <a:pPr marL="0" indent="0">
              <a:buNone/>
            </a:pPr>
            <a:r>
              <a:rPr lang="en-US" b="1" dirty="0"/>
              <a:t>Velocity</a:t>
            </a:r>
            <a:r>
              <a:rPr lang="en-US" dirty="0"/>
              <a:t> to measure project progress.</a:t>
            </a:r>
          </a:p>
          <a:p>
            <a:pPr marL="0" indent="0">
              <a:buNone/>
            </a:pPr>
            <a:endParaRPr lang="en-US" dirty="0"/>
          </a:p>
        </p:txBody>
      </p:sp>
    </p:spTree>
    <p:extLst>
      <p:ext uri="{BB962C8B-B14F-4D97-AF65-F5344CB8AC3E}">
        <p14:creationId xmlns:p14="http://schemas.microsoft.com/office/powerpoint/2010/main" val="39473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E644BEF-F442-12C7-FAB9-0156CC5E6883}"/>
              </a:ext>
            </a:extLst>
          </p:cNvPr>
          <p:cNvPicPr>
            <a:picLocks noGrp="1" noChangeAspect="1"/>
          </p:cNvPicPr>
          <p:nvPr>
            <p:ph idx="1"/>
          </p:nvPr>
        </p:nvPicPr>
        <p:blipFill>
          <a:blip r:embed="rId2"/>
          <a:srcRect t="2957" r="1" b="1"/>
          <a:stretch/>
        </p:blipFill>
        <p:spPr>
          <a:xfrm>
            <a:off x="865141" y="871147"/>
            <a:ext cx="10488660" cy="5114714"/>
          </a:xfrm>
          <a:prstGeom prst="rect">
            <a:avLst/>
          </a:prstGeom>
        </p:spPr>
      </p:pic>
      <p:cxnSp>
        <p:nvCxnSpPr>
          <p:cNvPr id="14" name="Straight Connector 13">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26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Quality Assurance</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lnSpcReduction="10000"/>
          </a:bodyPr>
          <a:lstStyle/>
          <a:p>
            <a:pPr marL="0" indent="0">
              <a:buNone/>
            </a:pPr>
            <a:r>
              <a:rPr lang="en-US" dirty="0"/>
              <a:t>Software quality means:</a:t>
            </a:r>
          </a:p>
          <a:p>
            <a:r>
              <a:rPr lang="en-US" dirty="0"/>
              <a:t>Satisfying the customer’s needs—easy to use, gets correct answers, does not crash, and so on</a:t>
            </a:r>
          </a:p>
          <a:p>
            <a:r>
              <a:rPr lang="en-US" dirty="0"/>
              <a:t>being easy for the developer to debug and enhance</a:t>
            </a:r>
          </a:p>
          <a:p>
            <a:pPr marL="0" indent="0">
              <a:buNone/>
            </a:pPr>
            <a:endParaRPr lang="en-US" dirty="0"/>
          </a:p>
          <a:p>
            <a:pPr marL="0" indent="0">
              <a:buNone/>
            </a:pPr>
            <a:r>
              <a:rPr lang="en-US" dirty="0"/>
              <a:t>Evaluate a software:</a:t>
            </a:r>
          </a:p>
          <a:p>
            <a:pPr marL="0" indent="0">
              <a:buNone/>
            </a:pPr>
            <a:r>
              <a:rPr lang="en-US" dirty="0"/>
              <a:t>• Verification: Did you build the thing right? (Did you meet the specification?)</a:t>
            </a:r>
          </a:p>
          <a:p>
            <a:pPr marL="0" indent="0">
              <a:buNone/>
            </a:pPr>
            <a:r>
              <a:rPr lang="en-US" dirty="0"/>
              <a:t>• Validation: Did you build the right thing? (Is this what the customer wants? That is, is the specification correct?)</a:t>
            </a:r>
          </a:p>
          <a:p>
            <a:pPr marL="0" indent="0">
              <a:buNone/>
            </a:pPr>
            <a:endParaRPr lang="en-US" dirty="0"/>
          </a:p>
          <a:p>
            <a:pPr marL="0" indent="0">
              <a:buNone/>
            </a:pPr>
            <a:r>
              <a:rPr lang="en-US" dirty="0"/>
              <a:t>The main approach to verification and validation is </a:t>
            </a:r>
            <a:r>
              <a:rPr lang="en-US" b="1" dirty="0"/>
              <a:t>testing</a:t>
            </a:r>
            <a:r>
              <a:rPr lang="en-US" dirty="0"/>
              <a:t>.</a:t>
            </a:r>
          </a:p>
        </p:txBody>
      </p:sp>
    </p:spTree>
    <p:extLst>
      <p:ext uri="{BB962C8B-B14F-4D97-AF65-F5344CB8AC3E}">
        <p14:creationId xmlns:p14="http://schemas.microsoft.com/office/powerpoint/2010/main" val="25585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Quality Assurance: Testing</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marL="0" indent="0">
              <a:buNone/>
            </a:pPr>
            <a:r>
              <a:rPr lang="en-US" dirty="0"/>
              <a:t>the earlier developers find mistakes, the cheaper it is to repair them.</a:t>
            </a:r>
          </a:p>
          <a:p>
            <a:pPr marL="0" indent="0">
              <a:buNone/>
            </a:pPr>
            <a:endParaRPr lang="en-US" dirty="0"/>
          </a:p>
          <a:p>
            <a:pPr marL="0" indent="0">
              <a:buNone/>
            </a:pPr>
            <a:r>
              <a:rPr lang="en-US" b="1" dirty="0"/>
              <a:t>Problem</a:t>
            </a:r>
            <a:r>
              <a:rPr lang="en-US" dirty="0"/>
              <a:t>: Given the vast number of different combinations of inputs, testing cannot be exhaustive. </a:t>
            </a:r>
          </a:p>
          <a:p>
            <a:pPr marL="0" indent="0">
              <a:buNone/>
            </a:pPr>
            <a:endParaRPr lang="en-US" dirty="0"/>
          </a:p>
          <a:p>
            <a:pPr marL="0" indent="0">
              <a:buNone/>
            </a:pPr>
            <a:r>
              <a:rPr lang="en-US" b="1" dirty="0"/>
              <a:t>One solution</a:t>
            </a:r>
            <a:r>
              <a:rPr lang="en-US" dirty="0"/>
              <a:t>: perform different tests at different phases of software  development.</a:t>
            </a:r>
          </a:p>
        </p:txBody>
      </p:sp>
    </p:spTree>
    <p:extLst>
      <p:ext uri="{BB962C8B-B14F-4D97-AF65-F5344CB8AC3E}">
        <p14:creationId xmlns:p14="http://schemas.microsoft.com/office/powerpoint/2010/main" val="347109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Quality Assurance: Testing</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marL="0" indent="0">
              <a:buNone/>
            </a:pPr>
            <a:r>
              <a:rPr lang="en-US" b="1" dirty="0"/>
              <a:t>integration testing</a:t>
            </a:r>
            <a:r>
              <a:rPr lang="en-US" dirty="0"/>
              <a:t>, which ensures that the interfaces between the units have consistent assumptions and communicate correctly. This level does not test the functionality of the units.</a:t>
            </a:r>
            <a:endParaRPr lang="en-US" b="1" dirty="0"/>
          </a:p>
          <a:p>
            <a:r>
              <a:rPr lang="en-US" b="1" dirty="0"/>
              <a:t>unit testing </a:t>
            </a:r>
            <a:r>
              <a:rPr lang="en-US" dirty="0"/>
              <a:t>makes sure that a single procedure or method does what was expected.</a:t>
            </a:r>
          </a:p>
          <a:p>
            <a:r>
              <a:rPr lang="en-US" b="1" dirty="0"/>
              <a:t>module testing</a:t>
            </a:r>
            <a:r>
              <a:rPr lang="en-US" dirty="0"/>
              <a:t>, which tests across individual units. </a:t>
            </a:r>
          </a:p>
          <a:p>
            <a:pPr marL="0" indent="0">
              <a:buNone/>
            </a:pPr>
            <a:r>
              <a:rPr lang="en-US" dirty="0"/>
              <a:t>For example, unit testing works within a single class whereas module testing works across classes. </a:t>
            </a:r>
          </a:p>
          <a:p>
            <a:pPr marL="0" indent="0">
              <a:buNone/>
            </a:pPr>
            <a:endParaRPr lang="en-US" dirty="0"/>
          </a:p>
          <a:p>
            <a:pPr marL="0" indent="0">
              <a:buNone/>
            </a:pPr>
            <a:r>
              <a:rPr lang="en-US" b="1" dirty="0"/>
              <a:t>system testing </a:t>
            </a:r>
            <a:r>
              <a:rPr lang="en-US" dirty="0"/>
              <a:t>or acceptance testing , which tests to see if the integrated program meets its specifications. </a:t>
            </a:r>
          </a:p>
        </p:txBody>
      </p:sp>
    </p:spTree>
    <p:extLst>
      <p:ext uri="{BB962C8B-B14F-4D97-AF65-F5344CB8AC3E}">
        <p14:creationId xmlns:p14="http://schemas.microsoft.com/office/powerpoint/2010/main" val="3992223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Quality Assurance</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marL="0" indent="0">
              <a:buNone/>
            </a:pPr>
            <a:r>
              <a:rPr lang="en-US" dirty="0"/>
              <a:t>Extreme Programming (XP) version of Agile, which includes one- to two-week iterations, tests before you write the code.</a:t>
            </a:r>
          </a:p>
          <a:p>
            <a:pPr marL="0" indent="0">
              <a:buNone/>
            </a:pPr>
            <a:r>
              <a:rPr lang="en-US" dirty="0"/>
              <a:t>XP splits this test-first philosophy into two parts:</a:t>
            </a:r>
          </a:p>
          <a:p>
            <a:r>
              <a:rPr lang="en-US" dirty="0"/>
              <a:t>For system, acceptance, and integration tests, XP uses </a:t>
            </a:r>
            <a:r>
              <a:rPr lang="en-US" b="1" dirty="0"/>
              <a:t>Behavior-Driven Design (BDD)</a:t>
            </a:r>
            <a:r>
              <a:rPr lang="en-US" dirty="0"/>
              <a:t>, which asks questions about the behavior of an application before and during development so that the stakeholders are less likely to miscommunicate.</a:t>
            </a:r>
          </a:p>
          <a:p>
            <a:r>
              <a:rPr lang="en-US" dirty="0"/>
              <a:t>For unit and module tests, XP uses </a:t>
            </a:r>
            <a:r>
              <a:rPr lang="en-US" b="1" dirty="0"/>
              <a:t>Test-Driven Development (TDD</a:t>
            </a:r>
            <a:r>
              <a:rPr lang="en-US" dirty="0"/>
              <a:t>), which advocates the use of tests to drive the development of code.</a:t>
            </a:r>
          </a:p>
        </p:txBody>
      </p:sp>
    </p:spTree>
    <p:extLst>
      <p:ext uri="{BB962C8B-B14F-4D97-AF65-F5344CB8AC3E}">
        <p14:creationId xmlns:p14="http://schemas.microsoft.com/office/powerpoint/2010/main" val="3925997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fontScale="90000"/>
          </a:bodyPr>
          <a:lstStyle/>
          <a:p>
            <a:r>
              <a:rPr lang="en-US" dirty="0"/>
              <a:t>Productivity: Conciseness, Synthesis, Reuse, and Tools</a:t>
            </a:r>
          </a:p>
        </p:txBody>
      </p:sp>
      <p:sp>
        <p:nvSpPr>
          <p:cNvPr id="5" name="Content Placeholder 4">
            <a:extLst>
              <a:ext uri="{FF2B5EF4-FFF2-40B4-BE49-F238E27FC236}">
                <a16:creationId xmlns:a16="http://schemas.microsoft.com/office/drawing/2014/main" id="{F512D5D9-2E42-F15E-8318-42459035A16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4A631F8-C72D-7D4F-D387-511FBC877954}"/>
              </a:ext>
            </a:extLst>
          </p:cNvPr>
          <p:cNvPicPr>
            <a:picLocks noChangeAspect="1"/>
          </p:cNvPicPr>
          <p:nvPr/>
        </p:nvPicPr>
        <p:blipFill>
          <a:blip r:embed="rId2"/>
          <a:stretch>
            <a:fillRect/>
          </a:stretch>
        </p:blipFill>
        <p:spPr>
          <a:xfrm>
            <a:off x="629865" y="1094340"/>
            <a:ext cx="10932270" cy="5622310"/>
          </a:xfrm>
          <a:prstGeom prst="rect">
            <a:avLst/>
          </a:prstGeom>
        </p:spPr>
      </p:pic>
    </p:spTree>
    <p:extLst>
      <p:ext uri="{BB962C8B-B14F-4D97-AF65-F5344CB8AC3E}">
        <p14:creationId xmlns:p14="http://schemas.microsoft.com/office/powerpoint/2010/main" val="4055635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as a Service (SaaS)</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fontScale="70000" lnSpcReduction="20000"/>
          </a:bodyPr>
          <a:lstStyle/>
          <a:p>
            <a:pPr marL="0" indent="0">
              <a:buNone/>
            </a:pPr>
            <a:r>
              <a:rPr lang="en-US" dirty="0"/>
              <a:t>1. Since </a:t>
            </a:r>
            <a:r>
              <a:rPr lang="en-US" b="1" dirty="0"/>
              <a:t>customers do not need to install the application</a:t>
            </a:r>
            <a:r>
              <a:rPr lang="en-US" dirty="0"/>
              <a:t>, they don’t have to worry whether their hardware is the right brand or fast enough, nor whether they have the correct version of the operating system.</a:t>
            </a:r>
          </a:p>
          <a:p>
            <a:pPr marL="0" indent="0">
              <a:buNone/>
            </a:pPr>
            <a:r>
              <a:rPr lang="en-US" dirty="0"/>
              <a:t>2. The data associated with the service is generally kept with the service, so </a:t>
            </a:r>
            <a:r>
              <a:rPr lang="en-US" b="1" dirty="0"/>
              <a:t>customers need not worry about backing it up</a:t>
            </a:r>
            <a:r>
              <a:rPr lang="en-US" dirty="0"/>
              <a:t>, losing it due to a local hardware malfunction, or even losing the whole device, such as a phone or tablet.</a:t>
            </a:r>
          </a:p>
          <a:p>
            <a:pPr marL="0" indent="0">
              <a:buNone/>
            </a:pPr>
            <a:r>
              <a:rPr lang="en-US" dirty="0"/>
              <a:t>3. When a group of users wants to collectively </a:t>
            </a:r>
            <a:r>
              <a:rPr lang="en-US" b="1" dirty="0"/>
              <a:t>interact with the same data</a:t>
            </a:r>
            <a:r>
              <a:rPr lang="en-US" dirty="0"/>
              <a:t>, SaaS is a natural vehicle.</a:t>
            </a:r>
          </a:p>
          <a:p>
            <a:pPr marL="0" indent="0">
              <a:buNone/>
            </a:pPr>
            <a:r>
              <a:rPr lang="en-US" dirty="0"/>
              <a:t>4. When </a:t>
            </a:r>
            <a:r>
              <a:rPr lang="en-US" b="1" dirty="0"/>
              <a:t>data is large </a:t>
            </a:r>
            <a:r>
              <a:rPr lang="en-US" dirty="0"/>
              <a:t>and/or updated frequently, it may make more sense to centralize data and offer remote access via SaaS.</a:t>
            </a:r>
          </a:p>
          <a:p>
            <a:pPr marL="0" indent="0">
              <a:buNone/>
            </a:pPr>
            <a:r>
              <a:rPr lang="en-US" dirty="0"/>
              <a:t>5. </a:t>
            </a:r>
            <a:r>
              <a:rPr lang="en-US" b="1" dirty="0"/>
              <a:t>Only a single copy of the server software runs in a uniform, tightly-controlled hardware and operating system environment</a:t>
            </a:r>
            <a:r>
              <a:rPr lang="en-US" dirty="0"/>
              <a:t> selected by the developer. Although different Web browsers still have some incompatible behaviors , developers overwhelmingly avoid the compatibility hassles of distributing binaries that must run on different users’ computers.</a:t>
            </a:r>
          </a:p>
          <a:p>
            <a:pPr marL="0" indent="0">
              <a:buNone/>
            </a:pPr>
            <a:r>
              <a:rPr lang="en-US" dirty="0"/>
              <a:t>6. Since the only copy of the server software is under the developers’ control, they can upgrade the software and even the hardware as long as they don’t violate the external application program interfaces (API), and they can pre-test new versions of the application on a small fraction of the real customers first, all </a:t>
            </a:r>
            <a:r>
              <a:rPr lang="en-US" b="1" dirty="0"/>
              <a:t>without pestering users to upgrade their installed applications</a:t>
            </a:r>
            <a:r>
              <a:rPr lang="en-US" dirty="0"/>
              <a:t>.</a:t>
            </a:r>
          </a:p>
          <a:p>
            <a:pPr marL="0" indent="0">
              <a:buNone/>
            </a:pPr>
            <a:r>
              <a:rPr lang="en-US" dirty="0"/>
              <a:t>7. SaaS companies compete regularly on bringing out </a:t>
            </a:r>
            <a:r>
              <a:rPr lang="en-US" b="1" dirty="0"/>
              <a:t>new features </a:t>
            </a:r>
            <a:r>
              <a:rPr lang="en-US" dirty="0"/>
              <a:t>to help ensure that their customers do not abandon them for a competitor who offers a better service.</a:t>
            </a:r>
          </a:p>
        </p:txBody>
      </p:sp>
    </p:spTree>
    <p:extLst>
      <p:ext uri="{BB962C8B-B14F-4D97-AF65-F5344CB8AC3E}">
        <p14:creationId xmlns:p14="http://schemas.microsoft.com/office/powerpoint/2010/main" val="2528823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as a Service (SaaS)</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marL="0" indent="0">
              <a:buNone/>
            </a:pPr>
            <a:r>
              <a:rPr lang="en-US" b="1" dirty="0"/>
              <a:t>Idea</a:t>
            </a:r>
            <a:r>
              <a:rPr lang="en-US" dirty="0"/>
              <a:t>: rather than relying on users to install software on their computers, why not run the software centrally on Internet-based servers, and allow users to access it via a Web browser?</a:t>
            </a:r>
          </a:p>
          <a:p>
            <a:pPr marL="0" indent="0">
              <a:buNone/>
            </a:pPr>
            <a:endParaRPr lang="en-US" dirty="0"/>
          </a:p>
        </p:txBody>
      </p:sp>
      <p:pic>
        <p:nvPicPr>
          <p:cNvPr id="5" name="Picture 4">
            <a:extLst>
              <a:ext uri="{FF2B5EF4-FFF2-40B4-BE49-F238E27FC236}">
                <a16:creationId xmlns:a16="http://schemas.microsoft.com/office/drawing/2014/main" id="{F7CBDA26-51AD-BBBF-4F59-DAE58BCA4A61}"/>
              </a:ext>
            </a:extLst>
          </p:cNvPr>
          <p:cNvPicPr>
            <a:picLocks noChangeAspect="1"/>
          </p:cNvPicPr>
          <p:nvPr/>
        </p:nvPicPr>
        <p:blipFill>
          <a:blip r:embed="rId2"/>
          <a:stretch>
            <a:fillRect/>
          </a:stretch>
        </p:blipFill>
        <p:spPr>
          <a:xfrm>
            <a:off x="1419017" y="2417217"/>
            <a:ext cx="9274263" cy="3927923"/>
          </a:xfrm>
          <a:prstGeom prst="rect">
            <a:avLst/>
          </a:prstGeom>
        </p:spPr>
      </p:pic>
    </p:spTree>
    <p:extLst>
      <p:ext uri="{BB962C8B-B14F-4D97-AF65-F5344CB8AC3E}">
        <p14:creationId xmlns:p14="http://schemas.microsoft.com/office/powerpoint/2010/main" val="22036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fontScale="90000"/>
          </a:bodyPr>
          <a:lstStyle/>
          <a:p>
            <a:r>
              <a:rPr lang="en-US" dirty="0"/>
              <a:t>Software Development Processes: Plan-and-Document</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969362" cy="5669280"/>
          </a:xfrm>
        </p:spPr>
        <p:txBody>
          <a:bodyPr/>
          <a:lstStyle/>
          <a:p>
            <a:pPr marL="0" indent="0">
              <a:buNone/>
            </a:pPr>
            <a:r>
              <a:rPr lang="en-US" b="1" dirty="0"/>
              <a:t>Software Engineering</a:t>
            </a:r>
            <a:r>
              <a:rPr lang="en-US" dirty="0"/>
              <a:t>: “Plan-and-Document”</a:t>
            </a:r>
          </a:p>
          <a:p>
            <a:pPr marL="0" indent="0">
              <a:buNone/>
            </a:pPr>
            <a:r>
              <a:rPr lang="en-US" dirty="0"/>
              <a:t>The goal was to discover methods to build software that were as predictable in quality, cost, and time as those used to build bridges in civil engineering.</a:t>
            </a:r>
          </a:p>
          <a:p>
            <a:pPr marL="0" indent="0">
              <a:buNone/>
            </a:pPr>
            <a:endParaRPr lang="en-US" dirty="0"/>
          </a:p>
        </p:txBody>
      </p:sp>
    </p:spTree>
    <p:extLst>
      <p:ext uri="{BB962C8B-B14F-4D97-AF65-F5344CB8AC3E}">
        <p14:creationId xmlns:p14="http://schemas.microsoft.com/office/powerpoint/2010/main" val="36584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as a Service (SaaS)</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marL="0" indent="0">
              <a:buNone/>
            </a:pPr>
            <a:r>
              <a:rPr lang="en-US" b="1" dirty="0"/>
              <a:t>service-oriented architecture (SOA), </a:t>
            </a:r>
            <a:r>
              <a:rPr lang="en-US" dirty="0"/>
              <a:t>in which a SaaS service could call</a:t>
            </a:r>
          </a:p>
          <a:p>
            <a:pPr marL="0" indent="0">
              <a:buNone/>
            </a:pPr>
            <a:r>
              <a:rPr lang="en-US" dirty="0"/>
              <a:t>upon other services built and maintained by other developers for common tasks. </a:t>
            </a:r>
          </a:p>
          <a:p>
            <a:pPr marL="0" indent="0">
              <a:buNone/>
            </a:pPr>
            <a:r>
              <a:rPr lang="en-US" dirty="0"/>
              <a:t>Services that were highly specialized to a narrow range of tasks came to be called </a:t>
            </a:r>
            <a:r>
              <a:rPr lang="en-US" b="1" dirty="0"/>
              <a:t>microservices</a:t>
            </a:r>
            <a:r>
              <a:rPr lang="en-US" dirty="0"/>
              <a:t>; </a:t>
            </a:r>
          </a:p>
          <a:p>
            <a:pPr marL="0" indent="0">
              <a:buNone/>
            </a:pPr>
            <a:r>
              <a:rPr lang="en-US" dirty="0"/>
              <a:t>Examples:</a:t>
            </a:r>
          </a:p>
          <a:p>
            <a:r>
              <a:rPr lang="en-US" dirty="0"/>
              <a:t>credit card processing</a:t>
            </a:r>
          </a:p>
          <a:p>
            <a:r>
              <a:rPr lang="en-US" dirty="0"/>
              <a:t>Search</a:t>
            </a:r>
          </a:p>
          <a:p>
            <a:r>
              <a:rPr lang="en-US" dirty="0"/>
              <a:t>driving directions</a:t>
            </a:r>
          </a:p>
        </p:txBody>
      </p:sp>
    </p:spTree>
    <p:extLst>
      <p:ext uri="{BB962C8B-B14F-4D97-AF65-F5344CB8AC3E}">
        <p14:creationId xmlns:p14="http://schemas.microsoft.com/office/powerpoint/2010/main" val="3406061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Deploying SaaS: Cloud Computing</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marL="0" indent="0">
              <a:buNone/>
            </a:pPr>
            <a:r>
              <a:rPr lang="en-US" dirty="0"/>
              <a:t>SaaS places three demands on information technology (IT) infrastructure:</a:t>
            </a:r>
          </a:p>
          <a:p>
            <a:pPr marL="0" indent="0">
              <a:buNone/>
            </a:pPr>
            <a:r>
              <a:rPr lang="en-US" dirty="0"/>
              <a:t>1. Communication, to allow any customer to interact with the service.</a:t>
            </a:r>
          </a:p>
          <a:p>
            <a:pPr marL="0" indent="0">
              <a:buNone/>
            </a:pPr>
            <a:r>
              <a:rPr lang="en-US" dirty="0"/>
              <a:t>2. Scalability, in that the central facility running the service must deal with the fluctuations in demand during the day and during popular times of the year for that service as well as a way for new services to add users rapidly.</a:t>
            </a:r>
          </a:p>
          <a:p>
            <a:pPr marL="0" indent="0">
              <a:buNone/>
            </a:pPr>
            <a:r>
              <a:rPr lang="en-US" dirty="0"/>
              <a:t>3. Availability, in that both the service and the communication vehicle must be continuously available</a:t>
            </a:r>
          </a:p>
        </p:txBody>
      </p:sp>
    </p:spTree>
    <p:extLst>
      <p:ext uri="{BB962C8B-B14F-4D97-AF65-F5344CB8AC3E}">
        <p14:creationId xmlns:p14="http://schemas.microsoft.com/office/powerpoint/2010/main" val="1182673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as a Service (SaaS)</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marL="0" indent="0">
              <a:buNone/>
            </a:pPr>
            <a:r>
              <a:rPr lang="en-US" dirty="0"/>
              <a:t>The Internet and broadband to the home easily resolve the communication demand of SaaS. </a:t>
            </a:r>
          </a:p>
          <a:p>
            <a:pPr marL="0" indent="0">
              <a:buNone/>
            </a:pPr>
            <a:endParaRPr lang="en-US" dirty="0"/>
          </a:p>
          <a:p>
            <a:pPr marL="0" indent="0">
              <a:buNone/>
            </a:pPr>
            <a:r>
              <a:rPr lang="en-US" dirty="0"/>
              <a:t>Although some early web services were deployed on expensive large-scale computers—a contrarian approach soon overtook the industry. </a:t>
            </a:r>
          </a:p>
          <a:p>
            <a:pPr marL="0" indent="0">
              <a:buNone/>
            </a:pPr>
            <a:r>
              <a:rPr lang="en-US" dirty="0"/>
              <a:t>Collections of commodity small-scale computers connected by commodity Ethernet switches, which became known as </a:t>
            </a:r>
            <a:r>
              <a:rPr lang="en-US" b="1" dirty="0"/>
              <a:t>clusters.</a:t>
            </a:r>
          </a:p>
        </p:txBody>
      </p:sp>
    </p:spTree>
    <p:extLst>
      <p:ext uri="{BB962C8B-B14F-4D97-AF65-F5344CB8AC3E}">
        <p14:creationId xmlns:p14="http://schemas.microsoft.com/office/powerpoint/2010/main" val="672650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as a Service (SaaS)</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fontScale="85000" lnSpcReduction="20000"/>
          </a:bodyPr>
          <a:lstStyle/>
          <a:p>
            <a:pPr marL="0" indent="0">
              <a:buNone/>
            </a:pPr>
            <a:r>
              <a:rPr lang="en-US" dirty="0"/>
              <a:t>• Because of their reliance on Ethernet switches to interconnect, clusters are much more scalable than conventional servers. Early clusters offered 1000 computers, and today’s datacenters contain 100,000 or more.</a:t>
            </a:r>
          </a:p>
          <a:p>
            <a:pPr marL="0" indent="0">
              <a:buNone/>
            </a:pPr>
            <a:r>
              <a:rPr lang="en-US" dirty="0"/>
              <a:t>• Careful selection of the type of hardware to place in the datacenter and careful control</a:t>
            </a:r>
          </a:p>
          <a:p>
            <a:pPr marL="0" indent="0">
              <a:buNone/>
            </a:pPr>
            <a:r>
              <a:rPr lang="en-US" dirty="0"/>
              <a:t>of software state made it possible for a very small number of operators to successfully</a:t>
            </a:r>
          </a:p>
          <a:p>
            <a:pPr marL="0" indent="0">
              <a:buNone/>
            </a:pPr>
            <a:r>
              <a:rPr lang="en-US" dirty="0"/>
              <a:t>run thousands of servers.</a:t>
            </a:r>
          </a:p>
          <a:p>
            <a:pPr marL="0" indent="0">
              <a:buNone/>
            </a:pPr>
            <a:r>
              <a:rPr lang="en-US" dirty="0"/>
              <a:t>In particular, some datacenters rely on virtual machines to simplify operation. </a:t>
            </a:r>
            <a:r>
              <a:rPr lang="en-US" b="1" dirty="0"/>
              <a:t>A virtual machine monitor</a:t>
            </a:r>
            <a:r>
              <a:rPr lang="en-US" dirty="0"/>
              <a:t> is software that imitates a real computer so successfully that you can even run an operating system correctly on top of the virtual machine abstraction that it provides (</a:t>
            </a:r>
            <a:r>
              <a:rPr lang="en-US" dirty="0" err="1"/>
              <a:t>Popek</a:t>
            </a:r>
            <a:r>
              <a:rPr lang="en-US" dirty="0"/>
              <a:t> and Goldberg 1974). </a:t>
            </a:r>
          </a:p>
          <a:p>
            <a:pPr marL="0" indent="0">
              <a:buNone/>
            </a:pPr>
            <a:endParaRPr lang="en-US" dirty="0"/>
          </a:p>
          <a:p>
            <a:pPr marL="0" indent="0">
              <a:buNone/>
            </a:pPr>
            <a:r>
              <a:rPr lang="en-US" dirty="0"/>
              <a:t>The goal is to imitate with low overhead, and one popular use is to simplify software distribution within a cluster. </a:t>
            </a:r>
          </a:p>
          <a:p>
            <a:pPr marL="0" indent="0">
              <a:buNone/>
            </a:pPr>
            <a:r>
              <a:rPr lang="en-US" dirty="0"/>
              <a:t>In this way, multiple apps can share hardware with each app even believing it has its own copy of the operating system. If the apps are also able to share the operating system, an even more efficient way to share hardware is to use </a:t>
            </a:r>
            <a:r>
              <a:rPr lang="en-US" b="1" dirty="0"/>
              <a:t>OS-level virtualization</a:t>
            </a:r>
          </a:p>
        </p:txBody>
      </p:sp>
    </p:spTree>
    <p:extLst>
      <p:ext uri="{BB962C8B-B14F-4D97-AF65-F5344CB8AC3E}">
        <p14:creationId xmlns:p14="http://schemas.microsoft.com/office/powerpoint/2010/main" val="3001200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as a Service (SaaS)</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marL="0" indent="0">
              <a:buNone/>
            </a:pPr>
            <a:r>
              <a:rPr lang="en-US" dirty="0"/>
              <a:t>The result is called </a:t>
            </a:r>
            <a:r>
              <a:rPr lang="en-US" b="1" dirty="0"/>
              <a:t>public cloud services</a:t>
            </a:r>
            <a:r>
              <a:rPr lang="en-US" dirty="0"/>
              <a:t>, utility computing, or often simply </a:t>
            </a:r>
            <a:r>
              <a:rPr lang="en-US" b="1" dirty="0"/>
              <a:t>cloud computing</a:t>
            </a:r>
            <a:r>
              <a:rPr lang="en-US" dirty="0"/>
              <a:t>, which offers computing, storage, and communication at pennies per hour.</a:t>
            </a:r>
          </a:p>
        </p:txBody>
      </p:sp>
    </p:spTree>
    <p:extLst>
      <p:ext uri="{BB962C8B-B14F-4D97-AF65-F5344CB8AC3E}">
        <p14:creationId xmlns:p14="http://schemas.microsoft.com/office/powerpoint/2010/main" val="47157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Deploying SaaS: Browsers and Mobile</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marL="0" indent="0">
              <a:buNone/>
            </a:pPr>
            <a:r>
              <a:rPr lang="en-US" dirty="0"/>
              <a:t>The browser thus became a universal client: any site the browser visited could deliver all the information necessary to render that site’s user interface using </a:t>
            </a:r>
            <a:r>
              <a:rPr lang="en-US" b="1" dirty="0"/>
              <a:t>HTML</a:t>
            </a:r>
            <a:r>
              <a:rPr lang="en-US" dirty="0"/>
              <a:t>, the </a:t>
            </a:r>
            <a:r>
              <a:rPr lang="en-US" b="1" dirty="0"/>
              <a:t>Hypertext Markup Language</a:t>
            </a:r>
            <a:r>
              <a:rPr lang="en-US" dirty="0"/>
              <a:t>. </a:t>
            </a:r>
          </a:p>
          <a:p>
            <a:pPr marL="0" indent="0">
              <a:buNone/>
            </a:pPr>
            <a:r>
              <a:rPr lang="en-US" b="1" dirty="0"/>
              <a:t>JavaScript</a:t>
            </a:r>
            <a:r>
              <a:rPr lang="en-US" dirty="0"/>
              <a:t> entered the picture later as a way to enrich the interactive experience of Web pages, but the actual visible page content always consists of HTML.</a:t>
            </a:r>
          </a:p>
          <a:p>
            <a:pPr marL="0" indent="0">
              <a:buNone/>
            </a:pPr>
            <a:r>
              <a:rPr lang="en-US" dirty="0"/>
              <a:t>HTML is an example of a </a:t>
            </a:r>
            <a:r>
              <a:rPr lang="en-US" b="1" dirty="0"/>
              <a:t>markup language</a:t>
            </a:r>
            <a:r>
              <a:rPr lang="en-US" dirty="0"/>
              <a:t>: it combines text with markup (annotations about the text’s structure) in a way that makes it easy to syntactically distinguish the two. </a:t>
            </a:r>
          </a:p>
          <a:p>
            <a:pPr marL="0" indent="0">
              <a:buNone/>
            </a:pPr>
            <a:endParaRPr lang="en-US" dirty="0"/>
          </a:p>
          <a:p>
            <a:pPr marL="0" indent="0">
              <a:buNone/>
            </a:pPr>
            <a:r>
              <a:rPr lang="en-US" dirty="0"/>
              <a:t>Technically, HTML 5 is just one type of document that can be expressed in </a:t>
            </a:r>
            <a:r>
              <a:rPr lang="en-US" b="1" dirty="0"/>
              <a:t>XML</a:t>
            </a:r>
            <a:r>
              <a:rPr lang="en-US" dirty="0"/>
              <a:t>, an </a:t>
            </a:r>
            <a:r>
              <a:rPr lang="en-US" dirty="0" err="1"/>
              <a:t>eXtensible</a:t>
            </a:r>
            <a:r>
              <a:rPr lang="en-US" dirty="0"/>
              <a:t> Markup Language that can be used both to represent data and to describe other markup languages.</a:t>
            </a:r>
          </a:p>
        </p:txBody>
      </p:sp>
    </p:spTree>
    <p:extLst>
      <p:ext uri="{BB962C8B-B14F-4D97-AF65-F5344CB8AC3E}">
        <p14:creationId xmlns:p14="http://schemas.microsoft.com/office/powerpoint/2010/main" val="41551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Development Processes: Waterfall</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2181398" cy="5669280"/>
          </a:xfrm>
        </p:spPr>
        <p:txBody>
          <a:bodyPr>
            <a:normAutofit fontScale="92500"/>
          </a:bodyPr>
          <a:lstStyle/>
          <a:p>
            <a:pPr marL="0" indent="0">
              <a:buNone/>
            </a:pPr>
            <a:r>
              <a:rPr lang="en-US" b="1" dirty="0"/>
              <a:t>Waterfall software development process or Waterfall software development lifecycle(1970):  </a:t>
            </a:r>
          </a:p>
          <a:p>
            <a:pPr marL="0" indent="0">
              <a:buNone/>
            </a:pPr>
            <a:r>
              <a:rPr lang="en-US" dirty="0"/>
              <a:t>1) it</a:t>
            </a:r>
            <a:r>
              <a:rPr lang="en-US" b="1" dirty="0"/>
              <a:t> </a:t>
            </a:r>
            <a:r>
              <a:rPr lang="en-US" dirty="0"/>
              <a:t>flows from the top down to completion</a:t>
            </a:r>
          </a:p>
          <a:p>
            <a:pPr marL="0" indent="0">
              <a:buNone/>
            </a:pPr>
            <a:r>
              <a:rPr lang="en-US" dirty="0"/>
              <a:t>2) complete a phase before going on to the next one, thereby removing as many</a:t>
            </a:r>
          </a:p>
          <a:p>
            <a:pPr marL="0" indent="0">
              <a:buNone/>
            </a:pPr>
            <a:r>
              <a:rPr lang="en-US" dirty="0"/>
              <a:t>errors as early as possible.</a:t>
            </a:r>
          </a:p>
          <a:p>
            <a:pPr marL="0" indent="0">
              <a:buNone/>
            </a:pPr>
            <a:r>
              <a:rPr lang="en-US" b="1" dirty="0"/>
              <a:t>Phases</a:t>
            </a:r>
            <a:r>
              <a:rPr lang="en-US" dirty="0"/>
              <a:t>:</a:t>
            </a:r>
          </a:p>
          <a:p>
            <a:pPr algn="l"/>
            <a:r>
              <a:rPr lang="en-US" sz="1800" b="0" i="0" u="none" strike="noStrike" baseline="0" dirty="0">
                <a:latin typeface="NimbusRomNo9L-Regu"/>
              </a:rPr>
              <a:t>1. Requirements analysis and specification</a:t>
            </a:r>
          </a:p>
          <a:p>
            <a:pPr algn="l"/>
            <a:r>
              <a:rPr lang="en-US" sz="1800" b="0" i="0" u="none" strike="noStrike" baseline="0" dirty="0">
                <a:latin typeface="NimbusRomNo9L-Regu"/>
              </a:rPr>
              <a:t>2. Architectural design</a:t>
            </a:r>
          </a:p>
          <a:p>
            <a:pPr algn="l"/>
            <a:r>
              <a:rPr lang="en-US" sz="1800" b="0" i="0" u="none" strike="noStrike" baseline="0" dirty="0">
                <a:latin typeface="NimbusRomNo9L-Regu"/>
              </a:rPr>
              <a:t>3. Implementation and Integration</a:t>
            </a:r>
          </a:p>
          <a:p>
            <a:pPr algn="l"/>
            <a:r>
              <a:rPr lang="en-US" sz="1800" b="0" i="0" u="none" strike="noStrike" baseline="0" dirty="0">
                <a:latin typeface="NimbusRomNo9L-Regu"/>
              </a:rPr>
              <a:t>4. Verification</a:t>
            </a:r>
          </a:p>
          <a:p>
            <a:pPr algn="l"/>
            <a:r>
              <a:rPr lang="en-US" sz="1800" b="0" i="0" u="none" strike="noStrike" baseline="0" dirty="0">
                <a:latin typeface="NimbusRomNo9L-Regu"/>
              </a:rPr>
              <a:t>5. Operation and Maintenance</a:t>
            </a:r>
            <a:endParaRPr lang="en-US" dirty="0"/>
          </a:p>
          <a:p>
            <a:pPr marL="0" indent="0">
              <a:buNone/>
            </a:pPr>
            <a:r>
              <a:rPr lang="en-US" dirty="0">
                <a:solidFill>
                  <a:srgbClr val="FF0000"/>
                </a:solidFill>
              </a:rPr>
              <a:t>The Waterfall model can work well with well-specified tasks like NASA space flights,</a:t>
            </a:r>
          </a:p>
          <a:p>
            <a:pPr marL="0" indent="0">
              <a:buNone/>
            </a:pPr>
            <a:r>
              <a:rPr lang="en-US" dirty="0">
                <a:solidFill>
                  <a:srgbClr val="FF0000"/>
                </a:solidFill>
              </a:rPr>
              <a:t>but it runs into trouble when customers change their minds about what they want.</a:t>
            </a:r>
          </a:p>
        </p:txBody>
      </p:sp>
    </p:spTree>
    <p:extLst>
      <p:ext uri="{BB962C8B-B14F-4D97-AF65-F5344CB8AC3E}">
        <p14:creationId xmlns:p14="http://schemas.microsoft.com/office/powerpoint/2010/main" val="13045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Development Processes: Waterfall</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5915770" cy="5669280"/>
          </a:xfrm>
        </p:spPr>
        <p:txBody>
          <a:bodyPr/>
          <a:lstStyle/>
          <a:p>
            <a:pPr marL="0" indent="0">
              <a:buNone/>
            </a:pPr>
            <a:r>
              <a:rPr lang="en-US" b="1" dirty="0"/>
              <a:t>Spiral model(1986):  </a:t>
            </a:r>
          </a:p>
          <a:p>
            <a:pPr marL="0" indent="0">
              <a:buNone/>
            </a:pPr>
            <a:r>
              <a:rPr lang="en-US" dirty="0"/>
              <a:t>iterate through a sequence of four phases, with each iteration resulting in a prototype that is a refinement of the previous version.</a:t>
            </a:r>
          </a:p>
          <a:p>
            <a:pPr marL="0" indent="0">
              <a:buNone/>
            </a:pPr>
            <a:endParaRPr lang="en-US" b="1" dirty="0"/>
          </a:p>
          <a:p>
            <a:pPr marL="0" indent="0">
              <a:buNone/>
            </a:pPr>
            <a:r>
              <a:rPr lang="en-US" b="1" dirty="0"/>
              <a:t>Phases</a:t>
            </a:r>
            <a:r>
              <a:rPr lang="en-US" dirty="0"/>
              <a:t>:</a:t>
            </a:r>
          </a:p>
          <a:p>
            <a:pPr algn="l"/>
            <a:r>
              <a:rPr lang="en-US" sz="1800" b="0" i="0" u="none" strike="noStrike" baseline="0" dirty="0">
                <a:latin typeface="NimbusRomNo9L-Regu"/>
              </a:rPr>
              <a:t>1. Determine objectives and constraints of this iteration</a:t>
            </a:r>
          </a:p>
          <a:p>
            <a:pPr algn="l"/>
            <a:r>
              <a:rPr lang="en-US" sz="1800" b="0" i="0" u="none" strike="noStrike" baseline="0" dirty="0">
                <a:latin typeface="NimbusRomNo9L-Regu"/>
              </a:rPr>
              <a:t>2. Evaluate alternatives and identify and resolve risks</a:t>
            </a:r>
          </a:p>
          <a:p>
            <a:pPr algn="l"/>
            <a:r>
              <a:rPr lang="en-US" sz="1800" b="0" i="0" u="none" strike="noStrike" baseline="0" dirty="0">
                <a:latin typeface="NimbusRomNo9L-Regu"/>
              </a:rPr>
              <a:t>3. Develop and verify the prototype for this iteration</a:t>
            </a:r>
          </a:p>
          <a:p>
            <a:pPr algn="l"/>
            <a:r>
              <a:rPr lang="en-US" sz="1800" b="0" i="0" u="none" strike="noStrike" baseline="0" dirty="0">
                <a:latin typeface="NimbusRomNo9L-Regu"/>
              </a:rPr>
              <a:t>4. Plan the next iteration</a:t>
            </a:r>
            <a:endParaRPr lang="en-US" dirty="0"/>
          </a:p>
        </p:txBody>
      </p:sp>
      <p:pic>
        <p:nvPicPr>
          <p:cNvPr id="5" name="Picture 4">
            <a:extLst>
              <a:ext uri="{FF2B5EF4-FFF2-40B4-BE49-F238E27FC236}">
                <a16:creationId xmlns:a16="http://schemas.microsoft.com/office/drawing/2014/main" id="{A721AF4B-B143-BE59-8431-3C44C65F6AFE}"/>
              </a:ext>
            </a:extLst>
          </p:cNvPr>
          <p:cNvPicPr>
            <a:picLocks noChangeAspect="1"/>
          </p:cNvPicPr>
          <p:nvPr/>
        </p:nvPicPr>
        <p:blipFill>
          <a:blip r:embed="rId2"/>
          <a:stretch>
            <a:fillRect/>
          </a:stretch>
        </p:blipFill>
        <p:spPr>
          <a:xfrm>
            <a:off x="5969235" y="1378558"/>
            <a:ext cx="5811948" cy="5153563"/>
          </a:xfrm>
          <a:prstGeom prst="rect">
            <a:avLst/>
          </a:prstGeom>
        </p:spPr>
      </p:pic>
    </p:spTree>
    <p:extLst>
      <p:ext uri="{BB962C8B-B14F-4D97-AF65-F5344CB8AC3E}">
        <p14:creationId xmlns:p14="http://schemas.microsoft.com/office/powerpoint/2010/main" val="122228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Development Processes: Waterfall</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5915770" cy="5669280"/>
          </a:xfrm>
        </p:spPr>
        <p:txBody>
          <a:bodyPr>
            <a:normAutofit fontScale="92500" lnSpcReduction="10000"/>
          </a:bodyPr>
          <a:lstStyle/>
          <a:p>
            <a:pPr marL="0" indent="0">
              <a:buNone/>
            </a:pPr>
            <a:r>
              <a:rPr lang="en-US" b="1" dirty="0"/>
              <a:t>Spiral model(1986):  </a:t>
            </a:r>
          </a:p>
          <a:p>
            <a:pPr marL="0" indent="0">
              <a:buNone/>
            </a:pPr>
            <a:r>
              <a:rPr lang="en-US" dirty="0"/>
              <a:t>Rather than document all the requirements at the beginning, as in the Waterfall model, the requirement documents are developed across the iteration as they are needed and evolve with the project.</a:t>
            </a:r>
          </a:p>
          <a:p>
            <a:pPr marL="0" indent="0">
              <a:buNone/>
            </a:pPr>
            <a:endParaRPr lang="en-US" dirty="0"/>
          </a:p>
          <a:p>
            <a:pPr marL="0" indent="0">
              <a:buNone/>
            </a:pPr>
            <a:r>
              <a:rPr lang="en-US" dirty="0"/>
              <a:t> </a:t>
            </a:r>
            <a:r>
              <a:rPr lang="en-US" dirty="0">
                <a:solidFill>
                  <a:srgbClr val="FF0000"/>
                </a:solidFill>
              </a:rPr>
              <a:t>However, as originally envisioned, these iterations were 6 to 24 months long, so  there is plenty of time for customers to change their minds during an iteration! Thus, Spiral still relies on planning and extensive documentation, but the plan is expected to evolve on each iteration.</a:t>
            </a:r>
          </a:p>
        </p:txBody>
      </p:sp>
      <p:pic>
        <p:nvPicPr>
          <p:cNvPr id="5" name="Picture 4">
            <a:extLst>
              <a:ext uri="{FF2B5EF4-FFF2-40B4-BE49-F238E27FC236}">
                <a16:creationId xmlns:a16="http://schemas.microsoft.com/office/drawing/2014/main" id="{A721AF4B-B143-BE59-8431-3C44C65F6AFE}"/>
              </a:ext>
            </a:extLst>
          </p:cNvPr>
          <p:cNvPicPr>
            <a:picLocks noChangeAspect="1"/>
          </p:cNvPicPr>
          <p:nvPr/>
        </p:nvPicPr>
        <p:blipFill>
          <a:blip r:embed="rId2"/>
          <a:stretch>
            <a:fillRect/>
          </a:stretch>
        </p:blipFill>
        <p:spPr>
          <a:xfrm>
            <a:off x="5969235" y="1378558"/>
            <a:ext cx="5811948" cy="5153563"/>
          </a:xfrm>
          <a:prstGeom prst="rect">
            <a:avLst/>
          </a:prstGeom>
        </p:spPr>
      </p:pic>
    </p:spTree>
    <p:extLst>
      <p:ext uri="{BB962C8B-B14F-4D97-AF65-F5344CB8AC3E}">
        <p14:creationId xmlns:p14="http://schemas.microsoft.com/office/powerpoint/2010/main" val="329798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Development Processes: Waterfall</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5915770" cy="5669280"/>
          </a:xfrm>
        </p:spPr>
        <p:txBody>
          <a:bodyPr>
            <a:normAutofit lnSpcReduction="10000"/>
          </a:bodyPr>
          <a:lstStyle/>
          <a:p>
            <a:pPr marL="0" indent="0">
              <a:buNone/>
            </a:pPr>
            <a:r>
              <a:rPr lang="en-US" b="1" dirty="0"/>
              <a:t>Rational Unified Process (RUP) ((2003):  </a:t>
            </a:r>
          </a:p>
          <a:p>
            <a:pPr marL="0" indent="0">
              <a:buNone/>
            </a:pPr>
            <a:r>
              <a:rPr lang="en-US" dirty="0"/>
              <a:t>it is more closely allied to business issues than to technical issues.</a:t>
            </a:r>
            <a:endParaRPr lang="en-US" b="1" dirty="0"/>
          </a:p>
          <a:p>
            <a:pPr marL="0" indent="0">
              <a:buNone/>
            </a:pPr>
            <a:r>
              <a:rPr lang="en-US" b="1" dirty="0"/>
              <a:t>Phases</a:t>
            </a:r>
            <a:r>
              <a:rPr lang="en-US" dirty="0"/>
              <a:t>:</a:t>
            </a:r>
          </a:p>
          <a:p>
            <a:pPr algn="l"/>
            <a:r>
              <a:rPr lang="en-US" sz="1800" b="0" i="0" u="none" strike="noStrike" baseline="0" dirty="0">
                <a:latin typeface="NimbusRomNo9L-Regu"/>
              </a:rPr>
              <a:t>1. Inception: makes the business case for the software and scopes the project to set the schedule and budget, which is used to judge progress and justify expenditures, and initial assessment of risks to schedule and budget.</a:t>
            </a:r>
          </a:p>
          <a:p>
            <a:pPr algn="l"/>
            <a:r>
              <a:rPr lang="en-US" sz="1800" b="0" i="0" u="none" strike="noStrike" baseline="0" dirty="0">
                <a:latin typeface="NimbusRomNo9L-Regu"/>
              </a:rPr>
              <a:t>2. Elaboration: works with stakeholders to identify use cases, designs a software architecture, sets the development plan, and builds an initial prototype.</a:t>
            </a:r>
          </a:p>
          <a:p>
            <a:pPr algn="l"/>
            <a:r>
              <a:rPr lang="en-US" sz="1800" b="0" i="0" u="none" strike="noStrike" baseline="0" dirty="0">
                <a:latin typeface="NimbusRomNo9L-Regu"/>
              </a:rPr>
              <a:t>3. Construction: codes and tests the product, resulting in the first external release.</a:t>
            </a:r>
          </a:p>
          <a:p>
            <a:pPr algn="l"/>
            <a:r>
              <a:rPr lang="en-US" sz="1800" b="0" i="0" u="none" strike="noStrike" baseline="0" dirty="0">
                <a:latin typeface="NimbusRomNo9L-Regu"/>
              </a:rPr>
              <a:t>4. Transition: moves the product from development to production in the real environment, including customer acceptance testing and user training.</a:t>
            </a:r>
            <a:endParaRPr lang="en-US" dirty="0"/>
          </a:p>
        </p:txBody>
      </p:sp>
      <p:pic>
        <p:nvPicPr>
          <p:cNvPr id="6" name="Picture 5">
            <a:extLst>
              <a:ext uri="{FF2B5EF4-FFF2-40B4-BE49-F238E27FC236}">
                <a16:creationId xmlns:a16="http://schemas.microsoft.com/office/drawing/2014/main" id="{0C09530E-E047-65C1-2C34-48F2753168C1}"/>
              </a:ext>
            </a:extLst>
          </p:cNvPr>
          <p:cNvPicPr>
            <a:picLocks noChangeAspect="1"/>
          </p:cNvPicPr>
          <p:nvPr/>
        </p:nvPicPr>
        <p:blipFill>
          <a:blip r:embed="rId2"/>
          <a:stretch>
            <a:fillRect/>
          </a:stretch>
        </p:blipFill>
        <p:spPr>
          <a:xfrm>
            <a:off x="5902403" y="1061119"/>
            <a:ext cx="6289597" cy="4019763"/>
          </a:xfrm>
          <a:prstGeom prst="rect">
            <a:avLst/>
          </a:prstGeom>
        </p:spPr>
      </p:pic>
      <p:sp>
        <p:nvSpPr>
          <p:cNvPr id="7" name="TextBox 6">
            <a:extLst>
              <a:ext uri="{FF2B5EF4-FFF2-40B4-BE49-F238E27FC236}">
                <a16:creationId xmlns:a16="http://schemas.microsoft.com/office/drawing/2014/main" id="{55E1BCBE-778D-3C51-0777-5BE87E31F261}"/>
              </a:ext>
            </a:extLst>
          </p:cNvPr>
          <p:cNvSpPr txBox="1"/>
          <p:nvPr/>
        </p:nvSpPr>
        <p:spPr>
          <a:xfrm>
            <a:off x="6164913" y="5148087"/>
            <a:ext cx="6178278" cy="1754326"/>
          </a:xfrm>
          <a:prstGeom prst="rect">
            <a:avLst/>
          </a:prstGeom>
          <a:noFill/>
        </p:spPr>
        <p:txBody>
          <a:bodyPr wrap="square" rtlCol="0">
            <a:spAutoFit/>
          </a:bodyPr>
          <a:lstStyle/>
          <a:p>
            <a:pPr algn="l"/>
            <a:r>
              <a:rPr lang="en-US" sz="1800" b="0" i="0" u="none" strike="noStrike" baseline="0" dirty="0">
                <a:latin typeface="NimbusRomNo9L-Medi"/>
              </a:rPr>
              <a:t>Figure 1.3: The Rational Unified Process lifecycle allows the project to have multiple iterations in each phase and identifies</a:t>
            </a:r>
          </a:p>
          <a:p>
            <a:pPr algn="l"/>
            <a:r>
              <a:rPr lang="en-US" sz="1800" b="0" i="0" u="none" strike="noStrike" baseline="0" dirty="0">
                <a:latin typeface="NimbusRomNo9L-Medi"/>
              </a:rPr>
              <a:t>the skills needed by the project team, which vary in effort over time. RUP also has three “supporting disciplines” not shown</a:t>
            </a:r>
          </a:p>
          <a:p>
            <a:pPr algn="l"/>
            <a:r>
              <a:rPr lang="en-US" sz="1800" b="0" i="0" u="none" strike="noStrike" baseline="0" dirty="0">
                <a:latin typeface="NimbusRomNo9L-Medi"/>
              </a:rPr>
              <a:t>in this figure: Configuration and Change Management, Project Management,</a:t>
            </a:r>
            <a:endParaRPr lang="en-US" dirty="0"/>
          </a:p>
        </p:txBody>
      </p:sp>
    </p:spTree>
    <p:extLst>
      <p:ext uri="{BB962C8B-B14F-4D97-AF65-F5344CB8AC3E}">
        <p14:creationId xmlns:p14="http://schemas.microsoft.com/office/powerpoint/2010/main" val="220298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Software Development Processes: Waterfall</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marL="0" indent="0">
              <a:buNone/>
            </a:pPr>
            <a:r>
              <a:rPr lang="en-US" b="1" dirty="0"/>
              <a:t>Rational Unified Process (RUP) ((2003):  </a:t>
            </a:r>
          </a:p>
          <a:p>
            <a:pPr marL="0" indent="0" algn="l">
              <a:buNone/>
            </a:pPr>
            <a:r>
              <a:rPr lang="en-US" sz="2000" b="0" i="0" u="none" strike="noStrike" baseline="0" dirty="0">
                <a:latin typeface="NimbusRomNo9L-Regu"/>
              </a:rPr>
              <a:t>In addition to the dynamically changing phases of the project, RUP identifies six “</a:t>
            </a:r>
            <a:r>
              <a:rPr lang="en-US" sz="2000" b="1" i="0" u="none" strike="noStrike" baseline="0" dirty="0">
                <a:latin typeface="NimbusRomNo9L-Regu"/>
              </a:rPr>
              <a:t>engineering disciplines</a:t>
            </a:r>
            <a:r>
              <a:rPr lang="en-US" sz="2000" b="0" i="0" u="none" strike="noStrike" baseline="0" dirty="0">
                <a:latin typeface="NimbusRomNo9L-Regu"/>
              </a:rPr>
              <a:t>” (also known as </a:t>
            </a:r>
            <a:r>
              <a:rPr lang="en-US" sz="2000" b="1" i="0" u="none" strike="noStrike" baseline="0" dirty="0">
                <a:latin typeface="NimbusRomNo9L-Regu"/>
              </a:rPr>
              <a:t>workflows</a:t>
            </a:r>
            <a:r>
              <a:rPr lang="en-US" sz="2000" b="0" i="0" u="none" strike="noStrike" baseline="0" dirty="0">
                <a:latin typeface="NimbusRomNo9L-Regu"/>
              </a:rPr>
              <a:t>) that people working on the project should collectively cover:</a:t>
            </a:r>
          </a:p>
          <a:p>
            <a:pPr marL="0" indent="0" algn="l">
              <a:buNone/>
            </a:pPr>
            <a:endParaRPr lang="en-US" sz="2000" b="0" i="0" u="none" strike="noStrike" baseline="0" dirty="0">
              <a:latin typeface="NimbusRomNo9L-Regu"/>
            </a:endParaRPr>
          </a:p>
          <a:p>
            <a:pPr algn="l"/>
            <a:r>
              <a:rPr lang="en-US" sz="2000" b="0" i="0" u="none" strike="noStrike" baseline="0" dirty="0">
                <a:latin typeface="NimbusRomNo9L-Regu"/>
              </a:rPr>
              <a:t>1. Business Modeling</a:t>
            </a:r>
          </a:p>
          <a:p>
            <a:pPr algn="l"/>
            <a:r>
              <a:rPr lang="en-US" sz="2000" b="0" i="0" u="none" strike="noStrike" baseline="0" dirty="0">
                <a:latin typeface="NimbusRomNo9L-Regu"/>
              </a:rPr>
              <a:t>2. Requirements</a:t>
            </a:r>
          </a:p>
          <a:p>
            <a:pPr algn="l"/>
            <a:r>
              <a:rPr lang="en-US" sz="2000" b="0" i="0" u="none" strike="noStrike" baseline="0" dirty="0">
                <a:latin typeface="NimbusRomNo9L-Regu"/>
              </a:rPr>
              <a:t>3. Analysis and Design</a:t>
            </a:r>
          </a:p>
          <a:p>
            <a:pPr algn="l"/>
            <a:r>
              <a:rPr lang="en-US" sz="2000" b="0" i="0" u="none" strike="noStrike" baseline="0" dirty="0">
                <a:latin typeface="NimbusRomNo9L-Regu"/>
              </a:rPr>
              <a:t>4. Implementation</a:t>
            </a:r>
          </a:p>
          <a:p>
            <a:pPr algn="l"/>
            <a:r>
              <a:rPr lang="en-US" sz="2000" b="0" i="0" u="none" strike="noStrike" baseline="0" dirty="0">
                <a:latin typeface="NimbusRomNo9L-Regu"/>
              </a:rPr>
              <a:t>5. Test</a:t>
            </a:r>
          </a:p>
          <a:p>
            <a:pPr algn="l"/>
            <a:r>
              <a:rPr lang="en-US" sz="2000" b="0" i="0" u="none" strike="noStrike" baseline="0" dirty="0">
                <a:latin typeface="NimbusRomNo9L-Regu"/>
              </a:rPr>
              <a:t>6. Deployment</a:t>
            </a:r>
            <a:endParaRPr lang="en-US" sz="2000" dirty="0"/>
          </a:p>
        </p:txBody>
      </p:sp>
    </p:spTree>
    <p:extLst>
      <p:ext uri="{BB962C8B-B14F-4D97-AF65-F5344CB8AC3E}">
        <p14:creationId xmlns:p14="http://schemas.microsoft.com/office/powerpoint/2010/main" val="381507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761840" y="1138265"/>
            <a:ext cx="4544762" cy="1401183"/>
          </a:xfrm>
        </p:spPr>
        <p:txBody>
          <a:bodyPr anchor="t">
            <a:normAutofit/>
          </a:bodyPr>
          <a:lstStyle/>
          <a:p>
            <a:r>
              <a:rPr lang="en-US" sz="3200"/>
              <a:t>Software Development Processes: Waterfall</a:t>
            </a:r>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761840" y="2551176"/>
            <a:ext cx="4544762" cy="3602935"/>
          </a:xfrm>
        </p:spPr>
        <p:txBody>
          <a:bodyPr>
            <a:normAutofit/>
          </a:bodyPr>
          <a:lstStyle/>
          <a:p>
            <a:pPr marL="0" indent="0">
              <a:buNone/>
            </a:pPr>
            <a:r>
              <a:rPr lang="en-US" sz="2000" b="1" dirty="0"/>
              <a:t>Rational Unified Process (RUP) ((2003):  </a:t>
            </a:r>
          </a:p>
          <a:p>
            <a:pPr marL="0" indent="0">
              <a:buNone/>
            </a:pPr>
            <a:r>
              <a:rPr lang="en-US" sz="2000" b="0" i="0" u="none" strike="noStrike" baseline="0" dirty="0">
                <a:latin typeface="NimbusRomNo9L-Regu"/>
              </a:rPr>
              <a:t>In addition to the dynamically changing phases of the project, RUP identifies six “</a:t>
            </a:r>
            <a:r>
              <a:rPr lang="en-US" sz="2000" b="1" i="0" u="none" strike="noStrike" baseline="0" dirty="0">
                <a:latin typeface="NimbusRomNo9L-Regu"/>
              </a:rPr>
              <a:t>engineering disciplines</a:t>
            </a:r>
            <a:r>
              <a:rPr lang="en-US" sz="2000" b="0" i="0" u="none" strike="noStrike" baseline="0" dirty="0">
                <a:latin typeface="NimbusRomNo9L-Regu"/>
              </a:rPr>
              <a:t>” (also known as </a:t>
            </a:r>
            <a:r>
              <a:rPr lang="en-US" sz="2000" b="1" i="0" u="none" strike="noStrike" baseline="0" dirty="0">
                <a:latin typeface="NimbusRomNo9L-Regu"/>
              </a:rPr>
              <a:t>workflows</a:t>
            </a:r>
            <a:r>
              <a:rPr lang="en-US" sz="2000" b="0" i="0" u="none" strike="noStrike" baseline="0" dirty="0">
                <a:latin typeface="NimbusRomNo9L-Regu"/>
              </a:rPr>
              <a:t>) that people working on the project should collectively cover:</a:t>
            </a:r>
          </a:p>
          <a:p>
            <a:pPr marL="0" indent="0">
              <a:buNone/>
            </a:pPr>
            <a:endParaRPr lang="en-US" sz="2000" b="0" i="0" u="none" strike="noStrike" baseline="0" dirty="0">
              <a:latin typeface="NimbusRomNo9L-Regu"/>
            </a:endParaRPr>
          </a:p>
        </p:txBody>
      </p:sp>
      <p:pic>
        <p:nvPicPr>
          <p:cNvPr id="5" name="Picture 4">
            <a:extLst>
              <a:ext uri="{FF2B5EF4-FFF2-40B4-BE49-F238E27FC236}">
                <a16:creationId xmlns:a16="http://schemas.microsoft.com/office/drawing/2014/main" id="{27CD8C1C-4E95-FE96-4DE9-B246451BBBD7}"/>
              </a:ext>
            </a:extLst>
          </p:cNvPr>
          <p:cNvPicPr>
            <a:picLocks noChangeAspect="1"/>
          </p:cNvPicPr>
          <p:nvPr/>
        </p:nvPicPr>
        <p:blipFill>
          <a:blip r:embed="rId2"/>
          <a:stretch>
            <a:fillRect/>
          </a:stretch>
        </p:blipFill>
        <p:spPr>
          <a:xfrm>
            <a:off x="5396556" y="0"/>
            <a:ext cx="6033604" cy="6798428"/>
          </a:xfrm>
          <a:prstGeom prst="rect">
            <a:avLst/>
          </a:prstGeom>
        </p:spPr>
      </p:pic>
    </p:spTree>
    <p:extLst>
      <p:ext uri="{BB962C8B-B14F-4D97-AF65-F5344CB8AC3E}">
        <p14:creationId xmlns:p14="http://schemas.microsoft.com/office/powerpoint/2010/main" val="428472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325E-CC8F-0154-F195-2E7061B056FB}"/>
              </a:ext>
            </a:extLst>
          </p:cNvPr>
          <p:cNvSpPr>
            <a:spLocks noGrp="1"/>
          </p:cNvSpPr>
          <p:nvPr>
            <p:ph type="title"/>
          </p:nvPr>
        </p:nvSpPr>
        <p:spPr>
          <a:xfrm>
            <a:off x="111319" y="0"/>
            <a:ext cx="11969362" cy="1205658"/>
          </a:xfrm>
        </p:spPr>
        <p:txBody>
          <a:bodyPr>
            <a:normAutofit/>
          </a:bodyPr>
          <a:lstStyle/>
          <a:p>
            <a:r>
              <a:rPr lang="en-US" dirty="0"/>
              <a:t>Failed Software Projects:</a:t>
            </a:r>
          </a:p>
        </p:txBody>
      </p:sp>
      <p:sp>
        <p:nvSpPr>
          <p:cNvPr id="3" name="Content Placeholder 2">
            <a:extLst>
              <a:ext uri="{FF2B5EF4-FFF2-40B4-BE49-F238E27FC236}">
                <a16:creationId xmlns:a16="http://schemas.microsoft.com/office/drawing/2014/main" id="{FA53D38B-BE2E-2982-8B08-62EB43D7B3CE}"/>
              </a:ext>
            </a:extLst>
          </p:cNvPr>
          <p:cNvSpPr>
            <a:spLocks noGrp="1"/>
          </p:cNvSpPr>
          <p:nvPr>
            <p:ph idx="1"/>
          </p:nvPr>
        </p:nvSpPr>
        <p:spPr>
          <a:xfrm>
            <a:off x="111319" y="993914"/>
            <a:ext cx="11672514" cy="5669280"/>
          </a:xfrm>
        </p:spPr>
        <p:txBody>
          <a:bodyPr>
            <a:normAutofit/>
          </a:bodyPr>
          <a:lstStyle/>
          <a:p>
            <a:pPr>
              <a:buFont typeface="Wingdings" panose="05000000000000000000" pitchFamily="2" charset="2"/>
              <a:buChar char="§"/>
            </a:pPr>
            <a:r>
              <a:rPr lang="en-US" dirty="0"/>
              <a:t>Ariane 5 rocket explosion</a:t>
            </a:r>
          </a:p>
          <a:p>
            <a:pPr algn="l">
              <a:buFont typeface="Wingdings" panose="05000000000000000000" pitchFamily="2" charset="2"/>
              <a:buChar char="§"/>
            </a:pPr>
            <a:r>
              <a:rPr lang="en-US" dirty="0"/>
              <a:t>the Therac-25 lethal </a:t>
            </a:r>
            <a:r>
              <a:rPr lang="en-US" i="0" u="none" strike="noStrike" baseline="0" dirty="0">
                <a:latin typeface="NimbusRomNo9L-Regu"/>
              </a:rPr>
              <a:t>radiation overdose</a:t>
            </a:r>
          </a:p>
          <a:p>
            <a:pPr algn="l">
              <a:buFont typeface="Wingdings" panose="05000000000000000000" pitchFamily="2" charset="2"/>
              <a:buChar char="§"/>
            </a:pPr>
            <a:r>
              <a:rPr lang="en-US" i="0" u="none" strike="noStrike" baseline="0" dirty="0">
                <a:latin typeface="SFSO1000"/>
              </a:rPr>
              <a:t>Mars Climate Orbiter </a:t>
            </a:r>
            <a:r>
              <a:rPr lang="en-US" i="0" u="none" strike="noStrike" baseline="0" dirty="0">
                <a:latin typeface="NimbusRomNo9L-Regu"/>
              </a:rPr>
              <a:t>disintegration</a:t>
            </a:r>
          </a:p>
          <a:p>
            <a:pPr algn="l">
              <a:buFont typeface="Wingdings" panose="05000000000000000000" pitchFamily="2" charset="2"/>
              <a:buChar char="§"/>
            </a:pPr>
            <a:r>
              <a:rPr lang="en-US" i="0" u="none" strike="noStrike" baseline="0" dirty="0">
                <a:latin typeface="NimbusRomNo9L-Regu"/>
              </a:rPr>
              <a:t>the FBI </a:t>
            </a:r>
            <a:r>
              <a:rPr lang="en-US" i="0" u="none" strike="noStrike" baseline="0" dirty="0">
                <a:latin typeface="SFSO1000"/>
              </a:rPr>
              <a:t>Virtual Case File </a:t>
            </a:r>
            <a:r>
              <a:rPr lang="en-US" i="0" u="none" strike="noStrike" baseline="0" dirty="0">
                <a:latin typeface="NimbusRomNo9L-Regu"/>
              </a:rPr>
              <a:t>project abandonment so frequently that they are clichés.</a:t>
            </a:r>
            <a:endParaRPr lang="en-US" dirty="0"/>
          </a:p>
        </p:txBody>
      </p:sp>
    </p:spTree>
    <p:extLst>
      <p:ext uri="{BB962C8B-B14F-4D97-AF65-F5344CB8AC3E}">
        <p14:creationId xmlns:p14="http://schemas.microsoft.com/office/powerpoint/2010/main" val="2402483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2024</Words>
  <Application>Microsoft Office PowerPoint</Application>
  <PresentationFormat>Widescreen</PresentationFormat>
  <Paragraphs>148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NimbusRomNo9L-Medi</vt:lpstr>
      <vt:lpstr>NimbusRomNo9L-Regu</vt:lpstr>
      <vt:lpstr>SFSO1000</vt:lpstr>
      <vt:lpstr>Aptos</vt:lpstr>
      <vt:lpstr>Aptos Display</vt:lpstr>
      <vt:lpstr>Arial</vt:lpstr>
      <vt:lpstr>Wingdings</vt:lpstr>
      <vt:lpstr>Office Theme</vt:lpstr>
      <vt:lpstr>Software Development</vt:lpstr>
      <vt:lpstr>Software Development Processes: Plan-and-Document</vt:lpstr>
      <vt:lpstr>Software Development Processes: Waterfall</vt:lpstr>
      <vt:lpstr>Software Development Processes: Waterfall</vt:lpstr>
      <vt:lpstr>Software Development Processes: Waterfall</vt:lpstr>
      <vt:lpstr>Software Development Processes: Waterfall</vt:lpstr>
      <vt:lpstr>Software Development Processes: Waterfall</vt:lpstr>
      <vt:lpstr>Software Development Processes: Waterfall</vt:lpstr>
      <vt:lpstr>Failed Software Projects:</vt:lpstr>
      <vt:lpstr>four surveys of software projects</vt:lpstr>
      <vt:lpstr>Software Development Processes: Agile Manifesto</vt:lpstr>
      <vt:lpstr>PowerPoint Presentation</vt:lpstr>
      <vt:lpstr>Software Quality Assurance</vt:lpstr>
      <vt:lpstr>Software Quality Assurance: Testing</vt:lpstr>
      <vt:lpstr>Software Quality Assurance: Testing</vt:lpstr>
      <vt:lpstr>Software Quality Assurance</vt:lpstr>
      <vt:lpstr>Productivity: Conciseness, Synthesis, Reuse, and Tools</vt:lpstr>
      <vt:lpstr>Software as a Service (SaaS)</vt:lpstr>
      <vt:lpstr>Software as a Service (SaaS)</vt:lpstr>
      <vt:lpstr>Software as a Service (SaaS)</vt:lpstr>
      <vt:lpstr>Deploying SaaS: Cloud Computing</vt:lpstr>
      <vt:lpstr>Software as a Service (SaaS)</vt:lpstr>
      <vt:lpstr>Software as a Service (SaaS)</vt:lpstr>
      <vt:lpstr>Software as a Service (SaaS)</vt:lpstr>
      <vt:lpstr>Deploying SaaS: Browsers and Mobile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Yunhua Zhao</dc:creator>
  <cp:lastModifiedBy>Yunhua Zhao</cp:lastModifiedBy>
  <cp:revision>5</cp:revision>
  <dcterms:created xsi:type="dcterms:W3CDTF">2024-07-16T20:24:05Z</dcterms:created>
  <dcterms:modified xsi:type="dcterms:W3CDTF">2024-09-23T20:56:58Z</dcterms:modified>
</cp:coreProperties>
</file>