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64"/>
  </p:notesMasterIdLst>
  <p:handoutMasterIdLst>
    <p:handoutMasterId r:id="rId65"/>
  </p:handoutMasterIdLst>
  <p:sldIdLst>
    <p:sldId id="258" r:id="rId2"/>
    <p:sldId id="317" r:id="rId3"/>
    <p:sldId id="318" r:id="rId4"/>
    <p:sldId id="320" r:id="rId5"/>
    <p:sldId id="319" r:id="rId6"/>
    <p:sldId id="321" r:id="rId7"/>
    <p:sldId id="322" r:id="rId8"/>
    <p:sldId id="323" r:id="rId9"/>
    <p:sldId id="325" r:id="rId10"/>
    <p:sldId id="336" r:id="rId11"/>
    <p:sldId id="324" r:id="rId12"/>
    <p:sldId id="326" r:id="rId13"/>
    <p:sldId id="327" r:id="rId14"/>
    <p:sldId id="328" r:id="rId15"/>
    <p:sldId id="329" r:id="rId16"/>
    <p:sldId id="330" r:id="rId17"/>
    <p:sldId id="331" r:id="rId18"/>
    <p:sldId id="332" r:id="rId19"/>
    <p:sldId id="379" r:id="rId20"/>
    <p:sldId id="333" r:id="rId21"/>
    <p:sldId id="334" r:id="rId22"/>
    <p:sldId id="337" r:id="rId23"/>
    <p:sldId id="352" r:id="rId24"/>
    <p:sldId id="353" r:id="rId25"/>
    <p:sldId id="354" r:id="rId26"/>
    <p:sldId id="335" r:id="rId27"/>
    <p:sldId id="342" r:id="rId28"/>
    <p:sldId id="341" r:id="rId29"/>
    <p:sldId id="343" r:id="rId30"/>
    <p:sldId id="344" r:id="rId31"/>
    <p:sldId id="345" r:id="rId32"/>
    <p:sldId id="346" r:id="rId33"/>
    <p:sldId id="347" r:id="rId34"/>
    <p:sldId id="348" r:id="rId35"/>
    <p:sldId id="349" r:id="rId36"/>
    <p:sldId id="350" r:id="rId37"/>
    <p:sldId id="358" r:id="rId38"/>
    <p:sldId id="351" r:id="rId39"/>
    <p:sldId id="355" r:id="rId40"/>
    <p:sldId id="356" r:id="rId41"/>
    <p:sldId id="357" r:id="rId42"/>
    <p:sldId id="359" r:id="rId43"/>
    <p:sldId id="360" r:id="rId44"/>
    <p:sldId id="361" r:id="rId45"/>
    <p:sldId id="362" r:id="rId46"/>
    <p:sldId id="363" r:id="rId47"/>
    <p:sldId id="364" r:id="rId48"/>
    <p:sldId id="365" r:id="rId49"/>
    <p:sldId id="381" r:id="rId50"/>
    <p:sldId id="382" r:id="rId51"/>
    <p:sldId id="366" r:id="rId52"/>
    <p:sldId id="368" r:id="rId53"/>
    <p:sldId id="370" r:id="rId54"/>
    <p:sldId id="369" r:id="rId55"/>
    <p:sldId id="371" r:id="rId56"/>
    <p:sldId id="372" r:id="rId57"/>
    <p:sldId id="373" r:id="rId58"/>
    <p:sldId id="374" r:id="rId59"/>
    <p:sldId id="375" r:id="rId60"/>
    <p:sldId id="376" r:id="rId61"/>
    <p:sldId id="377" r:id="rId62"/>
    <p:sldId id="378" r:id="rId63"/>
  </p:sldIdLst>
  <p:sldSz cx="9144000" cy="6858000" type="screen4x3"/>
  <p:notesSz cx="9290050" cy="70040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35" autoAdjust="0"/>
    <p:restoredTop sz="93629" autoAdjust="0"/>
  </p:normalViewPr>
  <p:slideViewPr>
    <p:cSldViewPr snapToGrid="0">
      <p:cViewPr varScale="1">
        <p:scale>
          <a:sx n="157" d="100"/>
          <a:sy n="157" d="100"/>
        </p:scale>
        <p:origin x="2396" y="80"/>
      </p:cViewPr>
      <p:guideLst/>
    </p:cSldViewPr>
  </p:slideViewPr>
  <p:notesTextViewPr>
    <p:cViewPr>
      <p:scale>
        <a:sx n="1" d="1"/>
        <a:sy n="1" d="1"/>
      </p:scale>
      <p:origin x="0" y="0"/>
    </p:cViewPr>
  </p:notesTextViewPr>
  <p:sorterViewPr>
    <p:cViewPr>
      <p:scale>
        <a:sx n="140" d="100"/>
        <a:sy n="140" d="100"/>
      </p:scale>
      <p:origin x="0" y="-1003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4026530" cy="351638"/>
          </a:xfrm>
          <a:prstGeom prst="rect">
            <a:avLst/>
          </a:prstGeom>
        </p:spPr>
        <p:txBody>
          <a:bodyPr vert="horz" lIns="91354" tIns="45676" rIns="91354" bIns="45676" rtlCol="0"/>
          <a:lstStyle>
            <a:lvl1pPr algn="l">
              <a:defRPr sz="1200"/>
            </a:lvl1pPr>
          </a:lstStyle>
          <a:p>
            <a:endParaRPr lang="en-US"/>
          </a:p>
        </p:txBody>
      </p:sp>
      <p:sp>
        <p:nvSpPr>
          <p:cNvPr id="3" name="Date Placeholder 2"/>
          <p:cNvSpPr>
            <a:spLocks noGrp="1"/>
          </p:cNvSpPr>
          <p:nvPr>
            <p:ph type="dt" sz="quarter" idx="1"/>
          </p:nvPr>
        </p:nvSpPr>
        <p:spPr>
          <a:xfrm>
            <a:off x="5261418" y="2"/>
            <a:ext cx="4026530" cy="351638"/>
          </a:xfrm>
          <a:prstGeom prst="rect">
            <a:avLst/>
          </a:prstGeom>
        </p:spPr>
        <p:txBody>
          <a:bodyPr vert="horz" lIns="91354" tIns="45676" rIns="91354" bIns="45676" rtlCol="0"/>
          <a:lstStyle>
            <a:lvl1pPr algn="r">
              <a:defRPr sz="1200"/>
            </a:lvl1pPr>
          </a:lstStyle>
          <a:p>
            <a:fld id="{085BC133-C6D8-48A3-B4EA-C942741A44E0}" type="datetimeFigureOut">
              <a:rPr lang="en-US" smtClean="0"/>
              <a:t>2024-09-23</a:t>
            </a:fld>
            <a:endParaRPr lang="en-US"/>
          </a:p>
        </p:txBody>
      </p:sp>
      <p:sp>
        <p:nvSpPr>
          <p:cNvPr id="4" name="Footer Placeholder 3"/>
          <p:cNvSpPr>
            <a:spLocks noGrp="1"/>
          </p:cNvSpPr>
          <p:nvPr>
            <p:ph type="ftr" sz="quarter" idx="2"/>
          </p:nvPr>
        </p:nvSpPr>
        <p:spPr>
          <a:xfrm>
            <a:off x="1" y="6652414"/>
            <a:ext cx="4026530" cy="351638"/>
          </a:xfrm>
          <a:prstGeom prst="rect">
            <a:avLst/>
          </a:prstGeom>
        </p:spPr>
        <p:txBody>
          <a:bodyPr vert="horz" lIns="91354" tIns="45676" rIns="91354" bIns="45676" rtlCol="0" anchor="b"/>
          <a:lstStyle>
            <a:lvl1pPr algn="l">
              <a:defRPr sz="1200"/>
            </a:lvl1pPr>
          </a:lstStyle>
          <a:p>
            <a:endParaRPr lang="en-US"/>
          </a:p>
        </p:txBody>
      </p:sp>
      <p:sp>
        <p:nvSpPr>
          <p:cNvPr id="5" name="Slide Number Placeholder 4"/>
          <p:cNvSpPr>
            <a:spLocks noGrp="1"/>
          </p:cNvSpPr>
          <p:nvPr>
            <p:ph type="sldNum" sz="quarter" idx="3"/>
          </p:nvPr>
        </p:nvSpPr>
        <p:spPr>
          <a:xfrm>
            <a:off x="5261418" y="6652414"/>
            <a:ext cx="4026530" cy="351638"/>
          </a:xfrm>
          <a:prstGeom prst="rect">
            <a:avLst/>
          </a:prstGeom>
        </p:spPr>
        <p:txBody>
          <a:bodyPr vert="horz" lIns="91354" tIns="45676" rIns="91354" bIns="45676" rtlCol="0" anchor="b"/>
          <a:lstStyle>
            <a:lvl1pPr algn="r">
              <a:defRPr sz="1200"/>
            </a:lvl1pPr>
          </a:lstStyle>
          <a:p>
            <a:fld id="{2958B6B9-6C5B-4AC1-8EA5-52242FF98DD4}" type="slidenum">
              <a:rPr lang="en-US" smtClean="0"/>
              <a:t>‹#›</a:t>
            </a:fld>
            <a:endParaRPr lang="en-US"/>
          </a:p>
        </p:txBody>
      </p:sp>
    </p:spTree>
    <p:extLst>
      <p:ext uri="{BB962C8B-B14F-4D97-AF65-F5344CB8AC3E}">
        <p14:creationId xmlns:p14="http://schemas.microsoft.com/office/powerpoint/2010/main" val="3190561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5688" cy="351418"/>
          </a:xfrm>
          <a:prstGeom prst="rect">
            <a:avLst/>
          </a:prstGeom>
        </p:spPr>
        <p:txBody>
          <a:bodyPr vert="horz" lIns="93089" tIns="46545" rIns="93089" bIns="46545" rtlCol="0"/>
          <a:lstStyle>
            <a:lvl1pPr algn="l">
              <a:defRPr sz="1200"/>
            </a:lvl1pPr>
          </a:lstStyle>
          <a:p>
            <a:endParaRPr lang="en-US"/>
          </a:p>
        </p:txBody>
      </p:sp>
      <p:sp>
        <p:nvSpPr>
          <p:cNvPr id="3" name="Date Placeholder 2"/>
          <p:cNvSpPr>
            <a:spLocks noGrp="1"/>
          </p:cNvSpPr>
          <p:nvPr>
            <p:ph type="dt" idx="1"/>
          </p:nvPr>
        </p:nvSpPr>
        <p:spPr>
          <a:xfrm>
            <a:off x="5262212" y="1"/>
            <a:ext cx="4025688" cy="351418"/>
          </a:xfrm>
          <a:prstGeom prst="rect">
            <a:avLst/>
          </a:prstGeom>
        </p:spPr>
        <p:txBody>
          <a:bodyPr vert="horz" lIns="93089" tIns="46545" rIns="93089" bIns="46545" rtlCol="0"/>
          <a:lstStyle>
            <a:lvl1pPr algn="r">
              <a:defRPr sz="1200"/>
            </a:lvl1pPr>
          </a:lstStyle>
          <a:p>
            <a:fld id="{B2368CC4-54C5-461B-B50D-044FC93C64EE}" type="datetimeFigureOut">
              <a:rPr lang="en-US" smtClean="0"/>
              <a:t>2024-09-23</a:t>
            </a:fld>
            <a:endParaRPr lang="en-US"/>
          </a:p>
        </p:txBody>
      </p:sp>
      <p:sp>
        <p:nvSpPr>
          <p:cNvPr id="4" name="Slide Image Placeholder 3"/>
          <p:cNvSpPr>
            <a:spLocks noGrp="1" noRot="1" noChangeAspect="1"/>
          </p:cNvSpPr>
          <p:nvPr>
            <p:ph type="sldImg" idx="2"/>
          </p:nvPr>
        </p:nvSpPr>
        <p:spPr>
          <a:xfrm>
            <a:off x="3070225" y="876300"/>
            <a:ext cx="3149600" cy="2362200"/>
          </a:xfrm>
          <a:prstGeom prst="rect">
            <a:avLst/>
          </a:prstGeom>
          <a:noFill/>
          <a:ln w="12700">
            <a:solidFill>
              <a:prstClr val="black"/>
            </a:solidFill>
          </a:ln>
        </p:spPr>
        <p:txBody>
          <a:bodyPr vert="horz" lIns="93089" tIns="46545" rIns="93089" bIns="46545" rtlCol="0" anchor="ctr"/>
          <a:lstStyle/>
          <a:p>
            <a:endParaRPr lang="en-US"/>
          </a:p>
        </p:txBody>
      </p:sp>
      <p:sp>
        <p:nvSpPr>
          <p:cNvPr id="5" name="Notes Placeholder 4"/>
          <p:cNvSpPr>
            <a:spLocks noGrp="1"/>
          </p:cNvSpPr>
          <p:nvPr>
            <p:ph type="body" sz="quarter" idx="3"/>
          </p:nvPr>
        </p:nvSpPr>
        <p:spPr>
          <a:xfrm>
            <a:off x="929005" y="3370700"/>
            <a:ext cx="7432040" cy="2757845"/>
          </a:xfrm>
          <a:prstGeom prst="rect">
            <a:avLst/>
          </a:prstGeom>
        </p:spPr>
        <p:txBody>
          <a:bodyPr vert="horz" lIns="93089" tIns="46545" rIns="93089" bIns="4654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2633"/>
            <a:ext cx="4025688" cy="351417"/>
          </a:xfrm>
          <a:prstGeom prst="rect">
            <a:avLst/>
          </a:prstGeom>
        </p:spPr>
        <p:txBody>
          <a:bodyPr vert="horz" lIns="93089" tIns="46545" rIns="93089" bIns="46545" rtlCol="0" anchor="b"/>
          <a:lstStyle>
            <a:lvl1pPr algn="l">
              <a:defRPr sz="1200"/>
            </a:lvl1pPr>
          </a:lstStyle>
          <a:p>
            <a:endParaRPr lang="en-US"/>
          </a:p>
        </p:txBody>
      </p:sp>
      <p:sp>
        <p:nvSpPr>
          <p:cNvPr id="7" name="Slide Number Placeholder 6"/>
          <p:cNvSpPr>
            <a:spLocks noGrp="1"/>
          </p:cNvSpPr>
          <p:nvPr>
            <p:ph type="sldNum" sz="quarter" idx="5"/>
          </p:nvPr>
        </p:nvSpPr>
        <p:spPr>
          <a:xfrm>
            <a:off x="5262212" y="6652633"/>
            <a:ext cx="4025688" cy="351417"/>
          </a:xfrm>
          <a:prstGeom prst="rect">
            <a:avLst/>
          </a:prstGeom>
        </p:spPr>
        <p:txBody>
          <a:bodyPr vert="horz" lIns="93089" tIns="46545" rIns="93089" bIns="46545" rtlCol="0" anchor="b"/>
          <a:lstStyle>
            <a:lvl1pPr algn="r">
              <a:defRPr sz="1200"/>
            </a:lvl1pPr>
          </a:lstStyle>
          <a:p>
            <a:fld id="{9ACD95F9-BF71-4FF4-A282-A7226EE087D3}" type="slidenum">
              <a:rPr lang="en-US" smtClean="0"/>
              <a:t>‹#›</a:t>
            </a:fld>
            <a:endParaRPr lang="en-US"/>
          </a:p>
        </p:txBody>
      </p:sp>
    </p:spTree>
    <p:extLst>
      <p:ext uri="{BB962C8B-B14F-4D97-AF65-F5344CB8AC3E}">
        <p14:creationId xmlns:p14="http://schemas.microsoft.com/office/powerpoint/2010/main" val="2520740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CD95F9-BF71-4FF4-A282-A7226EE087D3}" type="slidenum">
              <a:rPr lang="en-US" smtClean="0"/>
              <a:t>1</a:t>
            </a:fld>
            <a:endParaRPr lang="en-US"/>
          </a:p>
        </p:txBody>
      </p:sp>
    </p:spTree>
    <p:extLst>
      <p:ext uri="{BB962C8B-B14F-4D97-AF65-F5344CB8AC3E}">
        <p14:creationId xmlns:p14="http://schemas.microsoft.com/office/powerpoint/2010/main" val="4188695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3600" baseline="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Slide Number Placeholder 3"/>
          <p:cNvSpPr>
            <a:spLocks noGrp="1"/>
          </p:cNvSpPr>
          <p:nvPr>
            <p:ph type="sldNum" sz="quarter" idx="10"/>
          </p:nvPr>
        </p:nvSpPr>
        <p:spPr/>
        <p:txBody>
          <a:bodyPr/>
          <a:lstStyle/>
          <a:p>
            <a:fld id="{AB708958-4DFC-4EC7-950F-B024F074605E}" type="slidenum">
              <a:rPr lang="en-US" smtClean="0"/>
              <a:t>‹#›</a:t>
            </a:fld>
            <a:endParaRPr lang="en-US"/>
          </a:p>
        </p:txBody>
      </p:sp>
    </p:spTree>
    <p:extLst>
      <p:ext uri="{BB962C8B-B14F-4D97-AF65-F5344CB8AC3E}">
        <p14:creationId xmlns:p14="http://schemas.microsoft.com/office/powerpoint/2010/main" val="3227479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10"/>
          </p:nvPr>
        </p:nvSpPr>
        <p:spPr/>
        <p:txBody>
          <a:bodyPr/>
          <a:lstStyle/>
          <a:p>
            <a:fld id="{AB708958-4DFC-4EC7-950F-B024F074605E}" type="slidenum">
              <a:rPr lang="en-US" smtClean="0"/>
              <a:t>‹#›</a:t>
            </a:fld>
            <a:endParaRPr lang="en-US"/>
          </a:p>
        </p:txBody>
      </p:sp>
    </p:spTree>
    <p:extLst>
      <p:ext uri="{BB962C8B-B14F-4D97-AF65-F5344CB8AC3E}">
        <p14:creationId xmlns:p14="http://schemas.microsoft.com/office/powerpoint/2010/main" val="2009681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normAutofit/>
          </a:bodyPr>
          <a:lstStyle>
            <a:lvl1pPr>
              <a:defRPr sz="3600" b="1" i="0" baseline="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Slide Number Placeholder 3"/>
          <p:cNvSpPr>
            <a:spLocks noGrp="1"/>
          </p:cNvSpPr>
          <p:nvPr>
            <p:ph type="sldNum" sz="quarter" idx="10"/>
          </p:nvPr>
        </p:nvSpPr>
        <p:spPr/>
        <p:txBody>
          <a:bodyPr/>
          <a:lstStyle/>
          <a:p>
            <a:fld id="{AB708958-4DFC-4EC7-950F-B024F074605E}" type="slidenum">
              <a:rPr lang="en-US" smtClean="0"/>
              <a:t>‹#›</a:t>
            </a:fld>
            <a:endParaRPr lang="en-US"/>
          </a:p>
        </p:txBody>
      </p:sp>
    </p:spTree>
    <p:extLst>
      <p:ext uri="{BB962C8B-B14F-4D97-AF65-F5344CB8AC3E}">
        <p14:creationId xmlns:p14="http://schemas.microsoft.com/office/powerpoint/2010/main" val="3154506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p:cNvSpPr>
            <a:spLocks noGrp="1"/>
          </p:cNvSpPr>
          <p:nvPr>
            <p:ph type="sldNum" sz="quarter" idx="10"/>
          </p:nvPr>
        </p:nvSpPr>
        <p:spPr/>
        <p:txBody>
          <a:bodyPr/>
          <a:lstStyle/>
          <a:p>
            <a:fld id="{AB708958-4DFC-4EC7-950F-B024F074605E}" type="slidenum">
              <a:rPr lang="en-US" smtClean="0"/>
              <a:t>‹#›</a:t>
            </a:fld>
            <a:endParaRPr lang="en-US"/>
          </a:p>
        </p:txBody>
      </p:sp>
    </p:spTree>
    <p:extLst>
      <p:ext uri="{BB962C8B-B14F-4D97-AF65-F5344CB8AC3E}">
        <p14:creationId xmlns:p14="http://schemas.microsoft.com/office/powerpoint/2010/main" val="3748910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AB708958-4DFC-4EC7-950F-B024F074605E}" type="slidenum">
              <a:rPr lang="en-US" smtClean="0"/>
              <a:t>‹#›</a:t>
            </a:fld>
            <a:endParaRPr lang="en-US"/>
          </a:p>
        </p:txBody>
      </p:sp>
    </p:spTree>
    <p:extLst>
      <p:ext uri="{BB962C8B-B14F-4D97-AF65-F5344CB8AC3E}">
        <p14:creationId xmlns:p14="http://schemas.microsoft.com/office/powerpoint/2010/main" val="170162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B708958-4DFC-4EC7-950F-B024F074605E}" type="slidenum">
              <a:rPr lang="en-US" smtClean="0"/>
              <a:t>‹#›</a:t>
            </a:fld>
            <a:endParaRPr lang="en-US"/>
          </a:p>
        </p:txBody>
      </p:sp>
    </p:spTree>
    <p:extLst>
      <p:ext uri="{BB962C8B-B14F-4D97-AF65-F5344CB8AC3E}">
        <p14:creationId xmlns:p14="http://schemas.microsoft.com/office/powerpoint/2010/main" val="27375736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53964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3057099" y="6233263"/>
            <a:ext cx="3029802" cy="482918"/>
          </a:xfrm>
          <a:prstGeom prst="rect">
            <a:avLst/>
          </a:prstGeom>
          <a:noFill/>
        </p:spPr>
        <p:txBody>
          <a:bodyPr wrap="none" rtlCol="0">
            <a:noAutofit/>
          </a:bodyPr>
          <a:lstStyle/>
          <a:p>
            <a:pPr algn="ctr"/>
            <a:r>
              <a:rPr lang="en-US" sz="1050" dirty="0"/>
              <a:t>The City College of New York</a:t>
            </a:r>
          </a:p>
          <a:p>
            <a:pPr algn="ctr"/>
            <a:r>
              <a:rPr lang="en-US" sz="1050" dirty="0"/>
              <a:t>CSc</a:t>
            </a:r>
            <a:r>
              <a:rPr lang="en-US" sz="1050" baseline="0" dirty="0"/>
              <a:t> 44800</a:t>
            </a:r>
            <a:r>
              <a:rPr lang="en-US" sz="1050" dirty="0"/>
              <a:t> – Artificial Intelligence</a:t>
            </a:r>
          </a:p>
          <a:p>
            <a:pPr algn="ctr"/>
            <a:r>
              <a:rPr lang="en-US" sz="1050" dirty="0"/>
              <a:t>Fall 2024 – © 2024 Erik K. Grimmelmann, Ph.D.</a:t>
            </a:r>
          </a:p>
        </p:txBody>
      </p:sp>
      <p:sp>
        <p:nvSpPr>
          <p:cNvPr id="4" name="Slide Number Placeholder 3"/>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708958-4DFC-4EC7-950F-B024F074605E}" type="slidenum">
              <a:rPr lang="en-US" smtClean="0"/>
              <a:t>‹#›</a:t>
            </a:fld>
            <a:endParaRPr lang="en-US"/>
          </a:p>
        </p:txBody>
      </p:sp>
    </p:spTree>
    <p:extLst>
      <p:ext uri="{BB962C8B-B14F-4D97-AF65-F5344CB8AC3E}">
        <p14:creationId xmlns:p14="http://schemas.microsoft.com/office/powerpoint/2010/main" val="236396468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2" r:id="rId5"/>
    <p:sldLayoutId id="2147483693" r:id="rId6"/>
  </p:sldLayoutIdLst>
  <p:hf hdr="0" ftr="0" dt="0"/>
  <p:txStyles>
    <p:titleStyle>
      <a:lvl1pPr algn="l" defTabSz="914400" rtl="0" eaLnBrk="1" latinLnBrk="0" hangingPunct="1">
        <a:lnSpc>
          <a:spcPct val="90000"/>
        </a:lnSpc>
        <a:spcBef>
          <a:spcPct val="0"/>
        </a:spcBef>
        <a:buNone/>
        <a:defRPr sz="3200" b="1" kern="1200" baseline="0">
          <a:solidFill>
            <a:schemeClr val="tx1"/>
          </a:solidFill>
          <a:latin typeface="Times New Roman" panose="0202060305040502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1147872"/>
          </a:xfrm>
        </p:spPr>
        <p:txBody>
          <a:bodyPr>
            <a:normAutofit/>
          </a:bodyPr>
          <a:lstStyle/>
          <a:p>
            <a:r>
              <a:rPr lang="en-US" dirty="0"/>
              <a:t>Search</a:t>
            </a:r>
          </a:p>
        </p:txBody>
      </p:sp>
    </p:spTree>
    <p:extLst>
      <p:ext uri="{BB962C8B-B14F-4D97-AF65-F5344CB8AC3E}">
        <p14:creationId xmlns:p14="http://schemas.microsoft.com/office/powerpoint/2010/main" val="961863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Graph for a road map example </a:t>
            </a:r>
            <a:r>
              <a:rPr lang="en-US" sz="2000" dirty="0"/>
              <a:t>(4)</a:t>
            </a:r>
          </a:p>
        </p:txBody>
      </p:sp>
      <p:sp>
        <p:nvSpPr>
          <p:cNvPr id="4" name="Slide Number Placeholder 3"/>
          <p:cNvSpPr>
            <a:spLocks noGrp="1"/>
          </p:cNvSpPr>
          <p:nvPr>
            <p:ph type="sldNum" sz="quarter" idx="10"/>
          </p:nvPr>
        </p:nvSpPr>
        <p:spPr/>
        <p:txBody>
          <a:bodyPr/>
          <a:lstStyle/>
          <a:p>
            <a:fld id="{AB708958-4DFC-4EC7-950F-B024F074605E}" type="slidenum">
              <a:rPr lang="en-US" smtClean="0"/>
              <a:t>10</a:t>
            </a:fld>
            <a:endParaRPr lang="en-US"/>
          </a:p>
        </p:txBody>
      </p:sp>
      <p:pic>
        <p:nvPicPr>
          <p:cNvPr id="5" name="Picture 4" descr="A road map of Romania.">
            <a:extLst>
              <a:ext uri="{FF2B5EF4-FFF2-40B4-BE49-F238E27FC236}">
                <a16:creationId xmlns:a16="http://schemas.microsoft.com/office/drawing/2014/main" id="{D6305615-A1A9-DAAC-4EF6-B2016D9FD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832" y="1138428"/>
            <a:ext cx="7260336" cy="4581144"/>
          </a:xfrm>
          <a:prstGeom prst="rect">
            <a:avLst/>
          </a:prstGeom>
        </p:spPr>
      </p:pic>
    </p:spTree>
    <p:extLst>
      <p:ext uri="{BB962C8B-B14F-4D97-AF65-F5344CB8AC3E}">
        <p14:creationId xmlns:p14="http://schemas.microsoft.com/office/powerpoint/2010/main" val="3149385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Example: Sliding-tile puzzle </a:t>
            </a:r>
            <a:r>
              <a:rPr lang="en-US" sz="2000" dirty="0"/>
              <a:t>(1)</a:t>
            </a:r>
          </a:p>
        </p:txBody>
      </p:sp>
      <p:sp>
        <p:nvSpPr>
          <p:cNvPr id="3" name="Content Placeholder 2"/>
          <p:cNvSpPr>
            <a:spLocks noGrp="1"/>
          </p:cNvSpPr>
          <p:nvPr>
            <p:ph idx="1"/>
          </p:nvPr>
        </p:nvSpPr>
        <p:spPr>
          <a:xfrm>
            <a:off x="628650" y="1142979"/>
            <a:ext cx="7886700" cy="5058123"/>
          </a:xfrm>
        </p:spPr>
        <p:txBody>
          <a:bodyPr>
            <a:noAutofit/>
          </a:bodyPr>
          <a:lstStyle/>
          <a:p>
            <a:pPr marL="0" indent="0">
              <a:lnSpc>
                <a:spcPct val="100000"/>
              </a:lnSpc>
              <a:spcBef>
                <a:spcPts val="200"/>
              </a:spcBef>
              <a:buNone/>
            </a:pPr>
            <a:r>
              <a:rPr lang="en-US" sz="2400" dirty="0"/>
              <a:t>A sequence of actions forms a </a:t>
            </a:r>
            <a:r>
              <a:rPr lang="en-US" sz="2400" b="1" dirty="0"/>
              <a:t>path</a:t>
            </a:r>
            <a:r>
              <a:rPr lang="en-US" sz="2400" dirty="0"/>
              <a:t>, and a </a:t>
            </a:r>
            <a:r>
              <a:rPr lang="en-US" sz="2400" b="1" dirty="0"/>
              <a:t>solution</a:t>
            </a:r>
            <a:r>
              <a:rPr lang="en-US" sz="2400" dirty="0"/>
              <a:t> is a path from the initial state to a goal state.  We assume that actions costs are additive, i.e., the total cost of a path is the sum of the individual action costs.</a:t>
            </a:r>
          </a:p>
          <a:p>
            <a:pPr marL="0" indent="0">
              <a:lnSpc>
                <a:spcPct val="100000"/>
              </a:lnSpc>
              <a:spcBef>
                <a:spcPts val="200"/>
              </a:spcBef>
              <a:buNone/>
            </a:pPr>
            <a:endParaRPr lang="en-US" sz="2400" dirty="0"/>
          </a:p>
          <a:p>
            <a:pPr marL="0" indent="0">
              <a:lnSpc>
                <a:spcPct val="100000"/>
              </a:lnSpc>
              <a:spcBef>
                <a:spcPts val="200"/>
              </a:spcBef>
              <a:buNone/>
            </a:pPr>
            <a:r>
              <a:rPr lang="en-US" sz="2400" dirty="0"/>
              <a:t>An </a:t>
            </a:r>
            <a:r>
              <a:rPr lang="en-US" sz="2400" b="1" dirty="0"/>
              <a:t>optimal solution </a:t>
            </a:r>
            <a:r>
              <a:rPr lang="en-US" sz="2400" dirty="0"/>
              <a:t>is one that has the lowest path cost among all solutions.  </a:t>
            </a:r>
          </a:p>
          <a:p>
            <a:pPr marL="0" indent="0">
              <a:lnSpc>
                <a:spcPct val="100000"/>
              </a:lnSpc>
              <a:spcBef>
                <a:spcPts val="200"/>
              </a:spcBef>
              <a:buNone/>
            </a:pPr>
            <a:endParaRPr lang="en-US" sz="2400" dirty="0"/>
          </a:p>
          <a:p>
            <a:pPr marL="0" indent="0">
              <a:lnSpc>
                <a:spcPct val="100000"/>
              </a:lnSpc>
              <a:spcBef>
                <a:spcPts val="200"/>
              </a:spcBef>
              <a:buNone/>
            </a:pPr>
            <a:r>
              <a:rPr lang="en-US" sz="2400" dirty="0"/>
              <a:t>The state space can be represented by a </a:t>
            </a:r>
            <a:r>
              <a:rPr lang="en-US" sz="2400" b="1" dirty="0"/>
              <a:t>graph</a:t>
            </a:r>
            <a:r>
              <a:rPr lang="en-US" sz="2400" dirty="0"/>
              <a:t> in which the vertices are states and the directed edges between them are actions.</a:t>
            </a:r>
          </a:p>
        </p:txBody>
      </p:sp>
      <p:sp>
        <p:nvSpPr>
          <p:cNvPr id="4" name="Slide Number Placeholder 3"/>
          <p:cNvSpPr>
            <a:spLocks noGrp="1"/>
          </p:cNvSpPr>
          <p:nvPr>
            <p:ph type="sldNum" sz="quarter" idx="10"/>
          </p:nvPr>
        </p:nvSpPr>
        <p:spPr/>
        <p:txBody>
          <a:bodyPr/>
          <a:lstStyle/>
          <a:p>
            <a:fld id="{AB708958-4DFC-4EC7-950F-B024F074605E}" type="slidenum">
              <a:rPr lang="en-US" smtClean="0"/>
              <a:t>11</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1569577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Example: Sliding-tile puzzle </a:t>
            </a:r>
            <a:r>
              <a:rPr lang="en-US" sz="2000" dirty="0"/>
              <a:t>(2)</a:t>
            </a:r>
          </a:p>
        </p:txBody>
      </p:sp>
      <p:sp>
        <p:nvSpPr>
          <p:cNvPr id="3" name="Content Placeholder 2"/>
          <p:cNvSpPr>
            <a:spLocks noGrp="1"/>
          </p:cNvSpPr>
          <p:nvPr>
            <p:ph idx="1"/>
          </p:nvPr>
        </p:nvSpPr>
        <p:spPr>
          <a:xfrm>
            <a:off x="628650" y="1142979"/>
            <a:ext cx="7886700" cy="5058123"/>
          </a:xfrm>
        </p:spPr>
        <p:txBody>
          <a:bodyPr>
            <a:noAutofit/>
          </a:bodyPr>
          <a:lstStyle/>
          <a:p>
            <a:pPr marL="0" indent="0">
              <a:lnSpc>
                <a:spcPct val="100000"/>
              </a:lnSpc>
              <a:spcBef>
                <a:spcPts val="200"/>
              </a:spcBef>
              <a:buNone/>
            </a:pPr>
            <a:r>
              <a:rPr lang="en-US" sz="2400" dirty="0"/>
              <a:t>In a </a:t>
            </a:r>
            <a:r>
              <a:rPr lang="en-US" sz="2400" b="1" dirty="0"/>
              <a:t>sliding-tile puzzle</a:t>
            </a:r>
            <a:r>
              <a:rPr lang="en-US" sz="2400" dirty="0"/>
              <a:t>, a number of tiles are arranged in a (typically rectangular) grid with one or more black spaces so that some of the tiles can slide into a blank space.</a:t>
            </a:r>
          </a:p>
          <a:p>
            <a:pPr marL="0" indent="0">
              <a:lnSpc>
                <a:spcPct val="100000"/>
              </a:lnSpc>
              <a:spcBef>
                <a:spcPts val="200"/>
              </a:spcBef>
              <a:buNone/>
            </a:pPr>
            <a:endParaRPr lang="en-US" sz="2400" dirty="0"/>
          </a:p>
          <a:p>
            <a:pPr marL="0" indent="0">
              <a:lnSpc>
                <a:spcPct val="100000"/>
              </a:lnSpc>
              <a:spcBef>
                <a:spcPts val="200"/>
              </a:spcBef>
              <a:buNone/>
            </a:pPr>
            <a:r>
              <a:rPr lang="en-US" sz="2400" dirty="0"/>
              <a:t>The best know variants of these puzzles are the </a:t>
            </a:r>
            <a:r>
              <a:rPr lang="en-US" sz="2400" b="1" dirty="0"/>
              <a:t>8-puzzle</a:t>
            </a:r>
            <a:r>
              <a:rPr lang="en-US" sz="2400" dirty="0"/>
              <a:t> which consists of a 3x3 grid with eight numbered tiles and one blank space and the </a:t>
            </a:r>
            <a:r>
              <a:rPr lang="en-US" sz="2400" b="1" dirty="0"/>
              <a:t>15-puzzle</a:t>
            </a:r>
            <a:r>
              <a:rPr lang="en-US" sz="2400" dirty="0"/>
              <a:t> on a 4x4 grid. </a:t>
            </a:r>
          </a:p>
          <a:p>
            <a:pPr marL="0" indent="0">
              <a:lnSpc>
                <a:spcPct val="100000"/>
              </a:lnSpc>
              <a:spcBef>
                <a:spcPts val="200"/>
              </a:spcBef>
              <a:buNone/>
            </a:pPr>
            <a:endParaRPr lang="en-US" sz="2400" dirty="0"/>
          </a:p>
          <a:p>
            <a:pPr marL="0" indent="0">
              <a:lnSpc>
                <a:spcPct val="100000"/>
              </a:lnSpc>
              <a:spcBef>
                <a:spcPts val="200"/>
              </a:spcBef>
              <a:buNone/>
            </a:pPr>
            <a:r>
              <a:rPr lang="en-US" sz="2400" dirty="0"/>
              <a:t>The object is to reach a specified state, i.e. one with a specified ordering of the tiles.</a:t>
            </a:r>
          </a:p>
          <a:p>
            <a:pPr marL="0" indent="0">
              <a:lnSpc>
                <a:spcPct val="100000"/>
              </a:lnSpc>
              <a:spcBef>
                <a:spcPts val="200"/>
              </a:spcBef>
              <a:buNone/>
            </a:pPr>
            <a:endParaRPr lang="en-US" sz="2400" dirty="0"/>
          </a:p>
          <a:p>
            <a:pPr marL="0" indent="0">
              <a:lnSpc>
                <a:spcPct val="100000"/>
              </a:lnSpc>
              <a:spcBef>
                <a:spcPts val="200"/>
              </a:spcBef>
              <a:buNone/>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12</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232361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Example: Sliding-tile puzzle </a:t>
            </a:r>
            <a:r>
              <a:rPr lang="en-US" sz="2000" dirty="0"/>
              <a:t>(3)</a:t>
            </a:r>
          </a:p>
        </p:txBody>
      </p:sp>
      <p:sp>
        <p:nvSpPr>
          <p:cNvPr id="4" name="Slide Number Placeholder 3"/>
          <p:cNvSpPr>
            <a:spLocks noGrp="1"/>
          </p:cNvSpPr>
          <p:nvPr>
            <p:ph type="sldNum" sz="quarter" idx="10"/>
          </p:nvPr>
        </p:nvSpPr>
        <p:spPr/>
        <p:txBody>
          <a:bodyPr/>
          <a:lstStyle/>
          <a:p>
            <a:fld id="{AB708958-4DFC-4EC7-950F-B024F074605E}" type="slidenum">
              <a:rPr lang="en-US" smtClean="0"/>
              <a:t>13</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pic>
        <p:nvPicPr>
          <p:cNvPr id="9" name="Picture 8" descr="Figure 3.3 - A typical instance of the 8-puzzle.">
            <a:extLst>
              <a:ext uri="{FF2B5EF4-FFF2-40B4-BE49-F238E27FC236}">
                <a16:creationId xmlns:a16="http://schemas.microsoft.com/office/drawing/2014/main" id="{12A8062A-E0C3-FB6F-A419-43D21C008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697" y="1424144"/>
            <a:ext cx="8216605" cy="3210313"/>
          </a:xfrm>
          <a:prstGeom prst="rect">
            <a:avLst/>
          </a:prstGeom>
        </p:spPr>
      </p:pic>
    </p:spTree>
    <p:extLst>
      <p:ext uri="{BB962C8B-B14F-4D97-AF65-F5344CB8AC3E}">
        <p14:creationId xmlns:p14="http://schemas.microsoft.com/office/powerpoint/2010/main" val="1210651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Example: Sliding-tile puzzle </a:t>
            </a:r>
            <a:r>
              <a:rPr lang="en-US" sz="2000" dirty="0"/>
              <a:t>(4)</a:t>
            </a:r>
          </a:p>
        </p:txBody>
      </p:sp>
      <p:sp>
        <p:nvSpPr>
          <p:cNvPr id="3" name="Content Placeholder 2"/>
          <p:cNvSpPr>
            <a:spLocks noGrp="1"/>
          </p:cNvSpPr>
          <p:nvPr>
            <p:ph idx="1"/>
          </p:nvPr>
        </p:nvSpPr>
        <p:spPr>
          <a:xfrm>
            <a:off x="628650" y="1142979"/>
            <a:ext cx="7886700" cy="5058123"/>
          </a:xfrm>
        </p:spPr>
        <p:txBody>
          <a:bodyPr>
            <a:noAutofit/>
          </a:bodyPr>
          <a:lstStyle/>
          <a:p>
            <a:pPr marL="0" indent="0">
              <a:lnSpc>
                <a:spcPct val="100000"/>
              </a:lnSpc>
              <a:spcBef>
                <a:spcPts val="200"/>
              </a:spcBef>
              <a:buNone/>
            </a:pPr>
            <a:r>
              <a:rPr lang="en-US" sz="2400" dirty="0"/>
              <a:t>The standard formulation of the </a:t>
            </a:r>
            <a:r>
              <a:rPr lang="en-US" sz="2400" b="1" dirty="0"/>
              <a:t>8- or 15-puzzle</a:t>
            </a:r>
            <a:r>
              <a:rPr lang="en-US" sz="2400" dirty="0"/>
              <a:t> is a follows:</a:t>
            </a:r>
          </a:p>
          <a:p>
            <a:pPr marL="0" indent="0">
              <a:lnSpc>
                <a:spcPct val="100000"/>
              </a:lnSpc>
              <a:spcBef>
                <a:spcPts val="200"/>
              </a:spcBef>
              <a:buNone/>
            </a:pPr>
            <a:endParaRPr lang="en-US" sz="1000" dirty="0"/>
          </a:p>
          <a:p>
            <a:pPr>
              <a:lnSpc>
                <a:spcPct val="100000"/>
              </a:lnSpc>
              <a:spcBef>
                <a:spcPts val="200"/>
              </a:spcBef>
            </a:pPr>
            <a:r>
              <a:rPr lang="en-US" sz="2000" b="1" dirty="0"/>
              <a:t>States</a:t>
            </a:r>
            <a:r>
              <a:rPr lang="en-US" sz="2000" dirty="0"/>
              <a:t>: A state description specifies the locations of each of the tiles.</a:t>
            </a:r>
          </a:p>
          <a:p>
            <a:pPr>
              <a:lnSpc>
                <a:spcPct val="100000"/>
              </a:lnSpc>
              <a:spcBef>
                <a:spcPts val="200"/>
              </a:spcBef>
            </a:pPr>
            <a:r>
              <a:rPr lang="en-US" sz="2000" b="1" dirty="0"/>
              <a:t>Initial state</a:t>
            </a:r>
            <a:r>
              <a:rPr lang="en-US" sz="2000" dirty="0"/>
              <a:t>: Any state can be designated as the initial state.  A parity property partitions the state space – any given goal can be reached from exactly half of the possible initial states.</a:t>
            </a:r>
          </a:p>
          <a:p>
            <a:pPr>
              <a:lnSpc>
                <a:spcPct val="100000"/>
              </a:lnSpc>
              <a:spcBef>
                <a:spcPts val="200"/>
              </a:spcBef>
            </a:pPr>
            <a:r>
              <a:rPr lang="en-US" sz="2000" b="1" dirty="0"/>
              <a:t>Actions</a:t>
            </a:r>
            <a:r>
              <a:rPr lang="en-US" sz="2000" dirty="0"/>
              <a:t>: The simplest of an action is to think of the blank space moving </a:t>
            </a:r>
            <a:r>
              <a:rPr lang="en-US" sz="2000" i="1" dirty="0"/>
              <a:t>Left, Right, Up, </a:t>
            </a:r>
            <a:r>
              <a:rPr lang="en-US" sz="2000" dirty="0"/>
              <a:t>or </a:t>
            </a:r>
            <a:r>
              <a:rPr lang="en-US" sz="2000" i="1" dirty="0"/>
              <a:t>Down</a:t>
            </a:r>
            <a:r>
              <a:rPr lang="en-US" sz="2000" dirty="0"/>
              <a:t>.  If the blank is at an edge or a corner, not all actions will be available.</a:t>
            </a:r>
          </a:p>
          <a:p>
            <a:pPr>
              <a:lnSpc>
                <a:spcPct val="100000"/>
              </a:lnSpc>
              <a:spcBef>
                <a:spcPts val="200"/>
              </a:spcBef>
            </a:pPr>
            <a:r>
              <a:rPr lang="en-US" sz="2000" b="1" dirty="0"/>
              <a:t>Transition model</a:t>
            </a:r>
            <a:r>
              <a:rPr lang="en-US" sz="2000" dirty="0"/>
              <a:t>:  Such a model maps a state and an action to the resulting state.</a:t>
            </a:r>
          </a:p>
          <a:p>
            <a:pPr>
              <a:lnSpc>
                <a:spcPct val="100000"/>
              </a:lnSpc>
              <a:spcBef>
                <a:spcPts val="200"/>
              </a:spcBef>
            </a:pPr>
            <a:r>
              <a:rPr lang="en-US" sz="2000" b="1" dirty="0"/>
              <a:t>Goal State</a:t>
            </a:r>
            <a:r>
              <a:rPr lang="en-US" sz="2000" dirty="0"/>
              <a:t>:  While any state could be the goal, it’s typically one in which the numbers of the tiles are in order.</a:t>
            </a:r>
          </a:p>
          <a:p>
            <a:pPr>
              <a:lnSpc>
                <a:spcPct val="100000"/>
              </a:lnSpc>
              <a:spcBef>
                <a:spcPts val="200"/>
              </a:spcBef>
            </a:pPr>
            <a:r>
              <a:rPr lang="en-US" sz="2000" b="1" dirty="0"/>
              <a:t>Action cost</a:t>
            </a:r>
            <a:r>
              <a:rPr lang="en-US" sz="2000" dirty="0"/>
              <a:t>:  Each action costs 1.</a:t>
            </a:r>
          </a:p>
          <a:p>
            <a:pPr marL="0" indent="0">
              <a:lnSpc>
                <a:spcPct val="100000"/>
              </a:lnSpc>
              <a:spcBef>
                <a:spcPts val="200"/>
              </a:spcBef>
              <a:buNone/>
            </a:pPr>
            <a:endParaRPr lang="en-US" sz="2400" dirty="0"/>
          </a:p>
          <a:p>
            <a:pPr marL="0" indent="0">
              <a:lnSpc>
                <a:spcPct val="100000"/>
              </a:lnSpc>
              <a:spcBef>
                <a:spcPts val="200"/>
              </a:spcBef>
              <a:buNone/>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14</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3112168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Real-world search problems</a:t>
            </a:r>
            <a:endParaRPr lang="en-US" sz="2000" dirty="0"/>
          </a:p>
        </p:txBody>
      </p:sp>
      <p:sp>
        <p:nvSpPr>
          <p:cNvPr id="3" name="Content Placeholder 2"/>
          <p:cNvSpPr>
            <a:spLocks noGrp="1"/>
          </p:cNvSpPr>
          <p:nvPr>
            <p:ph idx="1"/>
          </p:nvPr>
        </p:nvSpPr>
        <p:spPr>
          <a:xfrm>
            <a:off x="628650" y="1142979"/>
            <a:ext cx="7886700" cy="5058123"/>
          </a:xfrm>
        </p:spPr>
        <p:txBody>
          <a:bodyPr>
            <a:noAutofit/>
          </a:bodyPr>
          <a:lstStyle/>
          <a:p>
            <a:pPr>
              <a:lnSpc>
                <a:spcPct val="100000"/>
              </a:lnSpc>
              <a:spcBef>
                <a:spcPts val="200"/>
              </a:spcBef>
            </a:pPr>
            <a:r>
              <a:rPr lang="en-US" sz="2400" dirty="0"/>
              <a:t>Route-finding problems</a:t>
            </a:r>
          </a:p>
          <a:p>
            <a:pPr lvl="1">
              <a:lnSpc>
                <a:spcPct val="100000"/>
              </a:lnSpc>
              <a:spcBef>
                <a:spcPts val="200"/>
              </a:spcBef>
            </a:pPr>
            <a:r>
              <a:rPr lang="en-US" sz="2000" dirty="0"/>
              <a:t>GPS-based navigation systems</a:t>
            </a:r>
          </a:p>
          <a:p>
            <a:pPr lvl="1">
              <a:lnSpc>
                <a:spcPct val="100000"/>
              </a:lnSpc>
              <a:spcBef>
                <a:spcPts val="200"/>
              </a:spcBef>
            </a:pPr>
            <a:r>
              <a:rPr lang="en-US" sz="2000" dirty="0"/>
              <a:t>Routing of video streams in computer networks</a:t>
            </a:r>
          </a:p>
          <a:p>
            <a:pPr lvl="1">
              <a:lnSpc>
                <a:spcPct val="100000"/>
              </a:lnSpc>
              <a:spcBef>
                <a:spcPts val="200"/>
              </a:spcBef>
            </a:pPr>
            <a:r>
              <a:rPr lang="en-US" sz="2000" dirty="0"/>
              <a:t>Airline travel planning systems</a:t>
            </a:r>
          </a:p>
          <a:p>
            <a:pPr>
              <a:lnSpc>
                <a:spcPct val="100000"/>
              </a:lnSpc>
              <a:spcBef>
                <a:spcPts val="200"/>
              </a:spcBef>
            </a:pPr>
            <a:r>
              <a:rPr lang="en-US" sz="2400" dirty="0"/>
              <a:t>Touring problems</a:t>
            </a:r>
          </a:p>
          <a:p>
            <a:pPr lvl="1">
              <a:lnSpc>
                <a:spcPct val="100000"/>
              </a:lnSpc>
              <a:spcBef>
                <a:spcPts val="200"/>
              </a:spcBef>
            </a:pPr>
            <a:r>
              <a:rPr lang="en-US" sz="2000" dirty="0"/>
              <a:t>Traveling salesperson problems</a:t>
            </a:r>
          </a:p>
          <a:p>
            <a:pPr lvl="1">
              <a:lnSpc>
                <a:spcPct val="100000"/>
              </a:lnSpc>
              <a:spcBef>
                <a:spcPts val="200"/>
              </a:spcBef>
            </a:pPr>
            <a:r>
              <a:rPr lang="en-US" sz="2000" dirty="0"/>
              <a:t>Routing of vehicles in a fleet</a:t>
            </a:r>
          </a:p>
          <a:p>
            <a:pPr>
              <a:lnSpc>
                <a:spcPct val="100000"/>
              </a:lnSpc>
              <a:spcBef>
                <a:spcPts val="200"/>
              </a:spcBef>
            </a:pPr>
            <a:r>
              <a:rPr lang="en-US" sz="2400" dirty="0"/>
              <a:t>VLSI layout</a:t>
            </a:r>
          </a:p>
          <a:p>
            <a:pPr lvl="1">
              <a:lnSpc>
                <a:spcPct val="100000"/>
              </a:lnSpc>
              <a:spcBef>
                <a:spcPts val="200"/>
              </a:spcBef>
            </a:pPr>
            <a:r>
              <a:rPr lang="en-US" sz="2000" dirty="0"/>
              <a:t>cell layout</a:t>
            </a:r>
          </a:p>
          <a:p>
            <a:pPr lvl="1">
              <a:lnSpc>
                <a:spcPct val="100000"/>
              </a:lnSpc>
              <a:spcBef>
                <a:spcPts val="200"/>
              </a:spcBef>
            </a:pPr>
            <a:r>
              <a:rPr lang="en-US" sz="2000" dirty="0"/>
              <a:t>channel routings</a:t>
            </a:r>
          </a:p>
          <a:p>
            <a:pPr>
              <a:lnSpc>
                <a:spcPct val="100000"/>
              </a:lnSpc>
              <a:spcBef>
                <a:spcPts val="200"/>
              </a:spcBef>
            </a:pPr>
            <a:r>
              <a:rPr lang="en-US" sz="2400" dirty="0"/>
              <a:t>Robot navigation</a:t>
            </a:r>
          </a:p>
          <a:p>
            <a:pPr>
              <a:lnSpc>
                <a:spcPct val="100000"/>
              </a:lnSpc>
              <a:spcBef>
                <a:spcPts val="200"/>
              </a:spcBef>
            </a:pPr>
            <a:r>
              <a:rPr lang="en-US" sz="2400" dirty="0"/>
              <a:t>Automatic assembly sequencing of complex objects</a:t>
            </a:r>
          </a:p>
          <a:p>
            <a:pPr>
              <a:lnSpc>
                <a:spcPct val="100000"/>
              </a:lnSpc>
              <a:spcBef>
                <a:spcPts val="200"/>
              </a:spcBef>
            </a:pPr>
            <a:r>
              <a:rPr lang="en-US" sz="2400" dirty="0"/>
              <a:t>Custom protein design</a:t>
            </a:r>
          </a:p>
          <a:p>
            <a:pPr marL="0" indent="0">
              <a:lnSpc>
                <a:spcPct val="100000"/>
              </a:lnSpc>
              <a:spcBef>
                <a:spcPts val="200"/>
              </a:spcBef>
              <a:buNone/>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15</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2263653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Search algorithms </a:t>
            </a:r>
            <a:r>
              <a:rPr lang="en-US" sz="2000" dirty="0"/>
              <a:t>(1)</a:t>
            </a:r>
          </a:p>
        </p:txBody>
      </p:sp>
      <p:sp>
        <p:nvSpPr>
          <p:cNvPr id="3" name="Content Placeholder 2"/>
          <p:cNvSpPr>
            <a:spLocks noGrp="1"/>
          </p:cNvSpPr>
          <p:nvPr>
            <p:ph idx="1"/>
          </p:nvPr>
        </p:nvSpPr>
        <p:spPr>
          <a:xfrm>
            <a:off x="628650" y="1142979"/>
            <a:ext cx="7886700" cy="5058123"/>
          </a:xfrm>
        </p:spPr>
        <p:txBody>
          <a:bodyPr>
            <a:noAutofit/>
          </a:bodyPr>
          <a:lstStyle/>
          <a:p>
            <a:pPr marL="0" indent="0">
              <a:lnSpc>
                <a:spcPct val="100000"/>
              </a:lnSpc>
              <a:spcBef>
                <a:spcPts val="200"/>
              </a:spcBef>
              <a:buNone/>
            </a:pPr>
            <a:r>
              <a:rPr lang="en-US" sz="2400" dirty="0"/>
              <a:t>A </a:t>
            </a:r>
            <a:r>
              <a:rPr lang="en-US" sz="2400" b="1" dirty="0"/>
              <a:t>search algorithm </a:t>
            </a:r>
            <a:r>
              <a:rPr lang="en-US" sz="2400" dirty="0"/>
              <a:t>takes a search problem as input and returns a solution or an indication of failure.  </a:t>
            </a:r>
          </a:p>
          <a:p>
            <a:pPr marL="0" indent="0">
              <a:lnSpc>
                <a:spcPct val="100000"/>
              </a:lnSpc>
              <a:spcBef>
                <a:spcPts val="200"/>
              </a:spcBef>
              <a:buNone/>
            </a:pPr>
            <a:endParaRPr lang="en-US" sz="2400" dirty="0"/>
          </a:p>
          <a:p>
            <a:pPr marL="0" indent="0">
              <a:lnSpc>
                <a:spcPct val="100000"/>
              </a:lnSpc>
              <a:spcBef>
                <a:spcPts val="200"/>
              </a:spcBef>
              <a:buNone/>
            </a:pPr>
            <a:r>
              <a:rPr lang="en-US" sz="2400" dirty="0"/>
              <a:t>In this section we consider algorithms that superimpose a search tree over that state-space graph.  Each </a:t>
            </a:r>
            <a:r>
              <a:rPr lang="en-US" sz="2400" b="1" dirty="0"/>
              <a:t>node</a:t>
            </a:r>
            <a:r>
              <a:rPr lang="en-US" sz="2400" dirty="0"/>
              <a:t> in the search tree corresponds to a state in the state space and the edges in the search tree correspond to actions.  The root of the tree corresponds to the initial state of the problem.  </a:t>
            </a:r>
          </a:p>
          <a:p>
            <a:pPr marL="0" indent="0">
              <a:lnSpc>
                <a:spcPct val="100000"/>
              </a:lnSpc>
              <a:spcBef>
                <a:spcPts val="200"/>
              </a:spcBef>
              <a:buNone/>
            </a:pPr>
            <a:endParaRPr lang="en-US" sz="2400" dirty="0"/>
          </a:p>
          <a:p>
            <a:pPr marL="0" indent="0">
              <a:lnSpc>
                <a:spcPct val="100000"/>
              </a:lnSpc>
              <a:spcBef>
                <a:spcPts val="200"/>
              </a:spcBef>
              <a:buNone/>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16</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1014434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Search algorithms </a:t>
            </a:r>
            <a:r>
              <a:rPr lang="en-US" sz="2000" dirty="0"/>
              <a:t>(2)</a:t>
            </a:r>
          </a:p>
        </p:txBody>
      </p:sp>
      <p:sp>
        <p:nvSpPr>
          <p:cNvPr id="3" name="Content Placeholder 2"/>
          <p:cNvSpPr>
            <a:spLocks noGrp="1"/>
          </p:cNvSpPr>
          <p:nvPr>
            <p:ph idx="1"/>
          </p:nvPr>
        </p:nvSpPr>
        <p:spPr>
          <a:xfrm>
            <a:off x="628650" y="1142979"/>
            <a:ext cx="7886700" cy="5058123"/>
          </a:xfrm>
        </p:spPr>
        <p:txBody>
          <a:bodyPr>
            <a:noAutofit/>
          </a:bodyPr>
          <a:lstStyle/>
          <a:p>
            <a:pPr marL="0" indent="0">
              <a:lnSpc>
                <a:spcPct val="100000"/>
              </a:lnSpc>
              <a:spcBef>
                <a:spcPts val="200"/>
              </a:spcBef>
              <a:buNone/>
            </a:pPr>
            <a:r>
              <a:rPr lang="en-US" sz="2400" dirty="0"/>
              <a:t>The distinction between that state space and the search tree is important.</a:t>
            </a:r>
          </a:p>
          <a:p>
            <a:pPr marL="0" indent="0">
              <a:lnSpc>
                <a:spcPct val="100000"/>
              </a:lnSpc>
              <a:spcBef>
                <a:spcPts val="200"/>
              </a:spcBef>
              <a:buNone/>
            </a:pPr>
            <a:endParaRPr lang="en-US" sz="2400" dirty="0"/>
          </a:p>
          <a:p>
            <a:pPr marL="0" indent="0">
              <a:lnSpc>
                <a:spcPct val="100000"/>
              </a:lnSpc>
              <a:spcBef>
                <a:spcPts val="200"/>
              </a:spcBef>
              <a:buNone/>
            </a:pPr>
            <a:r>
              <a:rPr lang="en-US" sz="2400" dirty="0"/>
              <a:t>The state space describes the (possible infinite) set of states in the world, and the actions that allow transitions from one state to another.  </a:t>
            </a:r>
          </a:p>
          <a:p>
            <a:pPr marL="0" indent="0">
              <a:lnSpc>
                <a:spcPct val="100000"/>
              </a:lnSpc>
              <a:spcBef>
                <a:spcPts val="200"/>
              </a:spcBef>
              <a:buNone/>
            </a:pPr>
            <a:endParaRPr lang="en-US" sz="2400" dirty="0"/>
          </a:p>
          <a:p>
            <a:pPr marL="0" indent="0">
              <a:lnSpc>
                <a:spcPct val="100000"/>
              </a:lnSpc>
              <a:spcBef>
                <a:spcPts val="200"/>
              </a:spcBef>
              <a:buNone/>
            </a:pPr>
            <a:r>
              <a:rPr lang="en-US" sz="2400" dirty="0"/>
              <a:t>The search tree describes paths between these states reaching toward the goal.  The search tree may have multiple paths to (and thus multiple nodes for) any given state, but each node in the tree has a unique path back to the root.</a:t>
            </a:r>
          </a:p>
        </p:txBody>
      </p:sp>
      <p:sp>
        <p:nvSpPr>
          <p:cNvPr id="4" name="Slide Number Placeholder 3"/>
          <p:cNvSpPr>
            <a:spLocks noGrp="1"/>
          </p:cNvSpPr>
          <p:nvPr>
            <p:ph type="sldNum" sz="quarter" idx="10"/>
          </p:nvPr>
        </p:nvSpPr>
        <p:spPr/>
        <p:txBody>
          <a:bodyPr/>
          <a:lstStyle/>
          <a:p>
            <a:fld id="{AB708958-4DFC-4EC7-950F-B024F074605E}" type="slidenum">
              <a:rPr lang="en-US" smtClean="0"/>
              <a:t>17</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2879180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Search algorithms </a:t>
            </a:r>
            <a:r>
              <a:rPr lang="en-US" sz="2000" dirty="0"/>
              <a:t>(3)</a:t>
            </a:r>
          </a:p>
        </p:txBody>
      </p:sp>
      <p:sp>
        <p:nvSpPr>
          <p:cNvPr id="4" name="Slide Number Placeholder 3"/>
          <p:cNvSpPr>
            <a:spLocks noGrp="1"/>
          </p:cNvSpPr>
          <p:nvPr>
            <p:ph type="sldNum" sz="quarter" idx="10"/>
          </p:nvPr>
        </p:nvSpPr>
        <p:spPr/>
        <p:txBody>
          <a:bodyPr/>
          <a:lstStyle/>
          <a:p>
            <a:fld id="{AB708958-4DFC-4EC7-950F-B024F074605E}" type="slidenum">
              <a:rPr lang="en-US" smtClean="0"/>
              <a:t>18</a:t>
            </a:fld>
            <a:endParaRPr lang="en-US"/>
          </a:p>
        </p:txBody>
      </p:sp>
      <p:pic>
        <p:nvPicPr>
          <p:cNvPr id="6" name="Picture 5" descr="A map showing the root and goal nodes.">
            <a:extLst>
              <a:ext uri="{FF2B5EF4-FFF2-40B4-BE49-F238E27FC236}">
                <a16:creationId xmlns:a16="http://schemas.microsoft.com/office/drawing/2014/main" id="{217F33DD-770D-0648-B9E5-9CE66CCA2C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832" y="1138428"/>
            <a:ext cx="7260336" cy="4581144"/>
          </a:xfrm>
          <a:prstGeom prst="rect">
            <a:avLst/>
          </a:prstGeom>
        </p:spPr>
      </p:pic>
    </p:spTree>
    <p:extLst>
      <p:ext uri="{BB962C8B-B14F-4D97-AF65-F5344CB8AC3E}">
        <p14:creationId xmlns:p14="http://schemas.microsoft.com/office/powerpoint/2010/main" val="43431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Search algorithms </a:t>
            </a:r>
            <a:r>
              <a:rPr lang="en-US" sz="2000" dirty="0"/>
              <a:t>(4)</a:t>
            </a:r>
          </a:p>
        </p:txBody>
      </p:sp>
      <p:sp>
        <p:nvSpPr>
          <p:cNvPr id="4" name="Slide Number Placeholder 3"/>
          <p:cNvSpPr>
            <a:spLocks noGrp="1"/>
          </p:cNvSpPr>
          <p:nvPr>
            <p:ph type="sldNum" sz="quarter" idx="10"/>
          </p:nvPr>
        </p:nvSpPr>
        <p:spPr/>
        <p:txBody>
          <a:bodyPr/>
          <a:lstStyle/>
          <a:p>
            <a:fld id="{AB708958-4DFC-4EC7-950F-B024F074605E}" type="slidenum">
              <a:rPr lang="en-US" smtClean="0"/>
              <a:t>19</a:t>
            </a:fld>
            <a:endParaRPr lang="en-US"/>
          </a:p>
        </p:txBody>
      </p:sp>
      <p:pic>
        <p:nvPicPr>
          <p:cNvPr id="5" name="Picture 4" descr="The partial search tree for finding a route from Arad to Bucharest">
            <a:extLst>
              <a:ext uri="{FF2B5EF4-FFF2-40B4-BE49-F238E27FC236}">
                <a16:creationId xmlns:a16="http://schemas.microsoft.com/office/drawing/2014/main" id="{D5D5A212-1C9C-E9B0-69F0-6D89F47C0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8273" y="993427"/>
            <a:ext cx="5442519" cy="5071554"/>
          </a:xfrm>
          <a:prstGeom prst="rect">
            <a:avLst/>
          </a:prstGeom>
        </p:spPr>
      </p:pic>
    </p:spTree>
    <p:extLst>
      <p:ext uri="{BB962C8B-B14F-4D97-AF65-F5344CB8AC3E}">
        <p14:creationId xmlns:p14="http://schemas.microsoft.com/office/powerpoint/2010/main" val="283204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en-US" dirty="0"/>
              <a:t>Solving problems by searching </a:t>
            </a:r>
            <a:r>
              <a:rPr lang="en-US" sz="2000" dirty="0"/>
              <a:t>(1)</a:t>
            </a:r>
          </a:p>
        </p:txBody>
      </p:sp>
      <p:sp>
        <p:nvSpPr>
          <p:cNvPr id="3" name="Content Placeholder 2"/>
          <p:cNvSpPr>
            <a:spLocks noGrp="1"/>
          </p:cNvSpPr>
          <p:nvPr>
            <p:ph idx="1"/>
          </p:nvPr>
        </p:nvSpPr>
        <p:spPr>
          <a:xfrm>
            <a:off x="628650" y="1142979"/>
            <a:ext cx="7886700" cy="5058123"/>
          </a:xfrm>
        </p:spPr>
        <p:txBody>
          <a:bodyPr>
            <a:noAutofit/>
          </a:bodyPr>
          <a:lstStyle/>
          <a:p>
            <a:pPr marL="0" indent="0">
              <a:lnSpc>
                <a:spcPct val="100000"/>
              </a:lnSpc>
              <a:spcBef>
                <a:spcPts val="200"/>
              </a:spcBef>
              <a:buNone/>
            </a:pPr>
            <a:r>
              <a:rPr lang="en-US" sz="2400" dirty="0"/>
              <a:t>How can an agent look ahead to find a sequence of actions that will eventually achieve its goal?</a:t>
            </a:r>
          </a:p>
          <a:p>
            <a:pPr marL="0" indent="0">
              <a:lnSpc>
                <a:spcPct val="100000"/>
              </a:lnSpc>
              <a:spcBef>
                <a:spcPts val="200"/>
              </a:spcBef>
              <a:buNone/>
            </a:pPr>
            <a:endParaRPr lang="en-US" sz="2400" dirty="0"/>
          </a:p>
          <a:p>
            <a:pPr marL="0" indent="0">
              <a:lnSpc>
                <a:spcPct val="100000"/>
              </a:lnSpc>
              <a:spcBef>
                <a:spcPts val="200"/>
              </a:spcBef>
              <a:buNone/>
            </a:pPr>
            <a:r>
              <a:rPr lang="en-US" sz="2400" dirty="0"/>
              <a:t>In cases in which an agent needs to plan ahead to consider a sequence of actions that form a path to a goal state, such an agent is referred to as a </a:t>
            </a:r>
            <a:r>
              <a:rPr lang="en-US" sz="2400" b="1" dirty="0"/>
              <a:t>problem-solving agent </a:t>
            </a:r>
            <a:r>
              <a:rPr lang="en-US" sz="2400" dirty="0"/>
              <a:t>and the computational process is call </a:t>
            </a:r>
            <a:r>
              <a:rPr lang="en-US" sz="2400" b="1" dirty="0"/>
              <a:t>search</a:t>
            </a:r>
            <a:r>
              <a:rPr lang="en-US" sz="2400" dirty="0"/>
              <a:t>.</a:t>
            </a:r>
          </a:p>
          <a:p>
            <a:pPr>
              <a:lnSpc>
                <a:spcPct val="100000"/>
              </a:lnSpc>
              <a:spcBef>
                <a:spcPts val="200"/>
              </a:spcBef>
            </a:pPr>
            <a:endParaRPr lang="en-US" sz="2400" dirty="0"/>
          </a:p>
          <a:p>
            <a:pPr marL="0" indent="0">
              <a:lnSpc>
                <a:spcPct val="100000"/>
              </a:lnSpc>
              <a:spcBef>
                <a:spcPts val="200"/>
              </a:spcBef>
              <a:buNone/>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2</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324549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Search algorithms </a:t>
            </a:r>
            <a:r>
              <a:rPr lang="en-US" sz="2000" dirty="0"/>
              <a:t>(5)</a:t>
            </a:r>
          </a:p>
        </p:txBody>
      </p:sp>
      <p:sp>
        <p:nvSpPr>
          <p:cNvPr id="4" name="Slide Number Placeholder 3"/>
          <p:cNvSpPr>
            <a:spLocks noGrp="1"/>
          </p:cNvSpPr>
          <p:nvPr>
            <p:ph type="sldNum" sz="quarter" idx="10"/>
          </p:nvPr>
        </p:nvSpPr>
        <p:spPr/>
        <p:txBody>
          <a:bodyPr/>
          <a:lstStyle/>
          <a:p>
            <a:fld id="{AB708958-4DFC-4EC7-950F-B024F074605E}" type="slidenum">
              <a:rPr lang="en-US" smtClean="0"/>
              <a:t>20</a:t>
            </a:fld>
            <a:endParaRPr lang="en-US"/>
          </a:p>
        </p:txBody>
      </p:sp>
      <p:pic>
        <p:nvPicPr>
          <p:cNvPr id="9" name="Picture 8" descr="A map showing the frontier, exterior, and goal nodes.">
            <a:extLst>
              <a:ext uri="{FF2B5EF4-FFF2-40B4-BE49-F238E27FC236}">
                <a16:creationId xmlns:a16="http://schemas.microsoft.com/office/drawing/2014/main" id="{5981C5FC-3F47-342E-8178-5EDCBFB304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832" y="1138428"/>
            <a:ext cx="7260336" cy="4581144"/>
          </a:xfrm>
          <a:prstGeom prst="rect">
            <a:avLst/>
          </a:prstGeom>
        </p:spPr>
      </p:pic>
    </p:spTree>
    <p:extLst>
      <p:ext uri="{BB962C8B-B14F-4D97-AF65-F5344CB8AC3E}">
        <p14:creationId xmlns:p14="http://schemas.microsoft.com/office/powerpoint/2010/main" val="3986547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Search algorithms </a:t>
            </a:r>
            <a:r>
              <a:rPr lang="en-US" sz="2000" dirty="0"/>
              <a:t>(6)</a:t>
            </a:r>
          </a:p>
        </p:txBody>
      </p:sp>
      <p:sp>
        <p:nvSpPr>
          <p:cNvPr id="4" name="Slide Number Placeholder 3"/>
          <p:cNvSpPr>
            <a:spLocks noGrp="1"/>
          </p:cNvSpPr>
          <p:nvPr>
            <p:ph type="sldNum" sz="quarter" idx="10"/>
          </p:nvPr>
        </p:nvSpPr>
        <p:spPr/>
        <p:txBody>
          <a:bodyPr/>
          <a:lstStyle/>
          <a:p>
            <a:fld id="{AB708958-4DFC-4EC7-950F-B024F074605E}" type="slidenum">
              <a:rPr lang="en-US" smtClean="0"/>
              <a:t>21</a:t>
            </a:fld>
            <a:endParaRPr lang="en-US"/>
          </a:p>
        </p:txBody>
      </p:sp>
      <p:pic>
        <p:nvPicPr>
          <p:cNvPr id="13" name="Picture 12" descr="A map showing the interior, frontier, exterior, and goal nodes.">
            <a:extLst>
              <a:ext uri="{FF2B5EF4-FFF2-40B4-BE49-F238E27FC236}">
                <a16:creationId xmlns:a16="http://schemas.microsoft.com/office/drawing/2014/main" id="{E1DBD8D3-CB27-C1F5-949C-B51CDB0EAA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832" y="1138428"/>
            <a:ext cx="7260336" cy="4581144"/>
          </a:xfrm>
          <a:prstGeom prst="rect">
            <a:avLst/>
          </a:prstGeom>
        </p:spPr>
      </p:pic>
    </p:spTree>
    <p:extLst>
      <p:ext uri="{BB962C8B-B14F-4D97-AF65-F5344CB8AC3E}">
        <p14:creationId xmlns:p14="http://schemas.microsoft.com/office/powerpoint/2010/main" val="1831393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Search algorithms </a:t>
            </a:r>
            <a:r>
              <a:rPr lang="en-US" sz="2000" dirty="0"/>
              <a:t>(7)</a:t>
            </a:r>
          </a:p>
        </p:txBody>
      </p:sp>
      <p:sp>
        <p:nvSpPr>
          <p:cNvPr id="4" name="Slide Number Placeholder 3"/>
          <p:cNvSpPr>
            <a:spLocks noGrp="1"/>
          </p:cNvSpPr>
          <p:nvPr>
            <p:ph type="sldNum" sz="quarter" idx="10"/>
          </p:nvPr>
        </p:nvSpPr>
        <p:spPr/>
        <p:txBody>
          <a:bodyPr/>
          <a:lstStyle/>
          <a:p>
            <a:fld id="{AB708958-4DFC-4EC7-950F-B024F074605E}" type="slidenum">
              <a:rPr lang="en-US" smtClean="0"/>
              <a:t>22</a:t>
            </a:fld>
            <a:endParaRPr lang="en-US"/>
          </a:p>
        </p:txBody>
      </p:sp>
      <p:pic>
        <p:nvPicPr>
          <p:cNvPr id="13" name="Picture 12" descr="A map showing the interior frontier, exterior and goal nodes.">
            <a:extLst>
              <a:ext uri="{FF2B5EF4-FFF2-40B4-BE49-F238E27FC236}">
                <a16:creationId xmlns:a16="http://schemas.microsoft.com/office/drawing/2014/main" id="{333622EF-776A-6106-6034-94C16AA5C9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38" y="844149"/>
            <a:ext cx="4244964" cy="2678498"/>
          </a:xfrm>
          <a:prstGeom prst="rect">
            <a:avLst/>
          </a:prstGeom>
        </p:spPr>
      </p:pic>
    </p:spTree>
    <p:extLst>
      <p:ext uri="{BB962C8B-B14F-4D97-AF65-F5344CB8AC3E}">
        <p14:creationId xmlns:p14="http://schemas.microsoft.com/office/powerpoint/2010/main" val="1318570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Search algorithms </a:t>
            </a:r>
            <a:r>
              <a:rPr lang="en-US" sz="2000" dirty="0"/>
              <a:t>(8)</a:t>
            </a:r>
          </a:p>
        </p:txBody>
      </p:sp>
      <p:sp>
        <p:nvSpPr>
          <p:cNvPr id="4" name="Slide Number Placeholder 3"/>
          <p:cNvSpPr>
            <a:spLocks noGrp="1"/>
          </p:cNvSpPr>
          <p:nvPr>
            <p:ph type="sldNum" sz="quarter" idx="10"/>
          </p:nvPr>
        </p:nvSpPr>
        <p:spPr/>
        <p:txBody>
          <a:bodyPr/>
          <a:lstStyle/>
          <a:p>
            <a:fld id="{AB708958-4DFC-4EC7-950F-B024F074605E}" type="slidenum">
              <a:rPr lang="en-US" smtClean="0"/>
              <a:t>23</a:t>
            </a:fld>
            <a:endParaRPr lang="en-US"/>
          </a:p>
        </p:txBody>
      </p:sp>
      <p:pic>
        <p:nvPicPr>
          <p:cNvPr id="13" name="Picture 12" descr="A map showing the interior frontier, exterior and goal nodes.">
            <a:extLst>
              <a:ext uri="{FF2B5EF4-FFF2-40B4-BE49-F238E27FC236}">
                <a16:creationId xmlns:a16="http://schemas.microsoft.com/office/drawing/2014/main" id="{333622EF-776A-6106-6034-94C16AA5C9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38" y="844149"/>
            <a:ext cx="4244964" cy="2678498"/>
          </a:xfrm>
          <a:prstGeom prst="rect">
            <a:avLst/>
          </a:prstGeom>
        </p:spPr>
      </p:pic>
      <p:pic>
        <p:nvPicPr>
          <p:cNvPr id="15" name="Picture 14" descr="A map showing the interior frontier, exterior and goal nodes.">
            <a:extLst>
              <a:ext uri="{FF2B5EF4-FFF2-40B4-BE49-F238E27FC236}">
                <a16:creationId xmlns:a16="http://schemas.microsoft.com/office/drawing/2014/main" id="{836F44F3-368F-D8E2-2A46-20F5C135E6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99" y="896983"/>
            <a:ext cx="4244964" cy="2678498"/>
          </a:xfrm>
          <a:prstGeom prst="rect">
            <a:avLst/>
          </a:prstGeom>
        </p:spPr>
      </p:pic>
    </p:spTree>
    <p:extLst>
      <p:ext uri="{BB962C8B-B14F-4D97-AF65-F5344CB8AC3E}">
        <p14:creationId xmlns:p14="http://schemas.microsoft.com/office/powerpoint/2010/main" val="1019218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Search algorithms </a:t>
            </a:r>
            <a:r>
              <a:rPr lang="en-US" sz="2000" dirty="0"/>
              <a:t>(9)</a:t>
            </a:r>
          </a:p>
        </p:txBody>
      </p:sp>
      <p:sp>
        <p:nvSpPr>
          <p:cNvPr id="4" name="Slide Number Placeholder 3"/>
          <p:cNvSpPr>
            <a:spLocks noGrp="1"/>
          </p:cNvSpPr>
          <p:nvPr>
            <p:ph type="sldNum" sz="quarter" idx="10"/>
          </p:nvPr>
        </p:nvSpPr>
        <p:spPr/>
        <p:txBody>
          <a:bodyPr/>
          <a:lstStyle/>
          <a:p>
            <a:fld id="{AB708958-4DFC-4EC7-950F-B024F074605E}" type="slidenum">
              <a:rPr lang="en-US" smtClean="0"/>
              <a:t>24</a:t>
            </a:fld>
            <a:endParaRPr lang="en-US"/>
          </a:p>
        </p:txBody>
      </p:sp>
      <p:pic>
        <p:nvPicPr>
          <p:cNvPr id="13" name="Picture 12" descr="A map showing the interior frontier, exterior and goal nodes.">
            <a:extLst>
              <a:ext uri="{FF2B5EF4-FFF2-40B4-BE49-F238E27FC236}">
                <a16:creationId xmlns:a16="http://schemas.microsoft.com/office/drawing/2014/main" id="{333622EF-776A-6106-6034-94C16AA5C9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38" y="848195"/>
            <a:ext cx="4244964" cy="2678498"/>
          </a:xfrm>
          <a:prstGeom prst="rect">
            <a:avLst/>
          </a:prstGeom>
        </p:spPr>
      </p:pic>
      <p:pic>
        <p:nvPicPr>
          <p:cNvPr id="15" name="Picture 14" descr="A map showing the interior frontier, exterior and goal nodes.">
            <a:extLst>
              <a:ext uri="{FF2B5EF4-FFF2-40B4-BE49-F238E27FC236}">
                <a16:creationId xmlns:a16="http://schemas.microsoft.com/office/drawing/2014/main" id="{836F44F3-368F-D8E2-2A46-20F5C135E6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99" y="896983"/>
            <a:ext cx="4244964" cy="2678498"/>
          </a:xfrm>
          <a:prstGeom prst="rect">
            <a:avLst/>
          </a:prstGeom>
        </p:spPr>
      </p:pic>
      <p:pic>
        <p:nvPicPr>
          <p:cNvPr id="17" name="Picture 16" descr="A map showing the interior frontier, exterior and goal nodes.">
            <a:extLst>
              <a:ext uri="{FF2B5EF4-FFF2-40B4-BE49-F238E27FC236}">
                <a16:creationId xmlns:a16="http://schemas.microsoft.com/office/drawing/2014/main" id="{3CEDB98B-84F1-6AEF-4235-6E425BEBF6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636" y="3590456"/>
            <a:ext cx="4244965" cy="2678498"/>
          </a:xfrm>
          <a:prstGeom prst="rect">
            <a:avLst/>
          </a:prstGeom>
        </p:spPr>
      </p:pic>
    </p:spTree>
    <p:extLst>
      <p:ext uri="{BB962C8B-B14F-4D97-AF65-F5344CB8AC3E}">
        <p14:creationId xmlns:p14="http://schemas.microsoft.com/office/powerpoint/2010/main" val="1008412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Search algorithms </a:t>
            </a:r>
            <a:r>
              <a:rPr lang="en-US" sz="2000" dirty="0"/>
              <a:t>(10)</a:t>
            </a:r>
          </a:p>
        </p:txBody>
      </p:sp>
      <p:sp>
        <p:nvSpPr>
          <p:cNvPr id="4" name="Slide Number Placeholder 3"/>
          <p:cNvSpPr>
            <a:spLocks noGrp="1"/>
          </p:cNvSpPr>
          <p:nvPr>
            <p:ph type="sldNum" sz="quarter" idx="10"/>
          </p:nvPr>
        </p:nvSpPr>
        <p:spPr/>
        <p:txBody>
          <a:bodyPr/>
          <a:lstStyle/>
          <a:p>
            <a:fld id="{AB708958-4DFC-4EC7-950F-B024F074605E}" type="slidenum">
              <a:rPr lang="en-US" smtClean="0"/>
              <a:t>25</a:t>
            </a:fld>
            <a:endParaRPr lang="en-US"/>
          </a:p>
        </p:txBody>
      </p:sp>
      <p:pic>
        <p:nvPicPr>
          <p:cNvPr id="13" name="Picture 12" descr="A map showing the interior frontier, exterior and goal nodes.">
            <a:extLst>
              <a:ext uri="{FF2B5EF4-FFF2-40B4-BE49-F238E27FC236}">
                <a16:creationId xmlns:a16="http://schemas.microsoft.com/office/drawing/2014/main" id="{333622EF-776A-6106-6034-94C16AA5C9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38" y="844149"/>
            <a:ext cx="4244964" cy="2678498"/>
          </a:xfrm>
          <a:prstGeom prst="rect">
            <a:avLst/>
          </a:prstGeom>
        </p:spPr>
      </p:pic>
      <p:pic>
        <p:nvPicPr>
          <p:cNvPr id="15" name="Picture 14" descr="A map showing the interior frontier, exterior and goal nodes.">
            <a:extLst>
              <a:ext uri="{FF2B5EF4-FFF2-40B4-BE49-F238E27FC236}">
                <a16:creationId xmlns:a16="http://schemas.microsoft.com/office/drawing/2014/main" id="{836F44F3-368F-D8E2-2A46-20F5C135E6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99" y="896983"/>
            <a:ext cx="4244964" cy="2678498"/>
          </a:xfrm>
          <a:prstGeom prst="rect">
            <a:avLst/>
          </a:prstGeom>
        </p:spPr>
      </p:pic>
      <p:pic>
        <p:nvPicPr>
          <p:cNvPr id="17" name="Picture 16" descr="A map showing the interior frontier, exterior and goal nodes.">
            <a:extLst>
              <a:ext uri="{FF2B5EF4-FFF2-40B4-BE49-F238E27FC236}">
                <a16:creationId xmlns:a16="http://schemas.microsoft.com/office/drawing/2014/main" id="{3CEDB98B-84F1-6AEF-4235-6E425BEBF6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636" y="3590456"/>
            <a:ext cx="4244965" cy="2678498"/>
          </a:xfrm>
          <a:prstGeom prst="rect">
            <a:avLst/>
          </a:prstGeom>
        </p:spPr>
      </p:pic>
      <p:pic>
        <p:nvPicPr>
          <p:cNvPr id="19" name="Picture 18" descr="A map showing the interior frontier, exterior and goal nodes.">
            <a:extLst>
              <a:ext uri="{FF2B5EF4-FFF2-40B4-BE49-F238E27FC236}">
                <a16:creationId xmlns:a16="http://schemas.microsoft.com/office/drawing/2014/main" id="{8F9FE39B-A149-37B3-D301-5EE6509ABB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0117" y="3585668"/>
            <a:ext cx="4244965" cy="2678498"/>
          </a:xfrm>
          <a:prstGeom prst="rect">
            <a:avLst/>
          </a:prstGeom>
        </p:spPr>
      </p:pic>
    </p:spTree>
    <p:extLst>
      <p:ext uri="{BB962C8B-B14F-4D97-AF65-F5344CB8AC3E}">
        <p14:creationId xmlns:p14="http://schemas.microsoft.com/office/powerpoint/2010/main" val="878456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Frontiers </a:t>
            </a:r>
            <a:r>
              <a:rPr lang="en-US" sz="2000" dirty="0"/>
              <a:t>(1)</a:t>
            </a:r>
          </a:p>
        </p:txBody>
      </p:sp>
      <p:sp>
        <p:nvSpPr>
          <p:cNvPr id="4" name="Slide Number Placeholder 3"/>
          <p:cNvSpPr>
            <a:spLocks noGrp="1"/>
          </p:cNvSpPr>
          <p:nvPr>
            <p:ph type="sldNum" sz="quarter" idx="10"/>
          </p:nvPr>
        </p:nvSpPr>
        <p:spPr/>
        <p:txBody>
          <a:bodyPr/>
          <a:lstStyle/>
          <a:p>
            <a:fld id="{AB708958-4DFC-4EC7-950F-B024F074605E}" type="slidenum">
              <a:rPr lang="en-US" smtClean="0"/>
              <a:t>26</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11701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
        <p:nvSpPr>
          <p:cNvPr id="3" name="Content Placeholder 2">
            <a:extLst>
              <a:ext uri="{FF2B5EF4-FFF2-40B4-BE49-F238E27FC236}">
                <a16:creationId xmlns:a16="http://schemas.microsoft.com/office/drawing/2014/main" id="{68355ED4-1E1C-A92B-057D-053C6A6293A9}"/>
              </a:ext>
            </a:extLst>
          </p:cNvPr>
          <p:cNvSpPr>
            <a:spLocks noGrp="1"/>
          </p:cNvSpPr>
          <p:nvPr>
            <p:ph idx="1"/>
          </p:nvPr>
        </p:nvSpPr>
        <p:spPr>
          <a:xfrm>
            <a:off x="628650" y="1142979"/>
            <a:ext cx="7886700" cy="5058123"/>
          </a:xfrm>
        </p:spPr>
        <p:txBody>
          <a:bodyPr>
            <a:noAutofit/>
          </a:bodyPr>
          <a:lstStyle/>
          <a:p>
            <a:pPr marL="0" indent="0">
              <a:lnSpc>
                <a:spcPct val="100000"/>
              </a:lnSpc>
              <a:spcBef>
                <a:spcPts val="200"/>
              </a:spcBef>
              <a:buNone/>
            </a:pPr>
            <a:r>
              <a:rPr lang="en-US" sz="2400" dirty="0"/>
              <a:t>We can expand the first node by considering the available actions for that state.  These actions lead to and </a:t>
            </a:r>
            <a:r>
              <a:rPr lang="en-US" sz="2400" b="1" dirty="0"/>
              <a:t>generate</a:t>
            </a:r>
            <a:r>
              <a:rPr lang="en-US" sz="2400" dirty="0"/>
              <a:t> a new node for each of the resulting states.  The new node is called a </a:t>
            </a:r>
            <a:r>
              <a:rPr lang="en-US" sz="2400" b="1" dirty="0"/>
              <a:t>child node </a:t>
            </a:r>
            <a:r>
              <a:rPr lang="en-US" sz="2400" dirty="0"/>
              <a:t>or </a:t>
            </a:r>
            <a:r>
              <a:rPr lang="en-US" sz="2400" b="1" dirty="0"/>
              <a:t>successor node</a:t>
            </a:r>
            <a:r>
              <a:rPr lang="en-US" sz="2400" dirty="0"/>
              <a:t>.</a:t>
            </a:r>
          </a:p>
          <a:p>
            <a:pPr marL="0" indent="0">
              <a:lnSpc>
                <a:spcPct val="100000"/>
              </a:lnSpc>
              <a:spcBef>
                <a:spcPts val="200"/>
              </a:spcBef>
              <a:buNone/>
            </a:pPr>
            <a:endParaRPr lang="en-US" sz="1000" dirty="0"/>
          </a:p>
          <a:p>
            <a:pPr marL="0" indent="0">
              <a:lnSpc>
                <a:spcPct val="100000"/>
              </a:lnSpc>
              <a:spcBef>
                <a:spcPts val="200"/>
              </a:spcBef>
              <a:buNone/>
            </a:pPr>
            <a:r>
              <a:rPr lang="en-US" sz="2400" dirty="0"/>
              <a:t>We now choose which of the child nodes to consider next, while holding the other(s) aside for later.  </a:t>
            </a:r>
          </a:p>
          <a:p>
            <a:pPr marL="0" indent="0">
              <a:lnSpc>
                <a:spcPct val="100000"/>
              </a:lnSpc>
              <a:spcBef>
                <a:spcPts val="200"/>
              </a:spcBef>
              <a:buNone/>
            </a:pPr>
            <a:endParaRPr lang="en-US" sz="2400" i="1" dirty="0"/>
          </a:p>
          <a:p>
            <a:pPr marL="0" indent="0">
              <a:lnSpc>
                <a:spcPct val="100000"/>
              </a:lnSpc>
              <a:spcBef>
                <a:spcPts val="200"/>
              </a:spcBef>
              <a:buNone/>
            </a:pPr>
            <a:r>
              <a:rPr lang="en-US" sz="2400" b="1" i="1" dirty="0"/>
              <a:t>This choice the is essence of search</a:t>
            </a:r>
            <a:r>
              <a:rPr lang="en-US" sz="2400" dirty="0"/>
              <a:t>.</a:t>
            </a:r>
          </a:p>
          <a:p>
            <a:pPr marL="0" indent="0">
              <a:lnSpc>
                <a:spcPct val="100000"/>
              </a:lnSpc>
              <a:spcBef>
                <a:spcPts val="200"/>
              </a:spcBef>
              <a:buNone/>
            </a:pPr>
            <a:endParaRPr lang="en-US" sz="2400" dirty="0"/>
          </a:p>
        </p:txBody>
      </p:sp>
    </p:spTree>
    <p:extLst>
      <p:ext uri="{BB962C8B-B14F-4D97-AF65-F5344CB8AC3E}">
        <p14:creationId xmlns:p14="http://schemas.microsoft.com/office/powerpoint/2010/main" val="641708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Frontiers </a:t>
            </a:r>
            <a:r>
              <a:rPr lang="en-US" sz="2000" dirty="0"/>
              <a:t>(2)</a:t>
            </a:r>
          </a:p>
        </p:txBody>
      </p:sp>
      <p:sp>
        <p:nvSpPr>
          <p:cNvPr id="4" name="Slide Number Placeholder 3"/>
          <p:cNvSpPr>
            <a:spLocks noGrp="1"/>
          </p:cNvSpPr>
          <p:nvPr>
            <p:ph type="sldNum" sz="quarter" idx="10"/>
          </p:nvPr>
        </p:nvSpPr>
        <p:spPr/>
        <p:txBody>
          <a:bodyPr/>
          <a:lstStyle/>
          <a:p>
            <a:fld id="{AB708958-4DFC-4EC7-950F-B024F074605E}" type="slidenum">
              <a:rPr lang="en-US" smtClean="0"/>
              <a:t>27</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11701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
        <p:nvSpPr>
          <p:cNvPr id="3" name="Content Placeholder 2">
            <a:extLst>
              <a:ext uri="{FF2B5EF4-FFF2-40B4-BE49-F238E27FC236}">
                <a16:creationId xmlns:a16="http://schemas.microsoft.com/office/drawing/2014/main" id="{68355ED4-1E1C-A92B-057D-053C6A6293A9}"/>
              </a:ext>
            </a:extLst>
          </p:cNvPr>
          <p:cNvSpPr>
            <a:spLocks noGrp="1"/>
          </p:cNvSpPr>
          <p:nvPr>
            <p:ph idx="1"/>
          </p:nvPr>
        </p:nvSpPr>
        <p:spPr>
          <a:xfrm>
            <a:off x="628650" y="1142979"/>
            <a:ext cx="7886700" cy="5058123"/>
          </a:xfrm>
        </p:spPr>
        <p:txBody>
          <a:bodyPr>
            <a:noAutofit/>
          </a:bodyPr>
          <a:lstStyle/>
          <a:p>
            <a:pPr marL="0" indent="0">
              <a:lnSpc>
                <a:spcPct val="100000"/>
              </a:lnSpc>
              <a:spcBef>
                <a:spcPts val="200"/>
              </a:spcBef>
              <a:buNone/>
            </a:pPr>
            <a:r>
              <a:rPr lang="en-US" sz="2400" dirty="0"/>
              <a:t>Depending on where we are in the process, states have been reached or not.  We referred to them as either being </a:t>
            </a:r>
            <a:r>
              <a:rPr lang="en-US" sz="2400" b="1" dirty="0"/>
              <a:t>reached</a:t>
            </a:r>
            <a:r>
              <a:rPr lang="en-US" sz="2400" dirty="0"/>
              <a:t> or </a:t>
            </a:r>
            <a:r>
              <a:rPr lang="en-US" sz="2400" b="1" dirty="0"/>
              <a:t>unreached</a:t>
            </a:r>
            <a:r>
              <a:rPr lang="en-US" sz="2400" dirty="0"/>
              <a:t>.</a:t>
            </a:r>
          </a:p>
          <a:p>
            <a:pPr marL="0" indent="0">
              <a:lnSpc>
                <a:spcPct val="100000"/>
              </a:lnSpc>
              <a:spcBef>
                <a:spcPts val="200"/>
              </a:spcBef>
              <a:buNone/>
            </a:pPr>
            <a:endParaRPr lang="en-US" sz="2400" dirty="0"/>
          </a:p>
          <a:p>
            <a:pPr marL="0" indent="0">
              <a:lnSpc>
                <a:spcPct val="100000"/>
              </a:lnSpc>
              <a:spcBef>
                <a:spcPts val="200"/>
              </a:spcBef>
              <a:buNone/>
            </a:pPr>
            <a:r>
              <a:rPr lang="en-US" sz="2400" dirty="0"/>
              <a:t>The states are reached but are adjacent to one or more unreached states are referred to as </a:t>
            </a:r>
            <a:r>
              <a:rPr lang="en-US" sz="2400" b="1" dirty="0"/>
              <a:t>frontier states</a:t>
            </a:r>
            <a:r>
              <a:rPr lang="en-US" sz="2400" dirty="0"/>
              <a:t>.  The frontier states are said to form the </a:t>
            </a:r>
            <a:r>
              <a:rPr lang="en-US" sz="2400" b="1" dirty="0"/>
              <a:t>frontier </a:t>
            </a:r>
            <a:r>
              <a:rPr lang="en-US" sz="2400" dirty="0"/>
              <a:t>of the state-space graph. </a:t>
            </a:r>
          </a:p>
          <a:p>
            <a:pPr marL="0" indent="0">
              <a:lnSpc>
                <a:spcPct val="100000"/>
              </a:lnSpc>
              <a:spcBef>
                <a:spcPts val="200"/>
              </a:spcBef>
              <a:buNone/>
            </a:pPr>
            <a:endParaRPr lang="en-US" sz="2400" dirty="0"/>
          </a:p>
          <a:p>
            <a:pPr marL="0" indent="0">
              <a:lnSpc>
                <a:spcPct val="100000"/>
              </a:lnSpc>
              <a:spcBef>
                <a:spcPts val="200"/>
              </a:spcBef>
              <a:buNone/>
            </a:pPr>
            <a:r>
              <a:rPr lang="en-US" sz="2400" dirty="0"/>
              <a:t>The frontier separates two regions of the state-space graph: an </a:t>
            </a:r>
            <a:r>
              <a:rPr lang="en-US" sz="2400" b="1" dirty="0"/>
              <a:t>interior region </a:t>
            </a:r>
            <a:r>
              <a:rPr lang="en-US" sz="2400" dirty="0"/>
              <a:t>in which every state has been expended and an </a:t>
            </a:r>
            <a:r>
              <a:rPr lang="en-US" sz="2400" b="1" dirty="0"/>
              <a:t>exterior region </a:t>
            </a:r>
            <a:r>
              <a:rPr lang="en-US" sz="2400" dirty="0"/>
              <a:t>in which every state has not yet been reached.  The frontier separates the interior and exterior regions.</a:t>
            </a:r>
          </a:p>
          <a:p>
            <a:pPr marL="0" indent="0">
              <a:lnSpc>
                <a:spcPct val="100000"/>
              </a:lnSpc>
              <a:spcBef>
                <a:spcPts val="200"/>
              </a:spcBef>
              <a:buNone/>
            </a:pPr>
            <a:endParaRPr lang="en-US" sz="2400" dirty="0"/>
          </a:p>
        </p:txBody>
      </p:sp>
    </p:spTree>
    <p:extLst>
      <p:ext uri="{BB962C8B-B14F-4D97-AF65-F5344CB8AC3E}">
        <p14:creationId xmlns:p14="http://schemas.microsoft.com/office/powerpoint/2010/main" val="2841456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Best-first search </a:t>
            </a:r>
            <a:endParaRPr lang="en-US" sz="2000" dirty="0"/>
          </a:p>
        </p:txBody>
      </p:sp>
      <p:sp>
        <p:nvSpPr>
          <p:cNvPr id="4" name="Slide Number Placeholder 3"/>
          <p:cNvSpPr>
            <a:spLocks noGrp="1"/>
          </p:cNvSpPr>
          <p:nvPr>
            <p:ph type="sldNum" sz="quarter" idx="10"/>
          </p:nvPr>
        </p:nvSpPr>
        <p:spPr/>
        <p:txBody>
          <a:bodyPr/>
          <a:lstStyle/>
          <a:p>
            <a:fld id="{AB708958-4DFC-4EC7-950F-B024F074605E}" type="slidenum">
              <a:rPr lang="en-US" smtClean="0"/>
              <a:t>28</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11701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
        <p:nvSpPr>
          <p:cNvPr id="3" name="Content Placeholder 2">
            <a:extLst>
              <a:ext uri="{FF2B5EF4-FFF2-40B4-BE49-F238E27FC236}">
                <a16:creationId xmlns:a16="http://schemas.microsoft.com/office/drawing/2014/main" id="{68355ED4-1E1C-A92B-057D-053C6A6293A9}"/>
              </a:ext>
            </a:extLst>
          </p:cNvPr>
          <p:cNvSpPr>
            <a:spLocks noGrp="1"/>
          </p:cNvSpPr>
          <p:nvPr>
            <p:ph idx="1"/>
          </p:nvPr>
        </p:nvSpPr>
        <p:spPr>
          <a:xfrm>
            <a:off x="628650" y="1142979"/>
            <a:ext cx="7886700" cy="5058123"/>
          </a:xfrm>
        </p:spPr>
        <p:txBody>
          <a:bodyPr>
            <a:noAutofit/>
          </a:bodyPr>
          <a:lstStyle/>
          <a:p>
            <a:pPr marL="0" indent="0">
              <a:lnSpc>
                <a:spcPct val="100000"/>
              </a:lnSpc>
              <a:spcBef>
                <a:spcPts val="200"/>
              </a:spcBef>
              <a:buNone/>
            </a:pPr>
            <a:r>
              <a:rPr lang="en-US" sz="2400" dirty="0"/>
              <a:t>How do we decide which node from the frontier to expand next?  A very general approach is called </a:t>
            </a:r>
            <a:r>
              <a:rPr lang="en-US" sz="2400" b="1" dirty="0"/>
              <a:t>best-first search </a:t>
            </a:r>
            <a:r>
              <a:rPr lang="en-US" sz="2400" dirty="0"/>
              <a:t>in which we choose a node, </a:t>
            </a:r>
            <a:r>
              <a:rPr lang="en-US" sz="2400" i="1" dirty="0"/>
              <a:t>n</a:t>
            </a:r>
            <a:r>
              <a:rPr lang="en-US" sz="2400" dirty="0"/>
              <a:t>, with minimum value of some </a:t>
            </a:r>
            <a:r>
              <a:rPr lang="en-US" sz="2400" b="1" dirty="0"/>
              <a:t>evaluation function, </a:t>
            </a:r>
            <a:r>
              <a:rPr lang="en-US" sz="2400" b="1" i="1" dirty="0"/>
              <a:t>f(n)</a:t>
            </a:r>
            <a:r>
              <a:rPr lang="en-US" sz="2400" dirty="0"/>
              <a:t>.</a:t>
            </a:r>
          </a:p>
          <a:p>
            <a:pPr marL="0" indent="0">
              <a:lnSpc>
                <a:spcPct val="100000"/>
              </a:lnSpc>
              <a:spcBef>
                <a:spcPts val="200"/>
              </a:spcBef>
              <a:buNone/>
            </a:pPr>
            <a:endParaRPr lang="en-US" sz="1000" dirty="0"/>
          </a:p>
          <a:p>
            <a:pPr marL="0" indent="0">
              <a:lnSpc>
                <a:spcPct val="100000"/>
              </a:lnSpc>
              <a:spcBef>
                <a:spcPts val="200"/>
              </a:spcBef>
              <a:buNone/>
            </a:pPr>
            <a:r>
              <a:rPr lang="en-US" sz="2400" dirty="0"/>
              <a:t>On each iteration we choose a node on the frontier with minimum </a:t>
            </a:r>
            <a:r>
              <a:rPr lang="en-US" sz="2400" i="1" dirty="0"/>
              <a:t>f(n)</a:t>
            </a:r>
            <a:r>
              <a:rPr lang="en-US" sz="2400" dirty="0"/>
              <a:t> value, return if its state is a goal state, and otherwise expand to generate child nodes.  Each child node is added to the frontier if it has not been reached before, or is re-added, if it is not being reached with a path that has a lower path cost than any previous path.  The algorithm returns either an indication of failure, or a node that represents a path to a goal.  </a:t>
            </a:r>
            <a:r>
              <a:rPr lang="en-US" sz="2400" b="1" dirty="0"/>
              <a:t>Different evaluation functions lead to different specific search algorithms.</a:t>
            </a:r>
          </a:p>
          <a:p>
            <a:pPr marL="0" indent="0">
              <a:lnSpc>
                <a:spcPct val="100000"/>
              </a:lnSpc>
              <a:spcBef>
                <a:spcPts val="200"/>
              </a:spcBef>
              <a:buNone/>
            </a:pPr>
            <a:endParaRPr lang="en-US" sz="2400" dirty="0"/>
          </a:p>
        </p:txBody>
      </p:sp>
    </p:spTree>
    <p:extLst>
      <p:ext uri="{BB962C8B-B14F-4D97-AF65-F5344CB8AC3E}">
        <p14:creationId xmlns:p14="http://schemas.microsoft.com/office/powerpoint/2010/main" val="17407067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Search data structures </a:t>
            </a:r>
            <a:r>
              <a:rPr lang="en-US" sz="2000" dirty="0"/>
              <a:t>(1)</a:t>
            </a:r>
          </a:p>
        </p:txBody>
      </p:sp>
      <p:sp>
        <p:nvSpPr>
          <p:cNvPr id="4" name="Slide Number Placeholder 3"/>
          <p:cNvSpPr>
            <a:spLocks noGrp="1"/>
          </p:cNvSpPr>
          <p:nvPr>
            <p:ph type="sldNum" sz="quarter" idx="10"/>
          </p:nvPr>
        </p:nvSpPr>
        <p:spPr/>
        <p:txBody>
          <a:bodyPr/>
          <a:lstStyle/>
          <a:p>
            <a:fld id="{AB708958-4DFC-4EC7-950F-B024F074605E}" type="slidenum">
              <a:rPr lang="en-US" smtClean="0"/>
              <a:t>29</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11701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
        <p:nvSpPr>
          <p:cNvPr id="3" name="Content Placeholder 2">
            <a:extLst>
              <a:ext uri="{FF2B5EF4-FFF2-40B4-BE49-F238E27FC236}">
                <a16:creationId xmlns:a16="http://schemas.microsoft.com/office/drawing/2014/main" id="{68355ED4-1E1C-A92B-057D-053C6A6293A9}"/>
              </a:ext>
            </a:extLst>
          </p:cNvPr>
          <p:cNvSpPr>
            <a:spLocks noGrp="1"/>
          </p:cNvSpPr>
          <p:nvPr>
            <p:ph idx="1"/>
          </p:nvPr>
        </p:nvSpPr>
        <p:spPr>
          <a:xfrm>
            <a:off x="628650" y="1142979"/>
            <a:ext cx="7886700" cy="5058123"/>
          </a:xfrm>
        </p:spPr>
        <p:txBody>
          <a:bodyPr>
            <a:noAutofit/>
          </a:bodyPr>
          <a:lstStyle/>
          <a:p>
            <a:pPr marL="0" indent="0">
              <a:lnSpc>
                <a:spcPct val="100000"/>
              </a:lnSpc>
              <a:spcBef>
                <a:spcPts val="200"/>
              </a:spcBef>
              <a:buNone/>
            </a:pPr>
            <a:r>
              <a:rPr lang="en-US" sz="2400" dirty="0"/>
              <a:t>Search algorithms require a data structure to keep track of the search tree.  A node in the tree is represented by a data structure with four components:</a:t>
            </a:r>
          </a:p>
          <a:p>
            <a:pPr marL="0" indent="0">
              <a:lnSpc>
                <a:spcPct val="100000"/>
              </a:lnSpc>
              <a:spcBef>
                <a:spcPts val="200"/>
              </a:spcBef>
              <a:buNone/>
            </a:pPr>
            <a:endParaRPr lang="en-US" sz="1000" dirty="0"/>
          </a:p>
          <a:p>
            <a:pPr lvl="1">
              <a:lnSpc>
                <a:spcPct val="100000"/>
              </a:lnSpc>
              <a:spcBef>
                <a:spcPts val="200"/>
              </a:spcBef>
            </a:pPr>
            <a:r>
              <a:rPr lang="en-US" i="1" dirty="0" err="1"/>
              <a:t>node</a:t>
            </a:r>
            <a:r>
              <a:rPr lang="en-US" dirty="0" err="1"/>
              <a:t>.STATE</a:t>
            </a:r>
            <a:r>
              <a:rPr lang="en-US" dirty="0"/>
              <a:t> – the state to which the node corresponds,</a:t>
            </a:r>
          </a:p>
          <a:p>
            <a:pPr lvl="1">
              <a:lnSpc>
                <a:spcPct val="100000"/>
              </a:lnSpc>
              <a:spcBef>
                <a:spcPts val="200"/>
              </a:spcBef>
            </a:pPr>
            <a:r>
              <a:rPr lang="en-US" i="1" dirty="0" err="1"/>
              <a:t>node</a:t>
            </a:r>
            <a:r>
              <a:rPr lang="en-US" dirty="0" err="1"/>
              <a:t>.PARENT</a:t>
            </a:r>
            <a:r>
              <a:rPr lang="en-US" dirty="0"/>
              <a:t> – the node in the tree that generated this node,</a:t>
            </a:r>
          </a:p>
          <a:p>
            <a:pPr lvl="1">
              <a:lnSpc>
                <a:spcPct val="100000"/>
              </a:lnSpc>
              <a:spcBef>
                <a:spcPts val="200"/>
              </a:spcBef>
            </a:pPr>
            <a:r>
              <a:rPr lang="en-US" i="1" dirty="0" err="1"/>
              <a:t>node</a:t>
            </a:r>
            <a:r>
              <a:rPr lang="en-US" dirty="0" err="1"/>
              <a:t>.ACTION</a:t>
            </a:r>
            <a:r>
              <a:rPr lang="en-US" dirty="0"/>
              <a:t> – that action applied at the parent node that generated this node,</a:t>
            </a:r>
          </a:p>
          <a:p>
            <a:pPr lvl="1">
              <a:lnSpc>
                <a:spcPct val="100000"/>
              </a:lnSpc>
              <a:spcBef>
                <a:spcPts val="200"/>
              </a:spcBef>
            </a:pPr>
            <a:r>
              <a:rPr lang="en-US" i="1" dirty="0" err="1"/>
              <a:t>node</a:t>
            </a:r>
            <a:r>
              <a:rPr lang="en-US" dirty="0" err="1"/>
              <a:t>.PATH</a:t>
            </a:r>
            <a:r>
              <a:rPr lang="en-US" dirty="0"/>
              <a:t>-COST – total cost of the path from the initial state to this node.  </a:t>
            </a:r>
            <a:r>
              <a:rPr lang="en-US" i="1" dirty="0"/>
              <a:t>g(node) </a:t>
            </a:r>
            <a:r>
              <a:rPr lang="en-US" dirty="0"/>
              <a:t>is used as a synonym for PATH-COST.</a:t>
            </a:r>
          </a:p>
          <a:p>
            <a:pPr lvl="1">
              <a:lnSpc>
                <a:spcPct val="100000"/>
              </a:lnSpc>
              <a:spcBef>
                <a:spcPts val="200"/>
              </a:spcBef>
            </a:pPr>
            <a:endParaRPr lang="en-US" dirty="0"/>
          </a:p>
          <a:p>
            <a:pPr lvl="1">
              <a:lnSpc>
                <a:spcPct val="100000"/>
              </a:lnSpc>
              <a:spcBef>
                <a:spcPts val="200"/>
              </a:spcBef>
            </a:pPr>
            <a:endParaRPr lang="en-US" dirty="0"/>
          </a:p>
          <a:p>
            <a:pPr lvl="1">
              <a:lnSpc>
                <a:spcPct val="100000"/>
              </a:lnSpc>
              <a:spcBef>
                <a:spcPts val="200"/>
              </a:spcBef>
            </a:pPr>
            <a:endParaRPr lang="en-US" sz="2000" dirty="0"/>
          </a:p>
        </p:txBody>
      </p:sp>
    </p:spTree>
    <p:extLst>
      <p:ext uri="{BB962C8B-B14F-4D97-AF65-F5344CB8AC3E}">
        <p14:creationId xmlns:p14="http://schemas.microsoft.com/office/powerpoint/2010/main" val="399756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en-US" dirty="0"/>
              <a:t>Solving problems by searching </a:t>
            </a:r>
            <a:r>
              <a:rPr lang="en-US" sz="2000" dirty="0"/>
              <a:t>(2)</a:t>
            </a:r>
          </a:p>
        </p:txBody>
      </p:sp>
      <p:sp>
        <p:nvSpPr>
          <p:cNvPr id="3" name="Content Placeholder 2"/>
          <p:cNvSpPr>
            <a:spLocks noGrp="1"/>
          </p:cNvSpPr>
          <p:nvPr>
            <p:ph idx="1"/>
          </p:nvPr>
        </p:nvSpPr>
        <p:spPr>
          <a:xfrm>
            <a:off x="628650" y="1142979"/>
            <a:ext cx="7886700" cy="5058123"/>
          </a:xfrm>
        </p:spPr>
        <p:txBody>
          <a:bodyPr>
            <a:noAutofit/>
          </a:bodyPr>
          <a:lstStyle/>
          <a:p>
            <a:pPr marL="0" indent="0">
              <a:lnSpc>
                <a:spcPct val="100000"/>
              </a:lnSpc>
              <a:spcBef>
                <a:spcPts val="200"/>
              </a:spcBef>
              <a:buNone/>
            </a:pPr>
            <a:r>
              <a:rPr lang="en-US" sz="2400" dirty="0"/>
              <a:t>For now, we consider only the simplest environments:</a:t>
            </a:r>
          </a:p>
          <a:p>
            <a:pPr lvl="1">
              <a:lnSpc>
                <a:spcPct val="100000"/>
              </a:lnSpc>
              <a:spcBef>
                <a:spcPts val="200"/>
              </a:spcBef>
            </a:pPr>
            <a:r>
              <a:rPr lang="en-US" dirty="0"/>
              <a:t>Episodic</a:t>
            </a:r>
          </a:p>
          <a:p>
            <a:pPr lvl="1">
              <a:lnSpc>
                <a:spcPct val="100000"/>
              </a:lnSpc>
              <a:spcBef>
                <a:spcPts val="200"/>
              </a:spcBef>
            </a:pPr>
            <a:r>
              <a:rPr lang="en-US" dirty="0"/>
              <a:t>Single agent</a:t>
            </a:r>
          </a:p>
          <a:p>
            <a:pPr lvl="1">
              <a:lnSpc>
                <a:spcPct val="100000"/>
              </a:lnSpc>
              <a:spcBef>
                <a:spcPts val="200"/>
              </a:spcBef>
            </a:pPr>
            <a:r>
              <a:rPr lang="en-US" dirty="0"/>
              <a:t>Fully observable </a:t>
            </a:r>
          </a:p>
          <a:p>
            <a:pPr lvl="1">
              <a:lnSpc>
                <a:spcPct val="100000"/>
              </a:lnSpc>
              <a:spcBef>
                <a:spcPts val="200"/>
              </a:spcBef>
            </a:pPr>
            <a:r>
              <a:rPr lang="en-US" dirty="0"/>
              <a:t>Deterministic</a:t>
            </a:r>
          </a:p>
          <a:p>
            <a:pPr lvl="1">
              <a:lnSpc>
                <a:spcPct val="100000"/>
              </a:lnSpc>
              <a:spcBef>
                <a:spcPts val="200"/>
              </a:spcBef>
            </a:pPr>
            <a:r>
              <a:rPr lang="en-US" dirty="0"/>
              <a:t>Static</a:t>
            </a:r>
          </a:p>
          <a:p>
            <a:pPr lvl="1">
              <a:lnSpc>
                <a:spcPct val="100000"/>
              </a:lnSpc>
              <a:spcBef>
                <a:spcPts val="200"/>
              </a:spcBef>
            </a:pPr>
            <a:r>
              <a:rPr lang="en-US" dirty="0"/>
              <a:t>Discrete</a:t>
            </a:r>
          </a:p>
          <a:p>
            <a:pPr lvl="1">
              <a:lnSpc>
                <a:spcPct val="100000"/>
              </a:lnSpc>
              <a:spcBef>
                <a:spcPts val="200"/>
              </a:spcBef>
            </a:pPr>
            <a:r>
              <a:rPr lang="en-US" dirty="0"/>
              <a:t>Known</a:t>
            </a:r>
          </a:p>
          <a:p>
            <a:pPr lvl="1">
              <a:lnSpc>
                <a:spcPct val="100000"/>
              </a:lnSpc>
              <a:spcBef>
                <a:spcPts val="200"/>
              </a:spcBef>
            </a:pPr>
            <a:endParaRPr lang="en-US" dirty="0"/>
          </a:p>
          <a:p>
            <a:pPr marL="0" indent="0">
              <a:lnSpc>
                <a:spcPct val="100000"/>
              </a:lnSpc>
              <a:spcBef>
                <a:spcPts val="200"/>
              </a:spcBef>
              <a:buNone/>
            </a:pPr>
            <a:r>
              <a:rPr lang="en-US" sz="2400" dirty="0"/>
              <a:t>An algorithm is referred to as </a:t>
            </a:r>
            <a:r>
              <a:rPr lang="en-US" sz="2400" b="1" dirty="0"/>
              <a:t>informed</a:t>
            </a:r>
            <a:r>
              <a:rPr lang="en-US" sz="2400" dirty="0"/>
              <a:t> if the agent can estimate how far it is to the goal and </a:t>
            </a:r>
            <a:r>
              <a:rPr lang="en-US" sz="2400" b="1" dirty="0"/>
              <a:t>uninformed</a:t>
            </a:r>
            <a:r>
              <a:rPr lang="en-US" sz="2400" dirty="0"/>
              <a:t> if no such estimate is available.</a:t>
            </a:r>
          </a:p>
          <a:p>
            <a:pPr>
              <a:lnSpc>
                <a:spcPct val="100000"/>
              </a:lnSpc>
              <a:spcBef>
                <a:spcPts val="200"/>
              </a:spcBef>
            </a:pPr>
            <a:endParaRPr lang="en-US" sz="2400" dirty="0"/>
          </a:p>
          <a:p>
            <a:pPr marL="0" indent="0">
              <a:lnSpc>
                <a:spcPct val="100000"/>
              </a:lnSpc>
              <a:spcBef>
                <a:spcPts val="200"/>
              </a:spcBef>
              <a:buNone/>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3</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12435903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Search data structures </a:t>
            </a:r>
            <a:r>
              <a:rPr lang="en-US" sz="2000" dirty="0"/>
              <a:t>(2)</a:t>
            </a:r>
          </a:p>
        </p:txBody>
      </p:sp>
      <p:sp>
        <p:nvSpPr>
          <p:cNvPr id="4" name="Slide Number Placeholder 3"/>
          <p:cNvSpPr>
            <a:spLocks noGrp="1"/>
          </p:cNvSpPr>
          <p:nvPr>
            <p:ph type="sldNum" sz="quarter" idx="10"/>
          </p:nvPr>
        </p:nvSpPr>
        <p:spPr/>
        <p:txBody>
          <a:bodyPr/>
          <a:lstStyle/>
          <a:p>
            <a:fld id="{AB708958-4DFC-4EC7-950F-B024F074605E}" type="slidenum">
              <a:rPr lang="en-US" smtClean="0"/>
              <a:t>30</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11701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
        <p:nvSpPr>
          <p:cNvPr id="3" name="Content Placeholder 2">
            <a:extLst>
              <a:ext uri="{FF2B5EF4-FFF2-40B4-BE49-F238E27FC236}">
                <a16:creationId xmlns:a16="http://schemas.microsoft.com/office/drawing/2014/main" id="{68355ED4-1E1C-A92B-057D-053C6A6293A9}"/>
              </a:ext>
            </a:extLst>
          </p:cNvPr>
          <p:cNvSpPr>
            <a:spLocks noGrp="1"/>
          </p:cNvSpPr>
          <p:nvPr>
            <p:ph idx="1"/>
          </p:nvPr>
        </p:nvSpPr>
        <p:spPr>
          <a:xfrm>
            <a:off x="628650" y="1142979"/>
            <a:ext cx="7886700" cy="5058123"/>
          </a:xfrm>
        </p:spPr>
        <p:txBody>
          <a:bodyPr>
            <a:noAutofit/>
          </a:bodyPr>
          <a:lstStyle/>
          <a:p>
            <a:pPr marL="0" indent="0">
              <a:lnSpc>
                <a:spcPct val="100000"/>
              </a:lnSpc>
              <a:spcBef>
                <a:spcPts val="200"/>
              </a:spcBef>
              <a:buNone/>
            </a:pPr>
            <a:r>
              <a:rPr lang="en-US" sz="2400" dirty="0"/>
              <a:t>Following the PARENT pointers back from a node allows us to recover the states and actions along the path to that nodes.</a:t>
            </a:r>
          </a:p>
          <a:p>
            <a:pPr marL="0" indent="0">
              <a:lnSpc>
                <a:spcPct val="100000"/>
              </a:lnSpc>
              <a:spcBef>
                <a:spcPts val="200"/>
              </a:spcBef>
              <a:buNone/>
            </a:pPr>
            <a:endParaRPr lang="en-US" sz="2400" dirty="0"/>
          </a:p>
          <a:p>
            <a:pPr marL="0" indent="0">
              <a:lnSpc>
                <a:spcPct val="100000"/>
              </a:lnSpc>
              <a:spcBef>
                <a:spcPts val="200"/>
              </a:spcBef>
              <a:buNone/>
            </a:pPr>
            <a:r>
              <a:rPr lang="en-US" sz="2400" dirty="0"/>
              <a:t>Doing so from a goal node gives us a solution.</a:t>
            </a:r>
            <a:endParaRPr lang="en-US" dirty="0"/>
          </a:p>
          <a:p>
            <a:pPr lvl="1">
              <a:lnSpc>
                <a:spcPct val="100000"/>
              </a:lnSpc>
              <a:spcBef>
                <a:spcPts val="200"/>
              </a:spcBef>
            </a:pPr>
            <a:endParaRPr lang="en-US" sz="2000" dirty="0"/>
          </a:p>
        </p:txBody>
      </p:sp>
    </p:spTree>
    <p:extLst>
      <p:ext uri="{BB962C8B-B14F-4D97-AF65-F5344CB8AC3E}">
        <p14:creationId xmlns:p14="http://schemas.microsoft.com/office/powerpoint/2010/main" val="2171828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Search data structures </a:t>
            </a:r>
            <a:r>
              <a:rPr lang="en-US" sz="2000" dirty="0"/>
              <a:t>(3)</a:t>
            </a:r>
          </a:p>
        </p:txBody>
      </p:sp>
      <p:sp>
        <p:nvSpPr>
          <p:cNvPr id="4" name="Slide Number Placeholder 3"/>
          <p:cNvSpPr>
            <a:spLocks noGrp="1"/>
          </p:cNvSpPr>
          <p:nvPr>
            <p:ph type="sldNum" sz="quarter" idx="10"/>
          </p:nvPr>
        </p:nvSpPr>
        <p:spPr/>
        <p:txBody>
          <a:bodyPr/>
          <a:lstStyle/>
          <a:p>
            <a:fld id="{AB708958-4DFC-4EC7-950F-B024F074605E}" type="slidenum">
              <a:rPr lang="en-US" smtClean="0"/>
              <a:t>31</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11701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
        <p:nvSpPr>
          <p:cNvPr id="3" name="Content Placeholder 2">
            <a:extLst>
              <a:ext uri="{FF2B5EF4-FFF2-40B4-BE49-F238E27FC236}">
                <a16:creationId xmlns:a16="http://schemas.microsoft.com/office/drawing/2014/main" id="{68355ED4-1E1C-A92B-057D-053C6A6293A9}"/>
              </a:ext>
            </a:extLst>
          </p:cNvPr>
          <p:cNvSpPr>
            <a:spLocks noGrp="1"/>
          </p:cNvSpPr>
          <p:nvPr>
            <p:ph idx="1"/>
          </p:nvPr>
        </p:nvSpPr>
        <p:spPr>
          <a:xfrm>
            <a:off x="628650" y="1142979"/>
            <a:ext cx="7886700" cy="5058123"/>
          </a:xfrm>
        </p:spPr>
        <p:txBody>
          <a:bodyPr>
            <a:noAutofit/>
          </a:bodyPr>
          <a:lstStyle/>
          <a:p>
            <a:pPr marL="0" indent="0">
              <a:lnSpc>
                <a:spcPct val="100000"/>
              </a:lnSpc>
              <a:spcBef>
                <a:spcPts val="200"/>
              </a:spcBef>
              <a:buNone/>
            </a:pPr>
            <a:r>
              <a:rPr lang="en-US" sz="2400" dirty="0"/>
              <a:t>We need a data structure to store the frontier.  The appropriate choice is a </a:t>
            </a:r>
            <a:r>
              <a:rPr lang="en-US" sz="2400" b="1" dirty="0"/>
              <a:t>queue</a:t>
            </a:r>
            <a:r>
              <a:rPr lang="en-US" sz="2400" dirty="0"/>
              <a:t> of some kind.  The operations on a frontier are:</a:t>
            </a:r>
          </a:p>
          <a:p>
            <a:pPr lvl="1">
              <a:lnSpc>
                <a:spcPct val="100000"/>
              </a:lnSpc>
              <a:spcBef>
                <a:spcPts val="200"/>
              </a:spcBef>
            </a:pPr>
            <a:r>
              <a:rPr lang="en-US" dirty="0"/>
              <a:t>IS-EMPTY</a:t>
            </a:r>
            <a:r>
              <a:rPr lang="en-US" i="1" dirty="0"/>
              <a:t>(frontier) </a:t>
            </a:r>
            <a:r>
              <a:rPr lang="en-US" dirty="0"/>
              <a:t>returns true only if there are no nodes in the frontier.</a:t>
            </a:r>
          </a:p>
          <a:p>
            <a:pPr lvl="1">
              <a:lnSpc>
                <a:spcPct val="100000"/>
              </a:lnSpc>
              <a:spcBef>
                <a:spcPts val="200"/>
              </a:spcBef>
            </a:pPr>
            <a:r>
              <a:rPr lang="en-US" dirty="0"/>
              <a:t>POP</a:t>
            </a:r>
            <a:r>
              <a:rPr lang="en-US" i="1" dirty="0"/>
              <a:t>(frontier) </a:t>
            </a:r>
            <a:r>
              <a:rPr lang="en-US" dirty="0"/>
              <a:t>removes the top node from the frontier and returns it.</a:t>
            </a:r>
          </a:p>
          <a:p>
            <a:pPr lvl="1">
              <a:lnSpc>
                <a:spcPct val="100000"/>
              </a:lnSpc>
              <a:spcBef>
                <a:spcPts val="200"/>
              </a:spcBef>
            </a:pPr>
            <a:r>
              <a:rPr lang="en-US" dirty="0"/>
              <a:t>TOP</a:t>
            </a:r>
            <a:r>
              <a:rPr lang="en-US" i="1" dirty="0"/>
              <a:t>(frontier) </a:t>
            </a:r>
            <a:r>
              <a:rPr lang="en-US" dirty="0"/>
              <a:t>returns (but does not remove) the top node of the frontier.</a:t>
            </a:r>
          </a:p>
          <a:p>
            <a:pPr lvl="1">
              <a:lnSpc>
                <a:spcPct val="100000"/>
              </a:lnSpc>
              <a:spcBef>
                <a:spcPts val="200"/>
              </a:spcBef>
            </a:pPr>
            <a:r>
              <a:rPr lang="en-US" dirty="0"/>
              <a:t>ADD</a:t>
            </a:r>
            <a:r>
              <a:rPr lang="en-US" i="1" dirty="0"/>
              <a:t>(</a:t>
            </a:r>
            <a:r>
              <a:rPr lang="en-US" i="1" dirty="0" err="1"/>
              <a:t>node,frontier</a:t>
            </a:r>
            <a:r>
              <a:rPr lang="en-US" dirty="0"/>
              <a:t>) inserts a node into its proper place in the queue.</a:t>
            </a:r>
          </a:p>
          <a:p>
            <a:pPr lvl="1">
              <a:lnSpc>
                <a:spcPct val="100000"/>
              </a:lnSpc>
              <a:spcBef>
                <a:spcPts val="200"/>
              </a:spcBef>
            </a:pPr>
            <a:endParaRPr lang="en-US" sz="2000" dirty="0"/>
          </a:p>
        </p:txBody>
      </p:sp>
    </p:spTree>
    <p:extLst>
      <p:ext uri="{BB962C8B-B14F-4D97-AF65-F5344CB8AC3E}">
        <p14:creationId xmlns:p14="http://schemas.microsoft.com/office/powerpoint/2010/main" val="3692091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Search data structures </a:t>
            </a:r>
            <a:r>
              <a:rPr lang="en-US" sz="2000" dirty="0"/>
              <a:t>(4)</a:t>
            </a:r>
          </a:p>
        </p:txBody>
      </p:sp>
      <p:sp>
        <p:nvSpPr>
          <p:cNvPr id="4" name="Slide Number Placeholder 3"/>
          <p:cNvSpPr>
            <a:spLocks noGrp="1"/>
          </p:cNvSpPr>
          <p:nvPr>
            <p:ph type="sldNum" sz="quarter" idx="10"/>
          </p:nvPr>
        </p:nvSpPr>
        <p:spPr/>
        <p:txBody>
          <a:bodyPr/>
          <a:lstStyle/>
          <a:p>
            <a:fld id="{AB708958-4DFC-4EC7-950F-B024F074605E}" type="slidenum">
              <a:rPr lang="en-US" smtClean="0"/>
              <a:t>32</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11701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
        <p:nvSpPr>
          <p:cNvPr id="3" name="Content Placeholder 2">
            <a:extLst>
              <a:ext uri="{FF2B5EF4-FFF2-40B4-BE49-F238E27FC236}">
                <a16:creationId xmlns:a16="http://schemas.microsoft.com/office/drawing/2014/main" id="{68355ED4-1E1C-A92B-057D-053C6A6293A9}"/>
              </a:ext>
            </a:extLst>
          </p:cNvPr>
          <p:cNvSpPr>
            <a:spLocks noGrp="1"/>
          </p:cNvSpPr>
          <p:nvPr>
            <p:ph idx="1"/>
          </p:nvPr>
        </p:nvSpPr>
        <p:spPr>
          <a:xfrm>
            <a:off x="628650" y="1142979"/>
            <a:ext cx="7886700" cy="5058123"/>
          </a:xfrm>
        </p:spPr>
        <p:txBody>
          <a:bodyPr>
            <a:noAutofit/>
          </a:bodyPr>
          <a:lstStyle/>
          <a:p>
            <a:pPr marL="0" indent="0">
              <a:lnSpc>
                <a:spcPct val="100000"/>
              </a:lnSpc>
              <a:spcBef>
                <a:spcPts val="200"/>
              </a:spcBef>
              <a:buNone/>
            </a:pPr>
            <a:r>
              <a:rPr lang="en-US" sz="2400" dirty="0"/>
              <a:t>Three kinds of queues are used in search algorithms.</a:t>
            </a:r>
          </a:p>
          <a:p>
            <a:pPr lvl="1">
              <a:lnSpc>
                <a:spcPct val="100000"/>
              </a:lnSpc>
              <a:spcBef>
                <a:spcPts val="600"/>
              </a:spcBef>
            </a:pPr>
            <a:r>
              <a:rPr lang="en-US" dirty="0"/>
              <a:t>A </a:t>
            </a:r>
            <a:r>
              <a:rPr lang="en-US" b="1" dirty="0"/>
              <a:t>priority queue </a:t>
            </a:r>
            <a:r>
              <a:rPr lang="en-US" dirty="0"/>
              <a:t>first pops the node with the minimum cost according to some evaluation function </a:t>
            </a:r>
            <a:r>
              <a:rPr lang="en-US" i="1" dirty="0"/>
              <a:t>f</a:t>
            </a:r>
            <a:r>
              <a:rPr lang="en-US" dirty="0"/>
              <a:t>.  It is used in </a:t>
            </a:r>
            <a:r>
              <a:rPr lang="en-US" b="1" dirty="0"/>
              <a:t>best-first search</a:t>
            </a:r>
            <a:r>
              <a:rPr lang="en-US" dirty="0"/>
              <a:t>.</a:t>
            </a:r>
          </a:p>
          <a:p>
            <a:pPr lvl="1">
              <a:lnSpc>
                <a:spcPct val="100000"/>
              </a:lnSpc>
              <a:spcBef>
                <a:spcPts val="600"/>
              </a:spcBef>
            </a:pPr>
            <a:r>
              <a:rPr lang="en-US" dirty="0"/>
              <a:t>A </a:t>
            </a:r>
            <a:r>
              <a:rPr lang="en-US" b="1" dirty="0"/>
              <a:t>FIFO queue</a:t>
            </a:r>
            <a:r>
              <a:rPr lang="en-US" dirty="0"/>
              <a:t>, or first-in-first-out queue first pops the node that was added to the queue first.  It is used in </a:t>
            </a:r>
            <a:r>
              <a:rPr lang="en-US" b="1" dirty="0"/>
              <a:t>breadth-first search</a:t>
            </a:r>
            <a:r>
              <a:rPr lang="en-US" dirty="0"/>
              <a:t>.</a:t>
            </a:r>
          </a:p>
          <a:p>
            <a:pPr lvl="1">
              <a:lnSpc>
                <a:spcPct val="100000"/>
              </a:lnSpc>
              <a:spcBef>
                <a:spcPts val="600"/>
              </a:spcBef>
            </a:pPr>
            <a:r>
              <a:rPr lang="en-US" dirty="0"/>
              <a:t>A </a:t>
            </a:r>
            <a:r>
              <a:rPr lang="en-US" b="1" dirty="0"/>
              <a:t>LIFO queue </a:t>
            </a:r>
            <a:r>
              <a:rPr lang="en-US" dirty="0"/>
              <a:t>or last-in-first-out queue (a.k.a. a </a:t>
            </a:r>
            <a:r>
              <a:rPr lang="en-US" b="1" dirty="0"/>
              <a:t>stack</a:t>
            </a:r>
            <a:r>
              <a:rPr lang="en-US" dirty="0"/>
              <a:t>) pops first the most recently added node.  It is used in </a:t>
            </a:r>
            <a:r>
              <a:rPr lang="en-US" b="1" dirty="0"/>
              <a:t>depth-first search</a:t>
            </a:r>
            <a:r>
              <a:rPr lang="en-US" dirty="0"/>
              <a:t>.</a:t>
            </a:r>
          </a:p>
        </p:txBody>
      </p:sp>
    </p:spTree>
    <p:extLst>
      <p:ext uri="{BB962C8B-B14F-4D97-AF65-F5344CB8AC3E}">
        <p14:creationId xmlns:p14="http://schemas.microsoft.com/office/powerpoint/2010/main" val="17200749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Redundant paths</a:t>
            </a:r>
            <a:endParaRPr lang="en-US" sz="2000" dirty="0"/>
          </a:p>
        </p:txBody>
      </p:sp>
      <p:sp>
        <p:nvSpPr>
          <p:cNvPr id="4" name="Slide Number Placeholder 3"/>
          <p:cNvSpPr>
            <a:spLocks noGrp="1"/>
          </p:cNvSpPr>
          <p:nvPr>
            <p:ph type="sldNum" sz="quarter" idx="10"/>
          </p:nvPr>
        </p:nvSpPr>
        <p:spPr/>
        <p:txBody>
          <a:bodyPr/>
          <a:lstStyle/>
          <a:p>
            <a:fld id="{AB708958-4DFC-4EC7-950F-B024F074605E}" type="slidenum">
              <a:rPr lang="en-US" smtClean="0"/>
              <a:t>33</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11701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
        <p:nvSpPr>
          <p:cNvPr id="3" name="Content Placeholder 2">
            <a:extLst>
              <a:ext uri="{FF2B5EF4-FFF2-40B4-BE49-F238E27FC236}">
                <a16:creationId xmlns:a16="http://schemas.microsoft.com/office/drawing/2014/main" id="{68355ED4-1E1C-A92B-057D-053C6A6293A9}"/>
              </a:ext>
            </a:extLst>
          </p:cNvPr>
          <p:cNvSpPr>
            <a:spLocks noGrp="1"/>
          </p:cNvSpPr>
          <p:nvPr>
            <p:ph idx="1"/>
          </p:nvPr>
        </p:nvSpPr>
        <p:spPr>
          <a:xfrm>
            <a:off x="628650" y="1142979"/>
            <a:ext cx="7886700" cy="5058123"/>
          </a:xfrm>
        </p:spPr>
        <p:txBody>
          <a:bodyPr>
            <a:noAutofit/>
          </a:bodyPr>
          <a:lstStyle/>
          <a:p>
            <a:pPr marL="0" indent="0">
              <a:lnSpc>
                <a:spcPct val="100000"/>
              </a:lnSpc>
              <a:spcBef>
                <a:spcPts val="200"/>
              </a:spcBef>
              <a:buNone/>
            </a:pPr>
            <a:r>
              <a:rPr lang="en-US" sz="2400" dirty="0"/>
              <a:t>Often, there are multiple paths from the root node to the goal.  We refer to the paths that are longer than the shortest path to be </a:t>
            </a:r>
            <a:r>
              <a:rPr lang="en-US" sz="2400" b="1" dirty="0"/>
              <a:t>redundant paths</a:t>
            </a:r>
            <a:r>
              <a:rPr lang="en-US" sz="2400" dirty="0"/>
              <a:t>.</a:t>
            </a:r>
          </a:p>
          <a:p>
            <a:pPr marL="0" indent="0">
              <a:lnSpc>
                <a:spcPct val="100000"/>
              </a:lnSpc>
              <a:spcBef>
                <a:spcPts val="200"/>
              </a:spcBef>
              <a:buNone/>
            </a:pPr>
            <a:endParaRPr lang="en-US" sz="2400" dirty="0"/>
          </a:p>
          <a:p>
            <a:pPr marL="0" indent="0">
              <a:lnSpc>
                <a:spcPct val="100000"/>
              </a:lnSpc>
              <a:spcBef>
                <a:spcPts val="200"/>
              </a:spcBef>
              <a:buNone/>
            </a:pPr>
            <a:r>
              <a:rPr lang="en-US" sz="2400" dirty="0"/>
              <a:t>A special case of a redundant path is a </a:t>
            </a:r>
            <a:r>
              <a:rPr lang="en-US" sz="2400" b="1" dirty="0"/>
              <a:t>cycle</a:t>
            </a:r>
            <a:r>
              <a:rPr lang="en-US" sz="2400" dirty="0"/>
              <a:t> (a.k.a. a </a:t>
            </a:r>
            <a:r>
              <a:rPr lang="en-US" sz="2400" b="1" dirty="0"/>
              <a:t>loopy path</a:t>
            </a:r>
            <a:r>
              <a:rPr lang="en-US" sz="2400" dirty="0"/>
              <a:t>).  A cycle is a path in which a node is visited more than once.  If a node can be visited twice, it can be visited any number of times.</a:t>
            </a:r>
          </a:p>
          <a:p>
            <a:pPr marL="0" indent="0">
              <a:lnSpc>
                <a:spcPct val="100000"/>
              </a:lnSpc>
              <a:spcBef>
                <a:spcPts val="200"/>
              </a:spcBef>
              <a:buNone/>
            </a:pPr>
            <a:endParaRPr lang="en-US" sz="2400" dirty="0"/>
          </a:p>
          <a:p>
            <a:pPr marL="0" indent="0">
              <a:lnSpc>
                <a:spcPct val="100000"/>
              </a:lnSpc>
              <a:spcBef>
                <a:spcPts val="200"/>
              </a:spcBef>
              <a:buNone/>
            </a:pPr>
            <a:r>
              <a:rPr lang="en-US" sz="2400" dirty="0"/>
              <a:t>A search algorithm is referred to as a </a:t>
            </a:r>
            <a:r>
              <a:rPr lang="en-US" sz="2400" b="1" dirty="0"/>
              <a:t>graph search </a:t>
            </a:r>
            <a:r>
              <a:rPr lang="en-US" sz="2400" dirty="0"/>
              <a:t>if it checks for redundant paths and a </a:t>
            </a:r>
            <a:r>
              <a:rPr lang="en-US" sz="2400" b="1" dirty="0"/>
              <a:t>tree-like search </a:t>
            </a:r>
            <a:r>
              <a:rPr lang="en-US" sz="2400" dirty="0"/>
              <a:t>if it does not check.</a:t>
            </a:r>
          </a:p>
          <a:p>
            <a:pPr marL="0" indent="0">
              <a:lnSpc>
                <a:spcPct val="100000"/>
              </a:lnSpc>
              <a:spcBef>
                <a:spcPts val="200"/>
              </a:spcBef>
              <a:buNone/>
            </a:pPr>
            <a:endParaRPr lang="en-US" sz="2400" dirty="0"/>
          </a:p>
          <a:p>
            <a:pPr marL="0" indent="0">
              <a:lnSpc>
                <a:spcPct val="100000"/>
              </a:lnSpc>
              <a:spcBef>
                <a:spcPts val="200"/>
              </a:spcBef>
              <a:buNone/>
            </a:pPr>
            <a:r>
              <a:rPr lang="en-US" sz="2400" dirty="0"/>
              <a:t>The best-first-search algorithm is a graph-search algorithm.</a:t>
            </a:r>
          </a:p>
        </p:txBody>
      </p:sp>
    </p:spTree>
    <p:extLst>
      <p:ext uri="{BB962C8B-B14F-4D97-AF65-F5344CB8AC3E}">
        <p14:creationId xmlns:p14="http://schemas.microsoft.com/office/powerpoint/2010/main" val="39628869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Measuring problem-solving performance</a:t>
            </a:r>
            <a:endParaRPr lang="en-US" sz="2000" dirty="0"/>
          </a:p>
        </p:txBody>
      </p:sp>
      <p:sp>
        <p:nvSpPr>
          <p:cNvPr id="4" name="Slide Number Placeholder 3"/>
          <p:cNvSpPr>
            <a:spLocks noGrp="1"/>
          </p:cNvSpPr>
          <p:nvPr>
            <p:ph type="sldNum" sz="quarter" idx="10"/>
          </p:nvPr>
        </p:nvSpPr>
        <p:spPr/>
        <p:txBody>
          <a:bodyPr/>
          <a:lstStyle/>
          <a:p>
            <a:fld id="{AB708958-4DFC-4EC7-950F-B024F074605E}" type="slidenum">
              <a:rPr lang="en-US" smtClean="0"/>
              <a:t>34</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11701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
        <p:nvSpPr>
          <p:cNvPr id="3" name="Content Placeholder 2">
            <a:extLst>
              <a:ext uri="{FF2B5EF4-FFF2-40B4-BE49-F238E27FC236}">
                <a16:creationId xmlns:a16="http://schemas.microsoft.com/office/drawing/2014/main" id="{68355ED4-1E1C-A92B-057D-053C6A6293A9}"/>
              </a:ext>
            </a:extLst>
          </p:cNvPr>
          <p:cNvSpPr>
            <a:spLocks noGrp="1"/>
          </p:cNvSpPr>
          <p:nvPr>
            <p:ph idx="1"/>
          </p:nvPr>
        </p:nvSpPr>
        <p:spPr>
          <a:xfrm>
            <a:off x="628650" y="1142979"/>
            <a:ext cx="7886700" cy="5058123"/>
          </a:xfrm>
        </p:spPr>
        <p:txBody>
          <a:bodyPr>
            <a:noAutofit/>
          </a:bodyPr>
          <a:lstStyle/>
          <a:p>
            <a:pPr marL="0" indent="0">
              <a:lnSpc>
                <a:spcPct val="100000"/>
              </a:lnSpc>
              <a:spcBef>
                <a:spcPts val="200"/>
              </a:spcBef>
              <a:buNone/>
            </a:pPr>
            <a:r>
              <a:rPr lang="en-US" sz="2400" dirty="0"/>
              <a:t>Comparing the performance of different search algorithms requires criteria by which to measure them.</a:t>
            </a:r>
          </a:p>
          <a:p>
            <a:pPr marL="0" indent="0">
              <a:lnSpc>
                <a:spcPct val="100000"/>
              </a:lnSpc>
              <a:spcBef>
                <a:spcPts val="200"/>
              </a:spcBef>
              <a:buNone/>
            </a:pPr>
            <a:endParaRPr lang="en-US" sz="2400" dirty="0"/>
          </a:p>
          <a:p>
            <a:pPr marL="0" indent="0">
              <a:lnSpc>
                <a:spcPct val="100000"/>
              </a:lnSpc>
              <a:spcBef>
                <a:spcPts val="200"/>
              </a:spcBef>
              <a:buNone/>
            </a:pPr>
            <a:r>
              <a:rPr lang="en-US" sz="2400" dirty="0"/>
              <a:t>The performance of an algorithm can be measured in four ways:</a:t>
            </a:r>
          </a:p>
          <a:p>
            <a:pPr lvl="1">
              <a:lnSpc>
                <a:spcPct val="100000"/>
              </a:lnSpc>
              <a:spcBef>
                <a:spcPts val="200"/>
              </a:spcBef>
            </a:pPr>
            <a:r>
              <a:rPr lang="en-US" sz="2000" b="1" dirty="0"/>
              <a:t>Completeness</a:t>
            </a:r>
            <a:r>
              <a:rPr lang="en-US" sz="2000" dirty="0"/>
              <a:t> – Is the algorithm guaranteed to find a solution if there is one and to correctly report failure when there is not? </a:t>
            </a:r>
          </a:p>
          <a:p>
            <a:pPr lvl="1">
              <a:lnSpc>
                <a:spcPct val="100000"/>
              </a:lnSpc>
              <a:spcBef>
                <a:spcPts val="200"/>
              </a:spcBef>
            </a:pPr>
            <a:r>
              <a:rPr lang="en-US" sz="2000" b="1" dirty="0"/>
              <a:t>Cost optimality </a:t>
            </a:r>
            <a:r>
              <a:rPr lang="en-US" sz="2000" dirty="0"/>
              <a:t>– Does it find a solution with the lowest path cost of all solutions?</a:t>
            </a:r>
          </a:p>
          <a:p>
            <a:pPr lvl="1">
              <a:lnSpc>
                <a:spcPct val="100000"/>
              </a:lnSpc>
              <a:spcBef>
                <a:spcPts val="200"/>
              </a:spcBef>
            </a:pPr>
            <a:r>
              <a:rPr lang="en-US" sz="2000" b="1" dirty="0"/>
              <a:t>Time complexity </a:t>
            </a:r>
            <a:r>
              <a:rPr lang="en-US" sz="2000" dirty="0"/>
              <a:t>– How long does it take to find a solution?  Time can be measured in seconds or, more abstractly, by the number of states and actions considered.</a:t>
            </a:r>
          </a:p>
          <a:p>
            <a:pPr lvl="1">
              <a:lnSpc>
                <a:spcPct val="100000"/>
              </a:lnSpc>
              <a:spcBef>
                <a:spcPts val="200"/>
              </a:spcBef>
            </a:pPr>
            <a:r>
              <a:rPr lang="en-US" sz="2000" b="1" dirty="0"/>
              <a:t>Space complexity </a:t>
            </a:r>
            <a:r>
              <a:rPr lang="en-US" sz="2000" dirty="0"/>
              <a:t>– How much memory is needed to perform the search?</a:t>
            </a:r>
          </a:p>
        </p:txBody>
      </p:sp>
    </p:spTree>
    <p:extLst>
      <p:ext uri="{BB962C8B-B14F-4D97-AF65-F5344CB8AC3E}">
        <p14:creationId xmlns:p14="http://schemas.microsoft.com/office/powerpoint/2010/main" val="592024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Uninformed search strategies</a:t>
            </a:r>
            <a:endParaRPr lang="en-US" sz="2000" dirty="0"/>
          </a:p>
        </p:txBody>
      </p:sp>
      <p:sp>
        <p:nvSpPr>
          <p:cNvPr id="4" name="Slide Number Placeholder 3"/>
          <p:cNvSpPr>
            <a:spLocks noGrp="1"/>
          </p:cNvSpPr>
          <p:nvPr>
            <p:ph type="sldNum" sz="quarter" idx="10"/>
          </p:nvPr>
        </p:nvSpPr>
        <p:spPr/>
        <p:txBody>
          <a:bodyPr/>
          <a:lstStyle/>
          <a:p>
            <a:fld id="{AB708958-4DFC-4EC7-950F-B024F074605E}" type="slidenum">
              <a:rPr lang="en-US" smtClean="0"/>
              <a:t>35</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11701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
        <p:nvSpPr>
          <p:cNvPr id="3" name="Content Placeholder 2">
            <a:extLst>
              <a:ext uri="{FF2B5EF4-FFF2-40B4-BE49-F238E27FC236}">
                <a16:creationId xmlns:a16="http://schemas.microsoft.com/office/drawing/2014/main" id="{68355ED4-1E1C-A92B-057D-053C6A6293A9}"/>
              </a:ext>
            </a:extLst>
          </p:cNvPr>
          <p:cNvSpPr>
            <a:spLocks noGrp="1"/>
          </p:cNvSpPr>
          <p:nvPr>
            <p:ph idx="1"/>
          </p:nvPr>
        </p:nvSpPr>
        <p:spPr>
          <a:xfrm>
            <a:off x="628650" y="1142979"/>
            <a:ext cx="7886700" cy="5058123"/>
          </a:xfrm>
        </p:spPr>
        <p:txBody>
          <a:bodyPr>
            <a:noAutofit/>
          </a:bodyPr>
          <a:lstStyle/>
          <a:p>
            <a:pPr marL="0" indent="0">
              <a:lnSpc>
                <a:spcPct val="100000"/>
              </a:lnSpc>
              <a:spcBef>
                <a:spcPts val="200"/>
              </a:spcBef>
              <a:buNone/>
            </a:pPr>
            <a:r>
              <a:rPr lang="en-US" sz="2400" dirty="0"/>
              <a:t>A search algorithm is said to be </a:t>
            </a:r>
            <a:r>
              <a:rPr lang="en-US" sz="2400" b="1" dirty="0"/>
              <a:t>uninformed</a:t>
            </a:r>
            <a:r>
              <a:rPr lang="en-US" sz="2400" dirty="0"/>
              <a:t> if it is given no clue as to how close a state is to the goal(s) and </a:t>
            </a:r>
            <a:r>
              <a:rPr lang="en-US" sz="2400" b="1" dirty="0"/>
              <a:t>informed</a:t>
            </a:r>
            <a:r>
              <a:rPr lang="en-US" sz="2400" dirty="0"/>
              <a:t> is it is.</a:t>
            </a:r>
          </a:p>
          <a:p>
            <a:pPr marL="0" indent="0">
              <a:lnSpc>
                <a:spcPct val="100000"/>
              </a:lnSpc>
              <a:spcBef>
                <a:spcPts val="200"/>
              </a:spcBef>
              <a:buNone/>
            </a:pPr>
            <a:endParaRPr lang="en-US" sz="2400" dirty="0"/>
          </a:p>
          <a:p>
            <a:pPr marL="0" indent="0">
              <a:lnSpc>
                <a:spcPct val="100000"/>
              </a:lnSpc>
              <a:spcBef>
                <a:spcPts val="200"/>
              </a:spcBef>
              <a:buNone/>
            </a:pPr>
            <a:r>
              <a:rPr lang="en-US" sz="2400" dirty="0"/>
              <a:t>In the Romanian journey example, an uninformed search would have no knowledge of Romanian geography, while an informed one would know the geographic location of each city.</a:t>
            </a:r>
          </a:p>
        </p:txBody>
      </p:sp>
    </p:spTree>
    <p:extLst>
      <p:ext uri="{BB962C8B-B14F-4D97-AF65-F5344CB8AC3E}">
        <p14:creationId xmlns:p14="http://schemas.microsoft.com/office/powerpoint/2010/main" val="29454588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Breadth-first search </a:t>
            </a:r>
            <a:r>
              <a:rPr lang="en-US" sz="2000" dirty="0"/>
              <a:t>(1)</a:t>
            </a:r>
          </a:p>
        </p:txBody>
      </p:sp>
      <p:sp>
        <p:nvSpPr>
          <p:cNvPr id="4" name="Slide Number Placeholder 3"/>
          <p:cNvSpPr>
            <a:spLocks noGrp="1"/>
          </p:cNvSpPr>
          <p:nvPr>
            <p:ph type="sldNum" sz="quarter" idx="10"/>
          </p:nvPr>
        </p:nvSpPr>
        <p:spPr/>
        <p:txBody>
          <a:bodyPr/>
          <a:lstStyle/>
          <a:p>
            <a:fld id="{AB708958-4DFC-4EC7-950F-B024F074605E}" type="slidenum">
              <a:rPr lang="en-US" smtClean="0"/>
              <a:t>36</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11701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
        <p:nvSpPr>
          <p:cNvPr id="3" name="Content Placeholder 2">
            <a:extLst>
              <a:ext uri="{FF2B5EF4-FFF2-40B4-BE49-F238E27FC236}">
                <a16:creationId xmlns:a16="http://schemas.microsoft.com/office/drawing/2014/main" id="{68355ED4-1E1C-A92B-057D-053C6A6293A9}"/>
              </a:ext>
            </a:extLst>
          </p:cNvPr>
          <p:cNvSpPr>
            <a:spLocks noGrp="1"/>
          </p:cNvSpPr>
          <p:nvPr>
            <p:ph idx="1"/>
          </p:nvPr>
        </p:nvSpPr>
        <p:spPr>
          <a:xfrm>
            <a:off x="628650" y="1142979"/>
            <a:ext cx="7886700" cy="5058123"/>
          </a:xfrm>
        </p:spPr>
        <p:txBody>
          <a:bodyPr>
            <a:noAutofit/>
          </a:bodyPr>
          <a:lstStyle/>
          <a:p>
            <a:pPr marL="0" indent="0">
              <a:lnSpc>
                <a:spcPct val="100000"/>
              </a:lnSpc>
              <a:spcBef>
                <a:spcPts val="200"/>
              </a:spcBef>
              <a:buNone/>
            </a:pPr>
            <a:r>
              <a:rPr lang="en-US" sz="2400" dirty="0"/>
              <a:t>When all actions have the same cost, an appropriate strategy is </a:t>
            </a:r>
            <a:r>
              <a:rPr lang="en-US" sz="2400" b="1" dirty="0"/>
              <a:t>breadth-first search</a:t>
            </a:r>
            <a:r>
              <a:rPr lang="en-US" sz="2400" dirty="0"/>
              <a:t>, in which the root node is expanded first, then all the successors of the root node are expanded, and then their successors, and so on.</a:t>
            </a:r>
          </a:p>
          <a:p>
            <a:pPr marL="0" indent="0">
              <a:lnSpc>
                <a:spcPct val="100000"/>
              </a:lnSpc>
              <a:spcBef>
                <a:spcPts val="200"/>
              </a:spcBef>
              <a:buNone/>
            </a:pPr>
            <a:endParaRPr lang="en-US" sz="2400" dirty="0"/>
          </a:p>
          <a:p>
            <a:pPr marL="0" indent="0">
              <a:lnSpc>
                <a:spcPct val="100000"/>
              </a:lnSpc>
              <a:spcBef>
                <a:spcPts val="200"/>
              </a:spcBef>
              <a:buNone/>
            </a:pPr>
            <a:r>
              <a:rPr lang="en-US" sz="2400" dirty="0"/>
              <a:t>This is a systematic search strategy that is therefore complete even on infinite state spaces.  </a:t>
            </a:r>
          </a:p>
          <a:p>
            <a:pPr marL="0" indent="0">
              <a:lnSpc>
                <a:spcPct val="100000"/>
              </a:lnSpc>
              <a:spcBef>
                <a:spcPts val="200"/>
              </a:spcBef>
              <a:buNone/>
            </a:pPr>
            <a:endParaRPr lang="en-US" sz="2400" dirty="0"/>
          </a:p>
          <a:p>
            <a:pPr marL="0" indent="0">
              <a:lnSpc>
                <a:spcPct val="100000"/>
              </a:lnSpc>
              <a:spcBef>
                <a:spcPts val="200"/>
              </a:spcBef>
              <a:buNone/>
            </a:pPr>
            <a:r>
              <a:rPr lang="en-US" sz="2400" dirty="0"/>
              <a:t>Breadth-first search always finds a solution with a minimal number of actions because when it is generating nodes of depth </a:t>
            </a:r>
            <a:r>
              <a:rPr lang="en-US" sz="2400" i="1" dirty="0"/>
              <a:t>d</a:t>
            </a:r>
            <a:r>
              <a:rPr lang="en-US" sz="2400" dirty="0"/>
              <a:t> it has already generated all the node at depth </a:t>
            </a:r>
            <a:r>
              <a:rPr lang="en-US" sz="2400" i="1" dirty="0"/>
              <a:t>d-1</a:t>
            </a:r>
            <a:r>
              <a:rPr lang="en-US" sz="2400" dirty="0"/>
              <a:t>, so if one of them were a solution, it would already have been found. </a:t>
            </a:r>
          </a:p>
        </p:txBody>
      </p:sp>
    </p:spTree>
    <p:extLst>
      <p:ext uri="{BB962C8B-B14F-4D97-AF65-F5344CB8AC3E}">
        <p14:creationId xmlns:p14="http://schemas.microsoft.com/office/powerpoint/2010/main" val="39277404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Breadth-first search </a:t>
            </a:r>
            <a:r>
              <a:rPr lang="en-US" sz="2000" dirty="0"/>
              <a:t>(2)</a:t>
            </a:r>
          </a:p>
        </p:txBody>
      </p:sp>
      <p:sp>
        <p:nvSpPr>
          <p:cNvPr id="4" name="Slide Number Placeholder 3"/>
          <p:cNvSpPr>
            <a:spLocks noGrp="1"/>
          </p:cNvSpPr>
          <p:nvPr>
            <p:ph type="sldNum" sz="quarter" idx="10"/>
          </p:nvPr>
        </p:nvSpPr>
        <p:spPr/>
        <p:txBody>
          <a:bodyPr/>
          <a:lstStyle/>
          <a:p>
            <a:fld id="{AB708958-4DFC-4EC7-950F-B024F074605E}" type="slidenum">
              <a:rPr lang="en-US" smtClean="0"/>
              <a:t>37</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11701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pic>
        <p:nvPicPr>
          <p:cNvPr id="9" name="Picture 8" descr="Figure 3.8 - Breadth-first search on a simple binary tree.">
            <a:extLst>
              <a:ext uri="{FF2B5EF4-FFF2-40B4-BE49-F238E27FC236}">
                <a16:creationId xmlns:a16="http://schemas.microsoft.com/office/drawing/2014/main" id="{816CE18E-FAAD-DEB4-2992-C1ACFF9E7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32" y="1633108"/>
            <a:ext cx="8094936" cy="1982138"/>
          </a:xfrm>
          <a:prstGeom prst="rect">
            <a:avLst/>
          </a:prstGeom>
        </p:spPr>
      </p:pic>
    </p:spTree>
    <p:extLst>
      <p:ext uri="{BB962C8B-B14F-4D97-AF65-F5344CB8AC3E}">
        <p14:creationId xmlns:p14="http://schemas.microsoft.com/office/powerpoint/2010/main" val="14994544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Breadth-first search </a:t>
            </a:r>
            <a:r>
              <a:rPr lang="en-US" sz="2000" dirty="0"/>
              <a:t>(3)</a:t>
            </a:r>
          </a:p>
        </p:txBody>
      </p:sp>
      <p:sp>
        <p:nvSpPr>
          <p:cNvPr id="4" name="Slide Number Placeholder 3"/>
          <p:cNvSpPr>
            <a:spLocks noGrp="1"/>
          </p:cNvSpPr>
          <p:nvPr>
            <p:ph type="sldNum" sz="quarter" idx="10"/>
          </p:nvPr>
        </p:nvSpPr>
        <p:spPr/>
        <p:txBody>
          <a:bodyPr/>
          <a:lstStyle/>
          <a:p>
            <a:fld id="{AB708958-4DFC-4EC7-950F-B024F074605E}" type="slidenum">
              <a:rPr lang="en-US" smtClean="0"/>
              <a:t>38</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11701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
        <p:nvSpPr>
          <p:cNvPr id="3" name="Content Placeholder 2">
            <a:extLst>
              <a:ext uri="{FF2B5EF4-FFF2-40B4-BE49-F238E27FC236}">
                <a16:creationId xmlns:a16="http://schemas.microsoft.com/office/drawing/2014/main" id="{68355ED4-1E1C-A92B-057D-053C6A6293A9}"/>
              </a:ext>
            </a:extLst>
          </p:cNvPr>
          <p:cNvSpPr>
            <a:spLocks noGrp="1"/>
          </p:cNvSpPr>
          <p:nvPr>
            <p:ph idx="1"/>
          </p:nvPr>
        </p:nvSpPr>
        <p:spPr>
          <a:xfrm>
            <a:off x="628650" y="1142979"/>
            <a:ext cx="7886700" cy="5058123"/>
          </a:xfrm>
        </p:spPr>
        <p:txBody>
          <a:bodyPr>
            <a:noAutofit/>
          </a:bodyPr>
          <a:lstStyle/>
          <a:p>
            <a:pPr marL="0" indent="0">
              <a:lnSpc>
                <a:spcPct val="100000"/>
              </a:lnSpc>
              <a:spcBef>
                <a:spcPts val="200"/>
              </a:spcBef>
              <a:buNone/>
            </a:pPr>
            <a:r>
              <a:rPr lang="en-US" sz="2400" dirty="0"/>
              <a:t>Breadth-first search is cost-optimal for problems where all actions have the same cost, but not for problems without this property.</a:t>
            </a:r>
          </a:p>
          <a:p>
            <a:pPr marL="0" indent="0">
              <a:lnSpc>
                <a:spcPct val="100000"/>
              </a:lnSpc>
              <a:spcBef>
                <a:spcPts val="200"/>
              </a:spcBef>
              <a:buNone/>
            </a:pPr>
            <a:endParaRPr lang="en-US" sz="1000" dirty="0"/>
          </a:p>
          <a:p>
            <a:pPr marL="0" indent="0">
              <a:lnSpc>
                <a:spcPct val="100000"/>
              </a:lnSpc>
              <a:spcBef>
                <a:spcPts val="200"/>
              </a:spcBef>
              <a:buNone/>
            </a:pPr>
            <a:r>
              <a:rPr lang="en-US" sz="2400" dirty="0"/>
              <a:t>If we had a uniform tree where every state had </a:t>
            </a:r>
            <a:r>
              <a:rPr lang="en-US" sz="2400" i="1" dirty="0"/>
              <a:t>b</a:t>
            </a:r>
            <a:r>
              <a:rPr lang="en-US" sz="2400" dirty="0"/>
              <a:t> successors and the solution is at depth </a:t>
            </a:r>
            <a:r>
              <a:rPr lang="en-US" sz="2400" i="1" dirty="0"/>
              <a:t>d</a:t>
            </a:r>
            <a:r>
              <a:rPr lang="en-US" sz="2400" dirty="0"/>
              <a:t>, then the total number of nodes generated would be</a:t>
            </a:r>
          </a:p>
          <a:p>
            <a:pPr marL="0" indent="0">
              <a:lnSpc>
                <a:spcPct val="100000"/>
              </a:lnSpc>
              <a:spcBef>
                <a:spcPts val="200"/>
              </a:spcBef>
              <a:buNone/>
            </a:pPr>
            <a:endParaRPr lang="en-US" sz="1000" dirty="0"/>
          </a:p>
          <a:p>
            <a:pPr marL="0" indent="0">
              <a:lnSpc>
                <a:spcPct val="100000"/>
              </a:lnSpc>
              <a:spcBef>
                <a:spcPts val="200"/>
              </a:spcBef>
              <a:buNone/>
            </a:pPr>
            <a:r>
              <a:rPr lang="en-US" sz="2400" dirty="0"/>
              <a:t>	</a:t>
            </a:r>
            <a:r>
              <a:rPr lang="en-US" sz="2400" i="1" dirty="0"/>
              <a:t>1+b+b</a:t>
            </a:r>
            <a:r>
              <a:rPr lang="en-US" sz="2400" i="1" baseline="30000" dirty="0"/>
              <a:t>2</a:t>
            </a:r>
            <a:r>
              <a:rPr lang="en-US" sz="2400" i="1" dirty="0"/>
              <a:t>+b</a:t>
            </a:r>
            <a:r>
              <a:rPr lang="en-US" sz="2400" i="1" baseline="30000" dirty="0"/>
              <a:t>3</a:t>
            </a:r>
            <a:r>
              <a:rPr lang="en-US" sz="2400" i="1" dirty="0"/>
              <a:t>+…+b</a:t>
            </a:r>
            <a:r>
              <a:rPr lang="en-US" sz="2400" i="1" baseline="30000" dirty="0"/>
              <a:t>d</a:t>
            </a:r>
            <a:r>
              <a:rPr lang="en-US" sz="2400" i="1" dirty="0"/>
              <a:t> = O(b</a:t>
            </a:r>
            <a:r>
              <a:rPr lang="en-US" sz="2400" i="1" baseline="30000" dirty="0"/>
              <a:t>d</a:t>
            </a:r>
            <a:r>
              <a:rPr lang="en-US" sz="2400" i="1" dirty="0"/>
              <a:t>).</a:t>
            </a:r>
          </a:p>
          <a:p>
            <a:pPr marL="0" indent="0">
              <a:lnSpc>
                <a:spcPct val="100000"/>
              </a:lnSpc>
              <a:spcBef>
                <a:spcPts val="200"/>
              </a:spcBef>
              <a:buNone/>
            </a:pPr>
            <a:endParaRPr lang="en-US" sz="1000" i="1" dirty="0"/>
          </a:p>
          <a:p>
            <a:pPr marL="0" indent="0">
              <a:lnSpc>
                <a:spcPct val="100000"/>
              </a:lnSpc>
              <a:spcBef>
                <a:spcPts val="200"/>
              </a:spcBef>
              <a:buNone/>
            </a:pPr>
            <a:r>
              <a:rPr lang="en-US" sz="2400" dirty="0"/>
              <a:t>Since all the nodes remain in memory, both time and space complexity are </a:t>
            </a:r>
            <a:r>
              <a:rPr lang="en-US" sz="2400" i="1" dirty="0"/>
              <a:t>O(b</a:t>
            </a:r>
            <a:r>
              <a:rPr lang="en-US" sz="2400" i="1" baseline="30000" dirty="0"/>
              <a:t>d</a:t>
            </a:r>
            <a:r>
              <a:rPr lang="en-US" sz="2400" i="1" dirty="0"/>
              <a:t>).  </a:t>
            </a:r>
            <a:r>
              <a:rPr lang="en-US" sz="2400" dirty="0"/>
              <a:t>In general, such </a:t>
            </a:r>
            <a:r>
              <a:rPr lang="en-US" sz="2400" b="1" dirty="0"/>
              <a:t>exponential-complexity</a:t>
            </a:r>
            <a:r>
              <a:rPr lang="en-US" sz="2400" dirty="0"/>
              <a:t> search problems cannot be solved by uninformed search for any but the smallest instances.</a:t>
            </a:r>
          </a:p>
        </p:txBody>
      </p:sp>
    </p:spTree>
    <p:extLst>
      <p:ext uri="{BB962C8B-B14F-4D97-AF65-F5344CB8AC3E}">
        <p14:creationId xmlns:p14="http://schemas.microsoft.com/office/powerpoint/2010/main" val="36979304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Dijkstra’s algorithm (uniform cost search)</a:t>
            </a:r>
            <a:endParaRPr lang="en-US" sz="2000" dirty="0"/>
          </a:p>
        </p:txBody>
      </p:sp>
      <p:sp>
        <p:nvSpPr>
          <p:cNvPr id="4" name="Slide Number Placeholder 3"/>
          <p:cNvSpPr>
            <a:spLocks noGrp="1"/>
          </p:cNvSpPr>
          <p:nvPr>
            <p:ph type="sldNum" sz="quarter" idx="10"/>
          </p:nvPr>
        </p:nvSpPr>
        <p:spPr/>
        <p:txBody>
          <a:bodyPr/>
          <a:lstStyle/>
          <a:p>
            <a:fld id="{AB708958-4DFC-4EC7-950F-B024F074605E}" type="slidenum">
              <a:rPr lang="en-US" smtClean="0"/>
              <a:t>39</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11701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
        <p:nvSpPr>
          <p:cNvPr id="3" name="Content Placeholder 2">
            <a:extLst>
              <a:ext uri="{FF2B5EF4-FFF2-40B4-BE49-F238E27FC236}">
                <a16:creationId xmlns:a16="http://schemas.microsoft.com/office/drawing/2014/main" id="{68355ED4-1E1C-A92B-057D-053C6A6293A9}"/>
              </a:ext>
            </a:extLst>
          </p:cNvPr>
          <p:cNvSpPr>
            <a:spLocks noGrp="1"/>
          </p:cNvSpPr>
          <p:nvPr>
            <p:ph idx="1"/>
          </p:nvPr>
        </p:nvSpPr>
        <p:spPr>
          <a:xfrm>
            <a:off x="628650" y="1142979"/>
            <a:ext cx="7886700" cy="5058123"/>
          </a:xfrm>
        </p:spPr>
        <p:txBody>
          <a:bodyPr>
            <a:noAutofit/>
          </a:bodyPr>
          <a:lstStyle/>
          <a:p>
            <a:pPr marL="0" indent="0">
              <a:lnSpc>
                <a:spcPct val="100000"/>
              </a:lnSpc>
              <a:spcBef>
                <a:spcPts val="200"/>
              </a:spcBef>
              <a:buNone/>
            </a:pPr>
            <a:r>
              <a:rPr lang="en-US" sz="2400" dirty="0"/>
              <a:t>When actions have different costs, an obvious choice is to use best-first search where the evaluation function is the cost of the path from the root to the current node.  This is referred to as </a:t>
            </a:r>
            <a:r>
              <a:rPr lang="en-US" sz="2400" b="1" dirty="0"/>
              <a:t>Dijkstra’s algorithm </a:t>
            </a:r>
            <a:r>
              <a:rPr lang="en-US" sz="2400" dirty="0"/>
              <a:t>or </a:t>
            </a:r>
            <a:r>
              <a:rPr lang="en-US" sz="2400" b="1" dirty="0"/>
              <a:t>uniform-cost search</a:t>
            </a:r>
            <a:r>
              <a:rPr lang="en-US" sz="2400" dirty="0"/>
              <a:t>.</a:t>
            </a:r>
          </a:p>
          <a:p>
            <a:pPr marL="0" indent="0">
              <a:lnSpc>
                <a:spcPct val="100000"/>
              </a:lnSpc>
              <a:spcBef>
                <a:spcPts val="200"/>
              </a:spcBef>
              <a:buNone/>
            </a:pPr>
            <a:endParaRPr lang="en-US" sz="2400" dirty="0"/>
          </a:p>
          <a:p>
            <a:pPr marL="0" indent="0">
              <a:lnSpc>
                <a:spcPct val="100000"/>
              </a:lnSpc>
              <a:spcBef>
                <a:spcPts val="200"/>
              </a:spcBef>
              <a:buNone/>
            </a:pPr>
            <a:r>
              <a:rPr lang="en-US" sz="2400" dirty="0"/>
              <a:t>Breadth-first search spreads out in waves of uniform depth (i.e., depth 1, depth 2, …), while uniform-cost search spreads out in waves of uniform path-cost.</a:t>
            </a:r>
          </a:p>
          <a:p>
            <a:pPr marL="0" indent="0">
              <a:lnSpc>
                <a:spcPct val="100000"/>
              </a:lnSpc>
              <a:spcBef>
                <a:spcPts val="200"/>
              </a:spcBef>
              <a:buNone/>
            </a:pPr>
            <a:endParaRPr lang="en-US" sz="2400" dirty="0"/>
          </a:p>
          <a:p>
            <a:pPr marL="0" indent="0">
              <a:lnSpc>
                <a:spcPct val="100000"/>
              </a:lnSpc>
              <a:spcBef>
                <a:spcPts val="200"/>
              </a:spcBef>
              <a:buNone/>
            </a:pPr>
            <a:endParaRPr lang="en-US" sz="2400" dirty="0"/>
          </a:p>
        </p:txBody>
      </p:sp>
    </p:spTree>
    <p:extLst>
      <p:ext uri="{BB962C8B-B14F-4D97-AF65-F5344CB8AC3E}">
        <p14:creationId xmlns:p14="http://schemas.microsoft.com/office/powerpoint/2010/main" val="2890241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en-US" dirty="0"/>
              <a:t>Solving problems by searching </a:t>
            </a:r>
            <a:r>
              <a:rPr lang="en-US" sz="2000" dirty="0"/>
              <a:t>(3)</a:t>
            </a:r>
          </a:p>
        </p:txBody>
      </p:sp>
      <p:sp>
        <p:nvSpPr>
          <p:cNvPr id="3" name="Content Placeholder 2"/>
          <p:cNvSpPr>
            <a:spLocks noGrp="1"/>
          </p:cNvSpPr>
          <p:nvPr>
            <p:ph idx="1"/>
          </p:nvPr>
        </p:nvSpPr>
        <p:spPr>
          <a:xfrm>
            <a:off x="628650" y="1142979"/>
            <a:ext cx="7886700" cy="5058123"/>
          </a:xfrm>
        </p:spPr>
        <p:txBody>
          <a:bodyPr>
            <a:noAutofit/>
          </a:bodyPr>
          <a:lstStyle/>
          <a:p>
            <a:pPr marL="0" indent="0">
              <a:lnSpc>
                <a:spcPct val="100000"/>
              </a:lnSpc>
              <a:spcBef>
                <a:spcPts val="200"/>
              </a:spcBef>
              <a:buNone/>
            </a:pPr>
            <a:r>
              <a:rPr lang="en-US" sz="2400" dirty="0"/>
              <a:t>If the agent has no additional information (i.e., the environment is </a:t>
            </a:r>
            <a:r>
              <a:rPr lang="en-US" sz="2400" b="1" dirty="0"/>
              <a:t>unknown</a:t>
            </a:r>
            <a:r>
              <a:rPr lang="en-US" sz="2400" dirty="0"/>
              <a:t>), then the agent can do no better than to execute one of the actions at random.</a:t>
            </a:r>
          </a:p>
          <a:p>
            <a:pPr marL="0" indent="0">
              <a:lnSpc>
                <a:spcPct val="100000"/>
              </a:lnSpc>
              <a:spcBef>
                <a:spcPts val="200"/>
              </a:spcBef>
              <a:buNone/>
            </a:pPr>
            <a:endParaRPr lang="en-US" sz="2400" dirty="0"/>
          </a:p>
          <a:p>
            <a:pPr marL="0" indent="0">
              <a:lnSpc>
                <a:spcPct val="100000"/>
              </a:lnSpc>
              <a:spcBef>
                <a:spcPts val="200"/>
              </a:spcBef>
              <a:buNone/>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4</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34137740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Depth-first search </a:t>
            </a:r>
            <a:r>
              <a:rPr lang="en-US" sz="2000" dirty="0"/>
              <a:t>(1)</a:t>
            </a:r>
          </a:p>
        </p:txBody>
      </p:sp>
      <p:sp>
        <p:nvSpPr>
          <p:cNvPr id="4" name="Slide Number Placeholder 3"/>
          <p:cNvSpPr>
            <a:spLocks noGrp="1"/>
          </p:cNvSpPr>
          <p:nvPr>
            <p:ph type="sldNum" sz="quarter" idx="10"/>
          </p:nvPr>
        </p:nvSpPr>
        <p:spPr/>
        <p:txBody>
          <a:bodyPr/>
          <a:lstStyle/>
          <a:p>
            <a:fld id="{AB708958-4DFC-4EC7-950F-B024F074605E}" type="slidenum">
              <a:rPr lang="en-US" smtClean="0"/>
              <a:t>40</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11701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
        <p:nvSpPr>
          <p:cNvPr id="3" name="Content Placeholder 2">
            <a:extLst>
              <a:ext uri="{FF2B5EF4-FFF2-40B4-BE49-F238E27FC236}">
                <a16:creationId xmlns:a16="http://schemas.microsoft.com/office/drawing/2014/main" id="{68355ED4-1E1C-A92B-057D-053C6A6293A9}"/>
              </a:ext>
            </a:extLst>
          </p:cNvPr>
          <p:cNvSpPr>
            <a:spLocks noGrp="1"/>
          </p:cNvSpPr>
          <p:nvPr>
            <p:ph idx="1"/>
          </p:nvPr>
        </p:nvSpPr>
        <p:spPr>
          <a:xfrm>
            <a:off x="628650" y="1142980"/>
            <a:ext cx="7886700" cy="4708124"/>
          </a:xfrm>
        </p:spPr>
        <p:txBody>
          <a:bodyPr>
            <a:noAutofit/>
          </a:bodyPr>
          <a:lstStyle/>
          <a:p>
            <a:pPr marL="0" indent="0">
              <a:lnSpc>
                <a:spcPct val="100000"/>
              </a:lnSpc>
              <a:spcBef>
                <a:spcPts val="200"/>
              </a:spcBef>
              <a:buNone/>
            </a:pPr>
            <a:r>
              <a:rPr lang="en-US" sz="2400" b="1" dirty="0"/>
              <a:t>Depth-first search </a:t>
            </a:r>
            <a:r>
              <a:rPr lang="en-US" sz="2400" dirty="0"/>
              <a:t>always expands the </a:t>
            </a:r>
            <a:r>
              <a:rPr lang="en-US" sz="2400" i="1" dirty="0"/>
              <a:t>deepest</a:t>
            </a:r>
            <a:r>
              <a:rPr lang="en-US" sz="2400" dirty="0"/>
              <a:t> node in the frontier first. </a:t>
            </a:r>
          </a:p>
          <a:p>
            <a:pPr marL="0" indent="0">
              <a:lnSpc>
                <a:spcPct val="100000"/>
              </a:lnSpc>
              <a:spcBef>
                <a:spcPts val="200"/>
              </a:spcBef>
              <a:buNone/>
            </a:pPr>
            <a:endParaRPr lang="en-US" sz="2400" dirty="0"/>
          </a:p>
          <a:p>
            <a:pPr marL="0" indent="0">
              <a:lnSpc>
                <a:spcPct val="100000"/>
              </a:lnSpc>
              <a:spcBef>
                <a:spcPts val="200"/>
              </a:spcBef>
              <a:buNone/>
            </a:pPr>
            <a:r>
              <a:rPr lang="en-US" sz="2400" dirty="0"/>
              <a:t>Depth-first search first proceeds to the deepest level of the search tree, where the nodes have no successors.  It then “backs up” to the next deepest node that still has unexpanded successors. </a:t>
            </a:r>
          </a:p>
        </p:txBody>
      </p:sp>
    </p:spTree>
    <p:extLst>
      <p:ext uri="{BB962C8B-B14F-4D97-AF65-F5344CB8AC3E}">
        <p14:creationId xmlns:p14="http://schemas.microsoft.com/office/powerpoint/2010/main" val="3817291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Depth-first search </a:t>
            </a:r>
            <a:r>
              <a:rPr lang="en-US" sz="2000" dirty="0"/>
              <a:t>(2)</a:t>
            </a:r>
          </a:p>
        </p:txBody>
      </p:sp>
      <p:sp>
        <p:nvSpPr>
          <p:cNvPr id="4" name="Slide Number Placeholder 3"/>
          <p:cNvSpPr>
            <a:spLocks noGrp="1"/>
          </p:cNvSpPr>
          <p:nvPr>
            <p:ph type="sldNum" sz="quarter" idx="10"/>
          </p:nvPr>
        </p:nvSpPr>
        <p:spPr/>
        <p:txBody>
          <a:bodyPr/>
          <a:lstStyle/>
          <a:p>
            <a:fld id="{AB708958-4DFC-4EC7-950F-B024F074605E}" type="slidenum">
              <a:rPr lang="en-US" smtClean="0"/>
              <a:t>41</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11701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pic>
        <p:nvPicPr>
          <p:cNvPr id="9" name="Picture 8" descr="Figure 3.11 -- A dozen stopes in the progress of a depth-first search on a binary tree.">
            <a:extLst>
              <a:ext uri="{FF2B5EF4-FFF2-40B4-BE49-F238E27FC236}">
                <a16:creationId xmlns:a16="http://schemas.microsoft.com/office/drawing/2014/main" id="{EACB8099-CE83-05D7-D93F-4CBE7FEBA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1570" y="952797"/>
            <a:ext cx="5480860" cy="5283884"/>
          </a:xfrm>
          <a:prstGeom prst="rect">
            <a:avLst/>
          </a:prstGeom>
        </p:spPr>
      </p:pic>
    </p:spTree>
    <p:extLst>
      <p:ext uri="{BB962C8B-B14F-4D97-AF65-F5344CB8AC3E}">
        <p14:creationId xmlns:p14="http://schemas.microsoft.com/office/powerpoint/2010/main" val="22209817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Depth-first search </a:t>
            </a:r>
            <a:r>
              <a:rPr lang="en-US" sz="2000" dirty="0"/>
              <a:t>(3)</a:t>
            </a:r>
          </a:p>
        </p:txBody>
      </p:sp>
      <p:sp>
        <p:nvSpPr>
          <p:cNvPr id="4" name="Slide Number Placeholder 3"/>
          <p:cNvSpPr>
            <a:spLocks noGrp="1"/>
          </p:cNvSpPr>
          <p:nvPr>
            <p:ph type="sldNum" sz="quarter" idx="10"/>
          </p:nvPr>
        </p:nvSpPr>
        <p:spPr/>
        <p:txBody>
          <a:bodyPr/>
          <a:lstStyle/>
          <a:p>
            <a:fld id="{AB708958-4DFC-4EC7-950F-B024F074605E}" type="slidenum">
              <a:rPr lang="en-US" smtClean="0"/>
              <a:t>42</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11701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
        <p:nvSpPr>
          <p:cNvPr id="3" name="Content Placeholder 2">
            <a:extLst>
              <a:ext uri="{FF2B5EF4-FFF2-40B4-BE49-F238E27FC236}">
                <a16:creationId xmlns:a16="http://schemas.microsoft.com/office/drawing/2014/main" id="{68355ED4-1E1C-A92B-057D-053C6A6293A9}"/>
              </a:ext>
            </a:extLst>
          </p:cNvPr>
          <p:cNvSpPr>
            <a:spLocks noGrp="1"/>
          </p:cNvSpPr>
          <p:nvPr>
            <p:ph idx="1"/>
          </p:nvPr>
        </p:nvSpPr>
        <p:spPr>
          <a:xfrm>
            <a:off x="628650" y="1142979"/>
            <a:ext cx="7886700" cy="5058123"/>
          </a:xfrm>
        </p:spPr>
        <p:txBody>
          <a:bodyPr>
            <a:noAutofit/>
          </a:bodyPr>
          <a:lstStyle/>
          <a:p>
            <a:pPr marL="0" indent="0">
              <a:lnSpc>
                <a:spcPct val="100000"/>
              </a:lnSpc>
              <a:spcBef>
                <a:spcPts val="200"/>
              </a:spcBef>
              <a:buNone/>
            </a:pPr>
            <a:r>
              <a:rPr lang="en-US" sz="2400" dirty="0"/>
              <a:t>Depth-first search is not cost optimal; it returns the first solution it finds, even if it is not the cheapest.</a:t>
            </a:r>
          </a:p>
          <a:p>
            <a:pPr marL="0" indent="0">
              <a:lnSpc>
                <a:spcPct val="100000"/>
              </a:lnSpc>
              <a:spcBef>
                <a:spcPts val="200"/>
              </a:spcBef>
              <a:buNone/>
            </a:pPr>
            <a:endParaRPr lang="en-US" sz="2400" dirty="0"/>
          </a:p>
          <a:p>
            <a:pPr marL="0" indent="0">
              <a:lnSpc>
                <a:spcPct val="100000"/>
              </a:lnSpc>
              <a:spcBef>
                <a:spcPts val="200"/>
              </a:spcBef>
              <a:buNone/>
            </a:pPr>
            <a:r>
              <a:rPr lang="en-US" sz="2400" dirty="0"/>
              <a:t>For finite state spaces that are trees it is efficient and complete; for acyclic state spaces it may end up expanding the same state many times via different paths but will eventually explore the entire space.</a:t>
            </a:r>
          </a:p>
          <a:p>
            <a:pPr marL="0" indent="0">
              <a:lnSpc>
                <a:spcPct val="100000"/>
              </a:lnSpc>
              <a:spcBef>
                <a:spcPts val="200"/>
              </a:spcBef>
              <a:buNone/>
            </a:pPr>
            <a:endParaRPr lang="en-US" sz="2400" dirty="0"/>
          </a:p>
          <a:p>
            <a:pPr marL="0" indent="0">
              <a:lnSpc>
                <a:spcPct val="100000"/>
              </a:lnSpc>
              <a:spcBef>
                <a:spcPts val="200"/>
              </a:spcBef>
              <a:buNone/>
            </a:pPr>
            <a:r>
              <a:rPr lang="en-US" sz="2400" dirty="0"/>
              <a:t>In cyclic state spaces it can get stuck in an infinite loop.  In infinite state spaces, depth-first search is not systematic; it can get stuck going down an infinite path, even if there are no cycles.  Thus, depth-first search is incomplete.</a:t>
            </a:r>
          </a:p>
        </p:txBody>
      </p:sp>
    </p:spTree>
    <p:extLst>
      <p:ext uri="{BB962C8B-B14F-4D97-AF65-F5344CB8AC3E}">
        <p14:creationId xmlns:p14="http://schemas.microsoft.com/office/powerpoint/2010/main" val="33216287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Depth-first search </a:t>
            </a:r>
            <a:r>
              <a:rPr lang="en-US" sz="2000" dirty="0"/>
              <a:t>(4)</a:t>
            </a:r>
          </a:p>
        </p:txBody>
      </p:sp>
      <p:sp>
        <p:nvSpPr>
          <p:cNvPr id="4" name="Slide Number Placeholder 3"/>
          <p:cNvSpPr>
            <a:spLocks noGrp="1"/>
          </p:cNvSpPr>
          <p:nvPr>
            <p:ph type="sldNum" sz="quarter" idx="10"/>
          </p:nvPr>
        </p:nvSpPr>
        <p:spPr/>
        <p:txBody>
          <a:bodyPr/>
          <a:lstStyle/>
          <a:p>
            <a:fld id="{AB708958-4DFC-4EC7-950F-B024F074605E}" type="slidenum">
              <a:rPr lang="en-US" smtClean="0"/>
              <a:t>43</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11701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
        <p:nvSpPr>
          <p:cNvPr id="3" name="Content Placeholder 2">
            <a:extLst>
              <a:ext uri="{FF2B5EF4-FFF2-40B4-BE49-F238E27FC236}">
                <a16:creationId xmlns:a16="http://schemas.microsoft.com/office/drawing/2014/main" id="{68355ED4-1E1C-A92B-057D-053C6A6293A9}"/>
              </a:ext>
            </a:extLst>
          </p:cNvPr>
          <p:cNvSpPr>
            <a:spLocks noGrp="1"/>
          </p:cNvSpPr>
          <p:nvPr>
            <p:ph idx="1"/>
          </p:nvPr>
        </p:nvSpPr>
        <p:spPr>
          <a:xfrm>
            <a:off x="628650" y="1142979"/>
            <a:ext cx="7886700" cy="5058123"/>
          </a:xfrm>
        </p:spPr>
        <p:txBody>
          <a:bodyPr>
            <a:noAutofit/>
          </a:bodyPr>
          <a:lstStyle/>
          <a:p>
            <a:pPr marL="0" indent="0">
              <a:lnSpc>
                <a:spcPct val="100000"/>
              </a:lnSpc>
              <a:spcBef>
                <a:spcPts val="200"/>
              </a:spcBef>
              <a:buNone/>
            </a:pPr>
            <a:r>
              <a:rPr lang="en-US" sz="2400" dirty="0"/>
              <a:t>An advantage of depth-first search is for problems in which a tree-like search is feasible, depth-first search requires much less memory that breadth-first search.</a:t>
            </a:r>
          </a:p>
          <a:p>
            <a:pPr marL="0" indent="0">
              <a:lnSpc>
                <a:spcPct val="100000"/>
              </a:lnSpc>
              <a:spcBef>
                <a:spcPts val="200"/>
              </a:spcBef>
              <a:buNone/>
            </a:pPr>
            <a:endParaRPr lang="en-US" sz="1000" dirty="0"/>
          </a:p>
          <a:p>
            <a:pPr marL="0" indent="0">
              <a:lnSpc>
                <a:spcPct val="100000"/>
              </a:lnSpc>
              <a:spcBef>
                <a:spcPts val="200"/>
              </a:spcBef>
              <a:buNone/>
            </a:pPr>
            <a:r>
              <a:rPr lang="en-US" sz="2400" dirty="0"/>
              <a:t>A variant of depth-first search called </a:t>
            </a:r>
            <a:r>
              <a:rPr lang="en-US" sz="2400" b="1" dirty="0"/>
              <a:t>backtracking search </a:t>
            </a:r>
            <a:r>
              <a:rPr lang="en-US" sz="2400" dirty="0"/>
              <a:t>uses even less memory.  In backtracking, only one successor is generated at a time rather than all successors at once.  Each partially expanded node remembers which successor to generate next.  In addition, successors are generated by </a:t>
            </a:r>
            <a:r>
              <a:rPr lang="en-US" sz="2400" i="1" dirty="0"/>
              <a:t>modifying</a:t>
            </a:r>
            <a:r>
              <a:rPr lang="en-US" sz="2400" dirty="0"/>
              <a:t> the current state description directly rather than allocating memory for a brand-new state.  </a:t>
            </a:r>
          </a:p>
          <a:p>
            <a:pPr marL="0" indent="0">
              <a:lnSpc>
                <a:spcPct val="100000"/>
              </a:lnSpc>
              <a:spcBef>
                <a:spcPts val="200"/>
              </a:spcBef>
              <a:buNone/>
            </a:pPr>
            <a:endParaRPr lang="en-US" sz="1000" dirty="0"/>
          </a:p>
          <a:p>
            <a:pPr marL="0" indent="0">
              <a:lnSpc>
                <a:spcPct val="100000"/>
              </a:lnSpc>
              <a:spcBef>
                <a:spcPts val="200"/>
              </a:spcBef>
              <a:buNone/>
            </a:pPr>
            <a:r>
              <a:rPr lang="en-US" sz="2400" dirty="0"/>
              <a:t>For backtracking, we must be able to </a:t>
            </a:r>
            <a:r>
              <a:rPr lang="en-US" sz="2400" i="1" dirty="0"/>
              <a:t>undo</a:t>
            </a:r>
            <a:r>
              <a:rPr lang="en-US" sz="2400" dirty="0"/>
              <a:t> each action when we backtrack. </a:t>
            </a:r>
          </a:p>
        </p:txBody>
      </p:sp>
    </p:spTree>
    <p:extLst>
      <p:ext uri="{BB962C8B-B14F-4D97-AF65-F5344CB8AC3E}">
        <p14:creationId xmlns:p14="http://schemas.microsoft.com/office/powerpoint/2010/main" val="27935296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fontScale="90000"/>
          </a:bodyPr>
          <a:lstStyle/>
          <a:p>
            <a:r>
              <a:rPr lang="en-US" dirty="0"/>
              <a:t>Depth-limited &amp; iterative deepening search </a:t>
            </a:r>
            <a:r>
              <a:rPr lang="en-US" sz="2000" dirty="0"/>
              <a:t>(1)</a:t>
            </a:r>
          </a:p>
        </p:txBody>
      </p:sp>
      <p:sp>
        <p:nvSpPr>
          <p:cNvPr id="4" name="Slide Number Placeholder 3"/>
          <p:cNvSpPr>
            <a:spLocks noGrp="1"/>
          </p:cNvSpPr>
          <p:nvPr>
            <p:ph type="sldNum" sz="quarter" idx="10"/>
          </p:nvPr>
        </p:nvSpPr>
        <p:spPr/>
        <p:txBody>
          <a:bodyPr/>
          <a:lstStyle/>
          <a:p>
            <a:fld id="{AB708958-4DFC-4EC7-950F-B024F074605E}" type="slidenum">
              <a:rPr lang="en-US" smtClean="0"/>
              <a:t>44</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11701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
        <p:nvSpPr>
          <p:cNvPr id="3" name="Content Placeholder 2">
            <a:extLst>
              <a:ext uri="{FF2B5EF4-FFF2-40B4-BE49-F238E27FC236}">
                <a16:creationId xmlns:a16="http://schemas.microsoft.com/office/drawing/2014/main" id="{68355ED4-1E1C-A92B-057D-053C6A6293A9}"/>
              </a:ext>
            </a:extLst>
          </p:cNvPr>
          <p:cNvSpPr>
            <a:spLocks noGrp="1"/>
          </p:cNvSpPr>
          <p:nvPr>
            <p:ph idx="1"/>
          </p:nvPr>
        </p:nvSpPr>
        <p:spPr>
          <a:xfrm>
            <a:off x="628650" y="1142979"/>
            <a:ext cx="7886700" cy="5058123"/>
          </a:xfrm>
        </p:spPr>
        <p:txBody>
          <a:bodyPr>
            <a:noAutofit/>
          </a:bodyPr>
          <a:lstStyle/>
          <a:p>
            <a:pPr marL="0" indent="0">
              <a:lnSpc>
                <a:spcPct val="100000"/>
              </a:lnSpc>
              <a:spcBef>
                <a:spcPts val="200"/>
              </a:spcBef>
              <a:buNone/>
            </a:pPr>
            <a:r>
              <a:rPr lang="en-US" sz="2400" dirty="0"/>
              <a:t>To keep depth-first search from wandering down an infinite path, we can use depth-limited search, a version of depth-first search in which we provide a depth limit, </a:t>
            </a:r>
            <a:r>
              <a:rPr lang="en-US" sz="2400" i="1" dirty="0"/>
              <a:t>l</a:t>
            </a:r>
            <a:r>
              <a:rPr lang="en-US" sz="2400" dirty="0"/>
              <a:t>, and treat all nodes at depth </a:t>
            </a:r>
            <a:r>
              <a:rPr lang="en-US" sz="2400" i="1" dirty="0"/>
              <a:t>l</a:t>
            </a:r>
            <a:r>
              <a:rPr lang="en-US" sz="2400" dirty="0"/>
              <a:t> as if they has no successor nodes.  For this approach, the time complexity is </a:t>
            </a:r>
            <a:r>
              <a:rPr lang="en-US" sz="2400" i="1" dirty="0"/>
              <a:t>O(b</a:t>
            </a:r>
            <a:r>
              <a:rPr lang="en-US" sz="2400" i="1" baseline="30000" dirty="0"/>
              <a:t>l</a:t>
            </a:r>
            <a:r>
              <a:rPr lang="en-US" sz="2400" i="1" dirty="0"/>
              <a:t>) </a:t>
            </a:r>
            <a:r>
              <a:rPr lang="en-US" sz="2400" dirty="0"/>
              <a:t>and the space complexity is </a:t>
            </a:r>
            <a:r>
              <a:rPr lang="en-US" sz="2400" i="1" dirty="0"/>
              <a:t>O(bl)</a:t>
            </a:r>
            <a:r>
              <a:rPr lang="en-US" sz="2400" dirty="0"/>
              <a:t>.</a:t>
            </a:r>
          </a:p>
          <a:p>
            <a:pPr marL="0" indent="0">
              <a:lnSpc>
                <a:spcPct val="100000"/>
              </a:lnSpc>
              <a:spcBef>
                <a:spcPts val="200"/>
              </a:spcBef>
              <a:buNone/>
            </a:pPr>
            <a:endParaRPr lang="en-US" sz="2400" dirty="0"/>
          </a:p>
          <a:p>
            <a:pPr marL="0" indent="0">
              <a:lnSpc>
                <a:spcPct val="100000"/>
              </a:lnSpc>
              <a:spcBef>
                <a:spcPts val="200"/>
              </a:spcBef>
              <a:buNone/>
            </a:pPr>
            <a:r>
              <a:rPr lang="en-US" sz="2400" dirty="0"/>
              <a:t>Unfortunately, if the chosen value of </a:t>
            </a:r>
            <a:r>
              <a:rPr lang="en-US" sz="2400" i="1" dirty="0"/>
              <a:t>l</a:t>
            </a:r>
            <a:r>
              <a:rPr lang="en-US" sz="2400" dirty="0"/>
              <a:t> is too small, the algorithm will fail to reach the solution, making it incomplete.</a:t>
            </a:r>
          </a:p>
          <a:p>
            <a:pPr marL="0" indent="0">
              <a:lnSpc>
                <a:spcPct val="100000"/>
              </a:lnSpc>
              <a:spcBef>
                <a:spcPts val="200"/>
              </a:spcBef>
              <a:buNone/>
            </a:pPr>
            <a:endParaRPr lang="en-US" sz="2400" dirty="0"/>
          </a:p>
          <a:p>
            <a:pPr marL="0" indent="0">
              <a:lnSpc>
                <a:spcPct val="100000"/>
              </a:lnSpc>
              <a:spcBef>
                <a:spcPts val="200"/>
              </a:spcBef>
              <a:buNone/>
            </a:pPr>
            <a:r>
              <a:rPr lang="en-US" sz="2400" dirty="0"/>
              <a:t>The number of actions with which any node can be reached from any other node is known as the </a:t>
            </a:r>
            <a:r>
              <a:rPr lang="en-US" sz="2400" b="1" dirty="0"/>
              <a:t>diameter</a:t>
            </a:r>
            <a:r>
              <a:rPr lang="en-US" sz="2400" dirty="0"/>
              <a:t> of the state-space graph.  This measure typically provides a better depth limit than the simpler depth limit </a:t>
            </a:r>
            <a:r>
              <a:rPr lang="en-US" sz="2400" i="1" dirty="0"/>
              <a:t>l</a:t>
            </a:r>
            <a:r>
              <a:rPr lang="en-US" sz="2400" dirty="0"/>
              <a:t>.</a:t>
            </a:r>
          </a:p>
        </p:txBody>
      </p:sp>
    </p:spTree>
    <p:extLst>
      <p:ext uri="{BB962C8B-B14F-4D97-AF65-F5344CB8AC3E}">
        <p14:creationId xmlns:p14="http://schemas.microsoft.com/office/powerpoint/2010/main" val="12218144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fontScale="90000"/>
          </a:bodyPr>
          <a:lstStyle/>
          <a:p>
            <a:r>
              <a:rPr lang="en-US" dirty="0"/>
              <a:t>Depth-limited and iterative deepening search </a:t>
            </a:r>
            <a:r>
              <a:rPr lang="en-US" sz="2000" dirty="0"/>
              <a:t>(2)</a:t>
            </a:r>
          </a:p>
        </p:txBody>
      </p:sp>
      <p:sp>
        <p:nvSpPr>
          <p:cNvPr id="4" name="Slide Number Placeholder 3"/>
          <p:cNvSpPr>
            <a:spLocks noGrp="1"/>
          </p:cNvSpPr>
          <p:nvPr>
            <p:ph type="sldNum" sz="quarter" idx="10"/>
          </p:nvPr>
        </p:nvSpPr>
        <p:spPr/>
        <p:txBody>
          <a:bodyPr/>
          <a:lstStyle/>
          <a:p>
            <a:fld id="{AB708958-4DFC-4EC7-950F-B024F074605E}" type="slidenum">
              <a:rPr lang="en-US" smtClean="0"/>
              <a:t>45</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11701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pic>
        <p:nvPicPr>
          <p:cNvPr id="9" name="Picture 8" descr="Figure 3.13 - Four iterations of iterative deepening search on a binary gree">
            <a:extLst>
              <a:ext uri="{FF2B5EF4-FFF2-40B4-BE49-F238E27FC236}">
                <a16:creationId xmlns:a16="http://schemas.microsoft.com/office/drawing/2014/main" id="{FD1FA2B5-D04D-F095-D362-CFBE1C7FB5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5694" y="896983"/>
            <a:ext cx="4792612" cy="5320318"/>
          </a:xfrm>
          <a:prstGeom prst="rect">
            <a:avLst/>
          </a:prstGeom>
        </p:spPr>
      </p:pic>
    </p:spTree>
    <p:extLst>
      <p:ext uri="{BB962C8B-B14F-4D97-AF65-F5344CB8AC3E}">
        <p14:creationId xmlns:p14="http://schemas.microsoft.com/office/powerpoint/2010/main" val="25179682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Bidirectional search</a:t>
            </a:r>
            <a:endParaRPr lang="en-US" sz="2000" dirty="0"/>
          </a:p>
        </p:txBody>
      </p:sp>
      <p:sp>
        <p:nvSpPr>
          <p:cNvPr id="4" name="Slide Number Placeholder 3"/>
          <p:cNvSpPr>
            <a:spLocks noGrp="1"/>
          </p:cNvSpPr>
          <p:nvPr>
            <p:ph type="sldNum" sz="quarter" idx="10"/>
          </p:nvPr>
        </p:nvSpPr>
        <p:spPr/>
        <p:txBody>
          <a:bodyPr/>
          <a:lstStyle/>
          <a:p>
            <a:fld id="{AB708958-4DFC-4EC7-950F-B024F074605E}" type="slidenum">
              <a:rPr lang="en-US" smtClean="0"/>
              <a:t>46</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11701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
        <p:nvSpPr>
          <p:cNvPr id="3" name="Content Placeholder 2">
            <a:extLst>
              <a:ext uri="{FF2B5EF4-FFF2-40B4-BE49-F238E27FC236}">
                <a16:creationId xmlns:a16="http://schemas.microsoft.com/office/drawing/2014/main" id="{68355ED4-1E1C-A92B-057D-053C6A6293A9}"/>
              </a:ext>
            </a:extLst>
          </p:cNvPr>
          <p:cNvSpPr>
            <a:spLocks noGrp="1"/>
          </p:cNvSpPr>
          <p:nvPr>
            <p:ph idx="1"/>
          </p:nvPr>
        </p:nvSpPr>
        <p:spPr>
          <a:xfrm>
            <a:off x="628650" y="1142979"/>
            <a:ext cx="7886700" cy="5058123"/>
          </a:xfrm>
        </p:spPr>
        <p:txBody>
          <a:bodyPr>
            <a:noAutofit/>
          </a:bodyPr>
          <a:lstStyle/>
          <a:p>
            <a:pPr marL="0" indent="0">
              <a:lnSpc>
                <a:spcPct val="100000"/>
              </a:lnSpc>
              <a:spcBef>
                <a:spcPts val="200"/>
              </a:spcBef>
              <a:buNone/>
            </a:pPr>
            <a:r>
              <a:rPr lang="en-US" sz="2400" dirty="0"/>
              <a:t>An alterative approach to search, call </a:t>
            </a:r>
            <a:r>
              <a:rPr lang="en-US" sz="2400" b="1" dirty="0"/>
              <a:t>bidirectional search</a:t>
            </a:r>
            <a:r>
              <a:rPr lang="en-US" sz="2400" dirty="0"/>
              <a:t>, searches both forward from the initial node and backward from the goal state.</a:t>
            </a:r>
          </a:p>
          <a:p>
            <a:pPr marL="0" indent="0">
              <a:lnSpc>
                <a:spcPct val="100000"/>
              </a:lnSpc>
              <a:spcBef>
                <a:spcPts val="200"/>
              </a:spcBef>
              <a:buNone/>
            </a:pPr>
            <a:endParaRPr lang="en-US" sz="1000" dirty="0"/>
          </a:p>
          <a:p>
            <a:pPr marL="0" indent="0">
              <a:lnSpc>
                <a:spcPct val="100000"/>
              </a:lnSpc>
              <a:spcBef>
                <a:spcPts val="200"/>
              </a:spcBef>
              <a:buNone/>
            </a:pPr>
            <a:r>
              <a:rPr lang="en-US" sz="2400" dirty="0"/>
              <a:t>The motivation for this is that typically, </a:t>
            </a:r>
          </a:p>
          <a:p>
            <a:pPr marL="0" indent="0">
              <a:lnSpc>
                <a:spcPct val="100000"/>
              </a:lnSpc>
              <a:spcBef>
                <a:spcPts val="200"/>
              </a:spcBef>
              <a:buNone/>
            </a:pPr>
            <a:endParaRPr lang="en-US" sz="2400" dirty="0"/>
          </a:p>
          <a:p>
            <a:pPr marL="0" indent="0">
              <a:lnSpc>
                <a:spcPct val="100000"/>
              </a:lnSpc>
              <a:spcBef>
                <a:spcPts val="200"/>
              </a:spcBef>
              <a:buNone/>
            </a:pPr>
            <a:r>
              <a:rPr lang="en-US" sz="2400" dirty="0"/>
              <a:t>Bidirectional search requires that we keep track of two frontiers and two tables of reached states and we need to be able to reason backwards: if state </a:t>
            </a:r>
            <a:r>
              <a:rPr lang="en-US" sz="2400" i="1" dirty="0"/>
              <a:t>s’</a:t>
            </a:r>
            <a:r>
              <a:rPr lang="en-US" sz="2400" dirty="0"/>
              <a:t> is a successor of </a:t>
            </a:r>
            <a:r>
              <a:rPr lang="en-US" sz="2400" i="1" dirty="0"/>
              <a:t>s</a:t>
            </a:r>
            <a:r>
              <a:rPr lang="en-US" sz="2400" dirty="0"/>
              <a:t> in the forward direction and </a:t>
            </a:r>
            <a:r>
              <a:rPr lang="en-US" sz="2400" i="1" dirty="0"/>
              <a:t>s</a:t>
            </a:r>
            <a:r>
              <a:rPr lang="en-US" sz="2400" dirty="0"/>
              <a:t> is a  successor of </a:t>
            </a:r>
            <a:r>
              <a:rPr lang="en-US" sz="2400" i="1" dirty="0"/>
              <a:t>s’</a:t>
            </a:r>
            <a:r>
              <a:rPr lang="en-US" sz="2400" dirty="0"/>
              <a:t> in the backward direction, then we have a solution where the two frontiers collide.</a:t>
            </a:r>
          </a:p>
          <a:p>
            <a:pPr marL="0" indent="0">
              <a:lnSpc>
                <a:spcPct val="100000"/>
              </a:lnSpc>
              <a:spcBef>
                <a:spcPts val="200"/>
              </a:spcBef>
              <a:buNone/>
            </a:pPr>
            <a:endParaRPr lang="en-US" sz="1000" dirty="0"/>
          </a:p>
          <a:p>
            <a:pPr marL="0" indent="0">
              <a:lnSpc>
                <a:spcPct val="100000"/>
              </a:lnSpc>
              <a:spcBef>
                <a:spcPts val="200"/>
              </a:spcBef>
              <a:buNone/>
            </a:pPr>
            <a:r>
              <a:rPr lang="en-US" sz="2400" dirty="0"/>
              <a:t>There are many variants of directional search.</a:t>
            </a:r>
          </a:p>
          <a:p>
            <a:pPr marL="0" indent="0">
              <a:lnSpc>
                <a:spcPct val="100000"/>
              </a:lnSpc>
              <a:spcBef>
                <a:spcPts val="200"/>
              </a:spcBef>
              <a:buNone/>
            </a:pPr>
            <a:endParaRPr lang="en-US" sz="2400" dirty="0"/>
          </a:p>
          <a:p>
            <a:pPr marL="0" indent="0">
              <a:lnSpc>
                <a:spcPct val="100000"/>
              </a:lnSpc>
              <a:spcBef>
                <a:spcPts val="200"/>
              </a:spcBef>
              <a:buNone/>
            </a:pPr>
            <a:endParaRPr lang="en-US" sz="2400" dirty="0"/>
          </a:p>
          <a:p>
            <a:pPr marL="0" indent="0">
              <a:lnSpc>
                <a:spcPct val="100000"/>
              </a:lnSpc>
              <a:spcBef>
                <a:spcPts val="200"/>
              </a:spcBef>
              <a:buNone/>
            </a:pPr>
            <a:endParaRPr lang="en-US" sz="2400" dirty="0"/>
          </a:p>
        </p:txBody>
      </p:sp>
      <p:graphicFrame>
        <p:nvGraphicFramePr>
          <p:cNvPr id="6" name="Object 5" descr="MATHML object">
            <a:extLst>
              <a:ext uri="{FF2B5EF4-FFF2-40B4-BE49-F238E27FC236}">
                <a16:creationId xmlns:a16="http://schemas.microsoft.com/office/drawing/2014/main" id="{E76D1091-B3E0-D1E8-9F44-0F10B066B5C8}"/>
              </a:ext>
            </a:extLst>
          </p:cNvPr>
          <p:cNvGraphicFramePr>
            <a:graphicFrameLocks noChangeAspect="1"/>
          </p:cNvGraphicFramePr>
          <p:nvPr>
            <p:extLst>
              <p:ext uri="{D42A27DB-BD31-4B8C-83A1-F6EECF244321}">
                <p14:modId xmlns:p14="http://schemas.microsoft.com/office/powerpoint/2010/main" val="477630767"/>
              </p:ext>
            </p:extLst>
          </p:nvPr>
        </p:nvGraphicFramePr>
        <p:xfrm>
          <a:off x="5685000" y="2333896"/>
          <a:ext cx="1915950" cy="524918"/>
        </p:xfrm>
        <a:graphic>
          <a:graphicData uri="http://schemas.openxmlformats.org/presentationml/2006/ole">
            <mc:AlternateContent xmlns:mc="http://schemas.openxmlformats.org/markup-compatibility/2006">
              <mc:Choice xmlns:v="urn:schemas-microsoft-com:vml" Requires="v">
                <p:oleObj name="Equation" r:id="rId2" imgW="927000" imgH="253800" progId="Equation.DSMT4">
                  <p:embed/>
                </p:oleObj>
              </mc:Choice>
              <mc:Fallback>
                <p:oleObj name="Equation" r:id="rId2" imgW="927000" imgH="253800" progId="Equation.DSMT4">
                  <p:embed/>
                  <p:pic>
                    <p:nvPicPr>
                      <p:cNvPr id="0" name=""/>
                      <p:cNvPicPr/>
                      <p:nvPr/>
                    </p:nvPicPr>
                    <p:blipFill>
                      <a:blip r:embed="rId3"/>
                      <a:stretch>
                        <a:fillRect/>
                      </a:stretch>
                    </p:blipFill>
                    <p:spPr>
                      <a:xfrm>
                        <a:off x="5685000" y="2333896"/>
                        <a:ext cx="1915950" cy="524918"/>
                      </a:xfrm>
                      <a:prstGeom prst="rect">
                        <a:avLst/>
                      </a:prstGeom>
                    </p:spPr>
                  </p:pic>
                </p:oleObj>
              </mc:Fallback>
            </mc:AlternateContent>
          </a:graphicData>
        </a:graphic>
      </p:graphicFrame>
    </p:spTree>
    <p:extLst>
      <p:ext uri="{BB962C8B-B14F-4D97-AF65-F5344CB8AC3E}">
        <p14:creationId xmlns:p14="http://schemas.microsoft.com/office/powerpoint/2010/main" val="19639202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Comparing uninformed search algorithms</a:t>
            </a:r>
            <a:endParaRPr lang="en-US" sz="2000" dirty="0"/>
          </a:p>
        </p:txBody>
      </p:sp>
      <p:sp>
        <p:nvSpPr>
          <p:cNvPr id="4" name="Slide Number Placeholder 3"/>
          <p:cNvSpPr>
            <a:spLocks noGrp="1"/>
          </p:cNvSpPr>
          <p:nvPr>
            <p:ph type="sldNum" sz="quarter" idx="10"/>
          </p:nvPr>
        </p:nvSpPr>
        <p:spPr/>
        <p:txBody>
          <a:bodyPr/>
          <a:lstStyle/>
          <a:p>
            <a:fld id="{AB708958-4DFC-4EC7-950F-B024F074605E}" type="slidenum">
              <a:rPr lang="en-US" smtClean="0"/>
              <a:t>47</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11701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pic>
        <p:nvPicPr>
          <p:cNvPr id="10" name="Picture 9" descr="Figure 3.15 - Evaluation of search algorithms.">
            <a:extLst>
              <a:ext uri="{FF2B5EF4-FFF2-40B4-BE49-F238E27FC236}">
                <a16:creationId xmlns:a16="http://schemas.microsoft.com/office/drawing/2014/main" id="{080460D1-FBF4-FD11-44D3-C9B97AB8F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138" y="1441301"/>
            <a:ext cx="8355724" cy="3641862"/>
          </a:xfrm>
          <a:prstGeom prst="rect">
            <a:avLst/>
          </a:prstGeom>
        </p:spPr>
      </p:pic>
      <p:sp>
        <p:nvSpPr>
          <p:cNvPr id="3" name="TextBox 2">
            <a:extLst>
              <a:ext uri="{FF2B5EF4-FFF2-40B4-BE49-F238E27FC236}">
                <a16:creationId xmlns:a16="http://schemas.microsoft.com/office/drawing/2014/main" id="{5D8833BA-38B8-EC31-1EBA-BA44A192A2D5}"/>
              </a:ext>
            </a:extLst>
          </p:cNvPr>
          <p:cNvSpPr txBox="1"/>
          <p:nvPr/>
        </p:nvSpPr>
        <p:spPr>
          <a:xfrm>
            <a:off x="693543" y="5261533"/>
            <a:ext cx="2911458"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 is the cost of the optimal path</a:t>
            </a:r>
          </a:p>
        </p:txBody>
      </p:sp>
    </p:spTree>
    <p:extLst>
      <p:ext uri="{BB962C8B-B14F-4D97-AF65-F5344CB8AC3E}">
        <p14:creationId xmlns:p14="http://schemas.microsoft.com/office/powerpoint/2010/main" val="22318676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Informed (heuristic) search strategies </a:t>
            </a:r>
            <a:r>
              <a:rPr lang="en-US" sz="2000" dirty="0"/>
              <a:t>(1)</a:t>
            </a:r>
          </a:p>
        </p:txBody>
      </p:sp>
      <p:sp>
        <p:nvSpPr>
          <p:cNvPr id="4" name="Slide Number Placeholder 3"/>
          <p:cNvSpPr>
            <a:spLocks noGrp="1"/>
          </p:cNvSpPr>
          <p:nvPr>
            <p:ph type="sldNum" sz="quarter" idx="10"/>
          </p:nvPr>
        </p:nvSpPr>
        <p:spPr/>
        <p:txBody>
          <a:bodyPr/>
          <a:lstStyle/>
          <a:p>
            <a:fld id="{AB708958-4DFC-4EC7-950F-B024F074605E}" type="slidenum">
              <a:rPr lang="en-US" smtClean="0"/>
              <a:t>48</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11701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
        <p:nvSpPr>
          <p:cNvPr id="3" name="Content Placeholder 2">
            <a:extLst>
              <a:ext uri="{FF2B5EF4-FFF2-40B4-BE49-F238E27FC236}">
                <a16:creationId xmlns:a16="http://schemas.microsoft.com/office/drawing/2014/main" id="{68355ED4-1E1C-A92B-057D-053C6A6293A9}"/>
              </a:ext>
            </a:extLst>
          </p:cNvPr>
          <p:cNvSpPr>
            <a:spLocks noGrp="1"/>
          </p:cNvSpPr>
          <p:nvPr>
            <p:ph idx="1"/>
          </p:nvPr>
        </p:nvSpPr>
        <p:spPr>
          <a:xfrm>
            <a:off x="628650" y="1142979"/>
            <a:ext cx="7886700" cy="5058123"/>
          </a:xfrm>
        </p:spPr>
        <p:txBody>
          <a:bodyPr>
            <a:noAutofit/>
          </a:bodyPr>
          <a:lstStyle/>
          <a:p>
            <a:pPr marL="0" indent="0">
              <a:lnSpc>
                <a:spcPct val="100000"/>
              </a:lnSpc>
              <a:spcBef>
                <a:spcPts val="200"/>
              </a:spcBef>
              <a:buNone/>
            </a:pPr>
            <a:r>
              <a:rPr lang="en-US" sz="2400" dirty="0"/>
              <a:t>Sometimes, searches can be made more efficient by using domain-specific hints about the location of goals.  The hints come in the form of a </a:t>
            </a:r>
            <a:r>
              <a:rPr lang="en-US" sz="2400" b="1" dirty="0"/>
              <a:t>heuristic function</a:t>
            </a:r>
            <a:r>
              <a:rPr lang="en-US" sz="2400" dirty="0"/>
              <a:t>, denoted by </a:t>
            </a:r>
            <a:r>
              <a:rPr lang="en-US" sz="2400" i="1" dirty="0"/>
              <a:t>h(n)</a:t>
            </a:r>
            <a:r>
              <a:rPr lang="en-US" sz="2400" dirty="0"/>
              <a:t>.</a:t>
            </a:r>
          </a:p>
          <a:p>
            <a:pPr marL="0" indent="0">
              <a:lnSpc>
                <a:spcPct val="100000"/>
              </a:lnSpc>
              <a:spcBef>
                <a:spcPts val="200"/>
              </a:spcBef>
              <a:buNone/>
            </a:pPr>
            <a:endParaRPr lang="en-US" sz="2400" dirty="0"/>
          </a:p>
          <a:p>
            <a:pPr marL="0" indent="0">
              <a:lnSpc>
                <a:spcPct val="100000"/>
              </a:lnSpc>
              <a:spcBef>
                <a:spcPts val="200"/>
              </a:spcBef>
              <a:buNone/>
            </a:pPr>
            <a:r>
              <a:rPr lang="en-US" sz="2400" dirty="0"/>
              <a:t>     </a:t>
            </a:r>
            <a:r>
              <a:rPr lang="en-US" sz="2400" i="1" dirty="0"/>
              <a:t>h(n) = </a:t>
            </a:r>
            <a:r>
              <a:rPr lang="en-US" sz="2400" dirty="0"/>
              <a:t>estimated cost of the cheapest path from that state at node </a:t>
            </a:r>
            <a:r>
              <a:rPr lang="en-US" sz="2400" i="1" dirty="0"/>
              <a:t>n</a:t>
            </a:r>
            <a:r>
              <a:rPr lang="en-US" sz="2400" dirty="0"/>
              <a:t> to a goal state.</a:t>
            </a:r>
          </a:p>
          <a:p>
            <a:pPr marL="0" indent="0">
              <a:lnSpc>
                <a:spcPct val="100000"/>
              </a:lnSpc>
              <a:spcBef>
                <a:spcPts val="200"/>
              </a:spcBef>
              <a:buNone/>
            </a:pPr>
            <a:endParaRPr lang="en-US" sz="2400" dirty="0"/>
          </a:p>
          <a:p>
            <a:pPr marL="0" indent="0">
              <a:lnSpc>
                <a:spcPct val="100000"/>
              </a:lnSpc>
              <a:spcBef>
                <a:spcPts val="200"/>
              </a:spcBef>
              <a:buNone/>
            </a:pPr>
            <a:r>
              <a:rPr lang="en-US" sz="2400" dirty="0"/>
              <a:t>For example, in route-finding problems, we can estimate the distance from the current state to a goal by computing the straight-line distance on a map between the two points.</a:t>
            </a:r>
          </a:p>
          <a:p>
            <a:pPr marL="0" indent="0">
              <a:lnSpc>
                <a:spcPct val="100000"/>
              </a:lnSpc>
              <a:spcBef>
                <a:spcPts val="200"/>
              </a:spcBef>
              <a:buNone/>
            </a:pPr>
            <a:endParaRPr lang="en-US" sz="2400" dirty="0"/>
          </a:p>
          <a:p>
            <a:pPr marL="0" indent="0">
              <a:lnSpc>
                <a:spcPct val="100000"/>
              </a:lnSpc>
              <a:spcBef>
                <a:spcPts val="200"/>
              </a:spcBef>
              <a:buNone/>
            </a:pPr>
            <a:endParaRPr lang="en-US" sz="2400" dirty="0"/>
          </a:p>
        </p:txBody>
      </p:sp>
    </p:spTree>
    <p:extLst>
      <p:ext uri="{BB962C8B-B14F-4D97-AF65-F5344CB8AC3E}">
        <p14:creationId xmlns:p14="http://schemas.microsoft.com/office/powerpoint/2010/main" val="34393750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Informed (heuristic) search strategies </a:t>
            </a:r>
            <a:r>
              <a:rPr lang="en-US" sz="2000" dirty="0"/>
              <a:t>(2)</a:t>
            </a:r>
          </a:p>
        </p:txBody>
      </p:sp>
      <p:sp>
        <p:nvSpPr>
          <p:cNvPr id="4" name="Slide Number Placeholder 3"/>
          <p:cNvSpPr>
            <a:spLocks noGrp="1"/>
          </p:cNvSpPr>
          <p:nvPr>
            <p:ph type="sldNum" sz="quarter" idx="10"/>
          </p:nvPr>
        </p:nvSpPr>
        <p:spPr/>
        <p:txBody>
          <a:bodyPr/>
          <a:lstStyle/>
          <a:p>
            <a:fld id="{AB708958-4DFC-4EC7-950F-B024F074605E}" type="slidenum">
              <a:rPr lang="en-US" smtClean="0"/>
              <a:t>49</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5402951" y="1500506"/>
            <a:ext cx="1774685" cy="276999"/>
          </a:xfrm>
          <a:prstGeom prst="rect">
            <a:avLst/>
          </a:prstGeom>
          <a:noFill/>
        </p:spPr>
        <p:txBody>
          <a:bodyPr wrap="square" rtlCol="0">
            <a:spAutoFit/>
          </a:bodyPr>
          <a:lstStyle/>
          <a:p>
            <a:pPr algn="r"/>
            <a:r>
              <a:rPr lang="en-US" sz="1200" dirty="0">
                <a:latin typeface="Times New Roman" panose="02020603050405020304" pitchFamily="18" charset="0"/>
                <a:cs typeface="Times New Roman" panose="02020603050405020304" pitchFamily="18" charset="0"/>
              </a:rPr>
              <a:t>from Russell and Norvig</a:t>
            </a:r>
          </a:p>
        </p:txBody>
      </p:sp>
      <p:pic>
        <p:nvPicPr>
          <p:cNvPr id="9" name="Picture 8" descr="A table of numbers and a few words&#10;&#10;Description automatically generated with medium confidence">
            <a:extLst>
              <a:ext uri="{FF2B5EF4-FFF2-40B4-BE49-F238E27FC236}">
                <a16:creationId xmlns:a16="http://schemas.microsoft.com/office/drawing/2014/main" id="{9CBC246C-4461-81E5-35C9-B89B8E0640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449" y="896983"/>
            <a:ext cx="4906524" cy="2065016"/>
          </a:xfrm>
          <a:prstGeom prst="rect">
            <a:avLst/>
          </a:prstGeom>
        </p:spPr>
      </p:pic>
    </p:spTree>
    <p:extLst>
      <p:ext uri="{BB962C8B-B14F-4D97-AF65-F5344CB8AC3E}">
        <p14:creationId xmlns:p14="http://schemas.microsoft.com/office/powerpoint/2010/main" val="572538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en-US" dirty="0"/>
              <a:t>Problem-solving agents </a:t>
            </a:r>
            <a:r>
              <a:rPr lang="en-US" sz="2000" dirty="0"/>
              <a:t>(1)</a:t>
            </a:r>
          </a:p>
        </p:txBody>
      </p:sp>
      <p:sp>
        <p:nvSpPr>
          <p:cNvPr id="3" name="Content Placeholder 2"/>
          <p:cNvSpPr>
            <a:spLocks noGrp="1"/>
          </p:cNvSpPr>
          <p:nvPr>
            <p:ph idx="1"/>
          </p:nvPr>
        </p:nvSpPr>
        <p:spPr>
          <a:xfrm>
            <a:off x="628650" y="1142979"/>
            <a:ext cx="7886700" cy="5058123"/>
          </a:xfrm>
        </p:spPr>
        <p:txBody>
          <a:bodyPr>
            <a:noAutofit/>
          </a:bodyPr>
          <a:lstStyle/>
          <a:p>
            <a:pPr marL="0" indent="0">
              <a:lnSpc>
                <a:spcPct val="100000"/>
              </a:lnSpc>
              <a:spcBef>
                <a:spcPts val="200"/>
              </a:spcBef>
              <a:buNone/>
            </a:pPr>
            <a:r>
              <a:rPr lang="en-US" sz="2400" dirty="0"/>
              <a:t>Given that the environment is known, the agent can follow a four-phase problem-solving process:</a:t>
            </a:r>
          </a:p>
          <a:p>
            <a:pPr marL="0" indent="0">
              <a:lnSpc>
                <a:spcPct val="100000"/>
              </a:lnSpc>
              <a:spcBef>
                <a:spcPts val="200"/>
              </a:spcBef>
              <a:buNone/>
            </a:pPr>
            <a:endParaRPr lang="en-US" sz="2000" dirty="0"/>
          </a:p>
          <a:p>
            <a:pPr lvl="1">
              <a:lnSpc>
                <a:spcPct val="100000"/>
              </a:lnSpc>
              <a:spcBef>
                <a:spcPts val="200"/>
              </a:spcBef>
            </a:pPr>
            <a:r>
              <a:rPr lang="en-US" sz="2000" b="1" dirty="0"/>
              <a:t>Goal formation</a:t>
            </a:r>
            <a:r>
              <a:rPr lang="en-US" sz="2000" dirty="0"/>
              <a:t>.  Goals organize behavior by limiting the objectives and, therefore, the actions to be considered.</a:t>
            </a:r>
          </a:p>
          <a:p>
            <a:pPr lvl="1">
              <a:lnSpc>
                <a:spcPct val="100000"/>
              </a:lnSpc>
              <a:spcBef>
                <a:spcPts val="200"/>
              </a:spcBef>
            </a:pPr>
            <a:r>
              <a:rPr lang="en-US" sz="2000" b="1" dirty="0"/>
              <a:t>Problem formulation</a:t>
            </a:r>
            <a:r>
              <a:rPr lang="en-US" sz="2000" dirty="0"/>
              <a:t>.  The agent devises a description of the states and actions necessary to reach the goal – an abstract model of the relevant part of the world.</a:t>
            </a:r>
          </a:p>
          <a:p>
            <a:pPr lvl="1">
              <a:lnSpc>
                <a:spcPct val="100000"/>
              </a:lnSpc>
              <a:spcBef>
                <a:spcPts val="200"/>
              </a:spcBef>
            </a:pPr>
            <a:r>
              <a:rPr lang="en-US" sz="2000" b="1" dirty="0"/>
              <a:t>Search</a:t>
            </a:r>
            <a:r>
              <a:rPr lang="en-US" sz="2000" dirty="0"/>
              <a:t>.  Before taking any action in the real world, the agent simulates sequences of actions in a model, searching until it finds a sequence of actions that reaches the goal.  Such a sequence is called a </a:t>
            </a:r>
            <a:r>
              <a:rPr lang="en-US" sz="2000" b="1" dirty="0"/>
              <a:t>solution</a:t>
            </a:r>
            <a:r>
              <a:rPr lang="en-US" sz="2000" dirty="0"/>
              <a:t>.</a:t>
            </a:r>
          </a:p>
          <a:p>
            <a:pPr lvl="1">
              <a:lnSpc>
                <a:spcPct val="100000"/>
              </a:lnSpc>
              <a:spcBef>
                <a:spcPts val="200"/>
              </a:spcBef>
            </a:pPr>
            <a:r>
              <a:rPr lang="en-US" sz="2000" b="1" dirty="0"/>
              <a:t>Execution</a:t>
            </a:r>
            <a:r>
              <a:rPr lang="en-US" sz="2000" dirty="0"/>
              <a:t>.  The agent can now execute the actions in the solution, one at a time.</a:t>
            </a:r>
          </a:p>
          <a:p>
            <a:pPr>
              <a:lnSpc>
                <a:spcPct val="100000"/>
              </a:lnSpc>
              <a:spcBef>
                <a:spcPts val="200"/>
              </a:spcBef>
            </a:pPr>
            <a:endParaRPr lang="en-US" sz="2400" dirty="0"/>
          </a:p>
          <a:p>
            <a:pPr marL="0" indent="0">
              <a:lnSpc>
                <a:spcPct val="100000"/>
              </a:lnSpc>
              <a:spcBef>
                <a:spcPts val="200"/>
              </a:spcBef>
              <a:buNone/>
            </a:pPr>
            <a:endParaRPr lang="en-US" sz="2400" dirty="0"/>
          </a:p>
          <a:p>
            <a:pPr lvl="1">
              <a:lnSpc>
                <a:spcPct val="100000"/>
              </a:lnSpc>
              <a:spcBef>
                <a:spcPts val="200"/>
              </a:spcBef>
            </a:pPr>
            <a:endParaRPr lang="en-US" sz="2000" dirty="0"/>
          </a:p>
          <a:p>
            <a:pPr>
              <a:lnSpc>
                <a:spcPct val="100000"/>
              </a:lnSpc>
              <a:spcBef>
                <a:spcPts val="200"/>
              </a:spcBef>
            </a:pPr>
            <a:endParaRPr lang="en-US" sz="2400" dirty="0"/>
          </a:p>
          <a:p>
            <a:pPr marL="0" indent="0">
              <a:lnSpc>
                <a:spcPct val="100000"/>
              </a:lnSpc>
              <a:spcBef>
                <a:spcPts val="200"/>
              </a:spcBef>
              <a:buNone/>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5</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38091240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Informed (heuristic) search strategies </a:t>
            </a:r>
            <a:r>
              <a:rPr lang="en-US" sz="2000" dirty="0"/>
              <a:t>(3)</a:t>
            </a:r>
          </a:p>
        </p:txBody>
      </p:sp>
      <p:sp>
        <p:nvSpPr>
          <p:cNvPr id="4" name="Slide Number Placeholder 3"/>
          <p:cNvSpPr>
            <a:spLocks noGrp="1"/>
          </p:cNvSpPr>
          <p:nvPr>
            <p:ph type="sldNum" sz="quarter" idx="10"/>
          </p:nvPr>
        </p:nvSpPr>
        <p:spPr/>
        <p:txBody>
          <a:bodyPr/>
          <a:lstStyle/>
          <a:p>
            <a:fld id="{AB708958-4DFC-4EC7-950F-B024F074605E}" type="slidenum">
              <a:rPr lang="en-US" smtClean="0"/>
              <a:t>50</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5402951" y="1500506"/>
            <a:ext cx="1774685" cy="276999"/>
          </a:xfrm>
          <a:prstGeom prst="rect">
            <a:avLst/>
          </a:prstGeom>
          <a:noFill/>
        </p:spPr>
        <p:txBody>
          <a:bodyPr wrap="square" rtlCol="0">
            <a:spAutoFit/>
          </a:bodyPr>
          <a:lstStyle/>
          <a:p>
            <a:pPr algn="r"/>
            <a:r>
              <a:rPr lang="en-US" sz="1200" dirty="0">
                <a:latin typeface="Times New Roman" panose="02020603050405020304" pitchFamily="18" charset="0"/>
                <a:cs typeface="Times New Roman" panose="02020603050405020304" pitchFamily="18" charset="0"/>
              </a:rPr>
              <a:t>from Russell and Norvig</a:t>
            </a:r>
          </a:p>
        </p:txBody>
      </p:sp>
      <p:pic>
        <p:nvPicPr>
          <p:cNvPr id="9" name="Picture 8" descr="A table of numbers and a few words&#10;&#10;Description automatically generated with medium confidence">
            <a:extLst>
              <a:ext uri="{FF2B5EF4-FFF2-40B4-BE49-F238E27FC236}">
                <a16:creationId xmlns:a16="http://schemas.microsoft.com/office/drawing/2014/main" id="{9CBC246C-4461-81E5-35C9-B89B8E0640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449" y="896983"/>
            <a:ext cx="4906524" cy="2065016"/>
          </a:xfrm>
          <a:prstGeom prst="rect">
            <a:avLst/>
          </a:prstGeom>
        </p:spPr>
      </p:pic>
      <p:pic>
        <p:nvPicPr>
          <p:cNvPr id="8" name="Picture 7" descr="A map with a route&#10;&#10;Description automatically generated">
            <a:extLst>
              <a:ext uri="{FF2B5EF4-FFF2-40B4-BE49-F238E27FC236}">
                <a16:creationId xmlns:a16="http://schemas.microsoft.com/office/drawing/2014/main" id="{3C4E275A-3791-747A-A2B6-3234B8D9EF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6961" y="3035359"/>
            <a:ext cx="5599689" cy="3225852"/>
          </a:xfrm>
          <a:prstGeom prst="rect">
            <a:avLst/>
          </a:prstGeom>
        </p:spPr>
      </p:pic>
    </p:spTree>
    <p:extLst>
      <p:ext uri="{BB962C8B-B14F-4D97-AF65-F5344CB8AC3E}">
        <p14:creationId xmlns:p14="http://schemas.microsoft.com/office/powerpoint/2010/main" val="5874667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Greedy best-first search</a:t>
            </a:r>
            <a:endParaRPr lang="en-US" sz="2000" dirty="0"/>
          </a:p>
        </p:txBody>
      </p:sp>
      <p:sp>
        <p:nvSpPr>
          <p:cNvPr id="4" name="Slide Number Placeholder 3"/>
          <p:cNvSpPr>
            <a:spLocks noGrp="1"/>
          </p:cNvSpPr>
          <p:nvPr>
            <p:ph type="sldNum" sz="quarter" idx="10"/>
          </p:nvPr>
        </p:nvSpPr>
        <p:spPr/>
        <p:txBody>
          <a:bodyPr/>
          <a:lstStyle/>
          <a:p>
            <a:fld id="{AB708958-4DFC-4EC7-950F-B024F074605E}" type="slidenum">
              <a:rPr lang="en-US" smtClean="0"/>
              <a:t>51</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11701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
        <p:nvSpPr>
          <p:cNvPr id="3" name="Content Placeholder 2">
            <a:extLst>
              <a:ext uri="{FF2B5EF4-FFF2-40B4-BE49-F238E27FC236}">
                <a16:creationId xmlns:a16="http://schemas.microsoft.com/office/drawing/2014/main" id="{68355ED4-1E1C-A92B-057D-053C6A6293A9}"/>
              </a:ext>
            </a:extLst>
          </p:cNvPr>
          <p:cNvSpPr>
            <a:spLocks noGrp="1"/>
          </p:cNvSpPr>
          <p:nvPr>
            <p:ph idx="1"/>
          </p:nvPr>
        </p:nvSpPr>
        <p:spPr>
          <a:xfrm>
            <a:off x="628650" y="1142979"/>
            <a:ext cx="7886700" cy="5058123"/>
          </a:xfrm>
        </p:spPr>
        <p:txBody>
          <a:bodyPr>
            <a:noAutofit/>
          </a:bodyPr>
          <a:lstStyle/>
          <a:p>
            <a:pPr marL="0" indent="0">
              <a:lnSpc>
                <a:spcPct val="100000"/>
              </a:lnSpc>
              <a:spcBef>
                <a:spcPts val="200"/>
              </a:spcBef>
              <a:buNone/>
            </a:pPr>
            <a:r>
              <a:rPr lang="en-US" sz="2400" dirty="0"/>
              <a:t>Greedy best-first search is a form of best-first search that expands first the node with the lowest </a:t>
            </a:r>
            <a:r>
              <a:rPr lang="en-US" sz="2400" i="1" dirty="0"/>
              <a:t>h(n)</a:t>
            </a:r>
            <a:r>
              <a:rPr lang="en-US" sz="2400" dirty="0"/>
              <a:t> value – the node that appears to be closest to the goal – on the assumption that this is likely to lead to a solution quickly.   </a:t>
            </a:r>
          </a:p>
          <a:p>
            <a:pPr marL="0" indent="0">
              <a:lnSpc>
                <a:spcPct val="100000"/>
              </a:lnSpc>
              <a:spcBef>
                <a:spcPts val="200"/>
              </a:spcBef>
              <a:buNone/>
            </a:pPr>
            <a:endParaRPr lang="en-US" sz="2400" dirty="0"/>
          </a:p>
          <a:p>
            <a:pPr marL="0" indent="0">
              <a:lnSpc>
                <a:spcPct val="100000"/>
              </a:lnSpc>
              <a:spcBef>
                <a:spcPts val="200"/>
              </a:spcBef>
              <a:buNone/>
            </a:pPr>
            <a:r>
              <a:rPr lang="en-US" sz="2400" dirty="0"/>
              <a:t>So, the evaluation function </a:t>
            </a:r>
            <a:r>
              <a:rPr lang="en-US" sz="2400" i="1" dirty="0"/>
              <a:t>f(n)=h(n)</a:t>
            </a:r>
            <a:r>
              <a:rPr lang="en-US" sz="2400" dirty="0"/>
              <a:t>.</a:t>
            </a:r>
          </a:p>
          <a:p>
            <a:pPr marL="0" indent="0">
              <a:lnSpc>
                <a:spcPct val="100000"/>
              </a:lnSpc>
              <a:spcBef>
                <a:spcPts val="200"/>
              </a:spcBef>
              <a:buNone/>
            </a:pPr>
            <a:endParaRPr lang="en-US" sz="2400" dirty="0"/>
          </a:p>
        </p:txBody>
      </p:sp>
    </p:spTree>
    <p:extLst>
      <p:ext uri="{BB962C8B-B14F-4D97-AF65-F5344CB8AC3E}">
        <p14:creationId xmlns:p14="http://schemas.microsoft.com/office/powerpoint/2010/main" val="29742078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A* search </a:t>
            </a:r>
            <a:r>
              <a:rPr lang="en-US" sz="2000" dirty="0"/>
              <a:t>(1)</a:t>
            </a:r>
          </a:p>
        </p:txBody>
      </p:sp>
      <p:sp>
        <p:nvSpPr>
          <p:cNvPr id="4" name="Slide Number Placeholder 3"/>
          <p:cNvSpPr>
            <a:spLocks noGrp="1"/>
          </p:cNvSpPr>
          <p:nvPr>
            <p:ph type="sldNum" sz="quarter" idx="10"/>
          </p:nvPr>
        </p:nvSpPr>
        <p:spPr/>
        <p:txBody>
          <a:bodyPr/>
          <a:lstStyle/>
          <a:p>
            <a:fld id="{AB708958-4DFC-4EC7-950F-B024F074605E}" type="slidenum">
              <a:rPr lang="en-US" smtClean="0"/>
              <a:t>52</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11701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
        <p:nvSpPr>
          <p:cNvPr id="3" name="Content Placeholder 2">
            <a:extLst>
              <a:ext uri="{FF2B5EF4-FFF2-40B4-BE49-F238E27FC236}">
                <a16:creationId xmlns:a16="http://schemas.microsoft.com/office/drawing/2014/main" id="{68355ED4-1E1C-A92B-057D-053C6A6293A9}"/>
              </a:ext>
            </a:extLst>
          </p:cNvPr>
          <p:cNvSpPr>
            <a:spLocks noGrp="1"/>
          </p:cNvSpPr>
          <p:nvPr>
            <p:ph idx="1"/>
          </p:nvPr>
        </p:nvSpPr>
        <p:spPr>
          <a:xfrm>
            <a:off x="628650" y="1142979"/>
            <a:ext cx="7886700" cy="5058123"/>
          </a:xfrm>
        </p:spPr>
        <p:txBody>
          <a:bodyPr>
            <a:noAutofit/>
          </a:bodyPr>
          <a:lstStyle/>
          <a:p>
            <a:pPr marL="0" indent="0">
              <a:lnSpc>
                <a:spcPct val="100000"/>
              </a:lnSpc>
              <a:spcBef>
                <a:spcPts val="200"/>
              </a:spcBef>
              <a:buNone/>
            </a:pPr>
            <a:r>
              <a:rPr lang="en-US" sz="2400" dirty="0"/>
              <a:t>The most common informed search algorithm is </a:t>
            </a:r>
            <a:r>
              <a:rPr lang="en-US" sz="2400" b="1" dirty="0"/>
              <a:t>A* search </a:t>
            </a:r>
            <a:r>
              <a:rPr lang="en-US" sz="2400" dirty="0"/>
              <a:t>(pronounced “A-star search”), a best-first search the uses the evaluation function</a:t>
            </a:r>
          </a:p>
          <a:p>
            <a:pPr marL="0" indent="0">
              <a:lnSpc>
                <a:spcPct val="100000"/>
              </a:lnSpc>
              <a:spcBef>
                <a:spcPts val="200"/>
              </a:spcBef>
              <a:buNone/>
            </a:pPr>
            <a:endParaRPr lang="en-US" sz="1000" dirty="0"/>
          </a:p>
          <a:p>
            <a:pPr marL="0" indent="0">
              <a:lnSpc>
                <a:spcPct val="100000"/>
              </a:lnSpc>
              <a:spcBef>
                <a:spcPts val="200"/>
              </a:spcBef>
              <a:buNone/>
            </a:pPr>
            <a:r>
              <a:rPr lang="en-US" sz="2400" i="1" dirty="0"/>
              <a:t>     f(n)=g(n)+h(n)</a:t>
            </a:r>
          </a:p>
          <a:p>
            <a:pPr marL="0" indent="0">
              <a:lnSpc>
                <a:spcPct val="100000"/>
              </a:lnSpc>
              <a:spcBef>
                <a:spcPts val="200"/>
              </a:spcBef>
              <a:buNone/>
            </a:pPr>
            <a:endParaRPr lang="en-US" sz="1000" i="1" dirty="0"/>
          </a:p>
          <a:p>
            <a:pPr marL="0" indent="0">
              <a:lnSpc>
                <a:spcPct val="100000"/>
              </a:lnSpc>
              <a:spcBef>
                <a:spcPts val="200"/>
              </a:spcBef>
              <a:buNone/>
            </a:pPr>
            <a:r>
              <a:rPr lang="en-US" sz="2400" dirty="0"/>
              <a:t>where</a:t>
            </a:r>
            <a:r>
              <a:rPr lang="en-US" sz="2400" i="1" dirty="0"/>
              <a:t> g(n) </a:t>
            </a:r>
            <a:r>
              <a:rPr lang="en-US" sz="2400" dirty="0"/>
              <a:t>is the path cost from the initial state to node </a:t>
            </a:r>
            <a:r>
              <a:rPr lang="en-US" sz="2400" i="1" dirty="0"/>
              <a:t>n</a:t>
            </a:r>
            <a:r>
              <a:rPr lang="en-US" sz="2400" dirty="0"/>
              <a:t>, and </a:t>
            </a:r>
            <a:r>
              <a:rPr lang="en-US" sz="2400" i="1" dirty="0"/>
              <a:t>h(n) </a:t>
            </a:r>
            <a:r>
              <a:rPr lang="en-US" sz="2400" dirty="0"/>
              <a:t>is the estimated cost of the shortest path from </a:t>
            </a:r>
            <a:r>
              <a:rPr lang="en-US" sz="2400" i="1" dirty="0"/>
              <a:t>n</a:t>
            </a:r>
            <a:r>
              <a:rPr lang="en-US" sz="2400" dirty="0"/>
              <a:t> to a goal state, so we have </a:t>
            </a:r>
          </a:p>
          <a:p>
            <a:pPr marL="0" indent="0">
              <a:lnSpc>
                <a:spcPct val="100000"/>
              </a:lnSpc>
              <a:spcBef>
                <a:spcPts val="200"/>
              </a:spcBef>
              <a:buNone/>
            </a:pPr>
            <a:endParaRPr lang="en-US" sz="1000" dirty="0"/>
          </a:p>
          <a:p>
            <a:pPr marL="0" indent="0">
              <a:lnSpc>
                <a:spcPct val="100000"/>
              </a:lnSpc>
              <a:spcBef>
                <a:spcPts val="200"/>
              </a:spcBef>
              <a:buNone/>
            </a:pPr>
            <a:r>
              <a:rPr lang="en-US" sz="2400" i="1" dirty="0"/>
              <a:t>    f(n)=</a:t>
            </a:r>
            <a:r>
              <a:rPr lang="en-US" sz="2400" dirty="0"/>
              <a:t> estimated cost of the best path that continues from </a:t>
            </a:r>
            <a:r>
              <a:rPr lang="en-US" sz="2400" i="1" dirty="0"/>
              <a:t>n</a:t>
            </a:r>
            <a:r>
              <a:rPr lang="en-US" sz="2400" dirty="0"/>
              <a:t> to a goal.</a:t>
            </a:r>
            <a:endParaRPr lang="en-US" sz="2400" i="1" dirty="0"/>
          </a:p>
          <a:p>
            <a:pPr marL="0" indent="0">
              <a:lnSpc>
                <a:spcPct val="100000"/>
              </a:lnSpc>
              <a:spcBef>
                <a:spcPts val="200"/>
              </a:spcBef>
              <a:buNone/>
            </a:pPr>
            <a:endParaRPr lang="en-US" sz="2400" dirty="0"/>
          </a:p>
          <a:p>
            <a:pPr marL="0" indent="0">
              <a:lnSpc>
                <a:spcPct val="100000"/>
              </a:lnSpc>
              <a:spcBef>
                <a:spcPts val="200"/>
              </a:spcBef>
              <a:buNone/>
            </a:pPr>
            <a:endParaRPr lang="en-US" sz="2400" dirty="0"/>
          </a:p>
        </p:txBody>
      </p:sp>
    </p:spTree>
    <p:extLst>
      <p:ext uri="{BB962C8B-B14F-4D97-AF65-F5344CB8AC3E}">
        <p14:creationId xmlns:p14="http://schemas.microsoft.com/office/powerpoint/2010/main" val="34857037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A* search </a:t>
            </a:r>
            <a:r>
              <a:rPr lang="en-US" sz="2000" dirty="0"/>
              <a:t>(2)</a:t>
            </a:r>
          </a:p>
        </p:txBody>
      </p:sp>
      <p:sp>
        <p:nvSpPr>
          <p:cNvPr id="4" name="Slide Number Placeholder 3"/>
          <p:cNvSpPr>
            <a:spLocks noGrp="1"/>
          </p:cNvSpPr>
          <p:nvPr>
            <p:ph type="sldNum" sz="quarter" idx="10"/>
          </p:nvPr>
        </p:nvSpPr>
        <p:spPr/>
        <p:txBody>
          <a:bodyPr/>
          <a:lstStyle/>
          <a:p>
            <a:fld id="{AB708958-4DFC-4EC7-950F-B024F074605E}" type="slidenum">
              <a:rPr lang="en-US" smtClean="0"/>
              <a:t>53</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11701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pic>
        <p:nvPicPr>
          <p:cNvPr id="9" name="Picture 8" descr="Figure 3.18 - Stages in an A* search for Bucharest.">
            <a:extLst>
              <a:ext uri="{FF2B5EF4-FFF2-40B4-BE49-F238E27FC236}">
                <a16:creationId xmlns:a16="http://schemas.microsoft.com/office/drawing/2014/main" id="{F5BD2276-2017-1578-48A8-49E04F3AF0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2754" y="896983"/>
            <a:ext cx="3398492" cy="5224980"/>
          </a:xfrm>
          <a:prstGeom prst="rect">
            <a:avLst/>
          </a:prstGeom>
        </p:spPr>
      </p:pic>
    </p:spTree>
    <p:extLst>
      <p:ext uri="{BB962C8B-B14F-4D97-AF65-F5344CB8AC3E}">
        <p14:creationId xmlns:p14="http://schemas.microsoft.com/office/powerpoint/2010/main" val="19813662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A* search </a:t>
            </a:r>
            <a:r>
              <a:rPr lang="en-US" sz="2000" dirty="0"/>
              <a:t>(3)</a:t>
            </a:r>
          </a:p>
        </p:txBody>
      </p:sp>
      <p:sp>
        <p:nvSpPr>
          <p:cNvPr id="4" name="Slide Number Placeholder 3"/>
          <p:cNvSpPr>
            <a:spLocks noGrp="1"/>
          </p:cNvSpPr>
          <p:nvPr>
            <p:ph type="sldNum" sz="quarter" idx="10"/>
          </p:nvPr>
        </p:nvSpPr>
        <p:spPr/>
        <p:txBody>
          <a:bodyPr/>
          <a:lstStyle/>
          <a:p>
            <a:fld id="{AB708958-4DFC-4EC7-950F-B024F074605E}" type="slidenum">
              <a:rPr lang="en-US" smtClean="0"/>
              <a:t>54</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11701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
        <p:nvSpPr>
          <p:cNvPr id="3" name="Content Placeholder 2">
            <a:extLst>
              <a:ext uri="{FF2B5EF4-FFF2-40B4-BE49-F238E27FC236}">
                <a16:creationId xmlns:a16="http://schemas.microsoft.com/office/drawing/2014/main" id="{68355ED4-1E1C-A92B-057D-053C6A6293A9}"/>
              </a:ext>
            </a:extLst>
          </p:cNvPr>
          <p:cNvSpPr>
            <a:spLocks noGrp="1"/>
          </p:cNvSpPr>
          <p:nvPr>
            <p:ph idx="1"/>
          </p:nvPr>
        </p:nvSpPr>
        <p:spPr>
          <a:xfrm>
            <a:off x="628650" y="1142979"/>
            <a:ext cx="7886700" cy="5058123"/>
          </a:xfrm>
        </p:spPr>
        <p:txBody>
          <a:bodyPr>
            <a:noAutofit/>
          </a:bodyPr>
          <a:lstStyle/>
          <a:p>
            <a:pPr marL="0" indent="0">
              <a:lnSpc>
                <a:spcPct val="100000"/>
              </a:lnSpc>
              <a:spcBef>
                <a:spcPts val="200"/>
              </a:spcBef>
              <a:buNone/>
            </a:pPr>
            <a:r>
              <a:rPr lang="en-US" sz="2400" dirty="0"/>
              <a:t>A* is complete.  Whether A* is cost-optimal depends on certain properties of the heuristic.  A key property is </a:t>
            </a:r>
            <a:r>
              <a:rPr lang="en-US" sz="2400" b="1" dirty="0"/>
              <a:t>admissibility</a:t>
            </a:r>
            <a:r>
              <a:rPr lang="en-US" sz="2400" dirty="0"/>
              <a:t>: an </a:t>
            </a:r>
            <a:r>
              <a:rPr lang="en-US" sz="2400" b="1" dirty="0"/>
              <a:t>admissible heuristic </a:t>
            </a:r>
            <a:r>
              <a:rPr lang="en-US" sz="2400" dirty="0"/>
              <a:t>is one that never overestimates the cost to reach a goal.  As such, it is therefore </a:t>
            </a:r>
            <a:r>
              <a:rPr lang="en-US" sz="2400" i="1" dirty="0"/>
              <a:t>optimistic</a:t>
            </a:r>
            <a:r>
              <a:rPr lang="en-US" sz="2400" dirty="0"/>
              <a:t>.</a:t>
            </a:r>
          </a:p>
          <a:p>
            <a:pPr marL="0" indent="0">
              <a:lnSpc>
                <a:spcPct val="100000"/>
              </a:lnSpc>
              <a:spcBef>
                <a:spcPts val="200"/>
              </a:spcBef>
              <a:buNone/>
            </a:pPr>
            <a:endParaRPr lang="en-US" sz="1000" dirty="0"/>
          </a:p>
          <a:p>
            <a:pPr marL="0" indent="0">
              <a:lnSpc>
                <a:spcPct val="100000"/>
              </a:lnSpc>
              <a:spcBef>
                <a:spcPts val="200"/>
              </a:spcBef>
              <a:buNone/>
            </a:pPr>
            <a:r>
              <a:rPr lang="en-US" sz="2400" dirty="0"/>
              <a:t>With an admissible heuristic, A* is cost-optimal.</a:t>
            </a:r>
          </a:p>
        </p:txBody>
      </p:sp>
      <p:pic>
        <p:nvPicPr>
          <p:cNvPr id="7" name="Picture 6" descr="Figure 3.19 - Triangle inequality in search.">
            <a:extLst>
              <a:ext uri="{FF2B5EF4-FFF2-40B4-BE49-F238E27FC236}">
                <a16:creationId xmlns:a16="http://schemas.microsoft.com/office/drawing/2014/main" id="{D86C7B86-A5B9-178F-75C1-09F2454AC1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088" y="3799807"/>
            <a:ext cx="5121823" cy="1852154"/>
          </a:xfrm>
          <a:prstGeom prst="rect">
            <a:avLst/>
          </a:prstGeom>
        </p:spPr>
      </p:pic>
    </p:spTree>
    <p:extLst>
      <p:ext uri="{BB962C8B-B14F-4D97-AF65-F5344CB8AC3E}">
        <p14:creationId xmlns:p14="http://schemas.microsoft.com/office/powerpoint/2010/main" val="27140534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Search contours </a:t>
            </a:r>
            <a:r>
              <a:rPr lang="en-US" sz="2000" dirty="0"/>
              <a:t>(1)</a:t>
            </a:r>
          </a:p>
        </p:txBody>
      </p:sp>
      <p:sp>
        <p:nvSpPr>
          <p:cNvPr id="4" name="Slide Number Placeholder 3"/>
          <p:cNvSpPr>
            <a:spLocks noGrp="1"/>
          </p:cNvSpPr>
          <p:nvPr>
            <p:ph type="sldNum" sz="quarter" idx="10"/>
          </p:nvPr>
        </p:nvSpPr>
        <p:spPr/>
        <p:txBody>
          <a:bodyPr/>
          <a:lstStyle/>
          <a:p>
            <a:fld id="{AB708958-4DFC-4EC7-950F-B024F074605E}" type="slidenum">
              <a:rPr lang="en-US" smtClean="0"/>
              <a:t>55</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11701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
        <p:nvSpPr>
          <p:cNvPr id="3" name="Content Placeholder 2">
            <a:extLst>
              <a:ext uri="{FF2B5EF4-FFF2-40B4-BE49-F238E27FC236}">
                <a16:creationId xmlns:a16="http://schemas.microsoft.com/office/drawing/2014/main" id="{68355ED4-1E1C-A92B-057D-053C6A6293A9}"/>
              </a:ext>
            </a:extLst>
          </p:cNvPr>
          <p:cNvSpPr>
            <a:spLocks noGrp="1"/>
          </p:cNvSpPr>
          <p:nvPr>
            <p:ph idx="1"/>
          </p:nvPr>
        </p:nvSpPr>
        <p:spPr>
          <a:xfrm>
            <a:off x="628650" y="964309"/>
            <a:ext cx="7886700" cy="5058123"/>
          </a:xfrm>
        </p:spPr>
        <p:txBody>
          <a:bodyPr>
            <a:noAutofit/>
          </a:bodyPr>
          <a:lstStyle/>
          <a:p>
            <a:pPr marL="0" indent="0">
              <a:lnSpc>
                <a:spcPct val="100000"/>
              </a:lnSpc>
              <a:spcBef>
                <a:spcPts val="200"/>
              </a:spcBef>
              <a:buNone/>
            </a:pPr>
            <a:r>
              <a:rPr lang="en-US" sz="2400" dirty="0"/>
              <a:t>A way to visualize a search is to draw contours in the state space, just like the contours on a topographic map.  </a:t>
            </a:r>
          </a:p>
          <a:p>
            <a:pPr marL="0" indent="0">
              <a:lnSpc>
                <a:spcPct val="100000"/>
              </a:lnSpc>
              <a:spcBef>
                <a:spcPts val="200"/>
              </a:spcBef>
              <a:buNone/>
            </a:pPr>
            <a:endParaRPr lang="en-US" sz="2400" dirty="0"/>
          </a:p>
          <a:p>
            <a:pPr marL="0" indent="0">
              <a:lnSpc>
                <a:spcPct val="100000"/>
              </a:lnSpc>
              <a:spcBef>
                <a:spcPts val="200"/>
              </a:spcBef>
              <a:buNone/>
            </a:pPr>
            <a:endParaRPr lang="en-US" sz="2400" dirty="0"/>
          </a:p>
          <a:p>
            <a:pPr marL="0" indent="0">
              <a:lnSpc>
                <a:spcPct val="100000"/>
              </a:lnSpc>
              <a:spcBef>
                <a:spcPts val="200"/>
              </a:spcBef>
              <a:buNone/>
            </a:pPr>
            <a:endParaRPr lang="en-US" sz="2400" dirty="0"/>
          </a:p>
          <a:p>
            <a:pPr marL="0" indent="0">
              <a:lnSpc>
                <a:spcPct val="100000"/>
              </a:lnSpc>
              <a:spcBef>
                <a:spcPts val="200"/>
              </a:spcBef>
              <a:buNone/>
            </a:pPr>
            <a:endParaRPr lang="en-US" sz="2400" dirty="0"/>
          </a:p>
          <a:p>
            <a:pPr marL="0" indent="0">
              <a:lnSpc>
                <a:spcPct val="100000"/>
              </a:lnSpc>
              <a:spcBef>
                <a:spcPts val="200"/>
              </a:spcBef>
              <a:buNone/>
            </a:pPr>
            <a:endParaRPr lang="en-US" sz="2400" dirty="0"/>
          </a:p>
          <a:p>
            <a:pPr marL="0" indent="0">
              <a:lnSpc>
                <a:spcPct val="100000"/>
              </a:lnSpc>
              <a:spcBef>
                <a:spcPts val="200"/>
              </a:spcBef>
              <a:buNone/>
            </a:pPr>
            <a:endParaRPr lang="en-US" sz="2400" dirty="0"/>
          </a:p>
          <a:p>
            <a:pPr marL="0" indent="0">
              <a:lnSpc>
                <a:spcPct val="100000"/>
              </a:lnSpc>
              <a:spcBef>
                <a:spcPts val="200"/>
              </a:spcBef>
              <a:buNone/>
            </a:pPr>
            <a:endParaRPr lang="en-US" sz="2400" dirty="0"/>
          </a:p>
          <a:p>
            <a:pPr marL="0" indent="0">
              <a:lnSpc>
                <a:spcPct val="100000"/>
              </a:lnSpc>
              <a:spcBef>
                <a:spcPts val="200"/>
              </a:spcBef>
              <a:buNone/>
            </a:pPr>
            <a:endParaRPr lang="en-US" sz="1600" dirty="0"/>
          </a:p>
          <a:p>
            <a:pPr marL="0" indent="0">
              <a:lnSpc>
                <a:spcPct val="100000"/>
              </a:lnSpc>
              <a:spcBef>
                <a:spcPts val="200"/>
              </a:spcBef>
              <a:buNone/>
            </a:pPr>
            <a:r>
              <a:rPr lang="en-US" sz="2400" dirty="0"/>
              <a:t>For example, inside the contour labeled 400, all nodes have </a:t>
            </a:r>
          </a:p>
          <a:p>
            <a:pPr marL="0" indent="0">
              <a:lnSpc>
                <a:spcPct val="100000"/>
              </a:lnSpc>
              <a:spcBef>
                <a:spcPts val="200"/>
              </a:spcBef>
              <a:buNone/>
            </a:pPr>
            <a:r>
              <a:rPr lang="en-US" sz="2400" i="1" dirty="0"/>
              <a:t>f(n)=g(n)+h(n) ≤ </a:t>
            </a:r>
            <a:r>
              <a:rPr lang="en-US" sz="2400" dirty="0"/>
              <a:t>400.   A* expands the frontier node of lowest f-cost and an A* search fans out from the start node, adding nodes in concentric bands of increasing f-cost.</a:t>
            </a:r>
          </a:p>
          <a:p>
            <a:pPr marL="0" indent="0">
              <a:lnSpc>
                <a:spcPct val="100000"/>
              </a:lnSpc>
              <a:spcBef>
                <a:spcPts val="200"/>
              </a:spcBef>
              <a:buNone/>
            </a:pPr>
            <a:endParaRPr lang="en-US" sz="2400" dirty="0"/>
          </a:p>
          <a:p>
            <a:pPr marL="0" indent="0">
              <a:lnSpc>
                <a:spcPct val="100000"/>
              </a:lnSpc>
              <a:spcBef>
                <a:spcPts val="200"/>
              </a:spcBef>
              <a:buNone/>
            </a:pPr>
            <a:endParaRPr lang="en-US" sz="2400" dirty="0"/>
          </a:p>
          <a:p>
            <a:pPr marL="0" indent="0">
              <a:lnSpc>
                <a:spcPct val="100000"/>
              </a:lnSpc>
              <a:spcBef>
                <a:spcPts val="200"/>
              </a:spcBef>
              <a:buNone/>
            </a:pPr>
            <a:endParaRPr lang="en-US" sz="2400" dirty="0"/>
          </a:p>
          <a:p>
            <a:pPr marL="0" indent="0">
              <a:lnSpc>
                <a:spcPct val="100000"/>
              </a:lnSpc>
              <a:spcBef>
                <a:spcPts val="200"/>
              </a:spcBef>
              <a:buNone/>
            </a:pPr>
            <a:endParaRPr lang="en-US" sz="2400" dirty="0"/>
          </a:p>
          <a:p>
            <a:pPr marL="0" indent="0">
              <a:lnSpc>
                <a:spcPct val="100000"/>
              </a:lnSpc>
              <a:spcBef>
                <a:spcPts val="200"/>
              </a:spcBef>
              <a:buNone/>
            </a:pPr>
            <a:endParaRPr lang="en-US" sz="2400" dirty="0"/>
          </a:p>
          <a:p>
            <a:pPr marL="0" indent="0">
              <a:lnSpc>
                <a:spcPct val="100000"/>
              </a:lnSpc>
              <a:spcBef>
                <a:spcPts val="200"/>
              </a:spcBef>
              <a:buNone/>
            </a:pPr>
            <a:endParaRPr lang="en-US" sz="2400" dirty="0"/>
          </a:p>
        </p:txBody>
      </p:sp>
      <p:pic>
        <p:nvPicPr>
          <p:cNvPr id="8" name="Picture 7" descr="Figure 3.20 - Map of Romania showing various contours of f(n).">
            <a:extLst>
              <a:ext uri="{FF2B5EF4-FFF2-40B4-BE49-F238E27FC236}">
                <a16:creationId xmlns:a16="http://schemas.microsoft.com/office/drawing/2014/main" id="{F779C0D5-9806-DB6B-480C-51D7D33C51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8939" y="1755229"/>
            <a:ext cx="4726122" cy="2963916"/>
          </a:xfrm>
          <a:prstGeom prst="rect">
            <a:avLst/>
          </a:prstGeom>
        </p:spPr>
      </p:pic>
    </p:spTree>
    <p:extLst>
      <p:ext uri="{BB962C8B-B14F-4D97-AF65-F5344CB8AC3E}">
        <p14:creationId xmlns:p14="http://schemas.microsoft.com/office/powerpoint/2010/main" val="21351542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Search contours </a:t>
            </a:r>
            <a:r>
              <a:rPr lang="en-US" sz="2000" dirty="0"/>
              <a:t>(2)</a:t>
            </a:r>
          </a:p>
        </p:txBody>
      </p:sp>
      <p:sp>
        <p:nvSpPr>
          <p:cNvPr id="4" name="Slide Number Placeholder 3"/>
          <p:cNvSpPr>
            <a:spLocks noGrp="1"/>
          </p:cNvSpPr>
          <p:nvPr>
            <p:ph type="sldNum" sz="quarter" idx="10"/>
          </p:nvPr>
        </p:nvSpPr>
        <p:spPr/>
        <p:txBody>
          <a:bodyPr/>
          <a:lstStyle/>
          <a:p>
            <a:fld id="{AB708958-4DFC-4EC7-950F-B024F074605E}" type="slidenum">
              <a:rPr lang="en-US" smtClean="0"/>
              <a:t>56</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11701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
        <p:nvSpPr>
          <p:cNvPr id="3" name="Content Placeholder 2">
            <a:extLst>
              <a:ext uri="{FF2B5EF4-FFF2-40B4-BE49-F238E27FC236}">
                <a16:creationId xmlns:a16="http://schemas.microsoft.com/office/drawing/2014/main" id="{68355ED4-1E1C-A92B-057D-053C6A6293A9}"/>
              </a:ext>
            </a:extLst>
          </p:cNvPr>
          <p:cNvSpPr>
            <a:spLocks noGrp="1"/>
          </p:cNvSpPr>
          <p:nvPr>
            <p:ph idx="1"/>
          </p:nvPr>
        </p:nvSpPr>
        <p:spPr>
          <a:xfrm>
            <a:off x="628650" y="964309"/>
            <a:ext cx="7886700" cy="5058123"/>
          </a:xfrm>
        </p:spPr>
        <p:txBody>
          <a:bodyPr>
            <a:noAutofit/>
          </a:bodyPr>
          <a:lstStyle/>
          <a:p>
            <a:pPr marL="0" indent="0">
              <a:lnSpc>
                <a:spcPct val="100000"/>
              </a:lnSpc>
              <a:spcBef>
                <a:spcPts val="200"/>
              </a:spcBef>
              <a:buNone/>
            </a:pPr>
            <a:r>
              <a:rPr lang="en-US" sz="2400" dirty="0"/>
              <a:t>With uniform-cost search we have contours but of </a:t>
            </a:r>
            <a:r>
              <a:rPr lang="en-US" sz="2400" i="1" dirty="0"/>
              <a:t>g</a:t>
            </a:r>
            <a:r>
              <a:rPr lang="en-US" sz="2400" dirty="0"/>
              <a:t>-cost, not </a:t>
            </a:r>
            <a:r>
              <a:rPr lang="en-US" sz="2400" i="1" dirty="0" err="1"/>
              <a:t>g+h</a:t>
            </a:r>
            <a:r>
              <a:rPr lang="en-US" sz="2400" dirty="0"/>
              <a:t>.  The contours of uniform cost search will be “circular” around the start state, spreading out equally in all directions with no preference towards the goal.</a:t>
            </a:r>
          </a:p>
          <a:p>
            <a:pPr marL="0" indent="0">
              <a:lnSpc>
                <a:spcPct val="100000"/>
              </a:lnSpc>
              <a:spcBef>
                <a:spcPts val="200"/>
              </a:spcBef>
              <a:buNone/>
            </a:pPr>
            <a:endParaRPr lang="en-US" sz="2400" dirty="0"/>
          </a:p>
          <a:p>
            <a:pPr marL="0" indent="0">
              <a:lnSpc>
                <a:spcPct val="100000"/>
              </a:lnSpc>
              <a:spcBef>
                <a:spcPts val="200"/>
              </a:spcBef>
              <a:buNone/>
            </a:pPr>
            <a:r>
              <a:rPr lang="en-US" sz="2400" dirty="0"/>
              <a:t>With A* search using a good heuristic, the </a:t>
            </a:r>
            <a:r>
              <a:rPr lang="en-US" sz="2400" i="1" dirty="0" err="1"/>
              <a:t>g+h</a:t>
            </a:r>
            <a:r>
              <a:rPr lang="en-US" sz="2400" dirty="0"/>
              <a:t> bands will stretch toward a goal state and become more narrowly focused around an optimal path.</a:t>
            </a:r>
          </a:p>
          <a:p>
            <a:pPr marL="0" indent="0">
              <a:lnSpc>
                <a:spcPct val="100000"/>
              </a:lnSpc>
              <a:spcBef>
                <a:spcPts val="200"/>
              </a:spcBef>
              <a:buNone/>
            </a:pPr>
            <a:endParaRPr lang="en-US" sz="2400" dirty="0"/>
          </a:p>
          <a:p>
            <a:pPr marL="0" indent="0">
              <a:lnSpc>
                <a:spcPct val="100000"/>
              </a:lnSpc>
              <a:spcBef>
                <a:spcPts val="200"/>
              </a:spcBef>
              <a:buNone/>
            </a:pPr>
            <a:r>
              <a:rPr lang="en-US" sz="2400" dirty="0"/>
              <a:t>If you extend a path, the </a:t>
            </a:r>
            <a:r>
              <a:rPr lang="en-US" sz="2400" i="1" dirty="0"/>
              <a:t>g</a:t>
            </a:r>
            <a:r>
              <a:rPr lang="en-US" sz="2400" dirty="0"/>
              <a:t> costs are monotonic since the action costs are always positive.</a:t>
            </a:r>
          </a:p>
          <a:p>
            <a:pPr marL="0" indent="0">
              <a:lnSpc>
                <a:spcPct val="100000"/>
              </a:lnSpc>
              <a:spcBef>
                <a:spcPts val="200"/>
              </a:spcBef>
              <a:buNone/>
            </a:pPr>
            <a:endParaRPr lang="en-US" sz="2400" dirty="0"/>
          </a:p>
          <a:p>
            <a:pPr marL="0" indent="0">
              <a:lnSpc>
                <a:spcPct val="100000"/>
              </a:lnSpc>
              <a:spcBef>
                <a:spcPts val="200"/>
              </a:spcBef>
              <a:buNone/>
            </a:pPr>
            <a:endParaRPr lang="en-US" sz="2400" dirty="0"/>
          </a:p>
          <a:p>
            <a:pPr marL="0" indent="0">
              <a:lnSpc>
                <a:spcPct val="100000"/>
              </a:lnSpc>
              <a:spcBef>
                <a:spcPts val="200"/>
              </a:spcBef>
              <a:buNone/>
            </a:pPr>
            <a:endParaRPr lang="en-US" sz="2400" dirty="0"/>
          </a:p>
          <a:p>
            <a:pPr marL="0" indent="0">
              <a:lnSpc>
                <a:spcPct val="100000"/>
              </a:lnSpc>
              <a:spcBef>
                <a:spcPts val="200"/>
              </a:spcBef>
              <a:buNone/>
            </a:pPr>
            <a:endParaRPr lang="en-US" sz="2400" dirty="0"/>
          </a:p>
          <a:p>
            <a:pPr marL="0" indent="0">
              <a:lnSpc>
                <a:spcPct val="100000"/>
              </a:lnSpc>
              <a:spcBef>
                <a:spcPts val="200"/>
              </a:spcBef>
              <a:buNone/>
            </a:pPr>
            <a:endParaRPr lang="en-US" sz="2400" dirty="0"/>
          </a:p>
        </p:txBody>
      </p:sp>
    </p:spTree>
    <p:extLst>
      <p:ext uri="{BB962C8B-B14F-4D97-AF65-F5344CB8AC3E}">
        <p14:creationId xmlns:p14="http://schemas.microsoft.com/office/powerpoint/2010/main" val="19241531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Search contours </a:t>
            </a:r>
            <a:r>
              <a:rPr lang="en-US" sz="2000" dirty="0"/>
              <a:t>(3)</a:t>
            </a:r>
          </a:p>
        </p:txBody>
      </p:sp>
      <p:sp>
        <p:nvSpPr>
          <p:cNvPr id="4" name="Slide Number Placeholder 3"/>
          <p:cNvSpPr>
            <a:spLocks noGrp="1"/>
          </p:cNvSpPr>
          <p:nvPr>
            <p:ph type="sldNum" sz="quarter" idx="10"/>
          </p:nvPr>
        </p:nvSpPr>
        <p:spPr/>
        <p:txBody>
          <a:bodyPr/>
          <a:lstStyle/>
          <a:p>
            <a:fld id="{AB708958-4DFC-4EC7-950F-B024F074605E}" type="slidenum">
              <a:rPr lang="en-US" smtClean="0"/>
              <a:t>57</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11701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
        <p:nvSpPr>
          <p:cNvPr id="3" name="Content Placeholder 2">
            <a:extLst>
              <a:ext uri="{FF2B5EF4-FFF2-40B4-BE49-F238E27FC236}">
                <a16:creationId xmlns:a16="http://schemas.microsoft.com/office/drawing/2014/main" id="{68355ED4-1E1C-A92B-057D-053C6A6293A9}"/>
              </a:ext>
            </a:extLst>
          </p:cNvPr>
          <p:cNvSpPr>
            <a:spLocks noGrp="1"/>
          </p:cNvSpPr>
          <p:nvPr>
            <p:ph idx="1"/>
          </p:nvPr>
        </p:nvSpPr>
        <p:spPr>
          <a:xfrm>
            <a:off x="628650" y="964309"/>
            <a:ext cx="7886700" cy="5058123"/>
          </a:xfrm>
        </p:spPr>
        <p:txBody>
          <a:bodyPr>
            <a:noAutofit/>
          </a:bodyPr>
          <a:lstStyle/>
          <a:p>
            <a:pPr marL="0" indent="0">
              <a:lnSpc>
                <a:spcPct val="100000"/>
              </a:lnSpc>
              <a:spcBef>
                <a:spcPts val="200"/>
              </a:spcBef>
              <a:buNone/>
            </a:pPr>
            <a:r>
              <a:rPr lang="en-US" sz="2400" dirty="0"/>
              <a:t>It is not obvious whether the </a:t>
            </a:r>
            <a:r>
              <a:rPr lang="en-US" sz="2400" i="1" dirty="0"/>
              <a:t>f=</a:t>
            </a:r>
            <a:r>
              <a:rPr lang="en-US" sz="2400" i="1" dirty="0" err="1"/>
              <a:t>g+h</a:t>
            </a:r>
            <a:r>
              <a:rPr lang="en-US" sz="2400" dirty="0"/>
              <a:t> cost will monotonically increase.  As the path is extended from </a:t>
            </a:r>
            <a:r>
              <a:rPr lang="en-US" sz="2400" i="1" dirty="0"/>
              <a:t>n</a:t>
            </a:r>
            <a:r>
              <a:rPr lang="en-US" sz="2400" dirty="0"/>
              <a:t> to </a:t>
            </a:r>
            <a:r>
              <a:rPr lang="en-US" sz="2400" i="1" dirty="0"/>
              <a:t>n’</a:t>
            </a:r>
            <a:r>
              <a:rPr lang="en-US" sz="2400" dirty="0"/>
              <a:t>, the cost goes from </a:t>
            </a:r>
            <a:r>
              <a:rPr lang="en-US" sz="2400" i="1" dirty="0"/>
              <a:t>g(n)+h(n) </a:t>
            </a:r>
            <a:r>
              <a:rPr lang="en-US" sz="2400" dirty="0"/>
              <a:t>to </a:t>
            </a:r>
            <a:r>
              <a:rPr lang="en-US" sz="2400" i="1" dirty="0"/>
              <a:t>g(n)+c(</a:t>
            </a:r>
            <a:r>
              <a:rPr lang="en-US" sz="2400" i="1" dirty="0" err="1"/>
              <a:t>n,a,n</a:t>
            </a:r>
            <a:r>
              <a:rPr lang="en-US" sz="2400" i="1" dirty="0"/>
              <a:t>’)+h(n’)</a:t>
            </a:r>
            <a:r>
              <a:rPr lang="en-US" sz="2400" dirty="0"/>
              <a:t>.  Cancelling out the g(n), it follows that the path’s cost will be monotonically increasing if and only if </a:t>
            </a:r>
            <a:r>
              <a:rPr lang="en-US" sz="2400" i="1" dirty="0"/>
              <a:t>h(n)</a:t>
            </a:r>
            <a:r>
              <a:rPr lang="en-US" sz="2400" dirty="0"/>
              <a:t> ≤</a:t>
            </a:r>
            <a:r>
              <a:rPr lang="en-US" sz="2400" i="1" dirty="0"/>
              <a:t> c(</a:t>
            </a:r>
            <a:r>
              <a:rPr lang="en-US" sz="2400" i="1" dirty="0" err="1"/>
              <a:t>n,a,n</a:t>
            </a:r>
            <a:r>
              <a:rPr lang="en-US" sz="2400" i="1" dirty="0"/>
              <a:t>’)+h(n’), </a:t>
            </a:r>
            <a:r>
              <a:rPr lang="en-US" sz="2400" dirty="0"/>
              <a:t>i.e., if and only if the heuristic in consistent.</a:t>
            </a:r>
            <a:endParaRPr lang="en-US" dirty="0"/>
          </a:p>
          <a:p>
            <a:pPr marL="0" indent="0">
              <a:lnSpc>
                <a:spcPct val="100000"/>
              </a:lnSpc>
              <a:spcBef>
                <a:spcPts val="200"/>
              </a:spcBef>
              <a:buNone/>
            </a:pPr>
            <a:endParaRPr lang="en-US" sz="2400" dirty="0"/>
          </a:p>
          <a:p>
            <a:pPr marL="0" indent="0">
              <a:lnSpc>
                <a:spcPct val="100000"/>
              </a:lnSpc>
              <a:spcBef>
                <a:spcPts val="200"/>
              </a:spcBef>
              <a:buNone/>
            </a:pPr>
            <a:endParaRPr lang="en-US" sz="2400" dirty="0"/>
          </a:p>
          <a:p>
            <a:pPr marL="0" indent="0">
              <a:lnSpc>
                <a:spcPct val="100000"/>
              </a:lnSpc>
              <a:spcBef>
                <a:spcPts val="200"/>
              </a:spcBef>
              <a:buNone/>
            </a:pPr>
            <a:endParaRPr lang="en-US" sz="2400" dirty="0"/>
          </a:p>
          <a:p>
            <a:pPr marL="0" indent="0">
              <a:lnSpc>
                <a:spcPct val="100000"/>
              </a:lnSpc>
              <a:spcBef>
                <a:spcPts val="200"/>
              </a:spcBef>
              <a:buNone/>
            </a:pPr>
            <a:endParaRPr lang="en-US" sz="2400" dirty="0"/>
          </a:p>
          <a:p>
            <a:pPr marL="0" indent="0">
              <a:lnSpc>
                <a:spcPct val="100000"/>
              </a:lnSpc>
              <a:spcBef>
                <a:spcPts val="200"/>
              </a:spcBef>
              <a:buNone/>
            </a:pPr>
            <a:endParaRPr lang="en-US" sz="2400" dirty="0"/>
          </a:p>
          <a:p>
            <a:pPr marL="0" indent="0">
              <a:lnSpc>
                <a:spcPct val="100000"/>
              </a:lnSpc>
              <a:spcBef>
                <a:spcPts val="200"/>
              </a:spcBef>
              <a:buNone/>
            </a:pPr>
            <a:endParaRPr lang="en-US" sz="2400" dirty="0"/>
          </a:p>
          <a:p>
            <a:pPr marL="0" indent="0">
              <a:lnSpc>
                <a:spcPct val="100000"/>
              </a:lnSpc>
              <a:spcBef>
                <a:spcPts val="200"/>
              </a:spcBef>
              <a:buNone/>
            </a:pPr>
            <a:endParaRPr lang="en-US" sz="2400" dirty="0"/>
          </a:p>
        </p:txBody>
      </p:sp>
    </p:spTree>
    <p:extLst>
      <p:ext uri="{BB962C8B-B14F-4D97-AF65-F5344CB8AC3E}">
        <p14:creationId xmlns:p14="http://schemas.microsoft.com/office/powerpoint/2010/main" val="3668648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Search contours </a:t>
            </a:r>
            <a:r>
              <a:rPr lang="en-US" sz="2000" dirty="0"/>
              <a:t>(4)</a:t>
            </a:r>
          </a:p>
        </p:txBody>
      </p:sp>
      <p:sp>
        <p:nvSpPr>
          <p:cNvPr id="4" name="Slide Number Placeholder 3"/>
          <p:cNvSpPr>
            <a:spLocks noGrp="1"/>
          </p:cNvSpPr>
          <p:nvPr>
            <p:ph type="sldNum" sz="quarter" idx="10"/>
          </p:nvPr>
        </p:nvSpPr>
        <p:spPr/>
        <p:txBody>
          <a:bodyPr/>
          <a:lstStyle/>
          <a:p>
            <a:fld id="{AB708958-4DFC-4EC7-950F-B024F074605E}" type="slidenum">
              <a:rPr lang="en-US" smtClean="0"/>
              <a:t>58</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11701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
        <p:nvSpPr>
          <p:cNvPr id="3" name="Content Placeholder 2">
            <a:extLst>
              <a:ext uri="{FF2B5EF4-FFF2-40B4-BE49-F238E27FC236}">
                <a16:creationId xmlns:a16="http://schemas.microsoft.com/office/drawing/2014/main" id="{68355ED4-1E1C-A92B-057D-053C6A6293A9}"/>
              </a:ext>
            </a:extLst>
          </p:cNvPr>
          <p:cNvSpPr>
            <a:spLocks noGrp="1"/>
          </p:cNvSpPr>
          <p:nvPr>
            <p:ph idx="1"/>
          </p:nvPr>
        </p:nvSpPr>
        <p:spPr>
          <a:xfrm>
            <a:off x="628650" y="964309"/>
            <a:ext cx="7886700" cy="5058123"/>
          </a:xfrm>
        </p:spPr>
        <p:txBody>
          <a:bodyPr>
            <a:noAutofit/>
          </a:bodyPr>
          <a:lstStyle/>
          <a:p>
            <a:pPr marL="0" indent="0">
              <a:lnSpc>
                <a:spcPct val="100000"/>
              </a:lnSpc>
              <a:spcBef>
                <a:spcPts val="200"/>
              </a:spcBef>
              <a:buNone/>
            </a:pPr>
            <a:r>
              <a:rPr lang="en-US" sz="2400" dirty="0"/>
              <a:t>If </a:t>
            </a:r>
            <a:r>
              <a:rPr lang="en-US" sz="2400" i="1" dirty="0"/>
              <a:t>C*</a:t>
            </a:r>
            <a:r>
              <a:rPr lang="en-US" sz="2400" dirty="0"/>
              <a:t> is the cost of the optimal solution path, then</a:t>
            </a:r>
          </a:p>
          <a:p>
            <a:pPr lvl="1">
              <a:lnSpc>
                <a:spcPct val="100000"/>
              </a:lnSpc>
              <a:spcBef>
                <a:spcPts val="200"/>
              </a:spcBef>
            </a:pPr>
            <a:r>
              <a:rPr lang="en-US" dirty="0"/>
              <a:t>A* expands all nodes that can be reached from the initial state on a path where every node on the path has </a:t>
            </a:r>
            <a:r>
              <a:rPr lang="en-US" i="1" dirty="0"/>
              <a:t>f(n)=C*</a:t>
            </a:r>
            <a:r>
              <a:rPr lang="en-US" dirty="0"/>
              <a:t>.   We call these </a:t>
            </a:r>
            <a:r>
              <a:rPr lang="en-US" b="1" dirty="0"/>
              <a:t>surely expanded nodes</a:t>
            </a:r>
            <a:r>
              <a:rPr lang="en-US" dirty="0"/>
              <a:t>.</a:t>
            </a:r>
          </a:p>
          <a:p>
            <a:pPr lvl="1">
              <a:lnSpc>
                <a:spcPct val="100000"/>
              </a:lnSpc>
              <a:spcBef>
                <a:spcPts val="200"/>
              </a:spcBef>
            </a:pPr>
            <a:r>
              <a:rPr lang="en-US" dirty="0"/>
              <a:t>A* might then expand some of the nodes right on the “goal contour” (where </a:t>
            </a:r>
            <a:r>
              <a:rPr lang="en-US" i="1" dirty="0"/>
              <a:t>f(n)=C*</a:t>
            </a:r>
            <a:r>
              <a:rPr lang="en-US" dirty="0"/>
              <a:t>) before selecting a goal node.</a:t>
            </a:r>
          </a:p>
          <a:p>
            <a:pPr lvl="1">
              <a:lnSpc>
                <a:spcPct val="100000"/>
              </a:lnSpc>
              <a:spcBef>
                <a:spcPts val="200"/>
              </a:spcBef>
            </a:pPr>
            <a:r>
              <a:rPr lang="en-US" dirty="0"/>
              <a:t>A* expands no nodes with </a:t>
            </a:r>
            <a:r>
              <a:rPr lang="en-US" i="1" dirty="0"/>
              <a:t>f(n) &gt; C*.</a:t>
            </a:r>
          </a:p>
          <a:p>
            <a:pPr marL="0" indent="0">
              <a:lnSpc>
                <a:spcPct val="100000"/>
              </a:lnSpc>
              <a:spcBef>
                <a:spcPts val="200"/>
              </a:spcBef>
              <a:buNone/>
            </a:pPr>
            <a:r>
              <a:rPr lang="en-US" sz="2400" dirty="0"/>
              <a:t>We say that A* with a consistent heuristic is </a:t>
            </a:r>
            <a:r>
              <a:rPr lang="en-US" sz="2400" b="1" dirty="0"/>
              <a:t>optimally efficient </a:t>
            </a:r>
            <a:r>
              <a:rPr lang="en-US" sz="2400" dirty="0"/>
              <a:t>in the sense that any algorithm that extends search path from the </a:t>
            </a:r>
            <a:r>
              <a:rPr lang="en-US" sz="2400" dirty="0" err="1"/>
              <a:t>inital</a:t>
            </a:r>
            <a:r>
              <a:rPr lang="en-US" sz="2400" dirty="0"/>
              <a:t> state, and uses the same heuristic information, must expand all nodes that are surely expanded by A*.</a:t>
            </a:r>
          </a:p>
          <a:p>
            <a:pPr marL="0" indent="0">
              <a:lnSpc>
                <a:spcPct val="100000"/>
              </a:lnSpc>
              <a:spcBef>
                <a:spcPts val="200"/>
              </a:spcBef>
              <a:buNone/>
            </a:pPr>
            <a:endParaRPr lang="en-US" sz="2400" dirty="0"/>
          </a:p>
          <a:p>
            <a:pPr marL="0" indent="0">
              <a:lnSpc>
                <a:spcPct val="100000"/>
              </a:lnSpc>
              <a:spcBef>
                <a:spcPts val="200"/>
              </a:spcBef>
              <a:buNone/>
            </a:pPr>
            <a:endParaRPr lang="en-US" sz="2400" dirty="0"/>
          </a:p>
          <a:p>
            <a:pPr marL="0" indent="0">
              <a:lnSpc>
                <a:spcPct val="100000"/>
              </a:lnSpc>
              <a:spcBef>
                <a:spcPts val="200"/>
              </a:spcBef>
              <a:buNone/>
            </a:pPr>
            <a:endParaRPr lang="en-US" sz="2400" dirty="0"/>
          </a:p>
          <a:p>
            <a:pPr marL="0" indent="0">
              <a:lnSpc>
                <a:spcPct val="100000"/>
              </a:lnSpc>
              <a:spcBef>
                <a:spcPts val="200"/>
              </a:spcBef>
              <a:buNone/>
            </a:pPr>
            <a:endParaRPr lang="en-US" sz="2400" dirty="0"/>
          </a:p>
          <a:p>
            <a:pPr marL="0" indent="0">
              <a:lnSpc>
                <a:spcPct val="100000"/>
              </a:lnSpc>
              <a:spcBef>
                <a:spcPts val="200"/>
              </a:spcBef>
              <a:buNone/>
            </a:pPr>
            <a:endParaRPr lang="en-US" sz="2400" dirty="0"/>
          </a:p>
          <a:p>
            <a:pPr marL="0" indent="0">
              <a:lnSpc>
                <a:spcPct val="100000"/>
              </a:lnSpc>
              <a:spcBef>
                <a:spcPts val="200"/>
              </a:spcBef>
              <a:buNone/>
            </a:pPr>
            <a:endParaRPr lang="en-US" sz="2400" dirty="0"/>
          </a:p>
          <a:p>
            <a:pPr marL="0" indent="0">
              <a:lnSpc>
                <a:spcPct val="100000"/>
              </a:lnSpc>
              <a:spcBef>
                <a:spcPts val="200"/>
              </a:spcBef>
              <a:buNone/>
            </a:pPr>
            <a:endParaRPr lang="en-US" sz="2400" dirty="0"/>
          </a:p>
        </p:txBody>
      </p:sp>
    </p:spTree>
    <p:extLst>
      <p:ext uri="{BB962C8B-B14F-4D97-AF65-F5344CB8AC3E}">
        <p14:creationId xmlns:p14="http://schemas.microsoft.com/office/powerpoint/2010/main" val="35021756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Search contours </a:t>
            </a:r>
            <a:r>
              <a:rPr lang="en-US" sz="2000" dirty="0"/>
              <a:t>(5)</a:t>
            </a:r>
          </a:p>
        </p:txBody>
      </p:sp>
      <p:sp>
        <p:nvSpPr>
          <p:cNvPr id="4" name="Slide Number Placeholder 3"/>
          <p:cNvSpPr>
            <a:spLocks noGrp="1"/>
          </p:cNvSpPr>
          <p:nvPr>
            <p:ph type="sldNum" sz="quarter" idx="10"/>
          </p:nvPr>
        </p:nvSpPr>
        <p:spPr/>
        <p:txBody>
          <a:bodyPr/>
          <a:lstStyle/>
          <a:p>
            <a:fld id="{AB708958-4DFC-4EC7-950F-B024F074605E}" type="slidenum">
              <a:rPr lang="en-US" smtClean="0"/>
              <a:t>59</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11701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
        <p:nvSpPr>
          <p:cNvPr id="3" name="Content Placeholder 2">
            <a:extLst>
              <a:ext uri="{FF2B5EF4-FFF2-40B4-BE49-F238E27FC236}">
                <a16:creationId xmlns:a16="http://schemas.microsoft.com/office/drawing/2014/main" id="{68355ED4-1E1C-A92B-057D-053C6A6293A9}"/>
              </a:ext>
            </a:extLst>
          </p:cNvPr>
          <p:cNvSpPr>
            <a:spLocks noGrp="1"/>
          </p:cNvSpPr>
          <p:nvPr>
            <p:ph idx="1"/>
          </p:nvPr>
        </p:nvSpPr>
        <p:spPr>
          <a:xfrm>
            <a:off x="628650" y="964309"/>
            <a:ext cx="7886700" cy="5058123"/>
          </a:xfrm>
        </p:spPr>
        <p:txBody>
          <a:bodyPr>
            <a:noAutofit/>
          </a:bodyPr>
          <a:lstStyle/>
          <a:p>
            <a:pPr marL="0" indent="0">
              <a:lnSpc>
                <a:spcPct val="100000"/>
              </a:lnSpc>
              <a:spcBef>
                <a:spcPts val="200"/>
              </a:spcBef>
              <a:buNone/>
            </a:pPr>
            <a:r>
              <a:rPr lang="en-US" sz="2400" dirty="0"/>
              <a:t>A* is efficient because it </a:t>
            </a:r>
            <a:r>
              <a:rPr lang="en-US" sz="2400" b="1" dirty="0"/>
              <a:t>prunes</a:t>
            </a:r>
            <a:r>
              <a:rPr lang="en-US" sz="2400" dirty="0"/>
              <a:t> away search tree nodes that are not necessary for finding an optimal solution.</a:t>
            </a:r>
          </a:p>
          <a:p>
            <a:pPr marL="0" indent="0">
              <a:lnSpc>
                <a:spcPct val="100000"/>
              </a:lnSpc>
              <a:spcBef>
                <a:spcPts val="200"/>
              </a:spcBef>
              <a:buNone/>
            </a:pPr>
            <a:endParaRPr lang="en-US" sz="2400" dirty="0"/>
          </a:p>
          <a:p>
            <a:pPr marL="0" indent="0">
              <a:lnSpc>
                <a:spcPct val="100000"/>
              </a:lnSpc>
              <a:spcBef>
                <a:spcPts val="200"/>
              </a:spcBef>
              <a:buNone/>
            </a:pPr>
            <a:r>
              <a:rPr lang="en-US" sz="2400" dirty="0"/>
              <a:t>A* search is complete, cost-optimal, and optimally efficient among all such algorithms.  </a:t>
            </a:r>
          </a:p>
          <a:p>
            <a:pPr marL="0" indent="0">
              <a:lnSpc>
                <a:spcPct val="100000"/>
              </a:lnSpc>
              <a:spcBef>
                <a:spcPts val="200"/>
              </a:spcBef>
              <a:buNone/>
            </a:pPr>
            <a:endParaRPr lang="en-US" sz="2400" dirty="0"/>
          </a:p>
          <a:p>
            <a:pPr marL="0" indent="0">
              <a:lnSpc>
                <a:spcPct val="100000"/>
              </a:lnSpc>
              <a:spcBef>
                <a:spcPts val="200"/>
              </a:spcBef>
              <a:buNone/>
            </a:pPr>
            <a:r>
              <a:rPr lang="en-US" sz="2400" dirty="0"/>
              <a:t>However, for many problems the number of nodes expanded in an A* search can be exponential in the length of the solution, making the approach infeasible.    </a:t>
            </a:r>
          </a:p>
          <a:p>
            <a:pPr marL="0" indent="0">
              <a:lnSpc>
                <a:spcPct val="100000"/>
              </a:lnSpc>
              <a:spcBef>
                <a:spcPts val="200"/>
              </a:spcBef>
              <a:buNone/>
            </a:pPr>
            <a:endParaRPr lang="en-US" sz="2400" dirty="0"/>
          </a:p>
          <a:p>
            <a:pPr marL="0" indent="0">
              <a:lnSpc>
                <a:spcPct val="100000"/>
              </a:lnSpc>
              <a:spcBef>
                <a:spcPts val="200"/>
              </a:spcBef>
              <a:buNone/>
            </a:pPr>
            <a:endParaRPr lang="en-US" sz="2400" dirty="0"/>
          </a:p>
        </p:txBody>
      </p:sp>
    </p:spTree>
    <p:extLst>
      <p:ext uri="{BB962C8B-B14F-4D97-AF65-F5344CB8AC3E}">
        <p14:creationId xmlns:p14="http://schemas.microsoft.com/office/powerpoint/2010/main" val="719298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en-US" dirty="0"/>
              <a:t>Problem-solving agents </a:t>
            </a:r>
            <a:r>
              <a:rPr lang="en-US" sz="2000" dirty="0"/>
              <a:t>(2)</a:t>
            </a:r>
          </a:p>
        </p:txBody>
      </p:sp>
      <p:sp>
        <p:nvSpPr>
          <p:cNvPr id="3" name="Content Placeholder 2"/>
          <p:cNvSpPr>
            <a:spLocks noGrp="1"/>
          </p:cNvSpPr>
          <p:nvPr>
            <p:ph idx="1"/>
          </p:nvPr>
        </p:nvSpPr>
        <p:spPr>
          <a:xfrm>
            <a:off x="628650" y="1142979"/>
            <a:ext cx="7886700" cy="5058123"/>
          </a:xfrm>
        </p:spPr>
        <p:txBody>
          <a:bodyPr>
            <a:noAutofit/>
          </a:bodyPr>
          <a:lstStyle/>
          <a:p>
            <a:pPr marL="0" indent="0">
              <a:lnSpc>
                <a:spcPct val="100000"/>
              </a:lnSpc>
              <a:spcBef>
                <a:spcPts val="200"/>
              </a:spcBef>
              <a:buNone/>
            </a:pPr>
            <a:r>
              <a:rPr lang="en-US" sz="2400" dirty="0"/>
              <a:t>In any fully observable, deterministic, known environment, the solution to any problem is fixed sequence of actions.   </a:t>
            </a:r>
          </a:p>
          <a:p>
            <a:pPr marL="0" indent="0">
              <a:lnSpc>
                <a:spcPct val="100000"/>
              </a:lnSpc>
              <a:spcBef>
                <a:spcPts val="200"/>
              </a:spcBef>
              <a:buNone/>
            </a:pPr>
            <a:endParaRPr lang="en-US" sz="2000" dirty="0"/>
          </a:p>
          <a:p>
            <a:pPr marL="0" indent="0">
              <a:lnSpc>
                <a:spcPct val="100000"/>
              </a:lnSpc>
              <a:spcBef>
                <a:spcPts val="200"/>
              </a:spcBef>
              <a:buNone/>
            </a:pPr>
            <a:r>
              <a:rPr lang="en-US" sz="2400" dirty="0"/>
              <a:t>If the model is correct, then once that agent has found a solution, it can ignore its percepts while it is executing that actions.  </a:t>
            </a:r>
          </a:p>
          <a:p>
            <a:pPr marL="0" indent="0">
              <a:lnSpc>
                <a:spcPct val="100000"/>
              </a:lnSpc>
              <a:spcBef>
                <a:spcPts val="200"/>
              </a:spcBef>
              <a:buNone/>
            </a:pPr>
            <a:endParaRPr lang="en-US" sz="2000" dirty="0"/>
          </a:p>
          <a:p>
            <a:pPr marL="0" indent="0">
              <a:lnSpc>
                <a:spcPct val="100000"/>
              </a:lnSpc>
              <a:spcBef>
                <a:spcPts val="200"/>
              </a:spcBef>
              <a:buNone/>
            </a:pPr>
            <a:r>
              <a:rPr lang="en-US" sz="2400" dirty="0"/>
              <a:t>In control theory this is referred to as an </a:t>
            </a:r>
            <a:r>
              <a:rPr lang="en-US" sz="2400" b="1" dirty="0"/>
              <a:t>open-loop</a:t>
            </a:r>
            <a:r>
              <a:rPr lang="en-US" sz="2400" dirty="0"/>
              <a:t> system; ignoring the percepts breaks the loop between then agent and environment.   If there a chance that the model is incorrect, or the environment is nondeterministic, then the agent would be better served using a </a:t>
            </a:r>
            <a:r>
              <a:rPr lang="en-US" sz="2400" b="1" dirty="0"/>
              <a:t>closed-loop</a:t>
            </a:r>
            <a:r>
              <a:rPr lang="en-US" sz="2400" dirty="0"/>
              <a:t> approach that monitors the percepts.</a:t>
            </a:r>
          </a:p>
          <a:p>
            <a:pPr marL="0" indent="0">
              <a:lnSpc>
                <a:spcPct val="100000"/>
              </a:lnSpc>
              <a:spcBef>
                <a:spcPts val="200"/>
              </a:spcBef>
              <a:buNone/>
            </a:pPr>
            <a:endParaRPr lang="en-US" sz="2400" dirty="0"/>
          </a:p>
          <a:p>
            <a:pPr lvl="1">
              <a:lnSpc>
                <a:spcPct val="100000"/>
              </a:lnSpc>
              <a:spcBef>
                <a:spcPts val="200"/>
              </a:spcBef>
            </a:pPr>
            <a:endParaRPr lang="en-US" sz="2000" dirty="0"/>
          </a:p>
          <a:p>
            <a:pPr>
              <a:lnSpc>
                <a:spcPct val="100000"/>
              </a:lnSpc>
              <a:spcBef>
                <a:spcPts val="200"/>
              </a:spcBef>
            </a:pPr>
            <a:endParaRPr lang="en-US" sz="2400" dirty="0"/>
          </a:p>
          <a:p>
            <a:pPr marL="0" indent="0">
              <a:lnSpc>
                <a:spcPct val="100000"/>
              </a:lnSpc>
              <a:spcBef>
                <a:spcPts val="200"/>
              </a:spcBef>
              <a:buNone/>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6</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22669027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Satisficing search</a:t>
            </a:r>
            <a:endParaRPr lang="en-US" sz="2000" dirty="0"/>
          </a:p>
        </p:txBody>
      </p:sp>
      <p:sp>
        <p:nvSpPr>
          <p:cNvPr id="4" name="Slide Number Placeholder 3"/>
          <p:cNvSpPr>
            <a:spLocks noGrp="1"/>
          </p:cNvSpPr>
          <p:nvPr>
            <p:ph type="sldNum" sz="quarter" idx="10"/>
          </p:nvPr>
        </p:nvSpPr>
        <p:spPr/>
        <p:txBody>
          <a:bodyPr/>
          <a:lstStyle/>
          <a:p>
            <a:fld id="{AB708958-4DFC-4EC7-950F-B024F074605E}" type="slidenum">
              <a:rPr lang="en-US" smtClean="0"/>
              <a:t>60</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11701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
        <p:nvSpPr>
          <p:cNvPr id="3" name="Content Placeholder 2">
            <a:extLst>
              <a:ext uri="{FF2B5EF4-FFF2-40B4-BE49-F238E27FC236}">
                <a16:creationId xmlns:a16="http://schemas.microsoft.com/office/drawing/2014/main" id="{68355ED4-1E1C-A92B-057D-053C6A6293A9}"/>
              </a:ext>
            </a:extLst>
          </p:cNvPr>
          <p:cNvSpPr>
            <a:spLocks noGrp="1"/>
          </p:cNvSpPr>
          <p:nvPr>
            <p:ph idx="1"/>
          </p:nvPr>
        </p:nvSpPr>
        <p:spPr>
          <a:xfrm>
            <a:off x="628650" y="964309"/>
            <a:ext cx="7886700" cy="5058123"/>
          </a:xfrm>
        </p:spPr>
        <p:txBody>
          <a:bodyPr>
            <a:noAutofit/>
          </a:bodyPr>
          <a:lstStyle/>
          <a:p>
            <a:pPr marL="0" indent="0">
              <a:lnSpc>
                <a:spcPct val="100000"/>
              </a:lnSpc>
              <a:spcBef>
                <a:spcPts val="200"/>
              </a:spcBef>
              <a:buNone/>
            </a:pPr>
            <a:r>
              <a:rPr lang="en-US" sz="2400" dirty="0"/>
              <a:t>We can explore fewer nodes that would be explored in an A* search if we are willing to accept solutions that are suboptimal but “good enough.”  We call such suboptimal solutions </a:t>
            </a:r>
            <a:r>
              <a:rPr lang="en-US" sz="2400" b="1" dirty="0"/>
              <a:t>satisficing solutions</a:t>
            </a:r>
            <a:r>
              <a:rPr lang="en-US" sz="2400" dirty="0"/>
              <a:t>.</a:t>
            </a:r>
          </a:p>
          <a:p>
            <a:pPr marL="0" indent="0">
              <a:lnSpc>
                <a:spcPct val="100000"/>
              </a:lnSpc>
              <a:spcBef>
                <a:spcPts val="200"/>
              </a:spcBef>
              <a:buNone/>
            </a:pPr>
            <a:endParaRPr lang="en-US" sz="2400" dirty="0"/>
          </a:p>
          <a:p>
            <a:pPr marL="0" indent="0">
              <a:lnSpc>
                <a:spcPct val="100000"/>
              </a:lnSpc>
              <a:spcBef>
                <a:spcPts val="200"/>
              </a:spcBef>
              <a:buNone/>
            </a:pPr>
            <a:r>
              <a:rPr lang="en-US" sz="2400" dirty="0"/>
              <a:t>If we allow A* search to use in </a:t>
            </a:r>
            <a:r>
              <a:rPr lang="en-US" sz="2400" b="1" dirty="0"/>
              <a:t>inadmissible heuristic </a:t>
            </a:r>
            <a:r>
              <a:rPr lang="en-US" sz="2400" dirty="0"/>
              <a:t>– one that can overestimate – then we risk missing the optimal solution.  </a:t>
            </a:r>
          </a:p>
          <a:p>
            <a:pPr marL="0" indent="0">
              <a:lnSpc>
                <a:spcPct val="100000"/>
              </a:lnSpc>
              <a:spcBef>
                <a:spcPts val="200"/>
              </a:spcBef>
              <a:buNone/>
            </a:pPr>
            <a:endParaRPr lang="en-US" sz="2400" dirty="0"/>
          </a:p>
        </p:txBody>
      </p:sp>
    </p:spTree>
    <p:extLst>
      <p:ext uri="{BB962C8B-B14F-4D97-AF65-F5344CB8AC3E}">
        <p14:creationId xmlns:p14="http://schemas.microsoft.com/office/powerpoint/2010/main" val="38783102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Search results hierarchy </a:t>
            </a:r>
            <a:endParaRPr lang="en-US" sz="2000" dirty="0"/>
          </a:p>
        </p:txBody>
      </p:sp>
      <p:sp>
        <p:nvSpPr>
          <p:cNvPr id="4" name="Slide Number Placeholder 3"/>
          <p:cNvSpPr>
            <a:spLocks noGrp="1"/>
          </p:cNvSpPr>
          <p:nvPr>
            <p:ph type="sldNum" sz="quarter" idx="10"/>
          </p:nvPr>
        </p:nvSpPr>
        <p:spPr/>
        <p:txBody>
          <a:bodyPr/>
          <a:lstStyle/>
          <a:p>
            <a:fld id="{AB708958-4DFC-4EC7-950F-B024F074605E}" type="slidenum">
              <a:rPr lang="en-US" smtClean="0"/>
              <a:t>61</a:t>
            </a:fld>
            <a:endParaRPr lang="en-US"/>
          </a:p>
        </p:txBody>
      </p:sp>
      <p:sp>
        <p:nvSpPr>
          <p:cNvPr id="3" name="Content Placeholder 2">
            <a:extLst>
              <a:ext uri="{FF2B5EF4-FFF2-40B4-BE49-F238E27FC236}">
                <a16:creationId xmlns:a16="http://schemas.microsoft.com/office/drawing/2014/main" id="{68355ED4-1E1C-A92B-057D-053C6A6293A9}"/>
              </a:ext>
            </a:extLst>
          </p:cNvPr>
          <p:cNvSpPr>
            <a:spLocks noGrp="1"/>
          </p:cNvSpPr>
          <p:nvPr>
            <p:ph idx="1"/>
          </p:nvPr>
        </p:nvSpPr>
        <p:spPr>
          <a:xfrm>
            <a:off x="628650" y="1418897"/>
            <a:ext cx="7886700" cy="4603535"/>
          </a:xfrm>
        </p:spPr>
        <p:txBody>
          <a:bodyPr>
            <a:noAutofit/>
          </a:bodyPr>
          <a:lstStyle/>
          <a:p>
            <a:pPr marL="457200" indent="-457200">
              <a:lnSpc>
                <a:spcPct val="100000"/>
              </a:lnSpc>
              <a:spcBef>
                <a:spcPts val="600"/>
              </a:spcBef>
              <a:buFont typeface="+mj-lt"/>
              <a:buAutoNum type="arabicPeriod"/>
            </a:pPr>
            <a:r>
              <a:rPr lang="en-US" dirty="0"/>
              <a:t>All optimal solutions</a:t>
            </a:r>
          </a:p>
          <a:p>
            <a:pPr marL="457200" indent="-457200">
              <a:lnSpc>
                <a:spcPct val="100000"/>
              </a:lnSpc>
              <a:spcBef>
                <a:spcPts val="600"/>
              </a:spcBef>
              <a:buFont typeface="+mj-lt"/>
              <a:buAutoNum type="arabicPeriod"/>
            </a:pPr>
            <a:r>
              <a:rPr lang="en-US" dirty="0"/>
              <a:t>Some optimal solutions </a:t>
            </a:r>
          </a:p>
          <a:p>
            <a:pPr marL="457200" indent="-457200">
              <a:lnSpc>
                <a:spcPct val="100000"/>
              </a:lnSpc>
              <a:spcBef>
                <a:spcPts val="600"/>
              </a:spcBef>
              <a:buFont typeface="+mj-lt"/>
              <a:buAutoNum type="arabicPeriod"/>
            </a:pPr>
            <a:r>
              <a:rPr lang="en-US" dirty="0"/>
              <a:t>Satisficing solutions</a:t>
            </a:r>
          </a:p>
          <a:p>
            <a:pPr marL="457200" indent="-457200">
              <a:lnSpc>
                <a:spcPct val="100000"/>
              </a:lnSpc>
              <a:spcBef>
                <a:spcPts val="600"/>
              </a:spcBef>
              <a:buFont typeface="+mj-lt"/>
              <a:buAutoNum type="arabicPeriod"/>
            </a:pPr>
            <a:r>
              <a:rPr lang="en-US" dirty="0"/>
              <a:t>“Not good enough” solutions</a:t>
            </a:r>
          </a:p>
          <a:p>
            <a:pPr marL="0" indent="0">
              <a:lnSpc>
                <a:spcPct val="100000"/>
              </a:lnSpc>
              <a:spcBef>
                <a:spcPts val="200"/>
              </a:spcBef>
              <a:buNone/>
            </a:pPr>
            <a:endParaRPr lang="en-US" sz="2400" dirty="0"/>
          </a:p>
        </p:txBody>
      </p:sp>
    </p:spTree>
    <p:extLst>
      <p:ext uri="{BB962C8B-B14F-4D97-AF65-F5344CB8AC3E}">
        <p14:creationId xmlns:p14="http://schemas.microsoft.com/office/powerpoint/2010/main" val="17445712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Other topics in search</a:t>
            </a:r>
            <a:endParaRPr lang="en-US" sz="2000" dirty="0"/>
          </a:p>
        </p:txBody>
      </p:sp>
      <p:sp>
        <p:nvSpPr>
          <p:cNvPr id="4" name="Slide Number Placeholder 3"/>
          <p:cNvSpPr>
            <a:spLocks noGrp="1"/>
          </p:cNvSpPr>
          <p:nvPr>
            <p:ph type="sldNum" sz="quarter" idx="10"/>
          </p:nvPr>
        </p:nvSpPr>
        <p:spPr/>
        <p:txBody>
          <a:bodyPr/>
          <a:lstStyle/>
          <a:p>
            <a:fld id="{AB708958-4DFC-4EC7-950F-B024F074605E}" type="slidenum">
              <a:rPr lang="en-US" smtClean="0"/>
              <a:t>62</a:t>
            </a:fld>
            <a:endParaRPr lang="en-US"/>
          </a:p>
        </p:txBody>
      </p:sp>
      <p:sp>
        <p:nvSpPr>
          <p:cNvPr id="3" name="Content Placeholder 2">
            <a:extLst>
              <a:ext uri="{FF2B5EF4-FFF2-40B4-BE49-F238E27FC236}">
                <a16:creationId xmlns:a16="http://schemas.microsoft.com/office/drawing/2014/main" id="{68355ED4-1E1C-A92B-057D-053C6A6293A9}"/>
              </a:ext>
            </a:extLst>
          </p:cNvPr>
          <p:cNvSpPr>
            <a:spLocks noGrp="1"/>
          </p:cNvSpPr>
          <p:nvPr>
            <p:ph idx="1"/>
          </p:nvPr>
        </p:nvSpPr>
        <p:spPr>
          <a:xfrm>
            <a:off x="628650" y="1324303"/>
            <a:ext cx="7886700" cy="4698129"/>
          </a:xfrm>
        </p:spPr>
        <p:txBody>
          <a:bodyPr>
            <a:noAutofit/>
          </a:bodyPr>
          <a:lstStyle/>
          <a:p>
            <a:pPr marL="0" indent="0">
              <a:lnSpc>
                <a:spcPct val="100000"/>
              </a:lnSpc>
              <a:spcBef>
                <a:spcPts val="200"/>
              </a:spcBef>
              <a:buNone/>
            </a:pPr>
            <a:r>
              <a:rPr lang="en-US" dirty="0"/>
              <a:t>The list is too long to include here!</a:t>
            </a:r>
          </a:p>
          <a:p>
            <a:pPr marL="0" indent="0">
              <a:lnSpc>
                <a:spcPct val="100000"/>
              </a:lnSpc>
              <a:spcBef>
                <a:spcPts val="200"/>
              </a:spcBef>
              <a:buNone/>
            </a:pPr>
            <a:endParaRPr lang="en-US" sz="2400" dirty="0"/>
          </a:p>
        </p:txBody>
      </p:sp>
    </p:spTree>
    <p:extLst>
      <p:ext uri="{BB962C8B-B14F-4D97-AF65-F5344CB8AC3E}">
        <p14:creationId xmlns:p14="http://schemas.microsoft.com/office/powerpoint/2010/main" val="3558466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Search problems and solutions </a:t>
            </a:r>
            <a:r>
              <a:rPr lang="en-US" sz="2000" dirty="0"/>
              <a:t>(1)</a:t>
            </a:r>
          </a:p>
        </p:txBody>
      </p:sp>
      <p:sp>
        <p:nvSpPr>
          <p:cNvPr id="3" name="Content Placeholder 2"/>
          <p:cNvSpPr>
            <a:spLocks noGrp="1"/>
          </p:cNvSpPr>
          <p:nvPr>
            <p:ph idx="1"/>
          </p:nvPr>
        </p:nvSpPr>
        <p:spPr>
          <a:xfrm>
            <a:off x="628650" y="1142979"/>
            <a:ext cx="7886700" cy="5058123"/>
          </a:xfrm>
        </p:spPr>
        <p:txBody>
          <a:bodyPr>
            <a:noAutofit/>
          </a:bodyPr>
          <a:lstStyle/>
          <a:p>
            <a:pPr marL="0" indent="0">
              <a:lnSpc>
                <a:spcPct val="100000"/>
              </a:lnSpc>
              <a:spcBef>
                <a:spcPts val="200"/>
              </a:spcBef>
              <a:buNone/>
            </a:pPr>
            <a:r>
              <a:rPr lang="en-US" sz="2400" dirty="0"/>
              <a:t>A </a:t>
            </a:r>
            <a:r>
              <a:rPr lang="en-US" sz="2400" b="1" dirty="0"/>
              <a:t>search problem </a:t>
            </a:r>
            <a:r>
              <a:rPr lang="en-US" sz="2400" dirty="0"/>
              <a:t>can be defined formally as follows:</a:t>
            </a:r>
          </a:p>
          <a:p>
            <a:pPr marL="0" indent="0">
              <a:lnSpc>
                <a:spcPct val="100000"/>
              </a:lnSpc>
              <a:spcBef>
                <a:spcPts val="200"/>
              </a:spcBef>
              <a:buNone/>
            </a:pPr>
            <a:endParaRPr lang="en-US" sz="1000" dirty="0"/>
          </a:p>
          <a:p>
            <a:pPr>
              <a:lnSpc>
                <a:spcPct val="100000"/>
              </a:lnSpc>
              <a:spcBef>
                <a:spcPts val="200"/>
              </a:spcBef>
            </a:pPr>
            <a:r>
              <a:rPr lang="en-US" sz="2000" dirty="0"/>
              <a:t>A set of possible states in which the environment can be.  This set is known as the </a:t>
            </a:r>
            <a:r>
              <a:rPr lang="en-US" sz="2000" b="1" dirty="0"/>
              <a:t>state space</a:t>
            </a:r>
            <a:r>
              <a:rPr lang="en-US" sz="2000" dirty="0"/>
              <a:t>.</a:t>
            </a:r>
          </a:p>
          <a:p>
            <a:pPr>
              <a:lnSpc>
                <a:spcPct val="100000"/>
              </a:lnSpc>
              <a:spcBef>
                <a:spcPts val="200"/>
              </a:spcBef>
            </a:pPr>
            <a:r>
              <a:rPr lang="en-US" sz="2000" dirty="0"/>
              <a:t>A set of one or more </a:t>
            </a:r>
            <a:r>
              <a:rPr lang="en-US" sz="2000" b="1" dirty="0"/>
              <a:t>goal states</a:t>
            </a:r>
            <a:r>
              <a:rPr lang="en-US" sz="2000" dirty="0"/>
              <a:t>.  If this set contains more than one state, “the goal” applies to any of the members of the set.</a:t>
            </a:r>
          </a:p>
          <a:p>
            <a:pPr>
              <a:lnSpc>
                <a:spcPct val="100000"/>
              </a:lnSpc>
              <a:spcBef>
                <a:spcPts val="200"/>
              </a:spcBef>
            </a:pPr>
            <a:r>
              <a:rPr lang="en-US" sz="2000" dirty="0"/>
              <a:t>The </a:t>
            </a:r>
            <a:r>
              <a:rPr lang="en-US" sz="2000" b="1" dirty="0"/>
              <a:t>actions</a:t>
            </a:r>
            <a:r>
              <a:rPr lang="en-US" sz="2000" dirty="0"/>
              <a:t> available to the agent.  Given a state </a:t>
            </a:r>
            <a:r>
              <a:rPr lang="en-US" sz="2000" i="1" dirty="0"/>
              <a:t>s</a:t>
            </a:r>
            <a:r>
              <a:rPr lang="en-US" sz="2000" dirty="0"/>
              <a:t>, </a:t>
            </a:r>
            <a:r>
              <a:rPr lang="en-US" sz="2000" i="1" dirty="0"/>
              <a:t>Actions(s)</a:t>
            </a:r>
            <a:r>
              <a:rPr lang="en-US" sz="2000" dirty="0"/>
              <a:t>, returns a finite set of actions that can be executed in </a:t>
            </a:r>
            <a:r>
              <a:rPr lang="en-US" sz="2000" i="1" dirty="0"/>
              <a:t>s</a:t>
            </a:r>
            <a:r>
              <a:rPr lang="en-US" sz="2000" dirty="0"/>
              <a:t>.   We say that each of these actions in </a:t>
            </a:r>
            <a:r>
              <a:rPr lang="en-US" sz="2000" b="1" dirty="0"/>
              <a:t>applicable</a:t>
            </a:r>
            <a:r>
              <a:rPr lang="en-US" sz="2000" dirty="0"/>
              <a:t> in </a:t>
            </a:r>
            <a:r>
              <a:rPr lang="en-US" sz="2000" i="1" dirty="0"/>
              <a:t>s</a:t>
            </a:r>
            <a:r>
              <a:rPr lang="en-US" sz="2000" dirty="0"/>
              <a:t>.</a:t>
            </a:r>
          </a:p>
          <a:p>
            <a:pPr>
              <a:lnSpc>
                <a:spcPct val="100000"/>
              </a:lnSpc>
              <a:spcBef>
                <a:spcPts val="200"/>
              </a:spcBef>
            </a:pPr>
            <a:r>
              <a:rPr lang="en-US" sz="2000" dirty="0"/>
              <a:t>A </a:t>
            </a:r>
            <a:r>
              <a:rPr lang="en-US" sz="2000" b="1" dirty="0"/>
              <a:t>transition model </a:t>
            </a:r>
            <a:r>
              <a:rPr lang="en-US" sz="2000" dirty="0"/>
              <a:t>which describes the result of each action.  </a:t>
            </a:r>
            <a:r>
              <a:rPr lang="en-US" sz="2000" i="1" dirty="0"/>
              <a:t>Result(</a:t>
            </a:r>
            <a:r>
              <a:rPr lang="en-US" sz="2000" i="1" dirty="0" err="1"/>
              <a:t>s,a</a:t>
            </a:r>
            <a:r>
              <a:rPr lang="en-US" sz="2000" i="1" dirty="0"/>
              <a:t>)</a:t>
            </a:r>
            <a:r>
              <a:rPr lang="en-US" sz="2000" dirty="0"/>
              <a:t> returns the state that results from applying action </a:t>
            </a:r>
            <a:r>
              <a:rPr lang="en-US" sz="2000" i="1" dirty="0"/>
              <a:t>a</a:t>
            </a:r>
            <a:r>
              <a:rPr lang="en-US" sz="2000" dirty="0"/>
              <a:t> in state </a:t>
            </a:r>
            <a:r>
              <a:rPr lang="en-US" sz="2000" i="1" dirty="0"/>
              <a:t>s</a:t>
            </a:r>
            <a:r>
              <a:rPr lang="en-US" sz="2000" dirty="0"/>
              <a:t>.</a:t>
            </a:r>
          </a:p>
          <a:p>
            <a:pPr>
              <a:lnSpc>
                <a:spcPct val="100000"/>
              </a:lnSpc>
              <a:spcBef>
                <a:spcPts val="200"/>
              </a:spcBef>
            </a:pPr>
            <a:r>
              <a:rPr lang="en-US" sz="2000" dirty="0"/>
              <a:t>An</a:t>
            </a:r>
            <a:r>
              <a:rPr lang="en-US" sz="2000" i="1" dirty="0"/>
              <a:t> </a:t>
            </a:r>
            <a:r>
              <a:rPr lang="en-US" sz="2000" b="1" dirty="0"/>
              <a:t>action cost function</a:t>
            </a:r>
            <a:r>
              <a:rPr lang="en-US" sz="2000" dirty="0"/>
              <a:t>, denoted by </a:t>
            </a:r>
            <a:r>
              <a:rPr lang="en-US" sz="2000" i="1" dirty="0"/>
              <a:t>c(</a:t>
            </a:r>
            <a:r>
              <a:rPr lang="en-US" sz="2000" i="1" dirty="0" err="1"/>
              <a:t>s,a,s</a:t>
            </a:r>
            <a:r>
              <a:rPr lang="en-US" sz="2000" i="1" dirty="0"/>
              <a:t>’),</a:t>
            </a:r>
            <a:r>
              <a:rPr lang="en-US" sz="2000" dirty="0"/>
              <a:t> that is the numeric cost of applying action </a:t>
            </a:r>
            <a:r>
              <a:rPr lang="en-US" sz="2000" i="1" dirty="0"/>
              <a:t>a</a:t>
            </a:r>
            <a:r>
              <a:rPr lang="en-US" sz="2000" dirty="0"/>
              <a:t> in state </a:t>
            </a:r>
            <a:r>
              <a:rPr lang="en-US" sz="2000" i="1" dirty="0"/>
              <a:t>s</a:t>
            </a:r>
            <a:r>
              <a:rPr lang="en-US" sz="2000" dirty="0"/>
              <a:t> to reach state </a:t>
            </a:r>
            <a:r>
              <a:rPr lang="en-US" sz="2000" i="1" dirty="0"/>
              <a:t>s’</a:t>
            </a:r>
            <a:r>
              <a:rPr lang="en-US" sz="2000" dirty="0"/>
              <a:t>.</a:t>
            </a:r>
          </a:p>
          <a:p>
            <a:pPr>
              <a:lnSpc>
                <a:spcPct val="100000"/>
              </a:lnSpc>
              <a:spcBef>
                <a:spcPts val="200"/>
              </a:spcBef>
            </a:pPr>
            <a:endParaRPr lang="en-US" sz="2400" dirty="0"/>
          </a:p>
          <a:p>
            <a:pPr marL="0" indent="0">
              <a:lnSpc>
                <a:spcPct val="100000"/>
              </a:lnSpc>
              <a:spcBef>
                <a:spcPts val="200"/>
              </a:spcBef>
              <a:buNone/>
            </a:pPr>
            <a:endParaRPr lang="en-US" sz="2400" dirty="0"/>
          </a:p>
          <a:p>
            <a:pPr marL="0" indent="0">
              <a:lnSpc>
                <a:spcPct val="100000"/>
              </a:lnSpc>
              <a:spcBef>
                <a:spcPts val="200"/>
              </a:spcBef>
              <a:buNone/>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7</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1783575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Search problems and solutions </a:t>
            </a:r>
            <a:r>
              <a:rPr lang="en-US" sz="2000" dirty="0"/>
              <a:t>(2)</a:t>
            </a:r>
          </a:p>
        </p:txBody>
      </p:sp>
      <p:sp>
        <p:nvSpPr>
          <p:cNvPr id="3" name="Content Placeholder 2"/>
          <p:cNvSpPr>
            <a:spLocks noGrp="1"/>
          </p:cNvSpPr>
          <p:nvPr>
            <p:ph idx="1"/>
          </p:nvPr>
        </p:nvSpPr>
        <p:spPr>
          <a:xfrm>
            <a:off x="628650" y="1142979"/>
            <a:ext cx="7886700" cy="5058123"/>
          </a:xfrm>
        </p:spPr>
        <p:txBody>
          <a:bodyPr>
            <a:noAutofit/>
          </a:bodyPr>
          <a:lstStyle/>
          <a:p>
            <a:pPr marL="0" indent="0">
              <a:lnSpc>
                <a:spcPct val="100000"/>
              </a:lnSpc>
              <a:spcBef>
                <a:spcPts val="200"/>
              </a:spcBef>
              <a:buNone/>
            </a:pPr>
            <a:r>
              <a:rPr lang="en-US" sz="2400" dirty="0"/>
              <a:t>A sequence of actions forms a </a:t>
            </a:r>
            <a:r>
              <a:rPr lang="en-US" sz="2400" b="1" dirty="0"/>
              <a:t>path</a:t>
            </a:r>
            <a:r>
              <a:rPr lang="en-US" sz="2400" dirty="0"/>
              <a:t>, and a </a:t>
            </a:r>
            <a:r>
              <a:rPr lang="en-US" sz="2400" b="1" dirty="0"/>
              <a:t>solution</a:t>
            </a:r>
            <a:r>
              <a:rPr lang="en-US" sz="2400" dirty="0"/>
              <a:t> is a path from the initial state to a goal state.  We assume that actions costs are additive, i.e., the total cost of a path is the sum of the individual action costs.</a:t>
            </a:r>
          </a:p>
          <a:p>
            <a:pPr marL="0" indent="0">
              <a:lnSpc>
                <a:spcPct val="100000"/>
              </a:lnSpc>
              <a:spcBef>
                <a:spcPts val="200"/>
              </a:spcBef>
              <a:buNone/>
            </a:pPr>
            <a:endParaRPr lang="en-US" sz="2400" dirty="0"/>
          </a:p>
          <a:p>
            <a:pPr marL="0" indent="0">
              <a:lnSpc>
                <a:spcPct val="100000"/>
              </a:lnSpc>
              <a:spcBef>
                <a:spcPts val="200"/>
              </a:spcBef>
              <a:buNone/>
            </a:pPr>
            <a:r>
              <a:rPr lang="en-US" sz="2400" dirty="0"/>
              <a:t>An </a:t>
            </a:r>
            <a:r>
              <a:rPr lang="en-US" sz="2400" b="1" dirty="0"/>
              <a:t>optimal solution </a:t>
            </a:r>
            <a:r>
              <a:rPr lang="en-US" sz="2400" dirty="0"/>
              <a:t>is one that has the lowest path cost among all solutions.  </a:t>
            </a:r>
          </a:p>
          <a:p>
            <a:pPr marL="0" indent="0">
              <a:lnSpc>
                <a:spcPct val="100000"/>
              </a:lnSpc>
              <a:spcBef>
                <a:spcPts val="200"/>
              </a:spcBef>
              <a:buNone/>
            </a:pPr>
            <a:endParaRPr lang="en-US" sz="2400" dirty="0"/>
          </a:p>
          <a:p>
            <a:pPr marL="0" indent="0">
              <a:lnSpc>
                <a:spcPct val="100000"/>
              </a:lnSpc>
              <a:spcBef>
                <a:spcPts val="200"/>
              </a:spcBef>
              <a:buNone/>
            </a:pPr>
            <a:r>
              <a:rPr lang="en-US" sz="2400" dirty="0"/>
              <a:t>The state space can be represented by a </a:t>
            </a:r>
            <a:r>
              <a:rPr lang="en-US" sz="2400" b="1" dirty="0"/>
              <a:t>graph</a:t>
            </a:r>
            <a:r>
              <a:rPr lang="en-US" sz="2400" dirty="0"/>
              <a:t> in which the vertices are states and the directed edges between them are actions.</a:t>
            </a:r>
          </a:p>
        </p:txBody>
      </p:sp>
      <p:sp>
        <p:nvSpPr>
          <p:cNvPr id="4" name="Slide Number Placeholder 3"/>
          <p:cNvSpPr>
            <a:spLocks noGrp="1"/>
          </p:cNvSpPr>
          <p:nvPr>
            <p:ph type="sldNum" sz="quarter" idx="10"/>
          </p:nvPr>
        </p:nvSpPr>
        <p:spPr/>
        <p:txBody>
          <a:bodyPr/>
          <a:lstStyle/>
          <a:p>
            <a:fld id="{AB708958-4DFC-4EC7-950F-B024F074605E}" type="slidenum">
              <a:rPr lang="en-US" smtClean="0"/>
              <a:t>8</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151155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r>
              <a:rPr lang="en-US" dirty="0"/>
              <a:t>Graph for a road map example </a:t>
            </a:r>
            <a:r>
              <a:rPr lang="en-US" sz="2000" dirty="0"/>
              <a:t>(3)</a:t>
            </a:r>
          </a:p>
        </p:txBody>
      </p:sp>
      <p:sp>
        <p:nvSpPr>
          <p:cNvPr id="4" name="Slide Number Placeholder 3"/>
          <p:cNvSpPr>
            <a:spLocks noGrp="1"/>
          </p:cNvSpPr>
          <p:nvPr>
            <p:ph type="sldNum" sz="quarter" idx="10"/>
          </p:nvPr>
        </p:nvSpPr>
        <p:spPr/>
        <p:txBody>
          <a:bodyPr/>
          <a:lstStyle/>
          <a:p>
            <a:fld id="{AB708958-4DFC-4EC7-950F-B024F074605E}" type="slidenum">
              <a:rPr lang="en-US" smtClean="0"/>
              <a:t>9</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pic>
        <p:nvPicPr>
          <p:cNvPr id="9" name="Picture 8" descr="Figure 3.1 - A simplified road map of part of Romania">
            <a:extLst>
              <a:ext uri="{FF2B5EF4-FFF2-40B4-BE49-F238E27FC236}">
                <a16:creationId xmlns:a16="http://schemas.microsoft.com/office/drawing/2014/main" id="{ADE1AC02-B9BD-F595-8FC2-290BB96D1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848" y="1199381"/>
            <a:ext cx="7420303" cy="4814245"/>
          </a:xfrm>
          <a:prstGeom prst="rect">
            <a:avLst/>
          </a:prstGeom>
        </p:spPr>
      </p:pic>
    </p:spTree>
    <p:extLst>
      <p:ext uri="{BB962C8B-B14F-4D97-AF65-F5344CB8AC3E}">
        <p14:creationId xmlns:p14="http://schemas.microsoft.com/office/powerpoint/2010/main" val="31981474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L 4.pptx" id="{64B2721A-5DC7-49C9-80C0-1FCBF9A53174}" vid="{30ECEC55-8025-4063-B582-643B68783D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8853</TotalTime>
  <Words>4370</Words>
  <Application>Microsoft Office PowerPoint</Application>
  <PresentationFormat>On-screen Show (4:3)</PresentationFormat>
  <Paragraphs>417</Paragraphs>
  <Slides>62</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67" baseType="lpstr">
      <vt:lpstr>Arial</vt:lpstr>
      <vt:lpstr>Calibri</vt:lpstr>
      <vt:lpstr>Times New Roman</vt:lpstr>
      <vt:lpstr>Office Theme</vt:lpstr>
      <vt:lpstr>Equation</vt:lpstr>
      <vt:lpstr>Search</vt:lpstr>
      <vt:lpstr>Solving problems by searching (1)</vt:lpstr>
      <vt:lpstr>Solving problems by searching (2)</vt:lpstr>
      <vt:lpstr>Solving problems by searching (3)</vt:lpstr>
      <vt:lpstr>Problem-solving agents (1)</vt:lpstr>
      <vt:lpstr>Problem-solving agents (2)</vt:lpstr>
      <vt:lpstr>Search problems and solutions (1)</vt:lpstr>
      <vt:lpstr>Search problems and solutions (2)</vt:lpstr>
      <vt:lpstr>Graph for a road map example (3)</vt:lpstr>
      <vt:lpstr>Graph for a road map example (4)</vt:lpstr>
      <vt:lpstr>Example: Sliding-tile puzzle (1)</vt:lpstr>
      <vt:lpstr>Example: Sliding-tile puzzle (2)</vt:lpstr>
      <vt:lpstr>Example: Sliding-tile puzzle (3)</vt:lpstr>
      <vt:lpstr>Example: Sliding-tile puzzle (4)</vt:lpstr>
      <vt:lpstr>Real-world search problems</vt:lpstr>
      <vt:lpstr>Search algorithms (1)</vt:lpstr>
      <vt:lpstr>Search algorithms (2)</vt:lpstr>
      <vt:lpstr>Search algorithms (3)</vt:lpstr>
      <vt:lpstr>Search algorithms (4)</vt:lpstr>
      <vt:lpstr>Search algorithms (5)</vt:lpstr>
      <vt:lpstr>Search algorithms (6)</vt:lpstr>
      <vt:lpstr>Search algorithms (7)</vt:lpstr>
      <vt:lpstr>Search algorithms (8)</vt:lpstr>
      <vt:lpstr>Search algorithms (9)</vt:lpstr>
      <vt:lpstr>Search algorithms (10)</vt:lpstr>
      <vt:lpstr>Frontiers (1)</vt:lpstr>
      <vt:lpstr>Frontiers (2)</vt:lpstr>
      <vt:lpstr>Best-first search </vt:lpstr>
      <vt:lpstr>Search data structures (1)</vt:lpstr>
      <vt:lpstr>Search data structures (2)</vt:lpstr>
      <vt:lpstr>Search data structures (3)</vt:lpstr>
      <vt:lpstr>Search data structures (4)</vt:lpstr>
      <vt:lpstr>Redundant paths</vt:lpstr>
      <vt:lpstr>Measuring problem-solving performance</vt:lpstr>
      <vt:lpstr>Uninformed search strategies</vt:lpstr>
      <vt:lpstr>Breadth-first search (1)</vt:lpstr>
      <vt:lpstr>Breadth-first search (2)</vt:lpstr>
      <vt:lpstr>Breadth-first search (3)</vt:lpstr>
      <vt:lpstr>Dijkstra’s algorithm (uniform cost search)</vt:lpstr>
      <vt:lpstr>Depth-first search (1)</vt:lpstr>
      <vt:lpstr>Depth-first search (2)</vt:lpstr>
      <vt:lpstr>Depth-first search (3)</vt:lpstr>
      <vt:lpstr>Depth-first search (4)</vt:lpstr>
      <vt:lpstr>Depth-limited &amp; iterative deepening search (1)</vt:lpstr>
      <vt:lpstr>Depth-limited and iterative deepening search (2)</vt:lpstr>
      <vt:lpstr>Bidirectional search</vt:lpstr>
      <vt:lpstr>Comparing uninformed search algorithms</vt:lpstr>
      <vt:lpstr>Informed (heuristic) search strategies (1)</vt:lpstr>
      <vt:lpstr>Informed (heuristic) search strategies (2)</vt:lpstr>
      <vt:lpstr>Informed (heuristic) search strategies (3)</vt:lpstr>
      <vt:lpstr>Greedy best-first search</vt:lpstr>
      <vt:lpstr>A* search (1)</vt:lpstr>
      <vt:lpstr>A* search (2)</vt:lpstr>
      <vt:lpstr>A* search (3)</vt:lpstr>
      <vt:lpstr>Search contours (1)</vt:lpstr>
      <vt:lpstr>Search contours (2)</vt:lpstr>
      <vt:lpstr>Search contours (3)</vt:lpstr>
      <vt:lpstr>Search contours (4)</vt:lpstr>
      <vt:lpstr>Search contours (5)</vt:lpstr>
      <vt:lpstr>Satisficing search</vt:lpstr>
      <vt:lpstr>Search results hierarchy </vt:lpstr>
      <vt:lpstr>Other topics in 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Erik Grimmelmann</dc:creator>
  <cp:lastModifiedBy>Erik Grimmelmann</cp:lastModifiedBy>
  <cp:revision>503</cp:revision>
  <cp:lastPrinted>2024-09-23T17:56:48Z</cp:lastPrinted>
  <dcterms:created xsi:type="dcterms:W3CDTF">2017-02-25T17:52:53Z</dcterms:created>
  <dcterms:modified xsi:type="dcterms:W3CDTF">2024-09-23T19:36:28Z</dcterms:modified>
</cp:coreProperties>
</file>