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8" r:id="rId1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1FBA150-0FC6-4143-B8CF-C460E79B27D1}">
          <p14:sldIdLst>
            <p14:sldId id="256"/>
            <p14:sldId id="269"/>
            <p14:sldId id="257"/>
            <p14:sldId id="258"/>
            <p14:sldId id="267"/>
            <p14:sldId id="259"/>
            <p14:sldId id="260"/>
            <p14:sldId id="261"/>
            <p14:sldId id="262"/>
            <p14:sldId id="263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262" autoAdjust="0"/>
  </p:normalViewPr>
  <p:slideViewPr>
    <p:cSldViewPr snapToGrid="0">
      <p:cViewPr varScale="1">
        <p:scale>
          <a:sx n="58" d="100"/>
          <a:sy n="58" d="100"/>
        </p:scale>
        <p:origin x="53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C422E58-D45C-43EF-AC5D-548642DCF0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D2A6A1-6515-4707-802A-3BE8CC895C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1DD7D92C-652E-41D3-9339-6C3A619A1FCF}" type="datetimeFigureOut">
              <a:rPr kumimoji="1" lang="ja-JP" altLang="en-US" smtClean="0"/>
              <a:t>2018/9/19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DE1E70-96CC-46F8-B9C0-0FAFEBA9AF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D2F736-E1A5-4CA2-9508-F4CC4E3A9A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6B008D06-C51D-46D4-9525-39A0732CB2C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1654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8077A90-8166-4CAD-880D-589DEFD70A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2C106-CF79-480C-90A8-1B41AD984AA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8027958B-267C-41FB-B526-F228B57C4E74}" type="datetimeFigureOut">
              <a:rPr kumimoji="1" lang="ja-JP" altLang="en-US" smtClean="0"/>
              <a:t>2018/9/19</a:t>
            </a:fld>
            <a:endParaRPr kumimoji="1" lang="ja-JP" altLang="en-US" dirty="0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3C2C6AE7-843C-4B10-9868-A4EB1C9414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0FE1BBCF-6395-4517-8C1F-1265FE739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8" tIns="45719" rIns="91438" bIns="4571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3AD6B2-18B5-4AA5-8288-3446C3D2A7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588F2-D281-4ABA-B617-DB413A1DF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74BDC465-F909-4AAC-ADFC-C6E1336B6AB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DC465-F909-4AAC-ADFC-C6E1336B6AB1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947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r>
              <a:rPr lang="en-US" altLang="ja-JP"/>
              <a:t>2018/9/3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fld id="{0DEDEC2C-1DC4-4C58-80F4-1DC296750D5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410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07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556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733914"/>
          </a:xfrm>
        </p:spPr>
        <p:txBody>
          <a:bodyPr>
            <a:noAutofit/>
          </a:bodyPr>
          <a:lstStyle>
            <a:lvl1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952642" cy="5069132"/>
          </a:xfrm>
        </p:spPr>
        <p:txBody>
          <a:bodyPr/>
          <a:lstStyle>
            <a:lvl1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  <a:lvl2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2pPr>
            <a:lvl3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3pPr>
            <a:lvl4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4pPr>
            <a:lvl5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r>
              <a:rPr lang="en-US" altLang="ja-JP"/>
              <a:t>2018/9/3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fld id="{0DEDEC2C-1DC4-4C58-80F4-1DC296750D5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318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803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91408"/>
            <a:ext cx="3886200" cy="45855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91408"/>
            <a:ext cx="3886200" cy="45855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578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6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18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664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994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191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9957"/>
            <a:ext cx="7886700" cy="997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8654"/>
            <a:ext cx="7886700" cy="467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r>
              <a:rPr kumimoji="1" lang="en-US" altLang="ja-JP"/>
              <a:t>2018/9/3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defRPr>
            </a:lvl1pPr>
          </a:lstStyle>
          <a:p>
            <a:fld id="{0DEDEC2C-1DC4-4C58-80F4-1DC296750D5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354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源真ゴシック等幅 Normal" panose="020B0209020203020207" pitchFamily="49" charset="-128"/>
          <a:ea typeface="源真ゴシック等幅 Normal" panose="020B0209020203020207" pitchFamily="49" charset="-128"/>
          <a:cs typeface="源真ゴシック等幅 Normal" panose="020B0209020203020207" pitchFamily="49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源真ゴシック等幅 Normal" panose="020B0209020203020207" pitchFamily="49" charset="-128"/>
          <a:ea typeface="源真ゴシック等幅 Normal" panose="020B0209020203020207" pitchFamily="49" charset="-128"/>
          <a:cs typeface="源真ゴシック等幅 Normal" panose="020B0209020203020207" pitchFamily="49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源真ゴシック等幅 Normal" panose="020B0209020203020207" pitchFamily="49" charset="-128"/>
          <a:ea typeface="源真ゴシック等幅 Normal" panose="020B0209020203020207" pitchFamily="49" charset="-128"/>
          <a:cs typeface="源真ゴシック等幅 Normal" panose="020B0209020203020207" pitchFamily="49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源真ゴシック等幅 Normal" panose="020B0209020203020207" pitchFamily="49" charset="-128"/>
          <a:ea typeface="源真ゴシック等幅 Normal" panose="020B0209020203020207" pitchFamily="49" charset="-128"/>
          <a:cs typeface="源真ゴシック等幅 Normal" panose="020B0209020203020207" pitchFamily="49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源真ゴシック等幅 Normal" panose="020B0209020203020207" pitchFamily="49" charset="-128"/>
          <a:ea typeface="源真ゴシック等幅 Normal" panose="020B0209020203020207" pitchFamily="49" charset="-128"/>
          <a:cs typeface="源真ゴシック等幅 Normal" panose="020B0209020203020207" pitchFamily="49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源真ゴシック等幅 Normal" panose="020B0209020203020207" pitchFamily="49" charset="-128"/>
          <a:ea typeface="源真ゴシック等幅 Normal" panose="020B0209020203020207" pitchFamily="49" charset="-128"/>
          <a:cs typeface="源真ゴシック等幅 Normal" panose="020B0209020203020207" pitchFamily="49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BF600-5FCC-42DC-B28F-94D9E18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2954" y="1106732"/>
            <a:ext cx="9909908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F Swap</a:t>
            </a:r>
            <a:r>
              <a:rPr lang="ja-JP" altLang="en-US" sz="3600" dirty="0"/>
              <a:t> 解説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7818620-46C5-482A-82B1-496FF0EC2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144000" cy="2071931"/>
          </a:xfrm>
        </p:spPr>
        <p:txBody>
          <a:bodyPr/>
          <a:lstStyle/>
          <a:p>
            <a:pPr algn="r"/>
            <a:r>
              <a:rPr lang="ja-JP" altLang="en-US" dirty="0"/>
              <a:t>原案：</a:t>
            </a:r>
            <a:r>
              <a:rPr lang="en-US" altLang="ja-JP" dirty="0"/>
              <a:t>btk</a:t>
            </a:r>
            <a:endParaRPr kumimoji="1" lang="en-US" altLang="ja-JP" dirty="0"/>
          </a:p>
          <a:p>
            <a:pPr algn="r"/>
            <a:r>
              <a:rPr lang="ja-JP" altLang="en-US" dirty="0"/>
              <a:t>解法：</a:t>
            </a:r>
            <a:r>
              <a:rPr lang="en-US" altLang="ja-JP" dirty="0"/>
              <a:t>T.M</a:t>
            </a:r>
          </a:p>
          <a:p>
            <a:pPr algn="r"/>
            <a:r>
              <a:rPr kumimoji="1" lang="ja-JP" altLang="en-US" dirty="0"/>
              <a:t>解説：</a:t>
            </a:r>
            <a:r>
              <a:rPr kumimoji="1" lang="en-US" altLang="ja-JP" dirty="0"/>
              <a:t>btk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355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AD62F-6663-4EDD-90A5-355171E1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判定方法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9E85D90-1FBA-4A2C-B311-3FF167807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各ブロックの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が分かっているので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シミュレートが可能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以上のところから貪欲に適当にやる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が，実はこれは</a:t>
                </a:r>
                <a:r>
                  <a:rPr lang="en-US" altLang="ja-JP" dirty="0"/>
                  <a:t>TLE</a:t>
                </a:r>
              </a:p>
              <a:p>
                <a:pPr lvl="1"/>
                <a:r>
                  <a:rPr kumimoji="1" lang="ja-JP" altLang="en-US" dirty="0"/>
                  <a:t>ちゃんと解析すると，押し出す回数の総和は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もともとの想定解法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9E85D90-1FBA-4A2C-B311-3FF167807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21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79E893-7CA9-408D-A725-0CEA5694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43D8F4-6957-47AA-A2AF-C0274CF3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869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2EB8A22-3A6E-4D68-9684-9C1D7AB0F6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 err="1"/>
                  <a:t>での</a:t>
                </a:r>
                <a:r>
                  <a:rPr kumimoji="1" lang="ja-JP" altLang="en-US" dirty="0"/>
                  <a:t>判定方法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2EB8A22-3A6E-4D68-9684-9C1D7AB0F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3140" b="-371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2AB1ED-B956-4042-83CC-60531C6A8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/>
                  <a:t>にありえない部分列が存在していないか</a:t>
                </a:r>
                <a:br>
                  <a:rPr lang="en-US" altLang="ja-JP" dirty="0"/>
                </a:br>
                <a:r>
                  <a:rPr kumimoji="1" lang="ja-JP" altLang="en-US" dirty="0"/>
                  <a:t>どうかの判定だけをすればよい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区間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dirty="0"/>
                  <a:t>について，</a:t>
                </a:r>
                <a:endParaRPr lang="en-US" altLang="ja-JP" dirty="0"/>
              </a:p>
              <a:p>
                <a:pPr lvl="2"/>
                <a:r>
                  <a:rPr lang="ja-JP" altLang="en-US" b="0" dirty="0"/>
                  <a:t>任意の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dirty="0"/>
                  <a:t> 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ja-JP" dirty="0"/>
              </a:p>
              <a:p>
                <a:pPr lvl="2"/>
                <a:r>
                  <a:rPr lang="ja-JP" altLang="en-US" dirty="0"/>
                  <a:t>該当部分の文字列が </a:t>
                </a:r>
                <a:r>
                  <a:rPr lang="en-US" altLang="ja-JP" dirty="0"/>
                  <a:t>"..(o.)*."</a:t>
                </a:r>
              </a:p>
              <a:p>
                <a:pPr marL="457200" lvl="1" indent="0">
                  <a:buNone/>
                </a:pPr>
                <a:r>
                  <a:rPr lang="ja-JP" altLang="en-US" dirty="0"/>
                  <a:t>  となるような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ja-JP" altLang="en-US" dirty="0"/>
                  <a:t>存在した場合</a:t>
                </a:r>
                <a:r>
                  <a:rPr lang="en-US" altLang="ja-JP" dirty="0"/>
                  <a:t>"No"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が適切で，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/>
                  <a:t>にこれらの部分列が存在しなければ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必ず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dirty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/>
                  <a:t>に遷移可能である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ということが証明できます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2AB1ED-B956-4042-83CC-60531C6A8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166" b="-21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141C58-5E0B-4157-A950-8A41DBBA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D0B12E-65E9-43BF-9279-27DC7C15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7F33477B-37FE-412C-9474-6E1CCC35C579}"/>
              </a:ext>
            </a:extLst>
          </p:cNvPr>
          <p:cNvSpPr/>
          <p:nvPr/>
        </p:nvSpPr>
        <p:spPr>
          <a:xfrm>
            <a:off x="3312367" y="3629608"/>
            <a:ext cx="5029200" cy="998376"/>
          </a:xfrm>
          <a:prstGeom prst="wedgeRectCallout">
            <a:avLst>
              <a:gd name="adj1" fmla="val -37716"/>
              <a:gd name="adj2" fmla="val -6740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rPr>
              <a:t>操作後にこのような形になることはありえない</a:t>
            </a:r>
          </a:p>
        </p:txBody>
      </p:sp>
    </p:spTree>
    <p:extLst>
      <p:ext uri="{BB962C8B-B14F-4D97-AF65-F5344CB8AC3E}">
        <p14:creationId xmlns:p14="http://schemas.microsoft.com/office/powerpoint/2010/main" val="91063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58A41-930E-4AB8-A4DD-8101B35F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CE03BA-0B71-4635-B767-3AB08BAD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9DE05E-7E3C-4C7E-A8CE-05A93367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3F5B25-F2F1-40F2-A43D-A37F61D6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8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619BD-DBC0-497D-8A08-436F5808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サンプルが弱く</a:t>
            </a:r>
            <a:r>
              <a:rPr kumimoji="1" lang="ja-JP" altLang="en-US"/>
              <a:t>．．．</a:t>
            </a:r>
          </a:p>
        </p:txBody>
      </p:sp>
      <p:pic>
        <p:nvPicPr>
          <p:cNvPr id="7" name="コンテンツ プレースホルダー 6" descr="衣類 が含まれている画像&#10;&#10;高い精度で生成された説明">
            <a:extLst>
              <a:ext uri="{FF2B5EF4-FFF2-40B4-BE49-F238E27FC236}">
                <a16:creationId xmlns:a16="http://schemas.microsoft.com/office/drawing/2014/main" id="{7EA19EC6-91B4-499A-9391-780DBEF1F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16" y="1143000"/>
            <a:ext cx="5854642" cy="5068888"/>
          </a:xfr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3E2E2C-4DE4-4F95-83FA-D0956B15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507585-9633-4AE3-ADBF-DCFC846E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507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5A989-476B-4F54-8501-D303F2BE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問題概要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BDF8323-8077-4D15-86DE-CA7C5634A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直線に並んだ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dirty="0"/>
                  <a:t>マスが与えられる</a:t>
                </a:r>
                <a:endParaRPr kumimoji="1" lang="en-US" altLang="ja-JP" dirty="0"/>
              </a:p>
              <a:p>
                <a:r>
                  <a:rPr lang="ja-JP" altLang="en-US" dirty="0"/>
                  <a:t>各マスは空かボールが入ってる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BDF8323-8077-4D15-86DE-CA7C5634A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21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97641C-A9D8-4979-BE1C-90988BE7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F4CC4-0207-4E6B-94FB-92915206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D5A6379-4DFA-4671-9A62-D0144389C7D3}"/>
              </a:ext>
            </a:extLst>
          </p:cNvPr>
          <p:cNvSpPr/>
          <p:nvPr/>
        </p:nvSpPr>
        <p:spPr>
          <a:xfrm>
            <a:off x="1953089" y="3266983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E86A7FF-4C00-4014-9C4C-78A70027CCB7}"/>
              </a:ext>
            </a:extLst>
          </p:cNvPr>
          <p:cNvSpPr/>
          <p:nvPr/>
        </p:nvSpPr>
        <p:spPr>
          <a:xfrm>
            <a:off x="2601089" y="3266983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9E9CE8-F902-4769-BA5D-D2F5857373D9}"/>
              </a:ext>
            </a:extLst>
          </p:cNvPr>
          <p:cNvSpPr/>
          <p:nvPr/>
        </p:nvSpPr>
        <p:spPr>
          <a:xfrm>
            <a:off x="3240142" y="3266983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276BA73-E9C5-47F6-BD9F-D4BB15E2B589}"/>
              </a:ext>
            </a:extLst>
          </p:cNvPr>
          <p:cNvSpPr/>
          <p:nvPr/>
        </p:nvSpPr>
        <p:spPr>
          <a:xfrm>
            <a:off x="3879195" y="3266983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6CAB9B-BA73-48FD-BC51-CF4EBC6F7D6C}"/>
              </a:ext>
            </a:extLst>
          </p:cNvPr>
          <p:cNvSpPr/>
          <p:nvPr/>
        </p:nvSpPr>
        <p:spPr>
          <a:xfrm>
            <a:off x="4527195" y="3266982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6499C57-AB81-4A4A-A9E4-ECFD9C789337}"/>
              </a:ext>
            </a:extLst>
          </p:cNvPr>
          <p:cNvSpPr/>
          <p:nvPr/>
        </p:nvSpPr>
        <p:spPr>
          <a:xfrm>
            <a:off x="5171767" y="3266982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74056EF-4E9D-4D25-A543-EBD2BBD9CC87}"/>
              </a:ext>
            </a:extLst>
          </p:cNvPr>
          <p:cNvSpPr/>
          <p:nvPr/>
        </p:nvSpPr>
        <p:spPr>
          <a:xfrm>
            <a:off x="5819767" y="3266982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6FE278A-2A38-4893-8062-500744AC64B3}"/>
              </a:ext>
            </a:extLst>
          </p:cNvPr>
          <p:cNvSpPr/>
          <p:nvPr/>
        </p:nvSpPr>
        <p:spPr>
          <a:xfrm>
            <a:off x="2655089" y="3321016"/>
            <a:ext cx="540000" cy="54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62B3C4A-C1E5-461B-8D89-ACB849E55832}"/>
              </a:ext>
            </a:extLst>
          </p:cNvPr>
          <p:cNvSpPr/>
          <p:nvPr/>
        </p:nvSpPr>
        <p:spPr>
          <a:xfrm>
            <a:off x="3285195" y="3321016"/>
            <a:ext cx="540000" cy="54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00DD78B-A6DF-439C-AC84-25ED721C4A2E}"/>
              </a:ext>
            </a:extLst>
          </p:cNvPr>
          <p:cNvSpPr/>
          <p:nvPr/>
        </p:nvSpPr>
        <p:spPr>
          <a:xfrm>
            <a:off x="3940428" y="3321016"/>
            <a:ext cx="540000" cy="54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4231F73-3C65-4509-9A61-602A6332101D}"/>
              </a:ext>
            </a:extLst>
          </p:cNvPr>
          <p:cNvSpPr/>
          <p:nvPr/>
        </p:nvSpPr>
        <p:spPr>
          <a:xfrm>
            <a:off x="4581514" y="3321016"/>
            <a:ext cx="540000" cy="54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318D297-A429-4627-9892-3A5CD484F048}"/>
              </a:ext>
            </a:extLst>
          </p:cNvPr>
          <p:cNvSpPr/>
          <p:nvPr/>
        </p:nvSpPr>
        <p:spPr>
          <a:xfrm>
            <a:off x="5230840" y="3321016"/>
            <a:ext cx="540000" cy="54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92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B3134E5-76E9-4A54-B4DE-CD122BA40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次の操作を任意回行うことができる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区間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dirty="0"/>
                  <a:t>を選び，両端のボールを外へ押し出す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dirty="0"/>
                  <a:t>に何度か操作を行うことで，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/>
                  <a:t>にできるか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B3134E5-76E9-4A54-B4DE-CD122BA40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2166" b="-1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79F31E61-D6F7-421C-A626-A3781CDA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問題概要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C3A824-068B-4909-BA77-98347581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25964-1FE9-4A01-A352-A05768C0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6C15C61-EF72-4F33-A263-3C5BFFF37A58}"/>
              </a:ext>
            </a:extLst>
          </p:cNvPr>
          <p:cNvGrpSpPr/>
          <p:nvPr/>
        </p:nvGrpSpPr>
        <p:grpSpPr>
          <a:xfrm>
            <a:off x="6027953" y="2876143"/>
            <a:ext cx="2504662" cy="360228"/>
            <a:chOff x="1953090" y="3266756"/>
            <a:chExt cx="2504662" cy="360228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B7A3BA6-198C-49D8-9667-FAD38EC90264}"/>
                </a:ext>
              </a:extLst>
            </p:cNvPr>
            <p:cNvSpPr/>
            <p:nvPr/>
          </p:nvSpPr>
          <p:spPr>
            <a:xfrm>
              <a:off x="1953090" y="3266984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E2977DD-63C1-4646-9A63-307DAF3EBEC8}"/>
                </a:ext>
              </a:extLst>
            </p:cNvPr>
            <p:cNvSpPr/>
            <p:nvPr/>
          </p:nvSpPr>
          <p:spPr>
            <a:xfrm>
              <a:off x="2317986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45C333B-99D8-40A6-8D87-7CC6BB0DD75E}"/>
                </a:ext>
              </a:extLst>
            </p:cNvPr>
            <p:cNvSpPr/>
            <p:nvPr/>
          </p:nvSpPr>
          <p:spPr>
            <a:xfrm>
              <a:off x="2677986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1378D4F-6AE3-4E3B-BA57-46760AEA6436}"/>
                </a:ext>
              </a:extLst>
            </p:cNvPr>
            <p:cNvSpPr/>
            <p:nvPr/>
          </p:nvSpPr>
          <p:spPr>
            <a:xfrm>
              <a:off x="3028950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9C28755-93C7-4C07-93F4-24573B8DFF29}"/>
                </a:ext>
              </a:extLst>
            </p:cNvPr>
            <p:cNvSpPr/>
            <p:nvPr/>
          </p:nvSpPr>
          <p:spPr>
            <a:xfrm>
              <a:off x="3388950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7774F73-849E-46B5-AEAE-430DD1DCBB0E}"/>
                </a:ext>
              </a:extLst>
            </p:cNvPr>
            <p:cNvSpPr/>
            <p:nvPr/>
          </p:nvSpPr>
          <p:spPr>
            <a:xfrm>
              <a:off x="3739914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FD80B87-99DE-4A64-AE60-C4FCB0E02070}"/>
                </a:ext>
              </a:extLst>
            </p:cNvPr>
            <p:cNvSpPr/>
            <p:nvPr/>
          </p:nvSpPr>
          <p:spPr>
            <a:xfrm>
              <a:off x="4097752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2F97F205-2D11-4C93-87F2-8B72831D4407}"/>
                </a:ext>
              </a:extLst>
            </p:cNvPr>
            <p:cNvSpPr/>
            <p:nvPr/>
          </p:nvSpPr>
          <p:spPr>
            <a:xfrm>
              <a:off x="2336072" y="3291320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9B5FC71-9D81-4201-ADE5-5003F92F247F}"/>
                </a:ext>
              </a:extLst>
            </p:cNvPr>
            <p:cNvSpPr/>
            <p:nvPr/>
          </p:nvSpPr>
          <p:spPr>
            <a:xfrm>
              <a:off x="2693338" y="3284016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A51345CC-39C2-42D2-872A-EA0252A4A69F}"/>
                </a:ext>
              </a:extLst>
            </p:cNvPr>
            <p:cNvSpPr/>
            <p:nvPr/>
          </p:nvSpPr>
          <p:spPr>
            <a:xfrm>
              <a:off x="3056210" y="3284016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E9F0767A-8D9F-4E46-A9A5-2D222E1B6193}"/>
                </a:ext>
              </a:extLst>
            </p:cNvPr>
            <p:cNvSpPr/>
            <p:nvPr/>
          </p:nvSpPr>
          <p:spPr>
            <a:xfrm>
              <a:off x="3402432" y="3284016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CE8CFCE-F4C7-4658-8DD6-3AD004B8E22A}"/>
                </a:ext>
              </a:extLst>
            </p:cNvPr>
            <p:cNvSpPr/>
            <p:nvPr/>
          </p:nvSpPr>
          <p:spPr>
            <a:xfrm>
              <a:off x="3766611" y="3282442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8CA9567-28B6-45AE-AA3E-35911D324518}"/>
              </a:ext>
            </a:extLst>
          </p:cNvPr>
          <p:cNvGrpSpPr/>
          <p:nvPr/>
        </p:nvGrpSpPr>
        <p:grpSpPr>
          <a:xfrm>
            <a:off x="6066387" y="4823558"/>
            <a:ext cx="2510374" cy="360228"/>
            <a:chOff x="1953090" y="3266756"/>
            <a:chExt cx="2510374" cy="360228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03F11EC5-C13B-4224-8C12-EE1316D8E547}"/>
                </a:ext>
              </a:extLst>
            </p:cNvPr>
            <p:cNvSpPr/>
            <p:nvPr/>
          </p:nvSpPr>
          <p:spPr>
            <a:xfrm>
              <a:off x="1953090" y="3266984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7A08443C-4744-4EF5-BF67-ED4E2E42B78D}"/>
                </a:ext>
              </a:extLst>
            </p:cNvPr>
            <p:cNvSpPr/>
            <p:nvPr/>
          </p:nvSpPr>
          <p:spPr>
            <a:xfrm>
              <a:off x="2317986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90A4E3D9-FF89-4B8D-B74A-F1FB1420ADBF}"/>
                </a:ext>
              </a:extLst>
            </p:cNvPr>
            <p:cNvSpPr/>
            <p:nvPr/>
          </p:nvSpPr>
          <p:spPr>
            <a:xfrm>
              <a:off x="2677986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43231BD2-F890-4BD4-B7F3-9CB8A7CF0B06}"/>
                </a:ext>
              </a:extLst>
            </p:cNvPr>
            <p:cNvSpPr/>
            <p:nvPr/>
          </p:nvSpPr>
          <p:spPr>
            <a:xfrm>
              <a:off x="3028950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11C52572-5F4D-4941-8787-47A73BAB9A6E}"/>
                </a:ext>
              </a:extLst>
            </p:cNvPr>
            <p:cNvSpPr/>
            <p:nvPr/>
          </p:nvSpPr>
          <p:spPr>
            <a:xfrm>
              <a:off x="3388950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40E5DA1E-875E-4F67-A327-3C0ADE31012C}"/>
                </a:ext>
              </a:extLst>
            </p:cNvPr>
            <p:cNvSpPr/>
            <p:nvPr/>
          </p:nvSpPr>
          <p:spPr>
            <a:xfrm>
              <a:off x="3739914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9305D76-0A8A-4D60-97D5-6144727914C0}"/>
                </a:ext>
              </a:extLst>
            </p:cNvPr>
            <p:cNvSpPr/>
            <p:nvPr/>
          </p:nvSpPr>
          <p:spPr>
            <a:xfrm>
              <a:off x="4097752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81D1631-1A64-44EC-83E9-B71EC1A8A438}"/>
                </a:ext>
              </a:extLst>
            </p:cNvPr>
            <p:cNvSpPr/>
            <p:nvPr/>
          </p:nvSpPr>
          <p:spPr>
            <a:xfrm>
              <a:off x="1971284" y="3282442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BB54B319-6903-4070-8077-A34E2B4EFB93}"/>
                </a:ext>
              </a:extLst>
            </p:cNvPr>
            <p:cNvSpPr/>
            <p:nvPr/>
          </p:nvSpPr>
          <p:spPr>
            <a:xfrm>
              <a:off x="2337892" y="3284284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33F4CD0C-06DD-404A-9D8F-67108FB66060}"/>
                </a:ext>
              </a:extLst>
            </p:cNvPr>
            <p:cNvSpPr/>
            <p:nvPr/>
          </p:nvSpPr>
          <p:spPr>
            <a:xfrm>
              <a:off x="3056210" y="3284016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A0CE0BA5-2AFF-478E-904D-6913E6310B91}"/>
                </a:ext>
              </a:extLst>
            </p:cNvPr>
            <p:cNvSpPr/>
            <p:nvPr/>
          </p:nvSpPr>
          <p:spPr>
            <a:xfrm>
              <a:off x="4139464" y="3282442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6D11846F-FC3C-4757-BF10-F0E28C24E00C}"/>
                </a:ext>
              </a:extLst>
            </p:cNvPr>
            <p:cNvSpPr/>
            <p:nvPr/>
          </p:nvSpPr>
          <p:spPr>
            <a:xfrm>
              <a:off x="3766611" y="3282442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74D7404-1C02-4E77-8B34-637537941F4E}"/>
                  </a:ext>
                </a:extLst>
              </p:cNvPr>
              <p:cNvSpPr txBox="1"/>
              <p:nvPr/>
            </p:nvSpPr>
            <p:spPr>
              <a:xfrm>
                <a:off x="5561494" y="283871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源真ゴシック等幅 Normal" panose="020B0209020203020207" pitchFamily="49" charset="-128"/>
                          <a:cs typeface="源真ゴシック等幅 Normal" panose="020B0209020203020207" pitchFamily="49" charset="-128"/>
                        </a:rPr>
                        <m:t>𝑺</m:t>
                      </m:r>
                    </m:oMath>
                  </m:oMathPara>
                </a14:m>
                <a:endParaRPr kumimoji="1" lang="ja-JP" altLang="en-US" sz="2400" b="1" dirty="0">
                  <a:latin typeface="源真ゴシック等幅 Normal" panose="020B0209020203020207" pitchFamily="49" charset="-128"/>
                  <a:ea typeface="源真ゴシック等幅 Normal" panose="020B0209020203020207" pitchFamily="49" charset="-128"/>
                  <a:cs typeface="源真ゴシック等幅 Normal" panose="020B0209020203020207" pitchFamily="49" charset="-128"/>
                </a:endParaRPr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74D7404-1C02-4E77-8B34-637537941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494" y="2838710"/>
                <a:ext cx="360000" cy="461665"/>
              </a:xfrm>
              <a:prstGeom prst="rect">
                <a:avLst/>
              </a:prstGeom>
              <a:blipFill>
                <a:blip r:embed="rId3"/>
                <a:stretch>
                  <a:fillRect l="-3390" r="-3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9E5BEA83-C74D-4DA6-AF40-4B42A57D879A}"/>
                  </a:ext>
                </a:extLst>
              </p:cNvPr>
              <p:cNvSpPr txBox="1"/>
              <p:nvPr/>
            </p:nvSpPr>
            <p:spPr>
              <a:xfrm>
                <a:off x="5535423" y="4805070"/>
                <a:ext cx="360000" cy="46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源真ゴシック等幅 Normal" panose="020B0209020203020207" pitchFamily="49" charset="-128"/>
                          <a:cs typeface="源真ゴシック等幅 Normal" panose="020B0209020203020207" pitchFamily="49" charset="-128"/>
                        </a:rPr>
                        <m:t>𝑻</m:t>
                      </m:r>
                    </m:oMath>
                  </m:oMathPara>
                </a14:m>
                <a:endParaRPr kumimoji="1" lang="ja-JP" altLang="en-US" sz="2400" b="1" dirty="0">
                  <a:latin typeface="源真ゴシック等幅 Normal" panose="020B0209020203020207" pitchFamily="49" charset="-128"/>
                  <a:ea typeface="源真ゴシック等幅 Normal" panose="020B0209020203020207" pitchFamily="49" charset="-128"/>
                  <a:cs typeface="源真ゴシック等幅 Normal" panose="020B0209020203020207" pitchFamily="49" charset="-128"/>
                </a:endParaRPr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9E5BEA83-C74D-4DA6-AF40-4B42A57D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23" y="4805070"/>
                <a:ext cx="360000" cy="463973"/>
              </a:xfrm>
              <a:prstGeom prst="rect">
                <a:avLst/>
              </a:prstGeom>
              <a:blipFill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矢印: 下 65">
            <a:extLst>
              <a:ext uri="{FF2B5EF4-FFF2-40B4-BE49-F238E27FC236}">
                <a16:creationId xmlns:a16="http://schemas.microsoft.com/office/drawing/2014/main" id="{3112600F-FFFC-4ED0-B046-AAEEFA9DA138}"/>
              </a:ext>
            </a:extLst>
          </p:cNvPr>
          <p:cNvSpPr/>
          <p:nvPr/>
        </p:nvSpPr>
        <p:spPr>
          <a:xfrm>
            <a:off x="7154347" y="3417908"/>
            <a:ext cx="385094" cy="126464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1239A46-4040-458D-87FC-F88C875F257A}"/>
              </a:ext>
            </a:extLst>
          </p:cNvPr>
          <p:cNvSpPr txBox="1"/>
          <p:nvPr/>
        </p:nvSpPr>
        <p:spPr>
          <a:xfrm>
            <a:off x="6788257" y="3757465"/>
            <a:ext cx="109165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rPr>
              <a:t>操作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ECD91CDB-F7E1-4BB1-A42D-58326F8DA8E6}"/>
              </a:ext>
            </a:extLst>
          </p:cNvPr>
          <p:cNvGrpSpPr/>
          <p:nvPr/>
        </p:nvGrpSpPr>
        <p:grpSpPr>
          <a:xfrm>
            <a:off x="1386837" y="3373976"/>
            <a:ext cx="2504662" cy="360228"/>
            <a:chOff x="1953090" y="3266756"/>
            <a:chExt cx="2504662" cy="360228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034D9FA6-B5AC-4D0C-B1CC-3E53C5CF1366}"/>
                </a:ext>
              </a:extLst>
            </p:cNvPr>
            <p:cNvSpPr/>
            <p:nvPr/>
          </p:nvSpPr>
          <p:spPr>
            <a:xfrm>
              <a:off x="1953090" y="3266984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A716709-B871-4882-8ED8-4C5325475246}"/>
                </a:ext>
              </a:extLst>
            </p:cNvPr>
            <p:cNvSpPr/>
            <p:nvPr/>
          </p:nvSpPr>
          <p:spPr>
            <a:xfrm>
              <a:off x="2317986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BD50C1C2-D99B-425D-BC03-C57CE8E40B6F}"/>
                </a:ext>
              </a:extLst>
            </p:cNvPr>
            <p:cNvSpPr/>
            <p:nvPr/>
          </p:nvSpPr>
          <p:spPr>
            <a:xfrm>
              <a:off x="2677986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3314F052-BA03-49F0-A1EF-41BC8A0B0009}"/>
                </a:ext>
              </a:extLst>
            </p:cNvPr>
            <p:cNvSpPr/>
            <p:nvPr/>
          </p:nvSpPr>
          <p:spPr>
            <a:xfrm>
              <a:off x="3028950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C2682D41-12CC-4B8A-B48E-5F7F325A57BA}"/>
                </a:ext>
              </a:extLst>
            </p:cNvPr>
            <p:cNvSpPr/>
            <p:nvPr/>
          </p:nvSpPr>
          <p:spPr>
            <a:xfrm>
              <a:off x="3388950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CB18D24F-030D-45A1-ADC7-9EF4EBDDDE04}"/>
                </a:ext>
              </a:extLst>
            </p:cNvPr>
            <p:cNvSpPr/>
            <p:nvPr/>
          </p:nvSpPr>
          <p:spPr>
            <a:xfrm>
              <a:off x="3739914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70DFFFE4-F5DA-4C93-A1C6-3CFF10F0A211}"/>
                </a:ext>
              </a:extLst>
            </p:cNvPr>
            <p:cNvSpPr/>
            <p:nvPr/>
          </p:nvSpPr>
          <p:spPr>
            <a:xfrm>
              <a:off x="4097752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EF1755E-B454-4B1C-98C2-8A81D9059AF7}"/>
                </a:ext>
              </a:extLst>
            </p:cNvPr>
            <p:cNvSpPr/>
            <p:nvPr/>
          </p:nvSpPr>
          <p:spPr>
            <a:xfrm>
              <a:off x="2336072" y="3291320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4DFDA37B-C750-4F3E-AE42-59486BC05284}"/>
                </a:ext>
              </a:extLst>
            </p:cNvPr>
            <p:cNvSpPr/>
            <p:nvPr/>
          </p:nvSpPr>
          <p:spPr>
            <a:xfrm>
              <a:off x="2693338" y="3284016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42F58106-6D9C-4BB7-B1CD-FBB3DD7443A7}"/>
                </a:ext>
              </a:extLst>
            </p:cNvPr>
            <p:cNvSpPr/>
            <p:nvPr/>
          </p:nvSpPr>
          <p:spPr>
            <a:xfrm>
              <a:off x="3056210" y="3284016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4684EA0-742B-4243-8139-06BEB53962E0}"/>
                </a:ext>
              </a:extLst>
            </p:cNvPr>
            <p:cNvSpPr/>
            <p:nvPr/>
          </p:nvSpPr>
          <p:spPr>
            <a:xfrm>
              <a:off x="4122381" y="3278762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B1AB27FB-E879-481E-89A8-AD777287288B}"/>
                </a:ext>
              </a:extLst>
            </p:cNvPr>
            <p:cNvSpPr/>
            <p:nvPr/>
          </p:nvSpPr>
          <p:spPr>
            <a:xfrm>
              <a:off x="3766611" y="3282442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063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B3134E5-76E9-4A54-B4DE-CD122BA40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次の操作を任意回行うことができる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区間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dirty="0"/>
                  <a:t>を選び，両端のボールを外へ押し出す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dirty="0"/>
                  <a:t>に何度か操作を行うことで，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/>
                  <a:t>にできるか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B3134E5-76E9-4A54-B4DE-CD122BA40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2166" b="-1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79F31E61-D6F7-421C-A626-A3781CDA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問題概要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C3A824-068B-4909-BA77-98347581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25964-1FE9-4A01-A352-A05768C0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6C15C61-EF72-4F33-A263-3C5BFFF37A58}"/>
              </a:ext>
            </a:extLst>
          </p:cNvPr>
          <p:cNvGrpSpPr/>
          <p:nvPr/>
        </p:nvGrpSpPr>
        <p:grpSpPr>
          <a:xfrm>
            <a:off x="6027953" y="2876143"/>
            <a:ext cx="2504662" cy="360228"/>
            <a:chOff x="1953090" y="3266756"/>
            <a:chExt cx="2504662" cy="360228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B7A3BA6-198C-49D8-9667-FAD38EC90264}"/>
                </a:ext>
              </a:extLst>
            </p:cNvPr>
            <p:cNvSpPr/>
            <p:nvPr/>
          </p:nvSpPr>
          <p:spPr>
            <a:xfrm>
              <a:off x="1953090" y="3266984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E2977DD-63C1-4646-9A63-307DAF3EBEC8}"/>
                </a:ext>
              </a:extLst>
            </p:cNvPr>
            <p:cNvSpPr/>
            <p:nvPr/>
          </p:nvSpPr>
          <p:spPr>
            <a:xfrm>
              <a:off x="2317986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45C333B-99D8-40A6-8D87-7CC6BB0DD75E}"/>
                </a:ext>
              </a:extLst>
            </p:cNvPr>
            <p:cNvSpPr/>
            <p:nvPr/>
          </p:nvSpPr>
          <p:spPr>
            <a:xfrm>
              <a:off x="2677986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1378D4F-6AE3-4E3B-BA57-46760AEA6436}"/>
                </a:ext>
              </a:extLst>
            </p:cNvPr>
            <p:cNvSpPr/>
            <p:nvPr/>
          </p:nvSpPr>
          <p:spPr>
            <a:xfrm>
              <a:off x="3028950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9C28755-93C7-4C07-93F4-24573B8DFF29}"/>
                </a:ext>
              </a:extLst>
            </p:cNvPr>
            <p:cNvSpPr/>
            <p:nvPr/>
          </p:nvSpPr>
          <p:spPr>
            <a:xfrm>
              <a:off x="3388950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7774F73-849E-46B5-AEAE-430DD1DCBB0E}"/>
                </a:ext>
              </a:extLst>
            </p:cNvPr>
            <p:cNvSpPr/>
            <p:nvPr/>
          </p:nvSpPr>
          <p:spPr>
            <a:xfrm>
              <a:off x="3739914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FD80B87-99DE-4A64-AE60-C4FCB0E02070}"/>
                </a:ext>
              </a:extLst>
            </p:cNvPr>
            <p:cNvSpPr/>
            <p:nvPr/>
          </p:nvSpPr>
          <p:spPr>
            <a:xfrm>
              <a:off x="4097752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2F97F205-2D11-4C93-87F2-8B72831D4407}"/>
                </a:ext>
              </a:extLst>
            </p:cNvPr>
            <p:cNvSpPr/>
            <p:nvPr/>
          </p:nvSpPr>
          <p:spPr>
            <a:xfrm>
              <a:off x="2336072" y="3291320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9B5FC71-9D81-4201-ADE5-5003F92F247F}"/>
                </a:ext>
              </a:extLst>
            </p:cNvPr>
            <p:cNvSpPr/>
            <p:nvPr/>
          </p:nvSpPr>
          <p:spPr>
            <a:xfrm>
              <a:off x="2693338" y="3284016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A51345CC-39C2-42D2-872A-EA0252A4A69F}"/>
                </a:ext>
              </a:extLst>
            </p:cNvPr>
            <p:cNvSpPr/>
            <p:nvPr/>
          </p:nvSpPr>
          <p:spPr>
            <a:xfrm>
              <a:off x="3056210" y="3284016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E9F0767A-8D9F-4E46-A9A5-2D222E1B6193}"/>
                </a:ext>
              </a:extLst>
            </p:cNvPr>
            <p:cNvSpPr/>
            <p:nvPr/>
          </p:nvSpPr>
          <p:spPr>
            <a:xfrm>
              <a:off x="3402432" y="3284016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CE8CFCE-F4C7-4658-8DD6-3AD004B8E22A}"/>
                </a:ext>
              </a:extLst>
            </p:cNvPr>
            <p:cNvSpPr/>
            <p:nvPr/>
          </p:nvSpPr>
          <p:spPr>
            <a:xfrm>
              <a:off x="3766611" y="3282442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8CA9567-28B6-45AE-AA3E-35911D324518}"/>
              </a:ext>
            </a:extLst>
          </p:cNvPr>
          <p:cNvGrpSpPr/>
          <p:nvPr/>
        </p:nvGrpSpPr>
        <p:grpSpPr>
          <a:xfrm>
            <a:off x="6066387" y="4823558"/>
            <a:ext cx="2510374" cy="360228"/>
            <a:chOff x="1953090" y="3266756"/>
            <a:chExt cx="2510374" cy="360228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03F11EC5-C13B-4224-8C12-EE1316D8E547}"/>
                </a:ext>
              </a:extLst>
            </p:cNvPr>
            <p:cNvSpPr/>
            <p:nvPr/>
          </p:nvSpPr>
          <p:spPr>
            <a:xfrm>
              <a:off x="1953090" y="3266984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7A08443C-4744-4EF5-BF67-ED4E2E42B78D}"/>
                </a:ext>
              </a:extLst>
            </p:cNvPr>
            <p:cNvSpPr/>
            <p:nvPr/>
          </p:nvSpPr>
          <p:spPr>
            <a:xfrm>
              <a:off x="2317986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90A4E3D9-FF89-4B8D-B74A-F1FB1420ADBF}"/>
                </a:ext>
              </a:extLst>
            </p:cNvPr>
            <p:cNvSpPr/>
            <p:nvPr/>
          </p:nvSpPr>
          <p:spPr>
            <a:xfrm>
              <a:off x="2677986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43231BD2-F890-4BD4-B7F3-9CB8A7CF0B06}"/>
                </a:ext>
              </a:extLst>
            </p:cNvPr>
            <p:cNvSpPr/>
            <p:nvPr/>
          </p:nvSpPr>
          <p:spPr>
            <a:xfrm>
              <a:off x="3028950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11C52572-5F4D-4941-8787-47A73BAB9A6E}"/>
                </a:ext>
              </a:extLst>
            </p:cNvPr>
            <p:cNvSpPr/>
            <p:nvPr/>
          </p:nvSpPr>
          <p:spPr>
            <a:xfrm>
              <a:off x="3388950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40E5DA1E-875E-4F67-A327-3C0ADE31012C}"/>
                </a:ext>
              </a:extLst>
            </p:cNvPr>
            <p:cNvSpPr/>
            <p:nvPr/>
          </p:nvSpPr>
          <p:spPr>
            <a:xfrm>
              <a:off x="3739914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A9305D76-0A8A-4D60-97D5-6144727914C0}"/>
                </a:ext>
              </a:extLst>
            </p:cNvPr>
            <p:cNvSpPr/>
            <p:nvPr/>
          </p:nvSpPr>
          <p:spPr>
            <a:xfrm>
              <a:off x="4097752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81D1631-1A64-44EC-83E9-B71EC1A8A438}"/>
                </a:ext>
              </a:extLst>
            </p:cNvPr>
            <p:cNvSpPr/>
            <p:nvPr/>
          </p:nvSpPr>
          <p:spPr>
            <a:xfrm>
              <a:off x="1971284" y="3282442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BB54B319-6903-4070-8077-A34E2B4EFB93}"/>
                </a:ext>
              </a:extLst>
            </p:cNvPr>
            <p:cNvSpPr/>
            <p:nvPr/>
          </p:nvSpPr>
          <p:spPr>
            <a:xfrm>
              <a:off x="2337892" y="3284284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33F4CD0C-06DD-404A-9D8F-67108FB66060}"/>
                </a:ext>
              </a:extLst>
            </p:cNvPr>
            <p:cNvSpPr/>
            <p:nvPr/>
          </p:nvSpPr>
          <p:spPr>
            <a:xfrm>
              <a:off x="3056210" y="3284016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A0CE0BA5-2AFF-478E-904D-6913E6310B91}"/>
                </a:ext>
              </a:extLst>
            </p:cNvPr>
            <p:cNvSpPr/>
            <p:nvPr/>
          </p:nvSpPr>
          <p:spPr>
            <a:xfrm>
              <a:off x="4139464" y="3282442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6D11846F-FC3C-4757-BF10-F0E28C24E00C}"/>
                </a:ext>
              </a:extLst>
            </p:cNvPr>
            <p:cNvSpPr/>
            <p:nvPr/>
          </p:nvSpPr>
          <p:spPr>
            <a:xfrm>
              <a:off x="3766611" y="3282442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74D7404-1C02-4E77-8B34-637537941F4E}"/>
                  </a:ext>
                </a:extLst>
              </p:cNvPr>
              <p:cNvSpPr txBox="1"/>
              <p:nvPr/>
            </p:nvSpPr>
            <p:spPr>
              <a:xfrm>
                <a:off x="5561494" y="283871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源真ゴシック等幅 Normal" panose="020B0209020203020207" pitchFamily="49" charset="-128"/>
                          <a:cs typeface="源真ゴシック等幅 Normal" panose="020B0209020203020207" pitchFamily="49" charset="-128"/>
                        </a:rPr>
                        <m:t>𝑺</m:t>
                      </m:r>
                    </m:oMath>
                  </m:oMathPara>
                </a14:m>
                <a:endParaRPr kumimoji="1" lang="ja-JP" altLang="en-US" sz="2400" b="1" dirty="0">
                  <a:latin typeface="源真ゴシック等幅 Normal" panose="020B0209020203020207" pitchFamily="49" charset="-128"/>
                  <a:ea typeface="源真ゴシック等幅 Normal" panose="020B0209020203020207" pitchFamily="49" charset="-128"/>
                  <a:cs typeface="源真ゴシック等幅 Normal" panose="020B0209020203020207" pitchFamily="49" charset="-128"/>
                </a:endParaRPr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74D7404-1C02-4E77-8B34-637537941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494" y="2838710"/>
                <a:ext cx="360000" cy="461665"/>
              </a:xfrm>
              <a:prstGeom prst="rect">
                <a:avLst/>
              </a:prstGeom>
              <a:blipFill>
                <a:blip r:embed="rId3"/>
                <a:stretch>
                  <a:fillRect l="-3390" r="-3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9E5BEA83-C74D-4DA6-AF40-4B42A57D879A}"/>
                  </a:ext>
                </a:extLst>
              </p:cNvPr>
              <p:cNvSpPr txBox="1"/>
              <p:nvPr/>
            </p:nvSpPr>
            <p:spPr>
              <a:xfrm>
                <a:off x="5535423" y="4805070"/>
                <a:ext cx="360000" cy="46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源真ゴシック等幅 Normal" panose="020B0209020203020207" pitchFamily="49" charset="-128"/>
                          <a:cs typeface="源真ゴシック等幅 Normal" panose="020B0209020203020207" pitchFamily="49" charset="-128"/>
                        </a:rPr>
                        <m:t>𝑻</m:t>
                      </m:r>
                    </m:oMath>
                  </m:oMathPara>
                </a14:m>
                <a:endParaRPr kumimoji="1" lang="ja-JP" altLang="en-US" sz="2400" b="1" dirty="0">
                  <a:latin typeface="源真ゴシック等幅 Normal" panose="020B0209020203020207" pitchFamily="49" charset="-128"/>
                  <a:ea typeface="源真ゴシック等幅 Normal" panose="020B0209020203020207" pitchFamily="49" charset="-128"/>
                  <a:cs typeface="源真ゴシック等幅 Normal" panose="020B0209020203020207" pitchFamily="49" charset="-128"/>
                </a:endParaRPr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9E5BEA83-C74D-4DA6-AF40-4B42A57D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23" y="4805070"/>
                <a:ext cx="360000" cy="463973"/>
              </a:xfrm>
              <a:prstGeom prst="rect">
                <a:avLst/>
              </a:prstGeom>
              <a:blipFill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矢印: 下 65">
            <a:extLst>
              <a:ext uri="{FF2B5EF4-FFF2-40B4-BE49-F238E27FC236}">
                <a16:creationId xmlns:a16="http://schemas.microsoft.com/office/drawing/2014/main" id="{3112600F-FFFC-4ED0-B046-AAEEFA9DA138}"/>
              </a:ext>
            </a:extLst>
          </p:cNvPr>
          <p:cNvSpPr/>
          <p:nvPr/>
        </p:nvSpPr>
        <p:spPr>
          <a:xfrm>
            <a:off x="7154347" y="3417908"/>
            <a:ext cx="385094" cy="126464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1239A46-4040-458D-87FC-F88C875F257A}"/>
              </a:ext>
            </a:extLst>
          </p:cNvPr>
          <p:cNvSpPr txBox="1"/>
          <p:nvPr/>
        </p:nvSpPr>
        <p:spPr>
          <a:xfrm>
            <a:off x="6788257" y="3757465"/>
            <a:ext cx="109165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源真ゴシック等幅 Normal" panose="020B0209020203020207" pitchFamily="49" charset="-128"/>
                <a:ea typeface="源真ゴシック等幅 Normal" panose="020B0209020203020207" pitchFamily="49" charset="-128"/>
                <a:cs typeface="源真ゴシック等幅 Normal" panose="020B0209020203020207" pitchFamily="49" charset="-128"/>
              </a:rPr>
              <a:t>操作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34D9FA6-B5AC-4D0C-B1CC-3E53C5CF1366}"/>
              </a:ext>
            </a:extLst>
          </p:cNvPr>
          <p:cNvSpPr/>
          <p:nvPr/>
        </p:nvSpPr>
        <p:spPr>
          <a:xfrm>
            <a:off x="1386837" y="337420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A716709-B871-4882-8ED8-4C5325475246}"/>
              </a:ext>
            </a:extLst>
          </p:cNvPr>
          <p:cNvSpPr/>
          <p:nvPr/>
        </p:nvSpPr>
        <p:spPr>
          <a:xfrm>
            <a:off x="1751733" y="3373976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D50C1C2-D99B-425D-BC03-C57CE8E40B6F}"/>
              </a:ext>
            </a:extLst>
          </p:cNvPr>
          <p:cNvSpPr/>
          <p:nvPr/>
        </p:nvSpPr>
        <p:spPr>
          <a:xfrm>
            <a:off x="2111733" y="3373976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314F052-BA03-49F0-A1EF-41BC8A0B0009}"/>
              </a:ext>
            </a:extLst>
          </p:cNvPr>
          <p:cNvSpPr/>
          <p:nvPr/>
        </p:nvSpPr>
        <p:spPr>
          <a:xfrm>
            <a:off x="2462697" y="3373976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2682D41-12CC-4B8A-B48E-5F7F325A57BA}"/>
              </a:ext>
            </a:extLst>
          </p:cNvPr>
          <p:cNvSpPr/>
          <p:nvPr/>
        </p:nvSpPr>
        <p:spPr>
          <a:xfrm>
            <a:off x="2822697" y="3373976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B18D24F-030D-45A1-ADC7-9EF4EBDDDE04}"/>
              </a:ext>
            </a:extLst>
          </p:cNvPr>
          <p:cNvSpPr/>
          <p:nvPr/>
        </p:nvSpPr>
        <p:spPr>
          <a:xfrm>
            <a:off x="3173661" y="3373976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70DFFFE4-F5DA-4C93-A1C6-3CFF10F0A211}"/>
              </a:ext>
            </a:extLst>
          </p:cNvPr>
          <p:cNvSpPr/>
          <p:nvPr/>
        </p:nvSpPr>
        <p:spPr>
          <a:xfrm>
            <a:off x="3531499" y="3373976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3EF1755E-B454-4B1C-98C2-8A81D9059AF7}"/>
              </a:ext>
            </a:extLst>
          </p:cNvPr>
          <p:cNvSpPr/>
          <p:nvPr/>
        </p:nvSpPr>
        <p:spPr>
          <a:xfrm>
            <a:off x="1769819" y="3398540"/>
            <a:ext cx="324000" cy="3254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4DFDA37B-C750-4F3E-AE42-59486BC05284}"/>
              </a:ext>
            </a:extLst>
          </p:cNvPr>
          <p:cNvSpPr/>
          <p:nvPr/>
        </p:nvSpPr>
        <p:spPr>
          <a:xfrm>
            <a:off x="2127085" y="3391236"/>
            <a:ext cx="324000" cy="3254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42F58106-6D9C-4BB7-B1CD-FBB3DD7443A7}"/>
              </a:ext>
            </a:extLst>
          </p:cNvPr>
          <p:cNvSpPr/>
          <p:nvPr/>
        </p:nvSpPr>
        <p:spPr>
          <a:xfrm>
            <a:off x="2489957" y="3391236"/>
            <a:ext cx="324000" cy="3254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74684EA0-742B-4243-8139-06BEB53962E0}"/>
              </a:ext>
            </a:extLst>
          </p:cNvPr>
          <p:cNvSpPr/>
          <p:nvPr/>
        </p:nvSpPr>
        <p:spPr>
          <a:xfrm>
            <a:off x="3556128" y="3385982"/>
            <a:ext cx="324000" cy="3254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B1AB27FB-E879-481E-89A8-AD777287288B}"/>
              </a:ext>
            </a:extLst>
          </p:cNvPr>
          <p:cNvSpPr/>
          <p:nvPr/>
        </p:nvSpPr>
        <p:spPr>
          <a:xfrm>
            <a:off x="3200358" y="3389662"/>
            <a:ext cx="324000" cy="3254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200B8D5-D216-457A-8CF0-CAE6989064A3}"/>
              </a:ext>
            </a:extLst>
          </p:cNvPr>
          <p:cNvSpPr/>
          <p:nvPr/>
        </p:nvSpPr>
        <p:spPr>
          <a:xfrm>
            <a:off x="1386837" y="3300375"/>
            <a:ext cx="1828824" cy="552534"/>
          </a:xfrm>
          <a:prstGeom prst="rect">
            <a:avLst/>
          </a:prstGeom>
          <a:solidFill>
            <a:schemeClr val="accent2">
              <a:alpha val="14000"/>
            </a:schemeClr>
          </a:solidFill>
          <a:ln w="2857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9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394 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0.03941 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70EC3-A322-47A2-A6B2-68D8256F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9C1E68-8BEC-4FAA-BB98-82DF8B2B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「空マスと空マスとの間に何個ボールが</a:t>
            </a:r>
            <a:br>
              <a:rPr lang="en-US" altLang="ja-JP" dirty="0"/>
            </a:br>
            <a:r>
              <a:rPr lang="ja-JP" altLang="en-US" dirty="0"/>
              <a:t>入っているか」という列に変換してみる</a:t>
            </a:r>
            <a:endParaRPr lang="en-US" altLang="ja-JP" dirty="0"/>
          </a:p>
          <a:p>
            <a:pPr lvl="1"/>
            <a:r>
              <a:rPr kumimoji="1" lang="ja-JP" altLang="en-US" dirty="0"/>
              <a:t>以後この塊をブロックと呼ぶ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操作が簡潔に記述できる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7FB596-EF92-45B7-9C1F-1F62EAA9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EDF639-1216-4437-8C65-1A3F9776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F76306E-BAEF-49D9-B805-23A36DF2FBAF}"/>
              </a:ext>
            </a:extLst>
          </p:cNvPr>
          <p:cNvGrpSpPr/>
          <p:nvPr/>
        </p:nvGrpSpPr>
        <p:grpSpPr>
          <a:xfrm>
            <a:off x="1526796" y="2795478"/>
            <a:ext cx="2504662" cy="360228"/>
            <a:chOff x="1953090" y="3266756"/>
            <a:chExt cx="2504662" cy="36022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3A0E679-296A-4E2D-8AA0-4E7D4807308A}"/>
                </a:ext>
              </a:extLst>
            </p:cNvPr>
            <p:cNvSpPr/>
            <p:nvPr/>
          </p:nvSpPr>
          <p:spPr>
            <a:xfrm>
              <a:off x="1953090" y="3266984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4A15920-FE5C-4F41-901C-5A38E5024B16}"/>
                </a:ext>
              </a:extLst>
            </p:cNvPr>
            <p:cNvSpPr/>
            <p:nvPr/>
          </p:nvSpPr>
          <p:spPr>
            <a:xfrm>
              <a:off x="2317986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378EABD-6BD8-4436-8A01-D3DFAE000038}"/>
                </a:ext>
              </a:extLst>
            </p:cNvPr>
            <p:cNvSpPr/>
            <p:nvPr/>
          </p:nvSpPr>
          <p:spPr>
            <a:xfrm>
              <a:off x="2677986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C83D93C-BEC6-421F-885F-7BADA62DD29A}"/>
                </a:ext>
              </a:extLst>
            </p:cNvPr>
            <p:cNvSpPr/>
            <p:nvPr/>
          </p:nvSpPr>
          <p:spPr>
            <a:xfrm>
              <a:off x="3028950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4ACA392-0E53-4782-BE25-EFE39C363E4B}"/>
                </a:ext>
              </a:extLst>
            </p:cNvPr>
            <p:cNvSpPr/>
            <p:nvPr/>
          </p:nvSpPr>
          <p:spPr>
            <a:xfrm>
              <a:off x="3388950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4F7D740-0BCC-42AD-BB27-EF6FC3872591}"/>
                </a:ext>
              </a:extLst>
            </p:cNvPr>
            <p:cNvSpPr/>
            <p:nvPr/>
          </p:nvSpPr>
          <p:spPr>
            <a:xfrm>
              <a:off x="3739914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3ED5DA2-BFC3-44ED-8C5B-FE70B54CC08C}"/>
                </a:ext>
              </a:extLst>
            </p:cNvPr>
            <p:cNvSpPr/>
            <p:nvPr/>
          </p:nvSpPr>
          <p:spPr>
            <a:xfrm>
              <a:off x="4097752" y="3266756"/>
              <a:ext cx="360000" cy="36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5FBCDDB-072A-4F5B-A1A3-8FB41DB1B0ED}"/>
                </a:ext>
              </a:extLst>
            </p:cNvPr>
            <p:cNvSpPr/>
            <p:nvPr/>
          </p:nvSpPr>
          <p:spPr>
            <a:xfrm>
              <a:off x="2336072" y="3291320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F0929E5-3124-477E-9B2C-6B86BC6EB2D4}"/>
                </a:ext>
              </a:extLst>
            </p:cNvPr>
            <p:cNvSpPr/>
            <p:nvPr/>
          </p:nvSpPr>
          <p:spPr>
            <a:xfrm>
              <a:off x="2693338" y="3284016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F2A10F90-4799-4965-B11A-E8BDAD2E8762}"/>
                </a:ext>
              </a:extLst>
            </p:cNvPr>
            <p:cNvSpPr/>
            <p:nvPr/>
          </p:nvSpPr>
          <p:spPr>
            <a:xfrm>
              <a:off x="3056210" y="3284016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D0C65FA-98CB-43FB-AC56-B6DDBE702B4D}"/>
                </a:ext>
              </a:extLst>
            </p:cNvPr>
            <p:cNvSpPr/>
            <p:nvPr/>
          </p:nvSpPr>
          <p:spPr>
            <a:xfrm>
              <a:off x="4122381" y="3278762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7297F91D-376E-4BD9-92A9-87543E5EE685}"/>
                </a:ext>
              </a:extLst>
            </p:cNvPr>
            <p:cNvSpPr/>
            <p:nvPr/>
          </p:nvSpPr>
          <p:spPr>
            <a:xfrm>
              <a:off x="3766611" y="3282442"/>
              <a:ext cx="324000" cy="3254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矢印: 右 32">
            <a:extLst>
              <a:ext uri="{FF2B5EF4-FFF2-40B4-BE49-F238E27FC236}">
                <a16:creationId xmlns:a16="http://schemas.microsoft.com/office/drawing/2014/main" id="{AEAB342D-1A2C-4363-BC13-0734CDA428A4}"/>
              </a:ext>
            </a:extLst>
          </p:cNvPr>
          <p:cNvSpPr/>
          <p:nvPr/>
        </p:nvSpPr>
        <p:spPr>
          <a:xfrm>
            <a:off x="4254759" y="2836504"/>
            <a:ext cx="989045" cy="2629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7DD20C3-4DF6-47FF-9B8F-027E4E41B98A}"/>
                  </a:ext>
                </a:extLst>
              </p:cNvPr>
              <p:cNvSpPr txBox="1"/>
              <p:nvPr/>
            </p:nvSpPr>
            <p:spPr>
              <a:xfrm>
                <a:off x="6357878" y="4615291"/>
                <a:ext cx="970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源真ゴシック等幅 Normal" panose="020B0209020203020207" pitchFamily="49" charset="-128"/>
                          <a:cs typeface="源真ゴシック等幅 Normal" panose="020B0209020203020207" pitchFamily="49" charset="-128"/>
                        </a:rPr>
                        <m:t>{0,3,2}</m:t>
                      </m:r>
                    </m:oMath>
                  </m:oMathPara>
                </a14:m>
                <a:endParaRPr kumimoji="1" lang="ja-JP" altLang="en-US" sz="2400" dirty="0">
                  <a:latin typeface="源真ゴシック等幅 Normal" panose="020B0209020203020207" pitchFamily="49" charset="-128"/>
                  <a:ea typeface="源真ゴシック等幅 Normal" panose="020B0209020203020207" pitchFamily="49" charset="-128"/>
                  <a:cs typeface="源真ゴシック等幅 Normal" panose="020B0209020203020207" pitchFamily="49" charset="-128"/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7DD20C3-4DF6-47FF-9B8F-027E4E41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878" y="4615291"/>
                <a:ext cx="970816" cy="461665"/>
              </a:xfrm>
              <a:prstGeom prst="rect">
                <a:avLst/>
              </a:prstGeom>
              <a:blipFill>
                <a:blip r:embed="rId2"/>
                <a:stretch>
                  <a:fillRect l="-5660" r="-13208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AA13C0B-7C11-4B59-A957-B319A84B3155}"/>
              </a:ext>
            </a:extLst>
          </p:cNvPr>
          <p:cNvSpPr/>
          <p:nvPr/>
        </p:nvSpPr>
        <p:spPr>
          <a:xfrm>
            <a:off x="1386837" y="472714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97DA35F-EB24-46CB-BE09-5EC015E96C6E}"/>
              </a:ext>
            </a:extLst>
          </p:cNvPr>
          <p:cNvSpPr/>
          <p:nvPr/>
        </p:nvSpPr>
        <p:spPr>
          <a:xfrm>
            <a:off x="1751733" y="472691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F0B9478-73B7-4671-B647-D74285B8CEBC}"/>
              </a:ext>
            </a:extLst>
          </p:cNvPr>
          <p:cNvSpPr/>
          <p:nvPr/>
        </p:nvSpPr>
        <p:spPr>
          <a:xfrm>
            <a:off x="2111733" y="472691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80CFC86-A518-4E0D-BFEE-7475460082B0}"/>
              </a:ext>
            </a:extLst>
          </p:cNvPr>
          <p:cNvSpPr/>
          <p:nvPr/>
        </p:nvSpPr>
        <p:spPr>
          <a:xfrm>
            <a:off x="2462697" y="472691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2DF2EA2-F5EA-4C80-8EAD-9F09ACA3B572}"/>
              </a:ext>
            </a:extLst>
          </p:cNvPr>
          <p:cNvSpPr/>
          <p:nvPr/>
        </p:nvSpPr>
        <p:spPr>
          <a:xfrm>
            <a:off x="2822697" y="472691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724F15B-F8E9-4B27-9C3B-785926CE7487}"/>
              </a:ext>
            </a:extLst>
          </p:cNvPr>
          <p:cNvSpPr/>
          <p:nvPr/>
        </p:nvSpPr>
        <p:spPr>
          <a:xfrm>
            <a:off x="3173661" y="472691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66305A0-0D22-4B2D-9A49-79290BCD002B}"/>
              </a:ext>
            </a:extLst>
          </p:cNvPr>
          <p:cNvSpPr/>
          <p:nvPr/>
        </p:nvSpPr>
        <p:spPr>
          <a:xfrm>
            <a:off x="3531499" y="472691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C68D606-BD54-459F-9866-D71D079862F4}"/>
              </a:ext>
            </a:extLst>
          </p:cNvPr>
          <p:cNvSpPr/>
          <p:nvPr/>
        </p:nvSpPr>
        <p:spPr>
          <a:xfrm>
            <a:off x="1769819" y="4751476"/>
            <a:ext cx="324000" cy="3254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5888F31A-DD5D-48C9-B55B-3A064E27EE02}"/>
              </a:ext>
            </a:extLst>
          </p:cNvPr>
          <p:cNvSpPr/>
          <p:nvPr/>
        </p:nvSpPr>
        <p:spPr>
          <a:xfrm>
            <a:off x="2127085" y="4744172"/>
            <a:ext cx="324000" cy="3254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72DA29D-6093-4F5F-A8EF-C443C428B203}"/>
              </a:ext>
            </a:extLst>
          </p:cNvPr>
          <p:cNvSpPr/>
          <p:nvPr/>
        </p:nvSpPr>
        <p:spPr>
          <a:xfrm>
            <a:off x="2489957" y="4744172"/>
            <a:ext cx="324000" cy="3254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C84F54A-CB5E-43D2-A611-177884C52E52}"/>
              </a:ext>
            </a:extLst>
          </p:cNvPr>
          <p:cNvSpPr/>
          <p:nvPr/>
        </p:nvSpPr>
        <p:spPr>
          <a:xfrm>
            <a:off x="3556128" y="4738918"/>
            <a:ext cx="324000" cy="3254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172CF3E1-8675-4FD9-B262-B4425604D95E}"/>
              </a:ext>
            </a:extLst>
          </p:cNvPr>
          <p:cNvSpPr/>
          <p:nvPr/>
        </p:nvSpPr>
        <p:spPr>
          <a:xfrm>
            <a:off x="3200358" y="4742598"/>
            <a:ext cx="324000" cy="3254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54FD3B4-C4BC-4AA2-86A3-19551425387E}"/>
              </a:ext>
            </a:extLst>
          </p:cNvPr>
          <p:cNvSpPr/>
          <p:nvPr/>
        </p:nvSpPr>
        <p:spPr>
          <a:xfrm>
            <a:off x="1386837" y="553522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82037CC-2FF0-4D1C-8365-7F3D2CF85B60}"/>
              </a:ext>
            </a:extLst>
          </p:cNvPr>
          <p:cNvSpPr/>
          <p:nvPr/>
        </p:nvSpPr>
        <p:spPr>
          <a:xfrm>
            <a:off x="1751733" y="553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10DC60F-410D-4E62-9161-2FAD23586B30}"/>
              </a:ext>
            </a:extLst>
          </p:cNvPr>
          <p:cNvSpPr/>
          <p:nvPr/>
        </p:nvSpPr>
        <p:spPr>
          <a:xfrm>
            <a:off x="2111733" y="553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4E2EC3D-161C-4DC6-94D5-1981A2BAA948}"/>
              </a:ext>
            </a:extLst>
          </p:cNvPr>
          <p:cNvSpPr/>
          <p:nvPr/>
        </p:nvSpPr>
        <p:spPr>
          <a:xfrm>
            <a:off x="2462697" y="553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3F02897-EFB1-405D-94FF-53133380A242}"/>
              </a:ext>
            </a:extLst>
          </p:cNvPr>
          <p:cNvSpPr/>
          <p:nvPr/>
        </p:nvSpPr>
        <p:spPr>
          <a:xfrm>
            <a:off x="2822697" y="553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D81FB42-4B42-4465-8EDB-E9F38CDAE90E}"/>
              </a:ext>
            </a:extLst>
          </p:cNvPr>
          <p:cNvSpPr/>
          <p:nvPr/>
        </p:nvSpPr>
        <p:spPr>
          <a:xfrm>
            <a:off x="3173661" y="553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9C3CA11-A066-4B5B-8B95-87DF80F961EC}"/>
              </a:ext>
            </a:extLst>
          </p:cNvPr>
          <p:cNvSpPr/>
          <p:nvPr/>
        </p:nvSpPr>
        <p:spPr>
          <a:xfrm>
            <a:off x="3531499" y="553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94F8A0B-C082-4D57-9601-8E52866E6144}"/>
              </a:ext>
            </a:extLst>
          </p:cNvPr>
          <p:cNvSpPr/>
          <p:nvPr/>
        </p:nvSpPr>
        <p:spPr>
          <a:xfrm>
            <a:off x="1416066" y="5547006"/>
            <a:ext cx="324000" cy="3254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A34B0C1E-7326-49B8-8121-283C63378DD6}"/>
              </a:ext>
            </a:extLst>
          </p:cNvPr>
          <p:cNvSpPr/>
          <p:nvPr/>
        </p:nvSpPr>
        <p:spPr>
          <a:xfrm>
            <a:off x="2127085" y="5552260"/>
            <a:ext cx="324000" cy="3254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AD7AD247-F291-4C16-A94B-63F3A5A05834}"/>
              </a:ext>
            </a:extLst>
          </p:cNvPr>
          <p:cNvSpPr/>
          <p:nvPr/>
        </p:nvSpPr>
        <p:spPr>
          <a:xfrm>
            <a:off x="2841750" y="5565346"/>
            <a:ext cx="324000" cy="3254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9C0C26F-A4CC-49C4-A430-D6C5D65AD91B}"/>
              </a:ext>
            </a:extLst>
          </p:cNvPr>
          <p:cNvSpPr/>
          <p:nvPr/>
        </p:nvSpPr>
        <p:spPr>
          <a:xfrm>
            <a:off x="3556128" y="5547006"/>
            <a:ext cx="324000" cy="3254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DB989484-C92D-4D60-8C51-5F420C7629C5}"/>
              </a:ext>
            </a:extLst>
          </p:cNvPr>
          <p:cNvSpPr/>
          <p:nvPr/>
        </p:nvSpPr>
        <p:spPr>
          <a:xfrm>
            <a:off x="3200358" y="5550686"/>
            <a:ext cx="324000" cy="3254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7EC12F0A-8F3E-487B-80AA-111A7B9D5CBC}"/>
              </a:ext>
            </a:extLst>
          </p:cNvPr>
          <p:cNvSpPr/>
          <p:nvPr/>
        </p:nvSpPr>
        <p:spPr>
          <a:xfrm>
            <a:off x="4425820" y="5172268"/>
            <a:ext cx="989045" cy="2629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93A49389-294B-4164-A3C1-882ECDBC5DC6}"/>
                  </a:ext>
                </a:extLst>
              </p:cNvPr>
              <p:cNvSpPr txBox="1"/>
              <p:nvPr/>
            </p:nvSpPr>
            <p:spPr>
              <a:xfrm>
                <a:off x="6357878" y="5497253"/>
                <a:ext cx="970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源真ゴシック等幅 Normal" panose="020B0209020203020207" pitchFamily="49" charset="-128"/>
                          <a:cs typeface="源真ゴシック等幅 Normal" panose="020B0209020203020207" pitchFamily="49" charset="-128"/>
                        </a:rPr>
                        <m:t>{1,1,3}</m:t>
                      </m:r>
                    </m:oMath>
                  </m:oMathPara>
                </a14:m>
                <a:endParaRPr kumimoji="1" lang="ja-JP" altLang="en-US" sz="2400" dirty="0">
                  <a:latin typeface="源真ゴシック等幅 Normal" panose="020B0209020203020207" pitchFamily="49" charset="-128"/>
                  <a:ea typeface="源真ゴシック等幅 Normal" panose="020B0209020203020207" pitchFamily="49" charset="-128"/>
                  <a:cs typeface="源真ゴシック等幅 Normal" panose="020B0209020203020207" pitchFamily="49" charset="-128"/>
                </a:endParaRPr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93A49389-294B-4164-A3C1-882ECDBC5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878" y="5497253"/>
                <a:ext cx="970816" cy="461665"/>
              </a:xfrm>
              <a:prstGeom prst="rect">
                <a:avLst/>
              </a:prstGeom>
              <a:blipFill>
                <a:blip r:embed="rId3"/>
                <a:stretch>
                  <a:fillRect l="-5660" r="-13208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D1DCE66-E0C5-4558-AECC-A024AF84C87A}"/>
                  </a:ext>
                </a:extLst>
              </p:cNvPr>
              <p:cNvSpPr txBox="1"/>
              <p:nvPr/>
            </p:nvSpPr>
            <p:spPr>
              <a:xfrm>
                <a:off x="6290850" y="5158699"/>
                <a:ext cx="970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源真ゴシック等幅 Normal" panose="020B0209020203020207" pitchFamily="49" charset="-128"/>
                          <a:cs typeface="源真ゴシック等幅 Normal" panose="020B0209020203020207" pitchFamily="49" charset="-128"/>
                        </a:rPr>
                        <m:t>+1,−2,+1</m:t>
                      </m:r>
                    </m:oMath>
                  </m:oMathPara>
                </a14:m>
                <a:endParaRPr kumimoji="1" lang="ja-JP" altLang="en-US" sz="1600" dirty="0">
                  <a:solidFill>
                    <a:srgbClr val="FF0000"/>
                  </a:solidFill>
                  <a:latin typeface="源真ゴシック等幅 Normal" panose="020B0209020203020207" pitchFamily="49" charset="-128"/>
                  <a:ea typeface="源真ゴシック等幅 Normal" panose="020B0209020203020207" pitchFamily="49" charset="-128"/>
                  <a:cs typeface="源真ゴシック等幅 Normal" panose="020B0209020203020207" pitchFamily="49" charset="-128"/>
                </a:endParaRPr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D1DCE66-E0C5-4558-AECC-A024AF84C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850" y="5158699"/>
                <a:ext cx="970816" cy="338554"/>
              </a:xfrm>
              <a:prstGeom prst="rect">
                <a:avLst/>
              </a:prstGeom>
              <a:blipFill>
                <a:blip r:embed="rId4"/>
                <a:stretch>
                  <a:fillRect r="-13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45F3EF9-4897-4F61-9B1E-26BAE8FB68BF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>
          <a:xfrm flipH="1">
            <a:off x="2642697" y="5069652"/>
            <a:ext cx="9260" cy="46534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FCCF110-DA58-49FB-B7A9-FF295F964743}"/>
                  </a:ext>
                </a:extLst>
              </p:cNvPr>
              <p:cNvSpPr txBox="1"/>
              <p:nvPr/>
            </p:nvSpPr>
            <p:spPr>
              <a:xfrm>
                <a:off x="6357878" y="2718099"/>
                <a:ext cx="970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源真ゴシック等幅 Normal" panose="020B0209020203020207" pitchFamily="49" charset="-128"/>
                          <a:cs typeface="源真ゴシック等幅 Normal" panose="020B0209020203020207" pitchFamily="49" charset="-128"/>
                        </a:rPr>
                        <m:t>{0,3,2}</m:t>
                      </m:r>
                    </m:oMath>
                  </m:oMathPara>
                </a14:m>
                <a:endParaRPr kumimoji="1" lang="ja-JP" altLang="en-US" sz="2400" dirty="0">
                  <a:latin typeface="源真ゴシック等幅 Normal" panose="020B0209020203020207" pitchFamily="49" charset="-128"/>
                  <a:ea typeface="源真ゴシック等幅 Normal" panose="020B0209020203020207" pitchFamily="49" charset="-128"/>
                  <a:cs typeface="源真ゴシック等幅 Normal" panose="020B0209020203020207" pitchFamily="49" charset="-128"/>
                </a:endParaRPr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FCCF110-DA58-49FB-B7A9-FF295F964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878" y="2718099"/>
                <a:ext cx="970816" cy="461665"/>
              </a:xfrm>
              <a:prstGeom prst="rect">
                <a:avLst/>
              </a:prstGeom>
              <a:blipFill>
                <a:blip r:embed="rId5"/>
                <a:stretch>
                  <a:fillRect l="-5660" r="-13208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70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4E0AE-4792-4083-8091-E99F88BE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CFBFD9-438B-4723-A1D4-BD30B176F4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>
                    <a:latin typeface="Cambria Math" panose="02040503050406030204" pitchFamily="18" charset="0"/>
                  </a:rPr>
                  <a:t>さっきの列を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b="0" dirty="0">
                    <a:latin typeface="Cambria Math" panose="02040503050406030204" pitchFamily="18" charset="0"/>
                  </a:rPr>
                  <a:t>とする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dirty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/>
                  <a:t>に変換するために，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各ブロックで何回操作を行うかは一意に定まる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kumimoji="1" lang="ja-JP" altLang="en-US" dirty="0"/>
                  <a:t>また，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r>
                  <a:rPr kumimoji="1" lang="ja-JP" altLang="en-US" dirty="0"/>
                  <a:t>これは</a:t>
                </a:r>
                <a:r>
                  <a:rPr kumimoji="1" lang="en-US" altLang="ja-JP" dirty="0"/>
                  <a:t>DP</a:t>
                </a:r>
                <a:r>
                  <a:rPr kumimoji="1" lang="ja-JP" altLang="en-US" dirty="0"/>
                  <a:t>で簡単に求められる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CFBFD9-438B-4723-A1D4-BD30B176F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2046" r="-6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551552-8099-498E-BE8F-E5811B0A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F9BCEC-87F9-4CCD-BACB-10997415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8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4CC3E-24E2-4B42-98EA-A480F945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202ED73-BCC8-481D-9992-C0BD9E513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を求めると，この時点でいくつかの</a:t>
                </a:r>
                <a:br>
                  <a:rPr lang="en-US" altLang="ja-JP" dirty="0"/>
                </a:br>
                <a:r>
                  <a:rPr lang="en-US" altLang="ja-JP" dirty="0"/>
                  <a:t>"No"</a:t>
                </a:r>
                <a:r>
                  <a:rPr lang="ja-JP" altLang="en-US" dirty="0"/>
                  <a:t>が判定できる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(</a:t>
                </a:r>
                <a:r>
                  <a:rPr lang="ja-JP" altLang="en-US" dirty="0"/>
                  <a:t>負の数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回押し出すのは不可能なので，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ja-JP" altLang="en-US" dirty="0"/>
                  <a:t>ならば</a:t>
                </a:r>
                <a:r>
                  <a:rPr lang="en-US" altLang="ja-JP" dirty="0"/>
                  <a:t>"No"</a:t>
                </a:r>
                <a:r>
                  <a:rPr lang="ja-JP" altLang="en-US" dirty="0"/>
                  <a:t>が確定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先頭と末尾は押し出す操作ができないので，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ja-JP" altLang="en-US" dirty="0"/>
                  <a:t>が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以外なら</a:t>
                </a:r>
                <a:r>
                  <a:rPr lang="en-US" altLang="ja-JP" dirty="0"/>
                  <a:t>"No"</a:t>
                </a:r>
                <a:r>
                  <a:rPr lang="ja-JP" altLang="en-US" dirty="0"/>
                  <a:t>が確定</a:t>
                </a:r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ja-JP" altLang="en-US" dirty="0"/>
                  <a:t>じゃあそれ以外は</a:t>
                </a:r>
                <a:r>
                  <a:rPr lang="en-US" altLang="ja-JP" dirty="0"/>
                  <a:t>"Yes"</a:t>
                </a:r>
                <a:r>
                  <a:rPr lang="ja-JP" altLang="en-US" dirty="0"/>
                  <a:t>か？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そんなことはない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202ED73-BCC8-481D-9992-C0BD9E513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21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69093B-1157-4D72-A5E8-DA8EB697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7C38E4-19A5-437A-9C8F-F01D755F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168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92592-11C2-4523-A942-37F58FD7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確定できないケース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7BABEE-DBA5-4155-8157-624EA8DC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69E21-F8DF-4A87-B087-58ECED60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486E96-D3AF-41A5-B1E8-40003E41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EC2C-1DC4-4C58-80F4-1DC296750D57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B490481-64FF-4F42-B110-A0BB85C24A3E}"/>
              </a:ext>
            </a:extLst>
          </p:cNvPr>
          <p:cNvSpPr/>
          <p:nvPr/>
        </p:nvSpPr>
        <p:spPr>
          <a:xfrm>
            <a:off x="2223678" y="2026010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E8BFE4B-43F6-4686-9DF1-ACC901B628F9}"/>
              </a:ext>
            </a:extLst>
          </p:cNvPr>
          <p:cNvSpPr/>
          <p:nvPr/>
        </p:nvSpPr>
        <p:spPr>
          <a:xfrm>
            <a:off x="2871678" y="2026010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85E80F-4494-43BE-AE4D-E2D430404586}"/>
              </a:ext>
            </a:extLst>
          </p:cNvPr>
          <p:cNvSpPr/>
          <p:nvPr/>
        </p:nvSpPr>
        <p:spPr>
          <a:xfrm>
            <a:off x="3510731" y="2026010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1F77475-8D01-4A31-AB01-DC2D857FE4CB}"/>
              </a:ext>
            </a:extLst>
          </p:cNvPr>
          <p:cNvSpPr/>
          <p:nvPr/>
        </p:nvSpPr>
        <p:spPr>
          <a:xfrm>
            <a:off x="4149784" y="2026010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5B8CB89-36B9-4698-9623-9EB7E5F49FAD}"/>
              </a:ext>
            </a:extLst>
          </p:cNvPr>
          <p:cNvSpPr/>
          <p:nvPr/>
        </p:nvSpPr>
        <p:spPr>
          <a:xfrm>
            <a:off x="4797784" y="2026009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10B6F85-242C-40F5-A811-F87A07D09E0E}"/>
              </a:ext>
            </a:extLst>
          </p:cNvPr>
          <p:cNvSpPr/>
          <p:nvPr/>
        </p:nvSpPr>
        <p:spPr>
          <a:xfrm>
            <a:off x="5442356" y="2026009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669F0B9-0E3F-4EBA-8348-C4579613E268}"/>
              </a:ext>
            </a:extLst>
          </p:cNvPr>
          <p:cNvSpPr/>
          <p:nvPr/>
        </p:nvSpPr>
        <p:spPr>
          <a:xfrm>
            <a:off x="3555784" y="2080043"/>
            <a:ext cx="540000" cy="54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F123049-96B9-4B43-8754-5394D5F68A8B}"/>
              </a:ext>
            </a:extLst>
          </p:cNvPr>
          <p:cNvSpPr/>
          <p:nvPr/>
        </p:nvSpPr>
        <p:spPr>
          <a:xfrm>
            <a:off x="4211017" y="2080043"/>
            <a:ext cx="540000" cy="54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6420BB2-DAA2-4736-8756-E7F7C5C72CEE}"/>
                  </a:ext>
                </a:extLst>
              </p:cNvPr>
              <p:cNvSpPr txBox="1"/>
              <p:nvPr/>
            </p:nvSpPr>
            <p:spPr>
              <a:xfrm>
                <a:off x="1705217" y="2158378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源真ゴシック等幅 Normal" panose="020B0209020203020207" pitchFamily="49" charset="-128"/>
                          <a:cs typeface="源真ゴシック等幅 Normal" panose="020B0209020203020207" pitchFamily="49" charset="-128"/>
                        </a:rPr>
                        <m:t>𝑺</m:t>
                      </m:r>
                    </m:oMath>
                  </m:oMathPara>
                </a14:m>
                <a:endParaRPr kumimoji="1" lang="ja-JP" altLang="en-US" sz="2400" b="1" dirty="0">
                  <a:latin typeface="源真ゴシック等幅 Normal" panose="020B0209020203020207" pitchFamily="49" charset="-128"/>
                  <a:ea typeface="源真ゴシック等幅 Normal" panose="020B0209020203020207" pitchFamily="49" charset="-128"/>
                  <a:cs typeface="源真ゴシック等幅 Normal" panose="020B0209020203020207" pitchFamily="49" charset="-128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6420BB2-DAA2-4736-8756-E7F7C5C72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17" y="2158378"/>
                <a:ext cx="360000" cy="461665"/>
              </a:xfrm>
              <a:prstGeom prst="rect">
                <a:avLst/>
              </a:prstGeom>
              <a:blipFill>
                <a:blip r:embed="rId2"/>
                <a:stretch>
                  <a:fillRect l="-5085" r="-16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21CCC1-88E9-4F09-AAF7-F5797CA80137}"/>
              </a:ext>
            </a:extLst>
          </p:cNvPr>
          <p:cNvSpPr/>
          <p:nvPr/>
        </p:nvSpPr>
        <p:spPr>
          <a:xfrm>
            <a:off x="2223678" y="3225866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C1E49AA-139A-4279-8DA2-A190713862FB}"/>
              </a:ext>
            </a:extLst>
          </p:cNvPr>
          <p:cNvSpPr/>
          <p:nvPr/>
        </p:nvSpPr>
        <p:spPr>
          <a:xfrm>
            <a:off x="2871678" y="3225866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01A223B-7C2B-4B3B-8B3E-30D8A28C0EF4}"/>
              </a:ext>
            </a:extLst>
          </p:cNvPr>
          <p:cNvSpPr/>
          <p:nvPr/>
        </p:nvSpPr>
        <p:spPr>
          <a:xfrm>
            <a:off x="3510731" y="3225866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B3018B5-5700-4A71-B066-41D3E4B72AA7}"/>
              </a:ext>
            </a:extLst>
          </p:cNvPr>
          <p:cNvSpPr/>
          <p:nvPr/>
        </p:nvSpPr>
        <p:spPr>
          <a:xfrm>
            <a:off x="4149784" y="3225866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E22E2F-246F-4A9C-B407-071D6A067C2C}"/>
              </a:ext>
            </a:extLst>
          </p:cNvPr>
          <p:cNvSpPr/>
          <p:nvPr/>
        </p:nvSpPr>
        <p:spPr>
          <a:xfrm>
            <a:off x="4797784" y="3225865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1E95FB5-0EBE-45A2-928B-40A7FFEADAC1}"/>
              </a:ext>
            </a:extLst>
          </p:cNvPr>
          <p:cNvSpPr/>
          <p:nvPr/>
        </p:nvSpPr>
        <p:spPr>
          <a:xfrm>
            <a:off x="5442356" y="3225865"/>
            <a:ext cx="648000" cy="64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4182C1D-38CA-4EDF-9313-E5C7AD263808}"/>
              </a:ext>
            </a:extLst>
          </p:cNvPr>
          <p:cNvSpPr/>
          <p:nvPr/>
        </p:nvSpPr>
        <p:spPr>
          <a:xfrm>
            <a:off x="2314535" y="3279899"/>
            <a:ext cx="540000" cy="54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EC2B4A4-A874-4D4F-9AB5-27B72460C0E7}"/>
              </a:ext>
            </a:extLst>
          </p:cNvPr>
          <p:cNvSpPr/>
          <p:nvPr/>
        </p:nvSpPr>
        <p:spPr>
          <a:xfrm>
            <a:off x="5510485" y="3279899"/>
            <a:ext cx="540000" cy="54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102CA6C-B227-4BC2-85D8-CDDCE072AAEA}"/>
                  </a:ext>
                </a:extLst>
              </p:cNvPr>
              <p:cNvSpPr txBox="1"/>
              <p:nvPr/>
            </p:nvSpPr>
            <p:spPr>
              <a:xfrm>
                <a:off x="1705217" y="3358234"/>
                <a:ext cx="360000" cy="46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源真ゴシック等幅 Normal" panose="020B0209020203020207" pitchFamily="49" charset="-128"/>
                          <a:cs typeface="源真ゴシック等幅 Normal" panose="020B0209020203020207" pitchFamily="49" charset="-128"/>
                        </a:rPr>
                        <m:t>𝑻</m:t>
                      </m:r>
                    </m:oMath>
                  </m:oMathPara>
                </a14:m>
                <a:endParaRPr kumimoji="1" lang="ja-JP" altLang="en-US" sz="2400" b="1" dirty="0">
                  <a:latin typeface="源真ゴシック等幅 Normal" panose="020B0209020203020207" pitchFamily="49" charset="-128"/>
                  <a:ea typeface="源真ゴシック等幅 Normal" panose="020B0209020203020207" pitchFamily="49" charset="-128"/>
                  <a:cs typeface="源真ゴシック等幅 Normal" panose="020B0209020203020207" pitchFamily="49" charset="-128"/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102CA6C-B227-4BC2-85D8-CDDCE072A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17" y="3358234"/>
                <a:ext cx="360000" cy="463973"/>
              </a:xfrm>
              <a:prstGeom prst="rect">
                <a:avLst/>
              </a:prstGeom>
              <a:blipFill>
                <a:blip r:embed="rId3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EAD7B06-780D-41C1-8612-14B9214BB652}"/>
                  </a:ext>
                </a:extLst>
              </p:cNvPr>
              <p:cNvSpPr txBox="1"/>
              <p:nvPr/>
            </p:nvSpPr>
            <p:spPr>
              <a:xfrm>
                <a:off x="1705217" y="4288959"/>
                <a:ext cx="3146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源真ゴシック等幅 Normal" panose="020B0209020203020207" pitchFamily="49" charset="-128"/>
                          <a:cs typeface="源真ゴシック等幅 Normal" panose="020B0209020203020207" pitchFamily="49" charset="-128"/>
                        </a:rPr>
                        <m:t>𝑐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源真ゴシック等幅 Normal" panose="020B0209020203020207" pitchFamily="49" charset="-128"/>
                          <a:cs typeface="源真ゴシック等幅 Normal" panose="020B0209020203020207" pitchFamily="49" charset="-128"/>
                        </a:rPr>
                        <m:t>={0,1,2,1,0}</m:t>
                      </m:r>
                    </m:oMath>
                  </m:oMathPara>
                </a14:m>
                <a:endParaRPr kumimoji="1" lang="ja-JP" altLang="en-US" sz="3600" dirty="0">
                  <a:latin typeface="源真ゴシック等幅 Normal" panose="020B0209020203020207" pitchFamily="49" charset="-128"/>
                  <a:ea typeface="源真ゴシック等幅 Normal" panose="020B0209020203020207" pitchFamily="49" charset="-128"/>
                  <a:cs typeface="源真ゴシック等幅 Normal" panose="020B0209020203020207" pitchFamily="49" charset="-128"/>
                </a:endParaRPr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EAD7B06-780D-41C1-8612-14B9214BB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17" y="4288959"/>
                <a:ext cx="3146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星: 24 pt 30">
                <a:extLst>
                  <a:ext uri="{FF2B5EF4-FFF2-40B4-BE49-F238E27FC236}">
                    <a16:creationId xmlns:a16="http://schemas.microsoft.com/office/drawing/2014/main" id="{3F655833-A0A4-4F2B-AE3C-E428EE6BE911}"/>
                  </a:ext>
                </a:extLst>
              </p:cNvPr>
              <p:cNvSpPr/>
              <p:nvPr/>
            </p:nvSpPr>
            <p:spPr>
              <a:xfrm>
                <a:off x="2944974" y="5066522"/>
                <a:ext cx="5570376" cy="970384"/>
              </a:xfrm>
              <a:prstGeom prst="star24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 sz="2400" dirty="0">
                    <a:latin typeface="源真ゴシック等幅 Normal" panose="020B0209020203020207" pitchFamily="49" charset="-128"/>
                    <a:ea typeface="源真ゴシック等幅 Normal" panose="020B0209020203020207" pitchFamily="49" charset="-128"/>
                    <a:cs typeface="源真ゴシック等幅 Normal" panose="020B0209020203020207" pitchFamily="49" charset="-128"/>
                  </a:rPr>
                  <a:t>は条件を満たすが</a:t>
                </a:r>
                <a:br>
                  <a:rPr kumimoji="1" lang="en-US" altLang="ja-JP" sz="2400" dirty="0">
                    <a:latin typeface="源真ゴシック等幅 Normal" panose="020B0209020203020207" pitchFamily="49" charset="-128"/>
                    <a:ea typeface="源真ゴシック等幅 Normal" panose="020B0209020203020207" pitchFamily="49" charset="-128"/>
                    <a:cs typeface="源真ゴシック等幅 Normal" panose="020B0209020203020207" pitchFamily="49" charset="-128"/>
                  </a:rPr>
                </a:br>
                <a:r>
                  <a:rPr kumimoji="1" lang="en-US" altLang="ja-JP" sz="2400" dirty="0">
                    <a:latin typeface="源真ゴシック等幅 Normal" panose="020B0209020203020207" pitchFamily="49" charset="-128"/>
                    <a:ea typeface="源真ゴシック等幅 Normal" panose="020B0209020203020207" pitchFamily="49" charset="-128"/>
                    <a:cs typeface="源真ゴシック等幅 Normal" panose="020B0209020203020207" pitchFamily="49" charset="-128"/>
                  </a:rPr>
                  <a:t>"No"</a:t>
                </a:r>
                <a:r>
                  <a:rPr kumimoji="1" lang="ja-JP" altLang="en-US" sz="2400" dirty="0">
                    <a:latin typeface="源真ゴシック等幅 Normal" panose="020B0209020203020207" pitchFamily="49" charset="-128"/>
                    <a:ea typeface="源真ゴシック等幅 Normal" panose="020B0209020203020207" pitchFamily="49" charset="-128"/>
                    <a:cs typeface="源真ゴシック等幅 Normal" panose="020B0209020203020207" pitchFamily="49" charset="-128"/>
                  </a:rPr>
                  <a:t>なケースが存在</a:t>
                </a:r>
              </a:p>
            </p:txBody>
          </p:sp>
        </mc:Choice>
        <mc:Fallback>
          <p:sp>
            <p:nvSpPr>
              <p:cNvPr id="31" name="星: 24 pt 30">
                <a:extLst>
                  <a:ext uri="{FF2B5EF4-FFF2-40B4-BE49-F238E27FC236}">
                    <a16:creationId xmlns:a16="http://schemas.microsoft.com/office/drawing/2014/main" id="{3F655833-A0A4-4F2B-AE3C-E428EE6BE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74" y="5066522"/>
                <a:ext cx="5570376" cy="970384"/>
              </a:xfrm>
              <a:prstGeom prst="star24">
                <a:avLst/>
              </a:prstGeom>
              <a:blipFill>
                <a:blip r:embed="rId5"/>
                <a:stretch>
                  <a:fillRect b="-5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85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46621</TotalTime>
  <Words>255</Words>
  <Application>Microsoft Office PowerPoint</Application>
  <PresentationFormat>画面に合わせる (4:3)</PresentationFormat>
  <Paragraphs>103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源真ゴシック等幅 Normal</vt:lpstr>
      <vt:lpstr>游ゴシック</vt:lpstr>
      <vt:lpstr>Arial</vt:lpstr>
      <vt:lpstr>Calibri</vt:lpstr>
      <vt:lpstr>Cambria Math</vt:lpstr>
      <vt:lpstr>Office テーマ</vt:lpstr>
      <vt:lpstr>F Swap 解説</vt:lpstr>
      <vt:lpstr>サンプルが弱く．．．</vt:lpstr>
      <vt:lpstr>問題概要</vt:lpstr>
      <vt:lpstr>問題概要</vt:lpstr>
      <vt:lpstr>問題概要</vt:lpstr>
      <vt:lpstr>考察</vt:lpstr>
      <vt:lpstr>考察</vt:lpstr>
      <vt:lpstr>考察</vt:lpstr>
      <vt:lpstr>確定できないケース</vt:lpstr>
      <vt:lpstr>判定方法</vt:lpstr>
      <vt:lpstr>O(N)での判定方法</vt:lpstr>
      <vt:lpstr>統計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祐也 川端</dc:creator>
  <cp:lastModifiedBy>川端 祐也</cp:lastModifiedBy>
  <cp:revision>486</cp:revision>
  <cp:lastPrinted>2018-07-20T05:55:12Z</cp:lastPrinted>
  <dcterms:created xsi:type="dcterms:W3CDTF">2018-04-20T06:59:00Z</dcterms:created>
  <dcterms:modified xsi:type="dcterms:W3CDTF">2018-09-19T08:35:31Z</dcterms:modified>
</cp:coreProperties>
</file>