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43463" cy="42484675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charset="0"/>
        <a:ea typeface="+mn-ea"/>
        <a:cs typeface="+mn-cs"/>
      </a:defRPr>
    </a:lvl1pPr>
    <a:lvl2pPr marL="504825" indent="-47625" algn="l" rtl="0" eaLnBrk="0" fontAlgn="base" hangingPunct="0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charset="0"/>
        <a:ea typeface="+mn-ea"/>
        <a:cs typeface="+mn-cs"/>
      </a:defRPr>
    </a:lvl2pPr>
    <a:lvl3pPr marL="1009650" indent="-95250" algn="l" rtl="0" eaLnBrk="0" fontAlgn="base" hangingPunct="0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charset="0"/>
        <a:ea typeface="+mn-ea"/>
        <a:cs typeface="+mn-cs"/>
      </a:defRPr>
    </a:lvl3pPr>
    <a:lvl4pPr marL="1514475" indent="-142875" algn="l" rtl="0" eaLnBrk="0" fontAlgn="base" hangingPunct="0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charset="0"/>
        <a:ea typeface="+mn-ea"/>
        <a:cs typeface="+mn-cs"/>
      </a:defRPr>
    </a:lvl4pPr>
    <a:lvl5pPr marL="2019300" indent="-190500" algn="l" rtl="0" eaLnBrk="0" fontAlgn="base" hangingPunct="0">
      <a:spcBef>
        <a:spcPct val="0"/>
      </a:spcBef>
      <a:spcAft>
        <a:spcPct val="0"/>
      </a:spcAft>
      <a:defRPr sz="44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1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99"/>
    <a:srgbClr val="F8F8F8"/>
    <a:srgbClr val="000099"/>
    <a:srgbClr val="A5002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8" autoAdjust="0"/>
    <p:restoredTop sz="99821" autoAdjust="0"/>
  </p:normalViewPr>
  <p:slideViewPr>
    <p:cSldViewPr>
      <p:cViewPr>
        <p:scale>
          <a:sx n="20" d="100"/>
          <a:sy n="20" d="100"/>
        </p:scale>
        <p:origin x="1636" y="56"/>
      </p:cViewPr>
      <p:guideLst>
        <p:guide orient="horz" pos="13381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72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485" y="0"/>
            <a:ext cx="4303513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907"/>
            <a:ext cx="4301872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485" y="6456907"/>
            <a:ext cx="4303513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A07A1F9-13F1-42A7-B3B9-649D55AD06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72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485" y="0"/>
            <a:ext cx="4303513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56063" y="511175"/>
            <a:ext cx="18145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992" y="3229192"/>
            <a:ext cx="7942295" cy="30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907"/>
            <a:ext cx="4301872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485" y="6456907"/>
            <a:ext cx="4303513" cy="3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46320C-67BF-45BE-9AF7-A8DBB29838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048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096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144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193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25116" algn="l" defTabSz="101004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0139" algn="l" defTabSz="101004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35162" algn="l" defTabSz="101004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0185" algn="l" defTabSz="101004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604" y="13197171"/>
            <a:ext cx="25708256" cy="91072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849" y="24074649"/>
            <a:ext cx="21169768" cy="10857195"/>
          </a:xfrm>
        </p:spPr>
        <p:txBody>
          <a:bodyPr/>
          <a:lstStyle>
            <a:lvl1pPr marL="0" indent="0" algn="ctr">
              <a:buNone/>
              <a:defRPr/>
            </a:lvl1pPr>
            <a:lvl2pPr marL="505023" indent="0" algn="ctr">
              <a:buNone/>
              <a:defRPr/>
            </a:lvl2pPr>
            <a:lvl3pPr marL="1010046" indent="0" algn="ctr">
              <a:buNone/>
              <a:defRPr/>
            </a:lvl3pPr>
            <a:lvl4pPr marL="1515069" indent="0" algn="ctr">
              <a:buNone/>
              <a:defRPr/>
            </a:lvl4pPr>
            <a:lvl5pPr marL="2020092" indent="0" algn="ctr">
              <a:buNone/>
              <a:defRPr/>
            </a:lvl5pPr>
            <a:lvl6pPr marL="2525116" indent="0" algn="ctr">
              <a:buNone/>
              <a:defRPr/>
            </a:lvl6pPr>
            <a:lvl7pPr marL="3030139" indent="0" algn="ctr">
              <a:buNone/>
              <a:defRPr/>
            </a:lvl7pPr>
            <a:lvl8pPr marL="3535162" indent="0" algn="ctr">
              <a:buNone/>
              <a:defRPr/>
            </a:lvl8pPr>
            <a:lvl9pPr marL="404018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6556-A89F-48AD-A24E-B6D7F07055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E4D8D-EBB8-42B0-B692-607218C68B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45514" y="3778260"/>
            <a:ext cx="6423782" cy="33985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4167" y="3778260"/>
            <a:ext cx="19113830" cy="33985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4999-53D2-43E8-8444-5A55AC2F5A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551C8-9027-408E-9CF0-997A8BEB29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24" y="27299723"/>
            <a:ext cx="25706616" cy="843792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024" y="18006201"/>
            <a:ext cx="25706616" cy="9293523"/>
          </a:xfrm>
        </p:spPr>
        <p:txBody>
          <a:bodyPr anchor="b"/>
          <a:lstStyle>
            <a:lvl1pPr marL="0" indent="0">
              <a:buNone/>
              <a:defRPr sz="2200"/>
            </a:lvl1pPr>
            <a:lvl2pPr marL="505023" indent="0">
              <a:buNone/>
              <a:defRPr sz="2000"/>
            </a:lvl2pPr>
            <a:lvl3pPr marL="1010046" indent="0">
              <a:buNone/>
              <a:defRPr sz="1800"/>
            </a:lvl3pPr>
            <a:lvl4pPr marL="1515069" indent="0">
              <a:buNone/>
              <a:defRPr sz="1500"/>
            </a:lvl4pPr>
            <a:lvl5pPr marL="2020092" indent="0">
              <a:buNone/>
              <a:defRPr sz="1500"/>
            </a:lvl5pPr>
            <a:lvl6pPr marL="2525116" indent="0">
              <a:buNone/>
              <a:defRPr sz="1500"/>
            </a:lvl6pPr>
            <a:lvl7pPr marL="3030139" indent="0">
              <a:buNone/>
              <a:defRPr sz="1500"/>
            </a:lvl7pPr>
            <a:lvl8pPr marL="3535162" indent="0">
              <a:buNone/>
              <a:defRPr sz="1500"/>
            </a:lvl8pPr>
            <a:lvl9pPr marL="404018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2C02-F60C-4C70-AA4A-3E1692F80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4167" y="12243847"/>
            <a:ext cx="12768806" cy="2552030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0491" y="12243847"/>
            <a:ext cx="12768806" cy="2552030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48A92-9426-4341-94E3-703865F8BE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30" y="1701969"/>
            <a:ext cx="27217804" cy="708077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830" y="9509266"/>
            <a:ext cx="13362780" cy="39644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5023" indent="0">
              <a:buNone/>
              <a:defRPr sz="2200" b="1"/>
            </a:lvl2pPr>
            <a:lvl3pPr marL="1010046" indent="0">
              <a:buNone/>
              <a:defRPr sz="2000" b="1"/>
            </a:lvl3pPr>
            <a:lvl4pPr marL="1515069" indent="0">
              <a:buNone/>
              <a:defRPr sz="1800" b="1"/>
            </a:lvl4pPr>
            <a:lvl5pPr marL="2020092" indent="0">
              <a:buNone/>
              <a:defRPr sz="1800" b="1"/>
            </a:lvl5pPr>
            <a:lvl6pPr marL="2525116" indent="0">
              <a:buNone/>
              <a:defRPr sz="1800" b="1"/>
            </a:lvl6pPr>
            <a:lvl7pPr marL="3030139" indent="0">
              <a:buNone/>
              <a:defRPr sz="1800" b="1"/>
            </a:lvl7pPr>
            <a:lvl8pPr marL="3535162" indent="0">
              <a:buNone/>
              <a:defRPr sz="1800" b="1"/>
            </a:lvl8pPr>
            <a:lvl9pPr marL="404018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830" y="13473765"/>
            <a:ext cx="13362780" cy="244766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2932" y="9509266"/>
            <a:ext cx="13367702" cy="39644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5023" indent="0">
              <a:buNone/>
              <a:defRPr sz="2200" b="1"/>
            </a:lvl2pPr>
            <a:lvl3pPr marL="1010046" indent="0">
              <a:buNone/>
              <a:defRPr sz="2000" b="1"/>
            </a:lvl3pPr>
            <a:lvl4pPr marL="1515069" indent="0">
              <a:buNone/>
              <a:defRPr sz="1800" b="1"/>
            </a:lvl4pPr>
            <a:lvl5pPr marL="2020092" indent="0">
              <a:buNone/>
              <a:defRPr sz="1800" b="1"/>
            </a:lvl5pPr>
            <a:lvl6pPr marL="2525116" indent="0">
              <a:buNone/>
              <a:defRPr sz="1800" b="1"/>
            </a:lvl6pPr>
            <a:lvl7pPr marL="3030139" indent="0">
              <a:buNone/>
              <a:defRPr sz="1800" b="1"/>
            </a:lvl7pPr>
            <a:lvl8pPr marL="3535162" indent="0">
              <a:buNone/>
              <a:defRPr sz="1800" b="1"/>
            </a:lvl8pPr>
            <a:lvl9pPr marL="404018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2932" y="13473765"/>
            <a:ext cx="13367702" cy="244766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EA64-1819-44FE-9D09-A0EF01A2E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47C8B-CECA-4DE4-939E-2AEA2EA4A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" descr="logo4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63" y="39960550"/>
            <a:ext cx="540067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7" descr="masfor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60113" y="40679688"/>
            <a:ext cx="611981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30" y="1690905"/>
            <a:ext cx="9949889" cy="71987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698" y="1690905"/>
            <a:ext cx="16906936" cy="3625949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830" y="8889697"/>
            <a:ext cx="9949889" cy="29060698"/>
          </a:xfrm>
        </p:spPr>
        <p:txBody>
          <a:bodyPr/>
          <a:lstStyle>
            <a:lvl1pPr marL="0" indent="0">
              <a:buNone/>
              <a:defRPr sz="1500"/>
            </a:lvl1pPr>
            <a:lvl2pPr marL="505023" indent="0">
              <a:buNone/>
              <a:defRPr sz="1300"/>
            </a:lvl2pPr>
            <a:lvl3pPr marL="1010046" indent="0">
              <a:buNone/>
              <a:defRPr sz="1100"/>
            </a:lvl3pPr>
            <a:lvl4pPr marL="1515069" indent="0">
              <a:buNone/>
              <a:defRPr sz="1000"/>
            </a:lvl4pPr>
            <a:lvl5pPr marL="2020092" indent="0">
              <a:buNone/>
              <a:defRPr sz="1000"/>
            </a:lvl5pPr>
            <a:lvl6pPr marL="2525116" indent="0">
              <a:buNone/>
              <a:defRPr sz="1000"/>
            </a:lvl6pPr>
            <a:lvl7pPr marL="3030139" indent="0">
              <a:buNone/>
              <a:defRPr sz="1000"/>
            </a:lvl7pPr>
            <a:lvl8pPr marL="3535162" indent="0">
              <a:buNone/>
              <a:defRPr sz="1000"/>
            </a:lvl8pPr>
            <a:lvl9pPr marL="404018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0A85-6E15-4A01-A93B-A0440319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258" y="29739273"/>
            <a:ext cx="18145749" cy="35108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258" y="3796700"/>
            <a:ext cx="18145749" cy="25490805"/>
          </a:xfrm>
        </p:spPr>
        <p:txBody>
          <a:bodyPr/>
          <a:lstStyle>
            <a:lvl1pPr marL="0" indent="0">
              <a:buNone/>
              <a:defRPr sz="3500"/>
            </a:lvl1pPr>
            <a:lvl2pPr marL="505023" indent="0">
              <a:buNone/>
              <a:defRPr sz="3100"/>
            </a:lvl2pPr>
            <a:lvl3pPr marL="1010046" indent="0">
              <a:buNone/>
              <a:defRPr sz="2700"/>
            </a:lvl3pPr>
            <a:lvl4pPr marL="1515069" indent="0">
              <a:buNone/>
              <a:defRPr sz="2200"/>
            </a:lvl4pPr>
            <a:lvl5pPr marL="2020092" indent="0">
              <a:buNone/>
              <a:defRPr sz="2200"/>
            </a:lvl5pPr>
            <a:lvl6pPr marL="2525116" indent="0">
              <a:buNone/>
              <a:defRPr sz="2200"/>
            </a:lvl6pPr>
            <a:lvl7pPr marL="3030139" indent="0">
              <a:buNone/>
              <a:defRPr sz="2200"/>
            </a:lvl7pPr>
            <a:lvl8pPr marL="3535162" indent="0">
              <a:buNone/>
              <a:defRPr sz="2200"/>
            </a:lvl8pPr>
            <a:lvl9pPr marL="4040185" indent="0">
              <a:buNone/>
              <a:defRPr sz="22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258" y="33250159"/>
            <a:ext cx="18145749" cy="4986049"/>
          </a:xfrm>
        </p:spPr>
        <p:txBody>
          <a:bodyPr/>
          <a:lstStyle>
            <a:lvl1pPr marL="0" indent="0">
              <a:buNone/>
              <a:defRPr sz="1500"/>
            </a:lvl1pPr>
            <a:lvl2pPr marL="505023" indent="0">
              <a:buNone/>
              <a:defRPr sz="1300"/>
            </a:lvl2pPr>
            <a:lvl3pPr marL="1010046" indent="0">
              <a:buNone/>
              <a:defRPr sz="1100"/>
            </a:lvl3pPr>
            <a:lvl4pPr marL="1515069" indent="0">
              <a:buNone/>
              <a:defRPr sz="1000"/>
            </a:lvl4pPr>
            <a:lvl5pPr marL="2020092" indent="0">
              <a:buNone/>
              <a:defRPr sz="1000"/>
            </a:lvl5pPr>
            <a:lvl6pPr marL="2525116" indent="0">
              <a:buNone/>
              <a:defRPr sz="1000"/>
            </a:lvl6pPr>
            <a:lvl7pPr marL="3030139" indent="0">
              <a:buNone/>
              <a:defRPr sz="1000"/>
            </a:lvl7pPr>
            <a:lvl8pPr marL="3535162" indent="0">
              <a:buNone/>
              <a:defRPr sz="1000"/>
            </a:lvl8pPr>
            <a:lvl9pPr marL="404018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1DDC-DF85-483C-B90B-E243234421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4888" y="3778250"/>
            <a:ext cx="25693687" cy="708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76" tIns="239991" rIns="479976" bIns="2399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4888" y="12244388"/>
            <a:ext cx="25693687" cy="255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76" tIns="239991" rIns="479976" bIns="239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4888" y="38739763"/>
            <a:ext cx="6300787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76" tIns="239991" rIns="479976" bIns="239991" numCol="1" anchor="t" anchorCtr="0" compatLnSpc="1">
            <a:prstTxWarp prst="textNoShape">
              <a:avLst/>
            </a:prstTxWarp>
          </a:bodyPr>
          <a:lstStyle>
            <a:lvl1pPr>
              <a:defRPr sz="67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26688" y="38739763"/>
            <a:ext cx="9590087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76" tIns="239991" rIns="479976" bIns="239991" numCol="1" anchor="t" anchorCtr="0" compatLnSpc="1">
            <a:prstTxWarp prst="textNoShape">
              <a:avLst/>
            </a:prstTxWarp>
          </a:bodyPr>
          <a:lstStyle>
            <a:lvl1pPr algn="ctr">
              <a:defRPr sz="67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67788" y="38739763"/>
            <a:ext cx="6300787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76" tIns="239991" rIns="479976" bIns="239991" numCol="1" anchor="t" anchorCtr="0" compatLnSpc="1">
            <a:prstTxWarp prst="textNoShape">
              <a:avLst/>
            </a:prstTxWarp>
          </a:bodyPr>
          <a:lstStyle>
            <a:lvl1pPr algn="r">
              <a:defRPr sz="67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58D679-C8FF-4694-B3A7-EB45059B9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4805363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805363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2pPr>
      <a:lvl3pPr algn="ctr" defTabSz="4805363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3pPr>
      <a:lvl4pPr algn="ctr" defTabSz="4805363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4pPr>
      <a:lvl5pPr algn="ctr" defTabSz="4805363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5pPr>
      <a:lvl6pPr marL="505023" algn="ctr" defTabSz="4806488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6pPr>
      <a:lvl7pPr marL="1010046" algn="ctr" defTabSz="4806488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7pPr>
      <a:lvl8pPr marL="1515069" algn="ctr" defTabSz="4806488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8pPr>
      <a:lvl9pPr marL="2020092" algn="ctr" defTabSz="4806488" rtl="0" eaLnBrk="0" fontAlgn="base" hangingPunct="0">
        <a:spcBef>
          <a:spcPct val="0"/>
        </a:spcBef>
        <a:spcAft>
          <a:spcPct val="0"/>
        </a:spcAft>
        <a:defRPr sz="23400">
          <a:solidFill>
            <a:schemeClr val="tx2"/>
          </a:solidFill>
          <a:latin typeface="Times New Roman" pitchFamily="18" charset="0"/>
        </a:defRPr>
      </a:lvl9pPr>
    </p:titleStyle>
    <p:bodyStyle>
      <a:lvl1pPr marL="1798638" indent="-1798638" algn="l" defTabSz="4805363" rtl="0" eaLnBrk="0" fontAlgn="base" hangingPunct="0">
        <a:spcBef>
          <a:spcPct val="20000"/>
        </a:spcBef>
        <a:spcAft>
          <a:spcPct val="0"/>
        </a:spcAft>
        <a:buChar char="•"/>
        <a:defRPr sz="16000">
          <a:solidFill>
            <a:schemeClr val="tx1"/>
          </a:solidFill>
          <a:latin typeface="+mn-lt"/>
          <a:ea typeface="+mn-ea"/>
          <a:cs typeface="+mn-cs"/>
        </a:defRPr>
      </a:lvl1pPr>
      <a:lvl2pPr marL="3902075" indent="-1503363" algn="l" defTabSz="4805363" rtl="0" eaLnBrk="0" fontAlgn="base" hangingPunct="0">
        <a:spcBef>
          <a:spcPct val="20000"/>
        </a:spcBef>
        <a:spcAft>
          <a:spcPct val="0"/>
        </a:spcAft>
        <a:buChar char="–"/>
        <a:defRPr sz="14600">
          <a:solidFill>
            <a:schemeClr val="tx1"/>
          </a:solidFill>
          <a:latin typeface="+mn-lt"/>
        </a:defRPr>
      </a:lvl2pPr>
      <a:lvl3pPr marL="5994400" indent="-1187450" algn="l" defTabSz="4805363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</a:defRPr>
      </a:lvl3pPr>
      <a:lvl4pPr marL="8402638" indent="-1212850" algn="l" defTabSz="48053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790238" indent="-1193800" algn="l" defTabSz="48053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296385" indent="-1194170" algn="l" defTabSz="4806488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801408" indent="-1194170" algn="l" defTabSz="4806488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2306431" indent="-1194170" algn="l" defTabSz="4806488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811455" indent="-1194170" algn="l" defTabSz="4806488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5023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0046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5069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0092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5116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139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5162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0185" algn="l" defTabSz="101004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-948533" y="45524"/>
            <a:ext cx="30243463" cy="19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2905" tIns="505023" rIns="462905" bIns="505023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       FLAG RACING WITH GLOBAL CAMERA SYSTEM </a:t>
            </a:r>
          </a:p>
        </p:txBody>
      </p:sp>
      <p:sp>
        <p:nvSpPr>
          <p:cNvPr id="3076" name="Line 72"/>
          <p:cNvSpPr>
            <a:spLocks noChangeShapeType="1"/>
          </p:cNvSpPr>
          <p:nvPr/>
        </p:nvSpPr>
        <p:spPr bwMode="auto">
          <a:xfrm>
            <a:off x="-243680" y="5788025"/>
            <a:ext cx="0" cy="36788725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</p:spPr>
        <p:txBody>
          <a:bodyPr wrap="none" lIns="101005" tIns="50502" rIns="101005" bIns="50502" anchor="ctr"/>
          <a:lstStyle/>
          <a:p>
            <a:endParaRPr lang="en-US" dirty="0"/>
          </a:p>
        </p:txBody>
      </p:sp>
      <p:sp>
        <p:nvSpPr>
          <p:cNvPr id="3078" name="Text Box 304"/>
          <p:cNvSpPr txBox="1">
            <a:spLocks noChangeArrowheads="1"/>
          </p:cNvSpPr>
          <p:nvPr/>
        </p:nvSpPr>
        <p:spPr bwMode="auto">
          <a:xfrm>
            <a:off x="753270" y="16335375"/>
            <a:ext cx="1409541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5023" tIns="50002" rIns="252512" bIns="50002">
            <a:spAutoFit/>
          </a:bodyPr>
          <a:lstStyle/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en-US" sz="4000" dirty="0">
                <a:solidFill>
                  <a:schemeClr val="tx1"/>
                </a:solidFill>
              </a:rPr>
              <a:t>	</a:t>
            </a:r>
            <a:endParaRPr lang="en-US" sz="3600" b="0" dirty="0"/>
          </a:p>
        </p:txBody>
      </p:sp>
      <p:sp>
        <p:nvSpPr>
          <p:cNvPr id="3080" name="Text Box 96"/>
          <p:cNvSpPr txBox="1">
            <a:spLocks noChangeArrowheads="1"/>
          </p:cNvSpPr>
          <p:nvPr/>
        </p:nvSpPr>
        <p:spPr bwMode="auto">
          <a:xfrm>
            <a:off x="2471738" y="1762992"/>
            <a:ext cx="22437725" cy="347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9070" tIns="45267" rIns="419070" bIns="45267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</a:t>
            </a:r>
            <a:r>
              <a:rPr lang="en-US" dirty="0" err="1">
                <a:solidFill>
                  <a:schemeClr val="tx1"/>
                </a:solidFill>
              </a:rPr>
              <a:t>Burak</a:t>
            </a:r>
            <a:r>
              <a:rPr lang="en-US" dirty="0">
                <a:solidFill>
                  <a:schemeClr val="tx1"/>
                </a:solidFill>
              </a:rPr>
              <a:t> Han </a:t>
            </a:r>
            <a:r>
              <a:rPr lang="en-US" dirty="0" err="1">
                <a:solidFill>
                  <a:schemeClr val="tx1"/>
                </a:solidFill>
              </a:rPr>
              <a:t>Demirbilek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Selahattin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Çağdaş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Akalın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</a:rPr>
              <a:t>Hande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Yıldırım</a:t>
            </a:r>
            <a:r>
              <a:rPr lang="en-US" dirty="0">
                <a:solidFill>
                  <a:schemeClr val="tx1"/>
                </a:solidFill>
              </a:rPr>
              <a:t> &amp; Batu Kaan Özen	        	                     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      Department of Electrical and Electronics Engineering 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TOBB University of Economics and Technology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81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89532" y="830062"/>
            <a:ext cx="5058910" cy="4051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82" name="Rectangle 34"/>
          <p:cNvSpPr>
            <a:spLocks noChangeArrowheads="1"/>
          </p:cNvSpPr>
          <p:nvPr/>
        </p:nvSpPr>
        <p:spPr bwMode="auto">
          <a:xfrm>
            <a:off x="-270668" y="-155575"/>
            <a:ext cx="1841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6" name="Text Box 482"/>
          <p:cNvSpPr txBox="1">
            <a:spLocks noChangeArrowheads="1"/>
          </p:cNvSpPr>
          <p:nvPr/>
        </p:nvSpPr>
        <p:spPr bwMode="auto">
          <a:xfrm>
            <a:off x="829470" y="20327938"/>
            <a:ext cx="14249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52512" tIns="50002" rIns="505023" bIns="50002">
            <a:spAutoFit/>
          </a:bodyPr>
          <a:lstStyle/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en-US" sz="4000">
                <a:solidFill>
                  <a:schemeClr val="tx1"/>
                </a:solidFill>
              </a:rPr>
              <a:t>	</a:t>
            </a:r>
            <a:endParaRPr lang="en-US" sz="3600" b="0"/>
          </a:p>
        </p:txBody>
      </p:sp>
      <p:sp>
        <p:nvSpPr>
          <p:cNvPr id="3087" name="Rectangle 65"/>
          <p:cNvSpPr>
            <a:spLocks noChangeArrowheads="1"/>
          </p:cNvSpPr>
          <p:nvPr/>
        </p:nvSpPr>
        <p:spPr bwMode="auto">
          <a:xfrm>
            <a:off x="-270668" y="-384720"/>
            <a:ext cx="1847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3" name="Text Box 3"/>
          <p:cNvSpPr txBox="1">
            <a:spLocks noChangeArrowheads="1"/>
          </p:cNvSpPr>
          <p:nvPr/>
        </p:nvSpPr>
        <p:spPr bwMode="auto">
          <a:xfrm>
            <a:off x="604740" y="12045119"/>
            <a:ext cx="14401800" cy="6625844"/>
          </a:xfrm>
          <a:prstGeom prst="rect">
            <a:avLst/>
          </a:prstGeom>
          <a:noFill/>
          <a:ln w="9525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/>
          <a:p>
            <a:pPr algn="ctr" defTabSz="1001713">
              <a:spcBef>
                <a:spcPct val="25000"/>
              </a:spcBef>
              <a:tabLst>
                <a:tab pos="1009650" algn="l"/>
              </a:tabLst>
            </a:pPr>
            <a:r>
              <a:rPr lang="tr-TR" dirty="0"/>
              <a:t>TECHNICAL SPECIFICATIONS</a:t>
            </a:r>
            <a:r>
              <a:rPr lang="en-US" dirty="0">
                <a:solidFill>
                  <a:schemeClr val="accent2"/>
                </a:solidFill>
              </a:rPr>
              <a:t>   </a:t>
            </a:r>
            <a:endParaRPr lang="tr-TR" dirty="0">
              <a:solidFill>
                <a:schemeClr val="accent2"/>
              </a:solidFill>
            </a:endParaRPr>
          </a:p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tr-TR" sz="4000" dirty="0">
                <a:solidFill>
                  <a:schemeClr val="tx1"/>
                </a:solidFill>
              </a:rPr>
              <a:t>	</a:t>
            </a:r>
            <a:r>
              <a:rPr lang="tr-TR" sz="4000" dirty="0" err="1">
                <a:solidFill>
                  <a:schemeClr val="tx1"/>
                </a:solidFill>
              </a:rPr>
              <a:t>There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are</a:t>
            </a:r>
            <a:r>
              <a:rPr lang="tr-TR" sz="4000" dirty="0">
                <a:solidFill>
                  <a:schemeClr val="tx1"/>
                </a:solidFill>
              </a:rPr>
              <a:t> 4 </a:t>
            </a:r>
            <a:r>
              <a:rPr lang="tr-TR" sz="4000" dirty="0" err="1">
                <a:solidFill>
                  <a:schemeClr val="tx1"/>
                </a:solidFill>
              </a:rPr>
              <a:t>important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parts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for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this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project</a:t>
            </a:r>
            <a:r>
              <a:rPr lang="tr-TR" sz="4000" dirty="0">
                <a:solidFill>
                  <a:schemeClr val="tx1"/>
                </a:solidFill>
              </a:rPr>
              <a:t>. </a:t>
            </a:r>
            <a:r>
              <a:rPr lang="tr-TR" sz="4000" dirty="0" err="1">
                <a:solidFill>
                  <a:schemeClr val="tx1"/>
                </a:solidFill>
              </a:rPr>
              <a:t>These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are</a:t>
            </a:r>
            <a:r>
              <a:rPr lang="tr-TR" sz="4000" dirty="0">
                <a:solidFill>
                  <a:schemeClr val="tx1"/>
                </a:solidFill>
              </a:rPr>
              <a:t> : </a:t>
            </a:r>
          </a:p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tr-TR" sz="4000" dirty="0">
                <a:solidFill>
                  <a:schemeClr val="tx1"/>
                </a:solidFill>
              </a:rPr>
              <a:t>		1. Brain </a:t>
            </a:r>
            <a:r>
              <a:rPr lang="tr-TR" sz="4000" dirty="0" err="1">
                <a:solidFill>
                  <a:schemeClr val="tx1"/>
                </a:solidFill>
              </a:rPr>
              <a:t>Module</a:t>
            </a:r>
            <a:endParaRPr lang="tr-TR" sz="4000" dirty="0">
              <a:solidFill>
                <a:schemeClr val="tx1"/>
              </a:solidFill>
            </a:endParaRPr>
          </a:p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tr-TR" sz="4000" dirty="0">
                <a:solidFill>
                  <a:schemeClr val="tx1"/>
                </a:solidFill>
              </a:rPr>
              <a:t>		2. </a:t>
            </a:r>
            <a:r>
              <a:rPr lang="tr-TR" sz="4000" dirty="0" err="1">
                <a:solidFill>
                  <a:schemeClr val="tx1"/>
                </a:solidFill>
              </a:rPr>
              <a:t>Communication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Module</a:t>
            </a:r>
            <a:endParaRPr lang="tr-TR" sz="4000" dirty="0">
              <a:solidFill>
                <a:schemeClr val="tx1"/>
              </a:solidFill>
            </a:endParaRPr>
          </a:p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tr-TR" sz="4000" dirty="0">
                <a:solidFill>
                  <a:schemeClr val="tx1"/>
                </a:solidFill>
              </a:rPr>
              <a:t>		3. </a:t>
            </a:r>
            <a:r>
              <a:rPr lang="tr-TR" sz="4000" dirty="0" err="1">
                <a:solidFill>
                  <a:schemeClr val="tx1"/>
                </a:solidFill>
              </a:rPr>
              <a:t>Movement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Module</a:t>
            </a:r>
            <a:endParaRPr lang="tr-TR" sz="4000" dirty="0">
              <a:solidFill>
                <a:schemeClr val="tx1"/>
              </a:solidFill>
            </a:endParaRPr>
          </a:p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tr-TR" sz="4000" dirty="0">
                <a:solidFill>
                  <a:schemeClr val="tx1"/>
                </a:solidFill>
              </a:rPr>
              <a:t>		4. </a:t>
            </a:r>
            <a:r>
              <a:rPr lang="tr-TR" sz="3600" dirty="0" err="1">
                <a:solidFill>
                  <a:schemeClr val="tx1"/>
                </a:solidFill>
              </a:rPr>
              <a:t>Flag</a:t>
            </a:r>
            <a:r>
              <a:rPr lang="tr-TR" sz="3600" dirty="0">
                <a:solidFill>
                  <a:schemeClr val="tx1"/>
                </a:solidFill>
              </a:rPr>
              <a:t> </a:t>
            </a:r>
            <a:r>
              <a:rPr lang="tr-TR" sz="3600" dirty="0" err="1">
                <a:solidFill>
                  <a:schemeClr val="tx1"/>
                </a:solidFill>
              </a:rPr>
              <a:t>Changing</a:t>
            </a:r>
            <a:r>
              <a:rPr lang="tr-TR" sz="3600" dirty="0">
                <a:solidFill>
                  <a:schemeClr val="tx1"/>
                </a:solidFill>
              </a:rPr>
              <a:t> </a:t>
            </a:r>
            <a:r>
              <a:rPr lang="tr-TR" sz="3600" dirty="0" err="1">
                <a:solidFill>
                  <a:schemeClr val="tx1"/>
                </a:solidFill>
              </a:rPr>
              <a:t>Module</a:t>
            </a:r>
            <a:endParaRPr lang="tr-TR" sz="3600" dirty="0">
              <a:solidFill>
                <a:schemeClr val="tx1"/>
              </a:solidFill>
            </a:endParaRPr>
          </a:p>
          <a:p>
            <a:pPr algn="just" defTabSz="1001713">
              <a:spcBef>
                <a:spcPct val="25000"/>
              </a:spcBef>
              <a:tabLst>
                <a:tab pos="1009650" algn="l"/>
              </a:tabLst>
            </a:pPr>
            <a:r>
              <a:rPr lang="tr-TR" sz="3600" dirty="0">
                <a:solidFill>
                  <a:schemeClr val="tx1"/>
                </a:solidFill>
              </a:rPr>
              <a:t>	</a:t>
            </a:r>
            <a:r>
              <a:rPr lang="tr-TR" sz="4000" dirty="0">
                <a:solidFill>
                  <a:schemeClr val="tx1"/>
                </a:solidFill>
              </a:rPr>
              <a:t>Generally, P</a:t>
            </a:r>
            <a:r>
              <a:rPr lang="en-US" sz="4000" dirty="0" err="1">
                <a:solidFill>
                  <a:schemeClr val="tx1"/>
                </a:solidFill>
              </a:rPr>
              <a:t>ython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tr-TR" sz="4000" dirty="0">
                <a:solidFill>
                  <a:schemeClr val="tx1"/>
                </a:solidFill>
              </a:rPr>
              <a:t>was used for coding RaspberryPi 3B+ and OrangePi Zero.[2][3]</a:t>
            </a:r>
          </a:p>
        </p:txBody>
      </p:sp>
      <p:sp>
        <p:nvSpPr>
          <p:cNvPr id="3098" name="Text Box 3"/>
          <p:cNvSpPr txBox="1">
            <a:spLocks noChangeArrowheads="1"/>
          </p:cNvSpPr>
          <p:nvPr/>
        </p:nvSpPr>
        <p:spPr bwMode="auto">
          <a:xfrm>
            <a:off x="15426520" y="32705296"/>
            <a:ext cx="13821921" cy="2440082"/>
          </a:xfrm>
          <a:prstGeom prst="rect">
            <a:avLst/>
          </a:prstGeom>
          <a:noFill/>
          <a:ln w="9525">
            <a:gradFill>
              <a:gsLst>
                <a:gs pos="0">
                  <a:schemeClr val="accent2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CONCLUSION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this project, we designed 4 robotics which can carry a metal plate to each other autonomously by using Python.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601663" y="4859337"/>
            <a:ext cx="14400212" cy="6933620"/>
          </a:xfrm>
          <a:prstGeom prst="rect">
            <a:avLst/>
          </a:prstGeom>
          <a:noFill/>
          <a:ln w="9525">
            <a:gradFill flip="none" rotWithShape="1">
              <a:gsLst>
                <a:gs pos="0">
                  <a:schemeClr val="accent2">
                    <a:alpha val="81000"/>
                  </a:schemeClr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  <a:tileRect r="-100000" b="-10000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1pPr>
            <a:lvl2pPr marL="504825" indent="-47625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2pPr>
            <a:lvl3pPr marL="1009650" indent="-95250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3pPr>
            <a:lvl4pPr marL="1514475" indent="-142875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4pPr>
            <a:lvl5pPr marL="2019300" indent="-1905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 defTabSz="1001713">
              <a:tabLst>
                <a:tab pos="1009650" algn="l"/>
              </a:tabLst>
            </a:pPr>
            <a:r>
              <a:rPr lang="en-US" dirty="0">
                <a:solidFill>
                  <a:schemeClr val="accent2"/>
                </a:solidFill>
              </a:rPr>
              <a:t>ABSTRACT</a:t>
            </a:r>
          </a:p>
          <a:p>
            <a:pPr algn="just"/>
            <a:r>
              <a:rPr lang="en-US" sz="3600" dirty="0"/>
              <a:t>	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main </a:t>
            </a:r>
            <a:r>
              <a:rPr lang="tr-TR" sz="4000" dirty="0" err="1">
                <a:solidFill>
                  <a:schemeClr val="tx1"/>
                </a:solidFill>
              </a:rPr>
              <a:t>goal</a:t>
            </a:r>
            <a:r>
              <a:rPr lang="tr-TR" sz="4000" dirty="0">
                <a:solidFill>
                  <a:schemeClr val="tx1"/>
                </a:solidFill>
              </a:rPr>
              <a:t> of </a:t>
            </a:r>
            <a:r>
              <a:rPr lang="tr-TR" sz="4000" dirty="0" err="1">
                <a:solidFill>
                  <a:schemeClr val="tx1"/>
                </a:solidFill>
              </a:rPr>
              <a:t>this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project</a:t>
            </a:r>
            <a:r>
              <a:rPr lang="tr-TR" sz="4000" dirty="0">
                <a:solidFill>
                  <a:schemeClr val="tx1"/>
                </a:solidFill>
              </a:rPr>
              <a:t> is </a:t>
            </a:r>
            <a:r>
              <a:rPr lang="tr-TR" sz="4000" dirty="0" err="1">
                <a:solidFill>
                  <a:schemeClr val="tx1"/>
                </a:solidFill>
              </a:rPr>
              <a:t>to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create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four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robotic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systems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that</a:t>
            </a:r>
            <a:r>
              <a:rPr lang="tr-TR" sz="4000" dirty="0">
                <a:solidFill>
                  <a:schemeClr val="tx1"/>
                </a:solidFill>
              </a:rPr>
              <a:t> can </a:t>
            </a:r>
            <a:r>
              <a:rPr lang="tr-TR" sz="4000" dirty="0" err="1">
                <a:solidFill>
                  <a:schemeClr val="tx1"/>
                </a:solidFill>
              </a:rPr>
              <a:t>carry</a:t>
            </a:r>
            <a:r>
              <a:rPr lang="tr-TR" sz="4000" dirty="0">
                <a:solidFill>
                  <a:schemeClr val="tx1"/>
                </a:solidFill>
              </a:rPr>
              <a:t> a </a:t>
            </a:r>
            <a:r>
              <a:rPr lang="tr-TR" sz="4000" dirty="0" err="1">
                <a:solidFill>
                  <a:schemeClr val="tx1"/>
                </a:solidFill>
              </a:rPr>
              <a:t>flag</a:t>
            </a:r>
            <a:r>
              <a:rPr lang="tr-TR" sz="4000" dirty="0">
                <a:solidFill>
                  <a:schemeClr val="tx1"/>
                </a:solidFill>
              </a:rPr>
              <a:t> in </a:t>
            </a:r>
            <a:r>
              <a:rPr lang="tr-TR" sz="4000" dirty="0" err="1">
                <a:solidFill>
                  <a:schemeClr val="tx1"/>
                </a:solidFill>
              </a:rPr>
              <a:t>hurdle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area</a:t>
            </a:r>
            <a:r>
              <a:rPr lang="tr-TR" sz="4000" dirty="0">
                <a:solidFill>
                  <a:schemeClr val="tx1"/>
                </a:solidFill>
              </a:rPr>
              <a:t>. 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basic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working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principle</a:t>
            </a:r>
            <a:r>
              <a:rPr lang="tr-TR" sz="4000" dirty="0">
                <a:solidFill>
                  <a:schemeClr val="tx1"/>
                </a:solidFill>
              </a:rPr>
              <a:t> of </a:t>
            </a:r>
            <a:r>
              <a:rPr lang="tr-TR" sz="4000" dirty="0" err="1">
                <a:solidFill>
                  <a:schemeClr val="tx1"/>
                </a:solidFill>
              </a:rPr>
              <a:t>these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systems</a:t>
            </a:r>
            <a:r>
              <a:rPr lang="tr-TR" sz="4000" dirty="0">
                <a:solidFill>
                  <a:schemeClr val="tx1"/>
                </a:solidFill>
              </a:rPr>
              <a:t> is </a:t>
            </a:r>
            <a:r>
              <a:rPr lang="tr-TR" sz="4000" dirty="0" err="1">
                <a:solidFill>
                  <a:schemeClr val="tx1"/>
                </a:solidFill>
              </a:rPr>
              <a:t>to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detect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robots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and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obstacles</a:t>
            </a:r>
            <a:r>
              <a:rPr lang="tr-TR" sz="4000" dirty="0">
                <a:solidFill>
                  <a:schemeClr val="tx1"/>
                </a:solidFill>
              </a:rPr>
              <a:t> at a </a:t>
            </a:r>
            <a:r>
              <a:rPr lang="tr-TR" sz="4000" dirty="0" err="1">
                <a:solidFill>
                  <a:schemeClr val="tx1"/>
                </a:solidFill>
              </a:rPr>
              <a:t>certain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height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with</a:t>
            </a:r>
            <a:r>
              <a:rPr lang="tr-TR" sz="4000" dirty="0">
                <a:solidFill>
                  <a:schemeClr val="tx1"/>
                </a:solidFill>
              </a:rPr>
              <a:t> a </a:t>
            </a:r>
            <a:r>
              <a:rPr lang="tr-TR" sz="4000" dirty="0" err="1">
                <a:solidFill>
                  <a:schemeClr val="tx1"/>
                </a:solidFill>
              </a:rPr>
              <a:t>camera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located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out</a:t>
            </a:r>
            <a:r>
              <a:rPr lang="tr-TR" sz="4000" dirty="0">
                <a:solidFill>
                  <a:schemeClr val="tx1"/>
                </a:solidFill>
              </a:rPr>
              <a:t> of 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platform </a:t>
            </a:r>
            <a:r>
              <a:rPr lang="tr-TR" sz="4000" dirty="0" err="1">
                <a:solidFill>
                  <a:schemeClr val="tx1"/>
                </a:solidFill>
              </a:rPr>
              <a:t>and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to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establish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routes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by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color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selection</a:t>
            </a:r>
            <a:r>
              <a:rPr lang="tr-TR" sz="4000" dirty="0">
                <a:solidFill>
                  <a:schemeClr val="tx1"/>
                </a:solidFill>
              </a:rPr>
              <a:t>. </a:t>
            </a:r>
            <a:r>
              <a:rPr lang="tr-TR" sz="4000" dirty="0" err="1">
                <a:solidFill>
                  <a:schemeClr val="tx1"/>
                </a:solidFill>
              </a:rPr>
              <a:t>With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routes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calculated</a:t>
            </a:r>
            <a:r>
              <a:rPr lang="tr-TR" sz="4000" dirty="0">
                <a:solidFill>
                  <a:schemeClr val="tx1"/>
                </a:solidFill>
              </a:rPr>
              <a:t>, </a:t>
            </a:r>
            <a:r>
              <a:rPr lang="tr-TR" sz="4000" dirty="0" err="1">
                <a:solidFill>
                  <a:schemeClr val="tx1"/>
                </a:solidFill>
              </a:rPr>
              <a:t>we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will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establish</a:t>
            </a:r>
            <a:r>
              <a:rPr lang="tr-TR" sz="4000" dirty="0">
                <a:solidFill>
                  <a:schemeClr val="tx1"/>
                </a:solidFill>
              </a:rPr>
              <a:t> a </a:t>
            </a:r>
            <a:r>
              <a:rPr lang="tr-TR" sz="4000" dirty="0" err="1">
                <a:solidFill>
                  <a:schemeClr val="tx1"/>
                </a:solidFill>
              </a:rPr>
              <a:t>map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for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carrying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flag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to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another</a:t>
            </a:r>
            <a:r>
              <a:rPr lang="tr-TR" sz="4000" dirty="0">
                <a:solidFill>
                  <a:schemeClr val="tx1"/>
                </a:solidFill>
              </a:rPr>
              <a:t> robot. 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technical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process</a:t>
            </a:r>
            <a:r>
              <a:rPr lang="tr-TR" sz="4000" dirty="0">
                <a:solidFill>
                  <a:schemeClr val="tx1"/>
                </a:solidFill>
              </a:rPr>
              <a:t> of 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Project is </a:t>
            </a:r>
            <a:r>
              <a:rPr lang="tr-TR" sz="4000" dirty="0" err="1">
                <a:solidFill>
                  <a:schemeClr val="tx1"/>
                </a:solidFill>
              </a:rPr>
              <a:t>mainly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based</a:t>
            </a:r>
            <a:r>
              <a:rPr lang="tr-TR" sz="4000" dirty="0">
                <a:solidFill>
                  <a:schemeClr val="tx1"/>
                </a:solidFill>
              </a:rPr>
              <a:t> on </a:t>
            </a:r>
            <a:r>
              <a:rPr lang="tr-TR" sz="4000" dirty="0" err="1">
                <a:solidFill>
                  <a:schemeClr val="tx1"/>
                </a:solidFill>
              </a:rPr>
              <a:t>the</a:t>
            </a:r>
            <a:r>
              <a:rPr lang="tr-TR" sz="4000" dirty="0">
                <a:solidFill>
                  <a:schemeClr val="tx1"/>
                </a:solidFill>
              </a:rPr>
              <a:t> Image </a:t>
            </a:r>
            <a:r>
              <a:rPr lang="tr-TR" sz="4000" dirty="0" err="1">
                <a:solidFill>
                  <a:schemeClr val="tx1"/>
                </a:solidFill>
              </a:rPr>
              <a:t>Processing</a:t>
            </a:r>
            <a:r>
              <a:rPr lang="tr-TR" sz="4000" dirty="0">
                <a:solidFill>
                  <a:schemeClr val="tx1"/>
                </a:solidFill>
              </a:rPr>
              <a:t>, Embedded </a:t>
            </a:r>
            <a:r>
              <a:rPr lang="tr-TR" sz="4000" dirty="0" err="1">
                <a:solidFill>
                  <a:schemeClr val="tx1"/>
                </a:solidFill>
              </a:rPr>
              <a:t>Systems</a:t>
            </a:r>
            <a:r>
              <a:rPr lang="tr-TR" sz="4000" dirty="0">
                <a:solidFill>
                  <a:schemeClr val="tx1"/>
                </a:solidFill>
              </a:rPr>
              <a:t>, </a:t>
            </a:r>
            <a:r>
              <a:rPr lang="tr-TR" sz="4000" dirty="0" err="1">
                <a:solidFill>
                  <a:schemeClr val="tx1"/>
                </a:solidFill>
              </a:rPr>
              <a:t>Robotics</a:t>
            </a:r>
            <a:r>
              <a:rPr lang="tr-TR" sz="4000" dirty="0">
                <a:solidFill>
                  <a:schemeClr val="tx1"/>
                </a:solidFill>
              </a:rPr>
              <a:t>, </a:t>
            </a:r>
            <a:r>
              <a:rPr lang="tr-TR" sz="4000" dirty="0" err="1">
                <a:solidFill>
                  <a:schemeClr val="tx1"/>
                </a:solidFill>
              </a:rPr>
              <a:t>artificial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Intelligence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and</a:t>
            </a:r>
            <a:r>
              <a:rPr lang="tr-TR" sz="4000" dirty="0">
                <a:solidFill>
                  <a:schemeClr val="tx1"/>
                </a:solidFill>
              </a:rPr>
              <a:t> Control </a:t>
            </a:r>
            <a:r>
              <a:rPr lang="tr-TR" sz="4000" dirty="0" err="1">
                <a:solidFill>
                  <a:schemeClr val="tx1"/>
                </a:solidFill>
              </a:rPr>
              <a:t>Systems</a:t>
            </a:r>
            <a:r>
              <a:rPr lang="tr-TR" sz="4000" dirty="0">
                <a:solidFill>
                  <a:schemeClr val="tx1"/>
                </a:solidFill>
              </a:rPr>
              <a:t>. 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15426530" y="14118754"/>
            <a:ext cx="13821911" cy="3254845"/>
          </a:xfrm>
          <a:prstGeom prst="rect">
            <a:avLst/>
          </a:prstGeom>
          <a:noFill/>
          <a:ln w="9525">
            <a:gradFill>
              <a:gsLst>
                <a:gs pos="0">
                  <a:srgbClr val="000000">
                    <a:alpha val="83000"/>
                  </a:srgbClr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  <a:lvl2pPr marL="504825" indent="-47625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2pPr>
            <a:lvl3pPr marL="1009650" indent="-95250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3pPr>
            <a:lvl4pPr marL="1514475" indent="-142875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4pPr>
            <a:lvl5pPr marL="2019300" indent="-1905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400" b="1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>
                <a:solidFill>
                  <a:schemeClr val="accent2"/>
                </a:solidFill>
              </a:rPr>
              <a:t>COMMUNICATION MODULE</a:t>
            </a:r>
            <a:endParaRPr lang="en-US" dirty="0">
              <a:solidFill>
                <a:schemeClr val="accent2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Reliable data and message transfer using TCP packets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Responsible for communicating with the brain(Raspberry Pi) and the controller.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15483615" y="17834230"/>
            <a:ext cx="13764826" cy="4471408"/>
          </a:xfrm>
          <a:prstGeom prst="rect">
            <a:avLst/>
          </a:prstGeom>
          <a:noFill/>
          <a:ln w="9525">
            <a:gradFill>
              <a:gsLst>
                <a:gs pos="0">
                  <a:schemeClr val="accent2">
                    <a:alpha val="88000"/>
                  </a:schemeClr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/>
          <a:p>
            <a:pPr algn="ctr"/>
            <a:r>
              <a:rPr lang="en-US" sz="3600" dirty="0"/>
              <a:t>	</a:t>
            </a:r>
            <a:r>
              <a:rPr lang="tr-TR" dirty="0">
                <a:solidFill>
                  <a:schemeClr val="accent2"/>
                </a:solidFill>
              </a:rPr>
              <a:t>MOVEMENT</a:t>
            </a:r>
            <a:r>
              <a:rPr lang="en-US" dirty="0">
                <a:solidFill>
                  <a:schemeClr val="accent2"/>
                </a:solidFill>
              </a:rPr>
              <a:t> MODUL</a:t>
            </a:r>
            <a:r>
              <a:rPr lang="tr-TR" dirty="0">
                <a:solidFill>
                  <a:schemeClr val="accent2"/>
                </a:solidFill>
              </a:rPr>
              <a:t>E</a:t>
            </a:r>
            <a:endParaRPr lang="en-US" dirty="0">
              <a:solidFill>
                <a:schemeClr val="accent2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tx1"/>
                </a:solidFill>
              </a:rPr>
              <a:t>Path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tracking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with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remotely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operated</a:t>
            </a:r>
            <a:r>
              <a:rPr lang="tr-TR" sz="4000" dirty="0">
                <a:solidFill>
                  <a:schemeClr val="tx1"/>
                </a:solidFill>
              </a:rPr>
              <a:t> PID </a:t>
            </a:r>
            <a:r>
              <a:rPr lang="tr-TR" sz="4000" dirty="0" err="1">
                <a:solidFill>
                  <a:schemeClr val="tx1"/>
                </a:solidFill>
              </a:rPr>
              <a:t>controller</a:t>
            </a:r>
            <a:endParaRPr lang="tr-TR" sz="400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tx1"/>
                </a:solidFill>
              </a:rPr>
              <a:t>Modelling the robot and simulating the PID controller</a:t>
            </a:r>
            <a:endParaRPr lang="en-US" sz="400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Movement simulation with using mathematical model of the Differential Drive robot.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1" name="Text Box 238"/>
          <p:cNvSpPr txBox="1">
            <a:spLocks noChangeArrowheads="1"/>
          </p:cNvSpPr>
          <p:nvPr/>
        </p:nvSpPr>
        <p:spPr bwMode="auto">
          <a:xfrm>
            <a:off x="15426530" y="35498466"/>
            <a:ext cx="13868400" cy="6274830"/>
          </a:xfrm>
          <a:prstGeom prst="rect">
            <a:avLst/>
          </a:prstGeom>
          <a:noFill/>
          <a:ln w="9525">
            <a:gradFill>
              <a:gsLst>
                <a:gs pos="0">
                  <a:schemeClr val="tx2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252512" tIns="50002" rIns="505023" bIns="505023">
            <a:spAutoFit/>
          </a:bodyPr>
          <a:lstStyle/>
          <a:p>
            <a:pPr marL="968375" indent="-968375" defTabSz="1001713">
              <a:defRPr/>
            </a:pPr>
            <a:r>
              <a:rPr lang="en-US" sz="4000" dirty="0">
                <a:solidFill>
                  <a:schemeClr val="accent6"/>
                </a:solidFill>
              </a:rPr>
              <a:t>REFERENCES</a:t>
            </a:r>
          </a:p>
          <a:p>
            <a:pPr marL="342900" indent="-342900" algn="just">
              <a:spcBef>
                <a:spcPts val="1325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sz="3600" dirty="0">
                <a:solidFill>
                  <a:schemeClr val="tx1"/>
                </a:solidFill>
              </a:rPr>
              <a:t>https://docs.opencv.org/3.0beta/doc/py_tutorials/py_imgproc/py_morphological_ops/py_morphological_ops.html </a:t>
            </a:r>
          </a:p>
          <a:p>
            <a:pPr marL="342900" indent="-342900" algn="just">
              <a:spcBef>
                <a:spcPts val="1325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sz="3600" dirty="0">
                <a:solidFill>
                  <a:schemeClr val="tx1"/>
                </a:solidFill>
              </a:rPr>
              <a:t>https://wiki.python.org/moin/UdpCommunication</a:t>
            </a:r>
            <a:endParaRPr lang="tr-TR" sz="36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325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sz="3600" dirty="0">
                <a:solidFill>
                  <a:schemeClr val="tx1"/>
                </a:solidFill>
              </a:rPr>
              <a:t>https://thepihut.com/blogs/raspberry-pi-tutorials/27968772-turning-on-an-led-with-yourraspberry-pis-gpio-pins </a:t>
            </a:r>
            <a:endParaRPr lang="tr-TR" sz="36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325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sz="3600" dirty="0">
                <a:solidFill>
                  <a:schemeClr val="tx1"/>
                </a:solidFill>
              </a:rPr>
              <a:t>https://www.pythonforbeginners.com/dictionary/python-split </a:t>
            </a:r>
          </a:p>
        </p:txBody>
      </p:sp>
      <p:sp>
        <p:nvSpPr>
          <p:cNvPr id="527" name="Text Box 305"/>
          <p:cNvSpPr txBox="1">
            <a:spLocks noChangeArrowheads="1"/>
          </p:cNvSpPr>
          <p:nvPr/>
        </p:nvSpPr>
        <p:spPr bwMode="auto">
          <a:xfrm>
            <a:off x="1838326" y="34198867"/>
            <a:ext cx="14401800" cy="5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2905" tIns="50002" rIns="462905" bIns="50002">
            <a:spAutoFit/>
          </a:bodyPr>
          <a:lstStyle/>
          <a:p>
            <a:pPr defTabSz="825500"/>
            <a:r>
              <a:rPr lang="en-US" sz="3200" dirty="0">
                <a:solidFill>
                  <a:schemeClr val="tx1"/>
                </a:solidFill>
              </a:rPr>
              <a:t>Figure 1</a:t>
            </a:r>
            <a:r>
              <a:rPr lang="tr-TR" sz="3200" dirty="0">
                <a:solidFill>
                  <a:schemeClr val="tx1"/>
                </a:solidFill>
              </a:rPr>
              <a:t> : </a:t>
            </a:r>
            <a:r>
              <a:rPr lang="en-US" sz="3200" dirty="0">
                <a:solidFill>
                  <a:schemeClr val="tx1"/>
                </a:solidFill>
              </a:rPr>
              <a:t>Detection of the angle</a:t>
            </a:r>
            <a:r>
              <a:rPr lang="tr-TR" sz="3200" dirty="0">
                <a:solidFill>
                  <a:schemeClr val="tx1"/>
                </a:solidFill>
              </a:rPr>
              <a:t>s </a:t>
            </a:r>
            <a:r>
              <a:rPr lang="tr-TR" sz="3200" dirty="0" err="1">
                <a:solidFill>
                  <a:schemeClr val="tx1"/>
                </a:solidFill>
              </a:rPr>
              <a:t>and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color</a:t>
            </a:r>
            <a:r>
              <a:rPr lang="en-US" sz="3200" dirty="0">
                <a:solidFill>
                  <a:schemeClr val="tx1"/>
                </a:solidFill>
              </a:rPr>
              <a:t> of our obstacles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1537804-2A57-4A6F-9F1F-A678B4626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3131" r="228" b="20769"/>
          <a:stretch/>
        </p:blipFill>
        <p:spPr>
          <a:xfrm>
            <a:off x="658705" y="18737617"/>
            <a:ext cx="6428067" cy="457387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DC96945-41A7-4020-A243-AD96225FE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14" y="19224395"/>
            <a:ext cx="8102348" cy="3502520"/>
          </a:xfrm>
          <a:prstGeom prst="rect">
            <a:avLst/>
          </a:prstGeom>
        </p:spPr>
      </p:pic>
      <p:sp>
        <p:nvSpPr>
          <p:cNvPr id="534" name="Text Box 3">
            <a:extLst>
              <a:ext uri="{FF2B5EF4-FFF2-40B4-BE49-F238E27FC236}">
                <a16:creationId xmlns:a16="http://schemas.microsoft.com/office/drawing/2014/main" id="{23E030DA-3ACF-4FCE-9EEB-BE20353A2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23619634"/>
            <a:ext cx="14443874" cy="3855855"/>
          </a:xfrm>
          <a:prstGeom prst="rect">
            <a:avLst/>
          </a:prstGeom>
          <a:noFill/>
          <a:ln w="9525">
            <a:gradFill>
              <a:gsLst>
                <a:gs pos="0">
                  <a:schemeClr val="accent2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/>
          <a:p>
            <a:pPr algn="ctr"/>
            <a:r>
              <a:rPr lang="tr-TR" dirty="0">
                <a:solidFill>
                  <a:schemeClr val="accent2"/>
                </a:solidFill>
              </a:rPr>
              <a:t>BRAIN MODULE</a:t>
            </a:r>
            <a:endParaRPr lang="en-US" dirty="0">
              <a:solidFill>
                <a:schemeClr val="accent2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tx1"/>
                </a:solidFill>
              </a:rPr>
              <a:t>Robot </a:t>
            </a:r>
            <a:r>
              <a:rPr lang="tr-TR" sz="4000" dirty="0" err="1">
                <a:solidFill>
                  <a:schemeClr val="tx1"/>
                </a:solidFill>
              </a:rPr>
              <a:t>localization</a:t>
            </a:r>
            <a:r>
              <a:rPr lang="tr-TR" sz="4000" dirty="0">
                <a:solidFill>
                  <a:schemeClr val="tx1"/>
                </a:solidFill>
              </a:rPr>
              <a:t>(</a:t>
            </a:r>
            <a:r>
              <a:rPr lang="tr-TR" sz="4000" dirty="0" err="1">
                <a:solidFill>
                  <a:schemeClr val="tx1"/>
                </a:solidFill>
              </a:rPr>
              <a:t>finding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location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and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direction</a:t>
            </a:r>
            <a:r>
              <a:rPr lang="tr-TR" sz="4000" dirty="0">
                <a:solidFill>
                  <a:schemeClr val="tx1"/>
                </a:solidFill>
              </a:rPr>
              <a:t>) </a:t>
            </a:r>
            <a:r>
              <a:rPr lang="tr-TR" sz="4000" dirty="0" err="1">
                <a:solidFill>
                  <a:schemeClr val="tx1"/>
                </a:solidFill>
              </a:rPr>
              <a:t>with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object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detection</a:t>
            </a:r>
            <a:r>
              <a:rPr lang="tr-TR" sz="4000" dirty="0">
                <a:solidFill>
                  <a:schemeClr val="tx1"/>
                </a:solidFill>
              </a:rPr>
              <a:t>  </a:t>
            </a:r>
            <a:r>
              <a:rPr lang="tr-TR" sz="4000" dirty="0" err="1">
                <a:solidFill>
                  <a:schemeClr val="tx1"/>
                </a:solidFill>
              </a:rPr>
              <a:t>by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using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color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filtering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and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contour</a:t>
            </a:r>
            <a:r>
              <a:rPr lang="tr-TR" sz="4000" dirty="0">
                <a:solidFill>
                  <a:schemeClr val="tx1"/>
                </a:solidFill>
              </a:rPr>
              <a:t> </a:t>
            </a:r>
            <a:r>
              <a:rPr lang="tr-TR" sz="4000" dirty="0" err="1">
                <a:solidFill>
                  <a:schemeClr val="tx1"/>
                </a:solidFill>
              </a:rPr>
              <a:t>detection</a:t>
            </a:r>
            <a:endParaRPr lang="tr-TR" sz="400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tx1"/>
                </a:solidFill>
              </a:rPr>
              <a:t>Smooth path planning with A* search algorithm by using </a:t>
            </a:r>
            <a:r>
              <a:rPr lang="en-US" sz="4000" dirty="0">
                <a:solidFill>
                  <a:schemeClr val="tx1"/>
                </a:solidFill>
              </a:rPr>
              <a:t>custom </a:t>
            </a:r>
            <a:r>
              <a:rPr lang="tr-TR" sz="4000" dirty="0">
                <a:solidFill>
                  <a:schemeClr val="tx1"/>
                </a:solidFill>
              </a:rPr>
              <a:t>Heuristic function</a:t>
            </a:r>
          </a:p>
        </p:txBody>
      </p:sp>
      <p:sp>
        <p:nvSpPr>
          <p:cNvPr id="540" name="Text Box 3">
            <a:extLst>
              <a:ext uri="{FF2B5EF4-FFF2-40B4-BE49-F238E27FC236}">
                <a16:creationId xmlns:a16="http://schemas.microsoft.com/office/drawing/2014/main" id="{FD316EB3-FC48-44C7-8CB1-948A53CFD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6520" y="29957056"/>
            <a:ext cx="13868391" cy="2440082"/>
          </a:xfrm>
          <a:prstGeom prst="rect">
            <a:avLst/>
          </a:prstGeom>
          <a:noFill/>
          <a:ln w="9525">
            <a:gradFill>
              <a:gsLst>
                <a:gs pos="0">
                  <a:schemeClr val="accent2">
                    <a:alpha val="88000"/>
                  </a:schemeClr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/>
          <a:p>
            <a:pPr algn="ctr"/>
            <a:r>
              <a:rPr lang="en-US" sz="3600" dirty="0"/>
              <a:t>	</a:t>
            </a:r>
            <a:r>
              <a:rPr lang="tr-TR" dirty="0">
                <a:solidFill>
                  <a:schemeClr val="accent2"/>
                </a:solidFill>
              </a:rPr>
              <a:t>FLAG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tr-TR" dirty="0">
                <a:solidFill>
                  <a:schemeClr val="accent2"/>
                </a:solidFill>
              </a:rPr>
              <a:t>CHANCING </a:t>
            </a:r>
            <a:r>
              <a:rPr lang="en-US" dirty="0">
                <a:solidFill>
                  <a:schemeClr val="accent2"/>
                </a:solidFill>
              </a:rPr>
              <a:t>MODUL</a:t>
            </a:r>
            <a:r>
              <a:rPr lang="tr-TR" dirty="0">
                <a:solidFill>
                  <a:schemeClr val="accent2"/>
                </a:solidFill>
              </a:rPr>
              <a:t>E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Used a metal plate as a flag.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Changing the flag by using electromagnetic module.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41" name="Text Box 3">
            <a:extLst>
              <a:ext uri="{FF2B5EF4-FFF2-40B4-BE49-F238E27FC236}">
                <a16:creationId xmlns:a16="http://schemas.microsoft.com/office/drawing/2014/main" id="{25807A78-4F4F-44A1-8559-D6C0F352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00" y="35469745"/>
            <a:ext cx="13868400" cy="5086961"/>
          </a:xfrm>
          <a:prstGeom prst="rect">
            <a:avLst/>
          </a:prstGeom>
          <a:noFill/>
          <a:ln w="9525">
            <a:gradFill>
              <a:gsLst>
                <a:gs pos="0">
                  <a:schemeClr val="accent2">
                    <a:alpha val="88000"/>
                  </a:schemeClr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miter lim="800000"/>
            <a:headEnd/>
            <a:tailEnd/>
          </a:ln>
        </p:spPr>
        <p:txBody>
          <a:bodyPr wrap="square" lIns="505023" tIns="50002" rIns="252512" bIns="50002">
            <a:spAutoFit/>
          </a:bodyPr>
          <a:lstStyle/>
          <a:p>
            <a:pPr algn="ctr"/>
            <a:r>
              <a:rPr lang="en-US" sz="3600" dirty="0"/>
              <a:t>	</a:t>
            </a:r>
            <a:r>
              <a:rPr lang="tr-TR" dirty="0">
                <a:solidFill>
                  <a:schemeClr val="accent2"/>
                </a:solidFill>
              </a:rPr>
              <a:t>P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tr-TR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tr-TR" dirty="0">
                <a:solidFill>
                  <a:schemeClr val="accent2"/>
                </a:solidFill>
              </a:rPr>
              <a:t>ON – RASPBERRY PI – ORANGE PI</a:t>
            </a:r>
            <a:endParaRPr lang="en-US" dirty="0">
              <a:solidFill>
                <a:schemeClr val="accent2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Used Python programming interface to program our controllers.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Used OpenCV for image processing.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Implemented the code for A* algorithm and PID controller for movement module.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Used </a:t>
            </a:r>
            <a:r>
              <a:rPr lang="en-US" sz="4000" dirty="0" err="1">
                <a:solidFill>
                  <a:schemeClr val="tx1"/>
                </a:solidFill>
              </a:rPr>
              <a:t>RaspberryPi</a:t>
            </a:r>
            <a:r>
              <a:rPr lang="en-US" sz="4000" dirty="0">
                <a:solidFill>
                  <a:schemeClr val="tx1"/>
                </a:solidFill>
              </a:rPr>
              <a:t> for our Brain module.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Used </a:t>
            </a:r>
            <a:r>
              <a:rPr lang="en-US" sz="4000" dirty="0" err="1">
                <a:solidFill>
                  <a:schemeClr val="tx1"/>
                </a:solidFill>
              </a:rPr>
              <a:t>OrangePi</a:t>
            </a:r>
            <a:r>
              <a:rPr lang="en-US" sz="4000" dirty="0">
                <a:solidFill>
                  <a:schemeClr val="tx1"/>
                </a:solidFill>
              </a:rPr>
              <a:t> Zero for our Movement module.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30C731-B928-493C-86A8-6106651A8CE8}"/>
              </a:ext>
            </a:extLst>
          </p:cNvPr>
          <p:cNvSpPr/>
          <p:nvPr/>
        </p:nvSpPr>
        <p:spPr bwMode="auto">
          <a:xfrm>
            <a:off x="13216731" y="10340121"/>
            <a:ext cx="914400" cy="914400"/>
          </a:xfrm>
          <a:prstGeom prst="roundRect">
            <a:avLst/>
          </a:prstGeom>
          <a:pattFill prst="pct30">
            <a:fgClr>
              <a:srgbClr val="003399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3814" tIns="41907" rIns="83814" bIns="41907" rtlCol="0" anchor="ctr"/>
          <a:lstStyle/>
          <a:p>
            <a:pPr algn="ctr" defTabSz="838200"/>
            <a:endParaRPr lang="en-US" sz="8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1EFBB-13AA-422F-9774-16B0F28A4B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t="7971" r="14692" b="5988"/>
          <a:stretch/>
        </p:blipFill>
        <p:spPr>
          <a:xfrm>
            <a:off x="15426529" y="4968266"/>
            <a:ext cx="13868391" cy="816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D7070-D5A0-4A41-B822-8BEF567F76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/>
          <a:stretch/>
        </p:blipFill>
        <p:spPr>
          <a:xfrm>
            <a:off x="18350446" y="22533524"/>
            <a:ext cx="8077199" cy="624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F356A-223B-402B-AEA6-BC9E023F7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07" y="27805064"/>
            <a:ext cx="10091144" cy="5933172"/>
          </a:xfrm>
          <a:prstGeom prst="rect">
            <a:avLst/>
          </a:prstGeom>
        </p:spPr>
      </p:pic>
      <p:sp>
        <p:nvSpPr>
          <p:cNvPr id="85" name="Text Box 305">
            <a:extLst>
              <a:ext uri="{FF2B5EF4-FFF2-40B4-BE49-F238E27FC236}">
                <a16:creationId xmlns:a16="http://schemas.microsoft.com/office/drawing/2014/main" id="{5B7E8E01-6490-4079-A2C2-DC517EF3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3731" y="13265982"/>
            <a:ext cx="14401800" cy="5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2905" tIns="50002" rIns="462905" bIns="50002">
            <a:spAutoFit/>
          </a:bodyPr>
          <a:lstStyle/>
          <a:p>
            <a:pPr defTabSz="825500"/>
            <a:r>
              <a:rPr lang="en-US" sz="3200" dirty="0">
                <a:solidFill>
                  <a:schemeClr val="tx1"/>
                </a:solidFill>
              </a:rPr>
              <a:t>Figure 2</a:t>
            </a:r>
            <a:r>
              <a:rPr lang="tr-TR" sz="3200" dirty="0">
                <a:solidFill>
                  <a:schemeClr val="tx1"/>
                </a:solidFill>
              </a:rPr>
              <a:t> : </a:t>
            </a:r>
            <a:r>
              <a:rPr lang="en-US" sz="3200" dirty="0">
                <a:solidFill>
                  <a:schemeClr val="tx1"/>
                </a:solidFill>
              </a:rPr>
              <a:t>Path planning   </a:t>
            </a:r>
          </a:p>
        </p:txBody>
      </p:sp>
      <p:sp>
        <p:nvSpPr>
          <p:cNvPr id="87" name="Text Box 305">
            <a:extLst>
              <a:ext uri="{FF2B5EF4-FFF2-40B4-BE49-F238E27FC236}">
                <a16:creationId xmlns:a16="http://schemas.microsoft.com/office/drawing/2014/main" id="{E14F8C7E-6CFC-4E3C-8BA8-0BB8AFFC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3614" y="28574139"/>
            <a:ext cx="14401800" cy="1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62905" tIns="50002" rIns="462905" bIns="50002">
            <a:spAutoFit/>
          </a:bodyPr>
          <a:lstStyle/>
          <a:p>
            <a:pPr defTabSz="825500"/>
            <a:r>
              <a:rPr lang="en-US" sz="3200" dirty="0">
                <a:solidFill>
                  <a:schemeClr val="tx1"/>
                </a:solidFill>
              </a:rPr>
              <a:t>Figure 3</a:t>
            </a:r>
            <a:r>
              <a:rPr lang="tr-TR" sz="3200" dirty="0">
                <a:solidFill>
                  <a:schemeClr val="tx1"/>
                </a:solidFill>
              </a:rPr>
              <a:t> :</a:t>
            </a:r>
            <a:r>
              <a:rPr lang="en-US" sz="3200" dirty="0">
                <a:solidFill>
                  <a:schemeClr val="tx1"/>
                </a:solidFill>
              </a:rPr>
              <a:t> Differential Drive Robot simulation results of the PID controller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pattFill prst="pct30">
          <a:fgClr>
            <a:srgbClr val="003399"/>
          </a:fgClr>
          <a:bgClr>
            <a:srgbClr val="FFFFFF"/>
          </a:bgClr>
        </a:pattFill>
        <a:ln w="9525">
          <a:solidFill>
            <a:schemeClr val="tx1"/>
          </a:solidFill>
          <a:miter lim="800000"/>
          <a:headEnd/>
          <a:tailEnd/>
        </a:ln>
      </a:spPr>
      <a:bodyPr wrap="none" lIns="83814" tIns="41907" rIns="83814" bIns="41907" anchor="ctr"/>
      <a:lstStyle>
        <a:defPPr algn="ctr" defTabSz="838200">
          <a:defRPr sz="8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11918</TotalTime>
  <Words>202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Batu Kaan Özen</cp:lastModifiedBy>
  <cp:revision>450</cp:revision>
  <cp:lastPrinted>2003-04-18T14:25:05Z</cp:lastPrinted>
  <dcterms:created xsi:type="dcterms:W3CDTF">2003-04-11T15:30:44Z</dcterms:created>
  <dcterms:modified xsi:type="dcterms:W3CDTF">2019-04-10T12:12:22Z</dcterms:modified>
</cp:coreProperties>
</file>