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3" r:id="rId1"/>
    <p:sldMasterId id="2147484157" r:id="rId2"/>
  </p:sldMasterIdLst>
  <p:notesMasterIdLst>
    <p:notesMasterId r:id="rId49"/>
  </p:notesMasterIdLst>
  <p:handoutMasterIdLst>
    <p:handoutMasterId r:id="rId50"/>
  </p:handoutMasterIdLst>
  <p:sldIdLst>
    <p:sldId id="256" r:id="rId3"/>
    <p:sldId id="298" r:id="rId4"/>
    <p:sldId id="299" r:id="rId5"/>
    <p:sldId id="300" r:id="rId6"/>
    <p:sldId id="301" r:id="rId7"/>
    <p:sldId id="302" r:id="rId8"/>
    <p:sldId id="303" r:id="rId9"/>
    <p:sldId id="260" r:id="rId10"/>
    <p:sldId id="261" r:id="rId11"/>
    <p:sldId id="265" r:id="rId12"/>
    <p:sldId id="266" r:id="rId13"/>
    <p:sldId id="268" r:id="rId14"/>
    <p:sldId id="264" r:id="rId15"/>
    <p:sldId id="269" r:id="rId16"/>
    <p:sldId id="285" r:id="rId17"/>
    <p:sldId id="286" r:id="rId18"/>
    <p:sldId id="287" r:id="rId19"/>
    <p:sldId id="288" r:id="rId20"/>
    <p:sldId id="267" r:id="rId21"/>
    <p:sldId id="274" r:id="rId22"/>
    <p:sldId id="275" r:id="rId23"/>
    <p:sldId id="292" r:id="rId24"/>
    <p:sldId id="276" r:id="rId25"/>
    <p:sldId id="293" r:id="rId26"/>
    <p:sldId id="277" r:id="rId27"/>
    <p:sldId id="289" r:id="rId28"/>
    <p:sldId id="273" r:id="rId29"/>
    <p:sldId id="296" r:id="rId30"/>
    <p:sldId id="297" r:id="rId31"/>
    <p:sldId id="262" r:id="rId32"/>
    <p:sldId id="279" r:id="rId33"/>
    <p:sldId id="280" r:id="rId34"/>
    <p:sldId id="281" r:id="rId35"/>
    <p:sldId id="283" r:id="rId36"/>
    <p:sldId id="284" r:id="rId37"/>
    <p:sldId id="263" r:id="rId38"/>
    <p:sldId id="271" r:id="rId39"/>
    <p:sldId id="294" r:id="rId40"/>
    <p:sldId id="295" r:id="rId41"/>
    <p:sldId id="291" r:id="rId42"/>
    <p:sldId id="272" r:id="rId43"/>
    <p:sldId id="308" r:id="rId44"/>
    <p:sldId id="304" r:id="rId45"/>
    <p:sldId id="307" r:id="rId46"/>
    <p:sldId id="305" r:id="rId47"/>
    <p:sldId id="3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9B6B03A-1F7B-4FEF-A295-10CD6CAA0FBE}">
          <p14:sldIdLst>
            <p14:sldId id="256"/>
            <p14:sldId id="298"/>
            <p14:sldId id="299"/>
            <p14:sldId id="300"/>
            <p14:sldId id="301"/>
            <p14:sldId id="302"/>
            <p14:sldId id="303"/>
            <p14:sldId id="260"/>
            <p14:sldId id="261"/>
            <p14:sldId id="265"/>
            <p14:sldId id="266"/>
            <p14:sldId id="268"/>
            <p14:sldId id="264"/>
            <p14:sldId id="269"/>
            <p14:sldId id="285"/>
            <p14:sldId id="286"/>
            <p14:sldId id="287"/>
            <p14:sldId id="288"/>
            <p14:sldId id="267"/>
            <p14:sldId id="274"/>
            <p14:sldId id="275"/>
            <p14:sldId id="292"/>
            <p14:sldId id="276"/>
            <p14:sldId id="293"/>
            <p14:sldId id="277"/>
            <p14:sldId id="289"/>
            <p14:sldId id="273"/>
            <p14:sldId id="296"/>
            <p14:sldId id="297"/>
            <p14:sldId id="262"/>
            <p14:sldId id="279"/>
            <p14:sldId id="280"/>
            <p14:sldId id="281"/>
            <p14:sldId id="283"/>
            <p14:sldId id="284"/>
            <p14:sldId id="263"/>
            <p14:sldId id="271"/>
            <p14:sldId id="294"/>
            <p14:sldId id="295"/>
            <p14:sldId id="291"/>
            <p14:sldId id="272"/>
            <p14:sldId id="308"/>
            <p14:sldId id="304"/>
            <p14:sldId id="307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Mercuri" initials="AM" lastIdx="5" clrIdx="0">
    <p:extLst>
      <p:ext uri="{19B8F6BF-5375-455C-9EA6-DF929625EA0E}">
        <p15:presenceInfo xmlns:p15="http://schemas.microsoft.com/office/powerpoint/2012/main" userId="f95b80155bb0e8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16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1E57E9-2B8F-414C-938B-671AF6F3B9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80D355-2BF8-4950-B8F3-FC1CB1B174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82AB4-381D-4BC9-B789-B897E19D30F8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0B047-5342-4FAB-B2A7-0C608F1BCF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1C5217-6E77-48C3-9421-EEF4421AA8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85E5A-CD9D-45A3-B876-3591F9940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8439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06D3A-7C37-4ACF-B90A-0A1354B579F9}" type="datetimeFigureOut">
              <a:rPr lang="it-IT" smtClean="0"/>
              <a:t>12/07/2019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2035F-841C-4719-8BFE-5B76796A4E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27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890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535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Perché è differente dalla differenziazione simbolica</a:t>
            </a:r>
          </a:p>
          <a:p>
            <a:r>
              <a:rPr lang="it-IT" dirty="0"/>
              <a:t>Perché è molto più efficiente del rapporto incrementale</a:t>
            </a:r>
          </a:p>
        </p:txBody>
      </p:sp>
    </p:spTree>
    <p:extLst>
      <p:ext uri="{BB962C8B-B14F-4D97-AF65-F5344CB8AC3E}">
        <p14:creationId xmlns:p14="http://schemas.microsoft.com/office/powerpoint/2010/main" val="363326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teoria dovremmo calcolare lo Jacobiano, che sarebbe enorme ma in pratica sono diversi da 0 solo gli elementi sulla diagonale</a:t>
            </a:r>
          </a:p>
        </p:txBody>
      </p:sp>
    </p:spTree>
    <p:extLst>
      <p:ext uri="{BB962C8B-B14F-4D97-AF65-F5344CB8AC3E}">
        <p14:creationId xmlns:p14="http://schemas.microsoft.com/office/powerpoint/2010/main" val="393137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hlinkClick r:id="rId3"/>
              </a:rPr>
              <a:t>https://www.deeplearning.ai/ai-notes/initialization/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061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93BCB9-1D12-4C7B-AD24-926CE202CDB9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20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A78838-BCC6-4048-9DA9-F56AF31C8DEF}" type="datetime1">
              <a:rPr lang="it-IT" smtClean="0"/>
              <a:t>12/07/2019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46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3A8E70-723B-438A-8AAB-20F3B8918D6B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1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504DE-CF11-41DE-B482-650EF6335478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93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4CC4-EFE2-4F7A-940F-72F651392FC2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02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9861-746D-4AAF-9CB4-BBB00EC88A24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162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D8A8-A8A0-42CF-B183-A395EDF5C57B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13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26EF-B4C6-435A-937F-D82B701FA59F}" type="datetime1">
              <a:rPr lang="it-IT" smtClean="0"/>
              <a:t>12/07/2019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351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379E-8100-4563-AA7D-8D906076C5CB}" type="datetime1">
              <a:rPr lang="it-IT" smtClean="0"/>
              <a:t>12/07/2019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29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452F-61CC-4DE6-BE10-F2B5E708A57D}" type="datetime1">
              <a:rPr lang="it-IT" smtClean="0"/>
              <a:t>12/07/2019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4AEB-8BA3-4038-98F6-B8259622A59D}" type="datetime1">
              <a:rPr lang="it-IT" smtClean="0"/>
              <a:t>12/07/2019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0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AB635-9726-4C8E-A14A-A3C4D2C19E27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22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3898-2546-4A5C-B65E-A97A0C21B33E}" type="datetime1">
              <a:rPr lang="it-IT" smtClean="0"/>
              <a:t>12/07/2019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2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05B8-87E9-417E-832E-41B6FF3C9E48}" type="datetime1">
              <a:rPr lang="it-IT" smtClean="0"/>
              <a:t>12/07/2019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690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ECF8-B04F-48D7-8B70-F54D9D6305BF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271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C05-2D76-447A-BE39-5E0319DE431C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96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3F52F8-525F-4032-BA2C-CB00E66FD2C4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74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4A03-9D5D-45C9-A25A-F807CBC064B8}" type="datetime1">
              <a:rPr lang="it-IT" smtClean="0"/>
              <a:t>12/07/2019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78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155C71-0BF7-49D4-8D42-7E86C79BB266}" type="datetime1">
              <a:rPr lang="it-IT" smtClean="0"/>
              <a:t>12/07/2019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C27B9-6C7C-421B-853E-3176ED20CF2E}" type="datetime1">
              <a:rPr lang="it-IT" smtClean="0"/>
              <a:t>12/07/2019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845127" y="365760"/>
            <a:ext cx="10515600" cy="786032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8C27B9-6C7C-421B-853E-3176ED20CF2E}" type="datetime1">
              <a:rPr lang="it-IT" smtClean="0"/>
              <a:t>12/07/2019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845127" y="365760"/>
            <a:ext cx="10515600" cy="786032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B65FDC-DC19-41CE-8D36-141FFAEBFD8C}"/>
              </a:ext>
            </a:extLst>
          </p:cNvPr>
          <p:cNvSpPr txBox="1"/>
          <p:nvPr userDrawn="1"/>
        </p:nvSpPr>
        <p:spPr>
          <a:xfrm>
            <a:off x="838200" y="150495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/>
              <a:t>Item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/>
              <a:t>Item 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/>
              <a:t>Item 3</a:t>
            </a:r>
          </a:p>
        </p:txBody>
      </p:sp>
    </p:spTree>
    <p:extLst>
      <p:ext uri="{BB962C8B-B14F-4D97-AF65-F5344CB8AC3E}">
        <p14:creationId xmlns:p14="http://schemas.microsoft.com/office/powerpoint/2010/main" val="33099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62A578-90BF-4B72-9B72-0F1DCBE056C6}" type="datetime1">
              <a:rPr lang="it-IT" smtClean="0"/>
              <a:t>12/07/2019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64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EE94C3-2853-4BD9-A71F-72743477CB4E}" type="datetime1">
              <a:rPr lang="it-IT" smtClean="0"/>
              <a:t>12/07/2019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3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2EF4E5-A1AE-4889-A458-955A37F13D99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20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69" r:id="rId7"/>
    <p:sldLayoutId id="2147484140" r:id="rId8"/>
    <p:sldLayoutId id="2147484141" r:id="rId9"/>
    <p:sldLayoutId id="2147484142" r:id="rId10"/>
    <p:sldLayoutId id="2147484143" r:id="rId11"/>
    <p:sldLayoutId id="214748414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880F83-32F5-4BF3-96B5-D159A9CC79FF}" type="datetime1">
              <a:rPr lang="it-IT" smtClean="0"/>
              <a:t>12/07/2019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0FFD-BA83-4FA9-BAD5-9D8EE6F4B9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90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1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1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10.png"/><Relationship Id="rId12" Type="http://schemas.openxmlformats.org/officeDocument/2006/relationships/image" Target="../media/image10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10.png"/><Relationship Id="rId15" Type="http://schemas.openxmlformats.org/officeDocument/2006/relationships/image" Target="../media/image131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0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11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gif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7203-the-expressive-power-of-neural-networks-a-view-from-the-width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hyperlink" Target="http://citeseerx.ist.psu.edu/viewdoc/download?doi=10.1.1.441.7873&amp;rep=rep1&amp;type=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1852.pdf" TargetMode="External"/><Relationship Id="rId2" Type="http://schemas.openxmlformats.org/officeDocument/2006/relationships/hyperlink" Target="http://proceedings.mlr.press/v9/glorot10a/glorot10a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.stanford.edu/~jlm/papers/PDP/Volume%201/Chap8_PDP86.pdf" TargetMode="External"/><Relationship Id="rId2" Type="http://schemas.openxmlformats.org/officeDocument/2006/relationships/hyperlink" Target="http://www.iro.umontreal.ca/~vincentp/ift3395/lectures/backprop_old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167v3.pdf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gif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01a.pdf" TargetMode="External"/><Relationship Id="rId2" Type="http://schemas.openxmlformats.org/officeDocument/2006/relationships/hyperlink" Target="http://www.cs.princeton.edu/courses/archive/spr08/cos598B/Readings/Fukushima1980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xuRnBEczUU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.jku.at/publications/older/2604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A6C267C-68F2-43E2-89A6-B1B94CA92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Deep learning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B0FA23E-A4C3-474C-89E8-849D06D13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Corso base</a:t>
            </a:r>
          </a:p>
        </p:txBody>
      </p:sp>
    </p:spTree>
    <p:extLst>
      <p:ext uri="{BB962C8B-B14F-4D97-AF65-F5344CB8AC3E}">
        <p14:creationId xmlns:p14="http://schemas.microsoft.com/office/powerpoint/2010/main" val="37285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0439D-C392-4E55-89D8-8A38619C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NN</a:t>
            </a:r>
          </a:p>
        </p:txBody>
      </p:sp>
      <p:pic>
        <p:nvPicPr>
          <p:cNvPr id="3074" name="Picture 2" descr="Risultati immagini per fully connected network">
            <a:extLst>
              <a:ext uri="{FF2B5EF4-FFF2-40B4-BE49-F238E27FC236}">
                <a16:creationId xmlns:a16="http://schemas.microsoft.com/office/drawing/2014/main" id="{77A0A78B-3925-4016-92CB-40499D73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454" y="3361067"/>
            <a:ext cx="6485091" cy="323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FC8F74-A5F0-41EF-88AA-627E1245F6C0}"/>
              </a:ext>
            </a:extLst>
          </p:cNvPr>
          <p:cNvSpPr txBox="1"/>
          <p:nvPr/>
        </p:nvSpPr>
        <p:spPr>
          <a:xfrm>
            <a:off x="845127" y="13716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</a:t>
            </a:r>
            <a:r>
              <a:rPr lang="it-IT" b="1" dirty="0" err="1"/>
              <a:t>fully</a:t>
            </a:r>
            <a:r>
              <a:rPr lang="it-IT" b="1" dirty="0"/>
              <a:t> </a:t>
            </a:r>
            <a:r>
              <a:rPr lang="it-IT" b="1" dirty="0" err="1"/>
              <a:t>connected</a:t>
            </a:r>
            <a:r>
              <a:rPr lang="it-IT" b="1" dirty="0"/>
              <a:t> NN</a:t>
            </a:r>
            <a:r>
              <a:rPr lang="it-IT" dirty="0"/>
              <a:t> sono le reti neurali più semplici. Sono costituite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</a:t>
            </a:r>
            <a:r>
              <a:rPr lang="it-IT" b="1" dirty="0"/>
              <a:t>input </a:t>
            </a:r>
            <a:r>
              <a:rPr lang="it-IT" b="1" dirty="0" err="1"/>
              <a:t>layer</a:t>
            </a:r>
            <a:endParaRPr lang="it-IT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Un numero arbitrario di </a:t>
            </a:r>
            <a:r>
              <a:rPr lang="it-IT" b="1" dirty="0" err="1"/>
              <a:t>hidden</a:t>
            </a:r>
            <a:r>
              <a:rPr lang="it-IT" b="1" dirty="0"/>
              <a:t> </a:t>
            </a:r>
            <a:r>
              <a:rPr lang="it-IT" b="1" dirty="0" err="1"/>
              <a:t>layer</a:t>
            </a:r>
            <a:endParaRPr lang="it-IT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Un </a:t>
            </a:r>
            <a:r>
              <a:rPr lang="it-IT" b="1" dirty="0"/>
              <a:t>output </a:t>
            </a:r>
            <a:r>
              <a:rPr lang="it-IT" b="1" dirty="0" err="1"/>
              <a:t>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774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FC44B0-17CB-4018-AD0A-F8AC36FB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Notazione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512253-BBCC-4CEF-8F24-D98E4560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47" y="3261080"/>
            <a:ext cx="6486706" cy="3231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19571AB-8598-4BC4-8520-888379F3949D}"/>
                  </a:ext>
                </a:extLst>
              </p:cNvPr>
              <p:cNvSpPr txBox="1"/>
              <p:nvPr/>
            </p:nvSpPr>
            <p:spPr>
              <a:xfrm>
                <a:off x="845127" y="1323975"/>
                <a:ext cx="10515600" cy="151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/>
                  <a:t> è il numero di </a:t>
                </a:r>
                <a:r>
                  <a:rPr lang="it-IT" dirty="0" err="1"/>
                  <a:t>layer</a:t>
                </a:r>
                <a:r>
                  <a:rPr lang="it-IT" dirty="0"/>
                  <a:t> della rete (escluso il </a:t>
                </a:r>
                <a:r>
                  <a:rPr lang="it-IT" dirty="0" err="1"/>
                  <a:t>layer</a:t>
                </a:r>
                <a:r>
                  <a:rPr lang="it-IT" dirty="0"/>
                  <a:t> di input)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Il </a:t>
                </a:r>
                <a:r>
                  <a:rPr lang="it-IT" b="1" dirty="0" err="1"/>
                  <a:t>layer</a:t>
                </a:r>
                <a:r>
                  <a:rPr lang="it-IT" b="1" dirty="0"/>
                  <a:t> di input </a:t>
                </a:r>
                <a:r>
                  <a:rPr lang="it-IT" dirty="0"/>
                  <a:t>ha indice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Il </a:t>
                </a:r>
                <a:r>
                  <a:rPr lang="it-IT" dirty="0" err="1"/>
                  <a:t>layer</a:t>
                </a:r>
                <a:r>
                  <a:rPr lang="it-IT" dirty="0"/>
                  <a:t> i-esimo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neuroni.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it-IT" dirty="0"/>
                  <a:t>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/>
                  <a:t> è la matrice dei parametri dell’i-esimo </a:t>
                </a:r>
                <a:r>
                  <a:rPr lang="it-IT" dirty="0" err="1"/>
                  <a:t>layer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it-IT" dirty="0"/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/>
                  <a:t> è il vettore di </a:t>
                </a:r>
                <a:r>
                  <a:rPr lang="it-IT" b="1" dirty="0" err="1"/>
                  <a:t>bias</a:t>
                </a:r>
                <a:r>
                  <a:rPr lang="it-IT" dirty="0"/>
                  <a:t> dell’i-esimo </a:t>
                </a:r>
                <a:r>
                  <a:rPr lang="it-IT" dirty="0" err="1"/>
                  <a:t>layer</a:t>
                </a:r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19571AB-8598-4BC4-8520-888379F3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323975"/>
                <a:ext cx="10515600" cy="1519968"/>
              </a:xfrm>
              <a:prstGeom prst="rect">
                <a:avLst/>
              </a:prstGeom>
              <a:blipFill>
                <a:blip r:embed="rId3"/>
                <a:stretch>
                  <a:fillRect l="-406" t="-2000" b="-5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00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F4E9C-66D8-46E7-9A98-CC824742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Forward</a:t>
            </a:r>
            <a:r>
              <a:rPr lang="it-IT" dirty="0"/>
              <a:t> step e </a:t>
            </a:r>
            <a:r>
              <a:rPr lang="it-IT" dirty="0" err="1"/>
              <a:t>backward</a:t>
            </a:r>
            <a:r>
              <a:rPr lang="it-IT" dirty="0"/>
              <a:t> step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37E094-AD5F-45DA-BA6D-6323D4C1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36" y="3353681"/>
            <a:ext cx="5024528" cy="2502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D455B13-7984-4497-8485-79F3F03F75B9}"/>
                  </a:ext>
                </a:extLst>
              </p:cNvPr>
              <p:cNvSpPr txBox="1"/>
              <p:nvPr/>
            </p:nvSpPr>
            <p:spPr>
              <a:xfrm>
                <a:off x="845127" y="1371600"/>
                <a:ext cx="10515600" cy="1982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 </a:t>
                </a:r>
                <a:r>
                  <a:rPr lang="it-IT" b="1" dirty="0" err="1"/>
                  <a:t>forward</a:t>
                </a:r>
                <a:r>
                  <a:rPr lang="it-IT" b="1" dirty="0"/>
                  <a:t> step</a:t>
                </a:r>
                <a:r>
                  <a:rPr lang="it-IT" dirty="0"/>
                  <a:t> vengono calcolati i valori di attivazione dei neuroni dell’</a:t>
                </a:r>
                <a:r>
                  <a:rPr lang="it-IT" b="1" dirty="0"/>
                  <a:t>output </a:t>
                </a:r>
                <a:r>
                  <a:rPr lang="it-IT" b="1" dirty="0" err="1"/>
                  <a:t>layer</a:t>
                </a:r>
                <a:r>
                  <a:rPr lang="it-IT" dirty="0"/>
                  <a:t> in funzione dei valori del vettore in input.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it-IT" dirty="0"/>
                  <a:t>.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it-IT" dirty="0"/>
                  <a:t> è lo </a:t>
                </a:r>
                <a:r>
                  <a:rPr lang="it-IT" b="1" dirty="0"/>
                  <a:t>stato</a:t>
                </a:r>
                <a:r>
                  <a:rPr lang="it-IT" dirty="0"/>
                  <a:t> del neurone j-esimo del </a:t>
                </a:r>
                <a:r>
                  <a:rPr lang="it-IT" dirty="0" err="1"/>
                  <a:t>layer</a:t>
                </a:r>
                <a:r>
                  <a:rPr lang="it-IT" dirty="0"/>
                  <a:t> i-esimo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it-IT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it-IT" dirty="0"/>
                  <a:t> è l’</a:t>
                </a:r>
                <a:r>
                  <a:rPr lang="it-IT" b="1" dirty="0"/>
                  <a:t>attivazione</a:t>
                </a:r>
                <a:r>
                  <a:rPr lang="it-IT" dirty="0"/>
                  <a:t> del neurone j-esimo del </a:t>
                </a:r>
                <a:r>
                  <a:rPr lang="it-IT" dirty="0" err="1"/>
                  <a:t>layer</a:t>
                </a:r>
                <a:r>
                  <a:rPr lang="it-IT" dirty="0"/>
                  <a:t> i-esimo.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it-IT" dirty="0"/>
                  <a:t> è la </a:t>
                </a:r>
                <a:r>
                  <a:rPr lang="it-IT" b="1" dirty="0"/>
                  <a:t>funzione di attivazione</a:t>
                </a:r>
                <a:r>
                  <a:rPr lang="it-IT" dirty="0"/>
                  <a:t> dell’i-esimo </a:t>
                </a:r>
                <a:r>
                  <a:rPr lang="it-IT" dirty="0" err="1"/>
                  <a:t>layer</a:t>
                </a:r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D455B13-7984-4497-8485-79F3F03F7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371600"/>
                <a:ext cx="10515600" cy="1982081"/>
              </a:xfrm>
              <a:prstGeom prst="rect">
                <a:avLst/>
              </a:prstGeom>
              <a:blipFill>
                <a:blip r:embed="rId3"/>
                <a:stretch>
                  <a:fillRect l="-522" t="-1538" r="-406" b="-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291138-07E3-4551-A287-88E6F07A9B8E}"/>
              </a:ext>
            </a:extLst>
          </p:cNvPr>
          <p:cNvSpPr txBox="1"/>
          <p:nvPr/>
        </p:nvSpPr>
        <p:spPr>
          <a:xfrm>
            <a:off x="838200" y="598032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</a:t>
            </a:r>
            <a:r>
              <a:rPr lang="it-IT" b="1" dirty="0" err="1"/>
              <a:t>backward</a:t>
            </a:r>
            <a:r>
              <a:rPr lang="it-IT" b="1" dirty="0"/>
              <a:t> step</a:t>
            </a:r>
            <a:r>
              <a:rPr lang="it-IT" dirty="0"/>
              <a:t> vengono calcolate le derivate parziali della funzione di costo rispetto ai parametri della rete, col metodo della </a:t>
            </a:r>
            <a:r>
              <a:rPr lang="it-IT" b="1" dirty="0" err="1"/>
              <a:t>backpropagation</a:t>
            </a:r>
            <a:r>
              <a:rPr lang="it-IT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10672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0176A4B-F2F9-4FAF-8CF8-C5B9544B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Grafo computazionale e differenziazione automatica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C0BF3FB1-15EF-4956-A972-176D1AE9C7B8}"/>
                  </a:ext>
                </a:extLst>
              </p:cNvPr>
              <p:cNvSpPr/>
              <p:nvPr/>
            </p:nvSpPr>
            <p:spPr>
              <a:xfrm>
                <a:off x="857026" y="1732378"/>
                <a:ext cx="1000125" cy="666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C0BF3FB1-15EF-4956-A972-176D1AE9C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6" y="1732378"/>
                <a:ext cx="1000125" cy="666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01CBD5A-9F56-4EBF-8EAE-285F7D334CFB}"/>
                  </a:ext>
                </a:extLst>
              </p:cNvPr>
              <p:cNvSpPr/>
              <p:nvPr/>
            </p:nvSpPr>
            <p:spPr>
              <a:xfrm>
                <a:off x="3562126" y="2571137"/>
                <a:ext cx="1552799" cy="666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01CBD5A-9F56-4EBF-8EAE-285F7D334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26" y="2571137"/>
                <a:ext cx="1552799" cy="666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2155986-ED22-40AD-B98B-1DEEB0DB3F16}"/>
                  </a:ext>
                </a:extLst>
              </p:cNvPr>
              <p:cNvSpPr/>
              <p:nvPr/>
            </p:nvSpPr>
            <p:spPr>
              <a:xfrm>
                <a:off x="857026" y="3608803"/>
                <a:ext cx="1000125" cy="666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2155986-ED22-40AD-B98B-1DEEB0DB3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6" y="3608803"/>
                <a:ext cx="1000125" cy="666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E04F5BA-8B7F-42AB-974B-C2174F9554EC}"/>
                  </a:ext>
                </a:extLst>
              </p:cNvPr>
              <p:cNvSpPr/>
              <p:nvPr/>
            </p:nvSpPr>
            <p:spPr>
              <a:xfrm>
                <a:off x="857026" y="5485228"/>
                <a:ext cx="1000125" cy="666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E04F5BA-8B7F-42AB-974B-C2174F955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6" y="5485228"/>
                <a:ext cx="1000125" cy="666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E95E5C3F-E71A-42CA-BA1A-461B2591478F}"/>
                  </a:ext>
                </a:extLst>
              </p:cNvPr>
              <p:cNvSpPr/>
              <p:nvPr/>
            </p:nvSpPr>
            <p:spPr>
              <a:xfrm>
                <a:off x="3562126" y="4747188"/>
                <a:ext cx="1552799" cy="666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E95E5C3F-E71A-42CA-BA1A-461B2591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26" y="4747188"/>
                <a:ext cx="1552799" cy="6667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08F4D6ED-C51A-4FF3-B475-805ED968B71A}"/>
                  </a:ext>
                </a:extLst>
              </p:cNvPr>
              <p:cNvSpPr/>
              <p:nvPr/>
            </p:nvSpPr>
            <p:spPr>
              <a:xfrm>
                <a:off x="6533926" y="2575488"/>
                <a:ext cx="1552799" cy="666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08F4D6ED-C51A-4FF3-B475-805ED968B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26" y="2575488"/>
                <a:ext cx="1552799" cy="666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B114E44F-C0D8-4617-8339-4E2E424724CD}"/>
                  </a:ext>
                </a:extLst>
              </p:cNvPr>
              <p:cNvSpPr/>
              <p:nvPr/>
            </p:nvSpPr>
            <p:spPr>
              <a:xfrm>
                <a:off x="6533926" y="4747188"/>
                <a:ext cx="1552799" cy="666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B114E44F-C0D8-4617-8339-4E2E42472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26" y="4747188"/>
                <a:ext cx="1552799" cy="6667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1FBEC0AA-FED8-4379-9152-158032C323FE}"/>
                  </a:ext>
                </a:extLst>
              </p:cNvPr>
              <p:cNvSpPr/>
              <p:nvPr/>
            </p:nvSpPr>
            <p:spPr>
              <a:xfrm>
                <a:off x="9505726" y="3608803"/>
                <a:ext cx="1552799" cy="666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1FBEC0AA-FED8-4379-9152-158032C32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26" y="3608803"/>
                <a:ext cx="1552799" cy="6667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3564EF4-9A24-4926-9BA4-EB20CA9B9702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57151" y="2065753"/>
            <a:ext cx="1704975" cy="83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5DE538A-1FD4-4B58-8033-5C7BDA9C1883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1857151" y="2904512"/>
            <a:ext cx="1704975" cy="103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233F0CA-8D48-41B4-9F6F-2B1E0E28D36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857151" y="3942178"/>
            <a:ext cx="1704975" cy="11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9DD5102-35D1-4738-8661-76C5BD46E78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857151" y="5080563"/>
            <a:ext cx="1704975" cy="73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6E5DDAF-A0BA-4376-9AB2-FA107B4F459C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114925" y="2904512"/>
            <a:ext cx="1419001" cy="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653AF29-765A-4B9E-8CD0-D44DE6262E1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5114925" y="2904512"/>
            <a:ext cx="1419001" cy="217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6A6EAD0-511E-4B5D-A298-FA28F420D29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114925" y="2908863"/>
            <a:ext cx="1419001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5230FFEB-94B1-446A-97D7-0DDE9C021FB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114925" y="5080563"/>
            <a:ext cx="1419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0F673F7-6499-498D-AC38-8C346B5BA106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086725" y="2908863"/>
            <a:ext cx="1419001" cy="103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F192D17-58F3-4519-9E5C-D6D105207BB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086725" y="3942178"/>
            <a:ext cx="1419001" cy="11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ECD239EB-FDCB-4F1B-9D0C-6A52DC885523}"/>
                  </a:ext>
                </a:extLst>
              </p:cNvPr>
              <p:cNvSpPr txBox="1"/>
              <p:nvPr/>
            </p:nvSpPr>
            <p:spPr>
              <a:xfrm>
                <a:off x="1266518" y="144814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ECD239EB-FDCB-4F1B-9D0C-6A52DC885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18" y="1448141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9810556-E7C4-4CCE-9B51-43C28DD613F5}"/>
                  </a:ext>
                </a:extLst>
              </p:cNvPr>
              <p:cNvSpPr txBox="1"/>
              <p:nvPr/>
            </p:nvSpPr>
            <p:spPr>
              <a:xfrm>
                <a:off x="1266517" y="328702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9810556-E7C4-4CCE-9B51-43C28DD6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17" y="3287020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86794BD-D185-43E8-9E24-7358F5D694C6}"/>
                  </a:ext>
                </a:extLst>
              </p:cNvPr>
              <p:cNvSpPr txBox="1"/>
              <p:nvPr/>
            </p:nvSpPr>
            <p:spPr>
              <a:xfrm>
                <a:off x="1266517" y="517831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86794BD-D185-43E8-9E24-7358F5D6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17" y="5178314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A2DC50D-3AC5-4355-8B6E-610A11B1964C}"/>
                  </a:ext>
                </a:extLst>
              </p:cNvPr>
              <p:cNvSpPr txBox="1"/>
              <p:nvPr/>
            </p:nvSpPr>
            <p:spPr>
              <a:xfrm>
                <a:off x="4536259" y="2260628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A2DC50D-3AC5-4355-8B6E-610A11B1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259" y="2260628"/>
                <a:ext cx="309380" cy="276999"/>
              </a:xfrm>
              <a:prstGeom prst="rect">
                <a:avLst/>
              </a:prstGeom>
              <a:blipFill>
                <a:blip r:embed="rId14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AC7E0B0-C1C2-40CE-804B-972F2F7B973A}"/>
                  </a:ext>
                </a:extLst>
              </p:cNvPr>
              <p:cNvSpPr txBox="1"/>
              <p:nvPr/>
            </p:nvSpPr>
            <p:spPr>
              <a:xfrm>
                <a:off x="4536259" y="4411723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AC7E0B0-C1C2-40CE-804B-972F2F7B9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259" y="4411723"/>
                <a:ext cx="309380" cy="276999"/>
              </a:xfrm>
              <a:prstGeom prst="rect">
                <a:avLst/>
              </a:prstGeom>
              <a:blipFill>
                <a:blip r:embed="rId15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85322F59-9646-414A-97BB-F9C4FD5682D7}"/>
                  </a:ext>
                </a:extLst>
              </p:cNvPr>
              <p:cNvSpPr txBox="1"/>
              <p:nvPr/>
            </p:nvSpPr>
            <p:spPr>
              <a:xfrm>
                <a:off x="7091515" y="2260628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85322F59-9646-414A-97BB-F9C4FD56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515" y="2260628"/>
                <a:ext cx="437620" cy="276999"/>
              </a:xfrm>
              <a:prstGeom prst="rect">
                <a:avLst/>
              </a:prstGeom>
              <a:blipFill>
                <a:blip r:embed="rId16"/>
                <a:stretch>
                  <a:fillRect l="-11111" r="-13889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BA475F2-56A1-4E04-9F72-A67D9648B1BC}"/>
                  </a:ext>
                </a:extLst>
              </p:cNvPr>
              <p:cNvSpPr txBox="1"/>
              <p:nvPr/>
            </p:nvSpPr>
            <p:spPr>
              <a:xfrm>
                <a:off x="7219756" y="44117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BA475F2-56A1-4E04-9F72-A67D9648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756" y="4411723"/>
                <a:ext cx="181139" cy="276999"/>
              </a:xfrm>
              <a:prstGeom prst="rect">
                <a:avLst/>
              </a:prstGeom>
              <a:blipFill>
                <a:blip r:embed="rId1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3DA32A0-6BE3-4238-ADCB-F2D4A5DC8424}"/>
                  </a:ext>
                </a:extLst>
              </p:cNvPr>
              <p:cNvSpPr txBox="1"/>
              <p:nvPr/>
            </p:nvSpPr>
            <p:spPr>
              <a:xfrm>
                <a:off x="10191556" y="3287019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201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3DA32A0-6BE3-4238-ADCB-F2D4A5DC8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556" y="3287019"/>
                <a:ext cx="437620" cy="276999"/>
              </a:xfrm>
              <a:prstGeom prst="rect">
                <a:avLst/>
              </a:prstGeom>
              <a:blipFill>
                <a:blip r:embed="rId18"/>
                <a:stretch>
                  <a:fillRect l="-12500" r="-12500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ED86DC38-100C-41CF-9996-976059DE3A1B}"/>
                  </a:ext>
                </a:extLst>
              </p:cNvPr>
              <p:cNvSpPr txBox="1"/>
              <p:nvPr/>
            </p:nvSpPr>
            <p:spPr>
              <a:xfrm>
                <a:off x="10196460" y="43203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ED86DC38-100C-41CF-9996-976059DE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460" y="4320338"/>
                <a:ext cx="181139" cy="276999"/>
              </a:xfrm>
              <a:prstGeom prst="rect">
                <a:avLst/>
              </a:prstGeom>
              <a:blipFill>
                <a:blip r:embed="rId19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994658A2-4127-4BE4-8CC8-4E494915ECF3}"/>
                  </a:ext>
                </a:extLst>
              </p:cNvPr>
              <p:cNvSpPr txBox="1"/>
              <p:nvPr/>
            </p:nvSpPr>
            <p:spPr>
              <a:xfrm>
                <a:off x="8853791" y="431318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994658A2-4127-4BE4-8CC8-4E494915E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791" y="4313186"/>
                <a:ext cx="181139" cy="276999"/>
              </a:xfrm>
              <a:prstGeom prst="rect">
                <a:avLst/>
              </a:prstGeom>
              <a:blipFill>
                <a:blip r:embed="rId2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1BAA2457-4B8C-42A2-A3C6-28AA9C5B9E99}"/>
                  </a:ext>
                </a:extLst>
              </p:cNvPr>
              <p:cNvSpPr txBox="1"/>
              <p:nvPr/>
            </p:nvSpPr>
            <p:spPr>
              <a:xfrm>
                <a:off x="8853792" y="338429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1BAA2457-4B8C-42A2-A3C6-28AA9C5B9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792" y="3384298"/>
                <a:ext cx="181139" cy="276999"/>
              </a:xfrm>
              <a:prstGeom prst="rect">
                <a:avLst/>
              </a:prstGeom>
              <a:blipFill>
                <a:blip r:embed="rId21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7A999C9B-EAE5-4A1D-90F4-F741553C33B9}"/>
                  </a:ext>
                </a:extLst>
              </p:cNvPr>
              <p:cNvSpPr txBox="1"/>
              <p:nvPr/>
            </p:nvSpPr>
            <p:spPr>
              <a:xfrm>
                <a:off x="7219756" y="547295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7A999C9B-EAE5-4A1D-90F4-F741553C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756" y="5472951"/>
                <a:ext cx="181139" cy="276999"/>
              </a:xfrm>
              <a:prstGeom prst="rect">
                <a:avLst/>
              </a:prstGeom>
              <a:blipFill>
                <a:blip r:embed="rId2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F05C81D-A8AA-45F0-947E-778101E65225}"/>
                  </a:ext>
                </a:extLst>
              </p:cNvPr>
              <p:cNvSpPr txBox="1"/>
              <p:nvPr/>
            </p:nvSpPr>
            <p:spPr>
              <a:xfrm>
                <a:off x="7219756" y="328701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F05C81D-A8AA-45F0-947E-778101E65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756" y="3287019"/>
                <a:ext cx="181139" cy="276999"/>
              </a:xfrm>
              <a:prstGeom prst="rect">
                <a:avLst/>
              </a:prstGeom>
              <a:blipFill>
                <a:blip r:embed="rId2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B258920-BCCD-443C-AA2E-6C462BEF666C}"/>
                  </a:ext>
                </a:extLst>
              </p:cNvPr>
              <p:cNvSpPr txBox="1"/>
              <p:nvPr/>
            </p:nvSpPr>
            <p:spPr>
              <a:xfrm>
                <a:off x="5272992" y="4942064"/>
                <a:ext cx="551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1/10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B258920-BCCD-443C-AA2E-6C462BEF6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992" y="4942064"/>
                <a:ext cx="551433" cy="276999"/>
              </a:xfrm>
              <a:prstGeom prst="rect">
                <a:avLst/>
              </a:prstGeom>
              <a:blipFill>
                <a:blip r:embed="rId24"/>
                <a:stretch>
                  <a:fillRect l="-10000" t="-4444" r="-11111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09B975A7-FE42-4E62-B1C2-D5A1C4D26822}"/>
                  </a:ext>
                </a:extLst>
              </p:cNvPr>
              <p:cNvSpPr txBox="1"/>
              <p:nvPr/>
            </p:nvSpPr>
            <p:spPr>
              <a:xfrm>
                <a:off x="5390762" y="4320338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09B975A7-FE42-4E62-B1C2-D5A1C4D2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62" y="4320338"/>
                <a:ext cx="309380" cy="276999"/>
              </a:xfrm>
              <a:prstGeom prst="rect">
                <a:avLst/>
              </a:prstGeom>
              <a:blipFill>
                <a:blip r:embed="rId25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FE40133D-0914-49F3-AB5F-EC8701277761}"/>
                  </a:ext>
                </a:extLst>
              </p:cNvPr>
              <p:cNvSpPr txBox="1"/>
              <p:nvPr/>
            </p:nvSpPr>
            <p:spPr>
              <a:xfrm>
                <a:off x="5391807" y="2778901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FE40133D-0914-49F3-AB5F-EC8701277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07" y="2778901"/>
                <a:ext cx="309380" cy="276999"/>
              </a:xfrm>
              <a:prstGeom prst="rect">
                <a:avLst/>
              </a:prstGeom>
              <a:blipFill>
                <a:blip r:embed="rId26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D262BE60-ED3C-479D-89CA-2ABA5ADB7A88}"/>
                  </a:ext>
                </a:extLst>
              </p:cNvPr>
              <p:cNvSpPr txBox="1"/>
              <p:nvPr/>
            </p:nvSpPr>
            <p:spPr>
              <a:xfrm>
                <a:off x="5114925" y="3420057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−1/10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D262BE60-ED3C-479D-89CA-2ABA5ADB7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25" y="3420057"/>
                <a:ext cx="724557" cy="276999"/>
              </a:xfrm>
              <a:prstGeom prst="rect">
                <a:avLst/>
              </a:prstGeom>
              <a:blipFill>
                <a:blip r:embed="rId27"/>
                <a:stretch>
                  <a:fillRect l="-840" t="-2222" r="-8403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1117A3B4-2654-4A8D-9094-21686BF8E57D}"/>
                  </a:ext>
                </a:extLst>
              </p:cNvPr>
              <p:cNvSpPr txBox="1"/>
              <p:nvPr/>
            </p:nvSpPr>
            <p:spPr>
              <a:xfrm>
                <a:off x="4131043" y="5472951"/>
                <a:ext cx="431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.2</a:t>
                </a: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1117A3B4-2654-4A8D-9094-21686BF8E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43" y="5472951"/>
                <a:ext cx="431208" cy="276999"/>
              </a:xfrm>
              <a:prstGeom prst="rect">
                <a:avLst/>
              </a:prstGeom>
              <a:blipFill>
                <a:blip r:embed="rId28"/>
                <a:stretch>
                  <a:fillRect l="-20000" t="-28889" r="-34286" b="-5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995973DE-0543-443D-9B74-8F2A73EE32C4}"/>
                  </a:ext>
                </a:extLst>
              </p:cNvPr>
              <p:cNvSpPr txBox="1"/>
              <p:nvPr/>
            </p:nvSpPr>
            <p:spPr>
              <a:xfrm>
                <a:off x="4131043" y="3284845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19.8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995973DE-0543-443D-9B74-8F2A73EE3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43" y="3284845"/>
                <a:ext cx="485710" cy="276999"/>
              </a:xfrm>
              <a:prstGeom prst="rect">
                <a:avLst/>
              </a:prstGeom>
              <a:blipFill>
                <a:blip r:embed="rId29"/>
                <a:stretch>
                  <a:fillRect l="-11392" r="-12658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B8D318B6-B0B8-4A7A-8DB8-93E0557C7E44}"/>
                  </a:ext>
                </a:extLst>
              </p:cNvPr>
              <p:cNvSpPr txBox="1"/>
              <p:nvPr/>
            </p:nvSpPr>
            <p:spPr>
              <a:xfrm>
                <a:off x="2272115" y="216647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B8D318B6-B0B8-4A7A-8DB8-93E0557C7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15" y="2166472"/>
                <a:ext cx="181139" cy="276999"/>
              </a:xfrm>
              <a:prstGeom prst="rect">
                <a:avLst/>
              </a:prstGeom>
              <a:blipFill>
                <a:blip r:embed="rId30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A4443349-B467-469E-81E3-B4DAAA5A784C}"/>
                  </a:ext>
                </a:extLst>
              </p:cNvPr>
              <p:cNvSpPr txBox="1"/>
              <p:nvPr/>
            </p:nvSpPr>
            <p:spPr>
              <a:xfrm>
                <a:off x="2272114" y="349849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A4443349-B467-469E-81E3-B4DAAA5A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14" y="3498491"/>
                <a:ext cx="181139" cy="276999"/>
              </a:xfrm>
              <a:prstGeom prst="rect">
                <a:avLst/>
              </a:prstGeom>
              <a:blipFill>
                <a:blip r:embed="rId3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E0558F5F-3614-4250-86BE-44915D1794CF}"/>
                  </a:ext>
                </a:extLst>
              </p:cNvPr>
              <p:cNvSpPr txBox="1"/>
              <p:nvPr/>
            </p:nvSpPr>
            <p:spPr>
              <a:xfrm>
                <a:off x="2272113" y="413472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E0558F5F-3614-4250-86BE-44915D179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13" y="4134724"/>
                <a:ext cx="181139" cy="276999"/>
              </a:xfrm>
              <a:prstGeom prst="rect">
                <a:avLst/>
              </a:prstGeom>
              <a:blipFill>
                <a:blip r:embed="rId32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AC4E46B-7D75-4ADF-9F6D-FE14F03E7E8F}"/>
                  </a:ext>
                </a:extLst>
              </p:cNvPr>
              <p:cNvSpPr txBox="1"/>
              <p:nvPr/>
            </p:nvSpPr>
            <p:spPr>
              <a:xfrm>
                <a:off x="2266646" y="547240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AC4E46B-7D75-4ADF-9F6D-FE14F03E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646" y="5472404"/>
                <a:ext cx="181139" cy="276999"/>
              </a:xfrm>
              <a:prstGeom prst="rect">
                <a:avLst/>
              </a:prstGeom>
              <a:blipFill>
                <a:blip r:embed="rId33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2F6E56AA-D062-4ED2-875E-67B24BA23407}"/>
                  </a:ext>
                </a:extLst>
              </p:cNvPr>
              <p:cNvSpPr txBox="1"/>
              <p:nvPr/>
            </p:nvSpPr>
            <p:spPr>
              <a:xfrm>
                <a:off x="1094559" y="2420141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79.2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2F6E56AA-D062-4ED2-875E-67B24BA23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59" y="2420141"/>
                <a:ext cx="485710" cy="276999"/>
              </a:xfrm>
              <a:prstGeom prst="rect">
                <a:avLst/>
              </a:prstGeom>
              <a:blipFill>
                <a:blip r:embed="rId34"/>
                <a:stretch>
                  <a:fillRect l="-11392" r="-12658"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A957081D-140D-48E0-B3E0-CC1369DB844B}"/>
                  </a:ext>
                </a:extLst>
              </p:cNvPr>
              <p:cNvSpPr txBox="1"/>
              <p:nvPr/>
            </p:nvSpPr>
            <p:spPr>
              <a:xfrm>
                <a:off x="1050110" y="4284744"/>
                <a:ext cx="613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60.8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A957081D-140D-48E0-B3E0-CC1369DB8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10" y="4284744"/>
                <a:ext cx="613951" cy="276999"/>
              </a:xfrm>
              <a:prstGeom prst="rect">
                <a:avLst/>
              </a:prstGeom>
              <a:blipFill>
                <a:blip r:embed="rId35"/>
                <a:stretch>
                  <a:fillRect l="-7921" r="-9901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AE2DC21-A52F-4F04-BA0D-E1D864290B51}"/>
                  </a:ext>
                </a:extLst>
              </p:cNvPr>
              <p:cNvSpPr txBox="1"/>
              <p:nvPr/>
            </p:nvSpPr>
            <p:spPr>
              <a:xfrm>
                <a:off x="1050110" y="6181893"/>
                <a:ext cx="613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181.8</m:t>
                      </m:r>
                    </m:oMath>
                  </m:oMathPara>
                </a14:m>
                <a:endParaRPr lang="it-IT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AE2DC21-A52F-4F04-BA0D-E1D864290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10" y="6181893"/>
                <a:ext cx="613951" cy="276999"/>
              </a:xfrm>
              <a:prstGeom prst="rect">
                <a:avLst/>
              </a:prstGeom>
              <a:blipFill>
                <a:blip r:embed="rId36"/>
                <a:stretch>
                  <a:fillRect l="-7921" r="-9901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76E1038B-4BC9-4316-9D8E-5C134F3AE101}"/>
                  </a:ext>
                </a:extLst>
              </p:cNvPr>
              <p:cNvSpPr/>
              <p:nvPr/>
            </p:nvSpPr>
            <p:spPr>
              <a:xfrm>
                <a:off x="3685695" y="1300513"/>
                <a:ext cx="4834464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76E1038B-4BC9-4316-9D8E-5C134F3AE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95" y="1300513"/>
                <a:ext cx="4834464" cy="69544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92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010D0-761E-402E-B7E7-416DE91C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Layer lineare</a:t>
            </a:r>
          </a:p>
        </p:txBody>
      </p:sp>
      <p:pic>
        <p:nvPicPr>
          <p:cNvPr id="8194" name="Picture 2" descr="Risultati immagini per linear layer">
            <a:extLst>
              <a:ext uri="{FF2B5EF4-FFF2-40B4-BE49-F238E27FC236}">
                <a16:creationId xmlns:a16="http://schemas.microsoft.com/office/drawing/2014/main" id="{F786603D-8A30-4831-8761-A41DC3684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21719" r="75926" b="21716"/>
          <a:stretch/>
        </p:blipFill>
        <p:spPr bwMode="auto">
          <a:xfrm>
            <a:off x="9227128" y="1495425"/>
            <a:ext cx="2133599" cy="27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DBEB5C6-A391-45C6-B304-878EC6B72173}"/>
                  </a:ext>
                </a:extLst>
              </p:cNvPr>
              <p:cNvSpPr txBox="1"/>
              <p:nvPr/>
            </p:nvSpPr>
            <p:spPr>
              <a:xfrm>
                <a:off x="845127" y="1475308"/>
                <a:ext cx="10515600" cy="5382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Parametri: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b="1" dirty="0"/>
              </a:p>
              <a:p>
                <a:r>
                  <a:rPr lang="it-IT" b="1" dirty="0" err="1"/>
                  <a:t>Forward</a:t>
                </a:r>
                <a:r>
                  <a:rPr lang="it-IT" b="1" dirty="0"/>
                  <a:t>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it-IT" b="1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b="1" dirty="0" err="1"/>
                  <a:t>Backward</a:t>
                </a:r>
                <a:r>
                  <a:rPr lang="it-IT" b="1" dirty="0"/>
                  <a:t>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DBEB5C6-A391-45C6-B304-878EC6B7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75308"/>
                <a:ext cx="10515600" cy="5382692"/>
              </a:xfrm>
              <a:prstGeom prst="rect">
                <a:avLst/>
              </a:prstGeom>
              <a:blipFill>
                <a:blip r:embed="rId3"/>
                <a:stretch>
                  <a:fillRect l="-522" t="-5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2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89B17-76A1-4AF2-AA7E-500BA006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Layer di attivazione</a:t>
            </a:r>
          </a:p>
        </p:txBody>
      </p:sp>
      <p:pic>
        <p:nvPicPr>
          <p:cNvPr id="9218" name="Picture 2" descr="Architecture of the neural network consisting of four successive layers: a linear layer, a nonlinear activation layer, another linear layer, and a nonlinear normalization layer.Â ">
            <a:extLst>
              <a:ext uri="{FF2B5EF4-FFF2-40B4-BE49-F238E27FC236}">
                <a16:creationId xmlns:a16="http://schemas.microsoft.com/office/drawing/2014/main" id="{778F52A5-CEAD-44A1-9E62-060583BA3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24571" r="54824" b="24857"/>
          <a:stretch/>
        </p:blipFill>
        <p:spPr bwMode="auto">
          <a:xfrm>
            <a:off x="9522402" y="1590675"/>
            <a:ext cx="1838325" cy="29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303D45-3C3B-48B5-ABE7-C2436FD4B34C}"/>
                  </a:ext>
                </a:extLst>
              </p:cNvPr>
              <p:cNvSpPr txBox="1"/>
              <p:nvPr/>
            </p:nvSpPr>
            <p:spPr>
              <a:xfrm>
                <a:off x="845127" y="1475308"/>
                <a:ext cx="10515600" cy="3450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 err="1"/>
                  <a:t>Forward</a:t>
                </a:r>
                <a:r>
                  <a:rPr lang="it-IT" b="1" dirty="0"/>
                  <a:t>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b="1" dirty="0" err="1"/>
                  <a:t>Backward</a:t>
                </a:r>
                <a:r>
                  <a:rPr lang="it-IT" b="1" dirty="0"/>
                  <a:t>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303D45-3C3B-48B5-ABE7-C2436FD4B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75308"/>
                <a:ext cx="10515600" cy="3450881"/>
              </a:xfrm>
              <a:prstGeom prst="rect">
                <a:avLst/>
              </a:prstGeom>
              <a:blipFill>
                <a:blip r:embed="rId4"/>
                <a:stretch>
                  <a:fillRect l="-522" t="-8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43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EB4D99-7671-46C5-924C-A9EBEFC1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Layer </a:t>
            </a:r>
            <a:r>
              <a:rPr lang="it-IT" dirty="0" err="1"/>
              <a:t>Softmax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D295466-D95C-4845-A2EB-00406985EA9E}"/>
                  </a:ext>
                </a:extLst>
              </p:cNvPr>
              <p:cNvSpPr txBox="1"/>
              <p:nvPr/>
            </p:nvSpPr>
            <p:spPr>
              <a:xfrm>
                <a:off x="845127" y="1475308"/>
                <a:ext cx="10515600" cy="5342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Forward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b="1" dirty="0" err="1"/>
                  <a:t>Backward</a:t>
                </a:r>
                <a:r>
                  <a:rPr lang="it-IT" b="1" dirty="0"/>
                  <a:t>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con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den>
                                </m:f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it-IT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D295466-D95C-4845-A2EB-00406985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75308"/>
                <a:ext cx="10515600" cy="5342553"/>
              </a:xfrm>
              <a:prstGeom prst="rect">
                <a:avLst/>
              </a:prstGeom>
              <a:blipFill>
                <a:blip r:embed="rId2"/>
                <a:stretch>
                  <a:fillRect l="-522" t="-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01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BD569-5235-4078-9280-D5DA6B8A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Squared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Loss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3A6F640-5E93-4A28-957F-31FCA900E0E3}"/>
                  </a:ext>
                </a:extLst>
              </p:cNvPr>
              <p:cNvSpPr txBox="1"/>
              <p:nvPr/>
            </p:nvSpPr>
            <p:spPr>
              <a:xfrm>
                <a:off x="845127" y="1475308"/>
                <a:ext cx="10515600" cy="3627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Forward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dirty="0"/>
                  <a:t> sono le label del </a:t>
                </a:r>
                <a:r>
                  <a:rPr lang="it-IT" dirty="0" err="1"/>
                  <a:t>minibatch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dirty="0"/>
                  <a:t> sono i valori previsti dalla rete</a:t>
                </a:r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𝒎𝒃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b="1" dirty="0" err="1"/>
                  <a:t>Backward</a:t>
                </a:r>
                <a:r>
                  <a:rPr lang="it-IT" b="1" dirty="0"/>
                  <a:t>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3A6F640-5E93-4A28-957F-31FCA900E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75308"/>
                <a:ext cx="10515600" cy="3627660"/>
              </a:xfrm>
              <a:prstGeom prst="rect">
                <a:avLst/>
              </a:prstGeom>
              <a:blipFill>
                <a:blip r:embed="rId2"/>
                <a:stretch>
                  <a:fillRect l="-522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84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92728-B803-41E0-A374-9C7515D6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Cross-</a:t>
            </a:r>
            <a:r>
              <a:rPr lang="it-IT" dirty="0" err="1"/>
              <a:t>Entropy</a:t>
            </a:r>
            <a:r>
              <a:rPr lang="it-IT" dirty="0"/>
              <a:t> </a:t>
            </a:r>
            <a:r>
              <a:rPr lang="it-IT" dirty="0" err="1"/>
              <a:t>Loss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79A3ACD-A2C0-4E3B-86F2-81C47D4FC7C8}"/>
                  </a:ext>
                </a:extLst>
              </p:cNvPr>
              <p:cNvSpPr txBox="1"/>
              <p:nvPr/>
            </p:nvSpPr>
            <p:spPr>
              <a:xfrm>
                <a:off x="845127" y="1475308"/>
                <a:ext cx="10515600" cy="404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Forward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dirty="0"/>
                  <a:t> sono le label del </a:t>
                </a:r>
                <a:r>
                  <a:rPr lang="it-IT" dirty="0" err="1"/>
                  <a:t>minibatch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dirty="0"/>
                  <a:t> sono le probabilità previste dalla rete</a:t>
                </a:r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b="1" dirty="0" err="1"/>
                  <a:t>Backward</a:t>
                </a:r>
                <a:r>
                  <a:rPr lang="it-IT" b="1" dirty="0"/>
                  <a:t>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79A3ACD-A2C0-4E3B-86F2-81C47D4FC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75308"/>
                <a:ext cx="10515600" cy="4048481"/>
              </a:xfrm>
              <a:prstGeom prst="rect">
                <a:avLst/>
              </a:prstGeom>
              <a:blipFill>
                <a:blip r:embed="rId2"/>
                <a:stretch>
                  <a:fillRect l="-522" t="-7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38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CA922C-5EEB-498F-A8EF-ABE9B1B4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di attivazione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675C5D-03D0-4B11-BFF4-32C711468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29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E321C0E-E382-4714-BDB7-E16C9681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Storia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15CBB6-8981-4739-88F3-C52C6990C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382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841D34B-0F93-4420-9B9B-E0351B19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sigmoide</a:t>
            </a:r>
            <a:r>
              <a:rPr lang="it-IT" dirty="0"/>
              <a:t> (logistica)</a:t>
            </a:r>
          </a:p>
        </p:txBody>
      </p:sp>
      <p:pic>
        <p:nvPicPr>
          <p:cNvPr id="4098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id="{6E31BF72-DEC7-4E1C-8075-CC25B0DE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07" y="3429000"/>
            <a:ext cx="4986985" cy="33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18C0D51-DE2E-4B18-B496-9104088ED007}"/>
                  </a:ext>
                </a:extLst>
              </p:cNvPr>
              <p:cNvSpPr txBox="1"/>
              <p:nvPr/>
            </p:nvSpPr>
            <p:spPr>
              <a:xfrm>
                <a:off x="5305013" y="2903984"/>
                <a:ext cx="15819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18C0D51-DE2E-4B18-B496-9104088ED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013" y="2903984"/>
                <a:ext cx="1581972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5EF95D2-9EB4-4DD0-8D4D-6514483BCD39}"/>
                  </a:ext>
                </a:extLst>
              </p:cNvPr>
              <p:cNvSpPr txBox="1"/>
              <p:nvPr/>
            </p:nvSpPr>
            <p:spPr>
              <a:xfrm>
                <a:off x="845127" y="1466850"/>
                <a:ext cx="10515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È storicamente la prima funzione di attivazione utilizzata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Ha il problema del </a:t>
                </a:r>
                <a:r>
                  <a:rPr lang="it-IT" b="1" dirty="0" err="1"/>
                  <a:t>vanishing</a:t>
                </a:r>
                <a:r>
                  <a:rPr lang="it-IT" b="1" dirty="0"/>
                  <a:t> </a:t>
                </a:r>
                <a:r>
                  <a:rPr lang="it-IT" b="1" dirty="0" err="1"/>
                  <a:t>gradient</a:t>
                </a:r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Non essendo centrata in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dirty="0"/>
                  <a:t> l’ottimizzazione è più difficile.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5EF95D2-9EB4-4DD0-8D4D-6514483BC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66850"/>
                <a:ext cx="10515600" cy="923330"/>
              </a:xfrm>
              <a:prstGeom prst="rect">
                <a:avLst/>
              </a:prstGeom>
              <a:blipFill>
                <a:blip r:embed="rId4"/>
                <a:stretch>
                  <a:fillRect l="-406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67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3">
                <a:extLst>
                  <a:ext uri="{FF2B5EF4-FFF2-40B4-BE49-F238E27FC236}">
                    <a16:creationId xmlns:a16="http://schemas.microsoft.com/office/drawing/2014/main" id="{2841D34B-0F93-4420-9B9B-E0351B19B1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Funzione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𝒕𝒂𝒏𝒉</m:t>
                    </m:r>
                  </m:oMath>
                </a14:m>
                <a:r>
                  <a:rPr lang="it-IT" dirty="0"/>
                  <a:t> (tangente iperbolica)</a:t>
                </a:r>
              </a:p>
            </p:txBody>
          </p:sp>
        </mc:Choice>
        <mc:Fallback xmlns="">
          <p:sp>
            <p:nvSpPr>
              <p:cNvPr id="4" name="Titolo 3">
                <a:extLst>
                  <a:ext uri="{FF2B5EF4-FFF2-40B4-BE49-F238E27FC236}">
                    <a16:creationId xmlns:a16="http://schemas.microsoft.com/office/drawing/2014/main" id="{2841D34B-0F93-4420-9B9B-E0351B19B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8605" b="-310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18C0D51-DE2E-4B18-B496-9104088ED007}"/>
                  </a:ext>
                </a:extLst>
              </p:cNvPr>
              <p:cNvSpPr txBox="1"/>
              <p:nvPr/>
            </p:nvSpPr>
            <p:spPr>
              <a:xfrm>
                <a:off x="5305014" y="2508582"/>
                <a:ext cx="2004010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18C0D51-DE2E-4B18-B496-9104088ED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014" y="2508582"/>
                <a:ext cx="2004010" cy="53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5EF95D2-9EB4-4DD0-8D4D-6514483BCD39}"/>
                  </a:ext>
                </a:extLst>
              </p:cNvPr>
              <p:cNvSpPr txBox="1"/>
              <p:nvPr/>
            </p:nvSpPr>
            <p:spPr>
              <a:xfrm>
                <a:off x="845127" y="1466850"/>
                <a:ext cx="1051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Differentemente dalla </a:t>
                </a:r>
                <a:r>
                  <a:rPr lang="it-IT" dirty="0" err="1"/>
                  <a:t>sigmoide</a:t>
                </a:r>
                <a:r>
                  <a:rPr lang="it-IT" dirty="0"/>
                  <a:t> è centrata in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Soffre di </a:t>
                </a:r>
                <a:r>
                  <a:rPr lang="it-IT" b="1" dirty="0" err="1"/>
                  <a:t>vanishing</a:t>
                </a:r>
                <a:r>
                  <a:rPr lang="it-IT" b="1" dirty="0"/>
                  <a:t> </a:t>
                </a:r>
                <a:r>
                  <a:rPr lang="it-IT" b="1" dirty="0" err="1"/>
                  <a:t>gradient</a:t>
                </a:r>
                <a:r>
                  <a:rPr lang="it-IT" b="1" dirty="0"/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5EF95D2-9EB4-4DD0-8D4D-6514483BC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66850"/>
                <a:ext cx="10515600" cy="646331"/>
              </a:xfrm>
              <a:prstGeom prst="rect">
                <a:avLst/>
              </a:prstGeom>
              <a:blipFill>
                <a:blip r:embed="rId4"/>
                <a:stretch>
                  <a:fillRect l="-406" t="-566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TanhReal">
            <a:extLst>
              <a:ext uri="{FF2B5EF4-FFF2-40B4-BE49-F238E27FC236}">
                <a16:creationId xmlns:a16="http://schemas.microsoft.com/office/drawing/2014/main" id="{D384DBF6-D8EA-493E-98AE-6B38C677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02" y="3429000"/>
            <a:ext cx="4667250" cy="30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83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C117C-C23F-4154-A017-F08C197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Vanishing</a:t>
            </a:r>
            <a:r>
              <a:rPr lang="it-IT" dirty="0"/>
              <a:t> </a:t>
            </a:r>
            <a:r>
              <a:rPr lang="it-IT" dirty="0" err="1"/>
              <a:t>gradient</a:t>
            </a:r>
            <a:endParaRPr lang="it-IT" dirty="0"/>
          </a:p>
        </p:txBody>
      </p:sp>
      <p:pic>
        <p:nvPicPr>
          <p:cNvPr id="1026" name="Picture 2" descr="https://cdn-images-1.medium.com/max/1500/1*6A3A_rt4YmumHusvTvVTxw.png">
            <a:extLst>
              <a:ext uri="{FF2B5EF4-FFF2-40B4-BE49-F238E27FC236}">
                <a16:creationId xmlns:a16="http://schemas.microsoft.com/office/drawing/2014/main" id="{EEC99980-C3C4-4CB0-A6E1-E0516A7B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3339273"/>
            <a:ext cx="8239125" cy="315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76550C4-D357-468E-8C9D-62455087E4D3}"/>
                  </a:ext>
                </a:extLst>
              </p:cNvPr>
              <p:cNvSpPr txBox="1"/>
              <p:nvPr/>
            </p:nvSpPr>
            <p:spPr>
              <a:xfrm>
                <a:off x="845127" y="1400175"/>
                <a:ext cx="1051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La </a:t>
                </a:r>
                <a:r>
                  <a:rPr lang="it-IT" dirty="0" err="1"/>
                  <a:t>sigmoide</a:t>
                </a:r>
                <a:r>
                  <a:rPr lang="it-IT" dirty="0"/>
                  <a:t> e la tangente iperbolica saturano (cioè diventano approssimativamente costanti) quando il valore assoluto dell’input è grande. Questo fa sì che la derivata diventi molto prossima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Questo problema è particolarmente gravi nelle reti più profonde dove il gradiente, procedendo dai </a:t>
                </a:r>
                <a:r>
                  <a:rPr lang="it-IT" dirty="0" err="1"/>
                  <a:t>layer</a:t>
                </a:r>
                <a:r>
                  <a:rPr lang="it-IT" dirty="0"/>
                  <a:t> finali a quelli iniziali, decresce </a:t>
                </a:r>
                <a:r>
                  <a:rPr lang="it-IT" b="1" dirty="0"/>
                  <a:t>esponenzialmente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76550C4-D357-468E-8C9D-62455087E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00175"/>
                <a:ext cx="10515600" cy="1200329"/>
              </a:xfrm>
              <a:prstGeom prst="rect">
                <a:avLst/>
              </a:prstGeom>
              <a:blipFill>
                <a:blip r:embed="rId3"/>
                <a:stretch>
                  <a:fillRect l="-522" t="-3046" r="-812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51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841D34B-0F93-4420-9B9B-E0351B19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ReLU</a:t>
            </a:r>
            <a:r>
              <a:rPr lang="it-IT" dirty="0"/>
              <a:t> (</a:t>
            </a:r>
            <a:r>
              <a:rPr lang="it-IT" dirty="0" err="1"/>
              <a:t>Rectified</a:t>
            </a:r>
            <a:r>
              <a:rPr lang="it-IT" dirty="0"/>
              <a:t> Linear Unit)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EF95D2-9EB4-4DD0-8D4D-6514483BCD39}"/>
              </a:ext>
            </a:extLst>
          </p:cNvPr>
          <p:cNvSpPr txBox="1"/>
          <p:nvPr/>
        </p:nvSpPr>
        <p:spPr>
          <a:xfrm>
            <a:off x="845127" y="146685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Risolve il problema del </a:t>
            </a:r>
            <a:r>
              <a:rPr lang="it-IT" b="1" dirty="0" err="1"/>
              <a:t>vanishing</a:t>
            </a:r>
            <a:r>
              <a:rPr lang="it-IT" b="1" dirty="0"/>
              <a:t> </a:t>
            </a:r>
            <a:r>
              <a:rPr lang="it-IT" b="1" dirty="0" err="1"/>
              <a:t>gradient</a:t>
            </a:r>
            <a:endParaRPr lang="it-IT" b="1" dirty="0"/>
          </a:p>
        </p:txBody>
      </p:sp>
      <p:pic>
        <p:nvPicPr>
          <p:cNvPr id="7170" name="Picture 2" descr="Risultati immagini per relu">
            <a:extLst>
              <a:ext uri="{FF2B5EF4-FFF2-40B4-BE49-F238E27FC236}">
                <a16:creationId xmlns:a16="http://schemas.microsoft.com/office/drawing/2014/main" id="{70E6A0E3-7D7D-49DF-937B-74E1F085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3600492"/>
            <a:ext cx="6353175" cy="289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5ACBFD6-942E-4BF0-B833-4001B65C9B5F}"/>
                  </a:ext>
                </a:extLst>
              </p:cNvPr>
              <p:cNvSpPr txBox="1"/>
              <p:nvPr/>
            </p:nvSpPr>
            <p:spPr>
              <a:xfrm>
                <a:off x="4881439" y="2980509"/>
                <a:ext cx="2177776" cy="367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5ACBFD6-942E-4BF0-B833-4001B65C9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39" y="2980509"/>
                <a:ext cx="2177776" cy="367216"/>
              </a:xfrm>
              <a:prstGeom prst="rect">
                <a:avLst/>
              </a:prstGeom>
              <a:blipFill>
                <a:blip r:embed="rId3"/>
                <a:stretch>
                  <a:fillRect l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9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CED81-0CC7-429D-A671-54E12BB4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Dead </a:t>
            </a:r>
            <a:r>
              <a:rPr lang="it-IT" dirty="0" err="1"/>
              <a:t>ReLU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50278F-B18B-4CFD-BB6E-5BB6B667D344}"/>
              </a:ext>
            </a:extLst>
          </p:cNvPr>
          <p:cNvSpPr txBox="1"/>
          <p:nvPr/>
        </p:nvSpPr>
        <p:spPr>
          <a:xfrm>
            <a:off x="845127" y="163830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lo stato di un neurone con funzione di attivazione </a:t>
            </a:r>
            <a:r>
              <a:rPr lang="it-IT" dirty="0" err="1"/>
              <a:t>ReLU</a:t>
            </a:r>
            <a:r>
              <a:rPr lang="it-IT" dirty="0"/>
              <a:t> è negativo per ogni elemento del training set il neurone smesse di aggiornare i suoi pesi e «muore». In questo caso diventa inutile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Spesso una elevata percentuale di dead </a:t>
            </a:r>
            <a:r>
              <a:rPr lang="it-IT" dirty="0" err="1"/>
              <a:t>ReLU</a:t>
            </a:r>
            <a:r>
              <a:rPr lang="it-IT" dirty="0"/>
              <a:t> è causata da un learning rate troppo elevato.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ovviare al problema dei dead </a:t>
            </a:r>
            <a:r>
              <a:rPr lang="it-IT" dirty="0" err="1"/>
              <a:t>ReLU</a:t>
            </a:r>
            <a:r>
              <a:rPr lang="it-IT" dirty="0"/>
              <a:t> si può impostare un learning rate basso oppure usare i </a:t>
            </a:r>
            <a:r>
              <a:rPr lang="it-IT" dirty="0" err="1"/>
              <a:t>Leaky</a:t>
            </a:r>
            <a:r>
              <a:rPr lang="it-IT" dirty="0"/>
              <a:t> </a:t>
            </a:r>
            <a:r>
              <a:rPr lang="it-IT" dirty="0" err="1"/>
              <a:t>ReLU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86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841D34B-0F93-4420-9B9B-E0351B19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Leaky</a:t>
            </a:r>
            <a:r>
              <a:rPr lang="it-IT" dirty="0"/>
              <a:t> </a:t>
            </a:r>
            <a:r>
              <a:rPr lang="it-IT" dirty="0" err="1"/>
              <a:t>ReLU</a:t>
            </a:r>
            <a:r>
              <a:rPr lang="it-IT" dirty="0"/>
              <a:t> e </a:t>
            </a:r>
            <a:r>
              <a:rPr lang="it-IT" dirty="0" err="1"/>
              <a:t>Parametric</a:t>
            </a:r>
            <a:r>
              <a:rPr lang="it-IT" dirty="0"/>
              <a:t> </a:t>
            </a:r>
            <a:r>
              <a:rPr lang="it-IT" dirty="0" err="1"/>
              <a:t>ReLU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5EF95D2-9EB4-4DD0-8D4D-6514483BCD39}"/>
                  </a:ext>
                </a:extLst>
              </p:cNvPr>
              <p:cNvSpPr txBox="1"/>
              <p:nvPr/>
            </p:nvSpPr>
            <p:spPr>
              <a:xfrm>
                <a:off x="845127" y="1466850"/>
                <a:ext cx="1051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Usata per risolvere il problema dei dead </a:t>
                </a:r>
                <a:r>
                  <a:rPr lang="it-IT" dirty="0" err="1"/>
                  <a:t>ReLU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può essere un </a:t>
                </a:r>
                <a:r>
                  <a:rPr lang="it-IT" b="1" dirty="0"/>
                  <a:t>parametro</a:t>
                </a:r>
                <a:r>
                  <a:rPr lang="it-IT" dirty="0"/>
                  <a:t> o un </a:t>
                </a:r>
                <a:r>
                  <a:rPr lang="it-IT" b="1" dirty="0" err="1"/>
                  <a:t>iperparametro</a:t>
                </a:r>
                <a:endParaRPr lang="it-IT" b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5EF95D2-9EB4-4DD0-8D4D-6514483BC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66850"/>
                <a:ext cx="10515600" cy="646331"/>
              </a:xfrm>
              <a:prstGeom prst="rect">
                <a:avLst/>
              </a:prstGeom>
              <a:blipFill>
                <a:blip r:embed="rId2"/>
                <a:stretch>
                  <a:fillRect l="-406" t="-566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Risultati immagini per leaky relu">
            <a:extLst>
              <a:ext uri="{FF2B5EF4-FFF2-40B4-BE49-F238E27FC236}">
                <a16:creationId xmlns:a16="http://schemas.microsoft.com/office/drawing/2014/main" id="{64E3A7D6-4DF7-4E1A-A647-B35BE2ED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91" y="3471545"/>
            <a:ext cx="5788818" cy="310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4D81958-7CD1-46DD-BD04-28B9EEF116C7}"/>
                  </a:ext>
                </a:extLst>
              </p:cNvPr>
              <p:cNvSpPr txBox="1"/>
              <p:nvPr/>
            </p:nvSpPr>
            <p:spPr>
              <a:xfrm>
                <a:off x="4797858" y="2600195"/>
                <a:ext cx="261013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𝐿𝑅𝑒𝐿𝑈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4D81958-7CD1-46DD-BD04-28B9EEF11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858" y="2600195"/>
                <a:ext cx="2610138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94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8C017F-1D5C-4A52-B470-231B9C34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800" dirty="0"/>
              <a:t>Perché abbiamo bisogno delle funzioni di attivazione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EC3B89-69D1-4476-B40A-6EB0D636E2BF}"/>
              </a:ext>
            </a:extLst>
          </p:cNvPr>
          <p:cNvSpPr txBox="1"/>
          <p:nvPr/>
        </p:nvSpPr>
        <p:spPr>
          <a:xfrm>
            <a:off x="845127" y="1409700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Senza funzioni di attivazione una </a:t>
            </a:r>
            <a:r>
              <a:rPr lang="it-IT" b="1" dirty="0" err="1"/>
              <a:t>Fully</a:t>
            </a:r>
            <a:r>
              <a:rPr lang="it-IT" b="1" dirty="0"/>
              <a:t> </a:t>
            </a:r>
            <a:r>
              <a:rPr lang="it-IT" b="1" dirty="0" err="1"/>
              <a:t>Connected</a:t>
            </a:r>
            <a:r>
              <a:rPr lang="it-IT" b="1" dirty="0"/>
              <a:t> NN</a:t>
            </a:r>
            <a:r>
              <a:rPr lang="it-IT" dirty="0"/>
              <a:t> con un numero qualsiasi di </a:t>
            </a:r>
            <a:r>
              <a:rPr lang="it-IT" dirty="0" err="1"/>
              <a:t>layer</a:t>
            </a:r>
            <a:r>
              <a:rPr lang="it-IT" dirty="0"/>
              <a:t> è equivalente ad una rete con un unico </a:t>
            </a:r>
            <a:r>
              <a:rPr lang="it-IT" dirty="0" err="1"/>
              <a:t>layer</a:t>
            </a:r>
            <a:r>
              <a:rPr lang="it-IT" dirty="0"/>
              <a:t>. Questo perché la composizione di funzioni lineari è ancora una funzione lineare.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Quindi se vogliamo rappresentare complesse funzioni non lineari (problemi di regressione) o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non lineari (problemi di classificazione) abbiamo bisogno delle funzioni di attivazione.</a:t>
            </a:r>
          </a:p>
        </p:txBody>
      </p:sp>
    </p:spTree>
    <p:extLst>
      <p:ext uri="{BB962C8B-B14F-4D97-AF65-F5344CB8AC3E}">
        <p14:creationId xmlns:p14="http://schemas.microsoft.com/office/powerpoint/2010/main" val="1670971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58D2A38-CD10-47A7-9B28-879CBFF9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neurali come </a:t>
            </a:r>
            <a:r>
              <a:rPr lang="it-IT" dirty="0" err="1"/>
              <a:t>approssimatori</a:t>
            </a:r>
            <a:r>
              <a:rPr lang="it-IT" dirty="0"/>
              <a:t> universali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CDB81F1-9F92-4DB1-8A3F-0AC7CA62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94" y="4589857"/>
            <a:ext cx="6808811" cy="2091466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1ECCDBB-2BB8-475C-9A7E-8A1553EEF1CB}"/>
              </a:ext>
            </a:extLst>
          </p:cNvPr>
          <p:cNvSpPr/>
          <p:nvPr/>
        </p:nvSpPr>
        <p:spPr>
          <a:xfrm>
            <a:off x="601456" y="4194189"/>
            <a:ext cx="11087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hlinkClick r:id="rId3"/>
              </a:rPr>
              <a:t>http://papers.nips.cc/paper/7203-the-expressive-power-of-neural-networks-a-view-from-the-width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351051-2634-4628-8F8A-DFF2DE5E2307}"/>
              </a:ext>
            </a:extLst>
          </p:cNvPr>
          <p:cNvSpPr/>
          <p:nvPr/>
        </p:nvSpPr>
        <p:spPr>
          <a:xfrm>
            <a:off x="1391949" y="1222410"/>
            <a:ext cx="9408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hlinkClick r:id="rId4"/>
              </a:rPr>
              <a:t>http://citeseerx.ist.psu.edu/viewdoc/download?doi=10.1.1.441.7873&amp;rep=rep1&amp;type=pdf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758C87-96C8-46BD-9ABF-9E6722E78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5" y="1719384"/>
            <a:ext cx="12093988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58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5ED49-A106-4CA0-B021-A450C2E1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Inizializzazione </a:t>
            </a:r>
            <a:r>
              <a:rPr lang="it-IT"/>
              <a:t>dei pesi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8FDD93-81A3-4EB8-893D-422484885206}"/>
              </a:ext>
            </a:extLst>
          </p:cNvPr>
          <p:cNvSpPr txBox="1"/>
          <p:nvPr/>
        </p:nvSpPr>
        <p:spPr>
          <a:xfrm>
            <a:off x="845127" y="1504950"/>
            <a:ext cx="1059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L’inizializzazione dei parametri può avere un impatto significativo sulla velocità di addestramento di una rete neurale profonda.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Un’inizializzazione con pesi troppo grandi può portare a </a:t>
            </a:r>
            <a:r>
              <a:rPr lang="it-IT" b="1" dirty="0"/>
              <a:t>overflow</a:t>
            </a:r>
            <a:r>
              <a:rPr lang="it-IT" dirty="0"/>
              <a:t> o al problema dell</a:t>
            </a:r>
            <a:r>
              <a:rPr lang="it-IT" b="1" dirty="0"/>
              <a:t>’</a:t>
            </a:r>
            <a:r>
              <a:rPr lang="it-IT" b="1" dirty="0" err="1"/>
              <a:t>exploding</a:t>
            </a:r>
            <a:r>
              <a:rPr lang="it-IT" b="1" dirty="0"/>
              <a:t> </a:t>
            </a:r>
            <a:r>
              <a:rPr lang="it-IT" b="1" dirty="0" err="1"/>
              <a:t>gradient</a:t>
            </a:r>
            <a:r>
              <a:rPr lang="it-IT" dirty="0"/>
              <a:t>. In questo caso il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ha problemi di convergenza.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Un’ inizializzazione con pesi troppo piccoli può portare ad </a:t>
            </a:r>
            <a:r>
              <a:rPr lang="it-IT" b="1" dirty="0" err="1"/>
              <a:t>underflow</a:t>
            </a:r>
            <a:r>
              <a:rPr lang="it-IT" dirty="0"/>
              <a:t> o al problema del </a:t>
            </a:r>
            <a:r>
              <a:rPr lang="it-IT" b="1" dirty="0" err="1"/>
              <a:t>vanishing</a:t>
            </a:r>
            <a:r>
              <a:rPr lang="it-IT" b="1" dirty="0"/>
              <a:t> </a:t>
            </a:r>
            <a:r>
              <a:rPr lang="it-IT" b="1" dirty="0" err="1"/>
              <a:t>gradient</a:t>
            </a:r>
            <a:r>
              <a:rPr lang="it-IT" dirty="0"/>
              <a:t>. In questo caso l’addestramento può essere eccessivamente lento.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760149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44938-9BDA-4904-BE81-8DEA879E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Inizializzazione di Xavier e di </a:t>
            </a:r>
            <a:r>
              <a:rPr lang="it-IT" dirty="0" err="1"/>
              <a:t>Kaiming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52BD91C-EA2D-430F-86EA-5A83F3F73BCC}"/>
                  </a:ext>
                </a:extLst>
              </p:cNvPr>
              <p:cNvSpPr txBox="1"/>
              <p:nvPr/>
            </p:nvSpPr>
            <p:spPr>
              <a:xfrm>
                <a:off x="845127" y="1466850"/>
                <a:ext cx="10515600" cy="477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Nel paper </a:t>
                </a:r>
                <a:r>
                  <a:rPr lang="en-US" dirty="0">
                    <a:hlinkClick r:id="rId2"/>
                  </a:rPr>
                  <a:t>Understanding the difficulty of training deep feedforward neural networks</a:t>
                </a:r>
                <a:r>
                  <a:rPr lang="en-US" dirty="0"/>
                  <a:t> </a:t>
                </a:r>
                <a:r>
                  <a:rPr lang="en-US" dirty="0" err="1"/>
                  <a:t>viene</a:t>
                </a:r>
                <a:r>
                  <a:rPr lang="en-US" dirty="0"/>
                  <a:t> </a:t>
                </a:r>
                <a:r>
                  <a:rPr lang="en-US" dirty="0" err="1"/>
                  <a:t>proposto</a:t>
                </a:r>
                <a:r>
                  <a:rPr lang="en-US" dirty="0"/>
                  <a:t> di </a:t>
                </a:r>
                <a:r>
                  <a:rPr lang="en-US" dirty="0" err="1"/>
                  <a:t>inizializzare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pesi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it-IT" dirty="0"/>
                  <a:t> nel modo seguente: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  <a:p>
                <a:br>
                  <a:rPr lang="it-IT" dirty="0"/>
                </a:br>
                <a:endParaRPr lang="it-IT" dirty="0"/>
              </a:p>
              <a:p>
                <a:r>
                  <a:rPr lang="it-IT" dirty="0"/>
                  <a:t>Questa inizializzazione è chiamata </a:t>
                </a:r>
                <a:r>
                  <a:rPr lang="it-IT" b="1" dirty="0"/>
                  <a:t>inizializzazione di Xavier.</a:t>
                </a:r>
              </a:p>
              <a:p>
                <a:endParaRPr lang="it-IT" dirty="0"/>
              </a:p>
              <a:p>
                <a:r>
                  <a:rPr lang="it-IT" dirty="0"/>
                  <a:t>In </a:t>
                </a:r>
                <a:r>
                  <a:rPr lang="en-US" dirty="0">
                    <a:hlinkClick r:id="rId3"/>
                  </a:rPr>
                  <a:t>Delving Deep into Rectifiers: Surpassing Human-Level Performance on ImageNet Classification</a:t>
                </a:r>
                <a:r>
                  <a:rPr lang="en-US" dirty="0"/>
                  <a:t> </a:t>
                </a:r>
                <a:r>
                  <a:rPr lang="en-US" dirty="0" err="1"/>
                  <a:t>viene</a:t>
                </a:r>
                <a:r>
                  <a:rPr lang="en-US" dirty="0"/>
                  <a:t> </a:t>
                </a:r>
                <a:r>
                  <a:rPr lang="en-US" dirty="0" err="1"/>
                  <a:t>proposta</a:t>
                </a:r>
                <a:r>
                  <a:rPr lang="en-US" dirty="0"/>
                  <a:t> una </a:t>
                </a:r>
                <a:r>
                  <a:rPr lang="en-US" dirty="0" err="1"/>
                  <a:t>modifica</a:t>
                </a:r>
                <a:r>
                  <a:rPr lang="en-US" dirty="0"/>
                  <a:t> per </a:t>
                </a:r>
                <a:r>
                  <a:rPr lang="en-US" dirty="0" err="1"/>
                  <a:t>l’inizializzazione</a:t>
                </a:r>
                <a:r>
                  <a:rPr lang="en-US" dirty="0"/>
                  <a:t> di </a:t>
                </a:r>
                <a:r>
                  <a:rPr lang="en-US" dirty="0" err="1"/>
                  <a:t>reti</a:t>
                </a:r>
                <a:r>
                  <a:rPr lang="en-US" dirty="0"/>
                  <a:t> </a:t>
                </a:r>
                <a:r>
                  <a:rPr lang="en-US" dirty="0" err="1"/>
                  <a:t>neurali</a:t>
                </a:r>
                <a:r>
                  <a:rPr lang="en-US" dirty="0"/>
                  <a:t> con </a:t>
                </a:r>
                <a:r>
                  <a:rPr lang="en-US" dirty="0" err="1"/>
                  <a:t>funzioni</a:t>
                </a:r>
                <a:r>
                  <a:rPr lang="en-US" dirty="0"/>
                  <a:t> di </a:t>
                </a:r>
                <a:r>
                  <a:rPr lang="en-US" dirty="0" err="1"/>
                  <a:t>attivazione</a:t>
                </a:r>
                <a:r>
                  <a:rPr lang="en-US" dirty="0"/>
                  <a:t> </a:t>
                </a:r>
                <a:r>
                  <a:rPr lang="en-US" b="1" dirty="0" err="1"/>
                  <a:t>ReLU</a:t>
                </a:r>
                <a:r>
                  <a:rPr lang="en-US" dirty="0"/>
                  <a:t>.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Questa inizializzazione è chiamata </a:t>
                </a:r>
                <a:r>
                  <a:rPr lang="it-IT" b="1" dirty="0"/>
                  <a:t>inizializzazione di </a:t>
                </a:r>
                <a:r>
                  <a:rPr lang="it-IT" b="1" dirty="0" err="1"/>
                  <a:t>Kaiming</a:t>
                </a:r>
                <a:r>
                  <a:rPr lang="it-IT" b="1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52BD91C-EA2D-430F-86EA-5A83F3F7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66850"/>
                <a:ext cx="10515600" cy="4776051"/>
              </a:xfrm>
              <a:prstGeom prst="rect">
                <a:avLst/>
              </a:prstGeom>
              <a:blipFill>
                <a:blip r:embed="rId4"/>
                <a:stretch>
                  <a:fillRect l="-522" t="-766" b="-1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7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F69C0C0-638F-4D04-94C6-08426876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Percettrone</a:t>
            </a:r>
            <a:r>
              <a:rPr lang="it-IT" dirty="0"/>
              <a:t> di </a:t>
            </a:r>
            <a:r>
              <a:rPr lang="it-IT" dirty="0" err="1"/>
              <a:t>Rosenblatt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83D211-9E13-481C-B999-D9D34AEAB2E3}"/>
              </a:ext>
            </a:extLst>
          </p:cNvPr>
          <p:cNvSpPr txBox="1"/>
          <p:nvPr/>
        </p:nvSpPr>
        <p:spPr>
          <a:xfrm>
            <a:off x="845127" y="14859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5205BF-CF0C-46DF-8E35-431DD3EAA44D}"/>
              </a:ext>
            </a:extLst>
          </p:cNvPr>
          <p:cNvSpPr txBox="1"/>
          <p:nvPr/>
        </p:nvSpPr>
        <p:spPr>
          <a:xfrm>
            <a:off x="845127" y="1400175"/>
            <a:ext cx="10501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L’algoritmo del </a:t>
            </a:r>
            <a:r>
              <a:rPr lang="it-IT" dirty="0" err="1"/>
              <a:t>percettrone</a:t>
            </a:r>
            <a:r>
              <a:rPr lang="it-IT" dirty="0"/>
              <a:t> viene implementato in hardware nel 1958 da </a:t>
            </a:r>
            <a:r>
              <a:rPr lang="it-IT" b="1" dirty="0"/>
              <a:t>Frank </a:t>
            </a:r>
            <a:r>
              <a:rPr lang="it-IT" b="1" dirty="0" err="1"/>
              <a:t>Rosenblatt</a:t>
            </a:r>
            <a:r>
              <a:rPr lang="it-IT" dirty="0"/>
              <a:t>.</a:t>
            </a:r>
          </a:p>
          <a:p>
            <a:endParaRPr lang="it-IT" b="1" dirty="0"/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sz="1400" dirty="0"/>
              <a:t>Da un articolo sul </a:t>
            </a:r>
            <a:r>
              <a:rPr lang="it-IT" sz="1400" dirty="0" err="1"/>
              <a:t>percettrone</a:t>
            </a:r>
            <a:r>
              <a:rPr lang="it-IT" sz="1400" dirty="0"/>
              <a:t> del New York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1969 </a:t>
            </a:r>
            <a:r>
              <a:rPr lang="it-IT" b="1" dirty="0"/>
              <a:t>Marvin </a:t>
            </a:r>
            <a:r>
              <a:rPr lang="it-IT" b="1" dirty="0" err="1"/>
              <a:t>Minsky</a:t>
            </a:r>
            <a:r>
              <a:rPr lang="it-IT" b="1" dirty="0"/>
              <a:t> </a:t>
            </a:r>
            <a:r>
              <a:rPr lang="it-IT" dirty="0"/>
              <a:t>(cofondatore del MIT AI Lab con </a:t>
            </a:r>
            <a:r>
              <a:rPr lang="it-IT" b="1" dirty="0"/>
              <a:t>John McCarthy</a:t>
            </a:r>
            <a:r>
              <a:rPr lang="it-IT" dirty="0"/>
              <a:t>) e Seymour </a:t>
            </a:r>
            <a:r>
              <a:rPr lang="it-IT" dirty="0" err="1"/>
              <a:t>Papert</a:t>
            </a:r>
            <a:r>
              <a:rPr lang="it-IT" dirty="0"/>
              <a:t> pubblicano il libro </a:t>
            </a:r>
            <a:r>
              <a:rPr lang="it-IT" i="1" dirty="0" err="1"/>
              <a:t>Perceptrons</a:t>
            </a:r>
            <a:r>
              <a:rPr lang="it-IT" dirty="0"/>
              <a:t> in cui mostrano i limiti dell’</a:t>
            </a:r>
            <a:r>
              <a:rPr lang="it-IT" dirty="0" err="1"/>
              <a:t>algortimo</a:t>
            </a:r>
            <a:r>
              <a:rPr lang="it-IT" dirty="0"/>
              <a:t> di </a:t>
            </a:r>
            <a:r>
              <a:rPr lang="it-IT" dirty="0" err="1"/>
              <a:t>Rosenblatt</a:t>
            </a:r>
            <a:r>
              <a:rPr lang="it-IT" dirty="0"/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E714F80-998F-4503-AD22-121E39FC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24" y="1767306"/>
            <a:ext cx="5608806" cy="899238"/>
          </a:xfrm>
          <a:prstGeom prst="rect">
            <a:avLst/>
          </a:prstGeom>
        </p:spPr>
      </p:pic>
      <p:pic>
        <p:nvPicPr>
          <p:cNvPr id="1026" name="Picture 2" descr="https://cdn-images-1.medium.com/max/1000/1*wje5-soLhLjDApnuPMwm2A.png">
            <a:extLst>
              <a:ext uri="{FF2B5EF4-FFF2-40B4-BE49-F238E27FC236}">
                <a16:creationId xmlns:a16="http://schemas.microsoft.com/office/drawing/2014/main" id="{134726CD-FA50-4FD9-97A5-8733E3AFE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63" y="3970444"/>
            <a:ext cx="5250873" cy="28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2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898CDD8-3BA0-4EF1-BCCD-3194C1E8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96A62B0-A6E1-46B1-8906-230B94762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026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4C83E26-4595-4A37-A79D-1013EE8B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Batch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endParaRPr lang="it-IT" dirty="0"/>
          </a:p>
        </p:txBody>
      </p:sp>
      <p:pic>
        <p:nvPicPr>
          <p:cNvPr id="2050" name="Picture 2" descr="Risultati immagini per gradient descent algorithm">
            <a:extLst>
              <a:ext uri="{FF2B5EF4-FFF2-40B4-BE49-F238E27FC236}">
                <a16:creationId xmlns:a16="http://schemas.microsoft.com/office/drawing/2014/main" id="{FC4E67CC-95C9-448D-B8DD-E7FFF3A1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07" y="3600450"/>
            <a:ext cx="2953386" cy="316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D57B22B-5783-4D27-8F7C-39D5456173E6}"/>
                  </a:ext>
                </a:extLst>
              </p:cNvPr>
              <p:cNvSpPr txBox="1"/>
              <p:nvPr/>
            </p:nvSpPr>
            <p:spPr>
              <a:xfrm>
                <a:off x="845127" y="1371600"/>
                <a:ext cx="105156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Data una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it-IT" dirty="0"/>
                  <a:t>  il gradiente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punta nella direzione di massimo incremento nel punto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Nel batch </a:t>
                </a:r>
                <a:r>
                  <a:rPr lang="it-IT" dirty="0" err="1"/>
                  <a:t>gradient</a:t>
                </a:r>
                <a:r>
                  <a:rPr lang="it-IT" dirty="0"/>
                  <a:t> </a:t>
                </a:r>
                <a:r>
                  <a:rPr lang="it-IT" dirty="0" err="1"/>
                  <a:t>descent</a:t>
                </a:r>
                <a:r>
                  <a:rPr lang="it-IT" dirty="0"/>
                  <a:t> i parametri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vengono aggiornati nel modo seguente: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𝜶𝜵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L’</a:t>
                </a:r>
                <a:r>
                  <a:rPr lang="it-IT" b="1" dirty="0" err="1"/>
                  <a:t>iperparametro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/>
                  <a:t> determina la lunghezza del passo ed è chiamato </a:t>
                </a:r>
                <a:r>
                  <a:rPr lang="it-IT" b="1" dirty="0"/>
                  <a:t>learning rate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D57B22B-5783-4D27-8F7C-39D54561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371600"/>
                <a:ext cx="10515600" cy="2031325"/>
              </a:xfrm>
              <a:prstGeom prst="rect">
                <a:avLst/>
              </a:prstGeom>
              <a:blipFill>
                <a:blip r:embed="rId3"/>
                <a:stretch>
                  <a:fillRect l="-406" t="-15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334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4C83E26-4595-4A37-A79D-1013EE8B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Mini-Batch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endParaRPr lang="it-IT" dirty="0"/>
          </a:p>
        </p:txBody>
      </p:sp>
      <p:pic>
        <p:nvPicPr>
          <p:cNvPr id="1028" name="Picture 4" descr="Risultati immagini per batch gradient descent algorithm">
            <a:extLst>
              <a:ext uri="{FF2B5EF4-FFF2-40B4-BE49-F238E27FC236}">
                <a16:creationId xmlns:a16="http://schemas.microsoft.com/office/drawing/2014/main" id="{D8173BB9-993C-46CA-BDA4-819BD925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386125"/>
            <a:ext cx="6267450" cy="31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AD1675-16C2-4829-986F-9B589A622935}"/>
              </a:ext>
            </a:extLst>
          </p:cNvPr>
          <p:cNvSpPr txBox="1"/>
          <p:nvPr/>
        </p:nvSpPr>
        <p:spPr>
          <a:xfrm>
            <a:off x="845127" y="1381125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Molto spesso nel Deep Learning abbiamo a training set con un numero molto grande di sample. In questo caso un solo passo del </a:t>
            </a:r>
            <a:r>
              <a:rPr lang="it-IT" b="1" dirty="0"/>
              <a:t>batch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può essere </a:t>
            </a:r>
            <a:r>
              <a:rPr lang="it-IT" dirty="0" err="1"/>
              <a:t>computazionalmente</a:t>
            </a:r>
            <a:r>
              <a:rPr lang="it-IT" dirty="0"/>
              <a:t> molto oneroso.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Nella pratica si utilizza quasi sempre una variante chiamata </a:t>
            </a:r>
            <a:r>
              <a:rPr lang="it-IT" b="1" dirty="0" err="1"/>
              <a:t>minibatch</a:t>
            </a:r>
            <a:r>
              <a:rPr lang="it-IT" b="1" dirty="0"/>
              <a:t>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in cui ogni step viene eseguito su un sottoinsieme dell’intero training set chiamato </a:t>
            </a:r>
            <a:r>
              <a:rPr lang="it-IT" b="1" dirty="0" err="1"/>
              <a:t>minibatch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Quando tutti i sample del training set sono stati utilizzati è trascorsa un’</a:t>
            </a:r>
            <a:r>
              <a:rPr lang="it-IT" b="1" dirty="0" err="1"/>
              <a:t>epoch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i </a:t>
            </a:r>
            <a:r>
              <a:rPr lang="it-IT" dirty="0" err="1"/>
              <a:t>minibatch</a:t>
            </a:r>
            <a:r>
              <a:rPr lang="it-IT" dirty="0"/>
              <a:t> sono composti da un solo sample si ottiene lo </a:t>
            </a:r>
            <a:r>
              <a:rPr lang="it-IT" b="1" dirty="0" err="1"/>
              <a:t>stochastic</a:t>
            </a:r>
            <a:r>
              <a:rPr lang="it-IT" b="1" dirty="0"/>
              <a:t>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39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C22F7-AF24-4823-BA23-A9934F03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endParaRPr lang="it-IT" dirty="0"/>
          </a:p>
        </p:txBody>
      </p:sp>
      <p:pic>
        <p:nvPicPr>
          <p:cNvPr id="3074" name="Picture 2" descr="Risultati immagini per momentum gradient descent">
            <a:extLst>
              <a:ext uri="{FF2B5EF4-FFF2-40B4-BE49-F238E27FC236}">
                <a16:creationId xmlns:a16="http://schemas.microsoft.com/office/drawing/2014/main" id="{CCB0EF15-A236-4FE6-847E-B5F01B75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36" y="3857625"/>
            <a:ext cx="6847528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4186DCC-0139-4C1E-8B56-EABC116CE913}"/>
                  </a:ext>
                </a:extLst>
              </p:cNvPr>
              <p:cNvSpPr txBox="1"/>
              <p:nvPr/>
            </p:nvSpPr>
            <p:spPr>
              <a:xfrm>
                <a:off x="845127" y="1428750"/>
                <a:ext cx="10515600" cy="2327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 </a:t>
                </a:r>
                <a:r>
                  <a:rPr lang="it-IT" dirty="0" err="1"/>
                  <a:t>Momentum</a:t>
                </a:r>
                <a:r>
                  <a:rPr lang="it-IT" dirty="0"/>
                  <a:t> </a:t>
                </a:r>
                <a:r>
                  <a:rPr lang="it-IT" dirty="0" err="1"/>
                  <a:t>Gradient</a:t>
                </a:r>
                <a:r>
                  <a:rPr lang="it-IT" dirty="0"/>
                  <a:t> </a:t>
                </a:r>
                <a:r>
                  <a:rPr lang="it-IT" dirty="0" err="1"/>
                  <a:t>Descent</a:t>
                </a:r>
                <a:r>
                  <a:rPr lang="it-IT" dirty="0"/>
                  <a:t> al posto del gradiente viene utilizzata la media mobile esponenziale di tutti i gradienti: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con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1" dirty="0"/>
              </a:p>
              <a:p>
                <a:endParaRPr lang="it-IT" dirty="0"/>
              </a:p>
              <a:p>
                <a:r>
                  <a:rPr lang="it-IT" dirty="0"/>
                  <a:t>Un valore di default comune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it-IT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4186DCC-0139-4C1E-8B56-EABC116CE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28750"/>
                <a:ext cx="10515600" cy="2327625"/>
              </a:xfrm>
              <a:prstGeom prst="rect">
                <a:avLst/>
              </a:prstGeom>
              <a:blipFill>
                <a:blip r:embed="rId3"/>
                <a:stretch>
                  <a:fillRect l="-522" t="-1309" r="-58" b="-3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131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0EEE1-C47F-4FAC-8D3F-74EB1439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RMSprop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7DB3AEE-CF28-418B-90B5-315831A561E2}"/>
                  </a:ext>
                </a:extLst>
              </p:cNvPr>
              <p:cNvSpPr txBox="1"/>
              <p:nvPr/>
            </p:nvSpPr>
            <p:spPr>
              <a:xfrm>
                <a:off x="845127" y="1571625"/>
                <a:ext cx="10515600" cy="4466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 </a:t>
                </a:r>
                <a:r>
                  <a:rPr lang="it-IT" dirty="0" err="1"/>
                  <a:t>RMSprop</a:t>
                </a:r>
                <a:r>
                  <a:rPr lang="it-IT" dirty="0"/>
                  <a:t> l’aggiornamento dei parametri avviene con la formula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con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. Valori di default comuni per gli </a:t>
                </a:r>
                <a:r>
                  <a:rPr lang="it-IT" dirty="0" err="1"/>
                  <a:t>iperparametri</a:t>
                </a:r>
                <a:r>
                  <a:rPr lang="it-IT" dirty="0"/>
                  <a:t> sono: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7DB3AEE-CF28-418B-90B5-315831A56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571625"/>
                <a:ext cx="10515600" cy="4466416"/>
              </a:xfrm>
              <a:prstGeom prst="rect">
                <a:avLst/>
              </a:prstGeom>
              <a:blipFill>
                <a:blip r:embed="rId2"/>
                <a:stretch>
                  <a:fillRect l="-522" t="-820" b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414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15AC1-AD86-4C0B-B7C3-98799018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7242109-B7B9-4399-AFF3-C881759574C9}"/>
                  </a:ext>
                </a:extLst>
              </p:cNvPr>
              <p:cNvSpPr txBox="1"/>
              <p:nvPr/>
            </p:nvSpPr>
            <p:spPr>
              <a:xfrm>
                <a:off x="845127" y="1638300"/>
                <a:ext cx="10515600" cy="5025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Adam (</a:t>
                </a:r>
                <a:r>
                  <a:rPr lang="it-IT" dirty="0" err="1"/>
                  <a:t>Adaptive</a:t>
                </a:r>
                <a:r>
                  <a:rPr lang="it-IT" dirty="0"/>
                  <a:t> </a:t>
                </a:r>
                <a:r>
                  <a:rPr lang="it-IT" dirty="0" err="1"/>
                  <a:t>momentum</a:t>
                </a:r>
                <a:r>
                  <a:rPr lang="it-IT" dirty="0"/>
                  <a:t>) combina </a:t>
                </a:r>
                <a:r>
                  <a:rPr lang="it-IT" dirty="0" err="1"/>
                  <a:t>Momentum</a:t>
                </a:r>
                <a:r>
                  <a:rPr lang="it-IT" dirty="0"/>
                  <a:t> </a:t>
                </a:r>
                <a:r>
                  <a:rPr lang="it-IT" dirty="0" err="1"/>
                  <a:t>Gradient</a:t>
                </a:r>
                <a:r>
                  <a:rPr lang="it-IT" dirty="0"/>
                  <a:t> </a:t>
                </a:r>
                <a:r>
                  <a:rPr lang="it-IT" dirty="0" err="1"/>
                  <a:t>Descent</a:t>
                </a:r>
                <a:r>
                  <a:rPr lang="it-IT" dirty="0"/>
                  <a:t> e </a:t>
                </a:r>
                <a:r>
                  <a:rPr lang="it-IT" dirty="0" err="1"/>
                  <a:t>RMSprop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dirty="0"/>
                  <a:t>con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it-IT" b="1" dirty="0"/>
              </a:p>
              <a:p>
                <a:r>
                  <a:rPr lang="it-IT" dirty="0"/>
                  <a:t>e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it-IT" b="1" dirty="0"/>
              </a:p>
              <a:p>
                <a:endParaRPr lang="it-IT" dirty="0"/>
              </a:p>
              <a:p>
                <a:r>
                  <a:rPr lang="it-IT" dirty="0"/>
                  <a:t>Valori di </a:t>
                </a:r>
                <a:r>
                  <a:rPr lang="it-IT" b="1" dirty="0"/>
                  <a:t>default</a:t>
                </a:r>
                <a:r>
                  <a:rPr lang="it-IT" dirty="0"/>
                  <a:t> comuni sono: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7242109-B7B9-4399-AFF3-C8817595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638300"/>
                <a:ext cx="10515600" cy="5025478"/>
              </a:xfrm>
              <a:prstGeom prst="rect">
                <a:avLst/>
              </a:prstGeom>
              <a:blipFill>
                <a:blip r:embed="rId2"/>
                <a:stretch>
                  <a:fillRect l="-522" t="-728" b="-10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321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B9F0B-DEC9-4E47-B2F2-CA4EB808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Regolarizzazione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F3F1F5-8B5B-4D56-8A09-4BA494EC5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988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37BD389-108D-464E-A91D-F9C8E6E7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Dropout</a:t>
            </a:r>
            <a:endParaRPr lang="it-IT" dirty="0"/>
          </a:p>
        </p:txBody>
      </p:sp>
      <p:pic>
        <p:nvPicPr>
          <p:cNvPr id="1026" name="Picture 2" descr="Risultati immagini per dropout">
            <a:extLst>
              <a:ext uri="{FF2B5EF4-FFF2-40B4-BE49-F238E27FC236}">
                <a16:creationId xmlns:a16="http://schemas.microsoft.com/office/drawing/2014/main" id="{FD9733FB-7672-4F76-8169-6927C9356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3684330"/>
            <a:ext cx="5762625" cy="287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3FCDCFF-6774-4FA0-9ACB-D5264884FE01}"/>
                  </a:ext>
                </a:extLst>
              </p:cNvPr>
              <p:cNvSpPr txBox="1"/>
              <p:nvPr/>
            </p:nvSpPr>
            <p:spPr>
              <a:xfrm>
                <a:off x="831272" y="1314450"/>
                <a:ext cx="1052945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Nella fase di training ogni neurone viene eliminato con probabilità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(un valore utilizzato di frequente è 0.5).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Se un neurone ha una probabilità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di non essere rimosso, il suo valore di attivazione viene moltiplicato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in fase di test.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 valori in input vengono rimossi con una probabilità minore o non vengono rimossi affatto.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3FCDCFF-6774-4FA0-9ACB-D5264884F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2" y="1314450"/>
                <a:ext cx="10529454" cy="2031325"/>
              </a:xfrm>
              <a:prstGeom prst="rect">
                <a:avLst/>
              </a:prstGeom>
              <a:blipFill>
                <a:blip r:embed="rId3"/>
                <a:stretch>
                  <a:fillRect l="-347" t="-18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144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5F7F2-B484-44EF-A219-CEBC6D70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Dropout</a:t>
            </a:r>
            <a:r>
              <a:rPr lang="it-IT" dirty="0"/>
              <a:t>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358189D-E368-49CC-BD26-35FC7A47020D}"/>
                  </a:ext>
                </a:extLst>
              </p:cNvPr>
              <p:cNvSpPr txBox="1"/>
              <p:nvPr/>
            </p:nvSpPr>
            <p:spPr>
              <a:xfrm>
                <a:off x="845127" y="1322908"/>
                <a:ext cx="10515600" cy="4558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Forward step (addestramento)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𝐵𝑒𝑟𝑛𝑜𝑢𝑙𝑙𝑖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b="1" dirty="0" err="1"/>
                  <a:t>Backward</a:t>
                </a:r>
                <a:r>
                  <a:rPr lang="it-IT" b="1" dirty="0"/>
                  <a:t>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b="1" dirty="0" err="1"/>
                  <a:t>Forward</a:t>
                </a:r>
                <a:r>
                  <a:rPr lang="it-IT" b="1" dirty="0"/>
                  <a:t> step (test)</a:t>
                </a:r>
                <a:r>
                  <a:rPr lang="it-IT" dirty="0"/>
                  <a:t>:</a:t>
                </a:r>
              </a:p>
              <a:p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𝒑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358189D-E368-49CC-BD26-35FC7A47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322908"/>
                <a:ext cx="10515600" cy="4558877"/>
              </a:xfrm>
              <a:prstGeom prst="rect">
                <a:avLst/>
              </a:prstGeom>
              <a:blipFill>
                <a:blip r:embed="rId2"/>
                <a:stretch>
                  <a:fillRect l="-522" t="-6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245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6BC76B-52BD-424F-AE0E-66F69961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Inverse </a:t>
            </a:r>
            <a:r>
              <a:rPr lang="it-IT" dirty="0" err="1"/>
              <a:t>Dropout</a:t>
            </a:r>
            <a:r>
              <a:rPr lang="it-IT" dirty="0"/>
              <a:t> Layer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D03F3A6-4566-45FD-AF5A-D944F100A4BA}"/>
                  </a:ext>
                </a:extLst>
              </p:cNvPr>
              <p:cNvSpPr txBox="1"/>
              <p:nvPr/>
            </p:nvSpPr>
            <p:spPr>
              <a:xfrm>
                <a:off x="845127" y="1618183"/>
                <a:ext cx="10515600" cy="4855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Forward step (addestramento)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𝐵𝑒𝑟𝑛𝑜𝑢𝑙𝑙𝑖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b="1" dirty="0" err="1"/>
                  <a:t>Backward</a:t>
                </a:r>
                <a:r>
                  <a:rPr lang="it-IT" b="1" dirty="0"/>
                  <a:t> step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Input: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r>
                  <a:rPr lang="it-IT" dirty="0"/>
                  <a:t>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  <a:p>
                <a:endParaRPr lang="it-IT" b="1" dirty="0"/>
              </a:p>
              <a:p>
                <a:r>
                  <a:rPr lang="it-IT" b="1" dirty="0" err="1"/>
                  <a:t>Forward</a:t>
                </a:r>
                <a:r>
                  <a:rPr lang="it-IT" b="1" dirty="0"/>
                  <a:t> step (test)</a:t>
                </a:r>
                <a:r>
                  <a:rPr lang="it-IT" dirty="0"/>
                  <a:t>:</a:t>
                </a:r>
              </a:p>
              <a:p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D03F3A6-4566-45FD-AF5A-D944F100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618183"/>
                <a:ext cx="10515600" cy="4855112"/>
              </a:xfrm>
              <a:prstGeom prst="rect">
                <a:avLst/>
              </a:prstGeom>
              <a:blipFill>
                <a:blip r:embed="rId2"/>
                <a:stretch>
                  <a:fillRect l="-522" t="-6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9D2F6-29C6-43CC-B1BD-3C7419A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Backpropagation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5977A-B911-4E30-A4E5-A81F80AAC91E}"/>
              </a:ext>
            </a:extLst>
          </p:cNvPr>
          <p:cNvSpPr txBox="1"/>
          <p:nvPr/>
        </p:nvSpPr>
        <p:spPr>
          <a:xfrm>
            <a:off x="845127" y="1438275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L’algoritmo della </a:t>
            </a:r>
            <a:r>
              <a:rPr lang="it-IT" b="1" dirty="0" err="1"/>
              <a:t>backpropagation</a:t>
            </a:r>
            <a:r>
              <a:rPr lang="it-IT" dirty="0"/>
              <a:t> viene introdotto in due articoli del </a:t>
            </a:r>
            <a:r>
              <a:rPr lang="it-IT" b="1" dirty="0"/>
              <a:t>1986</a:t>
            </a:r>
            <a:r>
              <a:rPr lang="it-IT" dirty="0"/>
              <a:t> di </a:t>
            </a:r>
            <a:r>
              <a:rPr lang="en-US" dirty="0"/>
              <a:t>David </a:t>
            </a:r>
            <a:r>
              <a:rPr lang="en-US" b="1" dirty="0" err="1"/>
              <a:t>Rumelhart</a:t>
            </a:r>
            <a:r>
              <a:rPr lang="en-US" dirty="0"/>
              <a:t>, Geoffrey </a:t>
            </a:r>
            <a:r>
              <a:rPr lang="en-US" b="1" dirty="0"/>
              <a:t>Hinton</a:t>
            </a:r>
            <a:r>
              <a:rPr lang="en-US" dirty="0"/>
              <a:t>, and Ronald </a:t>
            </a:r>
            <a:r>
              <a:rPr lang="en-US" b="1" dirty="0"/>
              <a:t>Williams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u="sng" dirty="0">
                <a:hlinkClick r:id="rId2"/>
              </a:rPr>
              <a:t>“Learning representations by back-propagating errors”</a:t>
            </a:r>
            <a:br>
              <a:rPr lang="en-US" u="sng" dirty="0"/>
            </a:br>
            <a:r>
              <a:rPr lang="en-US" u="sng" dirty="0">
                <a:hlinkClick r:id="rId3"/>
              </a:rPr>
              <a:t>“Learning internal representations by error propagation”</a:t>
            </a:r>
            <a:endParaRPr lang="en-US" u="sng" dirty="0"/>
          </a:p>
        </p:txBody>
      </p:sp>
      <p:pic>
        <p:nvPicPr>
          <p:cNvPr id="2050" name="Picture 2" descr="Backprop">
            <a:extLst>
              <a:ext uri="{FF2B5EF4-FFF2-40B4-BE49-F238E27FC236}">
                <a16:creationId xmlns:a16="http://schemas.microsoft.com/office/drawing/2014/main" id="{16B271B3-828F-4BA7-A34A-ED84CDA6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93" y="3949319"/>
            <a:ext cx="6348413" cy="270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985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E2CF96-3A38-44B0-93BF-32994E81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Early</a:t>
            </a:r>
            <a:r>
              <a:rPr lang="it-IT" dirty="0"/>
              <a:t> </a:t>
            </a:r>
            <a:r>
              <a:rPr lang="it-IT" dirty="0" err="1"/>
              <a:t>stopping</a:t>
            </a:r>
            <a:endParaRPr lang="it-IT" dirty="0"/>
          </a:p>
        </p:txBody>
      </p:sp>
      <p:pic>
        <p:nvPicPr>
          <p:cNvPr id="2050" name="Picture 2" descr="Risultati immagini per early stopping">
            <a:extLst>
              <a:ext uri="{FF2B5EF4-FFF2-40B4-BE49-F238E27FC236}">
                <a16:creationId xmlns:a16="http://schemas.microsoft.com/office/drawing/2014/main" id="{F460F5CA-61F6-40EB-8DF1-252D42F6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744" y="3429000"/>
            <a:ext cx="5892511" cy="33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8ED496-7763-492B-BC32-5C17F2054B39}"/>
              </a:ext>
            </a:extLst>
          </p:cNvPr>
          <p:cNvSpPr txBox="1"/>
          <p:nvPr/>
        </p:nvSpPr>
        <p:spPr>
          <a:xfrm>
            <a:off x="845127" y="138112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addestra la rete e poi si sceglie la rete che minimizza la </a:t>
            </a:r>
            <a:r>
              <a:rPr lang="it-IT" dirty="0" err="1"/>
              <a:t>loss</a:t>
            </a:r>
            <a:r>
              <a:rPr lang="it-IT" dirty="0"/>
              <a:t> sul </a:t>
            </a:r>
            <a:r>
              <a:rPr lang="it-IT" dirty="0" err="1"/>
              <a:t>validation</a:t>
            </a:r>
            <a:r>
              <a:rPr lang="it-IT" dirty="0"/>
              <a:t> set.</a:t>
            </a:r>
          </a:p>
        </p:txBody>
      </p:sp>
    </p:spTree>
    <p:extLst>
      <p:ext uri="{BB962C8B-B14F-4D97-AF65-F5344CB8AC3E}">
        <p14:creationId xmlns:p14="http://schemas.microsoft.com/office/powerpoint/2010/main" val="3185615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37BD389-108D-464E-A91D-F9C8E6E7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Batch </a:t>
            </a:r>
            <a:r>
              <a:rPr lang="it-IT" dirty="0" err="1"/>
              <a:t>normalization</a:t>
            </a:r>
            <a:endParaRPr lang="it-IT" dirty="0"/>
          </a:p>
        </p:txBody>
      </p:sp>
      <p:pic>
        <p:nvPicPr>
          <p:cNvPr id="2050" name="Picture 2" descr="https://cdn-images-1.medium.com/max/1000/1*Hiq-rLFGDpESpr8QNsJ1jg.png">
            <a:extLst>
              <a:ext uri="{FF2B5EF4-FFF2-40B4-BE49-F238E27FC236}">
                <a16:creationId xmlns:a16="http://schemas.microsoft.com/office/drawing/2014/main" id="{12EC63D5-DAED-495D-92CC-90B0ED9B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99" y="2800350"/>
            <a:ext cx="4979802" cy="403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33D4F05-99F2-4E1C-AEB7-F58C4210FC7F}"/>
              </a:ext>
            </a:extLst>
          </p:cNvPr>
          <p:cNvSpPr/>
          <p:nvPr/>
        </p:nvSpPr>
        <p:spPr>
          <a:xfrm>
            <a:off x="4354722" y="2483704"/>
            <a:ext cx="3482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hlinkClick r:id="rId3"/>
              </a:rPr>
              <a:t>https://arxiv.org/pdf/1502.03167v3.pdf</a:t>
            </a:r>
            <a:endParaRPr lang="it-IT" sz="16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DFEF91-37EB-4CB1-B4F1-57D8ADF686F9}"/>
              </a:ext>
            </a:extLst>
          </p:cNvPr>
          <p:cNvSpPr txBox="1"/>
          <p:nvPr/>
        </p:nvSpPr>
        <p:spPr>
          <a:xfrm>
            <a:off x="845127" y="132397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/>
              <a:t>batch </a:t>
            </a:r>
            <a:r>
              <a:rPr lang="it-IT" b="1" dirty="0" err="1"/>
              <a:t>normalization</a:t>
            </a:r>
            <a:r>
              <a:rPr lang="it-IT" dirty="0"/>
              <a:t> normalizza l’output di ogni neurone.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Riduce il problema del </a:t>
            </a:r>
            <a:r>
              <a:rPr lang="it-IT" dirty="0" err="1"/>
              <a:t>vanishing</a:t>
            </a:r>
            <a:r>
              <a:rPr lang="it-IT" dirty="0"/>
              <a:t> </a:t>
            </a:r>
            <a:r>
              <a:rPr lang="it-IT" dirty="0" err="1"/>
              <a:t>gradient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Permette learning rate maggiori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Ha un effetto di </a:t>
            </a:r>
            <a:r>
              <a:rPr lang="it-IT" dirty="0" err="1"/>
              <a:t>regolorizzazione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8565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DFF76052-90DD-4CDA-928F-7FABE90E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</a:t>
            </a:r>
            <a:r>
              <a:rPr lang="it-IT" dirty="0" err="1"/>
              <a:t>convoluzionali</a:t>
            </a:r>
            <a:r>
              <a:rPr lang="it-IT" dirty="0"/>
              <a:t> (CNN)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562C08-DCF5-4CEF-BB8E-79113B716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261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5E13CE-7136-4313-B336-1D208500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pic>
        <p:nvPicPr>
          <p:cNvPr id="2050" name="Picture 2" descr="https://cdn-images-1.medium.com/max/1000/1*uAeANQIOQPqWZnnuH-VEyw.jpeg">
            <a:extLst>
              <a:ext uri="{FF2B5EF4-FFF2-40B4-BE49-F238E27FC236}">
                <a16:creationId xmlns:a16="http://schemas.microsoft.com/office/drawing/2014/main" id="{33305E1C-B4F7-49F5-81A9-A7F7FC87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58" y="3133725"/>
            <a:ext cx="6687084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966C44-1800-4CEE-A504-B215227DBBB6}"/>
              </a:ext>
            </a:extLst>
          </p:cNvPr>
          <p:cNvSpPr txBox="1"/>
          <p:nvPr/>
        </p:nvSpPr>
        <p:spPr>
          <a:xfrm>
            <a:off x="831273" y="1371600"/>
            <a:ext cx="10529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reti </a:t>
            </a:r>
            <a:r>
              <a:rPr lang="it-IT" dirty="0" err="1"/>
              <a:t>convoluzionali</a:t>
            </a:r>
            <a:r>
              <a:rPr lang="it-IT" dirty="0"/>
              <a:t> sono l’architettura standard nei problemi di </a:t>
            </a:r>
            <a:r>
              <a:rPr lang="it-IT" b="1" dirty="0"/>
              <a:t>computer</a:t>
            </a:r>
            <a:r>
              <a:rPr lang="it-IT" dirty="0"/>
              <a:t> </a:t>
            </a:r>
            <a:r>
              <a:rPr lang="it-IT" b="1" dirty="0" err="1"/>
              <a:t>vision</a:t>
            </a:r>
            <a:r>
              <a:rPr lang="it-IT" dirty="0"/>
              <a:t>.</a:t>
            </a:r>
          </a:p>
          <a:p>
            <a:r>
              <a:rPr lang="it-IT" dirty="0"/>
              <a:t>Nella loro versione più semplice sono composte da tre tipi di </a:t>
            </a:r>
            <a:r>
              <a:rPr lang="it-IT" dirty="0" err="1"/>
              <a:t>layer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Layer </a:t>
            </a:r>
            <a:r>
              <a:rPr lang="it-IT" b="1" dirty="0" err="1"/>
              <a:t>convoluzionale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Pooling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Fully-connected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1882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ED543-A811-47DA-AAE7-D7EDDDC1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Filtri</a:t>
            </a:r>
          </a:p>
        </p:txBody>
      </p:sp>
      <p:pic>
        <p:nvPicPr>
          <p:cNvPr id="4098" name="Picture 2" descr="https://cdn-images-1.medium.com/max/1000/1*4lPMjSPaS2JLWZAaYrXr2Q.jpeg">
            <a:extLst>
              <a:ext uri="{FF2B5EF4-FFF2-40B4-BE49-F238E27FC236}">
                <a16:creationId xmlns:a16="http://schemas.microsoft.com/office/drawing/2014/main" id="{2DAFE8A4-B5D2-487B-91EB-BDAF89D3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3557588"/>
            <a:ext cx="6534150" cy="31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9B391B6B-84AE-4FD6-9120-DECE073EDB53}"/>
              </a:ext>
            </a:extLst>
          </p:cNvPr>
          <p:cNvGrpSpPr/>
          <p:nvPr/>
        </p:nvGrpSpPr>
        <p:grpSpPr>
          <a:xfrm>
            <a:off x="490537" y="4114638"/>
            <a:ext cx="4333875" cy="2366053"/>
            <a:chOff x="490537" y="4114638"/>
            <a:chExt cx="4333875" cy="2366053"/>
          </a:xfrm>
        </p:grpSpPr>
        <p:pic>
          <p:nvPicPr>
            <p:cNvPr id="4100" name="Picture 4" descr="https://cdn-images-1.medium.com/max/1000/1*NTuG456VXhSh7X-mhekP4A.gif">
              <a:extLst>
                <a:ext uri="{FF2B5EF4-FFF2-40B4-BE49-F238E27FC236}">
                  <a16:creationId xmlns:a16="http://schemas.microsoft.com/office/drawing/2014/main" id="{A3A84A55-5463-407D-B94E-D64691479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37" y="4114638"/>
              <a:ext cx="4333875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25ED7CC9-6F04-48D0-A612-A1E8ED7259DE}"/>
                </a:ext>
              </a:extLst>
            </p:cNvPr>
            <p:cNvSpPr txBox="1"/>
            <p:nvPr/>
          </p:nvSpPr>
          <p:spPr>
            <a:xfrm>
              <a:off x="936912" y="6111359"/>
              <a:ext cx="3441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/>
                <a:t>Filtri di </a:t>
              </a:r>
              <a:r>
                <a:rPr lang="it-IT" b="1" dirty="0" err="1"/>
                <a:t>Sobel</a:t>
              </a:r>
              <a:endParaRPr lang="it-IT" b="1" dirty="0"/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C191CE-BCA7-4CF2-99E6-0EF80991824B}"/>
              </a:ext>
            </a:extLst>
          </p:cNvPr>
          <p:cNvSpPr txBox="1"/>
          <p:nvPr/>
        </p:nvSpPr>
        <p:spPr>
          <a:xfrm>
            <a:off x="831273" y="1352550"/>
            <a:ext cx="1052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filtri possono essere usati per la </a:t>
            </a:r>
            <a:r>
              <a:rPr lang="it-IT" b="1" dirty="0"/>
              <a:t>feature </a:t>
            </a:r>
            <a:r>
              <a:rPr lang="it-IT" b="1" dirty="0" err="1"/>
              <a:t>detection</a:t>
            </a:r>
            <a:r>
              <a:rPr lang="it-IT" dirty="0"/>
              <a:t>. Ad esempio i filtri di </a:t>
            </a:r>
            <a:r>
              <a:rPr lang="it-IT" dirty="0" err="1"/>
              <a:t>Sobel</a:t>
            </a:r>
            <a:r>
              <a:rPr lang="it-IT" dirty="0"/>
              <a:t> sono usati per la rilevazione dei bordi (orizzontali o verticali).</a:t>
            </a:r>
          </a:p>
        </p:txBody>
      </p:sp>
    </p:spTree>
    <p:extLst>
      <p:ext uri="{BB962C8B-B14F-4D97-AF65-F5344CB8AC3E}">
        <p14:creationId xmlns:p14="http://schemas.microsoft.com/office/powerpoint/2010/main" val="2898788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A6874-4E82-4E41-99B1-D49691C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Layer </a:t>
            </a:r>
            <a:r>
              <a:rPr lang="it-IT" dirty="0" err="1"/>
              <a:t>convoluzionali</a:t>
            </a:r>
            <a:endParaRPr lang="it-IT" dirty="0"/>
          </a:p>
        </p:txBody>
      </p:sp>
      <p:pic>
        <p:nvPicPr>
          <p:cNvPr id="1026" name="Picture 2" descr="Risultati immagini per convolutional layer">
            <a:extLst>
              <a:ext uri="{FF2B5EF4-FFF2-40B4-BE49-F238E27FC236}">
                <a16:creationId xmlns:a16="http://schemas.microsoft.com/office/drawing/2014/main" id="{E0F3B28A-FBA0-43E7-8F15-C012F545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3429000"/>
            <a:ext cx="4819650" cy="328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9FB87A2-62A9-4A7C-A1FE-FB2A46B5F260}"/>
                  </a:ext>
                </a:extLst>
              </p:cNvPr>
              <p:cNvSpPr txBox="1"/>
              <p:nvPr/>
            </p:nvSpPr>
            <p:spPr>
              <a:xfrm>
                <a:off x="831273" y="1381125"/>
                <a:ext cx="105294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Ogni </a:t>
                </a:r>
                <a:r>
                  <a:rPr lang="it-IT" dirty="0" err="1"/>
                  <a:t>layer</a:t>
                </a:r>
                <a:r>
                  <a:rPr lang="it-IT" dirty="0"/>
                  <a:t> </a:t>
                </a:r>
                <a:r>
                  <a:rPr lang="it-IT" dirty="0" err="1"/>
                  <a:t>convoluzionale</a:t>
                </a:r>
                <a:r>
                  <a:rPr lang="it-IT" dirty="0"/>
                  <a:t> è caratterizzato da: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Dimensione</a:t>
                </a:r>
                <a:r>
                  <a:rPr lang="it-IT" dirty="0"/>
                  <a:t> dei filtri (es.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it-IT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Numero</a:t>
                </a:r>
                <a:r>
                  <a:rPr lang="it-IT" dirty="0"/>
                  <a:t> dei filtri (o </a:t>
                </a:r>
                <a:r>
                  <a:rPr lang="it-IT" b="1" dirty="0"/>
                  <a:t>canali</a:t>
                </a:r>
                <a:r>
                  <a:rPr lang="it-IT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Stride</a:t>
                </a:r>
                <a:r>
                  <a:rPr lang="it-IT" dirty="0"/>
                  <a:t> (shift delle convoluzioni)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 err="1"/>
                  <a:t>Padding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b="1" dirty="0" err="1"/>
                  <a:t>valid</a:t>
                </a:r>
                <a:r>
                  <a:rPr lang="it-IT" dirty="0"/>
                  <a:t> oppure </a:t>
                </a:r>
                <a:r>
                  <a:rPr lang="it-IT" b="1" dirty="0" err="1"/>
                  <a:t>same</a:t>
                </a:r>
                <a:r>
                  <a:rPr lang="it-IT" dirty="0"/>
                  <a:t>)</a:t>
                </a:r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9FB87A2-62A9-4A7C-A1FE-FB2A46B5F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1381125"/>
                <a:ext cx="10529454" cy="1477328"/>
              </a:xfrm>
              <a:prstGeom prst="rect">
                <a:avLst/>
              </a:prstGeom>
              <a:blipFill>
                <a:blip r:embed="rId3"/>
                <a:stretch>
                  <a:fillRect l="-463" t="-2479" b="-57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916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AE1FA-F89C-48DF-A1CB-DC4BEA98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Pooling </a:t>
            </a:r>
            <a:r>
              <a:rPr lang="it-IT" dirty="0" err="1"/>
              <a:t>layer</a:t>
            </a:r>
            <a:endParaRPr lang="it-IT" dirty="0"/>
          </a:p>
        </p:txBody>
      </p:sp>
      <p:pic>
        <p:nvPicPr>
          <p:cNvPr id="3074" name="Picture 2" descr="Risultati immagini per pooling layer">
            <a:extLst>
              <a:ext uri="{FF2B5EF4-FFF2-40B4-BE49-F238E27FC236}">
                <a16:creationId xmlns:a16="http://schemas.microsoft.com/office/drawing/2014/main" id="{49E22A5D-6932-46C2-AF21-A3445EFA9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52" y="3429000"/>
            <a:ext cx="7143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58E1F9-3D3D-4A9C-B4EF-F5F306275222}"/>
              </a:ext>
            </a:extLst>
          </p:cNvPr>
          <p:cNvSpPr txBox="1"/>
          <p:nvPr/>
        </p:nvSpPr>
        <p:spPr>
          <a:xfrm>
            <a:off x="845127" y="141922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pooling </a:t>
            </a:r>
            <a:r>
              <a:rPr lang="it-IT" dirty="0" err="1"/>
              <a:t>layer</a:t>
            </a:r>
            <a:r>
              <a:rPr lang="it-IT" dirty="0"/>
              <a:t> hanno lo scopo di ridurre progressivamente le dimensioni spaziali dell’immagine, riducendo il tempo di computazione e il numero dei parametri.</a:t>
            </a:r>
          </a:p>
        </p:txBody>
      </p:sp>
    </p:spTree>
    <p:extLst>
      <p:ext uri="{BB962C8B-B14F-4D97-AF65-F5344CB8AC3E}">
        <p14:creationId xmlns:p14="http://schemas.microsoft.com/office/powerpoint/2010/main" val="110126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FD51F-AF4B-49A4-BA90-2389EE7C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</a:t>
            </a:r>
            <a:r>
              <a:rPr lang="it-IT" dirty="0" err="1"/>
              <a:t>convoluzionali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0D74AE-0C98-42C9-8FD6-CB69E5243688}"/>
              </a:ext>
            </a:extLst>
          </p:cNvPr>
          <p:cNvSpPr txBox="1"/>
          <p:nvPr/>
        </p:nvSpPr>
        <p:spPr>
          <a:xfrm>
            <a:off x="845127" y="1381125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L’architettura delle reti convolutive fu presentata nel </a:t>
            </a:r>
            <a:r>
              <a:rPr lang="it-IT" b="1" dirty="0"/>
              <a:t>1980</a:t>
            </a:r>
            <a:r>
              <a:rPr lang="it-IT" dirty="0"/>
              <a:t> nell’articolo </a:t>
            </a:r>
            <a:r>
              <a:rPr lang="en-US" b="1" dirty="0" err="1">
                <a:hlinkClick r:id="rId2"/>
              </a:rPr>
              <a:t>Neocognitron</a:t>
            </a:r>
            <a:r>
              <a:rPr lang="en-US" b="1" dirty="0">
                <a:hlinkClick r:id="rId2"/>
              </a:rPr>
              <a:t>: A Self-organizing Neural Network Model for a Mechanism of Pattern Recognition Unaffected by Shift in Position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di </a:t>
            </a:r>
            <a:r>
              <a:rPr lang="it-IT" b="1" dirty="0"/>
              <a:t>Fukushima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1998 </a:t>
            </a:r>
            <a:r>
              <a:rPr lang="it-IT" dirty="0" err="1"/>
              <a:t>Yann</a:t>
            </a:r>
            <a:r>
              <a:rPr lang="it-IT" dirty="0"/>
              <a:t> </a:t>
            </a:r>
            <a:r>
              <a:rPr lang="it-IT" b="1" dirty="0" err="1"/>
              <a:t>LeCun</a:t>
            </a:r>
            <a:r>
              <a:rPr lang="it-IT" dirty="0"/>
              <a:t>, Leon </a:t>
            </a:r>
            <a:r>
              <a:rPr lang="it-IT" dirty="0" err="1"/>
              <a:t>Bottou</a:t>
            </a:r>
            <a:r>
              <a:rPr lang="it-IT" dirty="0"/>
              <a:t>, </a:t>
            </a:r>
            <a:r>
              <a:rPr lang="it-IT" dirty="0" err="1"/>
              <a:t>Yosuha</a:t>
            </a:r>
            <a:r>
              <a:rPr lang="it-IT" dirty="0"/>
              <a:t> </a:t>
            </a:r>
            <a:r>
              <a:rPr lang="it-IT" dirty="0" err="1"/>
              <a:t>Bengio</a:t>
            </a:r>
            <a:r>
              <a:rPr lang="it-IT" dirty="0"/>
              <a:t> and Patrick </a:t>
            </a:r>
            <a:r>
              <a:rPr lang="it-IT" dirty="0" err="1"/>
              <a:t>Haffner</a:t>
            </a:r>
            <a:r>
              <a:rPr lang="it-IT" dirty="0"/>
              <a:t> pubblicano </a:t>
            </a:r>
            <a:r>
              <a:rPr lang="en-US" dirty="0">
                <a:hlinkClick r:id="rId3"/>
              </a:rPr>
              <a:t>Gradient Based Learning Applied to Document Recognition</a:t>
            </a:r>
            <a:r>
              <a:rPr lang="en-US" dirty="0"/>
              <a:t>. </a:t>
            </a:r>
            <a:r>
              <a:rPr lang="en-US" dirty="0" err="1"/>
              <a:t>Nell’articolo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presentata</a:t>
            </a:r>
            <a:r>
              <a:rPr lang="en-US" dirty="0"/>
              <a:t> la rete </a:t>
            </a:r>
            <a:r>
              <a:rPr lang="it-IT" b="1" dirty="0"/>
              <a:t>LeNet</a:t>
            </a:r>
            <a:r>
              <a:rPr lang="it-IT" dirty="0"/>
              <a:t>-</a:t>
            </a:r>
            <a:r>
              <a:rPr lang="it-IT" b="1" dirty="0"/>
              <a:t>5</a:t>
            </a:r>
            <a:r>
              <a:rPr lang="it-IT" dirty="0"/>
              <a:t> per il riconoscimento delle </a:t>
            </a:r>
            <a:r>
              <a:rPr lang="it-IT" b="1" dirty="0"/>
              <a:t>cifre</a:t>
            </a:r>
            <a:r>
              <a:rPr lang="it-IT" dirty="0"/>
              <a:t> scritte a mano.</a:t>
            </a:r>
            <a:endParaRPr lang="it-IT" b="1" dirty="0"/>
          </a:p>
        </p:txBody>
      </p:sp>
      <p:pic>
        <p:nvPicPr>
          <p:cNvPr id="3074" name="Picture 2" descr="Risultati immagini per lenet 5">
            <a:extLst>
              <a:ext uri="{FF2B5EF4-FFF2-40B4-BE49-F238E27FC236}">
                <a16:creationId xmlns:a16="http://schemas.microsoft.com/office/drawing/2014/main" id="{58B26DFC-7A51-48E7-B33A-A895C7B9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9" y="4005263"/>
            <a:ext cx="7243762" cy="217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ABDB71-D558-4FD4-81B7-FA7E1210059B}"/>
              </a:ext>
            </a:extLst>
          </p:cNvPr>
          <p:cNvSpPr txBox="1"/>
          <p:nvPr/>
        </p:nvSpPr>
        <p:spPr>
          <a:xfrm>
            <a:off x="845127" y="63627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Architettura di LeNet-5</a:t>
            </a:r>
          </a:p>
        </p:txBody>
      </p:sp>
    </p:spTree>
    <p:extLst>
      <p:ext uri="{BB962C8B-B14F-4D97-AF65-F5344CB8AC3E}">
        <p14:creationId xmlns:p14="http://schemas.microsoft.com/office/powerpoint/2010/main" val="36283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9B932-E0C5-435E-B15B-A453A4F6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convolutive</a:t>
            </a:r>
          </a:p>
        </p:txBody>
      </p:sp>
      <p:pic>
        <p:nvPicPr>
          <p:cNvPr id="4" name="Elementi multimediali online 3" title="Handwritten Digit Classification - Yann Lecun">
            <a:hlinkClick r:id="" action="ppaction://media"/>
            <a:extLst>
              <a:ext uri="{FF2B5EF4-FFF2-40B4-BE49-F238E27FC236}">
                <a16:creationId xmlns:a16="http://schemas.microsoft.com/office/drawing/2014/main" id="{C99698F4-54AB-44C7-8234-B2A7A638FD3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93333" y="1343025"/>
            <a:ext cx="8805333" cy="4953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07BAAF-1C44-400C-A6A6-D89A828765DF}"/>
              </a:ext>
            </a:extLst>
          </p:cNvPr>
          <p:cNvSpPr txBox="1"/>
          <p:nvPr/>
        </p:nvSpPr>
        <p:spPr>
          <a:xfrm>
            <a:off x="845127" y="629602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LeNet-5 demo</a:t>
            </a:r>
          </a:p>
        </p:txBody>
      </p:sp>
    </p:spTree>
    <p:extLst>
      <p:ext uri="{BB962C8B-B14F-4D97-AF65-F5344CB8AC3E}">
        <p14:creationId xmlns:p14="http://schemas.microsoft.com/office/powerpoint/2010/main" val="95219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7CB052-38D0-40A7-9D23-B3264C51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ricorrenti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1D4008-1BD7-415D-9262-42D41F227E2B}"/>
              </a:ext>
            </a:extLst>
          </p:cNvPr>
          <p:cNvSpPr txBox="1"/>
          <p:nvPr/>
        </p:nvSpPr>
        <p:spPr>
          <a:xfrm>
            <a:off x="845127" y="1485900"/>
            <a:ext cx="104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100" name="Picture 4" descr="The wonders of public domain images from Wikipedia!">
            <a:extLst>
              <a:ext uri="{FF2B5EF4-FFF2-40B4-BE49-F238E27FC236}">
                <a16:creationId xmlns:a16="http://schemas.microsoft.com/office/drawing/2014/main" id="{786DC97D-2527-41BC-B4BD-F9A13A6F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369" y="4411704"/>
            <a:ext cx="6291262" cy="20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116B4C6-2932-4488-BAC8-68C7F061EF6F}"/>
                  </a:ext>
                </a:extLst>
              </p:cNvPr>
              <p:cNvSpPr txBox="1"/>
              <p:nvPr/>
            </p:nvSpPr>
            <p:spPr>
              <a:xfrm>
                <a:off x="845127" y="1323975"/>
                <a:ext cx="10515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Nelle reti ricorrenti l’output di un </a:t>
                </a:r>
                <a:r>
                  <a:rPr lang="it-IT" dirty="0" err="1"/>
                  <a:t>layer</a:t>
                </a:r>
                <a:r>
                  <a:rPr lang="it-IT" dirty="0"/>
                  <a:t> al tempo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 viene dato in input allo stesso </a:t>
                </a:r>
                <a:r>
                  <a:rPr lang="it-IT" dirty="0" err="1"/>
                  <a:t>layer</a:t>
                </a:r>
                <a:r>
                  <a:rPr lang="it-IT" dirty="0"/>
                  <a:t> al tempo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r>
                  <a:rPr lang="it-IT" dirty="0"/>
                  <a:t>Le reti ricorrenti vengono utilizzate per dati sequenziali, come </a:t>
                </a:r>
                <a:r>
                  <a:rPr lang="it-IT" b="1" dirty="0"/>
                  <a:t>serie temporali</a:t>
                </a:r>
                <a:r>
                  <a:rPr lang="it-IT" dirty="0"/>
                  <a:t>, </a:t>
                </a:r>
                <a:r>
                  <a:rPr lang="it-IT" b="1" dirty="0"/>
                  <a:t>audio</a:t>
                </a:r>
                <a:r>
                  <a:rPr lang="it-IT" dirty="0"/>
                  <a:t>, </a:t>
                </a:r>
                <a:r>
                  <a:rPr lang="it-IT" b="1" dirty="0"/>
                  <a:t>testo</a:t>
                </a:r>
                <a:r>
                  <a:rPr lang="it-IT" dirty="0"/>
                  <a:t> ecc.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Le reti ricorrenti sono particolarmente difficili da addestrare per il problema del gradiente che si annulla o esplode.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Nel 1997 </a:t>
                </a:r>
                <a:r>
                  <a:rPr lang="it-IT" b="1" dirty="0" err="1"/>
                  <a:t>Schmidhuber</a:t>
                </a:r>
                <a:r>
                  <a:rPr lang="it-IT" dirty="0"/>
                  <a:t> and </a:t>
                </a:r>
                <a:r>
                  <a:rPr lang="it-IT" b="1" dirty="0" err="1"/>
                  <a:t>Hochreiter</a:t>
                </a:r>
                <a:r>
                  <a:rPr lang="it-IT" dirty="0"/>
                  <a:t> pubblicano </a:t>
                </a:r>
                <a:r>
                  <a:rPr lang="it-IT" dirty="0">
                    <a:hlinkClick r:id="rId3"/>
                  </a:rPr>
                  <a:t>Long Short-</a:t>
                </a:r>
                <a:r>
                  <a:rPr lang="it-IT" dirty="0" err="1">
                    <a:hlinkClick r:id="rId3"/>
                  </a:rPr>
                  <a:t>Term</a:t>
                </a:r>
                <a:r>
                  <a:rPr lang="it-IT" dirty="0">
                    <a:hlinkClick r:id="rId3"/>
                  </a:rPr>
                  <a:t> Memory</a:t>
                </a:r>
                <a:r>
                  <a:rPr lang="it-IT" dirty="0"/>
                  <a:t> (</a:t>
                </a:r>
                <a:r>
                  <a:rPr lang="it-IT" b="1" dirty="0"/>
                  <a:t>LSTM</a:t>
                </a:r>
                <a:r>
                  <a:rPr lang="it-IT" dirty="0"/>
                  <a:t>) in cui descrivono una nuova architettura per le reti ricorrenti che risolve il problema della propagazione del gradiente.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116B4C6-2932-4488-BAC8-68C7F061E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323975"/>
                <a:ext cx="10515600" cy="2308324"/>
              </a:xfrm>
              <a:prstGeom prst="rect">
                <a:avLst/>
              </a:prstGeom>
              <a:blipFill>
                <a:blip r:embed="rId4"/>
                <a:stretch>
                  <a:fillRect l="-406" t="-1319" b="-31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29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7067D-3889-452E-9B1C-49991C42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Neurone biologico e neurone computazionale</a:t>
            </a:r>
          </a:p>
        </p:txBody>
      </p:sp>
      <p:pic>
        <p:nvPicPr>
          <p:cNvPr id="3" name="Picture 2" descr="Risultati immagini per neuron">
            <a:extLst>
              <a:ext uri="{FF2B5EF4-FFF2-40B4-BE49-F238E27FC236}">
                <a16:creationId xmlns:a16="http://schemas.microsoft.com/office/drawing/2014/main" id="{65170F29-C1F0-499F-9E27-087A597DA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3014664"/>
            <a:ext cx="4267200" cy="22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computational neuron">
            <a:extLst>
              <a:ext uri="{FF2B5EF4-FFF2-40B4-BE49-F238E27FC236}">
                <a16:creationId xmlns:a16="http://schemas.microsoft.com/office/drawing/2014/main" id="{DBFB2175-67DC-4BDC-A966-4F9A39A7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15" y="2774293"/>
            <a:ext cx="4862512" cy="277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A8F731F-C8E1-4BDB-A59E-9848C4929EAE}"/>
                  </a:ext>
                </a:extLst>
              </p:cNvPr>
              <p:cNvSpPr txBox="1"/>
              <p:nvPr/>
            </p:nvSpPr>
            <p:spPr>
              <a:xfrm>
                <a:off x="845127" y="1428750"/>
                <a:ext cx="10515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Il </a:t>
                </a:r>
                <a:r>
                  <a:rPr lang="it-IT" b="1" dirty="0"/>
                  <a:t>neurone computazionale</a:t>
                </a:r>
                <a:r>
                  <a:rPr lang="it-IT" dirty="0"/>
                  <a:t> prende spunto da quello biologico. I valori in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vengono moltiplicati per dei pesi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e sommati (aggiungendo un </a:t>
                </a:r>
                <a:r>
                  <a:rPr lang="it-IT" b="1" dirty="0" err="1"/>
                  <a:t>bias</a:t>
                </a:r>
                <a:r>
                  <a:rPr lang="it-IT" dirty="0"/>
                  <a:t>). Alla somma viene applicata una </a:t>
                </a:r>
                <a:r>
                  <a:rPr lang="it-IT" b="1" dirty="0"/>
                  <a:t>funzione di attivazione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A8F731F-C8E1-4BDB-A59E-9848C4929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1428750"/>
                <a:ext cx="10515600" cy="646331"/>
              </a:xfrm>
              <a:prstGeom prst="rect">
                <a:avLst/>
              </a:prstGeom>
              <a:blipFill>
                <a:blip r:embed="rId5"/>
                <a:stretch>
                  <a:fillRect l="-522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95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E3FE6-0764-4DE3-9B08-51C9ABAA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Regressione logistica come rete neurale</a:t>
            </a:r>
          </a:p>
        </p:txBody>
      </p:sp>
      <p:pic>
        <p:nvPicPr>
          <p:cNvPr id="2050" name="Picture 2" descr="Risultati immagini per logistic regression">
            <a:extLst>
              <a:ext uri="{FF2B5EF4-FFF2-40B4-BE49-F238E27FC236}">
                <a16:creationId xmlns:a16="http://schemas.microsoft.com/office/drawing/2014/main" id="{0B64F7DD-6F40-4B1A-AA69-0F871883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27" y="3429000"/>
            <a:ext cx="527229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5228773-EB1C-4618-B861-C244892E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5" y="3429000"/>
            <a:ext cx="4865030" cy="277392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E1341C-2706-49B4-846B-7DCC50F711F6}"/>
              </a:ext>
            </a:extLst>
          </p:cNvPr>
          <p:cNvSpPr txBox="1"/>
          <p:nvPr/>
        </p:nvSpPr>
        <p:spPr>
          <a:xfrm>
            <a:off x="845127" y="150495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regressione logistica è la più semplice rete neurale. Ha </a:t>
            </a:r>
            <a:r>
              <a:rPr lang="it-IT" b="1" dirty="0"/>
              <a:t>un solo neurone</a:t>
            </a:r>
            <a:r>
              <a:rPr lang="it-IT" dirty="0"/>
              <a:t> e la funzione di attivazione è la </a:t>
            </a:r>
            <a:r>
              <a:rPr lang="it-IT" b="1" dirty="0"/>
              <a:t>funzione </a:t>
            </a:r>
            <a:r>
              <a:rPr lang="it-IT" b="1" dirty="0" err="1"/>
              <a:t>sigmoide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0332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18133</TotalTime>
  <Words>1865</Words>
  <Application>Microsoft Office PowerPoint</Application>
  <PresentationFormat>Widescreen</PresentationFormat>
  <Paragraphs>310</Paragraphs>
  <Slides>46</Slides>
  <Notes>5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1_HDOfficeLightV0</vt:lpstr>
      <vt:lpstr>Deep learning</vt:lpstr>
      <vt:lpstr>Storia</vt:lpstr>
      <vt:lpstr>Percettrone di Rosenblatt</vt:lpstr>
      <vt:lpstr>Backpropagation</vt:lpstr>
      <vt:lpstr>Reti convoluzionali</vt:lpstr>
      <vt:lpstr>Reti convolutive</vt:lpstr>
      <vt:lpstr>Reti ricorrenti</vt:lpstr>
      <vt:lpstr>Neurone biologico e neurone computazionale</vt:lpstr>
      <vt:lpstr>Regressione logistica come rete neurale</vt:lpstr>
      <vt:lpstr>Fully connected NN</vt:lpstr>
      <vt:lpstr>Notazione</vt:lpstr>
      <vt:lpstr>Forward step e backward step</vt:lpstr>
      <vt:lpstr>Grafo computazionale e differenziazione automatica</vt:lpstr>
      <vt:lpstr>Layer lineare</vt:lpstr>
      <vt:lpstr>Layer di attivazione</vt:lpstr>
      <vt:lpstr>Layer Softmax</vt:lpstr>
      <vt:lpstr>Mean Squared Error Loss</vt:lpstr>
      <vt:lpstr>Cross-Entropy Loss</vt:lpstr>
      <vt:lpstr>Funzioni di attivazione</vt:lpstr>
      <vt:lpstr>Funzione sigmoide (logistica)</vt:lpstr>
      <vt:lpstr>Funzione tanh (tangente iperbolica)</vt:lpstr>
      <vt:lpstr>Vanishing gradient</vt:lpstr>
      <vt:lpstr>ReLU (Rectified Linear Unit)</vt:lpstr>
      <vt:lpstr>Dead ReLU</vt:lpstr>
      <vt:lpstr>Leaky ReLU e Parametric ReLU</vt:lpstr>
      <vt:lpstr>Perché abbiamo bisogno delle funzioni di attivazione</vt:lpstr>
      <vt:lpstr>Reti neurali come approssimatori universali</vt:lpstr>
      <vt:lpstr>Inizializzazione dei pesi</vt:lpstr>
      <vt:lpstr>Inizializzazione di Xavier e di Kaiming</vt:lpstr>
      <vt:lpstr>Gradient descent</vt:lpstr>
      <vt:lpstr>Batch Gradient Descent</vt:lpstr>
      <vt:lpstr>Mini-Batch Gradient Descent</vt:lpstr>
      <vt:lpstr>Momentum Gradient Descent</vt:lpstr>
      <vt:lpstr>RMSprop</vt:lpstr>
      <vt:lpstr>Adam</vt:lpstr>
      <vt:lpstr>Regolarizzazione</vt:lpstr>
      <vt:lpstr>Dropout</vt:lpstr>
      <vt:lpstr>Dropout Layer</vt:lpstr>
      <vt:lpstr>Inverse Dropout Layer </vt:lpstr>
      <vt:lpstr>Early stopping</vt:lpstr>
      <vt:lpstr>Batch normalization</vt:lpstr>
      <vt:lpstr>Reti convoluzionali (CNN)</vt:lpstr>
      <vt:lpstr>Convolutional Neural Network</vt:lpstr>
      <vt:lpstr>Filtri</vt:lpstr>
      <vt:lpstr>Layer convoluzionali</vt:lpstr>
      <vt:lpstr>Pooling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Mercuri</dc:creator>
  <cp:lastModifiedBy>Andrea Mercuri</cp:lastModifiedBy>
  <cp:revision>544</cp:revision>
  <dcterms:created xsi:type="dcterms:W3CDTF">2019-05-15T08:26:56Z</dcterms:created>
  <dcterms:modified xsi:type="dcterms:W3CDTF">2019-07-12T10:13:35Z</dcterms:modified>
</cp:coreProperties>
</file>