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8" r:id="rId3"/>
    <p:sldId id="257" r:id="rId4"/>
    <p:sldId id="259" r:id="rId5"/>
    <p:sldId id="260" r:id="rId6"/>
    <p:sldId id="265"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9"/>
  </p:normalViewPr>
  <p:slideViewPr>
    <p:cSldViewPr snapToGrid="0" snapToObjects="1">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13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745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24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719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589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94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136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157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187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830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89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3995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26E7732-179B-F24E-901F-3EA2A1BEF949}"/>
              </a:ext>
            </a:extLst>
          </p:cNvPr>
          <p:cNvSpPr>
            <a:spLocks noGrp="1"/>
          </p:cNvSpPr>
          <p:nvPr>
            <p:ph type="ctrTitle"/>
          </p:nvPr>
        </p:nvSpPr>
        <p:spPr>
          <a:xfrm>
            <a:off x="1756042" y="1433756"/>
            <a:ext cx="8679915" cy="2805735"/>
          </a:xfrm>
        </p:spPr>
        <p:txBody>
          <a:bodyPr>
            <a:normAutofit fontScale="90000"/>
          </a:bodyPr>
          <a:lstStyle/>
          <a:p>
            <a:pPr>
              <a:lnSpc>
                <a:spcPct val="150000"/>
              </a:lnSpc>
            </a:pPr>
            <a:r>
              <a:rPr lang="it-IT" b="1" dirty="0">
                <a:solidFill>
                  <a:schemeClr val="tx1"/>
                </a:solidFill>
              </a:rPr>
              <a:t/>
            </a:r>
            <a:br>
              <a:rPr lang="it-IT" b="1" dirty="0">
                <a:solidFill>
                  <a:schemeClr val="tx1"/>
                </a:solidFill>
              </a:rPr>
            </a:br>
            <a:r>
              <a:rPr lang="it-IT" sz="4000" b="1" dirty="0">
                <a:solidFill>
                  <a:schemeClr val="tx1"/>
                </a:solidFill>
              </a:rPr>
              <a:t/>
            </a:r>
            <a:br>
              <a:rPr lang="it-IT" sz="4000" b="1" dirty="0">
                <a:solidFill>
                  <a:schemeClr val="tx1"/>
                </a:solidFill>
              </a:rPr>
            </a:br>
            <a:r>
              <a:rPr lang="it-IT" sz="4000" b="1" dirty="0">
                <a:solidFill>
                  <a:schemeClr val="tx1"/>
                </a:solidFill>
              </a:rPr>
              <a:t>IBM CAPSTONE PROJECT – </a:t>
            </a:r>
            <a:r>
              <a:rPr lang="en" sz="4000" b="1" dirty="0">
                <a:solidFill>
                  <a:schemeClr val="tx1"/>
                </a:solidFill>
              </a:rPr>
              <a:t>The Battle of Neighborhoods: </a:t>
            </a:r>
            <a:r>
              <a:rPr lang="en" b="1" dirty="0"/>
              <a:t/>
            </a:r>
            <a:br>
              <a:rPr lang="en" b="1" dirty="0"/>
            </a:br>
            <a:r>
              <a:rPr lang="en" sz="3600" b="1" dirty="0">
                <a:solidFill>
                  <a:schemeClr val="tx1"/>
                </a:solidFill>
              </a:rPr>
              <a:t>Cluster Analysis of </a:t>
            </a:r>
            <a:r>
              <a:rPr lang="en" sz="3600" b="1" dirty="0" smtClean="0">
                <a:solidFill>
                  <a:schemeClr val="tx1"/>
                </a:solidFill>
              </a:rPr>
              <a:t> AN OFFICE in NEW YORK</a:t>
            </a:r>
            <a:endParaRPr lang="it-IT" b="1" dirty="0">
              <a:solidFill>
                <a:schemeClr val="tx1"/>
              </a:solidFill>
            </a:endParaRPr>
          </a:p>
        </p:txBody>
      </p:sp>
    </p:spTree>
    <p:extLst>
      <p:ext uri="{BB962C8B-B14F-4D97-AF65-F5344CB8AC3E}">
        <p14:creationId xmlns:p14="http://schemas.microsoft.com/office/powerpoint/2010/main" val="298047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1F0254B-123A-4D4A-B419-30F524BF3C38}"/>
              </a:ext>
            </a:extLst>
          </p:cNvPr>
          <p:cNvSpPr>
            <a:spLocks noGrp="1"/>
          </p:cNvSpPr>
          <p:nvPr>
            <p:ph type="title"/>
          </p:nvPr>
        </p:nvSpPr>
        <p:spPr/>
        <p:txBody>
          <a:bodyPr/>
          <a:lstStyle/>
          <a:p>
            <a:r>
              <a:rPr lang="it-IT" b="1" dirty="0">
                <a:solidFill>
                  <a:schemeClr val="tx1"/>
                </a:solidFill>
              </a:rPr>
              <a:t>Business </a:t>
            </a:r>
            <a:r>
              <a:rPr lang="it-IT" b="1" dirty="0" err="1">
                <a:solidFill>
                  <a:schemeClr val="tx1"/>
                </a:solidFill>
              </a:rPr>
              <a:t>Problem</a:t>
            </a:r>
            <a:endParaRPr lang="it-IT" b="1" dirty="0">
              <a:solidFill>
                <a:schemeClr val="tx1"/>
              </a:solidFill>
            </a:endParaRPr>
          </a:p>
        </p:txBody>
      </p:sp>
      <p:sp>
        <p:nvSpPr>
          <p:cNvPr id="3" name="Segnaposto contenuto 2">
            <a:extLst>
              <a:ext uri="{FF2B5EF4-FFF2-40B4-BE49-F238E27FC236}">
                <a16:creationId xmlns:a16="http://schemas.microsoft.com/office/drawing/2014/main" xmlns="" id="{A40B6F24-7850-9B4F-A920-82E8041FB4CD}"/>
              </a:ext>
            </a:extLst>
          </p:cNvPr>
          <p:cNvSpPr>
            <a:spLocks noGrp="1"/>
          </p:cNvSpPr>
          <p:nvPr>
            <p:ph idx="1"/>
          </p:nvPr>
        </p:nvSpPr>
        <p:spPr/>
        <p:txBody>
          <a:bodyPr/>
          <a:lstStyle/>
          <a:p>
            <a:r>
              <a:rPr lang="en-US" dirty="0" smtClean="0"/>
              <a:t>Finding the best location for an office as an entrepreneur is difficult because one is usually strapped for cash and requires the business to make money fast while making sure that the customers will be retained. </a:t>
            </a:r>
          </a:p>
          <a:p>
            <a:r>
              <a:rPr lang="en-ZA" dirty="0" smtClean="0"/>
              <a:t>H</a:t>
            </a:r>
            <a:r>
              <a:rPr lang="en" dirty="0" smtClean="0"/>
              <a:t>ow can we help a new entreprenuer find the best location for a new office? </a:t>
            </a:r>
            <a:endParaRPr lang="it-IT" dirty="0"/>
          </a:p>
        </p:txBody>
      </p:sp>
    </p:spTree>
    <p:extLst>
      <p:ext uri="{BB962C8B-B14F-4D97-AF65-F5344CB8AC3E}">
        <p14:creationId xmlns:p14="http://schemas.microsoft.com/office/powerpoint/2010/main" val="335874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A35C39A-9140-3B49-AF9A-EB7A1E023223}"/>
              </a:ext>
            </a:extLst>
          </p:cNvPr>
          <p:cNvSpPr>
            <a:spLocks noGrp="1"/>
          </p:cNvSpPr>
          <p:nvPr>
            <p:ph type="title"/>
          </p:nvPr>
        </p:nvSpPr>
        <p:spPr/>
        <p:txBody>
          <a:bodyPr/>
          <a:lstStyle/>
          <a:p>
            <a:r>
              <a:rPr lang="it-IT" b="1" dirty="0" smtClean="0">
                <a:solidFill>
                  <a:schemeClr val="tx1"/>
                </a:solidFill>
              </a:rPr>
              <a:t>QUESTION</a:t>
            </a:r>
            <a:endParaRPr lang="it-IT" b="1" dirty="0">
              <a:solidFill>
                <a:schemeClr val="tx1"/>
              </a:solidFill>
            </a:endParaRPr>
          </a:p>
        </p:txBody>
      </p:sp>
      <p:sp>
        <p:nvSpPr>
          <p:cNvPr id="3" name="Segnaposto contenuto 2">
            <a:extLst>
              <a:ext uri="{FF2B5EF4-FFF2-40B4-BE49-F238E27FC236}">
                <a16:creationId xmlns:a16="http://schemas.microsoft.com/office/drawing/2014/main" xmlns="" id="{DCE58E34-076D-4544-8D84-448AACE6206B}"/>
              </a:ext>
            </a:extLst>
          </p:cNvPr>
          <p:cNvSpPr>
            <a:spLocks noGrp="1"/>
          </p:cNvSpPr>
          <p:nvPr>
            <p:ph idx="1"/>
          </p:nvPr>
        </p:nvSpPr>
        <p:spPr/>
        <p:txBody>
          <a:bodyPr/>
          <a:lstStyle/>
          <a:p>
            <a:r>
              <a:rPr lang="en-US" dirty="0" smtClean="0"/>
              <a:t>Which is the best office space location in New York?</a:t>
            </a:r>
            <a:endParaRPr lang="en" dirty="0" smtClean="0"/>
          </a:p>
          <a:p>
            <a:pPr marL="0" indent="0">
              <a:buNone/>
            </a:pPr>
            <a:endParaRPr lang="it-IT" dirty="0"/>
          </a:p>
        </p:txBody>
      </p:sp>
    </p:spTree>
    <p:extLst>
      <p:ext uri="{BB962C8B-B14F-4D97-AF65-F5344CB8AC3E}">
        <p14:creationId xmlns:p14="http://schemas.microsoft.com/office/powerpoint/2010/main" val="3598467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03825A2-8DD2-DB44-AFEC-0B05F6C4C714}"/>
              </a:ext>
            </a:extLst>
          </p:cNvPr>
          <p:cNvSpPr>
            <a:spLocks noGrp="1"/>
          </p:cNvSpPr>
          <p:nvPr>
            <p:ph type="title"/>
          </p:nvPr>
        </p:nvSpPr>
        <p:spPr/>
        <p:txBody>
          <a:bodyPr/>
          <a:lstStyle/>
          <a:p>
            <a:r>
              <a:rPr lang="it-IT" b="1" dirty="0">
                <a:solidFill>
                  <a:schemeClr val="tx1"/>
                </a:solidFill>
              </a:rPr>
              <a:t>Solution</a:t>
            </a:r>
          </a:p>
        </p:txBody>
      </p:sp>
      <p:sp>
        <p:nvSpPr>
          <p:cNvPr id="3" name="Segnaposto contenuto 2">
            <a:extLst>
              <a:ext uri="{FF2B5EF4-FFF2-40B4-BE49-F238E27FC236}">
                <a16:creationId xmlns:a16="http://schemas.microsoft.com/office/drawing/2014/main" xmlns="" id="{C5D71D72-2211-9F48-AD3F-B8684A738A0A}"/>
              </a:ext>
            </a:extLst>
          </p:cNvPr>
          <p:cNvSpPr>
            <a:spLocks noGrp="1"/>
          </p:cNvSpPr>
          <p:nvPr>
            <p:ph idx="1"/>
          </p:nvPr>
        </p:nvSpPr>
        <p:spPr/>
        <p:txBody>
          <a:bodyPr/>
          <a:lstStyle/>
          <a:p>
            <a:r>
              <a:rPr lang="en-US" dirty="0" smtClean="0"/>
              <a:t>Clustering popular </a:t>
            </a:r>
            <a:r>
              <a:rPr lang="en-US" dirty="0"/>
              <a:t>spots around the </a:t>
            </a:r>
            <a:r>
              <a:rPr lang="en-US" dirty="0" smtClean="0"/>
              <a:t>city. The most popular location or hotspots will be the ones recommended to open an office</a:t>
            </a:r>
            <a:r>
              <a:rPr lang="en-US" dirty="0"/>
              <a:t>. Some of the things to take into consideration when selecting an office are:</a:t>
            </a:r>
          </a:p>
          <a:p>
            <a:pPr marL="457200" indent="-457200">
              <a:buFont typeface="+mj-lt"/>
              <a:buAutoNum type="arabicPeriod"/>
            </a:pPr>
            <a:r>
              <a:rPr lang="en-US" dirty="0" smtClean="0"/>
              <a:t>Accessibility/ convenience</a:t>
            </a:r>
          </a:p>
          <a:p>
            <a:pPr marL="457200" indent="-457200">
              <a:buFont typeface="+mj-lt"/>
              <a:buAutoNum type="arabicPeriod"/>
            </a:pPr>
            <a:r>
              <a:rPr lang="en-US" dirty="0" smtClean="0"/>
              <a:t>Demographics</a:t>
            </a:r>
          </a:p>
          <a:p>
            <a:pPr marL="457200" indent="-457200">
              <a:buFont typeface="+mj-lt"/>
              <a:buAutoNum type="arabicPeriod"/>
            </a:pPr>
            <a:r>
              <a:rPr lang="en-US" dirty="0" smtClean="0"/>
              <a:t>Costs</a:t>
            </a:r>
          </a:p>
          <a:p>
            <a:pPr marL="457200" indent="-457200">
              <a:buFont typeface="+mj-lt"/>
              <a:buAutoNum type="arabicPeriod"/>
            </a:pPr>
            <a:r>
              <a:rPr lang="en-US" dirty="0" smtClean="0"/>
              <a:t>Competition</a:t>
            </a:r>
          </a:p>
        </p:txBody>
      </p:sp>
    </p:spTree>
    <p:extLst>
      <p:ext uri="{BB962C8B-B14F-4D97-AF65-F5344CB8AC3E}">
        <p14:creationId xmlns:p14="http://schemas.microsoft.com/office/powerpoint/2010/main" val="307770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092D65DE-0A4D-4D4E-B5ED-E2290A42D605}"/>
              </a:ext>
            </a:extLst>
          </p:cNvPr>
          <p:cNvSpPr>
            <a:spLocks noGrp="1"/>
          </p:cNvSpPr>
          <p:nvPr>
            <p:ph type="title"/>
          </p:nvPr>
        </p:nvSpPr>
        <p:spPr/>
        <p:txBody>
          <a:bodyPr/>
          <a:lstStyle/>
          <a:p>
            <a:r>
              <a:rPr lang="it-IT" b="1" dirty="0">
                <a:solidFill>
                  <a:schemeClr val="tx1"/>
                </a:solidFill>
              </a:rPr>
              <a:t>Data and </a:t>
            </a:r>
            <a:r>
              <a:rPr lang="it-IT" b="1" dirty="0" err="1">
                <a:solidFill>
                  <a:schemeClr val="tx1"/>
                </a:solidFill>
              </a:rPr>
              <a:t>Methodology</a:t>
            </a:r>
            <a:endParaRPr lang="it-IT" b="1" dirty="0">
              <a:solidFill>
                <a:schemeClr val="tx1"/>
              </a:solidFill>
            </a:endParaRPr>
          </a:p>
        </p:txBody>
      </p:sp>
      <p:sp>
        <p:nvSpPr>
          <p:cNvPr id="3" name="Segnaposto contenuto 2">
            <a:extLst>
              <a:ext uri="{FF2B5EF4-FFF2-40B4-BE49-F238E27FC236}">
                <a16:creationId xmlns:a16="http://schemas.microsoft.com/office/drawing/2014/main" xmlns="" id="{6BAF8A4A-2E16-2E4C-A988-95A259F89D51}"/>
              </a:ext>
            </a:extLst>
          </p:cNvPr>
          <p:cNvSpPr>
            <a:spLocks noGrp="1"/>
          </p:cNvSpPr>
          <p:nvPr>
            <p:ph idx="1"/>
          </p:nvPr>
        </p:nvSpPr>
        <p:spPr/>
        <p:txBody>
          <a:bodyPr>
            <a:normAutofit fontScale="92500"/>
          </a:bodyPr>
          <a:lstStyle/>
          <a:p>
            <a:r>
              <a:rPr lang="it-IT" dirty="0"/>
              <a:t>Data: </a:t>
            </a:r>
            <a:r>
              <a:rPr lang="it-IT" dirty="0" smtClean="0"/>
              <a:t>The subway station was chosen as the central area as people can take the subway to the office. A radius of 500 meters was chosen and all facilities that fall within the radius were collected. This is </a:t>
            </a:r>
            <a:r>
              <a:rPr lang="en" dirty="0" smtClean="0"/>
              <a:t>data </a:t>
            </a:r>
            <a:r>
              <a:rPr lang="en" dirty="0"/>
              <a:t>on amenities and essential facilities surrounding such </a:t>
            </a:r>
            <a:r>
              <a:rPr lang="en" dirty="0" smtClean="0"/>
              <a:t>Post Office from </a:t>
            </a:r>
            <a:r>
              <a:rPr lang="en" dirty="0"/>
              <a:t>FourSquare API interface.</a:t>
            </a:r>
          </a:p>
          <a:p>
            <a:r>
              <a:rPr lang="en" dirty="0" smtClean="0"/>
              <a:t>Data: merging data on New York and hotspots of the city (areas with more population).</a:t>
            </a:r>
          </a:p>
          <a:p>
            <a:r>
              <a:rPr lang="en" dirty="0" smtClean="0"/>
              <a:t>Methodology</a:t>
            </a:r>
            <a:r>
              <a:rPr lang="en" dirty="0"/>
              <a:t>: </a:t>
            </a:r>
          </a:p>
          <a:p>
            <a:pPr marL="342900" indent="-342900">
              <a:buFont typeface="+mj-lt"/>
              <a:buAutoNum type="arabicPeriod"/>
            </a:pPr>
            <a:r>
              <a:rPr lang="en" dirty="0"/>
              <a:t>Collect Inspection Data;</a:t>
            </a:r>
          </a:p>
          <a:p>
            <a:pPr marL="342900" indent="-342900">
              <a:buFont typeface="+mj-lt"/>
              <a:buAutoNum type="arabicPeriod"/>
            </a:pPr>
            <a:r>
              <a:rPr lang="en" dirty="0"/>
              <a:t>Explore and Understand Data;</a:t>
            </a:r>
          </a:p>
          <a:p>
            <a:pPr marL="342900" indent="-342900">
              <a:buFont typeface="+mj-lt"/>
              <a:buAutoNum type="arabicPeriod"/>
            </a:pPr>
            <a:r>
              <a:rPr lang="en" dirty="0"/>
              <a:t>Data preparation and preprocessing;</a:t>
            </a:r>
          </a:p>
          <a:p>
            <a:pPr marL="342900" indent="-342900">
              <a:buFont typeface="+mj-lt"/>
              <a:buAutoNum type="arabicPeriod"/>
            </a:pPr>
            <a:r>
              <a:rPr lang="en" dirty="0" smtClean="0"/>
              <a:t>Modeling</a:t>
            </a:r>
            <a:endParaRPr lang="it-IT" dirty="0"/>
          </a:p>
        </p:txBody>
      </p:sp>
    </p:spTree>
    <p:extLst>
      <p:ext uri="{BB962C8B-B14F-4D97-AF65-F5344CB8AC3E}">
        <p14:creationId xmlns:p14="http://schemas.microsoft.com/office/powerpoint/2010/main" val="99970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OFFICES WITHIN THE RADIUS</a:t>
            </a:r>
            <a:endParaRPr lang="en-ZA" sz="4800" dirty="0"/>
          </a:p>
        </p:txBody>
      </p:sp>
      <p:pic>
        <p:nvPicPr>
          <p:cNvPr id="4" name="Content Placeholder 3"/>
          <p:cNvPicPr>
            <a:picLocks noGrp="1" noChangeAspect="1"/>
          </p:cNvPicPr>
          <p:nvPr>
            <p:ph idx="1"/>
          </p:nvPr>
        </p:nvPicPr>
        <p:blipFill>
          <a:blip r:embed="rId2"/>
          <a:stretch>
            <a:fillRect/>
          </a:stretch>
        </p:blipFill>
        <p:spPr>
          <a:xfrm>
            <a:off x="3451963" y="1622738"/>
            <a:ext cx="4532938" cy="4984940"/>
          </a:xfrm>
          <a:prstGeom prst="rect">
            <a:avLst/>
          </a:prstGeom>
        </p:spPr>
      </p:pic>
    </p:spTree>
    <p:extLst>
      <p:ext uri="{BB962C8B-B14F-4D97-AF65-F5344CB8AC3E}">
        <p14:creationId xmlns:p14="http://schemas.microsoft.com/office/powerpoint/2010/main" val="38945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ZA" dirty="0"/>
          </a:p>
        </p:txBody>
      </p:sp>
      <p:sp>
        <p:nvSpPr>
          <p:cNvPr id="3" name="Content Placeholder 2"/>
          <p:cNvSpPr>
            <a:spLocks noGrp="1"/>
          </p:cNvSpPr>
          <p:nvPr>
            <p:ph idx="1"/>
          </p:nvPr>
        </p:nvSpPr>
        <p:spPr/>
        <p:txBody>
          <a:bodyPr/>
          <a:lstStyle/>
          <a:p>
            <a:r>
              <a:rPr lang="en-US" dirty="0" smtClean="0"/>
              <a:t>The properties that fall within the radius were selected and Foursquare was used to find the place with the most traffic. This is the place that a lot of people pass by which means that it is accessible and can be located. However as there is less traffic during the COVID-19 pandemic another method had to be  </a:t>
            </a:r>
            <a:r>
              <a:rPr lang="en-US" dirty="0" smtClean="0"/>
              <a:t>selected. The entrepreneur can make the decision by looking at the competition and complementary businesses in the neighborhood</a:t>
            </a:r>
            <a:r>
              <a:rPr lang="en-US" dirty="0" smtClean="0"/>
              <a:t>. </a:t>
            </a:r>
            <a:endParaRPr lang="en-ZA" dirty="0"/>
          </a:p>
        </p:txBody>
      </p:sp>
    </p:spTree>
    <p:extLst>
      <p:ext uri="{BB962C8B-B14F-4D97-AF65-F5344CB8AC3E}">
        <p14:creationId xmlns:p14="http://schemas.microsoft.com/office/powerpoint/2010/main" val="317900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OF THE RADIUS</a:t>
            </a:r>
            <a:endParaRPr lang="en-ZA" dirty="0"/>
          </a:p>
        </p:txBody>
      </p:sp>
      <p:pic>
        <p:nvPicPr>
          <p:cNvPr id="3" name="Picture 2"/>
          <p:cNvPicPr>
            <a:picLocks noChangeAspect="1"/>
          </p:cNvPicPr>
          <p:nvPr/>
        </p:nvPicPr>
        <p:blipFill>
          <a:blip r:embed="rId2"/>
          <a:stretch>
            <a:fillRect/>
          </a:stretch>
        </p:blipFill>
        <p:spPr>
          <a:xfrm>
            <a:off x="1428274" y="1790163"/>
            <a:ext cx="9139967" cy="4644713"/>
          </a:xfrm>
          <a:prstGeom prst="rect">
            <a:avLst/>
          </a:prstGeom>
        </p:spPr>
      </p:pic>
    </p:spTree>
    <p:extLst>
      <p:ext uri="{BB962C8B-B14F-4D97-AF65-F5344CB8AC3E}">
        <p14:creationId xmlns:p14="http://schemas.microsoft.com/office/powerpoint/2010/main" val="206603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1DB2ADF-189A-A045-A671-647AD7773500}"/>
              </a:ext>
            </a:extLst>
          </p:cNvPr>
          <p:cNvSpPr>
            <a:spLocks noGrp="1"/>
          </p:cNvSpPr>
          <p:nvPr>
            <p:ph type="title"/>
          </p:nvPr>
        </p:nvSpPr>
        <p:spPr/>
        <p:txBody>
          <a:bodyPr/>
          <a:lstStyle/>
          <a:p>
            <a:r>
              <a:rPr lang="it-IT" b="1" dirty="0" err="1">
                <a:solidFill>
                  <a:schemeClr val="tx1"/>
                </a:solidFill>
              </a:rPr>
              <a:t>Outcome</a:t>
            </a:r>
            <a:r>
              <a:rPr lang="it-IT" b="1" dirty="0">
                <a:solidFill>
                  <a:schemeClr val="tx1"/>
                </a:solidFill>
              </a:rPr>
              <a:t>:</a:t>
            </a:r>
          </a:p>
        </p:txBody>
      </p:sp>
      <p:sp>
        <p:nvSpPr>
          <p:cNvPr id="3" name="Segnaposto contenuto 2">
            <a:extLst>
              <a:ext uri="{FF2B5EF4-FFF2-40B4-BE49-F238E27FC236}">
                <a16:creationId xmlns:a16="http://schemas.microsoft.com/office/drawing/2014/main" xmlns="" id="{6169EA5C-3AE1-0642-9165-0582D8E9D8ED}"/>
              </a:ext>
            </a:extLst>
          </p:cNvPr>
          <p:cNvSpPr>
            <a:spLocks noGrp="1"/>
          </p:cNvSpPr>
          <p:nvPr>
            <p:ph idx="1"/>
          </p:nvPr>
        </p:nvSpPr>
        <p:spPr>
          <a:xfrm>
            <a:off x="4585855" y="360218"/>
            <a:ext cx="7467600" cy="5691590"/>
          </a:xfrm>
        </p:spPr>
        <p:txBody>
          <a:bodyPr>
            <a:normAutofit/>
          </a:bodyPr>
          <a:lstStyle/>
          <a:p>
            <a:r>
              <a:rPr lang="en" dirty="0"/>
              <a:t>Examination of real estates according to neighborhoods/London areas</a:t>
            </a:r>
          </a:p>
          <a:p>
            <a:pPr marL="342900" indent="-342900">
              <a:buFont typeface="+mj-lt"/>
              <a:buAutoNum type="arabicPeriod"/>
            </a:pPr>
            <a:r>
              <a:rPr lang="en" dirty="0"/>
              <a:t>West London (</a:t>
            </a:r>
            <a:r>
              <a:rPr lang="en" dirty="0" err="1"/>
              <a:t>Notting</a:t>
            </a:r>
            <a:r>
              <a:rPr lang="en" dirty="0"/>
              <a:t> Hill, Kensington, Chelsea, Marylebone) and North-West London (</a:t>
            </a:r>
            <a:r>
              <a:rPr lang="en" dirty="0" err="1"/>
              <a:t>Hampsted</a:t>
            </a:r>
            <a:r>
              <a:rPr lang="en" dirty="0"/>
              <a:t>) might be considered highly profitable venues to purchase a real estate;</a:t>
            </a:r>
          </a:p>
          <a:p>
            <a:pPr marL="342900" indent="-342900">
              <a:buFont typeface="+mj-lt"/>
              <a:buAutoNum type="arabicPeriod"/>
            </a:pPr>
            <a:r>
              <a:rPr lang="en" dirty="0"/>
              <a:t>South-West London (</a:t>
            </a:r>
            <a:r>
              <a:rPr lang="en" dirty="0" err="1"/>
              <a:t>Wandsworth</a:t>
            </a:r>
            <a:r>
              <a:rPr lang="en" dirty="0"/>
              <a:t>, Balham) and North-West London (</a:t>
            </a:r>
            <a:r>
              <a:rPr lang="en" dirty="0" err="1"/>
              <a:t>Isliington</a:t>
            </a:r>
            <a:r>
              <a:rPr lang="en" dirty="0"/>
              <a:t>) are arising as next future elite venues with a wide range of amenities and facilities. </a:t>
            </a:r>
          </a:p>
          <a:p>
            <a:r>
              <a:rPr lang="en" dirty="0"/>
              <a:t>Examination of real estates  by clusters</a:t>
            </a:r>
          </a:p>
          <a:p>
            <a:pPr marL="342900" indent="-342900">
              <a:buFont typeface="+mj-lt"/>
              <a:buAutoNum type="arabicPeriod"/>
            </a:pPr>
            <a:r>
              <a:rPr lang="en" dirty="0"/>
              <a:t>Clusters 0, 2 and 4 may target home buyers prone to live in 'green' areas with parks, waterfronts;</a:t>
            </a:r>
          </a:p>
          <a:p>
            <a:pPr marL="342900" indent="-342900">
              <a:buFont typeface="+mj-lt"/>
              <a:buAutoNum type="arabicPeriod"/>
            </a:pPr>
            <a:r>
              <a:rPr lang="en" dirty="0"/>
              <a:t>Clusters 1 and 3 may target individuals who love pubs, theatres and soccer.</a:t>
            </a:r>
            <a:endParaRPr lang="it-IT" dirty="0"/>
          </a:p>
        </p:txBody>
      </p:sp>
    </p:spTree>
    <p:extLst>
      <p:ext uri="{BB962C8B-B14F-4D97-AF65-F5344CB8AC3E}">
        <p14:creationId xmlns:p14="http://schemas.microsoft.com/office/powerpoint/2010/main" val="4028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3293</TotalTime>
  <Words>363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  IBM CAPSTONE PROJECT – The Battle of Neighborhoods:  Cluster Analysis of  AN OFFICE in NEW YORK</vt:lpstr>
      <vt:lpstr>Business Problem</vt:lpstr>
      <vt:lpstr>QUESTION</vt:lpstr>
      <vt:lpstr>Solution</vt:lpstr>
      <vt:lpstr>Data and Methodology</vt:lpstr>
      <vt:lpstr>OFFICES WITHIN THE RADIUS</vt:lpstr>
      <vt:lpstr>RESULTS</vt:lpstr>
      <vt:lpstr>MAP OF THE RADIUS</vt:lpstr>
      <vt:lpstr>Outcome: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 The Battle of Neighborhoods:  Clustering Analysis of London Real Estate Market</dc:title>
  <dc:creator>Utente di Microsoft Office</dc:creator>
  <cp:lastModifiedBy>Onalethata Baitsengi</cp:lastModifiedBy>
  <cp:revision>17</cp:revision>
  <dcterms:created xsi:type="dcterms:W3CDTF">2018-12-16T14:33:35Z</dcterms:created>
  <dcterms:modified xsi:type="dcterms:W3CDTF">2020-04-20T00:27:21Z</dcterms:modified>
</cp:coreProperties>
</file>