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3" d="100"/>
          <a:sy n="33" d="100"/>
        </p:scale>
        <p:origin x="-1590" y="-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B057C-F9FB-4C50-8223-A6145BE5200D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0949-7C67-4E1F-A642-C8B261A998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20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59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5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1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1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84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7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37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8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9663-D747-4469-9800-AD03DD79547B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7662-E765-45C4-B100-181159C8D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pt.wikipedia.org/wiki/Gasometria_arte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scielo.br/pdf/jped/v77n4/v77n4a09.pdf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bertolo.pro.br/Biofisica/Fluidos/Pulmoes.htm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redes.moderna.com.br/2012/12/13/como-atua-a-bombinha-para-asmatic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>
            <a:off x="12740640" y="1706880"/>
            <a:ext cx="0" cy="26090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28346400" y="2011680"/>
            <a:ext cx="114300" cy="26068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73768" y="2358189"/>
            <a:ext cx="11405937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/>
              <a:t>Modelagem e Simulação do mundo físico </a:t>
            </a:r>
          </a:p>
          <a:p>
            <a:pPr algn="ctr"/>
            <a:r>
              <a:rPr lang="pt-BR" sz="7200" b="1" dirty="0"/>
              <a:t>Projeto 2</a:t>
            </a:r>
          </a:p>
          <a:p>
            <a:pPr algn="ctr"/>
            <a:endParaRPr lang="pt-BR" sz="7200" dirty="0"/>
          </a:p>
          <a:p>
            <a:r>
              <a:rPr lang="pt-BR" sz="7200" b="1" dirty="0"/>
              <a:t>Pergunta estudada:</a:t>
            </a:r>
          </a:p>
          <a:p>
            <a:r>
              <a:rPr lang="pt-BR" sz="7200" b="1" dirty="0"/>
              <a:t>				</a:t>
            </a:r>
            <a:r>
              <a:rPr lang="pt-BR" sz="4000" dirty="0"/>
              <a:t>Como a concentração de sulfato de salbutamol em xarope afeta as concentrações de gases presentes no ar no corpo humano?</a:t>
            </a:r>
          </a:p>
          <a:p>
            <a:endParaRPr lang="pt-BR" sz="4000" b="1" dirty="0"/>
          </a:p>
          <a:p>
            <a:endParaRPr lang="pt-BR" sz="7200" b="1" dirty="0"/>
          </a:p>
          <a:p>
            <a:r>
              <a:rPr lang="pt-BR" sz="7200" b="1" dirty="0"/>
              <a:t>Introdução:</a:t>
            </a:r>
          </a:p>
          <a:p>
            <a:r>
              <a:rPr lang="pt-BR" sz="7200" b="1" dirty="0"/>
              <a:t>				</a:t>
            </a:r>
            <a:r>
              <a:rPr lang="pt-BR" sz="3200" dirty="0"/>
              <a:t>O sulfato de salbutamol é um broncodilatador usado para amenizar crises de asma. Ele age diminuindo os espasmos dos  bronquíolos para que a troca de gases no pulmão ocorra de forma mais eficiente</a:t>
            </a:r>
          </a:p>
          <a:p>
            <a:endParaRPr lang="pt-BR" sz="3200" b="1" dirty="0"/>
          </a:p>
          <a:p>
            <a:endParaRPr lang="pt-BR" sz="7200" b="1" dirty="0"/>
          </a:p>
          <a:p>
            <a:r>
              <a:rPr lang="pt-BR" sz="7200" b="1" dirty="0"/>
              <a:t>Diagrama do modelo:</a:t>
            </a:r>
          </a:p>
          <a:p>
            <a:endParaRPr lang="pt-BR" sz="7200" b="1" dirty="0"/>
          </a:p>
          <a:p>
            <a:endParaRPr lang="pt-BR" sz="4000" b="1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20178452"/>
            <a:ext cx="11360105" cy="665988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3401576" y="2358189"/>
            <a:ext cx="14192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/>
              <a:t>Equações diferencias e Parâmetros:</a:t>
            </a:r>
          </a:p>
          <a:p>
            <a:endParaRPr lang="pt-BR" sz="7200" b="1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013" y="4715332"/>
            <a:ext cx="11936848" cy="1061053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3339902" y="15181885"/>
            <a:ext cx="1423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/>
              <a:t>Gráficos: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12079705" y="1706880"/>
            <a:ext cx="45832" cy="26090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cxnSpLocks/>
          </p:cNvCxnSpPr>
          <p:nvPr/>
        </p:nvCxnSpPr>
        <p:spPr>
          <a:xfrm>
            <a:off x="29004361" y="2011680"/>
            <a:ext cx="45832" cy="26090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76" y="20927449"/>
            <a:ext cx="6765112" cy="47437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688" y="16602242"/>
            <a:ext cx="6514566" cy="444326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623" y="16280173"/>
            <a:ext cx="6796204" cy="4647276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137" y="21475306"/>
            <a:ext cx="6294266" cy="416486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803" y="25773144"/>
            <a:ext cx="5940388" cy="4093253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9619465" y="2681213"/>
            <a:ext cx="13184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/>
              <a:t>Validação:</a:t>
            </a:r>
          </a:p>
          <a:p>
            <a:endParaRPr lang="pt-BR" sz="7200" b="1" dirty="0"/>
          </a:p>
        </p:txBody>
      </p: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72057"/>
              </p:ext>
            </p:extLst>
          </p:nvPr>
        </p:nvGraphicFramePr>
        <p:xfrm>
          <a:off x="29619465" y="3835375"/>
          <a:ext cx="11769195" cy="7764951"/>
        </p:xfrm>
        <a:graphic>
          <a:graphicData uri="http://schemas.openxmlformats.org/drawingml/2006/table">
            <a:tbl>
              <a:tblPr/>
              <a:tblGrid>
                <a:gridCol w="3310320">
                  <a:extLst>
                    <a:ext uri="{9D8B030D-6E8A-4147-A177-3AD203B41FA5}">
                      <a16:colId xmlns:a16="http://schemas.microsoft.com/office/drawing/2014/main" val="1704764035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3241798627"/>
                    </a:ext>
                  </a:extLst>
                </a:gridCol>
                <a:gridCol w="2898241">
                  <a:extLst>
                    <a:ext uri="{9D8B030D-6E8A-4147-A177-3AD203B41FA5}">
                      <a16:colId xmlns:a16="http://schemas.microsoft.com/office/drawing/2014/main" val="551184393"/>
                    </a:ext>
                  </a:extLst>
                </a:gridCol>
                <a:gridCol w="1303184">
                  <a:extLst>
                    <a:ext uri="{9D8B030D-6E8A-4147-A177-3AD203B41FA5}">
                      <a16:colId xmlns:a16="http://schemas.microsoft.com/office/drawing/2014/main" val="3854368887"/>
                    </a:ext>
                  </a:extLst>
                </a:gridCol>
                <a:gridCol w="1466123">
                  <a:extLst>
                    <a:ext uri="{9D8B030D-6E8A-4147-A177-3AD203B41FA5}">
                      <a16:colId xmlns:a16="http://schemas.microsoft.com/office/drawing/2014/main" val="1926759082"/>
                    </a:ext>
                  </a:extLst>
                </a:gridCol>
              </a:tblGrid>
              <a:tr h="241400">
                <a:tc gridSpan="5">
                  <a:txBody>
                    <a:bodyPr/>
                    <a:lstStyle/>
                    <a:p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97110"/>
                  </a:ext>
                </a:extLst>
              </a:tr>
              <a:tr h="905511">
                <a:tc>
                  <a:txBody>
                    <a:bodyPr/>
                    <a:lstStyle/>
                    <a:p>
                      <a:r>
                        <a:rPr lang="pt-BR" sz="2400" b="1" dirty="0"/>
                        <a:t>Característica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sulfato de Mg</a:t>
                      </a:r>
                      <a:br>
                        <a:rPr lang="pt-BR" sz="2400" b="1" dirty="0"/>
                      </a:br>
                      <a:r>
                        <a:rPr lang="pt-BR" sz="2400" b="1" dirty="0"/>
                        <a:t>(n = 17)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salbutamol</a:t>
                      </a:r>
                      <a:br>
                        <a:rPr lang="pt-BR" sz="2400" b="1" dirty="0"/>
                      </a:br>
                      <a:r>
                        <a:rPr lang="pt-BR" sz="2400" b="1" dirty="0"/>
                        <a:t>(n = 17)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placebo</a:t>
                      </a:r>
                      <a:br>
                        <a:rPr lang="pt-BR" sz="2400" b="1" dirty="0"/>
                      </a:br>
                      <a:r>
                        <a:rPr lang="pt-BR" sz="2400" b="1" dirty="0"/>
                        <a:t>(n = 16)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p</a:t>
                      </a:r>
                      <a:br>
                        <a:rPr lang="pt-BR" sz="2400" b="1" dirty="0"/>
                      </a:br>
                      <a:r>
                        <a:rPr lang="pt-BR" sz="2400" b="1" dirty="0"/>
                        <a:t>(n = 50)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711599"/>
                  </a:ext>
                </a:extLst>
              </a:tr>
              <a:tr h="593786">
                <a:tc>
                  <a:txBody>
                    <a:bodyPr/>
                    <a:lstStyle/>
                    <a:p>
                      <a:r>
                        <a:rPr lang="pt-BR" sz="2400" dirty="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média</a:t>
                      </a:r>
                      <a:br>
                        <a:rPr lang="pt-BR" sz="2400" b="1" dirty="0"/>
                      </a:br>
                      <a:r>
                        <a:rPr lang="pt-BR" sz="2400" b="1" dirty="0"/>
                        <a:t>(± DP)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média</a:t>
                      </a:r>
                      <a:br>
                        <a:rPr lang="pt-BR" sz="2400" b="1" dirty="0"/>
                      </a:br>
                      <a:r>
                        <a:rPr lang="pt-BR" sz="2400" b="1" dirty="0"/>
                        <a:t>(± DP)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média</a:t>
                      </a:r>
                      <a:br>
                        <a:rPr lang="pt-BR" sz="2400" b="1" dirty="0"/>
                      </a:br>
                      <a:r>
                        <a:rPr lang="pt-BR" sz="2400" b="1" dirty="0"/>
                        <a:t>(± DP)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p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41929"/>
                  </a:ext>
                </a:extLst>
              </a:tr>
              <a:tr h="229368">
                <a:tc gridSpan="5">
                  <a:txBody>
                    <a:bodyPr/>
                    <a:lstStyle/>
                    <a:p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65627"/>
                  </a:ext>
                </a:extLst>
              </a:tr>
              <a:tr h="546430">
                <a:tc>
                  <a:txBody>
                    <a:bodyPr/>
                    <a:lstStyle/>
                    <a:p>
                      <a:r>
                        <a:rPr lang="pt-BR" sz="2400" b="1" dirty="0"/>
                        <a:t>pH antes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7,31 ± 0,07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7,31 ± 0,06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7,30 ± 0,08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0,832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482561"/>
                  </a:ext>
                </a:extLst>
              </a:tr>
              <a:tr h="680131">
                <a:tc>
                  <a:txBody>
                    <a:bodyPr/>
                    <a:lstStyle/>
                    <a:p>
                      <a:r>
                        <a:rPr lang="pt-BR" sz="2400" b="1" dirty="0"/>
                        <a:t>após 1 h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7,38 ± 0,02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7,37 ± 0,04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7,32 ± 0,06†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&lt;0,001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503406"/>
                  </a:ext>
                </a:extLst>
              </a:tr>
              <a:tr h="229368">
                <a:tc>
                  <a:txBody>
                    <a:bodyPr/>
                    <a:lstStyle/>
                    <a:p>
                      <a:r>
                        <a:rPr lang="pt-BR" sz="240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23435"/>
                  </a:ext>
                </a:extLst>
              </a:tr>
              <a:tr h="680131">
                <a:tc>
                  <a:txBody>
                    <a:bodyPr/>
                    <a:lstStyle/>
                    <a:p>
                      <a:r>
                        <a:rPr lang="pt-BR" sz="2400" b="1"/>
                        <a:t>PaCO</a:t>
                      </a:r>
                      <a:r>
                        <a:rPr lang="pt-BR" sz="2400" b="1" baseline="-25000"/>
                        <a:t>2 </a:t>
                      </a:r>
                      <a:r>
                        <a:rPr lang="pt-BR" sz="2400"/>
                        <a:t>(mmHg)</a:t>
                      </a:r>
                      <a:br>
                        <a:rPr lang="pt-BR" sz="2400"/>
                      </a:br>
                      <a:r>
                        <a:rPr lang="pt-BR" sz="2400" b="1"/>
                        <a:t>antes</a:t>
                      </a:r>
                      <a:endParaRPr lang="pt-BR" sz="240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31,53 ± 4,74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31,29 ± 4,54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30,44 ± 4,66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0,780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800794"/>
                  </a:ext>
                </a:extLst>
              </a:tr>
              <a:tr h="454749">
                <a:tc>
                  <a:txBody>
                    <a:bodyPr/>
                    <a:lstStyle/>
                    <a:p>
                      <a:r>
                        <a:rPr lang="pt-BR" sz="2400" b="1"/>
                        <a:t>após 1 h</a:t>
                      </a:r>
                      <a:endParaRPr lang="pt-BR" sz="240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35,94 ± 2,28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35,65 ± 3,20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32,38 ± 3,88†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0,004</a:t>
                      </a:r>
                      <a:endParaRPr lang="pt-BR" sz="24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04399"/>
                  </a:ext>
                </a:extLst>
              </a:tr>
              <a:tr h="229368">
                <a:tc>
                  <a:txBody>
                    <a:bodyPr/>
                    <a:lstStyle/>
                    <a:p>
                      <a:r>
                        <a:rPr lang="pt-BR" sz="240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 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863556"/>
                  </a:ext>
                </a:extLst>
              </a:tr>
              <a:tr h="454749">
                <a:tc>
                  <a:txBody>
                    <a:bodyPr/>
                    <a:lstStyle/>
                    <a:p>
                      <a:r>
                        <a:rPr lang="pt-BR" sz="2400" b="1"/>
                        <a:t>PaO</a:t>
                      </a:r>
                      <a:r>
                        <a:rPr lang="pt-BR" sz="2400" b="1" baseline="-25000"/>
                        <a:t>2 </a:t>
                      </a:r>
                      <a:r>
                        <a:rPr lang="pt-BR" sz="2400"/>
                        <a:t>(mmHg)</a:t>
                      </a:r>
                      <a:br>
                        <a:rPr lang="pt-BR" sz="2400" b="1"/>
                      </a:br>
                      <a:r>
                        <a:rPr lang="pt-BR" sz="2400" b="1"/>
                        <a:t>antes</a:t>
                      </a:r>
                      <a:endParaRPr lang="pt-BR" sz="240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77,06 ± 10,69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75,75 ± 10,06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80,93 ± 15,38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0,475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7690"/>
                  </a:ext>
                </a:extLst>
              </a:tr>
              <a:tr h="489072">
                <a:tc>
                  <a:txBody>
                    <a:bodyPr/>
                    <a:lstStyle/>
                    <a:p>
                      <a:r>
                        <a:rPr lang="pt-BR" sz="2400" b="1"/>
                        <a:t>após 1 h</a:t>
                      </a:r>
                      <a:endParaRPr lang="pt-BR" sz="240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96,73 ± 12,46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95,53 ± 4,78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93,07 ± 19,90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0,762</a:t>
                      </a:r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720168"/>
                  </a:ext>
                </a:extLst>
              </a:tr>
              <a:tr h="137016">
                <a:tc gridSpan="5"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3235" marR="3235" marT="3235" marB="32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61198"/>
                  </a:ext>
                </a:extLst>
              </a:tr>
            </a:tbl>
          </a:graphicData>
        </a:graphic>
      </p:graphicFrame>
      <p:sp>
        <p:nvSpPr>
          <p:cNvPr id="38" name="AutoShape 1" descr="http://www.jped.com.br/images/transparente_preto.gif"/>
          <p:cNvSpPr>
            <a:spLocks noChangeAspect="1" noChangeArrowheads="1"/>
          </p:cNvSpPr>
          <p:nvPr/>
        </p:nvSpPr>
        <p:spPr bwMode="auto">
          <a:xfrm>
            <a:off x="31487493" y="4458241"/>
            <a:ext cx="37694662" cy="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9" name="AutoShape 2" descr="http://www.jped.com.br/images/transparente_preto.gif"/>
          <p:cNvSpPr>
            <a:spLocks noChangeAspect="1" noChangeArrowheads="1"/>
          </p:cNvSpPr>
          <p:nvPr/>
        </p:nvSpPr>
        <p:spPr bwMode="auto">
          <a:xfrm>
            <a:off x="31487493" y="4458241"/>
            <a:ext cx="37694662" cy="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0" name="AutoShape 3" descr="http://www.jped.com.br/images/transparente_preto.gif"/>
          <p:cNvSpPr>
            <a:spLocks noChangeAspect="1" noChangeArrowheads="1"/>
          </p:cNvSpPr>
          <p:nvPr/>
        </p:nvSpPr>
        <p:spPr bwMode="auto">
          <a:xfrm>
            <a:off x="31487493" y="4458241"/>
            <a:ext cx="37694662" cy="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9545491" y="17502486"/>
            <a:ext cx="12484499" cy="1277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				</a:t>
            </a:r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r>
              <a:rPr lang="pt-BR" sz="7200" dirty="0"/>
              <a:t>Conclusão:</a:t>
            </a:r>
          </a:p>
          <a:p>
            <a:r>
              <a:rPr lang="pt-BR" sz="3600" dirty="0"/>
              <a:t>				Foi concluído que com maiores concentrações de sulfato de salbutamol no corpo a concentração de oxigênio no sangue aumenta ao longo do tempo mas vai decaindo com a saída da droga no sangue.</a:t>
            </a:r>
          </a:p>
          <a:p>
            <a:r>
              <a:rPr lang="pt-BR" sz="3600" dirty="0"/>
              <a:t>				Para um trabalho  futuro pode-se ser estudado o comportamento das concentrações no corpo com repetidas doses de sulfato de salbutamol.</a:t>
            </a:r>
          </a:p>
          <a:p>
            <a:endParaRPr lang="pt-BR" sz="3600" dirty="0"/>
          </a:p>
          <a:p>
            <a:endParaRPr lang="pt-BR" sz="3600" dirty="0"/>
          </a:p>
          <a:p>
            <a:r>
              <a:rPr lang="pt-BR" sz="7200" dirty="0"/>
              <a:t>Fontes:</a:t>
            </a:r>
          </a:p>
          <a:p>
            <a:r>
              <a:rPr lang="pt-BR" sz="2800" dirty="0">
                <a:hlinkClick r:id="rId9"/>
              </a:rPr>
              <a:t>http://redes.moderna.com.br/2012/12/13/como-atua-a-bombinha-para-asmaticos/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>
                <a:hlinkClick r:id="rId10"/>
              </a:rPr>
              <a:t>http://www.bertolo.pro.br/Biofisica/Fluidos/Pulmoes.htm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>
                <a:hlinkClick r:id="rId11"/>
              </a:rPr>
              <a:t>http://www.scielo.br/pdf/jped/v77n4/v77n4a09.pdf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>
                <a:hlinkClick r:id="rId12"/>
              </a:rPr>
              <a:t>https://pt.wikipedia.org/wiki/Gasometria_arterial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9619465" y="11600326"/>
            <a:ext cx="114990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	Para a validação deste projeto, foi utilizada uma tabela retirada de um estudo publicado no Jornal da Pediatria intitulado “Estudo controlado do uso endovenoso de sulfato de magnésio ou de </a:t>
            </a:r>
            <a:r>
              <a:rPr lang="pt-BR" sz="3200" dirty="0" err="1"/>
              <a:t>salbutamol</a:t>
            </a:r>
            <a:r>
              <a:rPr lang="pt-BR" sz="3200" dirty="0"/>
              <a:t> no tratamento precoce da crise de asma aguda grave em crianças” .</a:t>
            </a:r>
          </a:p>
          <a:p>
            <a:r>
              <a:rPr lang="pt-BR" sz="3200" dirty="0"/>
              <a:t>	O modelo é valido pois os números produzidos pelo modelo e seus gráficos condizem com os números desta tabela</a:t>
            </a:r>
            <a:r>
              <a:rPr lang="pt-BR" sz="3200"/>
              <a:t>. </a:t>
            </a:r>
          </a:p>
          <a:p>
            <a:r>
              <a:rPr lang="pt-BR" sz="3200" dirty="0"/>
              <a:t>	*Ao mesmo tempo muitos parâmetros definidos são dados reais, o que valida ainda mais o projeto. </a:t>
            </a:r>
          </a:p>
          <a:p>
            <a:r>
              <a:rPr lang="pt-BR" sz="3200" dirty="0"/>
              <a:t>				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894457" y="16401640"/>
            <a:ext cx="4793749" cy="794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Estrela: 5 Pontas 4"/>
          <p:cNvSpPr/>
          <p:nvPr/>
        </p:nvSpPr>
        <p:spPr>
          <a:xfrm>
            <a:off x="15427474" y="13677900"/>
            <a:ext cx="307825" cy="2667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: 5 Pontas 25"/>
          <p:cNvSpPr/>
          <p:nvPr/>
        </p:nvSpPr>
        <p:spPr>
          <a:xfrm>
            <a:off x="18039803" y="9959579"/>
            <a:ext cx="307825" cy="2667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: 5 Pontas 27"/>
          <p:cNvSpPr/>
          <p:nvPr/>
        </p:nvSpPr>
        <p:spPr>
          <a:xfrm>
            <a:off x="17885890" y="10515290"/>
            <a:ext cx="307825" cy="2667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strela: 5 Pontas 29"/>
          <p:cNvSpPr/>
          <p:nvPr/>
        </p:nvSpPr>
        <p:spPr>
          <a:xfrm>
            <a:off x="17902713" y="11012899"/>
            <a:ext cx="307825" cy="2667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339902" y="8786615"/>
            <a:ext cx="300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DADOS REAIS</a:t>
            </a:r>
          </a:p>
          <a:p>
            <a:endParaRPr lang="pt-BR" dirty="0"/>
          </a:p>
        </p:txBody>
      </p:sp>
      <p:sp>
        <p:nvSpPr>
          <p:cNvPr id="32" name="Estrela: 5 Pontas 31"/>
          <p:cNvSpPr/>
          <p:nvPr/>
        </p:nvSpPr>
        <p:spPr>
          <a:xfrm>
            <a:off x="13105918" y="8805703"/>
            <a:ext cx="307825" cy="2667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: Curvo 6"/>
          <p:cNvCxnSpPr>
            <a:cxnSpLocks/>
          </p:cNvCxnSpPr>
          <p:nvPr/>
        </p:nvCxnSpPr>
        <p:spPr>
          <a:xfrm>
            <a:off x="5529943" y="20436114"/>
            <a:ext cx="527916" cy="199538"/>
          </a:xfrm>
          <a:prstGeom prst="curvedConnector3">
            <a:avLst>
              <a:gd name="adj1" fmla="val 102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8563429" y="24804914"/>
            <a:ext cx="897247" cy="478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5100904" y="16401640"/>
            <a:ext cx="40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 NO ESTÔMAGO POR TEMPO</a:t>
            </a:r>
          </a:p>
          <a:p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15055072" y="21050012"/>
            <a:ext cx="426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GÁS CARBÔNICO NO PULMÃO POR TEMPO</a:t>
            </a:r>
          </a:p>
          <a:p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2732876" y="15955911"/>
            <a:ext cx="40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 NO SANGUE POR TEMPO</a:t>
            </a:r>
          </a:p>
          <a:p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3194243" y="21152140"/>
            <a:ext cx="40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OXIGÊNIO NO PULMÃO POR TEMPO</a:t>
            </a:r>
          </a:p>
          <a:p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9326267" y="25667723"/>
            <a:ext cx="40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OXIGÊNIO NO SANGUE  POR TEMPO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160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135</Words>
  <Application>Microsoft Office PowerPoint</Application>
  <PresentationFormat>Personalizar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JEFTER</dc:creator>
  <cp:lastModifiedBy>Bruno Tricate Malta</cp:lastModifiedBy>
  <cp:revision>17</cp:revision>
  <dcterms:created xsi:type="dcterms:W3CDTF">2017-05-01T21:28:03Z</dcterms:created>
  <dcterms:modified xsi:type="dcterms:W3CDTF">2017-05-02T13:42:01Z</dcterms:modified>
</cp:coreProperties>
</file>