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AC07B-A280-45A3-9663-3D9008697F9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271E97-32AA-44EA-B17C-7F15AF2E2B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font.asp" TargetMode="External"/><Relationship Id="rId13" Type="http://schemas.openxmlformats.org/officeDocument/2006/relationships/hyperlink" Target="http://www.w3schools.com/tags/tag_tt.asp" TargetMode="External"/><Relationship Id="rId3" Type="http://schemas.openxmlformats.org/officeDocument/2006/relationships/hyperlink" Target="http://www.w3schools.com/tags/tag_applet.asp" TargetMode="External"/><Relationship Id="rId7" Type="http://schemas.openxmlformats.org/officeDocument/2006/relationships/hyperlink" Target="http://www.w3schools.com/tags/tag_dir.asp" TargetMode="External"/><Relationship Id="rId12" Type="http://schemas.openxmlformats.org/officeDocument/2006/relationships/hyperlink" Target="http://www.w3schools.com/tags/tag_strike.asp" TargetMode="External"/><Relationship Id="rId2" Type="http://schemas.openxmlformats.org/officeDocument/2006/relationships/hyperlink" Target="http://www.w3schools.com/tags/tag_acronym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center.asp" TargetMode="External"/><Relationship Id="rId11" Type="http://schemas.openxmlformats.org/officeDocument/2006/relationships/hyperlink" Target="http://www.w3schools.com/tags/tag_noframes.asp" TargetMode="External"/><Relationship Id="rId5" Type="http://schemas.openxmlformats.org/officeDocument/2006/relationships/hyperlink" Target="http://www.w3schools.com/tags/tag_big.asp" TargetMode="External"/><Relationship Id="rId10" Type="http://schemas.openxmlformats.org/officeDocument/2006/relationships/hyperlink" Target="http://www.w3schools.com/tags/tag_frameset.asp" TargetMode="External"/><Relationship Id="rId4" Type="http://schemas.openxmlformats.org/officeDocument/2006/relationships/hyperlink" Target="http://www.w3schools.com/tags/tag_basefont.asp" TargetMode="External"/><Relationship Id="rId9" Type="http://schemas.openxmlformats.org/officeDocument/2006/relationships/hyperlink" Target="http://www.w3schools.com/tags/tag_frame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nav.asp" TargetMode="External"/><Relationship Id="rId3" Type="http://schemas.openxmlformats.org/officeDocument/2006/relationships/hyperlink" Target="http://www.w3schools.com/tags/tag_audio.asp" TargetMode="External"/><Relationship Id="rId7" Type="http://schemas.openxmlformats.org/officeDocument/2006/relationships/hyperlink" Target="http://www.w3schools.com/tags/tag_figcaption.asp" TargetMode="External"/><Relationship Id="rId2" Type="http://schemas.openxmlformats.org/officeDocument/2006/relationships/hyperlink" Target="http://www.w3schools.com/tags/tag_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header.asp" TargetMode="External"/><Relationship Id="rId5" Type="http://schemas.openxmlformats.org/officeDocument/2006/relationships/hyperlink" Target="http://www.w3schools.com/tags/tag_footer.asp" TargetMode="External"/><Relationship Id="rId10" Type="http://schemas.openxmlformats.org/officeDocument/2006/relationships/hyperlink" Target="http://www.w3schools.com/tags/tag_video.asp" TargetMode="External"/><Relationship Id="rId4" Type="http://schemas.openxmlformats.org/officeDocument/2006/relationships/hyperlink" Target="http://www.w3schools.com/tags/tag_canvas.asp" TargetMode="External"/><Relationship Id="rId9" Type="http://schemas.openxmlformats.org/officeDocument/2006/relationships/hyperlink" Target="http://www.w3schools.com/tags/tag_section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command.asp" TargetMode="External"/><Relationship Id="rId2" Type="http://schemas.openxmlformats.org/officeDocument/2006/relationships/hyperlink" Target="http://www.w3schools.com/tags/tag_asid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bdi.asp" TargetMode="External"/><Relationship Id="rId5" Type="http://schemas.openxmlformats.org/officeDocument/2006/relationships/hyperlink" Target="http://www.w3schools.com/tags/tag_details.asp" TargetMode="External"/><Relationship Id="rId4" Type="http://schemas.openxmlformats.org/officeDocument/2006/relationships/hyperlink" Target="http://www.w3schools.com/tags/tag_datalist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output.asp" TargetMode="External"/><Relationship Id="rId3" Type="http://schemas.openxmlformats.org/officeDocument/2006/relationships/hyperlink" Target="http://www.w3schools.com/tags/tag_figure.asp" TargetMode="External"/><Relationship Id="rId7" Type="http://schemas.openxmlformats.org/officeDocument/2006/relationships/hyperlink" Target="http://www.w3schools.com/tags/tag_meter.asp" TargetMode="External"/><Relationship Id="rId2" Type="http://schemas.openxmlformats.org/officeDocument/2006/relationships/hyperlink" Target="http://www.w3schools.com/tags/tag_embe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mark.asp" TargetMode="External"/><Relationship Id="rId5" Type="http://schemas.openxmlformats.org/officeDocument/2006/relationships/hyperlink" Target="http://www.w3schools.com/tags/tag_keygen.asp" TargetMode="External"/><Relationship Id="rId4" Type="http://schemas.openxmlformats.org/officeDocument/2006/relationships/hyperlink" Target="http://www.w3schools.com/tags/tag_hgrou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rp.asp" TargetMode="External"/><Relationship Id="rId2" Type="http://schemas.openxmlformats.org/officeDocument/2006/relationships/hyperlink" Target="http://www.w3schools.com/tags/tag_progres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source.asp" TargetMode="External"/><Relationship Id="rId5" Type="http://schemas.openxmlformats.org/officeDocument/2006/relationships/hyperlink" Target="http://www.w3schools.com/tags/tag_ruby.asp" TargetMode="External"/><Relationship Id="rId4" Type="http://schemas.openxmlformats.org/officeDocument/2006/relationships/hyperlink" Target="http://www.w3schools.com/tags/tag_rt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time.asp" TargetMode="External"/><Relationship Id="rId2" Type="http://schemas.openxmlformats.org/officeDocument/2006/relationships/hyperlink" Target="http://www.w3schools.com/tags/tag_summary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tags/tag_wbr.asp" TargetMode="External"/><Relationship Id="rId4" Type="http://schemas.openxmlformats.org/officeDocument/2006/relationships/hyperlink" Target="http://www.w3schools.com/tags/tag_track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&lt;acronym&gt;</a:t>
            </a:r>
            <a:r>
              <a:rPr lang="en-US" dirty="0" smtClean="0"/>
              <a:t>,</a:t>
            </a:r>
            <a:r>
              <a:rPr lang="en-US" dirty="0" smtClean="0">
                <a:hlinkClick r:id="rId3"/>
              </a:rPr>
              <a:t> &lt;applet&gt;</a:t>
            </a:r>
            <a:r>
              <a:rPr lang="en-US" dirty="0" smtClean="0"/>
              <a:t>,</a:t>
            </a:r>
            <a:r>
              <a:rPr lang="en-US" dirty="0" smtClean="0">
                <a:hlinkClick r:id="rId4"/>
              </a:rPr>
              <a:t> &lt;</a:t>
            </a:r>
            <a:r>
              <a:rPr lang="en-US" dirty="0" err="1" smtClean="0">
                <a:hlinkClick r:id="rId4"/>
              </a:rPr>
              <a:t>basefont</a:t>
            </a:r>
            <a:r>
              <a:rPr lang="en-US" dirty="0" smtClean="0">
                <a:hlinkClick r:id="rId4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hlinkClick r:id="rId5"/>
              </a:rPr>
              <a:t> &lt;big&gt;</a:t>
            </a:r>
            <a:r>
              <a:rPr lang="en-US" dirty="0" smtClean="0"/>
              <a:t>,</a:t>
            </a:r>
            <a:r>
              <a:rPr lang="en-US" dirty="0" smtClean="0">
                <a:hlinkClick r:id="rId6"/>
              </a:rPr>
              <a:t> </a:t>
            </a:r>
            <a:r>
              <a:rPr lang="en-US" sz="4000" dirty="0" smtClean="0">
                <a:hlinkClick r:id="rId6"/>
              </a:rPr>
              <a:t>&lt;center&gt;</a:t>
            </a:r>
            <a:r>
              <a:rPr lang="en-US" sz="4000" dirty="0" smtClean="0"/>
              <a:t>,</a:t>
            </a:r>
            <a:r>
              <a:rPr lang="en-US" dirty="0" smtClean="0">
                <a:hlinkClick r:id="rId7"/>
              </a:rPr>
              <a:t>&lt;dir&gt;</a:t>
            </a:r>
            <a:r>
              <a:rPr lang="en-US" dirty="0" smtClean="0"/>
              <a:t>,</a:t>
            </a:r>
            <a:r>
              <a:rPr lang="en-US" dirty="0" smtClean="0">
                <a:hlinkClick r:id="rId8"/>
              </a:rPr>
              <a:t> </a:t>
            </a:r>
            <a:r>
              <a:rPr lang="en-US" sz="4000" dirty="0" smtClean="0">
                <a:hlinkClick r:id="rId8"/>
              </a:rPr>
              <a:t>&lt;font&gt;</a:t>
            </a:r>
            <a:r>
              <a:rPr lang="en-US" sz="4000" dirty="0" smtClean="0"/>
              <a:t>,</a:t>
            </a:r>
            <a:r>
              <a:rPr lang="en-US" sz="4000" dirty="0" smtClean="0">
                <a:hlinkClick r:id="rId9"/>
              </a:rPr>
              <a:t> </a:t>
            </a:r>
            <a:r>
              <a:rPr lang="en-US" dirty="0" smtClean="0">
                <a:hlinkClick r:id="rId9"/>
              </a:rPr>
              <a:t>&lt;frame&gt;</a:t>
            </a:r>
            <a:r>
              <a:rPr lang="en-US" dirty="0" smtClean="0">
                <a:hlinkClick r:id="rId2"/>
              </a:rPr>
              <a:t>,</a:t>
            </a:r>
            <a:r>
              <a:rPr lang="en-US" dirty="0" smtClean="0">
                <a:hlinkClick r:id="rId10"/>
              </a:rPr>
              <a:t> &lt;frameset&gt;</a:t>
            </a:r>
            <a:r>
              <a:rPr lang="en-US" dirty="0" smtClean="0">
                <a:hlinkClick r:id="rId2"/>
              </a:rPr>
              <a:t>,</a:t>
            </a:r>
            <a:r>
              <a:rPr lang="en-US" dirty="0" smtClean="0">
                <a:hlinkClick r:id="rId11"/>
              </a:rPr>
              <a:t> &lt;</a:t>
            </a:r>
            <a:r>
              <a:rPr lang="en-US" dirty="0" err="1" smtClean="0">
                <a:hlinkClick r:id="rId11"/>
              </a:rPr>
              <a:t>noframes</a:t>
            </a:r>
            <a:r>
              <a:rPr lang="en-US" dirty="0" smtClean="0">
                <a:hlinkClick r:id="rId11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hlinkClick r:id="rId12"/>
              </a:rPr>
              <a:t> &lt;strike&gt;</a:t>
            </a:r>
            <a:r>
              <a:rPr lang="en-US" dirty="0" smtClean="0"/>
              <a:t>,</a:t>
            </a:r>
            <a:r>
              <a:rPr lang="en-US" dirty="0" smtClean="0">
                <a:hlinkClick r:id="rId13"/>
              </a:rPr>
              <a:t> &lt;</a:t>
            </a:r>
            <a:r>
              <a:rPr lang="en-US" dirty="0" err="1" smtClean="0">
                <a:hlinkClick r:id="rId13"/>
              </a:rPr>
              <a:t>tt</a:t>
            </a:r>
            <a:r>
              <a:rPr lang="en-US" dirty="0" smtClean="0">
                <a:hlinkClick r:id="rId13"/>
              </a:rPr>
              <a:t>&gt;</a:t>
            </a:r>
            <a:endParaRPr lang="en-US" dirty="0" smtClean="0">
              <a:hlinkClick r:id="rId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Fond Farwell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</a:p>
          <a:p>
            <a:r>
              <a:rPr lang="en-US" dirty="0" smtClean="0"/>
              <a:t>New Attributes</a:t>
            </a:r>
          </a:p>
          <a:p>
            <a:r>
              <a:rPr lang="en-US" dirty="0" smtClean="0"/>
              <a:t>Full CSS3 Support</a:t>
            </a:r>
          </a:p>
          <a:p>
            <a:r>
              <a:rPr lang="en-US" dirty="0" smtClean="0"/>
              <a:t>Video and Audio</a:t>
            </a:r>
          </a:p>
          <a:p>
            <a:r>
              <a:rPr lang="en-US" dirty="0" smtClean="0"/>
              <a:t>2D/3D Graphics</a:t>
            </a:r>
          </a:p>
          <a:p>
            <a:r>
              <a:rPr lang="en-US" dirty="0" smtClean="0"/>
              <a:t>Local Storage</a:t>
            </a:r>
          </a:p>
          <a:p>
            <a:r>
              <a:rPr lang="en-US" dirty="0" smtClean="0"/>
              <a:t>Local SQL Database</a:t>
            </a:r>
          </a:p>
          <a:p>
            <a:r>
              <a:rPr lang="en-US" dirty="0" smtClean="0"/>
              <a:t>Web Applications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cooperation between the World Wide Web Consortium </a:t>
            </a:r>
            <a:r>
              <a:rPr lang="en-US" b="1" dirty="0" smtClean="0"/>
              <a:t>(W3C) </a:t>
            </a:r>
            <a:r>
              <a:rPr lang="en-US" dirty="0" smtClean="0"/>
              <a:t>and the Web Hypertext Application Technology Working Group </a:t>
            </a:r>
            <a:r>
              <a:rPr lang="en-US" b="1" dirty="0" smtClean="0"/>
              <a:t>(WHATWG).</a:t>
            </a:r>
          </a:p>
          <a:p>
            <a:r>
              <a:rPr lang="en-US" dirty="0" smtClean="0"/>
              <a:t>WHATWG was working with web forms and applications, and W3C was working with XHTML 2.0. In 2006, they decided to cooperate and create a new version of HTML.</a:t>
            </a:r>
          </a:p>
          <a:p>
            <a:r>
              <a:rPr lang="en-US" dirty="0" smtClean="0"/>
              <a:t>What were they trying to solve</a:t>
            </a:r>
          </a:p>
          <a:p>
            <a:pPr lvl="1"/>
            <a:r>
              <a:rPr lang="en-US" dirty="0" smtClean="0"/>
              <a:t>Some rules for HTML5 were established:</a:t>
            </a:r>
          </a:p>
          <a:p>
            <a:pPr lvl="1"/>
            <a:r>
              <a:rPr lang="en-US" dirty="0" smtClean="0"/>
              <a:t>New features should be based on HTML, CSS, DOM, and JavaScript</a:t>
            </a:r>
          </a:p>
          <a:p>
            <a:pPr lvl="1"/>
            <a:r>
              <a:rPr lang="en-US" dirty="0" smtClean="0"/>
              <a:t>Reduce the need for external </a:t>
            </a:r>
            <a:r>
              <a:rPr lang="en-US" dirty="0" err="1" smtClean="0"/>
              <a:t>plugins</a:t>
            </a:r>
            <a:r>
              <a:rPr lang="en-US" dirty="0" smtClean="0"/>
              <a:t> (like Flash)</a:t>
            </a:r>
          </a:p>
          <a:p>
            <a:pPr lvl="1"/>
            <a:r>
              <a:rPr lang="en-US" dirty="0" smtClean="0"/>
              <a:t>Better error handling</a:t>
            </a:r>
          </a:p>
          <a:p>
            <a:pPr lvl="1"/>
            <a:r>
              <a:rPr lang="en-US" dirty="0" smtClean="0"/>
              <a:t>More markup to replace scripting</a:t>
            </a:r>
          </a:p>
          <a:p>
            <a:pPr lvl="1"/>
            <a:r>
              <a:rPr lang="en-US" dirty="0" smtClean="0"/>
              <a:t>HTML5 should be device independent</a:t>
            </a:r>
          </a:p>
          <a:p>
            <a:pPr lvl="1"/>
            <a:r>
              <a:rPr lang="en-US" dirty="0" smtClean="0"/>
              <a:t>The development process should be visible to the public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this happen!!!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upload.wikimedia.org/wikipedia/commons/f/f7/HTML5-APIs-and-related-technologies-by-Sergey-Mavr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1" y="228600"/>
            <a:ext cx="8654057" cy="59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&lt;article&gt;</a:t>
            </a:r>
            <a:r>
              <a:rPr lang="en-US" b="1" dirty="0" smtClean="0"/>
              <a:t> 	</a:t>
            </a:r>
            <a:r>
              <a:rPr lang="en-US" dirty="0" smtClean="0"/>
              <a:t>Defines an article</a:t>
            </a:r>
          </a:p>
          <a:p>
            <a:r>
              <a:rPr lang="en-US" dirty="0" smtClean="0">
                <a:hlinkClick r:id="rId3"/>
              </a:rPr>
              <a:t>&lt;audio&gt;</a:t>
            </a:r>
            <a:r>
              <a:rPr lang="en-US" dirty="0" smtClean="0"/>
              <a:t>		Defines sound content</a:t>
            </a:r>
          </a:p>
          <a:p>
            <a:r>
              <a:rPr lang="en-US" dirty="0" smtClean="0">
                <a:hlinkClick r:id="rId4"/>
              </a:rPr>
              <a:t>&lt;canvas&gt;</a:t>
            </a:r>
            <a:r>
              <a:rPr lang="en-US" dirty="0" smtClean="0"/>
              <a:t>	Used to draw graphics, on the fly, via scripting (usually JavaScript)</a:t>
            </a:r>
          </a:p>
          <a:p>
            <a:r>
              <a:rPr lang="en-US" dirty="0" smtClean="0">
                <a:hlinkClick r:id="rId5"/>
              </a:rPr>
              <a:t>&lt;footer&gt;</a:t>
            </a:r>
            <a:r>
              <a:rPr lang="en-US" b="1" dirty="0" smtClean="0"/>
              <a:t>		</a:t>
            </a:r>
            <a:r>
              <a:rPr lang="en-US" dirty="0" smtClean="0"/>
              <a:t>Defines a footer for a document or section</a:t>
            </a:r>
          </a:p>
          <a:p>
            <a:r>
              <a:rPr lang="en-US" dirty="0" smtClean="0">
                <a:hlinkClick r:id="rId6"/>
              </a:rPr>
              <a:t>&lt;header&gt;</a:t>
            </a:r>
            <a:r>
              <a:rPr lang="en-US" dirty="0" smtClean="0"/>
              <a:t>	Defines a header for a document or section</a:t>
            </a:r>
          </a:p>
          <a:p>
            <a:r>
              <a:rPr lang="en-US" dirty="0" smtClean="0">
                <a:hlinkClick r:id="rId7"/>
              </a:rPr>
              <a:t>&lt;</a:t>
            </a:r>
            <a:r>
              <a:rPr lang="en-US" dirty="0" err="1" smtClean="0">
                <a:hlinkClick r:id="rId7"/>
              </a:rPr>
              <a:t>figcaption</a:t>
            </a:r>
            <a:r>
              <a:rPr lang="en-US" dirty="0" smtClean="0">
                <a:hlinkClick r:id="rId7"/>
              </a:rPr>
              <a:t>&gt;</a:t>
            </a:r>
            <a:r>
              <a:rPr lang="en-US" dirty="0" smtClean="0"/>
              <a:t>	Defines a caption for a &lt;figure&gt; element</a:t>
            </a:r>
          </a:p>
          <a:p>
            <a:r>
              <a:rPr lang="en-US" dirty="0" smtClean="0">
                <a:hlinkClick r:id="rId8"/>
              </a:rPr>
              <a:t>&lt;</a:t>
            </a:r>
            <a:r>
              <a:rPr lang="en-US" dirty="0" err="1" smtClean="0">
                <a:hlinkClick r:id="rId8"/>
              </a:rPr>
              <a:t>nav</a:t>
            </a:r>
            <a:r>
              <a:rPr lang="en-US" dirty="0" smtClean="0">
                <a:hlinkClick r:id="rId8"/>
              </a:rPr>
              <a:t>&gt;</a:t>
            </a:r>
            <a:r>
              <a:rPr lang="en-US" dirty="0" smtClean="0"/>
              <a:t>		Defines navigation links</a:t>
            </a:r>
          </a:p>
          <a:p>
            <a:r>
              <a:rPr lang="en-US" dirty="0" smtClean="0">
                <a:hlinkClick r:id="rId9"/>
              </a:rPr>
              <a:t>&lt;section&gt;</a:t>
            </a:r>
            <a:r>
              <a:rPr lang="en-US" dirty="0" smtClean="0"/>
              <a:t>	Defines a section in a document</a:t>
            </a:r>
          </a:p>
          <a:p>
            <a:r>
              <a:rPr lang="en-US" dirty="0" smtClean="0">
                <a:hlinkClick r:id="rId10"/>
              </a:rPr>
              <a:t>&lt;video&gt;</a:t>
            </a:r>
            <a:r>
              <a:rPr lang="en-US" dirty="0" smtClean="0"/>
              <a:t>		Defines a video or movie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hlinkClick r:id="rId2"/>
              </a:rPr>
              <a:t>&lt;aside&gt;</a:t>
            </a:r>
            <a:r>
              <a:rPr lang="en-US" sz="2400" dirty="0" smtClean="0"/>
              <a:t> 		Defines content aside from the page content</a:t>
            </a:r>
          </a:p>
          <a:p>
            <a:r>
              <a:rPr lang="en-US" sz="2400" dirty="0" smtClean="0">
                <a:hlinkClick r:id="rId3"/>
              </a:rPr>
              <a:t>&lt;command&gt;</a:t>
            </a:r>
            <a:r>
              <a:rPr lang="en-US" sz="2400" dirty="0" smtClean="0"/>
              <a:t>	Defines a command button that a user can invoke</a:t>
            </a:r>
          </a:p>
          <a:p>
            <a:r>
              <a:rPr lang="en-US" sz="2400" dirty="0" smtClean="0">
                <a:hlinkClick r:id="rId4"/>
              </a:rPr>
              <a:t>&lt;</a:t>
            </a:r>
            <a:r>
              <a:rPr lang="en-US" sz="2400" dirty="0" err="1" smtClean="0">
                <a:hlinkClick r:id="rId4"/>
              </a:rPr>
              <a:t>datalist</a:t>
            </a:r>
            <a:r>
              <a:rPr lang="en-US" sz="2400" dirty="0" smtClean="0">
                <a:hlinkClick r:id="rId4"/>
              </a:rPr>
              <a:t>&gt;</a:t>
            </a:r>
            <a:r>
              <a:rPr lang="en-US" sz="2400" dirty="0" smtClean="0"/>
              <a:t>	Specifies a list of pre-defined options for input controls</a:t>
            </a:r>
          </a:p>
          <a:p>
            <a:r>
              <a:rPr lang="en-US" sz="2400" dirty="0" smtClean="0">
                <a:hlinkClick r:id="rId5"/>
              </a:rPr>
              <a:t>&lt;details&gt;</a:t>
            </a:r>
            <a:r>
              <a:rPr lang="en-US" sz="2400" dirty="0" smtClean="0"/>
              <a:t>	Defines additional details that the user can view or hide</a:t>
            </a:r>
            <a:endParaRPr lang="en-US" sz="2400" dirty="0" smtClean="0">
              <a:hlinkClick r:id="rId6"/>
            </a:endParaRPr>
          </a:p>
          <a:p>
            <a:r>
              <a:rPr lang="en-US" sz="2400" dirty="0" smtClean="0">
                <a:hlinkClick r:id="rId6"/>
              </a:rPr>
              <a:t>&lt;</a:t>
            </a:r>
            <a:r>
              <a:rPr lang="en-US" sz="2400" dirty="0" err="1" smtClean="0">
                <a:hlinkClick r:id="rId6"/>
              </a:rPr>
              <a:t>bdi</a:t>
            </a:r>
            <a:r>
              <a:rPr lang="en-US" sz="2400" dirty="0" smtClean="0">
                <a:hlinkClick r:id="rId6"/>
              </a:rPr>
              <a:t>&gt;</a:t>
            </a:r>
            <a:r>
              <a:rPr lang="en-US" sz="2400" dirty="0" smtClean="0"/>
              <a:t> 		Isolates a part of text that might be formatted in a different direction from other text outside it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 smtClean="0">
                <a:hlinkClick r:id="rId2"/>
              </a:rPr>
              <a:t>&lt;embed&gt;</a:t>
            </a:r>
            <a:r>
              <a:rPr lang="en-US" sz="2500" b="1" dirty="0" smtClean="0"/>
              <a:t>	</a:t>
            </a:r>
            <a:r>
              <a:rPr lang="en-US" sz="2500" dirty="0" smtClean="0"/>
              <a:t>Defines a container for an external (non-HTML) application</a:t>
            </a:r>
          </a:p>
          <a:p>
            <a:r>
              <a:rPr lang="en-US" sz="2500" dirty="0" smtClean="0">
                <a:hlinkClick r:id="rId3"/>
              </a:rPr>
              <a:t>&lt;figure&gt;</a:t>
            </a:r>
            <a:r>
              <a:rPr lang="en-US" sz="2500" dirty="0" smtClean="0"/>
              <a:t>		Specifies self-contained content</a:t>
            </a:r>
          </a:p>
          <a:p>
            <a:r>
              <a:rPr lang="en-US" sz="2500" dirty="0" smtClean="0">
                <a:hlinkClick r:id="rId4"/>
              </a:rPr>
              <a:t>&lt;</a:t>
            </a:r>
            <a:r>
              <a:rPr lang="en-US" sz="2500" dirty="0" err="1" smtClean="0">
                <a:hlinkClick r:id="rId4"/>
              </a:rPr>
              <a:t>hgroup</a:t>
            </a:r>
            <a:r>
              <a:rPr lang="en-US" sz="2500" dirty="0" smtClean="0">
                <a:hlinkClick r:id="rId4"/>
              </a:rPr>
              <a:t>&gt;</a:t>
            </a:r>
            <a:r>
              <a:rPr lang="en-US" sz="2500" b="1" dirty="0" smtClean="0"/>
              <a:t>	</a:t>
            </a:r>
            <a:r>
              <a:rPr lang="en-US" sz="2500" dirty="0" smtClean="0"/>
              <a:t>Groups heading (&lt;h1&gt; to &lt;h6&gt;) elements</a:t>
            </a:r>
          </a:p>
          <a:p>
            <a:r>
              <a:rPr lang="en-US" sz="2500" dirty="0" smtClean="0">
                <a:hlinkClick r:id="rId5"/>
              </a:rPr>
              <a:t>&lt;</a:t>
            </a:r>
            <a:r>
              <a:rPr lang="en-US" sz="2500" dirty="0" err="1" smtClean="0">
                <a:hlinkClick r:id="rId5"/>
              </a:rPr>
              <a:t>keygen</a:t>
            </a:r>
            <a:r>
              <a:rPr lang="en-US" sz="2500" dirty="0" smtClean="0">
                <a:hlinkClick r:id="rId5"/>
              </a:rPr>
              <a:t>&gt;</a:t>
            </a:r>
            <a:r>
              <a:rPr lang="en-US" sz="2500" dirty="0" smtClean="0"/>
              <a:t>	Defines a key-pair generator field (for forms) </a:t>
            </a:r>
          </a:p>
          <a:p>
            <a:r>
              <a:rPr lang="en-US" sz="2500" dirty="0" smtClean="0">
                <a:hlinkClick r:id="rId6"/>
              </a:rPr>
              <a:t>&lt;mark&gt;</a:t>
            </a:r>
            <a:r>
              <a:rPr lang="en-US" sz="2500" b="1" dirty="0" smtClean="0"/>
              <a:t>		</a:t>
            </a:r>
            <a:r>
              <a:rPr lang="en-US" sz="2500" dirty="0" smtClean="0"/>
              <a:t>Defines marked/highlighted text</a:t>
            </a:r>
          </a:p>
          <a:p>
            <a:r>
              <a:rPr lang="en-US" sz="2500" dirty="0" smtClean="0">
                <a:hlinkClick r:id="rId7"/>
              </a:rPr>
              <a:t>&lt;meter&gt;</a:t>
            </a:r>
            <a:r>
              <a:rPr lang="en-US" sz="2500" dirty="0" smtClean="0"/>
              <a:t>	</a:t>
            </a:r>
            <a:r>
              <a:rPr lang="en-US" sz="2500" b="1" dirty="0" smtClean="0"/>
              <a:t>	</a:t>
            </a:r>
            <a:r>
              <a:rPr lang="en-US" sz="2500" dirty="0" smtClean="0"/>
              <a:t>Defines a scalar measurement within a known range (a gauge)</a:t>
            </a:r>
          </a:p>
          <a:p>
            <a:r>
              <a:rPr lang="en-US" sz="2500" dirty="0" smtClean="0">
                <a:hlinkClick r:id="rId8"/>
              </a:rPr>
              <a:t>&lt;output&gt;</a:t>
            </a:r>
            <a:r>
              <a:rPr lang="en-US" sz="2500" b="1" dirty="0" smtClean="0"/>
              <a:t>	</a:t>
            </a:r>
            <a:r>
              <a:rPr lang="en-US" sz="2500" dirty="0" smtClean="0"/>
              <a:t>Defines the result of a calculation</a:t>
            </a:r>
          </a:p>
          <a:p>
            <a:endParaRPr lang="en-US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 smtClean="0">
                <a:hlinkClick r:id="rId2"/>
              </a:rPr>
              <a:t>&lt;progress&gt;</a:t>
            </a:r>
            <a:r>
              <a:rPr lang="en-US" sz="2500" dirty="0" smtClean="0"/>
              <a:t>	Represents the progress of a task</a:t>
            </a:r>
          </a:p>
          <a:p>
            <a:r>
              <a:rPr lang="en-US" sz="2500" dirty="0" smtClean="0">
                <a:hlinkClick r:id="rId3"/>
              </a:rPr>
              <a:t>&lt;</a:t>
            </a:r>
            <a:r>
              <a:rPr lang="en-US" sz="2500" dirty="0" err="1" smtClean="0">
                <a:hlinkClick r:id="rId3"/>
              </a:rPr>
              <a:t>rp</a:t>
            </a:r>
            <a:r>
              <a:rPr lang="en-US" sz="2500" dirty="0" smtClean="0">
                <a:hlinkClick r:id="rId3"/>
              </a:rPr>
              <a:t>&gt;</a:t>
            </a:r>
            <a:r>
              <a:rPr lang="en-US" sz="2500" b="1" dirty="0" smtClean="0"/>
              <a:t>		</a:t>
            </a:r>
            <a:r>
              <a:rPr lang="en-US" sz="2500" dirty="0" smtClean="0"/>
              <a:t>Defines what to show in browsers that do not support ruby annotations</a:t>
            </a:r>
          </a:p>
          <a:p>
            <a:r>
              <a:rPr lang="en-US" sz="2500" dirty="0" smtClean="0">
                <a:hlinkClick r:id="rId4"/>
              </a:rPr>
              <a:t>&lt;</a:t>
            </a:r>
            <a:r>
              <a:rPr lang="en-US" sz="2500" dirty="0" err="1" smtClean="0">
                <a:hlinkClick r:id="rId4"/>
              </a:rPr>
              <a:t>rt</a:t>
            </a:r>
            <a:r>
              <a:rPr lang="en-US" sz="2500" dirty="0" smtClean="0">
                <a:hlinkClick r:id="rId4"/>
              </a:rPr>
              <a:t>&gt;</a:t>
            </a:r>
            <a:r>
              <a:rPr lang="en-US" sz="2500" dirty="0" smtClean="0"/>
              <a:t>		Defines an explanation/pronunciation of characters (for East Asian typography)</a:t>
            </a:r>
          </a:p>
          <a:p>
            <a:r>
              <a:rPr lang="en-US" sz="2500" dirty="0" smtClean="0">
                <a:hlinkClick r:id="rId5"/>
              </a:rPr>
              <a:t>&lt;ruby&gt;</a:t>
            </a:r>
            <a:r>
              <a:rPr lang="en-US" sz="2500" dirty="0" smtClean="0"/>
              <a:t>		Defines a ruby annotation (for East Asian typography) </a:t>
            </a:r>
          </a:p>
          <a:p>
            <a:r>
              <a:rPr lang="en-US" sz="2500" dirty="0" smtClean="0">
                <a:hlinkClick r:id="rId6"/>
              </a:rPr>
              <a:t>&lt;source&gt;</a:t>
            </a:r>
            <a:r>
              <a:rPr lang="en-US" sz="2500" b="1" dirty="0" smtClean="0"/>
              <a:t>	</a:t>
            </a:r>
            <a:r>
              <a:rPr lang="en-US" sz="2500" dirty="0" smtClean="0"/>
              <a:t>Defines multiple media resources for media elements (&lt;video&gt; and &lt;audio&gt;)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>
                <a:hlinkClick r:id="rId2"/>
              </a:rPr>
              <a:t>&lt;summary&gt;</a:t>
            </a:r>
            <a:r>
              <a:rPr lang="en-US" sz="2500" b="1" dirty="0" smtClean="0"/>
              <a:t>	</a:t>
            </a:r>
            <a:r>
              <a:rPr lang="en-US" sz="2500" dirty="0" smtClean="0"/>
              <a:t>Defines a visible heading for a &lt;details&gt; element</a:t>
            </a:r>
          </a:p>
          <a:p>
            <a:r>
              <a:rPr lang="en-US" sz="2500" dirty="0" smtClean="0">
                <a:hlinkClick r:id="rId3"/>
              </a:rPr>
              <a:t>&lt;time&gt;</a:t>
            </a:r>
            <a:r>
              <a:rPr lang="en-US" sz="2500" dirty="0" smtClean="0"/>
              <a:t>		Defines a date/time</a:t>
            </a:r>
          </a:p>
          <a:p>
            <a:r>
              <a:rPr lang="en-US" sz="2500" dirty="0" smtClean="0">
                <a:hlinkClick r:id="rId4"/>
              </a:rPr>
              <a:t>&lt;track&gt;</a:t>
            </a:r>
            <a:r>
              <a:rPr lang="en-US" sz="2500" dirty="0" smtClean="0"/>
              <a:t>		Defines text tracks for media elements (&lt;video&gt; and &lt;audio&gt;)</a:t>
            </a:r>
          </a:p>
          <a:p>
            <a:r>
              <a:rPr lang="en-US" sz="2500" dirty="0" smtClean="0">
                <a:hlinkClick r:id="rId5"/>
              </a:rPr>
              <a:t>&lt;</a:t>
            </a:r>
            <a:r>
              <a:rPr lang="en-US" sz="2500" dirty="0" err="1" smtClean="0">
                <a:hlinkClick r:id="rId5"/>
              </a:rPr>
              <a:t>wbr</a:t>
            </a:r>
            <a:r>
              <a:rPr lang="en-US" sz="2500" dirty="0" smtClean="0">
                <a:hlinkClick r:id="rId5"/>
              </a:rPr>
              <a:t>&gt;</a:t>
            </a:r>
            <a:r>
              <a:rPr lang="en-US" sz="2500" dirty="0" smtClean="0"/>
              <a:t>		Defines a possible line-break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2271</TotalTime>
  <Words>200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Sans Unicode</vt:lpstr>
      <vt:lpstr>Verdana</vt:lpstr>
      <vt:lpstr>Wingdings 2</vt:lpstr>
      <vt:lpstr>Wingdings 3</vt:lpstr>
      <vt:lpstr>Concourse</vt:lpstr>
      <vt:lpstr>HTML 5</vt:lpstr>
      <vt:lpstr>Features</vt:lpstr>
      <vt:lpstr>How did this happen!!!</vt:lpstr>
      <vt:lpstr>PowerPoint Presentation</vt:lpstr>
      <vt:lpstr>Tags</vt:lpstr>
      <vt:lpstr>Other Tags</vt:lpstr>
      <vt:lpstr>Other Tags</vt:lpstr>
      <vt:lpstr>Other Tags</vt:lpstr>
      <vt:lpstr>Other Tags</vt:lpstr>
      <vt:lpstr>Fond Farwell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bmccracken</dc:creator>
  <cp:lastModifiedBy>McCracken, Brandon</cp:lastModifiedBy>
  <cp:revision>12</cp:revision>
  <dcterms:created xsi:type="dcterms:W3CDTF">2012-11-21T19:24:03Z</dcterms:created>
  <dcterms:modified xsi:type="dcterms:W3CDTF">2014-01-30T15:11:09Z</dcterms:modified>
</cp:coreProperties>
</file>