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6" d="100"/>
          <a:sy n="76" d="100"/>
        </p:scale>
        <p:origin x="88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F69C-AFFB-72F9-DABC-1072B590B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F69DB7-A64E-7D4A-1310-039599688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0CA52B-2339-DA92-2757-4A454182971D}"/>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5" name="Footer Placeholder 4">
            <a:extLst>
              <a:ext uri="{FF2B5EF4-FFF2-40B4-BE49-F238E27FC236}">
                <a16:creationId xmlns:a16="http://schemas.microsoft.com/office/drawing/2014/main" id="{7DBDF25B-12D2-B245-F394-CA7304A86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3F3B7-13B2-AD88-1148-8B868E33216E}"/>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321611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565B-9BEC-6417-D0D0-98E17F776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188549-69B1-97B3-31A2-9112A3882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9A6CA-2C09-8EF9-4ED4-481EAEA898AC}"/>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5" name="Footer Placeholder 4">
            <a:extLst>
              <a:ext uri="{FF2B5EF4-FFF2-40B4-BE49-F238E27FC236}">
                <a16:creationId xmlns:a16="http://schemas.microsoft.com/office/drawing/2014/main" id="{42DA1286-B850-4709-517D-D5F9D9F1F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0A3DD-C8C9-714C-7954-47DAACEE5869}"/>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303323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970579-2210-6452-05B7-2DC369038C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07407F-D58E-3DFA-682A-3704158D1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E7D57-CBDE-2409-1537-18323ED89A25}"/>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5" name="Footer Placeholder 4">
            <a:extLst>
              <a:ext uri="{FF2B5EF4-FFF2-40B4-BE49-F238E27FC236}">
                <a16:creationId xmlns:a16="http://schemas.microsoft.com/office/drawing/2014/main" id="{5CB2769F-3FA7-CFE6-1AA8-2CAC7DC6F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275A7B-9002-B6D6-7663-AA6876B5CD4A}"/>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235665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735E-9385-7A82-578D-881C69A1DC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EE38D-39E0-BC0F-6881-EE664D588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041E9-BF92-E177-465A-3B71CCB73ABD}"/>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5" name="Footer Placeholder 4">
            <a:extLst>
              <a:ext uri="{FF2B5EF4-FFF2-40B4-BE49-F238E27FC236}">
                <a16:creationId xmlns:a16="http://schemas.microsoft.com/office/drawing/2014/main" id="{E325767F-CC30-D3DB-CD66-B5F5F4443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0E222-48B7-FC68-54BD-B65DA97DE19D}"/>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347192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84EE-1CF0-90A1-C461-FC3A9FE255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509F53-9C78-0808-37D8-A486DD0B5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93C81-BDCA-6CC1-553B-341050229FD8}"/>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5" name="Footer Placeholder 4">
            <a:extLst>
              <a:ext uri="{FF2B5EF4-FFF2-40B4-BE49-F238E27FC236}">
                <a16:creationId xmlns:a16="http://schemas.microsoft.com/office/drawing/2014/main" id="{C8878C69-2B9F-FBC0-30A0-B45FC0379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2F26E-0019-257C-A0FC-DFE3001D2AD1}"/>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53533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673D-6F16-ED1A-9A23-02486C0F8D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EA8937-885B-193A-A83D-FA673ED867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802A80-F3CB-4D84-3E38-7907F9827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1C1578-A471-6CB5-E655-BB791FBFF68C}"/>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6" name="Footer Placeholder 5">
            <a:extLst>
              <a:ext uri="{FF2B5EF4-FFF2-40B4-BE49-F238E27FC236}">
                <a16:creationId xmlns:a16="http://schemas.microsoft.com/office/drawing/2014/main" id="{B50E24AE-9636-432B-F23E-9F3AFC752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5A167-CC2F-EFEB-6606-FA222643D33C}"/>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369250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B896-6D30-A9A9-1812-90A4F18547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5A626-B177-D618-9CFA-E510FFFF3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8D87-034A-5288-8606-F4DC65348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4766-F7F6-8917-7E97-B527ECF15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09D1D-07A6-D1AC-CB41-FBEFAAE0E3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232DC1-2103-404A-226B-C306C65D2257}"/>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8" name="Footer Placeholder 7">
            <a:extLst>
              <a:ext uri="{FF2B5EF4-FFF2-40B4-BE49-F238E27FC236}">
                <a16:creationId xmlns:a16="http://schemas.microsoft.com/office/drawing/2014/main" id="{C422642D-BF3F-3286-6ED2-2B81A43E3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11BEDC-76DA-C88D-57FF-D01465F3F3CA}"/>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52592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17E1-AC8A-F1E2-B57F-44A308022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115527-F183-509F-61AD-B00E540D82B8}"/>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4" name="Footer Placeholder 3">
            <a:extLst>
              <a:ext uri="{FF2B5EF4-FFF2-40B4-BE49-F238E27FC236}">
                <a16:creationId xmlns:a16="http://schemas.microsoft.com/office/drawing/2014/main" id="{A6A7F345-DD54-F7B4-B249-3F186A7FA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FA3F9-86A7-23C0-EE45-B069020DB0AD}"/>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160963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B5DF2D-A752-96D3-F4B6-C3701444BA59}"/>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3" name="Footer Placeholder 2">
            <a:extLst>
              <a:ext uri="{FF2B5EF4-FFF2-40B4-BE49-F238E27FC236}">
                <a16:creationId xmlns:a16="http://schemas.microsoft.com/office/drawing/2014/main" id="{478FE438-B18E-F148-6821-B2A472F8EC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25B082-1D4E-8493-B87E-EF8BE1C343FB}"/>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2623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B446-FAAB-1447-40F1-8895B46A9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75D3A9-EC4C-D496-2A66-A7B96E3A9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9FDCEC-75B7-D16A-A599-05632E51A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D42B6-89A6-9E9B-31F0-B75EC38191D5}"/>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6" name="Footer Placeholder 5">
            <a:extLst>
              <a:ext uri="{FF2B5EF4-FFF2-40B4-BE49-F238E27FC236}">
                <a16:creationId xmlns:a16="http://schemas.microsoft.com/office/drawing/2014/main" id="{D4B876E4-A3E0-C68E-ED24-4D4C6564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70EC6-05CA-5A2D-DED5-47BD15CD369D}"/>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402790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0A97-2299-ED27-D6CC-462002299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E3DD0C-086A-949B-9F9C-CB6120459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55A199-3246-DEA1-4BB2-954431CB0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34BA0-E774-A178-91CF-276A44E8D47F}"/>
              </a:ext>
            </a:extLst>
          </p:cNvPr>
          <p:cNvSpPr>
            <a:spLocks noGrp="1"/>
          </p:cNvSpPr>
          <p:nvPr>
            <p:ph type="dt" sz="half" idx="10"/>
          </p:nvPr>
        </p:nvSpPr>
        <p:spPr/>
        <p:txBody>
          <a:bodyPr/>
          <a:lstStyle/>
          <a:p>
            <a:fld id="{0DD96D28-A997-463C-B0FA-6A48208A74CA}" type="datetimeFigureOut">
              <a:rPr lang="en-US" smtClean="0"/>
              <a:t>12/8/2022</a:t>
            </a:fld>
            <a:endParaRPr lang="en-US"/>
          </a:p>
        </p:txBody>
      </p:sp>
      <p:sp>
        <p:nvSpPr>
          <p:cNvPr id="6" name="Footer Placeholder 5">
            <a:extLst>
              <a:ext uri="{FF2B5EF4-FFF2-40B4-BE49-F238E27FC236}">
                <a16:creationId xmlns:a16="http://schemas.microsoft.com/office/drawing/2014/main" id="{C4F3466D-5825-72B4-5AE2-A2236C5DE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7AB3F-C8DF-609C-B7C4-E62DFB59266D}"/>
              </a:ext>
            </a:extLst>
          </p:cNvPr>
          <p:cNvSpPr>
            <a:spLocks noGrp="1"/>
          </p:cNvSpPr>
          <p:nvPr>
            <p:ph type="sldNum" sz="quarter" idx="12"/>
          </p:nvPr>
        </p:nvSpPr>
        <p:spPr/>
        <p:txBody>
          <a:bodyPr/>
          <a:lstStyle/>
          <a:p>
            <a:fld id="{B5FF7B56-06B0-4A05-B542-BD5B0C80519E}" type="slidenum">
              <a:rPr lang="en-US" smtClean="0"/>
              <a:t>‹#›</a:t>
            </a:fld>
            <a:endParaRPr lang="en-US"/>
          </a:p>
        </p:txBody>
      </p:sp>
    </p:spTree>
    <p:extLst>
      <p:ext uri="{BB962C8B-B14F-4D97-AF65-F5344CB8AC3E}">
        <p14:creationId xmlns:p14="http://schemas.microsoft.com/office/powerpoint/2010/main" val="254293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C6608C-3BFD-4524-4C2C-C02104F60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7DA53A-B916-C7E0-E144-B2E399087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C8695-E329-4BD8-2901-A92BC91EF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96D28-A997-463C-B0FA-6A48208A74CA}" type="datetimeFigureOut">
              <a:rPr lang="en-US" smtClean="0"/>
              <a:t>12/8/2022</a:t>
            </a:fld>
            <a:endParaRPr lang="en-US"/>
          </a:p>
        </p:txBody>
      </p:sp>
      <p:sp>
        <p:nvSpPr>
          <p:cNvPr id="5" name="Footer Placeholder 4">
            <a:extLst>
              <a:ext uri="{FF2B5EF4-FFF2-40B4-BE49-F238E27FC236}">
                <a16:creationId xmlns:a16="http://schemas.microsoft.com/office/drawing/2014/main" id="{8FB81911-A412-26AD-B60C-C0ED03C12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7E13CC-A39B-7265-5037-E4C83AADB6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F7B56-06B0-4A05-B542-BD5B0C80519E}" type="slidenum">
              <a:rPr lang="en-US" smtClean="0"/>
              <a:t>‹#›</a:t>
            </a:fld>
            <a:endParaRPr lang="en-US"/>
          </a:p>
        </p:txBody>
      </p:sp>
    </p:spTree>
    <p:extLst>
      <p:ext uri="{BB962C8B-B14F-4D97-AF65-F5344CB8AC3E}">
        <p14:creationId xmlns:p14="http://schemas.microsoft.com/office/powerpoint/2010/main" val="2125091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biorxiv.org/content/10.1101/2022.12.05.519228v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E15A6F-9000-CE21-B4B4-397106A48854}"/>
              </a:ext>
            </a:extLst>
          </p:cNvPr>
          <p:cNvSpPr txBox="1"/>
          <p:nvPr/>
        </p:nvSpPr>
        <p:spPr>
          <a:xfrm>
            <a:off x="327932" y="334737"/>
            <a:ext cx="11536136" cy="6340197"/>
          </a:xfrm>
          <a:prstGeom prst="rect">
            <a:avLst/>
          </a:prstGeom>
          <a:noFill/>
        </p:spPr>
        <p:txBody>
          <a:bodyPr wrap="square" rtlCol="0">
            <a:spAutoFit/>
          </a:bodyPr>
          <a:lstStyle/>
          <a:p>
            <a:r>
              <a:rPr lang="en-US" sz="2800" dirty="0"/>
              <a:t>Growth Curve Analysis App – Background Material</a:t>
            </a:r>
          </a:p>
          <a:p>
            <a:endParaRPr lang="en-US" dirty="0"/>
          </a:p>
          <a:p>
            <a:r>
              <a:rPr lang="en-US" dirty="0"/>
              <a:t>This Shiny app was made to help analyze laboratory growth curve data for research on </a:t>
            </a:r>
            <a:r>
              <a:rPr lang="en-US" i="1" dirty="0"/>
              <a:t>Borrelia burgdorferi. </a:t>
            </a:r>
            <a:r>
              <a:rPr lang="en-US" dirty="0"/>
              <a:t>It takes a </a:t>
            </a:r>
            <a:r>
              <a:rPr lang="en-US" b="1" u="sng" dirty="0"/>
              <a:t>single CSV input file which must contain columns with</a:t>
            </a:r>
            <a:r>
              <a:rPr lang="en-US" b="1" dirty="0"/>
              <a:t>:</a:t>
            </a:r>
          </a:p>
          <a:p>
            <a:pPr marL="285750" indent="-285750">
              <a:buFont typeface="Arial" panose="020B0604020202020204" pitchFamily="34" charset="0"/>
              <a:buChar char="•"/>
            </a:pPr>
            <a:r>
              <a:rPr lang="en-US" b="1" dirty="0"/>
              <a:t>“sample” information (</a:t>
            </a:r>
            <a:r>
              <a:rPr lang="en-US" b="1" i="1" dirty="0"/>
              <a:t>i.e. </a:t>
            </a:r>
            <a:r>
              <a:rPr lang="en-US" b="1" dirty="0"/>
              <a:t>the name of the strain or clonal isolate being grown)</a:t>
            </a:r>
          </a:p>
          <a:p>
            <a:pPr marL="285750" indent="-285750">
              <a:buFont typeface="Arial" panose="020B0604020202020204" pitchFamily="34" charset="0"/>
              <a:buChar char="•"/>
            </a:pPr>
            <a:r>
              <a:rPr lang="en-US" b="1" dirty="0"/>
              <a:t>“condition” information (</a:t>
            </a:r>
            <a:r>
              <a:rPr lang="en-US" b="1" i="1" dirty="0"/>
              <a:t>e.g.</a:t>
            </a:r>
            <a:r>
              <a:rPr lang="en-US" b="1" dirty="0"/>
              <a:t> induced vs. uninduced, low vs. high inoculum, starving vs. replete, etc.) </a:t>
            </a:r>
          </a:p>
          <a:p>
            <a:pPr marL="285750" indent="-285750">
              <a:buFont typeface="Arial" panose="020B0604020202020204" pitchFamily="34" charset="0"/>
              <a:buChar char="•"/>
            </a:pPr>
            <a:r>
              <a:rPr lang="en-US" b="1" dirty="0"/>
              <a:t>daily cell concentration measurements by column (numerically labeled 0, 1, 2, etc.)</a:t>
            </a:r>
          </a:p>
          <a:p>
            <a:pPr marL="285750" indent="-285750">
              <a:buFont typeface="Arial" panose="020B0604020202020204" pitchFamily="34" charset="0"/>
              <a:buChar char="•"/>
            </a:pPr>
            <a:endParaRPr lang="en-US" dirty="0"/>
          </a:p>
          <a:p>
            <a:r>
              <a:rPr lang="en-US" dirty="0"/>
              <a:t>In the example data provided, I measure </a:t>
            </a:r>
            <a:r>
              <a:rPr lang="en-US" i="1" dirty="0"/>
              <a:t>B. burgdorferi </a:t>
            </a:r>
            <a:r>
              <a:rPr lang="en-US" dirty="0"/>
              <a:t>growth with and without IPTG-induction of our inducible </a:t>
            </a:r>
            <a:r>
              <a:rPr lang="en-US" dirty="0" err="1"/>
              <a:t>CRISPRi</a:t>
            </a:r>
            <a:r>
              <a:rPr lang="en-US" dirty="0"/>
              <a:t> system for operon silencing and selective </a:t>
            </a:r>
            <a:r>
              <a:rPr lang="en-US" i="1" dirty="0"/>
              <a:t>in trans </a:t>
            </a:r>
            <a:r>
              <a:rPr lang="en-US" dirty="0"/>
              <a:t>gene complementation </a:t>
            </a:r>
            <a:r>
              <a:rPr lang="en-US" dirty="0">
                <a:hlinkClick r:id="rId2"/>
              </a:rPr>
              <a:t>(Murphy </a:t>
            </a:r>
            <a:r>
              <a:rPr lang="en-US" i="1" dirty="0">
                <a:hlinkClick r:id="rId2"/>
              </a:rPr>
              <a:t>et al., </a:t>
            </a:r>
            <a:r>
              <a:rPr lang="en-US" dirty="0">
                <a:hlinkClick r:id="rId2"/>
              </a:rPr>
              <a:t>2022 </a:t>
            </a:r>
            <a:r>
              <a:rPr lang="en-US" dirty="0" err="1">
                <a:hlinkClick r:id="rId2"/>
              </a:rPr>
              <a:t>bioRxiv</a:t>
            </a:r>
            <a:r>
              <a:rPr lang="en-US" dirty="0">
                <a:hlinkClick r:id="rId2"/>
              </a:rPr>
              <a:t>)</a:t>
            </a:r>
            <a:r>
              <a:rPr lang="en-US" dirty="0"/>
              <a:t>. Specifically, I’ve designed a series of three sgRNAs (NT1, NT2, and T2) that target different sites in the BB0346 open reading frame, which encodes a homolog of the soluble lipoprotein chaperone </a:t>
            </a:r>
            <a:r>
              <a:rPr lang="en-US" dirty="0" err="1"/>
              <a:t>LolA</a:t>
            </a:r>
            <a:r>
              <a:rPr lang="en-US" dirty="0"/>
              <a:t>. Since differentially expressed surface lipoproteins facilitate each individual stage of this bacterium’s pathogenic lifecycle (from tick vector colonization to dissemination and persistence in mammalian hosts), we’re interested in utilizing the </a:t>
            </a:r>
            <a:r>
              <a:rPr lang="en-US" dirty="0" err="1"/>
              <a:t>CRISPRi</a:t>
            </a:r>
            <a:r>
              <a:rPr lang="en-US" dirty="0"/>
              <a:t> system for a full cell-based structure-function analysis of BB0346. To accomplish this, the native protein must be sufficiently silenced for complementation with </a:t>
            </a:r>
            <a:r>
              <a:rPr lang="en-US" dirty="0" err="1"/>
              <a:t>CRISPRi</a:t>
            </a:r>
            <a:r>
              <a:rPr lang="en-US" dirty="0"/>
              <a:t>-resistant (PAM*) alleles. With numerous other essential functions in eubacteria, depletion of </a:t>
            </a:r>
            <a:r>
              <a:rPr lang="en-US" dirty="0" err="1"/>
              <a:t>LolA</a:t>
            </a:r>
            <a:r>
              <a:rPr lang="en-US" dirty="0"/>
              <a:t>/BB0346 should cause a severe growth defect in addition to limiting virulence-associated lipoprotein secretion.  </a:t>
            </a:r>
          </a:p>
          <a:p>
            <a:endParaRPr lang="en-US" dirty="0"/>
          </a:p>
          <a:p>
            <a:r>
              <a:rPr lang="en-US" dirty="0"/>
              <a:t>The application uses ggplot2 (rather than the interactive </a:t>
            </a:r>
            <a:r>
              <a:rPr lang="en-US" dirty="0" err="1"/>
              <a:t>plotly</a:t>
            </a:r>
            <a:r>
              <a:rPr lang="en-US" dirty="0"/>
              <a:t>) in order to produce journal publication-quality images. It must tidy a standard data acquisition format, statistically analyze the data replicates, provide customizability for the plot output (especially to obtain the right dimensions for fitting into a figure), and allow for clear visualization of each sample point/line. </a:t>
            </a:r>
          </a:p>
        </p:txBody>
      </p:sp>
    </p:spTree>
    <p:extLst>
      <p:ext uri="{BB962C8B-B14F-4D97-AF65-F5344CB8AC3E}">
        <p14:creationId xmlns:p14="http://schemas.microsoft.com/office/powerpoint/2010/main" val="295042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E15A6F-9000-CE21-B4B4-397106A48854}"/>
              </a:ext>
            </a:extLst>
          </p:cNvPr>
          <p:cNvSpPr txBox="1"/>
          <p:nvPr/>
        </p:nvSpPr>
        <p:spPr>
          <a:xfrm>
            <a:off x="327932" y="334737"/>
            <a:ext cx="11536136" cy="800219"/>
          </a:xfrm>
          <a:prstGeom prst="rect">
            <a:avLst/>
          </a:prstGeom>
          <a:noFill/>
        </p:spPr>
        <p:txBody>
          <a:bodyPr wrap="square" rtlCol="0">
            <a:spAutoFit/>
          </a:bodyPr>
          <a:lstStyle/>
          <a:p>
            <a:r>
              <a:rPr lang="en-US" sz="2800" dirty="0"/>
              <a:t>Growth Curve Analysis App – Data Input Example</a:t>
            </a:r>
          </a:p>
          <a:p>
            <a:endParaRPr lang="en-US" dirty="0"/>
          </a:p>
        </p:txBody>
      </p:sp>
      <p:pic>
        <p:nvPicPr>
          <p:cNvPr id="3" name="Picture 2">
            <a:extLst>
              <a:ext uri="{FF2B5EF4-FFF2-40B4-BE49-F238E27FC236}">
                <a16:creationId xmlns:a16="http://schemas.microsoft.com/office/drawing/2014/main" id="{E4D13485-CB68-BD73-14F9-2DC10B0653CF}"/>
              </a:ext>
            </a:extLst>
          </p:cNvPr>
          <p:cNvPicPr>
            <a:picLocks noChangeAspect="1"/>
          </p:cNvPicPr>
          <p:nvPr/>
        </p:nvPicPr>
        <p:blipFill>
          <a:blip r:embed="rId2"/>
          <a:stretch>
            <a:fillRect/>
          </a:stretch>
        </p:blipFill>
        <p:spPr>
          <a:xfrm>
            <a:off x="442232" y="1255451"/>
            <a:ext cx="6690940" cy="4983912"/>
          </a:xfrm>
          <a:prstGeom prst="rect">
            <a:avLst/>
          </a:prstGeom>
        </p:spPr>
      </p:pic>
      <p:cxnSp>
        <p:nvCxnSpPr>
          <p:cNvPr id="6" name="Straight Arrow Connector 5">
            <a:extLst>
              <a:ext uri="{FF2B5EF4-FFF2-40B4-BE49-F238E27FC236}">
                <a16:creationId xmlns:a16="http://schemas.microsoft.com/office/drawing/2014/main" id="{8D719CD5-68EF-0886-AF2F-806ACF7FFC86}"/>
              </a:ext>
            </a:extLst>
          </p:cNvPr>
          <p:cNvCxnSpPr/>
          <p:nvPr/>
        </p:nvCxnSpPr>
        <p:spPr>
          <a:xfrm>
            <a:off x="5633357" y="3739243"/>
            <a:ext cx="1273629"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D9B0A52-CF21-286E-427C-1CC4CD86F2CA}"/>
              </a:ext>
            </a:extLst>
          </p:cNvPr>
          <p:cNvCxnSpPr>
            <a:cxnSpLocks/>
          </p:cNvCxnSpPr>
          <p:nvPr/>
        </p:nvCxnSpPr>
        <p:spPr>
          <a:xfrm>
            <a:off x="3271157" y="5780314"/>
            <a:ext cx="0" cy="79737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FAEA3A0-7064-DB43-62E1-5CD8C8FAC55D}"/>
              </a:ext>
            </a:extLst>
          </p:cNvPr>
          <p:cNvSpPr txBox="1"/>
          <p:nvPr/>
        </p:nvSpPr>
        <p:spPr>
          <a:xfrm>
            <a:off x="7190320" y="1347108"/>
            <a:ext cx="482580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CSV files only.</a:t>
            </a:r>
          </a:p>
          <a:p>
            <a:pPr marL="285750" indent="-285750">
              <a:buFont typeface="Arial" panose="020B0604020202020204" pitchFamily="34" charset="0"/>
              <a:buChar char="•"/>
            </a:pPr>
            <a:r>
              <a:rPr lang="en-US" dirty="0"/>
              <a:t>“sample”, “condition”, and numeric day values.</a:t>
            </a:r>
          </a:p>
          <a:p>
            <a:pPr marL="285750" indent="-285750">
              <a:buFont typeface="Arial" panose="020B0604020202020204" pitchFamily="34" charset="0"/>
              <a:buChar char="•"/>
            </a:pPr>
            <a:r>
              <a:rPr lang="en-US" dirty="0"/>
              <a:t>DO NOT LEAVE OBSERVATIONS BLANK for sample or condition columns. Blank measurements are permitted but may disrupt statistical analysis.</a:t>
            </a:r>
          </a:p>
          <a:p>
            <a:pPr marL="285750" indent="-285750">
              <a:buFont typeface="Arial" panose="020B0604020202020204" pitchFamily="34" charset="0"/>
              <a:buChar char="•"/>
            </a:pPr>
            <a:r>
              <a:rPr lang="en-US" b="1" dirty="0">
                <a:solidFill>
                  <a:srgbClr val="00B050"/>
                </a:solidFill>
              </a:rPr>
              <a:t>No limit </a:t>
            </a:r>
            <a:r>
              <a:rPr lang="en-US" dirty="0"/>
              <a:t>to the number of days (4 shown in example) nor the number of samples/conditions.</a:t>
            </a:r>
          </a:p>
          <a:p>
            <a:pPr marL="285750" indent="-285750">
              <a:buFont typeface="Arial" panose="020B0604020202020204" pitchFamily="34" charset="0"/>
              <a:buChar char="•"/>
            </a:pPr>
            <a:r>
              <a:rPr lang="en-US" dirty="0"/>
              <a:t>Requires 2+ replicates for each sample/condition to provide statistical analysis (biological triplicates are ideal).</a:t>
            </a:r>
          </a:p>
        </p:txBody>
      </p:sp>
    </p:spTree>
    <p:extLst>
      <p:ext uri="{BB962C8B-B14F-4D97-AF65-F5344CB8AC3E}">
        <p14:creationId xmlns:p14="http://schemas.microsoft.com/office/powerpoint/2010/main" val="88317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E15A6F-9000-CE21-B4B4-397106A48854}"/>
              </a:ext>
            </a:extLst>
          </p:cNvPr>
          <p:cNvSpPr txBox="1"/>
          <p:nvPr/>
        </p:nvSpPr>
        <p:spPr>
          <a:xfrm>
            <a:off x="327932" y="334737"/>
            <a:ext cx="11536136" cy="523220"/>
          </a:xfrm>
          <a:prstGeom prst="rect">
            <a:avLst/>
          </a:prstGeom>
          <a:noFill/>
        </p:spPr>
        <p:txBody>
          <a:bodyPr wrap="square" rtlCol="0">
            <a:spAutoFit/>
          </a:bodyPr>
          <a:lstStyle/>
          <a:p>
            <a:r>
              <a:rPr lang="en-US" sz="2800" dirty="0"/>
              <a:t>Growth Curve Analysis App – Layout</a:t>
            </a:r>
            <a:endParaRPr lang="en-US" dirty="0"/>
          </a:p>
        </p:txBody>
      </p:sp>
      <p:pic>
        <p:nvPicPr>
          <p:cNvPr id="5" name="Picture 4">
            <a:extLst>
              <a:ext uri="{FF2B5EF4-FFF2-40B4-BE49-F238E27FC236}">
                <a16:creationId xmlns:a16="http://schemas.microsoft.com/office/drawing/2014/main" id="{165A5D94-6EEF-38DD-737D-214474821BDF}"/>
              </a:ext>
            </a:extLst>
          </p:cNvPr>
          <p:cNvPicPr>
            <a:picLocks noChangeAspect="1"/>
          </p:cNvPicPr>
          <p:nvPr/>
        </p:nvPicPr>
        <p:blipFill>
          <a:blip r:embed="rId2"/>
          <a:stretch>
            <a:fillRect/>
          </a:stretch>
        </p:blipFill>
        <p:spPr>
          <a:xfrm>
            <a:off x="264886" y="896134"/>
            <a:ext cx="9895114" cy="5065731"/>
          </a:xfrm>
          <a:prstGeom prst="rect">
            <a:avLst/>
          </a:prstGeom>
        </p:spPr>
      </p:pic>
      <p:pic>
        <p:nvPicPr>
          <p:cNvPr id="10" name="Picture 9">
            <a:extLst>
              <a:ext uri="{FF2B5EF4-FFF2-40B4-BE49-F238E27FC236}">
                <a16:creationId xmlns:a16="http://schemas.microsoft.com/office/drawing/2014/main" id="{988F23F5-4F90-FA3E-87CD-A44CEB6830EC}"/>
              </a:ext>
            </a:extLst>
          </p:cNvPr>
          <p:cNvPicPr>
            <a:picLocks noChangeAspect="1"/>
          </p:cNvPicPr>
          <p:nvPr/>
        </p:nvPicPr>
        <p:blipFill>
          <a:blip r:embed="rId3"/>
          <a:stretch>
            <a:fillRect/>
          </a:stretch>
        </p:blipFill>
        <p:spPr>
          <a:xfrm>
            <a:off x="264885" y="5726720"/>
            <a:ext cx="9889739" cy="1102360"/>
          </a:xfrm>
          <a:prstGeom prst="rect">
            <a:avLst/>
          </a:prstGeom>
        </p:spPr>
      </p:pic>
      <p:sp>
        <p:nvSpPr>
          <p:cNvPr id="11" name="Rectangle 10">
            <a:extLst>
              <a:ext uri="{FF2B5EF4-FFF2-40B4-BE49-F238E27FC236}">
                <a16:creationId xmlns:a16="http://schemas.microsoft.com/office/drawing/2014/main" id="{4AC3453B-5997-E0D9-F073-5225F2BCF367}"/>
              </a:ext>
            </a:extLst>
          </p:cNvPr>
          <p:cNvSpPr/>
          <p:nvPr/>
        </p:nvSpPr>
        <p:spPr>
          <a:xfrm>
            <a:off x="228600" y="896134"/>
            <a:ext cx="9926024" cy="5932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3D3B2FA1-2DDD-E79E-34EE-F0A5A21BAD54}"/>
              </a:ext>
            </a:extLst>
          </p:cNvPr>
          <p:cNvCxnSpPr>
            <a:cxnSpLocks/>
          </p:cNvCxnSpPr>
          <p:nvPr/>
        </p:nvCxnSpPr>
        <p:spPr>
          <a:xfrm flipH="1" flipV="1">
            <a:off x="3088640" y="1691640"/>
            <a:ext cx="858520" cy="574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FED76CE4-CB50-838D-4D7B-BEF5A170E001}"/>
              </a:ext>
            </a:extLst>
          </p:cNvPr>
          <p:cNvSpPr txBox="1"/>
          <p:nvPr/>
        </p:nvSpPr>
        <p:spPr>
          <a:xfrm>
            <a:off x="4074160" y="1884680"/>
            <a:ext cx="2986843" cy="4247317"/>
          </a:xfrm>
          <a:prstGeom prst="rect">
            <a:avLst/>
          </a:prstGeom>
          <a:noFill/>
        </p:spPr>
        <p:txBody>
          <a:bodyPr wrap="none" rtlCol="0">
            <a:spAutoFit/>
          </a:bodyPr>
          <a:lstStyle/>
          <a:p>
            <a:endParaRPr lang="en-US" dirty="0"/>
          </a:p>
          <a:p>
            <a:r>
              <a:rPr lang="en-US" dirty="0"/>
              <a:t>1. CSV file upload button</a:t>
            </a:r>
          </a:p>
          <a:p>
            <a:pPr marL="342900" indent="-342900">
              <a:buAutoNum type="arabicPeriod"/>
            </a:pPr>
            <a:endParaRPr lang="en-US" dirty="0"/>
          </a:p>
          <a:p>
            <a:endParaRPr lang="en-US" dirty="0"/>
          </a:p>
          <a:p>
            <a:endParaRPr lang="en-US" dirty="0"/>
          </a:p>
          <a:p>
            <a:endParaRPr lang="en-US" dirty="0"/>
          </a:p>
          <a:p>
            <a:endParaRPr lang="en-US" dirty="0"/>
          </a:p>
          <a:p>
            <a:r>
              <a:rPr lang="en-US" dirty="0"/>
              <a:t>2. Plot customization pane</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pPr marL="342900" indent="-342900">
              <a:buAutoNum type="arabicPeriod"/>
            </a:pPr>
            <a:endParaRPr lang="en-US" dirty="0"/>
          </a:p>
          <a:p>
            <a:endParaRPr lang="en-US" dirty="0"/>
          </a:p>
          <a:p>
            <a:r>
              <a:rPr lang="en-US" dirty="0"/>
              <a:t>3. Data control selection pane</a:t>
            </a:r>
          </a:p>
        </p:txBody>
      </p:sp>
      <p:sp>
        <p:nvSpPr>
          <p:cNvPr id="16" name="Right Brace 15">
            <a:extLst>
              <a:ext uri="{FF2B5EF4-FFF2-40B4-BE49-F238E27FC236}">
                <a16:creationId xmlns:a16="http://schemas.microsoft.com/office/drawing/2014/main" id="{BB082054-109B-864F-9355-FD7999527BB6}"/>
              </a:ext>
            </a:extLst>
          </p:cNvPr>
          <p:cNvSpPr/>
          <p:nvPr/>
        </p:nvSpPr>
        <p:spPr>
          <a:xfrm>
            <a:off x="3228785" y="2143261"/>
            <a:ext cx="583904" cy="3693160"/>
          </a:xfrm>
          <a:prstGeom prst="rightBrace">
            <a:avLst>
              <a:gd name="adj1" fmla="val 8333"/>
              <a:gd name="adj2" fmla="val 50688"/>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1E46FC6-F2FE-E612-3B6A-0438C99850E7}"/>
              </a:ext>
            </a:extLst>
          </p:cNvPr>
          <p:cNvCxnSpPr>
            <a:cxnSpLocks/>
          </p:cNvCxnSpPr>
          <p:nvPr/>
        </p:nvCxnSpPr>
        <p:spPr>
          <a:xfrm flipH="1">
            <a:off x="3393440" y="6009640"/>
            <a:ext cx="680720" cy="399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1169F18-31AD-D26A-BC32-F2CFE66C82C1}"/>
              </a:ext>
            </a:extLst>
          </p:cNvPr>
          <p:cNvCxnSpPr>
            <a:cxnSpLocks/>
          </p:cNvCxnSpPr>
          <p:nvPr/>
        </p:nvCxnSpPr>
        <p:spPr>
          <a:xfrm flipH="1">
            <a:off x="5028474" y="1364985"/>
            <a:ext cx="9194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60822E3C-6BC2-C396-601F-1EB2AA75C6A8}"/>
              </a:ext>
            </a:extLst>
          </p:cNvPr>
          <p:cNvSpPr txBox="1"/>
          <p:nvPr/>
        </p:nvSpPr>
        <p:spPr>
          <a:xfrm>
            <a:off x="5947954" y="1179799"/>
            <a:ext cx="6096000" cy="369332"/>
          </a:xfrm>
          <a:prstGeom prst="rect">
            <a:avLst/>
          </a:prstGeom>
          <a:noFill/>
        </p:spPr>
        <p:txBody>
          <a:bodyPr wrap="square">
            <a:spAutoFit/>
          </a:bodyPr>
          <a:lstStyle/>
          <a:p>
            <a:r>
              <a:rPr lang="en-US" dirty="0"/>
              <a:t>4. Separated results tabs</a:t>
            </a:r>
          </a:p>
        </p:txBody>
      </p:sp>
    </p:spTree>
    <p:extLst>
      <p:ext uri="{BB962C8B-B14F-4D97-AF65-F5344CB8AC3E}">
        <p14:creationId xmlns:p14="http://schemas.microsoft.com/office/powerpoint/2010/main" val="168461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E15A6F-9000-CE21-B4B4-397106A48854}"/>
              </a:ext>
            </a:extLst>
          </p:cNvPr>
          <p:cNvSpPr txBox="1"/>
          <p:nvPr/>
        </p:nvSpPr>
        <p:spPr>
          <a:xfrm>
            <a:off x="327932" y="334737"/>
            <a:ext cx="11536136" cy="523220"/>
          </a:xfrm>
          <a:prstGeom prst="rect">
            <a:avLst/>
          </a:prstGeom>
          <a:noFill/>
        </p:spPr>
        <p:txBody>
          <a:bodyPr wrap="square" rtlCol="0">
            <a:spAutoFit/>
          </a:bodyPr>
          <a:lstStyle/>
          <a:p>
            <a:r>
              <a:rPr lang="en-US" sz="2800" dirty="0"/>
              <a:t>Growth Curve Analysis App – Plot Results</a:t>
            </a:r>
            <a:endParaRPr lang="en-US" dirty="0"/>
          </a:p>
        </p:txBody>
      </p:sp>
      <p:pic>
        <p:nvPicPr>
          <p:cNvPr id="3" name="Picture 2">
            <a:extLst>
              <a:ext uri="{FF2B5EF4-FFF2-40B4-BE49-F238E27FC236}">
                <a16:creationId xmlns:a16="http://schemas.microsoft.com/office/drawing/2014/main" id="{72A0A62F-8136-DF40-89F1-4336F2A25DEA}"/>
              </a:ext>
            </a:extLst>
          </p:cNvPr>
          <p:cNvPicPr>
            <a:picLocks noChangeAspect="1"/>
          </p:cNvPicPr>
          <p:nvPr/>
        </p:nvPicPr>
        <p:blipFill>
          <a:blip r:embed="rId2"/>
          <a:stretch>
            <a:fillRect/>
          </a:stretch>
        </p:blipFill>
        <p:spPr>
          <a:xfrm>
            <a:off x="327932" y="965898"/>
            <a:ext cx="10850916" cy="5506565"/>
          </a:xfrm>
          <a:prstGeom prst="rect">
            <a:avLst/>
          </a:prstGeom>
        </p:spPr>
      </p:pic>
      <p:sp>
        <p:nvSpPr>
          <p:cNvPr id="6" name="TextBox 5">
            <a:extLst>
              <a:ext uri="{FF2B5EF4-FFF2-40B4-BE49-F238E27FC236}">
                <a16:creationId xmlns:a16="http://schemas.microsoft.com/office/drawing/2014/main" id="{46A32296-E90F-29F4-B3FF-F27D9DAE1D52}"/>
              </a:ext>
            </a:extLst>
          </p:cNvPr>
          <p:cNvSpPr txBox="1"/>
          <p:nvPr/>
        </p:nvSpPr>
        <p:spPr>
          <a:xfrm rot="1250547">
            <a:off x="7053888" y="1117859"/>
            <a:ext cx="2814316" cy="369332"/>
          </a:xfrm>
          <a:prstGeom prst="rect">
            <a:avLst/>
          </a:prstGeom>
          <a:noFill/>
        </p:spPr>
        <p:txBody>
          <a:bodyPr wrap="square" rtlCol="0">
            <a:spAutoFit/>
          </a:bodyPr>
          <a:lstStyle/>
          <a:p>
            <a:pPr algn="ctr"/>
            <a:r>
              <a:rPr lang="en-US" b="1" dirty="0"/>
              <a:t>Customize to your desire!</a:t>
            </a:r>
          </a:p>
        </p:txBody>
      </p:sp>
      <p:sp>
        <p:nvSpPr>
          <p:cNvPr id="12" name="TextBox 11">
            <a:extLst>
              <a:ext uri="{FF2B5EF4-FFF2-40B4-BE49-F238E27FC236}">
                <a16:creationId xmlns:a16="http://schemas.microsoft.com/office/drawing/2014/main" id="{BC2D2CBB-2551-7A2F-4725-78621C6C8353}"/>
              </a:ext>
            </a:extLst>
          </p:cNvPr>
          <p:cNvSpPr txBox="1"/>
          <p:nvPr/>
        </p:nvSpPr>
        <p:spPr>
          <a:xfrm>
            <a:off x="8458814" y="4544110"/>
            <a:ext cx="3662680" cy="2257413"/>
          </a:xfrm>
          <a:prstGeom prst="rect">
            <a:avLst/>
          </a:prstGeom>
          <a:noFill/>
        </p:spPr>
        <p:txBody>
          <a:bodyPr wrap="square">
            <a:sp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*Since it is not feasible to start this line chart at 0, it will never have a lie factor equal to 1 (i.e. the effect of the graphic will always be greater than the effect of the data). Normalization of the data would eliminate the story it tells to others in my field (I inoculate my cultures at a starting concentration of 10^6 cells/mL, and the cells stop growing when I use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CRISPRi</a:t>
            </a:r>
            <a:r>
              <a:rPr lang="en-US" sz="1200" dirty="0">
                <a:effectLst/>
                <a:latin typeface="Calibri" panose="020F0502020204030204" pitchFamily="34" charset="0"/>
                <a:ea typeface="Calibri" panose="020F0502020204030204" pitchFamily="34" charset="0"/>
                <a:cs typeface="Times New Roman" panose="02020603050405020304" pitchFamily="18" charset="0"/>
              </a:rPr>
              <a:t> to knock down a gene of interest with different sgRNAs, preventing them from reaching the carrying capacity of approximately 2x10^8 cells/mL), so I believe this is the best way to represent the data without added distortion. </a:t>
            </a:r>
          </a:p>
        </p:txBody>
      </p:sp>
    </p:spTree>
    <p:extLst>
      <p:ext uri="{BB962C8B-B14F-4D97-AF65-F5344CB8AC3E}">
        <p14:creationId xmlns:p14="http://schemas.microsoft.com/office/powerpoint/2010/main" val="123716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E15A6F-9000-CE21-B4B4-397106A48854}"/>
              </a:ext>
            </a:extLst>
          </p:cNvPr>
          <p:cNvSpPr txBox="1"/>
          <p:nvPr/>
        </p:nvSpPr>
        <p:spPr>
          <a:xfrm>
            <a:off x="327932" y="334737"/>
            <a:ext cx="11536136" cy="523220"/>
          </a:xfrm>
          <a:prstGeom prst="rect">
            <a:avLst/>
          </a:prstGeom>
          <a:noFill/>
        </p:spPr>
        <p:txBody>
          <a:bodyPr wrap="square" rtlCol="0">
            <a:spAutoFit/>
          </a:bodyPr>
          <a:lstStyle/>
          <a:p>
            <a:r>
              <a:rPr lang="en-US" sz="2800" dirty="0"/>
              <a:t>Growth Curve Analysis App – T-test Results</a:t>
            </a:r>
            <a:endParaRPr lang="en-US" dirty="0"/>
          </a:p>
        </p:txBody>
      </p:sp>
      <p:pic>
        <p:nvPicPr>
          <p:cNvPr id="5" name="Picture 4">
            <a:extLst>
              <a:ext uri="{FF2B5EF4-FFF2-40B4-BE49-F238E27FC236}">
                <a16:creationId xmlns:a16="http://schemas.microsoft.com/office/drawing/2014/main" id="{D789D7AA-B1C6-B746-0775-1B28001E8150}"/>
              </a:ext>
            </a:extLst>
          </p:cNvPr>
          <p:cNvPicPr>
            <a:picLocks noChangeAspect="1"/>
          </p:cNvPicPr>
          <p:nvPr/>
        </p:nvPicPr>
        <p:blipFill>
          <a:blip r:embed="rId2"/>
          <a:stretch>
            <a:fillRect/>
          </a:stretch>
        </p:blipFill>
        <p:spPr>
          <a:xfrm>
            <a:off x="2382520" y="1651611"/>
            <a:ext cx="8976360" cy="4594501"/>
          </a:xfrm>
          <a:prstGeom prst="rect">
            <a:avLst/>
          </a:prstGeom>
        </p:spPr>
      </p:pic>
      <p:pic>
        <p:nvPicPr>
          <p:cNvPr id="7" name="Picture 6">
            <a:extLst>
              <a:ext uri="{FF2B5EF4-FFF2-40B4-BE49-F238E27FC236}">
                <a16:creationId xmlns:a16="http://schemas.microsoft.com/office/drawing/2014/main" id="{9569DC50-4995-ACF8-BD6A-E8C40E050D2A}"/>
              </a:ext>
            </a:extLst>
          </p:cNvPr>
          <p:cNvPicPr>
            <a:picLocks noChangeAspect="1"/>
          </p:cNvPicPr>
          <p:nvPr/>
        </p:nvPicPr>
        <p:blipFill>
          <a:blip r:embed="rId3"/>
          <a:stretch>
            <a:fillRect/>
          </a:stretch>
        </p:blipFill>
        <p:spPr>
          <a:xfrm>
            <a:off x="394579" y="1111430"/>
            <a:ext cx="4507621" cy="2903472"/>
          </a:xfrm>
          <a:prstGeom prst="rect">
            <a:avLst/>
          </a:prstGeom>
        </p:spPr>
      </p:pic>
      <p:sp>
        <p:nvSpPr>
          <p:cNvPr id="8" name="TextBox 7">
            <a:extLst>
              <a:ext uri="{FF2B5EF4-FFF2-40B4-BE49-F238E27FC236}">
                <a16:creationId xmlns:a16="http://schemas.microsoft.com/office/drawing/2014/main" id="{B0572B24-9D72-88DE-AF78-C64B46A90AD5}"/>
              </a:ext>
            </a:extLst>
          </p:cNvPr>
          <p:cNvSpPr txBox="1"/>
          <p:nvPr/>
        </p:nvSpPr>
        <p:spPr>
          <a:xfrm>
            <a:off x="0" y="4006060"/>
            <a:ext cx="2509516" cy="1200329"/>
          </a:xfrm>
          <a:prstGeom prst="rect">
            <a:avLst/>
          </a:prstGeom>
          <a:noFill/>
        </p:spPr>
        <p:txBody>
          <a:bodyPr wrap="square" rtlCol="0">
            <a:spAutoFit/>
          </a:bodyPr>
          <a:lstStyle/>
          <a:p>
            <a:pPr algn="ctr"/>
            <a:r>
              <a:rPr lang="en-US" dirty="0"/>
              <a:t>Factorized data default to first sample/condition (</a:t>
            </a:r>
            <a:r>
              <a:rPr lang="en-US" i="1" dirty="0"/>
              <a:t>i.e. </a:t>
            </a:r>
            <a:r>
              <a:rPr lang="en-US" dirty="0"/>
              <a:t>interaction) from input CSV file</a:t>
            </a:r>
          </a:p>
        </p:txBody>
      </p:sp>
      <p:cxnSp>
        <p:nvCxnSpPr>
          <p:cNvPr id="9" name="Straight Arrow Connector 8">
            <a:extLst>
              <a:ext uri="{FF2B5EF4-FFF2-40B4-BE49-F238E27FC236}">
                <a16:creationId xmlns:a16="http://schemas.microsoft.com/office/drawing/2014/main" id="{B24E2D67-3C56-177E-F537-6F3FC567C6A7}"/>
              </a:ext>
            </a:extLst>
          </p:cNvPr>
          <p:cNvCxnSpPr>
            <a:cxnSpLocks/>
          </p:cNvCxnSpPr>
          <p:nvPr/>
        </p:nvCxnSpPr>
        <p:spPr>
          <a:xfrm>
            <a:off x="1341120" y="5272429"/>
            <a:ext cx="995680" cy="6711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472546C-E67A-95B9-5F68-D21D5D8611A8}"/>
              </a:ext>
            </a:extLst>
          </p:cNvPr>
          <p:cNvCxnSpPr>
            <a:cxnSpLocks/>
          </p:cNvCxnSpPr>
          <p:nvPr/>
        </p:nvCxnSpPr>
        <p:spPr>
          <a:xfrm>
            <a:off x="8495470" y="1397000"/>
            <a:ext cx="0" cy="2546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DBEFCED6-F170-CBBD-2E2D-FF9706E6CE36}"/>
              </a:ext>
            </a:extLst>
          </p:cNvPr>
          <p:cNvSpPr txBox="1"/>
          <p:nvPr/>
        </p:nvSpPr>
        <p:spPr>
          <a:xfrm>
            <a:off x="6870700" y="735189"/>
            <a:ext cx="3117405" cy="646331"/>
          </a:xfrm>
          <a:prstGeom prst="rect">
            <a:avLst/>
          </a:prstGeom>
          <a:noFill/>
        </p:spPr>
        <p:txBody>
          <a:bodyPr wrap="square" rtlCol="0">
            <a:spAutoFit/>
          </a:bodyPr>
          <a:lstStyle/>
          <a:p>
            <a:pPr algn="ctr"/>
            <a:r>
              <a:rPr lang="en-US" dirty="0"/>
              <a:t>P-value significance of deviation from selected control </a:t>
            </a:r>
          </a:p>
        </p:txBody>
      </p:sp>
      <p:sp>
        <p:nvSpPr>
          <p:cNvPr id="18" name="Left Brace 17">
            <a:extLst>
              <a:ext uri="{FF2B5EF4-FFF2-40B4-BE49-F238E27FC236}">
                <a16:creationId xmlns:a16="http://schemas.microsoft.com/office/drawing/2014/main" id="{3B849F45-F008-F09A-C81F-5239484008F7}"/>
              </a:ext>
            </a:extLst>
          </p:cNvPr>
          <p:cNvSpPr/>
          <p:nvPr/>
        </p:nvSpPr>
        <p:spPr>
          <a:xfrm rot="16200000">
            <a:off x="6698678" y="5858190"/>
            <a:ext cx="218440" cy="99428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0CB8887-275B-D14A-3497-40FDA2BC36AF}"/>
              </a:ext>
            </a:extLst>
          </p:cNvPr>
          <p:cNvSpPr txBox="1"/>
          <p:nvPr/>
        </p:nvSpPr>
        <p:spPr>
          <a:xfrm>
            <a:off x="5163820" y="6464552"/>
            <a:ext cx="3117405" cy="369332"/>
          </a:xfrm>
          <a:prstGeom prst="rect">
            <a:avLst/>
          </a:prstGeom>
          <a:noFill/>
        </p:spPr>
        <p:txBody>
          <a:bodyPr wrap="square" rtlCol="0">
            <a:spAutoFit/>
          </a:bodyPr>
          <a:lstStyle/>
          <a:p>
            <a:pPr algn="ctr"/>
            <a:r>
              <a:rPr lang="en-US" dirty="0"/>
              <a:t>Compared sample/conditions</a:t>
            </a:r>
          </a:p>
        </p:txBody>
      </p:sp>
    </p:spTree>
    <p:extLst>
      <p:ext uri="{BB962C8B-B14F-4D97-AF65-F5344CB8AC3E}">
        <p14:creationId xmlns:p14="http://schemas.microsoft.com/office/powerpoint/2010/main" val="165159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E15A6F-9000-CE21-B4B4-397106A48854}"/>
              </a:ext>
            </a:extLst>
          </p:cNvPr>
          <p:cNvSpPr txBox="1"/>
          <p:nvPr/>
        </p:nvSpPr>
        <p:spPr>
          <a:xfrm>
            <a:off x="327932" y="334737"/>
            <a:ext cx="11536136" cy="523220"/>
          </a:xfrm>
          <a:prstGeom prst="rect">
            <a:avLst/>
          </a:prstGeom>
          <a:noFill/>
        </p:spPr>
        <p:txBody>
          <a:bodyPr wrap="square" rtlCol="0">
            <a:spAutoFit/>
          </a:bodyPr>
          <a:lstStyle/>
          <a:p>
            <a:r>
              <a:rPr lang="en-US" sz="2800" dirty="0"/>
              <a:t>Growth Curve Analysis App – Tables Results</a:t>
            </a:r>
            <a:endParaRPr lang="en-US" dirty="0"/>
          </a:p>
        </p:txBody>
      </p:sp>
      <p:cxnSp>
        <p:nvCxnSpPr>
          <p:cNvPr id="12" name="Straight Arrow Connector 11">
            <a:extLst>
              <a:ext uri="{FF2B5EF4-FFF2-40B4-BE49-F238E27FC236}">
                <a16:creationId xmlns:a16="http://schemas.microsoft.com/office/drawing/2014/main" id="{6472546C-E67A-95B9-5F68-D21D5D8611A8}"/>
              </a:ext>
            </a:extLst>
          </p:cNvPr>
          <p:cNvCxnSpPr>
            <a:cxnSpLocks/>
          </p:cNvCxnSpPr>
          <p:nvPr/>
        </p:nvCxnSpPr>
        <p:spPr>
          <a:xfrm flipH="1">
            <a:off x="6808910" y="1894840"/>
            <a:ext cx="790770" cy="3429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DBEFCED6-F170-CBBD-2E2D-FF9706E6CE36}"/>
              </a:ext>
            </a:extLst>
          </p:cNvPr>
          <p:cNvSpPr txBox="1"/>
          <p:nvPr/>
        </p:nvSpPr>
        <p:spPr>
          <a:xfrm>
            <a:off x="7500620" y="1332994"/>
            <a:ext cx="3726180" cy="646331"/>
          </a:xfrm>
          <a:prstGeom prst="rect">
            <a:avLst/>
          </a:prstGeom>
          <a:noFill/>
        </p:spPr>
        <p:txBody>
          <a:bodyPr wrap="square" rtlCol="0">
            <a:spAutoFit/>
          </a:bodyPr>
          <a:lstStyle/>
          <a:p>
            <a:pPr algn="ctr"/>
            <a:r>
              <a:rPr lang="en-US" dirty="0"/>
              <a:t>Output data table of input CSV to confirm full/successful file upload</a:t>
            </a:r>
          </a:p>
        </p:txBody>
      </p:sp>
      <p:pic>
        <p:nvPicPr>
          <p:cNvPr id="3" name="Picture 2">
            <a:extLst>
              <a:ext uri="{FF2B5EF4-FFF2-40B4-BE49-F238E27FC236}">
                <a16:creationId xmlns:a16="http://schemas.microsoft.com/office/drawing/2014/main" id="{5E80A53B-3FB5-7FBD-F59D-47C4CCF06B1A}"/>
              </a:ext>
            </a:extLst>
          </p:cNvPr>
          <p:cNvPicPr>
            <a:picLocks noChangeAspect="1"/>
          </p:cNvPicPr>
          <p:nvPr/>
        </p:nvPicPr>
        <p:blipFill>
          <a:blip r:embed="rId2"/>
          <a:stretch>
            <a:fillRect/>
          </a:stretch>
        </p:blipFill>
        <p:spPr>
          <a:xfrm>
            <a:off x="62980" y="895411"/>
            <a:ext cx="6564924" cy="3365881"/>
          </a:xfrm>
          <a:prstGeom prst="rect">
            <a:avLst/>
          </a:prstGeom>
        </p:spPr>
      </p:pic>
      <p:pic>
        <p:nvPicPr>
          <p:cNvPr id="10" name="Picture 9">
            <a:extLst>
              <a:ext uri="{FF2B5EF4-FFF2-40B4-BE49-F238E27FC236}">
                <a16:creationId xmlns:a16="http://schemas.microsoft.com/office/drawing/2014/main" id="{6B3D6D17-4BDD-40AE-DF93-6EAF5E77A512}"/>
              </a:ext>
            </a:extLst>
          </p:cNvPr>
          <p:cNvPicPr>
            <a:picLocks noChangeAspect="1"/>
          </p:cNvPicPr>
          <p:nvPr/>
        </p:nvPicPr>
        <p:blipFill>
          <a:blip r:embed="rId3"/>
          <a:stretch>
            <a:fillRect/>
          </a:stretch>
        </p:blipFill>
        <p:spPr>
          <a:xfrm>
            <a:off x="5375246" y="3246120"/>
            <a:ext cx="6639074" cy="3440031"/>
          </a:xfrm>
          <a:prstGeom prst="rect">
            <a:avLst/>
          </a:prstGeom>
        </p:spPr>
      </p:pic>
      <p:sp>
        <p:nvSpPr>
          <p:cNvPr id="17" name="TextBox 16">
            <a:extLst>
              <a:ext uri="{FF2B5EF4-FFF2-40B4-BE49-F238E27FC236}">
                <a16:creationId xmlns:a16="http://schemas.microsoft.com/office/drawing/2014/main" id="{F3362F62-F1D9-4D38-2BC8-E6066BDB3637}"/>
              </a:ext>
            </a:extLst>
          </p:cNvPr>
          <p:cNvSpPr txBox="1"/>
          <p:nvPr/>
        </p:nvSpPr>
        <p:spPr>
          <a:xfrm>
            <a:off x="-35560" y="4688889"/>
            <a:ext cx="4983480" cy="923330"/>
          </a:xfrm>
          <a:prstGeom prst="rect">
            <a:avLst/>
          </a:prstGeom>
          <a:noFill/>
        </p:spPr>
        <p:txBody>
          <a:bodyPr wrap="square" rtlCol="0">
            <a:spAutoFit/>
          </a:bodyPr>
          <a:lstStyle/>
          <a:p>
            <a:pPr algn="ctr"/>
            <a:r>
              <a:rPr lang="en-US" dirty="0" err="1"/>
              <a:t>dplyr</a:t>
            </a:r>
            <a:r>
              <a:rPr lang="en-US" dirty="0"/>
              <a:t> summarized data with valuable analyses including the 95% confidence intervals for error bars generated in the plot</a:t>
            </a:r>
          </a:p>
        </p:txBody>
      </p:sp>
      <p:cxnSp>
        <p:nvCxnSpPr>
          <p:cNvPr id="18" name="Straight Arrow Connector 17">
            <a:extLst>
              <a:ext uri="{FF2B5EF4-FFF2-40B4-BE49-F238E27FC236}">
                <a16:creationId xmlns:a16="http://schemas.microsoft.com/office/drawing/2014/main" id="{66EB0DF6-A55D-FFC9-5345-26A4098979A8}"/>
              </a:ext>
            </a:extLst>
          </p:cNvPr>
          <p:cNvCxnSpPr>
            <a:cxnSpLocks/>
          </p:cNvCxnSpPr>
          <p:nvPr/>
        </p:nvCxnSpPr>
        <p:spPr>
          <a:xfrm>
            <a:off x="4805680" y="5150554"/>
            <a:ext cx="4622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4058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659</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Murphy</dc:creator>
  <cp:lastModifiedBy>Bryan Murphy</cp:lastModifiedBy>
  <cp:revision>3</cp:revision>
  <dcterms:created xsi:type="dcterms:W3CDTF">2022-12-09T01:50:21Z</dcterms:created>
  <dcterms:modified xsi:type="dcterms:W3CDTF">2022-12-09T04:11:01Z</dcterms:modified>
</cp:coreProperties>
</file>