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customXml/itemProps4.xml" ContentType="application/vnd.openxmlformats-officedocument.customXmlProperties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83" r:id="rId5"/>
    <p:sldMasterId id="2147484597" r:id="rId6"/>
    <p:sldMasterId id="2147484610" r:id="rId7"/>
    <p:sldMasterId id="2147487912" r:id="rId8"/>
  </p:sldMasterIdLst>
  <p:notesMasterIdLst>
    <p:notesMasterId r:id="rId17"/>
  </p:notesMasterIdLst>
  <p:handoutMasterIdLst>
    <p:handoutMasterId r:id="rId18"/>
  </p:handoutMasterIdLst>
  <p:sldIdLst>
    <p:sldId id="353" r:id="rId9"/>
    <p:sldId id="354" r:id="rId10"/>
    <p:sldId id="361" r:id="rId11"/>
    <p:sldId id="362" r:id="rId12"/>
    <p:sldId id="363" r:id="rId13"/>
    <p:sldId id="365" r:id="rId14"/>
    <p:sldId id="364" r:id="rId15"/>
    <p:sldId id="360" r:id="rId16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FF99FF"/>
    <a:srgbClr val="0000FF"/>
    <a:srgbClr val="FF9900"/>
    <a:srgbClr val="FF0000"/>
    <a:srgbClr val="009900"/>
    <a:srgbClr val="FF3300"/>
    <a:srgbClr val="FF6600"/>
    <a:srgbClr val="0066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80" autoAdjust="0"/>
    <p:restoredTop sz="85055" autoAdjust="0"/>
  </p:normalViewPr>
  <p:slideViewPr>
    <p:cSldViewPr>
      <p:cViewPr varScale="1">
        <p:scale>
          <a:sx n="66" d="100"/>
          <a:sy n="66" d="100"/>
        </p:scale>
        <p:origin x="-134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718"/>
    </p:cViewPr>
  </p:sorterViewPr>
  <p:notesViewPr>
    <p:cSldViewPr>
      <p:cViewPr varScale="1">
        <p:scale>
          <a:sx n="56" d="100"/>
          <a:sy n="56" d="100"/>
        </p:scale>
        <p:origin x="-1860" y="-96"/>
      </p:cViewPr>
      <p:guideLst>
        <p:guide orient="horz" pos="2924"/>
        <p:guide pos="220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5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7.xml"/><Relationship Id="rId10" Type="http://schemas.openxmlformats.org/officeDocument/2006/relationships/slide" Target="slides/slide2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5138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050" y="0"/>
            <a:ext cx="3027363" cy="465138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71DBBF0-9ED4-4DA6-9F91-7F41881D35E0}" type="datetimeFigureOut">
              <a:rPr lang="en-US"/>
              <a:pPr>
                <a:defRPr/>
              </a:pPr>
              <a:t>2/16/2011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6975"/>
            <a:ext cx="3027363" cy="465138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050" y="8816975"/>
            <a:ext cx="3027363" cy="465138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25AFB300-3846-474A-9B4D-AAE4280B86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5138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5138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D6DECDA-4C49-4F49-A4F9-3A0B53D2B701}" type="datetimeFigureOut">
              <a:rPr lang="en-US"/>
              <a:pPr>
                <a:defRPr/>
              </a:pPr>
              <a:t>2/16/2011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5325"/>
            <a:ext cx="4641850" cy="3481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3" tIns="46477" rIns="92953" bIns="4647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8300"/>
          </a:xfrm>
          <a:prstGeom prst="rect">
            <a:avLst/>
          </a:prstGeom>
        </p:spPr>
        <p:txBody>
          <a:bodyPr vert="horz" lIns="92953" tIns="46477" rIns="92953" bIns="46477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6975"/>
            <a:ext cx="3027363" cy="465138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6975"/>
            <a:ext cx="3027363" cy="465138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2734ABF-D6A6-4D5E-802A-97F82C2C75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9DC80F-ABA6-4E76-B18B-0494E7C7947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Ref:</a:t>
            </a:r>
          </a:p>
          <a:p>
            <a:r>
              <a:rPr lang="en-US" dirty="0" smtClean="0"/>
              <a:t>http://wiki.apache.org/tomcat/FAQ/Connectors</a:t>
            </a:r>
          </a:p>
          <a:p>
            <a:r>
              <a:rPr lang="en-US" dirty="0" smtClean="0"/>
              <a:t>http://stackoverflow.com/questions/1081918/apache-to-tomcat-mod-jk-vs-mod-proxy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34ABF-D6A6-4D5E-802A-97F82C2C757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34ABF-D6A6-4D5E-802A-97F82C2C757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Ref:</a:t>
            </a:r>
          </a:p>
          <a:p>
            <a:r>
              <a:rPr lang="en-US" dirty="0" smtClean="0"/>
              <a:t>http://tomcat.apache.org/connectors-doc/</a:t>
            </a:r>
          </a:p>
          <a:p>
            <a:r>
              <a:rPr lang="en-US" dirty="0" smtClean="0"/>
              <a:t>http://tomcat.apache.org/connectors-doc/ajp/ajpv13a.html</a:t>
            </a:r>
          </a:p>
          <a:p>
            <a:r>
              <a:rPr lang="en-US" dirty="0" smtClean="0"/>
              <a:t>http://tomcat.apache.org/connectors-doc/reference/apache.html</a:t>
            </a:r>
          </a:p>
          <a:p>
            <a:r>
              <a:rPr lang="en-US" dirty="0" smtClean="0"/>
              <a:t>http://tomcat.apache.org/connectors-doc/reference/workers.html</a:t>
            </a:r>
          </a:p>
          <a:p>
            <a:r>
              <a:rPr lang="en-US" dirty="0" smtClean="0"/>
              <a:t>http://tomcat.apache.org/connectors-doc/generic_howto/loadbalancers.html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34ABF-D6A6-4D5E-802A-97F82C2C757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Ref:</a:t>
            </a:r>
          </a:p>
          <a:p>
            <a:r>
              <a:rPr lang="en-US" smtClean="0"/>
              <a:t>http://tomcat.apache.org/connectors-doc/</a:t>
            </a:r>
            <a:endParaRPr lang="en-US" dirty="0" smtClean="0"/>
          </a:p>
          <a:p>
            <a:r>
              <a:rPr lang="en-US" dirty="0" smtClean="0"/>
              <a:t>http://tomcat.apache.org/connectors-doc/ajp/ajpv13a.html</a:t>
            </a:r>
          </a:p>
          <a:p>
            <a:r>
              <a:rPr lang="en-US" dirty="0" smtClean="0"/>
              <a:t>http://tomcat.apache.org/connectors-doc/reference/apache.html</a:t>
            </a:r>
          </a:p>
          <a:p>
            <a:r>
              <a:rPr lang="en-US" dirty="0" smtClean="0"/>
              <a:t>http://tomcat.apache.org/connectors-doc/reference/workers.html</a:t>
            </a:r>
          </a:p>
          <a:p>
            <a:r>
              <a:rPr lang="en-US" dirty="0" smtClean="0"/>
              <a:t>http://tomcat.apache.org/connectors-doc/generic_howto/loadbalancers.html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34ABF-D6A6-4D5E-802A-97F82C2C757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Ref:</a:t>
            </a:r>
            <a:r>
              <a:rPr lang="en-US" baseline="0" smtClean="0"/>
              <a:t> http://tomcat.apache.org/connectors-doc/reference/workers.html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34ABF-D6A6-4D5E-802A-97F82C2C757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Ref: http://tomcat.apache.org/connectors-doc/reference/workers.html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worker.lb.retries</a:t>
            </a:r>
            <a:r>
              <a:rPr lang="en-US" dirty="0" smtClean="0"/>
              <a:t>=4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worker.node1=2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worker.node1.recover_time=60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34ABF-D6A6-4D5E-802A-97F82C2C757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rrowheads="1"/>
          </p:cNvSpPr>
          <p:nvPr/>
        </p:nvSpPr>
        <p:spPr bwMode="auto">
          <a:xfrm rot="10800000">
            <a:off x="246063" y="1600200"/>
            <a:ext cx="7069137" cy="4113213"/>
          </a:xfrm>
          <a:prstGeom prst="roundRect">
            <a:avLst>
              <a:gd name="adj" fmla="val 7606"/>
            </a:avLst>
          </a:prstGeom>
          <a:solidFill>
            <a:srgbClr val="D0D8E8"/>
          </a:solidFill>
          <a:ln w="9525">
            <a:noFill/>
            <a:round/>
            <a:headEnd/>
            <a:tailEnd/>
          </a:ln>
        </p:spPr>
        <p:txBody>
          <a:bodyPr rot="10800000" wrap="none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858000" y="1600200"/>
            <a:ext cx="2286000" cy="41100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Make the Internet Change Vietnamese Lives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762000"/>
            <a:ext cx="2362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Title Placeholder 1"/>
          <p:cNvSpPr>
            <a:spLocks noGrp="1"/>
          </p:cNvSpPr>
          <p:nvPr>
            <p:ph type="ctrTitle"/>
          </p:nvPr>
        </p:nvSpPr>
        <p:spPr>
          <a:xfrm>
            <a:off x="457200" y="2130425"/>
            <a:ext cx="6096000" cy="14700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100" name="Text Placeholder 2"/>
          <p:cNvSpPr>
            <a:spLocks noGrp="1"/>
          </p:cNvSpPr>
          <p:nvPr>
            <p:ph type="subTitle" idx="1"/>
          </p:nvPr>
        </p:nvSpPr>
        <p:spPr>
          <a:xfrm>
            <a:off x="457200" y="4191000"/>
            <a:ext cx="6096000" cy="1066800"/>
          </a:xfrm>
        </p:spPr>
        <p:txBody>
          <a:bodyPr/>
          <a:lstStyle>
            <a:lvl1pPr marL="0" indent="0">
              <a:buFont typeface="Arial" charset="0"/>
              <a:buNone/>
              <a:defRPr sz="24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6" descr="untitled-small.bmp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6629400"/>
            <a:ext cx="13430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5471DA-C891-4703-B331-4DECE05F144F}" type="datetime3">
              <a:rPr lang="en-US"/>
              <a:pPr>
                <a:defRPr/>
              </a:pPr>
              <a:t>16 February 2011</a:t>
            </a:fld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38BF98D-DD14-4E76-BBF5-50B5810FCF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35CEB42-E35D-4964-9939-4D63EBD8F440}" type="datetime3">
              <a:rPr lang="en-US"/>
              <a:pPr>
                <a:defRPr/>
              </a:pPr>
              <a:t>16 February 2011</a:t>
            </a:fld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DEDC269-0179-4F40-B0FB-95C6A5102B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973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973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9D6A00A-2A3D-464E-A52A-5F133722FC59}" type="datetime3">
              <a:rPr lang="en-US"/>
              <a:pPr>
                <a:defRPr/>
              </a:pPr>
              <a:t>16 February 2011</a:t>
            </a:fld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79B8D1A-53B0-490D-81BE-A49BC827C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B2964-4512-4D25-814C-B2926738E6A7}" type="datetime3">
              <a:rPr lang="en-US"/>
              <a:pPr>
                <a:defRPr/>
              </a:pPr>
              <a:t>16 February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BA4C3-5E23-4FC8-8DDE-E297FB7DFA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342CCC-CF0B-447F-BB32-A6DD9284E09B}" type="datetime3">
              <a:rPr lang="en-US"/>
              <a:pPr>
                <a:defRPr/>
              </a:pPr>
              <a:t>16 February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640119-C8BB-42A1-98D2-EAE454D49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60A64D-6910-4810-A996-61CFE1DCFF30}" type="datetime3">
              <a:rPr lang="en-US"/>
              <a:pPr>
                <a:defRPr/>
              </a:pPr>
              <a:t>16 February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DB889-C174-431D-A891-F4346070E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803519-0D0C-45A9-8016-DA645C446BA8}" type="datetime3">
              <a:rPr lang="en-US"/>
              <a:pPr>
                <a:defRPr/>
              </a:pPr>
              <a:t>16 February 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3F5EB-204F-4B05-8884-7EE9573A07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999A2-1961-478F-A6AD-3D6227623023}" type="datetime3">
              <a:rPr lang="en-US"/>
              <a:pPr>
                <a:defRPr/>
              </a:pPr>
              <a:t>16 February 2011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EEF9C0-5086-4F34-82EF-B0C1FAB15E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E7BC79-05E4-4E3D-AF53-273C0A7050D4}" type="datetime3">
              <a:rPr lang="en-US"/>
              <a:pPr>
                <a:defRPr/>
              </a:pPr>
              <a:t>16 February 2011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F0464-6CCE-443A-8ADB-D998874EA2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4AC53-CB91-4520-B7B6-7E9FBDFF1901}" type="datetime3">
              <a:rPr lang="en-US"/>
              <a:pPr>
                <a:defRPr/>
              </a:pPr>
              <a:t>16 February 2011</a:t>
            </a:fld>
            <a:endParaRPr lang="en-US" dirty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6E50B-C71C-4394-B185-D1FDC7EB3DB9}" type="slidenum">
              <a:rPr lang="en-US"/>
              <a:pPr>
                <a:defRPr/>
              </a:pPr>
              <a:t>‹#›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40B415-69AC-42F7-A938-80D5BF6D3723}" type="datetime3">
              <a:rPr lang="en-US"/>
              <a:pPr>
                <a:defRPr/>
              </a:pPr>
              <a:t>16 February 2011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ABF140-DF2E-42DC-A90F-FE8DB3E839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9B141-C19F-4C0B-9404-1F199272748B}" type="datetime3">
              <a:rPr lang="en-US"/>
              <a:pPr>
                <a:defRPr/>
              </a:pPr>
              <a:t>16 February 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0D03B-84FA-4B79-86C2-BD5F244373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12C40-550B-481F-BE91-6C74933BE1A2}" type="datetime3">
              <a:rPr lang="en-US"/>
              <a:pPr>
                <a:defRPr/>
              </a:pPr>
              <a:t>16 February 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463B74-EBDD-4EB7-9F99-77178AC498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988A4-EC74-48C5-A1EE-6F6918E3C8A1}" type="datetime3">
              <a:rPr lang="en-US"/>
              <a:pPr>
                <a:defRPr/>
              </a:pPr>
              <a:t>16 February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A5A269-0250-4767-8298-E869033FD7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C35E6E-9309-42C6-BBC8-2184508DD438}" type="datetime3">
              <a:rPr lang="en-US"/>
              <a:pPr>
                <a:defRPr/>
              </a:pPr>
              <a:t>16 February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E15163-93B5-4CE5-ACBB-604C4F247C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29C23-4E05-46A7-B15C-8CAE4EE58D4A}" type="datetime3">
              <a:rPr lang="en-US"/>
              <a:pPr>
                <a:defRPr/>
              </a:pPr>
              <a:t>16 February 2011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368A0-431F-4419-8DD5-312C3CDA5E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E05E6C-A8A6-457A-BFB6-123B67B3B048}" type="datetime3">
              <a:rPr lang="en-US"/>
              <a:pPr>
                <a:defRPr/>
              </a:pPr>
              <a:t>16 February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C881BD-A16B-4E0F-BC14-86950F87A7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A2AE9F-E5DD-4DA4-A6BC-12972F12F4BC}" type="datetime3">
              <a:rPr lang="en-US"/>
              <a:pPr>
                <a:defRPr/>
              </a:pPr>
              <a:t>16 February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CE6243-03E7-4AA8-9EEF-81374072DF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4004E-20EC-4D32-889F-F93C37331F16}" type="datetime3">
              <a:rPr lang="en-US"/>
              <a:pPr>
                <a:defRPr/>
              </a:pPr>
              <a:t>16 February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6D14ED-94E0-474D-B036-42592B8A10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04A8A-7D2B-44C7-BDB4-1F888D21E931}" type="datetime3">
              <a:rPr lang="en-US"/>
              <a:pPr>
                <a:defRPr/>
              </a:pPr>
              <a:t>16 February 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7721FD-496B-4B9B-AB26-4F86ED797E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untitled-small.bmp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6629400"/>
            <a:ext cx="13430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875673E-3584-4697-B483-5C4B439F52E9}" type="datetime3">
              <a:rPr lang="en-US"/>
              <a:pPr>
                <a:defRPr/>
              </a:pPr>
              <a:t>16 February 2011</a:t>
            </a:fld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B9A6412-16A9-4FAF-ACB8-9923432DFB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819B13-053C-4101-8B5C-28326C763EE1}" type="datetime3">
              <a:rPr lang="en-US"/>
              <a:pPr>
                <a:defRPr/>
              </a:pPr>
              <a:t>16 February 2011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2E90A-9EFE-4CEE-B83D-5CDE473B9C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5F90B0-B763-4FCA-B52E-EFF62C43FBA5}" type="datetime3">
              <a:rPr lang="en-US"/>
              <a:pPr>
                <a:defRPr/>
              </a:pPr>
              <a:t>16 February 2011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68979-CE36-4CA9-AF79-A377BD3D2C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2D012D-8174-44FF-BE66-C324141E125D}" type="datetime3">
              <a:rPr lang="en-US"/>
              <a:pPr>
                <a:defRPr/>
              </a:pPr>
              <a:t>16 February 2011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290FE-CD91-4E82-AE03-9E590A3B8E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E3A15-27BA-4F0D-9A59-58797A12300F}" type="datetime3">
              <a:rPr lang="en-US"/>
              <a:pPr>
                <a:defRPr/>
              </a:pPr>
              <a:t>16 February 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6EE8E-342E-44A4-9F13-C12E0A1162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446692-9856-4E61-9391-27692A44665F}" type="datetime3">
              <a:rPr lang="en-US"/>
              <a:pPr>
                <a:defRPr/>
              </a:pPr>
              <a:t>16 February 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A522B-253D-4CDC-85BE-0836E7E069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 background 5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logo yellow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0"/>
            <a:ext cx="1524000" cy="203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7251700" cy="1089025"/>
          </a:xfrm>
        </p:spPr>
        <p:txBody>
          <a:bodyPr>
            <a:normAutofit/>
          </a:bodyPr>
          <a:lstStyle>
            <a:lvl1pPr algn="l">
              <a:defRPr sz="3600" baseline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38400"/>
            <a:ext cx="7251700" cy="685800"/>
          </a:xfrm>
        </p:spPr>
        <p:txBody>
          <a:bodyPr>
            <a:normAutofit/>
          </a:bodyPr>
          <a:lstStyle>
            <a:lvl1pPr marL="0" indent="0" algn="l">
              <a:buNone/>
              <a:defRPr sz="2800" baseline="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Strictly Confidential – Do Not Distribute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E5E65-9F69-41C6-86CF-9F2674A90A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logo yellow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3713" y="0"/>
            <a:ext cx="103028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C00000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84750"/>
          </a:xfrm>
        </p:spPr>
        <p:txBody>
          <a:bodyPr/>
          <a:lstStyle>
            <a:lvl1pPr>
              <a:buClr>
                <a:srgbClr val="F37021"/>
              </a:buClr>
              <a:defRPr>
                <a:latin typeface="Tahoma" pitchFamily="34" charset="0"/>
                <a:cs typeface="Tahoma" pitchFamily="34" charset="0"/>
              </a:defRPr>
            </a:lvl1pPr>
            <a:lvl2pPr>
              <a:buClr>
                <a:srgbClr val="F37021"/>
              </a:buClr>
              <a:defRPr>
                <a:latin typeface="Tahoma" pitchFamily="34" charset="0"/>
                <a:cs typeface="Tahoma" pitchFamily="34" charset="0"/>
              </a:defRPr>
            </a:lvl2pPr>
            <a:lvl3pPr>
              <a:buClr>
                <a:srgbClr val="F37021"/>
              </a:buClr>
              <a:defRPr>
                <a:latin typeface="Tahoma" pitchFamily="34" charset="0"/>
                <a:cs typeface="Tahoma" pitchFamily="34" charset="0"/>
              </a:defRPr>
            </a:lvl3pPr>
            <a:lvl4pPr>
              <a:buClr>
                <a:srgbClr val="F37021"/>
              </a:buClr>
              <a:defRPr>
                <a:latin typeface="Tahoma" pitchFamily="34" charset="0"/>
                <a:cs typeface="Tahoma" pitchFamily="34" charset="0"/>
              </a:defRPr>
            </a:lvl4pPr>
            <a:lvl5pPr>
              <a:buClr>
                <a:srgbClr val="F37021"/>
              </a:buClr>
              <a:defRPr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Strictly Confidential – Do Not Distribute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A483FD-CADB-4A1C-B345-9747A915C1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617771B-F269-4332-8377-EA23B65099CA}" type="datetime3">
              <a:rPr lang="en-US"/>
              <a:pPr>
                <a:defRPr/>
              </a:pPr>
              <a:t>16 February 2011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685800" y="4368800"/>
            <a:ext cx="7848600" cy="1447800"/>
          </a:xfrm>
          <a:prstGeom prst="roundRect">
            <a:avLst>
              <a:gd name="adj" fmla="val 7606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rot="10800000" wrap="none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pic>
        <p:nvPicPr>
          <p:cNvPr id="5" name="Picture 18" descr="untitled-small.bmp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6629400"/>
            <a:ext cx="13430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noFill/>
          <a:ln w="6350" cap="flat">
            <a:solidFill>
              <a:schemeClr val="accent1"/>
            </a:solidFill>
            <a:bevel/>
          </a:ln>
          <a:effectLst/>
        </p:spPr>
        <p:txBody>
          <a:bodyPr/>
          <a:lstStyle>
            <a:lvl1pPr algn="ctr">
              <a:defRPr sz="4000" b="0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819400"/>
            <a:ext cx="7772400" cy="1500187"/>
          </a:xfrm>
        </p:spPr>
        <p:txBody>
          <a:bodyPr anchor="b"/>
          <a:lstStyle>
            <a:lvl1pPr marL="0" indent="0">
              <a:buNone/>
              <a:defRPr sz="24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F63C3C-5576-4FA0-A34A-E6EF50E7B583}" type="datetime3">
              <a:rPr lang="en-US"/>
              <a:pPr>
                <a:defRPr/>
              </a:pPr>
              <a:t>16 February 2011</a:t>
            </a:fld>
            <a:endParaRPr lang="en-US" dirty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BE5A9-CBB6-4359-B74A-A6BD873462E9}" type="slidenum">
              <a:rPr lang="en-US"/>
              <a:pPr>
                <a:defRPr/>
              </a:pPr>
              <a:t>‹#›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7A407E7-E49D-47CE-BCA6-969A43BADAAF}" type="datetime3">
              <a:rPr lang="en-US"/>
              <a:pPr>
                <a:defRPr/>
              </a:pPr>
              <a:t>16 February 2011</a:t>
            </a:fld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E71CFF0-79F4-4A4C-86C7-53BBB75148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F6098B5-A0F0-4E12-A66E-9DBB30F75267}" type="datetime3">
              <a:rPr lang="en-US"/>
              <a:pPr>
                <a:defRPr/>
              </a:pPr>
              <a:t>16 February 2011</a:t>
            </a:fld>
            <a:endParaRPr lang="en-US" dirty="0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AACBC5B-879C-459C-BBBA-0ED2A8B82C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2012204-18B9-459B-918C-619568CE4D79}" type="datetime3">
              <a:rPr lang="en-US"/>
              <a:pPr>
                <a:defRPr/>
              </a:pPr>
              <a:t>16 February 2011</a:t>
            </a:fld>
            <a:endParaRPr lang="en-US" dirty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E3E5A82-1826-43C4-B15B-151288FF02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CDEB471-2BC6-479C-B6F5-6A58D47D10E7}" type="datetime3">
              <a:rPr lang="en-US"/>
              <a:pPr>
                <a:defRPr/>
              </a:pPr>
              <a:t>16 February 2011</a:t>
            </a:fld>
            <a:endParaRPr lang="en-US" dirty="0"/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FD4EC90-94EC-493B-A928-80921D58D3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/>
          </p:cNvSpPr>
          <p:nvPr/>
        </p:nvSpPr>
        <p:spPr bwMode="auto">
          <a:xfrm>
            <a:off x="3124200" y="63500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053" name="Picture 9" descr="untitled-small.bmp"/>
          <p:cNvPicPr>
            <a:picLocks noChangeAspect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810000" y="6629400"/>
            <a:ext cx="13430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457200" y="65532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charset="0"/>
              </a:defRPr>
            </a:lvl1pPr>
          </a:lstStyle>
          <a:p>
            <a:pPr>
              <a:defRPr/>
            </a:pPr>
            <a:fld id="{0F7D4C68-AF47-4C70-BD3B-4621FC12FD5C}" type="datetime3">
              <a:rPr lang="en-US"/>
              <a:pPr>
                <a:defRPr/>
              </a:pPr>
              <a:t>16 February 2011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65532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charset="0"/>
              </a:defRPr>
            </a:lvl1pPr>
          </a:lstStyle>
          <a:p>
            <a:pPr>
              <a:defRPr/>
            </a:pPr>
            <a:fld id="{65595ECD-040E-46CC-83D5-FB663FE2A053}" type="slidenum">
              <a:rPr lang="en-US"/>
              <a:pPr>
                <a:defRPr/>
              </a:pPr>
              <a:t>‹#›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828" r:id="rId1"/>
    <p:sldLayoutId id="2147490805" r:id="rId2"/>
    <p:sldLayoutId id="2147490829" r:id="rId3"/>
    <p:sldLayoutId id="2147490830" r:id="rId4"/>
    <p:sldLayoutId id="2147490806" r:id="rId5"/>
    <p:sldLayoutId id="2147490831" r:id="rId6"/>
    <p:sldLayoutId id="2147490832" r:id="rId7"/>
    <p:sldLayoutId id="2147490833" r:id="rId8"/>
    <p:sldLayoutId id="2147490834" r:id="rId9"/>
    <p:sldLayoutId id="2147490835" r:id="rId10"/>
    <p:sldLayoutId id="2147490836" r:id="rId11"/>
    <p:sldLayoutId id="2147490837" r:id="rId12"/>
    <p:sldLayoutId id="2147490838" r:id="rId13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Tahoma" pitchFamily="34" charset="0"/>
          <a:ea typeface="+mj-ea"/>
          <a:cs typeface="Tahom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Tahoma" pitchFamily="34" charset="0"/>
          <a:cs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Tahoma" pitchFamily="34" charset="0"/>
          <a:cs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Tahoma" pitchFamily="34" charset="0"/>
          <a:cs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Tahoma" pitchFamily="34" charset="0"/>
          <a:cs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8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2400">
          <a:solidFill>
            <a:schemeClr val="tx1"/>
          </a:solidFill>
          <a:latin typeface="Tahoma" pitchFamily="34" charset="0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charset="0"/>
              </a:defRPr>
            </a:lvl1pPr>
          </a:lstStyle>
          <a:p>
            <a:pPr>
              <a:defRPr/>
            </a:pPr>
            <a:fld id="{1554ED32-2205-4B34-A5A4-A0B21F83C8D4}" type="datetime3">
              <a:rPr lang="en-US"/>
              <a:pPr>
                <a:defRPr/>
              </a:pPr>
              <a:t>16 February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charset="0"/>
              </a:defRPr>
            </a:lvl1pPr>
          </a:lstStyle>
          <a:p>
            <a:pPr>
              <a:defRPr/>
            </a:pPr>
            <a:fld id="{024C3255-1561-4AF2-9DF1-EECE054D60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807" r:id="rId1"/>
    <p:sldLayoutId id="2147490808" r:id="rId2"/>
    <p:sldLayoutId id="2147490809" r:id="rId3"/>
    <p:sldLayoutId id="2147490810" r:id="rId4"/>
    <p:sldLayoutId id="2147490811" r:id="rId5"/>
    <p:sldLayoutId id="2147490812" r:id="rId6"/>
    <p:sldLayoutId id="2147490813" r:id="rId7"/>
    <p:sldLayoutId id="2147490814" r:id="rId8"/>
    <p:sldLayoutId id="2147490815" r:id="rId9"/>
    <p:sldLayoutId id="2147490816" r:id="rId10"/>
    <p:sldLayoutId id="2147490817" r:id="rId11"/>
    <p:sldLayoutId id="2147490818" r:id="rId12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charset="0"/>
              </a:defRPr>
            </a:lvl1pPr>
          </a:lstStyle>
          <a:p>
            <a:pPr>
              <a:defRPr/>
            </a:pPr>
            <a:fld id="{E2992696-4BC3-4EB4-A1D8-717965D79E8F}" type="datetime3">
              <a:rPr lang="en-US"/>
              <a:pPr>
                <a:defRPr/>
              </a:pPr>
              <a:t>16 February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charset="0"/>
              </a:defRPr>
            </a:lvl1pPr>
          </a:lstStyle>
          <a:p>
            <a:pPr>
              <a:defRPr/>
            </a:pPr>
            <a:fld id="{A6195FAC-27C5-43C4-A719-4326ABAEA5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819" r:id="rId1"/>
    <p:sldLayoutId id="2147490820" r:id="rId2"/>
    <p:sldLayoutId id="2147490821" r:id="rId3"/>
    <p:sldLayoutId id="2147490822" r:id="rId4"/>
    <p:sldLayoutId id="2147490823" r:id="rId5"/>
    <p:sldLayoutId id="2147490824" r:id="rId6"/>
    <p:sldLayoutId id="2147490825" r:id="rId7"/>
    <p:sldLayoutId id="2147490826" r:id="rId8"/>
    <p:sldLayoutId id="2147490827" r:id="rId9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6" descr="PPT background 3.jpg"/>
          <p:cNvPicPr>
            <a:picLocks noChangeAspect="1"/>
          </p:cNvPicPr>
          <p:nvPr/>
        </p:nvPicPr>
        <p:blipFill>
          <a:blip r:embed="rId4" cstate="print">
            <a:lum bright="28000"/>
          </a:blip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98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Strictly Confidential – Do Not Distribute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21F4749-1BC8-4B9A-A4CB-F3C429CBA55F}" type="slidenum">
              <a:rPr lang="en-US"/>
              <a:pPr>
                <a:defRPr/>
              </a:pPr>
              <a:t>‹#›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pic>
        <p:nvPicPr>
          <p:cNvPr id="5127" name="Picture 10" descr="logo yellow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13713" y="0"/>
            <a:ext cx="103028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457200" y="6553200"/>
            <a:ext cx="2133600" cy="228600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1AF7005-0D57-4357-9A9C-6DAC799012EE}" type="datetime3">
              <a:rPr lang="en-US"/>
              <a:pPr>
                <a:defRPr/>
              </a:pPr>
              <a:t>16 February 2011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839" r:id="rId1"/>
    <p:sldLayoutId id="2147490840" r:id="rId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C00000"/>
          </a:solidFill>
          <a:latin typeface="Tahoma" pitchFamily="34" charset="0"/>
          <a:ea typeface="+mj-ea"/>
          <a:cs typeface="Tahom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C00000"/>
          </a:solidFill>
          <a:latin typeface="Tahoma" pitchFamily="34" charset="0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C00000"/>
          </a:solidFill>
          <a:latin typeface="Tahoma" pitchFamily="34" charset="0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C00000"/>
          </a:solidFill>
          <a:latin typeface="Tahoma" pitchFamily="34" charset="0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C00000"/>
          </a:solidFill>
          <a:latin typeface="Tahoma" pitchFamily="34" charset="0"/>
          <a:cs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37021"/>
        </a:buClr>
        <a:buFont typeface="Arial" charset="0"/>
        <a:buChar char="•"/>
        <a:defRPr sz="32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37021"/>
        </a:buClr>
        <a:buFont typeface="Arial" charset="0"/>
        <a:buChar char="–"/>
        <a:defRPr sz="28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37021"/>
        </a:buClr>
        <a:buFont typeface="Arial" charset="0"/>
        <a:buChar char="•"/>
        <a:defRPr sz="2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37021"/>
        </a:buClr>
        <a:buFont typeface="Arial" charset="0"/>
        <a:buChar char="–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37021"/>
        </a:buClr>
        <a:buFont typeface="Arial" charset="0"/>
        <a:buChar char="»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dirty="0" err="1" smtClean="0">
                <a:solidFill>
                  <a:schemeClr val="tx1"/>
                </a:solidFill>
              </a:rPr>
              <a:t>mod_jk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en-US" sz="4000" dirty="0" smtClean="0">
                <a:solidFill>
                  <a:schemeClr val="tx1"/>
                </a:solidFill>
              </a:rPr>
              <a:t>Performance &amp; Features</a:t>
            </a:r>
            <a:r>
              <a:rPr lang="en-US" sz="4000" dirty="0" smtClean="0">
                <a:solidFill>
                  <a:schemeClr val="tx1"/>
                </a:solidFill>
              </a:rPr>
              <a:t/>
            </a:r>
            <a:br>
              <a:rPr lang="en-US" sz="4000" dirty="0" smtClean="0">
                <a:solidFill>
                  <a:schemeClr val="tx1"/>
                </a:solidFill>
              </a:rPr>
            </a:br>
            <a:r>
              <a:rPr lang="en-US" dirty="0" smtClean="0"/>
              <a:t>V0.1 – </a:t>
            </a:r>
            <a:r>
              <a:rPr lang="en-US" dirty="0" smtClean="0"/>
              <a:t>2011-02-16</a:t>
            </a:r>
            <a:endParaRPr lang="vi-VN" sz="4000" dirty="0" smtClean="0">
              <a:solidFill>
                <a:schemeClr val="tx1"/>
              </a:solidFill>
            </a:endParaRPr>
          </a:p>
        </p:txBody>
      </p:sp>
      <p:sp>
        <p:nvSpPr>
          <p:cNvPr id="16387" name="Subtitle 2"/>
          <p:cNvSpPr>
            <a:spLocks noGrp="1"/>
          </p:cNvSpPr>
          <p:nvPr>
            <p:ph type="subTitle" idx="1"/>
          </p:nvPr>
        </p:nvSpPr>
        <p:spPr>
          <a:xfrm>
            <a:off x="457200" y="2667000"/>
            <a:ext cx="7251700" cy="68580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defRPr/>
            </a:pPr>
            <a:r>
              <a:rPr lang="en-US" dirty="0" err="1" smtClean="0">
                <a:solidFill>
                  <a:srgbClr val="002060"/>
                </a:solidFill>
              </a:rPr>
              <a:t>Nguyễn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Bá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Thành</a:t>
            </a:r>
            <a:endParaRPr lang="en-US" dirty="0" smtClean="0">
              <a:solidFill>
                <a:srgbClr val="002060"/>
              </a:solidFill>
            </a:endParaRPr>
          </a:p>
          <a:p>
            <a:pPr eaLnBrk="1" hangingPunct="1">
              <a:defRPr/>
            </a:pPr>
            <a:r>
              <a:rPr lang="en-US" i="1" dirty="0" smtClean="0"/>
              <a:t>Software Manager, Game Platform &amp; Integration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mod_proxy</a:t>
            </a:r>
            <a:r>
              <a:rPr lang="en-US" dirty="0" smtClean="0"/>
              <a:t>: simple </a:t>
            </a:r>
            <a:r>
              <a:rPr lang="en-US" dirty="0" err="1" smtClean="0"/>
              <a:t>aternative</a:t>
            </a:r>
            <a:endParaRPr lang="en-US" dirty="0" smtClean="0"/>
          </a:p>
          <a:p>
            <a:pPr eaLnBrk="1" hangingPunct="1"/>
            <a:r>
              <a:rPr lang="en-US" dirty="0" err="1" smtClean="0"/>
              <a:t>mod_proxy+mod_proxy_ajp</a:t>
            </a:r>
            <a:r>
              <a:rPr lang="en-US" dirty="0" smtClean="0"/>
              <a:t> </a:t>
            </a:r>
            <a:r>
              <a:rPr lang="en-US" dirty="0" smtClean="0"/>
              <a:t>(Apache </a:t>
            </a:r>
            <a:r>
              <a:rPr lang="en-US" dirty="0" smtClean="0"/>
              <a:t>2.2</a:t>
            </a:r>
            <a:r>
              <a:rPr lang="en-US" dirty="0" smtClean="0"/>
              <a:t>+): more features than </a:t>
            </a:r>
            <a:r>
              <a:rPr lang="en-US" dirty="0" err="1" smtClean="0"/>
              <a:t>mod_proxy</a:t>
            </a:r>
            <a:r>
              <a:rPr lang="en-US" dirty="0" smtClean="0"/>
              <a:t>, support basic load balancing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err="1" smtClean="0"/>
              <a:t>mod_jk</a:t>
            </a:r>
            <a:r>
              <a:rPr lang="en-US" dirty="0" smtClean="0"/>
              <a:t>: advanced features (lb, failover, domain model clustering, large AJP packet size)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Figures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// TODO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Notable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Support many popular web servers (Apache, IIS, Netscape/</a:t>
            </a:r>
            <a:r>
              <a:rPr lang="en-US" dirty="0" err="1" smtClean="0"/>
              <a:t>SunOne</a:t>
            </a:r>
            <a:r>
              <a:rPr lang="en-US" dirty="0" smtClean="0"/>
              <a:t>)</a:t>
            </a:r>
          </a:p>
          <a:p>
            <a:pPr eaLnBrk="1" hangingPunct="1"/>
            <a:r>
              <a:rPr lang="en-US" dirty="0" smtClean="0"/>
              <a:t>Support AJP (</a:t>
            </a:r>
            <a:r>
              <a:rPr lang="en-US" dirty="0" smtClean="0"/>
              <a:t>Apache </a:t>
            </a:r>
            <a:r>
              <a:rPr lang="en-US" dirty="0" err="1" smtClean="0"/>
              <a:t>JServ</a:t>
            </a:r>
            <a:r>
              <a:rPr lang="en-US" dirty="0" smtClean="0"/>
              <a:t> </a:t>
            </a:r>
            <a:r>
              <a:rPr lang="en-US" dirty="0" smtClean="0"/>
              <a:t>Protocol)</a:t>
            </a:r>
          </a:p>
          <a:p>
            <a:pPr eaLnBrk="1" hangingPunct="1"/>
            <a:r>
              <a:rPr lang="en-US" dirty="0" smtClean="0"/>
              <a:t>Advanced Load Balancer with Domain model balancing</a:t>
            </a:r>
          </a:p>
          <a:p>
            <a:pPr eaLnBrk="1" hangingPunct="1"/>
            <a:r>
              <a:rPr lang="en-US" dirty="0" smtClean="0"/>
              <a:t>Advanced failover and node failure detection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Request (default): balance the number of requests (default)</a:t>
            </a:r>
          </a:p>
          <a:p>
            <a:pPr eaLnBrk="1" hangingPunct="1"/>
            <a:r>
              <a:rPr lang="en-US" dirty="0" smtClean="0"/>
              <a:t>Session: balance the number of request</a:t>
            </a:r>
          </a:p>
          <a:p>
            <a:pPr eaLnBrk="1" hangingPunct="1"/>
            <a:r>
              <a:rPr lang="en-US" dirty="0" smtClean="0"/>
              <a:t>Traffic: balance the traffic between </a:t>
            </a:r>
            <a:r>
              <a:rPr lang="en-US" dirty="0" err="1" smtClean="0"/>
              <a:t>mod_jk</a:t>
            </a:r>
            <a:r>
              <a:rPr lang="en-US" dirty="0" smtClean="0"/>
              <a:t> and nodes</a:t>
            </a:r>
          </a:p>
          <a:p>
            <a:pPr eaLnBrk="1" hangingPunct="1"/>
            <a:r>
              <a:rPr lang="en-US" dirty="0" smtClean="0"/>
              <a:t>Busyness: balance the (con)current number of requests.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 Number of Requests to a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worker.node1.</a:t>
            </a:r>
            <a:r>
              <a:rPr lang="en-US" dirty="0" smtClean="0"/>
              <a:t>connection_pool_size=100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Retry:</a:t>
            </a:r>
          </a:p>
          <a:p>
            <a:pPr lvl="1" eaLnBrk="1" hangingPunct="1"/>
            <a:r>
              <a:rPr lang="en-US" dirty="0" smtClean="0"/>
              <a:t>o</a:t>
            </a:r>
            <a:r>
              <a:rPr lang="en-US" dirty="0" smtClean="0"/>
              <a:t>n the same node</a:t>
            </a:r>
          </a:p>
          <a:p>
            <a:pPr lvl="1" eaLnBrk="1" hangingPunct="1"/>
            <a:r>
              <a:rPr lang="en-US" dirty="0" smtClean="0"/>
              <a:t>check the next node</a:t>
            </a:r>
          </a:p>
          <a:p>
            <a:pPr eaLnBrk="1" hangingPunct="1"/>
            <a:r>
              <a:rPr lang="en-US" dirty="0" smtClean="0"/>
              <a:t>Mark node as “failure”</a:t>
            </a:r>
          </a:p>
          <a:p>
            <a:pPr eaLnBrk="1" hangingPunct="1"/>
            <a:r>
              <a:rPr lang="en-US" dirty="0" smtClean="0"/>
              <a:t>Retry to recover a failure node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 template">
  <a:themeElements>
    <a:clrScheme name="VNG Blue Templat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VNG Blue Templat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VNG Blue Templat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VNG_PPT Template _Yello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7E94D878EF7E4481CCE1736EE37636" ma:contentTypeVersion="0" ma:contentTypeDescription="Create a new document." ma:contentTypeScope="" ma:versionID="5c544f42153d6c39e9d590efc7b390ff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LongProperties xmlns="http://schemas.microsoft.com/office/2006/metadata/longProperties"/>
</file>

<file path=customXml/item4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D3155E93-EBFB-4114-80A6-E3D454F8BE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47AC431E-914B-41CD-8266-410056DEBF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52E100-988B-4AD7-BEE7-143E221E4D56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436077F0-9306-4FEA-9E60-1A589A643FAE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</Template>
  <TotalTime>18880</TotalTime>
  <Words>233</Words>
  <Application>Microsoft Office PowerPoint</Application>
  <PresentationFormat>On-screen Show (4:3)</PresentationFormat>
  <Paragraphs>63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Presentation template</vt:lpstr>
      <vt:lpstr>Custom Design</vt:lpstr>
      <vt:lpstr>1_Custom Design</vt:lpstr>
      <vt:lpstr>VNG_PPT Template _Yellow</vt:lpstr>
      <vt:lpstr>mod_jk Performance &amp; Features V0.1 – 2011-02-16</vt:lpstr>
      <vt:lpstr>Alternatives</vt:lpstr>
      <vt:lpstr>Performance Figures</vt:lpstr>
      <vt:lpstr>Notable Features</vt:lpstr>
      <vt:lpstr>Request Distribution</vt:lpstr>
      <vt:lpstr>Limit Number of Requests to a Node</vt:lpstr>
      <vt:lpstr>Failover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ORIENTATION</dc:title>
  <dc:creator>Vo Thi Tuyet Tran</dc:creator>
  <cp:lastModifiedBy>thanhnb</cp:lastModifiedBy>
  <cp:revision>1415</cp:revision>
  <dcterms:created xsi:type="dcterms:W3CDTF">2009-03-19T08:21:06Z</dcterms:created>
  <dcterms:modified xsi:type="dcterms:W3CDTF">2011-02-16T06:12:37Z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isplay_urn:schemas-microsoft-com:office:office#Editor">
    <vt:lpwstr>Dung. Nguyen Thi Thuy</vt:lpwstr>
  </property>
  <property fmtid="{D5CDD505-2E9C-101B-9397-08002B2CF9AE}" pid="3" name="xd_Signature">
    <vt:lpwstr/>
  </property>
  <property fmtid="{D5CDD505-2E9C-101B-9397-08002B2CF9AE}" pid="4" name="display_urn:schemas-microsoft-com:office:office#Author">
    <vt:lpwstr>VINAGAME\luanv</vt:lpwstr>
  </property>
  <property fmtid="{D5CDD505-2E9C-101B-9397-08002B2CF9AE}" pid="5" name="TemplateUrl">
    <vt:lpwstr/>
  </property>
  <property fmtid="{D5CDD505-2E9C-101B-9397-08002B2CF9AE}" pid="6" name="xd_ProgID">
    <vt:lpwstr/>
  </property>
  <property fmtid="{D5CDD505-2E9C-101B-9397-08002B2CF9AE}" pid="7" name="ContentTypeId">
    <vt:lpwstr>0x0101007697910D734E5B49A218B8B5E940F9B2</vt:lpwstr>
  </property>
  <property fmtid="{D5CDD505-2E9C-101B-9397-08002B2CF9AE}" pid="8" name="_SourceUrl">
    <vt:lpwstr/>
  </property>
</Properties>
</file>