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21"/>
  </p:notesMasterIdLst>
  <p:handoutMasterIdLst>
    <p:handoutMasterId r:id="rId22"/>
  </p:handoutMasterIdLst>
  <p:sldIdLst>
    <p:sldId id="353" r:id="rId9"/>
    <p:sldId id="354" r:id="rId10"/>
    <p:sldId id="362" r:id="rId11"/>
    <p:sldId id="363" r:id="rId12"/>
    <p:sldId id="364" r:id="rId13"/>
    <p:sldId id="365" r:id="rId14"/>
    <p:sldId id="367" r:id="rId15"/>
    <p:sldId id="368" r:id="rId16"/>
    <p:sldId id="369" r:id="rId17"/>
    <p:sldId id="370" r:id="rId18"/>
    <p:sldId id="371" r:id="rId19"/>
    <p:sldId id="372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3/2/2011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2 March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2 March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Request Processing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V0.1 – 2011-02-23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RequestDispatcherServlet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Receive the </a:t>
            </a:r>
            <a:r>
              <a:rPr lang="en-US" sz="2400" dirty="0" err="1" smtClean="0"/>
              <a:t>HttpRequest</a:t>
            </a:r>
            <a:r>
              <a:rPr lang="en-US" sz="2400" dirty="0" smtClean="0"/>
              <a:t> and pass it to the </a:t>
            </a:r>
            <a:r>
              <a:rPr lang="en-US" sz="2400" dirty="0" err="1" smtClean="0"/>
              <a:t>RequestNormalizer’s</a:t>
            </a:r>
            <a:r>
              <a:rPr lang="en-US" sz="2400" dirty="0" smtClean="0"/>
              <a:t> API</a:t>
            </a:r>
          </a:p>
          <a:p>
            <a:pPr marL="514350" indent="-514350"/>
            <a:r>
              <a:rPr lang="en-US" sz="2400" dirty="0" smtClean="0"/>
              <a:t>Technology: J2EE </a:t>
            </a:r>
            <a:r>
              <a:rPr lang="en-US" sz="2400" dirty="0" err="1" smtClean="0"/>
              <a:t>Servlet</a:t>
            </a:r>
            <a:endParaRPr lang="en-US" sz="2400" dirty="0" smtClean="0"/>
          </a:p>
          <a:p>
            <a:pPr marL="514350" indent="-514350"/>
            <a:r>
              <a:rPr lang="en-US" sz="2400" dirty="0" smtClean="0"/>
              <a:t>Pseudo code:</a:t>
            </a:r>
          </a:p>
          <a:p>
            <a:pPr marL="914400" lvl="1" indent="-514350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requestHandler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getRequestNormalizer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requestHandler.process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httpRequest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RequestNormalizer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Provide API to transform the request (HTTP, TCP Socket) to </a:t>
            </a:r>
            <a:r>
              <a:rPr lang="en-US" sz="2400" dirty="0" err="1" smtClean="0"/>
              <a:t>OSGi</a:t>
            </a:r>
            <a:r>
              <a:rPr lang="en-US" sz="2400" dirty="0" smtClean="0"/>
              <a:t> service call</a:t>
            </a:r>
          </a:p>
          <a:p>
            <a:pPr marL="514350" indent="-514350"/>
            <a:r>
              <a:rPr lang="en-US" sz="2400" dirty="0" smtClean="0"/>
              <a:t>Technology: Java</a:t>
            </a:r>
          </a:p>
          <a:p>
            <a:pPr marL="514350" indent="-514350"/>
            <a:r>
              <a:rPr lang="en-US" sz="2400" dirty="0" smtClean="0"/>
              <a:t>Pseudo code:</a:t>
            </a:r>
          </a:p>
          <a:p>
            <a:pPr marL="914400" lvl="1" indent="-51435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//extract information from the request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//wrap the request info into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object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osgiManager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getOsgiManager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service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osgiManager.getService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service.execute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responseStorage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//transform and return the response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Front-end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Handle requests via TCP socket</a:t>
            </a:r>
          </a:p>
          <a:p>
            <a:pPr marL="514350" indent="-514350"/>
            <a:r>
              <a:rPr lang="en-US" sz="2400" dirty="0" smtClean="0"/>
              <a:t>Technology: Java</a:t>
            </a:r>
          </a:p>
          <a:p>
            <a:pPr marL="514350" indent="-514350"/>
            <a:r>
              <a:rPr lang="en-US" sz="2400" dirty="0" smtClean="0"/>
              <a:t>The Socket Front-end can not take advantage of J2EE Filter, but it can contact the </a:t>
            </a:r>
            <a:r>
              <a:rPr lang="en-US" sz="2400" dirty="0" err="1" smtClean="0"/>
              <a:t>LogEngine</a:t>
            </a:r>
            <a:r>
              <a:rPr lang="en-US" sz="2400" dirty="0" smtClean="0"/>
              <a:t>, </a:t>
            </a:r>
            <a:r>
              <a:rPr lang="en-US" sz="2400" dirty="0" err="1" smtClean="0"/>
              <a:t>StatisticsEngine</a:t>
            </a:r>
            <a:r>
              <a:rPr lang="en-US" sz="2400" dirty="0" smtClean="0"/>
              <a:t> and </a:t>
            </a:r>
            <a:r>
              <a:rPr lang="en-US" sz="2400" dirty="0" err="1" smtClean="0"/>
              <a:t>PolicyEngine</a:t>
            </a:r>
            <a:r>
              <a:rPr lang="en-US" sz="2400" dirty="0" smtClean="0"/>
              <a:t> to log the request, update statistics and authorize the request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1”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87500"/>
            <a:ext cx="68580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1”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Front server receives the request from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request is forwarded to one of the service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server processes the request and returns the result to front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Front server returns the result to client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104" y="1371600"/>
            <a:ext cx="3473792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RequestNormalizer</a:t>
            </a:r>
            <a:r>
              <a:rPr lang="en-US" sz="2800" dirty="0" smtClean="0"/>
              <a:t> requests for a service from </a:t>
            </a:r>
            <a:r>
              <a:rPr lang="en-US" sz="2800" dirty="0" err="1" smtClean="0"/>
              <a:t>OSGi</a:t>
            </a:r>
            <a:r>
              <a:rPr lang="en-US" sz="2800" dirty="0" smtClean="0"/>
              <a:t>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OSGi</a:t>
            </a:r>
            <a:r>
              <a:rPr lang="en-US" sz="2800" dirty="0" smtClean="0"/>
              <a:t> container returns the service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RequestNormalizer</a:t>
            </a:r>
            <a:r>
              <a:rPr lang="en-US" sz="2800" dirty="0" smtClean="0"/>
              <a:t> invokes the service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performs pre/processing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invokes external party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receives result from external party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performs post/processing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RequestNormalizer</a:t>
            </a:r>
            <a:r>
              <a:rPr lang="en-US" sz="2800" dirty="0" smtClean="0"/>
              <a:t> receives result from the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000" dirty="0" smtClean="0"/>
              <a:t>Inspect the </a:t>
            </a:r>
            <a:r>
              <a:rPr lang="en-US" sz="2000" dirty="0" err="1" smtClean="0"/>
              <a:t>HttpRequest</a:t>
            </a:r>
            <a:r>
              <a:rPr lang="en-US" sz="2000" dirty="0" smtClean="0"/>
              <a:t> &amp; </a:t>
            </a:r>
            <a:r>
              <a:rPr lang="en-US" sz="2000" dirty="0" err="1" smtClean="0"/>
              <a:t>HttpResponse</a:t>
            </a:r>
            <a:r>
              <a:rPr lang="en-US" sz="2000" dirty="0" smtClean="0"/>
              <a:t> and log the request:</a:t>
            </a:r>
          </a:p>
          <a:p>
            <a:pPr marL="914400" lvl="1" indent="-514350"/>
            <a:r>
              <a:rPr lang="en-US" sz="1800" dirty="0" smtClean="0"/>
              <a:t>Source: IP Address, Session ID</a:t>
            </a:r>
          </a:p>
          <a:p>
            <a:pPr marL="914400" lvl="1" indent="-514350"/>
            <a:r>
              <a:rPr lang="en-US" sz="1800" dirty="0" smtClean="0"/>
              <a:t>Destination: service name, service version</a:t>
            </a:r>
          </a:p>
          <a:p>
            <a:pPr marL="914400" lvl="1" indent="-514350"/>
            <a:r>
              <a:rPr lang="en-US" sz="1800" dirty="0" smtClean="0"/>
              <a:t>Service: serve time (response time</a:t>
            </a:r>
            <a:r>
              <a:rPr lang="en-US" sz="1800" dirty="0" smtClean="0"/>
              <a:t>)</a:t>
            </a:r>
          </a:p>
          <a:p>
            <a:pPr marL="914400" lvl="1" indent="-514350"/>
            <a:r>
              <a:rPr lang="en-US" sz="1800" dirty="0" smtClean="0"/>
              <a:t>Data: input sent from source, and output returned from destination</a:t>
            </a:r>
            <a:endParaRPr lang="en-US" sz="1800" dirty="0" smtClean="0"/>
          </a:p>
          <a:p>
            <a:pPr marL="514350" indent="-514350"/>
            <a:r>
              <a:rPr lang="en-US" sz="2400" dirty="0" smtClean="0"/>
              <a:t>Technology: J2EE Filter</a:t>
            </a:r>
          </a:p>
          <a:p>
            <a:pPr marL="514350" indent="-514350"/>
            <a:r>
              <a:rPr lang="en-US" sz="2400" dirty="0" smtClean="0"/>
              <a:t>Log information is captured by the filter and sent to </a:t>
            </a:r>
            <a:r>
              <a:rPr lang="en-US" sz="2400" dirty="0" err="1" smtClean="0"/>
              <a:t>LogEngine</a:t>
            </a:r>
            <a:r>
              <a:rPr lang="en-US" sz="2400" dirty="0" smtClean="0"/>
              <a:t>. </a:t>
            </a:r>
            <a:r>
              <a:rPr lang="en-US" sz="2400" dirty="0" err="1" smtClean="0"/>
              <a:t>LogEngine</a:t>
            </a:r>
            <a:r>
              <a:rPr lang="en-US" sz="2400" dirty="0" smtClean="0"/>
              <a:t> will actually perform the logging</a:t>
            </a:r>
          </a:p>
          <a:p>
            <a:pPr marL="514350" indent="-514350"/>
            <a:r>
              <a:rPr lang="en-US" sz="2400" dirty="0" err="1" smtClean="0"/>
              <a:t>LogEngine</a:t>
            </a:r>
            <a:r>
              <a:rPr lang="en-US" sz="2400" dirty="0" smtClean="0"/>
              <a:t> should work asynchronously to avoid lengthening the response time</a:t>
            </a:r>
          </a:p>
          <a:p>
            <a:pPr marL="514350" indent="-514350"/>
            <a:r>
              <a:rPr lang="en-US" sz="2400" i="1" dirty="0" smtClean="0"/>
              <a:t>Detailed </a:t>
            </a:r>
            <a:r>
              <a:rPr lang="en-US" sz="2400" i="1" dirty="0" err="1" smtClean="0"/>
              <a:t>rmplementation</a:t>
            </a:r>
            <a:r>
              <a:rPr lang="en-US" sz="2400" i="1" dirty="0" smtClean="0"/>
              <a:t> of </a:t>
            </a:r>
            <a:r>
              <a:rPr lang="en-US" sz="2400" i="1" dirty="0" err="1" smtClean="0"/>
              <a:t>LogEngine</a:t>
            </a:r>
            <a:r>
              <a:rPr lang="en-US" sz="2400" i="1" dirty="0" smtClean="0"/>
              <a:t> (db, file system, </a:t>
            </a:r>
            <a:r>
              <a:rPr lang="en-US" sz="2400" i="1" dirty="0" err="1" smtClean="0"/>
              <a:t>sysloc</a:t>
            </a:r>
            <a:r>
              <a:rPr lang="en-US" sz="2400" i="1" dirty="0" smtClean="0"/>
              <a:t>, etc) is not finalized at the moment!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000" dirty="0" smtClean="0"/>
              <a:t>Inspect the </a:t>
            </a:r>
            <a:r>
              <a:rPr lang="en-US" sz="2000" dirty="0" err="1" smtClean="0"/>
              <a:t>HttpRequest</a:t>
            </a:r>
            <a:r>
              <a:rPr lang="en-US" sz="2000" dirty="0" smtClean="0"/>
              <a:t> and Maintain system’s statistics (via </a:t>
            </a:r>
            <a:r>
              <a:rPr lang="en-US" sz="2000" dirty="0" err="1" smtClean="0"/>
              <a:t>StatisticsEngine</a:t>
            </a:r>
            <a:r>
              <a:rPr lang="en-US" sz="2000" dirty="0" smtClean="0"/>
              <a:t>):</a:t>
            </a:r>
          </a:p>
          <a:p>
            <a:pPr marL="914400" lvl="1" indent="-514350"/>
            <a:r>
              <a:rPr lang="en-US" sz="1800" dirty="0" smtClean="0"/>
              <a:t>Number of requests:</a:t>
            </a:r>
          </a:p>
          <a:p>
            <a:pPr marL="1314450" lvl="2" indent="-514350"/>
            <a:r>
              <a:rPr lang="en-US" sz="1600" dirty="0" smtClean="0"/>
              <a:t>For all services:</a:t>
            </a:r>
            <a:endParaRPr lang="en-US" sz="1800" dirty="0" smtClean="0"/>
          </a:p>
          <a:p>
            <a:pPr marL="1771650" lvl="3" indent="-514350"/>
            <a:r>
              <a:rPr lang="en-US" sz="1400" dirty="0" smtClean="0"/>
              <a:t>All clients: global value (sum of all servers) &amp; local value (this server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1314450" lvl="2" indent="-514350"/>
            <a:r>
              <a:rPr lang="en-US" sz="1600" dirty="0" smtClean="0"/>
              <a:t>Per service:</a:t>
            </a:r>
          </a:p>
          <a:p>
            <a:pPr marL="1771650" lvl="3" indent="-514350"/>
            <a:r>
              <a:rPr lang="en-US" sz="1400" dirty="0" smtClean="0"/>
              <a:t>All clients: global &amp; local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914400" lvl="1" indent="-514350"/>
            <a:r>
              <a:rPr lang="en-US" sz="1800" dirty="0" smtClean="0"/>
              <a:t>Request rate (# requests/last minute):</a:t>
            </a:r>
          </a:p>
          <a:p>
            <a:pPr marL="1314450" lvl="2" indent="-514350"/>
            <a:r>
              <a:rPr lang="en-US" sz="1600" dirty="0" smtClean="0"/>
              <a:t>For all services:</a:t>
            </a:r>
            <a:endParaRPr lang="en-US" sz="1800" dirty="0" smtClean="0"/>
          </a:p>
          <a:p>
            <a:pPr marL="1771650" lvl="3" indent="-514350"/>
            <a:r>
              <a:rPr lang="en-US" sz="1400" dirty="0" smtClean="0"/>
              <a:t>All clients: global value (sum of all servers) &amp; local value (this server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1314450" lvl="2" indent="-514350"/>
            <a:r>
              <a:rPr lang="en-US" sz="1600" dirty="0" smtClean="0"/>
              <a:t>Per service:</a:t>
            </a:r>
          </a:p>
          <a:p>
            <a:pPr marL="1771650" lvl="3" indent="-514350"/>
            <a:r>
              <a:rPr lang="en-US" sz="1400" dirty="0" smtClean="0"/>
              <a:t>All clients: global &amp; local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Filter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/>
            <a:r>
              <a:rPr lang="en-US" sz="1800" dirty="0" smtClean="0"/>
              <a:t>Error rate (# failed requests/last minute):</a:t>
            </a:r>
          </a:p>
          <a:p>
            <a:pPr marL="1314450" lvl="2" indent="-514350"/>
            <a:r>
              <a:rPr lang="en-US" sz="1600" dirty="0" smtClean="0"/>
              <a:t>For all services:</a:t>
            </a:r>
            <a:endParaRPr lang="en-US" sz="1800" dirty="0" smtClean="0"/>
          </a:p>
          <a:p>
            <a:pPr marL="1771650" lvl="3" indent="-514350"/>
            <a:r>
              <a:rPr lang="en-US" sz="1400" dirty="0" smtClean="0"/>
              <a:t>All clients: global value (sum of all servers) &amp; local value (this server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1314450" lvl="2" indent="-514350"/>
            <a:r>
              <a:rPr lang="en-US" sz="1600" dirty="0" smtClean="0"/>
              <a:t>Per service:</a:t>
            </a:r>
          </a:p>
          <a:p>
            <a:pPr marL="1771650" lvl="3" indent="-514350"/>
            <a:r>
              <a:rPr lang="en-US" sz="1400" dirty="0" smtClean="0"/>
              <a:t>All clients: global &amp; local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514350" indent="-514350"/>
            <a:r>
              <a:rPr lang="en-US" sz="2600" dirty="0" smtClean="0"/>
              <a:t>Technology: J2EE Filter</a:t>
            </a:r>
          </a:p>
          <a:p>
            <a:pPr marL="514350" indent="-514350"/>
            <a:r>
              <a:rPr lang="en-US" sz="2600" i="1" dirty="0" smtClean="0"/>
              <a:t>Detailed implementation of </a:t>
            </a:r>
            <a:r>
              <a:rPr lang="en-US" sz="2600" i="1" dirty="0" err="1" smtClean="0"/>
              <a:t>StatisticsEngine</a:t>
            </a:r>
            <a:r>
              <a:rPr lang="en-US" sz="2600" i="1" dirty="0" smtClean="0"/>
              <a:t> is not finalized at the moment!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SecurityAndPolicy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Inspect the </a:t>
            </a:r>
            <a:r>
              <a:rPr lang="en-US" sz="2400" dirty="0" err="1" smtClean="0"/>
              <a:t>HttpRequest</a:t>
            </a:r>
            <a:r>
              <a:rPr lang="en-US" sz="2400" dirty="0" smtClean="0"/>
              <a:t> and ask </a:t>
            </a:r>
            <a:r>
              <a:rPr lang="en-US" sz="2400" dirty="0" err="1" smtClean="0"/>
              <a:t>PolicyEngine</a:t>
            </a:r>
            <a:r>
              <a:rPr lang="en-US" sz="2400" dirty="0" smtClean="0"/>
              <a:t> if request is allowed:</a:t>
            </a:r>
          </a:p>
          <a:p>
            <a:pPr marL="914400" lvl="1" indent="-514350"/>
            <a:r>
              <a:rPr lang="en-US" sz="2000" dirty="0" smtClean="0"/>
              <a:t>Check if client is allowed to access </a:t>
            </a:r>
            <a:r>
              <a:rPr lang="en-US" sz="2000" smtClean="0"/>
              <a:t>the service.</a:t>
            </a:r>
          </a:p>
          <a:p>
            <a:pPr marL="914400" lvl="1" indent="-514350"/>
            <a:r>
              <a:rPr lang="en-US" sz="2000" dirty="0" smtClean="0"/>
              <a:t>Check </a:t>
            </a:r>
            <a:r>
              <a:rPr lang="en-US" sz="2000" dirty="0" smtClean="0"/>
              <a:t>if request rate from the client exceeds the threshold.</a:t>
            </a:r>
          </a:p>
          <a:p>
            <a:pPr marL="514350" indent="-514350"/>
            <a:r>
              <a:rPr lang="en-US" sz="2400" dirty="0" smtClean="0"/>
              <a:t>Technology: J2EE Filter</a:t>
            </a:r>
          </a:p>
          <a:p>
            <a:pPr marL="514350" indent="-514350"/>
            <a:r>
              <a:rPr lang="en-US" sz="2400" i="1" dirty="0" smtClean="0"/>
              <a:t>Detailed implementation of </a:t>
            </a:r>
            <a:r>
              <a:rPr lang="en-US" sz="2400" i="1" dirty="0" err="1" smtClean="0"/>
              <a:t>PolicyEngine</a:t>
            </a:r>
            <a:r>
              <a:rPr lang="en-US" sz="2400" i="1" dirty="0" smtClean="0"/>
              <a:t> is not finalized at the moment!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19335</TotalTime>
  <Words>551</Words>
  <Application>Microsoft Office PowerPoint</Application>
  <PresentationFormat>On-screen Show (4:3)</PresentationFormat>
  <Paragraphs>97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Presentation template</vt:lpstr>
      <vt:lpstr>Custom Design</vt:lpstr>
      <vt:lpstr>1_Custom Design</vt:lpstr>
      <vt:lpstr>VNG_PPT Template _Yellow</vt:lpstr>
      <vt:lpstr>Request Processing V0.1 – 2011-02-23</vt:lpstr>
      <vt:lpstr>“Level 1”</vt:lpstr>
      <vt:lpstr>“Level 1”</vt:lpstr>
      <vt:lpstr>“Level 2”</vt:lpstr>
      <vt:lpstr>“Level 2”</vt:lpstr>
      <vt:lpstr>Log Filter</vt:lpstr>
      <vt:lpstr>Statistics Filter</vt:lpstr>
      <vt:lpstr>Statistics Filter (cont)</vt:lpstr>
      <vt:lpstr>SecurityAndPolicy Filter</vt:lpstr>
      <vt:lpstr>RequestDispatcherServlet</vt:lpstr>
      <vt:lpstr>RequestNormalizer</vt:lpstr>
      <vt:lpstr>Socket Front-end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1482</cp:revision>
  <dcterms:created xsi:type="dcterms:W3CDTF">2009-03-19T08:21:06Z</dcterms:created>
  <dcterms:modified xsi:type="dcterms:W3CDTF">2011-03-02T10:08:28Z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