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83" r:id="rId5"/>
    <p:sldMasterId id="2147484597" r:id="rId6"/>
    <p:sldMasterId id="2147484610" r:id="rId7"/>
    <p:sldMasterId id="2147487912" r:id="rId8"/>
  </p:sldMasterIdLst>
  <p:notesMasterIdLst>
    <p:notesMasterId r:id="rId21"/>
  </p:notesMasterIdLst>
  <p:handoutMasterIdLst>
    <p:handoutMasterId r:id="rId22"/>
  </p:handoutMasterIdLst>
  <p:sldIdLst>
    <p:sldId id="353" r:id="rId9"/>
    <p:sldId id="354" r:id="rId10"/>
    <p:sldId id="362" r:id="rId11"/>
    <p:sldId id="363" r:id="rId12"/>
    <p:sldId id="364" r:id="rId13"/>
    <p:sldId id="365" r:id="rId14"/>
    <p:sldId id="367" r:id="rId15"/>
    <p:sldId id="368" r:id="rId16"/>
    <p:sldId id="369" r:id="rId17"/>
    <p:sldId id="370" r:id="rId18"/>
    <p:sldId id="371" r:id="rId19"/>
    <p:sldId id="372" r:id="rId20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FF99FF"/>
    <a:srgbClr val="0000FF"/>
    <a:srgbClr val="FF9900"/>
    <a:srgbClr val="FF0000"/>
    <a:srgbClr val="009900"/>
    <a:srgbClr val="FF3300"/>
    <a:srgbClr val="FF6600"/>
    <a:srgbClr val="00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0" autoAdjust="0"/>
    <p:restoredTop sz="85055" autoAdjust="0"/>
  </p:normalViewPr>
  <p:slideViewPr>
    <p:cSldViewPr>
      <p:cViewPr varScale="1">
        <p:scale>
          <a:sx n="66" d="100"/>
          <a:sy n="66" d="100"/>
        </p:scale>
        <p:origin x="-134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18"/>
    </p:cViewPr>
  </p:sorterViewPr>
  <p:notesViewPr>
    <p:cSldViewPr>
      <p:cViewPr varScale="1">
        <p:scale>
          <a:sx n="56" d="100"/>
          <a:sy n="56" d="100"/>
        </p:scale>
        <p:origin x="-1860" y="-96"/>
      </p:cViewPr>
      <p:guideLst>
        <p:guide orient="horz" pos="2924"/>
        <p:guide pos="220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71DBBF0-9ED4-4DA6-9F91-7F41881D35E0}" type="datetimeFigureOut">
              <a:rPr lang="en-US"/>
              <a:pPr>
                <a:defRPr/>
              </a:pPr>
              <a:t>2/23/2011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6975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6975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5AFB300-3846-474A-9B4D-AAE4280B8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D6DECDA-4C49-4F49-A4F9-3A0B53D2B701}" type="datetimeFigureOut">
              <a:rPr lang="en-US"/>
              <a:pPr>
                <a:defRPr/>
              </a:pPr>
              <a:t>2/23/2011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3" tIns="46477" rIns="92953" bIns="4647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8300"/>
          </a:xfrm>
          <a:prstGeom prst="rect">
            <a:avLst/>
          </a:prstGeom>
        </p:spPr>
        <p:txBody>
          <a:bodyPr vert="horz" lIns="92953" tIns="46477" rIns="92953" bIns="4647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6975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2734ABF-D6A6-4D5E-802A-97F82C2C7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9DC80F-ABA6-4E76-B18B-0494E7C7947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 rot="10800000">
            <a:off x="246063" y="1600200"/>
            <a:ext cx="7069137" cy="4113213"/>
          </a:xfrm>
          <a:prstGeom prst="roundRect">
            <a:avLst>
              <a:gd name="adj" fmla="val 7606"/>
            </a:avLst>
          </a:prstGeom>
          <a:solidFill>
            <a:srgbClr val="D0D8E8"/>
          </a:solidFill>
          <a:ln w="9525">
            <a:noFill/>
            <a:round/>
            <a:headEnd/>
            <a:tailEnd/>
          </a:ln>
        </p:spPr>
        <p:txBody>
          <a:bodyPr rot="10800000"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858000" y="1600200"/>
            <a:ext cx="2286000" cy="41100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Make the Internet Change Vietnamese Lives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762000"/>
            <a:ext cx="236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Placeholder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60960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0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191000"/>
            <a:ext cx="6096000" cy="1066800"/>
          </a:xfrm>
        </p:spPr>
        <p:txBody>
          <a:bodyPr/>
          <a:lstStyle>
            <a:lvl1pPr marL="0" indent="0">
              <a:buFont typeface="Arial" charset="0"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6" descr="untitled-small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6629400"/>
            <a:ext cx="1343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5471DA-C891-4703-B331-4DECE05F144F}" type="datetime3">
              <a:rPr lang="en-US"/>
              <a:pPr>
                <a:defRPr/>
              </a:pPr>
              <a:t>23 February 2011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8BF98D-DD14-4E76-BBF5-50B5810FCF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35CEB42-E35D-4964-9939-4D63EBD8F440}" type="datetime3">
              <a:rPr lang="en-US"/>
              <a:pPr>
                <a:defRPr/>
              </a:pPr>
              <a:t>23 February 2011</a:t>
            </a:fld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DEDC269-0179-4F40-B0FB-95C6A5102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73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973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9D6A00A-2A3D-464E-A52A-5F133722FC59}" type="datetime3">
              <a:rPr lang="en-US"/>
              <a:pPr>
                <a:defRPr/>
              </a:pPr>
              <a:t>23 February 2011</a:t>
            </a:fld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79B8D1A-53B0-490D-81BE-A49BC827C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B2964-4512-4D25-814C-B2926738E6A7}" type="datetime3">
              <a:rPr lang="en-US"/>
              <a:pPr>
                <a:defRPr/>
              </a:pPr>
              <a:t>23 February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BA4C3-5E23-4FC8-8DDE-E297FB7DF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42CCC-CF0B-447F-BB32-A6DD9284E09B}" type="datetime3">
              <a:rPr lang="en-US"/>
              <a:pPr>
                <a:defRPr/>
              </a:pPr>
              <a:t>23 February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40119-C8BB-42A1-98D2-EAE454D49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0A64D-6910-4810-A996-61CFE1DCFF30}" type="datetime3">
              <a:rPr lang="en-US"/>
              <a:pPr>
                <a:defRPr/>
              </a:pPr>
              <a:t>23 February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DB889-C174-431D-A891-F4346070E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03519-0D0C-45A9-8016-DA645C446BA8}" type="datetime3">
              <a:rPr lang="en-US"/>
              <a:pPr>
                <a:defRPr/>
              </a:pPr>
              <a:t>23 February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F5EB-204F-4B05-8884-7EE9573A0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999A2-1961-478F-A6AD-3D6227623023}" type="datetime3">
              <a:rPr lang="en-US"/>
              <a:pPr>
                <a:defRPr/>
              </a:pPr>
              <a:t>23 February 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EF9C0-5086-4F34-82EF-B0C1FAB15E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7BC79-05E4-4E3D-AF53-273C0A7050D4}" type="datetime3">
              <a:rPr lang="en-US"/>
              <a:pPr>
                <a:defRPr/>
              </a:pPr>
              <a:t>23 February 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F0464-6CCE-443A-8ADB-D998874EA2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4AC53-CB91-4520-B7B6-7E9FBDFF1901}" type="datetime3">
              <a:rPr lang="en-US"/>
              <a:pPr>
                <a:defRPr/>
              </a:pPr>
              <a:t>23 February 2011</a:t>
            </a:fld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6E50B-C71C-4394-B185-D1FDC7EB3DB9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0B415-69AC-42F7-A938-80D5BF6D3723}" type="datetime3">
              <a:rPr lang="en-US"/>
              <a:pPr>
                <a:defRPr/>
              </a:pPr>
              <a:t>23 February 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BF140-DF2E-42DC-A90F-FE8DB3E839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9B141-C19F-4C0B-9404-1F199272748B}" type="datetime3">
              <a:rPr lang="en-US"/>
              <a:pPr>
                <a:defRPr/>
              </a:pPr>
              <a:t>23 February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0D03B-84FA-4B79-86C2-BD5F24437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12C40-550B-481F-BE91-6C74933BE1A2}" type="datetime3">
              <a:rPr lang="en-US"/>
              <a:pPr>
                <a:defRPr/>
              </a:pPr>
              <a:t>23 February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63B74-EBDD-4EB7-9F99-77178AC498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988A4-EC74-48C5-A1EE-6F6918E3C8A1}" type="datetime3">
              <a:rPr lang="en-US"/>
              <a:pPr>
                <a:defRPr/>
              </a:pPr>
              <a:t>23 February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5A269-0250-4767-8298-E869033FD7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35E6E-9309-42C6-BBC8-2184508DD438}" type="datetime3">
              <a:rPr lang="en-US"/>
              <a:pPr>
                <a:defRPr/>
              </a:pPr>
              <a:t>23 February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15163-93B5-4CE5-ACBB-604C4F247C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29C23-4E05-46A7-B15C-8CAE4EE58D4A}" type="datetime3">
              <a:rPr lang="en-US"/>
              <a:pPr>
                <a:defRPr/>
              </a:pPr>
              <a:t>23 February 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368A0-431F-4419-8DD5-312C3CDA5E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05E6C-A8A6-457A-BFB6-123B67B3B048}" type="datetime3">
              <a:rPr lang="en-US"/>
              <a:pPr>
                <a:defRPr/>
              </a:pPr>
              <a:t>23 February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881BD-A16B-4E0F-BC14-86950F87A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2AE9F-E5DD-4DA4-A6BC-12972F12F4BC}" type="datetime3">
              <a:rPr lang="en-US"/>
              <a:pPr>
                <a:defRPr/>
              </a:pPr>
              <a:t>23 February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E6243-03E7-4AA8-9EEF-81374072DF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4004E-20EC-4D32-889F-F93C37331F16}" type="datetime3">
              <a:rPr lang="en-US"/>
              <a:pPr>
                <a:defRPr/>
              </a:pPr>
              <a:t>23 February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D14ED-94E0-474D-B036-42592B8A10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04A8A-7D2B-44C7-BDB4-1F888D21E931}" type="datetime3">
              <a:rPr lang="en-US"/>
              <a:pPr>
                <a:defRPr/>
              </a:pPr>
              <a:t>23 February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721FD-496B-4B9B-AB26-4F86ED797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untitled-small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6629400"/>
            <a:ext cx="1343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875673E-3584-4697-B483-5C4B439F52E9}" type="datetime3">
              <a:rPr lang="en-US"/>
              <a:pPr>
                <a:defRPr/>
              </a:pPr>
              <a:t>23 February 2011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B9A6412-16A9-4FAF-ACB8-9923432DFB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19B13-053C-4101-8B5C-28326C763EE1}" type="datetime3">
              <a:rPr lang="en-US"/>
              <a:pPr>
                <a:defRPr/>
              </a:pPr>
              <a:t>23 February 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2E90A-9EFE-4CEE-B83D-5CDE473B9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F90B0-B763-4FCA-B52E-EFF62C43FBA5}" type="datetime3">
              <a:rPr lang="en-US"/>
              <a:pPr>
                <a:defRPr/>
              </a:pPr>
              <a:t>23 February 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68979-CE36-4CA9-AF79-A377BD3D2C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D012D-8174-44FF-BE66-C324141E125D}" type="datetime3">
              <a:rPr lang="en-US"/>
              <a:pPr>
                <a:defRPr/>
              </a:pPr>
              <a:t>23 February 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290FE-CD91-4E82-AE03-9E590A3B8E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E3A15-27BA-4F0D-9A59-58797A12300F}" type="datetime3">
              <a:rPr lang="en-US"/>
              <a:pPr>
                <a:defRPr/>
              </a:pPr>
              <a:t>23 February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6EE8E-342E-44A4-9F13-C12E0A1162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46692-9856-4E61-9391-27692A44665F}" type="datetime3">
              <a:rPr lang="en-US"/>
              <a:pPr>
                <a:defRPr/>
              </a:pPr>
              <a:t>23 February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A522B-253D-4CDC-85BE-0836E7E069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 background 5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logo yellow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0"/>
            <a:ext cx="1524000" cy="20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7251700" cy="1089025"/>
          </a:xfrm>
        </p:spPr>
        <p:txBody>
          <a:bodyPr>
            <a:normAutofit/>
          </a:bodyPr>
          <a:lstStyle>
            <a:lvl1pPr algn="l">
              <a:defRPr sz="3600"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7251700" cy="685800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Strictly Confidential – Do Not Distribute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E5E65-9F69-41C6-86CF-9F2674A90A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logo yellow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3713" y="0"/>
            <a:ext cx="10302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C0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84750"/>
          </a:xfrm>
        </p:spPr>
        <p:txBody>
          <a:bodyPr/>
          <a:lstStyle>
            <a:lvl1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1pPr>
            <a:lvl2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2pPr>
            <a:lvl3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3pPr>
            <a:lvl4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4pPr>
            <a:lvl5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Strictly Confidential – Do Not Distribute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483FD-CADB-4A1C-B345-9747A915C1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617771B-F269-4332-8377-EA23B65099CA}" type="datetime3">
              <a:rPr lang="en-US"/>
              <a:pPr>
                <a:defRPr/>
              </a:pPr>
              <a:t>23 February 2011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685800" y="4368800"/>
            <a:ext cx="7848600" cy="1447800"/>
          </a:xfrm>
          <a:prstGeom prst="roundRect">
            <a:avLst>
              <a:gd name="adj" fmla="val 760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rot="10800000"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5" name="Picture 18" descr="untitled-small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6629400"/>
            <a:ext cx="1343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  <a:ln w="6350" cap="flat">
            <a:solidFill>
              <a:schemeClr val="accent1"/>
            </a:solidFill>
            <a:bevel/>
          </a:ln>
          <a:effectLst/>
        </p:spPr>
        <p:txBody>
          <a:bodyPr/>
          <a:lstStyle>
            <a:lvl1pPr algn="ctr">
              <a:defRPr sz="4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19400"/>
            <a:ext cx="7772400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63C3C-5576-4FA0-A34A-E6EF50E7B583}" type="datetime3">
              <a:rPr lang="en-US"/>
              <a:pPr>
                <a:defRPr/>
              </a:pPr>
              <a:t>23 February 2011</a:t>
            </a:fld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E5A9-CBB6-4359-B74A-A6BD873462E9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A407E7-E49D-47CE-BCA6-969A43BADAAF}" type="datetime3">
              <a:rPr lang="en-US"/>
              <a:pPr>
                <a:defRPr/>
              </a:pPr>
              <a:t>23 February 2011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E71CFF0-79F4-4A4C-86C7-53BBB7514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6098B5-A0F0-4E12-A66E-9DBB30F75267}" type="datetime3">
              <a:rPr lang="en-US"/>
              <a:pPr>
                <a:defRPr/>
              </a:pPr>
              <a:t>23 February 2011</a:t>
            </a:fld>
            <a:endParaRPr lang="en-US"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AACBC5B-879C-459C-BBBA-0ED2A8B82C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2012204-18B9-459B-918C-619568CE4D79}" type="datetime3">
              <a:rPr lang="en-US"/>
              <a:pPr>
                <a:defRPr/>
              </a:pPr>
              <a:t>23 February 2011</a:t>
            </a:fld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3E5A82-1826-43C4-B15B-151288FF0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DEB471-2BC6-479C-B6F5-6A58D47D10E7}" type="datetime3">
              <a:rPr lang="en-US"/>
              <a:pPr>
                <a:defRPr/>
              </a:pPr>
              <a:t>23 February 2011</a:t>
            </a:fld>
            <a:endParaRPr lang="en-US" dirty="0"/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D4EC90-94EC-493B-A928-80921D58D3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/>
          </p:cNvSpPr>
          <p:nvPr/>
        </p:nvSpPr>
        <p:spPr bwMode="auto">
          <a:xfrm>
            <a:off x="3124200" y="63500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053" name="Picture 9" descr="untitled-small.bmp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810000" y="6629400"/>
            <a:ext cx="1343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0F7D4C68-AF47-4C70-BD3B-4621FC12FD5C}" type="datetime3">
              <a:rPr lang="en-US"/>
              <a:pPr>
                <a:defRPr/>
              </a:pPr>
              <a:t>23 February 2011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65595ECD-040E-46CC-83D5-FB663FE2A053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828" r:id="rId1"/>
    <p:sldLayoutId id="2147490805" r:id="rId2"/>
    <p:sldLayoutId id="2147490829" r:id="rId3"/>
    <p:sldLayoutId id="2147490830" r:id="rId4"/>
    <p:sldLayoutId id="2147490806" r:id="rId5"/>
    <p:sldLayoutId id="2147490831" r:id="rId6"/>
    <p:sldLayoutId id="2147490832" r:id="rId7"/>
    <p:sldLayoutId id="2147490833" r:id="rId8"/>
    <p:sldLayoutId id="2147490834" r:id="rId9"/>
    <p:sldLayoutId id="2147490835" r:id="rId10"/>
    <p:sldLayoutId id="2147490836" r:id="rId11"/>
    <p:sldLayoutId id="2147490837" r:id="rId12"/>
    <p:sldLayoutId id="2147490838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8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1554ED32-2205-4B34-A5A4-A0B21F83C8D4}" type="datetime3">
              <a:rPr lang="en-US"/>
              <a:pPr>
                <a:defRPr/>
              </a:pPr>
              <a:t>23 February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024C3255-1561-4AF2-9DF1-EECE054D60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807" r:id="rId1"/>
    <p:sldLayoutId id="2147490808" r:id="rId2"/>
    <p:sldLayoutId id="2147490809" r:id="rId3"/>
    <p:sldLayoutId id="2147490810" r:id="rId4"/>
    <p:sldLayoutId id="2147490811" r:id="rId5"/>
    <p:sldLayoutId id="2147490812" r:id="rId6"/>
    <p:sldLayoutId id="2147490813" r:id="rId7"/>
    <p:sldLayoutId id="2147490814" r:id="rId8"/>
    <p:sldLayoutId id="2147490815" r:id="rId9"/>
    <p:sldLayoutId id="2147490816" r:id="rId10"/>
    <p:sldLayoutId id="2147490817" r:id="rId11"/>
    <p:sldLayoutId id="2147490818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E2992696-4BC3-4EB4-A1D8-717965D79E8F}" type="datetime3">
              <a:rPr lang="en-US"/>
              <a:pPr>
                <a:defRPr/>
              </a:pPr>
              <a:t>23 February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A6195FAC-27C5-43C4-A719-4326ABAEA5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819" r:id="rId1"/>
    <p:sldLayoutId id="2147490820" r:id="rId2"/>
    <p:sldLayoutId id="2147490821" r:id="rId3"/>
    <p:sldLayoutId id="2147490822" r:id="rId4"/>
    <p:sldLayoutId id="2147490823" r:id="rId5"/>
    <p:sldLayoutId id="2147490824" r:id="rId6"/>
    <p:sldLayoutId id="2147490825" r:id="rId7"/>
    <p:sldLayoutId id="2147490826" r:id="rId8"/>
    <p:sldLayoutId id="2147490827" r:id="rId9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 descr="PPT background 3.jpg"/>
          <p:cNvPicPr>
            <a:picLocks noChangeAspect="1"/>
          </p:cNvPicPr>
          <p:nvPr/>
        </p:nvPicPr>
        <p:blipFill>
          <a:blip r:embed="rId4" cstate="print">
            <a:lum bright="28000"/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Strictly Confidential – Do Not Distribute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21F4749-1BC8-4B9A-A4CB-F3C429CBA55F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5127" name="Picture 10" descr="logo yellow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13713" y="0"/>
            <a:ext cx="10302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228600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1AF7005-0D57-4357-9A9C-6DAC799012EE}" type="datetime3">
              <a:rPr lang="en-US"/>
              <a:pPr>
                <a:defRPr/>
              </a:pPr>
              <a:t>23 February 2011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839" r:id="rId1"/>
    <p:sldLayoutId id="2147490840" r:id="rId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C00000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00000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00000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00000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00000"/>
          </a:solidFill>
          <a:latin typeface="Tahoma" pitchFamily="34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•"/>
        <a:defRPr sz="3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–"/>
        <a:defRPr sz="2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•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–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»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Request Processing</a:t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dirty="0" smtClean="0"/>
              <a:t>V0.1 – 2011-02-23</a:t>
            </a:r>
            <a:endParaRPr lang="vi-VN" sz="4000" dirty="0" smtClean="0">
              <a:solidFill>
                <a:schemeClr val="tx1"/>
              </a:solidFill>
            </a:endParaRPr>
          </a:p>
        </p:txBody>
      </p:sp>
      <p:sp>
        <p:nvSpPr>
          <p:cNvPr id="16387" name="Subtitle 2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7251700" cy="6858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dirty="0" err="1" smtClean="0">
                <a:solidFill>
                  <a:srgbClr val="002060"/>
                </a:solidFill>
              </a:rPr>
              <a:t>Nguyễn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Bá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Thành</a:t>
            </a:r>
            <a:endParaRPr lang="en-US" dirty="0" smtClean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en-US" i="1" dirty="0" smtClean="0"/>
              <a:t>Software Manager, Game Platform &amp; Integration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RequestDispatcherServlet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sz="2400" dirty="0" smtClean="0"/>
              <a:t>Receive the </a:t>
            </a:r>
            <a:r>
              <a:rPr lang="en-US" sz="2400" dirty="0" err="1" smtClean="0"/>
              <a:t>HttpRequest</a:t>
            </a:r>
            <a:r>
              <a:rPr lang="en-US" sz="2400" dirty="0" smtClean="0"/>
              <a:t> and pass it to the </a:t>
            </a:r>
            <a:r>
              <a:rPr lang="en-US" sz="2400" dirty="0" err="1" smtClean="0"/>
              <a:t>RequestNormalizer’s</a:t>
            </a:r>
            <a:r>
              <a:rPr lang="en-US" sz="2400" dirty="0" smtClean="0"/>
              <a:t> API</a:t>
            </a:r>
          </a:p>
          <a:p>
            <a:pPr marL="514350" indent="-514350"/>
            <a:r>
              <a:rPr lang="en-US" sz="2400" dirty="0" smtClean="0"/>
              <a:t>Technology: J2EE </a:t>
            </a:r>
            <a:r>
              <a:rPr lang="en-US" sz="2400" dirty="0" err="1" smtClean="0"/>
              <a:t>Servlet</a:t>
            </a:r>
            <a:endParaRPr lang="en-US" sz="2400" dirty="0" smtClean="0"/>
          </a:p>
          <a:p>
            <a:pPr marL="514350" indent="-514350"/>
            <a:r>
              <a:rPr lang="en-US" sz="2400" dirty="0" smtClean="0"/>
              <a:t>Pseudo code:</a:t>
            </a:r>
          </a:p>
          <a:p>
            <a:pPr marL="914400" lvl="1" indent="-514350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requestHandler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getRequestNormalizer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requestHandler.process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httpRequest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httpResponse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RequestNormalizer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sz="2400" dirty="0" smtClean="0"/>
              <a:t>Provide API to transform the request (HTTP, TCP Socket) to </a:t>
            </a:r>
            <a:r>
              <a:rPr lang="en-US" sz="2400" dirty="0" err="1" smtClean="0"/>
              <a:t>OSGi</a:t>
            </a:r>
            <a:r>
              <a:rPr lang="en-US" sz="2400" dirty="0" smtClean="0"/>
              <a:t> service call</a:t>
            </a:r>
          </a:p>
          <a:p>
            <a:pPr marL="514350" indent="-514350"/>
            <a:r>
              <a:rPr lang="en-US" sz="2400" dirty="0" smtClean="0"/>
              <a:t>Technology: Java</a:t>
            </a:r>
          </a:p>
          <a:p>
            <a:pPr marL="514350" indent="-514350"/>
            <a:r>
              <a:rPr lang="en-US" sz="2400" dirty="0" smtClean="0"/>
              <a:t>Pseudo code:</a:t>
            </a:r>
          </a:p>
          <a:p>
            <a:pPr marL="914400" lvl="1" indent="-514350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//extract information from the request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//wrap the request info into a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RequestInfo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object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osgiManager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getOsgiManager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service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osgiManager.getService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serviceName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serviceVersion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service.execute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requestInfo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responseStorage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//transform and return the response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Front-end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sz="2400" dirty="0" smtClean="0"/>
              <a:t>Handle requests via TCP socket</a:t>
            </a:r>
            <a:endParaRPr lang="en-US" sz="2400" dirty="0" smtClean="0"/>
          </a:p>
          <a:p>
            <a:pPr marL="514350" indent="-514350"/>
            <a:r>
              <a:rPr lang="en-US" sz="2400" dirty="0" smtClean="0"/>
              <a:t>Technology: Java</a:t>
            </a:r>
          </a:p>
          <a:p>
            <a:pPr marL="514350" indent="-514350"/>
            <a:r>
              <a:rPr lang="en-US" sz="2400" dirty="0" smtClean="0"/>
              <a:t>The Socket Front-end can not take advantage of J2EE Filter, but it can contact the </a:t>
            </a:r>
            <a:r>
              <a:rPr lang="en-US" sz="2400" dirty="0" err="1" smtClean="0"/>
              <a:t>LogEngine</a:t>
            </a:r>
            <a:r>
              <a:rPr lang="en-US" sz="2400" dirty="0" smtClean="0"/>
              <a:t>, </a:t>
            </a:r>
            <a:r>
              <a:rPr lang="en-US" sz="2400" dirty="0" err="1" smtClean="0"/>
              <a:t>StatisticsEngine</a:t>
            </a:r>
            <a:r>
              <a:rPr lang="en-US" sz="2400" dirty="0" smtClean="0"/>
              <a:t> and </a:t>
            </a:r>
            <a:r>
              <a:rPr lang="en-US" sz="2400" dirty="0" err="1" smtClean="0"/>
              <a:t>PolicyEngine</a:t>
            </a:r>
            <a:r>
              <a:rPr lang="en-US" sz="2400" dirty="0" smtClean="0"/>
              <a:t> to log the request, update statistics and authorize the request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“Level 1”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87500"/>
            <a:ext cx="68580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“Level 1”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Front server receives the request from client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request is forwarded to one of the service servers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service server processes the request and returns the result to front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Front server returns the result to client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“Level 2”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5104" y="1371600"/>
            <a:ext cx="3473792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“Level 2”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RequestNormalizer</a:t>
            </a:r>
            <a:r>
              <a:rPr lang="en-US" sz="2800" dirty="0" smtClean="0"/>
              <a:t> requests for a service from </a:t>
            </a:r>
            <a:r>
              <a:rPr lang="en-US" sz="2800" dirty="0" err="1" smtClean="0"/>
              <a:t>OSGi</a:t>
            </a:r>
            <a:r>
              <a:rPr lang="en-US" sz="2800" dirty="0" smtClean="0"/>
              <a:t> container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OSGi</a:t>
            </a:r>
            <a:r>
              <a:rPr lang="en-US" sz="2800" dirty="0" smtClean="0"/>
              <a:t> container returns the service instance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RequestNormalizer</a:t>
            </a:r>
            <a:r>
              <a:rPr lang="en-US" sz="2800" dirty="0" smtClean="0"/>
              <a:t> invokes the service API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The service performs pre/processing task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The service invokes external party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The service receives result from external party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The service performs post/processing task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RequestNormalizer</a:t>
            </a:r>
            <a:r>
              <a:rPr lang="en-US" sz="2800" dirty="0" smtClean="0"/>
              <a:t> receives result from the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sz="2000" dirty="0" smtClean="0"/>
              <a:t>Inspect the </a:t>
            </a:r>
            <a:r>
              <a:rPr lang="en-US" sz="2000" dirty="0" err="1" smtClean="0"/>
              <a:t>HttpRequest</a:t>
            </a:r>
            <a:r>
              <a:rPr lang="en-US" sz="2000" dirty="0" smtClean="0"/>
              <a:t> &amp; </a:t>
            </a:r>
            <a:r>
              <a:rPr lang="en-US" sz="2000" dirty="0" err="1" smtClean="0"/>
              <a:t>HttpResponse</a:t>
            </a:r>
            <a:r>
              <a:rPr lang="en-US" sz="2000" dirty="0" smtClean="0"/>
              <a:t> and log the </a:t>
            </a:r>
            <a:r>
              <a:rPr lang="en-US" sz="2000" dirty="0" smtClean="0"/>
              <a:t>request:</a:t>
            </a:r>
          </a:p>
          <a:p>
            <a:pPr marL="914400" lvl="1" indent="-514350"/>
            <a:r>
              <a:rPr lang="en-US" sz="1800" dirty="0" smtClean="0"/>
              <a:t>Source: IP Address, Session ID</a:t>
            </a:r>
          </a:p>
          <a:p>
            <a:pPr marL="914400" lvl="1" indent="-514350"/>
            <a:r>
              <a:rPr lang="en-US" sz="1800" dirty="0" smtClean="0"/>
              <a:t>Destination: service name, service version</a:t>
            </a:r>
          </a:p>
          <a:p>
            <a:pPr marL="914400" lvl="1" indent="-514350"/>
            <a:r>
              <a:rPr lang="en-US" sz="1800" dirty="0" smtClean="0"/>
              <a:t>Service: serve time (response time</a:t>
            </a:r>
            <a:r>
              <a:rPr lang="en-US" sz="1800" dirty="0" smtClean="0"/>
              <a:t>)</a:t>
            </a:r>
          </a:p>
          <a:p>
            <a:pPr marL="514350" indent="-514350"/>
            <a:r>
              <a:rPr lang="en-US" sz="2400" dirty="0" smtClean="0"/>
              <a:t>Technology: J2EE Filter</a:t>
            </a:r>
          </a:p>
          <a:p>
            <a:pPr marL="514350" indent="-514350"/>
            <a:r>
              <a:rPr lang="en-US" sz="2400" dirty="0" smtClean="0"/>
              <a:t>Log information is captured by the filter and sent to </a:t>
            </a:r>
            <a:r>
              <a:rPr lang="en-US" sz="2400" dirty="0" err="1" smtClean="0"/>
              <a:t>LogEngine</a:t>
            </a:r>
            <a:r>
              <a:rPr lang="en-US" sz="2400" dirty="0" smtClean="0"/>
              <a:t>. </a:t>
            </a:r>
            <a:r>
              <a:rPr lang="en-US" sz="2400" dirty="0" err="1" smtClean="0"/>
              <a:t>LogEngine</a:t>
            </a:r>
            <a:r>
              <a:rPr lang="en-US" sz="2400" dirty="0" smtClean="0"/>
              <a:t> will actually perform the logging</a:t>
            </a:r>
          </a:p>
          <a:p>
            <a:pPr marL="514350" indent="-514350"/>
            <a:r>
              <a:rPr lang="en-US" sz="2400" dirty="0" err="1" smtClean="0"/>
              <a:t>LogEngine</a:t>
            </a:r>
            <a:r>
              <a:rPr lang="en-US" sz="2400" dirty="0" smtClean="0"/>
              <a:t> should work asynchronously to avoid lengthening the response time</a:t>
            </a:r>
            <a:endParaRPr lang="en-US" sz="2400" dirty="0" smtClean="0"/>
          </a:p>
          <a:p>
            <a:pPr marL="514350" indent="-514350"/>
            <a:r>
              <a:rPr lang="en-US" sz="2400" i="1" dirty="0" smtClean="0"/>
              <a:t>Detailed </a:t>
            </a:r>
            <a:r>
              <a:rPr lang="en-US" sz="2400" i="1" dirty="0" err="1" smtClean="0"/>
              <a:t>rmplementation</a:t>
            </a:r>
            <a:r>
              <a:rPr lang="en-US" sz="2400" i="1" dirty="0" smtClean="0"/>
              <a:t> of </a:t>
            </a:r>
            <a:r>
              <a:rPr lang="en-US" sz="2400" i="1" dirty="0" err="1" smtClean="0"/>
              <a:t>LogEngine</a:t>
            </a:r>
            <a:r>
              <a:rPr lang="en-US" sz="2400" i="1" dirty="0" smtClean="0"/>
              <a:t> (</a:t>
            </a:r>
            <a:r>
              <a:rPr lang="en-US" sz="2400" i="1" dirty="0" smtClean="0"/>
              <a:t>db, file system, </a:t>
            </a:r>
            <a:r>
              <a:rPr lang="en-US" sz="2400" i="1" dirty="0" err="1" smtClean="0"/>
              <a:t>sysloc</a:t>
            </a:r>
            <a:r>
              <a:rPr lang="en-US" sz="2400" i="1" dirty="0" smtClean="0"/>
              <a:t>, etc) is not finalized at the </a:t>
            </a:r>
            <a:r>
              <a:rPr lang="en-US" sz="2400" i="1" dirty="0" smtClean="0"/>
              <a:t>moment!</a:t>
            </a: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sz="2000" dirty="0" smtClean="0"/>
              <a:t>Inspect the </a:t>
            </a:r>
            <a:r>
              <a:rPr lang="en-US" sz="2000" dirty="0" err="1" smtClean="0"/>
              <a:t>HttpRequest</a:t>
            </a:r>
            <a:r>
              <a:rPr lang="en-US" sz="2000" dirty="0" smtClean="0"/>
              <a:t> and Maintain </a:t>
            </a:r>
            <a:r>
              <a:rPr lang="en-US" sz="2000" dirty="0" smtClean="0"/>
              <a:t>system’s </a:t>
            </a:r>
            <a:r>
              <a:rPr lang="en-US" sz="2000" dirty="0" smtClean="0"/>
              <a:t>statistics (via </a:t>
            </a:r>
            <a:r>
              <a:rPr lang="en-US" sz="2000" dirty="0" err="1" smtClean="0"/>
              <a:t>StatisticsEngine</a:t>
            </a:r>
            <a:r>
              <a:rPr lang="en-US" sz="2000" dirty="0" smtClean="0"/>
              <a:t>):</a:t>
            </a:r>
            <a:endParaRPr lang="en-US" sz="2000" dirty="0" smtClean="0"/>
          </a:p>
          <a:p>
            <a:pPr marL="914400" lvl="1" indent="-514350"/>
            <a:r>
              <a:rPr lang="en-US" sz="1800" dirty="0" smtClean="0"/>
              <a:t>Number of requests:</a:t>
            </a:r>
          </a:p>
          <a:p>
            <a:pPr marL="1314450" lvl="2" indent="-514350"/>
            <a:r>
              <a:rPr lang="en-US" sz="1600" dirty="0" smtClean="0"/>
              <a:t>For all services:</a:t>
            </a:r>
            <a:endParaRPr lang="en-US" sz="1800" dirty="0" smtClean="0"/>
          </a:p>
          <a:p>
            <a:pPr marL="1771650" lvl="3" indent="-514350"/>
            <a:r>
              <a:rPr lang="en-US" sz="1400" dirty="0" smtClean="0"/>
              <a:t>All clients: global value (sum of all servers) &amp; local value (this server</a:t>
            </a:r>
          </a:p>
          <a:p>
            <a:pPr marL="1771650" lvl="3" indent="-514350"/>
            <a:r>
              <a:rPr lang="en-US" sz="1400" dirty="0" smtClean="0"/>
              <a:t>Per client: global &amp; local</a:t>
            </a:r>
          </a:p>
          <a:p>
            <a:pPr marL="1314450" lvl="2" indent="-514350"/>
            <a:r>
              <a:rPr lang="en-US" sz="1600" dirty="0" smtClean="0"/>
              <a:t>Per service:</a:t>
            </a:r>
          </a:p>
          <a:p>
            <a:pPr marL="1771650" lvl="3" indent="-514350"/>
            <a:r>
              <a:rPr lang="en-US" sz="1400" dirty="0" smtClean="0"/>
              <a:t>All clients: global &amp; local</a:t>
            </a:r>
          </a:p>
          <a:p>
            <a:pPr marL="1771650" lvl="3" indent="-514350"/>
            <a:r>
              <a:rPr lang="en-US" sz="1400" dirty="0" smtClean="0"/>
              <a:t>Per client: global &amp; local</a:t>
            </a:r>
          </a:p>
          <a:p>
            <a:pPr marL="914400" lvl="1" indent="-514350"/>
            <a:r>
              <a:rPr lang="en-US" sz="1800" dirty="0" smtClean="0"/>
              <a:t>Request rate (# requests/last minute):</a:t>
            </a:r>
            <a:endParaRPr lang="en-US" sz="1800" dirty="0" smtClean="0"/>
          </a:p>
          <a:p>
            <a:pPr marL="1314450" lvl="2" indent="-514350"/>
            <a:r>
              <a:rPr lang="en-US" sz="1600" dirty="0" smtClean="0"/>
              <a:t>For all services:</a:t>
            </a:r>
            <a:endParaRPr lang="en-US" sz="1800" dirty="0" smtClean="0"/>
          </a:p>
          <a:p>
            <a:pPr marL="1771650" lvl="3" indent="-514350"/>
            <a:r>
              <a:rPr lang="en-US" sz="1400" dirty="0" smtClean="0"/>
              <a:t>All clients: global value (sum of all servers) &amp; local value (this server</a:t>
            </a:r>
          </a:p>
          <a:p>
            <a:pPr marL="1771650" lvl="3" indent="-514350"/>
            <a:r>
              <a:rPr lang="en-US" sz="1400" dirty="0" smtClean="0"/>
              <a:t>Per client: global &amp; local</a:t>
            </a:r>
          </a:p>
          <a:p>
            <a:pPr marL="1314450" lvl="2" indent="-514350"/>
            <a:r>
              <a:rPr lang="en-US" sz="1600" dirty="0" smtClean="0"/>
              <a:t>Per service:</a:t>
            </a:r>
          </a:p>
          <a:p>
            <a:pPr marL="1771650" lvl="3" indent="-514350"/>
            <a:r>
              <a:rPr lang="en-US" sz="1400" dirty="0" smtClean="0"/>
              <a:t>All clients: global &amp; local</a:t>
            </a:r>
          </a:p>
          <a:p>
            <a:pPr marL="1771650" lvl="3" indent="-514350"/>
            <a:r>
              <a:rPr lang="en-US" sz="1400" dirty="0" smtClean="0"/>
              <a:t>Per client: global &amp; </a:t>
            </a:r>
            <a:r>
              <a:rPr lang="en-US" sz="1400" dirty="0" smtClean="0"/>
              <a:t>local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</a:t>
            </a:r>
            <a:r>
              <a:rPr lang="en-US" dirty="0" smtClean="0"/>
              <a:t>Filter (cont)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514350"/>
            <a:r>
              <a:rPr lang="en-US" sz="1800" dirty="0" smtClean="0"/>
              <a:t>Error rate (# failed requests/last minute</a:t>
            </a:r>
            <a:r>
              <a:rPr lang="en-US" sz="1800" dirty="0" smtClean="0"/>
              <a:t>):</a:t>
            </a:r>
          </a:p>
          <a:p>
            <a:pPr marL="1314450" lvl="2" indent="-514350"/>
            <a:r>
              <a:rPr lang="en-US" sz="1600" dirty="0" smtClean="0"/>
              <a:t>For all services:</a:t>
            </a:r>
            <a:endParaRPr lang="en-US" sz="1800" dirty="0" smtClean="0"/>
          </a:p>
          <a:p>
            <a:pPr marL="1771650" lvl="3" indent="-514350"/>
            <a:r>
              <a:rPr lang="en-US" sz="1400" dirty="0" smtClean="0"/>
              <a:t>All clients: global value (sum of all servers) &amp; local value (this server</a:t>
            </a:r>
          </a:p>
          <a:p>
            <a:pPr marL="1771650" lvl="3" indent="-514350"/>
            <a:r>
              <a:rPr lang="en-US" sz="1400" dirty="0" smtClean="0"/>
              <a:t>Per client: global &amp; local</a:t>
            </a:r>
          </a:p>
          <a:p>
            <a:pPr marL="1314450" lvl="2" indent="-514350"/>
            <a:r>
              <a:rPr lang="en-US" sz="1600" dirty="0" smtClean="0"/>
              <a:t>Per service:</a:t>
            </a:r>
          </a:p>
          <a:p>
            <a:pPr marL="1771650" lvl="3" indent="-514350"/>
            <a:r>
              <a:rPr lang="en-US" sz="1400" dirty="0" smtClean="0"/>
              <a:t>All clients: global &amp; local</a:t>
            </a:r>
          </a:p>
          <a:p>
            <a:pPr marL="1771650" lvl="3" indent="-514350"/>
            <a:r>
              <a:rPr lang="en-US" sz="1400" dirty="0" smtClean="0"/>
              <a:t>Per client: global &amp; </a:t>
            </a:r>
            <a:r>
              <a:rPr lang="en-US" sz="1400" dirty="0" smtClean="0"/>
              <a:t>local</a:t>
            </a:r>
          </a:p>
          <a:p>
            <a:pPr marL="514350" indent="-514350"/>
            <a:r>
              <a:rPr lang="en-US" sz="2600" dirty="0" smtClean="0"/>
              <a:t>Technology: J2EE Filter</a:t>
            </a:r>
          </a:p>
          <a:p>
            <a:pPr marL="514350" indent="-514350"/>
            <a:r>
              <a:rPr lang="en-US" sz="2600" i="1" dirty="0" smtClean="0"/>
              <a:t>Detailed implementation of </a:t>
            </a:r>
            <a:r>
              <a:rPr lang="en-US" sz="2600" i="1" dirty="0" err="1" smtClean="0"/>
              <a:t>StatisticsEngine</a:t>
            </a:r>
            <a:r>
              <a:rPr lang="en-US" sz="2600" i="1" dirty="0" smtClean="0"/>
              <a:t> is not finalized at the moment!</a:t>
            </a:r>
            <a:endParaRPr lang="en-US" sz="26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SecurityAndPolicy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sz="2400" dirty="0" smtClean="0"/>
              <a:t>Inspect the </a:t>
            </a:r>
            <a:r>
              <a:rPr lang="en-US" sz="2400" dirty="0" err="1" smtClean="0"/>
              <a:t>HttpRequest</a:t>
            </a:r>
            <a:r>
              <a:rPr lang="en-US" sz="2400" dirty="0" smtClean="0"/>
              <a:t> and ask </a:t>
            </a:r>
            <a:r>
              <a:rPr lang="en-US" sz="2400" dirty="0" err="1" smtClean="0"/>
              <a:t>PolicyEngine</a:t>
            </a:r>
            <a:r>
              <a:rPr lang="en-US" sz="2400" dirty="0" smtClean="0"/>
              <a:t> if request is allowed:</a:t>
            </a:r>
          </a:p>
          <a:p>
            <a:pPr marL="914400" lvl="1" indent="-514350"/>
            <a:r>
              <a:rPr lang="en-US" sz="2000" dirty="0" smtClean="0"/>
              <a:t>(currently only one rule is checked) Check if request rate from the client exceeds the threshold.</a:t>
            </a:r>
          </a:p>
          <a:p>
            <a:pPr marL="514350" indent="-514350"/>
            <a:r>
              <a:rPr lang="en-US" sz="2400" dirty="0" smtClean="0"/>
              <a:t>Technology: J2EE Filter</a:t>
            </a:r>
          </a:p>
          <a:p>
            <a:pPr marL="514350" indent="-514350"/>
            <a:r>
              <a:rPr lang="en-US" sz="2400" i="1" dirty="0" smtClean="0"/>
              <a:t>Detailed implementation of </a:t>
            </a:r>
            <a:r>
              <a:rPr lang="en-US" sz="2400" i="1" dirty="0" err="1" smtClean="0"/>
              <a:t>PolicyEngine</a:t>
            </a:r>
            <a:r>
              <a:rPr lang="en-US" sz="2400" i="1" dirty="0" smtClean="0"/>
              <a:t> is not finalized at the moment!</a:t>
            </a: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template">
  <a:themeElements>
    <a:clrScheme name="VNG Blue Templat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VNG Blue Templat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VNG Blue Templat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VNG_PPT Template _Yello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7E94D878EF7E4481CCE1736EE37636" ma:contentTypeVersion="0" ma:contentTypeDescription="Create a new document." ma:contentTypeScope="" ma:versionID="5c544f42153d6c39e9d590efc7b390f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A52E100-988B-4AD7-BEE7-143E221E4D56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47AC431E-914B-41CD-8266-410056DEBF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155E93-EBFB-4114-80A6-E3D454F8BE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436077F0-9306-4FEA-9E60-1A589A643FAE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19293</TotalTime>
  <Words>537</Words>
  <Application>Microsoft Office PowerPoint</Application>
  <PresentationFormat>On-screen Show (4:3)</PresentationFormat>
  <Paragraphs>95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Presentation template</vt:lpstr>
      <vt:lpstr>Custom Design</vt:lpstr>
      <vt:lpstr>1_Custom Design</vt:lpstr>
      <vt:lpstr>VNG_PPT Template _Yellow</vt:lpstr>
      <vt:lpstr>Request Processing V0.1 – 2011-02-23</vt:lpstr>
      <vt:lpstr>“Level 1”</vt:lpstr>
      <vt:lpstr>“Level 1”</vt:lpstr>
      <vt:lpstr>“Level 2”</vt:lpstr>
      <vt:lpstr>“Level 2”</vt:lpstr>
      <vt:lpstr>Log Filter</vt:lpstr>
      <vt:lpstr>Statistics Filter</vt:lpstr>
      <vt:lpstr>Statistics Filter (cont)</vt:lpstr>
      <vt:lpstr>SecurityAndPolicy Filter</vt:lpstr>
      <vt:lpstr>RequestDispatcherServlet</vt:lpstr>
      <vt:lpstr>RequestNormalizer</vt:lpstr>
      <vt:lpstr>Socket Front-end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ORIENTATION</dc:title>
  <dc:creator>Vo Thi Tuyet Tran</dc:creator>
  <cp:lastModifiedBy>thanhnb</cp:lastModifiedBy>
  <cp:revision>1480</cp:revision>
  <dcterms:created xsi:type="dcterms:W3CDTF">2009-03-19T08:21:06Z</dcterms:created>
  <dcterms:modified xsi:type="dcterms:W3CDTF">2011-02-23T19:07:38Z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Editor">
    <vt:lpwstr>Dung. Nguyen Thi Thuy</vt:lpwstr>
  </property>
  <property fmtid="{D5CDD505-2E9C-101B-9397-08002B2CF9AE}" pid="3" name="xd_Signature">
    <vt:lpwstr/>
  </property>
  <property fmtid="{D5CDD505-2E9C-101B-9397-08002B2CF9AE}" pid="4" name="display_urn:schemas-microsoft-com:office:office#Author">
    <vt:lpwstr>VINAGAME\luanv</vt:lpwstr>
  </property>
  <property fmtid="{D5CDD505-2E9C-101B-9397-08002B2CF9AE}" pid="5" name="TemplateUrl">
    <vt:lpwstr/>
  </property>
  <property fmtid="{D5CDD505-2E9C-101B-9397-08002B2CF9AE}" pid="6" name="xd_ProgID">
    <vt:lpwstr/>
  </property>
  <property fmtid="{D5CDD505-2E9C-101B-9397-08002B2CF9AE}" pid="7" name="ContentTypeId">
    <vt:lpwstr>0x0101007697910D734E5B49A218B8B5E940F9B2</vt:lpwstr>
  </property>
  <property fmtid="{D5CDD505-2E9C-101B-9397-08002B2CF9AE}" pid="8" name="_SourceUrl">
    <vt:lpwstr/>
  </property>
</Properties>
</file>