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93" r:id="rId2"/>
    <p:sldId id="692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6E0"/>
    <a:srgbClr val="FF0066"/>
    <a:srgbClr val="00FFFF"/>
    <a:srgbClr val="FF3300"/>
    <a:srgbClr val="008000"/>
    <a:srgbClr val="D98CF8"/>
    <a:srgbClr val="F0CCE4"/>
    <a:srgbClr val="E4A0CD"/>
    <a:srgbClr val="DCE79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4969" autoAdjust="0"/>
  </p:normalViewPr>
  <p:slideViewPr>
    <p:cSldViewPr>
      <p:cViewPr varScale="1">
        <p:scale>
          <a:sx n="75" d="100"/>
          <a:sy n="75" d="100"/>
        </p:scale>
        <p:origin x="166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 dirty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 dirty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 dirty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anose="02020603050405020304" pitchFamily="18" charset="0"/>
              </a:defRPr>
            </a:lvl1pPr>
          </a:lstStyle>
          <a:p>
            <a:fld id="{9EAA12F9-C7CF-4C4A-8E40-34179656D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72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9B1DFFC9-AF59-4924-807C-A994E231EF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45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80929-66DB-4898-A68F-19ECE4C6003D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6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180929-66DB-4898-A68F-19ECE4C6003D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18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99AE5-2AFD-444C-BE7A-83D584CB5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7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4D947-16BA-4598-BEE8-0A8E93607C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6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53988-5751-4E5E-9B0A-6F7899FAE4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82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B2F23-9A20-4ABE-81A0-373B61EDB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78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DC86F-A5AE-4AF2-BA57-FB5A8615E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B872C-F8A7-4298-9D45-C0EECF7F89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103AC-CA00-4FC3-8F26-12E6C8A28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4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23B19-D9C2-4992-81A3-3A16C960F5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3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D40E6-F7D2-49D2-8759-E140BC83B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5D169-0427-429E-844D-F57EB91A4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0471B-A1F2-42BE-BDC1-FAB67A7EDB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9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</a:defRPr>
            </a:lvl1pPr>
          </a:lstStyle>
          <a:p>
            <a:fld id="{C960717F-8AEF-4D92-975A-B633B83B7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9" Type="http://schemas.openxmlformats.org/officeDocument/2006/relationships/image" Target="../media/image67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Problem </a:t>
            </a:r>
            <a:r>
              <a:rPr lang="en-US" altLang="en-US" sz="3200">
                <a:solidFill>
                  <a:srgbClr val="00B050"/>
                </a:solidFill>
                <a:latin typeface="Arial" panose="020B0604020202020204" pitchFamily="34" charset="0"/>
              </a:rPr>
              <a:t>Set 3, </a:t>
            </a:r>
            <a:r>
              <a:rPr lang="en-US" alt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Extra Problem </a:t>
            </a:r>
            <a:r>
              <a:rPr lang="en-US" altLang="en-US" sz="3200">
                <a:solidFill>
                  <a:srgbClr val="00B050"/>
                </a:solidFill>
                <a:latin typeface="Arial" panose="020B0604020202020204" pitchFamily="34" charset="0"/>
              </a:rPr>
              <a:t>(17 </a:t>
            </a:r>
            <a:r>
              <a:rPr lang="en-US" altLang="en-US" sz="3200" dirty="0">
                <a:solidFill>
                  <a:srgbClr val="00B050"/>
                </a:solidFill>
                <a:latin typeface="Arial" panose="020B0604020202020204" pitchFamily="34" charset="0"/>
              </a:rPr>
              <a:t>pts)</a:t>
            </a:r>
            <a:endParaRPr lang="en-US" altLang="en-US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4" name="Text Box 4"/>
          <p:cNvSpPr txBox="1">
            <a:spLocks noChangeArrowheads="1"/>
          </p:cNvSpPr>
          <p:nvPr/>
        </p:nvSpPr>
        <p:spPr bwMode="auto">
          <a:xfrm>
            <a:off x="2498725" y="140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BC1E8-BDB6-4424-82C8-02F421AF252B}"/>
                  </a:ext>
                </a:extLst>
              </p:cNvPr>
              <p:cNvSpPr txBox="1"/>
              <p:nvPr/>
            </p:nvSpPr>
            <p:spPr>
              <a:xfrm>
                <a:off x="718794" y="1408113"/>
                <a:ext cx="7726539" cy="1785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You are given a minimax search tree as shown on the next page.  The</a:t>
                </a:r>
              </a:p>
              <a:p>
                <a:r>
                  <a:rPr lang="en-US" sz="1800" dirty="0"/>
                  <a:t>tree has nine internal nodes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/>
                  <a:t>.  Not all terminal states (leaves) are </a:t>
                </a:r>
              </a:p>
              <a:p>
                <a:r>
                  <a:rPr lang="en-US" sz="1800" dirty="0"/>
                  <a:t>at the same depth. </a:t>
                </a:r>
              </a:p>
              <a:p>
                <a:endParaRPr lang="en-US" sz="2000" dirty="0"/>
              </a:p>
              <a:p>
                <a:r>
                  <a:rPr lang="en-US" sz="1800" dirty="0"/>
                  <a:t>Execute the alpha-beta pruning algorithm (use the version from the 3</a:t>
                </a:r>
                <a:r>
                  <a:rPr lang="en-US" sz="1800" baseline="30000" dirty="0"/>
                  <a:t>rd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edition of the textbook in the lecture notes on February 15).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BC1E8-BDB6-4424-82C8-02F421AF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4" y="1408113"/>
                <a:ext cx="7726539" cy="1785104"/>
              </a:xfrm>
              <a:prstGeom prst="rect">
                <a:avLst/>
              </a:prstGeom>
              <a:blipFill>
                <a:blip r:embed="rId3"/>
                <a:stretch>
                  <a:fillRect l="-710" t="-2048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9E3302-4D97-4F3B-9C08-5DEA48EAA4EA}"/>
              </a:ext>
            </a:extLst>
          </p:cNvPr>
          <p:cNvSpPr txBox="1"/>
          <p:nvPr/>
        </p:nvSpPr>
        <p:spPr>
          <a:xfrm>
            <a:off x="990600" y="3510896"/>
            <a:ext cx="782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</a:t>
            </a:r>
            <a:r>
              <a:rPr lang="en-US" sz="1800" dirty="0"/>
              <a:t>. (6 pts) Mark all the subtrees (including leaves) that have been </a:t>
            </a:r>
            <a:r>
              <a:rPr lang="en-US" sz="1800" i="1" dirty="0">
                <a:solidFill>
                  <a:srgbClr val="FF0000"/>
                </a:solidFill>
              </a:rPr>
              <a:t>pruned</a:t>
            </a:r>
            <a:r>
              <a:rPr lang="en-US" sz="1800" dirty="0"/>
              <a:t>.</a:t>
            </a:r>
          </a:p>
          <a:p>
            <a:r>
              <a:rPr lang="en-US" sz="1800" dirty="0"/>
              <a:t>    You may, for instance, simply put </a:t>
            </a:r>
            <a:r>
              <a:rPr lang="en-US" sz="1800"/>
              <a:t>double slashes \\ or </a:t>
            </a:r>
            <a:r>
              <a:rPr lang="en-US" sz="1800" dirty="0"/>
              <a:t>// across the edge </a:t>
            </a:r>
          </a:p>
          <a:p>
            <a:r>
              <a:rPr lang="en-US" sz="1800" dirty="0"/>
              <a:t>    entering the root of such a subtree from the above.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67FF3C-E2B8-498D-AD6A-DFBD32BEF7AE}"/>
                  </a:ext>
                </a:extLst>
              </p:cNvPr>
              <p:cNvSpPr txBox="1"/>
              <p:nvPr/>
            </p:nvSpPr>
            <p:spPr>
              <a:xfrm>
                <a:off x="990599" y="4746092"/>
                <a:ext cx="81227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b</a:t>
                </a:r>
                <a:r>
                  <a:rPr lang="en-US" sz="1800" dirty="0"/>
                  <a:t>. (8 pts) Next to each visited internal node, write down the two values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</a:t>
                </a:r>
                <a:endParaRPr lang="en-US" sz="1800" i="1" dirty="0">
                  <a:solidFill>
                    <a:srgbClr val="FF0000"/>
                  </a:solidFill>
                </a:endParaRPr>
              </a:p>
              <a:p>
                <a:r>
                  <a:rPr lang="en-US" sz="1800" i="1" dirty="0">
                    <a:solidFill>
                      <a:srgbClr val="FF0000"/>
                    </a:solidFill>
                  </a:rPr>
                  <a:t>    just before the return </a:t>
                </a:r>
                <a:r>
                  <a:rPr lang="en-US" sz="1800" dirty="0"/>
                  <a:t>from the call M</a:t>
                </a:r>
                <a:r>
                  <a:rPr lang="en-US" sz="1400" dirty="0"/>
                  <a:t>AX</a:t>
                </a:r>
                <a:r>
                  <a:rPr lang="en-US" sz="1800" dirty="0"/>
                  <a:t>-V</a:t>
                </a:r>
                <a:r>
                  <a:rPr lang="en-US" sz="1400" dirty="0"/>
                  <a:t>ALUE</a:t>
                </a:r>
                <a:r>
                  <a:rPr lang="en-US" sz="1800" dirty="0"/>
                  <a:t> or M</a:t>
                </a:r>
                <a:r>
                  <a:rPr lang="en-US" sz="1400" dirty="0"/>
                  <a:t>IN</a:t>
                </a:r>
                <a:r>
                  <a:rPr lang="en-US" sz="1800" dirty="0"/>
                  <a:t>-V</a:t>
                </a:r>
                <a:r>
                  <a:rPr lang="en-US" sz="1400" dirty="0"/>
                  <a:t>ALUE</a:t>
                </a:r>
                <a:r>
                  <a:rPr lang="en-US" sz="1800" dirty="0"/>
                  <a:t> invoked on the </a:t>
                </a:r>
              </a:p>
              <a:p>
                <a:r>
                  <a:rPr lang="en-US" sz="1800" dirty="0"/>
                  <a:t>    state represented by the node.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67FF3C-E2B8-498D-AD6A-DFBD32BE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746092"/>
                <a:ext cx="8122736" cy="923330"/>
              </a:xfrm>
              <a:prstGeom prst="rect">
                <a:avLst/>
              </a:prstGeom>
              <a:blipFill>
                <a:blip r:embed="rId4"/>
                <a:stretch>
                  <a:fillRect l="-60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ED7593-3D10-49B3-BEB0-141F4287CB53}"/>
              </a:ext>
            </a:extLst>
          </p:cNvPr>
          <p:cNvSpPr txBox="1"/>
          <p:nvPr/>
        </p:nvSpPr>
        <p:spPr>
          <a:xfrm>
            <a:off x="990599" y="5842337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</a:t>
            </a:r>
            <a:r>
              <a:rPr lang="en-US" sz="1800" dirty="0"/>
              <a:t>. (3 pts) What is the final value for M</a:t>
            </a:r>
            <a:r>
              <a:rPr lang="en-US" sz="1400" dirty="0"/>
              <a:t>AX</a:t>
            </a:r>
            <a:r>
              <a:rPr lang="en-US" sz="1600" dirty="0"/>
              <a:t> </a:t>
            </a:r>
            <a:r>
              <a:rPr lang="en-US" sz="1800" dirty="0"/>
              <a:t>at the root?</a:t>
            </a:r>
          </a:p>
        </p:txBody>
      </p:sp>
    </p:spTree>
    <p:extLst>
      <p:ext uri="{BB962C8B-B14F-4D97-AF65-F5344CB8AC3E}">
        <p14:creationId xmlns:p14="http://schemas.microsoft.com/office/powerpoint/2010/main" val="19389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dirty="0">
                <a:solidFill>
                  <a:srgbClr val="00B050"/>
                </a:solidFill>
                <a:latin typeface="Arial" panose="020B0604020202020204" pitchFamily="34" charset="0"/>
              </a:rPr>
              <a:t>Alpha-Beta Pruning</a:t>
            </a:r>
            <a:endParaRPr lang="en-US" altLang="en-US" sz="32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4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4" name="Text Box 4"/>
          <p:cNvSpPr txBox="1">
            <a:spLocks noChangeArrowheads="1"/>
          </p:cNvSpPr>
          <p:nvPr/>
        </p:nvSpPr>
        <p:spPr bwMode="auto">
          <a:xfrm>
            <a:off x="2498725" y="140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87E0848-E97F-4B35-B621-732940C0790C}"/>
              </a:ext>
            </a:extLst>
          </p:cNvPr>
          <p:cNvSpPr/>
          <p:nvPr/>
        </p:nvSpPr>
        <p:spPr bwMode="auto">
          <a:xfrm>
            <a:off x="4621123" y="1630416"/>
            <a:ext cx="457200" cy="420687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16059B0-96D6-46F4-A4FB-14B588C9FF54}"/>
              </a:ext>
            </a:extLst>
          </p:cNvPr>
          <p:cNvSpPr/>
          <p:nvPr/>
        </p:nvSpPr>
        <p:spPr bwMode="auto">
          <a:xfrm rot="10800000">
            <a:off x="2514598" y="2790428"/>
            <a:ext cx="457200" cy="42068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EDC252C-1D19-4205-A4BA-59E6592001E1}"/>
              </a:ext>
            </a:extLst>
          </p:cNvPr>
          <p:cNvSpPr/>
          <p:nvPr/>
        </p:nvSpPr>
        <p:spPr bwMode="auto">
          <a:xfrm rot="10800000">
            <a:off x="7076501" y="2788110"/>
            <a:ext cx="457200" cy="42068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F339946-02CE-4D0E-9857-EE2A5C6E7B96}"/>
              </a:ext>
            </a:extLst>
          </p:cNvPr>
          <p:cNvSpPr/>
          <p:nvPr/>
        </p:nvSpPr>
        <p:spPr bwMode="auto">
          <a:xfrm>
            <a:off x="8008345" y="3713807"/>
            <a:ext cx="457200" cy="420687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324E6BD-DA5D-4557-A9A8-D57A82C54BF1}"/>
              </a:ext>
            </a:extLst>
          </p:cNvPr>
          <p:cNvSpPr/>
          <p:nvPr/>
        </p:nvSpPr>
        <p:spPr bwMode="auto">
          <a:xfrm>
            <a:off x="5994382" y="3719495"/>
            <a:ext cx="457200" cy="420687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DAF7BC7-F751-4401-B879-9178D15CA0ED}"/>
              </a:ext>
            </a:extLst>
          </p:cNvPr>
          <p:cNvSpPr/>
          <p:nvPr/>
        </p:nvSpPr>
        <p:spPr bwMode="auto">
          <a:xfrm>
            <a:off x="3744013" y="3733800"/>
            <a:ext cx="457200" cy="420687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B568DE-4FC0-4A02-B271-3FBA6268C64F}"/>
              </a:ext>
            </a:extLst>
          </p:cNvPr>
          <p:cNvSpPr/>
          <p:nvPr/>
        </p:nvSpPr>
        <p:spPr bwMode="auto">
          <a:xfrm>
            <a:off x="1548380" y="3783212"/>
            <a:ext cx="457200" cy="420687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B606913-8CF8-4A00-86ED-9AFEC7C4CD1A}"/>
              </a:ext>
            </a:extLst>
          </p:cNvPr>
          <p:cNvSpPr/>
          <p:nvPr/>
        </p:nvSpPr>
        <p:spPr bwMode="auto">
          <a:xfrm rot="10800000">
            <a:off x="830769" y="4684485"/>
            <a:ext cx="457200" cy="42068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0794330-B9A5-4ABE-B5E9-1ABEFC3AB136}"/>
              </a:ext>
            </a:extLst>
          </p:cNvPr>
          <p:cNvSpPr/>
          <p:nvPr/>
        </p:nvSpPr>
        <p:spPr bwMode="auto">
          <a:xfrm rot="10800000">
            <a:off x="7339746" y="4673670"/>
            <a:ext cx="457200" cy="42068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A8F975B2-03CD-4A8B-9090-C69A34EDF5F4}"/>
              </a:ext>
            </a:extLst>
          </p:cNvPr>
          <p:cNvCxnSpPr>
            <a:stCxn id="11" idx="3"/>
            <a:endCxn id="27" idx="3"/>
          </p:cNvCxnSpPr>
          <p:nvPr/>
        </p:nvCxnSpPr>
        <p:spPr bwMode="auto">
          <a:xfrm>
            <a:off x="1776980" y="4203899"/>
            <a:ext cx="0" cy="4805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088102C-1845-478B-806D-CF4F93FCA062}"/>
              </a:ext>
            </a:extLst>
          </p:cNvPr>
          <p:cNvCxnSpPr>
            <a:stCxn id="29" idx="0"/>
            <a:endCxn id="49" idx="0"/>
          </p:cNvCxnSpPr>
          <p:nvPr/>
        </p:nvCxnSpPr>
        <p:spPr bwMode="auto">
          <a:xfrm>
            <a:off x="1059369" y="5105172"/>
            <a:ext cx="6607" cy="6630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745BDC8B-AF94-413F-86D9-80DEE49988EF}"/>
              </a:ext>
            </a:extLst>
          </p:cNvPr>
          <p:cNvCxnSpPr>
            <a:stCxn id="33" idx="3"/>
            <a:endCxn id="8" idx="3"/>
          </p:cNvCxnSpPr>
          <p:nvPr/>
        </p:nvCxnSpPr>
        <p:spPr bwMode="auto">
          <a:xfrm flipV="1">
            <a:off x="6222982" y="4140182"/>
            <a:ext cx="0" cy="53797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51CE3A4B-C9FB-4CDD-A05D-CF1FB64B9DA0}"/>
              </a:ext>
            </a:extLst>
          </p:cNvPr>
          <p:cNvCxnSpPr>
            <a:stCxn id="7" idx="3"/>
            <a:endCxn id="39" idx="3"/>
          </p:cNvCxnSpPr>
          <p:nvPr/>
        </p:nvCxnSpPr>
        <p:spPr bwMode="auto">
          <a:xfrm>
            <a:off x="8236945" y="4134494"/>
            <a:ext cx="0" cy="5391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10A0D2-104F-46BF-87FA-D80C970EF183}"/>
                  </a:ext>
                </a:extLst>
              </p:cNvPr>
              <p:cNvSpPr txBox="1"/>
              <p:nvPr/>
            </p:nvSpPr>
            <p:spPr>
              <a:xfrm>
                <a:off x="841652" y="4627388"/>
                <a:ext cx="448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10A0D2-104F-46BF-87FA-D80C970EF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" y="4627388"/>
                <a:ext cx="44864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98A24D2-98B6-4F47-A924-C1CED53FB698}"/>
              </a:ext>
            </a:extLst>
          </p:cNvPr>
          <p:cNvGrpSpPr/>
          <p:nvPr/>
        </p:nvGrpSpPr>
        <p:grpSpPr>
          <a:xfrm>
            <a:off x="-92315" y="1679515"/>
            <a:ext cx="9182779" cy="4982379"/>
            <a:chOff x="-92315" y="1679515"/>
            <a:chExt cx="9182779" cy="4982379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FC82A7B-972F-4CA3-9CA5-2E36697B74E2}"/>
                </a:ext>
              </a:extLst>
            </p:cNvPr>
            <p:cNvSpPr/>
            <p:nvPr/>
          </p:nvSpPr>
          <p:spPr bwMode="auto">
            <a:xfrm rot="10800000">
              <a:off x="4416618" y="4652874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7E0CA09-DAFD-492C-907B-70FE7FEF1394}"/>
                </a:ext>
              </a:extLst>
            </p:cNvPr>
            <p:cNvSpPr/>
            <p:nvPr/>
          </p:nvSpPr>
          <p:spPr bwMode="auto">
            <a:xfrm rot="10800000">
              <a:off x="3744172" y="4673298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F440769-7FE5-4FE6-A6DB-66888E1EDA2E}"/>
                </a:ext>
              </a:extLst>
            </p:cNvPr>
            <p:cNvSpPr/>
            <p:nvPr/>
          </p:nvSpPr>
          <p:spPr bwMode="auto">
            <a:xfrm rot="10800000">
              <a:off x="3123100" y="4673298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F22FEB4-E495-4F22-B369-7452A580FA8D}"/>
                </a:ext>
              </a:extLst>
            </p:cNvPr>
            <p:cNvSpPr/>
            <p:nvPr/>
          </p:nvSpPr>
          <p:spPr bwMode="auto">
            <a:xfrm rot="10800000">
              <a:off x="2196751" y="4683923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E833FE3-EAAE-4F41-85E2-A0CB3D621662}"/>
                </a:ext>
              </a:extLst>
            </p:cNvPr>
            <p:cNvSpPr/>
            <p:nvPr/>
          </p:nvSpPr>
          <p:spPr bwMode="auto">
            <a:xfrm rot="10800000">
              <a:off x="1548380" y="4684485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5D83C8-B39B-4B19-88E8-459AB6531E21}"/>
                </a:ext>
              </a:extLst>
            </p:cNvPr>
            <p:cNvSpPr/>
            <p:nvPr/>
          </p:nvSpPr>
          <p:spPr bwMode="auto">
            <a:xfrm rot="10800000">
              <a:off x="6619301" y="4657736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3AE44EB-0CD9-4F3A-877A-53A532FC1042}"/>
                </a:ext>
              </a:extLst>
            </p:cNvPr>
            <p:cNvSpPr/>
            <p:nvPr/>
          </p:nvSpPr>
          <p:spPr bwMode="auto">
            <a:xfrm rot="10800000">
              <a:off x="5994382" y="4678160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6BE3CE8B-9CBD-4AF0-8CC4-EF64309D2BAE}"/>
                </a:ext>
              </a:extLst>
            </p:cNvPr>
            <p:cNvSpPr/>
            <p:nvPr/>
          </p:nvSpPr>
          <p:spPr bwMode="auto">
            <a:xfrm rot="10800000">
              <a:off x="5325783" y="4678160"/>
              <a:ext cx="457200" cy="420687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F47BBF-A530-4BF7-86C2-55B924A60C79}"/>
                </a:ext>
              </a:extLst>
            </p:cNvPr>
            <p:cNvGrpSpPr/>
            <p:nvPr/>
          </p:nvGrpSpPr>
          <p:grpSpPr>
            <a:xfrm>
              <a:off x="-92315" y="1679515"/>
              <a:ext cx="9182779" cy="4982379"/>
              <a:chOff x="-92315" y="1679515"/>
              <a:chExt cx="9182779" cy="4982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7" name="TextBox 1086">
                    <a:extLst>
                      <a:ext uri="{FF2B5EF4-FFF2-40B4-BE49-F238E27FC236}">
                        <a16:creationId xmlns:a16="http://schemas.microsoft.com/office/drawing/2014/main" id="{968108C7-851F-425A-BE9A-2BA07BEE35B4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664" y="3833457"/>
                    <a:ext cx="4406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87" name="TextBox 1086">
                    <a:extLst>
                      <a:ext uri="{FF2B5EF4-FFF2-40B4-BE49-F238E27FC236}">
                        <a16:creationId xmlns:a16="http://schemas.microsoft.com/office/drawing/2014/main" id="{968108C7-851F-425A-BE9A-2BA07BEE35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6664" y="3833457"/>
                    <a:ext cx="440633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DD01F8E-B5B3-4854-BC93-8958E415ED6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270" y="3769771"/>
                    <a:ext cx="42229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DD01F8E-B5B3-4854-BC93-8958E415ED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4270" y="3769771"/>
                    <a:ext cx="42229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6D5C113-0BF1-4DF3-976B-6F353671AB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61120" y="3785127"/>
                    <a:ext cx="42550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C6D5C113-0BF1-4DF3-976B-6F353671A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1120" y="3785127"/>
                    <a:ext cx="425501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4C17024-3E4E-414C-8563-7BF9B7AD920A}"/>
                  </a:ext>
                </a:extLst>
              </p:cNvPr>
              <p:cNvGrpSpPr/>
              <p:nvPr/>
            </p:nvGrpSpPr>
            <p:grpSpPr>
              <a:xfrm>
                <a:off x="-92315" y="1679515"/>
                <a:ext cx="9182779" cy="4982379"/>
                <a:chOff x="-92315" y="1679515"/>
                <a:chExt cx="9182779" cy="4982379"/>
              </a:xfrm>
            </p:grpSpPr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86B23153-D36D-471E-8E98-4DF0E687982D}"/>
                    </a:ext>
                  </a:extLst>
                </p:cNvPr>
                <p:cNvSpPr/>
                <p:nvPr/>
              </p:nvSpPr>
              <p:spPr bwMode="auto">
                <a:xfrm>
                  <a:off x="326991" y="5779418"/>
                  <a:ext cx="457200" cy="420687"/>
                </a:xfrm>
                <a:prstGeom prst="triangl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F12C5558-1A98-4D38-B3DD-B508DB2F64A5}"/>
                    </a:ext>
                  </a:extLst>
                </p:cNvPr>
                <p:cNvSpPr/>
                <p:nvPr/>
              </p:nvSpPr>
              <p:spPr bwMode="auto">
                <a:xfrm rot="10800000">
                  <a:off x="8633264" y="4653246"/>
                  <a:ext cx="457200" cy="420687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133CB7BC-54D1-4DE8-ADB9-D006EFCDD7AA}"/>
                    </a:ext>
                  </a:extLst>
                </p:cNvPr>
                <p:cNvSpPr/>
                <p:nvPr/>
              </p:nvSpPr>
              <p:spPr bwMode="auto">
                <a:xfrm rot="10800000">
                  <a:off x="8008345" y="4673670"/>
                  <a:ext cx="457200" cy="420687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75DB7B67-F489-4031-B09B-A0705767DEE6}"/>
                    </a:ext>
                  </a:extLst>
                </p:cNvPr>
                <p:cNvSpPr/>
                <p:nvPr/>
              </p:nvSpPr>
              <p:spPr bwMode="auto">
                <a:xfrm>
                  <a:off x="1440058" y="5791199"/>
                  <a:ext cx="457200" cy="420687"/>
                </a:xfrm>
                <a:prstGeom prst="triangl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2E6A7C07-6CF5-46C3-8CA7-029316E6202D}"/>
                    </a:ext>
                  </a:extLst>
                </p:cNvPr>
                <p:cNvSpPr/>
                <p:nvPr/>
              </p:nvSpPr>
              <p:spPr bwMode="auto">
                <a:xfrm>
                  <a:off x="7819669" y="5718675"/>
                  <a:ext cx="457200" cy="420687"/>
                </a:xfrm>
                <a:prstGeom prst="triangl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A06F775B-42EE-49D2-B485-7A276DBDFE03}"/>
                    </a:ext>
                  </a:extLst>
                </p:cNvPr>
                <p:cNvSpPr/>
                <p:nvPr/>
              </p:nvSpPr>
              <p:spPr bwMode="auto">
                <a:xfrm>
                  <a:off x="6986687" y="5711567"/>
                  <a:ext cx="457200" cy="420687"/>
                </a:xfrm>
                <a:prstGeom prst="triangl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4025FD6C-5034-48F3-A6BB-A4DA125F3B29}"/>
                    </a:ext>
                  </a:extLst>
                </p:cNvPr>
                <p:cNvSpPr/>
                <p:nvPr/>
              </p:nvSpPr>
              <p:spPr bwMode="auto">
                <a:xfrm>
                  <a:off x="837376" y="5768267"/>
                  <a:ext cx="457200" cy="420687"/>
                </a:xfrm>
                <a:prstGeom prst="triangl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531CA50-DC08-4715-A134-000F44038CE1}"/>
                    </a:ext>
                  </a:extLst>
                </p:cNvPr>
                <p:cNvCxnSpPr>
                  <a:cxnSpLocks/>
                  <a:stCxn id="2" idx="2"/>
                  <a:endCxn id="5" idx="3"/>
                </p:cNvCxnSpPr>
                <p:nvPr/>
              </p:nvCxnSpPr>
              <p:spPr bwMode="auto">
                <a:xfrm flipH="1">
                  <a:off x="2743198" y="2051103"/>
                  <a:ext cx="1877925" cy="73932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4631D6A-AD7C-4E91-94B2-6811DB8E2CD0}"/>
                    </a:ext>
                  </a:extLst>
                </p:cNvPr>
                <p:cNvCxnSpPr>
                  <a:stCxn id="5" idx="0"/>
                  <a:endCxn id="11" idx="0"/>
                </p:cNvCxnSpPr>
                <p:nvPr/>
              </p:nvCxnSpPr>
              <p:spPr bwMode="auto">
                <a:xfrm flipH="1">
                  <a:off x="1776980" y="3211115"/>
                  <a:ext cx="966218" cy="57209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59D5842-888C-4118-A6F7-20DC730223F7}"/>
                    </a:ext>
                  </a:extLst>
                </p:cNvPr>
                <p:cNvCxnSpPr>
                  <a:stCxn id="5" idx="0"/>
                  <a:endCxn id="9" idx="0"/>
                </p:cNvCxnSpPr>
                <p:nvPr/>
              </p:nvCxnSpPr>
              <p:spPr bwMode="auto">
                <a:xfrm>
                  <a:off x="2743198" y="3211115"/>
                  <a:ext cx="1229415" cy="52268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C20B1FE-7B10-4D93-9925-166A4888B686}"/>
                    </a:ext>
                  </a:extLst>
                </p:cNvPr>
                <p:cNvCxnSpPr>
                  <a:cxnSpLocks/>
                  <a:stCxn id="2" idx="4"/>
                  <a:endCxn id="6" idx="3"/>
                </p:cNvCxnSpPr>
                <p:nvPr/>
              </p:nvCxnSpPr>
              <p:spPr bwMode="auto">
                <a:xfrm>
                  <a:off x="5078323" y="2051103"/>
                  <a:ext cx="2226778" cy="73700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AAE139A-8639-4938-97CB-DF74D33836BD}"/>
                    </a:ext>
                  </a:extLst>
                </p:cNvPr>
                <p:cNvCxnSpPr>
                  <a:stCxn id="11" idx="3"/>
                  <a:endCxn id="29" idx="3"/>
                </p:cNvCxnSpPr>
                <p:nvPr/>
              </p:nvCxnSpPr>
              <p:spPr bwMode="auto">
                <a:xfrm flipH="1">
                  <a:off x="1059369" y="4203899"/>
                  <a:ext cx="717611" cy="48058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7" name="Straight Connector 1026">
                  <a:extLst>
                    <a:ext uri="{FF2B5EF4-FFF2-40B4-BE49-F238E27FC236}">
                      <a16:creationId xmlns:a16="http://schemas.microsoft.com/office/drawing/2014/main" id="{6A130E69-EFE1-4BED-83F5-8EBB6B50461A}"/>
                    </a:ext>
                  </a:extLst>
                </p:cNvPr>
                <p:cNvCxnSpPr>
                  <a:stCxn id="11" idx="3"/>
                  <a:endCxn id="25" idx="3"/>
                </p:cNvCxnSpPr>
                <p:nvPr/>
              </p:nvCxnSpPr>
              <p:spPr bwMode="auto">
                <a:xfrm>
                  <a:off x="1776980" y="4203899"/>
                  <a:ext cx="648371" cy="48002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0F976F18-100A-474A-AF3E-F6A985CFF947}"/>
                    </a:ext>
                  </a:extLst>
                </p:cNvPr>
                <p:cNvCxnSpPr>
                  <a:stCxn id="29" idx="0"/>
                  <a:endCxn id="13" idx="0"/>
                </p:cNvCxnSpPr>
                <p:nvPr/>
              </p:nvCxnSpPr>
              <p:spPr bwMode="auto">
                <a:xfrm flipH="1">
                  <a:off x="555591" y="5105172"/>
                  <a:ext cx="503778" cy="6742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7C33707B-620B-41E6-BCD9-3E3B6E010EB2}"/>
                    </a:ext>
                  </a:extLst>
                </p:cNvPr>
                <p:cNvCxnSpPr>
                  <a:stCxn id="29" idx="0"/>
                  <a:endCxn id="43" idx="0"/>
                </p:cNvCxnSpPr>
                <p:nvPr/>
              </p:nvCxnSpPr>
              <p:spPr bwMode="auto">
                <a:xfrm>
                  <a:off x="1059369" y="5105172"/>
                  <a:ext cx="609289" cy="6860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909FC54A-D5CE-40BB-997A-9E452CCAEC2B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 bwMode="auto">
                <a:xfrm flipH="1">
                  <a:off x="7215287" y="5088503"/>
                  <a:ext cx="365683" cy="6230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31C8661E-5ED1-4199-9879-341E3DDB4BC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 bwMode="auto">
                <a:xfrm>
                  <a:off x="7580970" y="5088503"/>
                  <a:ext cx="467299" cy="63017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89C979B8-F1D7-431E-AF18-E923174AC664}"/>
                    </a:ext>
                  </a:extLst>
                </p:cNvPr>
                <p:cNvCxnSpPr>
                  <a:cxnSpLocks/>
                  <a:stCxn id="9" idx="3"/>
                  <a:endCxn id="23" idx="3"/>
                </p:cNvCxnSpPr>
                <p:nvPr/>
              </p:nvCxnSpPr>
              <p:spPr bwMode="auto">
                <a:xfrm flipH="1">
                  <a:off x="3351700" y="4154487"/>
                  <a:ext cx="620913" cy="51881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A0371D1E-EA55-4192-A36D-665EB27B3DE6}"/>
                    </a:ext>
                  </a:extLst>
                </p:cNvPr>
                <p:cNvCxnSpPr>
                  <a:stCxn id="9" idx="3"/>
                  <a:endCxn id="21" idx="3"/>
                </p:cNvCxnSpPr>
                <p:nvPr/>
              </p:nvCxnSpPr>
              <p:spPr bwMode="auto">
                <a:xfrm>
                  <a:off x="3972613" y="4154487"/>
                  <a:ext cx="159" cy="51881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480EE9F4-DBE5-46A4-80FB-F1BF20AF3C26}"/>
                    </a:ext>
                  </a:extLst>
                </p:cNvPr>
                <p:cNvCxnSpPr>
                  <a:stCxn id="9" idx="3"/>
                  <a:endCxn id="19" idx="3"/>
                </p:cNvCxnSpPr>
                <p:nvPr/>
              </p:nvCxnSpPr>
              <p:spPr bwMode="auto">
                <a:xfrm>
                  <a:off x="3972613" y="4154487"/>
                  <a:ext cx="672605" cy="49838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3A972468-A30A-48A3-AEBB-F8441ECCBB7F}"/>
                    </a:ext>
                  </a:extLst>
                </p:cNvPr>
                <p:cNvCxnSpPr>
                  <a:stCxn id="8" idx="3"/>
                  <a:endCxn id="35" idx="3"/>
                </p:cNvCxnSpPr>
                <p:nvPr/>
              </p:nvCxnSpPr>
              <p:spPr bwMode="auto">
                <a:xfrm flipH="1">
                  <a:off x="5554383" y="4140182"/>
                  <a:ext cx="668599" cy="53797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139BB3EB-76F2-4276-B249-477727685563}"/>
                    </a:ext>
                  </a:extLst>
                </p:cNvPr>
                <p:cNvCxnSpPr>
                  <a:stCxn id="8" idx="3"/>
                  <a:endCxn id="31" idx="3"/>
                </p:cNvCxnSpPr>
                <p:nvPr/>
              </p:nvCxnSpPr>
              <p:spPr bwMode="auto">
                <a:xfrm>
                  <a:off x="6222982" y="4140182"/>
                  <a:ext cx="624919" cy="5175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4" name="Straight Connector 1063">
                  <a:extLst>
                    <a:ext uri="{FF2B5EF4-FFF2-40B4-BE49-F238E27FC236}">
                      <a16:creationId xmlns:a16="http://schemas.microsoft.com/office/drawing/2014/main" id="{7A67B416-BEFD-460F-B9BD-EFADFCDF1F8C}"/>
                    </a:ext>
                  </a:extLst>
                </p:cNvPr>
                <p:cNvCxnSpPr>
                  <a:stCxn id="7" idx="3"/>
                  <a:endCxn id="41" idx="3"/>
                </p:cNvCxnSpPr>
                <p:nvPr/>
              </p:nvCxnSpPr>
              <p:spPr bwMode="auto">
                <a:xfrm flipH="1">
                  <a:off x="7568346" y="4134494"/>
                  <a:ext cx="668599" cy="53917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0EC14DC7-BEA2-460C-8BF9-38E043D4F3D0}"/>
                    </a:ext>
                  </a:extLst>
                </p:cNvPr>
                <p:cNvCxnSpPr>
                  <a:stCxn id="7" idx="3"/>
                  <a:endCxn id="37" idx="3"/>
                </p:cNvCxnSpPr>
                <p:nvPr/>
              </p:nvCxnSpPr>
              <p:spPr bwMode="auto">
                <a:xfrm>
                  <a:off x="8236945" y="4134494"/>
                  <a:ext cx="624919" cy="518752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E3CC4741-C972-47A3-B90E-B740BBCCBE67}"/>
                    </a:ext>
                  </a:extLst>
                </p:cNvPr>
                <p:cNvCxnSpPr>
                  <a:stCxn id="6" idx="0"/>
                  <a:endCxn id="8" idx="0"/>
                </p:cNvCxnSpPr>
                <p:nvPr/>
              </p:nvCxnSpPr>
              <p:spPr bwMode="auto">
                <a:xfrm flipH="1">
                  <a:off x="6222982" y="3208797"/>
                  <a:ext cx="1082119" cy="51069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AAE5150C-AE3E-4A9B-84EA-663E48D7BC6E}"/>
                    </a:ext>
                  </a:extLst>
                </p:cNvPr>
                <p:cNvCxnSpPr>
                  <a:stCxn id="6" idx="0"/>
                  <a:endCxn id="7" idx="0"/>
                </p:cNvCxnSpPr>
                <p:nvPr/>
              </p:nvCxnSpPr>
              <p:spPr bwMode="auto">
                <a:xfrm>
                  <a:off x="7305101" y="3208797"/>
                  <a:ext cx="931844" cy="50501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4" name="TextBox 1083">
                      <a:extLst>
                        <a:ext uri="{FF2B5EF4-FFF2-40B4-BE49-F238E27FC236}">
                          <a16:creationId xmlns:a16="http://schemas.microsoft.com/office/drawing/2014/main" id="{81C08AC2-2023-4056-91F6-286E52C38A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34536" y="1679515"/>
                      <a:ext cx="41960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84" name="TextBox 1083">
                      <a:extLst>
                        <a:ext uri="{FF2B5EF4-FFF2-40B4-BE49-F238E27FC236}">
                          <a16:creationId xmlns:a16="http://schemas.microsoft.com/office/drawing/2014/main" id="{81C08AC2-2023-4056-91F6-286E52C38A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536" y="1679515"/>
                      <a:ext cx="419602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5" name="TextBox 1084">
                      <a:extLst>
                        <a:ext uri="{FF2B5EF4-FFF2-40B4-BE49-F238E27FC236}">
                          <a16:creationId xmlns:a16="http://schemas.microsoft.com/office/drawing/2014/main" id="{C3989A00-CF07-4011-AAF3-791F58242E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424" y="2736393"/>
                      <a:ext cx="43037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85" name="TextBox 1084">
                      <a:extLst>
                        <a:ext uri="{FF2B5EF4-FFF2-40B4-BE49-F238E27FC236}">
                          <a16:creationId xmlns:a16="http://schemas.microsoft.com/office/drawing/2014/main" id="{C3989A00-CF07-4011-AAF3-791F58242E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424" y="2736393"/>
                      <a:ext cx="430374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6" name="TextBox 1085">
                      <a:extLst>
                        <a:ext uri="{FF2B5EF4-FFF2-40B4-BE49-F238E27FC236}">
                          <a16:creationId xmlns:a16="http://schemas.microsoft.com/office/drawing/2014/main" id="{41AE2105-A82C-437D-8995-F14D4951C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6388" y="2749480"/>
                      <a:ext cx="41876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86" name="TextBox 1085">
                      <a:extLst>
                        <a:ext uri="{FF2B5EF4-FFF2-40B4-BE49-F238E27FC236}">
                          <a16:creationId xmlns:a16="http://schemas.microsoft.com/office/drawing/2014/main" id="{41AE2105-A82C-437D-8995-F14D4951C7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6388" y="2749480"/>
                      <a:ext cx="418768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B9CC6D43-6248-4966-BB6C-18E73E0A2A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22751" y="3767767"/>
                      <a:ext cx="42838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B9CC6D43-6248-4966-BB6C-18E73E0A2A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22751" y="3767767"/>
                      <a:ext cx="428386" cy="400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C507EDB3-DA34-4C01-8F1B-81BE8C7E85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8128" y="4637725"/>
                      <a:ext cx="361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C507EDB3-DA34-4C01-8F1B-81BE8C7E85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8128" y="4637725"/>
                      <a:ext cx="361125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105E5D0-773D-4D4A-A144-2D4D8B5AE8B2}"/>
                    </a:ext>
                  </a:extLst>
                </p:cNvPr>
                <p:cNvSpPr txBox="1"/>
                <p:nvPr/>
              </p:nvSpPr>
              <p:spPr>
                <a:xfrm>
                  <a:off x="261773" y="6292562"/>
                  <a:ext cx="4240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11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6037128-4C11-40FE-AC8E-49DAF5125FEC}"/>
                    </a:ext>
                  </a:extLst>
                </p:cNvPr>
                <p:cNvSpPr txBox="1"/>
                <p:nvPr/>
              </p:nvSpPr>
              <p:spPr>
                <a:xfrm>
                  <a:off x="918821" y="629256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5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2914B94-0DED-4F91-BEF4-2EA1C3B6DA15}"/>
                    </a:ext>
                  </a:extLst>
                </p:cNvPr>
                <p:cNvSpPr txBox="1"/>
                <p:nvPr/>
              </p:nvSpPr>
              <p:spPr>
                <a:xfrm>
                  <a:off x="1464748" y="6292560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10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AEEF40F-1EF6-41F9-B84A-F1AF0A5E7EE1}"/>
                    </a:ext>
                  </a:extLst>
                </p:cNvPr>
                <p:cNvSpPr txBox="1"/>
                <p:nvPr/>
              </p:nvSpPr>
              <p:spPr>
                <a:xfrm>
                  <a:off x="1585168" y="512657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2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F07051C-0A92-43C2-9C00-5516A3BBB2A5}"/>
                    </a:ext>
                  </a:extLst>
                </p:cNvPr>
                <p:cNvSpPr txBox="1"/>
                <p:nvPr/>
              </p:nvSpPr>
              <p:spPr>
                <a:xfrm>
                  <a:off x="6986687" y="6195483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16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6955FDE-7E83-41A8-B76B-6F14545C2581}"/>
                    </a:ext>
                  </a:extLst>
                </p:cNvPr>
                <p:cNvSpPr txBox="1"/>
                <p:nvPr/>
              </p:nvSpPr>
              <p:spPr>
                <a:xfrm>
                  <a:off x="7860268" y="622196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21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8A3901D-D140-4E31-A8B1-B5BF29C9171F}"/>
                    </a:ext>
                  </a:extLst>
                </p:cNvPr>
                <p:cNvSpPr txBox="1"/>
                <p:nvPr/>
              </p:nvSpPr>
              <p:spPr>
                <a:xfrm>
                  <a:off x="2236972" y="5104610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14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C2092E5-AD2B-43E7-9302-751C345F79F3}"/>
                    </a:ext>
                  </a:extLst>
                </p:cNvPr>
                <p:cNvSpPr txBox="1"/>
                <p:nvPr/>
              </p:nvSpPr>
              <p:spPr>
                <a:xfrm>
                  <a:off x="3124703" y="5127211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32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C75BC9A-A5FF-4F02-B499-B9CCCCE93B35}"/>
                    </a:ext>
                  </a:extLst>
                </p:cNvPr>
                <p:cNvSpPr txBox="1"/>
                <p:nvPr/>
              </p:nvSpPr>
              <p:spPr>
                <a:xfrm>
                  <a:off x="3786209" y="512657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3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7A2084D-7896-4F92-9F3C-C0F14FEB2C76}"/>
                    </a:ext>
                  </a:extLst>
                </p:cNvPr>
                <p:cNvSpPr txBox="1"/>
                <p:nvPr/>
              </p:nvSpPr>
              <p:spPr>
                <a:xfrm>
                  <a:off x="4400550" y="5126570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80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8966DE7-65FE-44B3-AB92-222CB33E2545}"/>
                    </a:ext>
                  </a:extLst>
                </p:cNvPr>
                <p:cNvSpPr txBox="1"/>
                <p:nvPr/>
              </p:nvSpPr>
              <p:spPr>
                <a:xfrm>
                  <a:off x="5362831" y="5126570"/>
                  <a:ext cx="4240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11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D4251-95BC-42B3-81CA-48A4DF614FEF}"/>
                    </a:ext>
                  </a:extLst>
                </p:cNvPr>
                <p:cNvSpPr txBox="1"/>
                <p:nvPr/>
              </p:nvSpPr>
              <p:spPr>
                <a:xfrm>
                  <a:off x="6076200" y="511322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4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7B27898-4A49-424B-9BED-0A26D00B8603}"/>
                    </a:ext>
                  </a:extLst>
                </p:cNvPr>
                <p:cNvSpPr txBox="1"/>
                <p:nvPr/>
              </p:nvSpPr>
              <p:spPr>
                <a:xfrm>
                  <a:off x="6727140" y="511354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7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A4527F6-7B87-4230-A30C-D0953BE86933}"/>
                    </a:ext>
                  </a:extLst>
                </p:cNvPr>
                <p:cNvSpPr txBox="1"/>
                <p:nvPr/>
              </p:nvSpPr>
              <p:spPr>
                <a:xfrm>
                  <a:off x="8085846" y="511249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8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00F0E14-2A15-4065-824F-25DBEC2CE54B}"/>
                    </a:ext>
                  </a:extLst>
                </p:cNvPr>
                <p:cNvSpPr txBox="1"/>
                <p:nvPr/>
              </p:nvSpPr>
              <p:spPr>
                <a:xfrm>
                  <a:off x="8721986" y="5093985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9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AF248D7-5848-4963-B40C-BA90EB3661CA}"/>
                    </a:ext>
                  </a:extLst>
                </p:cNvPr>
                <p:cNvSpPr txBox="1"/>
                <p:nvPr/>
              </p:nvSpPr>
              <p:spPr>
                <a:xfrm>
                  <a:off x="-36314" y="1697147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M</a:t>
                  </a:r>
                  <a:r>
                    <a:rPr lang="en-US" sz="1400" dirty="0"/>
                    <a:t>AX</a:t>
                  </a:r>
                  <a:endParaRPr lang="en-US" sz="18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12F722-7FE7-4E18-899B-51E61205F7BD}"/>
                    </a:ext>
                  </a:extLst>
                </p:cNvPr>
                <p:cNvSpPr txBox="1"/>
                <p:nvPr/>
              </p:nvSpPr>
              <p:spPr>
                <a:xfrm>
                  <a:off x="-29333" y="2780258"/>
                  <a:ext cx="556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M</a:t>
                  </a:r>
                  <a:r>
                    <a:rPr lang="en-US" sz="1400" dirty="0"/>
                    <a:t>IN</a:t>
                  </a:r>
                  <a:endParaRPr lang="en-US" sz="1800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AFEBB2F-2D71-4D61-902A-5E3F2C036056}"/>
                    </a:ext>
                  </a:extLst>
                </p:cNvPr>
                <p:cNvSpPr txBox="1"/>
                <p:nvPr/>
              </p:nvSpPr>
              <p:spPr>
                <a:xfrm>
                  <a:off x="-92315" y="5744352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M</a:t>
                  </a:r>
                  <a:r>
                    <a:rPr lang="en-US" sz="1400" dirty="0"/>
                    <a:t>AX</a:t>
                  </a:r>
                  <a:endParaRPr lang="en-US" sz="1800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58E6410-F67E-4CC2-8D86-CADD60D23B88}"/>
                    </a:ext>
                  </a:extLst>
                </p:cNvPr>
                <p:cNvSpPr txBox="1"/>
                <p:nvPr/>
              </p:nvSpPr>
              <p:spPr>
                <a:xfrm>
                  <a:off x="-29333" y="3785155"/>
                  <a:ext cx="61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M</a:t>
                  </a:r>
                  <a:r>
                    <a:rPr lang="en-US" sz="1400" dirty="0"/>
                    <a:t>AX</a:t>
                  </a:r>
                  <a:endParaRPr lang="en-US" sz="1800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5EE22F4-0ACF-42D0-BB7D-05ECDE7CEA9B}"/>
                    </a:ext>
                  </a:extLst>
                </p:cNvPr>
                <p:cNvSpPr txBox="1"/>
                <p:nvPr/>
              </p:nvSpPr>
              <p:spPr>
                <a:xfrm>
                  <a:off x="-9355" y="4648404"/>
                  <a:ext cx="556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/>
                    <a:t>M</a:t>
                  </a:r>
                  <a:r>
                    <a:rPr lang="en-US" sz="1400" dirty="0"/>
                    <a:t>IN</a:t>
                  </a:r>
                  <a:endParaRPr lang="en-US" sz="1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03760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33FF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50143</TotalTime>
  <Words>216</Words>
  <Application>Microsoft Office PowerPoint</Application>
  <PresentationFormat>On-screen Show (4:3)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Times New Roman</vt:lpstr>
      <vt:lpstr>Blank Presentation</vt:lpstr>
      <vt:lpstr>Problem Set 3, Extra Problem (17 pts)</vt:lpstr>
      <vt:lpstr>Alpha-Beta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1504</cp:revision>
  <dcterms:created xsi:type="dcterms:W3CDTF">1999-03-29T05:24:19Z</dcterms:created>
  <dcterms:modified xsi:type="dcterms:W3CDTF">2022-02-18T01:55:58Z</dcterms:modified>
</cp:coreProperties>
</file>