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90" r:id="rId7"/>
    <p:sldId id="304" r:id="rId8"/>
    <p:sldId id="308" r:id="rId9"/>
    <p:sldId id="305" r:id="rId10"/>
    <p:sldId id="285" r:id="rId11"/>
    <p:sldId id="306" r:id="rId12"/>
    <p:sldId id="307" r:id="rId13"/>
    <p:sldId id="297" r:id="rId14"/>
    <p:sldId id="301" r:id="rId15"/>
    <p:sldId id="299" r:id="rId16"/>
    <p:sldId id="302" r:id="rId17"/>
    <p:sldId id="294" r:id="rId18"/>
    <p:sldId id="300" r:id="rId19"/>
    <p:sldId id="303" r:id="rId20"/>
    <p:sldId id="287" r:id="rId21"/>
    <p:sldId id="28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84506-3FA4-48BA-9D66-5BA832BBC8B5}" v="3" dt="2021-06-18T23:08:11.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68" d="100"/>
          <a:sy n="68" d="100"/>
        </p:scale>
        <p:origin x="642"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tobin" userId="958b16ca0e519ecd" providerId="LiveId" clId="{AF184506-3FA4-48BA-9D66-5BA832BBC8B5}"/>
    <pc:docChg chg="undo custSel addSld delSld modSld sldOrd">
      <pc:chgData name="brian tobin" userId="958b16ca0e519ecd" providerId="LiveId" clId="{AF184506-3FA4-48BA-9D66-5BA832BBC8B5}" dt="2021-06-18T23:16:45.878" v="1443" actId="20577"/>
      <pc:docMkLst>
        <pc:docMk/>
      </pc:docMkLst>
      <pc:sldChg chg="modSp mod">
        <pc:chgData name="brian tobin" userId="958b16ca0e519ecd" providerId="LiveId" clId="{AF184506-3FA4-48BA-9D66-5BA832BBC8B5}" dt="2021-06-16T16:59:22.482" v="705" actId="6549"/>
        <pc:sldMkLst>
          <pc:docMk/>
          <pc:sldMk cId="3529114326" sldId="268"/>
        </pc:sldMkLst>
        <pc:spChg chg="mod">
          <ac:chgData name="brian tobin" userId="958b16ca0e519ecd" providerId="LiveId" clId="{AF184506-3FA4-48BA-9D66-5BA832BBC8B5}" dt="2021-06-16T16:59:22.482" v="705" actId="6549"/>
          <ac:spMkLst>
            <pc:docMk/>
            <pc:sldMk cId="3529114326" sldId="268"/>
            <ac:spMk id="14" creationId="{00000000-0000-0000-0000-000000000000}"/>
          </ac:spMkLst>
        </pc:spChg>
      </pc:sldChg>
      <pc:sldChg chg="addSp delSp modSp mod">
        <pc:chgData name="brian tobin" userId="958b16ca0e519ecd" providerId="LiveId" clId="{AF184506-3FA4-48BA-9D66-5BA832BBC8B5}" dt="2021-06-16T23:48:28.253" v="1334" actId="1076"/>
        <pc:sldMkLst>
          <pc:docMk/>
          <pc:sldMk cId="1028609924" sldId="285"/>
        </pc:sldMkLst>
        <pc:spChg chg="add mod">
          <ac:chgData name="brian tobin" userId="958b16ca0e519ecd" providerId="LiveId" clId="{AF184506-3FA4-48BA-9D66-5BA832BBC8B5}" dt="2021-06-16T16:52:45.645" v="369" actId="14100"/>
          <ac:spMkLst>
            <pc:docMk/>
            <pc:sldMk cId="1028609924" sldId="285"/>
            <ac:spMk id="2" creationId="{C43BE42A-0452-4416-A65F-F51927CE78D0}"/>
          </ac:spMkLst>
        </pc:spChg>
        <pc:spChg chg="mod">
          <ac:chgData name="brian tobin" userId="958b16ca0e519ecd" providerId="LiveId" clId="{AF184506-3FA4-48BA-9D66-5BA832BBC8B5}" dt="2021-06-16T16:52:53.206" v="372" actId="122"/>
          <ac:spMkLst>
            <pc:docMk/>
            <pc:sldMk cId="1028609924" sldId="285"/>
            <ac:spMk id="14" creationId="{00000000-0000-0000-0000-000000000000}"/>
          </ac:spMkLst>
        </pc:spChg>
        <pc:picChg chg="del">
          <ac:chgData name="brian tobin" userId="958b16ca0e519ecd" providerId="LiveId" clId="{AF184506-3FA4-48BA-9D66-5BA832BBC8B5}" dt="2021-06-16T16:50:33.536" v="260" actId="478"/>
          <ac:picMkLst>
            <pc:docMk/>
            <pc:sldMk cId="1028609924" sldId="285"/>
            <ac:picMk id="3" creationId="{EA76C603-C6F3-48AA-8582-2C4BEBAA60A8}"/>
          </ac:picMkLst>
        </pc:picChg>
        <pc:picChg chg="add mod">
          <ac:chgData name="brian tobin" userId="958b16ca0e519ecd" providerId="LiveId" clId="{AF184506-3FA4-48BA-9D66-5BA832BBC8B5}" dt="2021-06-16T23:48:28.253" v="1334" actId="1076"/>
          <ac:picMkLst>
            <pc:docMk/>
            <pc:sldMk cId="1028609924" sldId="285"/>
            <ac:picMk id="5" creationId="{E1DD44D6-8145-4EB2-AD23-AECE7F1D176A}"/>
          </ac:picMkLst>
        </pc:picChg>
        <pc:picChg chg="del">
          <ac:chgData name="brian tobin" userId="958b16ca0e519ecd" providerId="LiveId" clId="{AF184506-3FA4-48BA-9D66-5BA832BBC8B5}" dt="2021-06-16T16:50:32.913" v="259" actId="478"/>
          <ac:picMkLst>
            <pc:docMk/>
            <pc:sldMk cId="1028609924" sldId="285"/>
            <ac:picMk id="7" creationId="{A8086EB5-EECE-4C99-B417-0E36D4261445}"/>
          </ac:picMkLst>
        </pc:picChg>
        <pc:picChg chg="add del">
          <ac:chgData name="brian tobin" userId="958b16ca0e519ecd" providerId="LiveId" clId="{AF184506-3FA4-48BA-9D66-5BA832BBC8B5}" dt="2021-06-16T16:53:11.579" v="374" actId="22"/>
          <ac:picMkLst>
            <pc:docMk/>
            <pc:sldMk cId="1028609924" sldId="285"/>
            <ac:picMk id="8" creationId="{19B31C7F-B414-4AC0-99EE-679433928A7D}"/>
          </ac:picMkLst>
        </pc:picChg>
      </pc:sldChg>
      <pc:sldChg chg="del">
        <pc:chgData name="brian tobin" userId="958b16ca0e519ecd" providerId="LiveId" clId="{AF184506-3FA4-48BA-9D66-5BA832BBC8B5}" dt="2021-06-16T19:50:01.823" v="1218" actId="47"/>
        <pc:sldMkLst>
          <pc:docMk/>
          <pc:sldMk cId="4201337871" sldId="286"/>
        </pc:sldMkLst>
      </pc:sldChg>
      <pc:sldChg chg="modSp mod">
        <pc:chgData name="brian tobin" userId="958b16ca0e519ecd" providerId="LiveId" clId="{AF184506-3FA4-48BA-9D66-5BA832BBC8B5}" dt="2021-06-18T23:16:45.878" v="1443" actId="20577"/>
        <pc:sldMkLst>
          <pc:docMk/>
          <pc:sldMk cId="2022135160" sldId="287"/>
        </pc:sldMkLst>
        <pc:spChg chg="mod">
          <ac:chgData name="brian tobin" userId="958b16ca0e519ecd" providerId="LiveId" clId="{AF184506-3FA4-48BA-9D66-5BA832BBC8B5}" dt="2021-06-18T23:16:45.878" v="1443" actId="20577"/>
          <ac:spMkLst>
            <pc:docMk/>
            <pc:sldMk cId="2022135160" sldId="287"/>
            <ac:spMk id="14" creationId="{00000000-0000-0000-0000-000000000000}"/>
          </ac:spMkLst>
        </pc:spChg>
      </pc:sldChg>
      <pc:sldChg chg="del">
        <pc:chgData name="brian tobin" userId="958b16ca0e519ecd" providerId="LiveId" clId="{AF184506-3FA4-48BA-9D66-5BA832BBC8B5}" dt="2021-06-16T19:49:42.046" v="1215" actId="47"/>
        <pc:sldMkLst>
          <pc:docMk/>
          <pc:sldMk cId="1953142046" sldId="291"/>
        </pc:sldMkLst>
      </pc:sldChg>
      <pc:sldChg chg="del">
        <pc:chgData name="brian tobin" userId="958b16ca0e519ecd" providerId="LiveId" clId="{AF184506-3FA4-48BA-9D66-5BA832BBC8B5}" dt="2021-06-16T19:49:45.122" v="1216" actId="47"/>
        <pc:sldMkLst>
          <pc:docMk/>
          <pc:sldMk cId="3097053353" sldId="292"/>
        </pc:sldMkLst>
      </pc:sldChg>
      <pc:sldChg chg="del">
        <pc:chgData name="brian tobin" userId="958b16ca0e519ecd" providerId="LiveId" clId="{AF184506-3FA4-48BA-9D66-5BA832BBC8B5}" dt="2021-06-16T19:49:46.599" v="1217" actId="47"/>
        <pc:sldMkLst>
          <pc:docMk/>
          <pc:sldMk cId="2069829203" sldId="293"/>
        </pc:sldMkLst>
      </pc:sldChg>
      <pc:sldChg chg="del">
        <pc:chgData name="brian tobin" userId="958b16ca0e519ecd" providerId="LiveId" clId="{AF184506-3FA4-48BA-9D66-5BA832BBC8B5}" dt="2021-06-16T19:49:37.120" v="1214" actId="47"/>
        <pc:sldMkLst>
          <pc:docMk/>
          <pc:sldMk cId="2716251143" sldId="296"/>
        </pc:sldMkLst>
      </pc:sldChg>
      <pc:sldChg chg="modSp mod">
        <pc:chgData name="brian tobin" userId="958b16ca0e519ecd" providerId="LiveId" clId="{AF184506-3FA4-48BA-9D66-5BA832BBC8B5}" dt="2021-06-16T15:46:54.820" v="31" actId="1076"/>
        <pc:sldMkLst>
          <pc:docMk/>
          <pc:sldMk cId="2496534173" sldId="299"/>
        </pc:sldMkLst>
        <pc:spChg chg="mod">
          <ac:chgData name="brian tobin" userId="958b16ca0e519ecd" providerId="LiveId" clId="{AF184506-3FA4-48BA-9D66-5BA832BBC8B5}" dt="2021-06-16T15:46:54.820" v="31" actId="1076"/>
          <ac:spMkLst>
            <pc:docMk/>
            <pc:sldMk cId="2496534173" sldId="299"/>
            <ac:spMk id="10" creationId="{30E77FFD-0BD8-4869-89C7-BF5A7A813BEC}"/>
          </ac:spMkLst>
        </pc:spChg>
      </pc:sldChg>
      <pc:sldChg chg="delSp modSp add mod">
        <pc:chgData name="brian tobin" userId="958b16ca0e519ecd" providerId="LiveId" clId="{AF184506-3FA4-48BA-9D66-5BA832BBC8B5}" dt="2021-06-16T19:51:20.662" v="1331" actId="20577"/>
        <pc:sldMkLst>
          <pc:docMk/>
          <pc:sldMk cId="906359573" sldId="303"/>
        </pc:sldMkLst>
        <pc:spChg chg="mod">
          <ac:chgData name="brian tobin" userId="958b16ca0e519ecd" providerId="LiveId" clId="{AF184506-3FA4-48BA-9D66-5BA832BBC8B5}" dt="2021-06-16T19:51:20.662" v="1331" actId="20577"/>
          <ac:spMkLst>
            <pc:docMk/>
            <pc:sldMk cId="906359573" sldId="303"/>
            <ac:spMk id="2" creationId="{2D68F867-F944-47D8-AEF4-DF4485A4D9FC}"/>
          </ac:spMkLst>
        </pc:spChg>
        <pc:spChg chg="mod">
          <ac:chgData name="brian tobin" userId="958b16ca0e519ecd" providerId="LiveId" clId="{AF184506-3FA4-48BA-9D66-5BA832BBC8B5}" dt="2021-06-16T15:55:11.068" v="39" actId="20577"/>
          <ac:spMkLst>
            <pc:docMk/>
            <pc:sldMk cId="906359573" sldId="303"/>
            <ac:spMk id="13" creationId="{00000000-0000-0000-0000-000000000000}"/>
          </ac:spMkLst>
        </pc:spChg>
        <pc:picChg chg="del">
          <ac:chgData name="brian tobin" userId="958b16ca0e519ecd" providerId="LiveId" clId="{AF184506-3FA4-48BA-9D66-5BA832BBC8B5}" dt="2021-06-16T19:50:21.309" v="1219" actId="478"/>
          <ac:picMkLst>
            <pc:docMk/>
            <pc:sldMk cId="906359573" sldId="303"/>
            <ac:picMk id="6" creationId="{B3816241-483F-4A1F-8B06-B6D0A0166651}"/>
          </ac:picMkLst>
        </pc:picChg>
      </pc:sldChg>
      <pc:sldChg chg="addSp delSp modSp add mod ord">
        <pc:chgData name="brian tobin" userId="958b16ca0e519ecd" providerId="LiveId" clId="{AF184506-3FA4-48BA-9D66-5BA832BBC8B5}" dt="2021-06-16T19:49:08.542" v="1213" actId="20577"/>
        <pc:sldMkLst>
          <pc:docMk/>
          <pc:sldMk cId="623655532" sldId="304"/>
        </pc:sldMkLst>
        <pc:spChg chg="mod">
          <ac:chgData name="brian tobin" userId="958b16ca0e519ecd" providerId="LiveId" clId="{AF184506-3FA4-48BA-9D66-5BA832BBC8B5}" dt="2021-06-16T19:49:08.542" v="1213" actId="20577"/>
          <ac:spMkLst>
            <pc:docMk/>
            <pc:sldMk cId="623655532" sldId="304"/>
            <ac:spMk id="14" creationId="{00000000-0000-0000-0000-000000000000}"/>
          </ac:spMkLst>
        </pc:spChg>
        <pc:picChg chg="del">
          <ac:chgData name="brian tobin" userId="958b16ca0e519ecd" providerId="LiveId" clId="{AF184506-3FA4-48BA-9D66-5BA832BBC8B5}" dt="2021-06-16T16:46:15.110" v="46" actId="478"/>
          <ac:picMkLst>
            <pc:docMk/>
            <pc:sldMk cId="623655532" sldId="304"/>
            <ac:picMk id="3" creationId="{EA76C603-C6F3-48AA-8582-2C4BEBAA60A8}"/>
          </ac:picMkLst>
        </pc:picChg>
        <pc:picChg chg="add del mod">
          <ac:chgData name="brian tobin" userId="958b16ca0e519ecd" providerId="LiveId" clId="{AF184506-3FA4-48BA-9D66-5BA832BBC8B5}" dt="2021-06-16T16:59:44.146" v="707" actId="478"/>
          <ac:picMkLst>
            <pc:docMk/>
            <pc:sldMk cId="623655532" sldId="304"/>
            <ac:picMk id="5" creationId="{D908E014-4C61-48B1-93A2-0540A0A589C0}"/>
          </ac:picMkLst>
        </pc:picChg>
        <pc:picChg chg="del">
          <ac:chgData name="brian tobin" userId="958b16ca0e519ecd" providerId="LiveId" clId="{AF184506-3FA4-48BA-9D66-5BA832BBC8B5}" dt="2021-06-16T16:46:12.167" v="45" actId="478"/>
          <ac:picMkLst>
            <pc:docMk/>
            <pc:sldMk cId="623655532" sldId="304"/>
            <ac:picMk id="7" creationId="{A8086EB5-EECE-4C99-B417-0E36D4261445}"/>
          </ac:picMkLst>
        </pc:picChg>
        <pc:picChg chg="add del mod">
          <ac:chgData name="brian tobin" userId="958b16ca0e519ecd" providerId="LiveId" clId="{AF184506-3FA4-48BA-9D66-5BA832BBC8B5}" dt="2021-06-16T16:59:45.016" v="708" actId="478"/>
          <ac:picMkLst>
            <pc:docMk/>
            <pc:sldMk cId="623655532" sldId="304"/>
            <ac:picMk id="8" creationId="{BEDFDB75-ED52-44A2-8AAA-30DD53BD550E}"/>
          </ac:picMkLst>
        </pc:picChg>
        <pc:picChg chg="add del">
          <ac:chgData name="brian tobin" userId="958b16ca0e519ecd" providerId="LiveId" clId="{AF184506-3FA4-48BA-9D66-5BA832BBC8B5}" dt="2021-06-16T16:50:11.835" v="243" actId="22"/>
          <ac:picMkLst>
            <pc:docMk/>
            <pc:sldMk cId="623655532" sldId="304"/>
            <ac:picMk id="10" creationId="{CB5AD255-3A6B-4B80-97DA-B331B8395C6B}"/>
          </ac:picMkLst>
        </pc:picChg>
      </pc:sldChg>
      <pc:sldChg chg="add">
        <pc:chgData name="brian tobin" userId="958b16ca0e519ecd" providerId="LiveId" clId="{AF184506-3FA4-48BA-9D66-5BA832BBC8B5}" dt="2021-06-16T16:50:14.376" v="244" actId="2890"/>
        <pc:sldMkLst>
          <pc:docMk/>
          <pc:sldMk cId="3482237758" sldId="305"/>
        </pc:sldMkLst>
      </pc:sldChg>
      <pc:sldChg chg="addSp delSp modSp add mod">
        <pc:chgData name="brian tobin" userId="958b16ca0e519ecd" providerId="LiveId" clId="{AF184506-3FA4-48BA-9D66-5BA832BBC8B5}" dt="2021-06-16T16:55:05.061" v="500" actId="22"/>
        <pc:sldMkLst>
          <pc:docMk/>
          <pc:sldMk cId="2652517259" sldId="306"/>
        </pc:sldMkLst>
        <pc:spChg chg="mod">
          <ac:chgData name="brian tobin" userId="958b16ca0e519ecd" providerId="LiveId" clId="{AF184506-3FA4-48BA-9D66-5BA832BBC8B5}" dt="2021-06-16T16:53:20.470" v="376" actId="20577"/>
          <ac:spMkLst>
            <pc:docMk/>
            <pc:sldMk cId="2652517259" sldId="306"/>
            <ac:spMk id="2" creationId="{C43BE42A-0452-4416-A65F-F51927CE78D0}"/>
          </ac:spMkLst>
        </pc:spChg>
        <pc:spChg chg="mod">
          <ac:chgData name="brian tobin" userId="958b16ca0e519ecd" providerId="LiveId" clId="{AF184506-3FA4-48BA-9D66-5BA832BBC8B5}" dt="2021-06-16T16:54:48.493" v="498" actId="14100"/>
          <ac:spMkLst>
            <pc:docMk/>
            <pc:sldMk cId="2652517259" sldId="306"/>
            <ac:spMk id="14" creationId="{00000000-0000-0000-0000-000000000000}"/>
          </ac:spMkLst>
        </pc:spChg>
        <pc:picChg chg="add mod">
          <ac:chgData name="brian tobin" userId="958b16ca0e519ecd" providerId="LiveId" clId="{AF184506-3FA4-48BA-9D66-5BA832BBC8B5}" dt="2021-06-16T16:54:39.636" v="494" actId="1076"/>
          <ac:picMkLst>
            <pc:docMk/>
            <pc:sldMk cId="2652517259" sldId="306"/>
            <ac:picMk id="4" creationId="{9E6071D3-5AEF-4C6A-9D78-C4C418631547}"/>
          </ac:picMkLst>
        </pc:picChg>
        <pc:picChg chg="del">
          <ac:chgData name="brian tobin" userId="958b16ca0e519ecd" providerId="LiveId" clId="{AF184506-3FA4-48BA-9D66-5BA832BBC8B5}" dt="2021-06-16T16:54:08.328" v="488" actId="478"/>
          <ac:picMkLst>
            <pc:docMk/>
            <pc:sldMk cId="2652517259" sldId="306"/>
            <ac:picMk id="5" creationId="{E1DD44D6-8145-4EB2-AD23-AECE7F1D176A}"/>
          </ac:picMkLst>
        </pc:picChg>
        <pc:picChg chg="add del">
          <ac:chgData name="brian tobin" userId="958b16ca0e519ecd" providerId="LiveId" clId="{AF184506-3FA4-48BA-9D66-5BA832BBC8B5}" dt="2021-06-16T16:55:05.061" v="500" actId="22"/>
          <ac:picMkLst>
            <pc:docMk/>
            <pc:sldMk cId="2652517259" sldId="306"/>
            <ac:picMk id="7" creationId="{5274BAC7-6930-44A9-A43F-F4570654CF18}"/>
          </ac:picMkLst>
        </pc:picChg>
      </pc:sldChg>
      <pc:sldChg chg="addSp delSp modSp add mod">
        <pc:chgData name="brian tobin" userId="958b16ca0e519ecd" providerId="LiveId" clId="{AF184506-3FA4-48BA-9D66-5BA832BBC8B5}" dt="2021-06-16T16:58:30.020" v="704" actId="20577"/>
        <pc:sldMkLst>
          <pc:docMk/>
          <pc:sldMk cId="3221017643" sldId="307"/>
        </pc:sldMkLst>
        <pc:spChg chg="mod">
          <ac:chgData name="brian tobin" userId="958b16ca0e519ecd" providerId="LiveId" clId="{AF184506-3FA4-48BA-9D66-5BA832BBC8B5}" dt="2021-06-16T16:58:30.020" v="704" actId="20577"/>
          <ac:spMkLst>
            <pc:docMk/>
            <pc:sldMk cId="3221017643" sldId="307"/>
            <ac:spMk id="14" creationId="{00000000-0000-0000-0000-000000000000}"/>
          </ac:spMkLst>
        </pc:spChg>
        <pc:picChg chg="del">
          <ac:chgData name="brian tobin" userId="958b16ca0e519ecd" providerId="LiveId" clId="{AF184506-3FA4-48BA-9D66-5BA832BBC8B5}" dt="2021-06-16T16:55:56.250" v="616" actId="478"/>
          <ac:picMkLst>
            <pc:docMk/>
            <pc:sldMk cId="3221017643" sldId="307"/>
            <ac:picMk id="4" creationId="{9E6071D3-5AEF-4C6A-9D78-C4C418631547}"/>
          </ac:picMkLst>
        </pc:picChg>
        <pc:picChg chg="add mod">
          <ac:chgData name="brian tobin" userId="958b16ca0e519ecd" providerId="LiveId" clId="{AF184506-3FA4-48BA-9D66-5BA832BBC8B5}" dt="2021-06-16T16:57:23.431" v="623" actId="1076"/>
          <ac:picMkLst>
            <pc:docMk/>
            <pc:sldMk cId="3221017643" sldId="307"/>
            <ac:picMk id="5" creationId="{F2A9A7CB-9DBA-4C85-A2BA-DDFB440580DD}"/>
          </ac:picMkLst>
        </pc:picChg>
        <pc:picChg chg="add mod">
          <ac:chgData name="brian tobin" userId="958b16ca0e519ecd" providerId="LiveId" clId="{AF184506-3FA4-48BA-9D66-5BA832BBC8B5}" dt="2021-06-16T16:57:17.596" v="622" actId="1076"/>
          <ac:picMkLst>
            <pc:docMk/>
            <pc:sldMk cId="3221017643" sldId="307"/>
            <ac:picMk id="7" creationId="{831DE34A-E36C-4474-ADCE-6ED21C246418}"/>
          </ac:picMkLst>
        </pc:picChg>
      </pc:sldChg>
      <pc:sldChg chg="add">
        <pc:chgData name="brian tobin" userId="958b16ca0e519ecd" providerId="LiveId" clId="{AF184506-3FA4-48BA-9D66-5BA832BBC8B5}" dt="2021-06-16T16:59:38.288" v="706" actId="2890"/>
        <pc:sldMkLst>
          <pc:docMk/>
          <pc:sldMk cId="3148558434" sldId="3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6/18/2021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c-r.github.io/pca" TargetMode="External"/><Relationship Id="rId2" Type="http://schemas.openxmlformats.org/officeDocument/2006/relationships/hyperlink" Target="http://www.datacamp.com/community/tutorials/pca-analysis-r" TargetMode="External"/><Relationship Id="rId1" Type="http://schemas.openxmlformats.org/officeDocument/2006/relationships/slideLayout" Target="../slideLayouts/slideLayout2.xml"/><Relationship Id="rId5" Type="http://schemas.openxmlformats.org/officeDocument/2006/relationships/hyperlink" Target="https://en.proft.me/2016/11/15/principal-component-analysis-pca-r/" TargetMode="External"/><Relationship Id="rId4" Type="http://schemas.openxmlformats.org/officeDocument/2006/relationships/hyperlink" Target="http://www.sthda.com/english/articles/31-principal-component-methods-in-r-practical-guide/112-pca-principal-component-analysis-essentials/#visualization-and-interpret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752600"/>
            <a:ext cx="8735325" cy="1473200"/>
          </a:xfrm>
        </p:spPr>
        <p:txBody>
          <a:bodyPr>
            <a:normAutofit/>
          </a:bodyPr>
          <a:lstStyle/>
          <a:p>
            <a:pPr algn="ctr"/>
            <a:r>
              <a:rPr lang="en-US" sz="4800" dirty="0"/>
              <a:t>Analysis of Vitamin-D Usage And Hospital Readmittance</a:t>
            </a:r>
          </a:p>
        </p:txBody>
      </p:sp>
      <p:sp>
        <p:nvSpPr>
          <p:cNvPr id="5" name="Subtitle 4"/>
          <p:cNvSpPr>
            <a:spLocks noGrp="1"/>
          </p:cNvSpPr>
          <p:nvPr>
            <p:ph type="subTitle" idx="1"/>
          </p:nvPr>
        </p:nvSpPr>
        <p:spPr>
          <a:xfrm>
            <a:off x="1625176" y="3384551"/>
            <a:ext cx="8735325" cy="736600"/>
          </a:xfrm>
        </p:spPr>
        <p:txBody>
          <a:bodyPr>
            <a:normAutofit/>
          </a:bodyPr>
          <a:lstStyle/>
          <a:p>
            <a:pPr algn="ctr"/>
            <a:r>
              <a:rPr lang="en-US" sz="2000" dirty="0"/>
              <a:t>Brian Tobin ~ D206 Assignment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1674812" y="1828800"/>
            <a:ext cx="9296400" cy="1077218"/>
          </a:xfrm>
          <a:prstGeom prst="rect">
            <a:avLst/>
          </a:prstGeom>
          <a:noFill/>
        </p:spPr>
        <p:txBody>
          <a:bodyPr wrap="square" rtlCol="0">
            <a:spAutoFit/>
          </a:bodyPr>
          <a:lstStyle/>
          <a:p>
            <a:pPr marL="0" lvl="1">
              <a:buNone/>
            </a:pPr>
            <a:r>
              <a:rPr lang="en-US" sz="1600" dirty="0"/>
              <a:t>E.  Apply principal component analysis (PCA) to identify the significant features of the data set by doing the following:</a:t>
            </a:r>
          </a:p>
          <a:p>
            <a:pPr marL="342900" lvl="1" indent="-342900">
              <a:buAutoNum type="arabicPeriod"/>
            </a:pPr>
            <a:r>
              <a:rPr lang="en-US" sz="1600" dirty="0"/>
              <a:t>List the principal components in the data set. </a:t>
            </a:r>
          </a:p>
          <a:p>
            <a:pPr marL="342900" lvl="1" indent="-342900">
              <a:buAutoNum type="arabicPeriod"/>
            </a:pPr>
            <a:r>
              <a:rPr lang="en-US" sz="1600" dirty="0"/>
              <a:t>Initial Plot of Components.</a:t>
            </a:r>
          </a:p>
        </p:txBody>
      </p:sp>
      <p:pic>
        <p:nvPicPr>
          <p:cNvPr id="4" name="Picture 3">
            <a:extLst>
              <a:ext uri="{FF2B5EF4-FFF2-40B4-BE49-F238E27FC236}">
                <a16:creationId xmlns:a16="http://schemas.microsoft.com/office/drawing/2014/main" id="{6C726F86-AA71-4E8A-8EA0-F80B4578C2B4}"/>
              </a:ext>
            </a:extLst>
          </p:cNvPr>
          <p:cNvPicPr>
            <a:picLocks noChangeAspect="1"/>
          </p:cNvPicPr>
          <p:nvPr/>
        </p:nvPicPr>
        <p:blipFill>
          <a:blip r:embed="rId2"/>
          <a:stretch>
            <a:fillRect/>
          </a:stretch>
        </p:blipFill>
        <p:spPr>
          <a:xfrm>
            <a:off x="1441962" y="3362010"/>
            <a:ext cx="4953000" cy="1973461"/>
          </a:xfrm>
          <a:prstGeom prst="rect">
            <a:avLst/>
          </a:prstGeom>
        </p:spPr>
      </p:pic>
      <p:pic>
        <p:nvPicPr>
          <p:cNvPr id="7" name="Picture 6">
            <a:extLst>
              <a:ext uri="{FF2B5EF4-FFF2-40B4-BE49-F238E27FC236}">
                <a16:creationId xmlns:a16="http://schemas.microsoft.com/office/drawing/2014/main" id="{FC2FDC79-71DB-454D-93DA-7B202B785948}"/>
              </a:ext>
            </a:extLst>
          </p:cNvPr>
          <p:cNvPicPr>
            <a:picLocks noChangeAspect="1"/>
          </p:cNvPicPr>
          <p:nvPr/>
        </p:nvPicPr>
        <p:blipFill>
          <a:blip r:embed="rId3"/>
          <a:stretch>
            <a:fillRect/>
          </a:stretch>
        </p:blipFill>
        <p:spPr>
          <a:xfrm>
            <a:off x="6780212" y="3196883"/>
            <a:ext cx="4642601" cy="2743355"/>
          </a:xfrm>
          <a:prstGeom prst="rect">
            <a:avLst/>
          </a:prstGeom>
        </p:spPr>
      </p:pic>
    </p:spTree>
    <p:extLst>
      <p:ext uri="{BB962C8B-B14F-4D97-AF65-F5344CB8AC3E}">
        <p14:creationId xmlns:p14="http://schemas.microsoft.com/office/powerpoint/2010/main" val="233481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2037518" y="1601506"/>
            <a:ext cx="4347650" cy="2800767"/>
          </a:xfrm>
          <a:prstGeom prst="rect">
            <a:avLst/>
          </a:prstGeom>
          <a:noFill/>
        </p:spPr>
        <p:txBody>
          <a:bodyPr wrap="square" rtlCol="0">
            <a:spAutoFit/>
          </a:bodyPr>
          <a:lstStyle/>
          <a:p>
            <a:pPr marL="0" lvl="1">
              <a:buNone/>
            </a:pPr>
            <a:r>
              <a:rPr lang="en-US" sz="1600" dirty="0"/>
              <a:t>E.  Apply principal component analysis (PCA) to identify the significant features of the data set by doing the following:</a:t>
            </a:r>
          </a:p>
          <a:p>
            <a:pPr marL="0" lvl="1">
              <a:buNone/>
            </a:pPr>
            <a:r>
              <a:rPr lang="en-US" sz="1600" dirty="0"/>
              <a:t>1.  List the principal components in the data set.</a:t>
            </a:r>
          </a:p>
          <a:p>
            <a:pPr marL="0" lvl="1">
              <a:buNone/>
            </a:pPr>
            <a:endParaRPr lang="en-US" sz="1600" dirty="0"/>
          </a:p>
          <a:p>
            <a:pPr marL="0" lvl="1">
              <a:buNone/>
            </a:pPr>
            <a:endParaRPr lang="en-US" sz="1600" dirty="0"/>
          </a:p>
          <a:p>
            <a:pPr marL="0" lvl="1">
              <a:buNone/>
            </a:pPr>
            <a:r>
              <a:rPr lang="en-US" sz="1600" dirty="0"/>
              <a:t>Analysis of variables for PCA(3)</a:t>
            </a:r>
          </a:p>
          <a:p>
            <a:pPr marL="0" lvl="1">
              <a:buNone/>
            </a:pPr>
            <a:endParaRPr lang="en-US" sz="1600" dirty="0"/>
          </a:p>
          <a:p>
            <a:pPr marL="0" lvl="1">
              <a:buNone/>
            </a:pPr>
            <a:r>
              <a:rPr lang="en-US" sz="1600" dirty="0"/>
              <a:t>Scree Plot of Principle Components: Age, ReAdmis, VitD_levels, VitD_supp(3)</a:t>
            </a:r>
          </a:p>
          <a:p>
            <a:pPr marL="0" lvl="1">
              <a:buNone/>
            </a:pPr>
            <a:endParaRPr lang="en-US" sz="1600" dirty="0"/>
          </a:p>
        </p:txBody>
      </p:sp>
      <p:pic>
        <p:nvPicPr>
          <p:cNvPr id="6" name="Picture 5">
            <a:extLst>
              <a:ext uri="{FF2B5EF4-FFF2-40B4-BE49-F238E27FC236}">
                <a16:creationId xmlns:a16="http://schemas.microsoft.com/office/drawing/2014/main" id="{B3816241-483F-4A1F-8B06-B6D0A01666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32612" y="3733800"/>
            <a:ext cx="4347650" cy="2683120"/>
          </a:xfrm>
          <a:prstGeom prst="rect">
            <a:avLst/>
          </a:prstGeom>
        </p:spPr>
      </p:pic>
      <p:pic>
        <p:nvPicPr>
          <p:cNvPr id="4" name="Picture 3">
            <a:extLst>
              <a:ext uri="{FF2B5EF4-FFF2-40B4-BE49-F238E27FC236}">
                <a16:creationId xmlns:a16="http://schemas.microsoft.com/office/drawing/2014/main" id="{6C726F86-AA71-4E8A-8EA0-F80B4578C2B4}"/>
              </a:ext>
            </a:extLst>
          </p:cNvPr>
          <p:cNvPicPr>
            <a:picLocks noChangeAspect="1"/>
          </p:cNvPicPr>
          <p:nvPr/>
        </p:nvPicPr>
        <p:blipFill>
          <a:blip r:embed="rId3"/>
          <a:stretch>
            <a:fillRect/>
          </a:stretch>
        </p:blipFill>
        <p:spPr>
          <a:xfrm>
            <a:off x="6926335" y="1601506"/>
            <a:ext cx="4876800" cy="1943100"/>
          </a:xfrm>
          <a:prstGeom prst="rect">
            <a:avLst/>
          </a:prstGeom>
        </p:spPr>
      </p:pic>
    </p:spTree>
    <p:extLst>
      <p:ext uri="{BB962C8B-B14F-4D97-AF65-F5344CB8AC3E}">
        <p14:creationId xmlns:p14="http://schemas.microsoft.com/office/powerpoint/2010/main" val="389147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3283389" y="1717393"/>
            <a:ext cx="5562600" cy="338554"/>
          </a:xfrm>
          <a:prstGeom prst="rect">
            <a:avLst/>
          </a:prstGeom>
          <a:noFill/>
        </p:spPr>
        <p:txBody>
          <a:bodyPr wrap="square" rtlCol="0">
            <a:spAutoFit/>
          </a:bodyPr>
          <a:lstStyle/>
          <a:p>
            <a:pPr marL="0" lvl="1" algn="ctr">
              <a:buNone/>
            </a:pPr>
            <a:r>
              <a:rPr lang="en-US" sz="1600" dirty="0"/>
              <a:t>Kaiser-Guttman criterion and Broken Stick criterion</a:t>
            </a:r>
          </a:p>
        </p:txBody>
      </p:sp>
      <p:pic>
        <p:nvPicPr>
          <p:cNvPr id="9" name="Picture 8">
            <a:extLst>
              <a:ext uri="{FF2B5EF4-FFF2-40B4-BE49-F238E27FC236}">
                <a16:creationId xmlns:a16="http://schemas.microsoft.com/office/drawing/2014/main" id="{63A3FC12-E175-405D-BE2B-59570E66EDDB}"/>
              </a:ext>
            </a:extLst>
          </p:cNvPr>
          <p:cNvPicPr>
            <a:picLocks noChangeAspect="1"/>
          </p:cNvPicPr>
          <p:nvPr/>
        </p:nvPicPr>
        <p:blipFill>
          <a:blip r:embed="rId2"/>
          <a:stretch>
            <a:fillRect/>
          </a:stretch>
        </p:blipFill>
        <p:spPr>
          <a:xfrm>
            <a:off x="6581621" y="2447777"/>
            <a:ext cx="4993592" cy="3038623"/>
          </a:xfrm>
          <a:prstGeom prst="rect">
            <a:avLst/>
          </a:prstGeom>
        </p:spPr>
      </p:pic>
      <p:sp>
        <p:nvSpPr>
          <p:cNvPr id="10" name="TextBox 9">
            <a:extLst>
              <a:ext uri="{FF2B5EF4-FFF2-40B4-BE49-F238E27FC236}">
                <a16:creationId xmlns:a16="http://schemas.microsoft.com/office/drawing/2014/main" id="{30E77FFD-0BD8-4869-89C7-BF5A7A813BEC}"/>
              </a:ext>
            </a:extLst>
          </p:cNvPr>
          <p:cNvSpPr txBox="1"/>
          <p:nvPr/>
        </p:nvSpPr>
        <p:spPr>
          <a:xfrm>
            <a:off x="1522412" y="2843703"/>
            <a:ext cx="4572000" cy="2246769"/>
          </a:xfrm>
          <a:prstGeom prst="rect">
            <a:avLst/>
          </a:prstGeom>
          <a:noFill/>
        </p:spPr>
        <p:txBody>
          <a:bodyPr wrap="square" rtlCol="0">
            <a:spAutoFit/>
          </a:bodyPr>
          <a:lstStyle/>
          <a:p>
            <a:r>
              <a:rPr lang="en-US" sz="2000" dirty="0"/>
              <a:t>The Kaiser-Guttman suggests that only the first two components should be used but is contradicted by the Broken Stick Criteria. This means that there is a possibility of split analysis.(4)</a:t>
            </a:r>
          </a:p>
          <a:p>
            <a:endParaRPr lang="en-US" sz="2000" dirty="0"/>
          </a:p>
          <a:p>
            <a:r>
              <a:rPr lang="en-US" sz="2000" dirty="0"/>
              <a:t>Further analysis is required.</a:t>
            </a:r>
          </a:p>
        </p:txBody>
      </p:sp>
    </p:spTree>
    <p:extLst>
      <p:ext uri="{BB962C8B-B14F-4D97-AF65-F5344CB8AC3E}">
        <p14:creationId xmlns:p14="http://schemas.microsoft.com/office/powerpoint/2010/main" val="249653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3283389" y="1717393"/>
            <a:ext cx="5562600" cy="338554"/>
          </a:xfrm>
          <a:prstGeom prst="rect">
            <a:avLst/>
          </a:prstGeom>
          <a:noFill/>
        </p:spPr>
        <p:txBody>
          <a:bodyPr wrap="square" rtlCol="0">
            <a:spAutoFit/>
          </a:bodyPr>
          <a:lstStyle/>
          <a:p>
            <a:pPr marL="0" lvl="1" algn="ctr">
              <a:buNone/>
            </a:pPr>
            <a:r>
              <a:rPr lang="en-US" sz="1600" dirty="0"/>
              <a:t>Axes tests Contributions of Variables in PCA</a:t>
            </a:r>
          </a:p>
        </p:txBody>
      </p:sp>
      <p:pic>
        <p:nvPicPr>
          <p:cNvPr id="6" name="Picture 5">
            <a:extLst>
              <a:ext uri="{FF2B5EF4-FFF2-40B4-BE49-F238E27FC236}">
                <a16:creationId xmlns:a16="http://schemas.microsoft.com/office/drawing/2014/main" id="{B3816241-483F-4A1F-8B06-B6D0A01666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4712" y="3117504"/>
            <a:ext cx="4854911" cy="3054696"/>
          </a:xfrm>
          <a:prstGeom prst="rect">
            <a:avLst/>
          </a:prstGeom>
        </p:spPr>
      </p:pic>
      <p:pic>
        <p:nvPicPr>
          <p:cNvPr id="4" name="Picture 3">
            <a:extLst>
              <a:ext uri="{FF2B5EF4-FFF2-40B4-BE49-F238E27FC236}">
                <a16:creationId xmlns:a16="http://schemas.microsoft.com/office/drawing/2014/main" id="{6B22E9ED-D863-45AC-BC6F-8AFFC1CCC1C9}"/>
              </a:ext>
            </a:extLst>
          </p:cNvPr>
          <p:cNvPicPr>
            <a:picLocks noChangeAspect="1"/>
          </p:cNvPicPr>
          <p:nvPr/>
        </p:nvPicPr>
        <p:blipFill>
          <a:blip r:embed="rId3"/>
          <a:stretch>
            <a:fillRect/>
          </a:stretch>
        </p:blipFill>
        <p:spPr>
          <a:xfrm>
            <a:off x="6246812" y="3117504"/>
            <a:ext cx="4948750" cy="3054696"/>
          </a:xfrm>
          <a:prstGeom prst="rect">
            <a:avLst/>
          </a:prstGeom>
        </p:spPr>
      </p:pic>
      <p:sp>
        <p:nvSpPr>
          <p:cNvPr id="7" name="TextBox 6">
            <a:extLst>
              <a:ext uri="{FF2B5EF4-FFF2-40B4-BE49-F238E27FC236}">
                <a16:creationId xmlns:a16="http://schemas.microsoft.com/office/drawing/2014/main" id="{095573A1-57B7-4303-8F3F-BC859C21D6C5}"/>
              </a:ext>
            </a:extLst>
          </p:cNvPr>
          <p:cNvSpPr txBox="1"/>
          <p:nvPr/>
        </p:nvSpPr>
        <p:spPr>
          <a:xfrm>
            <a:off x="1214711" y="2387120"/>
            <a:ext cx="4854912" cy="338554"/>
          </a:xfrm>
          <a:prstGeom prst="rect">
            <a:avLst/>
          </a:prstGeom>
          <a:noFill/>
        </p:spPr>
        <p:txBody>
          <a:bodyPr wrap="square" rtlCol="0">
            <a:spAutoFit/>
          </a:bodyPr>
          <a:lstStyle/>
          <a:p>
            <a:pPr marL="0" lvl="1" algn="ctr">
              <a:buNone/>
            </a:pPr>
            <a:r>
              <a:rPr lang="en-US" sz="1600" dirty="0"/>
              <a:t>1-Axis Test</a:t>
            </a:r>
          </a:p>
        </p:txBody>
      </p:sp>
      <p:sp>
        <p:nvSpPr>
          <p:cNvPr id="8" name="TextBox 7">
            <a:extLst>
              <a:ext uri="{FF2B5EF4-FFF2-40B4-BE49-F238E27FC236}">
                <a16:creationId xmlns:a16="http://schemas.microsoft.com/office/drawing/2014/main" id="{48409283-82D8-47F0-AB7E-CC24D95B766D}"/>
              </a:ext>
            </a:extLst>
          </p:cNvPr>
          <p:cNvSpPr txBox="1"/>
          <p:nvPr/>
        </p:nvSpPr>
        <p:spPr>
          <a:xfrm>
            <a:off x="6246812" y="2413758"/>
            <a:ext cx="4948750" cy="338554"/>
          </a:xfrm>
          <a:prstGeom prst="rect">
            <a:avLst/>
          </a:prstGeom>
          <a:noFill/>
        </p:spPr>
        <p:txBody>
          <a:bodyPr wrap="square" rtlCol="0">
            <a:spAutoFit/>
          </a:bodyPr>
          <a:lstStyle/>
          <a:p>
            <a:pPr marL="0" lvl="1" algn="ctr">
              <a:buNone/>
            </a:pPr>
            <a:r>
              <a:rPr lang="en-US" sz="1600" dirty="0"/>
              <a:t>2-Axis Test</a:t>
            </a:r>
          </a:p>
        </p:txBody>
      </p:sp>
      <p:sp>
        <p:nvSpPr>
          <p:cNvPr id="9" name="TextBox 8">
            <a:extLst>
              <a:ext uri="{FF2B5EF4-FFF2-40B4-BE49-F238E27FC236}">
                <a16:creationId xmlns:a16="http://schemas.microsoft.com/office/drawing/2014/main" id="{3181FADB-A525-4CB8-AABA-CCFF22A9C063}"/>
              </a:ext>
            </a:extLst>
          </p:cNvPr>
          <p:cNvSpPr txBox="1"/>
          <p:nvPr/>
        </p:nvSpPr>
        <p:spPr>
          <a:xfrm>
            <a:off x="3024554" y="3009985"/>
            <a:ext cx="6105378" cy="830997"/>
          </a:xfrm>
          <a:prstGeom prst="rect">
            <a:avLst/>
          </a:prstGeom>
          <a:noFill/>
        </p:spPr>
        <p:txBody>
          <a:bodyPr wrap="square">
            <a:spAutoFit/>
          </a:bodyPr>
          <a:lstStyle/>
          <a:p>
            <a:r>
              <a:rPr lang="en-US" dirty="0"/>
              <a:t>Kaiser-Guttman criterion and Broken Stick criterion</a:t>
            </a:r>
          </a:p>
        </p:txBody>
      </p:sp>
    </p:spTree>
    <p:extLst>
      <p:ext uri="{BB962C8B-B14F-4D97-AF65-F5344CB8AC3E}">
        <p14:creationId xmlns:p14="http://schemas.microsoft.com/office/powerpoint/2010/main" val="194115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1289562" y="2043394"/>
            <a:ext cx="4957250" cy="4216539"/>
          </a:xfrm>
          <a:prstGeom prst="rect">
            <a:avLst/>
          </a:prstGeom>
          <a:noFill/>
        </p:spPr>
        <p:txBody>
          <a:bodyPr wrap="square" rtlCol="0">
            <a:spAutoFit/>
          </a:bodyPr>
          <a:lstStyle/>
          <a:p>
            <a:pPr marL="0" lvl="1">
              <a:buNone/>
            </a:pPr>
            <a:r>
              <a:rPr lang="en-US" sz="1600" dirty="0"/>
              <a:t>E.  Apply principal component analysis (PCA) to identify the significant features of the data set by doing the following:</a:t>
            </a:r>
          </a:p>
          <a:p>
            <a:pPr marL="304746" lvl="1" indent="0">
              <a:buNone/>
            </a:pPr>
            <a:r>
              <a:rPr lang="en-US" sz="1600" dirty="0"/>
              <a:t>2.  Describe how you identified the principal components of the data set.</a:t>
            </a:r>
          </a:p>
          <a:p>
            <a:pPr marL="304746" lvl="1" indent="0">
              <a:buNone/>
            </a:pPr>
            <a:r>
              <a:rPr lang="en-US" sz="1600" dirty="0"/>
              <a:t>3.  Describe how the organization can benefit from the results of the PCA(2)</a:t>
            </a:r>
          </a:p>
          <a:p>
            <a:endParaRPr lang="en-US" sz="2800" dirty="0"/>
          </a:p>
          <a:p>
            <a:r>
              <a:rPr lang="en-US" sz="1600" dirty="0"/>
              <a:t>Principle Components: Age, ReAdmis, VitD_levels, VitD_supp</a:t>
            </a:r>
          </a:p>
          <a:p>
            <a:endParaRPr lang="en-US" sz="1600" dirty="0"/>
          </a:p>
          <a:p>
            <a:r>
              <a:rPr lang="en-US" sz="1600" dirty="0"/>
              <a:t>According to the data and PCA, there is a direct correlation between VitD supplements and Re-Admissions.</a:t>
            </a:r>
          </a:p>
          <a:p>
            <a:endParaRPr lang="en-US" sz="1600" dirty="0"/>
          </a:p>
          <a:p>
            <a:r>
              <a:rPr lang="en-US" sz="1600" dirty="0"/>
              <a:t> Age and VitD Levels were on a down trend.  </a:t>
            </a:r>
          </a:p>
        </p:txBody>
      </p:sp>
      <p:pic>
        <p:nvPicPr>
          <p:cNvPr id="6" name="Picture 5">
            <a:extLst>
              <a:ext uri="{FF2B5EF4-FFF2-40B4-BE49-F238E27FC236}">
                <a16:creationId xmlns:a16="http://schemas.microsoft.com/office/drawing/2014/main" id="{B3816241-483F-4A1F-8B06-B6D0A0166651}"/>
              </a:ext>
            </a:extLst>
          </p:cNvPr>
          <p:cNvPicPr>
            <a:picLocks noChangeAspect="1"/>
          </p:cNvPicPr>
          <p:nvPr/>
        </p:nvPicPr>
        <p:blipFill>
          <a:blip r:embed="rId2"/>
          <a:stretch>
            <a:fillRect/>
          </a:stretch>
        </p:blipFill>
        <p:spPr>
          <a:xfrm>
            <a:off x="6246812" y="1600200"/>
            <a:ext cx="5562600" cy="5102929"/>
          </a:xfrm>
          <a:prstGeom prst="rect">
            <a:avLst/>
          </a:prstGeom>
        </p:spPr>
      </p:pic>
    </p:spTree>
    <p:extLst>
      <p:ext uri="{BB962C8B-B14F-4D97-AF65-F5344CB8AC3E}">
        <p14:creationId xmlns:p14="http://schemas.microsoft.com/office/powerpoint/2010/main" val="23532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Part III: Data Cleaning</a:t>
            </a:r>
          </a:p>
        </p:txBody>
      </p:sp>
      <p:sp>
        <p:nvSpPr>
          <p:cNvPr id="2" name="TextBox 1">
            <a:extLst>
              <a:ext uri="{FF2B5EF4-FFF2-40B4-BE49-F238E27FC236}">
                <a16:creationId xmlns:a16="http://schemas.microsoft.com/office/drawing/2014/main" id="{2D68F867-F944-47D8-AEF4-DF4485A4D9FC}"/>
              </a:ext>
            </a:extLst>
          </p:cNvPr>
          <p:cNvSpPr txBox="1"/>
          <p:nvPr/>
        </p:nvSpPr>
        <p:spPr>
          <a:xfrm>
            <a:off x="1441962" y="2286000"/>
            <a:ext cx="4500051" cy="3477875"/>
          </a:xfrm>
          <a:prstGeom prst="rect">
            <a:avLst/>
          </a:prstGeom>
          <a:noFill/>
        </p:spPr>
        <p:txBody>
          <a:bodyPr wrap="square" rtlCol="0">
            <a:spAutoFit/>
          </a:bodyPr>
          <a:lstStyle/>
          <a:p>
            <a:pPr marL="0" lvl="1">
              <a:buNone/>
            </a:pPr>
            <a:r>
              <a:rPr lang="en-US" sz="1600" dirty="0"/>
              <a:t>Principle components show a correlation and contributes to a possible reason of hospital Re-Admissions. Initial find of components were due to the initial investigation.</a:t>
            </a:r>
          </a:p>
          <a:p>
            <a:endParaRPr lang="en-US" sz="2800" dirty="0"/>
          </a:p>
          <a:p>
            <a:r>
              <a:rPr lang="en-US" sz="1600" dirty="0"/>
              <a:t>Principle Components: Age, ReAdmis, VitD_levels, VitD_supp</a:t>
            </a:r>
          </a:p>
          <a:p>
            <a:endParaRPr lang="en-US" sz="1600" dirty="0"/>
          </a:p>
          <a:p>
            <a:r>
              <a:rPr lang="en-US" sz="1600" dirty="0"/>
              <a:t>According to the data and PCA, there is a direct correlation between VitD supplements and Re-Admissions.</a:t>
            </a:r>
          </a:p>
          <a:p>
            <a:endParaRPr lang="en-US" sz="1600" dirty="0"/>
          </a:p>
          <a:p>
            <a:r>
              <a:rPr lang="en-US" sz="1600" dirty="0"/>
              <a:t> Age and VitD Levels were on a down trend.  </a:t>
            </a:r>
          </a:p>
        </p:txBody>
      </p:sp>
      <p:pic>
        <p:nvPicPr>
          <p:cNvPr id="6" name="Picture 5">
            <a:extLst>
              <a:ext uri="{FF2B5EF4-FFF2-40B4-BE49-F238E27FC236}">
                <a16:creationId xmlns:a16="http://schemas.microsoft.com/office/drawing/2014/main" id="{B3816241-483F-4A1F-8B06-B6D0A01666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6812" y="1780720"/>
            <a:ext cx="5562600" cy="4741888"/>
          </a:xfrm>
          <a:prstGeom prst="rect">
            <a:avLst/>
          </a:prstGeom>
        </p:spPr>
      </p:pic>
    </p:spTree>
    <p:extLst>
      <p:ext uri="{BB962C8B-B14F-4D97-AF65-F5344CB8AC3E}">
        <p14:creationId xmlns:p14="http://schemas.microsoft.com/office/powerpoint/2010/main" val="154908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0"/>
            <a:ext cx="10360501" cy="639763"/>
          </a:xfrm>
        </p:spPr>
        <p:txBody>
          <a:bodyPr>
            <a:noAutofit/>
          </a:bodyPr>
          <a:lstStyle/>
          <a:p>
            <a:pPr algn="ctr"/>
            <a:r>
              <a:rPr lang="en-US" dirty="0"/>
              <a:t>Summary</a:t>
            </a:r>
          </a:p>
        </p:txBody>
      </p:sp>
      <p:sp>
        <p:nvSpPr>
          <p:cNvPr id="2" name="TextBox 1">
            <a:extLst>
              <a:ext uri="{FF2B5EF4-FFF2-40B4-BE49-F238E27FC236}">
                <a16:creationId xmlns:a16="http://schemas.microsoft.com/office/drawing/2014/main" id="{2D68F867-F944-47D8-AEF4-DF4485A4D9FC}"/>
              </a:ext>
            </a:extLst>
          </p:cNvPr>
          <p:cNvSpPr txBox="1"/>
          <p:nvPr/>
        </p:nvSpPr>
        <p:spPr>
          <a:xfrm>
            <a:off x="1441962" y="2286000"/>
            <a:ext cx="9529250" cy="2492990"/>
          </a:xfrm>
          <a:prstGeom prst="rect">
            <a:avLst/>
          </a:prstGeom>
          <a:noFill/>
        </p:spPr>
        <p:txBody>
          <a:bodyPr wrap="square" rtlCol="0">
            <a:spAutoFit/>
          </a:bodyPr>
          <a:lstStyle/>
          <a:p>
            <a:pPr marL="0" lvl="1">
              <a:buNone/>
            </a:pPr>
            <a:r>
              <a:rPr lang="en-US" sz="1600" dirty="0"/>
              <a:t>The data was cleaned, saved, and the analysis was performed on the cleaned dataset. Principle components show a correlation and contributes to a possible reason of hospital Re-Admissions. Initial find of components were due to the initial investigation.</a:t>
            </a:r>
          </a:p>
          <a:p>
            <a:endParaRPr lang="en-US" sz="2800" dirty="0"/>
          </a:p>
          <a:p>
            <a:r>
              <a:rPr lang="en-US" sz="1600" dirty="0"/>
              <a:t>Principle Components: Age, ReAdmis, VitD_levels, VitD_supp</a:t>
            </a:r>
          </a:p>
          <a:p>
            <a:endParaRPr lang="en-US" sz="1600" dirty="0"/>
          </a:p>
          <a:p>
            <a:r>
              <a:rPr lang="en-US" sz="1600" dirty="0"/>
              <a:t>According to the data and PCA, there is a direct correlation between VitD supplements and Re-Admissions.</a:t>
            </a:r>
          </a:p>
          <a:p>
            <a:endParaRPr lang="en-US" sz="1600" dirty="0"/>
          </a:p>
          <a:p>
            <a:r>
              <a:rPr lang="en-US" sz="1600" dirty="0"/>
              <a:t> Age and VitD Levels were on a down trend.  </a:t>
            </a:r>
          </a:p>
        </p:txBody>
      </p:sp>
    </p:spTree>
    <p:extLst>
      <p:ext uri="{BB962C8B-B14F-4D97-AF65-F5344CB8AC3E}">
        <p14:creationId xmlns:p14="http://schemas.microsoft.com/office/powerpoint/2010/main" val="90635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762000"/>
            <a:ext cx="10360501" cy="639763"/>
          </a:xfrm>
        </p:spPr>
        <p:txBody>
          <a:bodyPr>
            <a:noAutofit/>
          </a:bodyPr>
          <a:lstStyle/>
          <a:p>
            <a:pPr algn="ctr"/>
            <a:r>
              <a:rPr lang="en-US" dirty="0"/>
              <a:t>Part IV. Supporting Documents</a:t>
            </a:r>
          </a:p>
        </p:txBody>
      </p:sp>
      <p:sp>
        <p:nvSpPr>
          <p:cNvPr id="14" name="Content Placeholder 13"/>
          <p:cNvSpPr>
            <a:spLocks noGrp="1"/>
          </p:cNvSpPr>
          <p:nvPr>
            <p:ph idx="1"/>
          </p:nvPr>
        </p:nvSpPr>
        <p:spPr>
          <a:xfrm>
            <a:off x="1442676" y="1981200"/>
            <a:ext cx="9904572" cy="4462272"/>
          </a:xfrm>
        </p:spPr>
        <p:txBody>
          <a:bodyPr>
            <a:normAutofit/>
          </a:bodyPr>
          <a:lstStyle/>
          <a:p>
            <a:pPr marL="0" indent="0">
              <a:buNone/>
            </a:pPr>
            <a:r>
              <a:rPr lang="en-US" sz="1800" dirty="0"/>
              <a:t>Websites:</a:t>
            </a:r>
          </a:p>
          <a:p>
            <a:pPr marL="342900" indent="-342900">
              <a:buFont typeface="+mj-lt"/>
              <a:buAutoNum type="arabicPeriod"/>
            </a:pPr>
            <a:r>
              <a:rPr lang="en-US" sz="1800" dirty="0">
                <a:effectLst/>
              </a:rPr>
              <a:t>Hayden, Luke. “R PCA (Principal Component Analysis).” </a:t>
            </a:r>
            <a:r>
              <a:rPr lang="en-US" sz="1800" i="1" dirty="0" err="1">
                <a:effectLst/>
              </a:rPr>
              <a:t>DataCamp</a:t>
            </a:r>
            <a:r>
              <a:rPr lang="en-US" sz="1800" i="1" dirty="0">
                <a:effectLst/>
              </a:rPr>
              <a:t> Community</a:t>
            </a:r>
            <a:r>
              <a:rPr lang="en-US" sz="1800" dirty="0">
                <a:effectLst/>
              </a:rPr>
              <a:t>, Datacamp.com, 9 Aug. 2018, </a:t>
            </a:r>
            <a:r>
              <a:rPr lang="en-US" sz="1800" dirty="0">
                <a:effectLst/>
                <a:hlinkClick r:id="rId2"/>
              </a:rPr>
              <a:t>www.datacamp.com/community/tutorials/pca-analysis-r</a:t>
            </a:r>
            <a:endParaRPr lang="en-US" sz="1800" dirty="0"/>
          </a:p>
          <a:p>
            <a:pPr marL="342900" indent="-342900">
              <a:buFont typeface="+mj-lt"/>
              <a:buAutoNum type="arabicPeriod"/>
            </a:pPr>
            <a:r>
              <a:rPr lang="en-US" sz="1800" dirty="0"/>
              <a:t>UC. “Data cleaning and steps for PCA preparation” – </a:t>
            </a:r>
            <a:r>
              <a:rPr lang="en-US" sz="1800" dirty="0">
                <a:hlinkClick r:id="rId3"/>
              </a:rPr>
              <a:t>https://uc-r.github.io/pca</a:t>
            </a:r>
            <a:endParaRPr lang="en-US" sz="1800" dirty="0"/>
          </a:p>
          <a:p>
            <a:pPr marL="342900" indent="-342900">
              <a:buFont typeface="+mj-lt"/>
              <a:buAutoNum type="arabicPeriod"/>
            </a:pPr>
            <a:r>
              <a:rPr lang="en-US" sz="1800"/>
              <a:t>Kassambara.  </a:t>
            </a:r>
            <a:r>
              <a:rPr lang="en-US" sz="1800" dirty="0"/>
              <a:t>“PCA - Principal Component Analysis Essentials” sthda.com, 9 Sep. 2017  </a:t>
            </a:r>
            <a:r>
              <a:rPr lang="en-US" sz="1800" dirty="0">
                <a:hlinkClick r:id="rId4"/>
              </a:rPr>
              <a:t>http://www.sthda.com/english/articles/31-principal-component-methods-in-r-practical-guide/112-pca-principal-component-analysis-essentials/#visualization-and-interpretation</a:t>
            </a:r>
            <a:endParaRPr lang="en-US" sz="1800" dirty="0"/>
          </a:p>
          <a:p>
            <a:pPr marL="342900" indent="-342900">
              <a:buFont typeface="+mj-lt"/>
              <a:buAutoNum type="arabicPeriod"/>
            </a:pPr>
            <a:r>
              <a:rPr lang="en-US" sz="1800" b="1" dirty="0"/>
              <a:t>Ivan, </a:t>
            </a:r>
            <a:r>
              <a:rPr lang="en-US" sz="1800" b="1" dirty="0" err="1"/>
              <a:t>Morgun</a:t>
            </a:r>
            <a:r>
              <a:rPr lang="en-US" sz="1800" b="1" dirty="0"/>
              <a:t>. “Principal Component Analysis (PCA) in R”</a:t>
            </a:r>
            <a:r>
              <a:rPr lang="en-US" sz="1800" dirty="0"/>
              <a:t>, proft.me, 15 Nov 2016, </a:t>
            </a:r>
            <a:r>
              <a:rPr lang="en-US" sz="1800" dirty="0">
                <a:hlinkClick r:id="rId5"/>
              </a:rPr>
              <a:t>https://en.proft.me/2016/11/15/principal-component-analysis-pca-r/</a:t>
            </a:r>
            <a:endParaRPr lang="en-US" sz="1800" dirty="0"/>
          </a:p>
          <a:p>
            <a:pPr marL="342900" indent="-342900">
              <a:buFont typeface="+mj-lt"/>
              <a:buAutoNum type="arabicPeriod"/>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02213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762000"/>
            <a:ext cx="10360501" cy="715963"/>
          </a:xfrm>
        </p:spPr>
        <p:txBody>
          <a:bodyPr>
            <a:noAutofit/>
          </a:bodyPr>
          <a:lstStyle/>
          <a:p>
            <a:pPr algn="ctr"/>
            <a:r>
              <a:rPr lang="en-US" dirty="0"/>
              <a:t>Closing</a:t>
            </a:r>
          </a:p>
        </p:txBody>
      </p:sp>
      <p:sp>
        <p:nvSpPr>
          <p:cNvPr id="3" name="TextBox 2">
            <a:extLst>
              <a:ext uri="{FF2B5EF4-FFF2-40B4-BE49-F238E27FC236}">
                <a16:creationId xmlns:a16="http://schemas.microsoft.com/office/drawing/2014/main" id="{BF53637B-B9E2-45E6-9CF1-0B8A4AC559D8}"/>
              </a:ext>
            </a:extLst>
          </p:cNvPr>
          <p:cNvSpPr txBox="1"/>
          <p:nvPr/>
        </p:nvSpPr>
        <p:spPr>
          <a:xfrm>
            <a:off x="9371012" y="5392736"/>
            <a:ext cx="2514600" cy="1015663"/>
          </a:xfrm>
          <a:prstGeom prst="rect">
            <a:avLst/>
          </a:prstGeom>
          <a:noFill/>
        </p:spPr>
        <p:txBody>
          <a:bodyPr wrap="square" rtlCol="0">
            <a:spAutoFit/>
          </a:bodyPr>
          <a:lstStyle/>
          <a:p>
            <a:r>
              <a:rPr lang="en-US" sz="2000" dirty="0"/>
              <a:t>Contact Information: </a:t>
            </a:r>
          </a:p>
          <a:p>
            <a:r>
              <a:rPr lang="en-US" sz="2000" dirty="0"/>
              <a:t>Brian Tobin</a:t>
            </a:r>
          </a:p>
          <a:p>
            <a:r>
              <a:rPr lang="en-US" sz="2000" dirty="0"/>
              <a:t>btobin9@wgu.edu</a:t>
            </a:r>
          </a:p>
        </p:txBody>
      </p:sp>
      <p:sp>
        <p:nvSpPr>
          <p:cNvPr id="5" name="TextBox 4">
            <a:extLst>
              <a:ext uri="{FF2B5EF4-FFF2-40B4-BE49-F238E27FC236}">
                <a16:creationId xmlns:a16="http://schemas.microsoft.com/office/drawing/2014/main" id="{DE6D63BC-E7E5-4AA5-9F94-2449CEE42C1E}"/>
              </a:ext>
            </a:extLst>
          </p:cNvPr>
          <p:cNvSpPr txBox="1"/>
          <p:nvPr/>
        </p:nvSpPr>
        <p:spPr>
          <a:xfrm>
            <a:off x="3197462" y="2059394"/>
            <a:ext cx="6400800" cy="2739211"/>
          </a:xfrm>
          <a:prstGeom prst="rect">
            <a:avLst/>
          </a:prstGeom>
          <a:noFill/>
        </p:spPr>
        <p:txBody>
          <a:bodyPr wrap="square" rtlCol="0">
            <a:spAutoFit/>
          </a:bodyPr>
          <a:lstStyle/>
          <a:p>
            <a:pPr algn="ctr"/>
            <a:endParaRPr lang="en-US" sz="3600" dirty="0"/>
          </a:p>
          <a:p>
            <a:pPr algn="ctr"/>
            <a:r>
              <a:rPr lang="en-US" sz="3600" dirty="0"/>
              <a:t>Are There any questions?</a:t>
            </a:r>
          </a:p>
          <a:p>
            <a:pPr algn="ctr"/>
            <a:endParaRPr lang="en-US" sz="3600" dirty="0"/>
          </a:p>
          <a:p>
            <a:pPr algn="ctr"/>
            <a:r>
              <a:rPr lang="en-US" sz="3600" dirty="0"/>
              <a:t>Thank you</a:t>
            </a:r>
          </a:p>
          <a:p>
            <a:endParaRPr lang="en-US" sz="2800" dirty="0"/>
          </a:p>
        </p:txBody>
      </p:sp>
    </p:spTree>
    <p:extLst>
      <p:ext uri="{BB962C8B-B14F-4D97-AF65-F5344CB8AC3E}">
        <p14:creationId xmlns:p14="http://schemas.microsoft.com/office/powerpoint/2010/main" val="107676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457201"/>
            <a:ext cx="10360501" cy="761999"/>
          </a:xfrm>
        </p:spPr>
        <p:txBody>
          <a:bodyPr>
            <a:noAutofit/>
          </a:bodyPr>
          <a:lstStyle/>
          <a:p>
            <a:pPr algn="ctr">
              <a:lnSpc>
                <a:spcPct val="100000"/>
              </a:lnSpc>
            </a:pPr>
            <a:r>
              <a:rPr lang="en-US" sz="3600" dirty="0"/>
              <a:t>Part I: Research Question</a:t>
            </a:r>
            <a:endParaRPr lang="en-US" dirty="0"/>
          </a:p>
        </p:txBody>
      </p:sp>
      <p:sp>
        <p:nvSpPr>
          <p:cNvPr id="14" name="Content Placeholder 13"/>
          <p:cNvSpPr>
            <a:spLocks noGrp="1"/>
          </p:cNvSpPr>
          <p:nvPr>
            <p:ph idx="1"/>
          </p:nvPr>
        </p:nvSpPr>
        <p:spPr>
          <a:xfrm>
            <a:off x="1670641" y="1524000"/>
            <a:ext cx="9904572" cy="3733800"/>
          </a:xfrm>
        </p:spPr>
        <p:txBody>
          <a:bodyPr>
            <a:normAutofit/>
          </a:bodyPr>
          <a:lstStyle/>
          <a:p>
            <a:pPr marL="0" indent="0" algn="ctr">
              <a:buNone/>
            </a:pPr>
            <a:endParaRPr lang="en-US" sz="2000" dirty="0"/>
          </a:p>
          <a:p>
            <a:pPr marL="457200" indent="-457200">
              <a:buAutoNum type="alphaUcPeriod"/>
            </a:pPr>
            <a:r>
              <a:rPr lang="en-US" sz="2000" dirty="0"/>
              <a:t>Describe one question or decision that you will address using the data set you chose. The summarized question or decision must be relevant to a realistic organizational need or situation.</a:t>
            </a:r>
          </a:p>
          <a:p>
            <a:pPr marL="0" indent="0">
              <a:buNone/>
            </a:pPr>
            <a:r>
              <a:rPr lang="en-US" sz="2000" dirty="0"/>
              <a:t> 	Will Vitamin-D help in the reduction of hospital readmissions within the first 30 days of initial admissions?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457201"/>
            <a:ext cx="10360501" cy="761999"/>
          </a:xfrm>
        </p:spPr>
        <p:txBody>
          <a:bodyPr>
            <a:noAutofit/>
          </a:bodyPr>
          <a:lstStyle/>
          <a:p>
            <a:pPr algn="ctr">
              <a:lnSpc>
                <a:spcPct val="100000"/>
              </a:lnSpc>
            </a:pPr>
            <a:r>
              <a:rPr lang="en-US" sz="3600" dirty="0"/>
              <a:t>Part I: Research Question</a:t>
            </a:r>
            <a:endParaRPr lang="en-US" dirty="0"/>
          </a:p>
        </p:txBody>
      </p:sp>
      <p:sp>
        <p:nvSpPr>
          <p:cNvPr id="14" name="Content Placeholder 13"/>
          <p:cNvSpPr>
            <a:spLocks noGrp="1"/>
          </p:cNvSpPr>
          <p:nvPr>
            <p:ph idx="1"/>
          </p:nvPr>
        </p:nvSpPr>
        <p:spPr>
          <a:xfrm>
            <a:off x="1670641" y="1524000"/>
            <a:ext cx="9904572" cy="685800"/>
          </a:xfrm>
        </p:spPr>
        <p:txBody>
          <a:bodyPr>
            <a:normAutofit/>
          </a:bodyPr>
          <a:lstStyle/>
          <a:p>
            <a:pPr marL="0" indent="0">
              <a:buNone/>
            </a:pPr>
            <a:r>
              <a:rPr lang="en-US" sz="2000" dirty="0"/>
              <a:t>B.  Describe the variables in the data set and indicate the specific type of data being described. Use examples from the data set that support your claims.</a:t>
            </a:r>
          </a:p>
        </p:txBody>
      </p:sp>
      <p:pic>
        <p:nvPicPr>
          <p:cNvPr id="3" name="Picture 2">
            <a:extLst>
              <a:ext uri="{FF2B5EF4-FFF2-40B4-BE49-F238E27FC236}">
                <a16:creationId xmlns:a16="http://schemas.microsoft.com/office/drawing/2014/main" id="{8D05DC85-3020-49D2-8C8F-B1B2A3B6A017}"/>
              </a:ext>
            </a:extLst>
          </p:cNvPr>
          <p:cNvPicPr>
            <a:picLocks noChangeAspect="1"/>
          </p:cNvPicPr>
          <p:nvPr/>
        </p:nvPicPr>
        <p:blipFill>
          <a:blip r:embed="rId2"/>
          <a:stretch>
            <a:fillRect/>
          </a:stretch>
        </p:blipFill>
        <p:spPr>
          <a:xfrm>
            <a:off x="6622927" y="2590800"/>
            <a:ext cx="5018026" cy="1413680"/>
          </a:xfrm>
          <a:prstGeom prst="rect">
            <a:avLst/>
          </a:prstGeom>
        </p:spPr>
      </p:pic>
      <p:pic>
        <p:nvPicPr>
          <p:cNvPr id="5" name="Picture 4">
            <a:extLst>
              <a:ext uri="{FF2B5EF4-FFF2-40B4-BE49-F238E27FC236}">
                <a16:creationId xmlns:a16="http://schemas.microsoft.com/office/drawing/2014/main" id="{653660EB-BB8B-4140-B511-A68C9F1E1977}"/>
              </a:ext>
            </a:extLst>
          </p:cNvPr>
          <p:cNvPicPr>
            <a:picLocks noChangeAspect="1"/>
          </p:cNvPicPr>
          <p:nvPr/>
        </p:nvPicPr>
        <p:blipFill>
          <a:blip r:embed="rId3"/>
          <a:stretch>
            <a:fillRect/>
          </a:stretch>
        </p:blipFill>
        <p:spPr>
          <a:xfrm>
            <a:off x="6643917" y="4377013"/>
            <a:ext cx="5018026" cy="1513374"/>
          </a:xfrm>
          <a:prstGeom prst="rect">
            <a:avLst/>
          </a:prstGeom>
        </p:spPr>
      </p:pic>
      <p:sp>
        <p:nvSpPr>
          <p:cNvPr id="6" name="TextBox 5">
            <a:extLst>
              <a:ext uri="{FF2B5EF4-FFF2-40B4-BE49-F238E27FC236}">
                <a16:creationId xmlns:a16="http://schemas.microsoft.com/office/drawing/2014/main" id="{10489007-86FE-4B62-9CF0-6D5662D12BC7}"/>
              </a:ext>
            </a:extLst>
          </p:cNvPr>
          <p:cNvSpPr txBox="1"/>
          <p:nvPr/>
        </p:nvSpPr>
        <p:spPr>
          <a:xfrm>
            <a:off x="1670641" y="2590799"/>
            <a:ext cx="4652371" cy="3046988"/>
          </a:xfrm>
          <a:prstGeom prst="rect">
            <a:avLst/>
          </a:prstGeom>
          <a:noFill/>
        </p:spPr>
        <p:txBody>
          <a:bodyPr wrap="square" rtlCol="0">
            <a:spAutoFit/>
          </a:bodyPr>
          <a:lstStyle/>
          <a:p>
            <a:r>
              <a:rPr lang="en-US" dirty="0"/>
              <a:t>When starting to look at the data in the CSV, I first looked at the column names and then a glimpse to see a snapshot of the data within the columns. Vitamin-D was the only column type that appeared twice, one as levels and the other as supplements.</a:t>
            </a:r>
          </a:p>
        </p:txBody>
      </p:sp>
    </p:spTree>
    <p:extLst>
      <p:ext uri="{BB962C8B-B14F-4D97-AF65-F5344CB8AC3E}">
        <p14:creationId xmlns:p14="http://schemas.microsoft.com/office/powerpoint/2010/main" val="35141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1522412" y="2286000"/>
            <a:ext cx="9904572" cy="2438400"/>
          </a:xfrm>
        </p:spPr>
        <p:txBody>
          <a:bodyPr>
            <a:normAutofit/>
          </a:bodyPr>
          <a:lstStyle/>
          <a:p>
            <a:pPr marL="342900" indent="-342900">
              <a:buAutoNum type="alphaUcPeriod" startAt="3"/>
            </a:pPr>
            <a:r>
              <a:rPr lang="en-US" sz="1400" dirty="0"/>
              <a:t>Explain the plan for cleaning the data</a:t>
            </a:r>
          </a:p>
          <a:p>
            <a:pPr marL="0" indent="0">
              <a:buNone/>
            </a:pPr>
            <a:r>
              <a:rPr lang="en-US" sz="1400" dirty="0"/>
              <a:t>The plans is to look at the columns and see what the data consists of and see if  there are any NAs, duplicates, and to see if there are any variables that need mutating  or changing from a character to a numeric value.</a:t>
            </a:r>
          </a:p>
          <a:p>
            <a:pPr marL="0" indent="0">
              <a:buNone/>
            </a:pPr>
            <a:r>
              <a:rPr lang="en-US" sz="1400" dirty="0"/>
              <a:t>Then  some columns will be dropped as they will not be necessary for the investigation</a:t>
            </a:r>
          </a:p>
          <a:p>
            <a:pPr marL="0" indent="0">
              <a:buNone/>
            </a:pPr>
            <a:r>
              <a:rPr lang="en-US" sz="1400" dirty="0"/>
              <a:t>Columns started with 53 and removed  26 for a total of 27 columns. This reduced the dataset from  3,874KB to 3,075KB</a:t>
            </a:r>
          </a:p>
          <a:p>
            <a:pPr marL="0" indent="0">
              <a:buNone/>
            </a:pPr>
            <a:endParaRPr lang="en-US" sz="1400" dirty="0"/>
          </a:p>
        </p:txBody>
      </p:sp>
      <p:sp>
        <p:nvSpPr>
          <p:cNvPr id="2" name="TextBox 1">
            <a:extLst>
              <a:ext uri="{FF2B5EF4-FFF2-40B4-BE49-F238E27FC236}">
                <a16:creationId xmlns:a16="http://schemas.microsoft.com/office/drawing/2014/main" id="{C43BE42A-0452-4416-A65F-F51927CE78D0}"/>
              </a:ext>
            </a:extLst>
          </p:cNvPr>
          <p:cNvSpPr txBox="1"/>
          <p:nvPr/>
        </p:nvSpPr>
        <p:spPr>
          <a:xfrm>
            <a:off x="2513012" y="1447800"/>
            <a:ext cx="6934200" cy="523220"/>
          </a:xfrm>
          <a:prstGeom prst="rect">
            <a:avLst/>
          </a:prstGeom>
          <a:noFill/>
        </p:spPr>
        <p:txBody>
          <a:bodyPr wrap="square" rtlCol="0">
            <a:spAutoFit/>
          </a:bodyPr>
          <a:lstStyle/>
          <a:p>
            <a:pPr algn="ctr"/>
            <a:r>
              <a:rPr lang="en-US" sz="2800" dirty="0"/>
              <a:t>Explain the plan for cleaning the data</a:t>
            </a:r>
          </a:p>
        </p:txBody>
      </p:sp>
    </p:spTree>
    <p:extLst>
      <p:ext uri="{BB962C8B-B14F-4D97-AF65-F5344CB8AC3E}">
        <p14:creationId xmlns:p14="http://schemas.microsoft.com/office/powerpoint/2010/main" val="62365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1670641" y="1905000"/>
            <a:ext cx="9904572" cy="381000"/>
          </a:xfrm>
        </p:spPr>
        <p:txBody>
          <a:bodyPr>
            <a:normAutofit/>
          </a:bodyPr>
          <a:lstStyle/>
          <a:p>
            <a:pPr marL="0" indent="0">
              <a:buNone/>
            </a:pPr>
            <a:r>
              <a:rPr lang="en-US" sz="1400" dirty="0"/>
              <a:t>C.  Explain the plan for cleaning the data by doing the following:</a:t>
            </a:r>
          </a:p>
        </p:txBody>
      </p:sp>
      <p:sp>
        <p:nvSpPr>
          <p:cNvPr id="2" name="TextBox 1">
            <a:extLst>
              <a:ext uri="{FF2B5EF4-FFF2-40B4-BE49-F238E27FC236}">
                <a16:creationId xmlns:a16="http://schemas.microsoft.com/office/drawing/2014/main" id="{C43BE42A-0452-4416-A65F-F51927CE78D0}"/>
              </a:ext>
            </a:extLst>
          </p:cNvPr>
          <p:cNvSpPr txBox="1"/>
          <p:nvPr/>
        </p:nvSpPr>
        <p:spPr>
          <a:xfrm>
            <a:off x="2513012" y="1447800"/>
            <a:ext cx="6934200" cy="523220"/>
          </a:xfrm>
          <a:prstGeom prst="rect">
            <a:avLst/>
          </a:prstGeom>
          <a:noFill/>
        </p:spPr>
        <p:txBody>
          <a:bodyPr wrap="square" rtlCol="0">
            <a:spAutoFit/>
          </a:bodyPr>
          <a:lstStyle/>
          <a:p>
            <a:pPr algn="ctr"/>
            <a:r>
              <a:rPr lang="en-US" sz="2800" dirty="0"/>
              <a:t>Explain the plan for cleaning the data</a:t>
            </a:r>
          </a:p>
        </p:txBody>
      </p:sp>
      <p:pic>
        <p:nvPicPr>
          <p:cNvPr id="5" name="Picture 4">
            <a:extLst>
              <a:ext uri="{FF2B5EF4-FFF2-40B4-BE49-F238E27FC236}">
                <a16:creationId xmlns:a16="http://schemas.microsoft.com/office/drawing/2014/main" id="{D908E014-4C61-48B1-93A2-0540A0A589C0}"/>
              </a:ext>
            </a:extLst>
          </p:cNvPr>
          <p:cNvPicPr>
            <a:picLocks noChangeAspect="1"/>
          </p:cNvPicPr>
          <p:nvPr/>
        </p:nvPicPr>
        <p:blipFill>
          <a:blip r:embed="rId2"/>
          <a:stretch>
            <a:fillRect/>
          </a:stretch>
        </p:blipFill>
        <p:spPr>
          <a:xfrm>
            <a:off x="1647951" y="2286000"/>
            <a:ext cx="8248650" cy="1619250"/>
          </a:xfrm>
          <a:prstGeom prst="rect">
            <a:avLst/>
          </a:prstGeom>
        </p:spPr>
      </p:pic>
      <p:pic>
        <p:nvPicPr>
          <p:cNvPr id="8" name="Picture 7">
            <a:extLst>
              <a:ext uri="{FF2B5EF4-FFF2-40B4-BE49-F238E27FC236}">
                <a16:creationId xmlns:a16="http://schemas.microsoft.com/office/drawing/2014/main" id="{BEDFDB75-ED52-44A2-8AAA-30DD53BD550E}"/>
              </a:ext>
            </a:extLst>
          </p:cNvPr>
          <p:cNvPicPr>
            <a:picLocks noChangeAspect="1"/>
          </p:cNvPicPr>
          <p:nvPr/>
        </p:nvPicPr>
        <p:blipFill>
          <a:blip r:embed="rId3"/>
          <a:stretch>
            <a:fillRect/>
          </a:stretch>
        </p:blipFill>
        <p:spPr>
          <a:xfrm>
            <a:off x="1684293" y="3968555"/>
            <a:ext cx="7210049" cy="2203644"/>
          </a:xfrm>
          <a:prstGeom prst="rect">
            <a:avLst/>
          </a:prstGeom>
        </p:spPr>
      </p:pic>
    </p:spTree>
    <p:extLst>
      <p:ext uri="{BB962C8B-B14F-4D97-AF65-F5344CB8AC3E}">
        <p14:creationId xmlns:p14="http://schemas.microsoft.com/office/powerpoint/2010/main" val="314855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1670641" y="1905000"/>
            <a:ext cx="9904572" cy="381000"/>
          </a:xfrm>
        </p:spPr>
        <p:txBody>
          <a:bodyPr>
            <a:normAutofit/>
          </a:bodyPr>
          <a:lstStyle/>
          <a:p>
            <a:pPr marL="0" indent="0">
              <a:buNone/>
            </a:pPr>
            <a:r>
              <a:rPr lang="en-US" sz="1400" dirty="0"/>
              <a:t>C.  Explain the plan for cleaning the data by doing the following:</a:t>
            </a:r>
          </a:p>
        </p:txBody>
      </p:sp>
      <p:sp>
        <p:nvSpPr>
          <p:cNvPr id="2" name="TextBox 1">
            <a:extLst>
              <a:ext uri="{FF2B5EF4-FFF2-40B4-BE49-F238E27FC236}">
                <a16:creationId xmlns:a16="http://schemas.microsoft.com/office/drawing/2014/main" id="{C43BE42A-0452-4416-A65F-F51927CE78D0}"/>
              </a:ext>
            </a:extLst>
          </p:cNvPr>
          <p:cNvSpPr txBox="1"/>
          <p:nvPr/>
        </p:nvSpPr>
        <p:spPr>
          <a:xfrm>
            <a:off x="2513012" y="1447800"/>
            <a:ext cx="6934200" cy="523220"/>
          </a:xfrm>
          <a:prstGeom prst="rect">
            <a:avLst/>
          </a:prstGeom>
          <a:noFill/>
        </p:spPr>
        <p:txBody>
          <a:bodyPr wrap="square" rtlCol="0">
            <a:spAutoFit/>
          </a:bodyPr>
          <a:lstStyle/>
          <a:p>
            <a:pPr algn="ctr"/>
            <a:r>
              <a:rPr lang="en-US" sz="2800" dirty="0"/>
              <a:t>Explain the plan for cleaning the data</a:t>
            </a:r>
          </a:p>
        </p:txBody>
      </p:sp>
      <p:pic>
        <p:nvPicPr>
          <p:cNvPr id="5" name="Picture 4">
            <a:extLst>
              <a:ext uri="{FF2B5EF4-FFF2-40B4-BE49-F238E27FC236}">
                <a16:creationId xmlns:a16="http://schemas.microsoft.com/office/drawing/2014/main" id="{D908E014-4C61-48B1-93A2-0540A0A589C0}"/>
              </a:ext>
            </a:extLst>
          </p:cNvPr>
          <p:cNvPicPr>
            <a:picLocks noChangeAspect="1"/>
          </p:cNvPicPr>
          <p:nvPr/>
        </p:nvPicPr>
        <p:blipFill>
          <a:blip r:embed="rId2"/>
          <a:stretch>
            <a:fillRect/>
          </a:stretch>
        </p:blipFill>
        <p:spPr>
          <a:xfrm>
            <a:off x="1647951" y="2286000"/>
            <a:ext cx="8248650" cy="1619250"/>
          </a:xfrm>
          <a:prstGeom prst="rect">
            <a:avLst/>
          </a:prstGeom>
        </p:spPr>
      </p:pic>
      <p:pic>
        <p:nvPicPr>
          <p:cNvPr id="8" name="Picture 7">
            <a:extLst>
              <a:ext uri="{FF2B5EF4-FFF2-40B4-BE49-F238E27FC236}">
                <a16:creationId xmlns:a16="http://schemas.microsoft.com/office/drawing/2014/main" id="{BEDFDB75-ED52-44A2-8AAA-30DD53BD550E}"/>
              </a:ext>
            </a:extLst>
          </p:cNvPr>
          <p:cNvPicPr>
            <a:picLocks noChangeAspect="1"/>
          </p:cNvPicPr>
          <p:nvPr/>
        </p:nvPicPr>
        <p:blipFill>
          <a:blip r:embed="rId3"/>
          <a:stretch>
            <a:fillRect/>
          </a:stretch>
        </p:blipFill>
        <p:spPr>
          <a:xfrm>
            <a:off x="1684293" y="3968555"/>
            <a:ext cx="7210049" cy="2203644"/>
          </a:xfrm>
          <a:prstGeom prst="rect">
            <a:avLst/>
          </a:prstGeom>
        </p:spPr>
      </p:pic>
    </p:spTree>
    <p:extLst>
      <p:ext uri="{BB962C8B-B14F-4D97-AF65-F5344CB8AC3E}">
        <p14:creationId xmlns:p14="http://schemas.microsoft.com/office/powerpoint/2010/main" val="34822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1242433" y="2248669"/>
            <a:ext cx="10139036" cy="381000"/>
          </a:xfrm>
        </p:spPr>
        <p:txBody>
          <a:bodyPr>
            <a:normAutofit/>
          </a:bodyPr>
          <a:lstStyle/>
          <a:p>
            <a:pPr marL="0" indent="0" algn="ctr">
              <a:buNone/>
            </a:pPr>
            <a:r>
              <a:rPr lang="en-US" sz="1400" dirty="0"/>
              <a:t>NAs will be mutated with median numbers. Some columns with Yes/No will be mutated to 1,0. </a:t>
            </a:r>
          </a:p>
        </p:txBody>
      </p:sp>
      <p:sp>
        <p:nvSpPr>
          <p:cNvPr id="2" name="TextBox 1">
            <a:extLst>
              <a:ext uri="{FF2B5EF4-FFF2-40B4-BE49-F238E27FC236}">
                <a16:creationId xmlns:a16="http://schemas.microsoft.com/office/drawing/2014/main" id="{C43BE42A-0452-4416-A65F-F51927CE78D0}"/>
              </a:ext>
            </a:extLst>
          </p:cNvPr>
          <p:cNvSpPr txBox="1"/>
          <p:nvPr/>
        </p:nvSpPr>
        <p:spPr>
          <a:xfrm>
            <a:off x="1242432" y="1447800"/>
            <a:ext cx="10139036" cy="523220"/>
          </a:xfrm>
          <a:prstGeom prst="rect">
            <a:avLst/>
          </a:prstGeom>
          <a:noFill/>
        </p:spPr>
        <p:txBody>
          <a:bodyPr wrap="square" rtlCol="0">
            <a:spAutoFit/>
          </a:bodyPr>
          <a:lstStyle/>
          <a:p>
            <a:pPr algn="ctr"/>
            <a:r>
              <a:rPr lang="en-US" sz="2800" dirty="0"/>
              <a:t>Explain the plan for cleaning the data – Part 2</a:t>
            </a:r>
          </a:p>
        </p:txBody>
      </p:sp>
      <p:pic>
        <p:nvPicPr>
          <p:cNvPr id="5" name="Picture 4">
            <a:extLst>
              <a:ext uri="{FF2B5EF4-FFF2-40B4-BE49-F238E27FC236}">
                <a16:creationId xmlns:a16="http://schemas.microsoft.com/office/drawing/2014/main" id="{E1DD44D6-8145-4EB2-AD23-AECE7F1D17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1815" y="2794856"/>
            <a:ext cx="9640269" cy="2866952"/>
          </a:xfrm>
          <a:prstGeom prst="rect">
            <a:avLst/>
          </a:prstGeom>
        </p:spPr>
      </p:pic>
    </p:spTree>
    <p:extLst>
      <p:ext uri="{BB962C8B-B14F-4D97-AF65-F5344CB8AC3E}">
        <p14:creationId xmlns:p14="http://schemas.microsoft.com/office/powerpoint/2010/main" val="102860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3340150" y="2248669"/>
            <a:ext cx="5943600" cy="381000"/>
          </a:xfrm>
        </p:spPr>
        <p:txBody>
          <a:bodyPr>
            <a:normAutofit/>
          </a:bodyPr>
          <a:lstStyle/>
          <a:p>
            <a:pPr marL="0" indent="0" algn="ctr">
              <a:buNone/>
            </a:pPr>
            <a:r>
              <a:rPr lang="en-US" sz="1400" dirty="0"/>
              <a:t>The result will have no NAs and will check for duplicate data</a:t>
            </a:r>
          </a:p>
        </p:txBody>
      </p:sp>
      <p:sp>
        <p:nvSpPr>
          <p:cNvPr id="2" name="TextBox 1">
            <a:extLst>
              <a:ext uri="{FF2B5EF4-FFF2-40B4-BE49-F238E27FC236}">
                <a16:creationId xmlns:a16="http://schemas.microsoft.com/office/drawing/2014/main" id="{C43BE42A-0452-4416-A65F-F51927CE78D0}"/>
              </a:ext>
            </a:extLst>
          </p:cNvPr>
          <p:cNvSpPr txBox="1"/>
          <p:nvPr/>
        </p:nvSpPr>
        <p:spPr>
          <a:xfrm>
            <a:off x="1242432" y="1447800"/>
            <a:ext cx="10139036" cy="523220"/>
          </a:xfrm>
          <a:prstGeom prst="rect">
            <a:avLst/>
          </a:prstGeom>
          <a:noFill/>
        </p:spPr>
        <p:txBody>
          <a:bodyPr wrap="square" rtlCol="0">
            <a:spAutoFit/>
          </a:bodyPr>
          <a:lstStyle/>
          <a:p>
            <a:pPr algn="ctr"/>
            <a:r>
              <a:rPr lang="en-US" sz="2800" dirty="0"/>
              <a:t>Explain the plan for cleaning the data – Part 3</a:t>
            </a:r>
          </a:p>
        </p:txBody>
      </p:sp>
      <p:pic>
        <p:nvPicPr>
          <p:cNvPr id="4" name="Picture 3">
            <a:extLst>
              <a:ext uri="{FF2B5EF4-FFF2-40B4-BE49-F238E27FC236}">
                <a16:creationId xmlns:a16="http://schemas.microsoft.com/office/drawing/2014/main" id="{9E6071D3-5AEF-4C6A-9D78-C4C418631547}"/>
              </a:ext>
            </a:extLst>
          </p:cNvPr>
          <p:cNvPicPr>
            <a:picLocks noChangeAspect="1"/>
          </p:cNvPicPr>
          <p:nvPr/>
        </p:nvPicPr>
        <p:blipFill>
          <a:blip r:embed="rId2"/>
          <a:stretch>
            <a:fillRect/>
          </a:stretch>
        </p:blipFill>
        <p:spPr>
          <a:xfrm>
            <a:off x="3340150" y="2619118"/>
            <a:ext cx="5943600" cy="4055964"/>
          </a:xfrm>
          <a:prstGeom prst="rect">
            <a:avLst/>
          </a:prstGeom>
        </p:spPr>
      </p:pic>
    </p:spTree>
    <p:extLst>
      <p:ext uri="{BB962C8B-B14F-4D97-AF65-F5344CB8AC3E}">
        <p14:creationId xmlns:p14="http://schemas.microsoft.com/office/powerpoint/2010/main" val="265251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4712" y="685801"/>
            <a:ext cx="10360501" cy="609600"/>
          </a:xfrm>
        </p:spPr>
        <p:txBody>
          <a:bodyPr>
            <a:noAutofit/>
          </a:bodyPr>
          <a:lstStyle/>
          <a:p>
            <a:pPr algn="ctr"/>
            <a:r>
              <a:rPr lang="en-US" dirty="0"/>
              <a:t>Part II: Data-Cleaning Plan</a:t>
            </a:r>
          </a:p>
        </p:txBody>
      </p:sp>
      <p:sp>
        <p:nvSpPr>
          <p:cNvPr id="14" name="Content Placeholder 13"/>
          <p:cNvSpPr>
            <a:spLocks noGrp="1"/>
          </p:cNvSpPr>
          <p:nvPr>
            <p:ph idx="1"/>
          </p:nvPr>
        </p:nvSpPr>
        <p:spPr>
          <a:xfrm>
            <a:off x="2513011" y="2013067"/>
            <a:ext cx="7781925" cy="616602"/>
          </a:xfrm>
        </p:spPr>
        <p:txBody>
          <a:bodyPr>
            <a:normAutofit fontScale="92500" lnSpcReduction="20000"/>
          </a:bodyPr>
          <a:lstStyle/>
          <a:p>
            <a:pPr marL="0" indent="0" algn="ctr">
              <a:buNone/>
            </a:pPr>
            <a:r>
              <a:rPr lang="en-US" sz="1400" dirty="0"/>
              <a:t>The clean data will be stored in a new CSV and then loaded into R for further analysis. </a:t>
            </a:r>
          </a:p>
          <a:p>
            <a:pPr marL="0" indent="0" algn="ctr">
              <a:buNone/>
            </a:pPr>
            <a:r>
              <a:rPr lang="en-US" sz="1400" dirty="0"/>
              <a:t>Validation of the clean datafile shows the cleaned data.</a:t>
            </a:r>
          </a:p>
        </p:txBody>
      </p:sp>
      <p:sp>
        <p:nvSpPr>
          <p:cNvPr id="2" name="TextBox 1">
            <a:extLst>
              <a:ext uri="{FF2B5EF4-FFF2-40B4-BE49-F238E27FC236}">
                <a16:creationId xmlns:a16="http://schemas.microsoft.com/office/drawing/2014/main" id="{C43BE42A-0452-4416-A65F-F51927CE78D0}"/>
              </a:ext>
            </a:extLst>
          </p:cNvPr>
          <p:cNvSpPr txBox="1"/>
          <p:nvPr/>
        </p:nvSpPr>
        <p:spPr>
          <a:xfrm>
            <a:off x="1242432" y="1447800"/>
            <a:ext cx="10139036" cy="523220"/>
          </a:xfrm>
          <a:prstGeom prst="rect">
            <a:avLst/>
          </a:prstGeom>
          <a:noFill/>
        </p:spPr>
        <p:txBody>
          <a:bodyPr wrap="square" rtlCol="0">
            <a:spAutoFit/>
          </a:bodyPr>
          <a:lstStyle/>
          <a:p>
            <a:pPr algn="ctr"/>
            <a:r>
              <a:rPr lang="en-US" sz="2800" dirty="0"/>
              <a:t>Explain the plan for cleaning the data – Part 3</a:t>
            </a:r>
          </a:p>
        </p:txBody>
      </p:sp>
      <p:pic>
        <p:nvPicPr>
          <p:cNvPr id="5" name="Picture 4">
            <a:extLst>
              <a:ext uri="{FF2B5EF4-FFF2-40B4-BE49-F238E27FC236}">
                <a16:creationId xmlns:a16="http://schemas.microsoft.com/office/drawing/2014/main" id="{F2A9A7CB-9DBA-4C85-A2BA-DDFB440580DD}"/>
              </a:ext>
            </a:extLst>
          </p:cNvPr>
          <p:cNvPicPr>
            <a:picLocks noChangeAspect="1"/>
          </p:cNvPicPr>
          <p:nvPr/>
        </p:nvPicPr>
        <p:blipFill>
          <a:blip r:embed="rId2"/>
          <a:stretch>
            <a:fillRect/>
          </a:stretch>
        </p:blipFill>
        <p:spPr>
          <a:xfrm>
            <a:off x="2513012" y="2688686"/>
            <a:ext cx="4562475" cy="942975"/>
          </a:xfrm>
          <a:prstGeom prst="rect">
            <a:avLst/>
          </a:prstGeom>
        </p:spPr>
      </p:pic>
      <p:pic>
        <p:nvPicPr>
          <p:cNvPr id="7" name="Picture 6">
            <a:extLst>
              <a:ext uri="{FF2B5EF4-FFF2-40B4-BE49-F238E27FC236}">
                <a16:creationId xmlns:a16="http://schemas.microsoft.com/office/drawing/2014/main" id="{831DE34A-E36C-4474-ADCE-6ED21C246418}"/>
              </a:ext>
            </a:extLst>
          </p:cNvPr>
          <p:cNvPicPr>
            <a:picLocks noChangeAspect="1"/>
          </p:cNvPicPr>
          <p:nvPr/>
        </p:nvPicPr>
        <p:blipFill>
          <a:blip r:embed="rId3"/>
          <a:stretch>
            <a:fillRect/>
          </a:stretch>
        </p:blipFill>
        <p:spPr>
          <a:xfrm>
            <a:off x="2513012" y="3650016"/>
            <a:ext cx="7781925" cy="2871708"/>
          </a:xfrm>
          <a:prstGeom prst="rect">
            <a:avLst/>
          </a:prstGeom>
        </p:spPr>
      </p:pic>
    </p:spTree>
    <p:extLst>
      <p:ext uri="{BB962C8B-B14F-4D97-AF65-F5344CB8AC3E}">
        <p14:creationId xmlns:p14="http://schemas.microsoft.com/office/powerpoint/2010/main" val="322101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1117</TotalTime>
  <Words>1010</Words>
  <Application>Microsoft Office PowerPoint</Application>
  <PresentationFormat>Custom</PresentationFormat>
  <Paragraphs>94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Tech 16x9</vt:lpstr>
      <vt:lpstr>Analysis of Vitamin-D Usage And Hospital Readmittance</vt:lpstr>
      <vt:lpstr>Part I: Research Question</vt:lpstr>
      <vt:lpstr>Part I: Research Question</vt:lpstr>
      <vt:lpstr>Part II: Data-Cleaning Plan</vt:lpstr>
      <vt:lpstr>Part II: Data-Cleaning Plan</vt:lpstr>
      <vt:lpstr>Part II: Data-Cleaning Plan</vt:lpstr>
      <vt:lpstr>Part II: Data-Cleaning Plan</vt:lpstr>
      <vt:lpstr>Part II: Data-Cleaning Plan</vt:lpstr>
      <vt:lpstr>Part II: Data-Cleaning Plan</vt:lpstr>
      <vt:lpstr>Part III: Data Cleaning</vt:lpstr>
      <vt:lpstr>Part III: Data Cleaning</vt:lpstr>
      <vt:lpstr>Part III: Data Cleaning</vt:lpstr>
      <vt:lpstr>Part III: Data Cleaning</vt:lpstr>
      <vt:lpstr>Part III: Data Cleaning</vt:lpstr>
      <vt:lpstr>Part III: Data Cleaning</vt:lpstr>
      <vt:lpstr>Summary</vt:lpstr>
      <vt:lpstr>Part IV. Supporting Documents</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D206 Assignment</dc:title>
  <dc:creator>brian tobin</dc:creator>
  <cp:lastModifiedBy>brian tobin</cp:lastModifiedBy>
  <cp:revision>9</cp:revision>
  <dcterms:created xsi:type="dcterms:W3CDTF">2021-05-26T21:48:44Z</dcterms:created>
  <dcterms:modified xsi:type="dcterms:W3CDTF">2021-06-18T23:16:48Z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