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3" r:id="rId11"/>
    <p:sldId id="265" r:id="rId12"/>
    <p:sldId id="268" r:id="rId13"/>
    <p:sldId id="267" r:id="rId14"/>
    <p:sldId id="274" r:id="rId15"/>
    <p:sldId id="269" r:id="rId16"/>
    <p:sldId id="270" r:id="rId17"/>
    <p:sldId id="275" r:id="rId18"/>
    <p:sldId id="277" r:id="rId19"/>
    <p:sldId id="281" r:id="rId20"/>
    <p:sldId id="280" r:id="rId21"/>
    <p:sldId id="282" r:id="rId22"/>
    <p:sldId id="283" r:id="rId23"/>
    <p:sldId id="279" r:id="rId24"/>
    <p:sldId id="278" r:id="rId2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 Todd Burruss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Entities (User, Post, Comment)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Naturally, can map simple entity properties to columns – however more </a:t>
            </a:r>
            <a:r>
              <a:rPr lang="en-US" dirty="0" smtClean="0"/>
              <a:t>meta-data </a:t>
            </a:r>
            <a:r>
              <a:rPr lang="en-US" dirty="0" smtClean="0"/>
              <a:t>overhead (Column Names and other meta-data consume space)</a:t>
            </a:r>
          </a:p>
          <a:p>
            <a:r>
              <a:rPr lang="en-US" dirty="0" smtClean="0"/>
              <a:t>Could serialize object to a single column value – if the object is JSON, makes sense – but this isn’t fun ;)</a:t>
            </a:r>
          </a:p>
          <a:p>
            <a:r>
              <a:rPr lang="en-US" dirty="0" smtClean="0"/>
              <a:t>When defining the schema, make sure to define “key validator” and “column comparator”.  By doing this you can browse your dat</a:t>
            </a:r>
            <a:r>
              <a:rPr lang="en-US" dirty="0" smtClean="0"/>
              <a:t>a easier using the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/opt/apache-cassandra-1.2.6/bin/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-cli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blog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placement_strategy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strategy_options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{replication_factor:1};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Creates a single </a:t>
            </a:r>
            <a:r>
              <a:rPr lang="en-US" sz="2000" dirty="0" err="1" smtClean="0">
                <a:cs typeface="Courier New" pitchFamily="49" charset="0"/>
              </a:rPr>
              <a:t>keyspace</a:t>
            </a:r>
            <a:r>
              <a:rPr lang="en-US" sz="2000" dirty="0" smtClean="0">
                <a:cs typeface="Courier New" pitchFamily="49" charset="0"/>
              </a:rPr>
              <a:t>, blog.</a:t>
            </a:r>
          </a:p>
          <a:p>
            <a:r>
              <a:rPr lang="en-US" sz="2000" dirty="0" smtClean="0">
                <a:cs typeface="Courier New" pitchFamily="49" charset="0"/>
              </a:rPr>
              <a:t>Will hold all of our </a:t>
            </a:r>
            <a:r>
              <a:rPr lang="en-US" sz="2000" dirty="0" err="1" smtClean="0">
                <a:cs typeface="Courier New" pitchFamily="49" charset="0"/>
              </a:rPr>
              <a:t>ColumnFamily’s</a:t>
            </a:r>
            <a:r>
              <a:rPr lang="en-US" sz="2000" dirty="0" smtClean="0">
                <a:cs typeface="Courier New" pitchFamily="49" charset="0"/>
              </a:rPr>
              <a:t> (or Tables)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dirty="0" err="1" smtClean="0"/>
              <a:t>keyspace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getters/setters removed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class User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email;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password;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row key = email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Column names are property names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Column values are their values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family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'Define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attributes'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default_validation_class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UTF8 is *the* string type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Comparator compares column names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Validators validate column values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dirty="0" err="1" smtClean="0"/>
              <a:t>ColumnFamily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Could use the raw Thrift protocol, but just say no!</a:t>
            </a:r>
          </a:p>
          <a:p>
            <a:r>
              <a:rPr lang="en-US" dirty="0" smtClean="0"/>
              <a:t>Provides Connection Pooling, automatic retry, server node auto-discovery, </a:t>
            </a:r>
            <a:r>
              <a:rPr lang="en-US" b="1" dirty="0" smtClean="0"/>
              <a:t>de/serialization of data types, HOM, thrift abstraction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err="1" smtClean="0"/>
              <a:t>HFactory</a:t>
            </a:r>
            <a:r>
              <a:rPr lang="en-US" b="1" dirty="0" smtClean="0"/>
              <a:t> is your friend</a:t>
            </a:r>
            <a:r>
              <a:rPr lang="en-US" dirty="0" smtClean="0"/>
              <a:t>.  </a:t>
            </a:r>
            <a:r>
              <a:rPr lang="en-US" dirty="0" err="1" smtClean="0"/>
              <a:t>Createa</a:t>
            </a:r>
            <a:r>
              <a:rPr lang="en-US" dirty="0" smtClean="0"/>
              <a:t> everything you need using its static methods – </a:t>
            </a:r>
            <a:r>
              <a:rPr lang="en-US" dirty="0" err="1" smtClean="0"/>
              <a:t>Mutators</a:t>
            </a:r>
            <a:r>
              <a:rPr lang="en-US" dirty="0" smtClean="0"/>
              <a:t>, Queries, Columns </a:t>
            </a:r>
          </a:p>
          <a:p>
            <a:r>
              <a:rPr lang="en-US" dirty="0" smtClean="0"/>
              <a:t>HOM’s </a:t>
            </a:r>
            <a:r>
              <a:rPr lang="en-US" dirty="0" err="1" smtClean="0"/>
              <a:t>EntityManager</a:t>
            </a:r>
            <a:r>
              <a:rPr lang="en-US" dirty="0" smtClean="0"/>
              <a:t> (looks a lot like JPA) provides object persistence for mapping POJOs to </a:t>
            </a:r>
            <a:r>
              <a:rPr lang="en-US" dirty="0" err="1" smtClean="0"/>
              <a:t>ColumnFamily</a:t>
            </a:r>
            <a:r>
              <a:rPr lang="en-US" dirty="0" smtClean="0"/>
              <a:t> rows using Annotations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Shortest Hector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Mutator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HFactory.createMutator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m.addInsertion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user.getEmail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“users”,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HFactory.createColumn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(“password’,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user.getPassword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m.addInsertion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user.getEmail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“users”,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HFactory.createColumn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(“name”,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user.getName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m.execute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SliceQuery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String, String&gt; q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HFactory.createSliceQuery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q.setColumnFamily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(CF_USERS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q.setKey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q.setRange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(null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null, false, 100);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QueryResult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ColumnSlice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String&gt;&gt;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q.execute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ColumnSlice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String&gt; slice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slice.getColumns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User();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user.setEmail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user.setPassword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slice.getColumnByName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(USER_COL_PASS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user.setName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slice.getColumnByName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(USER_COL_NAME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Relationships</a:t>
            </a:r>
            <a:br>
              <a:rPr lang="en-US" dirty="0" smtClean="0"/>
            </a:br>
            <a:r>
              <a:rPr lang="en-US" dirty="0" smtClean="0"/>
              <a:t>(Posts a User owns)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Cassandra does not perform joins, need a new </a:t>
            </a:r>
            <a:r>
              <a:rPr lang="en-US" dirty="0" err="1" smtClean="0"/>
              <a:t>ColumnFamily</a:t>
            </a:r>
            <a:r>
              <a:rPr lang="en-US" dirty="0" smtClean="0"/>
              <a:t> to create the connection between entities</a:t>
            </a:r>
          </a:p>
          <a:p>
            <a:r>
              <a:rPr lang="en-US" dirty="0" smtClean="0"/>
              <a:t>What is stored in the “connection” can be minimal (just the row keys) or duplicated data for performance</a:t>
            </a:r>
          </a:p>
          <a:p>
            <a:r>
              <a:rPr lang="en-US" dirty="0" err="1" smtClean="0"/>
              <a:t>Denormalization</a:t>
            </a:r>
            <a:r>
              <a:rPr lang="en-US" dirty="0" smtClean="0"/>
              <a:t> is common in Cassandra</a:t>
            </a:r>
          </a:p>
          <a:p>
            <a:r>
              <a:rPr lang="en-US" dirty="0" smtClean="0"/>
              <a:t>Need a new </a:t>
            </a:r>
            <a:r>
              <a:rPr lang="en-US" dirty="0" err="1" smtClean="0"/>
              <a:t>ColumnFamily</a:t>
            </a:r>
            <a:r>
              <a:rPr lang="en-US" dirty="0" smtClean="0"/>
              <a:t> to connect Posts to a User (key = user email, column names = Post IDs, column values are empty)</a:t>
            </a:r>
          </a:p>
          <a:p>
            <a:r>
              <a:rPr lang="en-US" dirty="0" smtClean="0"/>
              <a:t>Could store the Post’s Title in the connection so a user could quickly find all its Posts, and have the Title without extra calls to Cassandra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user_posts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‘User posts'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(reversed=true)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orders the column names by time, but also guarantees uniqueness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“reversed” will put the newest Posts in the first columns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the User -&gt; Posts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an Index</a:t>
            </a:r>
            <a:br>
              <a:rPr lang="en-US" dirty="0" smtClean="0"/>
            </a:br>
            <a:r>
              <a:rPr lang="en-US" dirty="0" smtClean="0"/>
              <a:t>(Posts sorted by time or vote)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Cassandra has indexing capabilities, but limited – must always have an “equals” clause</a:t>
            </a:r>
          </a:p>
          <a:p>
            <a:r>
              <a:rPr lang="en-US" dirty="0" smtClean="0"/>
              <a:t>We need to query for Posts over time range, so we won’t have an “equals”</a:t>
            </a:r>
          </a:p>
          <a:p>
            <a:r>
              <a:rPr lang="en-US" dirty="0" smtClean="0"/>
              <a:t>Every “index” requires an extra mutation</a:t>
            </a:r>
          </a:p>
          <a:p>
            <a:r>
              <a:rPr lang="en-US" dirty="0" smtClean="0"/>
              <a:t>This is fine for Cassandra </a:t>
            </a:r>
            <a:r>
              <a:rPr lang="en-US" dirty="0" err="1" smtClean="0"/>
              <a:t>cuz</a:t>
            </a:r>
            <a:r>
              <a:rPr lang="en-US" dirty="0" smtClean="0"/>
              <a:t> mutations are super </a:t>
            </a:r>
            <a:r>
              <a:rPr lang="en-US" dirty="0" err="1" smtClean="0"/>
              <a:t>super</a:t>
            </a:r>
            <a:r>
              <a:rPr lang="en-US" dirty="0" smtClean="0"/>
              <a:t> </a:t>
            </a:r>
            <a:r>
              <a:rPr lang="en-US" dirty="0" err="1" smtClean="0"/>
              <a:t>super</a:t>
            </a:r>
            <a:r>
              <a:rPr lang="en-US" dirty="0" smtClean="0"/>
              <a:t> </a:t>
            </a:r>
            <a:r>
              <a:rPr lang="en-US" dirty="0" err="1" smtClean="0"/>
              <a:t>super</a:t>
            </a:r>
            <a:r>
              <a:rPr lang="en-US" dirty="0" smtClean="0"/>
              <a:t> fast!</a:t>
            </a:r>
          </a:p>
          <a:p>
            <a:r>
              <a:rPr lang="en-US" dirty="0" smtClean="0"/>
              <a:t>Really not doing anything different than the typical RDMS, except we must manage our </a:t>
            </a:r>
            <a:r>
              <a:rPr lang="en-US" dirty="0" smtClean="0"/>
              <a:t>own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persistent database, but not an RDBMS – more on API </a:t>
            </a:r>
            <a:r>
              <a:rPr lang="en-US" dirty="0" smtClean="0"/>
              <a:t>next</a:t>
            </a:r>
            <a:endParaRPr lang="en-US" dirty="0"/>
          </a:p>
          <a:p>
            <a:r>
              <a:rPr lang="en-US" dirty="0"/>
              <a:t>It can run as a single instance or as a part of a cluster.</a:t>
            </a:r>
          </a:p>
          <a:p>
            <a:r>
              <a:rPr lang="en-US" dirty="0"/>
              <a:t>The cluster can be distributed within a single DC or across multiple DCs.</a:t>
            </a:r>
          </a:p>
          <a:p>
            <a:r>
              <a:rPr lang="en-US" dirty="0" smtClean="0"/>
              <a:t>All </a:t>
            </a:r>
            <a:r>
              <a:rPr lang="en-US" dirty="0"/>
              <a:t>nodes are </a:t>
            </a:r>
            <a:r>
              <a:rPr lang="en-US" dirty="0" smtClean="0"/>
              <a:t>equal – no </a:t>
            </a:r>
            <a:r>
              <a:rPr lang="en-US" dirty="0"/>
              <a:t>master, no slaves</a:t>
            </a:r>
          </a:p>
          <a:p>
            <a:r>
              <a:rPr lang="en-US" dirty="0" smtClean="0"/>
              <a:t>Multiple </a:t>
            </a:r>
            <a:r>
              <a:rPr lang="en-US" dirty="0"/>
              <a:t>DCs can be Active-Active for performance or Active-Passive for DR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Cassandra?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posts_sorted_by_vote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'Index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posts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by vote'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CompositeType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LongType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(reversed=true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Composite column names allow us to use multiple properties to form the column name, and sort by each component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Can only use “reversed” on first component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does not have a way to read-update-write safely (no transactions)</a:t>
            </a:r>
          </a:p>
          <a:p>
            <a:r>
              <a:rPr lang="en-US" dirty="0" smtClean="0"/>
              <a:t>Distributed counters were added to handle the specific case of incrementing integers</a:t>
            </a:r>
          </a:p>
          <a:p>
            <a:r>
              <a:rPr lang="en-US" dirty="0" smtClean="0"/>
              <a:t>However, they are not to be used for “sequence” generators – you tell Cassandra to update, but don’t know the value after update</a:t>
            </a:r>
          </a:p>
          <a:p>
            <a:r>
              <a:rPr lang="en-US" dirty="0" smtClean="0"/>
              <a:t>Counters can handle outages, network partitions, delays in replication</a:t>
            </a:r>
          </a:p>
          <a:p>
            <a:r>
              <a:rPr lang="en-US" dirty="0" smtClean="0"/>
              <a:t>… But, the only time they will accurately reflect reality is if the system is “at rest”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Count – Really!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votes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‘Voting counters'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default_validation_class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CounterColumnType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Special validator signals counter column family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Can’t mix other column types with counter columns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Cassandra is *mostly* schema-less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less restrictions on your data, the more flexibility you have, but less data integrity and readability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you haven’t started Cassandra: apache-cassandra-1.2.6/bin/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apache-cassandra-1.2.6/bin/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-cli &lt; blog-schema.txt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Watch output and make sure no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describe blog;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Let’s Code … Wait!</a:t>
            </a:r>
            <a:br>
              <a:rPr lang="en-US" dirty="0" smtClean="0"/>
            </a:br>
            <a:r>
              <a:rPr lang="en-US" dirty="0" smtClean="0"/>
              <a:t>We need a complete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BlogDao.java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– </a:t>
            </a:r>
            <a:r>
              <a:rPr lang="en-US" dirty="0" err="1" smtClean="0"/>
              <a:t>fo</a:t>
            </a:r>
            <a:r>
              <a:rPr lang="en-US" dirty="0" smtClean="0"/>
              <a:t>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and mutate – by </a:t>
            </a:r>
            <a:r>
              <a:rPr lang="en-US" dirty="0"/>
              <a:t>key</a:t>
            </a:r>
          </a:p>
          <a:p>
            <a:r>
              <a:rPr lang="en-US" dirty="0"/>
              <a:t>Batch </a:t>
            </a:r>
            <a:r>
              <a:rPr lang="en-US" dirty="0" smtClean="0"/>
              <a:t>get and mutate – </a:t>
            </a:r>
            <a:r>
              <a:rPr lang="en-US" dirty="0"/>
              <a:t>save wire </a:t>
            </a:r>
            <a:r>
              <a:rPr lang="en-US" dirty="0" smtClean="0"/>
              <a:t>time and gain some atomicity for mutates</a:t>
            </a:r>
            <a:endParaRPr lang="en-US" dirty="0"/>
          </a:p>
          <a:p>
            <a:r>
              <a:rPr lang="en-US" dirty="0"/>
              <a:t>Range queries (iterate over </a:t>
            </a:r>
            <a:r>
              <a:rPr lang="en-US" dirty="0" smtClean="0"/>
              <a:t>the </a:t>
            </a:r>
            <a:r>
              <a:rPr lang="en-US" dirty="0" err="1" smtClean="0"/>
              <a:t>keyspace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Get and mutate </a:t>
            </a:r>
            <a:r>
              <a:rPr lang="en-US" dirty="0" smtClean="0"/>
              <a:t>can target specific </a:t>
            </a:r>
            <a:r>
              <a:rPr lang="en-US" dirty="0" smtClean="0"/>
              <a:t>columns or entire rows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Conceptually all nodes in a cluster are on a ring of hash values, “tokens”</a:t>
            </a:r>
          </a:p>
          <a:p>
            <a:r>
              <a:rPr lang="en-US" dirty="0"/>
              <a:t>Each node is assigned a token range on the ring</a:t>
            </a:r>
          </a:p>
          <a:p>
            <a:r>
              <a:rPr lang="en-US" dirty="0"/>
              <a:t>A key's hash (token) places it on the ring, within a specific node's token range</a:t>
            </a:r>
          </a:p>
          <a:p>
            <a:r>
              <a:rPr lang="en-US" dirty="0"/>
              <a:t>The hash is consistent, meaning the location of data is consistent and </a:t>
            </a:r>
            <a:r>
              <a:rPr lang="en-US" dirty="0" smtClean="0"/>
              <a:t>predictable</a:t>
            </a:r>
          </a:p>
          <a:p>
            <a:r>
              <a:rPr lang="en-US" dirty="0" smtClean="0"/>
              <a:t>No lookups required to determine where data is located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 </a:t>
            </a:r>
            <a:r>
              <a:rPr lang="en-US" dirty="0" smtClean="0"/>
              <a:t>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Replication Factor (</a:t>
            </a:r>
            <a:r>
              <a:rPr lang="en-US" dirty="0" smtClean="0"/>
              <a:t>N or RF) </a:t>
            </a:r>
            <a:r>
              <a:rPr lang="en-US" dirty="0"/>
              <a:t>determines how many replicas exist for each key</a:t>
            </a:r>
          </a:p>
          <a:p>
            <a:r>
              <a:rPr lang="en-US" dirty="0"/>
              <a:t>Location of replicas is determined by consistent hash ring and the “</a:t>
            </a:r>
            <a:r>
              <a:rPr lang="en-US" dirty="0" err="1"/>
              <a:t>partitioner</a:t>
            </a:r>
            <a:r>
              <a:rPr lang="en-US" dirty="0"/>
              <a:t>”</a:t>
            </a:r>
          </a:p>
          <a:p>
            <a:r>
              <a:rPr lang="en-US" dirty="0"/>
              <a:t>Generally, N=3 means data will be placed on node N, N+1, N+2 on the ring (This can vary based on placement strategy, but is </a:t>
            </a:r>
            <a:r>
              <a:rPr lang="en-US" dirty="0" smtClean="0"/>
              <a:t>always predictable</a:t>
            </a:r>
            <a:r>
              <a:rPr lang="en-US" dirty="0"/>
              <a:t>)</a:t>
            </a:r>
          </a:p>
          <a:p>
            <a:r>
              <a:rPr lang="en-US" dirty="0"/>
              <a:t>Powerful because no query required to find the node(s) containing a key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4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0 =&gt; 2127 (Random Partitoner)</a:t>
            </a:r>
          </a:p>
          <a:p>
            <a:r>
              <a:rPr lang="pt-BR" dirty="0"/>
              <a:t>K1 =&gt; H1 (token)</a:t>
            </a:r>
          </a:p>
          <a:p>
            <a:r>
              <a:rPr lang="pt-BR" dirty="0"/>
              <a:t>H1 =&gt; R4 (primary = N4)</a:t>
            </a:r>
          </a:p>
          <a:p>
            <a:r>
              <a:rPr lang="pt-BR" dirty="0"/>
              <a:t>N = 3</a:t>
            </a:r>
          </a:p>
          <a:p>
            <a:r>
              <a:rPr lang="pt-BR" dirty="0"/>
              <a:t>RS = N4, N5, N6</a:t>
            </a:r>
          </a:p>
          <a:p>
            <a:endParaRPr lang="pt-BR" dirty="0"/>
          </a:p>
        </p:txBody>
      </p:sp>
      <p:sp>
        <p:nvSpPr>
          <p:cNvPr id="5" name="CustomShape 1"/>
          <p:cNvSpPr/>
          <p:nvPr/>
        </p:nvSpPr>
        <p:spPr>
          <a:xfrm>
            <a:off x="3111709" y="2435758"/>
            <a:ext cx="4114800" cy="4043880"/>
          </a:xfrm>
          <a:prstGeom prst="ellipse">
            <a:avLst/>
          </a:prstGeom>
          <a:ln>
            <a:solidFill>
              <a:srgbClr val="000000"/>
            </a:solidFill>
          </a:ln>
        </p:spPr>
      </p:sp>
      <p:sp>
        <p:nvSpPr>
          <p:cNvPr id="6" name="CustomShape 2"/>
          <p:cNvSpPr/>
          <p:nvPr/>
        </p:nvSpPr>
        <p:spPr>
          <a:xfrm>
            <a:off x="5397709" y="2286000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 dirty="0"/>
              <a:t>N1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6769309" y="3334320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N2</a:t>
            </a:r>
            <a:endParaRPr/>
          </a:p>
        </p:txBody>
      </p:sp>
      <p:sp>
        <p:nvSpPr>
          <p:cNvPr id="8" name="CustomShape 4"/>
          <p:cNvSpPr/>
          <p:nvPr/>
        </p:nvSpPr>
        <p:spPr>
          <a:xfrm>
            <a:off x="5397709" y="6180120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N4</a:t>
            </a:r>
            <a:endParaRPr/>
          </a:p>
        </p:txBody>
      </p:sp>
      <p:sp>
        <p:nvSpPr>
          <p:cNvPr id="9" name="CustomShape 5"/>
          <p:cNvSpPr/>
          <p:nvPr/>
        </p:nvSpPr>
        <p:spPr>
          <a:xfrm>
            <a:off x="3111712" y="3200397"/>
            <a:ext cx="45756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N7</a:t>
            </a:r>
            <a:endParaRPr/>
          </a:p>
        </p:txBody>
      </p:sp>
      <p:sp>
        <p:nvSpPr>
          <p:cNvPr id="10" name="CustomShape 6"/>
          <p:cNvSpPr/>
          <p:nvPr/>
        </p:nvSpPr>
        <p:spPr>
          <a:xfrm>
            <a:off x="3111709" y="5131797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N6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>
            <a:off x="4026109" y="6030357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N5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3797509" y="2522519"/>
            <a:ext cx="45684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N8</a:t>
            </a:r>
            <a:endParaRPr/>
          </a:p>
        </p:txBody>
      </p:sp>
      <p:sp>
        <p:nvSpPr>
          <p:cNvPr id="13" name="CustomShape 9"/>
          <p:cNvSpPr/>
          <p:nvPr/>
        </p:nvSpPr>
        <p:spPr>
          <a:xfrm>
            <a:off x="6769309" y="5131797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N3</a:t>
            </a:r>
            <a:endParaRPr/>
          </a:p>
        </p:txBody>
      </p:sp>
      <p:sp>
        <p:nvSpPr>
          <p:cNvPr id="14" name="TextShape 10"/>
          <p:cNvSpPr txBox="1"/>
          <p:nvPr/>
        </p:nvSpPr>
        <p:spPr>
          <a:xfrm>
            <a:off x="4605349" y="25354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R1</a:t>
            </a:r>
            <a:endParaRPr/>
          </a:p>
        </p:txBody>
      </p:sp>
      <p:sp>
        <p:nvSpPr>
          <p:cNvPr id="15" name="TextShape 11"/>
          <p:cNvSpPr txBox="1"/>
          <p:nvPr/>
        </p:nvSpPr>
        <p:spPr>
          <a:xfrm>
            <a:off x="6769309" y="43433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R3</a:t>
            </a:r>
            <a:endParaRPr/>
          </a:p>
        </p:txBody>
      </p:sp>
      <p:sp>
        <p:nvSpPr>
          <p:cNvPr id="16" name="TextShape 12"/>
          <p:cNvSpPr txBox="1"/>
          <p:nvPr/>
        </p:nvSpPr>
        <p:spPr>
          <a:xfrm>
            <a:off x="6227508" y="56069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R4</a:t>
            </a:r>
            <a:endParaRPr/>
          </a:p>
        </p:txBody>
      </p:sp>
      <p:sp>
        <p:nvSpPr>
          <p:cNvPr id="17" name="TextShape 13"/>
          <p:cNvSpPr txBox="1"/>
          <p:nvPr/>
        </p:nvSpPr>
        <p:spPr>
          <a:xfrm>
            <a:off x="6083509" y="28540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R2</a:t>
            </a:r>
            <a:endParaRPr/>
          </a:p>
        </p:txBody>
      </p:sp>
      <p:sp>
        <p:nvSpPr>
          <p:cNvPr id="18" name="TextShape 14"/>
          <p:cNvSpPr txBox="1"/>
          <p:nvPr/>
        </p:nvSpPr>
        <p:spPr>
          <a:xfrm>
            <a:off x="4754749" y="6118918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R5</a:t>
            </a:r>
            <a:endParaRPr/>
          </a:p>
        </p:txBody>
      </p:sp>
      <p:sp>
        <p:nvSpPr>
          <p:cNvPr id="19" name="TextShape 15"/>
          <p:cNvSpPr txBox="1"/>
          <p:nvPr/>
        </p:nvSpPr>
        <p:spPr>
          <a:xfrm>
            <a:off x="3640909" y="55972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R6</a:t>
            </a:r>
            <a:endParaRPr/>
          </a:p>
        </p:txBody>
      </p:sp>
      <p:sp>
        <p:nvSpPr>
          <p:cNvPr id="20" name="TextShape 16"/>
          <p:cNvSpPr txBox="1"/>
          <p:nvPr/>
        </p:nvSpPr>
        <p:spPr>
          <a:xfrm>
            <a:off x="3111709" y="4225678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R7</a:t>
            </a:r>
            <a:endParaRPr/>
          </a:p>
        </p:txBody>
      </p:sp>
      <p:sp>
        <p:nvSpPr>
          <p:cNvPr id="21" name="TextShape 17"/>
          <p:cNvSpPr txBox="1"/>
          <p:nvPr/>
        </p:nvSpPr>
        <p:spPr>
          <a:xfrm>
            <a:off x="3604909" y="30077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R8</a:t>
            </a:r>
            <a:endParaRPr/>
          </a:p>
        </p:txBody>
      </p:sp>
      <p:sp>
        <p:nvSpPr>
          <p:cNvPr id="22" name="Line 19"/>
          <p:cNvSpPr/>
          <p:nvPr/>
        </p:nvSpPr>
        <p:spPr>
          <a:xfrm>
            <a:off x="5169109" y="1371600"/>
            <a:ext cx="0" cy="1371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3" name="TextShape 20"/>
          <p:cNvSpPr txBox="1"/>
          <p:nvPr/>
        </p:nvSpPr>
        <p:spPr>
          <a:xfrm>
            <a:off x="4459909" y="1450800"/>
            <a:ext cx="1286999" cy="37800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pPr algn="ctr"/>
            <a:r>
              <a:rPr lang="en-US"/>
              <a:t>2127      0</a:t>
            </a:r>
            <a:endParaRPr/>
          </a:p>
        </p:txBody>
      </p:sp>
      <p:sp>
        <p:nvSpPr>
          <p:cNvPr id="24" name="Line 21"/>
          <p:cNvSpPr/>
          <p:nvPr/>
        </p:nvSpPr>
        <p:spPr>
          <a:xfrm>
            <a:off x="6159832" y="6041877"/>
            <a:ext cx="290880" cy="4377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5" name="TextShape 22"/>
          <p:cNvSpPr txBox="1"/>
          <p:nvPr/>
        </p:nvSpPr>
        <p:spPr>
          <a:xfrm>
            <a:off x="6384109" y="6452277"/>
            <a:ext cx="685800" cy="44172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H1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45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is “eventual” in Cassandra – it will always work to create </a:t>
            </a:r>
            <a:r>
              <a:rPr lang="en-US" dirty="0" smtClean="0"/>
              <a:t>N (or RF) </a:t>
            </a:r>
            <a:r>
              <a:rPr lang="en-US" dirty="0"/>
              <a:t>replicas</a:t>
            </a:r>
          </a:p>
          <a:p>
            <a:r>
              <a:rPr lang="en-US" dirty="0"/>
              <a:t>Write Consistency (W) defines how many replicas </a:t>
            </a:r>
            <a:r>
              <a:rPr lang="en-US" dirty="0" smtClean="0"/>
              <a:t>must respond with “success” per </a:t>
            </a:r>
            <a:r>
              <a:rPr lang="en-US" dirty="0"/>
              <a:t>“put” request</a:t>
            </a:r>
          </a:p>
          <a:p>
            <a:r>
              <a:rPr lang="en-US" dirty="0"/>
              <a:t>Read Consistency (R) defines how many replicas are consulted before responding</a:t>
            </a:r>
          </a:p>
          <a:p>
            <a:r>
              <a:rPr lang="en-US" dirty="0"/>
              <a:t>W and R are tunable per request, therefore consistency </a:t>
            </a:r>
            <a:r>
              <a:rPr lang="en-US" dirty="0" smtClean="0"/>
              <a:t>to read what is written is tunable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blogging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Bloggie</a:t>
            </a:r>
            <a:r>
              <a:rPr lang="en-US" dirty="0" smtClean="0"/>
              <a:t> Blog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users</a:t>
            </a:r>
            <a:r>
              <a:rPr lang="en-US" dirty="0" smtClean="0"/>
              <a:t>, posts, and comments</a:t>
            </a:r>
          </a:p>
          <a:p>
            <a:r>
              <a:rPr lang="en-US" dirty="0" smtClean="0"/>
              <a:t>Retrieve </a:t>
            </a:r>
            <a:r>
              <a:rPr lang="en-US" dirty="0" smtClean="0"/>
              <a:t>all posts for a user</a:t>
            </a:r>
          </a:p>
          <a:p>
            <a:r>
              <a:rPr lang="en-US" dirty="0"/>
              <a:t>Retrieve posts by time range</a:t>
            </a:r>
          </a:p>
          <a:p>
            <a:r>
              <a:rPr lang="en-US" dirty="0" smtClean="0"/>
              <a:t>Retrieve </a:t>
            </a:r>
            <a:r>
              <a:rPr lang="en-US" dirty="0" smtClean="0"/>
              <a:t>all comments for a user</a:t>
            </a:r>
          </a:p>
          <a:p>
            <a:r>
              <a:rPr lang="en-US" dirty="0" smtClean="0"/>
              <a:t>Retrieve all comments for a </a:t>
            </a:r>
            <a:r>
              <a:rPr lang="en-US" dirty="0" smtClean="0"/>
              <a:t>post, sorted by vote</a:t>
            </a:r>
            <a:endParaRPr lang="en-US" dirty="0" smtClean="0"/>
          </a:p>
          <a:p>
            <a:r>
              <a:rPr lang="en-US" dirty="0" smtClean="0"/>
              <a:t>Retrieve </a:t>
            </a:r>
            <a:r>
              <a:rPr lang="en-US" dirty="0" smtClean="0"/>
              <a:t>the top N posts by vote over last </a:t>
            </a:r>
            <a:r>
              <a:rPr lang="en-US" dirty="0" smtClean="0"/>
              <a:t>30 days</a:t>
            </a:r>
            <a:endParaRPr lang="en-US" dirty="0" smtClean="0"/>
          </a:p>
          <a:p>
            <a:r>
              <a:rPr lang="en-US" dirty="0"/>
              <a:t>User can </a:t>
            </a:r>
            <a:r>
              <a:rPr lang="en-US" dirty="0" smtClean="0"/>
              <a:t>only vote </a:t>
            </a:r>
            <a:r>
              <a:rPr lang="en-US" dirty="0"/>
              <a:t>*once* on </a:t>
            </a:r>
            <a:r>
              <a:rPr lang="en-US" dirty="0" smtClean="0"/>
              <a:t>a post or comment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3323</TotalTime>
  <Words>1353</Words>
  <Application>Microsoft Office PowerPoint</Application>
  <PresentationFormat>On-screen Show (4:3)</PresentationFormat>
  <Paragraphs>183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Cassandra Training</vt:lpstr>
      <vt:lpstr>What is Cassandra?</vt:lpstr>
      <vt:lpstr>Simple API</vt:lpstr>
      <vt:lpstr>Consistent Hash Ring</vt:lpstr>
      <vt:lpstr>Replication</vt:lpstr>
      <vt:lpstr>The Ring</vt:lpstr>
      <vt:lpstr>Consistency</vt:lpstr>
      <vt:lpstr>Data Modeling Example</vt:lpstr>
      <vt:lpstr>Bloggie Blog Requirements</vt:lpstr>
      <vt:lpstr>Modeling Entities (User, Post, Comment)</vt:lpstr>
      <vt:lpstr>We need a keyspace</vt:lpstr>
      <vt:lpstr>User Object</vt:lpstr>
      <vt:lpstr>We need a ColumnFamily</vt:lpstr>
      <vt:lpstr>The Shortest Hector Tutorial</vt:lpstr>
      <vt:lpstr>Create a User</vt:lpstr>
      <vt:lpstr>Retrieve User</vt:lpstr>
      <vt:lpstr>Modeling Relationships (Posts a User owns)</vt:lpstr>
      <vt:lpstr>Create the User -&gt; Posts Relationship</vt:lpstr>
      <vt:lpstr>Modeling an Index (Posts sorted by time or vote)</vt:lpstr>
      <vt:lpstr>Creating an Index</vt:lpstr>
      <vt:lpstr>How to Count – Really!</vt:lpstr>
      <vt:lpstr>Creating a Counter</vt:lpstr>
      <vt:lpstr>OK, Let’s Code … Wait! We need a complete Schema</vt:lpstr>
      <vt:lpstr>Let’s code – fo real</vt:lpstr>
    </vt:vector>
  </TitlesOfParts>
  <Company>DCAT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Training</dc:title>
  <dc:creator>Todd Burruss</dc:creator>
  <cp:lastModifiedBy>Todd Burruss</cp:lastModifiedBy>
  <cp:revision>37</cp:revision>
  <cp:lastPrinted>2013-07-16T17:44:57Z</cp:lastPrinted>
  <dcterms:created xsi:type="dcterms:W3CDTF">2013-07-08T23:44:43Z</dcterms:created>
  <dcterms:modified xsi:type="dcterms:W3CDTF">2013-07-16T19:01:03Z</dcterms:modified>
</cp:coreProperties>
</file>