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62" r:id="rId2"/>
  </p:sldMasterIdLst>
  <p:notesMasterIdLst>
    <p:notesMasterId r:id="rId19"/>
  </p:notesMasterIdLst>
  <p:handoutMasterIdLst>
    <p:handoutMasterId r:id="rId20"/>
  </p:handoutMasterIdLst>
  <p:sldIdLst>
    <p:sldId id="256" r:id="rId3"/>
    <p:sldId id="260" r:id="rId4"/>
    <p:sldId id="261" r:id="rId5"/>
    <p:sldId id="257" r:id="rId6"/>
    <p:sldId id="264" r:id="rId7"/>
    <p:sldId id="268" r:id="rId8"/>
    <p:sldId id="270" r:id="rId9"/>
    <p:sldId id="269" r:id="rId10"/>
    <p:sldId id="271" r:id="rId11"/>
    <p:sldId id="272" r:id="rId12"/>
    <p:sldId id="258" r:id="rId13"/>
    <p:sldId id="259" r:id="rId14"/>
    <p:sldId id="262" r:id="rId15"/>
    <p:sldId id="263" r:id="rId16"/>
    <p:sldId id="266"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567"/>
    <a:srgbClr val="FFC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976" y="-408"/>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20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A17C79-F1D8-4A8C-BAA1-50FFF5103D20}" type="doc">
      <dgm:prSet loTypeId="urn:microsoft.com/office/officeart/2005/8/layout/cycle6" loCatId="cycle" qsTypeId="urn:microsoft.com/office/officeart/2005/8/quickstyle/simple1" qsCatId="simple" csTypeId="urn:microsoft.com/office/officeart/2005/8/colors/accent2_2" csCatId="accent2" phldr="1"/>
      <dgm:spPr/>
      <dgm:t>
        <a:bodyPr/>
        <a:lstStyle/>
        <a:p>
          <a:endParaRPr lang="en-US"/>
        </a:p>
      </dgm:t>
    </dgm:pt>
    <dgm:pt modelId="{17E4DCCF-891A-4CB6-B335-B9D88290A8C1}">
      <dgm:prSet phldrT="[Text]" custT="1"/>
      <dgm:spPr/>
      <dgm:t>
        <a:bodyPr/>
        <a:lstStyle/>
        <a:p>
          <a:r>
            <a:rPr lang="en-US" sz="2000" dirty="0" smtClean="0"/>
            <a:t>Node 1</a:t>
          </a:r>
          <a:endParaRPr lang="en-US" sz="2000" dirty="0"/>
        </a:p>
      </dgm:t>
    </dgm:pt>
    <dgm:pt modelId="{29B43B7A-3F2D-4259-9520-3E06B32ADD3D}" type="parTrans" cxnId="{36B3D127-56D7-49CE-B2B0-16E88B16D642}">
      <dgm:prSet/>
      <dgm:spPr/>
      <dgm:t>
        <a:bodyPr/>
        <a:lstStyle/>
        <a:p>
          <a:endParaRPr lang="en-US"/>
        </a:p>
      </dgm:t>
    </dgm:pt>
    <dgm:pt modelId="{5A3E9748-F76A-492B-A7B2-1796F40F42B6}" type="sibTrans" cxnId="{36B3D127-56D7-49CE-B2B0-16E88B16D642}">
      <dgm:prSet/>
      <dgm:spPr/>
      <dgm:t>
        <a:bodyPr/>
        <a:lstStyle/>
        <a:p>
          <a:endParaRPr lang="en-US"/>
        </a:p>
      </dgm:t>
    </dgm:pt>
    <dgm:pt modelId="{A8229CF3-776C-4641-9741-4F8B2D07F016}">
      <dgm:prSet phldrT="[Text]" custT="1"/>
      <dgm:spPr/>
      <dgm:t>
        <a:bodyPr/>
        <a:lstStyle/>
        <a:p>
          <a:r>
            <a:rPr lang="en-US" sz="2000" dirty="0" smtClean="0"/>
            <a:t>Node 2</a:t>
          </a:r>
          <a:endParaRPr lang="en-US" sz="2000" dirty="0"/>
        </a:p>
      </dgm:t>
    </dgm:pt>
    <dgm:pt modelId="{F677699B-E200-4B83-8088-AEBA27A45304}" type="parTrans" cxnId="{BB8C9832-16DE-4B42-B0A3-E611BEBE3525}">
      <dgm:prSet/>
      <dgm:spPr/>
      <dgm:t>
        <a:bodyPr/>
        <a:lstStyle/>
        <a:p>
          <a:endParaRPr lang="en-US"/>
        </a:p>
      </dgm:t>
    </dgm:pt>
    <dgm:pt modelId="{BB2C2BE8-A6D1-45AF-AD60-13D570E5BD46}" type="sibTrans" cxnId="{BB8C9832-16DE-4B42-B0A3-E611BEBE3525}">
      <dgm:prSet/>
      <dgm:spPr/>
      <dgm:t>
        <a:bodyPr/>
        <a:lstStyle/>
        <a:p>
          <a:endParaRPr lang="en-US"/>
        </a:p>
      </dgm:t>
    </dgm:pt>
    <dgm:pt modelId="{E3D47967-EB63-4964-B496-7E806D7DCF62}">
      <dgm:prSet phldrT="[Text]" custT="1"/>
      <dgm:spPr/>
      <dgm:t>
        <a:bodyPr/>
        <a:lstStyle/>
        <a:p>
          <a:r>
            <a:rPr lang="en-US" sz="2000" dirty="0" smtClean="0"/>
            <a:t>Node 3</a:t>
          </a:r>
          <a:endParaRPr lang="en-US" sz="2000" dirty="0"/>
        </a:p>
      </dgm:t>
    </dgm:pt>
    <dgm:pt modelId="{47D2051D-3706-4500-9264-7D3EF1B8E002}" type="parTrans" cxnId="{36A3711B-102B-431B-B2D4-BC0D03C4FCAA}">
      <dgm:prSet/>
      <dgm:spPr/>
      <dgm:t>
        <a:bodyPr/>
        <a:lstStyle/>
        <a:p>
          <a:endParaRPr lang="en-US"/>
        </a:p>
      </dgm:t>
    </dgm:pt>
    <dgm:pt modelId="{181CE468-9A3A-4386-BCDA-1EA20BD52BAB}" type="sibTrans" cxnId="{36A3711B-102B-431B-B2D4-BC0D03C4FCAA}">
      <dgm:prSet/>
      <dgm:spPr/>
      <dgm:t>
        <a:bodyPr/>
        <a:lstStyle/>
        <a:p>
          <a:endParaRPr lang="en-US"/>
        </a:p>
      </dgm:t>
    </dgm:pt>
    <dgm:pt modelId="{FF0DA38B-C075-4C90-BEC7-158BCE47039F}">
      <dgm:prSet phldrT="[Text]" custT="1"/>
      <dgm:spPr/>
      <dgm:t>
        <a:bodyPr/>
        <a:lstStyle/>
        <a:p>
          <a:r>
            <a:rPr lang="en-US" sz="2000" dirty="0" smtClean="0"/>
            <a:t>Node 4</a:t>
          </a:r>
          <a:endParaRPr lang="en-US" sz="2000" dirty="0"/>
        </a:p>
      </dgm:t>
    </dgm:pt>
    <dgm:pt modelId="{0B66596F-D941-4C42-9345-EDBC7D094753}" type="parTrans" cxnId="{E635807E-A367-4982-9626-47EDAB7BDC9E}">
      <dgm:prSet/>
      <dgm:spPr/>
      <dgm:t>
        <a:bodyPr/>
        <a:lstStyle/>
        <a:p>
          <a:endParaRPr lang="en-US"/>
        </a:p>
      </dgm:t>
    </dgm:pt>
    <dgm:pt modelId="{0098E8EC-8E62-43D5-969E-4B8AC349F11C}" type="sibTrans" cxnId="{E635807E-A367-4982-9626-47EDAB7BDC9E}">
      <dgm:prSet/>
      <dgm:spPr/>
      <dgm:t>
        <a:bodyPr/>
        <a:lstStyle/>
        <a:p>
          <a:endParaRPr lang="en-US"/>
        </a:p>
      </dgm:t>
    </dgm:pt>
    <dgm:pt modelId="{62C0CF56-1973-45CB-AE04-6BA110E544FA}">
      <dgm:prSet phldrT="[Text]" custT="1"/>
      <dgm:spPr/>
      <dgm:t>
        <a:bodyPr/>
        <a:lstStyle/>
        <a:p>
          <a:pPr>
            <a:spcAft>
              <a:spcPts val="0"/>
            </a:spcAft>
          </a:pPr>
          <a:r>
            <a:rPr lang="en-US" sz="2000" dirty="0" smtClean="0"/>
            <a:t>Node 5</a:t>
          </a:r>
        </a:p>
        <a:p>
          <a:pPr>
            <a:spcAft>
              <a:spcPct val="35000"/>
            </a:spcAft>
          </a:pPr>
          <a:r>
            <a:rPr lang="en-US" sz="1200" dirty="0" smtClean="0"/>
            <a:t>(coordinator)</a:t>
          </a:r>
          <a:endParaRPr lang="en-US" sz="1200" dirty="0"/>
        </a:p>
      </dgm:t>
    </dgm:pt>
    <dgm:pt modelId="{9453511E-0894-40CD-AA02-D73BCE4F8F67}" type="parTrans" cxnId="{DB5CD566-FE4A-4A1D-9797-8B475EBBF111}">
      <dgm:prSet/>
      <dgm:spPr/>
      <dgm:t>
        <a:bodyPr/>
        <a:lstStyle/>
        <a:p>
          <a:endParaRPr lang="en-US"/>
        </a:p>
      </dgm:t>
    </dgm:pt>
    <dgm:pt modelId="{A0D0B115-E6F3-4045-A2AA-1E4877AD552A}" type="sibTrans" cxnId="{DB5CD566-FE4A-4A1D-9797-8B475EBBF111}">
      <dgm:prSet/>
      <dgm:spPr/>
      <dgm:t>
        <a:bodyPr/>
        <a:lstStyle/>
        <a:p>
          <a:endParaRPr lang="en-US"/>
        </a:p>
      </dgm:t>
    </dgm:pt>
    <dgm:pt modelId="{65017288-854D-4FB1-B4D0-8D0C9E4AFF98}" type="pres">
      <dgm:prSet presAssocID="{3AA17C79-F1D8-4A8C-BAA1-50FFF5103D20}" presName="cycle" presStyleCnt="0">
        <dgm:presLayoutVars>
          <dgm:dir/>
          <dgm:resizeHandles val="exact"/>
        </dgm:presLayoutVars>
      </dgm:prSet>
      <dgm:spPr/>
      <dgm:t>
        <a:bodyPr/>
        <a:lstStyle/>
        <a:p>
          <a:endParaRPr lang="en-US"/>
        </a:p>
      </dgm:t>
    </dgm:pt>
    <dgm:pt modelId="{7178B525-B371-450C-9FE8-47E931CDE89B}" type="pres">
      <dgm:prSet presAssocID="{17E4DCCF-891A-4CB6-B335-B9D88290A8C1}" presName="node" presStyleLbl="node1" presStyleIdx="0" presStyleCnt="5">
        <dgm:presLayoutVars>
          <dgm:bulletEnabled val="1"/>
        </dgm:presLayoutVars>
      </dgm:prSet>
      <dgm:spPr/>
      <dgm:t>
        <a:bodyPr/>
        <a:lstStyle/>
        <a:p>
          <a:endParaRPr lang="en-US"/>
        </a:p>
      </dgm:t>
    </dgm:pt>
    <dgm:pt modelId="{4195AEF6-9816-4358-A15E-90F10C07A8F4}" type="pres">
      <dgm:prSet presAssocID="{17E4DCCF-891A-4CB6-B335-B9D88290A8C1}" presName="spNode" presStyleCnt="0"/>
      <dgm:spPr/>
    </dgm:pt>
    <dgm:pt modelId="{AB71842A-EF77-474D-9A04-ABD679A3D3CC}" type="pres">
      <dgm:prSet presAssocID="{5A3E9748-F76A-492B-A7B2-1796F40F42B6}" presName="sibTrans" presStyleLbl="sibTrans1D1" presStyleIdx="0" presStyleCnt="5"/>
      <dgm:spPr/>
      <dgm:t>
        <a:bodyPr/>
        <a:lstStyle/>
        <a:p>
          <a:endParaRPr lang="en-US"/>
        </a:p>
      </dgm:t>
    </dgm:pt>
    <dgm:pt modelId="{39535CAB-FE0A-40E7-9C2C-87597E95EA5F}" type="pres">
      <dgm:prSet presAssocID="{A8229CF3-776C-4641-9741-4F8B2D07F016}" presName="node" presStyleLbl="node1" presStyleIdx="1" presStyleCnt="5">
        <dgm:presLayoutVars>
          <dgm:bulletEnabled val="1"/>
        </dgm:presLayoutVars>
      </dgm:prSet>
      <dgm:spPr/>
      <dgm:t>
        <a:bodyPr/>
        <a:lstStyle/>
        <a:p>
          <a:endParaRPr lang="en-US"/>
        </a:p>
      </dgm:t>
    </dgm:pt>
    <dgm:pt modelId="{3EC9A57C-EC79-4EFD-83A7-44F56D881F52}" type="pres">
      <dgm:prSet presAssocID="{A8229CF3-776C-4641-9741-4F8B2D07F016}" presName="spNode" presStyleCnt="0"/>
      <dgm:spPr/>
    </dgm:pt>
    <dgm:pt modelId="{1C9240A9-6D3A-4EAA-92AA-84BD0209F14D}" type="pres">
      <dgm:prSet presAssocID="{BB2C2BE8-A6D1-45AF-AD60-13D570E5BD46}" presName="sibTrans" presStyleLbl="sibTrans1D1" presStyleIdx="1" presStyleCnt="5"/>
      <dgm:spPr/>
      <dgm:t>
        <a:bodyPr/>
        <a:lstStyle/>
        <a:p>
          <a:endParaRPr lang="en-US"/>
        </a:p>
      </dgm:t>
    </dgm:pt>
    <dgm:pt modelId="{12058D1C-AD9B-4658-9E0A-D6DE6A6A8FC3}" type="pres">
      <dgm:prSet presAssocID="{E3D47967-EB63-4964-B496-7E806D7DCF62}" presName="node" presStyleLbl="node1" presStyleIdx="2" presStyleCnt="5">
        <dgm:presLayoutVars>
          <dgm:bulletEnabled val="1"/>
        </dgm:presLayoutVars>
      </dgm:prSet>
      <dgm:spPr/>
      <dgm:t>
        <a:bodyPr/>
        <a:lstStyle/>
        <a:p>
          <a:endParaRPr lang="en-US"/>
        </a:p>
      </dgm:t>
    </dgm:pt>
    <dgm:pt modelId="{B93A32A1-45F5-494B-898C-D7151C07AAA1}" type="pres">
      <dgm:prSet presAssocID="{E3D47967-EB63-4964-B496-7E806D7DCF62}" presName="spNode" presStyleCnt="0"/>
      <dgm:spPr/>
    </dgm:pt>
    <dgm:pt modelId="{554A1570-3AD0-43F7-92E6-D3EF4C37BDB0}" type="pres">
      <dgm:prSet presAssocID="{181CE468-9A3A-4386-BCDA-1EA20BD52BAB}" presName="sibTrans" presStyleLbl="sibTrans1D1" presStyleIdx="2" presStyleCnt="5"/>
      <dgm:spPr/>
      <dgm:t>
        <a:bodyPr/>
        <a:lstStyle/>
        <a:p>
          <a:endParaRPr lang="en-US"/>
        </a:p>
      </dgm:t>
    </dgm:pt>
    <dgm:pt modelId="{F03CE7FD-3821-462D-80D6-14C63F890197}" type="pres">
      <dgm:prSet presAssocID="{FF0DA38B-C075-4C90-BEC7-158BCE47039F}" presName="node" presStyleLbl="node1" presStyleIdx="3" presStyleCnt="5">
        <dgm:presLayoutVars>
          <dgm:bulletEnabled val="1"/>
        </dgm:presLayoutVars>
      </dgm:prSet>
      <dgm:spPr/>
      <dgm:t>
        <a:bodyPr/>
        <a:lstStyle/>
        <a:p>
          <a:endParaRPr lang="en-US"/>
        </a:p>
      </dgm:t>
    </dgm:pt>
    <dgm:pt modelId="{95EE6F9F-9435-40C6-9E78-4F24C46B0F6C}" type="pres">
      <dgm:prSet presAssocID="{FF0DA38B-C075-4C90-BEC7-158BCE47039F}" presName="spNode" presStyleCnt="0"/>
      <dgm:spPr/>
    </dgm:pt>
    <dgm:pt modelId="{16AD50C3-55BC-499E-A1BD-9954B6C18520}" type="pres">
      <dgm:prSet presAssocID="{0098E8EC-8E62-43D5-969E-4B8AC349F11C}" presName="sibTrans" presStyleLbl="sibTrans1D1" presStyleIdx="3" presStyleCnt="5"/>
      <dgm:spPr/>
      <dgm:t>
        <a:bodyPr/>
        <a:lstStyle/>
        <a:p>
          <a:endParaRPr lang="en-US"/>
        </a:p>
      </dgm:t>
    </dgm:pt>
    <dgm:pt modelId="{4C38D9FC-0613-4DCB-8AA8-E16ABC8AB4E6}" type="pres">
      <dgm:prSet presAssocID="{62C0CF56-1973-45CB-AE04-6BA110E544FA}" presName="node" presStyleLbl="node1" presStyleIdx="4" presStyleCnt="5">
        <dgm:presLayoutVars>
          <dgm:bulletEnabled val="1"/>
        </dgm:presLayoutVars>
      </dgm:prSet>
      <dgm:spPr/>
      <dgm:t>
        <a:bodyPr/>
        <a:lstStyle/>
        <a:p>
          <a:endParaRPr lang="en-US"/>
        </a:p>
      </dgm:t>
    </dgm:pt>
    <dgm:pt modelId="{E0D42080-2BB3-4DFC-8323-C405257DE8E4}" type="pres">
      <dgm:prSet presAssocID="{62C0CF56-1973-45CB-AE04-6BA110E544FA}" presName="spNode" presStyleCnt="0"/>
      <dgm:spPr/>
    </dgm:pt>
    <dgm:pt modelId="{38CB9A11-CEF4-43E1-B257-4F0076CE853F}" type="pres">
      <dgm:prSet presAssocID="{A0D0B115-E6F3-4045-A2AA-1E4877AD552A}" presName="sibTrans" presStyleLbl="sibTrans1D1" presStyleIdx="4" presStyleCnt="5"/>
      <dgm:spPr/>
      <dgm:t>
        <a:bodyPr/>
        <a:lstStyle/>
        <a:p>
          <a:endParaRPr lang="en-US"/>
        </a:p>
      </dgm:t>
    </dgm:pt>
  </dgm:ptLst>
  <dgm:cxnLst>
    <dgm:cxn modelId="{272695CA-6678-4A40-A4FD-C8EE06BFFA88}" type="presOf" srcId="{BB2C2BE8-A6D1-45AF-AD60-13D570E5BD46}" destId="{1C9240A9-6D3A-4EAA-92AA-84BD0209F14D}" srcOrd="0" destOrd="0" presId="urn:microsoft.com/office/officeart/2005/8/layout/cycle6"/>
    <dgm:cxn modelId="{E635807E-A367-4982-9626-47EDAB7BDC9E}" srcId="{3AA17C79-F1D8-4A8C-BAA1-50FFF5103D20}" destId="{FF0DA38B-C075-4C90-BEC7-158BCE47039F}" srcOrd="3" destOrd="0" parTransId="{0B66596F-D941-4C42-9345-EDBC7D094753}" sibTransId="{0098E8EC-8E62-43D5-969E-4B8AC349F11C}"/>
    <dgm:cxn modelId="{BE53CF3C-5B57-4E81-91BD-311E9DA7BFD7}" type="presOf" srcId="{0098E8EC-8E62-43D5-969E-4B8AC349F11C}" destId="{16AD50C3-55BC-499E-A1BD-9954B6C18520}" srcOrd="0" destOrd="0" presId="urn:microsoft.com/office/officeart/2005/8/layout/cycle6"/>
    <dgm:cxn modelId="{C2C260F4-E129-45F8-BDB6-127A55A7070D}" type="presOf" srcId="{5A3E9748-F76A-492B-A7B2-1796F40F42B6}" destId="{AB71842A-EF77-474D-9A04-ABD679A3D3CC}" srcOrd="0" destOrd="0" presId="urn:microsoft.com/office/officeart/2005/8/layout/cycle6"/>
    <dgm:cxn modelId="{E67D3524-4436-488E-8986-0B4820698490}" type="presOf" srcId="{181CE468-9A3A-4386-BCDA-1EA20BD52BAB}" destId="{554A1570-3AD0-43F7-92E6-D3EF4C37BDB0}" srcOrd="0" destOrd="0" presId="urn:microsoft.com/office/officeart/2005/8/layout/cycle6"/>
    <dgm:cxn modelId="{DB5CD566-FE4A-4A1D-9797-8B475EBBF111}" srcId="{3AA17C79-F1D8-4A8C-BAA1-50FFF5103D20}" destId="{62C0CF56-1973-45CB-AE04-6BA110E544FA}" srcOrd="4" destOrd="0" parTransId="{9453511E-0894-40CD-AA02-D73BCE4F8F67}" sibTransId="{A0D0B115-E6F3-4045-A2AA-1E4877AD552A}"/>
    <dgm:cxn modelId="{BB8C9832-16DE-4B42-B0A3-E611BEBE3525}" srcId="{3AA17C79-F1D8-4A8C-BAA1-50FFF5103D20}" destId="{A8229CF3-776C-4641-9741-4F8B2D07F016}" srcOrd="1" destOrd="0" parTransId="{F677699B-E200-4B83-8088-AEBA27A45304}" sibTransId="{BB2C2BE8-A6D1-45AF-AD60-13D570E5BD46}"/>
    <dgm:cxn modelId="{84C524E2-3D5D-4F9C-B4D6-346983610633}" type="presOf" srcId="{E3D47967-EB63-4964-B496-7E806D7DCF62}" destId="{12058D1C-AD9B-4658-9E0A-D6DE6A6A8FC3}" srcOrd="0" destOrd="0" presId="urn:microsoft.com/office/officeart/2005/8/layout/cycle6"/>
    <dgm:cxn modelId="{B3CEE4B2-9B27-4CF0-8DB7-3CFEDEB824EF}" type="presOf" srcId="{A8229CF3-776C-4641-9741-4F8B2D07F016}" destId="{39535CAB-FE0A-40E7-9C2C-87597E95EA5F}" srcOrd="0" destOrd="0" presId="urn:microsoft.com/office/officeart/2005/8/layout/cycle6"/>
    <dgm:cxn modelId="{36A3711B-102B-431B-B2D4-BC0D03C4FCAA}" srcId="{3AA17C79-F1D8-4A8C-BAA1-50FFF5103D20}" destId="{E3D47967-EB63-4964-B496-7E806D7DCF62}" srcOrd="2" destOrd="0" parTransId="{47D2051D-3706-4500-9264-7D3EF1B8E002}" sibTransId="{181CE468-9A3A-4386-BCDA-1EA20BD52BAB}"/>
    <dgm:cxn modelId="{3D54644D-80A9-4714-B3FB-CEE3E50BDAC4}" type="presOf" srcId="{17E4DCCF-891A-4CB6-B335-B9D88290A8C1}" destId="{7178B525-B371-450C-9FE8-47E931CDE89B}" srcOrd="0" destOrd="0" presId="urn:microsoft.com/office/officeart/2005/8/layout/cycle6"/>
    <dgm:cxn modelId="{A6799C41-0883-4144-835E-38FCDB7CC6C8}" type="presOf" srcId="{3AA17C79-F1D8-4A8C-BAA1-50FFF5103D20}" destId="{65017288-854D-4FB1-B4D0-8D0C9E4AFF98}" srcOrd="0" destOrd="0" presId="urn:microsoft.com/office/officeart/2005/8/layout/cycle6"/>
    <dgm:cxn modelId="{A70B9EB1-329C-400F-A54E-AA6803E6E380}" type="presOf" srcId="{A0D0B115-E6F3-4045-A2AA-1E4877AD552A}" destId="{38CB9A11-CEF4-43E1-B257-4F0076CE853F}" srcOrd="0" destOrd="0" presId="urn:microsoft.com/office/officeart/2005/8/layout/cycle6"/>
    <dgm:cxn modelId="{36B3D127-56D7-49CE-B2B0-16E88B16D642}" srcId="{3AA17C79-F1D8-4A8C-BAA1-50FFF5103D20}" destId="{17E4DCCF-891A-4CB6-B335-B9D88290A8C1}" srcOrd="0" destOrd="0" parTransId="{29B43B7A-3F2D-4259-9520-3E06B32ADD3D}" sibTransId="{5A3E9748-F76A-492B-A7B2-1796F40F42B6}"/>
    <dgm:cxn modelId="{320A58BA-158E-41D8-90CC-A2467E834079}" type="presOf" srcId="{62C0CF56-1973-45CB-AE04-6BA110E544FA}" destId="{4C38D9FC-0613-4DCB-8AA8-E16ABC8AB4E6}" srcOrd="0" destOrd="0" presId="urn:microsoft.com/office/officeart/2005/8/layout/cycle6"/>
    <dgm:cxn modelId="{38DEF200-4C3D-4E21-AD78-4402263EC838}" type="presOf" srcId="{FF0DA38B-C075-4C90-BEC7-158BCE47039F}" destId="{F03CE7FD-3821-462D-80D6-14C63F890197}" srcOrd="0" destOrd="0" presId="urn:microsoft.com/office/officeart/2005/8/layout/cycle6"/>
    <dgm:cxn modelId="{E1DE0D62-3829-4E10-879C-3B03E76FB1D9}" type="presParOf" srcId="{65017288-854D-4FB1-B4D0-8D0C9E4AFF98}" destId="{7178B525-B371-450C-9FE8-47E931CDE89B}" srcOrd="0" destOrd="0" presId="urn:microsoft.com/office/officeart/2005/8/layout/cycle6"/>
    <dgm:cxn modelId="{75D8E00A-0201-4FF4-A6C6-AAD0AE9BAFE9}" type="presParOf" srcId="{65017288-854D-4FB1-B4D0-8D0C9E4AFF98}" destId="{4195AEF6-9816-4358-A15E-90F10C07A8F4}" srcOrd="1" destOrd="0" presId="urn:microsoft.com/office/officeart/2005/8/layout/cycle6"/>
    <dgm:cxn modelId="{0D81DE1B-31C0-47B1-AFC4-CBED4106D860}" type="presParOf" srcId="{65017288-854D-4FB1-B4D0-8D0C9E4AFF98}" destId="{AB71842A-EF77-474D-9A04-ABD679A3D3CC}" srcOrd="2" destOrd="0" presId="urn:microsoft.com/office/officeart/2005/8/layout/cycle6"/>
    <dgm:cxn modelId="{52BFA3A7-3773-4231-B731-99AFBE403B0F}" type="presParOf" srcId="{65017288-854D-4FB1-B4D0-8D0C9E4AFF98}" destId="{39535CAB-FE0A-40E7-9C2C-87597E95EA5F}" srcOrd="3" destOrd="0" presId="urn:microsoft.com/office/officeart/2005/8/layout/cycle6"/>
    <dgm:cxn modelId="{EBEA1151-0535-4A14-A63B-ADD1F0792588}" type="presParOf" srcId="{65017288-854D-4FB1-B4D0-8D0C9E4AFF98}" destId="{3EC9A57C-EC79-4EFD-83A7-44F56D881F52}" srcOrd="4" destOrd="0" presId="urn:microsoft.com/office/officeart/2005/8/layout/cycle6"/>
    <dgm:cxn modelId="{DB0D698B-80BA-45FB-9241-DCB9E0A78E07}" type="presParOf" srcId="{65017288-854D-4FB1-B4D0-8D0C9E4AFF98}" destId="{1C9240A9-6D3A-4EAA-92AA-84BD0209F14D}" srcOrd="5" destOrd="0" presId="urn:microsoft.com/office/officeart/2005/8/layout/cycle6"/>
    <dgm:cxn modelId="{80A3DCCA-C0CE-42AB-A0E7-42D11C15862A}" type="presParOf" srcId="{65017288-854D-4FB1-B4D0-8D0C9E4AFF98}" destId="{12058D1C-AD9B-4658-9E0A-D6DE6A6A8FC3}" srcOrd="6" destOrd="0" presId="urn:microsoft.com/office/officeart/2005/8/layout/cycle6"/>
    <dgm:cxn modelId="{3DE09589-ABB3-4D81-BCDF-10B2CA50F8BE}" type="presParOf" srcId="{65017288-854D-4FB1-B4D0-8D0C9E4AFF98}" destId="{B93A32A1-45F5-494B-898C-D7151C07AAA1}" srcOrd="7" destOrd="0" presId="urn:microsoft.com/office/officeart/2005/8/layout/cycle6"/>
    <dgm:cxn modelId="{479F8587-FC4E-4261-95BA-70CDCD9791E2}" type="presParOf" srcId="{65017288-854D-4FB1-B4D0-8D0C9E4AFF98}" destId="{554A1570-3AD0-43F7-92E6-D3EF4C37BDB0}" srcOrd="8" destOrd="0" presId="urn:microsoft.com/office/officeart/2005/8/layout/cycle6"/>
    <dgm:cxn modelId="{6BA5281C-0DE5-4806-9E2F-13F4CB3CAD55}" type="presParOf" srcId="{65017288-854D-4FB1-B4D0-8D0C9E4AFF98}" destId="{F03CE7FD-3821-462D-80D6-14C63F890197}" srcOrd="9" destOrd="0" presId="urn:microsoft.com/office/officeart/2005/8/layout/cycle6"/>
    <dgm:cxn modelId="{A5FF30CC-4B2E-40B6-87EF-BDAA319459E7}" type="presParOf" srcId="{65017288-854D-4FB1-B4D0-8D0C9E4AFF98}" destId="{95EE6F9F-9435-40C6-9E78-4F24C46B0F6C}" srcOrd="10" destOrd="0" presId="urn:microsoft.com/office/officeart/2005/8/layout/cycle6"/>
    <dgm:cxn modelId="{AE2DCC7A-3000-4D69-91B2-898A12F232CD}" type="presParOf" srcId="{65017288-854D-4FB1-B4D0-8D0C9E4AFF98}" destId="{16AD50C3-55BC-499E-A1BD-9954B6C18520}" srcOrd="11" destOrd="0" presId="urn:microsoft.com/office/officeart/2005/8/layout/cycle6"/>
    <dgm:cxn modelId="{B16026FE-67D1-4512-9D3A-899AF9DFC523}" type="presParOf" srcId="{65017288-854D-4FB1-B4D0-8D0C9E4AFF98}" destId="{4C38D9FC-0613-4DCB-8AA8-E16ABC8AB4E6}" srcOrd="12" destOrd="0" presId="urn:microsoft.com/office/officeart/2005/8/layout/cycle6"/>
    <dgm:cxn modelId="{9A68EA67-2BBB-462C-89EA-B68F89FA20B7}" type="presParOf" srcId="{65017288-854D-4FB1-B4D0-8D0C9E4AFF98}" destId="{E0D42080-2BB3-4DFC-8323-C405257DE8E4}" srcOrd="13" destOrd="0" presId="urn:microsoft.com/office/officeart/2005/8/layout/cycle6"/>
    <dgm:cxn modelId="{AA5B8D89-A544-4BAA-B384-E0846C6E519E}" type="presParOf" srcId="{65017288-854D-4FB1-B4D0-8D0C9E4AFF98}" destId="{38CB9A11-CEF4-43E1-B257-4F0076CE853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8B525-B371-450C-9FE8-47E931CDE89B}">
      <dsp:nvSpPr>
        <dsp:cNvPr id="0" name=""/>
        <dsp:cNvSpPr/>
      </dsp:nvSpPr>
      <dsp:spPr>
        <a:xfrm>
          <a:off x="2380505" y="2370"/>
          <a:ext cx="1334988" cy="86774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Node 1</a:t>
          </a:r>
          <a:endParaRPr lang="en-US" sz="2000" kern="1200" dirty="0"/>
        </a:p>
      </dsp:txBody>
      <dsp:txXfrm>
        <a:off x="2422865" y="44730"/>
        <a:ext cx="1250268" cy="783022"/>
      </dsp:txXfrm>
    </dsp:sp>
    <dsp:sp modelId="{AB71842A-EF77-474D-9A04-ABD679A3D3CC}">
      <dsp:nvSpPr>
        <dsp:cNvPr id="0" name=""/>
        <dsp:cNvSpPr/>
      </dsp:nvSpPr>
      <dsp:spPr>
        <a:xfrm>
          <a:off x="1315405" y="436241"/>
          <a:ext cx="3465188" cy="3465188"/>
        </a:xfrm>
        <a:custGeom>
          <a:avLst/>
          <a:gdLst/>
          <a:ahLst/>
          <a:cxnLst/>
          <a:rect l="0" t="0" r="0" b="0"/>
          <a:pathLst>
            <a:path>
              <a:moveTo>
                <a:pt x="2409246" y="137594"/>
              </a:moveTo>
              <a:arcTo wR="1732594" hR="1732594" stAng="17579295" swAng="1959991"/>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9535CAB-FE0A-40E7-9C2C-87597E95EA5F}">
      <dsp:nvSpPr>
        <dsp:cNvPr id="0" name=""/>
        <dsp:cNvSpPr/>
      </dsp:nvSpPr>
      <dsp:spPr>
        <a:xfrm>
          <a:off x="4028301" y="1199563"/>
          <a:ext cx="1334988" cy="86774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Node 2</a:t>
          </a:r>
          <a:endParaRPr lang="en-US" sz="2000" kern="1200" dirty="0"/>
        </a:p>
      </dsp:txBody>
      <dsp:txXfrm>
        <a:off x="4070661" y="1241923"/>
        <a:ext cx="1250268" cy="783022"/>
      </dsp:txXfrm>
    </dsp:sp>
    <dsp:sp modelId="{1C9240A9-6D3A-4EAA-92AA-84BD0209F14D}">
      <dsp:nvSpPr>
        <dsp:cNvPr id="0" name=""/>
        <dsp:cNvSpPr/>
      </dsp:nvSpPr>
      <dsp:spPr>
        <a:xfrm>
          <a:off x="1315405" y="436241"/>
          <a:ext cx="3465188" cy="3465188"/>
        </a:xfrm>
        <a:custGeom>
          <a:avLst/>
          <a:gdLst/>
          <a:ahLst/>
          <a:cxnLst/>
          <a:rect l="0" t="0" r="0" b="0"/>
          <a:pathLst>
            <a:path>
              <a:moveTo>
                <a:pt x="3462825" y="1642133"/>
              </a:moveTo>
              <a:arcTo wR="1732594" hR="1732594" stAng="21420430" swAng="2195114"/>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058D1C-AD9B-4658-9E0A-D6DE6A6A8FC3}">
      <dsp:nvSpPr>
        <dsp:cNvPr id="0" name=""/>
        <dsp:cNvSpPr/>
      </dsp:nvSpPr>
      <dsp:spPr>
        <a:xfrm>
          <a:off x="3398899" y="3136663"/>
          <a:ext cx="1334988" cy="86774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Node 3</a:t>
          </a:r>
          <a:endParaRPr lang="en-US" sz="2000" kern="1200" dirty="0"/>
        </a:p>
      </dsp:txBody>
      <dsp:txXfrm>
        <a:off x="3441259" y="3179023"/>
        <a:ext cx="1250268" cy="783022"/>
      </dsp:txXfrm>
    </dsp:sp>
    <dsp:sp modelId="{554A1570-3AD0-43F7-92E6-D3EF4C37BDB0}">
      <dsp:nvSpPr>
        <dsp:cNvPr id="0" name=""/>
        <dsp:cNvSpPr/>
      </dsp:nvSpPr>
      <dsp:spPr>
        <a:xfrm>
          <a:off x="1315405" y="436241"/>
          <a:ext cx="3465188" cy="3465188"/>
        </a:xfrm>
        <a:custGeom>
          <a:avLst/>
          <a:gdLst/>
          <a:ahLst/>
          <a:cxnLst/>
          <a:rect l="0" t="0" r="0" b="0"/>
          <a:pathLst>
            <a:path>
              <a:moveTo>
                <a:pt x="2076618" y="3430690"/>
              </a:moveTo>
              <a:arcTo wR="1732594" hR="1732594" stAng="4712834" swAng="1374332"/>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3CE7FD-3821-462D-80D6-14C63F890197}">
      <dsp:nvSpPr>
        <dsp:cNvPr id="0" name=""/>
        <dsp:cNvSpPr/>
      </dsp:nvSpPr>
      <dsp:spPr>
        <a:xfrm>
          <a:off x="1362112" y="3136663"/>
          <a:ext cx="1334988" cy="86774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Node 4</a:t>
          </a:r>
          <a:endParaRPr lang="en-US" sz="2000" kern="1200" dirty="0"/>
        </a:p>
      </dsp:txBody>
      <dsp:txXfrm>
        <a:off x="1404472" y="3179023"/>
        <a:ext cx="1250268" cy="783022"/>
      </dsp:txXfrm>
    </dsp:sp>
    <dsp:sp modelId="{16AD50C3-55BC-499E-A1BD-9954B6C18520}">
      <dsp:nvSpPr>
        <dsp:cNvPr id="0" name=""/>
        <dsp:cNvSpPr/>
      </dsp:nvSpPr>
      <dsp:spPr>
        <a:xfrm>
          <a:off x="1315405" y="436241"/>
          <a:ext cx="3465188" cy="3465188"/>
        </a:xfrm>
        <a:custGeom>
          <a:avLst/>
          <a:gdLst/>
          <a:ahLst/>
          <a:cxnLst/>
          <a:rect l="0" t="0" r="0" b="0"/>
          <a:pathLst>
            <a:path>
              <a:moveTo>
                <a:pt x="289352" y="2691206"/>
              </a:moveTo>
              <a:arcTo wR="1732594" hR="1732594" stAng="8784456" swAng="2195114"/>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38D9FC-0613-4DCB-8AA8-E16ABC8AB4E6}">
      <dsp:nvSpPr>
        <dsp:cNvPr id="0" name=""/>
        <dsp:cNvSpPr/>
      </dsp:nvSpPr>
      <dsp:spPr>
        <a:xfrm>
          <a:off x="732710" y="1199563"/>
          <a:ext cx="1334988" cy="86774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ts val="0"/>
            </a:spcAft>
          </a:pPr>
          <a:r>
            <a:rPr lang="en-US" sz="2000" kern="1200" dirty="0" smtClean="0"/>
            <a:t>Node 5</a:t>
          </a:r>
        </a:p>
        <a:p>
          <a:pPr lvl="0" algn="ctr" defTabSz="889000">
            <a:lnSpc>
              <a:spcPct val="90000"/>
            </a:lnSpc>
            <a:spcBef>
              <a:spcPct val="0"/>
            </a:spcBef>
            <a:spcAft>
              <a:spcPct val="35000"/>
            </a:spcAft>
          </a:pPr>
          <a:r>
            <a:rPr lang="en-US" sz="1200" kern="1200" dirty="0" smtClean="0"/>
            <a:t>(coordinator)</a:t>
          </a:r>
          <a:endParaRPr lang="en-US" sz="1200" kern="1200" dirty="0"/>
        </a:p>
      </dsp:txBody>
      <dsp:txXfrm>
        <a:off x="775070" y="1241923"/>
        <a:ext cx="1250268" cy="783022"/>
      </dsp:txXfrm>
    </dsp:sp>
    <dsp:sp modelId="{38CB9A11-CEF4-43E1-B257-4F0076CE853F}">
      <dsp:nvSpPr>
        <dsp:cNvPr id="0" name=""/>
        <dsp:cNvSpPr/>
      </dsp:nvSpPr>
      <dsp:spPr>
        <a:xfrm>
          <a:off x="1315405" y="436241"/>
          <a:ext cx="3465188" cy="3465188"/>
        </a:xfrm>
        <a:custGeom>
          <a:avLst/>
          <a:gdLst/>
          <a:ahLst/>
          <a:cxnLst/>
          <a:rect l="0" t="0" r="0" b="0"/>
          <a:pathLst>
            <a:path>
              <a:moveTo>
                <a:pt x="302072" y="755102"/>
              </a:moveTo>
              <a:arcTo wR="1732594" hR="1732594" stAng="12860714" swAng="1959991"/>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2629AE-CB80-4486-B99E-7BC057D94E5C}" type="datetimeFigureOut">
              <a:rPr lang="en-US" smtClean="0"/>
              <a:pPr/>
              <a:t>9/7/12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5FDF22-E5BC-4BDE-B58D-0ABAF84C324F}" type="slidenum">
              <a:rPr lang="en-US" smtClean="0"/>
              <a:pPr/>
              <a:t>‹#›</a:t>
            </a:fld>
            <a:endParaRPr lang="en-US"/>
          </a:p>
        </p:txBody>
      </p:sp>
    </p:spTree>
    <p:extLst>
      <p:ext uri="{BB962C8B-B14F-4D97-AF65-F5344CB8AC3E}">
        <p14:creationId xmlns:p14="http://schemas.microsoft.com/office/powerpoint/2010/main" val="3277839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02A07-6815-4554-85FB-008A6082BD5E}" type="datetimeFigureOut">
              <a:rPr lang="en-US" smtClean="0"/>
              <a:pPr/>
              <a:t>9/7/12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6F3507-17CA-46E4-B445-BEFB50A083F4}" type="slidenum">
              <a:rPr lang="en-US" smtClean="0"/>
              <a:pPr/>
              <a:t>‹#›</a:t>
            </a:fld>
            <a:endParaRPr lang="en-US"/>
          </a:p>
        </p:txBody>
      </p:sp>
    </p:spTree>
    <p:extLst>
      <p:ext uri="{BB962C8B-B14F-4D97-AF65-F5344CB8AC3E}">
        <p14:creationId xmlns:p14="http://schemas.microsoft.com/office/powerpoint/2010/main" val="223422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6F3507-17CA-46E4-B445-BEFB50A083F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EB2106-9D98-41BF-A014-BAB264787D93}"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1135140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B2106-9D98-41BF-A014-BAB264787D93}"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11128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B2106-9D98-41BF-A014-BAB264787D93}"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353874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AF466F-BDA4-4F18-9C7B-FF0A9A1B0E80}" type="datetime1">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9/7/12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E300C-6FC5-4FC3-AF1A-075E4F50620D}" type="datetime1">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B2106-9D98-41BF-A014-BAB264787D93}"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1970811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9/7/12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EB2106-9D98-41BF-A014-BAB264787D93}"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173785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EB2106-9D98-41BF-A014-BAB264787D93}"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202112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EB2106-9D98-41BF-A014-BAB264787D93}" type="datetimeFigureOut">
              <a:rPr lang="en-US" smtClean="0"/>
              <a:pPr/>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390067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EB2106-9D98-41BF-A014-BAB264787D93}" type="datetimeFigureOut">
              <a:rPr lang="en-US" smtClean="0"/>
              <a:pPr/>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190482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B2106-9D98-41BF-A014-BAB264787D93}" type="datetimeFigureOut">
              <a:rPr lang="en-US" smtClean="0"/>
              <a:pPr/>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208197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B2106-9D98-41BF-A014-BAB264787D93}"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388198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B2106-9D98-41BF-A014-BAB264787D93}"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358F-DA0D-4487-9F4B-FA3D09D1067B}" type="slidenum">
              <a:rPr lang="en-US" smtClean="0"/>
              <a:pPr/>
              <a:t>‹#›</a:t>
            </a:fld>
            <a:endParaRPr lang="en-US"/>
          </a:p>
        </p:txBody>
      </p:sp>
    </p:spTree>
    <p:extLst>
      <p:ext uri="{BB962C8B-B14F-4D97-AF65-F5344CB8AC3E}">
        <p14:creationId xmlns:p14="http://schemas.microsoft.com/office/powerpoint/2010/main" val="10989465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B2106-9D98-41BF-A014-BAB264787D93}" type="datetimeFigureOut">
              <a:rPr lang="en-US" smtClean="0"/>
              <a:pPr/>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0358F-DA0D-4487-9F4B-FA3D09D1067B}" type="slidenum">
              <a:rPr lang="en-US" smtClean="0"/>
              <a:pPr/>
              <a:t>‹#›</a:t>
            </a:fld>
            <a:endParaRPr lang="en-US"/>
          </a:p>
        </p:txBody>
      </p:sp>
    </p:spTree>
    <p:extLst>
      <p:ext uri="{BB962C8B-B14F-4D97-AF65-F5344CB8AC3E}">
        <p14:creationId xmlns:p14="http://schemas.microsoft.com/office/powerpoint/2010/main" val="4231714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B2106-9D98-41BF-A014-BAB264787D93}" type="datetimeFigureOut">
              <a:rPr lang="en-US" smtClean="0"/>
              <a:pPr/>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0358F-DA0D-4487-9F4B-FA3D09D1067B}" type="slidenum">
              <a:rPr lang="en-US" smtClean="0"/>
              <a:pPr/>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jboss.org/net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Trellis Architecture</a:t>
            </a:r>
            <a:endParaRPr lang="en-US" dirty="0"/>
          </a:p>
        </p:txBody>
      </p:sp>
      <p:sp>
        <p:nvSpPr>
          <p:cNvPr id="3" name="Subtitle 2"/>
          <p:cNvSpPr>
            <a:spLocks noGrp="1"/>
          </p:cNvSpPr>
          <p:nvPr>
            <p:ph type="subTitle" idx="1"/>
          </p:nvPr>
        </p:nvSpPr>
        <p:spPr/>
        <p:txBody>
          <a:bodyPr/>
          <a:lstStyle/>
          <a:p>
            <a:r>
              <a:rPr lang="en-US" dirty="0" smtClean="0"/>
              <a:t>B. Todd Burruss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Interface </a:t>
            </a:r>
            <a:r>
              <a:rPr lang="en-US" dirty="0" err="1" smtClean="0"/>
              <a:t>GridActor</a:t>
            </a:r>
            <a:r>
              <a:rPr lang="en-US" dirty="0" smtClean="0"/>
              <a:t> {</a:t>
            </a:r>
          </a:p>
          <a:p>
            <a:pPr marL="0" indent="0">
              <a:buNone/>
            </a:pPr>
            <a:r>
              <a:rPr lang="en-US" dirty="0" smtClean="0"/>
              <a:t>	</a:t>
            </a:r>
            <a:r>
              <a:rPr lang="en-US" dirty="0" err="1" smtClean="0"/>
              <a:t>ActorResult</a:t>
            </a:r>
            <a:r>
              <a:rPr lang="en-US" dirty="0" smtClean="0"/>
              <a:t> execute( List&lt;</a:t>
            </a:r>
            <a:r>
              <a:rPr lang="en-US" dirty="0" err="1" smtClean="0"/>
              <a:t>ActorKey</a:t>
            </a:r>
            <a:r>
              <a:rPr lang="en-US" dirty="0" smtClean="0"/>
              <a:t>&gt; key, Object data)</a:t>
            </a:r>
          </a:p>
          <a:p>
            <a:pPr marL="0" indent="0">
              <a:buNone/>
            </a:pPr>
            <a:r>
              <a:rPr lang="en-US" dirty="0" smtClean="0"/>
              <a:t>}</a:t>
            </a:r>
          </a:p>
          <a:p>
            <a:pPr marL="0" indent="0">
              <a:buNone/>
            </a:pPr>
            <a:endParaRPr lang="en-US" dirty="0" smtClean="0"/>
          </a:p>
          <a:p>
            <a:r>
              <a:rPr lang="en-US" dirty="0" smtClean="0"/>
              <a:t>Have no knowledge of persistence, data is gathered and passed to Actor</a:t>
            </a:r>
          </a:p>
          <a:p>
            <a:r>
              <a:rPr lang="en-US" dirty="0" smtClean="0"/>
              <a:t>Clients can pass parameters to actors</a:t>
            </a:r>
          </a:p>
          <a:p>
            <a:r>
              <a:rPr lang="en-US" dirty="0" smtClean="0"/>
              <a:t>Actors can modify the data and perform calculations</a:t>
            </a:r>
          </a:p>
          <a:p>
            <a:r>
              <a:rPr lang="en-US" dirty="0" smtClean="0"/>
              <a:t>Should not spawn threads or utilize outside services</a:t>
            </a:r>
          </a:p>
        </p:txBody>
      </p:sp>
    </p:spTree>
    <p:extLst>
      <p:ext uri="{BB962C8B-B14F-4D97-AF65-F5344CB8AC3E}">
        <p14:creationId xmlns:p14="http://schemas.microsoft.com/office/powerpoint/2010/main" val="31533848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“Asynchronous event-driven network application framework”</a:t>
            </a:r>
          </a:p>
          <a:p>
            <a:r>
              <a:rPr lang="en-US" dirty="0" smtClean="0"/>
              <a:t>Provides TCP connectivity  handling for Trellis, but can also provide higher level protocol handling (HTTP, FTP, SSL, etc)</a:t>
            </a:r>
          </a:p>
          <a:p>
            <a:r>
              <a:rPr lang="en-US" dirty="0" smtClean="0"/>
              <a:t>Uses NIO, handles fragmentation, pluggable pipeline for serialization, session management, etc.</a:t>
            </a:r>
          </a:p>
          <a:p>
            <a:r>
              <a:rPr lang="en-US" dirty="0" smtClean="0">
                <a:hlinkClick r:id="rId2"/>
              </a:rPr>
              <a:t>http://www.jboss.org/netty</a:t>
            </a:r>
            <a:endParaRPr lang="en-US" dirty="0" smtClean="0"/>
          </a:p>
          <a:p>
            <a:r>
              <a:rPr lang="en-US" dirty="0" smtClean="0"/>
              <a:t>Apache V2 Licensed</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Cassandra?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 its built-in features to locate keys in the cluster, cluster management, and node discovery</a:t>
            </a:r>
          </a:p>
          <a:p>
            <a:r>
              <a:rPr lang="en-US" dirty="0" smtClean="0"/>
              <a:t>Extensible enough to tap into needed features without modifying its code base (only startup scripts.)  This means Trellis can make direct calls to Cassandra eliminating network overhead and Thrift protocol de/serialization</a:t>
            </a:r>
          </a:p>
          <a:p>
            <a:r>
              <a:rPr lang="en-US" dirty="0" smtClean="0"/>
              <a:t>Provides persistence for actor data</a:t>
            </a:r>
          </a:p>
          <a:p>
            <a:r>
              <a:rPr lang="en-US" dirty="0" smtClean="0"/>
              <a:t>Benefit from Cassandra’s replication, elasticity, fault tolerance, and tunable consistency features</a:t>
            </a:r>
          </a:p>
          <a:p>
            <a:r>
              <a:rPr lang="en-US" dirty="0" smtClean="0"/>
              <a:t>Cassandra usually has extra CPU waiting to be used</a:t>
            </a:r>
          </a:p>
          <a:p>
            <a:r>
              <a:rPr lang="en-US" dirty="0" smtClean="0"/>
              <a:t>… And can still use same Cassandra instance “normally”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Does Trellis Do?</a:t>
            </a:r>
            <a:endParaRPr lang="en-US" dirty="0"/>
          </a:p>
        </p:txBody>
      </p:sp>
      <p:sp>
        <p:nvSpPr>
          <p:cNvPr id="2" name="Content Placeholder 1"/>
          <p:cNvSpPr>
            <a:spLocks noGrp="1"/>
          </p:cNvSpPr>
          <p:nvPr>
            <p:ph idx="1"/>
          </p:nvPr>
        </p:nvSpPr>
        <p:spPr>
          <a:xfrm>
            <a:off x="304800" y="1600200"/>
            <a:ext cx="8534400" cy="5029200"/>
          </a:xfrm>
        </p:spPr>
        <p:txBody>
          <a:bodyPr>
            <a:normAutofit fontScale="92500" lnSpcReduction="10000"/>
          </a:bodyPr>
          <a:lstStyle/>
          <a:p>
            <a:pPr>
              <a:buNone/>
            </a:pPr>
            <a:r>
              <a:rPr lang="en-US" sz="2700" i="1" dirty="0" smtClean="0"/>
              <a:t>Client Side</a:t>
            </a:r>
          </a:p>
          <a:p>
            <a:r>
              <a:rPr lang="en-US" sz="2700" dirty="0" smtClean="0"/>
              <a:t>Works with Netty to provide easy connectivity</a:t>
            </a:r>
          </a:p>
          <a:p>
            <a:r>
              <a:rPr lang="en-US" sz="2700" dirty="0" smtClean="0"/>
              <a:t>Handles connection pooling and failover</a:t>
            </a:r>
          </a:p>
          <a:p>
            <a:r>
              <a:rPr lang="en-US" sz="2700" dirty="0" smtClean="0"/>
              <a:t>Handles all data marshalling</a:t>
            </a:r>
          </a:p>
          <a:p>
            <a:r>
              <a:rPr lang="en-US" sz="2700" dirty="0" smtClean="0"/>
              <a:t>Provides asynchronous and synchronous actor invocation</a:t>
            </a:r>
          </a:p>
          <a:p>
            <a:pPr>
              <a:buNone/>
            </a:pPr>
            <a:r>
              <a:rPr lang="en-US" sz="2700" i="1" dirty="0"/>
              <a:t>Server Side</a:t>
            </a:r>
          </a:p>
          <a:p>
            <a:r>
              <a:rPr lang="en-US" sz="2700" dirty="0"/>
              <a:t>Data marshaling to/from client and other Trellis nodes</a:t>
            </a:r>
          </a:p>
          <a:p>
            <a:r>
              <a:rPr lang="en-US" sz="2700" dirty="0"/>
              <a:t>Works with Cassandra to map keys to nodes</a:t>
            </a:r>
          </a:p>
          <a:p>
            <a:r>
              <a:rPr lang="en-US" sz="2700" dirty="0"/>
              <a:t>Routes requests to nodes for “local” processing</a:t>
            </a:r>
          </a:p>
          <a:p>
            <a:r>
              <a:rPr lang="en-US" sz="2700" dirty="0"/>
              <a:t>Provides Efficient Caching</a:t>
            </a:r>
          </a:p>
          <a:p>
            <a:r>
              <a:rPr lang="en-US" sz="2700" dirty="0"/>
              <a:t>Discovers and invokes Actors</a:t>
            </a:r>
          </a:p>
          <a:p>
            <a:pPr marL="0" indent="0">
              <a:buNone/>
            </a:pPr>
            <a:endParaRPr lang="en-US" sz="3100" dirty="0" smtClean="0"/>
          </a:p>
          <a:p>
            <a:pPr marL="0" indent="0">
              <a:buNone/>
            </a:pPr>
            <a:endParaRPr lang="en-US" dirty="0" smtClean="0"/>
          </a:p>
        </p:txBody>
      </p:sp>
      <p:sp>
        <p:nvSpPr>
          <p:cNvPr id="4" name="TextBox 3"/>
          <p:cNvSpPr txBox="1"/>
          <p:nvPr/>
        </p:nvSpPr>
        <p:spPr>
          <a:xfrm>
            <a:off x="228600" y="1143000"/>
            <a:ext cx="8686800" cy="461665"/>
          </a:xfrm>
          <a:prstGeom prst="rect">
            <a:avLst/>
          </a:prstGeom>
          <a:noFill/>
        </p:spPr>
        <p:txBody>
          <a:bodyPr wrap="square" rtlCol="0">
            <a:spAutoFit/>
          </a:bodyPr>
          <a:lstStyle/>
          <a:p>
            <a:pPr algn="ctr"/>
            <a:r>
              <a:rPr lang="en-US" sz="2400" dirty="0" smtClean="0"/>
              <a:t>Trellis is the glue that brings </a:t>
            </a:r>
            <a:r>
              <a:rPr lang="en-US" sz="2400" dirty="0" err="1" smtClean="0"/>
              <a:t>Netty</a:t>
            </a:r>
            <a:r>
              <a:rPr lang="en-US" sz="2400" dirty="0" smtClean="0"/>
              <a:t> and Cassandra together</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Trellis + Cassandra</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On-demand </a:t>
            </a:r>
            <a:r>
              <a:rPr lang="en-US" dirty="0"/>
              <a:t>node </a:t>
            </a:r>
            <a:r>
              <a:rPr lang="en-US" dirty="0" smtClean="0"/>
              <a:t>discovery – when request is received, the Trellis coordinator asks Cassandra for a list of “live” nodes that have the data for each of the given keys</a:t>
            </a:r>
          </a:p>
          <a:p>
            <a:r>
              <a:rPr lang="en-US" dirty="0" smtClean="0"/>
              <a:t>Lean – Trellis uses Cassandra’s StorageProxy interface for “no network” and “no Thrift” calls to persistence layer</a:t>
            </a:r>
          </a:p>
          <a:p>
            <a:r>
              <a:rPr lang="en-US" dirty="0" smtClean="0"/>
              <a:t>Replication – Trellis benefits from all of Cassandra’s replication features:  tunable replication, data center awareness, repair, etc</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When does Trellis work good/bad?</a:t>
            </a:r>
            <a:endParaRPr lang="en-US" dirty="0"/>
          </a:p>
        </p:txBody>
      </p:sp>
      <p:sp>
        <p:nvSpPr>
          <p:cNvPr id="4" name="Content Placeholder 1"/>
          <p:cNvSpPr txBox="1">
            <a:spLocks/>
          </p:cNvSpPr>
          <p:nvPr/>
        </p:nvSpPr>
        <p:spPr bwMode="auto">
          <a:xfrm>
            <a:off x="304800" y="1143000"/>
            <a:ext cx="8534400" cy="3962400"/>
          </a:xfrm>
          <a:prstGeom prst="rect">
            <a:avLst/>
          </a:prstGeom>
          <a:noFill/>
          <a:ln w="9525">
            <a:noFill/>
            <a:miter lim="800000"/>
            <a:headEnd/>
            <a:tailEnd/>
          </a:ln>
        </p:spPr>
        <p:txBody>
          <a:bodyPr vert="horz" wrap="square" lIns="182880" tIns="137160" rIns="182880" bIns="45720" numCol="1" anchor="t" anchorCtr="0" compatLnSpc="1">
            <a:prstTxWarp prst="textNoShape">
              <a:avLst/>
            </a:prstTxWarp>
          </a:bodyPr>
          <a:lstStyle>
            <a:lvl1pPr marL="166688" indent="-166688" algn="l" rtl="0" eaLnBrk="1" fontAlgn="base" hangingPunct="1">
              <a:spcBef>
                <a:spcPct val="20000"/>
              </a:spcBef>
              <a:spcAft>
                <a:spcPct val="0"/>
              </a:spcAft>
              <a:buChar char="•"/>
              <a:defRPr sz="2400">
                <a:solidFill>
                  <a:srgbClr val="5A5A5A"/>
                </a:solidFill>
                <a:latin typeface="+mn-lt"/>
                <a:ea typeface="+mn-ea"/>
                <a:cs typeface="+mn-cs"/>
              </a:defRPr>
            </a:lvl1pPr>
            <a:lvl2pPr marL="463550" indent="-182563" algn="l" rtl="0" eaLnBrk="1" fontAlgn="base" hangingPunct="1">
              <a:spcBef>
                <a:spcPct val="20000"/>
              </a:spcBef>
              <a:spcAft>
                <a:spcPct val="0"/>
              </a:spcAft>
              <a:buSzPct val="50000"/>
              <a:buFont typeface="Wingdings" pitchFamily="2" charset="2"/>
              <a:buChar char="v"/>
              <a:defRPr sz="2000">
                <a:solidFill>
                  <a:srgbClr val="5A5A5A"/>
                </a:solidFill>
                <a:latin typeface="+mn-lt"/>
              </a:defRPr>
            </a:lvl2pPr>
            <a:lvl3pPr marL="733425" indent="-122238" algn="l" rtl="0" eaLnBrk="1" fontAlgn="base" hangingPunct="1">
              <a:spcBef>
                <a:spcPct val="20000"/>
              </a:spcBef>
              <a:spcAft>
                <a:spcPct val="0"/>
              </a:spcAft>
              <a:buChar char="•"/>
              <a:defRPr sz="1600">
                <a:solidFill>
                  <a:srgbClr val="5A5A5A"/>
                </a:solidFill>
                <a:latin typeface="+mn-lt"/>
              </a:defRPr>
            </a:lvl3pPr>
            <a:lvl4pPr marL="1025525" indent="-177800" algn="l" rtl="0" eaLnBrk="1" fontAlgn="base" hangingPunct="1">
              <a:spcBef>
                <a:spcPct val="20000"/>
              </a:spcBef>
              <a:spcAft>
                <a:spcPct val="0"/>
              </a:spcAft>
              <a:buChar char="–"/>
              <a:defRPr sz="1600">
                <a:solidFill>
                  <a:srgbClr val="5A5A5A"/>
                </a:solidFill>
                <a:latin typeface="+mn-lt"/>
              </a:defRPr>
            </a:lvl4pPr>
            <a:lvl5pPr marL="1258888" indent="-119063" algn="l" rtl="0" eaLnBrk="1" fontAlgn="base" hangingPunct="1">
              <a:spcBef>
                <a:spcPct val="20000"/>
              </a:spcBef>
              <a:spcAft>
                <a:spcPct val="0"/>
              </a:spcAft>
              <a:buChar char="»"/>
              <a:defRPr sz="1600">
                <a:solidFill>
                  <a:srgbClr val="5A5A5A"/>
                </a:solidFill>
                <a:latin typeface="+mn-lt"/>
              </a:defRPr>
            </a:lvl5pPr>
            <a:lvl6pPr marL="1716088" indent="-119063" algn="l" rtl="0" eaLnBrk="1" fontAlgn="base" hangingPunct="1">
              <a:spcBef>
                <a:spcPct val="20000"/>
              </a:spcBef>
              <a:spcAft>
                <a:spcPct val="0"/>
              </a:spcAft>
              <a:buChar char="»"/>
              <a:defRPr sz="1600">
                <a:solidFill>
                  <a:srgbClr val="5A5A5A"/>
                </a:solidFill>
                <a:latin typeface="+mn-lt"/>
              </a:defRPr>
            </a:lvl6pPr>
            <a:lvl7pPr marL="2173288" indent="-119063" algn="l" rtl="0" eaLnBrk="1" fontAlgn="base" hangingPunct="1">
              <a:spcBef>
                <a:spcPct val="20000"/>
              </a:spcBef>
              <a:spcAft>
                <a:spcPct val="0"/>
              </a:spcAft>
              <a:buChar char="»"/>
              <a:defRPr sz="1600">
                <a:solidFill>
                  <a:srgbClr val="5A5A5A"/>
                </a:solidFill>
                <a:latin typeface="+mn-lt"/>
              </a:defRPr>
            </a:lvl7pPr>
            <a:lvl8pPr marL="2630488" indent="-119063" algn="l" rtl="0" eaLnBrk="1" fontAlgn="base" hangingPunct="1">
              <a:spcBef>
                <a:spcPct val="20000"/>
              </a:spcBef>
              <a:spcAft>
                <a:spcPct val="0"/>
              </a:spcAft>
              <a:buChar char="»"/>
              <a:defRPr sz="1600">
                <a:solidFill>
                  <a:srgbClr val="5A5A5A"/>
                </a:solidFill>
                <a:latin typeface="+mn-lt"/>
              </a:defRPr>
            </a:lvl8pPr>
            <a:lvl9pPr marL="3087688" indent="-119063" algn="l" rtl="0" eaLnBrk="1" fontAlgn="base" hangingPunct="1">
              <a:spcBef>
                <a:spcPct val="20000"/>
              </a:spcBef>
              <a:spcAft>
                <a:spcPct val="0"/>
              </a:spcAft>
              <a:buChar char="»"/>
              <a:defRPr sz="1600">
                <a:solidFill>
                  <a:srgbClr val="5A5A5A"/>
                </a:solidFill>
                <a:latin typeface="+mn-lt"/>
              </a:defRPr>
            </a:lvl9pPr>
          </a:lstStyle>
          <a:p>
            <a:pPr marL="0" indent="0">
              <a:buNone/>
            </a:pPr>
            <a:r>
              <a:rPr lang="en-US" dirty="0" smtClean="0">
                <a:solidFill>
                  <a:schemeClr val="tx1"/>
                </a:solidFill>
              </a:rPr>
              <a:t>Trellis significantly improves performance when the following conditions are met</a:t>
            </a:r>
          </a:p>
          <a:p>
            <a:r>
              <a:rPr lang="en-US" dirty="0" smtClean="0">
                <a:solidFill>
                  <a:schemeClr val="tx1"/>
                </a:solidFill>
              </a:rPr>
              <a:t>parallelism – an operation can be partitioned into discreet units of work. (specifically if it can be partitioned based on a set of keys)</a:t>
            </a:r>
          </a:p>
          <a:p>
            <a:r>
              <a:rPr lang="en-US" dirty="0" smtClean="0">
                <a:solidFill>
                  <a:schemeClr val="tx1"/>
                </a:solidFill>
              </a:rPr>
              <a:t>data reduction – the result of a unit of work is smaller than the data needed to produce it</a:t>
            </a:r>
          </a:p>
          <a:p>
            <a:r>
              <a:rPr lang="en-US" dirty="0">
                <a:solidFill>
                  <a:schemeClr val="tx1"/>
                </a:solidFill>
              </a:rPr>
              <a:t>data </a:t>
            </a:r>
            <a:r>
              <a:rPr lang="en-US" dirty="0" smtClean="0">
                <a:solidFill>
                  <a:schemeClr val="tx1"/>
                </a:solidFill>
              </a:rPr>
              <a:t>locality – each unit of work reads data exclusively from local Cassandra</a:t>
            </a:r>
            <a:endParaRPr lang="en-US" dirty="0">
              <a:solidFill>
                <a:schemeClr val="tx1"/>
              </a:solidFill>
            </a:endParaRPr>
          </a:p>
        </p:txBody>
      </p:sp>
    </p:spTree>
    <p:extLst>
      <p:ext uri="{BB962C8B-B14F-4D97-AF65-F5344CB8AC3E}">
        <p14:creationId xmlns:p14="http://schemas.microsoft.com/office/powerpoint/2010/main" val="42278679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(1 Client Thread)</a:t>
            </a:r>
            <a:endParaRPr lang="en-US" dirty="0"/>
          </a:p>
        </p:txBody>
      </p:sp>
      <p:sp>
        <p:nvSpPr>
          <p:cNvPr id="4" name="TextBox 3"/>
          <p:cNvSpPr txBox="1"/>
          <p:nvPr/>
        </p:nvSpPr>
        <p:spPr>
          <a:xfrm>
            <a:off x="533400" y="1219200"/>
            <a:ext cx="8077200" cy="646331"/>
          </a:xfrm>
          <a:prstGeom prst="rect">
            <a:avLst/>
          </a:prstGeom>
          <a:noFill/>
        </p:spPr>
        <p:txBody>
          <a:bodyPr wrap="square" rtlCol="0">
            <a:spAutoFit/>
          </a:bodyPr>
          <a:lstStyle/>
          <a:p>
            <a:pPr algn="ctr"/>
            <a:r>
              <a:rPr lang="en-US" dirty="0" smtClean="0"/>
              <a:t>Data – 70k </a:t>
            </a:r>
            <a:r>
              <a:rPr lang="en-US" dirty="0" smtClean="0"/>
              <a:t>columns per row, 2520 rows</a:t>
            </a:r>
            <a:endParaRPr lang="en-US" dirty="0" smtClean="0"/>
          </a:p>
          <a:p>
            <a:pPr algn="ctr"/>
            <a:r>
              <a:rPr lang="en-US" dirty="0" smtClean="0"/>
              <a:t>Request – 30 </a:t>
            </a:r>
            <a:r>
              <a:rPr lang="en-US" dirty="0" smtClean="0"/>
              <a:t>random keys, random set </a:t>
            </a:r>
            <a:r>
              <a:rPr lang="en-US" dirty="0" smtClean="0"/>
              <a:t>of </a:t>
            </a:r>
            <a:r>
              <a:rPr lang="en-US" dirty="0" smtClean="0"/>
              <a:t>column names</a:t>
            </a:r>
            <a:endParaRPr lang="en-US" dirty="0" smtClean="0"/>
          </a:p>
        </p:txBody>
      </p:sp>
      <p:graphicFrame>
        <p:nvGraphicFramePr>
          <p:cNvPr id="9" name="Table 8"/>
          <p:cNvGraphicFramePr>
            <a:graphicFrameLocks noGrp="1"/>
          </p:cNvGraphicFramePr>
          <p:nvPr>
            <p:extLst>
              <p:ext uri="{D42A27DB-BD31-4B8C-83A1-F6EECF244321}">
                <p14:modId xmlns:p14="http://schemas.microsoft.com/office/powerpoint/2010/main" val="3848409902"/>
              </p:ext>
            </p:extLst>
          </p:nvPr>
        </p:nvGraphicFramePr>
        <p:xfrm>
          <a:off x="2971800" y="2133600"/>
          <a:ext cx="3200400" cy="2346960"/>
        </p:xfrm>
        <a:graphic>
          <a:graphicData uri="http://schemas.openxmlformats.org/drawingml/2006/table">
            <a:tbl>
              <a:tblPr/>
              <a:tblGrid>
                <a:gridCol w="1600200"/>
                <a:gridCol w="1600200"/>
              </a:tblGrid>
              <a:tr h="19050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effectLst/>
                          <a:latin typeface="+mn-lt"/>
                        </a:rPr>
                        <a:t>Median Calculation</a:t>
                      </a:r>
                    </a:p>
                  </a:txBody>
                  <a:tcPr marL="12700" marR="12700" marT="12700" marB="0" anchor="b">
                    <a:lnL>
                      <a:noFill/>
                    </a:lnL>
                    <a:lnR>
                      <a:noFill/>
                    </a:lnR>
                    <a:lnT>
                      <a:noFill/>
                    </a:lnT>
                    <a:lnB>
                      <a:noFill/>
                    </a:lnB>
                    <a:solidFill>
                      <a:schemeClr val="tx1"/>
                    </a:solidFill>
                  </a:tcPr>
                </a:tc>
                <a:tc hMerge="1">
                  <a:txBody>
                    <a:bodyPr/>
                    <a:lstStyle/>
                    <a:p>
                      <a:pPr algn="ctr" fontAlgn="b"/>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tcPr>
                </a:tc>
              </a:tr>
              <a:tr h="190500">
                <a:tc>
                  <a:txBody>
                    <a:bodyPr/>
                    <a:lstStyle/>
                    <a:p>
                      <a:pPr algn="ctr" fontAlgn="b"/>
                      <a:r>
                        <a:rPr lang="en-US" sz="1200" b="0" i="0" u="none" strike="noStrike" dirty="0">
                          <a:solidFill>
                            <a:srgbClr val="000000"/>
                          </a:solidFill>
                          <a:effectLst/>
                          <a:latin typeface="+mn-lt"/>
                        </a:rPr>
                        <a:t># of </a:t>
                      </a:r>
                      <a:r>
                        <a:rPr lang="en-US" sz="1200" b="0" i="0" u="none" strike="noStrike" dirty="0" smtClean="0">
                          <a:solidFill>
                            <a:srgbClr val="000000"/>
                          </a:solidFill>
                          <a:effectLst/>
                          <a:latin typeface="+mn-lt"/>
                        </a:rPr>
                        <a:t>Columns</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Trellis Response Time</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1</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1.8</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20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2.1</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50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2.2</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100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2.6</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150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2.8</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200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3.1</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500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5.1</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800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7.0</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2000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13.4</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r h="190500">
                <a:tc>
                  <a:txBody>
                    <a:bodyPr/>
                    <a:lstStyle/>
                    <a:p>
                      <a:pPr algn="ctr" fontAlgn="b"/>
                      <a:r>
                        <a:rPr lang="en-US" sz="1200" b="0" i="0" u="none" strike="noStrike" dirty="0">
                          <a:solidFill>
                            <a:srgbClr val="000000"/>
                          </a:solidFill>
                          <a:effectLst/>
                          <a:latin typeface="+mn-lt"/>
                        </a:rPr>
                        <a:t>16450</a:t>
                      </a:r>
                    </a:p>
                  </a:txBody>
                  <a:tcPr marL="12700" marR="12700" marT="12700" marB="0" anchor="b">
                    <a:lnL>
                      <a:noFill/>
                    </a:lnL>
                    <a:lnR>
                      <a:noFill/>
                    </a:lnR>
                    <a:lnT>
                      <a:noFill/>
                    </a:lnT>
                    <a:lnB>
                      <a:noFill/>
                    </a:lnB>
                    <a:solidFill>
                      <a:schemeClr val="tx1"/>
                    </a:solidFill>
                  </a:tcPr>
                </a:tc>
                <a:tc>
                  <a:txBody>
                    <a:bodyPr/>
                    <a:lstStyle/>
                    <a:p>
                      <a:pPr algn="ctr" fontAlgn="b"/>
                      <a:r>
                        <a:rPr lang="en-US" sz="1200" b="0" i="0" u="none" strike="noStrike" dirty="0" smtClean="0">
                          <a:solidFill>
                            <a:srgbClr val="000000"/>
                          </a:solidFill>
                          <a:effectLst/>
                          <a:latin typeface="+mn-lt"/>
                        </a:rPr>
                        <a:t>70.2</a:t>
                      </a:r>
                      <a:endParaRPr lang="en-US" sz="1200" b="0" i="0" u="none" strike="noStrike" dirty="0">
                        <a:solidFill>
                          <a:srgbClr val="000000"/>
                        </a:solidFill>
                        <a:effectLst/>
                        <a:latin typeface="+mn-lt"/>
                      </a:endParaRPr>
                    </a:p>
                  </a:txBody>
                  <a:tcPr marL="12700" marR="12700" marT="12700" marB="0" anchor="b">
                    <a:lnL>
                      <a:noFill/>
                    </a:lnL>
                    <a:lnR>
                      <a:noFill/>
                    </a:lnR>
                    <a:lnT>
                      <a:noFill/>
                    </a:lnT>
                    <a:lnB>
                      <a:noFill/>
                    </a:lnB>
                    <a:solidFill>
                      <a:schemeClr val="tx1"/>
                    </a:solidFill>
                  </a:tcPr>
                </a:tc>
              </a:tr>
            </a:tbl>
          </a:graphicData>
        </a:graphic>
      </p:graphicFrame>
      <p:sp>
        <p:nvSpPr>
          <p:cNvPr id="10" name="TextBox 9"/>
          <p:cNvSpPr txBox="1"/>
          <p:nvPr/>
        </p:nvSpPr>
        <p:spPr>
          <a:xfrm>
            <a:off x="533400" y="5068669"/>
            <a:ext cx="8077200" cy="369332"/>
          </a:xfrm>
          <a:prstGeom prst="rect">
            <a:avLst/>
          </a:prstGeom>
          <a:noFill/>
        </p:spPr>
        <p:txBody>
          <a:bodyPr wrap="square" rtlCol="0">
            <a:spAutoFit/>
          </a:bodyPr>
          <a:lstStyle/>
          <a:p>
            <a:pPr algn="ctr"/>
            <a:r>
              <a:rPr lang="en-US" dirty="0" smtClean="0"/>
              <a:t>8 machines (12 cores, 16gb JVM)</a:t>
            </a:r>
            <a:endParaRPr lang="en-US" dirty="0"/>
          </a:p>
        </p:txBody>
      </p:sp>
    </p:spTree>
    <p:extLst>
      <p:ext uri="{BB962C8B-B14F-4D97-AF65-F5344CB8AC3E}">
        <p14:creationId xmlns:p14="http://schemas.microsoft.com/office/powerpoint/2010/main" val="3074913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Trellis?</a:t>
            </a:r>
            <a:endParaRPr lang="en-US" dirty="0"/>
          </a:p>
        </p:txBody>
      </p:sp>
      <p:sp>
        <p:nvSpPr>
          <p:cNvPr id="3" name="Content Placeholder 2"/>
          <p:cNvSpPr>
            <a:spLocks noGrp="1"/>
          </p:cNvSpPr>
          <p:nvPr>
            <p:ph idx="1"/>
          </p:nvPr>
        </p:nvSpPr>
        <p:spPr>
          <a:xfrm>
            <a:off x="304800" y="4114800"/>
            <a:ext cx="8534400" cy="1905000"/>
          </a:xfrm>
        </p:spPr>
        <p:txBody>
          <a:bodyPr/>
          <a:lstStyle/>
          <a:p>
            <a:r>
              <a:rPr lang="en-US" sz="2000" dirty="0" smtClean="0"/>
              <a:t>Reduce network latency by working only on local data, returning only result to client</a:t>
            </a:r>
          </a:p>
          <a:p>
            <a:r>
              <a:rPr lang="en-US" sz="2000" dirty="0" smtClean="0"/>
              <a:t>Distribute work units across cluster to reduce client CPU overhead</a:t>
            </a:r>
          </a:p>
          <a:p>
            <a:r>
              <a:rPr lang="en-US" sz="2000" dirty="0" smtClean="0"/>
              <a:t>Fast enough to power real-time needs (not only for analytics)</a:t>
            </a:r>
          </a:p>
          <a:p>
            <a:r>
              <a:rPr lang="en-US" sz="2000" dirty="0" smtClean="0"/>
              <a:t>Utilize intelligent caching for speed</a:t>
            </a:r>
          </a:p>
        </p:txBody>
      </p:sp>
      <p:sp>
        <p:nvSpPr>
          <p:cNvPr id="4" name="TextBox 3"/>
          <p:cNvSpPr txBox="1"/>
          <p:nvPr/>
        </p:nvSpPr>
        <p:spPr>
          <a:xfrm>
            <a:off x="1143000" y="1334631"/>
            <a:ext cx="6858000" cy="2246769"/>
          </a:xfrm>
          <a:prstGeom prst="rect">
            <a:avLst/>
          </a:prstGeom>
          <a:noFill/>
        </p:spPr>
        <p:txBody>
          <a:bodyPr wrap="square" rtlCol="0">
            <a:spAutoFit/>
          </a:bodyPr>
          <a:lstStyle/>
          <a:p>
            <a:pPr algn="just"/>
            <a:r>
              <a:rPr lang="en-US" sz="2800" dirty="0" smtClean="0"/>
              <a:t>“A persistent storage system providing ability to push algorithms close to the data they act upon, while being fault tolerant and highly available.”</a:t>
            </a:r>
          </a:p>
          <a:p>
            <a:endParaRPr lang="en-US" sz="2800" dirty="0"/>
          </a:p>
        </p:txBody>
      </p:sp>
      <p:sp>
        <p:nvSpPr>
          <p:cNvPr id="6" name="Title 1"/>
          <p:cNvSpPr txBox="1">
            <a:spLocks/>
          </p:cNvSpPr>
          <p:nvPr/>
        </p:nvSpPr>
        <p:spPr bwMode="auto">
          <a:xfrm>
            <a:off x="228600" y="3429000"/>
            <a:ext cx="8683625" cy="685800"/>
          </a:xfrm>
          <a:prstGeom prst="rect">
            <a:avLst/>
          </a:prstGeom>
          <a:noFill/>
          <a:ln w="9525">
            <a:noFill/>
            <a:miter lim="800000"/>
            <a:headEnd/>
            <a:tailEnd/>
          </a:ln>
        </p:spPr>
        <p:txBody>
          <a:bodyPr vert="horz" wrap="square" lIns="137160" tIns="137160" rIns="13716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000" b="0" i="0" u="none" strike="noStrike" kern="0" cap="none" spc="0" normalizeH="0" baseline="0" noProof="0" dirty="0" smtClean="0">
                <a:ln>
                  <a:noFill/>
                </a:ln>
                <a:solidFill>
                  <a:schemeClr val="tx1"/>
                </a:solidFill>
                <a:effectLst/>
                <a:uLnTx/>
                <a:uFillTx/>
                <a:latin typeface="+mj-lt"/>
                <a:ea typeface="+mj-ea"/>
                <a:cs typeface="+mj-cs"/>
              </a:rPr>
              <a:t>Why?</a:t>
            </a:r>
            <a:endParaRPr kumimoji="0" lang="en-US" sz="30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Architecture</a:t>
            </a:r>
            <a:endParaRPr lang="en-US" dirty="0"/>
          </a:p>
        </p:txBody>
      </p:sp>
      <p:sp>
        <p:nvSpPr>
          <p:cNvPr id="4" name="Oval 3"/>
          <p:cNvSpPr/>
          <p:nvPr/>
        </p:nvSpPr>
        <p:spPr bwMode="auto">
          <a:xfrm>
            <a:off x="3124200" y="1043601"/>
            <a:ext cx="1219200" cy="597253"/>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3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Tahoma" charset="0"/>
                <a:ea typeface="ＭＳ Ｐゴシック" pitchFamily="34" charset="-128"/>
              </a:rPr>
              <a:t>Client Request</a:t>
            </a:r>
          </a:p>
        </p:txBody>
      </p:sp>
      <p:graphicFrame>
        <p:nvGraphicFramePr>
          <p:cNvPr id="5" name="Diagram 4"/>
          <p:cNvGraphicFramePr/>
          <p:nvPr/>
        </p:nvGraphicFramePr>
        <p:xfrm>
          <a:off x="3124200" y="1371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p:cNvCxnSpPr/>
          <p:nvPr/>
        </p:nvCxnSpPr>
        <p:spPr bwMode="auto">
          <a:xfrm>
            <a:off x="3962400" y="1600200"/>
            <a:ext cx="533400" cy="990600"/>
          </a:xfrm>
          <a:prstGeom prst="straightConnector1">
            <a:avLst/>
          </a:prstGeom>
          <a:solidFill>
            <a:schemeClr val="tx1"/>
          </a:solidFill>
          <a:ln w="127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5181600" y="3048000"/>
            <a:ext cx="1981200" cy="0"/>
          </a:xfrm>
          <a:prstGeom prst="straightConnector1">
            <a:avLst/>
          </a:prstGeom>
          <a:solidFill>
            <a:schemeClr val="tx1"/>
          </a:solidFill>
          <a:ln w="12700" cap="flat" cmpd="sng" algn="ctr">
            <a:solidFill>
              <a:schemeClr val="tx1"/>
            </a:solidFill>
            <a:prstDash val="dash"/>
            <a:round/>
            <a:headEnd type="none" w="med" len="med"/>
            <a:tailEnd type="arrow"/>
          </a:ln>
          <a:effectLst/>
        </p:spPr>
      </p:cxnSp>
      <p:cxnSp>
        <p:nvCxnSpPr>
          <p:cNvPr id="11" name="Straight Arrow Connector 10"/>
          <p:cNvCxnSpPr/>
          <p:nvPr/>
        </p:nvCxnSpPr>
        <p:spPr bwMode="auto">
          <a:xfrm>
            <a:off x="5181600" y="3124200"/>
            <a:ext cx="1371600" cy="1447800"/>
          </a:xfrm>
          <a:prstGeom prst="straightConnector1">
            <a:avLst/>
          </a:prstGeom>
          <a:solidFill>
            <a:schemeClr val="tx1"/>
          </a:solidFill>
          <a:ln w="12700" cap="flat" cmpd="sng" algn="ctr">
            <a:solidFill>
              <a:schemeClr val="tx1"/>
            </a:solidFill>
            <a:prstDash val="dash"/>
            <a:round/>
            <a:headEnd type="none" w="med" len="med"/>
            <a:tailEnd type="arrow"/>
          </a:ln>
          <a:effectLst/>
        </p:spPr>
      </p:cxnSp>
      <p:sp>
        <p:nvSpPr>
          <p:cNvPr id="15" name="TextBox 14"/>
          <p:cNvSpPr txBox="1"/>
          <p:nvPr/>
        </p:nvSpPr>
        <p:spPr>
          <a:xfrm>
            <a:off x="381000" y="1752600"/>
            <a:ext cx="3429000" cy="2893100"/>
          </a:xfrm>
          <a:prstGeom prst="rect">
            <a:avLst/>
          </a:prstGeom>
          <a:noFill/>
        </p:spPr>
        <p:txBody>
          <a:bodyPr wrap="square" rtlCol="0">
            <a:spAutoFit/>
          </a:bodyPr>
          <a:lstStyle/>
          <a:p>
            <a:pPr marL="342900" indent="-342900">
              <a:buFont typeface="+mj-lt"/>
              <a:buAutoNum type="arabicPeriod"/>
            </a:pPr>
            <a:r>
              <a:rPr lang="en-US" sz="1400" dirty="0" smtClean="0"/>
              <a:t>Client sends “actor” request to any node, which becomes coordinator for life of request</a:t>
            </a:r>
          </a:p>
          <a:p>
            <a:pPr marL="342900" indent="-342900">
              <a:buFont typeface="+mj-lt"/>
              <a:buAutoNum type="arabicPeriod"/>
            </a:pPr>
            <a:r>
              <a:rPr lang="en-US" sz="1400" dirty="0" smtClean="0"/>
              <a:t>Coordinator extracts keys from request, grouping by “owner” nodes (including itself)</a:t>
            </a:r>
          </a:p>
          <a:p>
            <a:pPr marL="342900" indent="-342900">
              <a:buFont typeface="+mj-lt"/>
              <a:buAutoNum type="arabicPeriod"/>
            </a:pPr>
            <a:r>
              <a:rPr lang="en-US" sz="1400" dirty="0" smtClean="0"/>
              <a:t>Sends one actor request to each owner node with keys it owns</a:t>
            </a:r>
          </a:p>
          <a:p>
            <a:pPr marL="342900" indent="-342900">
              <a:buFont typeface="+mj-lt"/>
              <a:buAutoNum type="arabicPeriod"/>
            </a:pPr>
            <a:r>
              <a:rPr lang="en-US" sz="1400" dirty="0" smtClean="0"/>
              <a:t>Each node executes actor on keys it received, returning one response</a:t>
            </a:r>
          </a:p>
          <a:p>
            <a:pPr marL="342900" indent="-342900">
              <a:buFont typeface="+mj-lt"/>
              <a:buAutoNum type="arabicPeriod"/>
            </a:pPr>
            <a:r>
              <a:rPr lang="en-US" sz="1400" dirty="0" smtClean="0"/>
              <a:t>Coordinator aggregates node responses and responds to client</a:t>
            </a:r>
          </a:p>
          <a:p>
            <a:pPr marL="342900" indent="-342900">
              <a:buFont typeface="+mj-lt"/>
              <a:buAutoNum type="arabicPeriod"/>
            </a:pPr>
            <a:endParaRPr lang="en-US" sz="1400" dirty="0"/>
          </a:p>
        </p:txBody>
      </p:sp>
      <p:sp>
        <p:nvSpPr>
          <p:cNvPr id="18" name="TextBox 17"/>
          <p:cNvSpPr txBox="1"/>
          <p:nvPr/>
        </p:nvSpPr>
        <p:spPr>
          <a:xfrm>
            <a:off x="381000" y="4579679"/>
            <a:ext cx="3962400" cy="1384995"/>
          </a:xfrm>
          <a:prstGeom prst="rect">
            <a:avLst/>
          </a:prstGeom>
          <a:noFill/>
        </p:spPr>
        <p:txBody>
          <a:bodyPr wrap="square" rtlCol="0">
            <a:spAutoFit/>
          </a:bodyPr>
          <a:lstStyle/>
          <a:p>
            <a:pPr marL="342900" indent="-342900">
              <a:buFont typeface="Arial" pitchFamily="34" charset="0"/>
              <a:buChar char="•"/>
            </a:pPr>
            <a:r>
              <a:rPr lang="en-US" sz="1400" dirty="0" smtClean="0"/>
              <a:t>All nodes are equal with respect to handling requests (no masters, no slaves)</a:t>
            </a:r>
          </a:p>
          <a:p>
            <a:pPr marL="342900" indent="-342900">
              <a:buFont typeface="Arial" pitchFamily="34" charset="0"/>
              <a:buChar char="•"/>
            </a:pPr>
            <a:r>
              <a:rPr lang="en-US" sz="1400" dirty="0" smtClean="0"/>
              <a:t>Data is replicated based on business need</a:t>
            </a:r>
          </a:p>
          <a:p>
            <a:pPr marL="342900" indent="-342900">
              <a:buFont typeface="Arial" pitchFamily="34" charset="0"/>
              <a:buChar char="•"/>
            </a:pPr>
            <a:r>
              <a:rPr lang="en-US" sz="1400" dirty="0" smtClean="0"/>
              <a:t>Trellis handles serialization of requests</a:t>
            </a:r>
          </a:p>
          <a:p>
            <a:pPr marL="342900" indent="-342900">
              <a:buFont typeface="Arial" pitchFamily="34" charset="0"/>
              <a:buChar char="•"/>
            </a:pPr>
            <a:r>
              <a:rPr lang="en-US" sz="1400" dirty="0" smtClean="0"/>
              <a:t>Trellis client handles node discovery, connection pooling, failover, and retry</a:t>
            </a:r>
            <a:endParaRPr lang="en-US" sz="1400" dirty="0"/>
          </a:p>
        </p:txBody>
      </p:sp>
      <p:cxnSp>
        <p:nvCxnSpPr>
          <p:cNvPr id="20" name="Straight Arrow Connector 19"/>
          <p:cNvCxnSpPr/>
          <p:nvPr/>
        </p:nvCxnSpPr>
        <p:spPr bwMode="auto">
          <a:xfrm flipV="1">
            <a:off x="5181600" y="2209800"/>
            <a:ext cx="457200" cy="762000"/>
          </a:xfrm>
          <a:prstGeom prst="straightConnector1">
            <a:avLst/>
          </a:prstGeom>
          <a:solidFill>
            <a:schemeClr val="tx1"/>
          </a:solidFill>
          <a:ln w="12700" cap="flat" cmpd="sng" algn="ctr">
            <a:solidFill>
              <a:schemeClr val="tx1"/>
            </a:solidFill>
            <a:prstDash val="dash"/>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lstStyle/>
          <a:p>
            <a:r>
              <a:rPr lang="en-US" dirty="0" smtClean="0"/>
              <a:t>High Level Components</a:t>
            </a:r>
            <a:endParaRPr lang="en-US" dirty="0"/>
          </a:p>
        </p:txBody>
      </p:sp>
      <p:sp>
        <p:nvSpPr>
          <p:cNvPr id="7" name="Rectangle 6"/>
          <p:cNvSpPr/>
          <p:nvPr/>
        </p:nvSpPr>
        <p:spPr>
          <a:xfrm>
            <a:off x="2933700" y="1752600"/>
            <a:ext cx="3162300" cy="4180820"/>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dirty="0" smtClean="0">
                <a:solidFill>
                  <a:schemeClr val="tx2">
                    <a:lumMod val="75000"/>
                  </a:schemeClr>
                </a:solidFill>
              </a:rPr>
              <a:t>JVM</a:t>
            </a:r>
            <a:endParaRPr lang="en-US" dirty="0">
              <a:solidFill>
                <a:schemeClr val="tx2">
                  <a:lumMod val="75000"/>
                </a:schemeClr>
              </a:solidFill>
            </a:endParaRPr>
          </a:p>
        </p:txBody>
      </p:sp>
      <p:sp>
        <p:nvSpPr>
          <p:cNvPr id="4" name="Flowchart: Process 3"/>
          <p:cNvSpPr/>
          <p:nvPr/>
        </p:nvSpPr>
        <p:spPr>
          <a:xfrm>
            <a:off x="3238500" y="2362200"/>
            <a:ext cx="2590800" cy="68580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Netty</a:t>
            </a:r>
            <a:endParaRPr lang="en-US" dirty="0"/>
          </a:p>
        </p:txBody>
      </p:sp>
      <p:sp>
        <p:nvSpPr>
          <p:cNvPr id="5" name="Flowchart: Process 4"/>
          <p:cNvSpPr/>
          <p:nvPr/>
        </p:nvSpPr>
        <p:spPr>
          <a:xfrm>
            <a:off x="3238500" y="3581400"/>
            <a:ext cx="2590800" cy="99060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en-US" dirty="0" smtClean="0"/>
              <a:t>Trellis</a:t>
            </a:r>
            <a:endParaRPr lang="en-US" dirty="0"/>
          </a:p>
        </p:txBody>
      </p:sp>
      <p:sp>
        <p:nvSpPr>
          <p:cNvPr id="6" name="Flowchart: Process 5"/>
          <p:cNvSpPr/>
          <p:nvPr/>
        </p:nvSpPr>
        <p:spPr>
          <a:xfrm>
            <a:off x="3238500" y="5095220"/>
            <a:ext cx="2590800" cy="685800"/>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Cassandra</a:t>
            </a:r>
          </a:p>
        </p:txBody>
      </p:sp>
      <p:sp>
        <p:nvSpPr>
          <p:cNvPr id="8" name="Down Arrow 7"/>
          <p:cNvSpPr/>
          <p:nvPr/>
        </p:nvSpPr>
        <p:spPr>
          <a:xfrm>
            <a:off x="3933536" y="1600200"/>
            <a:ext cx="304800" cy="685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Down Arrow 8"/>
          <p:cNvSpPr/>
          <p:nvPr/>
        </p:nvSpPr>
        <p:spPr>
          <a:xfrm rot="10800000">
            <a:off x="4886036" y="1600200"/>
            <a:ext cx="304800" cy="685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TextBox 10"/>
          <p:cNvSpPr txBox="1"/>
          <p:nvPr/>
        </p:nvSpPr>
        <p:spPr>
          <a:xfrm>
            <a:off x="3590636" y="1066800"/>
            <a:ext cx="990600" cy="523220"/>
          </a:xfrm>
          <a:prstGeom prst="rect">
            <a:avLst/>
          </a:prstGeom>
          <a:noFill/>
        </p:spPr>
        <p:txBody>
          <a:bodyPr wrap="square" rtlCol="0">
            <a:spAutoFit/>
          </a:bodyPr>
          <a:lstStyle/>
          <a:p>
            <a:pPr algn="ctr"/>
            <a:r>
              <a:rPr lang="en-US" sz="1400" dirty="0" smtClean="0"/>
              <a:t>Request (TCP)</a:t>
            </a:r>
            <a:endParaRPr lang="en-US" sz="1400" dirty="0"/>
          </a:p>
        </p:txBody>
      </p:sp>
      <p:sp>
        <p:nvSpPr>
          <p:cNvPr id="12" name="TextBox 11"/>
          <p:cNvSpPr txBox="1"/>
          <p:nvPr/>
        </p:nvSpPr>
        <p:spPr>
          <a:xfrm>
            <a:off x="4505036" y="1066800"/>
            <a:ext cx="1066800" cy="523220"/>
          </a:xfrm>
          <a:prstGeom prst="rect">
            <a:avLst/>
          </a:prstGeom>
          <a:noFill/>
        </p:spPr>
        <p:txBody>
          <a:bodyPr wrap="square" rtlCol="0">
            <a:spAutoFit/>
          </a:bodyPr>
          <a:lstStyle/>
          <a:p>
            <a:pPr algn="ctr"/>
            <a:r>
              <a:rPr lang="en-US" sz="1400" dirty="0" smtClean="0"/>
              <a:t>Response (TCP)</a:t>
            </a:r>
            <a:endParaRPr lang="en-US" sz="1400" dirty="0"/>
          </a:p>
        </p:txBody>
      </p:sp>
      <p:sp>
        <p:nvSpPr>
          <p:cNvPr id="13" name="Down Arrow 12"/>
          <p:cNvSpPr/>
          <p:nvPr/>
        </p:nvSpPr>
        <p:spPr>
          <a:xfrm>
            <a:off x="3752850" y="3124200"/>
            <a:ext cx="304800" cy="381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Down Arrow 13"/>
          <p:cNvSpPr/>
          <p:nvPr/>
        </p:nvSpPr>
        <p:spPr>
          <a:xfrm rot="10800000">
            <a:off x="5048251" y="3124200"/>
            <a:ext cx="304800" cy="381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Down Arrow 14"/>
          <p:cNvSpPr/>
          <p:nvPr/>
        </p:nvSpPr>
        <p:spPr>
          <a:xfrm rot="10800000">
            <a:off x="5048251" y="4638019"/>
            <a:ext cx="304800" cy="381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Down Arrow 15"/>
          <p:cNvSpPr/>
          <p:nvPr/>
        </p:nvSpPr>
        <p:spPr>
          <a:xfrm>
            <a:off x="3752850" y="4638020"/>
            <a:ext cx="304800" cy="381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 name="Rounded Rectangle 2"/>
          <p:cNvSpPr/>
          <p:nvPr/>
        </p:nvSpPr>
        <p:spPr bwMode="auto">
          <a:xfrm>
            <a:off x="3352800" y="3962400"/>
            <a:ext cx="1143000" cy="535182"/>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3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charset="0"/>
                <a:ea typeface="ＭＳ Ｐゴシック" pitchFamily="34" charset="-128"/>
              </a:rPr>
              <a:t>Cache Provider</a:t>
            </a:r>
          </a:p>
        </p:txBody>
      </p:sp>
      <p:sp>
        <p:nvSpPr>
          <p:cNvPr id="18" name="Rounded Rectangle 17"/>
          <p:cNvSpPr/>
          <p:nvPr/>
        </p:nvSpPr>
        <p:spPr bwMode="auto">
          <a:xfrm>
            <a:off x="4572000" y="3962400"/>
            <a:ext cx="1143000" cy="535182"/>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3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charset="0"/>
                <a:ea typeface="ＭＳ Ｐゴシック" pitchFamily="34" charset="-128"/>
              </a:rPr>
              <a:t>Persistence Provider</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152400" y="685800"/>
            <a:ext cx="8839200" cy="6019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sz="1400" b="1" dirty="0"/>
          </a:p>
        </p:txBody>
      </p:sp>
      <p:sp>
        <p:nvSpPr>
          <p:cNvPr id="71" name="Rectangle 70"/>
          <p:cNvSpPr/>
          <p:nvPr/>
        </p:nvSpPr>
        <p:spPr>
          <a:xfrm>
            <a:off x="762000" y="4187952"/>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Trellis Client</a:t>
            </a:r>
            <a:endParaRPr lang="en-US" sz="1100" dirty="0"/>
          </a:p>
        </p:txBody>
      </p:sp>
      <p:sp>
        <p:nvSpPr>
          <p:cNvPr id="100" name="TextBox 99"/>
          <p:cNvSpPr txBox="1"/>
          <p:nvPr/>
        </p:nvSpPr>
        <p:spPr>
          <a:xfrm>
            <a:off x="876300" y="76200"/>
            <a:ext cx="914400" cy="461665"/>
          </a:xfrm>
          <a:prstGeom prst="rect">
            <a:avLst/>
          </a:prstGeom>
          <a:noFill/>
        </p:spPr>
        <p:txBody>
          <a:bodyPr wrap="square" rtlCol="0" anchor="ctr">
            <a:spAutoFit/>
          </a:bodyPr>
          <a:lstStyle/>
          <a:p>
            <a:pPr algn="ctr"/>
            <a:r>
              <a:rPr lang="en-US" sz="1200" dirty="0" smtClean="0"/>
              <a:t>Raw Socket Data</a:t>
            </a:r>
            <a:endParaRPr lang="en-US" sz="1200" dirty="0"/>
          </a:p>
        </p:txBody>
      </p:sp>
      <p:grpSp>
        <p:nvGrpSpPr>
          <p:cNvPr id="105" name="Group 104"/>
          <p:cNvGrpSpPr/>
          <p:nvPr/>
        </p:nvGrpSpPr>
        <p:grpSpPr>
          <a:xfrm>
            <a:off x="590550" y="533400"/>
            <a:ext cx="1485900" cy="2454198"/>
            <a:chOff x="4000500" y="771030"/>
            <a:chExt cx="1485900" cy="2353170"/>
          </a:xfrm>
        </p:grpSpPr>
        <p:sp>
          <p:nvSpPr>
            <p:cNvPr id="64" name="Rectangle 63"/>
            <p:cNvSpPr/>
            <p:nvPr/>
          </p:nvSpPr>
          <p:spPr>
            <a:xfrm>
              <a:off x="4000500" y="1219200"/>
              <a:ext cx="1485900" cy="1905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sz="1100" dirty="0" smtClean="0"/>
                <a:t>Netty</a:t>
              </a:r>
              <a:endParaRPr lang="en-US" sz="1100" dirty="0"/>
            </a:p>
          </p:txBody>
        </p:sp>
        <p:grpSp>
          <p:nvGrpSpPr>
            <p:cNvPr id="104" name="Group 103"/>
            <p:cNvGrpSpPr/>
            <p:nvPr/>
          </p:nvGrpSpPr>
          <p:grpSpPr>
            <a:xfrm>
              <a:off x="4114800" y="1473200"/>
              <a:ext cx="1257300" cy="1574800"/>
              <a:chOff x="4114800" y="1473200"/>
              <a:chExt cx="1257300" cy="1574800"/>
            </a:xfrm>
          </p:grpSpPr>
          <p:sp>
            <p:nvSpPr>
              <p:cNvPr id="88" name="Rectangle 87"/>
              <p:cNvSpPr/>
              <p:nvPr/>
            </p:nvSpPr>
            <p:spPr>
              <a:xfrm>
                <a:off x="4114800" y="1473200"/>
                <a:ext cx="1257300" cy="1574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1100" dirty="0" smtClean="0"/>
                  <a:t>Pipeline</a:t>
                </a:r>
                <a:endParaRPr lang="en-US" sz="1100" dirty="0"/>
              </a:p>
            </p:txBody>
          </p:sp>
          <p:sp>
            <p:nvSpPr>
              <p:cNvPr id="67" name="Rectangle 66"/>
              <p:cNvSpPr/>
              <p:nvPr/>
            </p:nvSpPr>
            <p:spPr>
              <a:xfrm>
                <a:off x="4171950" y="2146300"/>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Deserialize</a:t>
                </a:r>
                <a:r>
                  <a:rPr lang="en-US" sz="1100" dirty="0"/>
                  <a:t> Request </a:t>
                </a:r>
              </a:p>
            </p:txBody>
          </p:sp>
          <p:sp>
            <p:nvSpPr>
              <p:cNvPr id="84" name="Rectangle 83"/>
              <p:cNvSpPr/>
              <p:nvPr/>
            </p:nvSpPr>
            <p:spPr>
              <a:xfrm>
                <a:off x="4171950" y="2590800"/>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Create Session and Queue</a:t>
                </a:r>
                <a:endParaRPr lang="en-US" sz="1100" dirty="0"/>
              </a:p>
            </p:txBody>
          </p:sp>
          <p:sp>
            <p:nvSpPr>
              <p:cNvPr id="89" name="Rectangle 88"/>
              <p:cNvSpPr/>
              <p:nvPr/>
            </p:nvSpPr>
            <p:spPr>
              <a:xfrm>
                <a:off x="4171950" y="1701800"/>
                <a:ext cx="1143000" cy="384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Decode Frame</a:t>
                </a:r>
                <a:endParaRPr lang="en-US" sz="1100" dirty="0"/>
              </a:p>
            </p:txBody>
          </p:sp>
        </p:grpSp>
        <p:sp>
          <p:nvSpPr>
            <p:cNvPr id="95" name="Down Arrow 94"/>
            <p:cNvSpPr/>
            <p:nvPr/>
          </p:nvSpPr>
          <p:spPr>
            <a:xfrm>
              <a:off x="4652530" y="771030"/>
              <a:ext cx="181841" cy="734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990600" y="5638800"/>
            <a:ext cx="72390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sz="1100" dirty="0" smtClean="0"/>
              <a:t>Cassandra</a:t>
            </a:r>
            <a:endParaRPr lang="en-US" sz="1100" dirty="0"/>
          </a:p>
        </p:txBody>
      </p:sp>
      <p:sp>
        <p:nvSpPr>
          <p:cNvPr id="126" name="Rectangle 125"/>
          <p:cNvSpPr/>
          <p:nvPr/>
        </p:nvSpPr>
        <p:spPr>
          <a:xfrm>
            <a:off x="4722248" y="5943600"/>
            <a:ext cx="1545336" cy="384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Persistence</a:t>
            </a:r>
            <a:endParaRPr lang="en-US" sz="1100" dirty="0"/>
          </a:p>
        </p:txBody>
      </p:sp>
      <p:sp>
        <p:nvSpPr>
          <p:cNvPr id="127" name="Rectangle 126"/>
          <p:cNvSpPr/>
          <p:nvPr/>
        </p:nvSpPr>
        <p:spPr>
          <a:xfrm>
            <a:off x="1219200" y="5943600"/>
            <a:ext cx="1545336" cy="384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Key Locator</a:t>
            </a:r>
            <a:endParaRPr lang="en-US" sz="1100" dirty="0"/>
          </a:p>
        </p:txBody>
      </p:sp>
      <p:sp>
        <p:nvSpPr>
          <p:cNvPr id="128" name="Rectangle 127"/>
          <p:cNvSpPr/>
          <p:nvPr/>
        </p:nvSpPr>
        <p:spPr>
          <a:xfrm>
            <a:off x="6473772" y="5943600"/>
            <a:ext cx="1545336" cy="384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Node Discovery</a:t>
            </a:r>
            <a:endParaRPr lang="en-US" sz="1100" dirty="0"/>
          </a:p>
        </p:txBody>
      </p:sp>
      <p:cxnSp>
        <p:nvCxnSpPr>
          <p:cNvPr id="137" name="Straight Arrow Connector 136"/>
          <p:cNvCxnSpPr>
            <a:stCxn id="84" idx="2"/>
            <a:endCxn id="98" idx="3"/>
          </p:cNvCxnSpPr>
          <p:nvPr/>
        </p:nvCxnSpPr>
        <p:spPr>
          <a:xfrm>
            <a:off x="1333500" y="2831834"/>
            <a:ext cx="361950" cy="482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0" name="Group 239"/>
          <p:cNvGrpSpPr/>
          <p:nvPr/>
        </p:nvGrpSpPr>
        <p:grpSpPr>
          <a:xfrm>
            <a:off x="1695450" y="3200400"/>
            <a:ext cx="6172200" cy="920496"/>
            <a:chOff x="1524000" y="3886201"/>
            <a:chExt cx="6172200" cy="920496"/>
          </a:xfrm>
        </p:grpSpPr>
        <p:sp>
          <p:nvSpPr>
            <p:cNvPr id="98" name="Can 97"/>
            <p:cNvSpPr/>
            <p:nvPr/>
          </p:nvSpPr>
          <p:spPr>
            <a:xfrm rot="5400000">
              <a:off x="1905000" y="3505201"/>
              <a:ext cx="228600" cy="990600"/>
            </a:xfrm>
            <a:prstGeom prst="can">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1200" dirty="0" smtClean="0"/>
                <a:t>Receive</a:t>
              </a:r>
              <a:endParaRPr lang="en-US" sz="1200" dirty="0"/>
            </a:p>
          </p:txBody>
        </p:sp>
        <p:sp>
          <p:nvSpPr>
            <p:cNvPr id="106" name="Rectangle 105"/>
            <p:cNvSpPr/>
            <p:nvPr/>
          </p:nvSpPr>
          <p:spPr>
            <a:xfrm>
              <a:off x="2191328" y="4419601"/>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Route Stage</a:t>
              </a:r>
              <a:endParaRPr lang="en-US" sz="1100" dirty="0"/>
            </a:p>
          </p:txBody>
        </p:sp>
        <p:sp>
          <p:nvSpPr>
            <p:cNvPr id="109" name="Can 108"/>
            <p:cNvSpPr/>
            <p:nvPr/>
          </p:nvSpPr>
          <p:spPr>
            <a:xfrm rot="5400000">
              <a:off x="3352800" y="3505201"/>
              <a:ext cx="228600" cy="990600"/>
            </a:xfrm>
            <a:prstGeom prst="can">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1200" dirty="0" smtClean="0"/>
                <a:t>Dispatch</a:t>
              </a:r>
              <a:endParaRPr lang="en-US" sz="1200" dirty="0"/>
            </a:p>
          </p:txBody>
        </p:sp>
        <p:sp>
          <p:nvSpPr>
            <p:cNvPr id="113" name="Rectangle 112"/>
            <p:cNvSpPr/>
            <p:nvPr/>
          </p:nvSpPr>
          <p:spPr>
            <a:xfrm>
              <a:off x="3581400" y="4422649"/>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Dispatch Stage</a:t>
              </a:r>
              <a:endParaRPr lang="en-US" sz="1100" dirty="0"/>
            </a:p>
          </p:txBody>
        </p:sp>
        <p:sp>
          <p:nvSpPr>
            <p:cNvPr id="116" name="Rectangle 115"/>
            <p:cNvSpPr/>
            <p:nvPr/>
          </p:nvSpPr>
          <p:spPr>
            <a:xfrm>
              <a:off x="4953000" y="4422649"/>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Finalize Session Stage</a:t>
              </a:r>
              <a:endParaRPr lang="en-US" sz="1100" dirty="0"/>
            </a:p>
          </p:txBody>
        </p:sp>
        <p:sp>
          <p:nvSpPr>
            <p:cNvPr id="117" name="Can 116"/>
            <p:cNvSpPr/>
            <p:nvPr/>
          </p:nvSpPr>
          <p:spPr>
            <a:xfrm rot="5400000">
              <a:off x="4724400" y="3505201"/>
              <a:ext cx="228600" cy="990600"/>
            </a:xfrm>
            <a:prstGeom prst="can">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1200" dirty="0" smtClean="0"/>
                <a:t>Finalize</a:t>
              </a:r>
              <a:endParaRPr lang="en-US" sz="1200" dirty="0"/>
            </a:p>
          </p:txBody>
        </p:sp>
        <p:sp>
          <p:nvSpPr>
            <p:cNvPr id="121" name="Can 120"/>
            <p:cNvSpPr/>
            <p:nvPr/>
          </p:nvSpPr>
          <p:spPr>
            <a:xfrm rot="5400000">
              <a:off x="6096000" y="3505201"/>
              <a:ext cx="228600" cy="990600"/>
            </a:xfrm>
            <a:prstGeom prst="can">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1200" dirty="0" smtClean="0"/>
                <a:t>Respond</a:t>
              </a:r>
              <a:endParaRPr lang="en-US" sz="1200" dirty="0"/>
            </a:p>
          </p:txBody>
        </p:sp>
        <p:sp>
          <p:nvSpPr>
            <p:cNvPr id="124" name="Rectangle 123"/>
            <p:cNvSpPr/>
            <p:nvPr/>
          </p:nvSpPr>
          <p:spPr>
            <a:xfrm>
              <a:off x="6553200" y="4422649"/>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Send Response Stage</a:t>
              </a:r>
              <a:endParaRPr lang="en-US" sz="1100" dirty="0"/>
            </a:p>
          </p:txBody>
        </p:sp>
        <p:cxnSp>
          <p:nvCxnSpPr>
            <p:cNvPr id="134" name="Straight Arrow Connector 133"/>
            <p:cNvCxnSpPr>
              <a:stCxn id="98" idx="1"/>
              <a:endCxn id="106" idx="0"/>
            </p:cNvCxnSpPr>
            <p:nvPr/>
          </p:nvCxnSpPr>
          <p:spPr>
            <a:xfrm>
              <a:off x="2514600" y="4000501"/>
              <a:ext cx="248228"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06" idx="0"/>
              <a:endCxn id="109" idx="3"/>
            </p:cNvCxnSpPr>
            <p:nvPr/>
          </p:nvCxnSpPr>
          <p:spPr>
            <a:xfrm flipV="1">
              <a:off x="2762828" y="4000501"/>
              <a:ext cx="208972"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a:stCxn id="109" idx="1"/>
              <a:endCxn id="113" idx="0"/>
            </p:cNvCxnSpPr>
            <p:nvPr/>
          </p:nvCxnSpPr>
          <p:spPr>
            <a:xfrm>
              <a:off x="3962400" y="4000501"/>
              <a:ext cx="190500" cy="4221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stCxn id="113" idx="0"/>
              <a:endCxn id="117" idx="3"/>
            </p:cNvCxnSpPr>
            <p:nvPr/>
          </p:nvCxnSpPr>
          <p:spPr>
            <a:xfrm flipV="1">
              <a:off x="4152900" y="4000501"/>
              <a:ext cx="190500" cy="4221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stCxn id="117" idx="1"/>
              <a:endCxn id="116" idx="0"/>
            </p:cNvCxnSpPr>
            <p:nvPr/>
          </p:nvCxnSpPr>
          <p:spPr>
            <a:xfrm>
              <a:off x="5334000" y="4000501"/>
              <a:ext cx="190500" cy="4221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16" idx="0"/>
              <a:endCxn id="121" idx="3"/>
            </p:cNvCxnSpPr>
            <p:nvPr/>
          </p:nvCxnSpPr>
          <p:spPr>
            <a:xfrm flipV="1">
              <a:off x="5524500" y="4000501"/>
              <a:ext cx="190500" cy="4221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21" idx="1"/>
              <a:endCxn id="124" idx="0"/>
            </p:cNvCxnSpPr>
            <p:nvPr/>
          </p:nvCxnSpPr>
          <p:spPr>
            <a:xfrm>
              <a:off x="6705600" y="4000501"/>
              <a:ext cx="419100" cy="4221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0" name="TextBox 179"/>
          <p:cNvSpPr txBox="1"/>
          <p:nvPr/>
        </p:nvSpPr>
        <p:spPr>
          <a:xfrm>
            <a:off x="7353300" y="76200"/>
            <a:ext cx="914400" cy="461665"/>
          </a:xfrm>
          <a:prstGeom prst="rect">
            <a:avLst/>
          </a:prstGeom>
          <a:noFill/>
        </p:spPr>
        <p:txBody>
          <a:bodyPr wrap="square" rtlCol="0" anchor="ctr">
            <a:spAutoFit/>
          </a:bodyPr>
          <a:lstStyle/>
          <a:p>
            <a:pPr algn="ctr"/>
            <a:r>
              <a:rPr lang="en-US" sz="1200" dirty="0" smtClean="0"/>
              <a:t>Raw Socket Data</a:t>
            </a:r>
            <a:endParaRPr lang="en-US" sz="1200" dirty="0"/>
          </a:p>
        </p:txBody>
      </p:sp>
      <p:cxnSp>
        <p:nvCxnSpPr>
          <p:cNvPr id="182" name="Straight Arrow Connector 181"/>
          <p:cNvCxnSpPr>
            <a:stCxn id="106" idx="2"/>
            <a:endCxn id="127" idx="0"/>
          </p:cNvCxnSpPr>
          <p:nvPr/>
        </p:nvCxnSpPr>
        <p:spPr>
          <a:xfrm flipH="1">
            <a:off x="1991868" y="4117848"/>
            <a:ext cx="942410" cy="182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a:stCxn id="106" idx="1"/>
            <a:endCxn id="71" idx="0"/>
          </p:cNvCxnSpPr>
          <p:nvPr/>
        </p:nvCxnSpPr>
        <p:spPr>
          <a:xfrm flipH="1">
            <a:off x="1333500" y="3925824"/>
            <a:ext cx="1029278" cy="26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02" name="Group 201"/>
          <p:cNvGrpSpPr/>
          <p:nvPr/>
        </p:nvGrpSpPr>
        <p:grpSpPr>
          <a:xfrm>
            <a:off x="7086600" y="533399"/>
            <a:ext cx="1485900" cy="2454199"/>
            <a:chOff x="6438900" y="986600"/>
            <a:chExt cx="1485900" cy="2518600"/>
          </a:xfrm>
        </p:grpSpPr>
        <p:sp>
          <p:nvSpPr>
            <p:cNvPr id="170" name="Rectangle 169"/>
            <p:cNvSpPr/>
            <p:nvPr/>
          </p:nvSpPr>
          <p:spPr>
            <a:xfrm>
              <a:off x="6438900" y="1457036"/>
              <a:ext cx="1485900" cy="2048164"/>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sz="1100" dirty="0" smtClean="0"/>
                <a:t>Netty</a:t>
              </a:r>
              <a:endParaRPr lang="en-US" sz="1100" dirty="0"/>
            </a:p>
          </p:txBody>
        </p:sp>
        <p:sp>
          <p:nvSpPr>
            <p:cNvPr id="173" name="Rectangle 172"/>
            <p:cNvSpPr/>
            <p:nvPr/>
          </p:nvSpPr>
          <p:spPr>
            <a:xfrm>
              <a:off x="6553200" y="1711036"/>
              <a:ext cx="1257300" cy="1149034"/>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1100" dirty="0" smtClean="0"/>
                <a:t>Pipeline</a:t>
              </a:r>
              <a:endParaRPr lang="en-US" sz="1100" dirty="0"/>
            </a:p>
          </p:txBody>
        </p:sp>
        <p:sp>
          <p:nvSpPr>
            <p:cNvPr id="174" name="Rectangle 173"/>
            <p:cNvSpPr/>
            <p:nvPr/>
          </p:nvSpPr>
          <p:spPr>
            <a:xfrm>
              <a:off x="6610350" y="2384136"/>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Serialize Response</a:t>
              </a:r>
              <a:endParaRPr lang="en-US" sz="1100" dirty="0"/>
            </a:p>
          </p:txBody>
        </p:sp>
        <p:sp>
          <p:nvSpPr>
            <p:cNvPr id="176" name="Rectangle 175"/>
            <p:cNvSpPr/>
            <p:nvPr/>
          </p:nvSpPr>
          <p:spPr>
            <a:xfrm>
              <a:off x="6610350" y="1939636"/>
              <a:ext cx="1143000" cy="384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Encode Frame </a:t>
              </a:r>
            </a:p>
          </p:txBody>
        </p:sp>
        <p:sp>
          <p:nvSpPr>
            <p:cNvPr id="172" name="Down Arrow 171"/>
            <p:cNvSpPr/>
            <p:nvPr/>
          </p:nvSpPr>
          <p:spPr>
            <a:xfrm flipV="1">
              <a:off x="7090930" y="986600"/>
              <a:ext cx="181841" cy="680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6629400" y="2991471"/>
              <a:ext cx="1143000" cy="384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“Write”</a:t>
              </a:r>
              <a:endParaRPr lang="en-US" sz="1100" dirty="0"/>
            </a:p>
          </p:txBody>
        </p:sp>
      </p:grpSp>
      <p:cxnSp>
        <p:nvCxnSpPr>
          <p:cNvPr id="177" name="Straight Arrow Connector 176"/>
          <p:cNvCxnSpPr>
            <a:stCxn id="124" idx="0"/>
            <a:endCxn id="193" idx="2"/>
          </p:cNvCxnSpPr>
          <p:nvPr/>
        </p:nvCxnSpPr>
        <p:spPr>
          <a:xfrm flipV="1">
            <a:off x="7296150" y="2861233"/>
            <a:ext cx="552450" cy="8756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2" name="TextBox 241"/>
          <p:cNvSpPr txBox="1"/>
          <p:nvPr/>
        </p:nvSpPr>
        <p:spPr>
          <a:xfrm>
            <a:off x="533400" y="3505200"/>
            <a:ext cx="1143000" cy="646331"/>
          </a:xfrm>
          <a:prstGeom prst="rect">
            <a:avLst/>
          </a:prstGeom>
          <a:noFill/>
        </p:spPr>
        <p:txBody>
          <a:bodyPr wrap="square" rtlCol="0" anchor="ctr">
            <a:spAutoFit/>
          </a:bodyPr>
          <a:lstStyle/>
          <a:p>
            <a:pPr algn="ctr"/>
            <a:r>
              <a:rPr lang="en-US" sz="1200" dirty="0" smtClean="0"/>
              <a:t>Route keys not belonging to this node</a:t>
            </a:r>
            <a:endParaRPr lang="en-US" sz="1200" dirty="0"/>
          </a:p>
        </p:txBody>
      </p:sp>
      <p:sp>
        <p:nvSpPr>
          <p:cNvPr id="244" name="TextBox 243"/>
          <p:cNvSpPr txBox="1"/>
          <p:nvPr/>
        </p:nvSpPr>
        <p:spPr>
          <a:xfrm>
            <a:off x="2286000" y="1157407"/>
            <a:ext cx="4800600" cy="1754327"/>
          </a:xfrm>
          <a:prstGeom prst="rect">
            <a:avLst/>
          </a:prstGeom>
          <a:noFill/>
        </p:spPr>
        <p:txBody>
          <a:bodyPr wrap="square" rtlCol="0" anchor="ctr">
            <a:spAutoFit/>
          </a:bodyPr>
          <a:lstStyle/>
          <a:p>
            <a:pPr marL="171450" indent="-171450">
              <a:buFont typeface="Arial"/>
              <a:buChar char="•"/>
            </a:pPr>
            <a:r>
              <a:rPr lang="en-US" sz="1200" dirty="0" err="1" smtClean="0"/>
              <a:t>Netty</a:t>
            </a:r>
            <a:r>
              <a:rPr lang="en-US" sz="1200" dirty="0" smtClean="0"/>
              <a:t> handles all I/O and contains its own thread pool</a:t>
            </a:r>
          </a:p>
          <a:p>
            <a:pPr marL="171450" indent="-171450">
              <a:buFont typeface="Arial"/>
              <a:buChar char="•"/>
            </a:pPr>
            <a:r>
              <a:rPr lang="en-US" sz="1200" dirty="0" smtClean="0"/>
              <a:t>Trellis server is based on SEDA design principles.  Bounded queues are used to communicate between stages</a:t>
            </a:r>
          </a:p>
          <a:p>
            <a:pPr marL="171450" indent="-171450">
              <a:buFont typeface="Arial"/>
              <a:buChar char="•"/>
            </a:pPr>
            <a:r>
              <a:rPr lang="en-US" sz="1200" dirty="0" smtClean="0"/>
              <a:t>Each stage has its own thread pool for individual tuning</a:t>
            </a:r>
          </a:p>
          <a:p>
            <a:pPr marL="171450" indent="-171450">
              <a:buFont typeface="Arial"/>
              <a:buChar char="•"/>
            </a:pPr>
            <a:r>
              <a:rPr lang="en-US" sz="1200" dirty="0" smtClean="0"/>
              <a:t>Java’s </a:t>
            </a:r>
            <a:r>
              <a:rPr lang="en-US" sz="1200" dirty="0" err="1" smtClean="0"/>
              <a:t>ServiceLoader</a:t>
            </a:r>
            <a:r>
              <a:rPr lang="en-US" sz="1200" dirty="0" smtClean="0"/>
              <a:t> system is used for discovering client provided actors, and all supporting classes</a:t>
            </a:r>
          </a:p>
          <a:p>
            <a:pPr marL="171450" indent="-171450">
              <a:buFont typeface="Arial"/>
              <a:buChar char="•"/>
            </a:pPr>
            <a:r>
              <a:rPr lang="en-US" sz="1200" dirty="0" smtClean="0"/>
              <a:t>All Cassandra persistence access uses </a:t>
            </a:r>
            <a:r>
              <a:rPr lang="en-US" sz="1200" dirty="0" err="1" smtClean="0"/>
              <a:t>StorageProxy</a:t>
            </a:r>
            <a:r>
              <a:rPr lang="en-US" sz="1200" dirty="0" smtClean="0"/>
              <a:t> for efficiency</a:t>
            </a:r>
          </a:p>
          <a:p>
            <a:pPr marL="171450" indent="-171450">
              <a:buFont typeface="Arial"/>
              <a:buChar char="•"/>
            </a:pPr>
            <a:r>
              <a:rPr lang="en-US" sz="1200" dirty="0" smtClean="0"/>
              <a:t>Trellis is not required </a:t>
            </a:r>
            <a:r>
              <a:rPr lang="en-US" sz="1200" dirty="0" smtClean="0"/>
              <a:t>for inserting/getting </a:t>
            </a:r>
            <a:r>
              <a:rPr lang="en-US" sz="1200" dirty="0" smtClean="0"/>
              <a:t>data from </a:t>
            </a:r>
            <a:r>
              <a:rPr lang="en-US" sz="1200" dirty="0" smtClean="0"/>
              <a:t>Cassandra – a client go directly to Cassandra if desired</a:t>
            </a:r>
            <a:endParaRPr lang="en-US" sz="1200" dirty="0"/>
          </a:p>
        </p:txBody>
      </p:sp>
      <p:sp>
        <p:nvSpPr>
          <p:cNvPr id="49" name="Rectangle 48"/>
          <p:cNvSpPr/>
          <p:nvPr/>
        </p:nvSpPr>
        <p:spPr>
          <a:xfrm>
            <a:off x="6324600" y="4419600"/>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Get Nodes</a:t>
            </a:r>
          </a:p>
          <a:p>
            <a:pPr algn="ctr"/>
            <a:r>
              <a:rPr lang="en-US" sz="1100" dirty="0" smtClean="0"/>
              <a:t>(Actor)</a:t>
            </a:r>
            <a:endParaRPr lang="en-US" sz="1100" dirty="0"/>
          </a:p>
        </p:txBody>
      </p:sp>
      <p:cxnSp>
        <p:nvCxnSpPr>
          <p:cNvPr id="50" name="Straight Arrow Connector 49"/>
          <p:cNvCxnSpPr>
            <a:stCxn id="49" idx="2"/>
            <a:endCxn id="128" idx="0"/>
          </p:cNvCxnSpPr>
          <p:nvPr/>
        </p:nvCxnSpPr>
        <p:spPr>
          <a:xfrm>
            <a:off x="6896100" y="4803648"/>
            <a:ext cx="350340" cy="1139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13" idx="2"/>
            <a:endCxn id="49" idx="1"/>
          </p:cNvCxnSpPr>
          <p:nvPr/>
        </p:nvCxnSpPr>
        <p:spPr>
          <a:xfrm>
            <a:off x="4324350" y="4120896"/>
            <a:ext cx="2000250" cy="49072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113" idx="2"/>
            <a:endCxn id="65" idx="0"/>
          </p:cNvCxnSpPr>
          <p:nvPr/>
        </p:nvCxnSpPr>
        <p:spPr>
          <a:xfrm>
            <a:off x="4324350" y="4120896"/>
            <a:ext cx="857250" cy="45110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4648200" y="4572000"/>
            <a:ext cx="1066800" cy="914400"/>
            <a:chOff x="4191000" y="4648200"/>
            <a:chExt cx="1066800" cy="914400"/>
          </a:xfrm>
        </p:grpSpPr>
        <p:sp>
          <p:nvSpPr>
            <p:cNvPr id="65" name="Rectangle 64"/>
            <p:cNvSpPr/>
            <p:nvPr/>
          </p:nvSpPr>
          <p:spPr>
            <a:xfrm>
              <a:off x="4191000" y="4648200"/>
              <a:ext cx="10668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1100" dirty="0" smtClean="0"/>
                <a:t>Actor Jars</a:t>
              </a:r>
              <a:endParaRPr lang="en-US" sz="1100" dirty="0"/>
            </a:p>
          </p:txBody>
        </p:sp>
        <p:sp>
          <p:nvSpPr>
            <p:cNvPr id="68" name="Rectangle 67"/>
            <p:cNvSpPr/>
            <p:nvPr/>
          </p:nvSpPr>
          <p:spPr>
            <a:xfrm>
              <a:off x="4305300" y="4953000"/>
              <a:ext cx="838200" cy="228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t>Client </a:t>
              </a:r>
              <a:r>
                <a:rPr lang="en-US" sz="1100" dirty="0"/>
                <a:t>X</a:t>
              </a:r>
            </a:p>
          </p:txBody>
        </p:sp>
        <p:sp>
          <p:nvSpPr>
            <p:cNvPr id="73" name="Rectangle 72"/>
            <p:cNvSpPr/>
            <p:nvPr/>
          </p:nvSpPr>
          <p:spPr>
            <a:xfrm>
              <a:off x="4305300" y="5257800"/>
              <a:ext cx="838200" cy="228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t>Client Y</a:t>
              </a:r>
              <a:endParaRPr lang="en-US" sz="1100" dirty="0"/>
            </a:p>
          </p:txBody>
        </p:sp>
      </p:grpSp>
      <p:sp>
        <p:nvSpPr>
          <p:cNvPr id="25" name="TextBox 24"/>
          <p:cNvSpPr txBox="1"/>
          <p:nvPr/>
        </p:nvSpPr>
        <p:spPr>
          <a:xfrm>
            <a:off x="3750319" y="819090"/>
            <a:ext cx="1643362" cy="400110"/>
          </a:xfrm>
          <a:prstGeom prst="rect">
            <a:avLst/>
          </a:prstGeom>
          <a:noFill/>
        </p:spPr>
        <p:txBody>
          <a:bodyPr wrap="square" rtlCol="0">
            <a:spAutoFit/>
          </a:bodyPr>
          <a:lstStyle/>
          <a:p>
            <a:pPr algn="ctr"/>
            <a:r>
              <a:rPr lang="en-US" b="1" dirty="0"/>
              <a:t>Tre</a:t>
            </a:r>
            <a:r>
              <a:rPr lang="en-US" sz="2000" b="1" dirty="0"/>
              <a:t>llis </a:t>
            </a:r>
            <a:r>
              <a:rPr lang="en-US" b="1" dirty="0" smtClean="0"/>
              <a:t>Server</a:t>
            </a:r>
            <a:endParaRPr lang="en-US" b="1" dirty="0"/>
          </a:p>
        </p:txBody>
      </p:sp>
      <p:sp>
        <p:nvSpPr>
          <p:cNvPr id="85" name="TextBox 84"/>
          <p:cNvSpPr txBox="1"/>
          <p:nvPr/>
        </p:nvSpPr>
        <p:spPr>
          <a:xfrm>
            <a:off x="3597919" y="152400"/>
            <a:ext cx="1948162" cy="523220"/>
          </a:xfrm>
          <a:prstGeom prst="rect">
            <a:avLst/>
          </a:prstGeom>
          <a:noFill/>
        </p:spPr>
        <p:txBody>
          <a:bodyPr wrap="square" rtlCol="0">
            <a:spAutoFit/>
          </a:bodyPr>
          <a:lstStyle/>
          <a:p>
            <a:pPr algn="ctr"/>
            <a:r>
              <a:rPr lang="en-US" sz="2800" b="1" dirty="0" smtClean="0"/>
              <a:t>Data Flow</a:t>
            </a:r>
            <a:endParaRPr lang="en-US" sz="2800" b="1" dirty="0"/>
          </a:p>
        </p:txBody>
      </p:sp>
      <p:cxnSp>
        <p:nvCxnSpPr>
          <p:cNvPr id="28" name="Elbow Connector 27"/>
          <p:cNvCxnSpPr>
            <a:stCxn id="71" idx="3"/>
            <a:endCxn id="116" idx="2"/>
          </p:cNvCxnSpPr>
          <p:nvPr/>
        </p:nvCxnSpPr>
        <p:spPr>
          <a:xfrm flipV="1">
            <a:off x="1905000" y="4120896"/>
            <a:ext cx="3790950" cy="25908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113" idx="2"/>
            <a:endCxn id="86" idx="0"/>
          </p:cNvCxnSpPr>
          <p:nvPr/>
        </p:nvCxnSpPr>
        <p:spPr>
          <a:xfrm flipH="1">
            <a:off x="3390900" y="4120896"/>
            <a:ext cx="933450" cy="45110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2970724" y="5943600"/>
            <a:ext cx="1545336"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Cache Notification</a:t>
            </a:r>
            <a:endParaRPr lang="en-US" sz="1100" dirty="0"/>
          </a:p>
        </p:txBody>
      </p:sp>
      <p:sp>
        <p:nvSpPr>
          <p:cNvPr id="86" name="Rectangle 85"/>
          <p:cNvSpPr/>
          <p:nvPr/>
        </p:nvSpPr>
        <p:spPr>
          <a:xfrm>
            <a:off x="2286000" y="4572000"/>
            <a:ext cx="22098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100" dirty="0" smtClean="0"/>
              <a:t>Persistence System</a:t>
            </a:r>
            <a:endParaRPr lang="en-US" sz="1100" dirty="0"/>
          </a:p>
        </p:txBody>
      </p:sp>
      <p:sp>
        <p:nvSpPr>
          <p:cNvPr id="70" name="Rectangle 69"/>
          <p:cNvSpPr/>
          <p:nvPr/>
        </p:nvSpPr>
        <p:spPr>
          <a:xfrm>
            <a:off x="2362200" y="4876800"/>
            <a:ext cx="990600" cy="4602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smtClean="0"/>
              <a:t>Cache Provider</a:t>
            </a:r>
            <a:endParaRPr lang="en-US" sz="1100" dirty="0"/>
          </a:p>
        </p:txBody>
      </p:sp>
      <p:cxnSp>
        <p:nvCxnSpPr>
          <p:cNvPr id="81" name="Straight Arrow Connector 80"/>
          <p:cNvCxnSpPr>
            <a:stCxn id="80" idx="0"/>
            <a:endCxn id="70" idx="2"/>
          </p:cNvCxnSpPr>
          <p:nvPr/>
        </p:nvCxnSpPr>
        <p:spPr>
          <a:xfrm flipH="1" flipV="1">
            <a:off x="2857500" y="5337048"/>
            <a:ext cx="885892" cy="606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3429000" y="4876800"/>
            <a:ext cx="990600" cy="4602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smtClean="0"/>
              <a:t>Persistence Provider</a:t>
            </a:r>
            <a:endParaRPr lang="en-US" sz="1100" dirty="0"/>
          </a:p>
        </p:txBody>
      </p:sp>
      <p:cxnSp>
        <p:nvCxnSpPr>
          <p:cNvPr id="78" name="Straight Arrow Connector 77"/>
          <p:cNvCxnSpPr>
            <a:stCxn id="72" idx="2"/>
            <a:endCxn id="126" idx="0"/>
          </p:cNvCxnSpPr>
          <p:nvPr/>
        </p:nvCxnSpPr>
        <p:spPr>
          <a:xfrm>
            <a:off x="3924300" y="5337048"/>
            <a:ext cx="1570616" cy="606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Persistence System</a:t>
            </a:r>
            <a:endParaRPr lang="en-US" dirty="0"/>
          </a:p>
        </p:txBody>
      </p:sp>
      <p:sp>
        <p:nvSpPr>
          <p:cNvPr id="3" name="Content Placeholder 2"/>
          <p:cNvSpPr>
            <a:spLocks noGrp="1"/>
          </p:cNvSpPr>
          <p:nvPr>
            <p:ph idx="1"/>
          </p:nvPr>
        </p:nvSpPr>
        <p:spPr>
          <a:xfrm>
            <a:off x="457200" y="1447800"/>
            <a:ext cx="8229600" cy="4525963"/>
          </a:xfrm>
        </p:spPr>
        <p:txBody>
          <a:bodyPr>
            <a:normAutofit fontScale="77500" lnSpcReduction="20000"/>
          </a:bodyPr>
          <a:lstStyle/>
          <a:p>
            <a:r>
              <a:rPr lang="en-US" dirty="0" smtClean="0"/>
              <a:t>Keys map to Values (Java Objects)</a:t>
            </a:r>
          </a:p>
          <a:p>
            <a:r>
              <a:rPr lang="en-US" dirty="0" smtClean="0"/>
              <a:t>Values are stored in Cassandra via a Persistence Provider</a:t>
            </a:r>
          </a:p>
          <a:p>
            <a:r>
              <a:rPr lang="en-US" dirty="0" smtClean="0"/>
              <a:t>A Cache Provider can be used to improve performance</a:t>
            </a:r>
          </a:p>
          <a:p>
            <a:r>
              <a:rPr lang="en-US" dirty="0" smtClean="0"/>
              <a:t>Actors are associated with Persistence Providers. (Generic provider used if no association)</a:t>
            </a:r>
          </a:p>
          <a:p>
            <a:r>
              <a:rPr lang="en-US" dirty="0" smtClean="0"/>
              <a:t>Data is gathered before calling actor, then passed to actor – actor has no knowledge of where data came from</a:t>
            </a:r>
          </a:p>
          <a:p>
            <a:r>
              <a:rPr lang="en-US" dirty="0" smtClean="0"/>
              <a:t>Can save directly to Cassandra when using a custom Persistence Provider</a:t>
            </a:r>
          </a:p>
          <a:p>
            <a:r>
              <a:rPr lang="en-US" dirty="0" smtClean="0"/>
              <a:t>Generic Provider performs Java Serialization – no deltas</a:t>
            </a:r>
            <a:endParaRPr lang="en-US" dirty="0"/>
          </a:p>
        </p:txBody>
      </p:sp>
    </p:spTree>
    <p:extLst>
      <p:ext uri="{BB962C8B-B14F-4D97-AF65-F5344CB8AC3E}">
        <p14:creationId xmlns:p14="http://schemas.microsoft.com/office/powerpoint/2010/main" val="19858086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152400" y="1066800"/>
            <a:ext cx="8839200" cy="5638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sz="1400" b="1" dirty="0"/>
          </a:p>
        </p:txBody>
      </p:sp>
      <p:sp>
        <p:nvSpPr>
          <p:cNvPr id="71" name="Rectangle 70"/>
          <p:cNvSpPr/>
          <p:nvPr/>
        </p:nvSpPr>
        <p:spPr>
          <a:xfrm>
            <a:off x="3962400" y="2209800"/>
            <a:ext cx="1143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If Cache Provider, Check Cache</a:t>
            </a:r>
            <a:endParaRPr lang="en-US" sz="1100" dirty="0"/>
          </a:p>
        </p:txBody>
      </p:sp>
      <p:sp>
        <p:nvSpPr>
          <p:cNvPr id="85" name="TextBox 84"/>
          <p:cNvSpPr txBox="1"/>
          <p:nvPr/>
        </p:nvSpPr>
        <p:spPr>
          <a:xfrm>
            <a:off x="685800" y="76200"/>
            <a:ext cx="2955282" cy="954107"/>
          </a:xfrm>
          <a:prstGeom prst="rect">
            <a:avLst/>
          </a:prstGeom>
          <a:noFill/>
        </p:spPr>
        <p:txBody>
          <a:bodyPr wrap="square" rtlCol="0">
            <a:spAutoFit/>
          </a:bodyPr>
          <a:lstStyle/>
          <a:p>
            <a:pPr algn="ctr"/>
            <a:r>
              <a:rPr lang="en-US" sz="2800" b="1" dirty="0" smtClean="0"/>
              <a:t>Persistence System</a:t>
            </a:r>
            <a:endParaRPr lang="en-US" sz="2800" b="1" dirty="0"/>
          </a:p>
        </p:txBody>
      </p:sp>
      <p:sp>
        <p:nvSpPr>
          <p:cNvPr id="72" name="Down Arrow 71"/>
          <p:cNvSpPr/>
          <p:nvPr/>
        </p:nvSpPr>
        <p:spPr>
          <a:xfrm>
            <a:off x="4466359" y="685800"/>
            <a:ext cx="181841" cy="766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962400" y="304800"/>
            <a:ext cx="1143000" cy="276999"/>
          </a:xfrm>
          <a:prstGeom prst="rect">
            <a:avLst/>
          </a:prstGeom>
          <a:noFill/>
        </p:spPr>
        <p:txBody>
          <a:bodyPr wrap="square" rtlCol="0" anchor="ctr">
            <a:spAutoFit/>
          </a:bodyPr>
          <a:lstStyle/>
          <a:p>
            <a:pPr algn="ctr"/>
            <a:r>
              <a:rPr lang="en-US" sz="1200" dirty="0" smtClean="0"/>
              <a:t>Key(s)</a:t>
            </a:r>
            <a:endParaRPr lang="en-US" sz="1200" dirty="0"/>
          </a:p>
        </p:txBody>
      </p:sp>
      <p:cxnSp>
        <p:nvCxnSpPr>
          <p:cNvPr id="76" name="Straight Arrow Connector 75"/>
          <p:cNvCxnSpPr>
            <a:stCxn id="71" idx="1"/>
            <a:endCxn id="77" idx="0"/>
          </p:cNvCxnSpPr>
          <p:nvPr/>
        </p:nvCxnSpPr>
        <p:spPr>
          <a:xfrm rot="10800000" flipV="1">
            <a:off x="2095500" y="2476500"/>
            <a:ext cx="1866900" cy="3429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1524000" y="2819400"/>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Cache Provider</a:t>
            </a:r>
          </a:p>
        </p:txBody>
      </p:sp>
      <p:sp>
        <p:nvSpPr>
          <p:cNvPr id="79" name="Rectangle 78"/>
          <p:cNvSpPr/>
          <p:nvPr/>
        </p:nvSpPr>
        <p:spPr>
          <a:xfrm>
            <a:off x="3962400" y="4495800"/>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Persistence Provider</a:t>
            </a:r>
            <a:endParaRPr lang="en-US" sz="1100" dirty="0"/>
          </a:p>
        </p:txBody>
      </p:sp>
      <p:sp>
        <p:nvSpPr>
          <p:cNvPr id="23" name="Down Arrow 22"/>
          <p:cNvSpPr/>
          <p:nvPr/>
        </p:nvSpPr>
        <p:spPr>
          <a:xfrm flipH="1" flipV="1">
            <a:off x="7010398" y="685800"/>
            <a:ext cx="181841"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038600" y="2967335"/>
            <a:ext cx="609600" cy="461665"/>
          </a:xfrm>
          <a:prstGeom prst="rect">
            <a:avLst/>
          </a:prstGeom>
          <a:noFill/>
        </p:spPr>
        <p:txBody>
          <a:bodyPr wrap="square" rtlCol="0" anchor="ctr">
            <a:spAutoFit/>
          </a:bodyPr>
          <a:lstStyle/>
          <a:p>
            <a:r>
              <a:rPr lang="en-US" sz="1200" dirty="0" smtClean="0"/>
              <a:t>Cache Miss</a:t>
            </a:r>
            <a:endParaRPr lang="en-US" sz="1200" dirty="0"/>
          </a:p>
        </p:txBody>
      </p:sp>
      <p:sp>
        <p:nvSpPr>
          <p:cNvPr id="26" name="TextBox 25"/>
          <p:cNvSpPr txBox="1"/>
          <p:nvPr/>
        </p:nvSpPr>
        <p:spPr>
          <a:xfrm>
            <a:off x="6553200" y="304800"/>
            <a:ext cx="1143000" cy="276999"/>
          </a:xfrm>
          <a:prstGeom prst="rect">
            <a:avLst/>
          </a:prstGeom>
          <a:noFill/>
        </p:spPr>
        <p:txBody>
          <a:bodyPr wrap="square" rtlCol="0" anchor="ctr">
            <a:spAutoFit/>
          </a:bodyPr>
          <a:lstStyle/>
          <a:p>
            <a:pPr algn="ctr"/>
            <a:r>
              <a:rPr lang="en-US" sz="1200" dirty="0" smtClean="0"/>
              <a:t>Value(s)</a:t>
            </a:r>
            <a:endParaRPr lang="en-US" sz="1200" dirty="0"/>
          </a:p>
        </p:txBody>
      </p:sp>
      <p:sp>
        <p:nvSpPr>
          <p:cNvPr id="29" name="TextBox 28"/>
          <p:cNvSpPr txBox="1"/>
          <p:nvPr/>
        </p:nvSpPr>
        <p:spPr>
          <a:xfrm>
            <a:off x="5334000" y="2466201"/>
            <a:ext cx="838200" cy="276999"/>
          </a:xfrm>
          <a:prstGeom prst="rect">
            <a:avLst/>
          </a:prstGeom>
          <a:noFill/>
        </p:spPr>
        <p:txBody>
          <a:bodyPr wrap="square" rtlCol="0" anchor="ctr">
            <a:spAutoFit/>
          </a:bodyPr>
          <a:lstStyle/>
          <a:p>
            <a:r>
              <a:rPr lang="en-US" sz="1200" dirty="0" smtClean="0"/>
              <a:t>Cache Hit</a:t>
            </a:r>
            <a:endParaRPr lang="en-US" sz="1200" dirty="0"/>
          </a:p>
        </p:txBody>
      </p:sp>
      <p:sp>
        <p:nvSpPr>
          <p:cNvPr id="32" name="TextBox 31"/>
          <p:cNvSpPr txBox="1"/>
          <p:nvPr/>
        </p:nvSpPr>
        <p:spPr>
          <a:xfrm>
            <a:off x="1905000" y="4953000"/>
            <a:ext cx="1828800" cy="646331"/>
          </a:xfrm>
          <a:prstGeom prst="rect">
            <a:avLst/>
          </a:prstGeom>
          <a:noFill/>
        </p:spPr>
        <p:txBody>
          <a:bodyPr wrap="square" rtlCol="0" anchor="ctr">
            <a:spAutoFit/>
          </a:bodyPr>
          <a:lstStyle/>
          <a:p>
            <a:r>
              <a:rPr lang="en-US" sz="1200" dirty="0" smtClean="0"/>
              <a:t>Persistence uses Cassandra, but how data is stored is up to Provider</a:t>
            </a:r>
            <a:endParaRPr lang="en-US" sz="1200" dirty="0"/>
          </a:p>
        </p:txBody>
      </p:sp>
      <p:cxnSp>
        <p:nvCxnSpPr>
          <p:cNvPr id="41" name="Straight Arrow Connector 40"/>
          <p:cNvCxnSpPr>
            <a:stCxn id="53" idx="2"/>
            <a:endCxn id="71" idx="0"/>
          </p:cNvCxnSpPr>
          <p:nvPr/>
        </p:nvCxnSpPr>
        <p:spPr>
          <a:xfrm>
            <a:off x="4533900" y="1908048"/>
            <a:ext cx="0" cy="301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3962400" y="1524000"/>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Receive Set of Keys</a:t>
            </a:r>
            <a:endParaRPr lang="en-US" sz="1100" dirty="0"/>
          </a:p>
        </p:txBody>
      </p:sp>
      <p:sp>
        <p:nvSpPr>
          <p:cNvPr id="56" name="Rectangle 55"/>
          <p:cNvSpPr/>
          <p:nvPr/>
        </p:nvSpPr>
        <p:spPr>
          <a:xfrm>
            <a:off x="6553200" y="2282952"/>
            <a:ext cx="1143000" cy="384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Return Value(s)</a:t>
            </a:r>
            <a:endParaRPr lang="en-US" sz="1100" dirty="0"/>
          </a:p>
        </p:txBody>
      </p:sp>
      <p:cxnSp>
        <p:nvCxnSpPr>
          <p:cNvPr id="62" name="Straight Arrow Connector 61"/>
          <p:cNvCxnSpPr>
            <a:stCxn id="71" idx="3"/>
            <a:endCxn id="56" idx="1"/>
          </p:cNvCxnSpPr>
          <p:nvPr/>
        </p:nvCxnSpPr>
        <p:spPr>
          <a:xfrm flipV="1">
            <a:off x="5105400" y="2474976"/>
            <a:ext cx="1447800" cy="1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51" idx="1"/>
            <a:endCxn id="77" idx="2"/>
          </p:cNvCxnSpPr>
          <p:nvPr/>
        </p:nvCxnSpPr>
        <p:spPr>
          <a:xfrm rot="10800000">
            <a:off x="2095500" y="3203448"/>
            <a:ext cx="1866900" cy="64465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7162800" y="1524000"/>
            <a:ext cx="1219200" cy="461665"/>
          </a:xfrm>
          <a:prstGeom prst="rect">
            <a:avLst/>
          </a:prstGeom>
          <a:noFill/>
        </p:spPr>
        <p:txBody>
          <a:bodyPr wrap="square" rtlCol="0" anchor="ctr">
            <a:spAutoFit/>
          </a:bodyPr>
          <a:lstStyle/>
          <a:p>
            <a:r>
              <a:rPr lang="en-US" sz="1200" dirty="0" smtClean="0"/>
              <a:t>Data returned as Java Object</a:t>
            </a:r>
            <a:endParaRPr lang="en-US" sz="1200" dirty="0"/>
          </a:p>
        </p:txBody>
      </p:sp>
      <p:sp>
        <p:nvSpPr>
          <p:cNvPr id="97" name="TextBox 96"/>
          <p:cNvSpPr txBox="1"/>
          <p:nvPr/>
        </p:nvSpPr>
        <p:spPr>
          <a:xfrm>
            <a:off x="2667000" y="3581400"/>
            <a:ext cx="1219200" cy="276999"/>
          </a:xfrm>
          <a:prstGeom prst="rect">
            <a:avLst/>
          </a:prstGeom>
          <a:noFill/>
        </p:spPr>
        <p:txBody>
          <a:bodyPr wrap="square" rtlCol="0" anchor="ctr">
            <a:spAutoFit/>
          </a:bodyPr>
          <a:lstStyle/>
          <a:p>
            <a:r>
              <a:rPr lang="en-US" sz="1200" dirty="0" smtClean="0"/>
              <a:t>Cache “Put”</a:t>
            </a:r>
            <a:endParaRPr lang="en-US" sz="1200" dirty="0"/>
          </a:p>
        </p:txBody>
      </p:sp>
      <p:cxnSp>
        <p:nvCxnSpPr>
          <p:cNvPr id="118" name="Straight Arrow Connector 117"/>
          <p:cNvCxnSpPr>
            <a:stCxn id="71" idx="2"/>
            <a:endCxn id="51" idx="0"/>
          </p:cNvCxnSpPr>
          <p:nvPr/>
        </p:nvCxnSpPr>
        <p:spPr>
          <a:xfrm>
            <a:off x="4533900" y="27432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2667000" y="2466201"/>
            <a:ext cx="990600" cy="276999"/>
          </a:xfrm>
          <a:prstGeom prst="rect">
            <a:avLst/>
          </a:prstGeom>
          <a:noFill/>
        </p:spPr>
        <p:txBody>
          <a:bodyPr wrap="square" rtlCol="0" anchor="ctr">
            <a:spAutoFit/>
          </a:bodyPr>
          <a:lstStyle/>
          <a:p>
            <a:r>
              <a:rPr lang="en-US" sz="1200" dirty="0" smtClean="0"/>
              <a:t>Cache “Get”</a:t>
            </a:r>
            <a:endParaRPr lang="en-US" sz="1200" dirty="0"/>
          </a:p>
        </p:txBody>
      </p:sp>
      <p:sp>
        <p:nvSpPr>
          <p:cNvPr id="51" name="Rectangle 50"/>
          <p:cNvSpPr/>
          <p:nvPr/>
        </p:nvSpPr>
        <p:spPr>
          <a:xfrm>
            <a:off x="3962400" y="3581400"/>
            <a:ext cx="1143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Lookup Actor’s Persistence Provider</a:t>
            </a:r>
            <a:endParaRPr lang="en-US" sz="1100" dirty="0"/>
          </a:p>
        </p:txBody>
      </p:sp>
      <p:cxnSp>
        <p:nvCxnSpPr>
          <p:cNvPr id="57" name="Straight Arrow Connector 56"/>
          <p:cNvCxnSpPr>
            <a:stCxn id="51" idx="2"/>
            <a:endCxn id="79" idx="0"/>
          </p:cNvCxnSpPr>
          <p:nvPr/>
        </p:nvCxnSpPr>
        <p:spPr>
          <a:xfrm>
            <a:off x="4533900" y="41148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Can 34"/>
          <p:cNvSpPr/>
          <p:nvPr/>
        </p:nvSpPr>
        <p:spPr>
          <a:xfrm>
            <a:off x="3962400" y="5562600"/>
            <a:ext cx="1143000" cy="53340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Cassandra</a:t>
            </a:r>
            <a:endParaRPr lang="en-US" sz="1100" dirty="0"/>
          </a:p>
        </p:txBody>
      </p:sp>
      <p:cxnSp>
        <p:nvCxnSpPr>
          <p:cNvPr id="50" name="Straight Arrow Connector 49"/>
          <p:cNvCxnSpPr>
            <a:stCxn id="79" idx="2"/>
            <a:endCxn id="35" idx="1"/>
          </p:cNvCxnSpPr>
          <p:nvPr/>
        </p:nvCxnSpPr>
        <p:spPr>
          <a:xfrm>
            <a:off x="4533900" y="4879848"/>
            <a:ext cx="0" cy="682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1"/>
          <p:cNvCxnSpPr>
            <a:stCxn id="51" idx="3"/>
            <a:endCxn id="56" idx="2"/>
          </p:cNvCxnSpPr>
          <p:nvPr/>
        </p:nvCxnSpPr>
        <p:spPr>
          <a:xfrm flipV="1">
            <a:off x="5105400" y="2667000"/>
            <a:ext cx="2019300" cy="11811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9567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Provider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interface </a:t>
            </a:r>
            <a:r>
              <a:rPr lang="en-US" dirty="0" err="1" smtClean="0"/>
              <a:t>CacheProvider</a:t>
            </a:r>
            <a:r>
              <a:rPr lang="en-US" dirty="0" smtClean="0"/>
              <a:t> {</a:t>
            </a:r>
          </a:p>
          <a:p>
            <a:pPr marL="0" indent="0">
              <a:buNone/>
            </a:pPr>
            <a:r>
              <a:rPr lang="en-US" dirty="0" smtClean="0"/>
              <a:t>	Object get(byte[] key)</a:t>
            </a:r>
          </a:p>
          <a:p>
            <a:pPr marL="0" indent="0">
              <a:buNone/>
            </a:pPr>
            <a:r>
              <a:rPr lang="en-US" dirty="0" smtClean="0"/>
              <a:t>	void put(byte[] key, Object value)</a:t>
            </a:r>
          </a:p>
          <a:p>
            <a:pPr marL="0" indent="0">
              <a:buNone/>
            </a:pPr>
            <a:r>
              <a:rPr lang="en-US" dirty="0" smtClean="0"/>
              <a:t>	void delete(byte[] key)</a:t>
            </a:r>
          </a:p>
          <a:p>
            <a:pPr marL="0" indent="0">
              <a:buNone/>
            </a:pPr>
            <a:r>
              <a:rPr lang="en-US" dirty="0" smtClean="0"/>
              <a:t>}</a:t>
            </a:r>
            <a:endParaRPr lang="en-US" dirty="0"/>
          </a:p>
          <a:p>
            <a:pPr marL="0" indent="0">
              <a:buNone/>
            </a:pPr>
            <a:endParaRPr lang="en-US" dirty="0"/>
          </a:p>
          <a:p>
            <a:r>
              <a:rPr lang="en-US" dirty="0" smtClean="0"/>
              <a:t>Provider should store data as Java Objects to avoid de/serialization (but isn’t required)</a:t>
            </a:r>
          </a:p>
          <a:p>
            <a:r>
              <a:rPr lang="en-US" dirty="0" smtClean="0"/>
              <a:t>Provider can implement LRU, LFU, FIFO, None, </a:t>
            </a:r>
            <a:r>
              <a:rPr lang="en-US" dirty="0" err="1" smtClean="0"/>
              <a:t>etc</a:t>
            </a:r>
            <a:r>
              <a:rPr lang="en-US" dirty="0" smtClean="0"/>
              <a:t> for eviction</a:t>
            </a:r>
            <a:endParaRPr lang="en-US" dirty="0"/>
          </a:p>
        </p:txBody>
      </p:sp>
    </p:spTree>
    <p:extLst>
      <p:ext uri="{BB962C8B-B14F-4D97-AF65-F5344CB8AC3E}">
        <p14:creationId xmlns:p14="http://schemas.microsoft.com/office/powerpoint/2010/main" val="18839113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Persistence Provider</a:t>
            </a:r>
            <a:endParaRPr lang="en-US" dirty="0"/>
          </a:p>
        </p:txBody>
      </p:sp>
      <p:sp>
        <p:nvSpPr>
          <p:cNvPr id="3" name="Content Placeholder 2"/>
          <p:cNvSpPr>
            <a:spLocks noGrp="1"/>
          </p:cNvSpPr>
          <p:nvPr>
            <p:ph idx="1"/>
          </p:nvPr>
        </p:nvSpPr>
        <p:spPr>
          <a:xfrm>
            <a:off x="304800" y="1143000"/>
            <a:ext cx="8534400" cy="5181600"/>
          </a:xfrm>
        </p:spPr>
        <p:txBody>
          <a:bodyPr>
            <a:normAutofit fontScale="77500" lnSpcReduction="20000"/>
          </a:bodyPr>
          <a:lstStyle/>
          <a:p>
            <a:pPr marL="0" indent="0">
              <a:buNone/>
            </a:pPr>
            <a:endParaRPr lang="en-US" dirty="0" smtClean="0"/>
          </a:p>
          <a:p>
            <a:pPr marL="0" indent="0">
              <a:buNone/>
            </a:pPr>
            <a:r>
              <a:rPr lang="en-US" dirty="0" smtClean="0"/>
              <a:t>interface </a:t>
            </a:r>
            <a:r>
              <a:rPr lang="en-US" dirty="0" err="1" smtClean="0"/>
              <a:t>PersistenceProvider</a:t>
            </a:r>
            <a:r>
              <a:rPr lang="en-US" dirty="0" smtClean="0"/>
              <a:t> {</a:t>
            </a:r>
          </a:p>
          <a:p>
            <a:pPr marL="0" indent="0">
              <a:buNone/>
            </a:pPr>
            <a:r>
              <a:rPr lang="en-US" dirty="0"/>
              <a:t>	</a:t>
            </a:r>
            <a:r>
              <a:rPr lang="en-US" dirty="0" smtClean="0"/>
              <a:t>Object load(</a:t>
            </a:r>
            <a:r>
              <a:rPr lang="en-US" dirty="0" err="1" smtClean="0"/>
              <a:t>PersistentKey</a:t>
            </a:r>
            <a:r>
              <a:rPr lang="en-US" dirty="0" smtClean="0"/>
              <a:t> key)</a:t>
            </a:r>
          </a:p>
          <a:p>
            <a:pPr marL="0" indent="0">
              <a:buNone/>
            </a:pPr>
            <a:r>
              <a:rPr lang="en-US" dirty="0"/>
              <a:t>	</a:t>
            </a:r>
            <a:r>
              <a:rPr lang="en-US" dirty="0" smtClean="0"/>
              <a:t>void save(</a:t>
            </a:r>
            <a:r>
              <a:rPr lang="en-US" dirty="0" err="1" smtClean="0"/>
              <a:t>PersistentKey</a:t>
            </a:r>
            <a:r>
              <a:rPr lang="en-US" dirty="0" smtClean="0"/>
              <a:t> key, Object data)</a:t>
            </a:r>
          </a:p>
          <a:p>
            <a:pPr marL="0" indent="0">
              <a:buNone/>
            </a:pPr>
            <a:r>
              <a:rPr lang="en-US" dirty="0"/>
              <a:t>	</a:t>
            </a:r>
            <a:r>
              <a:rPr lang="en-US" dirty="0" smtClean="0"/>
              <a:t>void delete(</a:t>
            </a:r>
            <a:r>
              <a:rPr lang="en-US" dirty="0" err="1" smtClean="0"/>
              <a:t>PersistentKey</a:t>
            </a:r>
            <a:r>
              <a:rPr lang="en-US" dirty="0" smtClean="0"/>
              <a:t> key)</a:t>
            </a:r>
          </a:p>
          <a:p>
            <a:pPr marL="0" indent="0">
              <a:buNone/>
            </a:pPr>
            <a:r>
              <a:rPr lang="en-US" dirty="0"/>
              <a:t>}</a:t>
            </a:r>
            <a:endParaRPr lang="en-US" dirty="0" smtClean="0"/>
          </a:p>
          <a:p>
            <a:pPr marL="0" indent="0">
              <a:buNone/>
            </a:pPr>
            <a:endParaRPr lang="en-US" dirty="0" smtClean="0"/>
          </a:p>
          <a:p>
            <a:r>
              <a:rPr lang="en-US" dirty="0" err="1" smtClean="0"/>
              <a:t>PersistentKey</a:t>
            </a:r>
            <a:r>
              <a:rPr lang="en-US" dirty="0" smtClean="0"/>
              <a:t> is a row key + column names.  The client and provider must agree what this means</a:t>
            </a:r>
          </a:p>
          <a:p>
            <a:r>
              <a:rPr lang="en-US" dirty="0" smtClean="0"/>
              <a:t>Can persist whole or partial rows based on key</a:t>
            </a:r>
          </a:p>
          <a:p>
            <a:r>
              <a:rPr lang="en-US" dirty="0" smtClean="0"/>
              <a:t>Can store data any way it wants in Cassandra</a:t>
            </a:r>
          </a:p>
          <a:p>
            <a:r>
              <a:rPr lang="en-US" dirty="0" smtClean="0"/>
              <a:t>Can utilize write/read queues, data versioning, history, whatever it wants as long as it’s documented</a:t>
            </a:r>
            <a:endParaRPr lang="en-US" dirty="0"/>
          </a:p>
        </p:txBody>
      </p:sp>
    </p:spTree>
    <p:extLst>
      <p:ext uri="{BB962C8B-B14F-4D97-AF65-F5344CB8AC3E}">
        <p14:creationId xmlns:p14="http://schemas.microsoft.com/office/powerpoint/2010/main" val="336993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xpedia-Front-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Expedia-Front-01</Template>
  <TotalTime>15291</TotalTime>
  <Words>1000</Words>
  <Application>Microsoft Macintosh PowerPoint</Application>
  <PresentationFormat>On-screen Show (4:3)</PresentationFormat>
  <Paragraphs>195</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Expedia-Front-01</vt:lpstr>
      <vt:lpstr>Black</vt:lpstr>
      <vt:lpstr>Trellis Architecture</vt:lpstr>
      <vt:lpstr>What is Trellis?</vt:lpstr>
      <vt:lpstr>Logical Architecture</vt:lpstr>
      <vt:lpstr>High Level Components</vt:lpstr>
      <vt:lpstr>PowerPoint Presentation</vt:lpstr>
      <vt:lpstr>Persistence System</vt:lpstr>
      <vt:lpstr>PowerPoint Presentation</vt:lpstr>
      <vt:lpstr>Cache Provider</vt:lpstr>
      <vt:lpstr>Persistence Provider</vt:lpstr>
      <vt:lpstr>Actors</vt:lpstr>
      <vt:lpstr>What is Netty?</vt:lpstr>
      <vt:lpstr>Why Cassandra?</vt:lpstr>
      <vt:lpstr>What Does Trellis Do?</vt:lpstr>
      <vt:lpstr>Trellis + Cassandra</vt:lpstr>
      <vt:lpstr>When does Trellis work good/bad?</vt:lpstr>
      <vt:lpstr>Example (1 Client Thread)</vt:lpstr>
    </vt:vector>
  </TitlesOfParts>
  <Company>Expedia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Trellis</dc:title>
  <dc:creator>Expedia User</dc:creator>
  <cp:lastModifiedBy>Todd Burruss</cp:lastModifiedBy>
  <cp:revision>171</cp:revision>
  <dcterms:created xsi:type="dcterms:W3CDTF">2012-01-03T17:34:56Z</dcterms:created>
  <dcterms:modified xsi:type="dcterms:W3CDTF">2012-09-07T21:32:53Z</dcterms:modified>
</cp:coreProperties>
</file>