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733" r:id="rId7"/>
    <p:sldMasterId id="2147483658" r:id="rId8"/>
  </p:sldMasterIdLst>
  <p:notesMasterIdLst>
    <p:notesMasterId r:id="rId69"/>
  </p:notesMasterIdLst>
  <p:handoutMasterIdLst>
    <p:handoutMasterId r:id="rId70"/>
  </p:handoutMasterIdLst>
  <p:sldIdLst>
    <p:sldId id="368" r:id="rId9"/>
    <p:sldId id="1415" r:id="rId10"/>
    <p:sldId id="521" r:id="rId11"/>
    <p:sldId id="522" r:id="rId12"/>
    <p:sldId id="525" r:id="rId13"/>
    <p:sldId id="312" r:id="rId14"/>
    <p:sldId id="681" r:id="rId15"/>
    <p:sldId id="1373" r:id="rId16"/>
    <p:sldId id="1379" r:id="rId17"/>
    <p:sldId id="346" r:id="rId18"/>
    <p:sldId id="1381" r:id="rId19"/>
    <p:sldId id="1382" r:id="rId20"/>
    <p:sldId id="1391" r:id="rId21"/>
    <p:sldId id="1386" r:id="rId22"/>
    <p:sldId id="682" r:id="rId23"/>
    <p:sldId id="523" r:id="rId24"/>
    <p:sldId id="1400" r:id="rId25"/>
    <p:sldId id="1401" r:id="rId26"/>
    <p:sldId id="526" r:id="rId27"/>
    <p:sldId id="527" r:id="rId28"/>
    <p:sldId id="528" r:id="rId29"/>
    <p:sldId id="1394" r:id="rId30"/>
    <p:sldId id="685" r:id="rId31"/>
    <p:sldId id="529" r:id="rId32"/>
    <p:sldId id="530" r:id="rId33"/>
    <p:sldId id="1388" r:id="rId34"/>
    <p:sldId id="683" r:id="rId35"/>
    <p:sldId id="1395" r:id="rId36"/>
    <p:sldId id="686" r:id="rId37"/>
    <p:sldId id="684" r:id="rId38"/>
    <p:sldId id="687" r:id="rId39"/>
    <p:sldId id="1389" r:id="rId40"/>
    <p:sldId id="688" r:id="rId41"/>
    <p:sldId id="1393" r:id="rId42"/>
    <p:sldId id="1396" r:id="rId43"/>
    <p:sldId id="1397" r:id="rId44"/>
    <p:sldId id="1398" r:id="rId45"/>
    <p:sldId id="1399" r:id="rId46"/>
    <p:sldId id="689" r:id="rId47"/>
    <p:sldId id="690" r:id="rId48"/>
    <p:sldId id="691" r:id="rId49"/>
    <p:sldId id="1390" r:id="rId50"/>
    <p:sldId id="1402" r:id="rId51"/>
    <p:sldId id="539" r:id="rId52"/>
    <p:sldId id="540" r:id="rId53"/>
    <p:sldId id="1403" r:id="rId54"/>
    <p:sldId id="1404" r:id="rId55"/>
    <p:sldId id="541" r:id="rId56"/>
    <p:sldId id="542" r:id="rId57"/>
    <p:sldId id="543" r:id="rId58"/>
    <p:sldId id="1405" r:id="rId59"/>
    <p:sldId id="264" r:id="rId60"/>
    <p:sldId id="1414" r:id="rId61"/>
    <p:sldId id="1406" r:id="rId62"/>
    <p:sldId id="1408" r:id="rId63"/>
    <p:sldId id="1410" r:id="rId64"/>
    <p:sldId id="1412" r:id="rId65"/>
    <p:sldId id="1407" r:id="rId66"/>
    <p:sldId id="1411" r:id="rId67"/>
    <p:sldId id="1413" r:id="rId68"/>
  </p:sldIdLst>
  <p:sldSz cx="9144000" cy="5143500" type="screen16x9"/>
  <p:notesSz cx="7102475" cy="9369425"/>
  <p:defaultTextStyle>
    <a:defPPr>
      <a:defRPr lang="en-US"/>
    </a:defPPr>
    <a:lvl1pPr marL="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6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23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85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46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07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2">
          <p15:clr>
            <a:srgbClr val="A4A3A4"/>
          </p15:clr>
        </p15:guide>
        <p15:guide id="2" orient="horz" pos="2686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581" userDrawn="1">
          <p15:clr>
            <a:srgbClr val="A4A3A4"/>
          </p15:clr>
        </p15:guide>
        <p15:guide id="6" orient="horz" pos="2006" userDrawn="1">
          <p15:clr>
            <a:srgbClr val="A4A3A4"/>
          </p15:clr>
        </p15:guide>
        <p15:guide id="7" orient="horz" pos="4989">
          <p15:clr>
            <a:srgbClr val="A4A3A4"/>
          </p15:clr>
        </p15:guide>
        <p15:guide id="8" pos="589" userDrawn="1">
          <p15:clr>
            <a:srgbClr val="A4A3A4"/>
          </p15:clr>
        </p15:guide>
        <p15:guide id="9" pos="4626" userDrawn="1">
          <p15:clr>
            <a:srgbClr val="A4A3A4"/>
          </p15:clr>
        </p15:guide>
        <p15:guide id="10" pos="8694">
          <p15:clr>
            <a:srgbClr val="A4A3A4"/>
          </p15:clr>
        </p15:guide>
        <p15:guide id="11" orient="horz" pos="2255" userDrawn="1">
          <p15:clr>
            <a:srgbClr val="A4A3A4"/>
          </p15:clr>
        </p15:guide>
        <p15:guide id="12" orient="horz" pos="509" userDrawn="1">
          <p15:clr>
            <a:srgbClr val="A4A3A4"/>
          </p15:clr>
        </p15:guide>
        <p15:guide id="13" orient="horz" pos="2709" userDrawn="1">
          <p15:clr>
            <a:srgbClr val="A4A3A4"/>
          </p15:clr>
        </p15:guide>
        <p15:guide id="14" orient="horz" pos="2323" userDrawn="1">
          <p15:clr>
            <a:srgbClr val="A4A3A4"/>
          </p15:clr>
        </p15:guide>
        <p15:guide id="15" pos="4694" userDrawn="1">
          <p15:clr>
            <a:srgbClr val="A4A3A4"/>
          </p15:clr>
        </p15:guide>
        <p15:guide id="16" pos="1859" userDrawn="1">
          <p15:clr>
            <a:srgbClr val="A4A3A4"/>
          </p15:clr>
        </p15:guide>
        <p15:guide id="17" pos="453" userDrawn="1">
          <p15:clr>
            <a:srgbClr val="A4A3A4"/>
          </p15:clr>
        </p15:guide>
        <p15:guide id="18" pos="2993" userDrawn="1">
          <p15:clr>
            <a:srgbClr val="A4A3A4"/>
          </p15:clr>
        </p15:guide>
        <p15:guide id="19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1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ian Montgomery" initials="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0000FF"/>
    <a:srgbClr val="FFD5D5"/>
    <a:srgbClr val="FFCCFF"/>
    <a:srgbClr val="FFFFCC"/>
    <a:srgbClr val="FF8F8F"/>
    <a:srgbClr val="3C3C3C"/>
    <a:srgbClr val="FF00FF"/>
    <a:srgbClr val="FFFF00"/>
    <a:srgbClr val="007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7" autoAdjust="0"/>
    <p:restoredTop sz="92105" autoAdjust="0"/>
  </p:normalViewPr>
  <p:slideViewPr>
    <p:cSldViewPr snapToGrid="0">
      <p:cViewPr varScale="1">
        <p:scale>
          <a:sx n="95" d="100"/>
          <a:sy n="95" d="100"/>
        </p:scale>
        <p:origin x="1219" y="62"/>
      </p:cViewPr>
      <p:guideLst>
        <p:guide orient="horz" pos="4592"/>
        <p:guide orient="horz" pos="2686"/>
        <p:guide pos="504"/>
        <p:guide pos="2880"/>
        <p:guide pos="4581"/>
        <p:guide orient="horz" pos="2006"/>
        <p:guide orient="horz" pos="4989"/>
        <p:guide pos="589"/>
        <p:guide pos="4626"/>
        <p:guide pos="8694"/>
        <p:guide orient="horz" pos="2255"/>
        <p:guide orient="horz" pos="509"/>
        <p:guide orient="horz" pos="2709"/>
        <p:guide orient="horz" pos="2323"/>
        <p:guide pos="4694"/>
        <p:guide pos="1859"/>
        <p:guide pos="453"/>
        <p:guide pos="2993"/>
        <p:guide pos="551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4"/>
      </p:cViewPr>
      <p:guideLst>
        <p:guide orient="horz" pos="2951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43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2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3D22D-0F46-4BF4-9660-1D4B24F0D9EA}" type="datetimeFigureOut">
              <a:rPr lang="en-US" smtClean="0">
                <a:latin typeface="Arial" panose="020B0604020202020204" pitchFamily="34" charset="0"/>
              </a:rPr>
              <a:t>2021-06-28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899525"/>
            <a:ext cx="30781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1696-4263-4686-8631-6326D8E42C3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2021-06-28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468313"/>
            <a:ext cx="2895600" cy="1628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2179948"/>
            <a:ext cx="5681980" cy="6486770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6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23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585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446" algn="l" defTabSz="342863" rtl="0" eaLnBrk="1" latinLnBrk="0" hangingPunct="1">
      <a:defRPr sz="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307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5716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400028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42890" algn="l" defTabSz="3428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1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3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9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8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7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1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70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9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2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0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17B7494-54F8-4F39-9823-63B6FCAFE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49300"/>
            <a:ext cx="6237287" cy="3509963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A8D8D49-0458-4ECC-B5D1-FCFE9140C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742950"/>
            <a:ext cx="6237288" cy="3509963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9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A3D2C7-19D4-8448-A7EA-AF9AEA1E544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5" name="Picture 4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5203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a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55085" y="1072589"/>
            <a:ext cx="8223250" cy="370284"/>
          </a:xfrm>
          <a:prstGeom prst="rect">
            <a:avLst/>
          </a:prstGeom>
        </p:spPr>
        <p:txBody>
          <a:bodyPr lIns="68676" tIns="34337" rIns="68676" bIns="34337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63" indent="0">
              <a:buNone/>
              <a:defRPr sz="2100">
                <a:solidFill>
                  <a:schemeClr val="tx1"/>
                </a:solidFill>
              </a:defRPr>
            </a:lvl2pPr>
            <a:lvl3pPr marL="685723" indent="0">
              <a:buNone/>
              <a:defRPr sz="1500">
                <a:solidFill>
                  <a:schemeClr val="tx1"/>
                </a:solidFill>
              </a:defRPr>
            </a:lvl3pPr>
            <a:lvl4pPr marL="1028582" indent="0">
              <a:buNone/>
              <a:defRPr sz="1400">
                <a:solidFill>
                  <a:schemeClr val="tx1"/>
                </a:solidFill>
              </a:defRPr>
            </a:lvl4pPr>
            <a:lvl5pPr marL="1371443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21" name="Picture 20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_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394473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>
                <a:solidFill>
                  <a:schemeClr val="accent2"/>
                </a:solidFill>
              </a:defRPr>
            </a:lvl1pPr>
            <a:lvl2pPr marL="557150" indent="-21428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13" indent="-171432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pic>
        <p:nvPicPr>
          <p:cNvPr id="19" name="Picture 18" descr="juniper_rgb_black_s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" t="8796" r="6172" b="11574"/>
          <a:stretch/>
        </p:blipFill>
        <p:spPr>
          <a:xfrm>
            <a:off x="8017934" y="4929329"/>
            <a:ext cx="537633" cy="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_2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0800000">
            <a:off x="0" y="2898140"/>
            <a:ext cx="9144000" cy="224536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12" name="Picture 11" descr="juniper_wh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667" y="268888"/>
            <a:ext cx="1426104" cy="390020"/>
          </a:xfrm>
          <a:prstGeom prst="rect">
            <a:avLst/>
          </a:prstGeom>
        </p:spPr>
      </p:pic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1" y="2082398"/>
            <a:ext cx="4627563" cy="1923604"/>
          </a:xfrm>
          <a:prstGeom prst="rect">
            <a:avLst/>
          </a:prstGeom>
          <a:solidFill>
            <a:srgbClr val="0A658D">
              <a:alpha val="50000"/>
            </a:srgbClr>
          </a:solidFill>
          <a:ln>
            <a:noFill/>
          </a:ln>
        </p:spPr>
        <p:txBody>
          <a:bodyPr wrap="square" lIns="274307" tIns="28574" rIns="57148" bIns="28574" anchor="b" anchorCtr="0">
            <a:noAutofit/>
          </a:bodyPr>
          <a:lstStyle>
            <a:lvl1pPr>
              <a:lnSpc>
                <a:spcPct val="95000"/>
              </a:lnSpc>
              <a:spcBef>
                <a:spcPts val="563"/>
              </a:spcBef>
              <a:spcAft>
                <a:spcPts val="0"/>
              </a:spcAft>
              <a:defRPr lang="en-US" sz="3800" b="0" spc="-38" baseline="0">
                <a:solidFill>
                  <a:srgbClr val="FFFFFF"/>
                </a:solidFill>
                <a:ea typeface="+mn-ea"/>
              </a:defRPr>
            </a:lvl1pPr>
          </a:lstStyle>
          <a:p>
            <a:pPr marL="0" lvl="0">
              <a:lnSpc>
                <a:spcPct val="80000"/>
              </a:lnSpc>
              <a:spcAft>
                <a:spcPts val="749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10"/>
          </p:nvPr>
        </p:nvSpPr>
        <p:spPr>
          <a:xfrm>
            <a:off x="2910" y="4134122"/>
            <a:ext cx="4622236" cy="342993"/>
          </a:xfrm>
          <a:prstGeom prst="rect">
            <a:avLst/>
          </a:prstGeom>
          <a:noFill/>
          <a:ln>
            <a:noFill/>
          </a:ln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Font typeface="Arial"/>
              <a:buNone/>
              <a:defRPr sz="20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8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8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8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8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/>
          </p:nvPr>
        </p:nvSpPr>
        <p:spPr>
          <a:xfrm>
            <a:off x="-5481" y="4554817"/>
            <a:ext cx="4632398" cy="488156"/>
          </a:xfrm>
          <a:prstGeom prst="rect">
            <a:avLst/>
          </a:prstGeom>
          <a:noFill/>
        </p:spPr>
        <p:txBody>
          <a:bodyPr lIns="274307" tIns="28574" rIns="57148" bIns="28574">
            <a:noAutofit/>
          </a:bodyPr>
          <a:lstStyle>
            <a:lvl1pPr marL="0" indent="0">
              <a:lnSpc>
                <a:spcPct val="95000"/>
              </a:lnSpc>
              <a:spcBef>
                <a:spcPts val="563"/>
              </a:spcBef>
              <a:buNone/>
              <a:defRPr sz="1500" cap="none" spc="-38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863" indent="0">
              <a:buNone/>
              <a:defRPr sz="1500" cap="all" baseline="0">
                <a:solidFill>
                  <a:schemeClr val="accent2"/>
                </a:solidFill>
              </a:defRPr>
            </a:lvl2pPr>
            <a:lvl3pPr marL="685723" indent="0">
              <a:buNone/>
              <a:defRPr sz="1500" cap="all" baseline="0">
                <a:solidFill>
                  <a:schemeClr val="accent2"/>
                </a:solidFill>
              </a:defRPr>
            </a:lvl3pPr>
            <a:lvl4pPr marL="1028582" indent="0">
              <a:buNone/>
              <a:defRPr sz="1500" cap="all" baseline="0">
                <a:solidFill>
                  <a:schemeClr val="accent2"/>
                </a:solidFill>
              </a:defRPr>
            </a:lvl4pPr>
            <a:lvl5pPr marL="1371443" indent="0">
              <a:buNone/>
              <a:defRPr sz="1500" cap="all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7000" y="4071938"/>
            <a:ext cx="4343402" cy="0"/>
          </a:xfrm>
          <a:prstGeom prst="line">
            <a:avLst/>
          </a:prstGeom>
          <a:ln w="1905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ection Divider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rot="10800000"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0"/>
                  <a:alpha val="1000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" y="1532466"/>
            <a:ext cx="4185920" cy="1761729"/>
          </a:xfrm>
          <a:prstGeom prst="rect">
            <a:avLst/>
          </a:prstGeom>
          <a:solidFill>
            <a:srgbClr val="1E1E1E">
              <a:alpha val="62000"/>
            </a:srgbClr>
          </a:solidFill>
        </p:spPr>
        <p:txBody>
          <a:bodyPr lIns="274320" tIns="0" rIns="114294" bIns="0" anchor="ctr"/>
          <a:lstStyle>
            <a:lvl1pPr algn="l">
              <a:lnSpc>
                <a:spcPct val="95000"/>
              </a:lnSpc>
              <a:spcBef>
                <a:spcPts val="250"/>
              </a:spcBef>
              <a:defRPr sz="3100" b="0" cap="none" spc="-3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BREAK</a:t>
            </a:r>
          </a:p>
        </p:txBody>
      </p:sp>
    </p:spTree>
    <p:extLst>
      <p:ext uri="{BB962C8B-B14F-4D97-AF65-F5344CB8AC3E}">
        <p14:creationId xmlns:p14="http://schemas.microsoft.com/office/powerpoint/2010/main" val="16431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3429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95"/>
              </a:spcAft>
              <a:defRPr lang="en-US" sz="18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850780"/>
            <a:ext cx="8229600" cy="3639269"/>
          </a:xfrm>
        </p:spPr>
        <p:txBody>
          <a:bodyPr/>
          <a:lstStyle>
            <a:lvl1pPr marL="84535" indent="-84535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427435" indent="-169069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640556" indent="-167879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860822" indent="-175022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073944" indent="-129779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4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3429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95"/>
              </a:spcAft>
              <a:defRPr lang="en-US" sz="18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850780"/>
            <a:ext cx="8229600" cy="3639269"/>
          </a:xfrm>
        </p:spPr>
        <p:txBody>
          <a:bodyPr/>
          <a:lstStyle>
            <a:lvl1pPr marL="84535" indent="-84535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427435" indent="-169069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640556" indent="-167879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860822" indent="-175022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073944" indent="-129779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5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77" y="645747"/>
            <a:ext cx="8229601" cy="36933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3000" b="0" spc="-38" baseline="0">
                <a:solidFill>
                  <a:schemeClr val="tx1"/>
                </a:solidFill>
                <a:ea typeface="+mn-ea"/>
              </a:defRPr>
            </a:lvl1pPr>
          </a:lstStyle>
          <a:p>
            <a:pPr marL="0" lvl="0" defTabSz="685620">
              <a:lnSpc>
                <a:spcPct val="8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7" y="1642687"/>
            <a:ext cx="8229601" cy="305180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defRPr sz="2000" baseline="0">
                <a:solidFill>
                  <a:schemeClr val="accent2"/>
                </a:solidFill>
              </a:defRPr>
            </a:lvl1pPr>
            <a:lvl2pPr marL="557178" indent="-214299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50">
                <a:solidFill>
                  <a:schemeClr val="accent2"/>
                </a:solidFill>
              </a:defRPr>
            </a:lvl2pPr>
            <a:lvl3pPr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defRPr sz="1500">
                <a:solidFill>
                  <a:schemeClr val="accent2"/>
                </a:solidFill>
              </a:defRPr>
            </a:lvl3pPr>
            <a:lvl4pPr marL="1200073" indent="-171440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50">
                <a:solidFill>
                  <a:schemeClr val="accent2"/>
                </a:solidFill>
              </a:defRPr>
            </a:lvl4pPr>
            <a:lvl5pPr>
              <a:defRPr>
                <a:solidFill>
                  <a:srgbClr val="2929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30501" y="1072589"/>
            <a:ext cx="8229719" cy="370284"/>
          </a:xfrm>
          <a:prstGeom prst="rect">
            <a:avLst/>
          </a:prstGeom>
        </p:spPr>
        <p:txBody>
          <a:bodyPr lIns="109887" tIns="54942" rIns="109887" bIns="54942"/>
          <a:lstStyle>
            <a:lvl1pPr marL="0" indent="0">
              <a:lnSpc>
                <a:spcPct val="95000"/>
              </a:lnSpc>
              <a:spcBef>
                <a:spcPts val="250"/>
              </a:spcBef>
              <a:buNone/>
              <a:defRPr sz="2000" cap="none" spc="-38" baseline="0">
                <a:solidFill>
                  <a:schemeClr val="accent2"/>
                </a:solidFill>
              </a:defRPr>
            </a:lvl1pPr>
            <a:lvl2pPr marL="342879" indent="0">
              <a:buNone/>
              <a:defRPr sz="2125">
                <a:solidFill>
                  <a:schemeClr val="tx1"/>
                </a:solidFill>
              </a:defRPr>
            </a:lvl2pPr>
            <a:lvl3pPr marL="685757" indent="0">
              <a:buNone/>
              <a:defRPr sz="1500">
                <a:solidFill>
                  <a:schemeClr val="tx1"/>
                </a:solidFill>
              </a:defRPr>
            </a:lvl3pPr>
            <a:lvl4pPr marL="1028633" indent="0">
              <a:buNone/>
              <a:defRPr sz="1438">
                <a:solidFill>
                  <a:schemeClr val="tx1"/>
                </a:solidFill>
              </a:defRPr>
            </a:lvl4pPr>
            <a:lvl5pPr marL="1371511" indent="0">
              <a:buNone/>
              <a:defRPr sz="143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7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a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085" y="3"/>
            <a:ext cx="8223250" cy="1015079"/>
          </a:xfrm>
          <a:prstGeom prst="rect">
            <a:avLst/>
          </a:prstGeom>
        </p:spPr>
        <p:txBody>
          <a:bodyPr wrap="square" lIns="57148" tIns="0" rIns="0" bIns="0" anchor="b" anchorCtr="0">
            <a:noAutofit/>
          </a:bodyPr>
          <a:lstStyle>
            <a:lvl1pPr>
              <a:lnSpc>
                <a:spcPct val="90000"/>
              </a:lnSpc>
              <a:spcBef>
                <a:spcPts val="250"/>
              </a:spcBef>
              <a:defRPr lang="en-US" sz="2800" b="0" spc="-38" baseline="0">
                <a:solidFill>
                  <a:schemeClr val="bg1"/>
                </a:solidFill>
                <a:ea typeface="+mn-ea"/>
              </a:defRPr>
            </a:lvl1pPr>
          </a:lstStyle>
          <a:p>
            <a:pPr marL="0" lvl="0" defTabSz="685586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933950"/>
            <a:ext cx="7857067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45713" rIns="91425" bIns="45713" rtlCol="0" anchor="ctr"/>
          <a:lstStyle/>
          <a:p>
            <a:pPr algn="l"/>
            <a:fld id="{5266C0E3-FCB2-4D10-9980-6DFC0D8FABCB}" type="slidenum">
              <a:rPr lang="en-US" sz="500" smtClean="0">
                <a:solidFill>
                  <a:srgbClr val="BFBFBF">
                    <a:alpha val="50000"/>
                  </a:srgbClr>
                </a:solidFill>
                <a:latin typeface="Arial"/>
                <a:cs typeface="Arial"/>
              </a:rPr>
              <a:pPr algn="l"/>
              <a:t>‹#›</a:t>
            </a:fld>
            <a:endParaRPr lang="en-US" sz="5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95267" y="4933950"/>
            <a:ext cx="448732" cy="1397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43649" y="4931832"/>
            <a:ext cx="1499121" cy="156634"/>
          </a:xfrm>
          <a:prstGeom prst="rect">
            <a:avLst/>
          </a:prstGeom>
          <a:noFill/>
        </p:spPr>
        <p:txBody>
          <a:bodyPr wrap="none" lIns="91421" tIns="45711" rIns="91421" bIns="45711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algn="r"/>
            <a:r>
              <a:rPr lang="en-US" sz="500" b="0" i="0" kern="1200" dirty="0">
                <a:solidFill>
                  <a:schemeClr val="bg1">
                    <a:lumMod val="75000"/>
                    <a:alpha val="50000"/>
                  </a:schemeClr>
                </a:solidFill>
                <a:latin typeface="Arial"/>
                <a:ea typeface="+mn-ea"/>
                <a:cs typeface="Arial"/>
              </a:rPr>
              <a:t>© 2016 Juniper Networks, Inc. All rights reserved.</a:t>
            </a:r>
            <a:endParaRPr lang="en-US" sz="500" b="0" i="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1325" y="4936068"/>
            <a:ext cx="2572808" cy="143827"/>
          </a:xfrm>
          <a:prstGeom prst="rect">
            <a:avLst/>
          </a:prstGeom>
          <a:noFill/>
        </p:spPr>
        <p:txBody>
          <a:bodyPr wrap="none" lIns="57139" tIns="0" rIns="57139" bIns="0" rtlCol="0" anchor="ctr" anchorCtr="0">
            <a:noAutofit/>
          </a:bodyPr>
          <a:lstStyle>
            <a:defPPr>
              <a:defRPr lang="en-US"/>
            </a:defPPr>
            <a:lvl1pPr algn="r">
              <a:defRPr sz="1100">
                <a:solidFill>
                  <a:srgbClr val="344A58">
                    <a:alpha val="50000"/>
                  </a:srgbClr>
                </a:solidFill>
                <a:latin typeface="Arial"/>
                <a:cs typeface="Arial"/>
              </a:defRPr>
            </a:lvl1pPr>
          </a:lstStyle>
          <a:p>
            <a:pPr marL="0" marR="0" indent="0" algn="l" defTabSz="34286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accent3">
                    <a:lumMod val="40000"/>
                    <a:lumOff val="60000"/>
                    <a:alpha val="50000"/>
                  </a:schemeClr>
                </a:solidFill>
                <a:latin typeface="Arial"/>
                <a:cs typeface="Arial"/>
              </a:rPr>
              <a:t>JUNIPER NETWORKS CONFIDENTIAL</a:t>
            </a:r>
            <a:endParaRPr lang="en-US" sz="500" b="0" dirty="0">
              <a:solidFill>
                <a:schemeClr val="accent3">
                  <a:lumMod val="40000"/>
                  <a:lumOff val="60000"/>
                  <a:alpha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juniper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85" y="4942529"/>
            <a:ext cx="511941" cy="1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817091896,&quot;Placement&quot;:&quot;Footer&quot;,&quot;Top&quot;:388.380066,&quot;Left&quot;:313.7238,&quot;SlideWidth&quot;:720,&quot;SlideHeight&quot;:405}">
            <a:extLst>
              <a:ext uri="{FF2B5EF4-FFF2-40B4-BE49-F238E27FC236}">
                <a16:creationId xmlns:a16="http://schemas.microsoft.com/office/drawing/2014/main" id="{884FEF41-31AC-47D2-B38D-26B969316668}"/>
              </a:ext>
            </a:extLst>
          </p:cNvPr>
          <p:cNvSpPr txBox="1"/>
          <p:nvPr userDrawn="1"/>
        </p:nvSpPr>
        <p:spPr>
          <a:xfrm>
            <a:off x="3984292" y="4932427"/>
            <a:ext cx="1175415" cy="21107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Juniper Business Use Only</a:t>
            </a:r>
            <a:endParaRPr lang="en-US" sz="7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992" r:id="rId2"/>
    <p:sldLayoutId id="2147483994" r:id="rId3"/>
    <p:sldLayoutId id="2147483995" r:id="rId4"/>
    <p:sldLayoutId id="2147483998" r:id="rId5"/>
    <p:sldLayoutId id="2147484004" r:id="rId6"/>
    <p:sldLayoutId id="2147484008" r:id="rId7"/>
    <p:sldLayoutId id="2147484009" r:id="rId8"/>
    <p:sldLayoutId id="214748401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342863" rtl="0" eaLnBrk="1" latinLnBrk="0" hangingPunct="1">
        <a:spcBef>
          <a:spcPct val="0"/>
        </a:spcBef>
        <a:buNone/>
        <a:defRPr sz="2500" b="1" i="0" kern="1200">
          <a:solidFill>
            <a:schemeClr val="accent6"/>
          </a:solidFill>
          <a:latin typeface="Arial"/>
          <a:ea typeface="+mj-ea"/>
          <a:cs typeface="Arial"/>
        </a:defRPr>
      </a:lvl1pPr>
    </p:titleStyle>
    <p:bodyStyle>
      <a:lvl1pPr marL="257147" indent="-257147" algn="l" defTabSz="3428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1pPr>
      <a:lvl2pPr marL="557150" indent="-214289" algn="l" defTabSz="342863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2pPr>
      <a:lvl3pPr marL="857155" indent="-171432" algn="l" defTabSz="3428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3pPr>
      <a:lvl4pPr marL="1200013" indent="-171432" algn="l" defTabSz="34286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4pPr>
      <a:lvl5pPr marL="1542875" indent="-171432" algn="l" defTabSz="34286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>
              <a:lumMod val="50000"/>
            </a:schemeClr>
          </a:solidFill>
          <a:latin typeface="Arial"/>
          <a:ea typeface="+mn-ea"/>
          <a:cs typeface="Arial"/>
        </a:defRPr>
      </a:lvl5pPr>
      <a:lvl6pPr marL="1885736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8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1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2" indent="-171432" algn="l" defTabSz="3428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3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5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7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8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0" algn="l" defTabSz="3428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163BE-59AE-4110-94A9-75046CC0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91691"/>
            <a:ext cx="8220075" cy="556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071AA00E-F0FC-4B82-BC60-A7A0265A5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8301" y="850107"/>
            <a:ext cx="8220075" cy="358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68" name="Rectangle 26">
            <a:extLst>
              <a:ext uri="{FF2B5EF4-FFF2-40B4-BE49-F238E27FC236}">
                <a16:creationId xmlns:a16="http://schemas.microsoft.com/office/drawing/2014/main" id="{21B00139-7832-4F6A-BDB4-5BAD6841497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71489" y="4672012"/>
            <a:ext cx="530225" cy="14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9pPr>
          </a:lstStyle>
          <a:p>
            <a:fld id="{7A7E5A5A-8B3C-45CB-BD6E-27A5DFDBCE93}" type="slidenum">
              <a:rPr lang="en-US" altLang="en-US" sz="750">
                <a:solidFill>
                  <a:srgbClr val="807F83"/>
                </a:solidFill>
                <a:latin typeface="Arial" panose="020B0604020202020204" pitchFamily="34" charset="0"/>
              </a:rPr>
              <a:pPr/>
              <a:t>‹#›</a:t>
            </a:fld>
            <a:endParaRPr lang="en-US" altLang="en-US" sz="750">
              <a:solidFill>
                <a:srgbClr val="807F83"/>
              </a:solidFill>
              <a:latin typeface="Arial" panose="020B0604020202020204" pitchFamily="34" charset="0"/>
            </a:endParaRPr>
          </a:p>
        </p:txBody>
      </p:sp>
      <p:grpSp>
        <p:nvGrpSpPr>
          <p:cNvPr id="11269" name="Group 6">
            <a:extLst>
              <a:ext uri="{FF2B5EF4-FFF2-40B4-BE49-F238E27FC236}">
                <a16:creationId xmlns:a16="http://schemas.microsoft.com/office/drawing/2014/main" id="{FBCE8F24-1A11-4251-A060-F0E8E0B73207}"/>
              </a:ext>
            </a:extLst>
          </p:cNvPr>
          <p:cNvGrpSpPr>
            <a:grpSpLocks/>
          </p:cNvGrpSpPr>
          <p:nvPr/>
        </p:nvGrpSpPr>
        <p:grpSpPr bwMode="auto">
          <a:xfrm>
            <a:off x="450851" y="178594"/>
            <a:ext cx="8240713" cy="4495800"/>
            <a:chOff x="284" y="150"/>
            <a:chExt cx="5182" cy="3776"/>
          </a:xfrm>
        </p:grpSpPr>
        <p:sp>
          <p:nvSpPr>
            <p:cNvPr id="11272" name="Line 7">
              <a:extLst>
                <a:ext uri="{FF2B5EF4-FFF2-40B4-BE49-F238E27FC236}">
                  <a16:creationId xmlns:a16="http://schemas.microsoft.com/office/drawing/2014/main" id="{822195ED-7EB5-4335-9F6A-A08B89BC344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84" y="3926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273" name="Line 8">
              <a:extLst>
                <a:ext uri="{FF2B5EF4-FFF2-40B4-BE49-F238E27FC236}">
                  <a16:creationId xmlns:a16="http://schemas.microsoft.com/office/drawing/2014/main" id="{8B6EC51B-3BBF-43CF-A6FD-9BEFBA189EC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84" y="602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274" name="Line 9">
              <a:extLst>
                <a:ext uri="{FF2B5EF4-FFF2-40B4-BE49-F238E27FC236}">
                  <a16:creationId xmlns:a16="http://schemas.microsoft.com/office/drawing/2014/main" id="{E8191F06-81C3-4E15-90E4-AE599B7CC58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84" y="150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075A69E-4B84-4C02-BBF9-E4B8773FA63D}"/>
              </a:ext>
            </a:extLst>
          </p:cNvPr>
          <p:cNvSpPr txBox="1"/>
          <p:nvPr/>
        </p:nvSpPr>
        <p:spPr>
          <a:xfrm>
            <a:off x="2895600" y="6240463"/>
            <a:ext cx="2903538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1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</a:t>
            </a:r>
            <a:r>
              <a:rPr lang="en-US" altLang="en-US" sz="600">
                <a:solidFill>
                  <a:srgbClr val="807F83"/>
                </a:solidFill>
                <a:latin typeface="Arial" panose="020B0604020202020204" pitchFamily="34" charset="0"/>
              </a:rPr>
              <a:t>© 2012 Juniper Networks, Inc.     www.juniper.net </a:t>
            </a:r>
            <a:r>
              <a:rPr lang="en-US" altLang="en-US" sz="600">
                <a:solidFill>
                  <a:srgbClr val="807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271" name="Picture 10" descr="juniper_black.png">
            <a:extLst>
              <a:ext uri="{FF2B5EF4-FFF2-40B4-BE49-F238E27FC236}">
                <a16:creationId xmlns:a16="http://schemas.microsoft.com/office/drawing/2014/main" id="{20F4AF66-D055-4E5A-ACE9-AACCE61B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8" y="4737497"/>
            <a:ext cx="1111250" cy="22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SIPCMContentMarking" descr="{&quot;HashCode&quot;:817091896,&quot;Placement&quot;:&quot;Footer&quot;,&quot;Top&quot;:388.380066,&quot;Left&quot;:313.7238,&quot;SlideWidth&quot;:720,&quot;SlideHeight&quot;:405}">
            <a:extLst>
              <a:ext uri="{FF2B5EF4-FFF2-40B4-BE49-F238E27FC236}">
                <a16:creationId xmlns:a16="http://schemas.microsoft.com/office/drawing/2014/main" id="{F99610F1-D538-4B97-9A80-CFD7A01BC64C}"/>
              </a:ext>
            </a:extLst>
          </p:cNvPr>
          <p:cNvSpPr txBox="1"/>
          <p:nvPr userDrawn="1"/>
        </p:nvSpPr>
        <p:spPr>
          <a:xfrm>
            <a:off x="3984292" y="49324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lang="en-US" sz="2400" b="1" kern="1200" cap="all" dirty="0">
          <a:solidFill>
            <a:srgbClr val="292929"/>
          </a:solidFill>
          <a:latin typeface="Arial" pitchFamily="34" charset="0"/>
          <a:ea typeface="MS PGothic" panose="020B0600070205080204" pitchFamily="34" charset="-128"/>
          <a:cs typeface="ＭＳ Ｐゴシック" charset="-128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  <a:ea typeface="MS PGothic" panose="020B0600070205080204" pitchFamily="34" charset="-128"/>
          <a:cs typeface="ＭＳ Ｐゴシック" charset="-128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  <a:ea typeface="MS PGothic" panose="020B0600070205080204" pitchFamily="34" charset="-128"/>
          <a:cs typeface="ＭＳ Ｐゴシック" charset="-128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  <a:ea typeface="MS PGothic" panose="020B0600070205080204" pitchFamily="34" charset="-128"/>
          <a:cs typeface="ＭＳ Ｐゴシック" charset="-128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  <a:ea typeface="MS PGothic" panose="020B0600070205080204" pitchFamily="34" charset="-128"/>
          <a:cs typeface="ＭＳ Ｐゴシック" charset="-128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-107" charset="0"/>
        </a:defRPr>
      </a:lvl9pPr>
    </p:titleStyle>
    <p:bodyStyle>
      <a:lvl1pPr marL="112713" indent="-112713" algn="l" rtl="0" eaLnBrk="0" fontAlgn="base" hangingPunct="0">
        <a:lnSpc>
          <a:spcPct val="95000"/>
        </a:lnSpc>
        <a:spcBef>
          <a:spcPts val="800"/>
        </a:spcBef>
        <a:spcAft>
          <a:spcPts val="400"/>
        </a:spcAft>
        <a:buClr>
          <a:schemeClr val="tx1"/>
        </a:buClr>
        <a:buSzPct val="25000"/>
        <a:buFont typeface="Arial" panose="020B0604020202020204" pitchFamily="34" charset="0"/>
        <a:buChar char=" "/>
        <a:defRPr lang="en-US" sz="2200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ＭＳ Ｐゴシック" charset="-128"/>
        </a:defRPr>
      </a:lvl1pPr>
      <a:lvl2pPr marL="569913" indent="-225425" algn="l" rtl="0" eaLnBrk="0" fontAlgn="base" hangingPunct="0">
        <a:lnSpc>
          <a:spcPct val="95000"/>
        </a:lnSpc>
        <a:spcBef>
          <a:spcPct val="0"/>
        </a:spcBef>
        <a:spcAft>
          <a:spcPts val="500"/>
        </a:spcAft>
        <a:buClr>
          <a:schemeClr val="tx1"/>
        </a:buClr>
        <a:buSzPct val="9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+mn-cs"/>
        </a:defRPr>
      </a:lvl2pPr>
      <a:lvl3pPr marL="854075" indent="-223838" algn="l" rtl="0" eaLnBrk="0" fontAlgn="base" hangingPunct="0">
        <a:lnSpc>
          <a:spcPct val="95000"/>
        </a:lnSpc>
        <a:spcBef>
          <a:spcPct val="0"/>
        </a:spcBef>
        <a:spcAft>
          <a:spcPts val="500"/>
        </a:spcAft>
        <a:buClr>
          <a:schemeClr val="tx1"/>
        </a:buClr>
        <a:buSzPct val="96000"/>
        <a:buFont typeface="Wingdings" panose="05000000000000000000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+mn-cs"/>
        </a:defRPr>
      </a:lvl3pPr>
      <a:lvl4pPr marL="1147763" indent="-233363" algn="l" rtl="0" eaLnBrk="0" fontAlgn="base" hangingPunct="0">
        <a:lnSpc>
          <a:spcPct val="95000"/>
        </a:lnSpc>
        <a:spcBef>
          <a:spcPct val="0"/>
        </a:spcBef>
        <a:spcAft>
          <a:spcPts val="500"/>
        </a:spcAft>
        <a:buClr>
          <a:schemeClr val="tx1"/>
        </a:buClr>
        <a:buFont typeface="Arial" panose="020B0604020202020204" pitchFamily="34" charset="0"/>
        <a:buChar char="–"/>
        <a:defRPr lang="en-US" sz="1600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+mn-cs"/>
        </a:defRPr>
      </a:lvl4pPr>
      <a:lvl5pPr marL="1431925" indent="-173038" algn="l" rtl="0" eaLnBrk="0" fontAlgn="base" hangingPunct="0">
        <a:lnSpc>
          <a:spcPct val="95000"/>
        </a:lnSpc>
        <a:spcBef>
          <a:spcPct val="0"/>
        </a:spcBef>
        <a:spcAft>
          <a:spcPts val="500"/>
        </a:spcAft>
        <a:buClr>
          <a:schemeClr val="tx1"/>
        </a:buClr>
        <a:buFont typeface="Arial" panose="020B0604020202020204" pitchFamily="34" charset="0"/>
        <a:buChar char="-"/>
        <a:defRPr lang="en-US" sz="1600" kern="1200" dirty="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2">
            <a:extLst>
              <a:ext uri="{FF2B5EF4-FFF2-40B4-BE49-F238E27FC236}">
                <a16:creationId xmlns:a16="http://schemas.microsoft.com/office/drawing/2014/main" id="{E172C44E-037D-466B-A2B5-3F38EF2800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4832748"/>
            <a:ext cx="9140825" cy="310753"/>
            <a:chOff x="0" y="6443663"/>
            <a:chExt cx="9140825" cy="414337"/>
          </a:xfrm>
        </p:grpSpPr>
        <p:sp>
          <p:nvSpPr>
            <p:cNvPr id="246789" name="Rectangle 5">
              <a:extLst>
                <a:ext uri="{FF2B5EF4-FFF2-40B4-BE49-F238E27FC236}">
                  <a16:creationId xmlns:a16="http://schemas.microsoft.com/office/drawing/2014/main" id="{A2CF9AC1-F2D2-4550-B733-E21F7393FC5B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6443663"/>
              <a:ext cx="9140825" cy="414337"/>
            </a:xfrm>
            <a:prstGeom prst="rect">
              <a:avLst/>
            </a:prstGeom>
            <a:gradFill rotWithShape="1">
              <a:gsLst>
                <a:gs pos="0">
                  <a:srgbClr val="5D87A1"/>
                </a:gs>
                <a:gs pos="100000">
                  <a:srgbClr val="2F5376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975"/>
            </a:p>
          </p:txBody>
        </p:sp>
        <p:sp>
          <p:nvSpPr>
            <p:cNvPr id="246790" name="Rectangle 6">
              <a:extLst>
                <a:ext uri="{FF2B5EF4-FFF2-40B4-BE49-F238E27FC236}">
                  <a16:creationId xmlns:a16="http://schemas.microsoft.com/office/drawing/2014/main" id="{66B6B528-B550-4BE0-BE47-582A478ED787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52388" y="6540500"/>
              <a:ext cx="307022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058" tIns="41029" rIns="0" bIns="41029">
              <a:spAutoFit/>
            </a:bodyPr>
            <a:lstStyle/>
            <a:p>
              <a:pPr defTabSz="615554" eaLnBrk="0" hangingPunct="0">
                <a:tabLst>
                  <a:tab pos="2231231" algn="l"/>
                  <a:tab pos="5847160" algn="r"/>
                </a:tabLst>
                <a:defRPr/>
              </a:pPr>
              <a:r>
                <a:rPr lang="de-DE" sz="675" dirty="0">
                  <a:solidFill>
                    <a:schemeClr val="bg1"/>
                  </a:solidFill>
                  <a:latin typeface="Franklin Gothic Medium" pitchFamily="34" charset="0"/>
                  <a:cs typeface="Arial" charset="0"/>
                </a:rPr>
                <a:t>© 2013 Juniper Networks, Inc. All rights reserved. </a:t>
              </a:r>
              <a:endParaRPr lang="en-US" sz="675" dirty="0">
                <a:solidFill>
                  <a:schemeClr val="bg1"/>
                </a:solidFill>
                <a:latin typeface="Franklin Gothic Medium" pitchFamily="34" charset="0"/>
                <a:cs typeface="Arial" charset="0"/>
              </a:endParaRPr>
            </a:p>
          </p:txBody>
        </p:sp>
        <p:sp>
          <p:nvSpPr>
            <p:cNvPr id="246796" name="Rectangle 12">
              <a:extLst>
                <a:ext uri="{FF2B5EF4-FFF2-40B4-BE49-F238E27FC236}">
                  <a16:creationId xmlns:a16="http://schemas.microsoft.com/office/drawing/2014/main" id="{74350C80-E2E4-44CF-8940-22C7A089657E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6907213" y="6538913"/>
              <a:ext cx="1852612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058" tIns="41029" rIns="0" bIns="41029">
              <a:spAutoFit/>
            </a:bodyPr>
            <a:lstStyle/>
            <a:p>
              <a:pPr algn="r" defTabSz="615554" eaLnBrk="0" hangingPunct="0">
                <a:tabLst>
                  <a:tab pos="310754" algn="l"/>
                  <a:tab pos="3077766" algn="ctr"/>
                  <a:tab pos="5694760" algn="r"/>
                  <a:tab pos="5960269" algn="r"/>
                </a:tabLst>
                <a:defRPr/>
              </a:pPr>
              <a:r>
                <a:rPr lang="en-US" sz="675" dirty="0">
                  <a:solidFill>
                    <a:schemeClr val="bg1"/>
                  </a:solidFill>
                  <a:latin typeface="Franklin Gothic Medium" pitchFamily="34" charset="0"/>
                </a:rPr>
                <a:t>www.juniper.net</a:t>
              </a:r>
              <a:r>
                <a:rPr lang="de-DE" sz="675" dirty="0">
                  <a:latin typeface="Franklin Gothic Medium" pitchFamily="34" charset="0"/>
                </a:rPr>
                <a:t> </a:t>
              </a:r>
              <a:r>
                <a:rPr lang="en-US" sz="675" dirty="0">
                  <a:latin typeface="Franklin Gothic Medium" pitchFamily="34" charset="0"/>
                </a:rPr>
                <a:t> </a:t>
              </a:r>
              <a:endParaRPr lang="en-US" sz="675" dirty="0">
                <a:solidFill>
                  <a:schemeClr val="bg1"/>
                </a:solidFill>
                <a:latin typeface="Franklin Gothic Medium" pitchFamily="34" charset="0"/>
                <a:cs typeface="Arial" charset="0"/>
              </a:endParaRPr>
            </a:p>
          </p:txBody>
        </p:sp>
        <p:pic>
          <p:nvPicPr>
            <p:cNvPr id="1033" name="Picture 10" descr="logo_juniper_reversed">
              <a:extLst>
                <a:ext uri="{FF2B5EF4-FFF2-40B4-BE49-F238E27FC236}">
                  <a16:creationId xmlns:a16="http://schemas.microsoft.com/office/drawing/2014/main" id="{E8E6249E-055E-4CD0-BA60-6A051135CF9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6486525"/>
              <a:ext cx="914400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DFA186-F7F9-4226-80D2-B1F342AD55E2}"/>
              </a:ext>
            </a:extLst>
          </p:cNvPr>
          <p:cNvSpPr txBox="1"/>
          <p:nvPr userDrawn="1"/>
        </p:nvSpPr>
        <p:spPr>
          <a:xfrm>
            <a:off x="8686800" y="6519863"/>
            <a:ext cx="533400" cy="2460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eaLnBrk="1" hangingPunct="1"/>
            <a:r>
              <a:rPr lang="en-US" altLang="en-US" sz="750">
                <a:solidFill>
                  <a:schemeClr val="bg1"/>
                </a:solidFill>
              </a:rPr>
              <a:t>| </a:t>
            </a:r>
            <a:fld id="{38ACAA29-1722-49CE-B146-3C50C27D05D4}" type="slidenum">
              <a:rPr lang="en-US" altLang="en-US" sz="750">
                <a:solidFill>
                  <a:schemeClr val="bg1"/>
                </a:solidFill>
                <a:latin typeface="Franklin Gothic Medium" panose="020B0603020102020204" pitchFamily="34" charset="0"/>
              </a:rPr>
              <a:pPr eaLnBrk="1" hangingPunct="1"/>
              <a:t>‹#›</a:t>
            </a:fld>
            <a:endParaRPr lang="en-US" altLang="en-US" sz="75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8C94DA0-E0EF-4775-A5D7-ACDF8C4EE456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293689" y="109538"/>
            <a:ext cx="8548687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B66B9344-BA9B-4DA5-8479-6E46E59C7991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920354"/>
            <a:ext cx="8534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2" name="MSIPCMContentMarking" descr="{&quot;HashCode&quot;:817091896,&quot;Placement&quot;:&quot;Footer&quot;,&quot;Top&quot;:388.380066,&quot;Left&quot;:313.7238,&quot;SlideWidth&quot;:720,&quot;SlideHeight&quot;:405}">
            <a:extLst>
              <a:ext uri="{FF2B5EF4-FFF2-40B4-BE49-F238E27FC236}">
                <a16:creationId xmlns:a16="http://schemas.microsoft.com/office/drawing/2014/main" id="{774F9775-59D5-4BA4-BCCC-AEA69EA73F9C}"/>
              </a:ext>
            </a:extLst>
          </p:cNvPr>
          <p:cNvSpPr txBox="1"/>
          <p:nvPr userDrawn="1"/>
        </p:nvSpPr>
        <p:spPr>
          <a:xfrm>
            <a:off x="3984292" y="49324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4011" r:id="rId2"/>
  </p:sldLayoutIdLst>
  <p:transition spd="med"/>
  <p:txStyles>
    <p:titleStyle>
      <a:lvl1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2pPr>
      <a:lvl3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3pPr>
      <a:lvl4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4pPr>
      <a:lvl5pPr algn="l" rtl="0" eaLnBrk="0" fontAlgn="base" hangingPunct="0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5pPr>
      <a:lvl6pPr marL="457200" algn="l" rtl="0" fontAlgn="base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6pPr>
      <a:lvl7pPr marL="914400" algn="l" rtl="0" fontAlgn="base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7pPr>
      <a:lvl8pPr marL="1371600" algn="l" rtl="0" fontAlgn="base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8pPr>
      <a:lvl9pPr marL="1828800" algn="l" rtl="0" fontAlgn="base">
        <a:lnSpc>
          <a:spcPct val="95000"/>
        </a:lnSpc>
        <a:spcBef>
          <a:spcPts val="300"/>
        </a:spcBef>
        <a:spcAft>
          <a:spcPts val="300"/>
        </a:spcAft>
        <a:defRPr sz="3200">
          <a:solidFill>
            <a:srgbClr val="5D87A1"/>
          </a:solidFill>
          <a:latin typeface="Franklin Gothic Heavy" pitchFamily="34" charset="0"/>
        </a:defRPr>
      </a:lvl9pPr>
    </p:titleStyle>
    <p:bodyStyle>
      <a:lvl1pPr marL="231775" indent="-231775" algn="l" rtl="0" eaLnBrk="0" fontAlgn="base" hangingPunct="0"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19075" algn="l" rtl="0" eaLnBrk="0" fontAlgn="base" hangingPunct="0">
        <a:spcBef>
          <a:spcPts val="300"/>
        </a:spcBef>
        <a:spcAft>
          <a:spcPts val="30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ts val="300"/>
        </a:spcBef>
        <a:spcAft>
          <a:spcPts val="30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ts val="175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ts val="175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wmf"/><Relationship Id="rId5" Type="http://schemas.openxmlformats.org/officeDocument/2006/relationships/hyperlink" Target="http://www.iconbazaar.com/symbols/symbols/home02.gif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wmf"/><Relationship Id="rId5" Type="http://schemas.openxmlformats.org/officeDocument/2006/relationships/hyperlink" Target="http://www.iconbazaar.com/symbols/symbols/home02.gif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623" TargetMode="External"/><Relationship Id="rId3" Type="http://schemas.openxmlformats.org/officeDocument/2006/relationships/hyperlink" Target="https://tools.ietf.org/html/rfc8077" TargetMode="External"/><Relationship Id="rId7" Type="http://schemas.openxmlformats.org/officeDocument/2006/relationships/hyperlink" Target="http://tools.ietf.org/html/rfc7432" TargetMode="External"/><Relationship Id="rId2" Type="http://schemas.openxmlformats.org/officeDocument/2006/relationships/hyperlink" Target="http://tools.ietf.org/html/rfc662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ools.ietf.org/html/rfc6074" TargetMode="External"/><Relationship Id="rId5" Type="http://schemas.openxmlformats.org/officeDocument/2006/relationships/hyperlink" Target="http://tools.ietf.org/html/rfc4762" TargetMode="External"/><Relationship Id="rId4" Type="http://schemas.openxmlformats.org/officeDocument/2006/relationships/hyperlink" Target="http://tools.ietf.org/html/rfc4761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wmf"/><Relationship Id="rId4" Type="http://schemas.openxmlformats.org/officeDocument/2006/relationships/image" Target="../media/image36.wmf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wmf"/><Relationship Id="rId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wmf"/><Relationship Id="rId5" Type="http://schemas.openxmlformats.org/officeDocument/2006/relationships/hyperlink" Target="http://www.iconbazaar.com/symbols/symbols/home02.gif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wmf"/><Relationship Id="rId5" Type="http://schemas.openxmlformats.org/officeDocument/2006/relationships/hyperlink" Target="http://www.iconbazaar.com/symbols/symbols/home02.gif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2466"/>
            <a:ext cx="9143999" cy="1761729"/>
          </a:xfrm>
        </p:spPr>
        <p:txBody>
          <a:bodyPr/>
          <a:lstStyle/>
          <a:p>
            <a:r>
              <a:rPr lang="en-US" sz="4400" b="1" dirty="0"/>
              <a:t>Inter-AS MPLS Services</a:t>
            </a:r>
          </a:p>
        </p:txBody>
      </p:sp>
    </p:spTree>
    <p:extLst>
      <p:ext uri="{BB962C8B-B14F-4D97-AF65-F5344CB8AC3E}">
        <p14:creationId xmlns:p14="http://schemas.microsoft.com/office/powerpoint/2010/main" val="20178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E223F3-A0B7-4A76-BF05-DA37CF8F8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3267" y="58343"/>
            <a:ext cx="6411515" cy="542924"/>
          </a:xfrm>
        </p:spPr>
        <p:txBody>
          <a:bodyPr/>
          <a:lstStyle/>
          <a:p>
            <a:pPr eaLnBrk="1" hangingPunct="1"/>
            <a:r>
              <a:rPr lang="fr-FR" altLang="en-US" dirty="0"/>
              <a:t>VPN-IPv4 NLRI Format</a:t>
            </a:r>
            <a:endParaRPr lang="en-US" altLang="en-US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A5681AB-3720-4E77-A18A-9A6535DB4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8694" y="1761023"/>
            <a:ext cx="8345387" cy="30682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1800" dirty="0"/>
              <a:t>VPN-IPv4 address family </a:t>
            </a:r>
          </a:p>
          <a:p>
            <a:pPr lvl="1" eaLnBrk="1" hangingPunct="1"/>
            <a:r>
              <a:rPr lang="en-US" altLang="en-US" sz="1600" dirty="0"/>
              <a:t>New BGP-4 subsequent address family identifier (SAFI 128)</a:t>
            </a:r>
          </a:p>
          <a:p>
            <a:pPr lvl="2" eaLnBrk="1" hangingPunct="1"/>
            <a:r>
              <a:rPr lang="en-US" altLang="en-US" sz="1400" dirty="0"/>
              <a:t>Consists of MPLS label + route distinguisher + subscriber IPv4 prefix</a:t>
            </a:r>
            <a:endParaRPr lang="fr-FR" altLang="en-US" sz="1400" dirty="0"/>
          </a:p>
          <a:p>
            <a:pPr lvl="1" eaLnBrk="1" hangingPunct="1"/>
            <a:r>
              <a:rPr lang="en-US" altLang="en-US" sz="1600" dirty="0"/>
              <a:t>Route distinguisher disambiguates IPv4 addresses</a:t>
            </a:r>
          </a:p>
          <a:p>
            <a:pPr lvl="2" eaLnBrk="1" hangingPunct="1"/>
            <a:r>
              <a:rPr lang="en-US" altLang="en-US" sz="1400" dirty="0"/>
              <a:t>Allows service provider to administer its own </a:t>
            </a:r>
            <a:r>
              <a:rPr lang="en-US" altLang="en-US" sz="1400" i="1" dirty="0"/>
              <a:t>numbering</a:t>
            </a:r>
            <a:r>
              <a:rPr lang="en-US" altLang="en-US" sz="1400" dirty="0"/>
              <a:t> space</a:t>
            </a:r>
          </a:p>
          <a:p>
            <a:pPr eaLnBrk="1" hangingPunct="1"/>
            <a:r>
              <a:rPr lang="en-US" altLang="en-US" sz="1800" dirty="0"/>
              <a:t>VPN</a:t>
            </a:r>
            <a:r>
              <a:rPr lang="fr-FR" altLang="en-US" sz="1800" dirty="0"/>
              <a:t>-IPv4</a:t>
            </a:r>
            <a:r>
              <a:rPr lang="en-US" altLang="en-US" sz="1800" dirty="0"/>
              <a:t> </a:t>
            </a:r>
            <a:r>
              <a:rPr lang="fr-FR" altLang="en-US" sz="1800" dirty="0" err="1"/>
              <a:t>addresses</a:t>
            </a:r>
            <a:r>
              <a:rPr lang="fr-FR" altLang="en-US" sz="1800" dirty="0"/>
              <a:t> are</a:t>
            </a:r>
            <a:r>
              <a:rPr lang="en-US" altLang="en-US" sz="1800" dirty="0"/>
              <a:t> distributed by MP-BGP</a:t>
            </a:r>
          </a:p>
          <a:p>
            <a:pPr lvl="1" eaLnBrk="1" hangingPunct="1"/>
            <a:r>
              <a:rPr lang="en-US" altLang="en-US" sz="1600" dirty="0"/>
              <a:t>Uses multiprotocol extensions for BGP4 (RFC 4760)</a:t>
            </a:r>
            <a:endParaRPr lang="fr-FR" altLang="en-US" sz="1600" dirty="0"/>
          </a:p>
          <a:p>
            <a:pPr eaLnBrk="1" hangingPunct="1"/>
            <a:r>
              <a:rPr lang="en-US" altLang="en-US" sz="1800" dirty="0"/>
              <a:t>A /32 IPv4 prefix produces a VPN-IPv4 prefix with a mask of /120 (15 octets)</a:t>
            </a:r>
          </a:p>
          <a:p>
            <a:pPr lvl="1" eaLnBrk="1" hangingPunct="1"/>
            <a:r>
              <a:rPr lang="en-US" altLang="en-US" sz="1600" dirty="0"/>
              <a:t>The Junos OS CLI displays only show IPv4 prefix length (that is, /32)</a:t>
            </a:r>
          </a:p>
        </p:txBody>
      </p:sp>
      <p:grpSp>
        <p:nvGrpSpPr>
          <p:cNvPr id="12292" name="Group 5">
            <a:extLst>
              <a:ext uri="{FF2B5EF4-FFF2-40B4-BE49-F238E27FC236}">
                <a16:creationId xmlns:a16="http://schemas.microsoft.com/office/drawing/2014/main" id="{EE09089D-D7E4-4089-911E-4C43D2FC2298}"/>
              </a:ext>
            </a:extLst>
          </p:cNvPr>
          <p:cNvGrpSpPr>
            <a:grpSpLocks/>
          </p:cNvGrpSpPr>
          <p:nvPr/>
        </p:nvGrpSpPr>
        <p:grpSpPr bwMode="auto">
          <a:xfrm>
            <a:off x="2993232" y="722710"/>
            <a:ext cx="3208735" cy="75009"/>
            <a:chOff x="803" y="1000"/>
            <a:chExt cx="2056" cy="63"/>
          </a:xfrm>
        </p:grpSpPr>
        <p:sp>
          <p:nvSpPr>
            <p:cNvPr id="12315" name="Line 6">
              <a:extLst>
                <a:ext uri="{FF2B5EF4-FFF2-40B4-BE49-F238E27FC236}">
                  <a16:creationId xmlns:a16="http://schemas.microsoft.com/office/drawing/2014/main" id="{6E79B9EA-A618-43A5-9E74-6BF3DFA5E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" y="1031"/>
              <a:ext cx="2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316" name="Line 7">
              <a:extLst>
                <a:ext uri="{FF2B5EF4-FFF2-40B4-BE49-F238E27FC236}">
                  <a16:creationId xmlns:a16="http://schemas.microsoft.com/office/drawing/2014/main" id="{77406B01-4089-4749-B7D8-4351946BF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" y="1001"/>
              <a:ext cx="1" cy="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317" name="Line 8">
              <a:extLst>
                <a:ext uri="{FF2B5EF4-FFF2-40B4-BE49-F238E27FC236}">
                  <a16:creationId xmlns:a16="http://schemas.microsoft.com/office/drawing/2014/main" id="{B98C0287-D00D-438A-B09C-C1D5F4B7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1000"/>
              <a:ext cx="1" cy="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887241" name="Rectangle 9">
            <a:extLst>
              <a:ext uri="{FF2B5EF4-FFF2-40B4-BE49-F238E27FC236}">
                <a16:creationId xmlns:a16="http://schemas.microsoft.com/office/drawing/2014/main" id="{FC0C7FBF-82F7-4E9F-B27C-DC098508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210" y="633413"/>
            <a:ext cx="2114550" cy="2119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2294" name="Text Box 10">
            <a:extLst>
              <a:ext uri="{FF2B5EF4-FFF2-40B4-BE49-F238E27FC236}">
                <a16:creationId xmlns:a16="http://schemas.microsoft.com/office/drawing/2014/main" id="{8B04769F-380F-4D99-9548-A6031486A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484" y="604837"/>
            <a:ext cx="161518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/>
              <a:t>Route Distinguisher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4930B634-CBEE-46F9-8BE4-8BF91414C98C}"/>
              </a:ext>
            </a:extLst>
          </p:cNvPr>
          <p:cNvSpPr>
            <a:spLocks noChangeArrowheads="1"/>
          </p:cNvSpPr>
          <p:nvPr/>
        </p:nvSpPr>
        <p:spPr bwMode="grayWhite">
          <a:xfrm>
            <a:off x="2944892" y="956116"/>
            <a:ext cx="3208734" cy="31194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5369" name="Rectangle 12">
            <a:extLst>
              <a:ext uri="{FF2B5EF4-FFF2-40B4-BE49-F238E27FC236}">
                <a16:creationId xmlns:a16="http://schemas.microsoft.com/office/drawing/2014/main" id="{9F833E16-A3AA-4EFE-9A98-7F61B35EB7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58389" y="956116"/>
            <a:ext cx="1688306" cy="31194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2297" name="Line 13">
            <a:extLst>
              <a:ext uri="{FF2B5EF4-FFF2-40B4-BE49-F238E27FC236}">
                <a16:creationId xmlns:a16="http://schemas.microsoft.com/office/drawing/2014/main" id="{EE08A8F2-6B22-4B9F-8358-43796EAE2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2495" y="959688"/>
            <a:ext cx="0" cy="3036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8" name="Line 14">
            <a:extLst>
              <a:ext uri="{FF2B5EF4-FFF2-40B4-BE49-F238E27FC236}">
                <a16:creationId xmlns:a16="http://schemas.microsoft.com/office/drawing/2014/main" id="{84281F27-AD0A-43D2-A24D-6B986338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836" y="959688"/>
            <a:ext cx="0" cy="3107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2299" name="Text Box 15">
            <a:extLst>
              <a:ext uri="{FF2B5EF4-FFF2-40B4-BE49-F238E27FC236}">
                <a16:creationId xmlns:a16="http://schemas.microsoft.com/office/drawing/2014/main" id="{A06BEDC8-8BF7-45C1-A165-E7EEEE3B73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54510" y="976356"/>
            <a:ext cx="5118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12300" name="Text Box 16">
            <a:extLst>
              <a:ext uri="{FF2B5EF4-FFF2-40B4-BE49-F238E27FC236}">
                <a16:creationId xmlns:a16="http://schemas.microsoft.com/office/drawing/2014/main" id="{D35FE40D-7C78-4E2B-9232-F5950F8A1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84" y="978738"/>
            <a:ext cx="116461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>
                <a:solidFill>
                  <a:schemeClr val="bg1"/>
                </a:solidFill>
              </a:rPr>
              <a:t>Administrator</a:t>
            </a:r>
          </a:p>
        </p:txBody>
      </p:sp>
      <p:sp>
        <p:nvSpPr>
          <p:cNvPr id="12301" name="Text Box 17">
            <a:extLst>
              <a:ext uri="{FF2B5EF4-FFF2-40B4-BE49-F238E27FC236}">
                <a16:creationId xmlns:a16="http://schemas.microsoft.com/office/drawing/2014/main" id="{E5E5048E-18CE-4B2D-95D2-BF45A0D0AF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01399" y="1010884"/>
            <a:ext cx="1472134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350" b="1">
                <a:solidFill>
                  <a:schemeClr val="bg1"/>
                </a:solidFill>
              </a:rPr>
              <a:t>Assigned Number</a:t>
            </a:r>
          </a:p>
        </p:txBody>
      </p:sp>
      <p:sp>
        <p:nvSpPr>
          <p:cNvPr id="12302" name="Text Box 18">
            <a:extLst>
              <a:ext uri="{FF2B5EF4-FFF2-40B4-BE49-F238E27FC236}">
                <a16:creationId xmlns:a16="http://schemas.microsoft.com/office/drawing/2014/main" id="{ECB6DD3E-19A8-470E-A6B8-96EDD4D58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748" y="976356"/>
            <a:ext cx="17854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>
                <a:solidFill>
                  <a:schemeClr val="bg1"/>
                </a:solidFill>
              </a:rPr>
              <a:t>Subscriber IPv4 Prefix</a:t>
            </a:r>
          </a:p>
        </p:txBody>
      </p:sp>
      <p:sp>
        <p:nvSpPr>
          <p:cNvPr id="12303" name="Text Box 19">
            <a:extLst>
              <a:ext uri="{FF2B5EF4-FFF2-40B4-BE49-F238E27FC236}">
                <a16:creationId xmlns:a16="http://schemas.microsoft.com/office/drawing/2014/main" id="{D8DB20EA-75A9-4723-8031-36CD3C37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807" y="1231150"/>
            <a:ext cx="8138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/>
              <a:t>(2 bytes)</a:t>
            </a:r>
          </a:p>
        </p:txBody>
      </p:sp>
      <p:sp>
        <p:nvSpPr>
          <p:cNvPr id="12304" name="Text Box 20">
            <a:extLst>
              <a:ext uri="{FF2B5EF4-FFF2-40B4-BE49-F238E27FC236}">
                <a16:creationId xmlns:a16="http://schemas.microsoft.com/office/drawing/2014/main" id="{9264C5EA-A29D-4147-A29B-8E24265F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945" y="1240675"/>
            <a:ext cx="13660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/>
              <a:t>(variable length)</a:t>
            </a:r>
          </a:p>
        </p:txBody>
      </p:sp>
      <p:sp>
        <p:nvSpPr>
          <p:cNvPr id="12305" name="Text Box 21">
            <a:extLst>
              <a:ext uri="{FF2B5EF4-FFF2-40B4-BE49-F238E27FC236}">
                <a16:creationId xmlns:a16="http://schemas.microsoft.com/office/drawing/2014/main" id="{81976857-41DF-4D01-8C43-3CB47311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047" y="1240675"/>
            <a:ext cx="13660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/>
              <a:t>(variable length)</a:t>
            </a:r>
          </a:p>
        </p:txBody>
      </p:sp>
      <p:sp>
        <p:nvSpPr>
          <p:cNvPr id="12306" name="Text Box 22">
            <a:extLst>
              <a:ext uri="{FF2B5EF4-FFF2-40B4-BE49-F238E27FC236}">
                <a16:creationId xmlns:a16="http://schemas.microsoft.com/office/drawing/2014/main" id="{A8CF1E0B-3FA0-4EE0-A0A7-3123AEAD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748" y="1243056"/>
            <a:ext cx="10158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/>
              <a:t>(0–4 bytes)</a:t>
            </a:r>
          </a:p>
        </p:txBody>
      </p:sp>
      <p:grpSp>
        <p:nvGrpSpPr>
          <p:cNvPr id="12307" name="Group 23">
            <a:extLst>
              <a:ext uri="{FF2B5EF4-FFF2-40B4-BE49-F238E27FC236}">
                <a16:creationId xmlns:a16="http://schemas.microsoft.com/office/drawing/2014/main" id="{8D3BEFAC-5264-4CD7-9570-C09EFB2D8077}"/>
              </a:ext>
            </a:extLst>
          </p:cNvPr>
          <p:cNvGrpSpPr>
            <a:grpSpLocks/>
          </p:cNvGrpSpPr>
          <p:nvPr/>
        </p:nvGrpSpPr>
        <p:grpSpPr bwMode="auto">
          <a:xfrm>
            <a:off x="1866187" y="958500"/>
            <a:ext cx="1078706" cy="322660"/>
            <a:chOff x="1334" y="1895"/>
            <a:chExt cx="906" cy="271"/>
          </a:xfrm>
        </p:grpSpPr>
        <p:sp>
          <p:nvSpPr>
            <p:cNvPr id="12313" name="Rectangle 24">
              <a:extLst>
                <a:ext uri="{FF2B5EF4-FFF2-40B4-BE49-F238E27FC236}">
                  <a16:creationId xmlns:a16="http://schemas.microsoft.com/office/drawing/2014/main" id="{B6C09B4E-7F75-4C99-A7AC-54CB4A0351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34" y="1895"/>
              <a:ext cx="906" cy="26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2314" name="Text Box 25">
              <a:extLst>
                <a:ext uri="{FF2B5EF4-FFF2-40B4-BE49-F238E27FC236}">
                  <a16:creationId xmlns:a16="http://schemas.microsoft.com/office/drawing/2014/main" id="{0952B88F-D895-4673-9540-087BDBE38D1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45" y="1914"/>
              <a:ext cx="8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r>
                <a:rPr lang="en-US" altLang="en-US" sz="1350" b="1">
                  <a:solidFill>
                    <a:schemeClr val="bg1"/>
                  </a:solidFill>
                </a:rPr>
                <a:t>MPLS Label</a:t>
              </a:r>
            </a:p>
          </p:txBody>
        </p:sp>
      </p:grpSp>
      <p:sp>
        <p:nvSpPr>
          <p:cNvPr id="12308" name="Text Box 26">
            <a:extLst>
              <a:ext uri="{FF2B5EF4-FFF2-40B4-BE49-F238E27FC236}">
                <a16:creationId xmlns:a16="http://schemas.microsoft.com/office/drawing/2014/main" id="{1B3C12BD-F22B-4D7C-A69A-7A8919442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219" y="1243056"/>
            <a:ext cx="8138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/>
              <a:t>(3 bytes)</a:t>
            </a:r>
          </a:p>
        </p:txBody>
      </p:sp>
      <p:grpSp>
        <p:nvGrpSpPr>
          <p:cNvPr id="12309" name="Group 27">
            <a:extLst>
              <a:ext uri="{FF2B5EF4-FFF2-40B4-BE49-F238E27FC236}">
                <a16:creationId xmlns:a16="http://schemas.microsoft.com/office/drawing/2014/main" id="{252BEAE2-B5CF-445C-9BB9-AD80EAA265F6}"/>
              </a:ext>
            </a:extLst>
          </p:cNvPr>
          <p:cNvGrpSpPr>
            <a:grpSpLocks/>
          </p:cNvGrpSpPr>
          <p:nvPr/>
        </p:nvGrpSpPr>
        <p:grpSpPr bwMode="auto">
          <a:xfrm>
            <a:off x="1326466" y="954929"/>
            <a:ext cx="584046" cy="322660"/>
            <a:chOff x="1254" y="1895"/>
            <a:chExt cx="1067" cy="271"/>
          </a:xfrm>
        </p:grpSpPr>
        <p:sp>
          <p:nvSpPr>
            <p:cNvPr id="12311" name="Rectangle 28">
              <a:extLst>
                <a:ext uri="{FF2B5EF4-FFF2-40B4-BE49-F238E27FC236}">
                  <a16:creationId xmlns:a16="http://schemas.microsoft.com/office/drawing/2014/main" id="{00E46FF0-BE9B-4619-98BD-F8475256A4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34" y="1895"/>
              <a:ext cx="906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12312" name="Text Box 29">
              <a:extLst>
                <a:ext uri="{FF2B5EF4-FFF2-40B4-BE49-F238E27FC236}">
                  <a16:creationId xmlns:a16="http://schemas.microsoft.com/office/drawing/2014/main" id="{05EF8FDA-CD8A-4C0C-9CF4-66C691FD082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54" y="1914"/>
              <a:ext cx="10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/>
              <a:r>
                <a:rPr lang="en-US" altLang="en-US" sz="1350" b="1"/>
                <a:t>Mask</a:t>
              </a:r>
            </a:p>
          </p:txBody>
        </p:sp>
      </p:grpSp>
      <p:sp>
        <p:nvSpPr>
          <p:cNvPr id="12310" name="Text Box 30">
            <a:extLst>
              <a:ext uri="{FF2B5EF4-FFF2-40B4-BE49-F238E27FC236}">
                <a16:creationId xmlns:a16="http://schemas.microsoft.com/office/drawing/2014/main" id="{EF6944AF-132D-49A8-88BF-FFCE65190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171" y="1244247"/>
            <a:ext cx="7337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 sz="1350" b="1"/>
              <a:t>(1 byte)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BB1-EBD0-4094-AB90-8CADD6B7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Redistribution of Prefixes - MP-iBGP</a:t>
            </a:r>
          </a:p>
        </p:txBody>
      </p:sp>
      <p:pic>
        <p:nvPicPr>
          <p:cNvPr id="63" name="Picture 59" descr="Network Cloud 4.png">
            <a:extLst>
              <a:ext uri="{FF2B5EF4-FFF2-40B4-BE49-F238E27FC236}">
                <a16:creationId xmlns:a16="http://schemas.microsoft.com/office/drawing/2014/main" id="{A10377BA-B2F0-49E2-8067-A90EFAF303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4" y="1626524"/>
            <a:ext cx="1193969" cy="7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9" descr="Network Cloud 4.png">
            <a:extLst>
              <a:ext uri="{FF2B5EF4-FFF2-40B4-BE49-F238E27FC236}">
                <a16:creationId xmlns:a16="http://schemas.microsoft.com/office/drawing/2014/main" id="{5430A97E-9F87-4BCE-A46D-D69255CD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63" y="2604031"/>
            <a:ext cx="1193969" cy="7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59" descr="Network Cloud 4.png">
            <a:extLst>
              <a:ext uri="{FF2B5EF4-FFF2-40B4-BE49-F238E27FC236}">
                <a16:creationId xmlns:a16="http://schemas.microsoft.com/office/drawing/2014/main" id="{4552158F-19FC-4E38-BAEC-9D18C0E0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04" y="2604031"/>
            <a:ext cx="1193969" cy="7930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59" descr="Network Cloud 4.png">
            <a:extLst>
              <a:ext uri="{FF2B5EF4-FFF2-40B4-BE49-F238E27FC236}">
                <a16:creationId xmlns:a16="http://schemas.microsoft.com/office/drawing/2014/main" id="{40F698FD-A0A3-4B40-BC87-6CF323A4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51" y="1637474"/>
            <a:ext cx="1193969" cy="7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6" descr="Network Cloud 1.png">
            <a:extLst>
              <a:ext uri="{FF2B5EF4-FFF2-40B4-BE49-F238E27FC236}">
                <a16:creationId xmlns:a16="http://schemas.microsoft.com/office/drawing/2014/main" id="{97A5D494-CDBC-43B1-933E-2B8B5AF2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78" y="1253928"/>
            <a:ext cx="3005104" cy="211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Line 16">
            <a:extLst>
              <a:ext uri="{FF2B5EF4-FFF2-40B4-BE49-F238E27FC236}">
                <a16:creationId xmlns:a16="http://schemas.microsoft.com/office/drawing/2014/main" id="{A0BAD82B-19CF-4B16-8AF7-573850AF62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8610" y="2206428"/>
            <a:ext cx="790575" cy="487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A8FEC0A-5BB7-4B6D-AAE1-4FC5E9094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7210" y="1898453"/>
            <a:ext cx="614363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0294E96C-334B-42B6-A89E-B189CAF7E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3035" y="2125465"/>
            <a:ext cx="871538" cy="325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1" name="Line 23">
            <a:extLst>
              <a:ext uri="{FF2B5EF4-FFF2-40B4-BE49-F238E27FC236}">
                <a16:creationId xmlns:a16="http://schemas.microsoft.com/office/drawing/2014/main" id="{7A803219-393B-4DC4-87E2-ACFAA6E15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448" y="2450903"/>
            <a:ext cx="842962" cy="4032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2" name="Line 24">
            <a:extLst>
              <a:ext uri="{FF2B5EF4-FFF2-40B4-BE49-F238E27FC236}">
                <a16:creationId xmlns:a16="http://schemas.microsoft.com/office/drawing/2014/main" id="{0417A823-7B08-4789-B9D1-09C50873D2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19185" y="1963540"/>
            <a:ext cx="1074738" cy="12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3" name="Line 26">
            <a:extLst>
              <a:ext uri="{FF2B5EF4-FFF2-40B4-BE49-F238E27FC236}">
                <a16:creationId xmlns:a16="http://schemas.microsoft.com/office/drawing/2014/main" id="{6DFB397E-3EBD-4D1E-8705-B3DC553557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0298" y="2758878"/>
            <a:ext cx="109855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4" name="Line 27">
            <a:extLst>
              <a:ext uri="{FF2B5EF4-FFF2-40B4-BE49-F238E27FC236}">
                <a16:creationId xmlns:a16="http://schemas.microsoft.com/office/drawing/2014/main" id="{3AE68A2E-85AA-4DF7-9607-14B3430F6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710" y="2139753"/>
            <a:ext cx="334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5" name="Line 29">
            <a:extLst>
              <a:ext uri="{FF2B5EF4-FFF2-40B4-BE49-F238E27FC236}">
                <a16:creationId xmlns:a16="http://schemas.microsoft.com/office/drawing/2014/main" id="{F5588745-3881-4AEA-8596-0E81D27837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498" y="2044503"/>
            <a:ext cx="871537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pic>
        <p:nvPicPr>
          <p:cNvPr id="76" name="Picture 19" descr="Generic Router 2.png">
            <a:extLst>
              <a:ext uri="{FF2B5EF4-FFF2-40B4-BE49-F238E27FC236}">
                <a16:creationId xmlns:a16="http://schemas.microsoft.com/office/drawing/2014/main" id="{3CE6DD9A-E471-4D2E-B03D-9A5316690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46" y="1838939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6" descr="Generic Router 2.png">
            <a:extLst>
              <a:ext uri="{FF2B5EF4-FFF2-40B4-BE49-F238E27FC236}">
                <a16:creationId xmlns:a16="http://schemas.microsoft.com/office/drawing/2014/main" id="{566B8BF0-16E8-42CF-955C-DD960487C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22" y="2614299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9" descr="Generic Router 2.png">
            <a:extLst>
              <a:ext uri="{FF2B5EF4-FFF2-40B4-BE49-F238E27FC236}">
                <a16:creationId xmlns:a16="http://schemas.microsoft.com/office/drawing/2014/main" id="{33810BBF-8D53-4421-B1EF-809230C76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29" y="2228157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9" descr="Generic Router 2.png">
            <a:extLst>
              <a:ext uri="{FF2B5EF4-FFF2-40B4-BE49-F238E27FC236}">
                <a16:creationId xmlns:a16="http://schemas.microsoft.com/office/drawing/2014/main" id="{34E85E2C-8626-42C6-80D4-214B47505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97" y="1926514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9" descr="Generic Router 2.png">
            <a:extLst>
              <a:ext uri="{FF2B5EF4-FFF2-40B4-BE49-F238E27FC236}">
                <a16:creationId xmlns:a16="http://schemas.microsoft.com/office/drawing/2014/main" id="{AB7898A5-8F49-4435-8F5E-9267D56A8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35" y="1965436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9" descr="Generic Router 2.png">
            <a:extLst>
              <a:ext uri="{FF2B5EF4-FFF2-40B4-BE49-F238E27FC236}">
                <a16:creationId xmlns:a16="http://schemas.microsoft.com/office/drawing/2014/main" id="{CDD43C75-7246-4DFB-A88E-73470E954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08" y="1692983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9" descr="Generic Router 2.png">
            <a:extLst>
              <a:ext uri="{FF2B5EF4-FFF2-40B4-BE49-F238E27FC236}">
                <a16:creationId xmlns:a16="http://schemas.microsoft.com/office/drawing/2014/main" id="{BC330540-EE3F-4008-931F-2F3B40E35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80" y="2490879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9" descr="Generic Router 2.png">
            <a:extLst>
              <a:ext uri="{FF2B5EF4-FFF2-40B4-BE49-F238E27FC236}">
                <a16:creationId xmlns:a16="http://schemas.microsoft.com/office/drawing/2014/main" id="{D0138BA1-6C74-4596-9554-B9E7651D9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016" y="2758767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9" descr="Generic Router 2.png">
            <a:extLst>
              <a:ext uri="{FF2B5EF4-FFF2-40B4-BE49-F238E27FC236}">
                <a16:creationId xmlns:a16="http://schemas.microsoft.com/office/drawing/2014/main" id="{0908443F-E3F8-44AC-981C-BFA72C16C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284" y="1829210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 Box 9">
            <a:extLst>
              <a:ext uri="{FF2B5EF4-FFF2-40B4-BE49-F238E27FC236}">
                <a16:creationId xmlns:a16="http://schemas.microsoft.com/office/drawing/2014/main" id="{D75F1020-27C0-4B88-B0DE-A97FB8DF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110" y="1558728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CE</a:t>
            </a:r>
          </a:p>
        </p:txBody>
      </p:sp>
      <p:sp>
        <p:nvSpPr>
          <p:cNvPr id="86" name="AutoShape 10" descr="46-136728586">
            <a:extLst>
              <a:ext uri="{FF2B5EF4-FFF2-40B4-BE49-F238E27FC236}">
                <a16:creationId xmlns:a16="http://schemas.microsoft.com/office/drawing/2014/main" id="{1AAE2D7F-FD96-42F0-B75E-E568DB8C44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6485" y="237787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87" name="AutoShape 11" descr="46-136728586">
            <a:extLst>
              <a:ext uri="{FF2B5EF4-FFF2-40B4-BE49-F238E27FC236}">
                <a16:creationId xmlns:a16="http://schemas.microsoft.com/office/drawing/2014/main" id="{99A0704F-513B-4DFE-9585-0D15E0CF4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6485" y="237787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88" name="AutoShape 12" descr="46-136728586">
            <a:extLst>
              <a:ext uri="{FF2B5EF4-FFF2-40B4-BE49-F238E27FC236}">
                <a16:creationId xmlns:a16="http://schemas.microsoft.com/office/drawing/2014/main" id="{A8BE1A49-F0DB-4E82-BBE3-A481E93DB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6485" y="237787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89" name="AutoShape 13" descr="46-136728586">
            <a:extLst>
              <a:ext uri="{FF2B5EF4-FFF2-40B4-BE49-F238E27FC236}">
                <a16:creationId xmlns:a16="http://schemas.microsoft.com/office/drawing/2014/main" id="{AAEEEE7E-5508-49F6-A9FB-FFC3CCAB2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6485" y="237787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90" name="AutoShape 14" descr="symbols">
            <a:hlinkClick r:id="rId5"/>
            <a:extLst>
              <a:ext uri="{FF2B5EF4-FFF2-40B4-BE49-F238E27FC236}">
                <a16:creationId xmlns:a16="http://schemas.microsoft.com/office/drawing/2014/main" id="{9BFD9EFE-7874-4247-B84E-D51669E6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9985" y="2323902"/>
            <a:ext cx="43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91" name="AutoShape 15" descr="symbols">
            <a:hlinkClick r:id="rId5"/>
            <a:extLst>
              <a:ext uri="{FF2B5EF4-FFF2-40B4-BE49-F238E27FC236}">
                <a16:creationId xmlns:a16="http://schemas.microsoft.com/office/drawing/2014/main" id="{6EC6CB7F-CC77-4EE5-8DF8-8124F28BE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9985" y="2323902"/>
            <a:ext cx="43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92" name="Text Box 18">
            <a:extLst>
              <a:ext uri="{FF2B5EF4-FFF2-40B4-BE49-F238E27FC236}">
                <a16:creationId xmlns:a16="http://schemas.microsoft.com/office/drawing/2014/main" id="{40FEA04F-F7BE-403A-B283-A31E4DB5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560" y="1668265"/>
            <a:ext cx="665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P</a:t>
            </a:r>
          </a:p>
        </p:txBody>
      </p:sp>
      <p:sp>
        <p:nvSpPr>
          <p:cNvPr id="93" name="Text Box 19">
            <a:extLst>
              <a:ext uri="{FF2B5EF4-FFF2-40B4-BE49-F238E27FC236}">
                <a16:creationId xmlns:a16="http://schemas.microsoft.com/office/drawing/2014/main" id="{EE3F93D5-45EE-4271-88B6-A2F8AB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5" y="1684140"/>
            <a:ext cx="661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P</a:t>
            </a:r>
          </a:p>
        </p:txBody>
      </p:sp>
      <p:sp>
        <p:nvSpPr>
          <p:cNvPr id="94" name="Text Box 20">
            <a:extLst>
              <a:ext uri="{FF2B5EF4-FFF2-40B4-BE49-F238E27FC236}">
                <a16:creationId xmlns:a16="http://schemas.microsoft.com/office/drawing/2014/main" id="{14B7A35C-3493-4154-A55F-83AC717F3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585" y="2887465"/>
            <a:ext cx="60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PE</a:t>
            </a:r>
          </a:p>
        </p:txBody>
      </p:sp>
      <p:sp>
        <p:nvSpPr>
          <p:cNvPr id="95" name="Text Box 22">
            <a:extLst>
              <a:ext uri="{FF2B5EF4-FFF2-40B4-BE49-F238E27FC236}">
                <a16:creationId xmlns:a16="http://schemas.microsoft.com/office/drawing/2014/main" id="{33030F9F-FCBA-4CD2-AED5-025F4EED9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73" y="2512814"/>
            <a:ext cx="663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PE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8D6FED28-5AF5-4939-91AF-4D5510D9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873" y="293667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CE </a:t>
            </a:r>
          </a:p>
        </p:txBody>
      </p:sp>
      <p:sp>
        <p:nvSpPr>
          <p:cNvPr id="97" name="Text Box 30">
            <a:extLst>
              <a:ext uri="{FF2B5EF4-FFF2-40B4-BE49-F238E27FC236}">
                <a16:creationId xmlns:a16="http://schemas.microsoft.com/office/drawing/2014/main" id="{0D7554D1-8A41-4D95-AD45-953F2DFC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210" y="1831777"/>
            <a:ext cx="630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CE 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91B0CA9D-BFFC-4CF1-AEF2-96987793A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348" y="253186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CE</a:t>
            </a:r>
          </a:p>
        </p:txBody>
      </p:sp>
      <p:sp>
        <p:nvSpPr>
          <p:cNvPr id="99" name="Text Box 32">
            <a:extLst>
              <a:ext uri="{FF2B5EF4-FFF2-40B4-BE49-F238E27FC236}">
                <a16:creationId xmlns:a16="http://schemas.microsoft.com/office/drawing/2014/main" id="{588DFB24-538F-4004-BE51-10648D0F2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598" y="1374578"/>
            <a:ext cx="606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PE</a:t>
            </a:r>
          </a:p>
        </p:txBody>
      </p:sp>
      <p:sp>
        <p:nvSpPr>
          <p:cNvPr id="100" name="Text Box 33">
            <a:extLst>
              <a:ext uri="{FF2B5EF4-FFF2-40B4-BE49-F238E27FC236}">
                <a16:creationId xmlns:a16="http://schemas.microsoft.com/office/drawing/2014/main" id="{0C6A3888-1E90-4B4A-A7AD-C63E7D5B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560" y="1838128"/>
            <a:ext cx="884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u="sng" dirty="0">
                <a:solidFill>
                  <a:srgbClr val="003399"/>
                </a:solidFill>
                <a:latin typeface="+mn-lt"/>
              </a:rPr>
              <a:t>VPN A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0C712438-AD58-497F-932D-C1675A3A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85" y="1839715"/>
            <a:ext cx="884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u="sng" dirty="0" err="1">
                <a:solidFill>
                  <a:srgbClr val="003399"/>
                </a:solidFill>
                <a:latin typeface="+mn-lt"/>
              </a:rPr>
              <a:t>VPN</a:t>
            </a:r>
            <a:r>
              <a:rPr lang="en-US" sz="1800" b="1" u="sng" dirty="0">
                <a:solidFill>
                  <a:srgbClr val="003399"/>
                </a:solidFill>
                <a:latin typeface="+mn-lt"/>
              </a:rPr>
              <a:t> A</a:t>
            </a:r>
          </a:p>
        </p:txBody>
      </p:sp>
      <p:sp>
        <p:nvSpPr>
          <p:cNvPr id="102" name="Text Box 35">
            <a:extLst>
              <a:ext uri="{FF2B5EF4-FFF2-40B4-BE49-F238E27FC236}">
                <a16:creationId xmlns:a16="http://schemas.microsoft.com/office/drawing/2014/main" id="{846278DB-69ED-4ACC-B35B-B2E440C0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9" y="3070504"/>
            <a:ext cx="884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u="sng" dirty="0">
                <a:solidFill>
                  <a:srgbClr val="990000"/>
                </a:solidFill>
                <a:latin typeface="+mn-lt"/>
              </a:rPr>
              <a:t>VPN B</a:t>
            </a: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D879FF6B-84E3-4B12-B747-DF61E15F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560" y="2927153"/>
            <a:ext cx="884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u="sng" dirty="0">
                <a:solidFill>
                  <a:srgbClr val="990000"/>
                </a:solidFill>
                <a:latin typeface="+mn-lt"/>
              </a:rPr>
              <a:t>VPN B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A341182-AC70-48EC-81AF-CE49728AE046}"/>
              </a:ext>
            </a:extLst>
          </p:cNvPr>
          <p:cNvSpPr/>
          <p:nvPr/>
        </p:nvSpPr>
        <p:spPr>
          <a:xfrm>
            <a:off x="1215815" y="2185248"/>
            <a:ext cx="6073140" cy="945039"/>
          </a:xfrm>
          <a:custGeom>
            <a:avLst/>
            <a:gdLst>
              <a:gd name="connsiteX0" fmla="*/ 0 w 4800600"/>
              <a:gd name="connsiteY0" fmla="*/ 694597 h 851212"/>
              <a:gd name="connsiteX1" fmla="*/ 678180 w 4800600"/>
              <a:gd name="connsiteY1" fmla="*/ 351697 h 851212"/>
              <a:gd name="connsiteX2" fmla="*/ 1402080 w 4800600"/>
              <a:gd name="connsiteY2" fmla="*/ 69757 h 851212"/>
              <a:gd name="connsiteX3" fmla="*/ 1973580 w 4800600"/>
              <a:gd name="connsiteY3" fmla="*/ 24037 h 851212"/>
              <a:gd name="connsiteX4" fmla="*/ 2804160 w 4800600"/>
              <a:gd name="connsiteY4" fmla="*/ 389797 h 851212"/>
              <a:gd name="connsiteX5" fmla="*/ 3185160 w 4800600"/>
              <a:gd name="connsiteY5" fmla="*/ 565057 h 851212"/>
              <a:gd name="connsiteX6" fmla="*/ 4030980 w 4800600"/>
              <a:gd name="connsiteY6" fmla="*/ 755557 h 851212"/>
              <a:gd name="connsiteX7" fmla="*/ 4480560 w 4800600"/>
              <a:gd name="connsiteY7" fmla="*/ 846997 h 851212"/>
              <a:gd name="connsiteX8" fmla="*/ 4800600 w 4800600"/>
              <a:gd name="connsiteY8" fmla="*/ 626017 h 851212"/>
              <a:gd name="connsiteX0" fmla="*/ 0 w 6057900"/>
              <a:gd name="connsiteY0" fmla="*/ 915577 h 915577"/>
              <a:gd name="connsiteX1" fmla="*/ 1935480 w 6057900"/>
              <a:gd name="connsiteY1" fmla="*/ 351697 h 915577"/>
              <a:gd name="connsiteX2" fmla="*/ 2659380 w 6057900"/>
              <a:gd name="connsiteY2" fmla="*/ 69757 h 915577"/>
              <a:gd name="connsiteX3" fmla="*/ 3230880 w 6057900"/>
              <a:gd name="connsiteY3" fmla="*/ 24037 h 915577"/>
              <a:gd name="connsiteX4" fmla="*/ 4061460 w 6057900"/>
              <a:gd name="connsiteY4" fmla="*/ 389797 h 915577"/>
              <a:gd name="connsiteX5" fmla="*/ 4442460 w 6057900"/>
              <a:gd name="connsiteY5" fmla="*/ 565057 h 915577"/>
              <a:gd name="connsiteX6" fmla="*/ 5288280 w 6057900"/>
              <a:gd name="connsiteY6" fmla="*/ 755557 h 915577"/>
              <a:gd name="connsiteX7" fmla="*/ 5737860 w 6057900"/>
              <a:gd name="connsiteY7" fmla="*/ 846997 h 915577"/>
              <a:gd name="connsiteX8" fmla="*/ 6057900 w 6057900"/>
              <a:gd name="connsiteY8" fmla="*/ 626017 h 915577"/>
              <a:gd name="connsiteX0" fmla="*/ 0 w 6057900"/>
              <a:gd name="connsiteY0" fmla="*/ 915577 h 982383"/>
              <a:gd name="connsiteX1" fmla="*/ 1935480 w 6057900"/>
              <a:gd name="connsiteY1" fmla="*/ 351697 h 982383"/>
              <a:gd name="connsiteX2" fmla="*/ 2659380 w 6057900"/>
              <a:gd name="connsiteY2" fmla="*/ 69757 h 982383"/>
              <a:gd name="connsiteX3" fmla="*/ 3230880 w 6057900"/>
              <a:gd name="connsiteY3" fmla="*/ 24037 h 982383"/>
              <a:gd name="connsiteX4" fmla="*/ 4061460 w 6057900"/>
              <a:gd name="connsiteY4" fmla="*/ 389797 h 982383"/>
              <a:gd name="connsiteX5" fmla="*/ 4442460 w 6057900"/>
              <a:gd name="connsiteY5" fmla="*/ 565057 h 982383"/>
              <a:gd name="connsiteX6" fmla="*/ 5288280 w 6057900"/>
              <a:gd name="connsiteY6" fmla="*/ 755557 h 982383"/>
              <a:gd name="connsiteX7" fmla="*/ 5737860 w 6057900"/>
              <a:gd name="connsiteY7" fmla="*/ 846997 h 982383"/>
              <a:gd name="connsiteX8" fmla="*/ 6057900 w 6057900"/>
              <a:gd name="connsiteY8" fmla="*/ 626017 h 982383"/>
              <a:gd name="connsiteX0" fmla="*/ 0 w 6073140"/>
              <a:gd name="connsiteY0" fmla="*/ 770797 h 851212"/>
              <a:gd name="connsiteX1" fmla="*/ 1950720 w 6073140"/>
              <a:gd name="connsiteY1" fmla="*/ 351697 h 851212"/>
              <a:gd name="connsiteX2" fmla="*/ 2674620 w 6073140"/>
              <a:gd name="connsiteY2" fmla="*/ 69757 h 851212"/>
              <a:gd name="connsiteX3" fmla="*/ 3246120 w 6073140"/>
              <a:gd name="connsiteY3" fmla="*/ 24037 h 851212"/>
              <a:gd name="connsiteX4" fmla="*/ 4076700 w 6073140"/>
              <a:gd name="connsiteY4" fmla="*/ 389797 h 851212"/>
              <a:gd name="connsiteX5" fmla="*/ 4457700 w 6073140"/>
              <a:gd name="connsiteY5" fmla="*/ 565057 h 851212"/>
              <a:gd name="connsiteX6" fmla="*/ 5303520 w 6073140"/>
              <a:gd name="connsiteY6" fmla="*/ 755557 h 851212"/>
              <a:gd name="connsiteX7" fmla="*/ 5753100 w 6073140"/>
              <a:gd name="connsiteY7" fmla="*/ 846997 h 851212"/>
              <a:gd name="connsiteX8" fmla="*/ 6073140 w 6073140"/>
              <a:gd name="connsiteY8" fmla="*/ 626017 h 851212"/>
              <a:gd name="connsiteX0" fmla="*/ 0 w 6073140"/>
              <a:gd name="connsiteY0" fmla="*/ 770797 h 945039"/>
              <a:gd name="connsiteX1" fmla="*/ 1950720 w 6073140"/>
              <a:gd name="connsiteY1" fmla="*/ 351697 h 945039"/>
              <a:gd name="connsiteX2" fmla="*/ 2674620 w 6073140"/>
              <a:gd name="connsiteY2" fmla="*/ 69757 h 945039"/>
              <a:gd name="connsiteX3" fmla="*/ 3246120 w 6073140"/>
              <a:gd name="connsiteY3" fmla="*/ 24037 h 945039"/>
              <a:gd name="connsiteX4" fmla="*/ 4076700 w 6073140"/>
              <a:gd name="connsiteY4" fmla="*/ 389797 h 945039"/>
              <a:gd name="connsiteX5" fmla="*/ 4457700 w 6073140"/>
              <a:gd name="connsiteY5" fmla="*/ 565057 h 945039"/>
              <a:gd name="connsiteX6" fmla="*/ 5303520 w 6073140"/>
              <a:gd name="connsiteY6" fmla="*/ 755557 h 945039"/>
              <a:gd name="connsiteX7" fmla="*/ 5753100 w 6073140"/>
              <a:gd name="connsiteY7" fmla="*/ 846997 h 945039"/>
              <a:gd name="connsiteX8" fmla="*/ 6073140 w 6073140"/>
              <a:gd name="connsiteY8" fmla="*/ 626017 h 94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3140" h="945039">
                <a:moveTo>
                  <a:pt x="0" y="770797"/>
                </a:moveTo>
                <a:cubicBezTo>
                  <a:pt x="397510" y="1299117"/>
                  <a:pt x="1504950" y="468537"/>
                  <a:pt x="1950720" y="351697"/>
                </a:cubicBezTo>
                <a:cubicBezTo>
                  <a:pt x="2396490" y="234857"/>
                  <a:pt x="2458720" y="124367"/>
                  <a:pt x="2674620" y="69757"/>
                </a:cubicBezTo>
                <a:cubicBezTo>
                  <a:pt x="2890520" y="15147"/>
                  <a:pt x="3012440" y="-29303"/>
                  <a:pt x="3246120" y="24037"/>
                </a:cubicBezTo>
                <a:cubicBezTo>
                  <a:pt x="3479800" y="77377"/>
                  <a:pt x="3874770" y="299627"/>
                  <a:pt x="4076700" y="389797"/>
                </a:cubicBezTo>
                <a:cubicBezTo>
                  <a:pt x="4278630" y="479967"/>
                  <a:pt x="4253230" y="504097"/>
                  <a:pt x="4457700" y="565057"/>
                </a:cubicBezTo>
                <a:cubicBezTo>
                  <a:pt x="4662170" y="626017"/>
                  <a:pt x="5087620" y="708567"/>
                  <a:pt x="5303520" y="755557"/>
                </a:cubicBezTo>
                <a:cubicBezTo>
                  <a:pt x="5519420" y="802547"/>
                  <a:pt x="5624830" y="868587"/>
                  <a:pt x="5753100" y="846997"/>
                </a:cubicBezTo>
                <a:cubicBezTo>
                  <a:pt x="5881370" y="825407"/>
                  <a:pt x="5977255" y="725712"/>
                  <a:pt x="6073140" y="626017"/>
                </a:cubicBezTo>
              </a:path>
            </a:pathLst>
          </a:custGeom>
          <a:noFill/>
          <a:ln w="381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225">
            <a:extLst>
              <a:ext uri="{FF2B5EF4-FFF2-40B4-BE49-F238E27FC236}">
                <a16:creationId xmlns:a16="http://schemas.microsoft.com/office/drawing/2014/main" id="{9D4E0804-589C-4136-AB5A-D3FF1DB73E3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15" y="2490279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25">
            <a:extLst>
              <a:ext uri="{FF2B5EF4-FFF2-40B4-BE49-F238E27FC236}">
                <a16:creationId xmlns:a16="http://schemas.microsoft.com/office/drawing/2014/main" id="{86CF42B2-6C68-44D6-8F2A-4124BB5268A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0" y="2639633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25">
            <a:extLst>
              <a:ext uri="{FF2B5EF4-FFF2-40B4-BE49-F238E27FC236}">
                <a16:creationId xmlns:a16="http://schemas.microsoft.com/office/drawing/2014/main" id="{2F8601B0-3DE2-4D53-BD82-823B0305555E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96" y="1466065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25">
            <a:extLst>
              <a:ext uri="{FF2B5EF4-FFF2-40B4-BE49-F238E27FC236}">
                <a16:creationId xmlns:a16="http://schemas.microsoft.com/office/drawing/2014/main" id="{1ACD299D-A75C-4760-BAD0-06630BD8F48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98" y="1523989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439D12B-9A00-4CE8-8332-8A29A2AAADAF}"/>
              </a:ext>
            </a:extLst>
          </p:cNvPr>
          <p:cNvSpPr/>
          <p:nvPr/>
        </p:nvSpPr>
        <p:spPr>
          <a:xfrm>
            <a:off x="1543475" y="1835905"/>
            <a:ext cx="5433060" cy="510832"/>
          </a:xfrm>
          <a:custGeom>
            <a:avLst/>
            <a:gdLst>
              <a:gd name="connsiteX0" fmla="*/ 0 w 5433060"/>
              <a:gd name="connsiteY0" fmla="*/ 0 h 510832"/>
              <a:gd name="connsiteX1" fmla="*/ 182880 w 5433060"/>
              <a:gd name="connsiteY1" fmla="*/ 175260 h 510832"/>
              <a:gd name="connsiteX2" fmla="*/ 640080 w 5433060"/>
              <a:gd name="connsiteY2" fmla="*/ 175260 h 510832"/>
              <a:gd name="connsiteX3" fmla="*/ 967740 w 5433060"/>
              <a:gd name="connsiteY3" fmla="*/ 228600 h 510832"/>
              <a:gd name="connsiteX4" fmla="*/ 1485900 w 5433060"/>
              <a:gd name="connsiteY4" fmla="*/ 502920 h 510832"/>
              <a:gd name="connsiteX5" fmla="*/ 1889760 w 5433060"/>
              <a:gd name="connsiteY5" fmla="*/ 419100 h 510832"/>
              <a:gd name="connsiteX6" fmla="*/ 2362200 w 5433060"/>
              <a:gd name="connsiteY6" fmla="*/ 236220 h 510832"/>
              <a:gd name="connsiteX7" fmla="*/ 2941320 w 5433060"/>
              <a:gd name="connsiteY7" fmla="*/ 243840 h 510832"/>
              <a:gd name="connsiteX8" fmla="*/ 3337560 w 5433060"/>
              <a:gd name="connsiteY8" fmla="*/ 327660 h 510832"/>
              <a:gd name="connsiteX9" fmla="*/ 3855720 w 5433060"/>
              <a:gd name="connsiteY9" fmla="*/ 129540 h 510832"/>
              <a:gd name="connsiteX10" fmla="*/ 4632960 w 5433060"/>
              <a:gd name="connsiteY10" fmla="*/ 144780 h 510832"/>
              <a:gd name="connsiteX11" fmla="*/ 5219700 w 5433060"/>
              <a:gd name="connsiteY11" fmla="*/ 251460 h 510832"/>
              <a:gd name="connsiteX12" fmla="*/ 5433060 w 5433060"/>
              <a:gd name="connsiteY12" fmla="*/ 144780 h 51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33060" h="510832">
                <a:moveTo>
                  <a:pt x="0" y="0"/>
                </a:moveTo>
                <a:cubicBezTo>
                  <a:pt x="38100" y="73025"/>
                  <a:pt x="76200" y="146050"/>
                  <a:pt x="182880" y="175260"/>
                </a:cubicBezTo>
                <a:cubicBezTo>
                  <a:pt x="289560" y="204470"/>
                  <a:pt x="509270" y="166370"/>
                  <a:pt x="640080" y="175260"/>
                </a:cubicBezTo>
                <a:cubicBezTo>
                  <a:pt x="770890" y="184150"/>
                  <a:pt x="826770" y="173990"/>
                  <a:pt x="967740" y="228600"/>
                </a:cubicBezTo>
                <a:cubicBezTo>
                  <a:pt x="1108710" y="283210"/>
                  <a:pt x="1332230" y="471170"/>
                  <a:pt x="1485900" y="502920"/>
                </a:cubicBezTo>
                <a:cubicBezTo>
                  <a:pt x="1639570" y="534670"/>
                  <a:pt x="1743710" y="463550"/>
                  <a:pt x="1889760" y="419100"/>
                </a:cubicBezTo>
                <a:cubicBezTo>
                  <a:pt x="2035810" y="374650"/>
                  <a:pt x="2186940" y="265430"/>
                  <a:pt x="2362200" y="236220"/>
                </a:cubicBezTo>
                <a:cubicBezTo>
                  <a:pt x="2537460" y="207010"/>
                  <a:pt x="2778760" y="228600"/>
                  <a:pt x="2941320" y="243840"/>
                </a:cubicBezTo>
                <a:cubicBezTo>
                  <a:pt x="3103880" y="259080"/>
                  <a:pt x="3185160" y="346710"/>
                  <a:pt x="3337560" y="327660"/>
                </a:cubicBezTo>
                <a:cubicBezTo>
                  <a:pt x="3489960" y="308610"/>
                  <a:pt x="3639820" y="160020"/>
                  <a:pt x="3855720" y="129540"/>
                </a:cubicBezTo>
                <a:cubicBezTo>
                  <a:pt x="4071620" y="99060"/>
                  <a:pt x="4405630" y="124460"/>
                  <a:pt x="4632960" y="144780"/>
                </a:cubicBezTo>
                <a:cubicBezTo>
                  <a:pt x="4860290" y="165100"/>
                  <a:pt x="5086350" y="251460"/>
                  <a:pt x="5219700" y="251460"/>
                </a:cubicBezTo>
                <a:cubicBezTo>
                  <a:pt x="5353050" y="251460"/>
                  <a:pt x="5393055" y="198120"/>
                  <a:pt x="5433060" y="144780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 Box 25">
            <a:extLst>
              <a:ext uri="{FF2B5EF4-FFF2-40B4-BE49-F238E27FC236}">
                <a16:creationId xmlns:a16="http://schemas.microsoft.com/office/drawing/2014/main" id="{D83ACA4D-C8F5-4588-9092-2424E971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317" y="3350843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10.13.0.0/16 </a:t>
            </a: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2C4C7DCE-91F3-4A70-A8FA-EB95585E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366" y="1161820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0000FF"/>
                </a:solidFill>
                <a:latin typeface="+mn-lt"/>
              </a:rPr>
              <a:t>10.11.224.0/19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460A68-B96B-4E73-9126-561BC2CF139C}"/>
              </a:ext>
            </a:extLst>
          </p:cNvPr>
          <p:cNvGrpSpPr/>
          <p:nvPr/>
        </p:nvGrpSpPr>
        <p:grpSpPr>
          <a:xfrm>
            <a:off x="482956" y="1253928"/>
            <a:ext cx="2824732" cy="377302"/>
            <a:chOff x="482956" y="1253928"/>
            <a:chExt cx="2824732" cy="377302"/>
          </a:xfrm>
        </p:grpSpPr>
        <p:sp>
          <p:nvSpPr>
            <p:cNvPr id="112" name="Text Box 25">
              <a:extLst>
                <a:ext uri="{FF2B5EF4-FFF2-40B4-BE49-F238E27FC236}">
                  <a16:creationId xmlns:a16="http://schemas.microsoft.com/office/drawing/2014/main" id="{767F9F58-7A71-40EC-9F34-96C79005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781" y="1261898"/>
              <a:ext cx="22029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10.12.0.0/20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A1D2FEF-152C-4858-A7BA-107CCC12C9D8}"/>
                </a:ext>
              </a:extLst>
            </p:cNvPr>
            <p:cNvSpPr/>
            <p:nvPr/>
          </p:nvSpPr>
          <p:spPr>
            <a:xfrm>
              <a:off x="1543475" y="1261898"/>
              <a:ext cx="1334743" cy="3564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9AA6FE-019C-428F-B7C3-A272F6EDCA99}"/>
                </a:ext>
              </a:extLst>
            </p:cNvPr>
            <p:cNvSpPr/>
            <p:nvPr/>
          </p:nvSpPr>
          <p:spPr>
            <a:xfrm>
              <a:off x="482956" y="1253928"/>
              <a:ext cx="1059354" cy="3758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/>
                </a:rPr>
                <a:t>65000:111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1CA5B7-1EAE-4600-9B9B-0D9067BC6903}"/>
              </a:ext>
            </a:extLst>
          </p:cNvPr>
          <p:cNvGrpSpPr/>
          <p:nvPr/>
        </p:nvGrpSpPr>
        <p:grpSpPr>
          <a:xfrm>
            <a:off x="60953" y="3404569"/>
            <a:ext cx="2828180" cy="395639"/>
            <a:chOff x="60953" y="3404569"/>
            <a:chExt cx="2828180" cy="395639"/>
          </a:xfrm>
        </p:grpSpPr>
        <p:sp>
          <p:nvSpPr>
            <p:cNvPr id="110" name="Text Box 25">
              <a:extLst>
                <a:ext uri="{FF2B5EF4-FFF2-40B4-BE49-F238E27FC236}">
                  <a16:creationId xmlns:a16="http://schemas.microsoft.com/office/drawing/2014/main" id="{C99862BD-2C35-4CDC-A35F-2AFCAE8EF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26" y="3404569"/>
              <a:ext cx="22029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10.12.0.0/16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8A3B549-FFEC-4C72-A18F-7A98EFB5C5C5}"/>
                </a:ext>
              </a:extLst>
            </p:cNvPr>
            <p:cNvSpPr/>
            <p:nvPr/>
          </p:nvSpPr>
          <p:spPr>
            <a:xfrm>
              <a:off x="1120307" y="3434044"/>
              <a:ext cx="1334743" cy="3564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8D928B6-4A03-41D9-9E83-A769646C458F}"/>
                </a:ext>
              </a:extLst>
            </p:cNvPr>
            <p:cNvSpPr/>
            <p:nvPr/>
          </p:nvSpPr>
          <p:spPr>
            <a:xfrm>
              <a:off x="60953" y="3424364"/>
              <a:ext cx="1059354" cy="3758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/>
                </a:rPr>
                <a:t>65000:222</a:t>
              </a:r>
            </a:p>
          </p:txBody>
        </p:sp>
      </p:grpSp>
      <p:sp>
        <p:nvSpPr>
          <p:cNvPr id="121" name="Text Box 25">
            <a:extLst>
              <a:ext uri="{FF2B5EF4-FFF2-40B4-BE49-F238E27FC236}">
                <a16:creationId xmlns:a16="http://schemas.microsoft.com/office/drawing/2014/main" id="{E8BC1106-6161-438C-8BE6-39534201F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037" y="2852275"/>
            <a:ext cx="172096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FF"/>
                </a:solidFill>
                <a:latin typeface="Arial Narrow" panose="020B0606020202030204" pitchFamily="34" charset="0"/>
              </a:rPr>
              <a:t>65000:111:10.12.0.0/20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C00000"/>
                </a:solidFill>
                <a:latin typeface="Arial Narrow" panose="020B0606020202030204" pitchFamily="34" charset="0"/>
              </a:rPr>
              <a:t>65000:222:10.12.0.0/16 </a:t>
            </a:r>
          </a:p>
        </p:txBody>
      </p:sp>
      <p:sp>
        <p:nvSpPr>
          <p:cNvPr id="123" name="Text Box 25">
            <a:extLst>
              <a:ext uri="{FF2B5EF4-FFF2-40B4-BE49-F238E27FC236}">
                <a16:creationId xmlns:a16="http://schemas.microsoft.com/office/drawing/2014/main" id="{AF3237B7-D2BD-4254-8923-95E1760DD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985" y="2852275"/>
            <a:ext cx="172096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FF"/>
                </a:solidFill>
                <a:latin typeface="Arial Narrow" panose="020B0606020202030204" pitchFamily="34" charset="0"/>
              </a:rPr>
              <a:t>65000:111:10.12.0.0/20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C00000"/>
                </a:solidFill>
                <a:latin typeface="Arial Narrow" panose="020B0606020202030204" pitchFamily="34" charset="0"/>
              </a:rPr>
              <a:t>65000:222:10.12.0.0/16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6F381-6496-4FA0-93F1-EBB603EC5E29}"/>
              </a:ext>
            </a:extLst>
          </p:cNvPr>
          <p:cNvGrpSpPr/>
          <p:nvPr/>
        </p:nvGrpSpPr>
        <p:grpSpPr>
          <a:xfrm>
            <a:off x="3096126" y="1324746"/>
            <a:ext cx="2027898" cy="2324772"/>
            <a:chOff x="3096126" y="1324746"/>
            <a:chExt cx="2027898" cy="2324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1F698AB-031A-4798-A0B5-DF1CDDE66792}"/>
                </a:ext>
              </a:extLst>
            </p:cNvPr>
            <p:cNvSpPr/>
            <p:nvPr/>
          </p:nvSpPr>
          <p:spPr>
            <a:xfrm>
              <a:off x="3096126" y="1694430"/>
              <a:ext cx="1949116" cy="423128"/>
            </a:xfrm>
            <a:custGeom>
              <a:avLst/>
              <a:gdLst>
                <a:gd name="connsiteX0" fmla="*/ 0 w 1949116"/>
                <a:gd name="connsiteY0" fmla="*/ 423128 h 423128"/>
                <a:gd name="connsiteX1" fmla="*/ 713874 w 1949116"/>
                <a:gd name="connsiteY1" fmla="*/ 14054 h 423128"/>
                <a:gd name="connsiteX2" fmla="*/ 1949116 w 1949116"/>
                <a:gd name="connsiteY2" fmla="*/ 134370 h 42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9116" h="423128">
                  <a:moveTo>
                    <a:pt x="0" y="423128"/>
                  </a:moveTo>
                  <a:cubicBezTo>
                    <a:pt x="194510" y="242654"/>
                    <a:pt x="389021" y="62180"/>
                    <a:pt x="713874" y="14054"/>
                  </a:cubicBezTo>
                  <a:cubicBezTo>
                    <a:pt x="1038727" y="-34072"/>
                    <a:pt x="1493921" y="50149"/>
                    <a:pt x="1949116" y="13437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820B63D-2BA5-4FE3-B865-B0FE72C4121C}"/>
                </a:ext>
              </a:extLst>
            </p:cNvPr>
            <p:cNvSpPr/>
            <p:nvPr/>
          </p:nvSpPr>
          <p:spPr>
            <a:xfrm flipV="1">
              <a:off x="3174908" y="2688968"/>
              <a:ext cx="1949116" cy="423128"/>
            </a:xfrm>
            <a:custGeom>
              <a:avLst/>
              <a:gdLst>
                <a:gd name="connsiteX0" fmla="*/ 0 w 1949116"/>
                <a:gd name="connsiteY0" fmla="*/ 423128 h 423128"/>
                <a:gd name="connsiteX1" fmla="*/ 713874 w 1949116"/>
                <a:gd name="connsiteY1" fmla="*/ 14054 h 423128"/>
                <a:gd name="connsiteX2" fmla="*/ 1949116 w 1949116"/>
                <a:gd name="connsiteY2" fmla="*/ 134370 h 42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9116" h="423128">
                  <a:moveTo>
                    <a:pt x="0" y="423128"/>
                  </a:moveTo>
                  <a:cubicBezTo>
                    <a:pt x="194510" y="242654"/>
                    <a:pt x="389021" y="62180"/>
                    <a:pt x="713874" y="14054"/>
                  </a:cubicBezTo>
                  <a:cubicBezTo>
                    <a:pt x="1038727" y="-34072"/>
                    <a:pt x="1493921" y="50149"/>
                    <a:pt x="1949116" y="13437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F85F1-2044-4762-8BD0-FE95B9A84D78}"/>
                </a:ext>
              </a:extLst>
            </p:cNvPr>
            <p:cNvSpPr txBox="1"/>
            <p:nvPr/>
          </p:nvSpPr>
          <p:spPr>
            <a:xfrm>
              <a:off x="3602361" y="1324746"/>
              <a:ext cx="759027" cy="3784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BGP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9EE04C3-5044-4D10-8CB6-DBC3984A7E4B}"/>
                </a:ext>
              </a:extLst>
            </p:cNvPr>
            <p:cNvSpPr txBox="1"/>
            <p:nvPr/>
          </p:nvSpPr>
          <p:spPr>
            <a:xfrm>
              <a:off x="3646043" y="3271032"/>
              <a:ext cx="759027" cy="3784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BGP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27B31DC-F3ED-4B2B-8160-BB71AD90F8F9}"/>
              </a:ext>
            </a:extLst>
          </p:cNvPr>
          <p:cNvSpPr/>
          <p:nvPr/>
        </p:nvSpPr>
        <p:spPr>
          <a:xfrm>
            <a:off x="5105725" y="2008993"/>
            <a:ext cx="1037719" cy="2802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65000:101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13718C-9DF4-4A3D-8501-847B0312FE90}"/>
              </a:ext>
            </a:extLst>
          </p:cNvPr>
          <p:cNvSpPr/>
          <p:nvPr/>
        </p:nvSpPr>
        <p:spPr>
          <a:xfrm>
            <a:off x="5026417" y="3807298"/>
            <a:ext cx="1037719" cy="2802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65000:22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AE65C43B-B06C-4F06-B7C5-B723ECF73E71}"/>
              </a:ext>
            </a:extLst>
          </p:cNvPr>
          <p:cNvSpPr/>
          <p:nvPr/>
        </p:nvSpPr>
        <p:spPr>
          <a:xfrm rot="21445464" flipV="1">
            <a:off x="693548" y="3753583"/>
            <a:ext cx="4325546" cy="423128"/>
          </a:xfrm>
          <a:custGeom>
            <a:avLst/>
            <a:gdLst>
              <a:gd name="connsiteX0" fmla="*/ 0 w 1949116"/>
              <a:gd name="connsiteY0" fmla="*/ 423128 h 423128"/>
              <a:gd name="connsiteX1" fmla="*/ 713874 w 1949116"/>
              <a:gd name="connsiteY1" fmla="*/ 14054 h 423128"/>
              <a:gd name="connsiteX2" fmla="*/ 1949116 w 1949116"/>
              <a:gd name="connsiteY2" fmla="*/ 134370 h 42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9116" h="423128">
                <a:moveTo>
                  <a:pt x="0" y="423128"/>
                </a:moveTo>
                <a:cubicBezTo>
                  <a:pt x="194510" y="242654"/>
                  <a:pt x="389021" y="62180"/>
                  <a:pt x="713874" y="14054"/>
                </a:cubicBezTo>
                <a:cubicBezTo>
                  <a:pt x="1038727" y="-34072"/>
                  <a:pt x="1493921" y="50149"/>
                  <a:pt x="1949116" y="134370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34A1D-6559-40D9-B9C5-A3D2EFB9A018}"/>
              </a:ext>
            </a:extLst>
          </p:cNvPr>
          <p:cNvSpPr txBox="1"/>
          <p:nvPr/>
        </p:nvSpPr>
        <p:spPr>
          <a:xfrm>
            <a:off x="517104" y="4363253"/>
            <a:ext cx="7924451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00B050"/>
                </a:solidFill>
                <a:latin typeface="Comic Sans MS" panose="030F0702030302020204" pitchFamily="66" charset="0"/>
                <a:cs typeface="Arial"/>
              </a:rPr>
              <a:t>RDs for the same VPN MAY DIFFER from PE to PE!</a:t>
            </a:r>
            <a:endParaRPr lang="en-US" b="1" dirty="0">
              <a:solidFill>
                <a:srgbClr val="00B050"/>
              </a:solidFill>
              <a:latin typeface="Comic Sans MS" panose="030F0702030302020204" pitchFamily="66" charset="0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00B050"/>
                </a:solidFill>
                <a:latin typeface="Comic Sans MS" panose="030F0702030302020204" pitchFamily="66" charset="0"/>
                <a:cs typeface="Arial"/>
              </a:rPr>
              <a:t>How to ensure that prefixes </a:t>
            </a:r>
            <a:r>
              <a:rPr lang="en-US" sz="1400" b="1" dirty="0" err="1">
                <a:solidFill>
                  <a:srgbClr val="00B050"/>
                </a:solidFill>
                <a:latin typeface="Comic Sans MS" panose="030F0702030302020204" pitchFamily="66" charset="0"/>
                <a:cs typeface="Arial"/>
              </a:rPr>
              <a:t>rcv'd</a:t>
            </a:r>
            <a:r>
              <a:rPr lang="en-US" sz="1400" b="1" dirty="0">
                <a:solidFill>
                  <a:srgbClr val="00B050"/>
                </a:solidFill>
                <a:latin typeface="Comic Sans MS" panose="030F0702030302020204" pitchFamily="66" charset="0"/>
                <a:cs typeface="Arial"/>
              </a:rPr>
              <a:t> by BGP end up in the right VPN Routing Table (VRF)?</a:t>
            </a:r>
          </a:p>
        </p:txBody>
      </p:sp>
    </p:spTree>
    <p:extLst>
      <p:ext uri="{BB962C8B-B14F-4D97-AF65-F5344CB8AC3E}">
        <p14:creationId xmlns:p14="http://schemas.microsoft.com/office/powerpoint/2010/main" val="34032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9115 0.2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144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35802E-6 L 0.25313 -0.048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24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71605E-6 L 0.20035 0.051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25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71605E-6 L 0.21354 -0.3617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-18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2" animBg="1"/>
      <p:bldP spid="123" grpId="0" animBg="1"/>
      <p:bldP spid="123" grpId="1" animBg="1"/>
      <p:bldP spid="10" grpId="0" animBg="1"/>
      <p:bldP spid="132" grpId="0" animBg="1"/>
      <p:bldP spid="134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BB1-EBD0-4094-AB90-8CADD6B7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Target - in which VPN to Install the Route?</a:t>
            </a:r>
          </a:p>
        </p:txBody>
      </p:sp>
      <p:pic>
        <p:nvPicPr>
          <p:cNvPr id="63" name="Picture 59" descr="Network Cloud 4.png">
            <a:extLst>
              <a:ext uri="{FF2B5EF4-FFF2-40B4-BE49-F238E27FC236}">
                <a16:creationId xmlns:a16="http://schemas.microsoft.com/office/drawing/2014/main" id="{A10377BA-B2F0-49E2-8067-A90EFAF303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4" y="1626524"/>
            <a:ext cx="1193969" cy="7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9" descr="Network Cloud 4.png">
            <a:extLst>
              <a:ext uri="{FF2B5EF4-FFF2-40B4-BE49-F238E27FC236}">
                <a16:creationId xmlns:a16="http://schemas.microsoft.com/office/drawing/2014/main" id="{5430A97E-9F87-4BCE-A46D-D69255CD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63" y="2604031"/>
            <a:ext cx="1193969" cy="7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59" descr="Network Cloud 4.png">
            <a:extLst>
              <a:ext uri="{FF2B5EF4-FFF2-40B4-BE49-F238E27FC236}">
                <a16:creationId xmlns:a16="http://schemas.microsoft.com/office/drawing/2014/main" id="{4552158F-19FC-4E38-BAEC-9D18C0E0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04" y="2604031"/>
            <a:ext cx="1193969" cy="7930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59" descr="Network Cloud 4.png">
            <a:extLst>
              <a:ext uri="{FF2B5EF4-FFF2-40B4-BE49-F238E27FC236}">
                <a16:creationId xmlns:a16="http://schemas.microsoft.com/office/drawing/2014/main" id="{40F698FD-A0A3-4B40-BC87-6CF323A4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51" y="1637474"/>
            <a:ext cx="1193969" cy="7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56" descr="Network Cloud 1.png">
            <a:extLst>
              <a:ext uri="{FF2B5EF4-FFF2-40B4-BE49-F238E27FC236}">
                <a16:creationId xmlns:a16="http://schemas.microsoft.com/office/drawing/2014/main" id="{97A5D494-CDBC-43B1-933E-2B8B5AF2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78" y="1253928"/>
            <a:ext cx="3005104" cy="211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Line 16">
            <a:extLst>
              <a:ext uri="{FF2B5EF4-FFF2-40B4-BE49-F238E27FC236}">
                <a16:creationId xmlns:a16="http://schemas.microsoft.com/office/drawing/2014/main" id="{A0BAD82B-19CF-4B16-8AF7-573850AF62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28610" y="2206428"/>
            <a:ext cx="790575" cy="487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A8FEC0A-5BB7-4B6D-AAE1-4FC5E9094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7210" y="1898453"/>
            <a:ext cx="614363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0" name="Line 21">
            <a:extLst>
              <a:ext uri="{FF2B5EF4-FFF2-40B4-BE49-F238E27FC236}">
                <a16:creationId xmlns:a16="http://schemas.microsoft.com/office/drawing/2014/main" id="{0294E96C-334B-42B6-A89E-B189CAF7E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3035" y="2125465"/>
            <a:ext cx="871538" cy="325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1" name="Line 23">
            <a:extLst>
              <a:ext uri="{FF2B5EF4-FFF2-40B4-BE49-F238E27FC236}">
                <a16:creationId xmlns:a16="http://schemas.microsoft.com/office/drawing/2014/main" id="{7A803219-393B-4DC4-87E2-ACFAA6E15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448" y="2450903"/>
            <a:ext cx="842962" cy="4032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2" name="Line 24">
            <a:extLst>
              <a:ext uri="{FF2B5EF4-FFF2-40B4-BE49-F238E27FC236}">
                <a16:creationId xmlns:a16="http://schemas.microsoft.com/office/drawing/2014/main" id="{0417A823-7B08-4789-B9D1-09C50873D2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19185" y="1963540"/>
            <a:ext cx="1074738" cy="12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3" name="Line 26">
            <a:extLst>
              <a:ext uri="{FF2B5EF4-FFF2-40B4-BE49-F238E27FC236}">
                <a16:creationId xmlns:a16="http://schemas.microsoft.com/office/drawing/2014/main" id="{6DFB397E-3EBD-4D1E-8705-B3DC553557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0298" y="2758878"/>
            <a:ext cx="109855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4" name="Line 27">
            <a:extLst>
              <a:ext uri="{FF2B5EF4-FFF2-40B4-BE49-F238E27FC236}">
                <a16:creationId xmlns:a16="http://schemas.microsoft.com/office/drawing/2014/main" id="{3AE68A2E-85AA-4DF7-9607-14B3430F6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8710" y="2139753"/>
            <a:ext cx="334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75" name="Line 29">
            <a:extLst>
              <a:ext uri="{FF2B5EF4-FFF2-40B4-BE49-F238E27FC236}">
                <a16:creationId xmlns:a16="http://schemas.microsoft.com/office/drawing/2014/main" id="{F5588745-3881-4AEA-8596-0E81D27837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498" y="2044503"/>
            <a:ext cx="871537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pic>
        <p:nvPicPr>
          <p:cNvPr id="76" name="Picture 19" descr="Generic Router 2.png">
            <a:extLst>
              <a:ext uri="{FF2B5EF4-FFF2-40B4-BE49-F238E27FC236}">
                <a16:creationId xmlns:a16="http://schemas.microsoft.com/office/drawing/2014/main" id="{3CE6DD9A-E471-4D2E-B03D-9A5316690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46" y="1838939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6" descr="Generic Router 2.png">
            <a:extLst>
              <a:ext uri="{FF2B5EF4-FFF2-40B4-BE49-F238E27FC236}">
                <a16:creationId xmlns:a16="http://schemas.microsoft.com/office/drawing/2014/main" id="{566B8BF0-16E8-42CF-955C-DD960487C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22" y="2614299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9" descr="Generic Router 2.png">
            <a:extLst>
              <a:ext uri="{FF2B5EF4-FFF2-40B4-BE49-F238E27FC236}">
                <a16:creationId xmlns:a16="http://schemas.microsoft.com/office/drawing/2014/main" id="{33810BBF-8D53-4421-B1EF-809230C76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29" y="2228157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9" descr="Generic Router 2.png">
            <a:extLst>
              <a:ext uri="{FF2B5EF4-FFF2-40B4-BE49-F238E27FC236}">
                <a16:creationId xmlns:a16="http://schemas.microsoft.com/office/drawing/2014/main" id="{34E85E2C-8626-42C6-80D4-214B47505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097" y="1926514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9" descr="Generic Router 2.png">
            <a:extLst>
              <a:ext uri="{FF2B5EF4-FFF2-40B4-BE49-F238E27FC236}">
                <a16:creationId xmlns:a16="http://schemas.microsoft.com/office/drawing/2014/main" id="{AB7898A5-8F49-4435-8F5E-9267D56A8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35" y="1965436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9" descr="Generic Router 2.png">
            <a:extLst>
              <a:ext uri="{FF2B5EF4-FFF2-40B4-BE49-F238E27FC236}">
                <a16:creationId xmlns:a16="http://schemas.microsoft.com/office/drawing/2014/main" id="{CDD43C75-7246-4DFB-A88E-73470E954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08" y="1692983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9" descr="Generic Router 2.png">
            <a:extLst>
              <a:ext uri="{FF2B5EF4-FFF2-40B4-BE49-F238E27FC236}">
                <a16:creationId xmlns:a16="http://schemas.microsoft.com/office/drawing/2014/main" id="{BC330540-EE3F-4008-931F-2F3B40E35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80" y="2490879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9" descr="Generic Router 2.png">
            <a:extLst>
              <a:ext uri="{FF2B5EF4-FFF2-40B4-BE49-F238E27FC236}">
                <a16:creationId xmlns:a16="http://schemas.microsoft.com/office/drawing/2014/main" id="{D0138BA1-6C74-4596-9554-B9E7651D9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016" y="2758767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9" descr="Generic Router 2.png">
            <a:extLst>
              <a:ext uri="{FF2B5EF4-FFF2-40B4-BE49-F238E27FC236}">
                <a16:creationId xmlns:a16="http://schemas.microsoft.com/office/drawing/2014/main" id="{0908443F-E3F8-44AC-981C-BFA72C16C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284" y="1829210"/>
            <a:ext cx="444500" cy="44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 Box 9">
            <a:extLst>
              <a:ext uri="{FF2B5EF4-FFF2-40B4-BE49-F238E27FC236}">
                <a16:creationId xmlns:a16="http://schemas.microsoft.com/office/drawing/2014/main" id="{D75F1020-27C0-4B88-B0DE-A97FB8DF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110" y="1558728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CE</a:t>
            </a:r>
          </a:p>
        </p:txBody>
      </p:sp>
      <p:sp>
        <p:nvSpPr>
          <p:cNvPr id="86" name="AutoShape 10" descr="46-136728586">
            <a:extLst>
              <a:ext uri="{FF2B5EF4-FFF2-40B4-BE49-F238E27FC236}">
                <a16:creationId xmlns:a16="http://schemas.microsoft.com/office/drawing/2014/main" id="{1AAE2D7F-FD96-42F0-B75E-E568DB8C44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6485" y="237787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87" name="AutoShape 11" descr="46-136728586">
            <a:extLst>
              <a:ext uri="{FF2B5EF4-FFF2-40B4-BE49-F238E27FC236}">
                <a16:creationId xmlns:a16="http://schemas.microsoft.com/office/drawing/2014/main" id="{99A0704F-513B-4DFE-9585-0D15E0CF4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6485" y="237787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88" name="AutoShape 12" descr="46-136728586">
            <a:extLst>
              <a:ext uri="{FF2B5EF4-FFF2-40B4-BE49-F238E27FC236}">
                <a16:creationId xmlns:a16="http://schemas.microsoft.com/office/drawing/2014/main" id="{A8BE1A49-F0DB-4E82-BBE3-A481E93DB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6485" y="237787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89" name="AutoShape 13" descr="46-136728586">
            <a:extLst>
              <a:ext uri="{FF2B5EF4-FFF2-40B4-BE49-F238E27FC236}">
                <a16:creationId xmlns:a16="http://schemas.microsoft.com/office/drawing/2014/main" id="{AAEEEE7E-5508-49F6-A9FB-FFC3CCAB2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6485" y="2377878"/>
            <a:ext cx="43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90" name="AutoShape 14" descr="symbols">
            <a:hlinkClick r:id="rId5"/>
            <a:extLst>
              <a:ext uri="{FF2B5EF4-FFF2-40B4-BE49-F238E27FC236}">
                <a16:creationId xmlns:a16="http://schemas.microsoft.com/office/drawing/2014/main" id="{9BFD9EFE-7874-4247-B84E-D51669E63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9985" y="2323902"/>
            <a:ext cx="43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91" name="AutoShape 15" descr="symbols">
            <a:hlinkClick r:id="rId5"/>
            <a:extLst>
              <a:ext uri="{FF2B5EF4-FFF2-40B4-BE49-F238E27FC236}">
                <a16:creationId xmlns:a16="http://schemas.microsoft.com/office/drawing/2014/main" id="{6EC6CB7F-CC77-4EE5-8DF8-8124F28BE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9985" y="2323902"/>
            <a:ext cx="43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>
              <a:latin typeface="+mn-lt"/>
            </a:endParaRPr>
          </a:p>
        </p:txBody>
      </p:sp>
      <p:sp>
        <p:nvSpPr>
          <p:cNvPr id="92" name="Text Box 18">
            <a:extLst>
              <a:ext uri="{FF2B5EF4-FFF2-40B4-BE49-F238E27FC236}">
                <a16:creationId xmlns:a16="http://schemas.microsoft.com/office/drawing/2014/main" id="{40FEA04F-F7BE-403A-B283-A31E4DB5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560" y="1668265"/>
            <a:ext cx="665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P</a:t>
            </a:r>
          </a:p>
        </p:txBody>
      </p:sp>
      <p:sp>
        <p:nvSpPr>
          <p:cNvPr id="93" name="Text Box 19">
            <a:extLst>
              <a:ext uri="{FF2B5EF4-FFF2-40B4-BE49-F238E27FC236}">
                <a16:creationId xmlns:a16="http://schemas.microsoft.com/office/drawing/2014/main" id="{EE3F93D5-45EE-4271-88B6-A2F8AB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5" y="1684140"/>
            <a:ext cx="661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P</a:t>
            </a:r>
          </a:p>
        </p:txBody>
      </p:sp>
      <p:sp>
        <p:nvSpPr>
          <p:cNvPr id="94" name="Text Box 20">
            <a:extLst>
              <a:ext uri="{FF2B5EF4-FFF2-40B4-BE49-F238E27FC236}">
                <a16:creationId xmlns:a16="http://schemas.microsoft.com/office/drawing/2014/main" id="{14B7A35C-3493-4154-A55F-83AC717F3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585" y="2887465"/>
            <a:ext cx="60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PE</a:t>
            </a:r>
          </a:p>
        </p:txBody>
      </p:sp>
      <p:sp>
        <p:nvSpPr>
          <p:cNvPr id="95" name="Text Box 22">
            <a:extLst>
              <a:ext uri="{FF2B5EF4-FFF2-40B4-BE49-F238E27FC236}">
                <a16:creationId xmlns:a16="http://schemas.microsoft.com/office/drawing/2014/main" id="{33030F9F-FCBA-4CD2-AED5-025F4EED9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273" y="2512814"/>
            <a:ext cx="663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PE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8D6FED28-5AF5-4939-91AF-4D5510D9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873" y="293667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CE </a:t>
            </a:r>
          </a:p>
        </p:txBody>
      </p:sp>
      <p:sp>
        <p:nvSpPr>
          <p:cNvPr id="97" name="Text Box 30">
            <a:extLst>
              <a:ext uri="{FF2B5EF4-FFF2-40B4-BE49-F238E27FC236}">
                <a16:creationId xmlns:a16="http://schemas.microsoft.com/office/drawing/2014/main" id="{0D7554D1-8A41-4D95-AD45-953F2DFC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210" y="1831777"/>
            <a:ext cx="630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+mn-lt"/>
              </a:rPr>
              <a:t>CE 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91B0CA9D-BFFC-4CF1-AEF2-96987793A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348" y="253186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CE</a:t>
            </a:r>
          </a:p>
        </p:txBody>
      </p:sp>
      <p:sp>
        <p:nvSpPr>
          <p:cNvPr id="99" name="Text Box 32">
            <a:extLst>
              <a:ext uri="{FF2B5EF4-FFF2-40B4-BE49-F238E27FC236}">
                <a16:creationId xmlns:a16="http://schemas.microsoft.com/office/drawing/2014/main" id="{588DFB24-538F-4004-BE51-10648D0F2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598" y="1374578"/>
            <a:ext cx="606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+mn-lt"/>
              </a:rPr>
              <a:t>PE</a:t>
            </a:r>
          </a:p>
        </p:txBody>
      </p:sp>
      <p:sp>
        <p:nvSpPr>
          <p:cNvPr id="100" name="Text Box 33">
            <a:extLst>
              <a:ext uri="{FF2B5EF4-FFF2-40B4-BE49-F238E27FC236}">
                <a16:creationId xmlns:a16="http://schemas.microsoft.com/office/drawing/2014/main" id="{0C6A3888-1E90-4B4A-A7AD-C63E7D5B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560" y="1838128"/>
            <a:ext cx="884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u="sng" dirty="0">
                <a:solidFill>
                  <a:srgbClr val="003399"/>
                </a:solidFill>
                <a:latin typeface="+mn-lt"/>
              </a:rPr>
              <a:t>VPN A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0C712438-AD58-497F-932D-C1675A3A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85" y="1839715"/>
            <a:ext cx="884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u="sng" dirty="0" err="1">
                <a:solidFill>
                  <a:srgbClr val="003399"/>
                </a:solidFill>
                <a:latin typeface="+mn-lt"/>
              </a:rPr>
              <a:t>VPN</a:t>
            </a:r>
            <a:r>
              <a:rPr lang="en-US" sz="1800" b="1" u="sng" dirty="0">
                <a:solidFill>
                  <a:srgbClr val="003399"/>
                </a:solidFill>
                <a:latin typeface="+mn-lt"/>
              </a:rPr>
              <a:t> A</a:t>
            </a:r>
          </a:p>
        </p:txBody>
      </p:sp>
      <p:sp>
        <p:nvSpPr>
          <p:cNvPr id="102" name="Text Box 35">
            <a:extLst>
              <a:ext uri="{FF2B5EF4-FFF2-40B4-BE49-F238E27FC236}">
                <a16:creationId xmlns:a16="http://schemas.microsoft.com/office/drawing/2014/main" id="{846278DB-69ED-4ACC-B35B-B2E440C0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59" y="3070504"/>
            <a:ext cx="884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u="sng" dirty="0">
                <a:solidFill>
                  <a:srgbClr val="990000"/>
                </a:solidFill>
                <a:latin typeface="+mn-lt"/>
              </a:rPr>
              <a:t>VPN B</a:t>
            </a: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D879FF6B-84E3-4B12-B747-DF61E15F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560" y="2927153"/>
            <a:ext cx="884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u="sng" dirty="0">
                <a:solidFill>
                  <a:srgbClr val="990000"/>
                </a:solidFill>
                <a:latin typeface="+mn-lt"/>
              </a:rPr>
              <a:t>VPN B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A341182-AC70-48EC-81AF-CE49728AE046}"/>
              </a:ext>
            </a:extLst>
          </p:cNvPr>
          <p:cNvSpPr/>
          <p:nvPr/>
        </p:nvSpPr>
        <p:spPr>
          <a:xfrm>
            <a:off x="1215815" y="2185248"/>
            <a:ext cx="6073140" cy="945039"/>
          </a:xfrm>
          <a:custGeom>
            <a:avLst/>
            <a:gdLst>
              <a:gd name="connsiteX0" fmla="*/ 0 w 4800600"/>
              <a:gd name="connsiteY0" fmla="*/ 694597 h 851212"/>
              <a:gd name="connsiteX1" fmla="*/ 678180 w 4800600"/>
              <a:gd name="connsiteY1" fmla="*/ 351697 h 851212"/>
              <a:gd name="connsiteX2" fmla="*/ 1402080 w 4800600"/>
              <a:gd name="connsiteY2" fmla="*/ 69757 h 851212"/>
              <a:gd name="connsiteX3" fmla="*/ 1973580 w 4800600"/>
              <a:gd name="connsiteY3" fmla="*/ 24037 h 851212"/>
              <a:gd name="connsiteX4" fmla="*/ 2804160 w 4800600"/>
              <a:gd name="connsiteY4" fmla="*/ 389797 h 851212"/>
              <a:gd name="connsiteX5" fmla="*/ 3185160 w 4800600"/>
              <a:gd name="connsiteY5" fmla="*/ 565057 h 851212"/>
              <a:gd name="connsiteX6" fmla="*/ 4030980 w 4800600"/>
              <a:gd name="connsiteY6" fmla="*/ 755557 h 851212"/>
              <a:gd name="connsiteX7" fmla="*/ 4480560 w 4800600"/>
              <a:gd name="connsiteY7" fmla="*/ 846997 h 851212"/>
              <a:gd name="connsiteX8" fmla="*/ 4800600 w 4800600"/>
              <a:gd name="connsiteY8" fmla="*/ 626017 h 851212"/>
              <a:gd name="connsiteX0" fmla="*/ 0 w 6057900"/>
              <a:gd name="connsiteY0" fmla="*/ 915577 h 915577"/>
              <a:gd name="connsiteX1" fmla="*/ 1935480 w 6057900"/>
              <a:gd name="connsiteY1" fmla="*/ 351697 h 915577"/>
              <a:gd name="connsiteX2" fmla="*/ 2659380 w 6057900"/>
              <a:gd name="connsiteY2" fmla="*/ 69757 h 915577"/>
              <a:gd name="connsiteX3" fmla="*/ 3230880 w 6057900"/>
              <a:gd name="connsiteY3" fmla="*/ 24037 h 915577"/>
              <a:gd name="connsiteX4" fmla="*/ 4061460 w 6057900"/>
              <a:gd name="connsiteY4" fmla="*/ 389797 h 915577"/>
              <a:gd name="connsiteX5" fmla="*/ 4442460 w 6057900"/>
              <a:gd name="connsiteY5" fmla="*/ 565057 h 915577"/>
              <a:gd name="connsiteX6" fmla="*/ 5288280 w 6057900"/>
              <a:gd name="connsiteY6" fmla="*/ 755557 h 915577"/>
              <a:gd name="connsiteX7" fmla="*/ 5737860 w 6057900"/>
              <a:gd name="connsiteY7" fmla="*/ 846997 h 915577"/>
              <a:gd name="connsiteX8" fmla="*/ 6057900 w 6057900"/>
              <a:gd name="connsiteY8" fmla="*/ 626017 h 915577"/>
              <a:gd name="connsiteX0" fmla="*/ 0 w 6057900"/>
              <a:gd name="connsiteY0" fmla="*/ 915577 h 982383"/>
              <a:gd name="connsiteX1" fmla="*/ 1935480 w 6057900"/>
              <a:gd name="connsiteY1" fmla="*/ 351697 h 982383"/>
              <a:gd name="connsiteX2" fmla="*/ 2659380 w 6057900"/>
              <a:gd name="connsiteY2" fmla="*/ 69757 h 982383"/>
              <a:gd name="connsiteX3" fmla="*/ 3230880 w 6057900"/>
              <a:gd name="connsiteY3" fmla="*/ 24037 h 982383"/>
              <a:gd name="connsiteX4" fmla="*/ 4061460 w 6057900"/>
              <a:gd name="connsiteY4" fmla="*/ 389797 h 982383"/>
              <a:gd name="connsiteX5" fmla="*/ 4442460 w 6057900"/>
              <a:gd name="connsiteY5" fmla="*/ 565057 h 982383"/>
              <a:gd name="connsiteX6" fmla="*/ 5288280 w 6057900"/>
              <a:gd name="connsiteY6" fmla="*/ 755557 h 982383"/>
              <a:gd name="connsiteX7" fmla="*/ 5737860 w 6057900"/>
              <a:gd name="connsiteY7" fmla="*/ 846997 h 982383"/>
              <a:gd name="connsiteX8" fmla="*/ 6057900 w 6057900"/>
              <a:gd name="connsiteY8" fmla="*/ 626017 h 982383"/>
              <a:gd name="connsiteX0" fmla="*/ 0 w 6073140"/>
              <a:gd name="connsiteY0" fmla="*/ 770797 h 851212"/>
              <a:gd name="connsiteX1" fmla="*/ 1950720 w 6073140"/>
              <a:gd name="connsiteY1" fmla="*/ 351697 h 851212"/>
              <a:gd name="connsiteX2" fmla="*/ 2674620 w 6073140"/>
              <a:gd name="connsiteY2" fmla="*/ 69757 h 851212"/>
              <a:gd name="connsiteX3" fmla="*/ 3246120 w 6073140"/>
              <a:gd name="connsiteY3" fmla="*/ 24037 h 851212"/>
              <a:gd name="connsiteX4" fmla="*/ 4076700 w 6073140"/>
              <a:gd name="connsiteY4" fmla="*/ 389797 h 851212"/>
              <a:gd name="connsiteX5" fmla="*/ 4457700 w 6073140"/>
              <a:gd name="connsiteY5" fmla="*/ 565057 h 851212"/>
              <a:gd name="connsiteX6" fmla="*/ 5303520 w 6073140"/>
              <a:gd name="connsiteY6" fmla="*/ 755557 h 851212"/>
              <a:gd name="connsiteX7" fmla="*/ 5753100 w 6073140"/>
              <a:gd name="connsiteY7" fmla="*/ 846997 h 851212"/>
              <a:gd name="connsiteX8" fmla="*/ 6073140 w 6073140"/>
              <a:gd name="connsiteY8" fmla="*/ 626017 h 851212"/>
              <a:gd name="connsiteX0" fmla="*/ 0 w 6073140"/>
              <a:gd name="connsiteY0" fmla="*/ 770797 h 945039"/>
              <a:gd name="connsiteX1" fmla="*/ 1950720 w 6073140"/>
              <a:gd name="connsiteY1" fmla="*/ 351697 h 945039"/>
              <a:gd name="connsiteX2" fmla="*/ 2674620 w 6073140"/>
              <a:gd name="connsiteY2" fmla="*/ 69757 h 945039"/>
              <a:gd name="connsiteX3" fmla="*/ 3246120 w 6073140"/>
              <a:gd name="connsiteY3" fmla="*/ 24037 h 945039"/>
              <a:gd name="connsiteX4" fmla="*/ 4076700 w 6073140"/>
              <a:gd name="connsiteY4" fmla="*/ 389797 h 945039"/>
              <a:gd name="connsiteX5" fmla="*/ 4457700 w 6073140"/>
              <a:gd name="connsiteY5" fmla="*/ 565057 h 945039"/>
              <a:gd name="connsiteX6" fmla="*/ 5303520 w 6073140"/>
              <a:gd name="connsiteY6" fmla="*/ 755557 h 945039"/>
              <a:gd name="connsiteX7" fmla="*/ 5753100 w 6073140"/>
              <a:gd name="connsiteY7" fmla="*/ 846997 h 945039"/>
              <a:gd name="connsiteX8" fmla="*/ 6073140 w 6073140"/>
              <a:gd name="connsiteY8" fmla="*/ 626017 h 94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3140" h="945039">
                <a:moveTo>
                  <a:pt x="0" y="770797"/>
                </a:moveTo>
                <a:cubicBezTo>
                  <a:pt x="397510" y="1299117"/>
                  <a:pt x="1504950" y="468537"/>
                  <a:pt x="1950720" y="351697"/>
                </a:cubicBezTo>
                <a:cubicBezTo>
                  <a:pt x="2396490" y="234857"/>
                  <a:pt x="2458720" y="124367"/>
                  <a:pt x="2674620" y="69757"/>
                </a:cubicBezTo>
                <a:cubicBezTo>
                  <a:pt x="2890520" y="15147"/>
                  <a:pt x="3012440" y="-29303"/>
                  <a:pt x="3246120" y="24037"/>
                </a:cubicBezTo>
                <a:cubicBezTo>
                  <a:pt x="3479800" y="77377"/>
                  <a:pt x="3874770" y="299627"/>
                  <a:pt x="4076700" y="389797"/>
                </a:cubicBezTo>
                <a:cubicBezTo>
                  <a:pt x="4278630" y="479967"/>
                  <a:pt x="4253230" y="504097"/>
                  <a:pt x="4457700" y="565057"/>
                </a:cubicBezTo>
                <a:cubicBezTo>
                  <a:pt x="4662170" y="626017"/>
                  <a:pt x="5087620" y="708567"/>
                  <a:pt x="5303520" y="755557"/>
                </a:cubicBezTo>
                <a:cubicBezTo>
                  <a:pt x="5519420" y="802547"/>
                  <a:pt x="5624830" y="868587"/>
                  <a:pt x="5753100" y="846997"/>
                </a:cubicBezTo>
                <a:cubicBezTo>
                  <a:pt x="5881370" y="825407"/>
                  <a:pt x="5977255" y="725712"/>
                  <a:pt x="6073140" y="626017"/>
                </a:cubicBezTo>
              </a:path>
            </a:pathLst>
          </a:custGeom>
          <a:noFill/>
          <a:ln w="381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225">
            <a:extLst>
              <a:ext uri="{FF2B5EF4-FFF2-40B4-BE49-F238E27FC236}">
                <a16:creationId xmlns:a16="http://schemas.microsoft.com/office/drawing/2014/main" id="{9D4E0804-589C-4136-AB5A-D3FF1DB73E3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15" y="2490279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25">
            <a:extLst>
              <a:ext uri="{FF2B5EF4-FFF2-40B4-BE49-F238E27FC236}">
                <a16:creationId xmlns:a16="http://schemas.microsoft.com/office/drawing/2014/main" id="{86CF42B2-6C68-44D6-8F2A-4124BB5268A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0" y="2639633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25">
            <a:extLst>
              <a:ext uri="{FF2B5EF4-FFF2-40B4-BE49-F238E27FC236}">
                <a16:creationId xmlns:a16="http://schemas.microsoft.com/office/drawing/2014/main" id="{2F8601B0-3DE2-4D53-BD82-823B0305555E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96" y="1466065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25">
            <a:extLst>
              <a:ext uri="{FF2B5EF4-FFF2-40B4-BE49-F238E27FC236}">
                <a16:creationId xmlns:a16="http://schemas.microsoft.com/office/drawing/2014/main" id="{1ACD299D-A75C-4760-BAD0-06630BD8F48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98" y="1523989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439D12B-9A00-4CE8-8332-8A29A2AAADAF}"/>
              </a:ext>
            </a:extLst>
          </p:cNvPr>
          <p:cNvSpPr/>
          <p:nvPr/>
        </p:nvSpPr>
        <p:spPr>
          <a:xfrm>
            <a:off x="1543475" y="1835905"/>
            <a:ext cx="5433060" cy="510832"/>
          </a:xfrm>
          <a:custGeom>
            <a:avLst/>
            <a:gdLst>
              <a:gd name="connsiteX0" fmla="*/ 0 w 5433060"/>
              <a:gd name="connsiteY0" fmla="*/ 0 h 510832"/>
              <a:gd name="connsiteX1" fmla="*/ 182880 w 5433060"/>
              <a:gd name="connsiteY1" fmla="*/ 175260 h 510832"/>
              <a:gd name="connsiteX2" fmla="*/ 640080 w 5433060"/>
              <a:gd name="connsiteY2" fmla="*/ 175260 h 510832"/>
              <a:gd name="connsiteX3" fmla="*/ 967740 w 5433060"/>
              <a:gd name="connsiteY3" fmla="*/ 228600 h 510832"/>
              <a:gd name="connsiteX4" fmla="*/ 1485900 w 5433060"/>
              <a:gd name="connsiteY4" fmla="*/ 502920 h 510832"/>
              <a:gd name="connsiteX5" fmla="*/ 1889760 w 5433060"/>
              <a:gd name="connsiteY5" fmla="*/ 419100 h 510832"/>
              <a:gd name="connsiteX6" fmla="*/ 2362200 w 5433060"/>
              <a:gd name="connsiteY6" fmla="*/ 236220 h 510832"/>
              <a:gd name="connsiteX7" fmla="*/ 2941320 w 5433060"/>
              <a:gd name="connsiteY7" fmla="*/ 243840 h 510832"/>
              <a:gd name="connsiteX8" fmla="*/ 3337560 w 5433060"/>
              <a:gd name="connsiteY8" fmla="*/ 327660 h 510832"/>
              <a:gd name="connsiteX9" fmla="*/ 3855720 w 5433060"/>
              <a:gd name="connsiteY9" fmla="*/ 129540 h 510832"/>
              <a:gd name="connsiteX10" fmla="*/ 4632960 w 5433060"/>
              <a:gd name="connsiteY10" fmla="*/ 144780 h 510832"/>
              <a:gd name="connsiteX11" fmla="*/ 5219700 w 5433060"/>
              <a:gd name="connsiteY11" fmla="*/ 251460 h 510832"/>
              <a:gd name="connsiteX12" fmla="*/ 5433060 w 5433060"/>
              <a:gd name="connsiteY12" fmla="*/ 144780 h 51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33060" h="510832">
                <a:moveTo>
                  <a:pt x="0" y="0"/>
                </a:moveTo>
                <a:cubicBezTo>
                  <a:pt x="38100" y="73025"/>
                  <a:pt x="76200" y="146050"/>
                  <a:pt x="182880" y="175260"/>
                </a:cubicBezTo>
                <a:cubicBezTo>
                  <a:pt x="289560" y="204470"/>
                  <a:pt x="509270" y="166370"/>
                  <a:pt x="640080" y="175260"/>
                </a:cubicBezTo>
                <a:cubicBezTo>
                  <a:pt x="770890" y="184150"/>
                  <a:pt x="826770" y="173990"/>
                  <a:pt x="967740" y="228600"/>
                </a:cubicBezTo>
                <a:cubicBezTo>
                  <a:pt x="1108710" y="283210"/>
                  <a:pt x="1332230" y="471170"/>
                  <a:pt x="1485900" y="502920"/>
                </a:cubicBezTo>
                <a:cubicBezTo>
                  <a:pt x="1639570" y="534670"/>
                  <a:pt x="1743710" y="463550"/>
                  <a:pt x="1889760" y="419100"/>
                </a:cubicBezTo>
                <a:cubicBezTo>
                  <a:pt x="2035810" y="374650"/>
                  <a:pt x="2186940" y="265430"/>
                  <a:pt x="2362200" y="236220"/>
                </a:cubicBezTo>
                <a:cubicBezTo>
                  <a:pt x="2537460" y="207010"/>
                  <a:pt x="2778760" y="228600"/>
                  <a:pt x="2941320" y="243840"/>
                </a:cubicBezTo>
                <a:cubicBezTo>
                  <a:pt x="3103880" y="259080"/>
                  <a:pt x="3185160" y="346710"/>
                  <a:pt x="3337560" y="327660"/>
                </a:cubicBezTo>
                <a:cubicBezTo>
                  <a:pt x="3489960" y="308610"/>
                  <a:pt x="3639820" y="160020"/>
                  <a:pt x="3855720" y="129540"/>
                </a:cubicBezTo>
                <a:cubicBezTo>
                  <a:pt x="4071620" y="99060"/>
                  <a:pt x="4405630" y="124460"/>
                  <a:pt x="4632960" y="144780"/>
                </a:cubicBezTo>
                <a:cubicBezTo>
                  <a:pt x="4860290" y="165100"/>
                  <a:pt x="5086350" y="251460"/>
                  <a:pt x="5219700" y="251460"/>
                </a:cubicBezTo>
                <a:cubicBezTo>
                  <a:pt x="5353050" y="251460"/>
                  <a:pt x="5393055" y="198120"/>
                  <a:pt x="5433060" y="144780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 Box 25">
            <a:extLst>
              <a:ext uri="{FF2B5EF4-FFF2-40B4-BE49-F238E27FC236}">
                <a16:creationId xmlns:a16="http://schemas.microsoft.com/office/drawing/2014/main" id="{D83ACA4D-C8F5-4588-9092-2424E971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317" y="3350843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10.13.0.0/16 </a:t>
            </a: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2C4C7DCE-91F3-4A70-A8FA-EB95585E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366" y="1161820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0000FF"/>
                </a:solidFill>
                <a:latin typeface="+mn-lt"/>
              </a:rPr>
              <a:t>10.11.224.0/19 </a:t>
            </a:r>
          </a:p>
        </p:txBody>
      </p:sp>
      <p:sp>
        <p:nvSpPr>
          <p:cNvPr id="121" name="Text Box 25">
            <a:extLst>
              <a:ext uri="{FF2B5EF4-FFF2-40B4-BE49-F238E27FC236}">
                <a16:creationId xmlns:a16="http://schemas.microsoft.com/office/drawing/2014/main" id="{E8BC1106-6161-438C-8BE6-39534201F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037" y="2852275"/>
            <a:ext cx="172096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FF"/>
                </a:solidFill>
                <a:latin typeface="Arial Narrow" panose="020B0606020202030204" pitchFamily="34" charset="0"/>
              </a:rPr>
              <a:t>65000:111:10.12.0.0/20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0000FF"/>
                </a:solidFill>
                <a:latin typeface="Arial Narrow" panose="020B0606020202030204" pitchFamily="34" charset="0"/>
              </a:rPr>
              <a:t>RT: 65000:1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C00000"/>
                </a:solidFill>
                <a:latin typeface="Arial Narrow" panose="020B0606020202030204" pitchFamily="34" charset="0"/>
              </a:rPr>
              <a:t>65000:222:10.12.0.0/16 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C00000"/>
                </a:solidFill>
                <a:latin typeface="Arial Narrow" panose="020B0606020202030204" pitchFamily="34" charset="0"/>
              </a:rPr>
              <a:t>RT: 65000:2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E1EBDAC-1407-48CD-BEA9-2138349A0245}"/>
              </a:ext>
            </a:extLst>
          </p:cNvPr>
          <p:cNvSpPr/>
          <p:nvPr/>
        </p:nvSpPr>
        <p:spPr>
          <a:xfrm>
            <a:off x="5119565" y="1057569"/>
            <a:ext cx="1037719" cy="2802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10.12.0.0/20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53D2F6F-4869-48FA-B166-48B0C4E39095}"/>
              </a:ext>
            </a:extLst>
          </p:cNvPr>
          <p:cNvSpPr/>
          <p:nvPr/>
        </p:nvSpPr>
        <p:spPr>
          <a:xfrm>
            <a:off x="2882373" y="4084643"/>
            <a:ext cx="2263235" cy="830997"/>
          </a:xfrm>
          <a:prstGeom prst="wedgeRectCallout">
            <a:avLst>
              <a:gd name="adj1" fmla="val 53526"/>
              <a:gd name="adj2" fmla="val -162632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400" dirty="0">
                <a:latin typeface="Consolas" panose="020B0609020204030204" pitchFamily="49" charset="0"/>
                <a:cs typeface="Arial"/>
              </a:rPr>
              <a:t>VPN-IMPORT policy:</a:t>
            </a:r>
          </a:p>
          <a:p>
            <a:r>
              <a:rPr lang="en-US" dirty="0">
                <a:latin typeface="Consolas" panose="020B0609020204030204" pitchFamily="49" charset="0"/>
                <a:cs typeface="Arial"/>
              </a:rPr>
              <a:t>   if (RT==65000:2):</a:t>
            </a:r>
          </a:p>
          <a:p>
            <a:r>
              <a:rPr lang="en-US" sz="1400" dirty="0">
                <a:latin typeface="Consolas" panose="020B0609020204030204" pitchFamily="49" charset="0"/>
                <a:cs typeface="Arial"/>
              </a:rPr>
              <a:t>   </a:t>
            </a:r>
            <a:r>
              <a:rPr lang="en-US" dirty="0">
                <a:latin typeface="Consolas" panose="020B0609020204030204" pitchFamily="49" charset="0"/>
                <a:cs typeface="Arial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Arial"/>
              </a:rPr>
              <a:t>vpn</a:t>
            </a:r>
            <a:r>
              <a:rPr lang="en-US" dirty="0">
                <a:latin typeface="Consolas" panose="020B0609020204030204" pitchFamily="49" charset="0"/>
                <a:cs typeface="Arial"/>
              </a:rPr>
              <a:t> = VPN_B</a:t>
            </a:r>
            <a:endParaRPr lang="en-US" sz="1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F3346DFD-909C-48CC-B1AA-D8FD518A13F7}"/>
              </a:ext>
            </a:extLst>
          </p:cNvPr>
          <p:cNvSpPr/>
          <p:nvPr/>
        </p:nvSpPr>
        <p:spPr>
          <a:xfrm>
            <a:off x="1777186" y="1021214"/>
            <a:ext cx="2263235" cy="830997"/>
          </a:xfrm>
          <a:prstGeom prst="wedgeRectCallout">
            <a:avLst>
              <a:gd name="adj1" fmla="val 95275"/>
              <a:gd name="adj2" fmla="val 50105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400" dirty="0">
                <a:latin typeface="Consolas" panose="020B0609020204030204" pitchFamily="49" charset="0"/>
                <a:cs typeface="Arial"/>
              </a:rPr>
              <a:t>VPN-IMPORT policy:</a:t>
            </a:r>
          </a:p>
          <a:p>
            <a:r>
              <a:rPr lang="en-US" dirty="0">
                <a:latin typeface="Consolas" panose="020B0609020204030204" pitchFamily="49" charset="0"/>
                <a:cs typeface="Arial"/>
              </a:rPr>
              <a:t>   if (RT==65000:1):</a:t>
            </a:r>
          </a:p>
          <a:p>
            <a:r>
              <a:rPr lang="en-US" sz="1400" dirty="0">
                <a:latin typeface="Consolas" panose="020B0609020204030204" pitchFamily="49" charset="0"/>
                <a:cs typeface="Arial"/>
              </a:rPr>
              <a:t>   </a:t>
            </a:r>
            <a:r>
              <a:rPr lang="en-US" dirty="0">
                <a:latin typeface="Consolas" panose="020B0609020204030204" pitchFamily="49" charset="0"/>
                <a:cs typeface="Arial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Arial"/>
              </a:rPr>
              <a:t>vpn</a:t>
            </a:r>
            <a:r>
              <a:rPr lang="en-US" dirty="0">
                <a:latin typeface="Consolas" panose="020B0609020204030204" pitchFamily="49" charset="0"/>
                <a:cs typeface="Arial"/>
              </a:rPr>
              <a:t> = VPN_A</a:t>
            </a:r>
            <a:endParaRPr lang="en-US" sz="1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6D7B7A-7A59-433E-A11B-0118BB441BB0}"/>
              </a:ext>
            </a:extLst>
          </p:cNvPr>
          <p:cNvSpPr/>
          <p:nvPr/>
        </p:nvSpPr>
        <p:spPr>
          <a:xfrm>
            <a:off x="5360713" y="3212843"/>
            <a:ext cx="1037719" cy="2802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10.12.0.0/16</a:t>
            </a:r>
          </a:p>
        </p:txBody>
      </p:sp>
    </p:spTree>
    <p:extLst>
      <p:ext uri="{BB962C8B-B14F-4D97-AF65-F5344CB8AC3E}">
        <p14:creationId xmlns:p14="http://schemas.microsoft.com/office/powerpoint/2010/main" val="93479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3" grpId="0" animBg="1"/>
      <p:bldP spid="117" grpId="0" animBg="1"/>
      <p:bldP spid="1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F679-E218-43EE-A489-10A5C8E4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MP-BGP Packet</a:t>
            </a:r>
            <a:br>
              <a:rPr lang="en-US" dirty="0"/>
            </a:br>
            <a:r>
              <a:rPr lang="en-US" dirty="0"/>
              <a:t>Under the Engine 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17574-A0D9-40CF-88CE-B4B8E4A8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60" y="-328863"/>
            <a:ext cx="4813524" cy="5289065"/>
          </a:xfrm>
          <a:prstGeom prst="rect">
            <a:avLst/>
          </a:prstGeom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50A08257-32A9-409E-9A18-3AF9F5B66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8328" y="4300538"/>
            <a:ext cx="4088646" cy="6645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09504" tIns="54751" rIns="109504" bIns="54751">
            <a:spAutoFit/>
          </a:bodyPr>
          <a:lstStyle>
            <a:defPPr>
              <a:defRPr lang="en-US"/>
            </a:defPPr>
            <a:lvl1pPr algn="l" defTabSz="14509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725488" indent="-268288" algn="l" defTabSz="14509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450975" indent="-536575" algn="l" defTabSz="14509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2176463" indent="-804863" algn="l" defTabSz="14509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901950" indent="-1073150" algn="l" defTabSz="1450975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900"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r" defTabSz="10859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u="sng" dirty="0"/>
              <a:t>VPNv4 Prefix 1:1:200.1.62.4/30 ; Label = 23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5A39F8-BC68-4276-BFE8-606FA486C529}"/>
              </a:ext>
            </a:extLst>
          </p:cNvPr>
          <p:cNvGrpSpPr/>
          <p:nvPr/>
        </p:nvGrpSpPr>
        <p:grpSpPr>
          <a:xfrm>
            <a:off x="934635" y="3096768"/>
            <a:ext cx="6081861" cy="627507"/>
            <a:chOff x="934635" y="3096768"/>
            <a:chExt cx="6081861" cy="627507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F454910E-FBFD-45EB-ACA5-6C557C61E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635" y="3216736"/>
              <a:ext cx="3556347" cy="3875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09504" tIns="54751" rIns="109504" bIns="54751">
              <a:spAutoFit/>
            </a:bodyPr>
            <a:lstStyle>
              <a:defPPr>
                <a:defRPr lang="en-US"/>
              </a:defPPr>
              <a:lvl1pPr algn="l" defTabSz="1450975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1pPr>
              <a:lvl2pPr marL="725488" indent="-268288" algn="l" defTabSz="1450975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2pPr>
              <a:lvl3pPr marL="1450975" indent="-536575" algn="l" defTabSz="1450975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3pPr>
              <a:lvl4pPr marL="2176463" indent="-804863" algn="l" defTabSz="1450975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4pPr>
              <a:lvl5pPr marL="2901950" indent="-1073150" algn="l" defTabSz="1450975" rtl="0" fontAlgn="base">
                <a:spcBef>
                  <a:spcPct val="0"/>
                </a:spcBef>
                <a:spcAft>
                  <a:spcPct val="0"/>
                </a:spcAft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900"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defTabSz="1085905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u="sng" dirty="0"/>
                <a:t>Route Target = 3:3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B37090-52A0-4ADB-B04B-5E154F636CDE}"/>
                </a:ext>
              </a:extLst>
            </p:cNvPr>
            <p:cNvSpPr/>
            <p:nvPr/>
          </p:nvSpPr>
          <p:spPr>
            <a:xfrm>
              <a:off x="4511040" y="3096768"/>
              <a:ext cx="2505456" cy="62750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0C79C694-8C9C-40E5-833F-AE9C43E4E396}"/>
                </a:ext>
              </a:extLst>
            </p:cNvPr>
            <p:cNvSpPr/>
            <p:nvPr/>
          </p:nvSpPr>
          <p:spPr>
            <a:xfrm>
              <a:off x="3753366" y="3250310"/>
              <a:ext cx="737616" cy="281877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897D4-937B-4507-B71E-1273D3E9D280}"/>
              </a:ext>
            </a:extLst>
          </p:cNvPr>
          <p:cNvGrpSpPr/>
          <p:nvPr/>
        </p:nvGrpSpPr>
        <p:grpSpPr>
          <a:xfrm>
            <a:off x="3753366" y="4491257"/>
            <a:ext cx="3503478" cy="281877"/>
            <a:chOff x="3753366" y="4491257"/>
            <a:chExt cx="3503478" cy="2818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7739B7-C8CC-4DB1-8A82-AE4265F9DF3D}"/>
                </a:ext>
              </a:extLst>
            </p:cNvPr>
            <p:cNvSpPr/>
            <p:nvPr/>
          </p:nvSpPr>
          <p:spPr>
            <a:xfrm>
              <a:off x="4751388" y="4491257"/>
              <a:ext cx="2505456" cy="23317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4B48E22B-161E-45E6-AF25-FA9552F86C61}"/>
                </a:ext>
              </a:extLst>
            </p:cNvPr>
            <p:cNvSpPr/>
            <p:nvPr/>
          </p:nvSpPr>
          <p:spPr>
            <a:xfrm>
              <a:off x="3753366" y="4491257"/>
              <a:ext cx="991926" cy="281877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C12A-A1B1-42E5-8FDC-79081F8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Target Extended Community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613E7-7CC4-4913-8115-A69C5822C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0850" y="1282700"/>
            <a:ext cx="8229600" cy="3394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Each VPN-IPv4 route advertised through MP-BGP is associated with a route target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Export policy or explicit configuration define the targets associated with routes a PE router sends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Upon receipt of a VPN-IPv4 route, a PE router decides whether to add that route to a VRF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Import policies or explicit configuration define which routes to add to a given VRF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Route isolation between VRF tables is accomplished through careful policy administration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Service provider provisioning tools can determine the appropriate export and import targets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830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B2C5-D539-40C5-8ADA-A5EBF147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3"/>
            <a:ext cx="8223250" cy="518157"/>
          </a:xfrm>
        </p:spPr>
        <p:txBody>
          <a:bodyPr/>
          <a:lstStyle/>
          <a:p>
            <a:r>
              <a:rPr lang="en-US" dirty="0"/>
              <a:t>MPLS L3 VPN Operation -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78FE29-AF4B-4AF1-8CFB-3C16A1E99EB5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18160"/>
            <a:ext cx="7363142" cy="418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0D0D65-F061-4845-A751-34F8BAAA51F9}"/>
              </a:ext>
            </a:extLst>
          </p:cNvPr>
          <p:cNvSpPr/>
          <p:nvPr/>
        </p:nvSpPr>
        <p:spPr>
          <a:xfrm>
            <a:off x="4655820" y="3390900"/>
            <a:ext cx="1005840" cy="3886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FDAD5-5FA0-4D30-B6AB-ED9726A97BCA}"/>
              </a:ext>
            </a:extLst>
          </p:cNvPr>
          <p:cNvCxnSpPr/>
          <p:nvPr/>
        </p:nvCxnSpPr>
        <p:spPr>
          <a:xfrm flipH="1">
            <a:off x="4841240" y="3863340"/>
            <a:ext cx="624840" cy="0"/>
          </a:xfrm>
          <a:prstGeom prst="straightConnector1">
            <a:avLst/>
          </a:prstGeom>
          <a:ln w="1905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048D76-BC3D-4E8D-8C24-12F564114B65}"/>
              </a:ext>
            </a:extLst>
          </p:cNvPr>
          <p:cNvSpPr/>
          <p:nvPr/>
        </p:nvSpPr>
        <p:spPr>
          <a:xfrm>
            <a:off x="4543850" y="2766060"/>
            <a:ext cx="1117810" cy="3886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C65CC7-2867-4159-BE05-DCDABCD05050}"/>
              </a:ext>
            </a:extLst>
          </p:cNvPr>
          <p:cNvCxnSpPr>
            <a:cxnSpLocks/>
          </p:cNvCxnSpPr>
          <p:nvPr/>
        </p:nvCxnSpPr>
        <p:spPr>
          <a:xfrm flipV="1">
            <a:off x="4477068" y="2571750"/>
            <a:ext cx="0" cy="685800"/>
          </a:xfrm>
          <a:prstGeom prst="straightConnector1">
            <a:avLst/>
          </a:prstGeom>
          <a:ln w="1905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6D1F2C-A9EB-4F57-9133-F017867A5AB0}"/>
              </a:ext>
            </a:extLst>
          </p:cNvPr>
          <p:cNvSpPr/>
          <p:nvPr/>
        </p:nvSpPr>
        <p:spPr>
          <a:xfrm>
            <a:off x="2918460" y="1604010"/>
            <a:ext cx="1177290" cy="3886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184811-41C0-4ACA-BE3B-30CD197C56F8}"/>
              </a:ext>
            </a:extLst>
          </p:cNvPr>
          <p:cNvCxnSpPr>
            <a:cxnSpLocks/>
          </p:cNvCxnSpPr>
          <p:nvPr/>
        </p:nvCxnSpPr>
        <p:spPr>
          <a:xfrm flipH="1">
            <a:off x="3206750" y="2076450"/>
            <a:ext cx="624840" cy="0"/>
          </a:xfrm>
          <a:prstGeom prst="straightConnector1">
            <a:avLst/>
          </a:prstGeom>
          <a:ln w="1905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2EA84E-2992-4175-A922-AC13E1BE5DE8}"/>
              </a:ext>
            </a:extLst>
          </p:cNvPr>
          <p:cNvSpPr/>
          <p:nvPr/>
        </p:nvSpPr>
        <p:spPr>
          <a:xfrm>
            <a:off x="6343864" y="2263141"/>
            <a:ext cx="1542833" cy="838200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787A91-DCA9-4556-BD13-73F93184F948}"/>
              </a:ext>
            </a:extLst>
          </p:cNvPr>
          <p:cNvSpPr/>
          <p:nvPr/>
        </p:nvSpPr>
        <p:spPr>
          <a:xfrm>
            <a:off x="4382243" y="617220"/>
            <a:ext cx="2018557" cy="98678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B7E730-921F-4732-8E9E-D45A281BF0A0}"/>
              </a:ext>
            </a:extLst>
          </p:cNvPr>
          <p:cNvSpPr/>
          <p:nvPr/>
        </p:nvSpPr>
        <p:spPr>
          <a:xfrm>
            <a:off x="1157930" y="891541"/>
            <a:ext cx="1542833" cy="838200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240F40-68F6-4E8C-ADD7-2F866C0B5199}"/>
              </a:ext>
            </a:extLst>
          </p:cNvPr>
          <p:cNvSpPr/>
          <p:nvPr/>
        </p:nvSpPr>
        <p:spPr>
          <a:xfrm>
            <a:off x="4400709" y="952500"/>
            <a:ext cx="1943155" cy="17653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E957B-D7C2-4B8E-8974-A00846BD000B}"/>
              </a:ext>
            </a:extLst>
          </p:cNvPr>
          <p:cNvSpPr/>
          <p:nvPr/>
        </p:nvSpPr>
        <p:spPr>
          <a:xfrm>
            <a:off x="4382243" y="1129030"/>
            <a:ext cx="1943155" cy="15112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072627-C1E6-4187-9528-743340053D34}"/>
              </a:ext>
            </a:extLst>
          </p:cNvPr>
          <p:cNvSpPr/>
          <p:nvPr/>
        </p:nvSpPr>
        <p:spPr>
          <a:xfrm>
            <a:off x="4419943" y="1275083"/>
            <a:ext cx="1943155" cy="15112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649A58-98C7-48FA-931F-B0D8547C1BAB}"/>
              </a:ext>
            </a:extLst>
          </p:cNvPr>
          <p:cNvSpPr/>
          <p:nvPr/>
        </p:nvSpPr>
        <p:spPr>
          <a:xfrm>
            <a:off x="4419942" y="1434467"/>
            <a:ext cx="1943155" cy="15112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2950126-E003-4FCE-ABF2-DBC763F04D06}"/>
              </a:ext>
            </a:extLst>
          </p:cNvPr>
          <p:cNvSpPr/>
          <p:nvPr/>
        </p:nvSpPr>
        <p:spPr>
          <a:xfrm>
            <a:off x="6148281" y="3087379"/>
            <a:ext cx="1136439" cy="775959"/>
          </a:xfrm>
          <a:custGeom>
            <a:avLst/>
            <a:gdLst>
              <a:gd name="connsiteX0" fmla="*/ 1127760 w 1127760"/>
              <a:gd name="connsiteY0" fmla="*/ 459349 h 770245"/>
              <a:gd name="connsiteX1" fmla="*/ 1060704 w 1127760"/>
              <a:gd name="connsiteY1" fmla="*/ 209413 h 770245"/>
              <a:gd name="connsiteX2" fmla="*/ 981456 w 1127760"/>
              <a:gd name="connsiteY2" fmla="*/ 50917 h 770245"/>
              <a:gd name="connsiteX3" fmla="*/ 536448 w 1127760"/>
              <a:gd name="connsiteY3" fmla="*/ 63109 h 770245"/>
              <a:gd name="connsiteX4" fmla="*/ 0 w 1127760"/>
              <a:gd name="connsiteY4" fmla="*/ 770245 h 770245"/>
              <a:gd name="connsiteX0" fmla="*/ 1127760 w 1127760"/>
              <a:gd name="connsiteY0" fmla="*/ 467337 h 778233"/>
              <a:gd name="connsiteX1" fmla="*/ 1060704 w 1127760"/>
              <a:gd name="connsiteY1" fmla="*/ 217401 h 778233"/>
              <a:gd name="connsiteX2" fmla="*/ 977646 w 1127760"/>
              <a:gd name="connsiteY2" fmla="*/ 38200 h 778233"/>
              <a:gd name="connsiteX3" fmla="*/ 536448 w 1127760"/>
              <a:gd name="connsiteY3" fmla="*/ 71097 h 778233"/>
              <a:gd name="connsiteX4" fmla="*/ 0 w 1127760"/>
              <a:gd name="connsiteY4" fmla="*/ 778233 h 778233"/>
              <a:gd name="connsiteX0" fmla="*/ 1127760 w 1127760"/>
              <a:gd name="connsiteY0" fmla="*/ 473017 h 783913"/>
              <a:gd name="connsiteX1" fmla="*/ 1060704 w 1127760"/>
              <a:gd name="connsiteY1" fmla="*/ 223081 h 783913"/>
              <a:gd name="connsiteX2" fmla="*/ 989076 w 1127760"/>
              <a:gd name="connsiteY2" fmla="*/ 31457 h 783913"/>
              <a:gd name="connsiteX3" fmla="*/ 536448 w 1127760"/>
              <a:gd name="connsiteY3" fmla="*/ 76777 h 783913"/>
              <a:gd name="connsiteX4" fmla="*/ 0 w 1127760"/>
              <a:gd name="connsiteY4" fmla="*/ 783913 h 783913"/>
              <a:gd name="connsiteX0" fmla="*/ 1127760 w 1127760"/>
              <a:gd name="connsiteY0" fmla="*/ 464324 h 775220"/>
              <a:gd name="connsiteX1" fmla="*/ 1060704 w 1127760"/>
              <a:gd name="connsiteY1" fmla="*/ 214388 h 775220"/>
              <a:gd name="connsiteX2" fmla="*/ 989076 w 1127760"/>
              <a:gd name="connsiteY2" fmla="*/ 22764 h 775220"/>
              <a:gd name="connsiteX3" fmla="*/ 536448 w 1127760"/>
              <a:gd name="connsiteY3" fmla="*/ 68084 h 775220"/>
              <a:gd name="connsiteX4" fmla="*/ 0 w 1127760"/>
              <a:gd name="connsiteY4" fmla="*/ 775220 h 775220"/>
              <a:gd name="connsiteX0" fmla="*/ 1127760 w 1127760"/>
              <a:gd name="connsiteY0" fmla="*/ 474147 h 785043"/>
              <a:gd name="connsiteX1" fmla="*/ 1060704 w 1127760"/>
              <a:gd name="connsiteY1" fmla="*/ 224211 h 785043"/>
              <a:gd name="connsiteX2" fmla="*/ 878586 w 1127760"/>
              <a:gd name="connsiteY2" fmla="*/ 11882 h 785043"/>
              <a:gd name="connsiteX3" fmla="*/ 536448 w 1127760"/>
              <a:gd name="connsiteY3" fmla="*/ 77907 h 785043"/>
              <a:gd name="connsiteX4" fmla="*/ 0 w 1127760"/>
              <a:gd name="connsiteY4" fmla="*/ 785043 h 785043"/>
              <a:gd name="connsiteX0" fmla="*/ 1127760 w 1127760"/>
              <a:gd name="connsiteY0" fmla="*/ 497380 h 808276"/>
              <a:gd name="connsiteX1" fmla="*/ 1060704 w 1127760"/>
              <a:gd name="connsiteY1" fmla="*/ 247444 h 808276"/>
              <a:gd name="connsiteX2" fmla="*/ 878586 w 1127760"/>
              <a:gd name="connsiteY2" fmla="*/ 35115 h 808276"/>
              <a:gd name="connsiteX3" fmla="*/ 494538 w 1127760"/>
              <a:gd name="connsiteY3" fmla="*/ 76294 h 808276"/>
              <a:gd name="connsiteX4" fmla="*/ 0 w 1127760"/>
              <a:gd name="connsiteY4" fmla="*/ 808276 h 808276"/>
              <a:gd name="connsiteX0" fmla="*/ 1127760 w 1127760"/>
              <a:gd name="connsiteY0" fmla="*/ 478122 h 789018"/>
              <a:gd name="connsiteX1" fmla="*/ 1060704 w 1127760"/>
              <a:gd name="connsiteY1" fmla="*/ 228186 h 789018"/>
              <a:gd name="connsiteX2" fmla="*/ 878586 w 1127760"/>
              <a:gd name="connsiteY2" fmla="*/ 15857 h 789018"/>
              <a:gd name="connsiteX3" fmla="*/ 494538 w 1127760"/>
              <a:gd name="connsiteY3" fmla="*/ 57036 h 789018"/>
              <a:gd name="connsiteX4" fmla="*/ 0 w 1127760"/>
              <a:gd name="connsiteY4" fmla="*/ 789018 h 789018"/>
              <a:gd name="connsiteX0" fmla="*/ 1127760 w 1127760"/>
              <a:gd name="connsiteY0" fmla="*/ 474523 h 785419"/>
              <a:gd name="connsiteX1" fmla="*/ 1060704 w 1127760"/>
              <a:gd name="connsiteY1" fmla="*/ 224587 h 785419"/>
              <a:gd name="connsiteX2" fmla="*/ 878586 w 1127760"/>
              <a:gd name="connsiteY2" fmla="*/ 12258 h 785419"/>
              <a:gd name="connsiteX3" fmla="*/ 494538 w 1127760"/>
              <a:gd name="connsiteY3" fmla="*/ 53437 h 785419"/>
              <a:gd name="connsiteX4" fmla="*/ 0 w 1127760"/>
              <a:gd name="connsiteY4" fmla="*/ 785419 h 78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760" h="785419">
                <a:moveTo>
                  <a:pt x="1127760" y="474523"/>
                </a:moveTo>
                <a:cubicBezTo>
                  <a:pt x="1106424" y="383591"/>
                  <a:pt x="1102233" y="301631"/>
                  <a:pt x="1060704" y="224587"/>
                </a:cubicBezTo>
                <a:cubicBezTo>
                  <a:pt x="1019175" y="147543"/>
                  <a:pt x="972947" y="40783"/>
                  <a:pt x="878586" y="12258"/>
                </a:cubicBezTo>
                <a:cubicBezTo>
                  <a:pt x="784225" y="-16267"/>
                  <a:pt x="642874" y="8090"/>
                  <a:pt x="494538" y="53437"/>
                </a:cubicBezTo>
                <a:cubicBezTo>
                  <a:pt x="330962" y="173325"/>
                  <a:pt x="186436" y="491795"/>
                  <a:pt x="0" y="78541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35C62D-C697-4701-B120-F9D499CA0067}"/>
              </a:ext>
            </a:extLst>
          </p:cNvPr>
          <p:cNvSpPr/>
          <p:nvPr/>
        </p:nvSpPr>
        <p:spPr>
          <a:xfrm>
            <a:off x="5547360" y="1584960"/>
            <a:ext cx="388620" cy="2225040"/>
          </a:xfrm>
          <a:custGeom>
            <a:avLst/>
            <a:gdLst>
              <a:gd name="connsiteX0" fmla="*/ 388620 w 388620"/>
              <a:gd name="connsiteY0" fmla="*/ 2225040 h 2225040"/>
              <a:gd name="connsiteX1" fmla="*/ 358140 w 388620"/>
              <a:gd name="connsiteY1" fmla="*/ 1036320 h 2225040"/>
              <a:gd name="connsiteX2" fmla="*/ 259080 w 388620"/>
              <a:gd name="connsiteY2" fmla="*/ 487680 h 2225040"/>
              <a:gd name="connsiteX3" fmla="*/ 0 w 388620"/>
              <a:gd name="connsiteY3" fmla="*/ 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0" h="2225040">
                <a:moveTo>
                  <a:pt x="388620" y="2225040"/>
                </a:moveTo>
                <a:cubicBezTo>
                  <a:pt x="384175" y="1775460"/>
                  <a:pt x="379730" y="1325880"/>
                  <a:pt x="358140" y="1036320"/>
                </a:cubicBezTo>
                <a:cubicBezTo>
                  <a:pt x="336550" y="746760"/>
                  <a:pt x="318770" y="660400"/>
                  <a:pt x="259080" y="487680"/>
                </a:cubicBezTo>
                <a:cubicBezTo>
                  <a:pt x="199390" y="314960"/>
                  <a:pt x="99695" y="157480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8447EB-7F9D-4BAD-8ADC-C824E5B7F473}"/>
              </a:ext>
            </a:extLst>
          </p:cNvPr>
          <p:cNvSpPr/>
          <p:nvPr/>
        </p:nvSpPr>
        <p:spPr>
          <a:xfrm>
            <a:off x="2743200" y="968603"/>
            <a:ext cx="1630680" cy="986789"/>
          </a:xfrm>
          <a:custGeom>
            <a:avLst/>
            <a:gdLst>
              <a:gd name="connsiteX0" fmla="*/ 1630680 w 1630680"/>
              <a:gd name="connsiteY0" fmla="*/ 21997 h 905917"/>
              <a:gd name="connsiteX1" fmla="*/ 891540 w 1630680"/>
              <a:gd name="connsiteY1" fmla="*/ 21997 h 905917"/>
              <a:gd name="connsiteX2" fmla="*/ 358140 w 1630680"/>
              <a:gd name="connsiteY2" fmla="*/ 250597 h 905917"/>
              <a:gd name="connsiteX3" fmla="*/ 0 w 1630680"/>
              <a:gd name="connsiteY3" fmla="*/ 905917 h 90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680" h="905917">
                <a:moveTo>
                  <a:pt x="1630680" y="21997"/>
                </a:moveTo>
                <a:cubicBezTo>
                  <a:pt x="1367155" y="2947"/>
                  <a:pt x="1103630" y="-16103"/>
                  <a:pt x="891540" y="21997"/>
                </a:cubicBezTo>
                <a:cubicBezTo>
                  <a:pt x="679450" y="60097"/>
                  <a:pt x="506730" y="103277"/>
                  <a:pt x="358140" y="250597"/>
                </a:cubicBezTo>
                <a:cubicBezTo>
                  <a:pt x="209550" y="397917"/>
                  <a:pt x="104775" y="651917"/>
                  <a:pt x="0" y="9059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A2886F-9880-4582-AA2C-FC30414834AA}"/>
              </a:ext>
            </a:extLst>
          </p:cNvPr>
          <p:cNvCxnSpPr>
            <a:cxnSpLocks/>
          </p:cNvCxnSpPr>
          <p:nvPr/>
        </p:nvCxnSpPr>
        <p:spPr>
          <a:xfrm flipH="1">
            <a:off x="1661376" y="1832610"/>
            <a:ext cx="624840" cy="0"/>
          </a:xfrm>
          <a:prstGeom prst="straightConnector1">
            <a:avLst/>
          </a:prstGeom>
          <a:ln w="1905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E49ACD-3E70-4591-A224-E24CBD454C4D}"/>
              </a:ext>
            </a:extLst>
          </p:cNvPr>
          <p:cNvGrpSpPr/>
          <p:nvPr/>
        </p:nvGrpSpPr>
        <p:grpSpPr>
          <a:xfrm>
            <a:off x="1057382" y="3270123"/>
            <a:ext cx="1005840" cy="483108"/>
            <a:chOff x="1057382" y="3270123"/>
            <a:chExt cx="1005840" cy="4831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0F33E0-3113-4073-BF32-C7B806E66052}"/>
                </a:ext>
              </a:extLst>
            </p:cNvPr>
            <p:cNvSpPr/>
            <p:nvPr/>
          </p:nvSpPr>
          <p:spPr>
            <a:xfrm>
              <a:off x="1057382" y="3270123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S: </a:t>
              </a:r>
              <a:r>
                <a:rPr lang="en-US" sz="1000" dirty="0">
                  <a:solidFill>
                    <a:schemeClr val="accent2"/>
                  </a:solidFill>
                  <a:latin typeface="Arial"/>
                  <a:cs typeface="Arial"/>
                </a:rPr>
                <a:t>10.1.12.10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381A72-FCDB-49D9-98B9-F96EEC0D5BC9}"/>
                </a:ext>
              </a:extLst>
            </p:cNvPr>
            <p:cNvSpPr/>
            <p:nvPr/>
          </p:nvSpPr>
          <p:spPr>
            <a:xfrm>
              <a:off x="1057382" y="3511677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D: 10.2.34.30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FFFCFA-0C7B-4CDD-A85D-4D676B17CB34}"/>
              </a:ext>
            </a:extLst>
          </p:cNvPr>
          <p:cNvGrpSpPr/>
          <p:nvPr/>
        </p:nvGrpSpPr>
        <p:grpSpPr>
          <a:xfrm>
            <a:off x="1057382" y="2766060"/>
            <a:ext cx="6680534" cy="1615435"/>
            <a:chOff x="1057382" y="2766060"/>
            <a:chExt cx="6680534" cy="16154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E75A3F-27C9-4F37-9B66-1B8B8A0EB3A0}"/>
                </a:ext>
              </a:extLst>
            </p:cNvPr>
            <p:cNvSpPr/>
            <p:nvPr/>
          </p:nvSpPr>
          <p:spPr>
            <a:xfrm>
              <a:off x="1057382" y="2766060"/>
              <a:ext cx="624838" cy="41846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762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F1B173-1196-4126-8F8F-FD43FB2484AC}"/>
                </a:ext>
              </a:extLst>
            </p:cNvPr>
            <p:cNvSpPr/>
            <p:nvPr/>
          </p:nvSpPr>
          <p:spPr>
            <a:xfrm>
              <a:off x="7113078" y="3963030"/>
              <a:ext cx="624838" cy="41846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762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3F8BB59-5EAD-4C80-A8D0-90A4B455A8E1}"/>
              </a:ext>
            </a:extLst>
          </p:cNvPr>
          <p:cNvSpPr/>
          <p:nvPr/>
        </p:nvSpPr>
        <p:spPr>
          <a:xfrm>
            <a:off x="1051984" y="3523040"/>
            <a:ext cx="987635" cy="23019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31A821-5952-4CC3-99CA-E31B65FEB10F}"/>
              </a:ext>
            </a:extLst>
          </p:cNvPr>
          <p:cNvSpPr/>
          <p:nvPr/>
        </p:nvSpPr>
        <p:spPr>
          <a:xfrm>
            <a:off x="1755565" y="1213318"/>
            <a:ext cx="675215" cy="15066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4308EB-2B91-42F0-B118-98C22A86FFB1}"/>
              </a:ext>
            </a:extLst>
          </p:cNvPr>
          <p:cNvSpPr/>
          <p:nvPr/>
        </p:nvSpPr>
        <p:spPr>
          <a:xfrm>
            <a:off x="1970327" y="1521061"/>
            <a:ext cx="483313" cy="164696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2F69E7-17F4-4E72-B544-FAD082B62B1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11984" y="1685757"/>
            <a:ext cx="123332" cy="382499"/>
          </a:xfrm>
          <a:prstGeom prst="straightConnector1">
            <a:avLst/>
          </a:prstGeom>
          <a:ln w="28575">
            <a:solidFill>
              <a:schemeClr val="accent2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12A198-15BF-40F9-ACA7-184B317DFE12}"/>
              </a:ext>
            </a:extLst>
          </p:cNvPr>
          <p:cNvSpPr/>
          <p:nvPr/>
        </p:nvSpPr>
        <p:spPr>
          <a:xfrm>
            <a:off x="846299" y="2230784"/>
            <a:ext cx="1518949" cy="1352530"/>
          </a:xfrm>
          <a:custGeom>
            <a:avLst/>
            <a:gdLst>
              <a:gd name="connsiteX0" fmla="*/ 202213 w 1518949"/>
              <a:gd name="connsiteY0" fmla="*/ 1274416 h 1352530"/>
              <a:gd name="connsiteX1" fmla="*/ 19333 w 1518949"/>
              <a:gd name="connsiteY1" fmla="*/ 1262224 h 1352530"/>
              <a:gd name="connsiteX2" fmla="*/ 31525 w 1518949"/>
              <a:gd name="connsiteY2" fmla="*/ 366112 h 1352530"/>
              <a:gd name="connsiteX3" fmla="*/ 250981 w 1518949"/>
              <a:gd name="connsiteY3" fmla="*/ 43024 h 1352530"/>
              <a:gd name="connsiteX4" fmla="*/ 1518949 w 1518949"/>
              <a:gd name="connsiteY4" fmla="*/ 12544 h 13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949" h="1352530">
                <a:moveTo>
                  <a:pt x="202213" y="1274416"/>
                </a:moveTo>
                <a:cubicBezTo>
                  <a:pt x="124997" y="1344012"/>
                  <a:pt x="47781" y="1413608"/>
                  <a:pt x="19333" y="1262224"/>
                </a:cubicBezTo>
                <a:cubicBezTo>
                  <a:pt x="-9115" y="1110840"/>
                  <a:pt x="-7083" y="569312"/>
                  <a:pt x="31525" y="366112"/>
                </a:cubicBezTo>
                <a:cubicBezTo>
                  <a:pt x="70133" y="162912"/>
                  <a:pt x="3077" y="101952"/>
                  <a:pt x="250981" y="43024"/>
                </a:cubicBezTo>
                <a:cubicBezTo>
                  <a:pt x="498885" y="-15904"/>
                  <a:pt x="1008917" y="-1680"/>
                  <a:pt x="1518949" y="12544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7FFF9D-1FA1-4FDE-8AA3-28EA89B0CFE0}"/>
              </a:ext>
            </a:extLst>
          </p:cNvPr>
          <p:cNvSpPr/>
          <p:nvPr/>
        </p:nvSpPr>
        <p:spPr>
          <a:xfrm>
            <a:off x="1651797" y="2278706"/>
            <a:ext cx="713451" cy="220653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C157CE-C1F1-4B9C-BEAE-185757CF56A0}"/>
              </a:ext>
            </a:extLst>
          </p:cNvPr>
          <p:cNvGrpSpPr/>
          <p:nvPr/>
        </p:nvGrpSpPr>
        <p:grpSpPr>
          <a:xfrm>
            <a:off x="2600473" y="2796722"/>
            <a:ext cx="1516260" cy="220653"/>
            <a:chOff x="2600473" y="2796722"/>
            <a:chExt cx="1516260" cy="22065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E5D7A6-8146-49DC-AD39-7342DEC45FCD}"/>
                </a:ext>
              </a:extLst>
            </p:cNvPr>
            <p:cNvSpPr/>
            <p:nvPr/>
          </p:nvSpPr>
          <p:spPr>
            <a:xfrm>
              <a:off x="3269732" y="2796722"/>
              <a:ext cx="847001" cy="22065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AA0A14-5645-4B12-823C-3DFEF5085002}"/>
                </a:ext>
              </a:extLst>
            </p:cNvPr>
            <p:cNvSpPr txBox="1"/>
            <p:nvPr/>
          </p:nvSpPr>
          <p:spPr>
            <a:xfrm>
              <a:off x="2600473" y="2814754"/>
              <a:ext cx="669259" cy="184587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000" i="1" dirty="0">
                  <a:solidFill>
                    <a:srgbClr val="00B0F0"/>
                  </a:solidFill>
                  <a:latin typeface="Comic Sans MS" panose="030F0702030302020204" pitchFamily="66" charset="0"/>
                  <a:cs typeface="Arial"/>
                </a:rPr>
                <a:t>IP packet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EAB0EB-0F50-4428-9A9D-D64CF4901924}"/>
              </a:ext>
            </a:extLst>
          </p:cNvPr>
          <p:cNvGrpSpPr/>
          <p:nvPr/>
        </p:nvGrpSpPr>
        <p:grpSpPr>
          <a:xfrm>
            <a:off x="2568413" y="2576067"/>
            <a:ext cx="1548320" cy="220653"/>
            <a:chOff x="2568413" y="2796722"/>
            <a:chExt cx="1548320" cy="22065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6DB6DC8-A80A-4B5B-BAE4-EF0458C4E0FF}"/>
                </a:ext>
              </a:extLst>
            </p:cNvPr>
            <p:cNvSpPr/>
            <p:nvPr/>
          </p:nvSpPr>
          <p:spPr>
            <a:xfrm>
              <a:off x="3269732" y="2796722"/>
              <a:ext cx="847001" cy="220653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F1A76-F7C1-4E5A-BD9D-4D982D84E6C4}"/>
                </a:ext>
              </a:extLst>
            </p:cNvPr>
            <p:cNvSpPr txBox="1"/>
            <p:nvPr/>
          </p:nvSpPr>
          <p:spPr>
            <a:xfrm>
              <a:off x="2568413" y="2814754"/>
              <a:ext cx="701319" cy="184587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000" i="1" dirty="0">
                  <a:solidFill>
                    <a:srgbClr val="002060"/>
                  </a:solidFill>
                  <a:latin typeface="Comic Sans MS" panose="030F0702030302020204" pitchFamily="66" charset="0"/>
                  <a:cs typeface="Arial"/>
                </a:rPr>
                <a:t>VPN Label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201C1D-2569-416D-AFEC-6163676479B5}"/>
              </a:ext>
            </a:extLst>
          </p:cNvPr>
          <p:cNvGrpSpPr/>
          <p:nvPr/>
        </p:nvGrpSpPr>
        <p:grpSpPr>
          <a:xfrm>
            <a:off x="2481851" y="2380745"/>
            <a:ext cx="1634882" cy="202621"/>
            <a:chOff x="2481851" y="2814754"/>
            <a:chExt cx="1634882" cy="2026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FCFEBF-2791-4CFD-A02D-32C91116E304}"/>
                </a:ext>
              </a:extLst>
            </p:cNvPr>
            <p:cNvSpPr/>
            <p:nvPr/>
          </p:nvSpPr>
          <p:spPr>
            <a:xfrm>
              <a:off x="3269732" y="2814754"/>
              <a:ext cx="847001" cy="2026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D6765D-7F1B-47B8-A479-790871A47E4E}"/>
                </a:ext>
              </a:extLst>
            </p:cNvPr>
            <p:cNvSpPr txBox="1"/>
            <p:nvPr/>
          </p:nvSpPr>
          <p:spPr>
            <a:xfrm>
              <a:off x="2481851" y="2814754"/>
              <a:ext cx="787881" cy="184587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000" i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Trans. label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9629CE3-F7B8-4211-890F-366AFC6E905C}"/>
              </a:ext>
            </a:extLst>
          </p:cNvPr>
          <p:cNvGrpSpPr/>
          <p:nvPr/>
        </p:nvGrpSpPr>
        <p:grpSpPr>
          <a:xfrm>
            <a:off x="2446369" y="3158344"/>
            <a:ext cx="1719841" cy="202621"/>
            <a:chOff x="2396892" y="2814754"/>
            <a:chExt cx="1719841" cy="20262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132149-31B1-420C-A397-7561AD3B6C2A}"/>
                </a:ext>
              </a:extLst>
            </p:cNvPr>
            <p:cNvSpPr/>
            <p:nvPr/>
          </p:nvSpPr>
          <p:spPr>
            <a:xfrm>
              <a:off x="3269732" y="2814754"/>
              <a:ext cx="847001" cy="2026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EA9B34-C2B9-44CA-87EA-714DD89F7827}"/>
                </a:ext>
              </a:extLst>
            </p:cNvPr>
            <p:cNvSpPr txBox="1"/>
            <p:nvPr/>
          </p:nvSpPr>
          <p:spPr>
            <a:xfrm>
              <a:off x="2396892" y="2814754"/>
              <a:ext cx="872840" cy="184587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000" i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T-Label swap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DDB2A2-F8D7-4F71-A6A8-9C72B7754451}"/>
              </a:ext>
            </a:extLst>
          </p:cNvPr>
          <p:cNvCxnSpPr>
            <a:cxnSpLocks/>
          </p:cNvCxnSpPr>
          <p:nvPr/>
        </p:nvCxnSpPr>
        <p:spPr>
          <a:xfrm flipH="1">
            <a:off x="3380812" y="2278706"/>
            <a:ext cx="624840" cy="0"/>
          </a:xfrm>
          <a:prstGeom prst="straightConnector1">
            <a:avLst/>
          </a:prstGeom>
          <a:ln w="19050">
            <a:solidFill>
              <a:srgbClr val="FF0000"/>
            </a:solidFill>
            <a:miter lim="800000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BF0FB1-52CE-48EC-9A7A-010C6E274489}"/>
              </a:ext>
            </a:extLst>
          </p:cNvPr>
          <p:cNvCxnSpPr>
            <a:cxnSpLocks/>
          </p:cNvCxnSpPr>
          <p:nvPr/>
        </p:nvCxnSpPr>
        <p:spPr>
          <a:xfrm flipV="1">
            <a:off x="4231430" y="3272989"/>
            <a:ext cx="0" cy="399851"/>
          </a:xfrm>
          <a:prstGeom prst="straightConnector1">
            <a:avLst/>
          </a:prstGeom>
          <a:ln w="19050">
            <a:solidFill>
              <a:srgbClr val="FF0000"/>
            </a:solidFill>
            <a:miter lim="800000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E752EC-C04B-45C4-AA8F-FFE5904E5072}"/>
              </a:ext>
            </a:extLst>
          </p:cNvPr>
          <p:cNvCxnSpPr>
            <a:cxnSpLocks/>
          </p:cNvCxnSpPr>
          <p:nvPr/>
        </p:nvCxnSpPr>
        <p:spPr>
          <a:xfrm flipH="1">
            <a:off x="5013960" y="4082106"/>
            <a:ext cx="377559" cy="0"/>
          </a:xfrm>
          <a:prstGeom prst="straightConnector1">
            <a:avLst/>
          </a:prstGeom>
          <a:ln w="19050">
            <a:solidFill>
              <a:srgbClr val="FF0000"/>
            </a:solidFill>
            <a:miter lim="800000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DBA18B3-3278-4EB2-8AB3-93DF61FC8EC3}"/>
              </a:ext>
            </a:extLst>
          </p:cNvPr>
          <p:cNvCxnSpPr/>
          <p:nvPr/>
        </p:nvCxnSpPr>
        <p:spPr>
          <a:xfrm>
            <a:off x="2875791" y="3360965"/>
            <a:ext cx="1813579" cy="1066952"/>
          </a:xfrm>
          <a:prstGeom prst="bentConnector3">
            <a:avLst>
              <a:gd name="adj1" fmla="val 421"/>
            </a:avLst>
          </a:prstGeom>
          <a:ln w="19050">
            <a:solidFill>
              <a:srgbClr val="FF0000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26A01B-8CF9-4D32-A8D7-B98159427A63}"/>
              </a:ext>
            </a:extLst>
          </p:cNvPr>
          <p:cNvSpPr txBox="1"/>
          <p:nvPr/>
        </p:nvSpPr>
        <p:spPr>
          <a:xfrm>
            <a:off x="2966852" y="4267896"/>
            <a:ext cx="1512502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i="1" dirty="0" err="1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Penltimate</a:t>
            </a:r>
            <a:r>
              <a:rPr lang="en-US" sz="1000" i="1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 POP Hopping</a:t>
            </a:r>
          </a:p>
          <a:p>
            <a:pPr algn="ctr">
              <a:lnSpc>
                <a:spcPct val="90000"/>
              </a:lnSpc>
            </a:pPr>
            <a:r>
              <a:rPr lang="en-US" sz="1000" i="1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(PHP)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690977-19B8-42D0-8838-C0FEA9DE94B7}"/>
              </a:ext>
            </a:extLst>
          </p:cNvPr>
          <p:cNvGrpSpPr/>
          <p:nvPr/>
        </p:nvGrpSpPr>
        <p:grpSpPr>
          <a:xfrm>
            <a:off x="4095750" y="4171714"/>
            <a:ext cx="1548320" cy="220653"/>
            <a:chOff x="2568413" y="2796722"/>
            <a:chExt cx="1548320" cy="22065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7DB21D-3D34-44CB-A048-012D68A8A7BE}"/>
                </a:ext>
              </a:extLst>
            </p:cNvPr>
            <p:cNvSpPr/>
            <p:nvPr/>
          </p:nvSpPr>
          <p:spPr>
            <a:xfrm>
              <a:off x="3269732" y="2796722"/>
              <a:ext cx="847001" cy="220653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901318-ECBD-46F1-8400-8728F00CC738}"/>
                </a:ext>
              </a:extLst>
            </p:cNvPr>
            <p:cNvSpPr txBox="1"/>
            <p:nvPr/>
          </p:nvSpPr>
          <p:spPr>
            <a:xfrm>
              <a:off x="2568413" y="2814754"/>
              <a:ext cx="701319" cy="184587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000" i="1" dirty="0">
                  <a:solidFill>
                    <a:srgbClr val="002060"/>
                  </a:solidFill>
                  <a:latin typeface="Comic Sans MS" panose="030F0702030302020204" pitchFamily="66" charset="0"/>
                  <a:cs typeface="Arial"/>
                </a:rPr>
                <a:t>VPN Label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4324148-25D3-4B7F-A433-9AC541C2A56C}"/>
              </a:ext>
            </a:extLst>
          </p:cNvPr>
          <p:cNvGrpSpPr/>
          <p:nvPr/>
        </p:nvGrpSpPr>
        <p:grpSpPr>
          <a:xfrm>
            <a:off x="4751389" y="1137285"/>
            <a:ext cx="2747943" cy="491543"/>
            <a:chOff x="521789" y="2507798"/>
            <a:chExt cx="2747943" cy="4915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813D68-0967-429A-AC3B-626629B67F58}"/>
                </a:ext>
              </a:extLst>
            </p:cNvPr>
            <p:cNvSpPr/>
            <p:nvPr/>
          </p:nvSpPr>
          <p:spPr>
            <a:xfrm>
              <a:off x="521789" y="2507798"/>
              <a:ext cx="714692" cy="146053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B858EE-E3AA-4C5E-82BE-07E6D2131FE8}"/>
                </a:ext>
              </a:extLst>
            </p:cNvPr>
            <p:cNvSpPr txBox="1"/>
            <p:nvPr/>
          </p:nvSpPr>
          <p:spPr>
            <a:xfrm>
              <a:off x="3177490" y="2814754"/>
              <a:ext cx="92242" cy="184587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r">
                <a:lnSpc>
                  <a:spcPct val="90000"/>
                </a:lnSpc>
              </a:pPr>
              <a:endParaRPr lang="en-US" sz="1000" i="1" dirty="0">
                <a:solidFill>
                  <a:srgbClr val="002060"/>
                </a:solidFill>
                <a:latin typeface="Comic Sans MS" panose="030F0702030302020204" pitchFamily="66" charset="0"/>
                <a:cs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39DBB67-4EAF-4122-A437-5BC5860A313B}"/>
              </a:ext>
            </a:extLst>
          </p:cNvPr>
          <p:cNvGrpSpPr/>
          <p:nvPr/>
        </p:nvGrpSpPr>
        <p:grpSpPr>
          <a:xfrm>
            <a:off x="4751388" y="933198"/>
            <a:ext cx="2891775" cy="506815"/>
            <a:chOff x="377957" y="2492526"/>
            <a:chExt cx="2891775" cy="50681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879B02-C62E-491E-A6E6-7B4E21D54602}"/>
                </a:ext>
              </a:extLst>
            </p:cNvPr>
            <p:cNvSpPr/>
            <p:nvPr/>
          </p:nvSpPr>
          <p:spPr>
            <a:xfrm>
              <a:off x="377957" y="2492526"/>
              <a:ext cx="1592475" cy="19901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19F2F5-127E-42C7-98D7-324509A8B52E}"/>
                </a:ext>
              </a:extLst>
            </p:cNvPr>
            <p:cNvSpPr txBox="1"/>
            <p:nvPr/>
          </p:nvSpPr>
          <p:spPr>
            <a:xfrm>
              <a:off x="3177490" y="2814754"/>
              <a:ext cx="92242" cy="184587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r">
                <a:lnSpc>
                  <a:spcPct val="90000"/>
                </a:lnSpc>
              </a:pPr>
              <a:endParaRPr lang="en-US" sz="1000" i="1" dirty="0">
                <a:solidFill>
                  <a:srgbClr val="002060"/>
                </a:solidFill>
                <a:latin typeface="Comic Sans MS" panose="030F0702030302020204" pitchFamily="66" charset="0"/>
                <a:cs typeface="Arial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5D639887-373B-49FD-9B72-44B74C1C67E7}"/>
              </a:ext>
            </a:extLst>
          </p:cNvPr>
          <p:cNvSpPr/>
          <p:nvPr/>
        </p:nvSpPr>
        <p:spPr>
          <a:xfrm>
            <a:off x="6966786" y="2585583"/>
            <a:ext cx="676378" cy="180477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607B4F-AD85-4252-BE03-33FF0CCECFCF}"/>
              </a:ext>
            </a:extLst>
          </p:cNvPr>
          <p:cNvSpPr/>
          <p:nvPr/>
        </p:nvSpPr>
        <p:spPr>
          <a:xfrm>
            <a:off x="7149178" y="2923383"/>
            <a:ext cx="510003" cy="142147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393F58-B54E-4E0C-B582-F5E09C03A5D9}"/>
              </a:ext>
            </a:extLst>
          </p:cNvPr>
          <p:cNvCxnSpPr>
            <a:cxnSpLocks/>
          </p:cNvCxnSpPr>
          <p:nvPr/>
        </p:nvCxnSpPr>
        <p:spPr>
          <a:xfrm flipH="1">
            <a:off x="7006271" y="3040161"/>
            <a:ext cx="135431" cy="539652"/>
          </a:xfrm>
          <a:prstGeom prst="straightConnector1">
            <a:avLst/>
          </a:prstGeom>
          <a:ln w="28575">
            <a:solidFill>
              <a:schemeClr val="accent2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798E18-4D90-497E-BD8D-0C717B0BA4BA}"/>
              </a:ext>
            </a:extLst>
          </p:cNvPr>
          <p:cNvCxnSpPr>
            <a:cxnSpLocks/>
          </p:cNvCxnSpPr>
          <p:nvPr/>
        </p:nvCxnSpPr>
        <p:spPr>
          <a:xfrm flipH="1">
            <a:off x="6518380" y="4392367"/>
            <a:ext cx="377559" cy="0"/>
          </a:xfrm>
          <a:prstGeom prst="straightConnector1">
            <a:avLst/>
          </a:prstGeom>
          <a:ln w="19050">
            <a:solidFill>
              <a:srgbClr val="00B0F0"/>
            </a:solidFill>
            <a:miter lim="800000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8DD4DDA-5FCB-4790-840A-B5A4AAC021A6}"/>
              </a:ext>
            </a:extLst>
          </p:cNvPr>
          <p:cNvSpPr/>
          <p:nvPr/>
        </p:nvSpPr>
        <p:spPr>
          <a:xfrm>
            <a:off x="6370342" y="4501467"/>
            <a:ext cx="713451" cy="18611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4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" grpId="0" animBg="1"/>
      <p:bldP spid="4" grpId="0" animBg="1"/>
      <p:bldP spid="5" grpId="0" animBg="1"/>
      <p:bldP spid="31" grpId="0" animBg="1"/>
      <p:bldP spid="32" grpId="0" animBg="1"/>
      <p:bldP spid="33" grpId="0" animBg="1"/>
      <p:bldP spid="17" grpId="0" animBg="1"/>
      <p:bldP spid="35" grpId="0" animBg="1"/>
      <p:bldP spid="56" grpId="0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56" descr="Network Cloud 1.png">
            <a:extLst>
              <a:ext uri="{FF2B5EF4-FFF2-40B4-BE49-F238E27FC236}">
                <a16:creationId xmlns:a16="http://schemas.microsoft.com/office/drawing/2014/main" id="{16D31BB9-0906-463C-9172-153FBD58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710" y="1229971"/>
            <a:ext cx="1572815" cy="122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6" descr="Network Cloud 1.png">
            <a:extLst>
              <a:ext uri="{FF2B5EF4-FFF2-40B4-BE49-F238E27FC236}">
                <a16:creationId xmlns:a16="http://schemas.microsoft.com/office/drawing/2014/main" id="{2D1EBFB3-7649-4328-9330-ADD141A2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66" y="1260928"/>
            <a:ext cx="1572815" cy="122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>
            <a:extLst>
              <a:ext uri="{FF2B5EF4-FFF2-40B4-BE49-F238E27FC236}">
                <a16:creationId xmlns:a16="http://schemas.microsoft.com/office/drawing/2014/main" id="{B9D17CB9-FEED-4BE4-9D12-9D47223DC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Hierarchical MPLS Services - Model Summary</a:t>
            </a:r>
          </a:p>
        </p:txBody>
      </p:sp>
      <p:sp>
        <p:nvSpPr>
          <p:cNvPr id="1069" name="Text Box 7">
            <a:extLst>
              <a:ext uri="{FF2B5EF4-FFF2-40B4-BE49-F238E27FC236}">
                <a16:creationId xmlns:a16="http://schemas.microsoft.com/office/drawing/2014/main" id="{7008FBF0-2801-42A8-8A0C-036FAE956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81" y="1076381"/>
            <a:ext cx="856060" cy="46791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Customer</a:t>
            </a:r>
          </a:p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Site 1</a:t>
            </a:r>
          </a:p>
        </p:txBody>
      </p:sp>
      <p:sp>
        <p:nvSpPr>
          <p:cNvPr id="1070" name="Text Box 8">
            <a:extLst>
              <a:ext uri="{FF2B5EF4-FFF2-40B4-BE49-F238E27FC236}">
                <a16:creationId xmlns:a16="http://schemas.microsoft.com/office/drawing/2014/main" id="{3189F096-AB4D-4A61-8E53-82315891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85" y="1026375"/>
            <a:ext cx="856059" cy="46791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>
                <a:latin typeface="+mn-lt"/>
                <a:cs typeface="Arial" pitchFamily="34" charset="0"/>
              </a:rPr>
              <a:t>Customer</a:t>
            </a:r>
          </a:p>
          <a:p>
            <a:pPr algn="ctr" defTabSz="745331" eaLnBrk="0" hangingPunct="0">
              <a:defRPr/>
            </a:pPr>
            <a:r>
              <a:rPr lang="en-GB" sz="1275">
                <a:latin typeface="+mn-lt"/>
                <a:cs typeface="Arial" pitchFamily="34" charset="0"/>
              </a:rPr>
              <a:t>Site 2</a:t>
            </a:r>
          </a:p>
        </p:txBody>
      </p:sp>
      <p:sp>
        <p:nvSpPr>
          <p:cNvPr id="1071" name="Freeform 9">
            <a:extLst>
              <a:ext uri="{FF2B5EF4-FFF2-40B4-BE49-F238E27FC236}">
                <a16:creationId xmlns:a16="http://schemas.microsoft.com/office/drawing/2014/main" id="{1F2B8FC4-6314-4615-9CA6-29A264A5E019}"/>
              </a:ext>
            </a:extLst>
          </p:cNvPr>
          <p:cNvSpPr>
            <a:spLocks/>
          </p:cNvSpPr>
          <p:nvPr/>
        </p:nvSpPr>
        <p:spPr bwMode="black">
          <a:xfrm>
            <a:off x="1292254" y="1520484"/>
            <a:ext cx="467915" cy="265510"/>
          </a:xfrm>
          <a:custGeom>
            <a:avLst/>
            <a:gdLst>
              <a:gd name="T0" fmla="*/ 113 w 393"/>
              <a:gd name="T1" fmla="*/ 0 h 280"/>
              <a:gd name="T2" fmla="*/ 47 w 393"/>
              <a:gd name="T3" fmla="*/ 181 h 280"/>
              <a:gd name="T4" fmla="*/ 393 w 393"/>
              <a:gd name="T5" fmla="*/ 280 h 280"/>
              <a:gd name="T6" fmla="*/ 0 60000 65536"/>
              <a:gd name="T7" fmla="*/ 0 60000 65536"/>
              <a:gd name="T8" fmla="*/ 0 60000 65536"/>
              <a:gd name="T9" fmla="*/ 0 w 393"/>
              <a:gd name="T10" fmla="*/ 0 h 280"/>
              <a:gd name="T11" fmla="*/ 393 w 393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3" h="280">
                <a:moveTo>
                  <a:pt x="113" y="0"/>
                </a:moveTo>
                <a:cubicBezTo>
                  <a:pt x="56" y="67"/>
                  <a:pt x="0" y="134"/>
                  <a:pt x="47" y="181"/>
                </a:cubicBezTo>
                <a:cubicBezTo>
                  <a:pt x="94" y="228"/>
                  <a:pt x="243" y="254"/>
                  <a:pt x="393" y="2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>
              <a:latin typeface="+mn-lt"/>
            </a:endParaRPr>
          </a:p>
        </p:txBody>
      </p:sp>
      <p:sp>
        <p:nvSpPr>
          <p:cNvPr id="1072" name="Freeform 10">
            <a:extLst>
              <a:ext uri="{FF2B5EF4-FFF2-40B4-BE49-F238E27FC236}">
                <a16:creationId xmlns:a16="http://schemas.microsoft.com/office/drawing/2014/main" id="{DEBAEB0D-CC4F-4CA9-88E0-25FA419A73D0}"/>
              </a:ext>
            </a:extLst>
          </p:cNvPr>
          <p:cNvSpPr>
            <a:spLocks/>
          </p:cNvSpPr>
          <p:nvPr/>
        </p:nvSpPr>
        <p:spPr bwMode="black">
          <a:xfrm flipH="1">
            <a:off x="7028685" y="1458571"/>
            <a:ext cx="507206" cy="265510"/>
          </a:xfrm>
          <a:custGeom>
            <a:avLst/>
            <a:gdLst>
              <a:gd name="T0" fmla="*/ 132 w 393"/>
              <a:gd name="T1" fmla="*/ 0 h 280"/>
              <a:gd name="T2" fmla="*/ 55 w 393"/>
              <a:gd name="T3" fmla="*/ 141 h 280"/>
              <a:gd name="T4" fmla="*/ 462 w 393"/>
              <a:gd name="T5" fmla="*/ 218 h 280"/>
              <a:gd name="T6" fmla="*/ 0 60000 65536"/>
              <a:gd name="T7" fmla="*/ 0 60000 65536"/>
              <a:gd name="T8" fmla="*/ 0 60000 65536"/>
              <a:gd name="T9" fmla="*/ 0 w 393"/>
              <a:gd name="T10" fmla="*/ 0 h 280"/>
              <a:gd name="T11" fmla="*/ 393 w 393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3" h="280">
                <a:moveTo>
                  <a:pt x="113" y="0"/>
                </a:moveTo>
                <a:cubicBezTo>
                  <a:pt x="56" y="67"/>
                  <a:pt x="0" y="134"/>
                  <a:pt x="47" y="181"/>
                </a:cubicBezTo>
                <a:cubicBezTo>
                  <a:pt x="94" y="228"/>
                  <a:pt x="243" y="254"/>
                  <a:pt x="393" y="2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>
              <a:latin typeface="+mn-lt"/>
            </a:endParaRPr>
          </a:p>
        </p:txBody>
      </p:sp>
      <p:sp>
        <p:nvSpPr>
          <p:cNvPr id="1073" name="Text Box 11">
            <a:extLst>
              <a:ext uri="{FF2B5EF4-FFF2-40B4-BE49-F238E27FC236}">
                <a16:creationId xmlns:a16="http://schemas.microsoft.com/office/drawing/2014/main" id="{76E0C48F-82A7-4FB4-97DF-1FFF9748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550" y="1846715"/>
            <a:ext cx="601266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>
                <a:latin typeface="+mn-lt"/>
                <a:cs typeface="Arial" pitchFamily="34" charset="0"/>
              </a:rPr>
              <a:t>PE-C1</a:t>
            </a:r>
          </a:p>
        </p:txBody>
      </p:sp>
      <p:sp>
        <p:nvSpPr>
          <p:cNvPr id="1074" name="Text Box 12">
            <a:extLst>
              <a:ext uri="{FF2B5EF4-FFF2-40B4-BE49-F238E27FC236}">
                <a16:creationId xmlns:a16="http://schemas.microsoft.com/office/drawing/2014/main" id="{FCA7FAAC-056F-4C7C-A419-23D2EEA35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300" y="1850287"/>
            <a:ext cx="650081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>
                <a:latin typeface="+mn-lt"/>
                <a:cs typeface="Arial" pitchFamily="34" charset="0"/>
              </a:rPr>
              <a:t>ASBR</a:t>
            </a:r>
          </a:p>
        </p:txBody>
      </p:sp>
      <p:sp>
        <p:nvSpPr>
          <p:cNvPr id="1075" name="Text Box 13">
            <a:extLst>
              <a:ext uri="{FF2B5EF4-FFF2-40B4-BE49-F238E27FC236}">
                <a16:creationId xmlns:a16="http://schemas.microsoft.com/office/drawing/2014/main" id="{8B4BAF1E-F56F-416B-9DE0-E2BE227D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79" y="1841952"/>
            <a:ext cx="601265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>
                <a:latin typeface="+mn-lt"/>
                <a:cs typeface="Arial" pitchFamily="34" charset="0"/>
              </a:rPr>
              <a:t>PE-C2</a:t>
            </a:r>
          </a:p>
        </p:txBody>
      </p:sp>
      <p:sp>
        <p:nvSpPr>
          <p:cNvPr id="1076" name="Line 14">
            <a:extLst>
              <a:ext uri="{FF2B5EF4-FFF2-40B4-BE49-F238E27FC236}">
                <a16:creationId xmlns:a16="http://schemas.microsoft.com/office/drawing/2014/main" id="{9DD7494E-BF2F-4F30-A923-88997E6BC01E}"/>
              </a:ext>
            </a:extLst>
          </p:cNvPr>
          <p:cNvSpPr>
            <a:spLocks noChangeShapeType="1"/>
          </p:cNvSpPr>
          <p:nvPr/>
        </p:nvSpPr>
        <p:spPr bwMode="black">
          <a:xfrm>
            <a:off x="2054254" y="1766943"/>
            <a:ext cx="6072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>
              <a:latin typeface="+mn-lt"/>
            </a:endParaRPr>
          </a:p>
        </p:txBody>
      </p:sp>
      <p:sp>
        <p:nvSpPr>
          <p:cNvPr id="1077" name="Line 15">
            <a:extLst>
              <a:ext uri="{FF2B5EF4-FFF2-40B4-BE49-F238E27FC236}">
                <a16:creationId xmlns:a16="http://schemas.microsoft.com/office/drawing/2014/main" id="{FE66C76E-2440-45FD-B917-C6E881798823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2857925" y="1781231"/>
            <a:ext cx="3150394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>
              <a:latin typeface="+mn-lt"/>
            </a:endParaRPr>
          </a:p>
        </p:txBody>
      </p:sp>
      <p:sp>
        <p:nvSpPr>
          <p:cNvPr id="1078" name="Line 16">
            <a:extLst>
              <a:ext uri="{FF2B5EF4-FFF2-40B4-BE49-F238E27FC236}">
                <a16:creationId xmlns:a16="http://schemas.microsoft.com/office/drawing/2014/main" id="{C608BF65-F7D2-4071-9099-911C8F4E6C3F}"/>
              </a:ext>
            </a:extLst>
          </p:cNvPr>
          <p:cNvSpPr>
            <a:spLocks noChangeShapeType="1"/>
          </p:cNvSpPr>
          <p:nvPr/>
        </p:nvSpPr>
        <p:spPr bwMode="black">
          <a:xfrm>
            <a:off x="6208344" y="1766943"/>
            <a:ext cx="5881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>
              <a:latin typeface="+mn-lt"/>
            </a:endParaRPr>
          </a:p>
        </p:txBody>
      </p:sp>
      <p:sp>
        <p:nvSpPr>
          <p:cNvPr id="1079" name="Line 17">
            <a:extLst>
              <a:ext uri="{FF2B5EF4-FFF2-40B4-BE49-F238E27FC236}">
                <a16:creationId xmlns:a16="http://schemas.microsoft.com/office/drawing/2014/main" id="{52EEAC4F-721E-4130-9424-57B134F1FEAF}"/>
              </a:ext>
            </a:extLst>
          </p:cNvPr>
          <p:cNvSpPr>
            <a:spLocks noChangeShapeType="1"/>
          </p:cNvSpPr>
          <p:nvPr/>
        </p:nvSpPr>
        <p:spPr bwMode="black">
          <a:xfrm>
            <a:off x="6013081" y="2137227"/>
            <a:ext cx="944166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>
              <a:latin typeface="+mn-lt"/>
            </a:endParaRPr>
          </a:p>
        </p:txBody>
      </p:sp>
      <p:sp>
        <p:nvSpPr>
          <p:cNvPr id="1080" name="Line 18">
            <a:extLst>
              <a:ext uri="{FF2B5EF4-FFF2-40B4-BE49-F238E27FC236}">
                <a16:creationId xmlns:a16="http://schemas.microsoft.com/office/drawing/2014/main" id="{843A7C88-F251-4F5D-9407-8D2445596068}"/>
              </a:ext>
            </a:extLst>
          </p:cNvPr>
          <p:cNvSpPr>
            <a:spLocks noChangeShapeType="1"/>
          </p:cNvSpPr>
          <p:nvPr/>
        </p:nvSpPr>
        <p:spPr bwMode="black">
          <a:xfrm>
            <a:off x="1889948" y="2126512"/>
            <a:ext cx="944165" cy="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>
              <a:latin typeface="+mn-lt"/>
            </a:endParaRPr>
          </a:p>
        </p:txBody>
      </p:sp>
      <p:sp>
        <p:nvSpPr>
          <p:cNvPr id="1081" name="Text Box 19">
            <a:extLst>
              <a:ext uri="{FF2B5EF4-FFF2-40B4-BE49-F238E27FC236}">
                <a16:creationId xmlns:a16="http://schemas.microsoft.com/office/drawing/2014/main" id="{7B70554E-41AD-4033-B592-6048256A7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110" y="2086031"/>
            <a:ext cx="503634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LSP</a:t>
            </a:r>
          </a:p>
        </p:txBody>
      </p:sp>
      <p:sp>
        <p:nvSpPr>
          <p:cNvPr id="1082" name="Text Box 20">
            <a:extLst>
              <a:ext uri="{FF2B5EF4-FFF2-40B4-BE49-F238E27FC236}">
                <a16:creationId xmlns:a16="http://schemas.microsoft.com/office/drawing/2014/main" id="{B09CFF86-E6D4-4FF2-A63B-979075DF3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50" y="2074124"/>
            <a:ext cx="503635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LSP</a:t>
            </a:r>
          </a:p>
        </p:txBody>
      </p:sp>
      <p:sp>
        <p:nvSpPr>
          <p:cNvPr id="1083" name="Text Box 21">
            <a:extLst>
              <a:ext uri="{FF2B5EF4-FFF2-40B4-BE49-F238E27FC236}">
                <a16:creationId xmlns:a16="http://schemas.microsoft.com/office/drawing/2014/main" id="{061E1BFD-353B-4790-858D-F7DED9F2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119" y="2502749"/>
            <a:ext cx="1974056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solidFill>
                  <a:srgbClr val="0C479D"/>
                </a:solidFill>
                <a:latin typeface="+mn-lt"/>
                <a:cs typeface="Arial" pitchFamily="34" charset="0"/>
              </a:rPr>
              <a:t>MPLS L2/L3 VPN</a:t>
            </a:r>
          </a:p>
        </p:txBody>
      </p:sp>
      <p:sp>
        <p:nvSpPr>
          <p:cNvPr id="1084" name="Text Box 22">
            <a:extLst>
              <a:ext uri="{FF2B5EF4-FFF2-40B4-BE49-F238E27FC236}">
                <a16:creationId xmlns:a16="http://schemas.microsoft.com/office/drawing/2014/main" id="{BE8189E4-8439-48E0-9536-404F0C9BE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707" y="2505131"/>
            <a:ext cx="1508522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solidFill>
                  <a:srgbClr val="0C479D"/>
                </a:solidFill>
                <a:latin typeface="+mn-lt"/>
                <a:cs typeface="Arial" pitchFamily="34" charset="0"/>
              </a:rPr>
              <a:t>MPLS L2/L3 VPN</a:t>
            </a:r>
          </a:p>
        </p:txBody>
      </p:sp>
      <p:sp>
        <p:nvSpPr>
          <p:cNvPr id="1085" name="Text Box 23">
            <a:extLst>
              <a:ext uri="{FF2B5EF4-FFF2-40B4-BE49-F238E27FC236}">
                <a16:creationId xmlns:a16="http://schemas.microsoft.com/office/drawing/2014/main" id="{1FCBCCCA-A6BD-4E4B-A14C-B5AF8287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000" y="1834808"/>
            <a:ext cx="650081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>
                <a:latin typeface="+mn-lt"/>
                <a:cs typeface="Arial" pitchFamily="34" charset="0"/>
              </a:rPr>
              <a:t>ASBR</a:t>
            </a:r>
          </a:p>
        </p:txBody>
      </p:sp>
      <p:sp>
        <p:nvSpPr>
          <p:cNvPr id="1086" name="Text Box 24">
            <a:extLst>
              <a:ext uri="{FF2B5EF4-FFF2-40B4-BE49-F238E27FC236}">
                <a16:creationId xmlns:a16="http://schemas.microsoft.com/office/drawing/2014/main" id="{84BAC05D-B10C-4FF2-97BC-912F4534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816" y="1052568"/>
            <a:ext cx="856059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Provider 1</a:t>
            </a:r>
          </a:p>
        </p:txBody>
      </p:sp>
      <p:sp>
        <p:nvSpPr>
          <p:cNvPr id="1087" name="Text Box 25">
            <a:extLst>
              <a:ext uri="{FF2B5EF4-FFF2-40B4-BE49-F238E27FC236}">
                <a16:creationId xmlns:a16="http://schemas.microsoft.com/office/drawing/2014/main" id="{D18AF6F5-7A9F-44F9-B038-C252E04CA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038" y="977558"/>
            <a:ext cx="856060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Provider 2</a:t>
            </a:r>
          </a:p>
        </p:txBody>
      </p:sp>
      <p:pic>
        <p:nvPicPr>
          <p:cNvPr id="5145" name="Picture 19" descr="Generic Router 2.png">
            <a:extLst>
              <a:ext uri="{FF2B5EF4-FFF2-40B4-BE49-F238E27FC236}">
                <a16:creationId xmlns:a16="http://schemas.microsoft.com/office/drawing/2014/main" id="{0D467BC4-E321-41BD-8886-5EABB5509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31" y="1635975"/>
            <a:ext cx="258366" cy="2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9" descr="Generic Router 2.png">
            <a:extLst>
              <a:ext uri="{FF2B5EF4-FFF2-40B4-BE49-F238E27FC236}">
                <a16:creationId xmlns:a16="http://schemas.microsoft.com/office/drawing/2014/main" id="{59C250CD-7C9F-408B-A575-55C7F2DE4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48" y="1632402"/>
            <a:ext cx="258365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Picture 19" descr="Generic Router 2.png">
            <a:extLst>
              <a:ext uri="{FF2B5EF4-FFF2-40B4-BE49-F238E27FC236}">
                <a16:creationId xmlns:a16="http://schemas.microsoft.com/office/drawing/2014/main" id="{2A634B0A-8DF1-4C8A-AB7A-2F461C59A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04" y="1657406"/>
            <a:ext cx="25836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19" descr="Generic Router 2.png">
            <a:extLst>
              <a:ext uri="{FF2B5EF4-FFF2-40B4-BE49-F238E27FC236}">
                <a16:creationId xmlns:a16="http://schemas.microsoft.com/office/drawing/2014/main" id="{FCD6E5EE-F41C-445C-B93D-3D80B2E8F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87" y="1632402"/>
            <a:ext cx="258366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80">
            <a:extLst>
              <a:ext uri="{FF2B5EF4-FFF2-40B4-BE49-F238E27FC236}">
                <a16:creationId xmlns:a16="http://schemas.microsoft.com/office/drawing/2014/main" id="{79423736-7AD9-42F1-9EC1-681D0E3C74AD}"/>
              </a:ext>
            </a:extLst>
          </p:cNvPr>
          <p:cNvGrpSpPr>
            <a:grpSpLocks/>
          </p:cNvGrpSpPr>
          <p:nvPr/>
        </p:nvGrpSpPr>
        <p:grpSpPr bwMode="auto">
          <a:xfrm>
            <a:off x="1279265" y="3184525"/>
            <a:ext cx="6243638" cy="1335826"/>
            <a:chOff x="355600" y="1519305"/>
            <a:chExt cx="8324850" cy="1780097"/>
          </a:xfrm>
        </p:grpSpPr>
        <p:pic>
          <p:nvPicPr>
            <p:cNvPr id="65" name="Picture 56" descr="Network Cloud 1.png">
              <a:extLst>
                <a:ext uri="{FF2B5EF4-FFF2-40B4-BE49-F238E27FC236}">
                  <a16:creationId xmlns:a16="http://schemas.microsoft.com/office/drawing/2014/main" id="{7B05D15C-B51B-4ED5-B75A-24F587E95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661" y="1624201"/>
              <a:ext cx="2096654" cy="1636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56" descr="Network Cloud 1.png">
              <a:extLst>
                <a:ext uri="{FF2B5EF4-FFF2-40B4-BE49-F238E27FC236}">
                  <a16:creationId xmlns:a16="http://schemas.microsoft.com/office/drawing/2014/main" id="{A3361B76-630F-4ECC-81D8-9FF224A8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867" y="2058312"/>
              <a:ext cx="1814223" cy="119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56" descr="Network Cloud 1.png">
              <a:extLst>
                <a:ext uri="{FF2B5EF4-FFF2-40B4-BE49-F238E27FC236}">
                  <a16:creationId xmlns:a16="http://schemas.microsoft.com/office/drawing/2014/main" id="{04EB2968-6D56-4669-80E3-006554B8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95" y="2109112"/>
              <a:ext cx="1814223" cy="119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Line 32">
              <a:extLst>
                <a:ext uri="{FF2B5EF4-FFF2-40B4-BE49-F238E27FC236}">
                  <a16:creationId xmlns:a16="http://schemas.microsoft.com/office/drawing/2014/main" id="{4A5EE502-839B-40EE-A8DB-0AC545C110AD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3827462" y="2437438"/>
              <a:ext cx="1176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275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9" name="Text Box 35">
              <a:extLst>
                <a:ext uri="{FF2B5EF4-FFF2-40B4-BE49-F238E27FC236}">
                  <a16:creationId xmlns:a16="http://schemas.microsoft.com/office/drawing/2014/main" id="{F036FCE3-FFD0-49CE-8259-F47F5E8E1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815" y="1528505"/>
              <a:ext cx="2013501" cy="62314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b="1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Service Provider</a:t>
              </a:r>
            </a:p>
            <a:p>
              <a:pPr algn="ctr" defTabSz="745331" eaLnBrk="0" hangingPunct="0">
                <a:defRPr/>
              </a:pPr>
              <a:r>
                <a:rPr lang="en-GB" sz="1275" b="1" dirty="0">
                  <a:solidFill>
                    <a:srgbClr val="C00000"/>
                  </a:solidFill>
                  <a:cs typeface="Arial" pitchFamily="34" charset="0"/>
                </a:rPr>
                <a:t>(Carrier of Carriers)</a:t>
              </a:r>
            </a:p>
          </p:txBody>
        </p:sp>
        <p:sp>
          <p:nvSpPr>
            <p:cNvPr id="70" name="Text Box 36">
              <a:extLst>
                <a:ext uri="{FF2B5EF4-FFF2-40B4-BE49-F238E27FC236}">
                  <a16:creationId xmlns:a16="http://schemas.microsoft.com/office/drawing/2014/main" id="{49DAC573-540F-4085-9E07-E182E375A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013" y="1519305"/>
              <a:ext cx="1292991" cy="62314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b="1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SP (Carrier) Island #1</a:t>
              </a:r>
            </a:p>
          </p:txBody>
        </p:sp>
        <p:sp>
          <p:nvSpPr>
            <p:cNvPr id="71" name="Text Box 37">
              <a:extLst>
                <a:ext uri="{FF2B5EF4-FFF2-40B4-BE49-F238E27FC236}">
                  <a16:creationId xmlns:a16="http://schemas.microsoft.com/office/drawing/2014/main" id="{CB81713B-EABF-49DD-B500-179660736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277" y="1547864"/>
              <a:ext cx="1292989" cy="62314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b="1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SP (Carrier) Island #2</a:t>
              </a:r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EBE1A557-4B0B-40B3-97A1-F402D6C741E6}"/>
                </a:ext>
              </a:extLst>
            </p:cNvPr>
            <p:cNvSpPr>
              <a:spLocks/>
            </p:cNvSpPr>
            <p:nvPr/>
          </p:nvSpPr>
          <p:spPr bwMode="black">
            <a:xfrm>
              <a:off x="355600" y="2287751"/>
              <a:ext cx="623887" cy="384504"/>
            </a:xfrm>
            <a:custGeom>
              <a:avLst/>
              <a:gdLst>
                <a:gd name="T0" fmla="*/ 113 w 393"/>
                <a:gd name="T1" fmla="*/ 0 h 280"/>
                <a:gd name="T2" fmla="*/ 47 w 393"/>
                <a:gd name="T3" fmla="*/ 181 h 280"/>
                <a:gd name="T4" fmla="*/ 393 w 393"/>
                <a:gd name="T5" fmla="*/ 280 h 280"/>
                <a:gd name="T6" fmla="*/ 0 60000 65536"/>
                <a:gd name="T7" fmla="*/ 0 60000 65536"/>
                <a:gd name="T8" fmla="*/ 0 60000 65536"/>
                <a:gd name="T9" fmla="*/ 0 w 393"/>
                <a:gd name="T10" fmla="*/ 0 h 280"/>
                <a:gd name="T11" fmla="*/ 393 w 393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3" h="280">
                  <a:moveTo>
                    <a:pt x="113" y="0"/>
                  </a:moveTo>
                  <a:cubicBezTo>
                    <a:pt x="56" y="67"/>
                    <a:pt x="0" y="134"/>
                    <a:pt x="47" y="181"/>
                  </a:cubicBezTo>
                  <a:cubicBezTo>
                    <a:pt x="94" y="228"/>
                    <a:pt x="243" y="254"/>
                    <a:pt x="393" y="28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275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0BA97BB5-1243-4E41-80FB-42B17BF7379E}"/>
                </a:ext>
              </a:extLst>
            </p:cNvPr>
            <p:cNvSpPr>
              <a:spLocks/>
            </p:cNvSpPr>
            <p:nvPr/>
          </p:nvSpPr>
          <p:spPr bwMode="black">
            <a:xfrm flipH="1">
              <a:off x="8004175" y="2157650"/>
              <a:ext cx="676275" cy="384504"/>
            </a:xfrm>
            <a:custGeom>
              <a:avLst/>
              <a:gdLst>
                <a:gd name="T0" fmla="*/ 132 w 393"/>
                <a:gd name="T1" fmla="*/ 0 h 280"/>
                <a:gd name="T2" fmla="*/ 55 w 393"/>
                <a:gd name="T3" fmla="*/ 141 h 280"/>
                <a:gd name="T4" fmla="*/ 462 w 393"/>
                <a:gd name="T5" fmla="*/ 218 h 280"/>
                <a:gd name="T6" fmla="*/ 0 60000 65536"/>
                <a:gd name="T7" fmla="*/ 0 60000 65536"/>
                <a:gd name="T8" fmla="*/ 0 60000 65536"/>
                <a:gd name="T9" fmla="*/ 0 w 393"/>
                <a:gd name="T10" fmla="*/ 0 h 280"/>
                <a:gd name="T11" fmla="*/ 393 w 393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3" h="280">
                  <a:moveTo>
                    <a:pt x="113" y="0"/>
                  </a:moveTo>
                  <a:cubicBezTo>
                    <a:pt x="56" y="67"/>
                    <a:pt x="0" y="134"/>
                    <a:pt x="47" y="181"/>
                  </a:cubicBezTo>
                  <a:cubicBezTo>
                    <a:pt x="94" y="228"/>
                    <a:pt x="243" y="254"/>
                    <a:pt x="393" y="28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275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76" name="Text Box 42">
              <a:extLst>
                <a:ext uri="{FF2B5EF4-FFF2-40B4-BE49-F238E27FC236}">
                  <a16:creationId xmlns:a16="http://schemas.microsoft.com/office/drawing/2014/main" id="{3E598DE8-40C2-4979-B9F2-E59E0D6ED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077" y="2724614"/>
              <a:ext cx="912923" cy="36174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b="1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PE12</a:t>
              </a:r>
            </a:p>
          </p:txBody>
        </p:sp>
        <p:sp>
          <p:nvSpPr>
            <p:cNvPr id="77" name="Text Box 43">
              <a:extLst>
                <a:ext uri="{FF2B5EF4-FFF2-40B4-BE49-F238E27FC236}">
                  <a16:creationId xmlns:a16="http://schemas.microsoft.com/office/drawing/2014/main" id="{42629541-68F2-40E5-8A4E-BA7D5A9E0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037" y="2746826"/>
              <a:ext cx="668060" cy="3616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b="1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PE11</a:t>
              </a:r>
            </a:p>
          </p:txBody>
        </p:sp>
        <p:sp>
          <p:nvSpPr>
            <p:cNvPr id="78" name="Text Box 44">
              <a:extLst>
                <a:ext uri="{FF2B5EF4-FFF2-40B4-BE49-F238E27FC236}">
                  <a16:creationId xmlns:a16="http://schemas.microsoft.com/office/drawing/2014/main" id="{4F49992F-DCF1-44D4-B3E7-279D98465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103" y="2681774"/>
              <a:ext cx="658192" cy="3616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b="1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PE21</a:t>
              </a:r>
            </a:p>
          </p:txBody>
        </p:sp>
        <p:sp>
          <p:nvSpPr>
            <p:cNvPr id="79" name="Text Box 45">
              <a:extLst>
                <a:ext uri="{FF2B5EF4-FFF2-40B4-BE49-F238E27FC236}">
                  <a16:creationId xmlns:a16="http://schemas.microsoft.com/office/drawing/2014/main" id="{B6180D2D-9D92-44CD-B701-38E4FE3E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9677" y="2673843"/>
              <a:ext cx="912923" cy="36174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b="1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PE22</a:t>
              </a:r>
            </a:p>
          </p:txBody>
        </p:sp>
        <p:sp>
          <p:nvSpPr>
            <p:cNvPr id="80" name="Text Box 46">
              <a:extLst>
                <a:ext uri="{FF2B5EF4-FFF2-40B4-BE49-F238E27FC236}">
                  <a16:creationId xmlns:a16="http://schemas.microsoft.com/office/drawing/2014/main" id="{BEE8DF5A-B089-4D7E-A519-F10A0F987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925" y="2527875"/>
              <a:ext cx="581027" cy="3616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PE1</a:t>
              </a:r>
            </a:p>
          </p:txBody>
        </p:sp>
        <p:sp>
          <p:nvSpPr>
            <p:cNvPr id="81" name="Text Box 47">
              <a:extLst>
                <a:ext uri="{FF2B5EF4-FFF2-40B4-BE49-F238E27FC236}">
                  <a16:creationId xmlns:a16="http://schemas.microsoft.com/office/drawing/2014/main" id="{32D42DDE-CE77-4F1C-9BFE-FD4CBEB24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3451" y="2497729"/>
              <a:ext cx="581027" cy="3616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PE2</a:t>
              </a:r>
            </a:p>
          </p:txBody>
        </p:sp>
        <p:sp>
          <p:nvSpPr>
            <p:cNvPr id="82" name="Text Box 48">
              <a:extLst>
                <a:ext uri="{FF2B5EF4-FFF2-40B4-BE49-F238E27FC236}">
                  <a16:creationId xmlns:a16="http://schemas.microsoft.com/office/drawing/2014/main" id="{7D158200-B10A-4481-8830-BA8795F0A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2570713"/>
              <a:ext cx="488950" cy="36174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P</a:t>
              </a:r>
            </a:p>
          </p:txBody>
        </p:sp>
        <p:sp>
          <p:nvSpPr>
            <p:cNvPr id="83" name="Line 49">
              <a:extLst>
                <a:ext uri="{FF2B5EF4-FFF2-40B4-BE49-F238E27FC236}">
                  <a16:creationId xmlns:a16="http://schemas.microsoft.com/office/drawing/2014/main" id="{482BFB45-BA20-49DB-A741-E1747E411834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1371600" y="2646870"/>
              <a:ext cx="809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275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84" name="Line 50">
              <a:extLst>
                <a:ext uri="{FF2B5EF4-FFF2-40B4-BE49-F238E27FC236}">
                  <a16:creationId xmlns:a16="http://schemas.microsoft.com/office/drawing/2014/main" id="{6B50A99A-468E-491B-B5A0-5CCC0CCA40C9}"/>
                </a:ext>
              </a:extLst>
            </p:cNvPr>
            <p:cNvSpPr>
              <a:spLocks noChangeShapeType="1"/>
            </p:cNvSpPr>
            <p:nvPr/>
          </p:nvSpPr>
          <p:spPr bwMode="black">
            <a:xfrm flipV="1">
              <a:off x="2443162" y="2462824"/>
              <a:ext cx="1122363" cy="1570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275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85" name="Line 51">
              <a:extLst>
                <a:ext uri="{FF2B5EF4-FFF2-40B4-BE49-F238E27FC236}">
                  <a16:creationId xmlns:a16="http://schemas.microsoft.com/office/drawing/2014/main" id="{DB500916-D918-46E3-960D-A5F4906CB4E9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5264150" y="2437438"/>
              <a:ext cx="1344612" cy="147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275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86" name="Line 52">
              <a:extLst>
                <a:ext uri="{FF2B5EF4-FFF2-40B4-BE49-F238E27FC236}">
                  <a16:creationId xmlns:a16="http://schemas.microsoft.com/office/drawing/2014/main" id="{72A40CE1-7E47-4D58-BBBD-5D0CCC26CE62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6910387" y="2599272"/>
              <a:ext cx="784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275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87" name="Line 53">
              <a:extLst>
                <a:ext uri="{FF2B5EF4-FFF2-40B4-BE49-F238E27FC236}">
                  <a16:creationId xmlns:a16="http://schemas.microsoft.com/office/drawing/2014/main" id="{6EB13746-15B0-49C4-927E-08C36B7FAA4C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3800475" y="2891207"/>
              <a:ext cx="1258887" cy="0"/>
            </a:xfrm>
            <a:prstGeom prst="line">
              <a:avLst/>
            </a:prstGeom>
            <a:noFill/>
            <a:ln w="57150">
              <a:solidFill>
                <a:schemeClr val="accent5"/>
              </a:solidFill>
              <a:round/>
              <a:headEnd/>
              <a:tailEnd/>
            </a:ln>
          </p:spPr>
          <p:txBody>
            <a:bodyPr anchor="b">
              <a:spAutoFit/>
            </a:bodyPr>
            <a:lstStyle/>
            <a:p>
              <a:pPr>
                <a:defRPr/>
              </a:pPr>
              <a:endParaRPr lang="en-US" sz="1275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88" name="Text Box 54">
              <a:extLst>
                <a:ext uri="{FF2B5EF4-FFF2-40B4-BE49-F238E27FC236}">
                  <a16:creationId xmlns:a16="http://schemas.microsoft.com/office/drawing/2014/main" id="{E19D5C35-344D-4754-B5F6-A241CA882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989" y="2930485"/>
              <a:ext cx="671513" cy="36174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74478" tIns="37239" rIns="74478" bIns="37239">
              <a:spAutoFit/>
            </a:bodyPr>
            <a:lstStyle/>
            <a:p>
              <a:pPr algn="ctr" defTabSz="745331" eaLnBrk="0" hangingPunct="0">
                <a:defRPr/>
              </a:pPr>
              <a:r>
                <a:rPr lang="en-GB" sz="1275" dirty="0">
                  <a:solidFill>
                    <a:srgbClr val="C00000"/>
                  </a:solidFill>
                  <a:latin typeface="+mn-lt"/>
                  <a:cs typeface="Arial" pitchFamily="34" charset="0"/>
                </a:rPr>
                <a:t>LSP</a:t>
              </a:r>
            </a:p>
          </p:txBody>
        </p:sp>
        <p:pic>
          <p:nvPicPr>
            <p:cNvPr id="91" name="Picture 19" descr="Generic Router 2.png">
              <a:extLst>
                <a:ext uri="{FF2B5EF4-FFF2-40B4-BE49-F238E27FC236}">
                  <a16:creationId xmlns:a16="http://schemas.microsoft.com/office/drawing/2014/main" id="{B4267797-6594-487E-B886-7D0DF712F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379" y="2497729"/>
              <a:ext cx="344055" cy="3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9" descr="Generic Router 2.png">
              <a:extLst>
                <a:ext uri="{FF2B5EF4-FFF2-40B4-BE49-F238E27FC236}">
                  <a16:creationId xmlns:a16="http://schemas.microsoft.com/office/drawing/2014/main" id="{27DAEB58-8E86-4190-9320-7B2C8D634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196" y="2470726"/>
              <a:ext cx="344055" cy="3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19" descr="Generic Router 2.png">
              <a:extLst>
                <a:ext uri="{FF2B5EF4-FFF2-40B4-BE49-F238E27FC236}">
                  <a16:creationId xmlns:a16="http://schemas.microsoft.com/office/drawing/2014/main" id="{3A56351B-9581-449B-A251-2B83D9539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796" y="2272144"/>
              <a:ext cx="344055" cy="3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19" descr="Generic Router 2.png">
              <a:extLst>
                <a:ext uri="{FF2B5EF4-FFF2-40B4-BE49-F238E27FC236}">
                  <a16:creationId xmlns:a16="http://schemas.microsoft.com/office/drawing/2014/main" id="{22F805DD-7944-4C7B-B0C7-2B5709BF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378" y="2253671"/>
              <a:ext cx="344055" cy="3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19" descr="Generic Router 2.png">
              <a:extLst>
                <a:ext uri="{FF2B5EF4-FFF2-40B4-BE49-F238E27FC236}">
                  <a16:creationId xmlns:a16="http://schemas.microsoft.com/office/drawing/2014/main" id="{36DC8695-1704-4F79-87BF-D000A8BC0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887" y="2424543"/>
              <a:ext cx="344055" cy="3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19" descr="Generic Router 2.png">
              <a:extLst>
                <a:ext uri="{FF2B5EF4-FFF2-40B4-BE49-F238E27FC236}">
                  <a16:creationId xmlns:a16="http://schemas.microsoft.com/office/drawing/2014/main" id="{EB220547-2B57-4EB9-872C-39D945C38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9996" y="2444171"/>
              <a:ext cx="344055" cy="3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19" descr="Generic Router 2.png">
              <a:extLst>
                <a:ext uri="{FF2B5EF4-FFF2-40B4-BE49-F238E27FC236}">
                  <a16:creationId xmlns:a16="http://schemas.microsoft.com/office/drawing/2014/main" id="{03783962-D1D3-4296-80F0-220C015F6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945" y="2295235"/>
              <a:ext cx="344055" cy="34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8" name="Line 53">
            <a:extLst>
              <a:ext uri="{FF2B5EF4-FFF2-40B4-BE49-F238E27FC236}">
                <a16:creationId xmlns:a16="http://schemas.microsoft.com/office/drawing/2014/main" id="{0650AAF1-86DF-4676-91B2-0F0562EC8835}"/>
              </a:ext>
            </a:extLst>
          </p:cNvPr>
          <p:cNvSpPr>
            <a:spLocks noChangeShapeType="1"/>
          </p:cNvSpPr>
          <p:nvPr/>
        </p:nvSpPr>
        <p:spPr bwMode="black">
          <a:xfrm flipV="1">
            <a:off x="2103501" y="4327879"/>
            <a:ext cx="664364" cy="572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 dirty="0">
              <a:latin typeface="+mn-lt"/>
            </a:endParaRPr>
          </a:p>
        </p:txBody>
      </p:sp>
      <p:sp>
        <p:nvSpPr>
          <p:cNvPr id="99" name="Text Box 54">
            <a:extLst>
              <a:ext uri="{FF2B5EF4-FFF2-40B4-BE49-F238E27FC236}">
                <a16:creationId xmlns:a16="http://schemas.microsoft.com/office/drawing/2014/main" id="{0E7BC1CC-E2F9-451B-A271-6FFE6D960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694" y="4411672"/>
            <a:ext cx="501045" cy="2714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solidFill>
                  <a:srgbClr val="C00000"/>
                </a:solidFill>
                <a:latin typeface="+mn-lt"/>
                <a:cs typeface="Arial" pitchFamily="34" charset="0"/>
              </a:rPr>
              <a:t>LSP</a:t>
            </a:r>
          </a:p>
        </p:txBody>
      </p:sp>
      <p:pic>
        <p:nvPicPr>
          <p:cNvPr id="100" name="Picture 19" descr="Generic Router 2.png">
            <a:extLst>
              <a:ext uri="{FF2B5EF4-FFF2-40B4-BE49-F238E27FC236}">
                <a16:creationId xmlns:a16="http://schemas.microsoft.com/office/drawing/2014/main" id="{0215D7A6-E706-42E2-8A6F-59BF821A1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22" y="3901582"/>
            <a:ext cx="258041" cy="25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9" descr="Generic Router 2.png">
            <a:extLst>
              <a:ext uri="{FF2B5EF4-FFF2-40B4-BE49-F238E27FC236}">
                <a16:creationId xmlns:a16="http://schemas.microsoft.com/office/drawing/2014/main" id="{5C31A64A-91AF-49BB-BA9A-CA1039017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29" y="3895894"/>
            <a:ext cx="258041" cy="25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 Box 48">
            <a:extLst>
              <a:ext uri="{FF2B5EF4-FFF2-40B4-BE49-F238E27FC236}">
                <a16:creationId xmlns:a16="http://schemas.microsoft.com/office/drawing/2014/main" id="{130EE38F-843A-49A4-BEC0-8C9A7A540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576" y="3682938"/>
            <a:ext cx="366713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b="1" dirty="0">
                <a:latin typeface="+mn-lt"/>
                <a:cs typeface="Arial" pitchFamily="34" charset="0"/>
              </a:rPr>
              <a:t>P2</a:t>
            </a:r>
          </a:p>
        </p:txBody>
      </p:sp>
      <p:sp>
        <p:nvSpPr>
          <p:cNvPr id="103" name="Text Box 48">
            <a:extLst>
              <a:ext uri="{FF2B5EF4-FFF2-40B4-BE49-F238E27FC236}">
                <a16:creationId xmlns:a16="http://schemas.microsoft.com/office/drawing/2014/main" id="{62AF5EF7-544D-455C-BB27-A262D9B39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92" y="3659049"/>
            <a:ext cx="366713" cy="2714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b="1" dirty="0">
                <a:latin typeface="+mn-lt"/>
                <a:cs typeface="Arial" pitchFamily="34" charset="0"/>
              </a:rPr>
              <a:t>P1</a:t>
            </a:r>
          </a:p>
        </p:txBody>
      </p:sp>
      <p:sp>
        <p:nvSpPr>
          <p:cNvPr id="104" name="Line 53">
            <a:extLst>
              <a:ext uri="{FF2B5EF4-FFF2-40B4-BE49-F238E27FC236}">
                <a16:creationId xmlns:a16="http://schemas.microsoft.com/office/drawing/2014/main" id="{ED097FA6-4612-4FDA-AEC0-16E5ED05360B}"/>
              </a:ext>
            </a:extLst>
          </p:cNvPr>
          <p:cNvSpPr>
            <a:spLocks noChangeShapeType="1"/>
          </p:cNvSpPr>
          <p:nvPr/>
        </p:nvSpPr>
        <p:spPr bwMode="black">
          <a:xfrm flipV="1">
            <a:off x="6151398" y="4266037"/>
            <a:ext cx="664364" cy="5720"/>
          </a:xfrm>
          <a:prstGeom prst="line">
            <a:avLst/>
          </a:prstGeom>
          <a:noFill/>
          <a:ln w="57150">
            <a:solidFill>
              <a:schemeClr val="accent5"/>
            </a:solidFill>
            <a:round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endParaRPr lang="en-US" sz="1275" dirty="0">
              <a:latin typeface="+mn-lt"/>
            </a:endParaRPr>
          </a:p>
        </p:txBody>
      </p:sp>
      <p:sp>
        <p:nvSpPr>
          <p:cNvPr id="105" name="Text Box 54">
            <a:extLst>
              <a:ext uri="{FF2B5EF4-FFF2-40B4-BE49-F238E27FC236}">
                <a16:creationId xmlns:a16="http://schemas.microsoft.com/office/drawing/2014/main" id="{F08D8502-C8AE-4E66-88E4-CE43E9631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180" y="4326999"/>
            <a:ext cx="501045" cy="2714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solidFill>
                  <a:srgbClr val="C00000"/>
                </a:solidFill>
                <a:latin typeface="+mn-lt"/>
                <a:cs typeface="Arial" pitchFamily="34" charset="0"/>
              </a:rPr>
              <a:t>LSP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1FE00F6-BDE7-417E-9754-13D24EB19C0C}"/>
              </a:ext>
            </a:extLst>
          </p:cNvPr>
          <p:cNvSpPr/>
          <p:nvPr/>
        </p:nvSpPr>
        <p:spPr bwMode="auto">
          <a:xfrm>
            <a:off x="2011663" y="4292584"/>
            <a:ext cx="4879427" cy="130991"/>
          </a:xfrm>
          <a:custGeom>
            <a:avLst/>
            <a:gdLst>
              <a:gd name="connsiteX0" fmla="*/ 0 w 4879427"/>
              <a:gd name="connsiteY0" fmla="*/ 130991 h 130991"/>
              <a:gd name="connsiteX1" fmla="*/ 1064172 w 4879427"/>
              <a:gd name="connsiteY1" fmla="*/ 99460 h 130991"/>
              <a:gd name="connsiteX2" fmla="*/ 1939158 w 4879427"/>
              <a:gd name="connsiteY2" fmla="*/ 4867 h 130991"/>
              <a:gd name="connsiteX3" fmla="*/ 2766848 w 4879427"/>
              <a:gd name="connsiteY3" fmla="*/ 12750 h 130991"/>
              <a:gd name="connsiteX4" fmla="*/ 4879427 w 4879427"/>
              <a:gd name="connsiteY4" fmla="*/ 75812 h 1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9427" h="130991">
                <a:moveTo>
                  <a:pt x="0" y="130991"/>
                </a:moveTo>
                <a:cubicBezTo>
                  <a:pt x="370489" y="125736"/>
                  <a:pt x="740979" y="120481"/>
                  <a:pt x="1064172" y="99460"/>
                </a:cubicBezTo>
                <a:cubicBezTo>
                  <a:pt x="1387365" y="78439"/>
                  <a:pt x="1655379" y="19319"/>
                  <a:pt x="1939158" y="4867"/>
                </a:cubicBezTo>
                <a:cubicBezTo>
                  <a:pt x="2222937" y="-9585"/>
                  <a:pt x="2766848" y="12750"/>
                  <a:pt x="2766848" y="12750"/>
                </a:cubicBezTo>
                <a:lnTo>
                  <a:pt x="4879427" y="75812"/>
                </a:ln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Box 54">
            <a:extLst>
              <a:ext uri="{FF2B5EF4-FFF2-40B4-BE49-F238E27FC236}">
                <a16:creationId xmlns:a16="http://schemas.microsoft.com/office/drawing/2014/main" id="{83517EC1-52C3-4B4F-B698-AF782A7A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021" y="4444197"/>
            <a:ext cx="503635" cy="46762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b="1" dirty="0">
                <a:solidFill>
                  <a:srgbClr val="0000FF"/>
                </a:solidFill>
                <a:latin typeface="+mn-lt"/>
                <a:cs typeface="Arial" pitchFamily="34" charset="0"/>
              </a:rPr>
              <a:t>E2E LSP</a:t>
            </a:r>
          </a:p>
        </p:txBody>
      </p:sp>
      <p:sp>
        <p:nvSpPr>
          <p:cNvPr id="109" name="Freeform 39">
            <a:extLst>
              <a:ext uri="{FF2B5EF4-FFF2-40B4-BE49-F238E27FC236}">
                <a16:creationId xmlns:a16="http://schemas.microsoft.com/office/drawing/2014/main" id="{AA39E75F-919C-421E-8564-1DC1A82E9128}"/>
              </a:ext>
            </a:extLst>
          </p:cNvPr>
          <p:cNvSpPr>
            <a:spLocks/>
          </p:cNvSpPr>
          <p:nvPr/>
        </p:nvSpPr>
        <p:spPr bwMode="black">
          <a:xfrm>
            <a:off x="3202887" y="4376165"/>
            <a:ext cx="467915" cy="288541"/>
          </a:xfrm>
          <a:custGeom>
            <a:avLst/>
            <a:gdLst>
              <a:gd name="T0" fmla="*/ 113 w 393"/>
              <a:gd name="T1" fmla="*/ 0 h 280"/>
              <a:gd name="T2" fmla="*/ 47 w 393"/>
              <a:gd name="T3" fmla="*/ 181 h 280"/>
              <a:gd name="T4" fmla="*/ 393 w 393"/>
              <a:gd name="T5" fmla="*/ 280 h 280"/>
              <a:gd name="T6" fmla="*/ 0 60000 65536"/>
              <a:gd name="T7" fmla="*/ 0 60000 65536"/>
              <a:gd name="T8" fmla="*/ 0 60000 65536"/>
              <a:gd name="T9" fmla="*/ 0 w 393"/>
              <a:gd name="T10" fmla="*/ 0 h 280"/>
              <a:gd name="T11" fmla="*/ 393 w 393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3" h="280">
                <a:moveTo>
                  <a:pt x="113" y="0"/>
                </a:moveTo>
                <a:cubicBezTo>
                  <a:pt x="56" y="67"/>
                  <a:pt x="0" y="134"/>
                  <a:pt x="47" y="181"/>
                </a:cubicBezTo>
                <a:cubicBezTo>
                  <a:pt x="94" y="228"/>
                  <a:pt x="243" y="254"/>
                  <a:pt x="393" y="2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b">
            <a:spAutoFit/>
          </a:bodyPr>
          <a:lstStyle/>
          <a:p>
            <a:pPr>
              <a:defRPr/>
            </a:pPr>
            <a:endParaRPr lang="en-US" sz="1275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1" name="Text Box 7">
            <a:extLst>
              <a:ext uri="{FF2B5EF4-FFF2-40B4-BE49-F238E27FC236}">
                <a16:creationId xmlns:a16="http://schemas.microsoft.com/office/drawing/2014/main" id="{BAA40E9A-9EAB-4208-950E-E1702E4E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08" y="3303259"/>
            <a:ext cx="856060" cy="46791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Customer</a:t>
            </a:r>
          </a:p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Site 1</a:t>
            </a:r>
          </a:p>
        </p:txBody>
      </p:sp>
      <p:sp>
        <p:nvSpPr>
          <p:cNvPr id="112" name="Text Box 7">
            <a:extLst>
              <a:ext uri="{FF2B5EF4-FFF2-40B4-BE49-F238E27FC236}">
                <a16:creationId xmlns:a16="http://schemas.microsoft.com/office/drawing/2014/main" id="{A9C2FF91-A1E5-4E21-AD66-15F057FE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515" y="3199028"/>
            <a:ext cx="856060" cy="46791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4478" tIns="37239" rIns="74478" bIns="37239">
            <a:spAutoFit/>
          </a:bodyPr>
          <a:lstStyle/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Customer</a:t>
            </a:r>
          </a:p>
          <a:p>
            <a:pPr algn="ctr" defTabSz="745331" eaLnBrk="0" hangingPunct="0">
              <a:defRPr/>
            </a:pPr>
            <a:r>
              <a:rPr lang="en-GB" sz="1275" dirty="0">
                <a:latin typeface="+mn-lt"/>
                <a:cs typeface="Arial" pitchFamily="34" charset="0"/>
              </a:rPr>
              <a:t>Site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3E8D0-26D9-41FC-A373-BBE44BC3BC72}"/>
              </a:ext>
            </a:extLst>
          </p:cNvPr>
          <p:cNvSpPr txBox="1"/>
          <p:nvPr/>
        </p:nvSpPr>
        <p:spPr>
          <a:xfrm>
            <a:off x="3361191" y="1076381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Inter-provider VPN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DBE4E3-F4BE-43DE-9275-2DBE6DA64E59}"/>
              </a:ext>
            </a:extLst>
          </p:cNvPr>
          <p:cNvSpPr txBox="1"/>
          <p:nvPr/>
        </p:nvSpPr>
        <p:spPr>
          <a:xfrm>
            <a:off x="2899363" y="2769950"/>
            <a:ext cx="325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Carrier supporting Carriers (</a:t>
            </a:r>
            <a:r>
              <a:rPr lang="en-US" sz="1800" b="1" u="sng" dirty="0" err="1"/>
              <a:t>CsC</a:t>
            </a:r>
            <a:r>
              <a:rPr lang="en-US" sz="1800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967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83422" y="1868908"/>
            <a:ext cx="8223250" cy="1015079"/>
          </a:xfrm>
        </p:spPr>
        <p:txBody>
          <a:bodyPr/>
          <a:lstStyle/>
          <a:p>
            <a:pPr algn="ctr"/>
            <a:r>
              <a:rPr lang="en-US" sz="4400" b="1" dirty="0"/>
              <a:t>Inter-AS MPLS L3 VPN</a:t>
            </a:r>
          </a:p>
        </p:txBody>
      </p:sp>
    </p:spTree>
    <p:extLst>
      <p:ext uri="{BB962C8B-B14F-4D97-AF65-F5344CB8AC3E}">
        <p14:creationId xmlns:p14="http://schemas.microsoft.com/office/powerpoint/2010/main" val="2933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2871-CECF-46D4-B6B1-E189FBC5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Inter-AS MPLS L3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92A0-F1C9-4EEE-B252-447A6666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1282452"/>
            <a:ext cx="8565134" cy="1902074"/>
          </a:xfrm>
        </p:spPr>
        <p:txBody>
          <a:bodyPr/>
          <a:lstStyle/>
          <a:p>
            <a:r>
              <a:rPr lang="en-US" sz="1800" dirty="0"/>
              <a:t>Stitching VPNs sitting in two networks to each other.</a:t>
            </a:r>
          </a:p>
          <a:p>
            <a:r>
              <a:rPr lang="en-US" sz="1800" dirty="0"/>
              <a:t>RFC4364 - Chapter 10 - discusses 3 options:</a:t>
            </a:r>
          </a:p>
          <a:p>
            <a:pPr lvl="1"/>
            <a:r>
              <a:rPr lang="en-US" sz="1600" b="1" dirty="0"/>
              <a:t>Option A </a:t>
            </a:r>
            <a:r>
              <a:rPr lang="en-US" sz="1600" dirty="0"/>
              <a:t>- uses dedicated VLAN (groups) per VRF on ASBR-ASBR link</a:t>
            </a:r>
          </a:p>
          <a:p>
            <a:pPr lvl="1"/>
            <a:r>
              <a:rPr lang="en-US" sz="1600" b="1" dirty="0"/>
              <a:t>Option B</a:t>
            </a:r>
            <a:r>
              <a:rPr lang="en-US" sz="1600" dirty="0"/>
              <a:t> - uses MP-EBGP session to exchange VPNv4 routers + VPN labels</a:t>
            </a:r>
          </a:p>
          <a:p>
            <a:pPr lvl="1"/>
            <a:r>
              <a:rPr lang="en-US" sz="1600" b="1" dirty="0"/>
              <a:t>Option C</a:t>
            </a:r>
            <a:r>
              <a:rPr lang="en-US" sz="1600" dirty="0"/>
              <a:t> - uses BGP-LU to create a seamless MPLS domain with E2E LSPs</a:t>
            </a:r>
            <a:br>
              <a:rPr lang="en-US" sz="1600" dirty="0"/>
            </a:br>
            <a:r>
              <a:rPr lang="en-US" sz="1600" dirty="0"/>
              <a:t>(and RR-to-RR MP-EBGP </a:t>
            </a:r>
            <a:r>
              <a:rPr lang="en-US" sz="1600" dirty="0" err="1"/>
              <a:t>multihop</a:t>
            </a:r>
            <a:r>
              <a:rPr lang="en-US" sz="1600" dirty="0"/>
              <a:t> session to exchange VPNv4 routers + VPN labels)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8214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- Option 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E60-464A-457A-A40B-B9185E7B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860141"/>
            <a:ext cx="8229601" cy="1708447"/>
          </a:xfrm>
        </p:spPr>
        <p:txBody>
          <a:bodyPr/>
          <a:lstStyle/>
          <a:p>
            <a:r>
              <a:rPr lang="en-US" sz="1800" dirty="0"/>
              <a:t>Basic Idea - ASBR-2 behaves like a CE to the ASBR-1 (and vice versa):</a:t>
            </a:r>
          </a:p>
          <a:p>
            <a:pPr lvl="1"/>
            <a:r>
              <a:rPr lang="en-US" sz="1600" dirty="0"/>
              <a:t>On ASBRs - SP-1 and SP-2 provision all VPNs they want to share with each other.</a:t>
            </a:r>
          </a:p>
          <a:p>
            <a:pPr lvl="1"/>
            <a:r>
              <a:rPr lang="en-US" sz="1600" dirty="0"/>
              <a:t>Two ASBRs connect with a trunk (tagged Ethernet port) - one VLAN per VRF.</a:t>
            </a:r>
          </a:p>
          <a:p>
            <a:pPr lvl="1"/>
            <a:r>
              <a:rPr lang="en-US" sz="1600" dirty="0"/>
              <a:t>On each VLAN, within the VRFs - SP-1 and SP-2 configure a BGP session.</a:t>
            </a:r>
          </a:p>
          <a:p>
            <a:pPr lvl="1"/>
            <a:r>
              <a:rPr lang="en-US" sz="1600" dirty="0"/>
              <a:t>This BGP session behaves like a standard PE-CE session.</a:t>
            </a:r>
          </a:p>
          <a:p>
            <a:pPr lvl="1"/>
            <a:r>
              <a:rPr lang="en-US" sz="1600" dirty="0"/>
              <a:t>There is no MPLS-labeled traffic on the trunk</a:t>
            </a:r>
          </a:p>
          <a:p>
            <a:endParaRPr lang="en-US" sz="1800" dirty="0"/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68" y="3055303"/>
            <a:ext cx="15700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30" y="3050540"/>
            <a:ext cx="1620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293159" y="2681456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0577" y="2649129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8630" y="367919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2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630" y="3464878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8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34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030" y="3388678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6830" y="322199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6830" y="3602990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030" y="322199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3630" y="3755390"/>
            <a:ext cx="55880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743" y="42665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943" y="42919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76" y="276955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30" y="3555365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5" y="3664903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30" y="3698240"/>
            <a:ext cx="114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8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13" y="3050540"/>
            <a:ext cx="8117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76" y="3076261"/>
            <a:ext cx="762463" cy="7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93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30" y="342519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070" y="2775109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62" y="2816233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06" y="376999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967" y="385540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888" y="286162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0" y="4176170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36" y="4230847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630" y="3635605"/>
            <a:ext cx="422792" cy="6420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6500" y="3769676"/>
            <a:ext cx="85743" cy="4349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212" y="435339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277" y="439356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0526A0-EAFC-4969-9791-0FF0C831BD0E}"/>
              </a:ext>
            </a:extLst>
          </p:cNvPr>
          <p:cNvGrpSpPr/>
          <p:nvPr/>
        </p:nvGrpSpPr>
        <p:grpSpPr>
          <a:xfrm>
            <a:off x="3121564" y="3024604"/>
            <a:ext cx="440031" cy="907155"/>
            <a:chOff x="3121564" y="3024604"/>
            <a:chExt cx="440031" cy="907155"/>
          </a:xfrm>
        </p:grpSpPr>
        <p:pic>
          <p:nvPicPr>
            <p:cNvPr id="109" name="Picture 56" descr="Network Cloud 1.png">
              <a:extLst>
                <a:ext uri="{FF2B5EF4-FFF2-40B4-BE49-F238E27FC236}">
                  <a16:creationId xmlns:a16="http://schemas.microsoft.com/office/drawing/2014/main" id="{F278CDD2-D803-4347-B1D0-2E88E1D52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594" y="3669346"/>
              <a:ext cx="400001" cy="26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56" descr="Network Cloud 1.png">
              <a:extLst>
                <a:ext uri="{FF2B5EF4-FFF2-40B4-BE49-F238E27FC236}">
                  <a16:creationId xmlns:a16="http://schemas.microsoft.com/office/drawing/2014/main" id="{13F46F4E-FAFB-4C54-9864-950592BDE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121564" y="3024604"/>
              <a:ext cx="398430" cy="26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1" name="Picture 56" descr="Network Cloud 1.png">
              <a:extLst>
                <a:ext uri="{FF2B5EF4-FFF2-40B4-BE49-F238E27FC236}">
                  <a16:creationId xmlns:a16="http://schemas.microsoft.com/office/drawing/2014/main" id="{890C4301-B7A7-4B6E-B080-F25AA0F3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449" y="3330157"/>
              <a:ext cx="356990" cy="23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8C6B7C-7A87-4A3C-878E-190060119DC9}"/>
              </a:ext>
            </a:extLst>
          </p:cNvPr>
          <p:cNvGrpSpPr/>
          <p:nvPr/>
        </p:nvGrpSpPr>
        <p:grpSpPr>
          <a:xfrm>
            <a:off x="5308477" y="3124841"/>
            <a:ext cx="388865" cy="757549"/>
            <a:chOff x="5308477" y="3124841"/>
            <a:chExt cx="388865" cy="757549"/>
          </a:xfrm>
        </p:grpSpPr>
        <p:pic>
          <p:nvPicPr>
            <p:cNvPr id="112" name="Picture 56" descr="Network Cloud 1.png">
              <a:extLst>
                <a:ext uri="{FF2B5EF4-FFF2-40B4-BE49-F238E27FC236}">
                  <a16:creationId xmlns:a16="http://schemas.microsoft.com/office/drawing/2014/main" id="{87A67AA9-D0F9-49C1-B364-899431986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2899" y="3650638"/>
              <a:ext cx="353263" cy="23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56" descr="Network Cloud 1.png">
              <a:extLst>
                <a:ext uri="{FF2B5EF4-FFF2-40B4-BE49-F238E27FC236}">
                  <a16:creationId xmlns:a16="http://schemas.microsoft.com/office/drawing/2014/main" id="{97B358A5-6DAA-4AA8-B2DF-EC526D14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00761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477" y="3328832"/>
              <a:ext cx="388865" cy="255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56" descr="Network Cloud 1.png">
              <a:extLst>
                <a:ext uri="{FF2B5EF4-FFF2-40B4-BE49-F238E27FC236}">
                  <a16:creationId xmlns:a16="http://schemas.microsoft.com/office/drawing/2014/main" id="{C5D24B5A-771B-4529-8812-2B66058E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190" y="3124841"/>
              <a:ext cx="288900" cy="189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9890" name="Group 79889">
            <a:extLst>
              <a:ext uri="{FF2B5EF4-FFF2-40B4-BE49-F238E27FC236}">
                <a16:creationId xmlns:a16="http://schemas.microsoft.com/office/drawing/2014/main" id="{48D0574F-A9CD-4EF3-8A4D-520A11492017}"/>
              </a:ext>
            </a:extLst>
          </p:cNvPr>
          <p:cNvGrpSpPr/>
          <p:nvPr/>
        </p:nvGrpSpPr>
        <p:grpSpPr>
          <a:xfrm>
            <a:off x="3393440" y="3184525"/>
            <a:ext cx="1985750" cy="581989"/>
            <a:chOff x="3393440" y="3184525"/>
            <a:chExt cx="1985750" cy="581989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D3106BD-6A7F-471E-BB3B-A154178A64D2}"/>
                </a:ext>
              </a:extLst>
            </p:cNvPr>
            <p:cNvCxnSpPr>
              <a:cxnSpLocks/>
            </p:cNvCxnSpPr>
            <p:nvPr/>
          </p:nvCxnSpPr>
          <p:spPr>
            <a:xfrm>
              <a:off x="3561595" y="3531235"/>
              <a:ext cx="1651635" cy="0"/>
            </a:xfrm>
            <a:prstGeom prst="line">
              <a:avLst/>
            </a:prstGeom>
            <a:ln w="38100">
              <a:solidFill>
                <a:srgbClr val="C0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1035EF4-8B0C-4C3C-82DE-E0E0F6640384}"/>
                </a:ext>
              </a:extLst>
            </p:cNvPr>
            <p:cNvCxnSpPr>
              <a:cxnSpLocks/>
            </p:cNvCxnSpPr>
            <p:nvPr/>
          </p:nvCxnSpPr>
          <p:spPr>
            <a:xfrm>
              <a:off x="3511439" y="3447256"/>
              <a:ext cx="1797038" cy="9130"/>
            </a:xfrm>
            <a:prstGeom prst="line">
              <a:avLst/>
            </a:prstGeom>
            <a:ln w="38100">
              <a:solidFill>
                <a:srgbClr val="00B05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70072B2-00EF-473D-A9F3-D7A8AAE01063}"/>
                </a:ext>
              </a:extLst>
            </p:cNvPr>
            <p:cNvCxnSpPr>
              <a:cxnSpLocks/>
            </p:cNvCxnSpPr>
            <p:nvPr/>
          </p:nvCxnSpPr>
          <p:spPr>
            <a:xfrm>
              <a:off x="3561595" y="3356097"/>
              <a:ext cx="1651635" cy="0"/>
            </a:xfrm>
            <a:prstGeom prst="line">
              <a:avLst/>
            </a:prstGeom>
            <a:ln w="38100">
              <a:solidFill>
                <a:srgbClr val="00B0F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1EA085A-3CA6-4A8A-B7F6-1D1A075B1865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184525"/>
              <a:ext cx="168155" cy="162246"/>
            </a:xfrm>
            <a:prstGeom prst="line">
              <a:avLst/>
            </a:prstGeom>
            <a:ln w="38100">
              <a:solidFill>
                <a:srgbClr val="00B0F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1F11EA3-6171-41CF-A4D7-886567B72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9037" y="3520755"/>
              <a:ext cx="131177" cy="245759"/>
            </a:xfrm>
            <a:prstGeom prst="line">
              <a:avLst/>
            </a:prstGeom>
            <a:ln w="38100">
              <a:solidFill>
                <a:srgbClr val="C0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4D4F60-F3E3-45F4-9BA2-B1CA693385B9}"/>
                </a:ext>
              </a:extLst>
            </p:cNvPr>
            <p:cNvCxnSpPr>
              <a:cxnSpLocks/>
            </p:cNvCxnSpPr>
            <p:nvPr/>
          </p:nvCxnSpPr>
          <p:spPr>
            <a:xfrm>
              <a:off x="5214339" y="3531235"/>
              <a:ext cx="118560" cy="235279"/>
            </a:xfrm>
            <a:prstGeom prst="line">
              <a:avLst/>
            </a:prstGeom>
            <a:ln w="38100">
              <a:solidFill>
                <a:srgbClr val="C0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C06B917-66AA-4102-A061-0281316D0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945" y="3219613"/>
              <a:ext cx="191245" cy="113180"/>
            </a:xfrm>
            <a:prstGeom prst="line">
              <a:avLst/>
            </a:prstGeom>
            <a:ln w="38100">
              <a:solidFill>
                <a:srgbClr val="00B0F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ylinder 159">
            <a:extLst>
              <a:ext uri="{FF2B5EF4-FFF2-40B4-BE49-F238E27FC236}">
                <a16:creationId xmlns:a16="http://schemas.microsoft.com/office/drawing/2014/main" id="{7B642D7D-397C-46FD-88E9-95559C5AF0E4}"/>
              </a:ext>
            </a:extLst>
          </p:cNvPr>
          <p:cNvSpPr/>
          <p:nvPr/>
        </p:nvSpPr>
        <p:spPr>
          <a:xfrm rot="5400000">
            <a:off x="4214720" y="2702067"/>
            <a:ext cx="420687" cy="1441856"/>
          </a:xfrm>
          <a:prstGeom prst="can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9891" name="TextBox 79890">
            <a:extLst>
              <a:ext uri="{FF2B5EF4-FFF2-40B4-BE49-F238E27FC236}">
                <a16:creationId xmlns:a16="http://schemas.microsoft.com/office/drawing/2014/main" id="{750C779D-5807-4565-A12A-6976A774939B}"/>
              </a:ext>
            </a:extLst>
          </p:cNvPr>
          <p:cNvSpPr txBox="1"/>
          <p:nvPr/>
        </p:nvSpPr>
        <p:spPr>
          <a:xfrm>
            <a:off x="3817533" y="2801920"/>
            <a:ext cx="1138939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IEEE 802.1Q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TRUNK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9ECAD11-DEB7-4A5E-8EE7-251F0D7AD7CC}"/>
              </a:ext>
            </a:extLst>
          </p:cNvPr>
          <p:cNvSpPr txBox="1"/>
          <p:nvPr/>
        </p:nvSpPr>
        <p:spPr>
          <a:xfrm>
            <a:off x="3791543" y="3692179"/>
            <a:ext cx="1236723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ONE VLAN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per each VRF</a:t>
            </a:r>
            <a:endParaRPr lang="en-US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79896" name="Group 79895">
            <a:extLst>
              <a:ext uri="{FF2B5EF4-FFF2-40B4-BE49-F238E27FC236}">
                <a16:creationId xmlns:a16="http://schemas.microsoft.com/office/drawing/2014/main" id="{859B9FE8-4292-4AD4-AAFA-EABDCCB8726F}"/>
              </a:ext>
            </a:extLst>
          </p:cNvPr>
          <p:cNvGrpSpPr/>
          <p:nvPr/>
        </p:nvGrpSpPr>
        <p:grpSpPr>
          <a:xfrm>
            <a:off x="2103120" y="3512820"/>
            <a:ext cx="4594289" cy="272197"/>
            <a:chOff x="2103120" y="3512820"/>
            <a:chExt cx="4594289" cy="272197"/>
          </a:xfrm>
        </p:grpSpPr>
        <p:sp>
          <p:nvSpPr>
            <p:cNvPr id="79895" name="Freeform: Shape 79894">
              <a:extLst>
                <a:ext uri="{FF2B5EF4-FFF2-40B4-BE49-F238E27FC236}">
                  <a16:creationId xmlns:a16="http://schemas.microsoft.com/office/drawing/2014/main" id="{927B8FDA-13B9-4B23-8B94-091E16530FF1}"/>
                </a:ext>
              </a:extLst>
            </p:cNvPr>
            <p:cNvSpPr/>
            <p:nvPr/>
          </p:nvSpPr>
          <p:spPr>
            <a:xfrm>
              <a:off x="2103120" y="3512820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A3CF350-19EB-4190-B821-BADF64E5F9C1}"/>
                </a:ext>
              </a:extLst>
            </p:cNvPr>
            <p:cNvSpPr/>
            <p:nvPr/>
          </p:nvSpPr>
          <p:spPr>
            <a:xfrm rot="21057196">
              <a:off x="5737289" y="3520755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6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79891" grpId="0"/>
      <p:bldP spid="1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9708-6F8B-4C1C-9A31-F32E795B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F23D-2B94-43A3-8CBD-6DF398F6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1282452"/>
            <a:ext cx="8229601" cy="1902074"/>
          </a:xfrm>
        </p:spPr>
        <p:txBody>
          <a:bodyPr/>
          <a:lstStyle/>
          <a:p>
            <a:r>
              <a:rPr lang="en-US" dirty="0"/>
              <a:t>MPLS L3 VPN - short recap</a:t>
            </a:r>
          </a:p>
          <a:p>
            <a:r>
              <a:rPr lang="en-US" dirty="0"/>
              <a:t>Inter-AS L3 VPN</a:t>
            </a:r>
          </a:p>
          <a:p>
            <a:r>
              <a:rPr lang="en-US" dirty="0"/>
              <a:t>MPLS L2 VPN - short recap</a:t>
            </a:r>
          </a:p>
          <a:p>
            <a:r>
              <a:rPr lang="en-US" dirty="0"/>
              <a:t>Inter-AS L2 VPN</a:t>
            </a:r>
          </a:p>
        </p:txBody>
      </p:sp>
    </p:spTree>
    <p:extLst>
      <p:ext uri="{BB962C8B-B14F-4D97-AF65-F5344CB8AC3E}">
        <p14:creationId xmlns:p14="http://schemas.microsoft.com/office/powerpoint/2010/main" val="392647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- Option A - MPLS Domain Limits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90" y="2008981"/>
            <a:ext cx="15700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52" y="2004218"/>
            <a:ext cx="1620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08009" y="1597480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199" y="1602807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252" y="2632868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48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052" y="2404268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252" y="2418556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04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00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052" y="2404268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652" y="2342356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3451" y="2124868"/>
            <a:ext cx="1144587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452" y="2556668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652" y="2175668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022" y="2709068"/>
            <a:ext cx="91303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365" y="3220243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565" y="3245643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98" y="172323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52" y="2509043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2" y="2443956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52" y="2651918"/>
            <a:ext cx="114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40" y="2707481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35" y="2004218"/>
            <a:ext cx="8117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98" y="2029939"/>
            <a:ext cx="762463" cy="7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15" y="2707481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52" y="2378868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692" y="1728787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384" y="1769911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9" y="254904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589" y="280908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738" y="1777652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4" y="3315142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52" y="3607593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251" y="2589283"/>
            <a:ext cx="1004253" cy="12740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332" y="2723354"/>
            <a:ext cx="933533" cy="7690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6" y="3492370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793" y="377031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0526A0-EAFC-4969-9791-0FF0C831BD0E}"/>
              </a:ext>
            </a:extLst>
          </p:cNvPr>
          <p:cNvGrpSpPr/>
          <p:nvPr/>
        </p:nvGrpSpPr>
        <p:grpSpPr>
          <a:xfrm>
            <a:off x="3088186" y="1978282"/>
            <a:ext cx="440031" cy="907155"/>
            <a:chOff x="3121564" y="3024604"/>
            <a:chExt cx="440031" cy="907155"/>
          </a:xfrm>
        </p:grpSpPr>
        <p:pic>
          <p:nvPicPr>
            <p:cNvPr id="109" name="Picture 56" descr="Network Cloud 1.png">
              <a:extLst>
                <a:ext uri="{FF2B5EF4-FFF2-40B4-BE49-F238E27FC236}">
                  <a16:creationId xmlns:a16="http://schemas.microsoft.com/office/drawing/2014/main" id="{F278CDD2-D803-4347-B1D0-2E88E1D52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594" y="3669346"/>
              <a:ext cx="400001" cy="26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56" descr="Network Cloud 1.png">
              <a:extLst>
                <a:ext uri="{FF2B5EF4-FFF2-40B4-BE49-F238E27FC236}">
                  <a16:creationId xmlns:a16="http://schemas.microsoft.com/office/drawing/2014/main" id="{13F46F4E-FAFB-4C54-9864-950592BDE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121564" y="3024604"/>
              <a:ext cx="398430" cy="26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1" name="Picture 56" descr="Network Cloud 1.png">
              <a:extLst>
                <a:ext uri="{FF2B5EF4-FFF2-40B4-BE49-F238E27FC236}">
                  <a16:creationId xmlns:a16="http://schemas.microsoft.com/office/drawing/2014/main" id="{890C4301-B7A7-4B6E-B080-F25AA0F3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449" y="3330157"/>
              <a:ext cx="356990" cy="23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8C6B7C-7A87-4A3C-878E-190060119DC9}"/>
              </a:ext>
            </a:extLst>
          </p:cNvPr>
          <p:cNvGrpSpPr/>
          <p:nvPr/>
        </p:nvGrpSpPr>
        <p:grpSpPr>
          <a:xfrm>
            <a:off x="5275099" y="2078519"/>
            <a:ext cx="388865" cy="757549"/>
            <a:chOff x="5308477" y="3124841"/>
            <a:chExt cx="388865" cy="757549"/>
          </a:xfrm>
        </p:grpSpPr>
        <p:pic>
          <p:nvPicPr>
            <p:cNvPr id="112" name="Picture 56" descr="Network Cloud 1.png">
              <a:extLst>
                <a:ext uri="{FF2B5EF4-FFF2-40B4-BE49-F238E27FC236}">
                  <a16:creationId xmlns:a16="http://schemas.microsoft.com/office/drawing/2014/main" id="{87A67AA9-D0F9-49C1-B364-899431986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2899" y="3650638"/>
              <a:ext cx="353263" cy="23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56" descr="Network Cloud 1.png">
              <a:extLst>
                <a:ext uri="{FF2B5EF4-FFF2-40B4-BE49-F238E27FC236}">
                  <a16:creationId xmlns:a16="http://schemas.microsoft.com/office/drawing/2014/main" id="{97B358A5-6DAA-4AA8-B2DF-EC526D14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00761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477" y="3328832"/>
              <a:ext cx="388865" cy="255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56" descr="Network Cloud 1.png">
              <a:extLst>
                <a:ext uri="{FF2B5EF4-FFF2-40B4-BE49-F238E27FC236}">
                  <a16:creationId xmlns:a16="http://schemas.microsoft.com/office/drawing/2014/main" id="{C5D24B5A-771B-4529-8812-2B66058E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-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190" y="3124841"/>
              <a:ext cx="288900" cy="189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9890" name="Group 79889">
            <a:extLst>
              <a:ext uri="{FF2B5EF4-FFF2-40B4-BE49-F238E27FC236}">
                <a16:creationId xmlns:a16="http://schemas.microsoft.com/office/drawing/2014/main" id="{48D0574F-A9CD-4EF3-8A4D-520A11492017}"/>
              </a:ext>
            </a:extLst>
          </p:cNvPr>
          <p:cNvGrpSpPr/>
          <p:nvPr/>
        </p:nvGrpSpPr>
        <p:grpSpPr>
          <a:xfrm>
            <a:off x="3360062" y="2138203"/>
            <a:ext cx="1985750" cy="581989"/>
            <a:chOff x="3393440" y="3184525"/>
            <a:chExt cx="1985750" cy="581989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D3106BD-6A7F-471E-BB3B-A154178A64D2}"/>
                </a:ext>
              </a:extLst>
            </p:cNvPr>
            <p:cNvCxnSpPr>
              <a:cxnSpLocks/>
            </p:cNvCxnSpPr>
            <p:nvPr/>
          </p:nvCxnSpPr>
          <p:spPr>
            <a:xfrm>
              <a:off x="3561595" y="3531235"/>
              <a:ext cx="1651635" cy="0"/>
            </a:xfrm>
            <a:prstGeom prst="line">
              <a:avLst/>
            </a:prstGeom>
            <a:ln w="38100">
              <a:solidFill>
                <a:srgbClr val="C0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1035EF4-8B0C-4C3C-82DE-E0E0F6640384}"/>
                </a:ext>
              </a:extLst>
            </p:cNvPr>
            <p:cNvCxnSpPr>
              <a:cxnSpLocks/>
            </p:cNvCxnSpPr>
            <p:nvPr/>
          </p:nvCxnSpPr>
          <p:spPr>
            <a:xfrm>
              <a:off x="3511439" y="3447256"/>
              <a:ext cx="1797038" cy="9130"/>
            </a:xfrm>
            <a:prstGeom prst="line">
              <a:avLst/>
            </a:prstGeom>
            <a:ln w="38100">
              <a:solidFill>
                <a:srgbClr val="00B05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70072B2-00EF-473D-A9F3-D7A8AAE01063}"/>
                </a:ext>
              </a:extLst>
            </p:cNvPr>
            <p:cNvCxnSpPr>
              <a:cxnSpLocks/>
            </p:cNvCxnSpPr>
            <p:nvPr/>
          </p:nvCxnSpPr>
          <p:spPr>
            <a:xfrm>
              <a:off x="3561595" y="3356097"/>
              <a:ext cx="1651635" cy="0"/>
            </a:xfrm>
            <a:prstGeom prst="line">
              <a:avLst/>
            </a:prstGeom>
            <a:ln w="38100">
              <a:solidFill>
                <a:srgbClr val="00B0F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1EA085A-3CA6-4A8A-B7F6-1D1A075B1865}"/>
                </a:ext>
              </a:extLst>
            </p:cNvPr>
            <p:cNvCxnSpPr>
              <a:cxnSpLocks/>
            </p:cNvCxnSpPr>
            <p:nvPr/>
          </p:nvCxnSpPr>
          <p:spPr>
            <a:xfrm>
              <a:off x="3393440" y="3184525"/>
              <a:ext cx="168155" cy="162246"/>
            </a:xfrm>
            <a:prstGeom prst="line">
              <a:avLst/>
            </a:prstGeom>
            <a:ln w="38100">
              <a:solidFill>
                <a:srgbClr val="00B0F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1F11EA3-6171-41CF-A4D7-886567B72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9037" y="3520755"/>
              <a:ext cx="131177" cy="245759"/>
            </a:xfrm>
            <a:prstGeom prst="line">
              <a:avLst/>
            </a:prstGeom>
            <a:ln w="38100">
              <a:solidFill>
                <a:srgbClr val="C0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4D4F60-F3E3-45F4-9BA2-B1CA693385B9}"/>
                </a:ext>
              </a:extLst>
            </p:cNvPr>
            <p:cNvCxnSpPr>
              <a:cxnSpLocks/>
            </p:cNvCxnSpPr>
            <p:nvPr/>
          </p:nvCxnSpPr>
          <p:spPr>
            <a:xfrm>
              <a:off x="5214339" y="3531235"/>
              <a:ext cx="118560" cy="235279"/>
            </a:xfrm>
            <a:prstGeom prst="line">
              <a:avLst/>
            </a:prstGeom>
            <a:ln w="38100">
              <a:solidFill>
                <a:srgbClr val="C0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C06B917-66AA-4102-A061-0281316D0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945" y="3219613"/>
              <a:ext cx="191245" cy="113180"/>
            </a:xfrm>
            <a:prstGeom prst="line">
              <a:avLst/>
            </a:prstGeom>
            <a:ln w="38100">
              <a:solidFill>
                <a:srgbClr val="00B0F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ylinder 159">
            <a:extLst>
              <a:ext uri="{FF2B5EF4-FFF2-40B4-BE49-F238E27FC236}">
                <a16:creationId xmlns:a16="http://schemas.microsoft.com/office/drawing/2014/main" id="{7B642D7D-397C-46FD-88E9-95559C5AF0E4}"/>
              </a:ext>
            </a:extLst>
          </p:cNvPr>
          <p:cNvSpPr/>
          <p:nvPr/>
        </p:nvSpPr>
        <p:spPr>
          <a:xfrm rot="5400000">
            <a:off x="4181342" y="1655745"/>
            <a:ext cx="420687" cy="1441856"/>
          </a:xfrm>
          <a:prstGeom prst="can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9891" name="TextBox 79890">
            <a:extLst>
              <a:ext uri="{FF2B5EF4-FFF2-40B4-BE49-F238E27FC236}">
                <a16:creationId xmlns:a16="http://schemas.microsoft.com/office/drawing/2014/main" id="{750C779D-5807-4565-A12A-6976A774939B}"/>
              </a:ext>
            </a:extLst>
          </p:cNvPr>
          <p:cNvSpPr txBox="1"/>
          <p:nvPr/>
        </p:nvSpPr>
        <p:spPr>
          <a:xfrm>
            <a:off x="3784155" y="1755598"/>
            <a:ext cx="1138939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IEEE 802.1Q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TRUNK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9ECAD11-DEB7-4A5E-8EE7-251F0D7AD7CC}"/>
              </a:ext>
            </a:extLst>
          </p:cNvPr>
          <p:cNvSpPr txBox="1"/>
          <p:nvPr/>
        </p:nvSpPr>
        <p:spPr>
          <a:xfrm>
            <a:off x="3758165" y="2645857"/>
            <a:ext cx="1236723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ONE VLAN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per each VRF</a:t>
            </a:r>
            <a:endParaRPr lang="en-US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79896" name="Group 79895">
            <a:extLst>
              <a:ext uri="{FF2B5EF4-FFF2-40B4-BE49-F238E27FC236}">
                <a16:creationId xmlns:a16="http://schemas.microsoft.com/office/drawing/2014/main" id="{859B9FE8-4292-4AD4-AAFA-EABDCCB8726F}"/>
              </a:ext>
            </a:extLst>
          </p:cNvPr>
          <p:cNvGrpSpPr/>
          <p:nvPr/>
        </p:nvGrpSpPr>
        <p:grpSpPr>
          <a:xfrm>
            <a:off x="2069742" y="2466498"/>
            <a:ext cx="4594289" cy="272197"/>
            <a:chOff x="2103120" y="3512820"/>
            <a:chExt cx="4594289" cy="272197"/>
          </a:xfrm>
        </p:grpSpPr>
        <p:sp>
          <p:nvSpPr>
            <p:cNvPr id="79895" name="Freeform: Shape 79894">
              <a:extLst>
                <a:ext uri="{FF2B5EF4-FFF2-40B4-BE49-F238E27FC236}">
                  <a16:creationId xmlns:a16="http://schemas.microsoft.com/office/drawing/2014/main" id="{927B8FDA-13B9-4B23-8B94-091E16530FF1}"/>
                </a:ext>
              </a:extLst>
            </p:cNvPr>
            <p:cNvSpPr/>
            <p:nvPr/>
          </p:nvSpPr>
          <p:spPr>
            <a:xfrm>
              <a:off x="2103120" y="3512820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A3CF350-19EB-4190-B821-BADF64E5F9C1}"/>
                </a:ext>
              </a:extLst>
            </p:cNvPr>
            <p:cNvSpPr/>
            <p:nvPr/>
          </p:nvSpPr>
          <p:spPr>
            <a:xfrm rot="21057196">
              <a:off x="5737289" y="3520755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3C33F4-0519-4691-8169-42C0AC2E2488}"/>
              </a:ext>
            </a:extLst>
          </p:cNvPr>
          <p:cNvGrpSpPr/>
          <p:nvPr/>
        </p:nvGrpSpPr>
        <p:grpSpPr>
          <a:xfrm>
            <a:off x="2067114" y="1075848"/>
            <a:ext cx="1021072" cy="3545840"/>
            <a:chOff x="2067114" y="1075848"/>
            <a:chExt cx="1021072" cy="35458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146EFF-0100-4F09-ADC4-C4010B414CC7}"/>
                </a:ext>
              </a:extLst>
            </p:cNvPr>
            <p:cNvGrpSpPr/>
            <p:nvPr/>
          </p:nvGrpSpPr>
          <p:grpSpPr>
            <a:xfrm>
              <a:off x="2067114" y="1075848"/>
              <a:ext cx="1021072" cy="3545840"/>
              <a:chOff x="2067114" y="1075848"/>
              <a:chExt cx="1021072" cy="354584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EC26386-369A-4B8E-96EC-8227C7D7FDBF}"/>
                  </a:ext>
                </a:extLst>
              </p:cNvPr>
              <p:cNvCxnSpPr/>
              <p:nvPr/>
            </p:nvCxnSpPr>
            <p:spPr>
              <a:xfrm>
                <a:off x="2067114" y="1075848"/>
                <a:ext cx="0" cy="35204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Dot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634CEBB-A1BB-4816-823D-071B6B1CFCE7}"/>
                  </a:ext>
                </a:extLst>
              </p:cNvPr>
              <p:cNvCxnSpPr/>
              <p:nvPr/>
            </p:nvCxnSpPr>
            <p:spPr>
              <a:xfrm>
                <a:off x="3067420" y="1101248"/>
                <a:ext cx="0" cy="35204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Dot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5A21863-E768-41E5-AF15-27F47317C331}"/>
                  </a:ext>
                </a:extLst>
              </p:cNvPr>
              <p:cNvCxnSpPr/>
              <p:nvPr/>
            </p:nvCxnSpPr>
            <p:spPr>
              <a:xfrm>
                <a:off x="2067114" y="4259261"/>
                <a:ext cx="102107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miter lim="800000"/>
                <a:headEnd type="arrow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8A1572-E96B-4714-9264-3C7C54A75F08}"/>
                </a:ext>
              </a:extLst>
            </p:cNvPr>
            <p:cNvSpPr txBox="1"/>
            <p:nvPr/>
          </p:nvSpPr>
          <p:spPr>
            <a:xfrm>
              <a:off x="2218639" y="4066029"/>
              <a:ext cx="675671" cy="4338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MPLS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domain</a:t>
              </a:r>
              <a:endParaRPr lang="en-US" sz="1400" b="1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5AC059-8E0B-4443-A52F-644BFECBCC9A}"/>
              </a:ext>
            </a:extLst>
          </p:cNvPr>
          <p:cNvGrpSpPr/>
          <p:nvPr/>
        </p:nvGrpSpPr>
        <p:grpSpPr>
          <a:xfrm>
            <a:off x="5678530" y="1050448"/>
            <a:ext cx="1031648" cy="3545840"/>
            <a:chOff x="5678530" y="1050448"/>
            <a:chExt cx="1031648" cy="354584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90AAA9-E015-4412-A5D1-239C3A4EF84E}"/>
                </a:ext>
              </a:extLst>
            </p:cNvPr>
            <p:cNvCxnSpPr/>
            <p:nvPr/>
          </p:nvCxnSpPr>
          <p:spPr>
            <a:xfrm>
              <a:off x="5678530" y="1050448"/>
              <a:ext cx="0" cy="352044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CF0D33-2446-4DDF-ACAE-2B80B12641EA}"/>
                </a:ext>
              </a:extLst>
            </p:cNvPr>
            <p:cNvCxnSpPr/>
            <p:nvPr/>
          </p:nvCxnSpPr>
          <p:spPr>
            <a:xfrm>
              <a:off x="6678836" y="1075848"/>
              <a:ext cx="0" cy="352044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FB36547-DAA0-43A0-B840-82C6A0C16FC2}"/>
                </a:ext>
              </a:extLst>
            </p:cNvPr>
            <p:cNvCxnSpPr/>
            <p:nvPr/>
          </p:nvCxnSpPr>
          <p:spPr>
            <a:xfrm>
              <a:off x="5689106" y="4259261"/>
              <a:ext cx="10210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A4F4922-15D6-49CB-AB00-7EEAC348D849}"/>
                </a:ext>
              </a:extLst>
            </p:cNvPr>
            <p:cNvSpPr txBox="1"/>
            <p:nvPr/>
          </p:nvSpPr>
          <p:spPr>
            <a:xfrm>
              <a:off x="5811366" y="4024277"/>
              <a:ext cx="675671" cy="4338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MPLS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domain</a:t>
              </a:r>
              <a:endParaRPr lang="en-US" sz="1400" b="1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7EF620-9047-4DB7-9E0B-32B4C13D20AD}"/>
              </a:ext>
            </a:extLst>
          </p:cNvPr>
          <p:cNvGrpSpPr/>
          <p:nvPr/>
        </p:nvGrpSpPr>
        <p:grpSpPr>
          <a:xfrm>
            <a:off x="3088186" y="4042318"/>
            <a:ext cx="2564598" cy="433886"/>
            <a:chOff x="3088186" y="4042318"/>
            <a:chExt cx="2564598" cy="433886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8F78E23-EB48-4DF3-8F7C-A11909743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8186" y="4259261"/>
              <a:ext cx="2564598" cy="7301"/>
            </a:xfrm>
            <a:prstGeom prst="straightConnector1">
              <a:avLst/>
            </a:prstGeom>
            <a:ln w="19050">
              <a:solidFill>
                <a:schemeClr val="accent2"/>
              </a:solidFill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1D9D8E-CA8F-46FB-9580-81E4D0A369DC}"/>
                </a:ext>
              </a:extLst>
            </p:cNvPr>
            <p:cNvSpPr txBox="1"/>
            <p:nvPr/>
          </p:nvSpPr>
          <p:spPr>
            <a:xfrm>
              <a:off x="3648152" y="4042318"/>
              <a:ext cx="1368168" cy="4338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/>
                </a:rPr>
                <a:t>IP (non-MPLS)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/>
                </a:rPr>
                <a:t>domain</a:t>
              </a:r>
              <a:endParaRPr lang="en-US" sz="1400" b="1" dirty="0">
                <a:solidFill>
                  <a:schemeClr val="accent2"/>
                </a:solidFill>
                <a:latin typeface="Comic Sans MS" panose="030F0702030302020204" pitchFamily="66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33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36587" y="313437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- Option A - </a:t>
            </a:r>
            <a:r>
              <a:rPr lang="fr-FR" dirty="0" err="1">
                <a:latin typeface="Arial" charset="0"/>
                <a:ea typeface="ＭＳ Ｐゴシック" charset="0"/>
              </a:rPr>
              <a:t>Detailed</a:t>
            </a:r>
            <a:r>
              <a:rPr lang="fr-FR" dirty="0">
                <a:latin typeface="Arial" charset="0"/>
                <a:ea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</a:rPr>
              <a:t>Operation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004D2F4-4431-4BE1-B9D6-14AC0D80ED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771525"/>
            <a:ext cx="7040880" cy="40881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A7A7C4-7EFC-4312-B581-F27CB1EA6853}"/>
              </a:ext>
            </a:extLst>
          </p:cNvPr>
          <p:cNvSpPr/>
          <p:nvPr/>
        </p:nvSpPr>
        <p:spPr>
          <a:xfrm>
            <a:off x="6785022" y="2682239"/>
            <a:ext cx="810915" cy="50228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ACBC9-05AD-4923-AB7E-07F8D4732F18}"/>
              </a:ext>
            </a:extLst>
          </p:cNvPr>
          <p:cNvCxnSpPr>
            <a:cxnSpLocks/>
          </p:cNvCxnSpPr>
          <p:nvPr/>
        </p:nvCxnSpPr>
        <p:spPr>
          <a:xfrm flipH="1">
            <a:off x="6826885" y="1565148"/>
            <a:ext cx="624840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EB823D-B25C-4621-A767-4843EF5B805B}"/>
              </a:ext>
            </a:extLst>
          </p:cNvPr>
          <p:cNvSpPr/>
          <p:nvPr/>
        </p:nvSpPr>
        <p:spPr>
          <a:xfrm>
            <a:off x="5372781" y="2681603"/>
            <a:ext cx="1032259" cy="635637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B4B29-46FC-48B6-944A-70D43CDA45E4}"/>
              </a:ext>
            </a:extLst>
          </p:cNvPr>
          <p:cNvCxnSpPr>
            <a:cxnSpLocks/>
          </p:cNvCxnSpPr>
          <p:nvPr/>
        </p:nvCxnSpPr>
        <p:spPr>
          <a:xfrm flipH="1">
            <a:off x="5372781" y="1582674"/>
            <a:ext cx="936579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4EFA-C897-4114-BE19-D9BCE6BF95F2}"/>
              </a:ext>
            </a:extLst>
          </p:cNvPr>
          <p:cNvSpPr/>
          <p:nvPr/>
        </p:nvSpPr>
        <p:spPr>
          <a:xfrm>
            <a:off x="5288597" y="2091246"/>
            <a:ext cx="936579" cy="4805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B50A4-87B7-49E2-B9DA-DDB84D60AE20}"/>
              </a:ext>
            </a:extLst>
          </p:cNvPr>
          <p:cNvCxnSpPr>
            <a:cxnSpLocks/>
          </p:cNvCxnSpPr>
          <p:nvPr/>
        </p:nvCxnSpPr>
        <p:spPr>
          <a:xfrm flipH="1">
            <a:off x="5372781" y="1897634"/>
            <a:ext cx="936579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4518D2-6E8C-4305-AADF-400EE1A688AE}"/>
              </a:ext>
            </a:extLst>
          </p:cNvPr>
          <p:cNvSpPr/>
          <p:nvPr/>
        </p:nvSpPr>
        <p:spPr>
          <a:xfrm>
            <a:off x="5872734" y="3156584"/>
            <a:ext cx="392811" cy="123825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66A75-E2EB-4DA6-893B-CCC1227EC732}"/>
              </a:ext>
            </a:extLst>
          </p:cNvPr>
          <p:cNvSpPr/>
          <p:nvPr/>
        </p:nvSpPr>
        <p:spPr>
          <a:xfrm>
            <a:off x="5736566" y="2413826"/>
            <a:ext cx="392811" cy="123825"/>
          </a:xfrm>
          <a:prstGeom prst="roundRect">
            <a:avLst>
              <a:gd name="adj" fmla="val 3880"/>
            </a:avLst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238FA1-ADFA-43B9-AB03-7F7726B725AA}"/>
              </a:ext>
            </a:extLst>
          </p:cNvPr>
          <p:cNvSpPr/>
          <p:nvPr/>
        </p:nvSpPr>
        <p:spPr>
          <a:xfrm>
            <a:off x="4006262" y="2682240"/>
            <a:ext cx="810915" cy="50228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B4C21-EF6C-42D7-AB5A-7020D8D537D2}"/>
              </a:ext>
            </a:extLst>
          </p:cNvPr>
          <p:cNvSpPr txBox="1"/>
          <p:nvPr/>
        </p:nvSpPr>
        <p:spPr>
          <a:xfrm>
            <a:off x="6991303" y="1224613"/>
            <a:ext cx="398352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IPv4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EF444-B0B7-4C2F-9CD6-B8FE00F4968B}"/>
              </a:ext>
            </a:extLst>
          </p:cNvPr>
          <p:cNvSpPr txBox="1"/>
          <p:nvPr/>
        </p:nvSpPr>
        <p:spPr>
          <a:xfrm>
            <a:off x="5516796" y="1251714"/>
            <a:ext cx="694907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MP-iBGP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VPNv4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89DC0-D0C2-4D4B-A92C-9E20A703213C}"/>
              </a:ext>
            </a:extLst>
          </p:cNvPr>
          <p:cNvSpPr txBox="1"/>
          <p:nvPr/>
        </p:nvSpPr>
        <p:spPr>
          <a:xfrm>
            <a:off x="5700955" y="1706818"/>
            <a:ext cx="375909" cy="19843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FF0000"/>
                </a:solidFill>
                <a:latin typeface="Arial"/>
                <a:cs typeface="Arial"/>
              </a:rPr>
              <a:t>LDP</a:t>
            </a:r>
            <a:endParaRPr lang="en-US"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DFFEAE-3EB7-4BB5-B670-DAA16B76C257}"/>
              </a:ext>
            </a:extLst>
          </p:cNvPr>
          <p:cNvCxnSpPr>
            <a:cxnSpLocks/>
          </p:cNvCxnSpPr>
          <p:nvPr/>
        </p:nvCxnSpPr>
        <p:spPr>
          <a:xfrm flipH="1">
            <a:off x="4112356" y="1582674"/>
            <a:ext cx="624840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D0FB5-0D8B-40FA-9A8C-D84909D97817}"/>
              </a:ext>
            </a:extLst>
          </p:cNvPr>
          <p:cNvSpPr txBox="1"/>
          <p:nvPr/>
        </p:nvSpPr>
        <p:spPr>
          <a:xfrm>
            <a:off x="4276774" y="1242139"/>
            <a:ext cx="398352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IPv4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A75700-73AF-4FC8-999A-47D0E66B9144}"/>
              </a:ext>
            </a:extLst>
          </p:cNvPr>
          <p:cNvSpPr/>
          <p:nvPr/>
        </p:nvSpPr>
        <p:spPr>
          <a:xfrm>
            <a:off x="2476213" y="2681603"/>
            <a:ext cx="1032259" cy="635637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BB5A92-B369-4ABF-B16E-68FCDDAC679F}"/>
              </a:ext>
            </a:extLst>
          </p:cNvPr>
          <p:cNvCxnSpPr>
            <a:cxnSpLocks/>
          </p:cNvCxnSpPr>
          <p:nvPr/>
        </p:nvCxnSpPr>
        <p:spPr>
          <a:xfrm flipH="1">
            <a:off x="2476213" y="1582674"/>
            <a:ext cx="936579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9F16CDE-6103-4159-B156-A8DF25F009A1}"/>
              </a:ext>
            </a:extLst>
          </p:cNvPr>
          <p:cNvSpPr/>
          <p:nvPr/>
        </p:nvSpPr>
        <p:spPr>
          <a:xfrm>
            <a:off x="2976166" y="3156584"/>
            <a:ext cx="392811" cy="123825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8CF58E-5C87-453F-89B8-D0D5803A2C36}"/>
              </a:ext>
            </a:extLst>
          </p:cNvPr>
          <p:cNvSpPr txBox="1"/>
          <p:nvPr/>
        </p:nvSpPr>
        <p:spPr>
          <a:xfrm>
            <a:off x="2620228" y="1251714"/>
            <a:ext cx="694907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MP-iBGP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VPNv4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751666-D37E-47CB-9569-F7992DD6A09E}"/>
              </a:ext>
            </a:extLst>
          </p:cNvPr>
          <p:cNvSpPr/>
          <p:nvPr/>
        </p:nvSpPr>
        <p:spPr>
          <a:xfrm>
            <a:off x="2381417" y="2107751"/>
            <a:ext cx="987560" cy="4805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48AECF-B222-4A9D-B64E-32D6C88BE14B}"/>
              </a:ext>
            </a:extLst>
          </p:cNvPr>
          <p:cNvCxnSpPr>
            <a:cxnSpLocks/>
          </p:cNvCxnSpPr>
          <p:nvPr/>
        </p:nvCxnSpPr>
        <p:spPr>
          <a:xfrm flipH="1">
            <a:off x="2465601" y="1914139"/>
            <a:ext cx="936579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AC308A-1573-4BE4-A320-91DBCC969266}"/>
              </a:ext>
            </a:extLst>
          </p:cNvPr>
          <p:cNvSpPr/>
          <p:nvPr/>
        </p:nvSpPr>
        <p:spPr>
          <a:xfrm>
            <a:off x="2829386" y="2430331"/>
            <a:ext cx="392811" cy="123825"/>
          </a:xfrm>
          <a:prstGeom prst="roundRect">
            <a:avLst>
              <a:gd name="adj" fmla="val 3880"/>
            </a:avLst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96047-8BC9-4C66-9120-33E3C648C17D}"/>
              </a:ext>
            </a:extLst>
          </p:cNvPr>
          <p:cNvSpPr txBox="1"/>
          <p:nvPr/>
        </p:nvSpPr>
        <p:spPr>
          <a:xfrm>
            <a:off x="2742479" y="1723323"/>
            <a:ext cx="478502" cy="19843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FF0000"/>
                </a:solidFill>
                <a:latin typeface="Arial"/>
                <a:cs typeface="Arial"/>
              </a:rPr>
              <a:t>RSVP</a:t>
            </a:r>
            <a:endParaRPr lang="en-US"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807096-78D7-4005-8E45-0D6304FAD442}"/>
              </a:ext>
            </a:extLst>
          </p:cNvPr>
          <p:cNvSpPr/>
          <p:nvPr/>
        </p:nvSpPr>
        <p:spPr>
          <a:xfrm>
            <a:off x="1244679" y="2673982"/>
            <a:ext cx="810915" cy="50228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BD784-9149-4D5F-822B-73A92C3CD217}"/>
              </a:ext>
            </a:extLst>
          </p:cNvPr>
          <p:cNvCxnSpPr>
            <a:cxnSpLocks/>
          </p:cNvCxnSpPr>
          <p:nvPr/>
        </p:nvCxnSpPr>
        <p:spPr>
          <a:xfrm flipH="1">
            <a:off x="1286542" y="1556891"/>
            <a:ext cx="624840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065E4-E405-4954-BDFA-54EF8346DB67}"/>
              </a:ext>
            </a:extLst>
          </p:cNvPr>
          <p:cNvSpPr txBox="1"/>
          <p:nvPr/>
        </p:nvSpPr>
        <p:spPr>
          <a:xfrm>
            <a:off x="1450960" y="1216356"/>
            <a:ext cx="398352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IPv4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293F56-0A12-4D01-8B38-13B0A97E05D9}"/>
              </a:ext>
            </a:extLst>
          </p:cNvPr>
          <p:cNvSpPr/>
          <p:nvPr/>
        </p:nvSpPr>
        <p:spPr>
          <a:xfrm>
            <a:off x="4032426" y="1097485"/>
            <a:ext cx="869188" cy="883915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A9A25-BD74-444E-A325-0061A1D6A466}"/>
              </a:ext>
            </a:extLst>
          </p:cNvPr>
          <p:cNvSpPr txBox="1"/>
          <p:nvPr/>
        </p:nvSpPr>
        <p:spPr>
          <a:xfrm>
            <a:off x="3952854" y="2027374"/>
            <a:ext cx="1028331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FF00FF"/>
                </a:solidFill>
                <a:latin typeface="Comic Sans MS" panose="030F0702030302020204" pitchFamily="66" charset="0"/>
                <a:cs typeface="Arial"/>
              </a:rPr>
              <a:t>Pure IP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00FF"/>
                </a:solidFill>
                <a:latin typeface="Comic Sans MS" panose="030F0702030302020204" pitchFamily="66" charset="0"/>
                <a:cs typeface="Arial"/>
              </a:rPr>
              <a:t>(no labels!)</a:t>
            </a:r>
            <a:endParaRPr lang="en-US" sz="1400" b="1" dirty="0">
              <a:solidFill>
                <a:srgbClr val="FF00FF"/>
              </a:solidFill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6F55E9-30BD-4F5D-A4E9-14B26E356DB0}"/>
              </a:ext>
            </a:extLst>
          </p:cNvPr>
          <p:cNvSpPr/>
          <p:nvPr/>
        </p:nvSpPr>
        <p:spPr>
          <a:xfrm>
            <a:off x="4006262" y="2682240"/>
            <a:ext cx="810915" cy="502285"/>
          </a:xfrm>
          <a:prstGeom prst="roundRect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DFAD5B-68E1-496E-979E-448AF0F17E5B}"/>
              </a:ext>
            </a:extLst>
          </p:cNvPr>
          <p:cNvGrpSpPr/>
          <p:nvPr/>
        </p:nvGrpSpPr>
        <p:grpSpPr>
          <a:xfrm>
            <a:off x="148167" y="4011108"/>
            <a:ext cx="1005840" cy="483108"/>
            <a:chOff x="1057382" y="3270123"/>
            <a:chExt cx="1005840" cy="48310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7092F1-B29F-4CFE-B677-482731CD8361}"/>
                </a:ext>
              </a:extLst>
            </p:cNvPr>
            <p:cNvSpPr/>
            <p:nvPr/>
          </p:nvSpPr>
          <p:spPr>
            <a:xfrm>
              <a:off x="1057382" y="3270123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S: </a:t>
              </a:r>
              <a:r>
                <a:rPr lang="en-US" sz="1000" dirty="0">
                  <a:solidFill>
                    <a:schemeClr val="accent2"/>
                  </a:solidFill>
                  <a:latin typeface="Arial"/>
                  <a:cs typeface="Arial"/>
                </a:rPr>
                <a:t>10.1.12.10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BA2DE4-3A3B-4126-B61F-4D9BA540B146}"/>
                </a:ext>
              </a:extLst>
            </p:cNvPr>
            <p:cNvSpPr/>
            <p:nvPr/>
          </p:nvSpPr>
          <p:spPr>
            <a:xfrm>
              <a:off x="1057382" y="3511677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D: 10.2.34.30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36757F2-ABCC-46B5-BF3A-B5BBAF77FE5C}"/>
              </a:ext>
            </a:extLst>
          </p:cNvPr>
          <p:cNvSpPr/>
          <p:nvPr/>
        </p:nvSpPr>
        <p:spPr>
          <a:xfrm>
            <a:off x="142769" y="4264025"/>
            <a:ext cx="987635" cy="23019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8D8124-0F59-434A-BD55-75EFCD7AC8B1}"/>
              </a:ext>
            </a:extLst>
          </p:cNvPr>
          <p:cNvSpPr/>
          <p:nvPr/>
        </p:nvSpPr>
        <p:spPr>
          <a:xfrm>
            <a:off x="142770" y="3810000"/>
            <a:ext cx="1005840" cy="201107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VPN-L 302016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075E28-25CB-4A46-AA16-E898AEC75C9D}"/>
              </a:ext>
            </a:extLst>
          </p:cNvPr>
          <p:cNvSpPr/>
          <p:nvPr/>
        </p:nvSpPr>
        <p:spPr>
          <a:xfrm>
            <a:off x="2349668" y="3924481"/>
            <a:ext cx="1515196" cy="160222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690BFC-8499-4E5A-BECD-475381542FB2}"/>
              </a:ext>
            </a:extLst>
          </p:cNvPr>
          <p:cNvSpPr/>
          <p:nvPr/>
        </p:nvSpPr>
        <p:spPr>
          <a:xfrm>
            <a:off x="142770" y="3623721"/>
            <a:ext cx="1005840" cy="201107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T-L 349184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11B3EA1-4351-4289-BE27-62D6C806D7C4}"/>
              </a:ext>
            </a:extLst>
          </p:cNvPr>
          <p:cNvSpPr/>
          <p:nvPr/>
        </p:nvSpPr>
        <p:spPr>
          <a:xfrm>
            <a:off x="2349668" y="3721296"/>
            <a:ext cx="814156" cy="201107"/>
          </a:xfrm>
          <a:prstGeom prst="roundRect">
            <a:avLst>
              <a:gd name="adj" fmla="val 3880"/>
            </a:avLst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ACB5326-2F7C-4614-8174-06A2F34A353E}"/>
              </a:ext>
            </a:extLst>
          </p:cNvPr>
          <p:cNvSpPr/>
          <p:nvPr/>
        </p:nvSpPr>
        <p:spPr>
          <a:xfrm>
            <a:off x="5074753" y="3721296"/>
            <a:ext cx="858218" cy="201107"/>
          </a:xfrm>
          <a:prstGeom prst="roundRect">
            <a:avLst>
              <a:gd name="adj" fmla="val 3880"/>
            </a:avLst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7E96FF-16CD-498D-8684-1B7106B1E2FD}"/>
              </a:ext>
            </a:extLst>
          </p:cNvPr>
          <p:cNvSpPr/>
          <p:nvPr/>
        </p:nvSpPr>
        <p:spPr>
          <a:xfrm>
            <a:off x="5074753" y="3910553"/>
            <a:ext cx="1515196" cy="160222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CD3A28-4F16-49F3-ABFE-53D567D056D3}"/>
              </a:ext>
            </a:extLst>
          </p:cNvPr>
          <p:cNvGrpSpPr/>
          <p:nvPr/>
        </p:nvGrpSpPr>
        <p:grpSpPr>
          <a:xfrm>
            <a:off x="8012458" y="4011108"/>
            <a:ext cx="1005840" cy="483108"/>
            <a:chOff x="1057382" y="3270123"/>
            <a:chExt cx="1005840" cy="4831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3A325DB-A68E-40E2-B32F-795DB344E25A}"/>
                </a:ext>
              </a:extLst>
            </p:cNvPr>
            <p:cNvSpPr/>
            <p:nvPr/>
          </p:nvSpPr>
          <p:spPr>
            <a:xfrm>
              <a:off x="1057382" y="3270123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S: </a:t>
              </a:r>
              <a:r>
                <a:rPr lang="en-US" sz="1000" dirty="0">
                  <a:solidFill>
                    <a:schemeClr val="accent2"/>
                  </a:solidFill>
                  <a:latin typeface="Arial"/>
                  <a:cs typeface="Arial"/>
                </a:rPr>
                <a:t>10.1.12.10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2F30C2-D148-423B-A5B7-97822478C292}"/>
                </a:ext>
              </a:extLst>
            </p:cNvPr>
            <p:cNvSpPr/>
            <p:nvPr/>
          </p:nvSpPr>
          <p:spPr>
            <a:xfrm>
              <a:off x="1057382" y="3511677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D: 10.2.34.30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EBB5C63-7AD8-40F6-B255-7375A716C56E}"/>
              </a:ext>
            </a:extLst>
          </p:cNvPr>
          <p:cNvSpPr/>
          <p:nvPr/>
        </p:nvSpPr>
        <p:spPr>
          <a:xfrm>
            <a:off x="8007060" y="4264025"/>
            <a:ext cx="987635" cy="23019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6C581E-EFF7-4A22-B197-88D7FB7EC943}"/>
              </a:ext>
            </a:extLst>
          </p:cNvPr>
          <p:cNvSpPr/>
          <p:nvPr/>
        </p:nvSpPr>
        <p:spPr>
          <a:xfrm>
            <a:off x="8007061" y="3810000"/>
            <a:ext cx="1005840" cy="201107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VPN-L 301008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DE2623-FE28-4FD0-8EC2-69E24C4CE0F0}"/>
              </a:ext>
            </a:extLst>
          </p:cNvPr>
          <p:cNvSpPr/>
          <p:nvPr/>
        </p:nvSpPr>
        <p:spPr>
          <a:xfrm>
            <a:off x="8007061" y="3623721"/>
            <a:ext cx="1005840" cy="201107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T-L 300048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BA4F5A0-9754-43D5-8126-A587F1D7972C}"/>
              </a:ext>
            </a:extLst>
          </p:cNvPr>
          <p:cNvSpPr/>
          <p:nvPr/>
        </p:nvSpPr>
        <p:spPr>
          <a:xfrm>
            <a:off x="1025344" y="1556890"/>
            <a:ext cx="320319" cy="329972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45E556-9A62-4076-A352-DD25A8FFA951}"/>
              </a:ext>
            </a:extLst>
          </p:cNvPr>
          <p:cNvSpPr/>
          <p:nvPr/>
        </p:nvSpPr>
        <p:spPr>
          <a:xfrm>
            <a:off x="2054346" y="1476064"/>
            <a:ext cx="487282" cy="502284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B6233D2-8655-4B5C-BC2D-6FF6CC114981}"/>
              </a:ext>
            </a:extLst>
          </p:cNvPr>
          <p:cNvSpPr/>
          <p:nvPr/>
        </p:nvSpPr>
        <p:spPr>
          <a:xfrm>
            <a:off x="3469524" y="1476064"/>
            <a:ext cx="487282" cy="502284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A066C9-CA9A-4DDB-9E28-A1C2BDF3DD04}"/>
              </a:ext>
            </a:extLst>
          </p:cNvPr>
          <p:cNvSpPr/>
          <p:nvPr/>
        </p:nvSpPr>
        <p:spPr>
          <a:xfrm>
            <a:off x="4933121" y="1486199"/>
            <a:ext cx="487282" cy="502284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72D76A-8886-4601-BA14-025B8F6A99D2}"/>
              </a:ext>
            </a:extLst>
          </p:cNvPr>
          <p:cNvSpPr/>
          <p:nvPr/>
        </p:nvSpPr>
        <p:spPr>
          <a:xfrm>
            <a:off x="6348299" y="1484772"/>
            <a:ext cx="487282" cy="502284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3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2" grpId="0" animBg="1"/>
      <p:bldP spid="13" grpId="0" animBg="1"/>
      <p:bldP spid="14" grpId="0" animBg="1"/>
      <p:bldP spid="3" grpId="0"/>
      <p:bldP spid="17" grpId="0"/>
      <p:bldP spid="18" grpId="0"/>
      <p:bldP spid="20" grpId="0"/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/>
      <p:bldP spid="8" grpId="0" animBg="1"/>
      <p:bldP spid="15" grpId="0"/>
      <p:bldP spid="34" grpId="0" animBg="1"/>
      <p:bldP spid="38" grpId="0" animBg="1"/>
      <p:bldP spid="32" grpId="0" animBg="1"/>
      <p:bldP spid="3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8" grpId="0" animBg="1"/>
      <p:bldP spid="59" grpId="0" animBg="1"/>
      <p:bldP spid="59" grpId="1" animBg="1"/>
      <p:bldP spid="60" grpId="0" animBg="1"/>
      <p:bldP spid="60" grpId="1" animBg="1"/>
      <p:bldP spid="62" grpId="0" animBg="1"/>
      <p:bldP spid="63" grpId="0" animBg="1"/>
      <p:bldP spid="64" grpId="0" animBg="1"/>
      <p:bldP spid="65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AD7-E7B8-4A03-9C97-F958CD33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3"/>
            <a:ext cx="8223250" cy="489281"/>
          </a:xfrm>
        </p:spPr>
        <p:txBody>
          <a:bodyPr/>
          <a:lstStyle/>
          <a:p>
            <a:r>
              <a:rPr lang="en-US" dirty="0"/>
              <a:t>Inter-AS Option A - Configuration Excerpts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33B680-EACF-45B1-A143-BF225575E632}"/>
              </a:ext>
            </a:extLst>
          </p:cNvPr>
          <p:cNvSpPr/>
          <p:nvPr/>
        </p:nvSpPr>
        <p:spPr>
          <a:xfrm>
            <a:off x="336883" y="625642"/>
            <a:ext cx="3842085" cy="4195011"/>
          </a:xfrm>
          <a:prstGeom prst="rect">
            <a:avLst/>
          </a:prstGeom>
          <a:solidFill>
            <a:srgbClr val="FFEBEB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interfaces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ge-0/0/9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description "private99: mm1 -- mm3";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flexible-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-tagging;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encapsulation flexible-ethernet-services;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unit 110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-id 110;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address 100.15.110.1/24;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inet6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address 2001:100:15:110::1/64;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unit 120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-id 120;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address 100.15.120.1/24;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...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4C629-8435-432E-9D23-40E85D40CE0C}"/>
              </a:ext>
            </a:extLst>
          </p:cNvPr>
          <p:cNvSpPr/>
          <p:nvPr/>
        </p:nvSpPr>
        <p:spPr>
          <a:xfrm>
            <a:off x="4427620" y="489285"/>
            <a:ext cx="3842085" cy="4588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routing-instances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VPN-110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instance-type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vrf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interface ge-0/0/9.110;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route-distinguisher 100.0.0.1:110;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protocols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bgp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group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ebgp-vpn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peer-as 200;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neighbor 100.15.110.2;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group ebgp-vpnv6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peer-as 200;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neighbor 2001:100:15:110::2;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VPN-120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instance-type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vrf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interface ge-0/0/9.120;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route-distinguisher 100.0.0.1:120;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protocols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bgp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group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ebgp-vpn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peer-as 200;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neighbor 100.15.120.2;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8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36587" y="313437"/>
            <a:ext cx="8229601" cy="42319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Demo Topology</a:t>
            </a:r>
          </a:p>
        </p:txBody>
      </p:sp>
      <p:sp>
        <p:nvSpPr>
          <p:cNvPr id="5" name="Rounded Rectangle 64">
            <a:extLst>
              <a:ext uri="{FF2B5EF4-FFF2-40B4-BE49-F238E27FC236}">
                <a16:creationId xmlns:a16="http://schemas.microsoft.com/office/drawing/2014/main" id="{F7F1E141-6C7A-48F9-A4D0-836B000247F6}"/>
              </a:ext>
            </a:extLst>
          </p:cNvPr>
          <p:cNvSpPr/>
          <p:nvPr/>
        </p:nvSpPr>
        <p:spPr>
          <a:xfrm>
            <a:off x="803904" y="1064225"/>
            <a:ext cx="3515006" cy="3199800"/>
          </a:xfrm>
          <a:prstGeom prst="roundRect">
            <a:avLst>
              <a:gd name="adj" fmla="val 7394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/128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sp>
        <p:nvSpPr>
          <p:cNvPr id="6" name="Rounded Rectangle 65">
            <a:extLst>
              <a:ext uri="{FF2B5EF4-FFF2-40B4-BE49-F238E27FC236}">
                <a16:creationId xmlns:a16="http://schemas.microsoft.com/office/drawing/2014/main" id="{23AB26CC-1787-434F-AE17-AB6BE8E6C701}"/>
              </a:ext>
            </a:extLst>
          </p:cNvPr>
          <p:cNvSpPr/>
          <p:nvPr/>
        </p:nvSpPr>
        <p:spPr>
          <a:xfrm>
            <a:off x="4751388" y="1061936"/>
            <a:ext cx="3534133" cy="3199800"/>
          </a:xfrm>
          <a:prstGeom prst="roundRect">
            <a:avLst>
              <a:gd name="adj" fmla="val 7394"/>
            </a:avLst>
          </a:prstGeom>
          <a:solidFill>
            <a:srgbClr val="FDBE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/128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pic>
        <p:nvPicPr>
          <p:cNvPr id="7" name="Picture 18" descr="Generic Router 1.png">
            <a:extLst>
              <a:ext uri="{FF2B5EF4-FFF2-40B4-BE49-F238E27FC236}">
                <a16:creationId xmlns:a16="http://schemas.microsoft.com/office/drawing/2014/main" id="{29CED6E8-5B15-46F8-96C8-606F505F8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4358" y="1447513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Generic Router 2.png">
            <a:extLst>
              <a:ext uri="{FF2B5EF4-FFF2-40B4-BE49-F238E27FC236}">
                <a16:creationId xmlns:a16="http://schemas.microsoft.com/office/drawing/2014/main" id="{C7BB0079-1AC6-4658-A229-BC10608416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408" y="144900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Generic Router 1.png">
            <a:extLst>
              <a:ext uri="{FF2B5EF4-FFF2-40B4-BE49-F238E27FC236}">
                <a16:creationId xmlns:a16="http://schemas.microsoft.com/office/drawing/2014/main" id="{A7C8A91F-FEBD-450C-B965-956745934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7664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Generic Router 1.png">
            <a:extLst>
              <a:ext uri="{FF2B5EF4-FFF2-40B4-BE49-F238E27FC236}">
                <a16:creationId xmlns:a16="http://schemas.microsoft.com/office/drawing/2014/main" id="{8ADE116A-F822-4A19-88FC-0CC1D4B7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Generic Router 1.png">
            <a:extLst>
              <a:ext uri="{FF2B5EF4-FFF2-40B4-BE49-F238E27FC236}">
                <a16:creationId xmlns:a16="http://schemas.microsoft.com/office/drawing/2014/main" id="{EC54FB57-336A-4608-9950-8355067D0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9" descr="Generic Router 2.png">
            <a:extLst>
              <a:ext uri="{FF2B5EF4-FFF2-40B4-BE49-F238E27FC236}">
                <a16:creationId xmlns:a16="http://schemas.microsoft.com/office/drawing/2014/main" id="{BE37B112-74F3-4D93-AD39-70CB058132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96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Generic Router 2.png">
            <a:extLst>
              <a:ext uri="{FF2B5EF4-FFF2-40B4-BE49-F238E27FC236}">
                <a16:creationId xmlns:a16="http://schemas.microsoft.com/office/drawing/2014/main" id="{DAC9A61A-B292-48C1-BD6C-220071A950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324" y="1839691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 descr="Generic Router 1.png">
            <a:extLst>
              <a:ext uri="{FF2B5EF4-FFF2-40B4-BE49-F238E27FC236}">
                <a16:creationId xmlns:a16="http://schemas.microsoft.com/office/drawing/2014/main" id="{144C3D35-5B65-4350-B61B-8C24F9F7E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Generic Router 1.png">
            <a:extLst>
              <a:ext uri="{FF2B5EF4-FFF2-40B4-BE49-F238E27FC236}">
                <a16:creationId xmlns:a16="http://schemas.microsoft.com/office/drawing/2014/main" id="{E84A39B5-DF40-4FA4-BE10-F868682EE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Generic Router 1.png">
            <a:extLst>
              <a:ext uri="{FF2B5EF4-FFF2-40B4-BE49-F238E27FC236}">
                <a16:creationId xmlns:a16="http://schemas.microsoft.com/office/drawing/2014/main" id="{3A703ABB-92F4-49D1-B004-AF35489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Generic Router 1.png">
            <a:extLst>
              <a:ext uri="{FF2B5EF4-FFF2-40B4-BE49-F238E27FC236}">
                <a16:creationId xmlns:a16="http://schemas.microsoft.com/office/drawing/2014/main" id="{C10A5756-FDA6-48B1-B323-995262FDE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9" descr="Generic Router 2.png">
            <a:extLst>
              <a:ext uri="{FF2B5EF4-FFF2-40B4-BE49-F238E27FC236}">
                <a16:creationId xmlns:a16="http://schemas.microsoft.com/office/drawing/2014/main" id="{D0293BD1-C934-4CFB-ADAB-31FF7F4324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14595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 descr="Generic Router 2.png">
            <a:extLst>
              <a:ext uri="{FF2B5EF4-FFF2-40B4-BE49-F238E27FC236}">
                <a16:creationId xmlns:a16="http://schemas.microsoft.com/office/drawing/2014/main" id="{1AEE49F0-0F3F-49D9-AFCC-589616DDB3B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03E8FD-83BF-4275-A731-AEDDCD81CA6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400733" y="1586280"/>
            <a:ext cx="792562" cy="3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CD1456-2A11-4519-8968-BAD13FD41DFA}"/>
              </a:ext>
            </a:extLst>
          </p:cNvPr>
          <p:cNvSpPr txBox="1"/>
          <p:nvPr/>
        </p:nvSpPr>
        <p:spPr>
          <a:xfrm>
            <a:off x="2005794" y="1239955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B2BA3-0D7A-4AF8-B3A5-1DA6E91018E1}"/>
              </a:ext>
            </a:extLst>
          </p:cNvPr>
          <p:cNvSpPr txBox="1"/>
          <p:nvPr/>
        </p:nvSpPr>
        <p:spPr>
          <a:xfrm>
            <a:off x="2020710" y="2492501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8DD21-8DED-4327-8AD7-2A4D7816034E}"/>
              </a:ext>
            </a:extLst>
          </p:cNvPr>
          <p:cNvSpPr txBox="1"/>
          <p:nvPr/>
        </p:nvSpPr>
        <p:spPr>
          <a:xfrm>
            <a:off x="907664" y="1243121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1B860-4692-4F3B-8DF5-959A369BB8D7}"/>
              </a:ext>
            </a:extLst>
          </p:cNvPr>
          <p:cNvSpPr txBox="1"/>
          <p:nvPr/>
        </p:nvSpPr>
        <p:spPr>
          <a:xfrm>
            <a:off x="903825" y="2473747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69D7D-4191-4CFE-B972-E44442D0FFEE}"/>
              </a:ext>
            </a:extLst>
          </p:cNvPr>
          <p:cNvSpPr txBox="1"/>
          <p:nvPr/>
        </p:nvSpPr>
        <p:spPr>
          <a:xfrm>
            <a:off x="204497" y="1610157"/>
            <a:ext cx="361757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C9FC2-069C-4840-AD29-ADA1B3FC0657}"/>
              </a:ext>
            </a:extLst>
          </p:cNvPr>
          <p:cNvSpPr txBox="1"/>
          <p:nvPr/>
        </p:nvSpPr>
        <p:spPr>
          <a:xfrm>
            <a:off x="3074361" y="1231197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5FC4B-2ED5-4EAF-AE7B-77E99CA7A0F8}"/>
              </a:ext>
            </a:extLst>
          </p:cNvPr>
          <p:cNvSpPr txBox="1"/>
          <p:nvPr/>
        </p:nvSpPr>
        <p:spPr>
          <a:xfrm>
            <a:off x="5574826" y="1241672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B5095-AF8E-4DC8-8092-3EEC60DC7FE9}"/>
              </a:ext>
            </a:extLst>
          </p:cNvPr>
          <p:cNvSpPr txBox="1"/>
          <p:nvPr/>
        </p:nvSpPr>
        <p:spPr>
          <a:xfrm>
            <a:off x="5493495" y="2427422"/>
            <a:ext cx="57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4FA2-DDEF-480D-A37A-659696DD0214}"/>
              </a:ext>
            </a:extLst>
          </p:cNvPr>
          <p:cNvSpPr txBox="1"/>
          <p:nvPr/>
        </p:nvSpPr>
        <p:spPr>
          <a:xfrm>
            <a:off x="6692960" y="1241672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A3AA4-0860-41E7-B39D-8D54F6A702D3}"/>
              </a:ext>
            </a:extLst>
          </p:cNvPr>
          <p:cNvSpPr txBox="1"/>
          <p:nvPr/>
        </p:nvSpPr>
        <p:spPr>
          <a:xfrm>
            <a:off x="6705579" y="2420038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39D6D-0E4A-4938-BEE3-DF4F82DBF387}"/>
              </a:ext>
            </a:extLst>
          </p:cNvPr>
          <p:cNvSpPr txBox="1"/>
          <p:nvPr/>
        </p:nvSpPr>
        <p:spPr>
          <a:xfrm>
            <a:off x="7682545" y="1241672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EC2269-7220-4EE8-BC4A-484BD6E8603F}"/>
              </a:ext>
            </a:extLst>
          </p:cNvPr>
          <p:cNvSpPr txBox="1"/>
          <p:nvPr/>
        </p:nvSpPr>
        <p:spPr>
          <a:xfrm>
            <a:off x="7682136" y="2431909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5FFE27-75AD-4076-AF89-B5E038F5BC1D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509670" y="1589587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52F274-7D31-4B29-924F-9C2897159C7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3351483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9A16F1-3AD4-45E4-8B7F-A79A0817B054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509670" y="2387474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C27D51-3F53-45CE-9506-4F3AD8439AC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19312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9012F-7D4E-40A4-8D23-9B2FE73605D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877499" y="1589587"/>
            <a:ext cx="829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7162A4-74AF-4A2B-AD50-8387EDFE5CE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865425" y="1728355"/>
            <a:ext cx="0" cy="529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A88EC3-93D4-449E-A20F-EA0FF0EDEE4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023612" y="1589587"/>
            <a:ext cx="732872" cy="8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64A7D8-5E97-439D-9560-3B1BD0815A4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877499" y="2387474"/>
            <a:ext cx="829739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EE4F0-E702-43C9-A6C9-72C8226BF06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023612" y="2396161"/>
            <a:ext cx="7328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1054DF-1A68-42D5-A0EF-251741F30B24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314782" y="1586280"/>
            <a:ext cx="769576" cy="1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B1DB68-C31A-45D7-BB82-DBC94764C2F9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1307070" y="1586280"/>
            <a:ext cx="777288" cy="809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D2FF4B-37BE-4902-B597-DA9CF3E5E7D3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1307070" y="2396161"/>
            <a:ext cx="769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2F47C6-FC00-436B-9498-F7BD849D3D4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14782" y="1587777"/>
            <a:ext cx="761865" cy="808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3E72F-A746-4E67-A0E8-8CD966E60FE0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583699" y="1978458"/>
            <a:ext cx="406997" cy="417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71321-D2B8-40F3-850F-FB8F8B94E88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583699" y="1587777"/>
            <a:ext cx="414709" cy="390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7E7775-B0CF-4FC3-86BE-75AC3049E13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7914672" y="1737041"/>
            <a:ext cx="0" cy="5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2670CC-C9AF-413D-936B-A94E4CF2E93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393022" y="2387474"/>
            <a:ext cx="800273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93318D-5D94-4224-AC2F-05DCD84B4395}"/>
              </a:ext>
            </a:extLst>
          </p:cNvPr>
          <p:cNvSpPr txBox="1"/>
          <p:nvPr/>
        </p:nvSpPr>
        <p:spPr>
          <a:xfrm>
            <a:off x="3042128" y="2485734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mm2</a:t>
            </a:r>
          </a:p>
        </p:txBody>
      </p:sp>
      <p:pic>
        <p:nvPicPr>
          <p:cNvPr id="56" name="Picture 19" descr="Generic Router 2.png">
            <a:extLst>
              <a:ext uri="{FF2B5EF4-FFF2-40B4-BE49-F238E27FC236}">
                <a16:creationId xmlns:a16="http://schemas.microsoft.com/office/drawing/2014/main" id="{D4372BF8-88C4-4BC8-9B37-E13163338C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411" y="1880658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DA17C2F-D7E9-44E9-B6C5-35E6165DC649}"/>
              </a:ext>
            </a:extLst>
          </p:cNvPr>
          <p:cNvSpPr txBox="1"/>
          <p:nvPr/>
        </p:nvSpPr>
        <p:spPr>
          <a:xfrm>
            <a:off x="8592411" y="1668227"/>
            <a:ext cx="36857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bce</a:t>
            </a:r>
            <a:endParaRPr lang="en-US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81F04A-59D9-4698-844C-055473CD15E8}"/>
              </a:ext>
            </a:extLst>
          </p:cNvPr>
          <p:cNvCxnSpPr>
            <a:stCxn id="56" idx="1"/>
            <a:endCxn id="18" idx="3"/>
          </p:cNvCxnSpPr>
          <p:nvPr/>
        </p:nvCxnSpPr>
        <p:spPr>
          <a:xfrm flipH="1" flipV="1">
            <a:off x="8072859" y="1598274"/>
            <a:ext cx="519552" cy="421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F93AC2-98AA-44D3-A078-4BE8D1FB2A55}"/>
              </a:ext>
            </a:extLst>
          </p:cNvPr>
          <p:cNvCxnSpPr>
            <a:stCxn id="56" idx="1"/>
            <a:endCxn id="19" idx="3"/>
          </p:cNvCxnSpPr>
          <p:nvPr/>
        </p:nvCxnSpPr>
        <p:spPr>
          <a:xfrm flipH="1">
            <a:off x="8072859" y="2019426"/>
            <a:ext cx="519552" cy="376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118A42-5E87-45CA-80BD-B45BFABF344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400733" y="1586280"/>
            <a:ext cx="792562" cy="801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DA750B-4786-477A-8038-C291FF01A9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393022" y="1589587"/>
            <a:ext cx="800273" cy="806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1B92E0-2B84-4B55-A7F3-D9CC7E785B6F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2234835" y="1725048"/>
            <a:ext cx="7711" cy="5323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0C48A7-A19B-459A-B2AD-8BCEEA1CB8D6}"/>
              </a:ext>
            </a:extLst>
          </p:cNvPr>
          <p:cNvSpPr txBox="1"/>
          <p:nvPr/>
        </p:nvSpPr>
        <p:spPr>
          <a:xfrm>
            <a:off x="3231627" y="3673721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AS100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C4DC6-A855-4525-92F3-055DC6F21C8E}"/>
              </a:ext>
            </a:extLst>
          </p:cNvPr>
          <p:cNvSpPr txBox="1"/>
          <p:nvPr/>
        </p:nvSpPr>
        <p:spPr>
          <a:xfrm>
            <a:off x="7123290" y="3673721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2B9B8-FD70-445E-B1D2-0ED65EA4B828}"/>
              </a:ext>
            </a:extLst>
          </p:cNvPr>
          <p:cNvSpPr txBox="1"/>
          <p:nvPr/>
        </p:nvSpPr>
        <p:spPr>
          <a:xfrm>
            <a:off x="3190215" y="1112700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CFC54A-F016-407D-9B7D-FF5B074B32E7}"/>
              </a:ext>
            </a:extLst>
          </p:cNvPr>
          <p:cNvSpPr txBox="1"/>
          <p:nvPr/>
        </p:nvSpPr>
        <p:spPr>
          <a:xfrm>
            <a:off x="3168882" y="2669082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6328EA-B0FF-4414-A2DA-ACABA6F0E2C3}"/>
              </a:ext>
            </a:extLst>
          </p:cNvPr>
          <p:cNvSpPr txBox="1"/>
          <p:nvPr/>
        </p:nvSpPr>
        <p:spPr>
          <a:xfrm>
            <a:off x="2063078" y="111120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B2D-B703-4221-9BE4-BF8ECF916683}"/>
              </a:ext>
            </a:extLst>
          </p:cNvPr>
          <p:cNvSpPr txBox="1"/>
          <p:nvPr/>
        </p:nvSpPr>
        <p:spPr>
          <a:xfrm>
            <a:off x="2041745" y="2667585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A59432-DC6D-47F7-BF4D-87C22C12F22D}"/>
              </a:ext>
            </a:extLst>
          </p:cNvPr>
          <p:cNvSpPr txBox="1"/>
          <p:nvPr/>
        </p:nvSpPr>
        <p:spPr>
          <a:xfrm>
            <a:off x="965697" y="1113371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5B46A7-DE47-40E8-93BD-57B4BCB0F765}"/>
              </a:ext>
            </a:extLst>
          </p:cNvPr>
          <p:cNvSpPr txBox="1"/>
          <p:nvPr/>
        </p:nvSpPr>
        <p:spPr>
          <a:xfrm>
            <a:off x="944364" y="266975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169D33-49C0-48FC-BFF9-DD23C8AFFEE9}"/>
              </a:ext>
            </a:extLst>
          </p:cNvPr>
          <p:cNvSpPr txBox="1"/>
          <p:nvPr/>
        </p:nvSpPr>
        <p:spPr>
          <a:xfrm>
            <a:off x="5582456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48AB72-E262-43EF-AFDD-CB6A64C4C143}"/>
              </a:ext>
            </a:extLst>
          </p:cNvPr>
          <p:cNvSpPr txBox="1"/>
          <p:nvPr/>
        </p:nvSpPr>
        <p:spPr>
          <a:xfrm>
            <a:off x="5561123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19F0E-98F0-46BB-834F-518CDA5D28E8}"/>
              </a:ext>
            </a:extLst>
          </p:cNvPr>
          <p:cNvSpPr txBox="1"/>
          <p:nvPr/>
        </p:nvSpPr>
        <p:spPr>
          <a:xfrm>
            <a:off x="6707663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347158-68AD-41C3-B828-AB82C05FE549}"/>
              </a:ext>
            </a:extLst>
          </p:cNvPr>
          <p:cNvSpPr txBox="1"/>
          <p:nvPr/>
        </p:nvSpPr>
        <p:spPr>
          <a:xfrm>
            <a:off x="6686330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66D9EE-A423-43D8-841A-945648BA1E5E}"/>
              </a:ext>
            </a:extLst>
          </p:cNvPr>
          <p:cNvSpPr txBox="1"/>
          <p:nvPr/>
        </p:nvSpPr>
        <p:spPr>
          <a:xfrm>
            <a:off x="7729998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637926-D749-405B-B300-4B92C4C797CD}"/>
              </a:ext>
            </a:extLst>
          </p:cNvPr>
          <p:cNvSpPr txBox="1"/>
          <p:nvPr/>
        </p:nvSpPr>
        <p:spPr>
          <a:xfrm>
            <a:off x="7708665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E9926F7-06E8-42A8-86D0-2E3A9CD42AA6}"/>
              </a:ext>
            </a:extLst>
          </p:cNvPr>
          <p:cNvGrpSpPr/>
          <p:nvPr/>
        </p:nvGrpSpPr>
        <p:grpSpPr>
          <a:xfrm>
            <a:off x="3601357" y="1444965"/>
            <a:ext cx="1905257" cy="1075760"/>
            <a:chOff x="3601357" y="1444965"/>
            <a:chExt cx="1905257" cy="1075760"/>
          </a:xfrm>
        </p:grpSpPr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C60DE04F-3787-45FE-99BC-A0BA45EC8398}"/>
                </a:ext>
              </a:extLst>
            </p:cNvPr>
            <p:cNvSpPr/>
            <p:nvPr/>
          </p:nvSpPr>
          <p:spPr>
            <a:xfrm rot="5400000">
              <a:off x="4405120" y="641202"/>
              <a:ext cx="284607" cy="1892133"/>
            </a:xfrm>
            <a:prstGeom prst="can">
              <a:avLst/>
            </a:prstGeom>
            <a:solidFill>
              <a:srgbClr val="3C3C3C">
                <a:alpha val="30196"/>
              </a:srgb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A58589DE-C61E-4941-82CD-6ABA52D1F278}"/>
                </a:ext>
              </a:extLst>
            </p:cNvPr>
            <p:cNvSpPr/>
            <p:nvPr/>
          </p:nvSpPr>
          <p:spPr>
            <a:xfrm rot="5400000">
              <a:off x="4418244" y="1432355"/>
              <a:ext cx="284607" cy="1892133"/>
            </a:xfrm>
            <a:prstGeom prst="can">
              <a:avLst/>
            </a:prstGeom>
            <a:solidFill>
              <a:srgbClr val="3C3C3C">
                <a:alpha val="30196"/>
              </a:srgb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2D7265-DBB7-4761-861E-1649CB6C2080}"/>
                </a:ext>
              </a:extLst>
            </p:cNvPr>
            <p:cNvSpPr txBox="1"/>
            <p:nvPr/>
          </p:nvSpPr>
          <p:spPr>
            <a:xfrm>
              <a:off x="3819891" y="1773908"/>
              <a:ext cx="1448318" cy="4892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/>
                </a:rPr>
                <a:t>IEEE 802.1Q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/>
                </a:rPr>
                <a:t>trunks</a:t>
              </a:r>
            </a:p>
          </p:txBody>
        </p:sp>
      </p:grpSp>
      <p:pic>
        <p:nvPicPr>
          <p:cNvPr id="84" name="Picture 18" descr="Generic Router 1.png">
            <a:extLst>
              <a:ext uri="{FF2B5EF4-FFF2-40B4-BE49-F238E27FC236}">
                <a16:creationId xmlns:a16="http://schemas.microsoft.com/office/drawing/2014/main" id="{BA77AED1-AF07-4D12-9625-FA6033A806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9433" y="2709116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8" descr="Generic Router 1.png">
            <a:extLst>
              <a:ext uri="{FF2B5EF4-FFF2-40B4-BE49-F238E27FC236}">
                <a16:creationId xmlns:a16="http://schemas.microsoft.com/office/drawing/2014/main" id="{785F264C-ED29-4801-9D99-DAA4852695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350967" y="2747339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56A989-BA96-4D18-935A-9CB04F1C1CF2}"/>
              </a:ext>
            </a:extLst>
          </p:cNvPr>
          <p:cNvCxnSpPr>
            <a:cxnSpLocks/>
            <a:stCxn id="7" idx="3"/>
            <a:endCxn id="84" idx="0"/>
          </p:cNvCxnSpPr>
          <p:nvPr/>
        </p:nvCxnSpPr>
        <p:spPr>
          <a:xfrm>
            <a:off x="2400733" y="1586281"/>
            <a:ext cx="571081" cy="1122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9CBA629-C37F-42AC-8381-E33DB969B6D5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2393022" y="2396162"/>
            <a:ext cx="578792" cy="312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5914AB6-BF15-4D02-A572-991CA2E8C8DC}"/>
              </a:ext>
            </a:extLst>
          </p:cNvPr>
          <p:cNvCxnSpPr>
            <a:cxnSpLocks/>
            <a:stCxn id="17" idx="3"/>
            <a:endCxn id="85" idx="0"/>
          </p:cNvCxnSpPr>
          <p:nvPr/>
        </p:nvCxnSpPr>
        <p:spPr>
          <a:xfrm>
            <a:off x="7023612" y="2396162"/>
            <a:ext cx="509736" cy="351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B29D8A-585F-4E51-B22D-47AC552A8D82}"/>
              </a:ext>
            </a:extLst>
          </p:cNvPr>
          <p:cNvCxnSpPr>
            <a:cxnSpLocks/>
            <a:stCxn id="16" idx="3"/>
            <a:endCxn id="85" idx="0"/>
          </p:cNvCxnSpPr>
          <p:nvPr/>
        </p:nvCxnSpPr>
        <p:spPr>
          <a:xfrm>
            <a:off x="7023612" y="1589587"/>
            <a:ext cx="509736" cy="11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3ECBD1D-CB08-4D3D-AE26-282FDC7E471E}"/>
              </a:ext>
            </a:extLst>
          </p:cNvPr>
          <p:cNvSpPr txBox="1"/>
          <p:nvPr/>
        </p:nvSpPr>
        <p:spPr>
          <a:xfrm>
            <a:off x="2780065" y="2965369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D61633-D1DE-4561-B443-1F459BAD1490}"/>
              </a:ext>
            </a:extLst>
          </p:cNvPr>
          <p:cNvSpPr txBox="1"/>
          <p:nvPr/>
        </p:nvSpPr>
        <p:spPr>
          <a:xfrm>
            <a:off x="7289931" y="3005383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99B10B-41AD-48D8-B68B-348B7E69EF6B}"/>
              </a:ext>
            </a:extLst>
          </p:cNvPr>
          <p:cNvSpPr txBox="1"/>
          <p:nvPr/>
        </p:nvSpPr>
        <p:spPr>
          <a:xfrm>
            <a:off x="7273096" y="3237073"/>
            <a:ext cx="390336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4BBDCD-A8AD-4F31-A1E6-E10DFECABC8F}"/>
              </a:ext>
            </a:extLst>
          </p:cNvPr>
          <p:cNvSpPr txBox="1"/>
          <p:nvPr/>
        </p:nvSpPr>
        <p:spPr>
          <a:xfrm>
            <a:off x="2763859" y="3179624"/>
            <a:ext cx="390336" cy="23998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4E1D12-16AA-45E1-93DF-15F0992C91F5}"/>
              </a:ext>
            </a:extLst>
          </p:cNvPr>
          <p:cNvSpPr txBox="1"/>
          <p:nvPr/>
        </p:nvSpPr>
        <p:spPr>
          <a:xfrm>
            <a:off x="3614481" y="58210"/>
            <a:ext cx="5558417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sv8-pod4-vmm:</a:t>
            </a:r>
            <a:r>
              <a:rPr lang="en-US" sz="1400" dirty="0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/homes/</a:t>
            </a:r>
            <a:r>
              <a:rPr lang="en-US" sz="1400" dirty="0" err="1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btodorovic</a:t>
            </a:r>
            <a:r>
              <a:rPr lang="en-US" sz="1400" dirty="0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/</a:t>
            </a:r>
            <a:r>
              <a:rPr lang="en-US" sz="1400" dirty="0" err="1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vmm_config</a:t>
            </a:r>
            <a:r>
              <a:rPr lang="en-US" sz="1400" dirty="0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/inter-as-</a:t>
            </a:r>
            <a:r>
              <a:rPr lang="en-US" sz="1400" dirty="0" err="1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vpn</a:t>
            </a:r>
            <a:r>
              <a:rPr lang="en-US" sz="1400" dirty="0">
                <a:solidFill>
                  <a:schemeClr val="accent2"/>
                </a:solidFill>
                <a:highlight>
                  <a:srgbClr val="00FF00"/>
                </a:highlight>
                <a:latin typeface="Consolas" panose="020B0609020204030204" pitchFamily="49" charset="0"/>
                <a:cs typeface="Aria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782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90577" y="591886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Option A - Pro et Contra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124818" y="1282451"/>
            <a:ext cx="4480559" cy="19020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800" b="1" u="sng" dirty="0">
                <a:latin typeface="Arial" charset="0"/>
                <a:ea typeface="ＭＳ Ｐゴシック" charset="0"/>
              </a:rPr>
              <a:t>PRO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Simple to understand by low-skilled techies.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Simple to administer (one VLAN per VPN)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Easy to troubleshoot (no MPLS on the trunk)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Per-VLAN QoS.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Per-VLAN IP filtering (pure IP packets)</a:t>
            </a:r>
          </a:p>
          <a:p>
            <a:pPr eaLnBrk="1" hangingPunct="1"/>
            <a:endParaRPr lang="en-US" sz="1600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A3F37-B1A2-4585-991D-173F05FCB2BC}"/>
              </a:ext>
            </a:extLst>
          </p:cNvPr>
          <p:cNvSpPr txBox="1">
            <a:spLocks/>
          </p:cNvSpPr>
          <p:nvPr/>
        </p:nvSpPr>
        <p:spPr>
          <a:xfrm>
            <a:off x="4751388" y="1282450"/>
            <a:ext cx="4480559" cy="3018087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 algn="l" defTabSz="342863" rtl="0" eaLnBrk="1" latinLnBrk="0" hangingPunct="1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557150" indent="-214289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857155" indent="-171432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/>
              <a:buChar char="•"/>
              <a:defRPr sz="15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200013" indent="-171432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1542875" indent="-171432" algn="l" defTabSz="342863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1885736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8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61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22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>
                <a:latin typeface="Arial" charset="0"/>
                <a:ea typeface="ＭＳ Ｐゴシック" charset="0"/>
              </a:rPr>
              <a:t>CONTRA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ASBR requires 1000s of VRF definitions</a:t>
            </a:r>
          </a:p>
          <a:p>
            <a:pPr lvl="1"/>
            <a:r>
              <a:rPr lang="en-US" sz="1400" dirty="0">
                <a:latin typeface="Arial" charset="0"/>
                <a:ea typeface="ＭＳ Ｐゴシック" charset="0"/>
              </a:rPr>
              <a:t>This can be automated, though ...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Capacity management - required per VRF</a:t>
            </a:r>
          </a:p>
          <a:p>
            <a:pPr lvl="1"/>
            <a:r>
              <a:rPr lang="en-US" sz="1400" dirty="0">
                <a:latin typeface="Arial" charset="0"/>
                <a:ea typeface="ＭＳ Ｐゴシック" charset="0"/>
              </a:rPr>
              <a:t>e.g. BGP local-preference per each VRF</a:t>
            </a:r>
            <a:br>
              <a:rPr lang="en-US" sz="1400" dirty="0">
                <a:latin typeface="Arial" charset="0"/>
                <a:ea typeface="ＭＳ Ｐゴシック" charset="0"/>
              </a:rPr>
            </a:br>
            <a:r>
              <a:rPr lang="en-US" sz="1400" dirty="0">
                <a:latin typeface="Arial" charset="0"/>
                <a:ea typeface="ＭＳ Ｐゴシック" charset="0"/>
              </a:rPr>
              <a:t>to define primary/backup NNI for traffic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VLANs - limited to 4094, although ...</a:t>
            </a:r>
          </a:p>
          <a:p>
            <a:pPr lvl="1"/>
            <a:r>
              <a:rPr lang="en-US" sz="1400" dirty="0" err="1">
                <a:latin typeface="Arial" charset="0"/>
                <a:ea typeface="ＭＳ Ｐゴシック" charset="0"/>
              </a:rPr>
              <a:t>QinQ</a:t>
            </a:r>
            <a:r>
              <a:rPr lang="en-US" sz="1400" dirty="0">
                <a:latin typeface="Arial" charset="0"/>
                <a:ea typeface="ＭＳ Ｐゴシック" charset="0"/>
              </a:rPr>
              <a:t> (stacked VLANs) expand this to ~16M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Logical interface limitations - in Junos</a:t>
            </a:r>
          </a:p>
          <a:p>
            <a:pPr lvl="1"/>
            <a:r>
              <a:rPr lang="en-US" sz="1400" dirty="0">
                <a:latin typeface="Arial" charset="0"/>
                <a:ea typeface="ＭＳ Ｐゴシック" charset="0"/>
              </a:rPr>
              <a:t>128,000 IFLs per chassis, AND: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16,380 IFLs per each IFD (physical interface)</a:t>
            </a:r>
          </a:p>
          <a:p>
            <a:endParaRPr lang="en-US" sz="1600" dirty="0">
              <a:latin typeface="Arial" charset="0"/>
              <a:ea typeface="ＭＳ Ｐゴシック" charset="0"/>
            </a:endParaRPr>
          </a:p>
          <a:p>
            <a:endParaRPr lang="en-US" sz="1000" dirty="0">
              <a:latin typeface="Arial" charset="0"/>
              <a:ea typeface="ＭＳ Ｐゴシック" charset="0"/>
            </a:endParaRPr>
          </a:p>
          <a:p>
            <a:endParaRPr lang="en-US" sz="1600" dirty="0">
              <a:latin typeface="Arial" charset="0"/>
              <a:ea typeface="ＭＳ Ｐゴシック" charset="0"/>
            </a:endParaRPr>
          </a:p>
          <a:p>
            <a:endParaRPr lang="en-US" sz="16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- Option B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E60-464A-457A-A40B-B9185E7B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860142"/>
            <a:ext cx="8229601" cy="1591910"/>
          </a:xfrm>
        </p:spPr>
        <p:txBody>
          <a:bodyPr/>
          <a:lstStyle/>
          <a:p>
            <a:r>
              <a:rPr lang="en-US" sz="1800" dirty="0"/>
              <a:t>Basic Idea - VPNs advertised E2E, but each domain has separate LSPs:</a:t>
            </a:r>
          </a:p>
          <a:p>
            <a:pPr lvl="1"/>
            <a:r>
              <a:rPr lang="en-US" sz="1600" dirty="0"/>
              <a:t>ASBR-1 advertises </a:t>
            </a:r>
            <a:r>
              <a:rPr lang="en-US" sz="1600" b="1" dirty="0"/>
              <a:t>VPN Labels </a:t>
            </a:r>
            <a:r>
              <a:rPr lang="en-US" sz="1600" dirty="0"/>
              <a:t>for each VPN in SP-1 - via MP-EBGP</a:t>
            </a:r>
          </a:p>
          <a:p>
            <a:pPr lvl="1"/>
            <a:r>
              <a:rPr lang="en-US" sz="1600" dirty="0"/>
              <a:t>ASBR-2 advertises </a:t>
            </a:r>
            <a:r>
              <a:rPr lang="en-US" sz="1600" b="1" dirty="0"/>
              <a:t>VPN Labels </a:t>
            </a:r>
            <a:r>
              <a:rPr lang="en-US" sz="1600" dirty="0"/>
              <a:t>for each VPN in SP-2 - via MP-EBGP</a:t>
            </a:r>
          </a:p>
          <a:p>
            <a:r>
              <a:rPr lang="en-US" sz="1800" dirty="0"/>
              <a:t>Single link, single EBGP session, no VLANs</a:t>
            </a:r>
          </a:p>
          <a:p>
            <a:r>
              <a:rPr lang="en-US" sz="1800" dirty="0"/>
              <a:t>VPN selection - performed by BGP route filtering (policies).</a:t>
            </a:r>
          </a:p>
          <a:p>
            <a:endParaRPr lang="en-US" sz="1800" dirty="0"/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68" y="3055303"/>
            <a:ext cx="15700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30" y="3050540"/>
            <a:ext cx="1620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293159" y="2681456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0577" y="2649129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8630" y="367919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2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630" y="3464878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8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34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030" y="3388678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6830" y="322199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6830" y="3602990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030" y="322199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3630" y="3755390"/>
            <a:ext cx="55880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743" y="42665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943" y="42919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76" y="276955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30" y="3555365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5" y="3664903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30" y="3698240"/>
            <a:ext cx="114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8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13" y="3050540"/>
            <a:ext cx="8117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76" y="3076261"/>
            <a:ext cx="762463" cy="7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93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30" y="342519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070" y="2775109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62" y="2816233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06" y="376999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967" y="385540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888" y="286162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0" y="4176170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36" y="4230847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630" y="3635605"/>
            <a:ext cx="422792" cy="6420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6500" y="3769676"/>
            <a:ext cx="85743" cy="4349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212" y="435339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277" y="439356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E0636-0814-4CD4-AA2B-278759D731C7}"/>
              </a:ext>
            </a:extLst>
          </p:cNvPr>
          <p:cNvCxnSpPr>
            <a:stCxn id="52" idx="3"/>
            <a:endCxn id="61" idx="1"/>
          </p:cNvCxnSpPr>
          <p:nvPr/>
        </p:nvCxnSpPr>
        <p:spPr>
          <a:xfrm>
            <a:off x="3710893" y="3454400"/>
            <a:ext cx="1444883" cy="1187"/>
          </a:xfrm>
          <a:prstGeom prst="line">
            <a:avLst/>
          </a:prstGeom>
          <a:ln w="3810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B5065F7-3573-4E09-A511-97BF11D375CF}"/>
              </a:ext>
            </a:extLst>
          </p:cNvPr>
          <p:cNvSpPr/>
          <p:nvPr/>
        </p:nvSpPr>
        <p:spPr>
          <a:xfrm>
            <a:off x="3684290" y="3002192"/>
            <a:ext cx="1477206" cy="949720"/>
          </a:xfrm>
          <a:prstGeom prst="leftRightArrow">
            <a:avLst>
              <a:gd name="adj1" fmla="val 50000"/>
              <a:gd name="adj2" fmla="val 2432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MP-EBGP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92FE40-6205-4CD0-8FAE-B8283A651A29}"/>
              </a:ext>
            </a:extLst>
          </p:cNvPr>
          <p:cNvGrpSpPr/>
          <p:nvPr/>
        </p:nvGrpSpPr>
        <p:grpSpPr>
          <a:xfrm>
            <a:off x="2103120" y="3512820"/>
            <a:ext cx="4594289" cy="272197"/>
            <a:chOff x="2103120" y="3512820"/>
            <a:chExt cx="4594289" cy="27219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5ABB97-03B6-427F-B8AE-B86EEF85D810}"/>
                </a:ext>
              </a:extLst>
            </p:cNvPr>
            <p:cNvSpPr/>
            <p:nvPr/>
          </p:nvSpPr>
          <p:spPr>
            <a:xfrm>
              <a:off x="2103120" y="3512820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B63725E-F530-429D-A4FF-0CB42C0D01FA}"/>
                </a:ext>
              </a:extLst>
            </p:cNvPr>
            <p:cNvSpPr/>
            <p:nvPr/>
          </p:nvSpPr>
          <p:spPr>
            <a:xfrm rot="21057196">
              <a:off x="5737289" y="3520755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24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- Option B - MPLS Domain Limits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90" y="2008981"/>
            <a:ext cx="15700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52" y="2004218"/>
            <a:ext cx="1620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08009" y="1597480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199" y="1602807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252" y="2632868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48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052" y="2404268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252" y="2418556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04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00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052" y="2404268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652" y="2342356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3451" y="2124868"/>
            <a:ext cx="1144587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452" y="2556668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652" y="2175668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022" y="2709068"/>
            <a:ext cx="91303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365" y="3220243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565" y="3245643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98" y="172323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52" y="2509043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2" y="2443956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52" y="2651918"/>
            <a:ext cx="114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40" y="2707481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35" y="2004218"/>
            <a:ext cx="8117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98" y="2029939"/>
            <a:ext cx="762463" cy="7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15" y="2707481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52" y="2378868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692" y="1728787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384" y="1769911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9" y="254904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589" y="280908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738" y="1777652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4" y="3315142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52" y="3607593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251" y="2589283"/>
            <a:ext cx="1004253" cy="12740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332" y="2723354"/>
            <a:ext cx="933533" cy="7690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6" y="3492370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793" y="377031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grpSp>
        <p:nvGrpSpPr>
          <p:cNvPr id="79896" name="Group 79895">
            <a:extLst>
              <a:ext uri="{FF2B5EF4-FFF2-40B4-BE49-F238E27FC236}">
                <a16:creationId xmlns:a16="http://schemas.microsoft.com/office/drawing/2014/main" id="{859B9FE8-4292-4AD4-AAFA-EABDCCB8726F}"/>
              </a:ext>
            </a:extLst>
          </p:cNvPr>
          <p:cNvGrpSpPr/>
          <p:nvPr/>
        </p:nvGrpSpPr>
        <p:grpSpPr>
          <a:xfrm>
            <a:off x="2069742" y="2466498"/>
            <a:ext cx="4594289" cy="272197"/>
            <a:chOff x="2103120" y="3512820"/>
            <a:chExt cx="4594289" cy="272197"/>
          </a:xfrm>
        </p:grpSpPr>
        <p:sp>
          <p:nvSpPr>
            <p:cNvPr id="79895" name="Freeform: Shape 79894">
              <a:extLst>
                <a:ext uri="{FF2B5EF4-FFF2-40B4-BE49-F238E27FC236}">
                  <a16:creationId xmlns:a16="http://schemas.microsoft.com/office/drawing/2014/main" id="{927B8FDA-13B9-4B23-8B94-091E16530FF1}"/>
                </a:ext>
              </a:extLst>
            </p:cNvPr>
            <p:cNvSpPr/>
            <p:nvPr/>
          </p:nvSpPr>
          <p:spPr>
            <a:xfrm>
              <a:off x="2103120" y="3512820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A3CF350-19EB-4190-B821-BADF64E5F9C1}"/>
                </a:ext>
              </a:extLst>
            </p:cNvPr>
            <p:cNvSpPr/>
            <p:nvPr/>
          </p:nvSpPr>
          <p:spPr>
            <a:xfrm rot="21057196">
              <a:off x="5737289" y="3520755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3C33F4-0519-4691-8169-42C0AC2E2488}"/>
              </a:ext>
            </a:extLst>
          </p:cNvPr>
          <p:cNvGrpSpPr/>
          <p:nvPr/>
        </p:nvGrpSpPr>
        <p:grpSpPr>
          <a:xfrm>
            <a:off x="2067114" y="1075848"/>
            <a:ext cx="1021072" cy="3545840"/>
            <a:chOff x="2067114" y="1075848"/>
            <a:chExt cx="1021072" cy="35458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146EFF-0100-4F09-ADC4-C4010B414CC7}"/>
                </a:ext>
              </a:extLst>
            </p:cNvPr>
            <p:cNvGrpSpPr/>
            <p:nvPr/>
          </p:nvGrpSpPr>
          <p:grpSpPr>
            <a:xfrm>
              <a:off x="2067114" y="1075848"/>
              <a:ext cx="1021072" cy="3545840"/>
              <a:chOff x="2067114" y="1075848"/>
              <a:chExt cx="1021072" cy="354584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EC26386-369A-4B8E-96EC-8227C7D7FDBF}"/>
                  </a:ext>
                </a:extLst>
              </p:cNvPr>
              <p:cNvCxnSpPr/>
              <p:nvPr/>
            </p:nvCxnSpPr>
            <p:spPr>
              <a:xfrm>
                <a:off x="2067114" y="1075848"/>
                <a:ext cx="0" cy="35204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Dot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634CEBB-A1BB-4816-823D-071B6B1CFCE7}"/>
                  </a:ext>
                </a:extLst>
              </p:cNvPr>
              <p:cNvCxnSpPr/>
              <p:nvPr/>
            </p:nvCxnSpPr>
            <p:spPr>
              <a:xfrm>
                <a:off x="3067420" y="1101248"/>
                <a:ext cx="0" cy="352044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Dot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5A21863-E768-41E5-AF15-27F47317C331}"/>
                  </a:ext>
                </a:extLst>
              </p:cNvPr>
              <p:cNvCxnSpPr/>
              <p:nvPr/>
            </p:nvCxnSpPr>
            <p:spPr>
              <a:xfrm>
                <a:off x="2067114" y="4259261"/>
                <a:ext cx="102107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miter lim="800000"/>
                <a:headEnd type="arrow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8A1572-E96B-4714-9264-3C7C54A75F08}"/>
                </a:ext>
              </a:extLst>
            </p:cNvPr>
            <p:cNvSpPr txBox="1"/>
            <p:nvPr/>
          </p:nvSpPr>
          <p:spPr>
            <a:xfrm>
              <a:off x="2218639" y="4066029"/>
              <a:ext cx="675671" cy="4338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MPLS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domain</a:t>
              </a:r>
              <a:endParaRPr lang="en-US" sz="1400" b="1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5AC059-8E0B-4443-A52F-644BFECBCC9A}"/>
              </a:ext>
            </a:extLst>
          </p:cNvPr>
          <p:cNvGrpSpPr/>
          <p:nvPr/>
        </p:nvGrpSpPr>
        <p:grpSpPr>
          <a:xfrm>
            <a:off x="5678530" y="1050448"/>
            <a:ext cx="1031648" cy="3545840"/>
            <a:chOff x="5678530" y="1050448"/>
            <a:chExt cx="1031648" cy="354584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90AAA9-E015-4412-A5D1-239C3A4EF84E}"/>
                </a:ext>
              </a:extLst>
            </p:cNvPr>
            <p:cNvCxnSpPr/>
            <p:nvPr/>
          </p:nvCxnSpPr>
          <p:spPr>
            <a:xfrm>
              <a:off x="5678530" y="1050448"/>
              <a:ext cx="0" cy="352044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CF0D33-2446-4DDF-ACAE-2B80B12641EA}"/>
                </a:ext>
              </a:extLst>
            </p:cNvPr>
            <p:cNvCxnSpPr/>
            <p:nvPr/>
          </p:nvCxnSpPr>
          <p:spPr>
            <a:xfrm>
              <a:off x="6678836" y="1075848"/>
              <a:ext cx="0" cy="352044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FB36547-DAA0-43A0-B840-82C6A0C16FC2}"/>
                </a:ext>
              </a:extLst>
            </p:cNvPr>
            <p:cNvCxnSpPr/>
            <p:nvPr/>
          </p:nvCxnSpPr>
          <p:spPr>
            <a:xfrm>
              <a:off x="5689106" y="4259261"/>
              <a:ext cx="10210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A4F4922-15D6-49CB-AB00-7EEAC348D849}"/>
                </a:ext>
              </a:extLst>
            </p:cNvPr>
            <p:cNvSpPr txBox="1"/>
            <p:nvPr/>
          </p:nvSpPr>
          <p:spPr>
            <a:xfrm>
              <a:off x="5811366" y="4024277"/>
              <a:ext cx="675671" cy="4338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MPLS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  <a:cs typeface="Arial"/>
                </a:rPr>
                <a:t>domain</a:t>
              </a:r>
              <a:endParaRPr lang="en-US" sz="1400" b="1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7EF620-9047-4DB7-9E0B-32B4C13D20AD}"/>
              </a:ext>
            </a:extLst>
          </p:cNvPr>
          <p:cNvGrpSpPr/>
          <p:nvPr/>
        </p:nvGrpSpPr>
        <p:grpSpPr>
          <a:xfrm>
            <a:off x="3063959" y="3863340"/>
            <a:ext cx="2588825" cy="1015584"/>
            <a:chOff x="3063959" y="3863340"/>
            <a:chExt cx="2588825" cy="101558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8F78E23-EB48-4DF3-8F7C-A11909743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8186" y="4259261"/>
              <a:ext cx="2564598" cy="7301"/>
            </a:xfrm>
            <a:prstGeom prst="straightConnector1">
              <a:avLst/>
            </a:prstGeom>
            <a:ln w="19050">
              <a:solidFill>
                <a:schemeClr val="accent2"/>
              </a:solidFill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1D9D8E-CA8F-46FB-9580-81E4D0A369DC}"/>
                </a:ext>
              </a:extLst>
            </p:cNvPr>
            <p:cNvSpPr txBox="1"/>
            <p:nvPr/>
          </p:nvSpPr>
          <p:spPr>
            <a:xfrm>
              <a:off x="3063959" y="3863340"/>
              <a:ext cx="2536756" cy="1015584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rgbClr val="0070C0"/>
                  </a:solidFill>
                  <a:latin typeface="Comic Sans MS" panose="030F0702030302020204" pitchFamily="66" charset="0"/>
                  <a:cs typeface="Arial"/>
                </a:rPr>
                <a:t>VPN-v4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70C0"/>
                  </a:solidFill>
                  <a:latin typeface="Comic Sans MS" panose="030F0702030302020204" pitchFamily="66" charset="0"/>
                  <a:cs typeface="Arial"/>
                </a:rPr>
                <a:t>MPLS-enabled link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rgbClr val="0070C0"/>
                  </a:solidFill>
                  <a:latin typeface="Comic Sans MS" panose="030F0702030302020204" pitchFamily="66" charset="0"/>
                  <a:cs typeface="Arial"/>
                </a:rPr>
                <a:t>required to carry VPN label</a:t>
              </a:r>
            </a:p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0070C0"/>
                  </a:solidFill>
                  <a:latin typeface="Comic Sans MS" panose="030F0702030302020204" pitchFamily="66" charset="0"/>
                  <a:cs typeface="Arial"/>
                </a:rPr>
                <a:t>information, but transport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b="1" dirty="0">
                  <a:solidFill>
                    <a:srgbClr val="0070C0"/>
                  </a:solidFill>
                  <a:latin typeface="Comic Sans MS" panose="030F0702030302020204" pitchFamily="66" charset="0"/>
                  <a:cs typeface="Arial"/>
                </a:rPr>
                <a:t>labels are still </a:t>
              </a:r>
              <a:r>
                <a:rPr lang="en-US" sz="1400" b="1" dirty="0" err="1">
                  <a:solidFill>
                    <a:srgbClr val="0070C0"/>
                  </a:solidFill>
                  <a:latin typeface="Comic Sans MS" panose="030F0702030302020204" pitchFamily="66" charset="0"/>
                  <a:cs typeface="Arial"/>
                </a:rPr>
                <a:t>qeparated</a:t>
              </a:r>
              <a:endParaRPr lang="en-US" sz="1400" b="1" dirty="0">
                <a:solidFill>
                  <a:srgbClr val="0070C0"/>
                </a:solidFill>
                <a:latin typeface="Comic Sans MS" panose="030F0702030302020204" pitchFamily="66" charset="0"/>
                <a:cs typeface="Arial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C2C8E9-0DB1-427B-948C-5BB0AC09CE8E}"/>
              </a:ext>
            </a:extLst>
          </p:cNvPr>
          <p:cNvCxnSpPr>
            <a:stCxn id="52" idx="3"/>
            <a:endCxn id="61" idx="1"/>
          </p:cNvCxnSpPr>
          <p:nvPr/>
        </p:nvCxnSpPr>
        <p:spPr>
          <a:xfrm>
            <a:off x="3677515" y="2408078"/>
            <a:ext cx="1444883" cy="1187"/>
          </a:xfrm>
          <a:prstGeom prst="line">
            <a:avLst/>
          </a:prstGeom>
          <a:ln w="571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3C3C4A-C14C-48E2-B779-F9408B386E5D}"/>
              </a:ext>
            </a:extLst>
          </p:cNvPr>
          <p:cNvSpPr txBox="1"/>
          <p:nvPr/>
        </p:nvSpPr>
        <p:spPr>
          <a:xfrm>
            <a:off x="3790610" y="1907925"/>
            <a:ext cx="1166126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ONE IP LINK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(NO VLAN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s!)</a:t>
            </a:r>
            <a:endParaRPr lang="en-US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3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36587" y="313437"/>
            <a:ext cx="8229601" cy="42319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Inter-AS VPN - Option B - Detailed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096B4-B492-407F-B9F7-047326108D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07" y="929193"/>
            <a:ext cx="7013893" cy="40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BB44AF-69EB-4FE9-B6BE-6DACCA6B37A6}"/>
              </a:ext>
            </a:extLst>
          </p:cNvPr>
          <p:cNvSpPr/>
          <p:nvPr/>
        </p:nvSpPr>
        <p:spPr>
          <a:xfrm>
            <a:off x="6724670" y="2844799"/>
            <a:ext cx="810915" cy="50228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B2AE9-2367-4E6E-B59F-037938A6C07A}"/>
              </a:ext>
            </a:extLst>
          </p:cNvPr>
          <p:cNvCxnSpPr>
            <a:cxnSpLocks/>
          </p:cNvCxnSpPr>
          <p:nvPr/>
        </p:nvCxnSpPr>
        <p:spPr>
          <a:xfrm flipH="1">
            <a:off x="6766533" y="1727708"/>
            <a:ext cx="624840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E3B1AA-1489-4A8B-9F33-4ECDBA35CCE5}"/>
              </a:ext>
            </a:extLst>
          </p:cNvPr>
          <p:cNvSpPr/>
          <p:nvPr/>
        </p:nvSpPr>
        <p:spPr>
          <a:xfrm>
            <a:off x="5312429" y="2844163"/>
            <a:ext cx="1032259" cy="635637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B925E6-2DE5-48F2-8E11-642DDF7A6798}"/>
              </a:ext>
            </a:extLst>
          </p:cNvPr>
          <p:cNvCxnSpPr>
            <a:cxnSpLocks/>
          </p:cNvCxnSpPr>
          <p:nvPr/>
        </p:nvCxnSpPr>
        <p:spPr>
          <a:xfrm flipH="1">
            <a:off x="5312429" y="1745234"/>
            <a:ext cx="936579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9FAC9-0EC0-401D-A3F6-018DC8B551BB}"/>
              </a:ext>
            </a:extLst>
          </p:cNvPr>
          <p:cNvSpPr/>
          <p:nvPr/>
        </p:nvSpPr>
        <p:spPr>
          <a:xfrm>
            <a:off x="5228245" y="2253806"/>
            <a:ext cx="936579" cy="4805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17A7F0-6D0B-4A42-B826-5CFC8A50A930}"/>
              </a:ext>
            </a:extLst>
          </p:cNvPr>
          <p:cNvCxnSpPr>
            <a:cxnSpLocks/>
          </p:cNvCxnSpPr>
          <p:nvPr/>
        </p:nvCxnSpPr>
        <p:spPr>
          <a:xfrm flipH="1">
            <a:off x="5312429" y="2060194"/>
            <a:ext cx="936579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89185-9C91-4BEC-8129-FD58F3D17BEE}"/>
              </a:ext>
            </a:extLst>
          </p:cNvPr>
          <p:cNvSpPr/>
          <p:nvPr/>
        </p:nvSpPr>
        <p:spPr>
          <a:xfrm>
            <a:off x="5812382" y="3319144"/>
            <a:ext cx="392811" cy="123825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8E3EA4-D771-41AE-9077-D012D364A3E0}"/>
              </a:ext>
            </a:extLst>
          </p:cNvPr>
          <p:cNvSpPr/>
          <p:nvPr/>
        </p:nvSpPr>
        <p:spPr>
          <a:xfrm>
            <a:off x="5676214" y="2576386"/>
            <a:ext cx="392811" cy="123825"/>
          </a:xfrm>
          <a:prstGeom prst="roundRect">
            <a:avLst>
              <a:gd name="adj" fmla="val 3880"/>
            </a:avLst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C260CB-A298-4FC5-B0A7-8A5A388A32C3}"/>
              </a:ext>
            </a:extLst>
          </p:cNvPr>
          <p:cNvSpPr/>
          <p:nvPr/>
        </p:nvSpPr>
        <p:spPr>
          <a:xfrm>
            <a:off x="3886958" y="2862832"/>
            <a:ext cx="985811" cy="616968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D563-D133-4737-B9B8-F6680F66FD24}"/>
              </a:ext>
            </a:extLst>
          </p:cNvPr>
          <p:cNvSpPr txBox="1"/>
          <p:nvPr/>
        </p:nvSpPr>
        <p:spPr>
          <a:xfrm>
            <a:off x="6930951" y="1387173"/>
            <a:ext cx="398352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IPv4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599F-FD5B-4432-86AD-27C6A92816D7}"/>
              </a:ext>
            </a:extLst>
          </p:cNvPr>
          <p:cNvSpPr txBox="1"/>
          <p:nvPr/>
        </p:nvSpPr>
        <p:spPr>
          <a:xfrm>
            <a:off x="5456444" y="1414274"/>
            <a:ext cx="694907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MP-iBGP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VPNv4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140398-5D9E-47B4-AEA9-7D51EBCC1CC1}"/>
              </a:ext>
            </a:extLst>
          </p:cNvPr>
          <p:cNvSpPr txBox="1"/>
          <p:nvPr/>
        </p:nvSpPr>
        <p:spPr>
          <a:xfrm>
            <a:off x="5640603" y="1869378"/>
            <a:ext cx="375909" cy="19843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FF0000"/>
                </a:solidFill>
                <a:latin typeface="Arial"/>
                <a:cs typeface="Arial"/>
              </a:rPr>
              <a:t>LDP</a:t>
            </a:r>
            <a:endParaRPr lang="en-US"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FAC2E1-0927-4C27-8DE2-6CF00AB07710}"/>
              </a:ext>
            </a:extLst>
          </p:cNvPr>
          <p:cNvCxnSpPr>
            <a:cxnSpLocks/>
          </p:cNvCxnSpPr>
          <p:nvPr/>
        </p:nvCxnSpPr>
        <p:spPr>
          <a:xfrm flipH="1">
            <a:off x="4052004" y="1745234"/>
            <a:ext cx="624840" cy="0"/>
          </a:xfrm>
          <a:prstGeom prst="straightConnector1">
            <a:avLst/>
          </a:prstGeom>
          <a:ln w="38100">
            <a:solidFill>
              <a:srgbClr val="7030A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9FA229-3619-4361-B56F-DF2078C30B25}"/>
              </a:ext>
            </a:extLst>
          </p:cNvPr>
          <p:cNvSpPr txBox="1"/>
          <p:nvPr/>
        </p:nvSpPr>
        <p:spPr>
          <a:xfrm>
            <a:off x="4041330" y="1339825"/>
            <a:ext cx="734982" cy="3230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7030A0"/>
                </a:solidFill>
                <a:latin typeface="Arial"/>
                <a:cs typeface="Arial"/>
              </a:rPr>
              <a:t>MP-eBGP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7030A0"/>
                </a:solidFill>
                <a:latin typeface="Arial"/>
                <a:cs typeface="Arial"/>
              </a:rPr>
              <a:t>VPNv4</a:t>
            </a:r>
            <a:endParaRPr lang="en-US" sz="11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BE3E5D-273A-41AF-9707-42D4670068F4}"/>
              </a:ext>
            </a:extLst>
          </p:cNvPr>
          <p:cNvSpPr/>
          <p:nvPr/>
        </p:nvSpPr>
        <p:spPr>
          <a:xfrm>
            <a:off x="2415861" y="2844163"/>
            <a:ext cx="1032259" cy="635637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EEE06C-C477-422A-B772-523369ED03AD}"/>
              </a:ext>
            </a:extLst>
          </p:cNvPr>
          <p:cNvCxnSpPr>
            <a:cxnSpLocks/>
          </p:cNvCxnSpPr>
          <p:nvPr/>
        </p:nvCxnSpPr>
        <p:spPr>
          <a:xfrm flipH="1">
            <a:off x="2415861" y="1745234"/>
            <a:ext cx="936579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A4E6D6-D1C5-418B-B463-C3A6EA454FA4}"/>
              </a:ext>
            </a:extLst>
          </p:cNvPr>
          <p:cNvSpPr/>
          <p:nvPr/>
        </p:nvSpPr>
        <p:spPr>
          <a:xfrm>
            <a:off x="2915814" y="3319144"/>
            <a:ext cx="392811" cy="123825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196C-1133-4758-A3C0-805EAACC5B82}"/>
              </a:ext>
            </a:extLst>
          </p:cNvPr>
          <p:cNvSpPr txBox="1"/>
          <p:nvPr/>
        </p:nvSpPr>
        <p:spPr>
          <a:xfrm>
            <a:off x="2559876" y="1414274"/>
            <a:ext cx="694907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MP-iBGP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VPNv4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FB6143-137F-4FFA-964D-9ADBD1D274C6}"/>
              </a:ext>
            </a:extLst>
          </p:cNvPr>
          <p:cNvSpPr/>
          <p:nvPr/>
        </p:nvSpPr>
        <p:spPr>
          <a:xfrm>
            <a:off x="2321065" y="2270311"/>
            <a:ext cx="987560" cy="4805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8F44A9-A694-4A88-95E2-7756D000E0F6}"/>
              </a:ext>
            </a:extLst>
          </p:cNvPr>
          <p:cNvCxnSpPr>
            <a:cxnSpLocks/>
          </p:cNvCxnSpPr>
          <p:nvPr/>
        </p:nvCxnSpPr>
        <p:spPr>
          <a:xfrm flipH="1">
            <a:off x="2405249" y="2076699"/>
            <a:ext cx="936579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0C4FBC-70CC-459D-B238-BA35EF3C0BCD}"/>
              </a:ext>
            </a:extLst>
          </p:cNvPr>
          <p:cNvSpPr/>
          <p:nvPr/>
        </p:nvSpPr>
        <p:spPr>
          <a:xfrm>
            <a:off x="2769034" y="2592891"/>
            <a:ext cx="392811" cy="123825"/>
          </a:xfrm>
          <a:prstGeom prst="roundRect">
            <a:avLst>
              <a:gd name="adj" fmla="val 3880"/>
            </a:avLst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33676-5D8A-4E76-A80D-D0EE7584D506}"/>
              </a:ext>
            </a:extLst>
          </p:cNvPr>
          <p:cNvSpPr txBox="1"/>
          <p:nvPr/>
        </p:nvSpPr>
        <p:spPr>
          <a:xfrm>
            <a:off x="2682127" y="1885883"/>
            <a:ext cx="478502" cy="19843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FF0000"/>
                </a:solidFill>
                <a:latin typeface="Arial"/>
                <a:cs typeface="Arial"/>
              </a:rPr>
              <a:t>RSVP</a:t>
            </a:r>
            <a:endParaRPr lang="en-US"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3410AE-0E2D-47A5-98FE-16F069386279}"/>
              </a:ext>
            </a:extLst>
          </p:cNvPr>
          <p:cNvSpPr/>
          <p:nvPr/>
        </p:nvSpPr>
        <p:spPr>
          <a:xfrm>
            <a:off x="1184327" y="2836542"/>
            <a:ext cx="810915" cy="502285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A21603-F010-4BE0-803A-1DDE5B42BAE0}"/>
              </a:ext>
            </a:extLst>
          </p:cNvPr>
          <p:cNvCxnSpPr>
            <a:cxnSpLocks/>
          </p:cNvCxnSpPr>
          <p:nvPr/>
        </p:nvCxnSpPr>
        <p:spPr>
          <a:xfrm flipH="1">
            <a:off x="1226190" y="1719451"/>
            <a:ext cx="624840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6E1753-B4B6-4950-BE55-8A5F2A70FEF7}"/>
              </a:ext>
            </a:extLst>
          </p:cNvPr>
          <p:cNvSpPr txBox="1"/>
          <p:nvPr/>
        </p:nvSpPr>
        <p:spPr>
          <a:xfrm>
            <a:off x="1390608" y="1378916"/>
            <a:ext cx="398352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IPv4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E7D8A2-549B-441F-BC57-E17895D65348}"/>
              </a:ext>
            </a:extLst>
          </p:cNvPr>
          <p:cNvSpPr/>
          <p:nvPr/>
        </p:nvSpPr>
        <p:spPr>
          <a:xfrm>
            <a:off x="3972074" y="1181329"/>
            <a:ext cx="869188" cy="962631"/>
          </a:xfrm>
          <a:prstGeom prst="ellipse">
            <a:avLst/>
          </a:prstGeom>
          <a:noFill/>
          <a:ln w="571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63ABA-A1FF-491D-B008-23D32593F1BE}"/>
              </a:ext>
            </a:extLst>
          </p:cNvPr>
          <p:cNvSpPr txBox="1"/>
          <p:nvPr/>
        </p:nvSpPr>
        <p:spPr>
          <a:xfrm>
            <a:off x="3892502" y="2189934"/>
            <a:ext cx="1028332" cy="627785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  <a:cs typeface="Arial"/>
              </a:rPr>
              <a:t>VPN labels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7030A0"/>
                </a:solidFill>
                <a:latin typeface="Comic Sans MS" panose="030F0702030302020204" pitchFamily="66" charset="0"/>
                <a:cs typeface="Arial"/>
              </a:rPr>
              <a:t>advertised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  <a:cs typeface="Arial"/>
              </a:rPr>
              <a:t>via EBGP!</a:t>
            </a:r>
            <a:endParaRPr lang="en-US" sz="1400" b="1" dirty="0">
              <a:solidFill>
                <a:srgbClr val="7030A0"/>
              </a:solidFill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5EE831-0A36-4CD2-A97F-A249774B1897}"/>
              </a:ext>
            </a:extLst>
          </p:cNvPr>
          <p:cNvSpPr/>
          <p:nvPr/>
        </p:nvSpPr>
        <p:spPr>
          <a:xfrm>
            <a:off x="3881348" y="2866706"/>
            <a:ext cx="978911" cy="635637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5A04DC-4EB3-4983-904F-3C57A26DA81A}"/>
              </a:ext>
            </a:extLst>
          </p:cNvPr>
          <p:cNvGrpSpPr/>
          <p:nvPr/>
        </p:nvGrpSpPr>
        <p:grpSpPr>
          <a:xfrm>
            <a:off x="87815" y="4173668"/>
            <a:ext cx="1005840" cy="483108"/>
            <a:chOff x="1057382" y="3270123"/>
            <a:chExt cx="1005840" cy="4831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CED5CD-8D1E-49F4-ADFC-C75478281036}"/>
                </a:ext>
              </a:extLst>
            </p:cNvPr>
            <p:cNvSpPr/>
            <p:nvPr/>
          </p:nvSpPr>
          <p:spPr>
            <a:xfrm>
              <a:off x="1057382" y="3270123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S: </a:t>
              </a:r>
              <a:r>
                <a:rPr lang="en-US" sz="1000" dirty="0">
                  <a:solidFill>
                    <a:schemeClr val="accent2"/>
                  </a:solidFill>
                  <a:latin typeface="Arial"/>
                  <a:cs typeface="Arial"/>
                </a:rPr>
                <a:t>10.1.12.10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C20E31-DF7F-4B4B-9C3C-7E04535B807D}"/>
                </a:ext>
              </a:extLst>
            </p:cNvPr>
            <p:cNvSpPr/>
            <p:nvPr/>
          </p:nvSpPr>
          <p:spPr>
            <a:xfrm>
              <a:off x="1057382" y="3511677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D: 10.2.34.30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E3EE4-E85F-49AD-94DD-BD43274B28B8}"/>
              </a:ext>
            </a:extLst>
          </p:cNvPr>
          <p:cNvSpPr/>
          <p:nvPr/>
        </p:nvSpPr>
        <p:spPr>
          <a:xfrm>
            <a:off x="82417" y="4426585"/>
            <a:ext cx="987635" cy="23019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D9122B-1063-4B25-AD35-FC59B6414CD6}"/>
              </a:ext>
            </a:extLst>
          </p:cNvPr>
          <p:cNvSpPr/>
          <p:nvPr/>
        </p:nvSpPr>
        <p:spPr>
          <a:xfrm>
            <a:off x="82418" y="3972560"/>
            <a:ext cx="1005840" cy="201107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VPN-L 302016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185F107-E4AE-4206-B30A-53C482A06DEC}"/>
              </a:ext>
            </a:extLst>
          </p:cNvPr>
          <p:cNvSpPr/>
          <p:nvPr/>
        </p:nvSpPr>
        <p:spPr>
          <a:xfrm>
            <a:off x="2289316" y="4087041"/>
            <a:ext cx="1515196" cy="160222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102C5E-50D2-4384-B440-6AF3A6C53420}"/>
              </a:ext>
            </a:extLst>
          </p:cNvPr>
          <p:cNvSpPr/>
          <p:nvPr/>
        </p:nvSpPr>
        <p:spPr>
          <a:xfrm>
            <a:off x="82418" y="3786281"/>
            <a:ext cx="1005840" cy="201107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T-L 349184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6A13B9C-E024-4A8A-AE10-823C1C5920E1}"/>
              </a:ext>
            </a:extLst>
          </p:cNvPr>
          <p:cNvSpPr/>
          <p:nvPr/>
        </p:nvSpPr>
        <p:spPr>
          <a:xfrm>
            <a:off x="2289316" y="3883856"/>
            <a:ext cx="814156" cy="201107"/>
          </a:xfrm>
          <a:prstGeom prst="roundRect">
            <a:avLst>
              <a:gd name="adj" fmla="val 3880"/>
            </a:avLst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DD2874E-3DFE-4F8B-913C-C9D218721E28}"/>
              </a:ext>
            </a:extLst>
          </p:cNvPr>
          <p:cNvSpPr/>
          <p:nvPr/>
        </p:nvSpPr>
        <p:spPr>
          <a:xfrm>
            <a:off x="5014401" y="3883856"/>
            <a:ext cx="858218" cy="201107"/>
          </a:xfrm>
          <a:prstGeom prst="roundRect">
            <a:avLst>
              <a:gd name="adj" fmla="val 3880"/>
            </a:avLst>
          </a:prstGeom>
          <a:solidFill>
            <a:schemeClr val="accent3">
              <a:lumMod val="75000"/>
              <a:alpha val="30196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EA3E51F-7488-446D-83BA-8581DEE5E9C4}"/>
              </a:ext>
            </a:extLst>
          </p:cNvPr>
          <p:cNvSpPr/>
          <p:nvPr/>
        </p:nvSpPr>
        <p:spPr>
          <a:xfrm>
            <a:off x="5014401" y="4073113"/>
            <a:ext cx="1515196" cy="160222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77DCCF-D5E4-4062-A7C5-3EE8A8AA1122}"/>
              </a:ext>
            </a:extLst>
          </p:cNvPr>
          <p:cNvGrpSpPr/>
          <p:nvPr/>
        </p:nvGrpSpPr>
        <p:grpSpPr>
          <a:xfrm>
            <a:off x="7952106" y="4173668"/>
            <a:ext cx="1005840" cy="483108"/>
            <a:chOff x="1057382" y="3270123"/>
            <a:chExt cx="1005840" cy="48310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0F4959-285A-47F0-8CBD-227B94081103}"/>
                </a:ext>
              </a:extLst>
            </p:cNvPr>
            <p:cNvSpPr/>
            <p:nvPr/>
          </p:nvSpPr>
          <p:spPr>
            <a:xfrm>
              <a:off x="1057382" y="3270123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S: </a:t>
              </a:r>
              <a:r>
                <a:rPr lang="en-US" sz="1000" dirty="0">
                  <a:solidFill>
                    <a:schemeClr val="accent2"/>
                  </a:solidFill>
                  <a:latin typeface="Arial"/>
                  <a:cs typeface="Arial"/>
                </a:rPr>
                <a:t>10.1.12.10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1E4D81-D6A8-476B-B010-7482DD967AA2}"/>
                </a:ext>
              </a:extLst>
            </p:cNvPr>
            <p:cNvSpPr/>
            <p:nvPr/>
          </p:nvSpPr>
          <p:spPr>
            <a:xfrm>
              <a:off x="1057382" y="3511677"/>
              <a:ext cx="1005840" cy="241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D: 10.2.34.30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27D14A2-A6D8-4AC1-9E17-007EEABE66C7}"/>
              </a:ext>
            </a:extLst>
          </p:cNvPr>
          <p:cNvSpPr/>
          <p:nvPr/>
        </p:nvSpPr>
        <p:spPr>
          <a:xfrm>
            <a:off x="7946708" y="4426585"/>
            <a:ext cx="987635" cy="23019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9593A0-14C6-4730-A7B6-2B05E06D22C5}"/>
              </a:ext>
            </a:extLst>
          </p:cNvPr>
          <p:cNvSpPr/>
          <p:nvPr/>
        </p:nvSpPr>
        <p:spPr>
          <a:xfrm>
            <a:off x="7946709" y="3972560"/>
            <a:ext cx="1005840" cy="201107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VPN-L 301008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9CA6EB-8D57-4FFD-AF10-2C56636B675F}"/>
              </a:ext>
            </a:extLst>
          </p:cNvPr>
          <p:cNvSpPr/>
          <p:nvPr/>
        </p:nvSpPr>
        <p:spPr>
          <a:xfrm>
            <a:off x="7946709" y="3786281"/>
            <a:ext cx="1005840" cy="201107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T-L 300048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EBE38F-E820-48B7-B021-23BDEA31E867}"/>
              </a:ext>
            </a:extLst>
          </p:cNvPr>
          <p:cNvSpPr/>
          <p:nvPr/>
        </p:nvSpPr>
        <p:spPr>
          <a:xfrm>
            <a:off x="1005632" y="1719450"/>
            <a:ext cx="320319" cy="329972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C6D91BB-5B43-4913-A973-7620D64372DC}"/>
              </a:ext>
            </a:extLst>
          </p:cNvPr>
          <p:cNvSpPr/>
          <p:nvPr/>
        </p:nvSpPr>
        <p:spPr>
          <a:xfrm>
            <a:off x="1993994" y="1638624"/>
            <a:ext cx="487282" cy="502284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1EB63B-E8C5-481A-88C5-0602F67BBCB1}"/>
              </a:ext>
            </a:extLst>
          </p:cNvPr>
          <p:cNvSpPr/>
          <p:nvPr/>
        </p:nvSpPr>
        <p:spPr>
          <a:xfrm>
            <a:off x="3409172" y="1638624"/>
            <a:ext cx="487282" cy="502284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320D5B-16BA-4D8C-97E6-FAC643E4619D}"/>
              </a:ext>
            </a:extLst>
          </p:cNvPr>
          <p:cNvSpPr/>
          <p:nvPr/>
        </p:nvSpPr>
        <p:spPr>
          <a:xfrm>
            <a:off x="4872769" y="1648759"/>
            <a:ext cx="487282" cy="502284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39DABE-A95C-466E-BA92-E02DC8E1C1EF}"/>
              </a:ext>
            </a:extLst>
          </p:cNvPr>
          <p:cNvSpPr/>
          <p:nvPr/>
        </p:nvSpPr>
        <p:spPr>
          <a:xfrm>
            <a:off x="6287947" y="1647332"/>
            <a:ext cx="487282" cy="502284"/>
          </a:xfrm>
          <a:prstGeom prst="ellipse">
            <a:avLst/>
          </a:prstGeom>
          <a:noFill/>
          <a:ln w="5715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42A79A3-2E67-4A3D-A106-D158BF79AB3D}"/>
              </a:ext>
            </a:extLst>
          </p:cNvPr>
          <p:cNvSpPr/>
          <p:nvPr/>
        </p:nvSpPr>
        <p:spPr>
          <a:xfrm>
            <a:off x="4370804" y="3312157"/>
            <a:ext cx="392811" cy="123825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A604528-7CB3-41E0-AE36-C4B82A03C378}"/>
              </a:ext>
            </a:extLst>
          </p:cNvPr>
          <p:cNvSpPr/>
          <p:nvPr/>
        </p:nvSpPr>
        <p:spPr>
          <a:xfrm>
            <a:off x="3797233" y="4080187"/>
            <a:ext cx="1222565" cy="167076"/>
          </a:xfrm>
          <a:prstGeom prst="roundRect">
            <a:avLst>
              <a:gd name="adj" fmla="val 3880"/>
            </a:avLst>
          </a:prstGeom>
          <a:solidFill>
            <a:srgbClr val="00B0F0">
              <a:alpha val="30196"/>
            </a:srgb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8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8" grpId="0" animBg="1"/>
      <p:bldP spid="19" grpId="0" animBg="1"/>
      <p:bldP spid="21" grpId="0" animBg="1"/>
      <p:bldP spid="22" grpId="0"/>
      <p:bldP spid="23" grpId="0" animBg="1"/>
      <p:bldP spid="25" grpId="0" animBg="1"/>
      <p:bldP spid="26" grpId="0"/>
      <p:bldP spid="27" grpId="0" animBg="1"/>
      <p:bldP spid="29" grpId="0"/>
      <p:bldP spid="30" grpId="0" animBg="1"/>
      <p:bldP spid="31" grpId="0"/>
      <p:bldP spid="32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AD7-E7B8-4A03-9C97-F958CD33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3"/>
            <a:ext cx="8223250" cy="489281"/>
          </a:xfrm>
        </p:spPr>
        <p:txBody>
          <a:bodyPr/>
          <a:lstStyle/>
          <a:p>
            <a:r>
              <a:rPr lang="en-US" dirty="0"/>
              <a:t>Inter-AS Option B - Configuration Excerpts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33B680-EACF-45B1-A143-BF225575E632}"/>
              </a:ext>
            </a:extLst>
          </p:cNvPr>
          <p:cNvSpPr/>
          <p:nvPr/>
        </p:nvSpPr>
        <p:spPr>
          <a:xfrm>
            <a:off x="336883" y="625643"/>
            <a:ext cx="3842085" cy="3336758"/>
          </a:xfrm>
          <a:prstGeom prst="rect">
            <a:avLst/>
          </a:prstGeom>
          <a:solidFill>
            <a:srgbClr val="FFEBEB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interfaces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ge-0/0/9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description "private99: mm1 -- mm3";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unit 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address 100.15.1.1/24;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inet6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address 2001:100:15:1::1/64;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address ::ffff:100.15.1.1/126;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mpls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protocols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mpls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        interface ge-0/0/9.0;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4C629-8435-432E-9D23-40E85D40CE0C}"/>
              </a:ext>
            </a:extLst>
          </p:cNvPr>
          <p:cNvSpPr/>
          <p:nvPr/>
        </p:nvSpPr>
        <p:spPr>
          <a:xfrm>
            <a:off x="2694489" y="2560721"/>
            <a:ext cx="2638927" cy="25025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protocols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bgp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group inter-as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import </a:t>
            </a:r>
            <a:r>
              <a:rPr lang="en-US" sz="1050" b="1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rt-update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inet-vpn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unicast;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inet6-vpn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unicast;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peer-as 200;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neighbor 100.15.1.2;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520E4-6337-40FC-8D4D-89B9B3D1E7C1}"/>
              </a:ext>
            </a:extLst>
          </p:cNvPr>
          <p:cNvSpPr/>
          <p:nvPr/>
        </p:nvSpPr>
        <p:spPr>
          <a:xfrm>
            <a:off x="5481111" y="489283"/>
            <a:ext cx="3662890" cy="377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policy-options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policy-statement </a:t>
            </a:r>
            <a:r>
              <a:rPr lang="en-US" sz="1050" b="1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rt-update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VPN-110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community RT-VPN-110-REMOTE;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community add RT-VPN-110;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VPN-120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community RT-VPN-120-REMOTE;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community add RT-VPN-120;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VPN-130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community RT-VPN-130-REMOTE;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community add RT-VPN-130;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69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36587" y="313437"/>
            <a:ext cx="8229601" cy="42319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Demo Topology</a:t>
            </a:r>
          </a:p>
        </p:txBody>
      </p:sp>
      <p:sp>
        <p:nvSpPr>
          <p:cNvPr id="5" name="Rounded Rectangle 64">
            <a:extLst>
              <a:ext uri="{FF2B5EF4-FFF2-40B4-BE49-F238E27FC236}">
                <a16:creationId xmlns:a16="http://schemas.microsoft.com/office/drawing/2014/main" id="{F7F1E141-6C7A-48F9-A4D0-836B000247F6}"/>
              </a:ext>
            </a:extLst>
          </p:cNvPr>
          <p:cNvSpPr/>
          <p:nvPr/>
        </p:nvSpPr>
        <p:spPr>
          <a:xfrm>
            <a:off x="803904" y="1064225"/>
            <a:ext cx="3515006" cy="3199800"/>
          </a:xfrm>
          <a:prstGeom prst="roundRect">
            <a:avLst>
              <a:gd name="adj" fmla="val 7394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sp>
        <p:nvSpPr>
          <p:cNvPr id="6" name="Rounded Rectangle 65">
            <a:extLst>
              <a:ext uri="{FF2B5EF4-FFF2-40B4-BE49-F238E27FC236}">
                <a16:creationId xmlns:a16="http://schemas.microsoft.com/office/drawing/2014/main" id="{23AB26CC-1787-434F-AE17-AB6BE8E6C701}"/>
              </a:ext>
            </a:extLst>
          </p:cNvPr>
          <p:cNvSpPr/>
          <p:nvPr/>
        </p:nvSpPr>
        <p:spPr>
          <a:xfrm>
            <a:off x="4751388" y="1061936"/>
            <a:ext cx="3534133" cy="3199800"/>
          </a:xfrm>
          <a:prstGeom prst="roundRect">
            <a:avLst>
              <a:gd name="adj" fmla="val 7394"/>
            </a:avLst>
          </a:prstGeom>
          <a:solidFill>
            <a:srgbClr val="FDBE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pic>
        <p:nvPicPr>
          <p:cNvPr id="7" name="Picture 18" descr="Generic Router 1.png">
            <a:extLst>
              <a:ext uri="{FF2B5EF4-FFF2-40B4-BE49-F238E27FC236}">
                <a16:creationId xmlns:a16="http://schemas.microsoft.com/office/drawing/2014/main" id="{29CED6E8-5B15-46F8-96C8-606F505F8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4358" y="1447513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Generic Router 2.png">
            <a:extLst>
              <a:ext uri="{FF2B5EF4-FFF2-40B4-BE49-F238E27FC236}">
                <a16:creationId xmlns:a16="http://schemas.microsoft.com/office/drawing/2014/main" id="{C7BB0079-1AC6-4658-A229-BC10608416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408" y="144900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Generic Router 1.png">
            <a:extLst>
              <a:ext uri="{FF2B5EF4-FFF2-40B4-BE49-F238E27FC236}">
                <a16:creationId xmlns:a16="http://schemas.microsoft.com/office/drawing/2014/main" id="{A7C8A91F-FEBD-450C-B965-956745934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7664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Generic Router 1.png">
            <a:extLst>
              <a:ext uri="{FF2B5EF4-FFF2-40B4-BE49-F238E27FC236}">
                <a16:creationId xmlns:a16="http://schemas.microsoft.com/office/drawing/2014/main" id="{8ADE116A-F822-4A19-88FC-0CC1D4B7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Generic Router 1.png">
            <a:extLst>
              <a:ext uri="{FF2B5EF4-FFF2-40B4-BE49-F238E27FC236}">
                <a16:creationId xmlns:a16="http://schemas.microsoft.com/office/drawing/2014/main" id="{EC54FB57-336A-4608-9950-8355067D0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9" descr="Generic Router 2.png">
            <a:extLst>
              <a:ext uri="{FF2B5EF4-FFF2-40B4-BE49-F238E27FC236}">
                <a16:creationId xmlns:a16="http://schemas.microsoft.com/office/drawing/2014/main" id="{BE37B112-74F3-4D93-AD39-70CB058132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96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Generic Router 2.png">
            <a:extLst>
              <a:ext uri="{FF2B5EF4-FFF2-40B4-BE49-F238E27FC236}">
                <a16:creationId xmlns:a16="http://schemas.microsoft.com/office/drawing/2014/main" id="{DAC9A61A-B292-48C1-BD6C-220071A950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324" y="1839691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 descr="Generic Router 1.png">
            <a:extLst>
              <a:ext uri="{FF2B5EF4-FFF2-40B4-BE49-F238E27FC236}">
                <a16:creationId xmlns:a16="http://schemas.microsoft.com/office/drawing/2014/main" id="{144C3D35-5B65-4350-B61B-8C24F9F7E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Generic Router 1.png">
            <a:extLst>
              <a:ext uri="{FF2B5EF4-FFF2-40B4-BE49-F238E27FC236}">
                <a16:creationId xmlns:a16="http://schemas.microsoft.com/office/drawing/2014/main" id="{E84A39B5-DF40-4FA4-BE10-F868682EE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Generic Router 1.png">
            <a:extLst>
              <a:ext uri="{FF2B5EF4-FFF2-40B4-BE49-F238E27FC236}">
                <a16:creationId xmlns:a16="http://schemas.microsoft.com/office/drawing/2014/main" id="{3A703ABB-92F4-49D1-B004-AF35489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Generic Router 1.png">
            <a:extLst>
              <a:ext uri="{FF2B5EF4-FFF2-40B4-BE49-F238E27FC236}">
                <a16:creationId xmlns:a16="http://schemas.microsoft.com/office/drawing/2014/main" id="{C10A5756-FDA6-48B1-B323-995262FDE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9" descr="Generic Router 2.png">
            <a:extLst>
              <a:ext uri="{FF2B5EF4-FFF2-40B4-BE49-F238E27FC236}">
                <a16:creationId xmlns:a16="http://schemas.microsoft.com/office/drawing/2014/main" id="{D0293BD1-C934-4CFB-ADAB-31FF7F4324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14595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 descr="Generic Router 2.png">
            <a:extLst>
              <a:ext uri="{FF2B5EF4-FFF2-40B4-BE49-F238E27FC236}">
                <a16:creationId xmlns:a16="http://schemas.microsoft.com/office/drawing/2014/main" id="{1AEE49F0-0F3F-49D9-AFCC-589616DDB3B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03E8FD-83BF-4275-A731-AEDDCD81CA6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400733" y="1586280"/>
            <a:ext cx="792562" cy="3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CD1456-2A11-4519-8968-BAD13FD41DFA}"/>
              </a:ext>
            </a:extLst>
          </p:cNvPr>
          <p:cNvSpPr txBox="1"/>
          <p:nvPr/>
        </p:nvSpPr>
        <p:spPr>
          <a:xfrm>
            <a:off x="2005794" y="1239955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B2BA3-0D7A-4AF8-B3A5-1DA6E91018E1}"/>
              </a:ext>
            </a:extLst>
          </p:cNvPr>
          <p:cNvSpPr txBox="1"/>
          <p:nvPr/>
        </p:nvSpPr>
        <p:spPr>
          <a:xfrm>
            <a:off x="2020710" y="2492501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8DD21-8DED-4327-8AD7-2A4D7816034E}"/>
              </a:ext>
            </a:extLst>
          </p:cNvPr>
          <p:cNvSpPr txBox="1"/>
          <p:nvPr/>
        </p:nvSpPr>
        <p:spPr>
          <a:xfrm>
            <a:off x="907664" y="1243121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1B860-4692-4F3B-8DF5-959A369BB8D7}"/>
              </a:ext>
            </a:extLst>
          </p:cNvPr>
          <p:cNvSpPr txBox="1"/>
          <p:nvPr/>
        </p:nvSpPr>
        <p:spPr>
          <a:xfrm>
            <a:off x="903825" y="2473747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69D7D-4191-4CFE-B972-E44442D0FFEE}"/>
              </a:ext>
            </a:extLst>
          </p:cNvPr>
          <p:cNvSpPr txBox="1"/>
          <p:nvPr/>
        </p:nvSpPr>
        <p:spPr>
          <a:xfrm>
            <a:off x="204497" y="1610157"/>
            <a:ext cx="361757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C9FC2-069C-4840-AD29-ADA1B3FC0657}"/>
              </a:ext>
            </a:extLst>
          </p:cNvPr>
          <p:cNvSpPr txBox="1"/>
          <p:nvPr/>
        </p:nvSpPr>
        <p:spPr>
          <a:xfrm>
            <a:off x="3074361" y="1231197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5FC4B-2ED5-4EAF-AE7B-77E99CA7A0F8}"/>
              </a:ext>
            </a:extLst>
          </p:cNvPr>
          <p:cNvSpPr txBox="1"/>
          <p:nvPr/>
        </p:nvSpPr>
        <p:spPr>
          <a:xfrm>
            <a:off x="5574826" y="1241672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B5095-AF8E-4DC8-8092-3EEC60DC7FE9}"/>
              </a:ext>
            </a:extLst>
          </p:cNvPr>
          <p:cNvSpPr txBox="1"/>
          <p:nvPr/>
        </p:nvSpPr>
        <p:spPr>
          <a:xfrm>
            <a:off x="5493495" y="2427422"/>
            <a:ext cx="57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4FA2-DDEF-480D-A37A-659696DD0214}"/>
              </a:ext>
            </a:extLst>
          </p:cNvPr>
          <p:cNvSpPr txBox="1"/>
          <p:nvPr/>
        </p:nvSpPr>
        <p:spPr>
          <a:xfrm>
            <a:off x="6692960" y="1241672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A3AA4-0860-41E7-B39D-8D54F6A702D3}"/>
              </a:ext>
            </a:extLst>
          </p:cNvPr>
          <p:cNvSpPr txBox="1"/>
          <p:nvPr/>
        </p:nvSpPr>
        <p:spPr>
          <a:xfrm>
            <a:off x="6705579" y="2420038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39D6D-0E4A-4938-BEE3-DF4F82DBF387}"/>
              </a:ext>
            </a:extLst>
          </p:cNvPr>
          <p:cNvSpPr txBox="1"/>
          <p:nvPr/>
        </p:nvSpPr>
        <p:spPr>
          <a:xfrm>
            <a:off x="7682545" y="1241672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EC2269-7220-4EE8-BC4A-484BD6E8603F}"/>
              </a:ext>
            </a:extLst>
          </p:cNvPr>
          <p:cNvSpPr txBox="1"/>
          <p:nvPr/>
        </p:nvSpPr>
        <p:spPr>
          <a:xfrm>
            <a:off x="7682136" y="2431909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5FFE27-75AD-4076-AF89-B5E038F5BC1D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509670" y="1589587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52F274-7D31-4B29-924F-9C2897159C7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3351483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9A16F1-3AD4-45E4-8B7F-A79A0817B054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509670" y="2387474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C27D51-3F53-45CE-9506-4F3AD8439AC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19312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9012F-7D4E-40A4-8D23-9B2FE73605D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877499" y="1589587"/>
            <a:ext cx="829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7162A4-74AF-4A2B-AD50-8387EDFE5CE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865425" y="1728355"/>
            <a:ext cx="0" cy="529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A88EC3-93D4-449E-A20F-EA0FF0EDEE4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023612" y="1589587"/>
            <a:ext cx="732872" cy="8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64A7D8-5E97-439D-9560-3B1BD0815A4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877499" y="2387474"/>
            <a:ext cx="829739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EE4F0-E702-43C9-A6C9-72C8226BF06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023612" y="2396161"/>
            <a:ext cx="7328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1054DF-1A68-42D5-A0EF-251741F30B24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314782" y="1586280"/>
            <a:ext cx="769576" cy="1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B1DB68-C31A-45D7-BB82-DBC94764C2F9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1307070" y="1586280"/>
            <a:ext cx="777288" cy="809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D2FF4B-37BE-4902-B597-DA9CF3E5E7D3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1307070" y="2396161"/>
            <a:ext cx="769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2F47C6-FC00-436B-9498-F7BD849D3D4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14782" y="1587777"/>
            <a:ext cx="761865" cy="808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3E72F-A746-4E67-A0E8-8CD966E60FE0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583699" y="1978458"/>
            <a:ext cx="406997" cy="417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71321-D2B8-40F3-850F-FB8F8B94E88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583699" y="1587777"/>
            <a:ext cx="414709" cy="390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7E7775-B0CF-4FC3-86BE-75AC3049E13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7914672" y="1737041"/>
            <a:ext cx="0" cy="5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2670CC-C9AF-413D-936B-A94E4CF2E93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393022" y="2387474"/>
            <a:ext cx="800273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93318D-5D94-4224-AC2F-05DCD84B4395}"/>
              </a:ext>
            </a:extLst>
          </p:cNvPr>
          <p:cNvSpPr txBox="1"/>
          <p:nvPr/>
        </p:nvSpPr>
        <p:spPr>
          <a:xfrm>
            <a:off x="3042128" y="2485734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mm2</a:t>
            </a:r>
          </a:p>
        </p:txBody>
      </p:sp>
      <p:pic>
        <p:nvPicPr>
          <p:cNvPr id="56" name="Picture 19" descr="Generic Router 2.png">
            <a:extLst>
              <a:ext uri="{FF2B5EF4-FFF2-40B4-BE49-F238E27FC236}">
                <a16:creationId xmlns:a16="http://schemas.microsoft.com/office/drawing/2014/main" id="{D4372BF8-88C4-4BC8-9B37-E13163338C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411" y="1880658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DA17C2F-D7E9-44E9-B6C5-35E6165DC649}"/>
              </a:ext>
            </a:extLst>
          </p:cNvPr>
          <p:cNvSpPr txBox="1"/>
          <p:nvPr/>
        </p:nvSpPr>
        <p:spPr>
          <a:xfrm>
            <a:off x="8592411" y="1668227"/>
            <a:ext cx="36857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bce</a:t>
            </a:r>
            <a:endParaRPr lang="en-US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81F04A-59D9-4698-844C-055473CD15E8}"/>
              </a:ext>
            </a:extLst>
          </p:cNvPr>
          <p:cNvCxnSpPr>
            <a:stCxn id="56" idx="1"/>
            <a:endCxn id="18" idx="3"/>
          </p:cNvCxnSpPr>
          <p:nvPr/>
        </p:nvCxnSpPr>
        <p:spPr>
          <a:xfrm flipH="1" flipV="1">
            <a:off x="8072859" y="1598274"/>
            <a:ext cx="519552" cy="421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F93AC2-98AA-44D3-A078-4BE8D1FB2A55}"/>
              </a:ext>
            </a:extLst>
          </p:cNvPr>
          <p:cNvCxnSpPr>
            <a:stCxn id="56" idx="1"/>
            <a:endCxn id="19" idx="3"/>
          </p:cNvCxnSpPr>
          <p:nvPr/>
        </p:nvCxnSpPr>
        <p:spPr>
          <a:xfrm flipH="1">
            <a:off x="8072859" y="2019426"/>
            <a:ext cx="519552" cy="376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118A42-5E87-45CA-80BD-B45BFABF344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400733" y="1586280"/>
            <a:ext cx="792562" cy="801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DA750B-4786-477A-8038-C291FF01A9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393022" y="1589587"/>
            <a:ext cx="800273" cy="806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1B92E0-2B84-4B55-A7F3-D9CC7E785B6F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2234835" y="1725048"/>
            <a:ext cx="7711" cy="5323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0C48A7-A19B-459A-B2AD-8BCEEA1CB8D6}"/>
              </a:ext>
            </a:extLst>
          </p:cNvPr>
          <p:cNvSpPr txBox="1"/>
          <p:nvPr/>
        </p:nvSpPr>
        <p:spPr>
          <a:xfrm>
            <a:off x="3282124" y="3800293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AS100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C4DC6-A855-4525-92F3-055DC6F21C8E}"/>
              </a:ext>
            </a:extLst>
          </p:cNvPr>
          <p:cNvSpPr txBox="1"/>
          <p:nvPr/>
        </p:nvSpPr>
        <p:spPr>
          <a:xfrm>
            <a:off x="7173787" y="3800293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2B9B8-FD70-445E-B1D2-0ED65EA4B828}"/>
              </a:ext>
            </a:extLst>
          </p:cNvPr>
          <p:cNvSpPr txBox="1"/>
          <p:nvPr/>
        </p:nvSpPr>
        <p:spPr>
          <a:xfrm>
            <a:off x="3190215" y="1112700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CFC54A-F016-407D-9B7D-FF5B074B32E7}"/>
              </a:ext>
            </a:extLst>
          </p:cNvPr>
          <p:cNvSpPr txBox="1"/>
          <p:nvPr/>
        </p:nvSpPr>
        <p:spPr>
          <a:xfrm>
            <a:off x="3168882" y="2669082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6328EA-B0FF-4414-A2DA-ACABA6F0E2C3}"/>
              </a:ext>
            </a:extLst>
          </p:cNvPr>
          <p:cNvSpPr txBox="1"/>
          <p:nvPr/>
        </p:nvSpPr>
        <p:spPr>
          <a:xfrm>
            <a:off x="2063078" y="111120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B2D-B703-4221-9BE4-BF8ECF916683}"/>
              </a:ext>
            </a:extLst>
          </p:cNvPr>
          <p:cNvSpPr txBox="1"/>
          <p:nvPr/>
        </p:nvSpPr>
        <p:spPr>
          <a:xfrm>
            <a:off x="2041745" y="2667585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A59432-DC6D-47F7-BF4D-87C22C12F22D}"/>
              </a:ext>
            </a:extLst>
          </p:cNvPr>
          <p:cNvSpPr txBox="1"/>
          <p:nvPr/>
        </p:nvSpPr>
        <p:spPr>
          <a:xfrm>
            <a:off x="965697" y="1113371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5B46A7-DE47-40E8-93BD-57B4BCB0F765}"/>
              </a:ext>
            </a:extLst>
          </p:cNvPr>
          <p:cNvSpPr txBox="1"/>
          <p:nvPr/>
        </p:nvSpPr>
        <p:spPr>
          <a:xfrm>
            <a:off x="944364" y="266975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169D33-49C0-48FC-BFF9-DD23C8AFFEE9}"/>
              </a:ext>
            </a:extLst>
          </p:cNvPr>
          <p:cNvSpPr txBox="1"/>
          <p:nvPr/>
        </p:nvSpPr>
        <p:spPr>
          <a:xfrm>
            <a:off x="5582456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48AB72-E262-43EF-AFDD-CB6A64C4C143}"/>
              </a:ext>
            </a:extLst>
          </p:cNvPr>
          <p:cNvSpPr txBox="1"/>
          <p:nvPr/>
        </p:nvSpPr>
        <p:spPr>
          <a:xfrm>
            <a:off x="5561123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19F0E-98F0-46BB-834F-518CDA5D28E8}"/>
              </a:ext>
            </a:extLst>
          </p:cNvPr>
          <p:cNvSpPr txBox="1"/>
          <p:nvPr/>
        </p:nvSpPr>
        <p:spPr>
          <a:xfrm>
            <a:off x="6707663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347158-68AD-41C3-B828-AB82C05FE549}"/>
              </a:ext>
            </a:extLst>
          </p:cNvPr>
          <p:cNvSpPr txBox="1"/>
          <p:nvPr/>
        </p:nvSpPr>
        <p:spPr>
          <a:xfrm>
            <a:off x="6686330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66D9EE-A423-43D8-841A-945648BA1E5E}"/>
              </a:ext>
            </a:extLst>
          </p:cNvPr>
          <p:cNvSpPr txBox="1"/>
          <p:nvPr/>
        </p:nvSpPr>
        <p:spPr>
          <a:xfrm>
            <a:off x="7729998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637926-D749-405B-B300-4B92C4C797CD}"/>
              </a:ext>
            </a:extLst>
          </p:cNvPr>
          <p:cNvSpPr txBox="1"/>
          <p:nvPr/>
        </p:nvSpPr>
        <p:spPr>
          <a:xfrm>
            <a:off x="7708665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pic>
        <p:nvPicPr>
          <p:cNvPr id="84" name="Picture 18" descr="Generic Router 1.png">
            <a:extLst>
              <a:ext uri="{FF2B5EF4-FFF2-40B4-BE49-F238E27FC236}">
                <a16:creationId xmlns:a16="http://schemas.microsoft.com/office/drawing/2014/main" id="{0DACD887-A3F2-4067-8008-11EC3B514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9433" y="2709116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8" descr="Generic Router 1.png">
            <a:extLst>
              <a:ext uri="{FF2B5EF4-FFF2-40B4-BE49-F238E27FC236}">
                <a16:creationId xmlns:a16="http://schemas.microsoft.com/office/drawing/2014/main" id="{6E14ADAA-6B57-41C2-AC76-523B9C585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279728" y="2649819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7FE390F-311A-4C40-BD09-560429E5EC3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00733" y="1586281"/>
            <a:ext cx="571081" cy="1122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1BB942-F60D-4EB6-86B9-658DDADAC95D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393022" y="2396162"/>
            <a:ext cx="578792" cy="312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D9E0045-2287-423F-A162-AC8E9DA0C274}"/>
              </a:ext>
            </a:extLst>
          </p:cNvPr>
          <p:cNvCxnSpPr>
            <a:cxnSpLocks/>
            <a:stCxn id="17" idx="3"/>
            <a:endCxn id="85" idx="0"/>
          </p:cNvCxnSpPr>
          <p:nvPr/>
        </p:nvCxnSpPr>
        <p:spPr>
          <a:xfrm>
            <a:off x="7023612" y="2396162"/>
            <a:ext cx="438497" cy="253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D4F826-544A-4B92-A307-BD168A26A4F7}"/>
              </a:ext>
            </a:extLst>
          </p:cNvPr>
          <p:cNvCxnSpPr>
            <a:cxnSpLocks/>
            <a:stCxn id="16" idx="3"/>
            <a:endCxn id="85" idx="0"/>
          </p:cNvCxnSpPr>
          <p:nvPr/>
        </p:nvCxnSpPr>
        <p:spPr>
          <a:xfrm>
            <a:off x="7023612" y="1589587"/>
            <a:ext cx="438497" cy="1060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B993BB9-7E51-495F-B89A-7AA92FA181B0}"/>
              </a:ext>
            </a:extLst>
          </p:cNvPr>
          <p:cNvSpPr txBox="1"/>
          <p:nvPr/>
        </p:nvSpPr>
        <p:spPr>
          <a:xfrm>
            <a:off x="2780065" y="29653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39E3E1-8B55-4276-9F22-B5D602D6CD5D}"/>
              </a:ext>
            </a:extLst>
          </p:cNvPr>
          <p:cNvSpPr txBox="1"/>
          <p:nvPr/>
        </p:nvSpPr>
        <p:spPr>
          <a:xfrm>
            <a:off x="7218692" y="290786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6F04E7-7047-472B-B437-92D05FA4CFC1}"/>
              </a:ext>
            </a:extLst>
          </p:cNvPr>
          <p:cNvSpPr txBox="1"/>
          <p:nvPr/>
        </p:nvSpPr>
        <p:spPr>
          <a:xfrm>
            <a:off x="7201857" y="3139553"/>
            <a:ext cx="39033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556517-D14A-4D61-BE48-57FFBCEB3531}"/>
              </a:ext>
            </a:extLst>
          </p:cNvPr>
          <p:cNvSpPr txBox="1"/>
          <p:nvPr/>
        </p:nvSpPr>
        <p:spPr>
          <a:xfrm>
            <a:off x="2763859" y="3179624"/>
            <a:ext cx="39033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8E9782-1F09-4639-9C73-5DBEE3B39C21}"/>
              </a:ext>
            </a:extLst>
          </p:cNvPr>
          <p:cNvGrpSpPr/>
          <p:nvPr/>
        </p:nvGrpSpPr>
        <p:grpSpPr>
          <a:xfrm>
            <a:off x="3630732" y="1121758"/>
            <a:ext cx="1748979" cy="1750928"/>
            <a:chOff x="3630732" y="1121758"/>
            <a:chExt cx="1748979" cy="1750928"/>
          </a:xfrm>
        </p:grpSpPr>
        <p:sp>
          <p:nvSpPr>
            <p:cNvPr id="83" name="Left-Right Arrow 114">
              <a:extLst>
                <a:ext uri="{FF2B5EF4-FFF2-40B4-BE49-F238E27FC236}">
                  <a16:creationId xmlns:a16="http://schemas.microsoft.com/office/drawing/2014/main" id="{A0CF24FE-6406-4FC3-B26B-04FA68F76C0D}"/>
                </a:ext>
              </a:extLst>
            </p:cNvPr>
            <p:cNvSpPr/>
            <p:nvPr/>
          </p:nvSpPr>
          <p:spPr>
            <a:xfrm>
              <a:off x="3630732" y="1121758"/>
              <a:ext cx="1748979" cy="953030"/>
            </a:xfrm>
            <a:prstGeom prst="leftRightArrow">
              <a:avLst>
                <a:gd name="adj1" fmla="val 50000"/>
                <a:gd name="adj2" fmla="val 1486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EBGP-MH</a:t>
              </a:r>
            </a:p>
            <a:p>
              <a:pPr algn="ctr"/>
              <a:r>
                <a:rPr lang="en-US" sz="1400" b="1" dirty="0"/>
                <a:t>IPv4</a:t>
              </a:r>
            </a:p>
          </p:txBody>
        </p:sp>
        <p:sp>
          <p:nvSpPr>
            <p:cNvPr id="94" name="Left-Right Arrow 114">
              <a:extLst>
                <a:ext uri="{FF2B5EF4-FFF2-40B4-BE49-F238E27FC236}">
                  <a16:creationId xmlns:a16="http://schemas.microsoft.com/office/drawing/2014/main" id="{CECBAB75-E60B-4A6B-AF6A-B325AD0D9E9F}"/>
                </a:ext>
              </a:extLst>
            </p:cNvPr>
            <p:cNvSpPr/>
            <p:nvPr/>
          </p:nvSpPr>
          <p:spPr>
            <a:xfrm>
              <a:off x="3630732" y="1919656"/>
              <a:ext cx="1748979" cy="953030"/>
            </a:xfrm>
            <a:prstGeom prst="leftRightArrow">
              <a:avLst>
                <a:gd name="adj1" fmla="val 50000"/>
                <a:gd name="adj2" fmla="val 1486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EBGP-MH</a:t>
              </a:r>
            </a:p>
            <a:p>
              <a:pPr algn="ctr"/>
              <a:r>
                <a:rPr lang="en-US" sz="1400" b="1" dirty="0"/>
                <a:t>IPv4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6B2491B2-6203-4886-A78B-2C0E01E08804}"/>
              </a:ext>
            </a:extLst>
          </p:cNvPr>
          <p:cNvSpPr/>
          <p:nvPr/>
        </p:nvSpPr>
        <p:spPr>
          <a:xfrm>
            <a:off x="1202361" y="981588"/>
            <a:ext cx="7668923" cy="9802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519112" y="559928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MPLS Services </a:t>
            </a:r>
            <a:r>
              <a:rPr lang="fr-FR" dirty="0" err="1">
                <a:latin typeface="Arial" charset="0"/>
                <a:ea typeface="ＭＳ Ｐゴシック" charset="0"/>
              </a:rPr>
              <a:t>Spanning</a:t>
            </a:r>
            <a:r>
              <a:rPr lang="fr-FR" dirty="0">
                <a:latin typeface="Arial" charset="0"/>
                <a:ea typeface="ＭＳ Ｐゴシック" charset="0"/>
              </a:rPr>
              <a:t> Multiple SP Networks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40A2C30-220A-4042-8331-693C6D21E18A}"/>
              </a:ext>
            </a:extLst>
          </p:cNvPr>
          <p:cNvSpPr/>
          <p:nvPr/>
        </p:nvSpPr>
        <p:spPr>
          <a:xfrm>
            <a:off x="280737" y="2168110"/>
            <a:ext cx="4172353" cy="181835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800" i="1" dirty="0">
                <a:solidFill>
                  <a:schemeClr val="accent2"/>
                </a:solidFill>
                <a:latin typeface="Arial"/>
                <a:cs typeface="Arial"/>
              </a:rPr>
              <a:t>Service Provider #1</a:t>
            </a:r>
          </a:p>
          <a:p>
            <a:pPr algn="ctr"/>
            <a:r>
              <a:rPr lang="en-US" sz="1800" b="1" dirty="0">
                <a:solidFill>
                  <a:schemeClr val="accent2"/>
                </a:solidFill>
                <a:latin typeface="Arial"/>
                <a:cs typeface="Arial"/>
              </a:rPr>
              <a:t>AS100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221B752-E6E3-4C85-968B-3A2ED6E0FCD5}"/>
              </a:ext>
            </a:extLst>
          </p:cNvPr>
          <p:cNvSpPr/>
          <p:nvPr/>
        </p:nvSpPr>
        <p:spPr>
          <a:xfrm flipV="1">
            <a:off x="4970296" y="2071857"/>
            <a:ext cx="3997592" cy="1818354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pic>
        <p:nvPicPr>
          <p:cNvPr id="9" name="Picture 243" descr="icon_c_router_ppt">
            <a:extLst>
              <a:ext uri="{FF2B5EF4-FFF2-40B4-BE49-F238E27FC236}">
                <a16:creationId xmlns:a16="http://schemas.microsoft.com/office/drawing/2014/main" id="{928B92A7-200D-4D95-B0AF-5291A934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72" y="2077573"/>
            <a:ext cx="425684" cy="4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3" descr="icon_c_router_ppt">
            <a:extLst>
              <a:ext uri="{FF2B5EF4-FFF2-40B4-BE49-F238E27FC236}">
                <a16:creationId xmlns:a16="http://schemas.microsoft.com/office/drawing/2014/main" id="{311EA743-5967-4947-A6B8-1078A6AAA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61" y="3457075"/>
            <a:ext cx="425684" cy="4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43" descr="icon_c_router_ppt">
            <a:extLst>
              <a:ext uri="{FF2B5EF4-FFF2-40B4-BE49-F238E27FC236}">
                <a16:creationId xmlns:a16="http://schemas.microsoft.com/office/drawing/2014/main" id="{4857D158-D82C-430D-8D27-4382272B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00" y="3365250"/>
            <a:ext cx="425684" cy="4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3" descr="icon_c_router_ppt">
            <a:extLst>
              <a:ext uri="{FF2B5EF4-FFF2-40B4-BE49-F238E27FC236}">
                <a16:creationId xmlns:a16="http://schemas.microsoft.com/office/drawing/2014/main" id="{BB0276DD-5D39-4B8C-A068-01D354FF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27" y="3759200"/>
            <a:ext cx="425684" cy="4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3" descr="icon_c_router_ppt">
            <a:extLst>
              <a:ext uri="{FF2B5EF4-FFF2-40B4-BE49-F238E27FC236}">
                <a16:creationId xmlns:a16="http://schemas.microsoft.com/office/drawing/2014/main" id="{BC1C4A85-B968-4E0E-9CF0-5039762F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71857"/>
            <a:ext cx="425684" cy="4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065E9A5-D123-4019-90D1-198CEE329F2C}"/>
              </a:ext>
            </a:extLst>
          </p:cNvPr>
          <p:cNvGrpSpPr/>
          <p:nvPr/>
        </p:nvGrpSpPr>
        <p:grpSpPr>
          <a:xfrm flipV="1">
            <a:off x="5485615" y="1922799"/>
            <a:ext cx="2517423" cy="2116469"/>
            <a:chOff x="5281133" y="2142624"/>
            <a:chExt cx="2517423" cy="2116469"/>
          </a:xfrm>
        </p:grpSpPr>
        <p:pic>
          <p:nvPicPr>
            <p:cNvPr id="14" name="Picture 243" descr="icon_c_router_ppt">
              <a:extLst>
                <a:ext uri="{FF2B5EF4-FFF2-40B4-BE49-F238E27FC236}">
                  <a16:creationId xmlns:a16="http://schemas.microsoft.com/office/drawing/2014/main" id="{2B3DD51E-081C-48BF-ACF1-74705E757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172" y="2238877"/>
              <a:ext cx="425684" cy="42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43" descr="icon_c_router_ppt">
              <a:extLst>
                <a:ext uri="{FF2B5EF4-FFF2-40B4-BE49-F238E27FC236}">
                  <a16:creationId xmlns:a16="http://schemas.microsoft.com/office/drawing/2014/main" id="{DA68109F-5EDB-42D6-8FDE-7B25E9288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133" y="3527842"/>
              <a:ext cx="425684" cy="42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43" descr="icon_c_router_ppt">
              <a:extLst>
                <a:ext uri="{FF2B5EF4-FFF2-40B4-BE49-F238E27FC236}">
                  <a16:creationId xmlns:a16="http://schemas.microsoft.com/office/drawing/2014/main" id="{20DCC0A9-01C8-4B60-9C25-9F4FA67EC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2872" y="3436017"/>
              <a:ext cx="425684" cy="42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43" descr="icon_c_router_ppt">
              <a:extLst>
                <a:ext uri="{FF2B5EF4-FFF2-40B4-BE49-F238E27FC236}">
                  <a16:creationId xmlns:a16="http://schemas.microsoft.com/office/drawing/2014/main" id="{63F25B16-0EAF-490A-8A10-A9D68D8FF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099" y="3829967"/>
              <a:ext cx="425684" cy="42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43" descr="icon_c_router_ppt">
              <a:extLst>
                <a:ext uri="{FF2B5EF4-FFF2-40B4-BE49-F238E27FC236}">
                  <a16:creationId xmlns:a16="http://schemas.microsoft.com/office/drawing/2014/main" id="{65ECBE46-54FE-469B-AF52-C416BD79F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0572" y="2142624"/>
              <a:ext cx="425684" cy="42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243" descr="icon_c_router_ppt">
            <a:extLst>
              <a:ext uri="{FF2B5EF4-FFF2-40B4-BE49-F238E27FC236}">
                <a16:creationId xmlns:a16="http://schemas.microsoft.com/office/drawing/2014/main" id="{AC6DFBC5-A8EB-4397-BB62-71DAE174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4817">
            <a:off x="1920962" y="1394610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43" descr="icon_c_router_ppt">
            <a:extLst>
              <a:ext uri="{FF2B5EF4-FFF2-40B4-BE49-F238E27FC236}">
                <a16:creationId xmlns:a16="http://schemas.microsoft.com/office/drawing/2014/main" id="{66863541-2713-4932-A161-BC13901F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74" y="1335079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43" descr="icon_c_router_ppt">
            <a:extLst>
              <a:ext uri="{FF2B5EF4-FFF2-40B4-BE49-F238E27FC236}">
                <a16:creationId xmlns:a16="http://schemas.microsoft.com/office/drawing/2014/main" id="{E1722749-7365-4140-8F49-3F6FAFD8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6" y="4148269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3" descr="icon_c_router_ppt">
            <a:extLst>
              <a:ext uri="{FF2B5EF4-FFF2-40B4-BE49-F238E27FC236}">
                <a16:creationId xmlns:a16="http://schemas.microsoft.com/office/drawing/2014/main" id="{8FEBF4A5-4AA5-48ED-B4E8-B568FA86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57" y="4490925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3" descr="icon_c_router_ppt">
            <a:extLst>
              <a:ext uri="{FF2B5EF4-FFF2-40B4-BE49-F238E27FC236}">
                <a16:creationId xmlns:a16="http://schemas.microsoft.com/office/drawing/2014/main" id="{8685D64E-98F0-4986-8E5B-EFA7A378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52508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43" descr="icon_c_router_ppt">
            <a:extLst>
              <a:ext uri="{FF2B5EF4-FFF2-40B4-BE49-F238E27FC236}">
                <a16:creationId xmlns:a16="http://schemas.microsoft.com/office/drawing/2014/main" id="{A3D7D2F6-12B3-442C-916C-CBDA192C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9" y="4352508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63E4E-5364-4FA4-80DB-1AC19BFFEE99}"/>
              </a:ext>
            </a:extLst>
          </p:cNvPr>
          <p:cNvCxnSpPr>
            <a:stCxn id="10" idx="2"/>
            <a:endCxn id="23" idx="3"/>
          </p:cNvCxnSpPr>
          <p:nvPr/>
        </p:nvCxnSpPr>
        <p:spPr>
          <a:xfrm flipH="1">
            <a:off x="1020781" y="3886201"/>
            <a:ext cx="394422" cy="426353"/>
          </a:xfrm>
          <a:prstGeom prst="line">
            <a:avLst/>
          </a:prstGeom>
          <a:ln w="190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7C93B9-92FE-406F-AE25-F5B3B447B121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1415203" y="3886201"/>
            <a:ext cx="376222" cy="604724"/>
          </a:xfrm>
          <a:prstGeom prst="line">
            <a:avLst/>
          </a:prstGeom>
          <a:ln w="190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5F4BD6-6CE5-45D8-A752-3386A86FACA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1791425" y="4188326"/>
            <a:ext cx="701744" cy="302599"/>
          </a:xfrm>
          <a:prstGeom prst="line">
            <a:avLst/>
          </a:prstGeom>
          <a:ln w="190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B68427-D407-498D-A852-7ADC53B1AC4B}"/>
              </a:ext>
            </a:extLst>
          </p:cNvPr>
          <p:cNvCxnSpPr>
            <a:cxnSpLocks/>
            <a:stCxn id="12" idx="2"/>
            <a:endCxn id="25" idx="1"/>
          </p:cNvCxnSpPr>
          <p:nvPr/>
        </p:nvCxnSpPr>
        <p:spPr>
          <a:xfrm>
            <a:off x="2493169" y="4188326"/>
            <a:ext cx="478631" cy="328467"/>
          </a:xfrm>
          <a:prstGeom prst="line">
            <a:avLst/>
          </a:prstGeom>
          <a:ln w="190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2A9FBE-F968-4E87-B71A-FBB8CC199F0C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3297735" y="4516793"/>
            <a:ext cx="166754" cy="0"/>
          </a:xfrm>
          <a:prstGeom prst="line">
            <a:avLst/>
          </a:prstGeom>
          <a:ln w="190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43" descr="icon_c_router_ppt">
            <a:extLst>
              <a:ext uri="{FF2B5EF4-FFF2-40B4-BE49-F238E27FC236}">
                <a16:creationId xmlns:a16="http://schemas.microsoft.com/office/drawing/2014/main" id="{8322A19B-659E-45A9-AC21-6DEF2563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9725">
            <a:off x="610489" y="1698932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9C8125-8B57-4542-B927-424FCC1CC2B9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3506942" y="3794376"/>
            <a:ext cx="120515" cy="558132"/>
          </a:xfrm>
          <a:prstGeom prst="line">
            <a:avLst/>
          </a:prstGeom>
          <a:ln w="190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523C00-43EC-453F-A4E4-926980C815BE}"/>
              </a:ext>
            </a:extLst>
          </p:cNvPr>
          <p:cNvCxnSpPr>
            <a:cxnSpLocks/>
            <a:stCxn id="43" idx="2"/>
            <a:endCxn id="9" idx="1"/>
          </p:cNvCxnSpPr>
          <p:nvPr/>
        </p:nvCxnSpPr>
        <p:spPr>
          <a:xfrm>
            <a:off x="877596" y="1990278"/>
            <a:ext cx="827176" cy="301858"/>
          </a:xfrm>
          <a:prstGeom prst="line">
            <a:avLst/>
          </a:prstGeom>
          <a:ln w="190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BEE922-221D-4740-B9BE-A99A221B47DF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flipH="1">
            <a:off x="1917614" y="1715934"/>
            <a:ext cx="118064" cy="3616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CFB2320-6833-4053-A9B7-AD7816F16CA5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184642" y="1663649"/>
            <a:ext cx="322300" cy="40820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F0EF6F-4C11-45E7-897C-A9294C010D54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2808833" y="1567396"/>
            <a:ext cx="375809" cy="50446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43" descr="icon_c_router_ppt">
            <a:extLst>
              <a:ext uri="{FF2B5EF4-FFF2-40B4-BE49-F238E27FC236}">
                <a16:creationId xmlns:a16="http://schemas.microsoft.com/office/drawing/2014/main" id="{C4AF7022-8DA5-4A23-9027-D2C7E5FC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65" y="1238826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C60F818-7971-444C-8EF9-8AE2F6536EF6}"/>
              </a:ext>
            </a:extLst>
          </p:cNvPr>
          <p:cNvSpPr/>
          <p:nvPr/>
        </p:nvSpPr>
        <p:spPr>
          <a:xfrm>
            <a:off x="1095237" y="2149135"/>
            <a:ext cx="2372705" cy="1749499"/>
          </a:xfrm>
          <a:custGeom>
            <a:avLst/>
            <a:gdLst>
              <a:gd name="connsiteX0" fmla="*/ 741584 w 2372705"/>
              <a:gd name="connsiteY0" fmla="*/ 88739 h 1749499"/>
              <a:gd name="connsiteX1" fmla="*/ 452826 w 2372705"/>
              <a:gd name="connsiteY1" fmla="*/ 72697 h 1749499"/>
              <a:gd name="connsiteX2" fmla="*/ 107921 w 2372705"/>
              <a:gd name="connsiteY2" fmla="*/ 626149 h 1749499"/>
              <a:gd name="connsiteX3" fmla="*/ 91879 w 2372705"/>
              <a:gd name="connsiteY3" fmla="*/ 1492423 h 1749499"/>
              <a:gd name="connsiteX4" fmla="*/ 1214826 w 2372705"/>
              <a:gd name="connsiteY4" fmla="*/ 1749097 h 1749499"/>
              <a:gd name="connsiteX5" fmla="*/ 2337774 w 2372705"/>
              <a:gd name="connsiteY5" fmla="*/ 1452318 h 1749499"/>
              <a:gd name="connsiteX6" fmla="*/ 1952763 w 2372705"/>
              <a:gd name="connsiteY6" fmla="*/ 1019181 h 1749499"/>
              <a:gd name="connsiteX7" fmla="*/ 605226 w 2372705"/>
              <a:gd name="connsiteY7" fmla="*/ 826676 h 1749499"/>
              <a:gd name="connsiteX8" fmla="*/ 741584 w 2372705"/>
              <a:gd name="connsiteY8" fmla="*/ 88739 h 174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705" h="1749499">
                <a:moveTo>
                  <a:pt x="741584" y="88739"/>
                </a:moveTo>
                <a:cubicBezTo>
                  <a:pt x="716184" y="-36924"/>
                  <a:pt x="558436" y="-16871"/>
                  <a:pt x="452826" y="72697"/>
                </a:cubicBezTo>
                <a:cubicBezTo>
                  <a:pt x="347216" y="162265"/>
                  <a:pt x="168079" y="389528"/>
                  <a:pt x="107921" y="626149"/>
                </a:cubicBezTo>
                <a:cubicBezTo>
                  <a:pt x="47763" y="862770"/>
                  <a:pt x="-92605" y="1305265"/>
                  <a:pt x="91879" y="1492423"/>
                </a:cubicBezTo>
                <a:cubicBezTo>
                  <a:pt x="276363" y="1679581"/>
                  <a:pt x="840510" y="1755781"/>
                  <a:pt x="1214826" y="1749097"/>
                </a:cubicBezTo>
                <a:cubicBezTo>
                  <a:pt x="1589142" y="1742413"/>
                  <a:pt x="2214785" y="1573971"/>
                  <a:pt x="2337774" y="1452318"/>
                </a:cubicBezTo>
                <a:cubicBezTo>
                  <a:pt x="2460764" y="1330665"/>
                  <a:pt x="2241521" y="1123455"/>
                  <a:pt x="1952763" y="1019181"/>
                </a:cubicBezTo>
                <a:cubicBezTo>
                  <a:pt x="1664005" y="914907"/>
                  <a:pt x="809763" y="977739"/>
                  <a:pt x="605226" y="826676"/>
                </a:cubicBezTo>
                <a:cubicBezTo>
                  <a:pt x="400689" y="675613"/>
                  <a:pt x="766984" y="214402"/>
                  <a:pt x="741584" y="88739"/>
                </a:cubicBezTo>
                <a:close/>
              </a:path>
            </a:pathLst>
          </a:custGeom>
          <a:solidFill>
            <a:srgbClr val="FF0000">
              <a:alpha val="2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7D56D29-74DA-4DC2-A33A-8499A9B2C53C}"/>
              </a:ext>
            </a:extLst>
          </p:cNvPr>
          <p:cNvSpPr/>
          <p:nvPr/>
        </p:nvSpPr>
        <p:spPr>
          <a:xfrm>
            <a:off x="1826697" y="1988581"/>
            <a:ext cx="1804238" cy="1060897"/>
          </a:xfrm>
          <a:custGeom>
            <a:avLst/>
            <a:gdLst>
              <a:gd name="connsiteX0" fmla="*/ 18145 w 1804238"/>
              <a:gd name="connsiteY0" fmla="*/ 80851 h 1060897"/>
              <a:gd name="connsiteX1" fmla="*/ 66271 w 1804238"/>
              <a:gd name="connsiteY1" fmla="*/ 305440 h 1060897"/>
              <a:gd name="connsiteX2" fmla="*/ 114398 w 1804238"/>
              <a:gd name="connsiteY2" fmla="*/ 690451 h 1060897"/>
              <a:gd name="connsiteX3" fmla="*/ 1477977 w 1804238"/>
              <a:gd name="connsiteY3" fmla="*/ 1051398 h 1060897"/>
              <a:gd name="connsiteX4" fmla="*/ 1798819 w 1804238"/>
              <a:gd name="connsiteY4" fmla="*/ 289398 h 1060897"/>
              <a:gd name="connsiteX5" fmla="*/ 1317556 w 1804238"/>
              <a:gd name="connsiteY5" fmla="*/ 640 h 1060897"/>
              <a:gd name="connsiteX6" fmla="*/ 852335 w 1804238"/>
              <a:gd name="connsiteY6" fmla="*/ 353566 h 1060897"/>
              <a:gd name="connsiteX7" fmla="*/ 371071 w 1804238"/>
              <a:gd name="connsiteY7" fmla="*/ 128977 h 1060897"/>
              <a:gd name="connsiteX8" fmla="*/ 18145 w 1804238"/>
              <a:gd name="connsiteY8" fmla="*/ 80851 h 106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238" h="1060897">
                <a:moveTo>
                  <a:pt x="18145" y="80851"/>
                </a:moveTo>
                <a:cubicBezTo>
                  <a:pt x="-32655" y="110261"/>
                  <a:pt x="50229" y="203840"/>
                  <a:pt x="66271" y="305440"/>
                </a:cubicBezTo>
                <a:cubicBezTo>
                  <a:pt x="82313" y="407040"/>
                  <a:pt x="-120886" y="566125"/>
                  <a:pt x="114398" y="690451"/>
                </a:cubicBezTo>
                <a:cubicBezTo>
                  <a:pt x="349682" y="814777"/>
                  <a:pt x="1197240" y="1118240"/>
                  <a:pt x="1477977" y="1051398"/>
                </a:cubicBezTo>
                <a:cubicBezTo>
                  <a:pt x="1758714" y="984556"/>
                  <a:pt x="1825556" y="464524"/>
                  <a:pt x="1798819" y="289398"/>
                </a:cubicBezTo>
                <a:cubicBezTo>
                  <a:pt x="1772082" y="114272"/>
                  <a:pt x="1475303" y="-10055"/>
                  <a:pt x="1317556" y="640"/>
                </a:cubicBezTo>
                <a:cubicBezTo>
                  <a:pt x="1159809" y="11335"/>
                  <a:pt x="1010082" y="332177"/>
                  <a:pt x="852335" y="353566"/>
                </a:cubicBezTo>
                <a:cubicBezTo>
                  <a:pt x="694588" y="374955"/>
                  <a:pt x="514113" y="178440"/>
                  <a:pt x="371071" y="128977"/>
                </a:cubicBezTo>
                <a:cubicBezTo>
                  <a:pt x="228029" y="79514"/>
                  <a:pt x="68945" y="51441"/>
                  <a:pt x="18145" y="80851"/>
                </a:cubicBezTo>
                <a:close/>
              </a:path>
            </a:pathLst>
          </a:custGeom>
          <a:solidFill>
            <a:srgbClr val="3EBAF1">
              <a:alpha val="3215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A34E3A-3973-4154-91A1-58DFF79830A5}"/>
              </a:ext>
            </a:extLst>
          </p:cNvPr>
          <p:cNvSpPr txBox="1"/>
          <p:nvPr/>
        </p:nvSpPr>
        <p:spPr>
          <a:xfrm>
            <a:off x="1965113" y="3360581"/>
            <a:ext cx="65162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C00000"/>
                </a:solidFill>
                <a:latin typeface="Arial"/>
                <a:cs typeface="Arial"/>
              </a:rPr>
              <a:t>VPN-X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3D61C9-45B9-46AE-A66B-BBF15D86747F}"/>
              </a:ext>
            </a:extLst>
          </p:cNvPr>
          <p:cNvSpPr txBox="1"/>
          <p:nvPr/>
        </p:nvSpPr>
        <p:spPr>
          <a:xfrm>
            <a:off x="2478668" y="2587487"/>
            <a:ext cx="730173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0000FF"/>
                </a:solidFill>
                <a:latin typeface="Arial"/>
                <a:cs typeface="Arial"/>
              </a:rPr>
              <a:t>VPN-Z1</a:t>
            </a:r>
          </a:p>
        </p:txBody>
      </p:sp>
      <p:pic>
        <p:nvPicPr>
          <p:cNvPr id="82" name="Picture 243" descr="icon_c_router_ppt">
            <a:extLst>
              <a:ext uri="{FF2B5EF4-FFF2-40B4-BE49-F238E27FC236}">
                <a16:creationId xmlns:a16="http://schemas.microsoft.com/office/drawing/2014/main" id="{C264C578-62C5-49C6-B580-340246BE5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37" y="1365724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43" descr="icon_c_router_ppt">
            <a:extLst>
              <a:ext uri="{FF2B5EF4-FFF2-40B4-BE49-F238E27FC236}">
                <a16:creationId xmlns:a16="http://schemas.microsoft.com/office/drawing/2014/main" id="{586B6FE5-FBA2-47DF-8C38-7BE399D7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59" y="1174422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43" descr="icon_c_router_ppt">
            <a:extLst>
              <a:ext uri="{FF2B5EF4-FFF2-40B4-BE49-F238E27FC236}">
                <a16:creationId xmlns:a16="http://schemas.microsoft.com/office/drawing/2014/main" id="{39589226-DAB4-4A57-955B-04A71A2D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38" y="1394610"/>
            <a:ext cx="325935" cy="3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9942B16-F2F3-4DA4-8EB2-FB211C885E77}"/>
              </a:ext>
            </a:extLst>
          </p:cNvPr>
          <p:cNvCxnSpPr>
            <a:cxnSpLocks/>
            <a:stCxn id="82" idx="2"/>
            <a:endCxn id="15" idx="2"/>
          </p:cNvCxnSpPr>
          <p:nvPr/>
        </p:nvCxnSpPr>
        <p:spPr>
          <a:xfrm>
            <a:off x="5426405" y="1694294"/>
            <a:ext cx="272052" cy="530630"/>
          </a:xfrm>
          <a:prstGeom prst="line">
            <a:avLst/>
          </a:prstGeom>
          <a:ln w="19050">
            <a:solidFill>
              <a:srgbClr val="0000FF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E0D675-DE2C-4519-B807-2DD288E250DC}"/>
              </a:ext>
            </a:extLst>
          </p:cNvPr>
          <p:cNvCxnSpPr>
            <a:cxnSpLocks/>
            <a:stCxn id="83" idx="2"/>
            <a:endCxn id="17" idx="2"/>
          </p:cNvCxnSpPr>
          <p:nvPr/>
        </p:nvCxnSpPr>
        <p:spPr>
          <a:xfrm>
            <a:off x="6775127" y="1502992"/>
            <a:ext cx="1296" cy="419807"/>
          </a:xfrm>
          <a:prstGeom prst="line">
            <a:avLst/>
          </a:prstGeom>
          <a:ln w="19050">
            <a:solidFill>
              <a:srgbClr val="0000FF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68377A-D582-4FA3-BE0A-0FBF75B68F4E}"/>
              </a:ext>
            </a:extLst>
          </p:cNvPr>
          <p:cNvCxnSpPr>
            <a:cxnSpLocks/>
            <a:stCxn id="84" idx="2"/>
            <a:endCxn id="16" idx="2"/>
          </p:cNvCxnSpPr>
          <p:nvPr/>
        </p:nvCxnSpPr>
        <p:spPr>
          <a:xfrm flipH="1">
            <a:off x="7790196" y="1723180"/>
            <a:ext cx="375810" cy="593569"/>
          </a:xfrm>
          <a:prstGeom prst="line">
            <a:avLst/>
          </a:prstGeom>
          <a:ln w="19050">
            <a:solidFill>
              <a:srgbClr val="0000FF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0F28DDD8-1253-4E90-802A-ED38799F9A3C}"/>
              </a:ext>
            </a:extLst>
          </p:cNvPr>
          <p:cNvSpPr/>
          <p:nvPr/>
        </p:nvSpPr>
        <p:spPr>
          <a:xfrm>
            <a:off x="5290710" y="1908624"/>
            <a:ext cx="2956854" cy="1227702"/>
          </a:xfrm>
          <a:custGeom>
            <a:avLst/>
            <a:gdLst>
              <a:gd name="connsiteX0" fmla="*/ 18145 w 1804238"/>
              <a:gd name="connsiteY0" fmla="*/ 80851 h 1060897"/>
              <a:gd name="connsiteX1" fmla="*/ 66271 w 1804238"/>
              <a:gd name="connsiteY1" fmla="*/ 305440 h 1060897"/>
              <a:gd name="connsiteX2" fmla="*/ 114398 w 1804238"/>
              <a:gd name="connsiteY2" fmla="*/ 690451 h 1060897"/>
              <a:gd name="connsiteX3" fmla="*/ 1477977 w 1804238"/>
              <a:gd name="connsiteY3" fmla="*/ 1051398 h 1060897"/>
              <a:gd name="connsiteX4" fmla="*/ 1798819 w 1804238"/>
              <a:gd name="connsiteY4" fmla="*/ 289398 h 1060897"/>
              <a:gd name="connsiteX5" fmla="*/ 1317556 w 1804238"/>
              <a:gd name="connsiteY5" fmla="*/ 640 h 1060897"/>
              <a:gd name="connsiteX6" fmla="*/ 852335 w 1804238"/>
              <a:gd name="connsiteY6" fmla="*/ 353566 h 1060897"/>
              <a:gd name="connsiteX7" fmla="*/ 371071 w 1804238"/>
              <a:gd name="connsiteY7" fmla="*/ 128977 h 1060897"/>
              <a:gd name="connsiteX8" fmla="*/ 18145 w 1804238"/>
              <a:gd name="connsiteY8" fmla="*/ 80851 h 106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238" h="1060897">
                <a:moveTo>
                  <a:pt x="18145" y="80851"/>
                </a:moveTo>
                <a:cubicBezTo>
                  <a:pt x="-32655" y="110261"/>
                  <a:pt x="50229" y="203840"/>
                  <a:pt x="66271" y="305440"/>
                </a:cubicBezTo>
                <a:cubicBezTo>
                  <a:pt x="82313" y="407040"/>
                  <a:pt x="-120886" y="566125"/>
                  <a:pt x="114398" y="690451"/>
                </a:cubicBezTo>
                <a:cubicBezTo>
                  <a:pt x="349682" y="814777"/>
                  <a:pt x="1197240" y="1118240"/>
                  <a:pt x="1477977" y="1051398"/>
                </a:cubicBezTo>
                <a:cubicBezTo>
                  <a:pt x="1758714" y="984556"/>
                  <a:pt x="1825556" y="464524"/>
                  <a:pt x="1798819" y="289398"/>
                </a:cubicBezTo>
                <a:cubicBezTo>
                  <a:pt x="1772082" y="114272"/>
                  <a:pt x="1475303" y="-10055"/>
                  <a:pt x="1317556" y="640"/>
                </a:cubicBezTo>
                <a:cubicBezTo>
                  <a:pt x="1159809" y="11335"/>
                  <a:pt x="1010082" y="332177"/>
                  <a:pt x="852335" y="353566"/>
                </a:cubicBezTo>
                <a:cubicBezTo>
                  <a:pt x="694588" y="374955"/>
                  <a:pt x="514113" y="178440"/>
                  <a:pt x="371071" y="128977"/>
                </a:cubicBezTo>
                <a:cubicBezTo>
                  <a:pt x="228029" y="79514"/>
                  <a:pt x="68945" y="51441"/>
                  <a:pt x="18145" y="80851"/>
                </a:cubicBezTo>
                <a:close/>
              </a:path>
            </a:pathLst>
          </a:custGeom>
          <a:solidFill>
            <a:srgbClr val="0070C0">
              <a:alpha val="3215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2622F7-C587-4C54-81F1-DEEEFC7D5251}"/>
              </a:ext>
            </a:extLst>
          </p:cNvPr>
          <p:cNvSpPr txBox="1"/>
          <p:nvPr/>
        </p:nvSpPr>
        <p:spPr>
          <a:xfrm>
            <a:off x="6499388" y="2523140"/>
            <a:ext cx="730173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0000FF"/>
                </a:solidFill>
                <a:latin typeface="Arial"/>
                <a:cs typeface="Arial"/>
              </a:rPr>
              <a:t>VPN-Z2</a:t>
            </a:r>
          </a:p>
        </p:txBody>
      </p:sp>
      <p:pic>
        <p:nvPicPr>
          <p:cNvPr id="102" name="Picture 243" descr="icon_c_router_ppt">
            <a:extLst>
              <a:ext uri="{FF2B5EF4-FFF2-40B4-BE49-F238E27FC236}">
                <a16:creationId xmlns:a16="http://schemas.microsoft.com/office/drawing/2014/main" id="{4462CBD9-D088-4CBC-80C4-1BB81760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32" y="2681419"/>
            <a:ext cx="425684" cy="4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43" descr="icon_c_router_ppt">
            <a:extLst>
              <a:ext uri="{FF2B5EF4-FFF2-40B4-BE49-F238E27FC236}">
                <a16:creationId xmlns:a16="http://schemas.microsoft.com/office/drawing/2014/main" id="{C9D6ADBA-4F2D-4C5B-9B46-CAD44C58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19" y="2681419"/>
            <a:ext cx="425684" cy="4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38CCC1F-D294-4D14-BA50-32DA9B165F07}"/>
              </a:ext>
            </a:extLst>
          </p:cNvPr>
          <p:cNvSpPr txBox="1"/>
          <p:nvPr/>
        </p:nvSpPr>
        <p:spPr>
          <a:xfrm>
            <a:off x="4636830" y="2922720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accent2"/>
                </a:solidFill>
                <a:latin typeface="Arial"/>
                <a:cs typeface="Arial"/>
              </a:rPr>
              <a:t>Service Provider #2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  <a:latin typeface="Arial"/>
                <a:cs typeface="Arial"/>
              </a:rPr>
              <a:t>AS200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43DA8AC-8670-44B7-A5D7-D46F9F895B47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4537616" y="2895982"/>
            <a:ext cx="354603" cy="0"/>
          </a:xfrm>
          <a:prstGeom prst="line">
            <a:avLst/>
          </a:prstGeom>
          <a:ln w="571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7A49446-0A88-4F99-AAB4-0654DE6DA193}"/>
              </a:ext>
            </a:extLst>
          </p:cNvPr>
          <p:cNvSpPr txBox="1"/>
          <p:nvPr/>
        </p:nvSpPr>
        <p:spPr>
          <a:xfrm>
            <a:off x="1863660" y="1139425"/>
            <a:ext cx="34224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CE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E11B135-E68A-458E-8594-C771B91CB897}"/>
              </a:ext>
            </a:extLst>
          </p:cNvPr>
          <p:cNvSpPr txBox="1"/>
          <p:nvPr/>
        </p:nvSpPr>
        <p:spPr>
          <a:xfrm>
            <a:off x="2574304" y="1019431"/>
            <a:ext cx="34224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CE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6C80287-93DB-4D0D-BC4E-1C9A1C8ACE10}"/>
              </a:ext>
            </a:extLst>
          </p:cNvPr>
          <p:cNvSpPr txBox="1"/>
          <p:nvPr/>
        </p:nvSpPr>
        <p:spPr>
          <a:xfrm>
            <a:off x="3323719" y="1079428"/>
            <a:ext cx="34224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CE54D8-14CA-4EB5-BFC2-2C5DAF93EC37}"/>
              </a:ext>
            </a:extLst>
          </p:cNvPr>
          <p:cNvSpPr txBox="1"/>
          <p:nvPr/>
        </p:nvSpPr>
        <p:spPr>
          <a:xfrm>
            <a:off x="5247126" y="1148766"/>
            <a:ext cx="34224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4D9AE-E295-4A3A-9CAA-8C8493F0003A}"/>
              </a:ext>
            </a:extLst>
          </p:cNvPr>
          <p:cNvSpPr txBox="1"/>
          <p:nvPr/>
        </p:nvSpPr>
        <p:spPr>
          <a:xfrm>
            <a:off x="6565819" y="965672"/>
            <a:ext cx="34224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2213791-5624-45D7-B11C-DEEB020CA8F1}"/>
              </a:ext>
            </a:extLst>
          </p:cNvPr>
          <p:cNvSpPr txBox="1"/>
          <p:nvPr/>
        </p:nvSpPr>
        <p:spPr>
          <a:xfrm>
            <a:off x="8003038" y="1134325"/>
            <a:ext cx="34224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CE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A17054-D0D0-42A4-8118-19AD0AD03025}"/>
              </a:ext>
            </a:extLst>
          </p:cNvPr>
          <p:cNvSpPr txBox="1"/>
          <p:nvPr/>
        </p:nvSpPr>
        <p:spPr>
          <a:xfrm>
            <a:off x="1923749" y="2489467"/>
            <a:ext cx="332628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PE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ACAEABA-C3B5-42BF-8E24-A1B43713E87B}"/>
              </a:ext>
            </a:extLst>
          </p:cNvPr>
          <p:cNvSpPr txBox="1"/>
          <p:nvPr/>
        </p:nvSpPr>
        <p:spPr>
          <a:xfrm>
            <a:off x="3353036" y="2425280"/>
            <a:ext cx="332628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PE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2CE56D-8EF1-4DBE-B3D0-B6075978B7F8}"/>
              </a:ext>
            </a:extLst>
          </p:cNvPr>
          <p:cNvSpPr txBox="1"/>
          <p:nvPr/>
        </p:nvSpPr>
        <p:spPr>
          <a:xfrm>
            <a:off x="5647062" y="2666431"/>
            <a:ext cx="332628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PE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9AA3A8B-1076-4B3F-9511-9A33ACAF5C1B}"/>
              </a:ext>
            </a:extLst>
          </p:cNvPr>
          <p:cNvSpPr txBox="1"/>
          <p:nvPr/>
        </p:nvSpPr>
        <p:spPr>
          <a:xfrm>
            <a:off x="6545916" y="2305286"/>
            <a:ext cx="332628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PE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C2784E-EE7A-4FC6-AD37-42437FF2B123}"/>
              </a:ext>
            </a:extLst>
          </p:cNvPr>
          <p:cNvSpPr txBox="1"/>
          <p:nvPr/>
        </p:nvSpPr>
        <p:spPr>
          <a:xfrm>
            <a:off x="7514424" y="2772612"/>
            <a:ext cx="332628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PE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FFE7A4-0787-4622-BA53-D8993B672B91}"/>
              </a:ext>
            </a:extLst>
          </p:cNvPr>
          <p:cNvSpPr txBox="1"/>
          <p:nvPr/>
        </p:nvSpPr>
        <p:spPr>
          <a:xfrm>
            <a:off x="3832477" y="992016"/>
            <a:ext cx="145490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  <a:latin typeface="Arial"/>
                <a:cs typeface="Arial"/>
              </a:rPr>
              <a:t>Customer</a:t>
            </a:r>
          </a:p>
          <a:p>
            <a:pPr algn="ctr"/>
            <a:r>
              <a:rPr lang="en-US" sz="1600" b="1" i="1" dirty="0">
                <a:solidFill>
                  <a:srgbClr val="002060"/>
                </a:solidFill>
                <a:latin typeface="Arial"/>
                <a:cs typeface="Arial"/>
              </a:rPr>
              <a:t>WAN</a:t>
            </a:r>
          </a:p>
        </p:txBody>
      </p: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5A65E586-399C-4EB5-91D3-CD6FA9919E25}"/>
              </a:ext>
            </a:extLst>
          </p:cNvPr>
          <p:cNvSpPr/>
          <p:nvPr/>
        </p:nvSpPr>
        <p:spPr>
          <a:xfrm>
            <a:off x="3938823" y="1451226"/>
            <a:ext cx="1218470" cy="342776"/>
          </a:xfrm>
          <a:prstGeom prst="leftRightArrow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6FCF91E-B082-49B7-8134-264BFCB43A62}"/>
              </a:ext>
            </a:extLst>
          </p:cNvPr>
          <p:cNvSpPr/>
          <p:nvPr/>
        </p:nvSpPr>
        <p:spPr>
          <a:xfrm>
            <a:off x="2759242" y="1604210"/>
            <a:ext cx="5462337" cy="1432469"/>
          </a:xfrm>
          <a:custGeom>
            <a:avLst/>
            <a:gdLst>
              <a:gd name="connsiteX0" fmla="*/ 0 w 5462337"/>
              <a:gd name="connsiteY0" fmla="*/ 0 h 1326830"/>
              <a:gd name="connsiteX1" fmla="*/ 393032 w 5462337"/>
              <a:gd name="connsiteY1" fmla="*/ 561473 h 1326830"/>
              <a:gd name="connsiteX2" fmla="*/ 818147 w 5462337"/>
              <a:gd name="connsiteY2" fmla="*/ 1042736 h 1326830"/>
              <a:gd name="connsiteX3" fmla="*/ 1588169 w 5462337"/>
              <a:gd name="connsiteY3" fmla="*/ 1275347 h 1326830"/>
              <a:gd name="connsiteX4" fmla="*/ 2237874 w 5462337"/>
              <a:gd name="connsiteY4" fmla="*/ 1275347 h 1326830"/>
              <a:gd name="connsiteX5" fmla="*/ 3168316 w 5462337"/>
              <a:gd name="connsiteY5" fmla="*/ 1315452 h 1326830"/>
              <a:gd name="connsiteX6" fmla="*/ 4876800 w 5462337"/>
              <a:gd name="connsiteY6" fmla="*/ 1042736 h 1326830"/>
              <a:gd name="connsiteX7" fmla="*/ 5462337 w 5462337"/>
              <a:gd name="connsiteY7" fmla="*/ 128336 h 132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2337" h="1326830">
                <a:moveTo>
                  <a:pt x="0" y="0"/>
                </a:moveTo>
                <a:cubicBezTo>
                  <a:pt x="128337" y="193842"/>
                  <a:pt x="256674" y="387684"/>
                  <a:pt x="393032" y="561473"/>
                </a:cubicBezTo>
                <a:cubicBezTo>
                  <a:pt x="529390" y="735262"/>
                  <a:pt x="618957" y="923757"/>
                  <a:pt x="818147" y="1042736"/>
                </a:cubicBezTo>
                <a:cubicBezTo>
                  <a:pt x="1017337" y="1161715"/>
                  <a:pt x="1351548" y="1236579"/>
                  <a:pt x="1588169" y="1275347"/>
                </a:cubicBezTo>
                <a:cubicBezTo>
                  <a:pt x="1824790" y="1314115"/>
                  <a:pt x="1974516" y="1268663"/>
                  <a:pt x="2237874" y="1275347"/>
                </a:cubicBezTo>
                <a:cubicBezTo>
                  <a:pt x="2501232" y="1282031"/>
                  <a:pt x="2728495" y="1354221"/>
                  <a:pt x="3168316" y="1315452"/>
                </a:cubicBezTo>
                <a:cubicBezTo>
                  <a:pt x="3608137" y="1276683"/>
                  <a:pt x="4494463" y="1240589"/>
                  <a:pt x="4876800" y="1042736"/>
                </a:cubicBezTo>
                <a:cubicBezTo>
                  <a:pt x="5259137" y="844883"/>
                  <a:pt x="5360737" y="486609"/>
                  <a:pt x="5462337" y="128336"/>
                </a:cubicBezTo>
              </a:path>
            </a:pathLst>
          </a:custGeom>
          <a:noFill/>
          <a:ln w="28575">
            <a:solidFill>
              <a:srgbClr val="0000FF"/>
            </a:solidFill>
            <a:prstDash val="sysDash"/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9E1B9D7-BFBB-49D4-AF8B-C6BAE7417452}"/>
              </a:ext>
            </a:extLst>
          </p:cNvPr>
          <p:cNvSpPr txBox="1"/>
          <p:nvPr/>
        </p:nvSpPr>
        <p:spPr>
          <a:xfrm>
            <a:off x="4020571" y="2451834"/>
            <a:ext cx="601932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ASBR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CC77CF-2A7C-4C33-8FB4-16F1E197C1C7}"/>
              </a:ext>
            </a:extLst>
          </p:cNvPr>
          <p:cNvSpPr txBox="1"/>
          <p:nvPr/>
        </p:nvSpPr>
        <p:spPr>
          <a:xfrm>
            <a:off x="4736845" y="2462939"/>
            <a:ext cx="601932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ASBR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6DDA63B-B915-440C-8F77-E10933FE6346}"/>
              </a:ext>
            </a:extLst>
          </p:cNvPr>
          <p:cNvSpPr/>
          <p:nvPr/>
        </p:nvSpPr>
        <p:spPr>
          <a:xfrm>
            <a:off x="4537616" y="4205291"/>
            <a:ext cx="4333668" cy="6142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MPLS Services - provisioned over multiple</a:t>
            </a:r>
          </a:p>
          <a:p>
            <a:pPr algn="ctr"/>
            <a:r>
              <a:rPr lang="en-US" b="1" dirty="0">
                <a:latin typeface="Arial"/>
                <a:cs typeface="Arial"/>
              </a:rPr>
              <a:t>Autonomous Systems</a:t>
            </a:r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90577" y="591886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Option B - Pro et Contra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124818" y="1282451"/>
            <a:ext cx="4480559" cy="19020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800" b="1" u="sng" dirty="0">
                <a:latin typeface="Arial" charset="0"/>
                <a:ea typeface="ＭＳ Ｐゴシック" charset="0"/>
              </a:rPr>
              <a:t>PRO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One single BGP session for all VRFs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VRF selection can be performed by route policies, filters etc.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Transport MPLS networks still separated from each other - only VPN labels exchanged.</a:t>
            </a:r>
          </a:p>
          <a:p>
            <a:pPr eaLnBrk="1" hangingPunct="1"/>
            <a:endParaRPr lang="en-US" sz="1600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A3F37-B1A2-4585-991D-173F05FCB2BC}"/>
              </a:ext>
            </a:extLst>
          </p:cNvPr>
          <p:cNvSpPr txBox="1">
            <a:spLocks/>
          </p:cNvSpPr>
          <p:nvPr/>
        </p:nvSpPr>
        <p:spPr>
          <a:xfrm>
            <a:off x="4751388" y="1282450"/>
            <a:ext cx="4480559" cy="3018087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 algn="l" defTabSz="342863" rtl="0" eaLnBrk="1" latinLnBrk="0" hangingPunct="1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557150" indent="-214289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857155" indent="-171432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/>
              <a:buChar char="•"/>
              <a:defRPr sz="15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200013" indent="-171432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1542875" indent="-171432" algn="l" defTabSz="342863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1885736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8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61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22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>
                <a:latin typeface="Arial" charset="0"/>
                <a:ea typeface="ＭＳ Ｐゴシック" charset="0"/>
              </a:rPr>
              <a:t>CONTRA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Difficult per-VRF QoS control</a:t>
            </a:r>
            <a:br>
              <a:rPr lang="en-US" sz="1600" dirty="0">
                <a:latin typeface="Arial" charset="0"/>
                <a:ea typeface="ＭＳ Ｐゴシック" charset="0"/>
              </a:rPr>
            </a:br>
            <a:r>
              <a:rPr lang="en-US" sz="1600" dirty="0">
                <a:latin typeface="Arial" charset="0"/>
                <a:ea typeface="ＭＳ Ｐゴシック" charset="0"/>
              </a:rPr>
              <a:t>(requires mostly MF-filters)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Difficult IP packet filtering (labeled packets)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No E2E LSP - LSP broken on the ASBRs</a:t>
            </a:r>
          </a:p>
          <a:p>
            <a:endParaRPr lang="en-US" sz="1400" b="1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endParaRPr lang="en-US" sz="1600" dirty="0">
              <a:latin typeface="Arial" charset="0"/>
              <a:ea typeface="ＭＳ Ｐゴシック" charset="0"/>
            </a:endParaRPr>
          </a:p>
          <a:p>
            <a:endParaRPr lang="en-US" sz="1000" dirty="0">
              <a:latin typeface="Arial" charset="0"/>
              <a:ea typeface="ＭＳ Ｐゴシック" charset="0"/>
            </a:endParaRPr>
          </a:p>
          <a:p>
            <a:endParaRPr lang="en-US" sz="1600" dirty="0">
              <a:latin typeface="Arial" charset="0"/>
              <a:ea typeface="ＭＳ Ｐゴシック" charset="0"/>
            </a:endParaRPr>
          </a:p>
          <a:p>
            <a:endParaRPr lang="en-US" sz="16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5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Inter-AS VPN - Option C </a:t>
            </a:r>
            <a:r>
              <a:rPr lang="en-US" i="1">
                <a:latin typeface="Arial" charset="0"/>
                <a:ea typeface="ＭＳ Ｐゴシック" charset="0"/>
              </a:rPr>
              <a:t>("Seamless MPLS")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E60-464A-457A-A40B-B9185E7B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860142"/>
            <a:ext cx="8229601" cy="1107858"/>
          </a:xfrm>
        </p:spPr>
        <p:txBody>
          <a:bodyPr/>
          <a:lstStyle/>
          <a:p>
            <a:r>
              <a:rPr lang="en-US" sz="1600" dirty="0"/>
              <a:t>Basic Idea - </a:t>
            </a:r>
            <a:r>
              <a:rPr lang="en-US" sz="1600" b="1" u="sng" dirty="0"/>
              <a:t>E2E LSP</a:t>
            </a:r>
            <a:r>
              <a:rPr lang="en-US" sz="1600" b="1" dirty="0"/>
              <a:t> among all PEs in both SP-1 and SP-2 networks!</a:t>
            </a:r>
          </a:p>
          <a:p>
            <a:r>
              <a:rPr lang="en-US" sz="1600" b="1" i="1" dirty="0"/>
              <a:t>Seamless MPLS</a:t>
            </a:r>
            <a:r>
              <a:rPr lang="en-US" sz="1600" dirty="0"/>
              <a:t> transport - E2E LSPs signaled using EBGP-LU between ASBRs</a:t>
            </a:r>
          </a:p>
          <a:p>
            <a:r>
              <a:rPr lang="en-US" sz="1600" dirty="0"/>
              <a:t>VPN signaling - provided by MP-EBGP (</a:t>
            </a:r>
            <a:r>
              <a:rPr lang="en-US" sz="1600" b="1" dirty="0" err="1"/>
              <a:t>multihop</a:t>
            </a:r>
            <a:r>
              <a:rPr lang="en-US" sz="1600" dirty="0"/>
              <a:t>) sessions between RRs</a:t>
            </a:r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68" y="2236381"/>
            <a:ext cx="1570037" cy="200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30" y="2327268"/>
            <a:ext cx="1620838" cy="19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293159" y="2681456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0577" y="2649129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8630" y="367919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2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630" y="3464878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8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34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030" y="3388678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6830" y="322199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6830" y="3602990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030" y="322199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3630" y="3755390"/>
            <a:ext cx="55880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743" y="42665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943" y="42919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76" y="276955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30" y="3555365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5" y="3664903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30" y="3698240"/>
            <a:ext cx="114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8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13" y="3050540"/>
            <a:ext cx="8117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76" y="3076261"/>
            <a:ext cx="762463" cy="7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93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30" y="342519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070" y="2775109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62" y="2816233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06" y="376999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967" y="385540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888" y="286162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0" y="4176170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36" y="4230847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630" y="3635605"/>
            <a:ext cx="422792" cy="6420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6500" y="3769676"/>
            <a:ext cx="85743" cy="4349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212" y="435339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277" y="439356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E0636-0814-4CD4-AA2B-278759D731C7}"/>
              </a:ext>
            </a:extLst>
          </p:cNvPr>
          <p:cNvCxnSpPr>
            <a:stCxn id="52" idx="3"/>
            <a:endCxn id="61" idx="1"/>
          </p:cNvCxnSpPr>
          <p:nvPr/>
        </p:nvCxnSpPr>
        <p:spPr>
          <a:xfrm>
            <a:off x="3710893" y="3454400"/>
            <a:ext cx="1444883" cy="1187"/>
          </a:xfrm>
          <a:prstGeom prst="line">
            <a:avLst/>
          </a:prstGeom>
          <a:ln w="3810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9" descr="Generic Router 2.png">
            <a:extLst>
              <a:ext uri="{FF2B5EF4-FFF2-40B4-BE49-F238E27FC236}">
                <a16:creationId xmlns:a16="http://schemas.microsoft.com/office/drawing/2014/main" id="{6125E18C-FE1F-42C0-87A2-C27706B4F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99" y="2545716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9" descr="Generic Router 2.png">
            <a:extLst>
              <a:ext uri="{FF2B5EF4-FFF2-40B4-BE49-F238E27FC236}">
                <a16:creationId xmlns:a16="http://schemas.microsoft.com/office/drawing/2014/main" id="{F4C7C764-03D7-4A65-912B-C9711D437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134" y="2551939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Box 43">
            <a:extLst>
              <a:ext uri="{FF2B5EF4-FFF2-40B4-BE49-F238E27FC236}">
                <a16:creationId xmlns:a16="http://schemas.microsoft.com/office/drawing/2014/main" id="{F83433BD-537B-44B7-8874-9D767598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950" y="2826701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RR-2</a:t>
            </a:r>
          </a:p>
        </p:txBody>
      </p:sp>
      <p:sp>
        <p:nvSpPr>
          <p:cNvPr id="55" name="Text Box 43">
            <a:extLst>
              <a:ext uri="{FF2B5EF4-FFF2-40B4-BE49-F238E27FC236}">
                <a16:creationId xmlns:a16="http://schemas.microsoft.com/office/drawing/2014/main" id="{E7337868-7198-4409-B7C4-041777124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40" y="2839273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RR-1</a:t>
            </a:r>
          </a:p>
        </p:txBody>
      </p:sp>
      <p:sp>
        <p:nvSpPr>
          <p:cNvPr id="56" name="Line 36">
            <a:extLst>
              <a:ext uri="{FF2B5EF4-FFF2-40B4-BE49-F238E27FC236}">
                <a16:creationId xmlns:a16="http://schemas.microsoft.com/office/drawing/2014/main" id="{C4C3DF23-B306-48FF-AD1C-9E3109D96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058" y="2769554"/>
            <a:ext cx="72989" cy="10653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6">
            <a:extLst>
              <a:ext uri="{FF2B5EF4-FFF2-40B4-BE49-F238E27FC236}">
                <a16:creationId xmlns:a16="http://schemas.microsoft.com/office/drawing/2014/main" id="{930C4C6F-60D1-4B42-8B96-8CB645566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8261" y="2842430"/>
            <a:ext cx="15709" cy="9113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F0D4AE0D-2496-4275-A975-9E325956F941}"/>
              </a:ext>
            </a:extLst>
          </p:cNvPr>
          <p:cNvSpPr/>
          <p:nvPr/>
        </p:nvSpPr>
        <p:spPr>
          <a:xfrm>
            <a:off x="2791359" y="2291988"/>
            <a:ext cx="3252098" cy="807720"/>
          </a:xfrm>
          <a:prstGeom prst="leftRightArrow">
            <a:avLst>
              <a:gd name="adj1" fmla="val 50000"/>
              <a:gd name="adj2" fmla="val 24325"/>
            </a:avLst>
          </a:prstGeom>
          <a:solidFill>
            <a:srgbClr val="FF8F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MP-EBGP - </a:t>
            </a:r>
            <a:r>
              <a:rPr lang="en-US" sz="1200" b="1" dirty="0" err="1">
                <a:solidFill>
                  <a:schemeClr val="accent2"/>
                </a:solidFill>
                <a:latin typeface="Arial"/>
                <a:cs typeface="Arial"/>
              </a:rPr>
              <a:t>multihop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 + NH-unchanged</a:t>
            </a:r>
          </a:p>
          <a:p>
            <a:pPr algn="ctr"/>
            <a:r>
              <a:rPr lang="en-US" sz="1100" dirty="0">
                <a:solidFill>
                  <a:schemeClr val="accent2"/>
                </a:solidFill>
                <a:latin typeface="Arial"/>
                <a:cs typeface="Arial"/>
              </a:rPr>
              <a:t>AFI=1 / SAFI=128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ED46F909-0F2A-45CA-96B9-C9C9BE508DE4}"/>
              </a:ext>
            </a:extLst>
          </p:cNvPr>
          <p:cNvSpPr/>
          <p:nvPr/>
        </p:nvSpPr>
        <p:spPr>
          <a:xfrm>
            <a:off x="3702799" y="2942370"/>
            <a:ext cx="1501884" cy="1035968"/>
          </a:xfrm>
          <a:prstGeom prst="leftRightArrow">
            <a:avLst>
              <a:gd name="adj1" fmla="val 53923"/>
              <a:gd name="adj2" fmla="val 24325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/>
                <a:cs typeface="Arial"/>
              </a:rPr>
              <a:t>EBGP-LU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AFI=1 / SAFI=4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09826D-9543-40AB-A5E8-BFCF3994ECF6}"/>
              </a:ext>
            </a:extLst>
          </p:cNvPr>
          <p:cNvSpPr/>
          <p:nvPr/>
        </p:nvSpPr>
        <p:spPr>
          <a:xfrm>
            <a:off x="2277979" y="3488743"/>
            <a:ext cx="4291263" cy="297194"/>
          </a:xfrm>
          <a:custGeom>
            <a:avLst/>
            <a:gdLst>
              <a:gd name="connsiteX0" fmla="*/ 0 w 4291263"/>
              <a:gd name="connsiteY0" fmla="*/ 168857 h 297194"/>
              <a:gd name="connsiteX1" fmla="*/ 336884 w 4291263"/>
              <a:gd name="connsiteY1" fmla="*/ 297194 h 297194"/>
              <a:gd name="connsiteX2" fmla="*/ 890337 w 4291263"/>
              <a:gd name="connsiteY2" fmla="*/ 168857 h 297194"/>
              <a:gd name="connsiteX3" fmla="*/ 1467853 w 4291263"/>
              <a:gd name="connsiteY3" fmla="*/ 24478 h 297194"/>
              <a:gd name="connsiteX4" fmla="*/ 2911642 w 4291263"/>
              <a:gd name="connsiteY4" fmla="*/ 8436 h 297194"/>
              <a:gd name="connsiteX5" fmla="*/ 3585410 w 4291263"/>
              <a:gd name="connsiteY5" fmla="*/ 112710 h 297194"/>
              <a:gd name="connsiteX6" fmla="*/ 3818021 w 4291263"/>
              <a:gd name="connsiteY6" fmla="*/ 225004 h 297194"/>
              <a:gd name="connsiteX7" fmla="*/ 4291263 w 4291263"/>
              <a:gd name="connsiteY7" fmla="*/ 128752 h 29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263" h="297194">
                <a:moveTo>
                  <a:pt x="0" y="168857"/>
                </a:moveTo>
                <a:cubicBezTo>
                  <a:pt x="94247" y="233025"/>
                  <a:pt x="188495" y="297194"/>
                  <a:pt x="336884" y="297194"/>
                </a:cubicBezTo>
                <a:cubicBezTo>
                  <a:pt x="485273" y="297194"/>
                  <a:pt x="890337" y="168857"/>
                  <a:pt x="890337" y="168857"/>
                </a:cubicBezTo>
                <a:cubicBezTo>
                  <a:pt x="1078832" y="123404"/>
                  <a:pt x="1130969" y="51215"/>
                  <a:pt x="1467853" y="24478"/>
                </a:cubicBezTo>
                <a:cubicBezTo>
                  <a:pt x="1804737" y="-2259"/>
                  <a:pt x="2558716" y="-6269"/>
                  <a:pt x="2911642" y="8436"/>
                </a:cubicBezTo>
                <a:cubicBezTo>
                  <a:pt x="3264568" y="23141"/>
                  <a:pt x="3434347" y="76615"/>
                  <a:pt x="3585410" y="112710"/>
                </a:cubicBezTo>
                <a:cubicBezTo>
                  <a:pt x="3736473" y="148805"/>
                  <a:pt x="3700379" y="222330"/>
                  <a:pt x="3818021" y="225004"/>
                </a:cubicBezTo>
                <a:cubicBezTo>
                  <a:pt x="3935663" y="227678"/>
                  <a:pt x="4113463" y="178215"/>
                  <a:pt x="4291263" y="128752"/>
                </a:cubicBezTo>
              </a:path>
            </a:pathLst>
          </a:custGeom>
          <a:noFill/>
          <a:ln w="76200">
            <a:solidFill>
              <a:srgbClr val="92D05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6543A68-3622-4E39-AC05-B97F0859198F}"/>
              </a:ext>
            </a:extLst>
          </p:cNvPr>
          <p:cNvSpPr/>
          <p:nvPr/>
        </p:nvSpPr>
        <p:spPr>
          <a:xfrm>
            <a:off x="3530932" y="4264025"/>
            <a:ext cx="2321498" cy="534564"/>
          </a:xfrm>
          <a:prstGeom prst="wedgeRoundRectCallout">
            <a:avLst>
              <a:gd name="adj1" fmla="val -57560"/>
              <a:gd name="adj2" fmla="val -176077"/>
              <a:gd name="adj3" fmla="val 16667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Comic Sans MS" panose="030F0702030302020204" pitchFamily="66" charset="0"/>
                <a:cs typeface="Arial"/>
              </a:rPr>
              <a:t>E2E LSP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Comic Sans MS" panose="030F0702030302020204" pitchFamily="66" charset="0"/>
                <a:cs typeface="Arial"/>
              </a:rPr>
              <a:t>(signaled by EBGP-LU)</a:t>
            </a:r>
            <a:endParaRPr lang="en-US" sz="1400" b="1" dirty="0">
              <a:solidFill>
                <a:schemeClr val="accent2"/>
              </a:solidFill>
              <a:latin typeface="Comic Sans MS" panose="030F0702030302020204" pitchFamily="66" charset="0"/>
              <a:cs typeface="Arial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2748740-B825-43A0-B67C-D3CE40BACDD6}"/>
              </a:ext>
            </a:extLst>
          </p:cNvPr>
          <p:cNvCxnSpPr>
            <a:cxnSpLocks/>
            <a:stCxn id="48" idx="0"/>
            <a:endCxn id="63" idx="0"/>
          </p:cNvCxnSpPr>
          <p:nvPr/>
        </p:nvCxnSpPr>
        <p:spPr>
          <a:xfrm rot="5400000" flipH="1" flipV="1">
            <a:off x="4358593" y="1153478"/>
            <a:ext cx="130175" cy="4673600"/>
          </a:xfrm>
          <a:prstGeom prst="bentConnector3">
            <a:avLst>
              <a:gd name="adj1" fmla="val 1230927"/>
            </a:avLst>
          </a:prstGeom>
          <a:ln w="57150">
            <a:solidFill>
              <a:schemeClr val="accent6">
                <a:lumMod val="75000"/>
              </a:schemeClr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63D99C-7939-44ED-9CB4-A71C9886521C}"/>
              </a:ext>
            </a:extLst>
          </p:cNvPr>
          <p:cNvSpPr/>
          <p:nvPr/>
        </p:nvSpPr>
        <p:spPr>
          <a:xfrm>
            <a:off x="3185430" y="1737409"/>
            <a:ext cx="2605770" cy="4989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cs typeface="Arial"/>
              </a:rPr>
              <a:t>MPLS L3 VPNs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cs typeface="Arial"/>
              </a:rPr>
              <a:t>(signaled by MP-EBGP-MH)</a:t>
            </a:r>
            <a:endParaRPr lang="en-US" sz="1400" dirty="0">
              <a:latin typeface="Comic Sans MS" panose="030F0702030302020204" pitchFamily="66" charset="0"/>
              <a:cs typeface="Arial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86C809-F3BC-48CE-8AB8-00CB1DDF7583}"/>
              </a:ext>
            </a:extLst>
          </p:cNvPr>
          <p:cNvGrpSpPr/>
          <p:nvPr/>
        </p:nvGrpSpPr>
        <p:grpSpPr>
          <a:xfrm>
            <a:off x="2166032" y="3452078"/>
            <a:ext cx="4594289" cy="272197"/>
            <a:chOff x="2103120" y="3512820"/>
            <a:chExt cx="4594289" cy="27219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24DC88C-2984-43CD-BECB-2537E9B59F88}"/>
                </a:ext>
              </a:extLst>
            </p:cNvPr>
            <p:cNvSpPr/>
            <p:nvPr/>
          </p:nvSpPr>
          <p:spPr>
            <a:xfrm>
              <a:off x="2103120" y="3512820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C45F1E-379C-4CDA-BFFE-615EADCF46B4}"/>
                </a:ext>
              </a:extLst>
            </p:cNvPr>
            <p:cNvSpPr/>
            <p:nvPr/>
          </p:nvSpPr>
          <p:spPr>
            <a:xfrm rot="21057196">
              <a:off x="5737289" y="3520755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98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2" grpId="0" animBg="1"/>
      <p:bldP spid="10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- Option C - MPLS Domain Limits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90" y="2008981"/>
            <a:ext cx="15700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52" y="2004218"/>
            <a:ext cx="1620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08009" y="1597480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199" y="1602807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252" y="2632868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48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052" y="2404268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252" y="2418556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04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0052" y="2556668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052" y="2404268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652" y="2342356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3451" y="2124868"/>
            <a:ext cx="1144587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452" y="2556668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652" y="2175668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022" y="2709068"/>
            <a:ext cx="91303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365" y="3220243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565" y="3245643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98" y="172323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52" y="2509043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2" y="2443956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52" y="2651918"/>
            <a:ext cx="114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40" y="2707481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35" y="2004218"/>
            <a:ext cx="8117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98" y="2029939"/>
            <a:ext cx="762463" cy="7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15" y="2707481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52" y="2378868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692" y="1728787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384" y="1769911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9" y="254904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589" y="280908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738" y="1777652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4" y="3315142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52" y="3607593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251" y="2589283"/>
            <a:ext cx="1004253" cy="12740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5332" y="2723354"/>
            <a:ext cx="933533" cy="7690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6" y="3492370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793" y="3770311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CBDF16-CAF3-424A-8F06-7E27A0B98BBC}"/>
              </a:ext>
            </a:extLst>
          </p:cNvPr>
          <p:cNvGrpSpPr/>
          <p:nvPr/>
        </p:nvGrpSpPr>
        <p:grpSpPr>
          <a:xfrm>
            <a:off x="2053502" y="1048861"/>
            <a:ext cx="4656676" cy="3547427"/>
            <a:chOff x="2053502" y="1048861"/>
            <a:chExt cx="4656676" cy="354742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90AAA9-E015-4412-A5D1-239C3A4EF84E}"/>
                </a:ext>
              </a:extLst>
            </p:cNvPr>
            <p:cNvCxnSpPr/>
            <p:nvPr/>
          </p:nvCxnSpPr>
          <p:spPr>
            <a:xfrm>
              <a:off x="2069742" y="1048861"/>
              <a:ext cx="0" cy="352044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CF0D33-2446-4DDF-ACAE-2B80B12641EA}"/>
                </a:ext>
              </a:extLst>
            </p:cNvPr>
            <p:cNvCxnSpPr/>
            <p:nvPr/>
          </p:nvCxnSpPr>
          <p:spPr>
            <a:xfrm>
              <a:off x="6678836" y="1075848"/>
              <a:ext cx="0" cy="352044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FB36547-DAA0-43A0-B840-82C6A0C16FC2}"/>
                </a:ext>
              </a:extLst>
            </p:cNvPr>
            <p:cNvCxnSpPr>
              <a:cxnSpLocks/>
            </p:cNvCxnSpPr>
            <p:nvPr/>
          </p:nvCxnSpPr>
          <p:spPr>
            <a:xfrm>
              <a:off x="2053502" y="4259261"/>
              <a:ext cx="46566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A4F4922-15D6-49CB-AB00-7EEAC348D849}"/>
              </a:ext>
            </a:extLst>
          </p:cNvPr>
          <p:cNvSpPr txBox="1"/>
          <p:nvPr/>
        </p:nvSpPr>
        <p:spPr>
          <a:xfrm>
            <a:off x="3125484" y="3857450"/>
            <a:ext cx="2512712" cy="656704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E2E LSPs create a virtually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single common MPLS domain</a:t>
            </a:r>
            <a:endParaRPr lang="en-US" sz="1400" b="1" dirty="0">
              <a:solidFill>
                <a:srgbClr val="FF0000"/>
              </a:solidFill>
              <a:latin typeface="Comic Sans MS" panose="030F0702030302020204" pitchFamily="66" charset="0"/>
              <a:cs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C2C8E9-0DB1-427B-948C-5BB0AC09CE8E}"/>
              </a:ext>
            </a:extLst>
          </p:cNvPr>
          <p:cNvCxnSpPr>
            <a:stCxn id="52" idx="3"/>
            <a:endCxn id="61" idx="1"/>
          </p:cNvCxnSpPr>
          <p:nvPr/>
        </p:nvCxnSpPr>
        <p:spPr>
          <a:xfrm>
            <a:off x="3677515" y="2408078"/>
            <a:ext cx="1444883" cy="1187"/>
          </a:xfrm>
          <a:prstGeom prst="line">
            <a:avLst/>
          </a:prstGeom>
          <a:ln w="571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3C3C4A-C14C-48E2-B779-F9408B386E5D}"/>
              </a:ext>
            </a:extLst>
          </p:cNvPr>
          <p:cNvSpPr txBox="1"/>
          <p:nvPr/>
        </p:nvSpPr>
        <p:spPr>
          <a:xfrm>
            <a:off x="3790610" y="1907925"/>
            <a:ext cx="1166126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ONE IP LINK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(NO VLAN</a:t>
            </a: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s!)</a:t>
            </a:r>
            <a:endParaRPr lang="en-US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9C0E0B4-D637-429C-94E5-B80479CD3F84}"/>
              </a:ext>
            </a:extLst>
          </p:cNvPr>
          <p:cNvSpPr/>
          <p:nvPr/>
        </p:nvSpPr>
        <p:spPr>
          <a:xfrm>
            <a:off x="2281151" y="2452845"/>
            <a:ext cx="4291263" cy="297194"/>
          </a:xfrm>
          <a:custGeom>
            <a:avLst/>
            <a:gdLst>
              <a:gd name="connsiteX0" fmla="*/ 0 w 4291263"/>
              <a:gd name="connsiteY0" fmla="*/ 168857 h 297194"/>
              <a:gd name="connsiteX1" fmla="*/ 336884 w 4291263"/>
              <a:gd name="connsiteY1" fmla="*/ 297194 h 297194"/>
              <a:gd name="connsiteX2" fmla="*/ 890337 w 4291263"/>
              <a:gd name="connsiteY2" fmla="*/ 168857 h 297194"/>
              <a:gd name="connsiteX3" fmla="*/ 1467853 w 4291263"/>
              <a:gd name="connsiteY3" fmla="*/ 24478 h 297194"/>
              <a:gd name="connsiteX4" fmla="*/ 2911642 w 4291263"/>
              <a:gd name="connsiteY4" fmla="*/ 8436 h 297194"/>
              <a:gd name="connsiteX5" fmla="*/ 3585410 w 4291263"/>
              <a:gd name="connsiteY5" fmla="*/ 112710 h 297194"/>
              <a:gd name="connsiteX6" fmla="*/ 3818021 w 4291263"/>
              <a:gd name="connsiteY6" fmla="*/ 225004 h 297194"/>
              <a:gd name="connsiteX7" fmla="*/ 4291263 w 4291263"/>
              <a:gd name="connsiteY7" fmla="*/ 128752 h 29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263" h="297194">
                <a:moveTo>
                  <a:pt x="0" y="168857"/>
                </a:moveTo>
                <a:cubicBezTo>
                  <a:pt x="94247" y="233025"/>
                  <a:pt x="188495" y="297194"/>
                  <a:pt x="336884" y="297194"/>
                </a:cubicBezTo>
                <a:cubicBezTo>
                  <a:pt x="485273" y="297194"/>
                  <a:pt x="890337" y="168857"/>
                  <a:pt x="890337" y="168857"/>
                </a:cubicBezTo>
                <a:cubicBezTo>
                  <a:pt x="1078832" y="123404"/>
                  <a:pt x="1130969" y="51215"/>
                  <a:pt x="1467853" y="24478"/>
                </a:cubicBezTo>
                <a:cubicBezTo>
                  <a:pt x="1804737" y="-2259"/>
                  <a:pt x="2558716" y="-6269"/>
                  <a:pt x="2911642" y="8436"/>
                </a:cubicBezTo>
                <a:cubicBezTo>
                  <a:pt x="3264568" y="23141"/>
                  <a:pt x="3434347" y="76615"/>
                  <a:pt x="3585410" y="112710"/>
                </a:cubicBezTo>
                <a:cubicBezTo>
                  <a:pt x="3736473" y="148805"/>
                  <a:pt x="3700379" y="222330"/>
                  <a:pt x="3818021" y="225004"/>
                </a:cubicBezTo>
                <a:cubicBezTo>
                  <a:pt x="3935663" y="227678"/>
                  <a:pt x="4113463" y="178215"/>
                  <a:pt x="4291263" y="128752"/>
                </a:cubicBezTo>
              </a:path>
            </a:pathLst>
          </a:custGeom>
          <a:noFill/>
          <a:ln w="76200">
            <a:solidFill>
              <a:srgbClr val="92D05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5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61511" y="24722"/>
            <a:ext cx="8229601" cy="42319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Inter-AS VPN - Option C - Detailed Operation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F59C65E-E9A2-4DCA-BDB6-AA1D838A43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40" y="521368"/>
            <a:ext cx="6211720" cy="45166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04E819F-677E-4097-8C81-655DEB12BC1D}"/>
              </a:ext>
            </a:extLst>
          </p:cNvPr>
          <p:cNvSpPr/>
          <p:nvPr/>
        </p:nvSpPr>
        <p:spPr>
          <a:xfrm>
            <a:off x="6585283" y="2850682"/>
            <a:ext cx="687055" cy="40586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976B23-93EE-484A-B2F5-B6E282744498}"/>
              </a:ext>
            </a:extLst>
          </p:cNvPr>
          <p:cNvCxnSpPr>
            <a:cxnSpLocks/>
          </p:cNvCxnSpPr>
          <p:nvPr/>
        </p:nvCxnSpPr>
        <p:spPr>
          <a:xfrm flipH="1">
            <a:off x="6585283" y="1177114"/>
            <a:ext cx="624840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E489A59-4CC1-4BE1-96C6-EFB05E1152D0}"/>
              </a:ext>
            </a:extLst>
          </p:cNvPr>
          <p:cNvSpPr txBox="1"/>
          <p:nvPr/>
        </p:nvSpPr>
        <p:spPr>
          <a:xfrm>
            <a:off x="6749701" y="836579"/>
            <a:ext cx="398352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IPv4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FADA62E-1B71-4B59-8B84-EE8DD5F8D767}"/>
              </a:ext>
            </a:extLst>
          </p:cNvPr>
          <p:cNvSpPr/>
          <p:nvPr/>
        </p:nvSpPr>
        <p:spPr>
          <a:xfrm>
            <a:off x="5350529" y="2201415"/>
            <a:ext cx="936579" cy="53416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54518E-D82B-4D25-A11A-D146403BAEDE}"/>
              </a:ext>
            </a:extLst>
          </p:cNvPr>
          <p:cNvCxnSpPr>
            <a:cxnSpLocks/>
          </p:cNvCxnSpPr>
          <p:nvPr/>
        </p:nvCxnSpPr>
        <p:spPr>
          <a:xfrm flipH="1">
            <a:off x="5325129" y="1194877"/>
            <a:ext cx="936579" cy="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C222820-1E89-4D57-BD8C-26116A7C861D}"/>
              </a:ext>
            </a:extLst>
          </p:cNvPr>
          <p:cNvSpPr/>
          <p:nvPr/>
        </p:nvSpPr>
        <p:spPr>
          <a:xfrm>
            <a:off x="5291745" y="1675729"/>
            <a:ext cx="788267" cy="4158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740733-155A-4960-B74A-4E69EEBA9012}"/>
              </a:ext>
            </a:extLst>
          </p:cNvPr>
          <p:cNvCxnSpPr>
            <a:cxnSpLocks/>
          </p:cNvCxnSpPr>
          <p:nvPr/>
        </p:nvCxnSpPr>
        <p:spPr>
          <a:xfrm flipH="1">
            <a:off x="5350529" y="1417445"/>
            <a:ext cx="936579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D0486AB-3298-4C32-BCA2-3368A046F194}"/>
              </a:ext>
            </a:extLst>
          </p:cNvPr>
          <p:cNvSpPr txBox="1"/>
          <p:nvPr/>
        </p:nvSpPr>
        <p:spPr>
          <a:xfrm>
            <a:off x="5480366" y="863917"/>
            <a:ext cx="672465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C00000"/>
                </a:solidFill>
                <a:latin typeface="Arial"/>
                <a:cs typeface="Arial"/>
              </a:rPr>
              <a:t>iBGP-LU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C00000"/>
                </a:solidFill>
                <a:latin typeface="Arial"/>
                <a:cs typeface="Arial"/>
              </a:rPr>
              <a:t>Labels</a:t>
            </a:r>
            <a:endParaRPr lang="en-US" sz="11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18292E-51DC-40F1-A2F2-566FEC65CE31}"/>
              </a:ext>
            </a:extLst>
          </p:cNvPr>
          <p:cNvSpPr txBox="1"/>
          <p:nvPr/>
        </p:nvSpPr>
        <p:spPr>
          <a:xfrm>
            <a:off x="5678703" y="1226629"/>
            <a:ext cx="375909" cy="19843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FF0000"/>
                </a:solidFill>
                <a:latin typeface="Arial"/>
                <a:cs typeface="Arial"/>
              </a:rPr>
              <a:t>LDP</a:t>
            </a:r>
            <a:endParaRPr lang="en-US"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B2C6702-548B-4076-9816-C563917BA2D7}"/>
              </a:ext>
            </a:extLst>
          </p:cNvPr>
          <p:cNvSpPr/>
          <p:nvPr/>
        </p:nvSpPr>
        <p:spPr>
          <a:xfrm>
            <a:off x="4057305" y="2177789"/>
            <a:ext cx="936579" cy="53416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41DAB0-1A8A-4F97-8878-648F021F9DF0}"/>
              </a:ext>
            </a:extLst>
          </p:cNvPr>
          <p:cNvCxnSpPr>
            <a:cxnSpLocks/>
          </p:cNvCxnSpPr>
          <p:nvPr/>
        </p:nvCxnSpPr>
        <p:spPr>
          <a:xfrm flipH="1">
            <a:off x="4021157" y="1492786"/>
            <a:ext cx="936579" cy="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A99625-1E4F-4933-B159-B5055C15D286}"/>
              </a:ext>
            </a:extLst>
          </p:cNvPr>
          <p:cNvSpPr txBox="1"/>
          <p:nvPr/>
        </p:nvSpPr>
        <p:spPr>
          <a:xfrm>
            <a:off x="4207164" y="1511738"/>
            <a:ext cx="712540" cy="19843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C00000"/>
                </a:solidFill>
                <a:latin typeface="Arial"/>
                <a:cs typeface="Arial"/>
              </a:rPr>
              <a:t>eBGP-LU</a:t>
            </a:r>
            <a:endParaRPr lang="en-US" sz="11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DEB30AF-E33E-42E5-BC31-161E39CC0BA0}"/>
              </a:ext>
            </a:extLst>
          </p:cNvPr>
          <p:cNvSpPr/>
          <p:nvPr/>
        </p:nvSpPr>
        <p:spPr>
          <a:xfrm>
            <a:off x="4049626" y="2862786"/>
            <a:ext cx="936579" cy="53416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pic>
        <p:nvPicPr>
          <p:cNvPr id="76" name="Picture 19" descr="Generic Router 2.png">
            <a:extLst>
              <a:ext uri="{FF2B5EF4-FFF2-40B4-BE49-F238E27FC236}">
                <a16:creationId xmlns:a16="http://schemas.microsoft.com/office/drawing/2014/main" id="{2E36F5BE-9E86-4C91-8760-05D927284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45" y="409132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9" descr="Generic Router 2.png">
            <a:extLst>
              <a:ext uri="{FF2B5EF4-FFF2-40B4-BE49-F238E27FC236}">
                <a16:creationId xmlns:a16="http://schemas.microsoft.com/office/drawing/2014/main" id="{2FFDEE55-92A4-4F46-84D4-96ECAB617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17" y="390286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503633-0D1B-485E-B5E9-A3EA257062BA}"/>
              </a:ext>
            </a:extLst>
          </p:cNvPr>
          <p:cNvCxnSpPr>
            <a:stCxn id="76" idx="2"/>
          </p:cNvCxnSpPr>
          <p:nvPr/>
        </p:nvCxnSpPr>
        <p:spPr>
          <a:xfrm>
            <a:off x="3863201" y="725044"/>
            <a:ext cx="0" cy="423162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6C6147-2E69-4ECD-ADE2-33AE3BF495A6}"/>
              </a:ext>
            </a:extLst>
          </p:cNvPr>
          <p:cNvCxnSpPr>
            <a:cxnSpLocks/>
          </p:cNvCxnSpPr>
          <p:nvPr/>
        </p:nvCxnSpPr>
        <p:spPr>
          <a:xfrm flipH="1">
            <a:off x="5156200" y="706198"/>
            <a:ext cx="10973" cy="411402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A00229A-6950-4F91-A9E1-9058EAFAFF8F}"/>
              </a:ext>
            </a:extLst>
          </p:cNvPr>
          <p:cNvSpPr txBox="1"/>
          <p:nvPr/>
        </p:nvSpPr>
        <p:spPr>
          <a:xfrm>
            <a:off x="3427119" y="403363"/>
            <a:ext cx="278126" cy="1845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  <a:latin typeface="Arial"/>
                <a:cs typeface="Arial"/>
              </a:rPr>
              <a:t>RR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1EDB3F-CEB9-4CA3-BE0A-FB72D9B3580A}"/>
              </a:ext>
            </a:extLst>
          </p:cNvPr>
          <p:cNvSpPr txBox="1"/>
          <p:nvPr/>
        </p:nvSpPr>
        <p:spPr>
          <a:xfrm>
            <a:off x="5304705" y="373182"/>
            <a:ext cx="278126" cy="1845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  <a:latin typeface="Arial"/>
                <a:cs typeface="Arial"/>
              </a:rPr>
              <a:t>RR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E915DB4-B351-4868-BCF8-2A4D088403CB}"/>
              </a:ext>
            </a:extLst>
          </p:cNvPr>
          <p:cNvCxnSpPr>
            <a:cxnSpLocks/>
          </p:cNvCxnSpPr>
          <p:nvPr/>
        </p:nvCxnSpPr>
        <p:spPr>
          <a:xfrm flipH="1">
            <a:off x="4042688" y="559702"/>
            <a:ext cx="936579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1DA16AB-4030-41EA-B724-79941111873E}"/>
              </a:ext>
            </a:extLst>
          </p:cNvPr>
          <p:cNvSpPr txBox="1"/>
          <p:nvPr/>
        </p:nvSpPr>
        <p:spPr>
          <a:xfrm>
            <a:off x="4060089" y="391952"/>
            <a:ext cx="1001081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MP-eBGP-MH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VPNv4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72D307A-61BF-4727-82C5-D02E2B38F545}"/>
              </a:ext>
            </a:extLst>
          </p:cNvPr>
          <p:cNvSpPr/>
          <p:nvPr/>
        </p:nvSpPr>
        <p:spPr>
          <a:xfrm>
            <a:off x="2687979" y="1675729"/>
            <a:ext cx="859894" cy="4158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DFFDCD-145B-499A-8A4B-15B03ECDF5DD}"/>
              </a:ext>
            </a:extLst>
          </p:cNvPr>
          <p:cNvCxnSpPr>
            <a:cxnSpLocks/>
          </p:cNvCxnSpPr>
          <p:nvPr/>
        </p:nvCxnSpPr>
        <p:spPr>
          <a:xfrm flipH="1">
            <a:off x="2746762" y="1417445"/>
            <a:ext cx="936579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296C7C3-2A8C-4E17-BEF6-A72B3F489BA1}"/>
              </a:ext>
            </a:extLst>
          </p:cNvPr>
          <p:cNvSpPr txBox="1"/>
          <p:nvPr/>
        </p:nvSpPr>
        <p:spPr>
          <a:xfrm>
            <a:off x="2889504" y="1226629"/>
            <a:ext cx="561341" cy="198437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FF0000"/>
                </a:solidFill>
                <a:latin typeface="Arial"/>
                <a:cs typeface="Arial"/>
              </a:rPr>
              <a:t>RSVP</a:t>
            </a:r>
            <a:endParaRPr lang="en-US" sz="11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4413579-A697-4D78-B279-BFDE951D73F5}"/>
              </a:ext>
            </a:extLst>
          </p:cNvPr>
          <p:cNvCxnSpPr>
            <a:endCxn id="77" idx="3"/>
          </p:cNvCxnSpPr>
          <p:nvPr/>
        </p:nvCxnSpPr>
        <p:spPr>
          <a:xfrm rot="10800000">
            <a:off x="5325130" y="548242"/>
            <a:ext cx="1081767" cy="599964"/>
          </a:xfrm>
          <a:prstGeom prst="bentConnector3">
            <a:avLst>
              <a:gd name="adj1" fmla="val -717"/>
            </a:avLst>
          </a:prstGeom>
          <a:ln w="38100">
            <a:solidFill>
              <a:srgbClr val="0000FF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E2237D4-8738-494A-99C5-9541B891C191}"/>
              </a:ext>
            </a:extLst>
          </p:cNvPr>
          <p:cNvSpPr txBox="1"/>
          <p:nvPr/>
        </p:nvSpPr>
        <p:spPr>
          <a:xfrm>
            <a:off x="5848759" y="405544"/>
            <a:ext cx="694907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MP-iBGP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VPNv4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605FD73-5C8C-448A-BA60-E70A0C0971D4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 flipV="1">
            <a:off x="2668603" y="567088"/>
            <a:ext cx="1036643" cy="592578"/>
          </a:xfrm>
          <a:prstGeom prst="bentConnector3">
            <a:avLst>
              <a:gd name="adj1" fmla="val 100573"/>
            </a:avLst>
          </a:prstGeom>
          <a:ln w="38100">
            <a:solidFill>
              <a:srgbClr val="0000FF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D43451A-EF01-4227-B3E3-38A9150551F1}"/>
              </a:ext>
            </a:extLst>
          </p:cNvPr>
          <p:cNvSpPr txBox="1"/>
          <p:nvPr/>
        </p:nvSpPr>
        <p:spPr>
          <a:xfrm>
            <a:off x="2519243" y="405543"/>
            <a:ext cx="694907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MP-iBGP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VPNv4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176B9C2-45B9-4368-B2CD-1509516577EF}"/>
              </a:ext>
            </a:extLst>
          </p:cNvPr>
          <p:cNvSpPr/>
          <p:nvPr/>
        </p:nvSpPr>
        <p:spPr>
          <a:xfrm>
            <a:off x="2771437" y="2208490"/>
            <a:ext cx="936579" cy="53416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6516250-FF75-4D58-9A42-A6FB8612716C}"/>
              </a:ext>
            </a:extLst>
          </p:cNvPr>
          <p:cNvCxnSpPr>
            <a:cxnSpLocks/>
          </p:cNvCxnSpPr>
          <p:nvPr/>
        </p:nvCxnSpPr>
        <p:spPr>
          <a:xfrm flipH="1">
            <a:off x="2783097" y="1207069"/>
            <a:ext cx="936579" cy="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4C0E95D-484E-4BBD-8C5E-1D495171855E}"/>
              </a:ext>
            </a:extLst>
          </p:cNvPr>
          <p:cNvSpPr txBox="1"/>
          <p:nvPr/>
        </p:nvSpPr>
        <p:spPr>
          <a:xfrm>
            <a:off x="2938334" y="876109"/>
            <a:ext cx="672465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C00000"/>
                </a:solidFill>
                <a:latin typeface="Arial"/>
                <a:cs typeface="Arial"/>
              </a:rPr>
              <a:t>iBGP-LU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C00000"/>
                </a:solidFill>
                <a:latin typeface="Arial"/>
                <a:cs typeface="Arial"/>
              </a:rPr>
              <a:t>Labels</a:t>
            </a:r>
            <a:endParaRPr lang="en-US" sz="11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30D595C-5978-4410-ABB7-20E303607DE0}"/>
              </a:ext>
            </a:extLst>
          </p:cNvPr>
          <p:cNvSpPr/>
          <p:nvPr/>
        </p:nvSpPr>
        <p:spPr>
          <a:xfrm>
            <a:off x="1707247" y="2850682"/>
            <a:ext cx="687055" cy="40586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E2F560-4694-4EF3-A831-82C31FDA773D}"/>
              </a:ext>
            </a:extLst>
          </p:cNvPr>
          <p:cNvCxnSpPr>
            <a:cxnSpLocks/>
          </p:cNvCxnSpPr>
          <p:nvPr/>
        </p:nvCxnSpPr>
        <p:spPr>
          <a:xfrm flipH="1">
            <a:off x="1707247" y="1177114"/>
            <a:ext cx="624840" cy="0"/>
          </a:xfrm>
          <a:prstGeom prst="straightConnector1">
            <a:avLst/>
          </a:prstGeom>
          <a:ln w="38100">
            <a:solidFill>
              <a:srgbClr val="0000FF"/>
            </a:solidFill>
            <a:miter lim="800000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22BC8E8-A8F8-4CEA-938B-4745D0DD9198}"/>
              </a:ext>
            </a:extLst>
          </p:cNvPr>
          <p:cNvSpPr txBox="1"/>
          <p:nvPr/>
        </p:nvSpPr>
        <p:spPr>
          <a:xfrm>
            <a:off x="1871665" y="836579"/>
            <a:ext cx="398352" cy="3230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solidFill>
                  <a:srgbClr val="0000FF"/>
                </a:solidFill>
                <a:latin typeface="Arial"/>
                <a:cs typeface="Arial"/>
              </a:rPr>
              <a:t>BGP</a:t>
            </a:r>
          </a:p>
          <a:p>
            <a:pPr algn="ctr">
              <a:lnSpc>
                <a:spcPct val="90000"/>
              </a:lnSpc>
            </a:pPr>
            <a:r>
              <a:rPr lang="en-US" sz="900" dirty="0">
                <a:solidFill>
                  <a:srgbClr val="0000FF"/>
                </a:solidFill>
                <a:latin typeface="Arial"/>
                <a:cs typeface="Arial"/>
              </a:rPr>
              <a:t>IPv4</a:t>
            </a:r>
            <a:endParaRPr lang="en-US" sz="11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6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4" grpId="0" animBg="1"/>
      <p:bldP spid="66" grpId="0" animBg="1"/>
      <p:bldP spid="68" grpId="0"/>
      <p:bldP spid="69" grpId="0"/>
      <p:bldP spid="70" grpId="0" animBg="1"/>
      <p:bldP spid="72" grpId="0"/>
      <p:bldP spid="73" grpId="0" animBg="1"/>
      <p:bldP spid="87" grpId="0"/>
      <p:bldP spid="88" grpId="0" animBg="1"/>
      <p:bldP spid="90" grpId="0"/>
      <p:bldP spid="95" grpId="0"/>
      <p:bldP spid="100" grpId="0"/>
      <p:bldP spid="101" grpId="0" animBg="1"/>
      <p:bldP spid="103" grpId="0"/>
      <p:bldP spid="104" grpId="0" animBg="1"/>
      <p:bldP spid="1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C88E-E278-4BB3-9B1B-D4521C53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Inter-AS Option C - Juniper Networks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9287-BA83-43BE-A15C-034E8D38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1282451"/>
            <a:ext cx="8229601" cy="3018087"/>
          </a:xfrm>
        </p:spPr>
        <p:txBody>
          <a:bodyPr/>
          <a:lstStyle/>
          <a:p>
            <a:r>
              <a:rPr lang="en-US" dirty="0"/>
              <a:t>Two ways to implement: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Use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inet.3</a:t>
            </a:r>
            <a:r>
              <a:rPr lang="en-GB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as BGP-LU primary RIB</a:t>
            </a:r>
            <a:r>
              <a:rPr lang="en-GB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- using the knob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rib inet.3</a:t>
            </a:r>
            <a:r>
              <a:rPr lang="en-GB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in the BGP-LU configuration Junos instructs BGP-LU to store advertised/received NLRI into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inet.3</a:t>
            </a:r>
            <a:r>
              <a:rPr lang="en-GB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instead of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inet.0</a:t>
            </a:r>
            <a:r>
              <a:rPr lang="en-GB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Copy BGP-LU prefixes from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inet.0</a:t>
            </a:r>
            <a:r>
              <a:rPr lang="en-GB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to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inet.3 </a:t>
            </a:r>
            <a:r>
              <a:rPr lang="en-GB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- the default BGP RIB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inet.0</a:t>
            </a:r>
            <a:r>
              <a:rPr lang="en-GB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is used to store advertised and received BGP-LU NLRI; however, using the knob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resolve-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vpn</a:t>
            </a:r>
            <a:r>
              <a:rPr lang="en-GB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, BGP-LU process is instructed to keep copying all its prefixes into </a:t>
            </a:r>
            <a:r>
              <a:rPr lang="en-GB" sz="1800" b="1" dirty="0">
                <a:effectLst/>
                <a:latin typeface="Consolas" panose="020B0609020204030204" pitchFamily="49" charset="0"/>
                <a:ea typeface="Batang" panose="020B0503020000020004" pitchFamily="18" charset="-127"/>
                <a:cs typeface="Times New Roman" panose="02020603050405020304" pitchFamily="18" charset="0"/>
              </a:rPr>
              <a:t>inet.3</a:t>
            </a:r>
            <a:r>
              <a:rPr lang="en-GB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rial" panose="020B0604020202020204" pitchFamily="34" charset="0"/>
                <a:ea typeface="Batang" panose="020B0503020000020004"/>
                <a:cs typeface="Times New Roman" panose="02020603050405020304" pitchFamily="18" charset="0"/>
              </a:rPr>
              <a:t>Both methods provide the same effect and they are equally being used.</a:t>
            </a:r>
            <a:endParaRPr lang="en-US" sz="1800" dirty="0">
              <a:effectLst/>
              <a:latin typeface="Arial" panose="020B0604020202020204" pitchFamily="34" charset="0"/>
              <a:ea typeface="Batang" panose="020B0503020000020004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AD7-E7B8-4A03-9C97-F958CD33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3"/>
            <a:ext cx="8223250" cy="489281"/>
          </a:xfrm>
        </p:spPr>
        <p:txBody>
          <a:bodyPr/>
          <a:lstStyle/>
          <a:p>
            <a:r>
              <a:rPr lang="en-US" dirty="0"/>
              <a:t>Inter-AS Option C - Configuration Excerpts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33B680-EACF-45B1-A143-BF225575E632}"/>
              </a:ext>
            </a:extLst>
          </p:cNvPr>
          <p:cNvSpPr/>
          <p:nvPr/>
        </p:nvSpPr>
        <p:spPr>
          <a:xfrm>
            <a:off x="336883" y="625643"/>
            <a:ext cx="3842085" cy="3336758"/>
          </a:xfrm>
          <a:prstGeom prst="rect">
            <a:avLst/>
          </a:prstGeom>
          <a:solidFill>
            <a:srgbClr val="FFEBEB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interfaces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ge-0/0/9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description "private99: mm1 -- mm3";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unit 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address 100.15.1.1/24;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mpls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protocols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mpls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        interface ge-0/0/9.0;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68D98-E768-463A-BC85-5BAC440DF2FC}"/>
              </a:ext>
            </a:extLst>
          </p:cNvPr>
          <p:cNvSpPr/>
          <p:nvPr/>
        </p:nvSpPr>
        <p:spPr>
          <a:xfrm>
            <a:off x="4303879" y="625643"/>
            <a:ext cx="3842085" cy="2502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routing-options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interface-routes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rib-group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RG-LOCAL-LOOPBACKS;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rib-groups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RG-LOCAL-LOOPBACKS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import-rib [ inet.0 inet.3 ];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import-policy PL-MY-LOCAL-LOOPBACK;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RG-REMOTE-LOOPBACKS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import-rib [ inet.3 inet.0 ];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import-policy PL-REMOTE-LOOPBACKS;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  <a:p>
            <a:endParaRPr lang="en-US" sz="1050" dirty="0">
              <a:solidFill>
                <a:schemeClr val="accent2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2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4C629-8435-432E-9D23-40E85D40CE0C}"/>
              </a:ext>
            </a:extLst>
          </p:cNvPr>
          <p:cNvSpPr/>
          <p:nvPr/>
        </p:nvSpPr>
        <p:spPr>
          <a:xfrm>
            <a:off x="-48100" y="0"/>
            <a:ext cx="3785910" cy="5189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protocols { 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bgp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group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rr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type internal;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local-address 100.0.0.1;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export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lu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-int;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unicast;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labeled-unicast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rib-group RG-REMOTE-LOOPBACKS;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aigp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rib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    inet.3;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group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ebgp-lu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type external;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export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lu-ext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labeled-unicast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aigp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rib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    inet.3;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peer-as 200;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neighbor 100.15.1.2;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A65E2-D6B4-409F-99DB-6C711666A690}"/>
              </a:ext>
            </a:extLst>
          </p:cNvPr>
          <p:cNvSpPr/>
          <p:nvPr/>
        </p:nvSpPr>
        <p:spPr>
          <a:xfrm>
            <a:off x="3737810" y="0"/>
            <a:ext cx="5406190" cy="518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policy-options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policy-statement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lu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-int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MY-LOOPBACK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protocol direct;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rib inet.3;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route-filter 100.0.0.0/24 prefix-length-range /32-/32;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metric 0;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next-hop self;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accept;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BGP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protocol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bgp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rib inet.3;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next-hop self;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accept;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then reject;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450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4C629-8435-432E-9D23-40E85D40CE0C}"/>
              </a:ext>
            </a:extLst>
          </p:cNvPr>
          <p:cNvSpPr/>
          <p:nvPr/>
        </p:nvSpPr>
        <p:spPr>
          <a:xfrm>
            <a:off x="-48100" y="0"/>
            <a:ext cx="3785910" cy="5189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protocols { 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bgp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group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rr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type internal;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local-address 100.0.0.1;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export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lu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-int;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unicast;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labeled-unicast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rib-group RG-REMOTE-LOOPBACKS;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aigp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rib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    inet.3;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group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ebgp-lu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type external;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export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lu-ext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labeled-unicast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aigp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rib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    inet.3;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peer-as 200;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neighbor 100.15.1.2;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A65E2-D6B4-409F-99DB-6C711666A690}"/>
              </a:ext>
            </a:extLst>
          </p:cNvPr>
          <p:cNvSpPr/>
          <p:nvPr/>
        </p:nvSpPr>
        <p:spPr>
          <a:xfrm>
            <a:off x="3737810" y="0"/>
            <a:ext cx="5406190" cy="2358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policy-options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policy-statement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lu-ext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LOOPBACKS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protocol [ direct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bgp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];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rib inet.3;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route-filter 100.0.0.0/24 prefix-length-range /32-/32;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next-hop self;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accept;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556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4C629-8435-432E-9D23-40E85D40CE0C}"/>
              </a:ext>
            </a:extLst>
          </p:cNvPr>
          <p:cNvSpPr/>
          <p:nvPr/>
        </p:nvSpPr>
        <p:spPr>
          <a:xfrm>
            <a:off x="-48100" y="0"/>
            <a:ext cx="3072037" cy="4531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protocols { 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bgp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group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ebgp-mh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type external;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multihop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ttl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255;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no-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nexthop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-change;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local-address 100.0.0.11;</a:t>
            </a:r>
          </a:p>
          <a:p>
            <a:r>
              <a:rPr lang="en-US" sz="1000" b="1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import rt-update;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unicast;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</a:t>
            </a:r>
            <a:r>
              <a:rPr lang="en-US" sz="100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inet-vpn</a:t>
            </a:r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unicast;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inet6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labeled-unicast;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inet6-vpn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unicast;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l2vpn {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signaling;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peer-as 200;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neighbor 200.0.0.11;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0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F34F4-D7DD-4538-8628-15DF76B76C20}"/>
              </a:ext>
            </a:extLst>
          </p:cNvPr>
          <p:cNvSpPr/>
          <p:nvPr/>
        </p:nvSpPr>
        <p:spPr>
          <a:xfrm>
            <a:off x="3411679" y="0"/>
            <a:ext cx="3662890" cy="377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policy-options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policy-statement </a:t>
            </a:r>
            <a:r>
              <a:rPr lang="en-US" sz="1050" b="1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rt-update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VPN-110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community RT-VPN-110-REMOTE;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community add RT-VPN-110;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VPN-120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community RT-VPN-120-REMOTE;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community add RT-VPN-120;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term VPN-130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from community RT-VPN-130-REMOTE;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then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community add RT-VPN-130;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8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36587" y="313437"/>
            <a:ext cx="8229601" cy="42319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Demo Topology</a:t>
            </a:r>
          </a:p>
        </p:txBody>
      </p:sp>
      <p:sp>
        <p:nvSpPr>
          <p:cNvPr id="5" name="Rounded Rectangle 64">
            <a:extLst>
              <a:ext uri="{FF2B5EF4-FFF2-40B4-BE49-F238E27FC236}">
                <a16:creationId xmlns:a16="http://schemas.microsoft.com/office/drawing/2014/main" id="{F7F1E141-6C7A-48F9-A4D0-836B000247F6}"/>
              </a:ext>
            </a:extLst>
          </p:cNvPr>
          <p:cNvSpPr/>
          <p:nvPr/>
        </p:nvSpPr>
        <p:spPr>
          <a:xfrm>
            <a:off x="803904" y="1064225"/>
            <a:ext cx="3515006" cy="3199800"/>
          </a:xfrm>
          <a:prstGeom prst="roundRect">
            <a:avLst>
              <a:gd name="adj" fmla="val 7394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sp>
        <p:nvSpPr>
          <p:cNvPr id="6" name="Rounded Rectangle 65">
            <a:extLst>
              <a:ext uri="{FF2B5EF4-FFF2-40B4-BE49-F238E27FC236}">
                <a16:creationId xmlns:a16="http://schemas.microsoft.com/office/drawing/2014/main" id="{23AB26CC-1787-434F-AE17-AB6BE8E6C701}"/>
              </a:ext>
            </a:extLst>
          </p:cNvPr>
          <p:cNvSpPr/>
          <p:nvPr/>
        </p:nvSpPr>
        <p:spPr>
          <a:xfrm>
            <a:off x="4751388" y="1061936"/>
            <a:ext cx="3534133" cy="3199800"/>
          </a:xfrm>
          <a:prstGeom prst="roundRect">
            <a:avLst>
              <a:gd name="adj" fmla="val 7394"/>
            </a:avLst>
          </a:prstGeom>
          <a:solidFill>
            <a:srgbClr val="FDBE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Loopbacks (lo0)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.0.0.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/32</a:t>
            </a:r>
            <a:endParaRPr 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Point-to-point links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IPv4: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.8.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IPv6: 2001: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:8: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::/64</a:t>
            </a:r>
          </a:p>
        </p:txBody>
      </p:sp>
      <p:pic>
        <p:nvPicPr>
          <p:cNvPr id="7" name="Picture 18" descr="Generic Router 1.png">
            <a:extLst>
              <a:ext uri="{FF2B5EF4-FFF2-40B4-BE49-F238E27FC236}">
                <a16:creationId xmlns:a16="http://schemas.microsoft.com/office/drawing/2014/main" id="{29CED6E8-5B15-46F8-96C8-606F505F8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84358" y="1447513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Generic Router 2.png">
            <a:extLst>
              <a:ext uri="{FF2B5EF4-FFF2-40B4-BE49-F238E27FC236}">
                <a16:creationId xmlns:a16="http://schemas.microsoft.com/office/drawing/2014/main" id="{C7BB0079-1AC6-4658-A229-BC10608416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408" y="144900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Generic Router 1.png">
            <a:extLst>
              <a:ext uri="{FF2B5EF4-FFF2-40B4-BE49-F238E27FC236}">
                <a16:creationId xmlns:a16="http://schemas.microsoft.com/office/drawing/2014/main" id="{A7C8A91F-FEBD-450C-B965-956745934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07664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Generic Router 1.png">
            <a:extLst>
              <a:ext uri="{FF2B5EF4-FFF2-40B4-BE49-F238E27FC236}">
                <a16:creationId xmlns:a16="http://schemas.microsoft.com/office/drawing/2014/main" id="{8ADE116A-F822-4A19-88FC-0CC1D4B7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8" descr="Generic Router 1.png">
            <a:extLst>
              <a:ext uri="{FF2B5EF4-FFF2-40B4-BE49-F238E27FC236}">
                <a16:creationId xmlns:a16="http://schemas.microsoft.com/office/drawing/2014/main" id="{EC54FB57-336A-4608-9950-8355067D0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193295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9" descr="Generic Router 2.png">
            <a:extLst>
              <a:ext uri="{FF2B5EF4-FFF2-40B4-BE49-F238E27FC236}">
                <a16:creationId xmlns:a16="http://schemas.microsoft.com/office/drawing/2014/main" id="{BE37B112-74F3-4D93-AD39-70CB058132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96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Generic Router 2.png">
            <a:extLst>
              <a:ext uri="{FF2B5EF4-FFF2-40B4-BE49-F238E27FC236}">
                <a16:creationId xmlns:a16="http://schemas.microsoft.com/office/drawing/2014/main" id="{DAC9A61A-B292-48C1-BD6C-220071A950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324" y="1839691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 descr="Generic Router 1.png">
            <a:extLst>
              <a:ext uri="{FF2B5EF4-FFF2-40B4-BE49-F238E27FC236}">
                <a16:creationId xmlns:a16="http://schemas.microsoft.com/office/drawing/2014/main" id="{144C3D35-5B65-4350-B61B-8C24F9F7E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Generic Router 1.png">
            <a:extLst>
              <a:ext uri="{FF2B5EF4-FFF2-40B4-BE49-F238E27FC236}">
                <a16:creationId xmlns:a16="http://schemas.microsoft.com/office/drawing/2014/main" id="{E84A39B5-DF40-4FA4-BE10-F868682EE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61124" y="22487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Generic Router 1.png">
            <a:extLst>
              <a:ext uri="{FF2B5EF4-FFF2-40B4-BE49-F238E27FC236}">
                <a16:creationId xmlns:a16="http://schemas.microsoft.com/office/drawing/2014/main" id="{3A703ABB-92F4-49D1-B004-AF35489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1450819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Generic Router 1.png">
            <a:extLst>
              <a:ext uri="{FF2B5EF4-FFF2-40B4-BE49-F238E27FC236}">
                <a16:creationId xmlns:a16="http://schemas.microsoft.com/office/drawing/2014/main" id="{C10A5756-FDA6-48B1-B323-995262FDE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07237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9" descr="Generic Router 2.png">
            <a:extLst>
              <a:ext uri="{FF2B5EF4-FFF2-40B4-BE49-F238E27FC236}">
                <a16:creationId xmlns:a16="http://schemas.microsoft.com/office/drawing/2014/main" id="{D0293BD1-C934-4CFB-ADAB-31FF7F4324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1459506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 descr="Generic Router 2.png">
            <a:extLst>
              <a:ext uri="{FF2B5EF4-FFF2-40B4-BE49-F238E27FC236}">
                <a16:creationId xmlns:a16="http://schemas.microsoft.com/office/drawing/2014/main" id="{1AEE49F0-0F3F-49D9-AFCC-589616DDB3B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6484" y="2257394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03E8FD-83BF-4275-A731-AEDDCD81CA6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400733" y="1586280"/>
            <a:ext cx="792562" cy="3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CD1456-2A11-4519-8968-BAD13FD41DFA}"/>
              </a:ext>
            </a:extLst>
          </p:cNvPr>
          <p:cNvSpPr txBox="1"/>
          <p:nvPr/>
        </p:nvSpPr>
        <p:spPr>
          <a:xfrm>
            <a:off x="2005794" y="1239955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B2BA3-0D7A-4AF8-B3A5-1DA6E91018E1}"/>
              </a:ext>
            </a:extLst>
          </p:cNvPr>
          <p:cNvSpPr txBox="1"/>
          <p:nvPr/>
        </p:nvSpPr>
        <p:spPr>
          <a:xfrm>
            <a:off x="2020710" y="2492501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8DD21-8DED-4327-8AD7-2A4D7816034E}"/>
              </a:ext>
            </a:extLst>
          </p:cNvPr>
          <p:cNvSpPr txBox="1"/>
          <p:nvPr/>
        </p:nvSpPr>
        <p:spPr>
          <a:xfrm>
            <a:off x="907664" y="1243121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1B860-4692-4F3B-8DF5-959A369BB8D7}"/>
              </a:ext>
            </a:extLst>
          </p:cNvPr>
          <p:cNvSpPr txBox="1"/>
          <p:nvPr/>
        </p:nvSpPr>
        <p:spPr>
          <a:xfrm>
            <a:off x="903825" y="2473747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69D7D-4191-4CFE-B972-E44442D0FFEE}"/>
              </a:ext>
            </a:extLst>
          </p:cNvPr>
          <p:cNvSpPr txBox="1"/>
          <p:nvPr/>
        </p:nvSpPr>
        <p:spPr>
          <a:xfrm>
            <a:off x="204497" y="1610157"/>
            <a:ext cx="361757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C9FC2-069C-4840-AD29-ADA1B3FC0657}"/>
              </a:ext>
            </a:extLst>
          </p:cNvPr>
          <p:cNvSpPr txBox="1"/>
          <p:nvPr/>
        </p:nvSpPr>
        <p:spPr>
          <a:xfrm>
            <a:off x="3074361" y="1231197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5FC4B-2ED5-4EAF-AE7B-77E99CA7A0F8}"/>
              </a:ext>
            </a:extLst>
          </p:cNvPr>
          <p:cNvSpPr txBox="1"/>
          <p:nvPr/>
        </p:nvSpPr>
        <p:spPr>
          <a:xfrm>
            <a:off x="5574826" y="1241672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6B5095-AF8E-4DC8-8092-3EEC60DC7FE9}"/>
              </a:ext>
            </a:extLst>
          </p:cNvPr>
          <p:cNvSpPr txBox="1"/>
          <p:nvPr/>
        </p:nvSpPr>
        <p:spPr>
          <a:xfrm>
            <a:off x="5493495" y="2427422"/>
            <a:ext cx="57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64FA2-DDEF-480D-A37A-659696DD0214}"/>
              </a:ext>
            </a:extLst>
          </p:cNvPr>
          <p:cNvSpPr txBox="1"/>
          <p:nvPr/>
        </p:nvSpPr>
        <p:spPr>
          <a:xfrm>
            <a:off x="6692960" y="1241672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A3AA4-0860-41E7-B39D-8D54F6A702D3}"/>
              </a:ext>
            </a:extLst>
          </p:cNvPr>
          <p:cNvSpPr txBox="1"/>
          <p:nvPr/>
        </p:nvSpPr>
        <p:spPr>
          <a:xfrm>
            <a:off x="6705579" y="2420038"/>
            <a:ext cx="340156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39D6D-0E4A-4938-BEE3-DF4F82DBF387}"/>
              </a:ext>
            </a:extLst>
          </p:cNvPr>
          <p:cNvSpPr txBox="1"/>
          <p:nvPr/>
        </p:nvSpPr>
        <p:spPr>
          <a:xfrm>
            <a:off x="7682545" y="1241672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EC2269-7220-4EE8-BC4A-484BD6E8603F}"/>
              </a:ext>
            </a:extLst>
          </p:cNvPr>
          <p:cNvSpPr txBox="1"/>
          <p:nvPr/>
        </p:nvSpPr>
        <p:spPr>
          <a:xfrm>
            <a:off x="7682136" y="2431909"/>
            <a:ext cx="38335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5FFE27-75AD-4076-AF89-B5E038F5BC1D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509670" y="1589587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52F274-7D31-4B29-924F-9C2897159C7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3351483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9A16F1-3AD4-45E4-8B7F-A79A0817B054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509670" y="2387474"/>
            <a:ext cx="20514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C27D51-3F53-45CE-9506-4F3AD8439AC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19312" y="1728355"/>
            <a:ext cx="0" cy="52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9012F-7D4E-40A4-8D23-9B2FE73605DD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5877499" y="1589587"/>
            <a:ext cx="829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7162A4-74AF-4A2B-AD50-8387EDFE5CE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865425" y="1728355"/>
            <a:ext cx="0" cy="529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A88EC3-93D4-449E-A20F-EA0FF0EDEE4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023612" y="1589587"/>
            <a:ext cx="732872" cy="8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64A7D8-5E97-439D-9560-3B1BD0815A4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5877499" y="2387474"/>
            <a:ext cx="829739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EE4F0-E702-43C9-A6C9-72C8226BF06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023612" y="2396161"/>
            <a:ext cx="7328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1054DF-1A68-42D5-A0EF-251741F30B24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314782" y="1586280"/>
            <a:ext cx="769576" cy="1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B1DB68-C31A-45D7-BB82-DBC94764C2F9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1307070" y="1586280"/>
            <a:ext cx="777288" cy="809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D2FF4B-37BE-4902-B597-DA9CF3E5E7D3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1307070" y="2396161"/>
            <a:ext cx="769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2F47C6-FC00-436B-9498-F7BD849D3D4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14782" y="1587777"/>
            <a:ext cx="761865" cy="808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3E72F-A746-4E67-A0E8-8CD966E60FE0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 flipV="1">
            <a:off x="583699" y="1978458"/>
            <a:ext cx="406997" cy="417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71321-D2B8-40F3-850F-FB8F8B94E88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583699" y="1587777"/>
            <a:ext cx="414709" cy="390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7E7775-B0CF-4FC3-86BE-75AC3049E13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7914672" y="1737041"/>
            <a:ext cx="0" cy="520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2670CC-C9AF-413D-936B-A94E4CF2E93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393022" y="2387474"/>
            <a:ext cx="800273" cy="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93318D-5D94-4224-AC2F-05DCD84B4395}"/>
              </a:ext>
            </a:extLst>
          </p:cNvPr>
          <p:cNvSpPr txBox="1"/>
          <p:nvPr/>
        </p:nvSpPr>
        <p:spPr>
          <a:xfrm>
            <a:off x="3042128" y="2485734"/>
            <a:ext cx="479993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mm2</a:t>
            </a:r>
          </a:p>
        </p:txBody>
      </p:sp>
      <p:pic>
        <p:nvPicPr>
          <p:cNvPr id="56" name="Picture 19" descr="Generic Router 2.png">
            <a:extLst>
              <a:ext uri="{FF2B5EF4-FFF2-40B4-BE49-F238E27FC236}">
                <a16:creationId xmlns:a16="http://schemas.microsoft.com/office/drawing/2014/main" id="{D4372BF8-88C4-4BC8-9B37-E13163338C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2411" y="1880658"/>
            <a:ext cx="316375" cy="27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DA17C2F-D7E9-44E9-B6C5-35E6165DC649}"/>
              </a:ext>
            </a:extLst>
          </p:cNvPr>
          <p:cNvSpPr txBox="1"/>
          <p:nvPr/>
        </p:nvSpPr>
        <p:spPr>
          <a:xfrm>
            <a:off x="8592411" y="1668227"/>
            <a:ext cx="368578" cy="22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bce</a:t>
            </a:r>
            <a:endParaRPr lang="en-US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81F04A-59D9-4698-844C-055473CD15E8}"/>
              </a:ext>
            </a:extLst>
          </p:cNvPr>
          <p:cNvCxnSpPr>
            <a:stCxn id="56" idx="1"/>
            <a:endCxn id="18" idx="3"/>
          </p:cNvCxnSpPr>
          <p:nvPr/>
        </p:nvCxnSpPr>
        <p:spPr>
          <a:xfrm flipH="1" flipV="1">
            <a:off x="8072859" y="1598274"/>
            <a:ext cx="519552" cy="421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F93AC2-98AA-44D3-A078-4BE8D1FB2A55}"/>
              </a:ext>
            </a:extLst>
          </p:cNvPr>
          <p:cNvCxnSpPr>
            <a:stCxn id="56" idx="1"/>
            <a:endCxn id="19" idx="3"/>
          </p:cNvCxnSpPr>
          <p:nvPr/>
        </p:nvCxnSpPr>
        <p:spPr>
          <a:xfrm flipH="1">
            <a:off x="8072859" y="2019426"/>
            <a:ext cx="519552" cy="376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118A42-5E87-45CA-80BD-B45BFABF344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400733" y="1586280"/>
            <a:ext cx="792562" cy="801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DA750B-4786-477A-8038-C291FF01A9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393022" y="1589587"/>
            <a:ext cx="800273" cy="806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1B92E0-2B84-4B55-A7F3-D9CC7E785B6F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2234835" y="1725048"/>
            <a:ext cx="7711" cy="5323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0C48A7-A19B-459A-B2AD-8BCEEA1CB8D6}"/>
              </a:ext>
            </a:extLst>
          </p:cNvPr>
          <p:cNvSpPr txBox="1"/>
          <p:nvPr/>
        </p:nvSpPr>
        <p:spPr>
          <a:xfrm>
            <a:off x="3282124" y="3800293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AS100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C4DC6-A855-4525-92F3-055DC6F21C8E}"/>
              </a:ext>
            </a:extLst>
          </p:cNvPr>
          <p:cNvSpPr txBox="1"/>
          <p:nvPr/>
        </p:nvSpPr>
        <p:spPr>
          <a:xfrm>
            <a:off x="7173787" y="3800293"/>
            <a:ext cx="1034743" cy="3784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AS200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2B9B8-FD70-445E-B1D2-0ED65EA4B828}"/>
              </a:ext>
            </a:extLst>
          </p:cNvPr>
          <p:cNvSpPr txBox="1"/>
          <p:nvPr/>
        </p:nvSpPr>
        <p:spPr>
          <a:xfrm>
            <a:off x="3190215" y="1112700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CFC54A-F016-407D-9B7D-FF5B074B32E7}"/>
              </a:ext>
            </a:extLst>
          </p:cNvPr>
          <p:cNvSpPr txBox="1"/>
          <p:nvPr/>
        </p:nvSpPr>
        <p:spPr>
          <a:xfrm>
            <a:off x="3168882" y="2669082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6328EA-B0FF-4414-A2DA-ACABA6F0E2C3}"/>
              </a:ext>
            </a:extLst>
          </p:cNvPr>
          <p:cNvSpPr txBox="1"/>
          <p:nvPr/>
        </p:nvSpPr>
        <p:spPr>
          <a:xfrm>
            <a:off x="2063078" y="111120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B2D-B703-4221-9BE4-BF8ECF916683}"/>
              </a:ext>
            </a:extLst>
          </p:cNvPr>
          <p:cNvSpPr txBox="1"/>
          <p:nvPr/>
        </p:nvSpPr>
        <p:spPr>
          <a:xfrm>
            <a:off x="2041745" y="2667585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A59432-DC6D-47F7-BF4D-87C22C12F22D}"/>
              </a:ext>
            </a:extLst>
          </p:cNvPr>
          <p:cNvSpPr txBox="1"/>
          <p:nvPr/>
        </p:nvSpPr>
        <p:spPr>
          <a:xfrm>
            <a:off x="965697" y="1113371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5B46A7-DE47-40E8-93BD-57B4BCB0F765}"/>
              </a:ext>
            </a:extLst>
          </p:cNvPr>
          <p:cNvSpPr txBox="1"/>
          <p:nvPr/>
        </p:nvSpPr>
        <p:spPr>
          <a:xfrm>
            <a:off x="944364" y="2669753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169D33-49C0-48FC-BFF9-DD23C8AFFEE9}"/>
              </a:ext>
            </a:extLst>
          </p:cNvPr>
          <p:cNvSpPr txBox="1"/>
          <p:nvPr/>
        </p:nvSpPr>
        <p:spPr>
          <a:xfrm>
            <a:off x="5582456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48AB72-E262-43EF-AFDD-CB6A64C4C143}"/>
              </a:ext>
            </a:extLst>
          </p:cNvPr>
          <p:cNvSpPr txBox="1"/>
          <p:nvPr/>
        </p:nvSpPr>
        <p:spPr>
          <a:xfrm>
            <a:off x="5561123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19F0E-98F0-46BB-834F-518CDA5D28E8}"/>
              </a:ext>
            </a:extLst>
          </p:cNvPr>
          <p:cNvSpPr txBox="1"/>
          <p:nvPr/>
        </p:nvSpPr>
        <p:spPr>
          <a:xfrm>
            <a:off x="6707663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347158-68AD-41C3-B828-AB82C05FE549}"/>
              </a:ext>
            </a:extLst>
          </p:cNvPr>
          <p:cNvSpPr txBox="1"/>
          <p:nvPr/>
        </p:nvSpPr>
        <p:spPr>
          <a:xfrm>
            <a:off x="6686330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66D9EE-A423-43D8-841A-945648BA1E5E}"/>
              </a:ext>
            </a:extLst>
          </p:cNvPr>
          <p:cNvSpPr txBox="1"/>
          <p:nvPr/>
        </p:nvSpPr>
        <p:spPr>
          <a:xfrm>
            <a:off x="7729998" y="1093437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637926-D749-405B-B300-4B92C4C797CD}"/>
              </a:ext>
            </a:extLst>
          </p:cNvPr>
          <p:cNvSpPr txBox="1"/>
          <p:nvPr/>
        </p:nvSpPr>
        <p:spPr>
          <a:xfrm>
            <a:off x="7708665" y="2649819"/>
            <a:ext cx="290950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.6</a:t>
            </a:r>
          </a:p>
        </p:txBody>
      </p:sp>
      <p:pic>
        <p:nvPicPr>
          <p:cNvPr id="84" name="Picture 18" descr="Generic Router 1.png">
            <a:extLst>
              <a:ext uri="{FF2B5EF4-FFF2-40B4-BE49-F238E27FC236}">
                <a16:creationId xmlns:a16="http://schemas.microsoft.com/office/drawing/2014/main" id="{0DACD887-A3F2-4067-8008-11EC3B514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9433" y="2709116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8" descr="Generic Router 1.png">
            <a:extLst>
              <a:ext uri="{FF2B5EF4-FFF2-40B4-BE49-F238E27FC236}">
                <a16:creationId xmlns:a16="http://schemas.microsoft.com/office/drawing/2014/main" id="{6E14ADAA-6B57-41C2-AC76-523B9C585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279728" y="2649819"/>
            <a:ext cx="364762" cy="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7FE390F-311A-4C40-BD09-560429E5EC3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00733" y="1586281"/>
            <a:ext cx="571081" cy="1122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1BB942-F60D-4EB6-86B9-658DDADAC95D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393022" y="2396162"/>
            <a:ext cx="578792" cy="312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D9E0045-2287-423F-A162-AC8E9DA0C274}"/>
              </a:ext>
            </a:extLst>
          </p:cNvPr>
          <p:cNvCxnSpPr>
            <a:cxnSpLocks/>
            <a:stCxn id="17" idx="3"/>
            <a:endCxn id="85" idx="0"/>
          </p:cNvCxnSpPr>
          <p:nvPr/>
        </p:nvCxnSpPr>
        <p:spPr>
          <a:xfrm>
            <a:off x="7023612" y="2396162"/>
            <a:ext cx="438497" cy="253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D4F826-544A-4B92-A307-BD168A26A4F7}"/>
              </a:ext>
            </a:extLst>
          </p:cNvPr>
          <p:cNvCxnSpPr>
            <a:cxnSpLocks/>
            <a:stCxn id="16" idx="3"/>
            <a:endCxn id="85" idx="0"/>
          </p:cNvCxnSpPr>
          <p:nvPr/>
        </p:nvCxnSpPr>
        <p:spPr>
          <a:xfrm>
            <a:off x="7023612" y="1589587"/>
            <a:ext cx="438497" cy="1060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B993BB9-7E51-495F-B89A-7AA92FA181B0}"/>
              </a:ext>
            </a:extLst>
          </p:cNvPr>
          <p:cNvSpPr txBox="1"/>
          <p:nvPr/>
        </p:nvSpPr>
        <p:spPr>
          <a:xfrm>
            <a:off x="2780065" y="29653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39E3E1-8B55-4276-9F22-B5D602D6CD5D}"/>
              </a:ext>
            </a:extLst>
          </p:cNvPr>
          <p:cNvSpPr txBox="1"/>
          <p:nvPr/>
        </p:nvSpPr>
        <p:spPr>
          <a:xfrm>
            <a:off x="7218692" y="290786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rr2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6F04E7-7047-472B-B437-92D05FA4CFC1}"/>
              </a:ext>
            </a:extLst>
          </p:cNvPr>
          <p:cNvSpPr txBox="1"/>
          <p:nvPr/>
        </p:nvSpPr>
        <p:spPr>
          <a:xfrm>
            <a:off x="7201857" y="3139553"/>
            <a:ext cx="39033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556517-D14A-4D61-BE48-57FFBCEB3531}"/>
              </a:ext>
            </a:extLst>
          </p:cNvPr>
          <p:cNvSpPr txBox="1"/>
          <p:nvPr/>
        </p:nvSpPr>
        <p:spPr>
          <a:xfrm>
            <a:off x="2763859" y="3179624"/>
            <a:ext cx="390336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.11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8E9782-1F09-4639-9C73-5DBEE3B39C21}"/>
              </a:ext>
            </a:extLst>
          </p:cNvPr>
          <p:cNvGrpSpPr/>
          <p:nvPr/>
        </p:nvGrpSpPr>
        <p:grpSpPr>
          <a:xfrm>
            <a:off x="3630732" y="1121758"/>
            <a:ext cx="1748979" cy="1750928"/>
            <a:chOff x="3630732" y="1121758"/>
            <a:chExt cx="1748979" cy="1750928"/>
          </a:xfrm>
        </p:grpSpPr>
        <p:sp>
          <p:nvSpPr>
            <p:cNvPr id="83" name="Left-Right Arrow 114">
              <a:extLst>
                <a:ext uri="{FF2B5EF4-FFF2-40B4-BE49-F238E27FC236}">
                  <a16:creationId xmlns:a16="http://schemas.microsoft.com/office/drawing/2014/main" id="{A0CF24FE-6406-4FC3-B26B-04FA68F76C0D}"/>
                </a:ext>
              </a:extLst>
            </p:cNvPr>
            <p:cNvSpPr/>
            <p:nvPr/>
          </p:nvSpPr>
          <p:spPr>
            <a:xfrm>
              <a:off x="3630732" y="1121758"/>
              <a:ext cx="1748979" cy="953030"/>
            </a:xfrm>
            <a:prstGeom prst="leftRightArrow">
              <a:avLst>
                <a:gd name="adj1" fmla="val 50000"/>
                <a:gd name="adj2" fmla="val 1486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EBGP-LU</a:t>
              </a:r>
            </a:p>
          </p:txBody>
        </p:sp>
        <p:sp>
          <p:nvSpPr>
            <p:cNvPr id="94" name="Left-Right Arrow 114">
              <a:extLst>
                <a:ext uri="{FF2B5EF4-FFF2-40B4-BE49-F238E27FC236}">
                  <a16:creationId xmlns:a16="http://schemas.microsoft.com/office/drawing/2014/main" id="{CECBAB75-E60B-4A6B-AF6A-B325AD0D9E9F}"/>
                </a:ext>
              </a:extLst>
            </p:cNvPr>
            <p:cNvSpPr/>
            <p:nvPr/>
          </p:nvSpPr>
          <p:spPr>
            <a:xfrm>
              <a:off x="3630732" y="1919656"/>
              <a:ext cx="1748979" cy="953030"/>
            </a:xfrm>
            <a:prstGeom prst="leftRightArrow">
              <a:avLst>
                <a:gd name="adj1" fmla="val 50000"/>
                <a:gd name="adj2" fmla="val 1486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EBGP-LU</a:t>
              </a:r>
            </a:p>
          </p:txBody>
        </p:sp>
      </p:grpSp>
      <p:sp>
        <p:nvSpPr>
          <p:cNvPr id="95" name="Left-Right Arrow 114">
            <a:extLst>
              <a:ext uri="{FF2B5EF4-FFF2-40B4-BE49-F238E27FC236}">
                <a16:creationId xmlns:a16="http://schemas.microsoft.com/office/drawing/2014/main" id="{6AD199DF-B07A-4B43-98BD-7F246B2C6D98}"/>
              </a:ext>
            </a:extLst>
          </p:cNvPr>
          <p:cNvSpPr/>
          <p:nvPr/>
        </p:nvSpPr>
        <p:spPr>
          <a:xfrm>
            <a:off x="3187279" y="2677615"/>
            <a:ext cx="4142514" cy="361277"/>
          </a:xfrm>
          <a:prstGeom prst="leftRightArrow">
            <a:avLst>
              <a:gd name="adj1" fmla="val 64072"/>
              <a:gd name="adj2" fmla="val 148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MP-EBGP </a:t>
            </a:r>
            <a:r>
              <a:rPr lang="en-US" sz="1400" b="1" dirty="0" err="1"/>
              <a:t>Multihop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78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90577" y="591886"/>
            <a:ext cx="8229601" cy="423193"/>
          </a:xfrm>
        </p:spPr>
        <p:txBody>
          <a:bodyPr/>
          <a:lstStyle/>
          <a:p>
            <a:pPr algn="ctr" eaLnBrk="1" hangingPunct="1"/>
            <a:r>
              <a:rPr lang="en-US">
                <a:latin typeface="Arial" charset="0"/>
                <a:ea typeface="ＭＳ Ｐゴシック" charset="0"/>
              </a:rPr>
              <a:t>Inter-AS VPN - Stitching VPNs Together …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CEFD62B-A8BC-4B7E-A279-293939587FB1}"/>
              </a:ext>
            </a:extLst>
          </p:cNvPr>
          <p:cNvSpPr/>
          <p:nvPr/>
        </p:nvSpPr>
        <p:spPr>
          <a:xfrm>
            <a:off x="1078104" y="1324304"/>
            <a:ext cx="2934219" cy="351792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054A0BE-0936-4741-B46A-543191746186}"/>
              </a:ext>
            </a:extLst>
          </p:cNvPr>
          <p:cNvSpPr/>
          <p:nvPr/>
        </p:nvSpPr>
        <p:spPr>
          <a:xfrm>
            <a:off x="4879012" y="1227499"/>
            <a:ext cx="3265062" cy="351792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8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CF90D8F-69F4-4BB6-BB39-75668D9556D4}"/>
              </a:ext>
            </a:extLst>
          </p:cNvPr>
          <p:cNvSpPr/>
          <p:nvPr/>
        </p:nvSpPr>
        <p:spPr>
          <a:xfrm>
            <a:off x="1505606" y="1839935"/>
            <a:ext cx="1466193" cy="485480"/>
          </a:xfrm>
          <a:prstGeom prst="cloud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VPN-110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217540BB-4E1D-4165-8C12-6CD53A0A93E5}"/>
              </a:ext>
            </a:extLst>
          </p:cNvPr>
          <p:cNvSpPr/>
          <p:nvPr/>
        </p:nvSpPr>
        <p:spPr>
          <a:xfrm>
            <a:off x="1505607" y="2394981"/>
            <a:ext cx="1466193" cy="485480"/>
          </a:xfrm>
          <a:prstGeom prst="cloud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VPN-120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358666F-EC9B-4E24-9741-6F05DD6A0824}"/>
              </a:ext>
            </a:extLst>
          </p:cNvPr>
          <p:cNvSpPr/>
          <p:nvPr/>
        </p:nvSpPr>
        <p:spPr>
          <a:xfrm>
            <a:off x="1545021" y="3011984"/>
            <a:ext cx="1466193" cy="485480"/>
          </a:xfrm>
          <a:prstGeom prst="cloud">
            <a:avLst/>
          </a:prstGeom>
          <a:solidFill>
            <a:srgbClr val="CC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VPN-130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5299D7CD-E6BE-443E-BF44-549156419343}"/>
              </a:ext>
            </a:extLst>
          </p:cNvPr>
          <p:cNvSpPr/>
          <p:nvPr/>
        </p:nvSpPr>
        <p:spPr>
          <a:xfrm>
            <a:off x="1545021" y="3628987"/>
            <a:ext cx="1466193" cy="485480"/>
          </a:xfrm>
          <a:prstGeom prst="cloud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VPN-999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198DE0A-0E85-40C2-807D-6BB3D0322430}"/>
              </a:ext>
            </a:extLst>
          </p:cNvPr>
          <p:cNvSpPr/>
          <p:nvPr/>
        </p:nvSpPr>
        <p:spPr>
          <a:xfrm>
            <a:off x="6093371" y="1790761"/>
            <a:ext cx="1466193" cy="485480"/>
          </a:xfrm>
          <a:prstGeom prst="cloud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VPN-210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292BF49-EAE7-4314-BE18-6B37AED5CDEF}"/>
              </a:ext>
            </a:extLst>
          </p:cNvPr>
          <p:cNvSpPr/>
          <p:nvPr/>
        </p:nvSpPr>
        <p:spPr>
          <a:xfrm>
            <a:off x="6093372" y="2345807"/>
            <a:ext cx="1466193" cy="485480"/>
          </a:xfrm>
          <a:prstGeom prst="cloud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VPN-220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E68D1E1B-6D07-478D-BF41-285D833D5A70}"/>
              </a:ext>
            </a:extLst>
          </p:cNvPr>
          <p:cNvSpPr/>
          <p:nvPr/>
        </p:nvSpPr>
        <p:spPr>
          <a:xfrm>
            <a:off x="6132786" y="2962810"/>
            <a:ext cx="1466193" cy="485480"/>
          </a:xfrm>
          <a:prstGeom prst="cloud">
            <a:avLst/>
          </a:prstGeom>
          <a:solidFill>
            <a:srgbClr val="CC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VPN-230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5C924DB8-F2E1-4766-A633-F0DCE0BD2C1D}"/>
              </a:ext>
            </a:extLst>
          </p:cNvPr>
          <p:cNvSpPr/>
          <p:nvPr/>
        </p:nvSpPr>
        <p:spPr>
          <a:xfrm>
            <a:off x="6132786" y="3579813"/>
            <a:ext cx="1466193" cy="485480"/>
          </a:xfrm>
          <a:prstGeom prst="cloud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VPN-888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8A926BA-B9A0-4F9B-8172-8CBB08DC46DA}"/>
              </a:ext>
            </a:extLst>
          </p:cNvPr>
          <p:cNvSpPr/>
          <p:nvPr/>
        </p:nvSpPr>
        <p:spPr>
          <a:xfrm rot="5400000">
            <a:off x="4128113" y="2291056"/>
            <a:ext cx="565274" cy="1441856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EDD1F5-4FA9-4D5C-B1AE-C76561AEDF84}"/>
              </a:ext>
            </a:extLst>
          </p:cNvPr>
          <p:cNvGrpSpPr/>
          <p:nvPr/>
        </p:nvGrpSpPr>
        <p:grpSpPr>
          <a:xfrm>
            <a:off x="2759311" y="1915537"/>
            <a:ext cx="3660641" cy="1491382"/>
            <a:chOff x="2759311" y="1915537"/>
            <a:chExt cx="3660641" cy="149138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A2E554-EB32-48C0-B5BD-CB4B4CDEAACE}"/>
                </a:ext>
              </a:extLst>
            </p:cNvPr>
            <p:cNvSpPr/>
            <p:nvPr/>
          </p:nvSpPr>
          <p:spPr>
            <a:xfrm>
              <a:off x="2869324" y="1915537"/>
              <a:ext cx="3302876" cy="984148"/>
            </a:xfrm>
            <a:custGeom>
              <a:avLst/>
              <a:gdLst>
                <a:gd name="connsiteX0" fmla="*/ 0 w 3302876"/>
                <a:gd name="connsiteY0" fmla="*/ 110332 h 1084168"/>
                <a:gd name="connsiteX1" fmla="*/ 126124 w 3302876"/>
                <a:gd name="connsiteY1" fmla="*/ 141863 h 1084168"/>
                <a:gd name="connsiteX2" fmla="*/ 370490 w 3302876"/>
                <a:gd name="connsiteY2" fmla="*/ 110332 h 1084168"/>
                <a:gd name="connsiteX3" fmla="*/ 709448 w 3302876"/>
                <a:gd name="connsiteY3" fmla="*/ 953787 h 1084168"/>
                <a:gd name="connsiteX4" fmla="*/ 2278117 w 3302876"/>
                <a:gd name="connsiteY4" fmla="*/ 993201 h 1084168"/>
                <a:gd name="connsiteX5" fmla="*/ 3074276 w 3302876"/>
                <a:gd name="connsiteY5" fmla="*/ 94566 h 1084168"/>
                <a:gd name="connsiteX6" fmla="*/ 3302876 w 3302876"/>
                <a:gd name="connsiteY6" fmla="*/ 70918 h 108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2876" h="1084168">
                  <a:moveTo>
                    <a:pt x="0" y="110332"/>
                  </a:moveTo>
                  <a:cubicBezTo>
                    <a:pt x="32188" y="126097"/>
                    <a:pt x="64376" y="141863"/>
                    <a:pt x="126124" y="141863"/>
                  </a:cubicBezTo>
                  <a:cubicBezTo>
                    <a:pt x="187872" y="141863"/>
                    <a:pt x="273269" y="-24989"/>
                    <a:pt x="370490" y="110332"/>
                  </a:cubicBezTo>
                  <a:cubicBezTo>
                    <a:pt x="467711" y="245653"/>
                    <a:pt x="391510" y="806642"/>
                    <a:pt x="709448" y="953787"/>
                  </a:cubicBezTo>
                  <a:cubicBezTo>
                    <a:pt x="1027386" y="1100932"/>
                    <a:pt x="1883979" y="1136405"/>
                    <a:pt x="2278117" y="993201"/>
                  </a:cubicBezTo>
                  <a:cubicBezTo>
                    <a:pt x="2672255" y="849997"/>
                    <a:pt x="2903483" y="248280"/>
                    <a:pt x="3074276" y="94566"/>
                  </a:cubicBezTo>
                  <a:cubicBezTo>
                    <a:pt x="3245069" y="-59148"/>
                    <a:pt x="3273972" y="5885"/>
                    <a:pt x="3302876" y="7091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62DC64-598C-4B4C-826C-BC3C052BF546}"/>
                </a:ext>
              </a:extLst>
            </p:cNvPr>
            <p:cNvSpPr/>
            <p:nvPr/>
          </p:nvSpPr>
          <p:spPr>
            <a:xfrm flipV="1">
              <a:off x="2759311" y="3160296"/>
              <a:ext cx="3660641" cy="246623"/>
            </a:xfrm>
            <a:custGeom>
              <a:avLst/>
              <a:gdLst>
                <a:gd name="connsiteX0" fmla="*/ 0 w 3302876"/>
                <a:gd name="connsiteY0" fmla="*/ 110332 h 1084168"/>
                <a:gd name="connsiteX1" fmla="*/ 126124 w 3302876"/>
                <a:gd name="connsiteY1" fmla="*/ 141863 h 1084168"/>
                <a:gd name="connsiteX2" fmla="*/ 370490 w 3302876"/>
                <a:gd name="connsiteY2" fmla="*/ 110332 h 1084168"/>
                <a:gd name="connsiteX3" fmla="*/ 709448 w 3302876"/>
                <a:gd name="connsiteY3" fmla="*/ 953787 h 1084168"/>
                <a:gd name="connsiteX4" fmla="*/ 2278117 w 3302876"/>
                <a:gd name="connsiteY4" fmla="*/ 993201 h 1084168"/>
                <a:gd name="connsiteX5" fmla="*/ 3074276 w 3302876"/>
                <a:gd name="connsiteY5" fmla="*/ 94566 h 1084168"/>
                <a:gd name="connsiteX6" fmla="*/ 3302876 w 3302876"/>
                <a:gd name="connsiteY6" fmla="*/ 70918 h 108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2876" h="1084168">
                  <a:moveTo>
                    <a:pt x="0" y="110332"/>
                  </a:moveTo>
                  <a:cubicBezTo>
                    <a:pt x="32188" y="126097"/>
                    <a:pt x="64376" y="141863"/>
                    <a:pt x="126124" y="141863"/>
                  </a:cubicBezTo>
                  <a:cubicBezTo>
                    <a:pt x="187872" y="141863"/>
                    <a:pt x="273269" y="-24989"/>
                    <a:pt x="370490" y="110332"/>
                  </a:cubicBezTo>
                  <a:cubicBezTo>
                    <a:pt x="467711" y="245653"/>
                    <a:pt x="391510" y="806642"/>
                    <a:pt x="709448" y="953787"/>
                  </a:cubicBezTo>
                  <a:cubicBezTo>
                    <a:pt x="1027386" y="1100932"/>
                    <a:pt x="1883979" y="1136405"/>
                    <a:pt x="2278117" y="993201"/>
                  </a:cubicBezTo>
                  <a:cubicBezTo>
                    <a:pt x="2672255" y="849997"/>
                    <a:pt x="2903483" y="248280"/>
                    <a:pt x="3074276" y="94566"/>
                  </a:cubicBezTo>
                  <a:cubicBezTo>
                    <a:pt x="3245069" y="-59148"/>
                    <a:pt x="3273972" y="5885"/>
                    <a:pt x="3302876" y="70918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9DA468-9251-4A1B-8F59-7729FC2F7344}"/>
                </a:ext>
              </a:extLst>
            </p:cNvPr>
            <p:cNvSpPr/>
            <p:nvPr/>
          </p:nvSpPr>
          <p:spPr>
            <a:xfrm>
              <a:off x="2803633" y="2705891"/>
              <a:ext cx="3463160" cy="322738"/>
            </a:xfrm>
            <a:custGeom>
              <a:avLst/>
              <a:gdLst>
                <a:gd name="connsiteX0" fmla="*/ 0 w 3302876"/>
                <a:gd name="connsiteY0" fmla="*/ 110332 h 1084168"/>
                <a:gd name="connsiteX1" fmla="*/ 126124 w 3302876"/>
                <a:gd name="connsiteY1" fmla="*/ 141863 h 1084168"/>
                <a:gd name="connsiteX2" fmla="*/ 370490 w 3302876"/>
                <a:gd name="connsiteY2" fmla="*/ 110332 h 1084168"/>
                <a:gd name="connsiteX3" fmla="*/ 709448 w 3302876"/>
                <a:gd name="connsiteY3" fmla="*/ 953787 h 1084168"/>
                <a:gd name="connsiteX4" fmla="*/ 2278117 w 3302876"/>
                <a:gd name="connsiteY4" fmla="*/ 993201 h 1084168"/>
                <a:gd name="connsiteX5" fmla="*/ 3074276 w 3302876"/>
                <a:gd name="connsiteY5" fmla="*/ 94566 h 1084168"/>
                <a:gd name="connsiteX6" fmla="*/ 3302876 w 3302876"/>
                <a:gd name="connsiteY6" fmla="*/ 70918 h 108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2876" h="1084168">
                  <a:moveTo>
                    <a:pt x="0" y="110332"/>
                  </a:moveTo>
                  <a:cubicBezTo>
                    <a:pt x="32188" y="126097"/>
                    <a:pt x="64376" y="141863"/>
                    <a:pt x="126124" y="141863"/>
                  </a:cubicBezTo>
                  <a:cubicBezTo>
                    <a:pt x="187872" y="141863"/>
                    <a:pt x="273269" y="-24989"/>
                    <a:pt x="370490" y="110332"/>
                  </a:cubicBezTo>
                  <a:cubicBezTo>
                    <a:pt x="467711" y="245653"/>
                    <a:pt x="391510" y="806642"/>
                    <a:pt x="709448" y="953787"/>
                  </a:cubicBezTo>
                  <a:cubicBezTo>
                    <a:pt x="1027386" y="1100932"/>
                    <a:pt x="1883979" y="1136405"/>
                    <a:pt x="2278117" y="993201"/>
                  </a:cubicBezTo>
                  <a:cubicBezTo>
                    <a:pt x="2672255" y="849997"/>
                    <a:pt x="2903483" y="248280"/>
                    <a:pt x="3074276" y="94566"/>
                  </a:cubicBezTo>
                  <a:cubicBezTo>
                    <a:pt x="3245069" y="-59148"/>
                    <a:pt x="3273972" y="5885"/>
                    <a:pt x="3302876" y="70918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CCA8F3-A1CA-4693-996E-95AD4D42F96B}"/>
              </a:ext>
            </a:extLst>
          </p:cNvPr>
          <p:cNvGrpSpPr/>
          <p:nvPr/>
        </p:nvGrpSpPr>
        <p:grpSpPr>
          <a:xfrm>
            <a:off x="2102916" y="-240115"/>
            <a:ext cx="4766020" cy="5120705"/>
            <a:chOff x="2102916" y="-240115"/>
            <a:chExt cx="4766020" cy="5120705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04F96562-0319-4471-9053-7AEF5D0E17CF}"/>
                </a:ext>
              </a:extLst>
            </p:cNvPr>
            <p:cNvSpPr/>
            <p:nvPr/>
          </p:nvSpPr>
          <p:spPr>
            <a:xfrm rot="2284891" flipV="1">
              <a:off x="2102916" y="-240115"/>
              <a:ext cx="4766020" cy="4793895"/>
            </a:xfrm>
            <a:prstGeom prst="arc">
              <a:avLst>
                <a:gd name="adj1" fmla="val 16041665"/>
                <a:gd name="adj2" fmla="val 21041656"/>
              </a:avLst>
            </a:prstGeom>
            <a:ln w="19050">
              <a:solidFill>
                <a:schemeClr val="accent2"/>
              </a:solidFill>
              <a:prstDash val="sysDash"/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26B461-02B5-4DDE-94D2-22D333E6FF59}"/>
                </a:ext>
              </a:extLst>
            </p:cNvPr>
            <p:cNvSpPr txBox="1"/>
            <p:nvPr/>
          </p:nvSpPr>
          <p:spPr>
            <a:xfrm>
              <a:off x="4243452" y="4280504"/>
              <a:ext cx="433618" cy="600086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4000" b="1" dirty="0">
                  <a:solidFill>
                    <a:schemeClr val="accent2"/>
                  </a:solidFill>
                  <a:latin typeface="Arial"/>
                  <a:cs typeface="Arial"/>
                </a:rPr>
                <a:t>X</a:t>
              </a:r>
            </a:p>
          </p:txBody>
        </p:sp>
      </p:grpSp>
      <p:sp>
        <p:nvSpPr>
          <p:cNvPr id="30" name="Cloud 29">
            <a:extLst>
              <a:ext uri="{FF2B5EF4-FFF2-40B4-BE49-F238E27FC236}">
                <a16:creationId xmlns:a16="http://schemas.microsoft.com/office/drawing/2014/main" id="{FBAF2D90-7686-4B5C-BB88-9DE3A0FB5DDB}"/>
              </a:ext>
            </a:extLst>
          </p:cNvPr>
          <p:cNvSpPr/>
          <p:nvPr/>
        </p:nvSpPr>
        <p:spPr>
          <a:xfrm>
            <a:off x="204755" y="1587108"/>
            <a:ext cx="1010265" cy="485480"/>
          </a:xfrm>
          <a:prstGeom prst="cloud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CN-10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F1F61062-2D57-49D3-9A90-0EC3851EC50F}"/>
              </a:ext>
            </a:extLst>
          </p:cNvPr>
          <p:cNvSpPr/>
          <p:nvPr/>
        </p:nvSpPr>
        <p:spPr>
          <a:xfrm>
            <a:off x="51044" y="2276241"/>
            <a:ext cx="1010265" cy="485480"/>
          </a:xfrm>
          <a:prstGeom prst="cloud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CN-20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4551375C-94F7-4A13-A1EC-78C65CC32C17}"/>
              </a:ext>
            </a:extLst>
          </p:cNvPr>
          <p:cNvSpPr/>
          <p:nvPr/>
        </p:nvSpPr>
        <p:spPr>
          <a:xfrm>
            <a:off x="75581" y="3246054"/>
            <a:ext cx="1010265" cy="485480"/>
          </a:xfrm>
          <a:prstGeom prst="cloud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CN-30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3ECA5136-B301-40F5-A1E5-EDB644C06679}"/>
              </a:ext>
            </a:extLst>
          </p:cNvPr>
          <p:cNvSpPr/>
          <p:nvPr/>
        </p:nvSpPr>
        <p:spPr>
          <a:xfrm>
            <a:off x="108098" y="4215867"/>
            <a:ext cx="1010265" cy="48548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CN-99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93632E83-FC45-4377-8B4B-AD539362F261}"/>
              </a:ext>
            </a:extLst>
          </p:cNvPr>
          <p:cNvSpPr/>
          <p:nvPr/>
        </p:nvSpPr>
        <p:spPr>
          <a:xfrm>
            <a:off x="8083533" y="1283548"/>
            <a:ext cx="1010265" cy="485480"/>
          </a:xfrm>
          <a:prstGeom prst="cloud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CN-10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4A12EB2A-8A73-4890-8EBB-0BD906772D52}"/>
              </a:ext>
            </a:extLst>
          </p:cNvPr>
          <p:cNvSpPr/>
          <p:nvPr/>
        </p:nvSpPr>
        <p:spPr>
          <a:xfrm>
            <a:off x="8083533" y="2103067"/>
            <a:ext cx="1010265" cy="485480"/>
          </a:xfrm>
          <a:prstGeom prst="cloud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latin typeface="Arial"/>
                <a:cs typeface="Arial"/>
              </a:rPr>
              <a:t>CN-20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0A531E49-66A4-4943-8BFC-2F9AC5423783}"/>
              </a:ext>
            </a:extLst>
          </p:cNvPr>
          <p:cNvSpPr/>
          <p:nvPr/>
        </p:nvSpPr>
        <p:spPr>
          <a:xfrm>
            <a:off x="8025637" y="3431279"/>
            <a:ext cx="1010265" cy="485480"/>
          </a:xfrm>
          <a:prstGeom prst="cloud">
            <a:avLst/>
          </a:prstGeom>
          <a:solidFill>
            <a:srgbClr val="FF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CN-30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4D8A87DD-283C-4EA7-BBE2-5C72362DA2DD}"/>
              </a:ext>
            </a:extLst>
          </p:cNvPr>
          <p:cNvSpPr/>
          <p:nvPr/>
        </p:nvSpPr>
        <p:spPr>
          <a:xfrm>
            <a:off x="7872622" y="4305562"/>
            <a:ext cx="1010265" cy="48548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CN-99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704814-2934-485E-A48D-EEE6E70A8AD8}"/>
              </a:ext>
            </a:extLst>
          </p:cNvPr>
          <p:cNvCxnSpPr>
            <a:stCxn id="30" idx="0"/>
            <a:endCxn id="5" idx="2"/>
          </p:cNvCxnSpPr>
          <p:nvPr/>
        </p:nvCxnSpPr>
        <p:spPr>
          <a:xfrm>
            <a:off x="1214178" y="1829848"/>
            <a:ext cx="295976" cy="252827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0B7FE3-77B5-4E4C-B28C-79CFBE80B426}"/>
              </a:ext>
            </a:extLst>
          </p:cNvPr>
          <p:cNvCxnSpPr>
            <a:cxnSpLocks/>
            <a:stCxn id="34" idx="0"/>
            <a:endCxn id="11" idx="2"/>
          </p:cNvCxnSpPr>
          <p:nvPr/>
        </p:nvCxnSpPr>
        <p:spPr>
          <a:xfrm>
            <a:off x="1060467" y="2518981"/>
            <a:ext cx="449688" cy="11874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F3D857-47B6-434F-B88E-A7C82D3BAF9F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V="1">
            <a:off x="1085004" y="3254724"/>
            <a:ext cx="464565" cy="23407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3AE2C5-0CE8-420B-85BF-B1EA54B096FD}"/>
              </a:ext>
            </a:extLst>
          </p:cNvPr>
          <p:cNvCxnSpPr>
            <a:cxnSpLocks/>
            <a:stCxn id="36" idx="0"/>
            <a:endCxn id="13" idx="1"/>
          </p:cNvCxnSpPr>
          <p:nvPr/>
        </p:nvCxnSpPr>
        <p:spPr>
          <a:xfrm flipV="1">
            <a:off x="1117521" y="4113950"/>
            <a:ext cx="1160597" cy="344657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614899-C1D0-44DB-8E5B-B91500D3222F}"/>
              </a:ext>
            </a:extLst>
          </p:cNvPr>
          <p:cNvCxnSpPr>
            <a:cxnSpLocks/>
            <a:stCxn id="40" idx="2"/>
            <a:endCxn id="17" idx="1"/>
          </p:cNvCxnSpPr>
          <p:nvPr/>
        </p:nvCxnSpPr>
        <p:spPr>
          <a:xfrm flipH="1" flipV="1">
            <a:off x="6865883" y="4064776"/>
            <a:ext cx="1009873" cy="483526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5FC09E-FB2D-4D1F-937A-D0B4E74EAE44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7598980" y="3160297"/>
            <a:ext cx="931790" cy="29874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91C1C7-FAD1-4C00-9050-D7F3A553F789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 flipH="1">
            <a:off x="7558343" y="2345807"/>
            <a:ext cx="528324" cy="24274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647C32-520F-46EB-A8A0-E8E579933F47}"/>
              </a:ext>
            </a:extLst>
          </p:cNvPr>
          <p:cNvCxnSpPr>
            <a:cxnSpLocks/>
            <a:stCxn id="37" idx="2"/>
            <a:endCxn id="14" idx="0"/>
          </p:cNvCxnSpPr>
          <p:nvPr/>
        </p:nvCxnSpPr>
        <p:spPr>
          <a:xfrm flipH="1">
            <a:off x="7558342" y="1526288"/>
            <a:ext cx="528325" cy="507213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876" name="Group 79875">
            <a:extLst>
              <a:ext uri="{FF2B5EF4-FFF2-40B4-BE49-F238E27FC236}">
                <a16:creationId xmlns:a16="http://schemas.microsoft.com/office/drawing/2014/main" id="{1A0E79F6-26F2-435D-9BA5-6CCA0B0EF503}"/>
              </a:ext>
            </a:extLst>
          </p:cNvPr>
          <p:cNvGrpSpPr/>
          <p:nvPr/>
        </p:nvGrpSpPr>
        <p:grpSpPr>
          <a:xfrm>
            <a:off x="-2939000" y="802080"/>
            <a:ext cx="13673080" cy="13246250"/>
            <a:chOff x="-2939000" y="802080"/>
            <a:chExt cx="13673080" cy="1324625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44E2D11C-6A98-4D52-AAAA-509EB53326FA}"/>
                </a:ext>
              </a:extLst>
            </p:cNvPr>
            <p:cNvSpPr/>
            <p:nvPr/>
          </p:nvSpPr>
          <p:spPr>
            <a:xfrm rot="19315109">
              <a:off x="-2709434" y="802080"/>
              <a:ext cx="13443514" cy="11409868"/>
            </a:xfrm>
            <a:prstGeom prst="arc">
              <a:avLst>
                <a:gd name="adj1" fmla="val 16653088"/>
                <a:gd name="adj2" fmla="val 20792975"/>
              </a:avLst>
            </a:prstGeom>
            <a:ln w="19050">
              <a:solidFill>
                <a:srgbClr val="0000FF"/>
              </a:solidFill>
              <a:prstDash val="sysDash"/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12B94D8-556A-410C-8174-A595585388F8}"/>
                </a:ext>
              </a:extLst>
            </p:cNvPr>
            <p:cNvSpPr/>
            <p:nvPr/>
          </p:nvSpPr>
          <p:spPr>
            <a:xfrm rot="19315109">
              <a:off x="-2709434" y="1584865"/>
              <a:ext cx="13443514" cy="11409868"/>
            </a:xfrm>
            <a:prstGeom prst="arc">
              <a:avLst>
                <a:gd name="adj1" fmla="val 16653088"/>
                <a:gd name="adj2" fmla="val 20792975"/>
              </a:avLst>
            </a:prstGeom>
            <a:ln w="19050">
              <a:solidFill>
                <a:srgbClr val="C00000"/>
              </a:solidFill>
              <a:prstDash val="sysDash"/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3E3D7688-7D63-4D77-A076-DD6D48BED46C}"/>
                </a:ext>
              </a:extLst>
            </p:cNvPr>
            <p:cNvSpPr/>
            <p:nvPr/>
          </p:nvSpPr>
          <p:spPr>
            <a:xfrm rot="19315109">
              <a:off x="-2939000" y="2638462"/>
              <a:ext cx="13443514" cy="11409868"/>
            </a:xfrm>
            <a:prstGeom prst="arc">
              <a:avLst>
                <a:gd name="adj1" fmla="val 16653088"/>
                <a:gd name="adj2" fmla="val 20792975"/>
              </a:avLst>
            </a:prstGeom>
            <a:ln w="19050">
              <a:solidFill>
                <a:srgbClr val="FF00FF"/>
              </a:solidFill>
              <a:prstDash val="sysDash"/>
              <a:miter lim="800000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1545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90577" y="591886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VPN Option C - Pro et Contra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124818" y="1282451"/>
            <a:ext cx="4480559" cy="267192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800" b="1" u="sng" dirty="0">
                <a:latin typeface="Arial" charset="0"/>
                <a:ea typeface="ＭＳ Ｐゴシック" charset="0"/>
              </a:rPr>
              <a:t>PRO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One single BGP session for all VRFs</a:t>
            </a:r>
            <a:br>
              <a:rPr lang="en-US" sz="1600" dirty="0">
                <a:latin typeface="Arial" charset="0"/>
                <a:ea typeface="ＭＳ Ｐゴシック" charset="0"/>
              </a:rPr>
            </a:br>
            <a:r>
              <a:rPr lang="en-US" sz="1600" dirty="0">
                <a:latin typeface="Arial" charset="0"/>
                <a:ea typeface="ＭＳ Ｐゴシック" charset="0"/>
              </a:rPr>
              <a:t>(centrally controlled - on the RRs)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VRF selection can be performed by route policies, filters etc.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E2E LSPs - provide seamless connectivity for both L2 and L3 VPNs</a:t>
            </a:r>
          </a:p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</a:rPr>
              <a:t>Capacity management - flexible, because of E2E LSPs</a:t>
            </a:r>
          </a:p>
          <a:p>
            <a:pPr eaLnBrk="1" hangingPunct="1"/>
            <a:endParaRPr lang="en-US" sz="1600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A3F37-B1A2-4585-991D-173F05FCB2BC}"/>
              </a:ext>
            </a:extLst>
          </p:cNvPr>
          <p:cNvSpPr txBox="1">
            <a:spLocks/>
          </p:cNvSpPr>
          <p:nvPr/>
        </p:nvSpPr>
        <p:spPr>
          <a:xfrm>
            <a:off x="4751388" y="1282450"/>
            <a:ext cx="4480559" cy="3018087"/>
          </a:xfrm>
          <a:prstGeom prst="rect">
            <a:avLst/>
          </a:prstGeom>
        </p:spPr>
        <p:txBody>
          <a:bodyPr lIns="57139" tIns="28571" rIns="57139" bIns="28571"/>
          <a:lstStyle>
            <a:lvl1pPr marL="285736" indent="-285736" algn="l" defTabSz="342863" rtl="0" eaLnBrk="1" latinLnBrk="0" hangingPunct="1">
              <a:lnSpc>
                <a:spcPct val="95000"/>
              </a:lnSpc>
              <a:spcBef>
                <a:spcPts val="563"/>
              </a:spcBef>
              <a:buClr>
                <a:schemeClr val="tx1"/>
              </a:buClr>
              <a:buFont typeface="Arial"/>
              <a:buChar char="•"/>
              <a:defRPr sz="2000" b="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557150" indent="-214289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857155" indent="-171432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/>
              <a:buChar char="•"/>
              <a:defRPr sz="15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200013" indent="-171432" algn="l" defTabSz="342863" rtl="0" eaLnBrk="1" latinLnBrk="0" hangingPunct="1">
              <a:lnSpc>
                <a:spcPct val="95000"/>
              </a:lnSpc>
              <a:spcBef>
                <a:spcPts val="2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1542875" indent="-171432" algn="l" defTabSz="342863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rgbClr val="292929"/>
                </a:solidFill>
                <a:latin typeface="Arial"/>
                <a:ea typeface="+mn-ea"/>
                <a:cs typeface="Arial"/>
              </a:defRPr>
            </a:lvl5pPr>
            <a:lvl6pPr marL="1885736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98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61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322" indent="-171432" algn="l" defTabSz="342863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>
                <a:latin typeface="Arial" charset="0"/>
                <a:ea typeface="ＭＳ Ｐゴシック" charset="0"/>
              </a:rPr>
              <a:t>CONTRA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Difficult per-VRF QoS control</a:t>
            </a:r>
            <a:br>
              <a:rPr lang="en-US" sz="1600" dirty="0">
                <a:latin typeface="Arial" charset="0"/>
                <a:ea typeface="ＭＳ Ｐゴシック" charset="0"/>
              </a:rPr>
            </a:br>
            <a:r>
              <a:rPr lang="en-US" sz="1600" dirty="0">
                <a:latin typeface="Arial" charset="0"/>
                <a:ea typeface="ＭＳ Ｐゴシック" charset="0"/>
              </a:rPr>
              <a:t>(requires mostly MF-filters)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Difficult IP packet filtering (labeled packets)</a:t>
            </a:r>
          </a:p>
          <a:p>
            <a:r>
              <a:rPr lang="en-US" sz="1600" dirty="0">
                <a:latin typeface="Arial" charset="0"/>
                <a:ea typeface="ＭＳ Ｐゴシック" charset="0"/>
              </a:rPr>
              <a:t>Difficult to understand (but easy to maintain)</a:t>
            </a:r>
          </a:p>
          <a:p>
            <a:endParaRPr lang="en-US" sz="1400" b="1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endParaRPr lang="en-US" sz="1600" dirty="0">
              <a:latin typeface="Arial" charset="0"/>
              <a:ea typeface="ＭＳ Ｐゴシック" charset="0"/>
            </a:endParaRPr>
          </a:p>
          <a:p>
            <a:endParaRPr lang="en-US" sz="1000" dirty="0">
              <a:latin typeface="Arial" charset="0"/>
              <a:ea typeface="ＭＳ Ｐゴシック" charset="0"/>
            </a:endParaRPr>
          </a:p>
          <a:p>
            <a:endParaRPr lang="en-US" sz="1600" dirty="0">
              <a:latin typeface="Arial" charset="0"/>
              <a:ea typeface="ＭＳ Ｐゴシック" charset="0"/>
            </a:endParaRPr>
          </a:p>
          <a:p>
            <a:endParaRPr lang="en-US" sz="16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089-0BAC-404E-85B5-C2080B70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068"/>
            <a:ext cx="9143999" cy="656942"/>
          </a:xfrm>
        </p:spPr>
        <p:txBody>
          <a:bodyPr/>
          <a:lstStyle/>
          <a:p>
            <a:r>
              <a:rPr lang="en-US" dirty="0"/>
              <a:t>Carrier Supporting Carrier - Carrying VPNs Transparently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0E20524-3EBB-43D1-BBC5-819304B71337}"/>
              </a:ext>
            </a:extLst>
          </p:cNvPr>
          <p:cNvSpPr/>
          <p:nvPr/>
        </p:nvSpPr>
        <p:spPr>
          <a:xfrm>
            <a:off x="322536" y="1015082"/>
            <a:ext cx="2714835" cy="202183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pPr algn="ctr"/>
            <a:r>
              <a:rPr lang="en-US" sz="1800" b="1" u="sng" dirty="0">
                <a:solidFill>
                  <a:schemeClr val="accent2"/>
                </a:solidFill>
                <a:latin typeface="Arial"/>
                <a:cs typeface="Arial"/>
              </a:rPr>
              <a:t>Partner carrier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09096E2-B78F-43C8-A7AE-EDA72443C235}"/>
              </a:ext>
            </a:extLst>
          </p:cNvPr>
          <p:cNvSpPr/>
          <p:nvPr/>
        </p:nvSpPr>
        <p:spPr>
          <a:xfrm>
            <a:off x="1058097" y="1715079"/>
            <a:ext cx="1466193" cy="485480"/>
          </a:xfrm>
          <a:prstGeom prst="cloud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VPN-110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DE015C2-B2C3-4449-AEDF-ED8905F32A4B}"/>
              </a:ext>
            </a:extLst>
          </p:cNvPr>
          <p:cNvSpPr/>
          <p:nvPr/>
        </p:nvSpPr>
        <p:spPr>
          <a:xfrm>
            <a:off x="1058098" y="2270125"/>
            <a:ext cx="1466193" cy="485480"/>
          </a:xfrm>
          <a:prstGeom prst="cloud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VPN-120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13F128-9796-4CC0-B016-8CB9BD8B1F7A}"/>
              </a:ext>
            </a:extLst>
          </p:cNvPr>
          <p:cNvSpPr/>
          <p:nvPr/>
        </p:nvSpPr>
        <p:spPr>
          <a:xfrm>
            <a:off x="5841533" y="1015082"/>
            <a:ext cx="2836802" cy="202183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pPr algn="ctr"/>
            <a:r>
              <a:rPr lang="en-US" sz="1800" b="1" u="sng" dirty="0">
                <a:solidFill>
                  <a:schemeClr val="accent2"/>
                </a:solidFill>
                <a:latin typeface="Arial"/>
                <a:cs typeface="Arial"/>
              </a:rPr>
              <a:t>Partner carrier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28ADEFE-9A10-409F-9F0A-D71055D30EB5}"/>
              </a:ext>
            </a:extLst>
          </p:cNvPr>
          <p:cNvSpPr/>
          <p:nvPr/>
        </p:nvSpPr>
        <p:spPr>
          <a:xfrm>
            <a:off x="6479677" y="1715079"/>
            <a:ext cx="1466193" cy="485480"/>
          </a:xfrm>
          <a:prstGeom prst="cloud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VPN-110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BC80DA-DCA2-42C7-A907-F9F75C5F1D44}"/>
              </a:ext>
            </a:extLst>
          </p:cNvPr>
          <p:cNvSpPr/>
          <p:nvPr/>
        </p:nvSpPr>
        <p:spPr>
          <a:xfrm>
            <a:off x="6479678" y="2270125"/>
            <a:ext cx="1466193" cy="485480"/>
          </a:xfrm>
          <a:prstGeom prst="cloud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VPN-120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B5DEF7C-918B-4F0A-B7C0-1DE035FFF7E8}"/>
              </a:ext>
            </a:extLst>
          </p:cNvPr>
          <p:cNvSpPr/>
          <p:nvPr/>
        </p:nvSpPr>
        <p:spPr>
          <a:xfrm>
            <a:off x="3162434" y="1324303"/>
            <a:ext cx="2557645" cy="1611937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pPr algn="ctr"/>
            <a:r>
              <a:rPr lang="en-US" sz="1800" b="1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CsC</a:t>
            </a:r>
            <a:r>
              <a:rPr lang="en-US" sz="1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network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CD929AA-67C5-4E86-805E-59E7BD442258}"/>
              </a:ext>
            </a:extLst>
          </p:cNvPr>
          <p:cNvSpPr/>
          <p:nvPr/>
        </p:nvSpPr>
        <p:spPr>
          <a:xfrm rot="5400000">
            <a:off x="4277991" y="635831"/>
            <a:ext cx="485480" cy="3190240"/>
          </a:xfrm>
          <a:prstGeom prst="can">
            <a:avLst/>
          </a:prstGeom>
          <a:solidFill>
            <a:srgbClr val="BFBFBF">
              <a:alpha val="40000"/>
            </a:srgbClr>
          </a:solidFill>
          <a:ln w="19050">
            <a:solidFill>
              <a:schemeClr val="accent2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32D6DFD-B2ED-4BA8-AA36-62B15477D3BB}"/>
              </a:ext>
            </a:extLst>
          </p:cNvPr>
          <p:cNvSpPr/>
          <p:nvPr/>
        </p:nvSpPr>
        <p:spPr>
          <a:xfrm>
            <a:off x="2364933" y="1977736"/>
            <a:ext cx="4279238" cy="222823"/>
          </a:xfrm>
          <a:custGeom>
            <a:avLst/>
            <a:gdLst>
              <a:gd name="connsiteX0" fmla="*/ 0 w 3302876"/>
              <a:gd name="connsiteY0" fmla="*/ 110332 h 1084168"/>
              <a:gd name="connsiteX1" fmla="*/ 126124 w 3302876"/>
              <a:gd name="connsiteY1" fmla="*/ 141863 h 1084168"/>
              <a:gd name="connsiteX2" fmla="*/ 370490 w 3302876"/>
              <a:gd name="connsiteY2" fmla="*/ 110332 h 1084168"/>
              <a:gd name="connsiteX3" fmla="*/ 709448 w 3302876"/>
              <a:gd name="connsiteY3" fmla="*/ 953787 h 1084168"/>
              <a:gd name="connsiteX4" fmla="*/ 2278117 w 3302876"/>
              <a:gd name="connsiteY4" fmla="*/ 993201 h 1084168"/>
              <a:gd name="connsiteX5" fmla="*/ 3074276 w 3302876"/>
              <a:gd name="connsiteY5" fmla="*/ 94566 h 1084168"/>
              <a:gd name="connsiteX6" fmla="*/ 3302876 w 3302876"/>
              <a:gd name="connsiteY6" fmla="*/ 70918 h 10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2876" h="1084168">
                <a:moveTo>
                  <a:pt x="0" y="110332"/>
                </a:moveTo>
                <a:cubicBezTo>
                  <a:pt x="32188" y="126097"/>
                  <a:pt x="64376" y="141863"/>
                  <a:pt x="126124" y="141863"/>
                </a:cubicBezTo>
                <a:cubicBezTo>
                  <a:pt x="187872" y="141863"/>
                  <a:pt x="273269" y="-24989"/>
                  <a:pt x="370490" y="110332"/>
                </a:cubicBezTo>
                <a:cubicBezTo>
                  <a:pt x="467711" y="245653"/>
                  <a:pt x="391510" y="806642"/>
                  <a:pt x="709448" y="953787"/>
                </a:cubicBezTo>
                <a:cubicBezTo>
                  <a:pt x="1027386" y="1100932"/>
                  <a:pt x="1883979" y="1136405"/>
                  <a:pt x="2278117" y="993201"/>
                </a:cubicBezTo>
                <a:cubicBezTo>
                  <a:pt x="2672255" y="849997"/>
                  <a:pt x="2903483" y="248280"/>
                  <a:pt x="3074276" y="94566"/>
                </a:cubicBezTo>
                <a:cubicBezTo>
                  <a:pt x="3245069" y="-59148"/>
                  <a:pt x="3273972" y="5885"/>
                  <a:pt x="3302876" y="70918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974DC3-9457-4832-9E64-59922492D3BB}"/>
              </a:ext>
            </a:extLst>
          </p:cNvPr>
          <p:cNvSpPr/>
          <p:nvPr/>
        </p:nvSpPr>
        <p:spPr>
          <a:xfrm flipV="1">
            <a:off x="2218825" y="2320422"/>
            <a:ext cx="4279238" cy="222823"/>
          </a:xfrm>
          <a:custGeom>
            <a:avLst/>
            <a:gdLst>
              <a:gd name="connsiteX0" fmla="*/ 0 w 3302876"/>
              <a:gd name="connsiteY0" fmla="*/ 110332 h 1084168"/>
              <a:gd name="connsiteX1" fmla="*/ 126124 w 3302876"/>
              <a:gd name="connsiteY1" fmla="*/ 141863 h 1084168"/>
              <a:gd name="connsiteX2" fmla="*/ 370490 w 3302876"/>
              <a:gd name="connsiteY2" fmla="*/ 110332 h 1084168"/>
              <a:gd name="connsiteX3" fmla="*/ 709448 w 3302876"/>
              <a:gd name="connsiteY3" fmla="*/ 953787 h 1084168"/>
              <a:gd name="connsiteX4" fmla="*/ 2278117 w 3302876"/>
              <a:gd name="connsiteY4" fmla="*/ 993201 h 1084168"/>
              <a:gd name="connsiteX5" fmla="*/ 3074276 w 3302876"/>
              <a:gd name="connsiteY5" fmla="*/ 94566 h 1084168"/>
              <a:gd name="connsiteX6" fmla="*/ 3302876 w 3302876"/>
              <a:gd name="connsiteY6" fmla="*/ 70918 h 10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2876" h="1084168">
                <a:moveTo>
                  <a:pt x="0" y="110332"/>
                </a:moveTo>
                <a:cubicBezTo>
                  <a:pt x="32188" y="126097"/>
                  <a:pt x="64376" y="141863"/>
                  <a:pt x="126124" y="141863"/>
                </a:cubicBezTo>
                <a:cubicBezTo>
                  <a:pt x="187872" y="141863"/>
                  <a:pt x="273269" y="-24989"/>
                  <a:pt x="370490" y="110332"/>
                </a:cubicBezTo>
                <a:cubicBezTo>
                  <a:pt x="467711" y="245653"/>
                  <a:pt x="391510" y="806642"/>
                  <a:pt x="709448" y="953787"/>
                </a:cubicBezTo>
                <a:cubicBezTo>
                  <a:pt x="1027386" y="1100932"/>
                  <a:pt x="1883979" y="1136405"/>
                  <a:pt x="2278117" y="993201"/>
                </a:cubicBezTo>
                <a:cubicBezTo>
                  <a:pt x="2672255" y="849997"/>
                  <a:pt x="2903483" y="248280"/>
                  <a:pt x="3074276" y="94566"/>
                </a:cubicBezTo>
                <a:cubicBezTo>
                  <a:pt x="3245069" y="-59148"/>
                  <a:pt x="3273972" y="5885"/>
                  <a:pt x="3302876" y="70918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42E17E9-DD95-4355-8B12-C5F5149A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36" y="3346141"/>
            <a:ext cx="8587784" cy="1439219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VPNs are not stitched to each other.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Rather, the </a:t>
            </a:r>
            <a:r>
              <a:rPr lang="en-US" sz="1800" dirty="0" err="1">
                <a:latin typeface="Arial" charset="0"/>
                <a:ea typeface="ＭＳ Ｐゴシック" charset="0"/>
              </a:rPr>
              <a:t>CsC</a:t>
            </a:r>
            <a:r>
              <a:rPr lang="en-US" sz="1800" dirty="0">
                <a:latin typeface="Arial" charset="0"/>
                <a:ea typeface="ＭＳ Ｐゴシック" charset="0"/>
              </a:rPr>
              <a:t> network acts as a (MPLS) tunnel for all LSPs.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The </a:t>
            </a:r>
            <a:r>
              <a:rPr lang="en-US" sz="1800" dirty="0" err="1">
                <a:latin typeface="Arial" charset="0"/>
                <a:ea typeface="ＭＳ Ｐゴシック" charset="0"/>
              </a:rPr>
              <a:t>CsC</a:t>
            </a:r>
            <a:r>
              <a:rPr lang="en-US" sz="1800" dirty="0">
                <a:latin typeface="Arial" charset="0"/>
                <a:ea typeface="ＭＳ Ｐゴシック" charset="0"/>
              </a:rPr>
              <a:t> does not interfere with any services in their partner carrier networks.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ALL VPNs are carried transparently over the combined E2E MPLS LSP</a:t>
            </a:r>
          </a:p>
        </p:txBody>
      </p:sp>
    </p:spTree>
    <p:extLst>
      <p:ext uri="{BB962C8B-B14F-4D97-AF65-F5344CB8AC3E}">
        <p14:creationId xmlns:p14="http://schemas.microsoft.com/office/powerpoint/2010/main" val="18769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</a:rPr>
              <a:t>CsC</a:t>
            </a:r>
            <a:r>
              <a:rPr lang="en-US" dirty="0">
                <a:latin typeface="Arial" charset="0"/>
                <a:ea typeface="ＭＳ Ｐゴシック" charset="0"/>
              </a:rPr>
              <a:t> == Extension of Inter-AS Option C</a:t>
            </a:r>
            <a:endParaRPr lang="en-US" i="1" dirty="0"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E60-464A-457A-A40B-B9185E7B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860142"/>
            <a:ext cx="8490271" cy="1107858"/>
          </a:xfrm>
        </p:spPr>
        <p:txBody>
          <a:bodyPr/>
          <a:lstStyle/>
          <a:p>
            <a:r>
              <a:rPr lang="en-US" sz="1600" dirty="0"/>
              <a:t>Actually, not that complex as it sounds - just Inter-AS Option C, extended ...</a:t>
            </a:r>
          </a:p>
          <a:p>
            <a:r>
              <a:rPr lang="en-US" sz="1600" dirty="0"/>
              <a:t>VPN signaling - still provided by MP-EBGP (</a:t>
            </a:r>
            <a:r>
              <a:rPr lang="en-US" sz="1600" b="1" dirty="0" err="1"/>
              <a:t>multihop</a:t>
            </a:r>
            <a:r>
              <a:rPr lang="en-US" sz="1600" dirty="0"/>
              <a:t>) sessions between endpoint RRs</a:t>
            </a:r>
          </a:p>
          <a:p>
            <a:r>
              <a:rPr lang="en-US" sz="1600" dirty="0"/>
              <a:t>E2E LSPs - signaled between SP-1, </a:t>
            </a:r>
            <a:r>
              <a:rPr lang="en-US" sz="1600" dirty="0" err="1"/>
              <a:t>CsC</a:t>
            </a:r>
            <a:r>
              <a:rPr lang="en-US" sz="1600" dirty="0"/>
              <a:t> and SP-2 domain using EBGP-LU</a:t>
            </a:r>
          </a:p>
          <a:p>
            <a:endParaRPr lang="en-US" sz="1600" dirty="0"/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28" y="2207346"/>
            <a:ext cx="1570037" cy="200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97" y="2317398"/>
            <a:ext cx="1620838" cy="19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39526" y="2671586"/>
            <a:ext cx="914400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117" y="2649514"/>
            <a:ext cx="901699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090" y="3650155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6690" y="3573955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90" y="3421555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90" y="3435843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197" y="359312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9797" y="359312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797" y="344072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397" y="3378808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3197" y="321212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3197" y="3593120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90" y="3192955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090" y="3726355"/>
            <a:ext cx="55880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283" y="4266950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310" y="428209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 dirty="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0" y="277689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90" y="3526330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" y="3665288"/>
            <a:ext cx="901699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97" y="3688370"/>
            <a:ext cx="914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78" y="3724768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76" y="3173734"/>
            <a:ext cx="535184" cy="53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46" y="3202191"/>
            <a:ext cx="474827" cy="47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60" y="374393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97" y="341532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29" y="2905885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866" y="2918618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30" y="3777337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20" y="3856644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541" y="2862869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0" y="4176555"/>
            <a:ext cx="901699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03" y="4220977"/>
            <a:ext cx="9144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997" y="3625735"/>
            <a:ext cx="422792" cy="6420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4960" y="3740641"/>
            <a:ext cx="85743" cy="4349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36" y="4360740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930" y="4394806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E0636-0814-4CD4-AA2B-278759D731C7}"/>
              </a:ext>
            </a:extLst>
          </p:cNvPr>
          <p:cNvCxnSpPr>
            <a:stCxn id="52" idx="3"/>
            <a:endCxn id="61" idx="1"/>
          </p:cNvCxnSpPr>
          <p:nvPr/>
        </p:nvCxnSpPr>
        <p:spPr>
          <a:xfrm flipV="1">
            <a:off x="2944360" y="3438418"/>
            <a:ext cx="2868486" cy="1570"/>
          </a:xfrm>
          <a:prstGeom prst="line">
            <a:avLst/>
          </a:prstGeom>
          <a:ln w="3810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19" descr="Generic Router 2.png">
            <a:extLst>
              <a:ext uri="{FF2B5EF4-FFF2-40B4-BE49-F238E27FC236}">
                <a16:creationId xmlns:a16="http://schemas.microsoft.com/office/drawing/2014/main" id="{6125E18C-FE1F-42C0-87A2-C27706B4F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59" y="2516681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9" descr="Generic Router 2.png">
            <a:extLst>
              <a:ext uri="{FF2B5EF4-FFF2-40B4-BE49-F238E27FC236}">
                <a16:creationId xmlns:a16="http://schemas.microsoft.com/office/drawing/2014/main" id="{F4C7C764-03D7-4A65-912B-C9711D437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01" y="2542069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 Box 43">
            <a:extLst>
              <a:ext uri="{FF2B5EF4-FFF2-40B4-BE49-F238E27FC236}">
                <a16:creationId xmlns:a16="http://schemas.microsoft.com/office/drawing/2014/main" id="{F83433BD-537B-44B7-8874-9D767598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317" y="2816831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RR-2</a:t>
            </a:r>
          </a:p>
        </p:txBody>
      </p:sp>
      <p:sp>
        <p:nvSpPr>
          <p:cNvPr id="55" name="Text Box 43">
            <a:extLst>
              <a:ext uri="{FF2B5EF4-FFF2-40B4-BE49-F238E27FC236}">
                <a16:creationId xmlns:a16="http://schemas.microsoft.com/office/drawing/2014/main" id="{E7337868-7198-4409-B7C4-041777124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300" y="2810238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RR-1</a:t>
            </a:r>
          </a:p>
        </p:txBody>
      </p:sp>
      <p:sp>
        <p:nvSpPr>
          <p:cNvPr id="56" name="Line 36">
            <a:extLst>
              <a:ext uri="{FF2B5EF4-FFF2-40B4-BE49-F238E27FC236}">
                <a16:creationId xmlns:a16="http://schemas.microsoft.com/office/drawing/2014/main" id="{C4C3DF23-B306-48FF-AD1C-9E3109D96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518" y="2740519"/>
            <a:ext cx="72989" cy="10653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6">
            <a:extLst>
              <a:ext uri="{FF2B5EF4-FFF2-40B4-BE49-F238E27FC236}">
                <a16:creationId xmlns:a16="http://schemas.microsoft.com/office/drawing/2014/main" id="{930C4C6F-60D1-4B42-8B96-8CB645566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28" y="2832560"/>
            <a:ext cx="15709" cy="9113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6543A68-3622-4E39-AC05-B97F0859198F}"/>
              </a:ext>
            </a:extLst>
          </p:cNvPr>
          <p:cNvSpPr/>
          <p:nvPr/>
        </p:nvSpPr>
        <p:spPr>
          <a:xfrm>
            <a:off x="1995976" y="4573748"/>
            <a:ext cx="2321498" cy="534564"/>
          </a:xfrm>
          <a:prstGeom prst="wedgeRoundRectCallout">
            <a:avLst>
              <a:gd name="adj1" fmla="val 4148"/>
              <a:gd name="adj2" fmla="val -212189"/>
              <a:gd name="adj3" fmla="val 16667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Comic Sans MS" panose="030F0702030302020204" pitchFamily="66" charset="0"/>
                <a:cs typeface="Arial"/>
              </a:rPr>
              <a:t>E2E LSP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Comic Sans MS" panose="030F0702030302020204" pitchFamily="66" charset="0"/>
                <a:cs typeface="Arial"/>
              </a:rPr>
              <a:t>(signaled by EBGP-LU)</a:t>
            </a:r>
            <a:endParaRPr lang="en-US" sz="1400" b="1" dirty="0">
              <a:solidFill>
                <a:schemeClr val="accent2"/>
              </a:solidFill>
              <a:latin typeface="Comic Sans MS" panose="030F0702030302020204" pitchFamily="66" charset="0"/>
              <a:cs typeface="Arial"/>
            </a:endParaRPr>
          </a:p>
        </p:txBody>
      </p:sp>
      <p:pic>
        <p:nvPicPr>
          <p:cNvPr id="60" name="Picture 56" descr="Network Cloud 1.png">
            <a:extLst>
              <a:ext uri="{FF2B5EF4-FFF2-40B4-BE49-F238E27FC236}">
                <a16:creationId xmlns:a16="http://schemas.microsoft.com/office/drawing/2014/main" id="{B5E836A9-2F89-498F-A8AC-FA9E5ED4F69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D5D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91" y="2347762"/>
            <a:ext cx="1177057" cy="19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9" descr="Generic Router 2.png">
            <a:extLst>
              <a:ext uri="{FF2B5EF4-FFF2-40B4-BE49-F238E27FC236}">
                <a16:creationId xmlns:a16="http://schemas.microsoft.com/office/drawing/2014/main" id="{EEEBBBD9-7FC2-4F82-BCF9-3575FEA572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33" y="3165124"/>
            <a:ext cx="535184" cy="53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9" descr="Generic Router 2.png">
            <a:extLst>
              <a:ext uri="{FF2B5EF4-FFF2-40B4-BE49-F238E27FC236}">
                <a16:creationId xmlns:a16="http://schemas.microsoft.com/office/drawing/2014/main" id="{AF4AEC5E-D0BD-418D-A4D2-C7A4D9736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33" y="3165124"/>
            <a:ext cx="535184" cy="53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FFCC81A-6DC3-4243-AFC2-C62D5FA80C15}"/>
              </a:ext>
            </a:extLst>
          </p:cNvPr>
          <p:cNvSpPr/>
          <p:nvPr/>
        </p:nvSpPr>
        <p:spPr>
          <a:xfrm>
            <a:off x="1419785" y="3613645"/>
            <a:ext cx="5728312" cy="172291"/>
          </a:xfrm>
          <a:custGeom>
            <a:avLst/>
            <a:gdLst>
              <a:gd name="connsiteX0" fmla="*/ 0 w 4291263"/>
              <a:gd name="connsiteY0" fmla="*/ 168857 h 297194"/>
              <a:gd name="connsiteX1" fmla="*/ 336884 w 4291263"/>
              <a:gd name="connsiteY1" fmla="*/ 297194 h 297194"/>
              <a:gd name="connsiteX2" fmla="*/ 890337 w 4291263"/>
              <a:gd name="connsiteY2" fmla="*/ 168857 h 297194"/>
              <a:gd name="connsiteX3" fmla="*/ 1467853 w 4291263"/>
              <a:gd name="connsiteY3" fmla="*/ 24478 h 297194"/>
              <a:gd name="connsiteX4" fmla="*/ 2911642 w 4291263"/>
              <a:gd name="connsiteY4" fmla="*/ 8436 h 297194"/>
              <a:gd name="connsiteX5" fmla="*/ 3585410 w 4291263"/>
              <a:gd name="connsiteY5" fmla="*/ 112710 h 297194"/>
              <a:gd name="connsiteX6" fmla="*/ 3818021 w 4291263"/>
              <a:gd name="connsiteY6" fmla="*/ 225004 h 297194"/>
              <a:gd name="connsiteX7" fmla="*/ 4291263 w 4291263"/>
              <a:gd name="connsiteY7" fmla="*/ 128752 h 29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263" h="297194">
                <a:moveTo>
                  <a:pt x="0" y="168857"/>
                </a:moveTo>
                <a:cubicBezTo>
                  <a:pt x="94247" y="233025"/>
                  <a:pt x="188495" y="297194"/>
                  <a:pt x="336884" y="297194"/>
                </a:cubicBezTo>
                <a:cubicBezTo>
                  <a:pt x="485273" y="297194"/>
                  <a:pt x="890337" y="168857"/>
                  <a:pt x="890337" y="168857"/>
                </a:cubicBezTo>
                <a:cubicBezTo>
                  <a:pt x="1078832" y="123404"/>
                  <a:pt x="1130969" y="51215"/>
                  <a:pt x="1467853" y="24478"/>
                </a:cubicBezTo>
                <a:cubicBezTo>
                  <a:pt x="1804737" y="-2259"/>
                  <a:pt x="2558716" y="-6269"/>
                  <a:pt x="2911642" y="8436"/>
                </a:cubicBezTo>
                <a:cubicBezTo>
                  <a:pt x="3264568" y="23141"/>
                  <a:pt x="3434347" y="76615"/>
                  <a:pt x="3585410" y="112710"/>
                </a:cubicBezTo>
                <a:cubicBezTo>
                  <a:pt x="3736473" y="148805"/>
                  <a:pt x="3700379" y="222330"/>
                  <a:pt x="3818021" y="225004"/>
                </a:cubicBezTo>
                <a:cubicBezTo>
                  <a:pt x="3935663" y="227678"/>
                  <a:pt x="4113463" y="178215"/>
                  <a:pt x="4291263" y="128752"/>
                </a:cubicBezTo>
              </a:path>
            </a:pathLst>
          </a:custGeom>
          <a:noFill/>
          <a:ln w="76200">
            <a:solidFill>
              <a:srgbClr val="92D05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Box 33">
            <a:extLst>
              <a:ext uri="{FF2B5EF4-FFF2-40B4-BE49-F238E27FC236}">
                <a16:creationId xmlns:a16="http://schemas.microsoft.com/office/drawing/2014/main" id="{DBF1F3F3-F0AC-493D-8DCE-7812B554A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386" y="2917493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ASBR-3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89BCA1F-0755-489D-BBB2-54CBF033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093" y="2926253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ASBR-4</a:t>
            </a:r>
          </a:p>
        </p:txBody>
      </p:sp>
      <p:pic>
        <p:nvPicPr>
          <p:cNvPr id="69" name="Picture 19" descr="Generic Router 2.png">
            <a:extLst>
              <a:ext uri="{FF2B5EF4-FFF2-40B4-BE49-F238E27FC236}">
                <a16:creationId xmlns:a16="http://schemas.microsoft.com/office/drawing/2014/main" id="{E4E034A5-0D2D-449B-96E1-77432E258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99" y="3777337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Line 36">
            <a:extLst>
              <a:ext uri="{FF2B5EF4-FFF2-40B4-BE49-F238E27FC236}">
                <a16:creationId xmlns:a16="http://schemas.microsoft.com/office/drawing/2014/main" id="{08BC865F-3918-4AF4-BB53-0EF74FFB0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1708" y="3556357"/>
            <a:ext cx="158613" cy="3629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6">
            <a:extLst>
              <a:ext uri="{FF2B5EF4-FFF2-40B4-BE49-F238E27FC236}">
                <a16:creationId xmlns:a16="http://schemas.microsoft.com/office/drawing/2014/main" id="{FEE20A69-F271-45BD-921A-E6BC9CD1E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771" y="3625735"/>
            <a:ext cx="281124" cy="3416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43">
            <a:extLst>
              <a:ext uri="{FF2B5EF4-FFF2-40B4-BE49-F238E27FC236}">
                <a16:creationId xmlns:a16="http://schemas.microsoft.com/office/drawing/2014/main" id="{A6ED5AFD-3FB1-4B4F-9332-402FDBC4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699" y="4029833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P-3</a:t>
            </a:r>
          </a:p>
        </p:txBody>
      </p:sp>
      <p:sp>
        <p:nvSpPr>
          <p:cNvPr id="73" name="Arrow: Left-Right 72">
            <a:extLst>
              <a:ext uri="{FF2B5EF4-FFF2-40B4-BE49-F238E27FC236}">
                <a16:creationId xmlns:a16="http://schemas.microsoft.com/office/drawing/2014/main" id="{1CE90102-3BCC-4C35-9A20-6DB9DEF4D50A}"/>
              </a:ext>
            </a:extLst>
          </p:cNvPr>
          <p:cNvSpPr/>
          <p:nvPr/>
        </p:nvSpPr>
        <p:spPr>
          <a:xfrm>
            <a:off x="2717229" y="3094577"/>
            <a:ext cx="1177056" cy="662133"/>
          </a:xfrm>
          <a:prstGeom prst="leftRightArrow">
            <a:avLst>
              <a:gd name="adj1" fmla="val 53923"/>
              <a:gd name="adj2" fmla="val 24325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latin typeface="Arial"/>
                <a:cs typeface="Arial"/>
              </a:rPr>
              <a:t>EBGP-LU</a:t>
            </a:r>
          </a:p>
          <a:p>
            <a:pPr algn="ctr"/>
            <a:r>
              <a:rPr lang="en-US" sz="1050" dirty="0">
                <a:latin typeface="Arial"/>
                <a:cs typeface="Arial"/>
              </a:rPr>
              <a:t>AFI=1 / SAFI=4</a:t>
            </a:r>
          </a:p>
        </p:txBody>
      </p:sp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4FABF52C-1307-405A-A86E-6FF1A2324660}"/>
              </a:ext>
            </a:extLst>
          </p:cNvPr>
          <p:cNvSpPr/>
          <p:nvPr/>
        </p:nvSpPr>
        <p:spPr>
          <a:xfrm>
            <a:off x="4901476" y="3094577"/>
            <a:ext cx="1177056" cy="662133"/>
          </a:xfrm>
          <a:prstGeom prst="leftRightArrow">
            <a:avLst>
              <a:gd name="adj1" fmla="val 53923"/>
              <a:gd name="adj2" fmla="val 24325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latin typeface="Arial"/>
                <a:cs typeface="Arial"/>
              </a:rPr>
              <a:t>EBGP-LU</a:t>
            </a:r>
          </a:p>
          <a:p>
            <a:pPr algn="ctr"/>
            <a:r>
              <a:rPr lang="en-US" sz="1050" dirty="0">
                <a:latin typeface="Arial"/>
                <a:cs typeface="Arial"/>
              </a:rPr>
              <a:t>AFI=1 / SAFI=4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1B4F116B-53D5-4D59-B0B3-D83BE702165D}"/>
              </a:ext>
            </a:extLst>
          </p:cNvPr>
          <p:cNvSpPr/>
          <p:nvPr/>
        </p:nvSpPr>
        <p:spPr>
          <a:xfrm>
            <a:off x="2115848" y="2289503"/>
            <a:ext cx="4400637" cy="807720"/>
          </a:xfrm>
          <a:prstGeom prst="leftRightArrow">
            <a:avLst>
              <a:gd name="adj1" fmla="val 50000"/>
              <a:gd name="adj2" fmla="val 24325"/>
            </a:avLst>
          </a:prstGeom>
          <a:solidFill>
            <a:srgbClr val="FF8F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MP-EBGP - </a:t>
            </a:r>
            <a:r>
              <a:rPr lang="en-US" b="1" dirty="0" err="1">
                <a:solidFill>
                  <a:schemeClr val="accent2"/>
                </a:solidFill>
                <a:latin typeface="Arial"/>
                <a:cs typeface="Arial"/>
              </a:rPr>
              <a:t>multihop</a:t>
            </a:r>
            <a:endParaRPr lang="en-US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AFI=1 / SAFI=128</a:t>
            </a:r>
            <a:endParaRPr lang="en-US"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76" name="Text Box 50">
            <a:extLst>
              <a:ext uri="{FF2B5EF4-FFF2-40B4-BE49-F238E27FC236}">
                <a16:creationId xmlns:a16="http://schemas.microsoft.com/office/drawing/2014/main" id="{3E22F4F8-E979-4BB6-BF4C-9CC147CB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972" y="4261663"/>
            <a:ext cx="1177057" cy="3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 b="1" dirty="0">
                <a:solidFill>
                  <a:srgbClr val="FF0000"/>
                </a:solidFill>
              </a:rPr>
              <a:t>SP 3 (</a:t>
            </a:r>
            <a:r>
              <a:rPr lang="en-GB" altLang="en-US" sz="1700" b="1" dirty="0" err="1">
                <a:solidFill>
                  <a:srgbClr val="FF0000"/>
                </a:solidFill>
              </a:rPr>
              <a:t>CsC</a:t>
            </a:r>
            <a:r>
              <a:rPr lang="en-GB" altLang="en-US" sz="17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7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6" grpId="0" animBg="1"/>
      <p:bldP spid="73" grpId="0" animBg="1"/>
      <p:bldP spid="74" grpId="0" animBg="1"/>
      <p:bldP spid="7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2142067"/>
            <a:ext cx="9143999" cy="740471"/>
          </a:xfrm>
        </p:spPr>
        <p:txBody>
          <a:bodyPr/>
          <a:lstStyle/>
          <a:p>
            <a:pPr algn="ctr"/>
            <a:r>
              <a:rPr lang="en-US" sz="4400" b="1" dirty="0"/>
              <a:t>MPLS L2 VPN Recap</a:t>
            </a:r>
          </a:p>
        </p:txBody>
      </p:sp>
    </p:spTree>
    <p:extLst>
      <p:ext uri="{BB962C8B-B14F-4D97-AF65-F5344CB8AC3E}">
        <p14:creationId xmlns:p14="http://schemas.microsoft.com/office/powerpoint/2010/main" val="29693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543A-53B6-47B9-B6DE-7020E7E2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L2 VPN Services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ABB60E-5A1C-4D34-A3A2-7E4D5BC7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956" y="2022461"/>
            <a:ext cx="1466067" cy="470746"/>
          </a:xfrm>
          <a:prstGeom prst="rect">
            <a:avLst/>
          </a:prstGeom>
          <a:solidFill>
            <a:srgbClr val="9966FF"/>
          </a:solidFill>
          <a:ln w="9525">
            <a:solidFill>
              <a:srgbClr val="BF9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1600" b="1">
                <a:solidFill>
                  <a:schemeClr val="bg1"/>
                </a:solidFill>
              </a:rPr>
              <a:t>Any-to-Any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ABFC4936-1BEE-48D8-97A0-642847117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8230" y="1620026"/>
            <a:ext cx="2332380" cy="4024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FA20C5FE-FEA8-4BFF-9E63-CE3CD2C18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610" y="1620026"/>
            <a:ext cx="2332380" cy="4024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FF7E1561-5D84-4340-A62E-F9D330E2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638" y="2597368"/>
            <a:ext cx="33319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nl-NL" altLang="en-US" sz="1600" b="1" dirty="0"/>
              <a:t>Ethernet Wire Service</a:t>
            </a:r>
          </a:p>
          <a:p>
            <a:r>
              <a:rPr lang="nl-NL" altLang="en-US" sz="1600" b="1" dirty="0"/>
              <a:t>- IETF: pseudo-wire (PWE) service</a:t>
            </a:r>
          </a:p>
          <a:p>
            <a:r>
              <a:rPr lang="nl-NL" altLang="en-US" sz="1600" b="1" dirty="0"/>
              <a:t>- MEF: E-Line service</a:t>
            </a:r>
          </a:p>
          <a:p>
            <a:r>
              <a:rPr lang="nl-NL" altLang="en-US" sz="1600" b="1" dirty="0"/>
              <a:t>- </a:t>
            </a:r>
            <a:r>
              <a:rPr lang="nl-NL" altLang="en-US" sz="1600" b="1" dirty="0">
                <a:solidFill>
                  <a:srgbClr val="FF0000"/>
                </a:solidFill>
              </a:rPr>
              <a:t>Juniper: VPWS / L2VPN / L2CKT</a:t>
            </a:r>
            <a:endParaRPr lang="en-US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7E16420-AD1D-470E-9CD2-DDCEF40F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399" y="2597368"/>
            <a:ext cx="1976970" cy="80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600" b="1" dirty="0"/>
              <a:t>Ethernet LAN Service</a:t>
            </a:r>
          </a:p>
          <a:p>
            <a:r>
              <a:rPr lang="nl-NL" altLang="en-US" sz="1600" b="1" dirty="0"/>
              <a:t>- IETF: VPLS</a:t>
            </a:r>
          </a:p>
          <a:p>
            <a:r>
              <a:rPr lang="nl-NL" altLang="en-US" sz="1600" b="1" dirty="0"/>
              <a:t>- MEF: E-LAN service</a:t>
            </a:r>
          </a:p>
          <a:p>
            <a:r>
              <a:rPr lang="nl-NL" altLang="en-US" sz="1600" b="1" dirty="0"/>
              <a:t>- </a:t>
            </a:r>
            <a:r>
              <a:rPr lang="nl-NL" altLang="en-US" sz="1600" b="1" dirty="0">
                <a:solidFill>
                  <a:srgbClr val="FF0000"/>
                </a:solidFill>
              </a:rPr>
              <a:t>Juniper: VPLS</a:t>
            </a:r>
            <a:endParaRPr lang="en-US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A5CC841-C758-4321-AA2E-96444AAF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58" y="1217591"/>
            <a:ext cx="1865904" cy="402435"/>
          </a:xfrm>
          <a:prstGeom prst="rect">
            <a:avLst/>
          </a:prstGeom>
          <a:solidFill>
            <a:srgbClr val="9966FF"/>
          </a:solidFill>
          <a:ln w="28575">
            <a:solidFill>
              <a:srgbClr val="BF9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2400" b="1" dirty="0">
                <a:solidFill>
                  <a:schemeClr val="bg1"/>
                </a:solidFill>
              </a:rPr>
              <a:t>L2 VPN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3AEDCA5-0972-4E1C-8F45-7002FE77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197" y="2022461"/>
            <a:ext cx="1466067" cy="402435"/>
          </a:xfrm>
          <a:prstGeom prst="rect">
            <a:avLst/>
          </a:prstGeom>
          <a:solidFill>
            <a:srgbClr val="9966FF"/>
          </a:solidFill>
          <a:ln w="28575">
            <a:solidFill>
              <a:srgbClr val="BF9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1600" b="1">
                <a:solidFill>
                  <a:schemeClr val="bg1"/>
                </a:solidFill>
              </a:rPr>
              <a:t>Point-to-Point</a:t>
            </a:r>
            <a:endParaRPr lang="en-US" altLang="en-US" sz="1600" b="1">
              <a:solidFill>
                <a:schemeClr val="bg1"/>
              </a:solidFill>
            </a:endParaRPr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E481AAA8-884C-4C74-A5D0-69C6B4F9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5" r="20015"/>
          <a:stretch>
            <a:fillRect/>
          </a:stretch>
        </p:blipFill>
        <p:spPr bwMode="auto">
          <a:xfrm>
            <a:off x="792162" y="3708880"/>
            <a:ext cx="3798447" cy="111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D11C6060-F226-4E81-86CB-C7F34218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5" r="20015"/>
          <a:stretch>
            <a:fillRect/>
          </a:stretch>
        </p:blipFill>
        <p:spPr bwMode="auto">
          <a:xfrm>
            <a:off x="5205027" y="3875380"/>
            <a:ext cx="3132053" cy="9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7662-0E2E-44B6-84C9-A6550A26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F3BCC86-FFAB-4B0F-B85E-8B9413891BA7}"/>
              </a:ext>
            </a:extLst>
          </p:cNvPr>
          <p:cNvSpPr txBox="1">
            <a:spLocks/>
          </p:cNvSpPr>
          <p:nvPr/>
        </p:nvSpPr>
        <p:spPr>
          <a:xfrm>
            <a:off x="320358" y="4713201"/>
            <a:ext cx="811665" cy="1737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63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23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85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07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68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28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90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109F3B-187E-4050-9331-348EB05B4EC8}" type="slidenum">
              <a:rPr lang="nl-NL" altLang="en-US" sz="1200" smtClean="0"/>
              <a:pPr/>
              <a:t>45</a:t>
            </a:fld>
            <a:endParaRPr lang="nl-NL" altLang="en-US" sz="120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358019A-10F7-45C0-BF3D-173539D2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06" y="822159"/>
            <a:ext cx="6498094" cy="369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AB327122-BD6B-4E19-AA7B-84ECF2B5C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35" y="3999322"/>
            <a:ext cx="1515904" cy="463782"/>
          </a:xfrm>
          <a:prstGeom prst="wedgeRectCallout">
            <a:avLst>
              <a:gd name="adj1" fmla="val 27799"/>
              <a:gd name="adj2" fmla="val -258394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nl-NL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Any-to-Any</a:t>
            </a:r>
          </a:p>
          <a:p>
            <a:pPr algn="ctr"/>
            <a:r>
              <a:rPr lang="nl-NL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(VPLS / E-LAN)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19C873D-2322-4858-AF2B-EFC86C5E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371" y="1015082"/>
            <a:ext cx="1515904" cy="696312"/>
          </a:xfrm>
          <a:prstGeom prst="wedgeRectCallout">
            <a:avLst>
              <a:gd name="adj1" fmla="val -51574"/>
              <a:gd name="adj2" fmla="val 23697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nl-NL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Point-to-point</a:t>
            </a:r>
          </a:p>
          <a:p>
            <a:pPr algn="ctr"/>
            <a:r>
              <a:rPr lang="nl-NL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inter-regional</a:t>
            </a:r>
          </a:p>
          <a:p>
            <a:pPr algn="ctr"/>
            <a:r>
              <a:rPr lang="nl-NL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(VPWS / E-LINE)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BBAB898-6839-43AB-A184-460035B5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883057"/>
            <a:ext cx="1515904" cy="696312"/>
          </a:xfrm>
          <a:prstGeom prst="wedgeRectCallout">
            <a:avLst>
              <a:gd name="adj1" fmla="val -69656"/>
              <a:gd name="adj2" fmla="val -1183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nl-NL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Point-to-point</a:t>
            </a:r>
          </a:p>
          <a:p>
            <a:pPr algn="ctr"/>
            <a:r>
              <a:rPr lang="nl-NL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intra-regional</a:t>
            </a:r>
          </a:p>
          <a:p>
            <a:pPr algn="ctr"/>
            <a:r>
              <a:rPr lang="nl-NL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(VPWS / E-LINE)</a:t>
            </a:r>
          </a:p>
        </p:txBody>
      </p:sp>
    </p:spTree>
    <p:extLst>
      <p:ext uri="{BB962C8B-B14F-4D97-AF65-F5344CB8AC3E}">
        <p14:creationId xmlns:p14="http://schemas.microsoft.com/office/powerpoint/2010/main" val="8588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9B387-75CB-431A-B000-0A60DDA7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44" y="1"/>
            <a:ext cx="8223250" cy="619760"/>
          </a:xfrm>
        </p:spPr>
        <p:txBody>
          <a:bodyPr/>
          <a:lstStyle/>
          <a:p>
            <a:r>
              <a:rPr lang="en-US" dirty="0"/>
              <a:t>MPLS L2 VPN - Full Taxonomy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B4B3A-AB85-4971-B3EF-70A548AF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44" y="808038"/>
            <a:ext cx="8632511" cy="3736589"/>
          </a:xfrm>
        </p:spPr>
        <p:txBody>
          <a:bodyPr/>
          <a:lstStyle/>
          <a:p>
            <a:pPr marL="34290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Point-to-point L2 VPNs</a:t>
            </a:r>
            <a:r>
              <a:rPr lang="en-US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(a.k.a. pseudowires / VPWS / </a:t>
            </a:r>
            <a:r>
              <a:rPr lang="en-US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E-LINE</a:t>
            </a:r>
            <a:r>
              <a:rPr lang="en-US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) - may be:</a:t>
            </a: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tabLst>
                <a:tab pos="228600" algn="l"/>
                <a:tab pos="3429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BGP-signaled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(a.k.a. </a:t>
            </a:r>
            <a:r>
              <a:rPr lang="en-US" sz="1600" dirty="0" err="1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Kompella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) - </a:t>
            </a:r>
            <a:r>
              <a:rPr lang="en-US" sz="1600" u="sng" dirty="0">
                <a:solidFill>
                  <a:srgbClr val="0A59AC"/>
                </a:solidFill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  <a:hlinkClick r:id="rId2"/>
              </a:rPr>
              <a:t>RFC6624</a:t>
            </a:r>
            <a:endParaRPr lang="en-US" sz="16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tabLst>
                <a:tab pos="228600" algn="l"/>
                <a:tab pos="3429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LDP-signaled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(a.k.a. Martini) - </a:t>
            </a:r>
            <a:r>
              <a:rPr lang="en-US" sz="1600" u="sng" dirty="0">
                <a:solidFill>
                  <a:srgbClr val="0A59AC"/>
                </a:solidFill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  <a:hlinkClick r:id="rId3"/>
              </a:rPr>
              <a:t>RFC8077</a:t>
            </a:r>
            <a:endParaRPr lang="en-US" sz="16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Any-to-any L2 VPNs</a:t>
            </a:r>
            <a:r>
              <a:rPr lang="en-US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(VPLS / </a:t>
            </a:r>
            <a:r>
              <a:rPr lang="en-US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E-LAN</a:t>
            </a:r>
            <a:r>
              <a:rPr lang="en-US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) - may be:</a:t>
            </a: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tabLst>
                <a:tab pos="228600" algn="l"/>
                <a:tab pos="3429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BGP-signaled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(a.k.a. K. </a:t>
            </a:r>
            <a:r>
              <a:rPr lang="en-US" sz="1600" dirty="0" err="1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Kompella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) - </a:t>
            </a:r>
            <a:r>
              <a:rPr lang="en-US" sz="1600" u="sng" dirty="0">
                <a:solidFill>
                  <a:srgbClr val="0A59AC"/>
                </a:solidFill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  <a:hlinkClick r:id="rId4"/>
              </a:rPr>
              <a:t>RFC4761</a:t>
            </a:r>
            <a:endParaRPr lang="en-US" sz="16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tabLst>
                <a:tab pos="228600" algn="l"/>
                <a:tab pos="3429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LDP-signaled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(a.k.a. </a:t>
            </a:r>
            <a:r>
              <a:rPr lang="en-US" sz="1600" dirty="0" err="1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Laserre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- V. </a:t>
            </a:r>
            <a:r>
              <a:rPr lang="en-US" sz="1600" dirty="0" err="1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Kompella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) - </a:t>
            </a:r>
            <a:r>
              <a:rPr lang="en-US" sz="1600" u="sng" dirty="0">
                <a:solidFill>
                  <a:srgbClr val="0A59AC"/>
                </a:solidFill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  <a:hlinkClick r:id="rId5"/>
              </a:rPr>
              <a:t>RFC4762</a:t>
            </a:r>
            <a:endParaRPr lang="en-US" sz="16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tabLst>
                <a:tab pos="228600" algn="l"/>
                <a:tab pos="3429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LDP-signaled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with BGP auto-discovery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- </a:t>
            </a:r>
            <a:r>
              <a:rPr lang="en-US" sz="1600" u="sng" dirty="0">
                <a:solidFill>
                  <a:srgbClr val="0A59AC"/>
                </a:solidFill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  <a:hlinkClick r:id="rId6"/>
              </a:rPr>
              <a:t>RFC6074</a:t>
            </a:r>
            <a:endParaRPr lang="en-US" sz="16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EVPN</a:t>
            </a:r>
            <a:r>
              <a:rPr lang="en-US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EVPN</a:t>
            </a:r>
            <a:r>
              <a:rPr lang="en-US" sz="18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- new standard, based on the packet forwarding based on the MAC address lookups):</a:t>
            </a: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tabLst>
                <a:tab pos="228600" algn="l"/>
                <a:tab pos="3429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EVPN - BGP MPLS-based Ethernet VPN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- </a:t>
            </a:r>
            <a:r>
              <a:rPr lang="en-US" sz="1600" u="sng" dirty="0">
                <a:solidFill>
                  <a:srgbClr val="0A59AC"/>
                </a:solidFill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  <a:hlinkClick r:id="rId7"/>
              </a:rPr>
              <a:t>RFC7432</a:t>
            </a:r>
            <a:endParaRPr lang="en-US" sz="16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-"/>
              <a:tabLst>
                <a:tab pos="228600" algn="l"/>
                <a:tab pos="3429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Provider Backbone Bridging Combined with EVPN (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PBB-EVPN) - </a:t>
            </a:r>
            <a:r>
              <a:rPr lang="en-US" sz="1600" u="sng" dirty="0">
                <a:solidFill>
                  <a:srgbClr val="0A59AC"/>
                </a:solidFill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  <a:hlinkClick r:id="rId8"/>
              </a:rPr>
              <a:t>RFC7623</a:t>
            </a:r>
            <a:r>
              <a:rPr lang="en-US" sz="1600" dirty="0">
                <a:effectLst/>
                <a:latin typeface="Arial" panose="020B0604020202020204" pitchFamily="34" charset="0"/>
                <a:ea typeface="Batang" panose="020B0503020000020004" pitchFamily="18" charset="-127"/>
                <a:cs typeface="Times New Roman" panose="02020603050405020304" pitchFamily="18" charset="0"/>
              </a:rPr>
              <a:t> </a:t>
            </a:r>
            <a:endParaRPr lang="en-US" sz="900" dirty="0">
              <a:effectLst/>
              <a:latin typeface="Arial" panose="020B0604020202020204" pitchFamily="34" charset="0"/>
              <a:ea typeface="Batang" panose="020B0503020000020004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0CB40-62F8-4465-9C37-D285AB38A597}"/>
              </a:ext>
            </a:extLst>
          </p:cNvPr>
          <p:cNvSpPr/>
          <p:nvPr/>
        </p:nvSpPr>
        <p:spPr>
          <a:xfrm>
            <a:off x="485791" y="4300538"/>
            <a:ext cx="8172417" cy="59277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RFC4448 -  Encapsulation Methods for Transport of Ethernet over MPLS Networks</a:t>
            </a:r>
          </a:p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Defines the common forwarding plane for all L2VPN flavors</a:t>
            </a:r>
          </a:p>
        </p:txBody>
      </p:sp>
    </p:spTree>
    <p:extLst>
      <p:ext uri="{BB962C8B-B14F-4D97-AF65-F5344CB8AC3E}">
        <p14:creationId xmlns:p14="http://schemas.microsoft.com/office/powerpoint/2010/main" val="13908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C688-EDF3-49ED-A24A-865204FB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4"/>
            <a:ext cx="8223250" cy="784578"/>
          </a:xfrm>
        </p:spPr>
        <p:txBody>
          <a:bodyPr/>
          <a:lstStyle/>
          <a:p>
            <a:pPr algn="ctr"/>
            <a:r>
              <a:rPr lang="en-US" dirty="0"/>
              <a:t>Pseudowire - L2 Tunnel Between CEs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DB238BB-041F-49B5-BC86-84D639D2DBA6}"/>
              </a:ext>
            </a:extLst>
          </p:cNvPr>
          <p:cNvSpPr txBox="1">
            <a:spLocks/>
          </p:cNvSpPr>
          <p:nvPr/>
        </p:nvSpPr>
        <p:spPr>
          <a:xfrm>
            <a:off x="1003946" y="4511161"/>
            <a:ext cx="876331" cy="1378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63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23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85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07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68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28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90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90497B-A49A-4F56-96B1-D4B0F8AB7004}" type="slidenum">
              <a:rPr lang="nl-NL" altLang="en-US" sz="1200" smtClean="0"/>
              <a:pPr/>
              <a:t>47</a:t>
            </a:fld>
            <a:endParaRPr lang="nl-NL" altLang="en-US" sz="120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98DDABF-F63C-45A5-A35D-7717981CFB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8" y="1587396"/>
            <a:ext cx="2689565" cy="164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3D2CC2-B3DD-47C7-9503-46EF8B002E9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257" y="1983787"/>
            <a:ext cx="1266815" cy="96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3F28D44-0B35-479F-B263-8316378EA2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60" y="2081111"/>
            <a:ext cx="1266815" cy="96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9C3DF56B-3170-4C55-8E4E-FA429E463BB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60" y="2421743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33D7736D-E891-407C-A7D1-32F2A2877F9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37" y="2324420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0">
            <a:extLst>
              <a:ext uri="{FF2B5EF4-FFF2-40B4-BE49-F238E27FC236}">
                <a16:creationId xmlns:a16="http://schemas.microsoft.com/office/drawing/2014/main" id="{CF4E9E2F-7129-4D43-9D71-9AD654CF3A71}"/>
              </a:ext>
            </a:extLst>
          </p:cNvPr>
          <p:cNvGrpSpPr>
            <a:grpSpLocks/>
          </p:cNvGrpSpPr>
          <p:nvPr/>
        </p:nvGrpSpPr>
        <p:grpSpPr bwMode="auto">
          <a:xfrm>
            <a:off x="1832594" y="2373082"/>
            <a:ext cx="989739" cy="225061"/>
            <a:chOff x="1812" y="1631"/>
            <a:chExt cx="1349" cy="299"/>
          </a:xfrm>
        </p:grpSpPr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CCF8DB47-1709-4E2D-B4EB-D750E4EE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721"/>
              <a:ext cx="92" cy="183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endParaRPr lang="en-US" sz="1200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8D3E0EC0-0F33-4A54-B2B5-1B55516A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1742"/>
              <a:ext cx="93" cy="188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endParaRPr lang="en-US" sz="120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27EC7FD-FE1D-41A9-8536-0FE58FB81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1631"/>
              <a:ext cx="1266" cy="115"/>
            </a:xfrm>
            <a:custGeom>
              <a:avLst/>
              <a:gdLst>
                <a:gd name="T0" fmla="*/ 0 w 1644"/>
                <a:gd name="T1" fmla="*/ 101 h 131"/>
                <a:gd name="T2" fmla="*/ 810 w 1644"/>
                <a:gd name="T3" fmla="*/ 5 h 131"/>
                <a:gd name="T4" fmla="*/ 1644 w 1644"/>
                <a:gd name="T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4" h="131">
                  <a:moveTo>
                    <a:pt x="0" y="101"/>
                  </a:moveTo>
                  <a:cubicBezTo>
                    <a:pt x="268" y="50"/>
                    <a:pt x="536" y="0"/>
                    <a:pt x="810" y="5"/>
                  </a:cubicBezTo>
                  <a:cubicBezTo>
                    <a:pt x="1084" y="10"/>
                    <a:pt x="1364" y="70"/>
                    <a:pt x="1644" y="131"/>
                  </a:cubicBezTo>
                </a:path>
              </a:pathLst>
            </a:cu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en-US" sz="12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52E7D-8E11-4070-91C9-CBBCDC7B2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" y="1815"/>
              <a:ext cx="1250" cy="115"/>
            </a:xfrm>
            <a:custGeom>
              <a:avLst/>
              <a:gdLst>
                <a:gd name="T0" fmla="*/ 0 w 1644"/>
                <a:gd name="T1" fmla="*/ 101 h 131"/>
                <a:gd name="T2" fmla="*/ 810 w 1644"/>
                <a:gd name="T3" fmla="*/ 5 h 131"/>
                <a:gd name="T4" fmla="*/ 1644 w 1644"/>
                <a:gd name="T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4" h="131">
                  <a:moveTo>
                    <a:pt x="0" y="101"/>
                  </a:moveTo>
                  <a:cubicBezTo>
                    <a:pt x="268" y="50"/>
                    <a:pt x="536" y="0"/>
                    <a:pt x="810" y="5"/>
                  </a:cubicBezTo>
                  <a:cubicBezTo>
                    <a:pt x="1084" y="10"/>
                    <a:pt x="1364" y="70"/>
                    <a:pt x="1644" y="131"/>
                  </a:cubicBezTo>
                </a:path>
              </a:pathLst>
            </a:cu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en-US" sz="1200"/>
            </a:p>
          </p:txBody>
        </p:sp>
      </p:grpSp>
      <p:sp>
        <p:nvSpPr>
          <p:cNvPr id="17" name="Text Box 15">
            <a:extLst>
              <a:ext uri="{FF2B5EF4-FFF2-40B4-BE49-F238E27FC236}">
                <a16:creationId xmlns:a16="http://schemas.microsoft.com/office/drawing/2014/main" id="{23F51295-E17B-4F50-A012-6105BB47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301" y="1740478"/>
            <a:ext cx="1244906" cy="26759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GB" altLang="en-US" sz="1200" b="1">
                <a:cs typeface="Arial" panose="020B0604020202020204" pitchFamily="34" charset="0"/>
              </a:rPr>
              <a:t>Pseudo-Wire</a:t>
            </a:r>
            <a:endParaRPr lang="en-US" altLang="en-US" sz="1200" b="1">
              <a:cs typeface="Arial" panose="020B0604020202020204" pitchFamily="34" charset="0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36D282B-708C-48B1-A1A8-2DA477F80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605" y="1983787"/>
            <a:ext cx="123717" cy="3406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CEBC8E26-7C5C-45C2-9A3E-510E06E7C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833" y="2421743"/>
            <a:ext cx="742304" cy="0"/>
          </a:xfrm>
          <a:prstGeom prst="line">
            <a:avLst/>
          </a:pr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pic>
        <p:nvPicPr>
          <p:cNvPr id="23" name="Picture 21">
            <a:extLst>
              <a:ext uri="{FF2B5EF4-FFF2-40B4-BE49-F238E27FC236}">
                <a16:creationId xmlns:a16="http://schemas.microsoft.com/office/drawing/2014/main" id="{F914AB41-AC06-43B3-80B9-D743A3E8377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7" y="2372068"/>
            <a:ext cx="501314" cy="29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0">
            <a:extLst>
              <a:ext uri="{FF2B5EF4-FFF2-40B4-BE49-F238E27FC236}">
                <a16:creationId xmlns:a16="http://schemas.microsoft.com/office/drawing/2014/main" id="{572DA070-15CD-4518-95A0-1AF14596D74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75" y="2373082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Line 31">
            <a:extLst>
              <a:ext uri="{FF2B5EF4-FFF2-40B4-BE49-F238E27FC236}">
                <a16:creationId xmlns:a16="http://schemas.microsoft.com/office/drawing/2014/main" id="{F2C72F1C-84A5-4774-8137-A0FE73A6D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7909" y="2470405"/>
            <a:ext cx="2412489" cy="48662"/>
          </a:xfrm>
          <a:prstGeom prst="line">
            <a:avLst/>
          </a:pr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pic>
        <p:nvPicPr>
          <p:cNvPr id="34" name="Picture 32">
            <a:extLst>
              <a:ext uri="{FF2B5EF4-FFF2-40B4-BE49-F238E27FC236}">
                <a16:creationId xmlns:a16="http://schemas.microsoft.com/office/drawing/2014/main" id="{F4BCA5A8-5B0F-486D-9742-DA7F07201DE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39" y="2373082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Freeform 35">
            <a:extLst>
              <a:ext uri="{FF2B5EF4-FFF2-40B4-BE49-F238E27FC236}">
                <a16:creationId xmlns:a16="http://schemas.microsoft.com/office/drawing/2014/main" id="{72FABE96-F313-4A6B-84AE-0018B0261626}"/>
              </a:ext>
            </a:extLst>
          </p:cNvPr>
          <p:cNvSpPr>
            <a:spLocks/>
          </p:cNvSpPr>
          <p:nvPr/>
        </p:nvSpPr>
        <p:spPr bwMode="auto">
          <a:xfrm>
            <a:off x="1832594" y="2421743"/>
            <a:ext cx="989739" cy="97324"/>
          </a:xfrm>
          <a:custGeom>
            <a:avLst/>
            <a:gdLst>
              <a:gd name="T0" fmla="*/ 0 w 1644"/>
              <a:gd name="T1" fmla="*/ 101 h 131"/>
              <a:gd name="T2" fmla="*/ 810 w 1644"/>
              <a:gd name="T3" fmla="*/ 5 h 131"/>
              <a:gd name="T4" fmla="*/ 1644 w 1644"/>
              <a:gd name="T5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4" h="131">
                <a:moveTo>
                  <a:pt x="0" y="101"/>
                </a:moveTo>
                <a:cubicBezTo>
                  <a:pt x="268" y="50"/>
                  <a:pt x="536" y="0"/>
                  <a:pt x="810" y="5"/>
                </a:cubicBezTo>
                <a:cubicBezTo>
                  <a:pt x="1084" y="10"/>
                  <a:pt x="1364" y="70"/>
                  <a:pt x="1644" y="131"/>
                </a:cubicBezTo>
              </a:path>
            </a:pathLst>
          </a:custGeom>
          <a:noFill/>
          <a:ln w="50800" cap="flat" cmpd="sng">
            <a:solidFill>
              <a:srgbClr val="FFCC9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63907E2-831D-4212-9FE0-5273C81C5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55" y="2686096"/>
            <a:ext cx="1309342" cy="4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1200" b="1" dirty="0">
                <a:cs typeface="Arial" panose="020B0604020202020204" pitchFamily="34" charset="0"/>
              </a:rPr>
              <a:t>Customer</a:t>
            </a:r>
            <a:br>
              <a:rPr lang="en-US" altLang="en-US" sz="1200" b="1" dirty="0">
                <a:cs typeface="Arial" panose="020B0604020202020204" pitchFamily="34" charset="0"/>
              </a:rPr>
            </a:br>
            <a:r>
              <a:rPr lang="en-US" altLang="en-US" sz="1200" b="1" dirty="0">
                <a:cs typeface="Arial" panose="020B0604020202020204" pitchFamily="34" charset="0"/>
              </a:rPr>
              <a:t>Devices</a:t>
            </a: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C5D5AE12-F408-4C60-A8C0-F4CD3842A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5866" y="2519067"/>
            <a:ext cx="30929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51D4824E-B0AF-48E2-B0CB-359A3C6D3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431" y="2421743"/>
            <a:ext cx="6185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pic>
        <p:nvPicPr>
          <p:cNvPr id="46" name="Picture 44">
            <a:extLst>
              <a:ext uri="{FF2B5EF4-FFF2-40B4-BE49-F238E27FC236}">
                <a16:creationId xmlns:a16="http://schemas.microsoft.com/office/drawing/2014/main" id="{09AB4910-82CE-41B4-9749-B4D01B6E44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5" y="2275758"/>
            <a:ext cx="501314" cy="2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 Box 45">
            <a:extLst>
              <a:ext uri="{FF2B5EF4-FFF2-40B4-BE49-F238E27FC236}">
                <a16:creationId xmlns:a16="http://schemas.microsoft.com/office/drawing/2014/main" id="{B1F0EAA9-F648-4D92-8385-A8688FD6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984" y="1813521"/>
            <a:ext cx="1828402" cy="26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GB" altLang="en-US" sz="1200" b="1" dirty="0">
                <a:cs typeface="Arial" panose="020B0604020202020204" pitchFamily="34" charset="0"/>
              </a:rPr>
              <a:t>MPLS Backbone</a:t>
            </a:r>
            <a:endParaRPr lang="en-US" altLang="en-US" sz="1200" b="1" dirty="0">
              <a:cs typeface="Arial" panose="020B0604020202020204" pitchFamily="34" charset="0"/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39241A6E-DBC2-4636-82D9-E17A2B0B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562" y="2665052"/>
            <a:ext cx="618759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PE-POP</a:t>
            </a: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CB289E04-4686-444B-9D80-1BFECEAD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627" y="2616391"/>
            <a:ext cx="618759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PE-POP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2326B3B0-3047-41D0-864B-79DD1CB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1" y="2665052"/>
            <a:ext cx="304572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 dirty="0">
                <a:cs typeface="Arial" panose="020B0604020202020204" pitchFamily="34" charset="0"/>
              </a:rPr>
              <a:t>CE</a:t>
            </a:r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33082BEE-E61D-4664-A8FF-810D4093E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372" y="2519067"/>
            <a:ext cx="304572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 dirty="0">
                <a:cs typeface="Arial" panose="020B0604020202020204" pitchFamily="34" charset="0"/>
              </a:rPr>
              <a:t>CE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18FBC87-A30C-4FEF-9E08-190097C582C0}"/>
              </a:ext>
            </a:extLst>
          </p:cNvPr>
          <p:cNvSpPr/>
          <p:nvPr/>
        </p:nvSpPr>
        <p:spPr>
          <a:xfrm rot="5400000">
            <a:off x="3783109" y="434843"/>
            <a:ext cx="521089" cy="4030349"/>
          </a:xfrm>
          <a:prstGeom prst="can">
            <a:avLst/>
          </a:prstGeom>
          <a:solidFill>
            <a:srgbClr val="3C3C3C">
              <a:alpha val="30196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3" name="Text Box 39">
            <a:extLst>
              <a:ext uri="{FF2B5EF4-FFF2-40B4-BE49-F238E27FC236}">
                <a16:creationId xmlns:a16="http://schemas.microsoft.com/office/drawing/2014/main" id="{7D913EA9-E523-4AC6-90B9-78F879A82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667" y="2616391"/>
            <a:ext cx="1309342" cy="4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1200" b="1" dirty="0">
                <a:cs typeface="Arial" panose="020B0604020202020204" pitchFamily="34" charset="0"/>
              </a:rPr>
              <a:t>Customer</a:t>
            </a:r>
            <a:br>
              <a:rPr lang="en-US" altLang="en-US" sz="1200" b="1" dirty="0">
                <a:cs typeface="Arial" panose="020B0604020202020204" pitchFamily="34" charset="0"/>
              </a:rPr>
            </a:br>
            <a:r>
              <a:rPr lang="en-US" altLang="en-US" sz="1200" b="1" dirty="0">
                <a:cs typeface="Arial" panose="020B0604020202020204" pitchFamily="34" charset="0"/>
              </a:rPr>
              <a:t>Devices</a:t>
            </a:r>
          </a:p>
        </p:txBody>
      </p:sp>
      <p:sp>
        <p:nvSpPr>
          <p:cNvPr id="87" name="Cloud 86">
            <a:extLst>
              <a:ext uri="{FF2B5EF4-FFF2-40B4-BE49-F238E27FC236}">
                <a16:creationId xmlns:a16="http://schemas.microsoft.com/office/drawing/2014/main" id="{D70C9FAB-3A7E-4D6C-BCBB-DD934F888FB7}"/>
              </a:ext>
            </a:extLst>
          </p:cNvPr>
          <p:cNvSpPr/>
          <p:nvPr/>
        </p:nvSpPr>
        <p:spPr>
          <a:xfrm>
            <a:off x="2265605" y="3555624"/>
            <a:ext cx="4287851" cy="998295"/>
          </a:xfrm>
          <a:prstGeom prst="cloud">
            <a:avLst/>
          </a:prstGeom>
          <a:solidFill>
            <a:srgbClr val="0070C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Pseudowire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Emulates a P2P connection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between two sites</a:t>
            </a:r>
          </a:p>
        </p:txBody>
      </p:sp>
    </p:spTree>
    <p:extLst>
      <p:ext uri="{BB962C8B-B14F-4D97-AF65-F5344CB8AC3E}">
        <p14:creationId xmlns:p14="http://schemas.microsoft.com/office/powerpoint/2010/main" val="11352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B5CEF4-CB01-49CD-9477-354FDAF18CA7}"/>
              </a:ext>
            </a:extLst>
          </p:cNvPr>
          <p:cNvCxnSpPr>
            <a:stCxn id="17" idx="4"/>
            <a:endCxn id="31" idx="0"/>
          </p:cNvCxnSpPr>
          <p:nvPr/>
        </p:nvCxnSpPr>
        <p:spPr>
          <a:xfrm flipV="1">
            <a:off x="684213" y="3093979"/>
            <a:ext cx="7632700" cy="795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E9F5EB-BCC2-4D0D-AB00-A06E9C17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3"/>
            <a:ext cx="8223250" cy="909947"/>
          </a:xfrm>
        </p:spPr>
        <p:txBody>
          <a:bodyPr/>
          <a:lstStyle/>
          <a:p>
            <a:r>
              <a:rPr lang="en-US" dirty="0"/>
              <a:t>Pseudowire - a Closer Look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31106C6C-4AC7-4E7E-A06A-908B54E9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07436"/>
            <a:ext cx="1296988" cy="576262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MPLS</a:t>
            </a:r>
            <a:endParaRPr lang="en-GB" altLang="en-US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1838E1-C3CC-47D2-890A-B4958F1C5A94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878873"/>
            <a:ext cx="431800" cy="431800"/>
            <a:chOff x="912" y="768"/>
            <a:chExt cx="1056" cy="10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6B157D-F535-40BA-AFC5-45CC554CB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8181F7-6DCA-4DFB-A9D6-3C3AFC350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6A0095-E193-47C3-BE19-BD3707DC15F7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878873"/>
            <a:ext cx="431800" cy="431800"/>
            <a:chOff x="912" y="768"/>
            <a:chExt cx="1056" cy="10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AD16C8-FC31-4403-9A86-743F4E5B8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3093E2-D659-4977-A6B6-C6B93ED9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AutoShape 10">
            <a:extLst>
              <a:ext uri="{FF2B5EF4-FFF2-40B4-BE49-F238E27FC236}">
                <a16:creationId xmlns:a16="http://schemas.microsoft.com/office/drawing/2014/main" id="{B58AE792-531D-4EEA-9434-38B21D38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958373"/>
            <a:ext cx="1223962" cy="360363"/>
          </a:xfrm>
          <a:prstGeom prst="wedgeRectCallout">
            <a:avLst>
              <a:gd name="adj1" fmla="val 53889"/>
              <a:gd name="adj2" fmla="val -220926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nl-NL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AMS-001</a:t>
            </a:r>
          </a:p>
          <a:p>
            <a:pPr algn="ctr"/>
            <a:r>
              <a:rPr lang="nl-NL" altLang="en-US" sz="11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MPLS edge router</a:t>
            </a:r>
            <a:endParaRPr lang="nl-NL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69D3E4F7-7AC6-4E8C-8520-042B23C04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958373"/>
            <a:ext cx="1295400" cy="360363"/>
          </a:xfrm>
          <a:prstGeom prst="wedgeRectCallout">
            <a:avLst>
              <a:gd name="adj1" fmla="val -63111"/>
              <a:gd name="adj2" fmla="val -226653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nl-NL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BRU-001</a:t>
            </a:r>
          </a:p>
          <a:p>
            <a:pPr algn="ctr"/>
            <a:r>
              <a:rPr lang="nl-NL" altLang="en-US" sz="11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MPLS edge router</a:t>
            </a:r>
            <a:endParaRPr lang="nl-NL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AF10F45A-8F89-42C5-9DF1-DB906F67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99373"/>
            <a:ext cx="1081088" cy="360363"/>
          </a:xfrm>
          <a:prstGeom prst="wedgeRectCallout">
            <a:avLst>
              <a:gd name="adj1" fmla="val 109176"/>
              <a:gd name="adj2" fmla="val 306829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VLAN ID 1004</a:t>
            </a:r>
          </a:p>
          <a:p>
            <a:r>
              <a:rPr lang="nl-NL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 tag - NL)</a:t>
            </a:r>
            <a:endParaRPr lang="nl-NL" altLang="en-US" sz="1100">
              <a:solidFill>
                <a:schemeClr val="bg1"/>
              </a:solidFill>
            </a:endParaRP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999118B1-1575-446F-BDEE-A2A81755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799373"/>
            <a:ext cx="1026454" cy="287338"/>
          </a:xfrm>
          <a:prstGeom prst="wedgeRectCallout">
            <a:avLst>
              <a:gd name="adj1" fmla="val 2713"/>
              <a:gd name="adj2" fmla="val 393093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ge-1/0/0.1004</a:t>
            </a:r>
            <a:endParaRPr lang="nl-NL" altLang="en-US" sz="1050">
              <a:solidFill>
                <a:schemeClr val="bg1"/>
              </a:solidFill>
            </a:endParaRP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A1B096DE-782B-454C-8FEA-9BD4A949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799373"/>
            <a:ext cx="1026454" cy="287338"/>
          </a:xfrm>
          <a:prstGeom prst="wedgeRectCallout">
            <a:avLst>
              <a:gd name="adj1" fmla="val -1523"/>
              <a:gd name="adj2" fmla="val 396963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ge-0/2/1.2003</a:t>
            </a:r>
            <a:endParaRPr lang="nl-NL" altLang="en-US" sz="1050">
              <a:solidFill>
                <a:schemeClr val="bg1"/>
              </a:solidFill>
            </a:endParaRPr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5A4BF725-70BB-4FC1-831E-95849A32C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799373"/>
            <a:ext cx="1081087" cy="360363"/>
          </a:xfrm>
          <a:prstGeom prst="wedgeRectCallout">
            <a:avLst>
              <a:gd name="adj1" fmla="val -69824"/>
              <a:gd name="adj2" fmla="val 307708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VLAN ID 2003</a:t>
            </a:r>
          </a:p>
          <a:p>
            <a:r>
              <a:rPr lang="nl-NL" altLang="en-US" sz="11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 tag - BE)</a:t>
            </a:r>
            <a:endParaRPr lang="nl-NL" altLang="en-US" sz="110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4FBD8D-CECA-4E5A-8423-CB67AA8CA32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65125" y="2837599"/>
            <a:ext cx="1584325" cy="5143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b="1" dirty="0">
                <a:latin typeface="Verdana" panose="020B0604030504040204" pitchFamily="34" charset="0"/>
              </a:rPr>
              <a:t>Customer</a:t>
            </a:r>
          </a:p>
          <a:p>
            <a:pPr algn="ctr"/>
            <a:r>
              <a:rPr lang="nl-NL" altLang="en-US" b="1" dirty="0">
                <a:latin typeface="Verdana" panose="020B0604030504040204" pitchFamily="34" charset="0"/>
              </a:rPr>
              <a:t>PILOT - NL</a:t>
            </a:r>
            <a:endParaRPr lang="en-GB" altLang="en-US" b="1" dirty="0">
              <a:latin typeface="Verdana" panose="020B060403050404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5B199E-E75A-461B-AA5D-C6B9E311232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58148"/>
            <a:ext cx="3168650" cy="1728788"/>
            <a:chOff x="340" y="1706"/>
            <a:chExt cx="1996" cy="1089"/>
          </a:xfrm>
        </p:grpSpPr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C3CB6963-3DA8-49B6-BD40-12A2F8FB3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2046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A063FBED-37B2-49FA-A01C-8A29AE050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842"/>
              <a:ext cx="3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1400" b="1">
                  <a:latin typeface="Verdana" panose="020B0604030504040204" pitchFamily="34" charset="0"/>
                </a:rPr>
                <a:t>NNI</a:t>
              </a:r>
              <a:endParaRPr lang="en-GB" altLang="en-US" sz="1400" b="1" baseline="-25000">
                <a:latin typeface="Verdana" panose="020B060403050404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4E6F1A60-7A04-46AB-BCC0-47CCCC663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1888"/>
              <a:ext cx="0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8DC6C043-0718-4C9A-9D61-750385AD7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706"/>
              <a:ext cx="32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b="1">
                  <a:latin typeface="Verdana" panose="020B0604030504040204" pitchFamily="34" charset="0"/>
                </a:rPr>
                <a:t>UNI</a:t>
              </a:r>
              <a:endParaRPr lang="en-GB" altLang="en-US" b="1" baseline="-25000">
                <a:latin typeface="Verdana" panose="020B0604030504040204" pitchFamily="34" charset="0"/>
              </a:endParaRP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554C49B8-9137-47EE-B840-D758CFB384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71" y="2160"/>
              <a:ext cx="204" cy="272"/>
            </a:xfrm>
            <a:prstGeom prst="can">
              <a:avLst>
                <a:gd name="adj" fmla="val 26728"/>
              </a:avLst>
            </a:prstGeom>
            <a:solidFill>
              <a:schemeClr val="accent1">
                <a:alpha val="32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r"/>
              <a:endParaRPr lang="en-GB" altLang="en-US" sz="1800"/>
            </a:p>
          </p:txBody>
        </p: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55EC41EC-64B1-4E12-8AC3-1EEB3BDC1CDC}"/>
                </a:ext>
              </a:extLst>
            </p:cNvPr>
            <p:cNvCxnSpPr>
              <a:cxnSpLocks noChangeShapeType="1"/>
              <a:stCxn id="17" idx="4"/>
              <a:endCxn id="6" idx="1"/>
            </p:cNvCxnSpPr>
            <p:nvPr/>
          </p:nvCxnSpPr>
          <p:spPr bwMode="auto">
            <a:xfrm flipV="1">
              <a:off x="431" y="1949"/>
              <a:ext cx="190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6A0651-3441-41D4-8877-6B5A1DC7F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2024"/>
              <a:ext cx="903" cy="5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nl-NL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Access</a:t>
              </a:r>
            </a:p>
            <a:p>
              <a:r>
                <a:rPr lang="nl-NL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Network</a:t>
              </a:r>
            </a:p>
            <a:p>
              <a:r>
                <a:rPr lang="nl-NL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Provider</a:t>
              </a:r>
              <a:endParaRPr lang="en-GB" altLang="en-US" sz="1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9569259-7204-4AD9-BB23-AD334D400AC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" y="2170"/>
              <a:ext cx="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F8CA9A-6568-4E96-9029-91393DA2D4F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160"/>
              <a:ext cx="18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DDD133B0-DC92-41A7-89AD-096A56143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" y="2432"/>
              <a:ext cx="3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nl-NL" altLang="en-US" sz="900" b="1" dirty="0">
                  <a:latin typeface="Verdana" panose="020B0604030504040204" pitchFamily="34" charset="0"/>
                </a:rPr>
                <a:t>Access</a:t>
              </a:r>
            </a:p>
            <a:p>
              <a:pPr algn="ctr"/>
              <a:r>
                <a:rPr lang="nl-NL" altLang="en-US" sz="900" b="1" dirty="0">
                  <a:latin typeface="Verdana" panose="020B0604030504040204" pitchFamily="34" charset="0"/>
                </a:rPr>
                <a:t>CE</a:t>
              </a:r>
              <a:endParaRPr lang="en-GB" altLang="en-US" sz="900" b="1" baseline="-25000" dirty="0">
                <a:latin typeface="Verdana" panose="020B0604030504040204" pitchFamily="34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9FF3CBA7-56A7-46AB-AF16-4C5A16873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" y="2432"/>
              <a:ext cx="3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nl-NL" altLang="en-US" sz="900" b="1" dirty="0">
                  <a:latin typeface="Verdana" panose="020B0604030504040204" pitchFamily="34" charset="0"/>
                </a:rPr>
                <a:t>Access</a:t>
              </a:r>
            </a:p>
            <a:p>
              <a:pPr algn="ctr"/>
              <a:r>
                <a:rPr lang="nl-NL" altLang="en-US" sz="900" b="1" dirty="0">
                  <a:latin typeface="Verdana" panose="020B0604030504040204" pitchFamily="34" charset="0"/>
                </a:rPr>
                <a:t>PE</a:t>
              </a:r>
              <a:endParaRPr lang="en-GB" altLang="en-US" sz="900" b="1" baseline="-25000" dirty="0">
                <a:latin typeface="Verdana" panose="020B060403050404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595C2E-212F-4C39-A498-EFFD19BC3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933"/>
              <a:ext cx="127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r>
                <a:rPr lang="nl-NL" altLang="en-US" sz="1000" b="1" i="1" dirty="0"/>
                <a:t>Access Network NL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23270700-2E83-4EBC-8B9F-94C8B155F60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866857" y="2787592"/>
            <a:ext cx="1512887" cy="612775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b="1" dirty="0">
                <a:latin typeface="Verdana" panose="020B0604030504040204" pitchFamily="34" charset="0"/>
              </a:rPr>
              <a:t>Customer</a:t>
            </a:r>
          </a:p>
          <a:p>
            <a:pPr algn="ctr"/>
            <a:r>
              <a:rPr lang="nl-NL" altLang="en-US" b="1" dirty="0">
                <a:latin typeface="Verdana" panose="020B0604030504040204" pitchFamily="34" charset="0"/>
              </a:rPr>
              <a:t>PILOT - BE</a:t>
            </a:r>
            <a:endParaRPr lang="en-GB" altLang="en-US" b="1" dirty="0">
              <a:latin typeface="Verdana" panose="020B060403050404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DA1871-15EC-42E8-A054-9DA9605FC20E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231173"/>
            <a:ext cx="3111500" cy="1655763"/>
            <a:chOff x="3379" y="1752"/>
            <a:chExt cx="1960" cy="1043"/>
          </a:xfrm>
        </p:grpSpPr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9155A887-86E5-4FE0-9E39-A553DF4C7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752"/>
              <a:ext cx="32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b="1">
                  <a:latin typeface="Verdana" panose="020B0604030504040204" pitchFamily="34" charset="0"/>
                </a:rPr>
                <a:t>UNI</a:t>
              </a:r>
              <a:endParaRPr lang="en-GB" altLang="en-US" b="1" baseline="-25000">
                <a:latin typeface="Verdana" panose="020B0604030504040204" pitchFamily="34" charset="0"/>
              </a:endParaRP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DFC8427E-6BFF-4180-8586-927ABDD76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3" y="1933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BD3A563B-1294-467F-BA8C-59C2FDAE4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046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1E67DB31-B9EB-45CD-B3ED-945B2D730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888"/>
              <a:ext cx="3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1400" b="1">
                  <a:latin typeface="Verdana" panose="020B0604030504040204" pitchFamily="34" charset="0"/>
                </a:rPr>
                <a:t>NNI</a:t>
              </a:r>
              <a:endParaRPr lang="en-GB" altLang="en-US" sz="1400" b="1" baseline="-25000">
                <a:latin typeface="Verdana" panose="020B0604030504040204" pitchFamily="34" charset="0"/>
              </a:endParaRPr>
            </a:p>
          </p:txBody>
        </p:sp>
        <p:sp>
          <p:nvSpPr>
            <p:cNvPr id="37" name="AutoShape 36">
              <a:extLst>
                <a:ext uri="{FF2B5EF4-FFF2-40B4-BE49-F238E27FC236}">
                  <a16:creationId xmlns:a16="http://schemas.microsoft.com/office/drawing/2014/main" id="{D7403E18-ED08-4461-A340-8EA5E203B0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18" y="2182"/>
              <a:ext cx="204" cy="227"/>
            </a:xfrm>
            <a:prstGeom prst="can">
              <a:avLst>
                <a:gd name="adj" fmla="val 21456"/>
              </a:avLst>
            </a:prstGeom>
            <a:solidFill>
              <a:schemeClr val="accent1">
                <a:alpha val="32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r"/>
              <a:endParaRPr lang="en-GB" altLang="en-US" sz="1800"/>
            </a:p>
          </p:txBody>
        </p:sp>
        <p:cxnSp>
          <p:nvCxnSpPr>
            <p:cNvPr id="38" name="AutoShape 37">
              <a:extLst>
                <a:ext uri="{FF2B5EF4-FFF2-40B4-BE49-F238E27FC236}">
                  <a16:creationId xmlns:a16="http://schemas.microsoft.com/office/drawing/2014/main" id="{D53482F2-5A97-42CF-BB8E-10475F402F92}"/>
                </a:ext>
              </a:extLst>
            </p:cNvPr>
            <p:cNvCxnSpPr>
              <a:cxnSpLocks noChangeShapeType="1"/>
              <a:stCxn id="31" idx="0"/>
              <a:endCxn id="9" idx="3"/>
            </p:cNvCxnSpPr>
            <p:nvPr/>
          </p:nvCxnSpPr>
          <p:spPr bwMode="auto">
            <a:xfrm flipH="1">
              <a:off x="3379" y="1949"/>
              <a:ext cx="186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EBB8C7-0435-4E18-B3AA-59447EF9F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024"/>
              <a:ext cx="823" cy="5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nl-NL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Access</a:t>
              </a:r>
              <a:br>
                <a:rPr lang="nl-NL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</a:br>
              <a:r>
                <a:rPr lang="nl-NL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Network</a:t>
              </a:r>
              <a:br>
                <a:rPr lang="nl-NL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</a:br>
              <a:r>
                <a:rPr lang="nl-NL" altLang="en-US" sz="1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</a:rPr>
                <a:t>Provider</a:t>
              </a:r>
              <a:endParaRPr lang="en-GB" altLang="en-US" sz="1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EA84A9-2AD4-4A76-9676-4B27A06202A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" y="2170"/>
              <a:ext cx="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F7C8E4-4388-4C16-B74C-BD1F6D4EB43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" y="2174"/>
              <a:ext cx="18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 Box 41">
              <a:extLst>
                <a:ext uri="{FF2B5EF4-FFF2-40B4-BE49-F238E27FC236}">
                  <a16:creationId xmlns:a16="http://schemas.microsoft.com/office/drawing/2014/main" id="{598FD1CF-ACA4-4C3D-B680-3CE70C3CC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" y="2432"/>
              <a:ext cx="3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nl-NL" altLang="en-US" sz="900" b="1" dirty="0">
                  <a:latin typeface="Verdana" panose="020B0604030504040204" pitchFamily="34" charset="0"/>
                </a:rPr>
                <a:t>Access</a:t>
              </a:r>
            </a:p>
            <a:p>
              <a:pPr algn="ctr"/>
              <a:r>
                <a:rPr lang="nl-NL" altLang="en-US" sz="900" b="1" dirty="0">
                  <a:latin typeface="Verdana" panose="020B0604030504040204" pitchFamily="34" charset="0"/>
                </a:rPr>
                <a:t>CE</a:t>
              </a:r>
              <a:endParaRPr lang="en-GB" altLang="en-US" sz="900" b="1" baseline="-25000" dirty="0">
                <a:latin typeface="Verdana" panose="020B0604030504040204" pitchFamily="34" charset="0"/>
              </a:endParaRPr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2CFAF7C9-D2F1-49E2-966E-0D1E1C76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32"/>
              <a:ext cx="3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nl-NL" altLang="en-US" sz="900" b="1" dirty="0">
                  <a:latin typeface="Verdana" panose="020B0604030504040204" pitchFamily="34" charset="0"/>
                </a:rPr>
                <a:t>Access</a:t>
              </a:r>
            </a:p>
            <a:p>
              <a:pPr algn="ctr"/>
              <a:r>
                <a:rPr lang="nl-NL" altLang="en-US" sz="900" b="1" dirty="0">
                  <a:latin typeface="Verdana" panose="020B0604030504040204" pitchFamily="34" charset="0"/>
                </a:rPr>
                <a:t>PE</a:t>
              </a:r>
              <a:endParaRPr lang="en-GB" altLang="en-US" sz="900" b="1" baseline="-25000" dirty="0">
                <a:latin typeface="Verdana" panose="020B060403050404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C564ED-8A80-4C19-BFA6-807CE8067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910"/>
              <a:ext cx="1180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r"/>
              <a:r>
                <a:rPr lang="nl-NL" altLang="en-US" sz="1000" b="1" i="1" dirty="0"/>
                <a:t>Access Network BE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1E4B80E-255A-4621-9BB4-3476FC4D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518511"/>
            <a:ext cx="2016125" cy="1368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nl-NL" altLang="en-US" sz="1000" b="1" i="1" dirty="0"/>
              <a:t>MPLS Backbone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E030DF-85DB-48C6-8112-EFAE71DABA11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91311"/>
            <a:ext cx="1728787" cy="1223962"/>
            <a:chOff x="2345" y="845"/>
            <a:chExt cx="1089" cy="404"/>
          </a:xfrm>
        </p:grpSpPr>
        <p:cxnSp>
          <p:nvCxnSpPr>
            <p:cNvPr id="47" name="AutoShape 46">
              <a:extLst>
                <a:ext uri="{FF2B5EF4-FFF2-40B4-BE49-F238E27FC236}">
                  <a16:creationId xmlns:a16="http://schemas.microsoft.com/office/drawing/2014/main" id="{BA1EACD4-B3C2-4FED-96BA-A29C106DBC9D}"/>
                </a:ext>
              </a:extLst>
            </p:cNvPr>
            <p:cNvCxnSpPr>
              <a:cxnSpLocks noChangeShapeType="1"/>
              <a:stCxn id="14" idx="0"/>
              <a:endCxn id="15" idx="0"/>
            </p:cNvCxnSpPr>
            <p:nvPr/>
          </p:nvCxnSpPr>
          <p:spPr bwMode="auto">
            <a:xfrm rot="5400000" flipH="1" flipV="1">
              <a:off x="2888" y="633"/>
              <a:ext cx="4" cy="1089"/>
            </a:xfrm>
            <a:prstGeom prst="bentConnector3">
              <a:avLst>
                <a:gd name="adj1" fmla="val 3885831"/>
              </a:avLst>
            </a:prstGeom>
            <a:noFill/>
            <a:ln w="76200">
              <a:solidFill>
                <a:srgbClr val="FF99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 Box 47">
              <a:extLst>
                <a:ext uri="{FF2B5EF4-FFF2-40B4-BE49-F238E27FC236}">
                  <a16:creationId xmlns:a16="http://schemas.microsoft.com/office/drawing/2014/main" id="{FBE06E45-7D4D-4AFF-83B5-59007F929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845"/>
              <a:ext cx="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36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6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698B-FA0F-482C-A133-6433FF1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4448 - Ethernet MPLS Encapsulation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6ADA3-47B9-42CA-B1BA-9D10BC9496D5}"/>
              </a:ext>
            </a:extLst>
          </p:cNvPr>
          <p:cNvGrpSpPr>
            <a:grpSpLocks/>
          </p:cNvGrpSpPr>
          <p:nvPr/>
        </p:nvGrpSpPr>
        <p:grpSpPr bwMode="auto">
          <a:xfrm>
            <a:off x="164520" y="1290638"/>
            <a:ext cx="8704262" cy="2024062"/>
            <a:chOff x="113" y="1483"/>
            <a:chExt cx="5483" cy="1275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29B74F9E-E317-4667-96FB-EC790942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1483"/>
              <a:ext cx="421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en-US" sz="1400" b="1"/>
                <a:t> 0                                      1                                      2                                      3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400" b="1"/>
                <a:t> 0  1  2  3  4  5  6  7  8  9  0  1  2  3  4  5  6  7  8  9  0  1  2  3  4  5  6  7  8  9  0  1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989FFA-72B1-459E-AFF9-AE63878F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168"/>
              <a:ext cx="3990" cy="298"/>
            </a:xfrm>
            <a:prstGeom prst="rect">
              <a:avLst/>
            </a:prstGeom>
            <a:solidFill>
              <a:srgbClr val="CC0000"/>
            </a:solidFill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F0C6F8-8ECD-4183-8C8D-57D91321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460"/>
              <a:ext cx="3990" cy="298"/>
            </a:xfrm>
            <a:prstGeom prst="rect">
              <a:avLst/>
            </a:prstGeom>
            <a:solidFill>
              <a:srgbClr val="CC0000"/>
            </a:solidFill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0085B12E-4012-4FDC-B163-9545AB860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2229"/>
              <a:ext cx="34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GB" altLang="en-US" sz="13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EXP</a:t>
              </a:r>
              <a:endParaRPr lang="en-US" altLang="en-US" sz="13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41B20A61-59ED-455B-8E21-D30D5A56A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2218"/>
              <a:ext cx="96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GB" altLang="en-US" sz="13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TTL (set to 2)</a:t>
              </a:r>
              <a:endParaRPr lang="en-US" altLang="en-US" sz="13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B75E62-9A63-4D26-AC2D-276FAAE9C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2229"/>
              <a:ext cx="14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n-US" sz="13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en-US" sz="13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4FC7EF-5DF0-4548-9B16-77F670B41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226"/>
              <a:ext cx="573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n-US" sz="13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PW Label</a:t>
              </a:r>
              <a:endParaRPr lang="en-US" altLang="en-US" sz="13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AFF751-7302-4014-AAB2-02F0121A0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506"/>
              <a:ext cx="1276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n-US" sz="13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Control Word (optional)</a:t>
              </a:r>
              <a:endParaRPr lang="en-US" altLang="en-US" sz="13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F1EF0FE4-4FE1-4510-A3FE-F9D754FB9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432"/>
              <a:ext cx="953" cy="227"/>
            </a:xfrm>
            <a:prstGeom prst="wedgeRectCallout">
              <a:avLst>
                <a:gd name="adj1" fmla="val 82528"/>
                <a:gd name="adj2" fmla="val -75111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nl-NL" altLang="en-US" sz="1400">
                  <a:solidFill>
                    <a:schemeClr val="bg1"/>
                  </a:solidFill>
                </a:rPr>
                <a:t>Inner Label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18D2A5E-BD02-4BCB-BB40-7591ED69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2151"/>
              <a:ext cx="0" cy="307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 anchor="ctr"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3B9A3801-535B-4FFB-9106-74A1EF6B4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" y="2153"/>
              <a:ext cx="0" cy="307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 anchor="ctr"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A7D9B315-ACD8-482F-BDD9-9C20126F2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2153"/>
              <a:ext cx="0" cy="307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EF0527-E892-4B9D-B1AC-2157220EE1D1}"/>
              </a:ext>
            </a:extLst>
          </p:cNvPr>
          <p:cNvGrpSpPr>
            <a:grpSpLocks/>
          </p:cNvGrpSpPr>
          <p:nvPr/>
        </p:nvGrpSpPr>
        <p:grpSpPr bwMode="auto">
          <a:xfrm>
            <a:off x="164520" y="1501775"/>
            <a:ext cx="8351837" cy="876300"/>
            <a:chOff x="113" y="1616"/>
            <a:chExt cx="5261" cy="5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B5C943-B6D9-428A-A8AA-0FC13485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864"/>
              <a:ext cx="3991" cy="304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311510C3-C766-47F8-B143-744C3858F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1947"/>
              <a:ext cx="34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GB" alt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EXP</a:t>
              </a:r>
              <a:endParaRPr lang="en-US" altLang="en-US" sz="13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DDD8C814-9272-4FBF-9C44-68282C4A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1963"/>
              <a:ext cx="960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GB" alt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TTL</a:t>
              </a:r>
              <a:endParaRPr lang="en-US" altLang="en-US" sz="13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C4397C-D229-4440-818A-4D6BAC78D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938"/>
              <a:ext cx="14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en-US" sz="13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456179-29E6-4FE2-87F4-0D13ABC7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945"/>
              <a:ext cx="1742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>
              <a:spAutoFit/>
            </a:bodyPr>
            <a:lstStyle>
              <a:lvl1pPr marL="128588" indent="-128588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143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87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defTabSz="1028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defTabSz="10287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GB" alt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PSN Tunnel Label (LDP or RSVP)</a:t>
              </a:r>
              <a:endParaRPr lang="en-US" altLang="en-US" sz="13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FFAC1231-EF10-4D7D-9B63-40649271D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616"/>
              <a:ext cx="953" cy="227"/>
            </a:xfrm>
            <a:prstGeom prst="wedgeRectCallout">
              <a:avLst>
                <a:gd name="adj1" fmla="val 75394"/>
                <a:gd name="adj2" fmla="val 12709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nl-NL" altLang="en-US" sz="1400"/>
                <a:t>Outer Label</a:t>
              </a: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6FCBF54B-95B7-4F3B-8679-9AD3F4E72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1866"/>
              <a:ext cx="0" cy="298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 anchor="ctr"/>
            <a:lstStyle/>
            <a:p>
              <a:endParaRPr 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2E2EB190-112B-4089-8BE9-3ADDFC2FB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" y="1875"/>
              <a:ext cx="0" cy="289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 anchor="ctr"/>
            <a:lstStyle/>
            <a:p>
              <a:endParaRPr 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B05602FC-2F7B-4AFA-9C11-E7E1DBC45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1874"/>
              <a:ext cx="0" cy="289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 anchor="ctr"/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3A24B4-67A6-46D7-9BE5-6517E258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645" y="3302000"/>
            <a:ext cx="6334125" cy="457200"/>
          </a:xfrm>
          <a:prstGeom prst="rect">
            <a:avLst/>
          </a:prstGeom>
          <a:solidFill>
            <a:srgbClr val="6699FF"/>
          </a:solidFill>
          <a:ln w="9525" cap="rnd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/>
            <a:endParaRPr lang="en-US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59B388-CD77-47C4-97FA-DD7A0BBF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520" y="3348038"/>
            <a:ext cx="130016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marL="128588" indent="-128588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GB" altLang="en-US" sz="1500" b="1" dirty="0">
                <a:solidFill>
                  <a:schemeClr val="bg1"/>
                </a:solidFill>
              </a:rPr>
              <a:t>Layer-2 PDU</a:t>
            </a:r>
            <a:endParaRPr lang="en-US" altLang="en-US" sz="1500" b="1" dirty="0">
              <a:solidFill>
                <a:schemeClr val="bg1"/>
              </a:solidFill>
            </a:endParaRP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5DC49243-4D06-400A-9659-E4DB0513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20" y="4165600"/>
            <a:ext cx="2160587" cy="720725"/>
          </a:xfrm>
          <a:prstGeom prst="wedgeRectCallout">
            <a:avLst>
              <a:gd name="adj1" fmla="val 54190"/>
              <a:gd name="adj2" fmla="val -127755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nl-NL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Original Ethernet</a:t>
            </a:r>
          </a:p>
          <a:p>
            <a:pPr algn="ctr"/>
            <a:r>
              <a:rPr lang="nl-NL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</a:t>
            </a:r>
          </a:p>
          <a:p>
            <a:pPr algn="ctr"/>
            <a:r>
              <a:rPr lang="nl-NL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(including VLAN tags!)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E797566-E5BA-45B1-AFF5-9A211BBCD0C8}"/>
              </a:ext>
            </a:extLst>
          </p:cNvPr>
          <p:cNvGrpSpPr/>
          <p:nvPr/>
        </p:nvGrpSpPr>
        <p:grpSpPr>
          <a:xfrm>
            <a:off x="2974712" y="3899853"/>
            <a:ext cx="4800600" cy="1039614"/>
            <a:chOff x="3058532" y="3935413"/>
            <a:chExt cx="4800600" cy="1039614"/>
          </a:xfrm>
        </p:grpSpPr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0067ACC4-62D1-4ABA-B244-746EE30F7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632" y="4210050"/>
              <a:ext cx="762000" cy="457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nl-NL" altLang="en-US" b="1">
                  <a:solidFill>
                    <a:schemeClr val="bg1"/>
                  </a:solidFill>
                </a:rPr>
                <a:t>TCI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85F4D814-D068-4EE1-AD13-3E68E823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632" y="4211638"/>
              <a:ext cx="762000" cy="457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nl-NL" altLang="en-US" b="1">
                  <a:solidFill>
                    <a:schemeClr val="bg1"/>
                  </a:solidFill>
                </a:rPr>
                <a:t>TPID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727CBD0C-C678-422E-8EB1-0D62F928B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432" y="4667250"/>
              <a:ext cx="9906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b="1">
                  <a:latin typeface="Times New Roman" panose="02020603050405020304" pitchFamily="18" charset="0"/>
                </a:rPr>
                <a:t>&lt;2 octets&gt;</a:t>
              </a:r>
            </a:p>
          </p:txBody>
        </p:sp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D868DB9C-2C67-4CF1-AE78-A7741C5B4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432" y="4667250"/>
              <a:ext cx="9906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b="1">
                  <a:latin typeface="Times New Roman" panose="02020603050405020304" pitchFamily="18" charset="0"/>
                </a:rPr>
                <a:t>&lt;2 octets&gt;</a:t>
              </a:r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5CF2BBDC-589E-4ACE-9581-75F40F738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632" y="4210050"/>
              <a:ext cx="838200" cy="4572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nl-NL" altLang="en-US" b="1" dirty="0">
                  <a:solidFill>
                    <a:srgbClr val="FFCC99"/>
                  </a:solidFill>
                </a:rPr>
                <a:t>Ethertype</a:t>
              </a:r>
              <a:endParaRPr lang="en-US" altLang="en-US" b="1" dirty="0">
                <a:solidFill>
                  <a:srgbClr val="FFCC99"/>
                </a:solidFill>
              </a:endParaRPr>
            </a:p>
          </p:txBody>
        </p: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05E6069F-03DF-466F-90A5-85CA4AAC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832" y="4210050"/>
              <a:ext cx="690563" cy="4572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nl-NL" altLang="en-US" b="1">
                  <a:solidFill>
                    <a:srgbClr val="FFCC99"/>
                  </a:solidFill>
                </a:rPr>
                <a:t>SA</a:t>
              </a:r>
              <a:endParaRPr lang="en-US" altLang="en-US" b="1">
                <a:solidFill>
                  <a:srgbClr val="FFCC99"/>
                </a:solidFill>
              </a:endParaRPr>
            </a:p>
          </p:txBody>
        </p:sp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CFCFD92E-6B4D-4925-BD39-29FE31A1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632" y="4210050"/>
              <a:ext cx="838200" cy="4572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nl-NL" altLang="en-US" b="1">
                  <a:solidFill>
                    <a:srgbClr val="FFCC99"/>
                  </a:solidFill>
                </a:rPr>
                <a:t>DA</a:t>
              </a:r>
              <a:endParaRPr lang="en-US" altLang="en-US" b="1">
                <a:solidFill>
                  <a:srgbClr val="FFCC99"/>
                </a:solidFill>
              </a:endParaRPr>
            </a:p>
          </p:txBody>
        </p:sp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27595AD3-EC38-4AB4-B87E-5001DE0DA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832" y="4210050"/>
              <a:ext cx="762000" cy="457200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nl-NL" altLang="en-US" b="1">
                  <a:solidFill>
                    <a:srgbClr val="FFCC99"/>
                  </a:solidFill>
                </a:rPr>
                <a:t>Data</a:t>
              </a:r>
              <a:endParaRPr lang="en-US" altLang="en-US" b="1">
                <a:solidFill>
                  <a:srgbClr val="FFCC99"/>
                </a:solidFill>
              </a:endParaRP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0F62D6F2-9454-4503-B375-7757E1888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532" y="3935413"/>
              <a:ext cx="9906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b="1">
                  <a:latin typeface="Times New Roman" panose="02020603050405020304" pitchFamily="18" charset="0"/>
                </a:rPr>
                <a:t>&lt;6 octets&gt;</a:t>
              </a:r>
            </a:p>
          </p:txBody>
        </p:sp>
        <p:sp>
          <p:nvSpPr>
            <p:cNvPr id="49" name="Text Box 16">
              <a:extLst>
                <a:ext uri="{FF2B5EF4-FFF2-40B4-BE49-F238E27FC236}">
                  <a16:creationId xmlns:a16="http://schemas.microsoft.com/office/drawing/2014/main" id="{F024D75F-D924-4F5B-BCE2-DED855340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8432" y="3935413"/>
              <a:ext cx="9906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b="1">
                  <a:latin typeface="Times New Roman" panose="02020603050405020304" pitchFamily="18" charset="0"/>
                </a:rPr>
                <a:t>&lt;2 octets&gt;</a:t>
              </a:r>
            </a:p>
          </p:txBody>
        </p:sp>
        <p:sp>
          <p:nvSpPr>
            <p:cNvPr id="51" name="Text Box 17">
              <a:extLst>
                <a:ext uri="{FF2B5EF4-FFF2-40B4-BE49-F238E27FC236}">
                  <a16:creationId xmlns:a16="http://schemas.microsoft.com/office/drawing/2014/main" id="{5111CBA2-E08C-438C-BF38-A2A9CE28D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8532" y="3935413"/>
              <a:ext cx="9906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b="1">
                  <a:latin typeface="Times New Roman" panose="02020603050405020304" pitchFamily="18" charset="0"/>
                </a:rPr>
                <a:t>&lt;46-1500&gt;</a:t>
              </a:r>
            </a:p>
          </p:txBody>
        </p:sp>
        <p:sp>
          <p:nvSpPr>
            <p:cNvPr id="53" name="Text Box 18">
              <a:extLst>
                <a:ext uri="{FF2B5EF4-FFF2-40B4-BE49-F238E27FC236}">
                  <a16:creationId xmlns:a16="http://schemas.microsoft.com/office/drawing/2014/main" id="{21D71AF0-5DFF-47FC-AEE9-FAD799F57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582" y="3935413"/>
              <a:ext cx="9906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altLang="en-US" b="1">
                  <a:latin typeface="Times New Roman" panose="02020603050405020304" pitchFamily="18" charset="0"/>
                </a:rPr>
                <a:t>&lt;6 octets&gt;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20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123 L 0.0033 0.00123 C 0.00364 -0.00278 0.00364 -0.00679 0.00399 -0.0108 C 0.00434 -0.01266 0.00503 -0.01389 0.00538 -0.01543 C 0.00677 -0.02161 0.00677 -0.02253 0.00746 -0.0287 C 0.00764 -0.06327 0.00816 -0.09815 0.00816 -0.13272 C 0.00816 -0.13642 0.00781 -0.14012 0.00746 -0.14352 C 0.00729 -0.14475 0.00712 -0.14599 0.00677 -0.14722 C 0.00555 -0.14969 0.00278 -0.15432 0.00278 -0.15432 C 0.00087 -0.16389 0.00139 -0.15895 0.00139 -0.16945 " pathEditMode="relative" ptsTypes="AAAAAAAA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089-0BAC-404E-85B5-C2080B70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068"/>
            <a:ext cx="9143999" cy="656942"/>
          </a:xfrm>
        </p:spPr>
        <p:txBody>
          <a:bodyPr/>
          <a:lstStyle/>
          <a:p>
            <a:r>
              <a:rPr lang="en-US" dirty="0"/>
              <a:t>Carrier Supporting Carrier - Carrying VPNs Transparently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0E20524-3EBB-43D1-BBC5-819304B71337}"/>
              </a:ext>
            </a:extLst>
          </p:cNvPr>
          <p:cNvSpPr/>
          <p:nvPr/>
        </p:nvSpPr>
        <p:spPr>
          <a:xfrm>
            <a:off x="322536" y="1015082"/>
            <a:ext cx="2714835" cy="202183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pPr algn="ctr"/>
            <a:r>
              <a:rPr lang="en-US" sz="1800" b="1" u="sng" dirty="0">
                <a:solidFill>
                  <a:schemeClr val="accent2"/>
                </a:solidFill>
                <a:latin typeface="Arial"/>
                <a:cs typeface="Arial"/>
              </a:rPr>
              <a:t>Partner carrier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09096E2-B78F-43C8-A7AE-EDA72443C235}"/>
              </a:ext>
            </a:extLst>
          </p:cNvPr>
          <p:cNvSpPr/>
          <p:nvPr/>
        </p:nvSpPr>
        <p:spPr>
          <a:xfrm>
            <a:off x="1058097" y="1715079"/>
            <a:ext cx="1466193" cy="485480"/>
          </a:xfrm>
          <a:prstGeom prst="cloud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VPN-110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DE015C2-B2C3-4449-AEDF-ED8905F32A4B}"/>
              </a:ext>
            </a:extLst>
          </p:cNvPr>
          <p:cNvSpPr/>
          <p:nvPr/>
        </p:nvSpPr>
        <p:spPr>
          <a:xfrm>
            <a:off x="1058098" y="2270125"/>
            <a:ext cx="1466193" cy="485480"/>
          </a:xfrm>
          <a:prstGeom prst="cloud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VPN-120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13F128-9796-4CC0-B016-8CB9BD8B1F7A}"/>
              </a:ext>
            </a:extLst>
          </p:cNvPr>
          <p:cNvSpPr/>
          <p:nvPr/>
        </p:nvSpPr>
        <p:spPr>
          <a:xfrm>
            <a:off x="5841533" y="1015082"/>
            <a:ext cx="2836802" cy="202183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pPr algn="ctr"/>
            <a:r>
              <a:rPr lang="en-US" sz="1800" b="1" u="sng" dirty="0">
                <a:solidFill>
                  <a:schemeClr val="accent2"/>
                </a:solidFill>
                <a:latin typeface="Arial"/>
                <a:cs typeface="Arial"/>
              </a:rPr>
              <a:t>Partner carrier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28ADEFE-9A10-409F-9F0A-D71055D30EB5}"/>
              </a:ext>
            </a:extLst>
          </p:cNvPr>
          <p:cNvSpPr/>
          <p:nvPr/>
        </p:nvSpPr>
        <p:spPr>
          <a:xfrm>
            <a:off x="6479677" y="1715079"/>
            <a:ext cx="1466193" cy="485480"/>
          </a:xfrm>
          <a:prstGeom prst="cloud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VPN-110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BC80DA-DCA2-42C7-A907-F9F75C5F1D44}"/>
              </a:ext>
            </a:extLst>
          </p:cNvPr>
          <p:cNvSpPr/>
          <p:nvPr/>
        </p:nvSpPr>
        <p:spPr>
          <a:xfrm>
            <a:off x="6479678" y="2270125"/>
            <a:ext cx="1466193" cy="485480"/>
          </a:xfrm>
          <a:prstGeom prst="cloud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VPN-120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B5DEF7C-918B-4F0A-B7C0-1DE035FFF7E8}"/>
              </a:ext>
            </a:extLst>
          </p:cNvPr>
          <p:cNvSpPr/>
          <p:nvPr/>
        </p:nvSpPr>
        <p:spPr>
          <a:xfrm>
            <a:off x="3162434" y="1324303"/>
            <a:ext cx="2557645" cy="1611937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pPr algn="ctr"/>
            <a:r>
              <a:rPr lang="en-US" sz="1800" b="1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CsC</a:t>
            </a:r>
            <a:r>
              <a:rPr lang="en-US" sz="1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network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CD929AA-67C5-4E86-805E-59E7BD442258}"/>
              </a:ext>
            </a:extLst>
          </p:cNvPr>
          <p:cNvSpPr/>
          <p:nvPr/>
        </p:nvSpPr>
        <p:spPr>
          <a:xfrm rot="5400000">
            <a:off x="4277991" y="635831"/>
            <a:ext cx="485480" cy="3190240"/>
          </a:xfrm>
          <a:prstGeom prst="can">
            <a:avLst/>
          </a:prstGeom>
          <a:solidFill>
            <a:srgbClr val="BFBFBF">
              <a:alpha val="40000"/>
            </a:srgbClr>
          </a:solidFill>
          <a:ln w="19050">
            <a:solidFill>
              <a:schemeClr val="accent2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32D6DFD-B2ED-4BA8-AA36-62B15477D3BB}"/>
              </a:ext>
            </a:extLst>
          </p:cNvPr>
          <p:cNvSpPr/>
          <p:nvPr/>
        </p:nvSpPr>
        <p:spPr>
          <a:xfrm>
            <a:off x="2364933" y="1977736"/>
            <a:ext cx="4279238" cy="222823"/>
          </a:xfrm>
          <a:custGeom>
            <a:avLst/>
            <a:gdLst>
              <a:gd name="connsiteX0" fmla="*/ 0 w 3302876"/>
              <a:gd name="connsiteY0" fmla="*/ 110332 h 1084168"/>
              <a:gd name="connsiteX1" fmla="*/ 126124 w 3302876"/>
              <a:gd name="connsiteY1" fmla="*/ 141863 h 1084168"/>
              <a:gd name="connsiteX2" fmla="*/ 370490 w 3302876"/>
              <a:gd name="connsiteY2" fmla="*/ 110332 h 1084168"/>
              <a:gd name="connsiteX3" fmla="*/ 709448 w 3302876"/>
              <a:gd name="connsiteY3" fmla="*/ 953787 h 1084168"/>
              <a:gd name="connsiteX4" fmla="*/ 2278117 w 3302876"/>
              <a:gd name="connsiteY4" fmla="*/ 993201 h 1084168"/>
              <a:gd name="connsiteX5" fmla="*/ 3074276 w 3302876"/>
              <a:gd name="connsiteY5" fmla="*/ 94566 h 1084168"/>
              <a:gd name="connsiteX6" fmla="*/ 3302876 w 3302876"/>
              <a:gd name="connsiteY6" fmla="*/ 70918 h 10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2876" h="1084168">
                <a:moveTo>
                  <a:pt x="0" y="110332"/>
                </a:moveTo>
                <a:cubicBezTo>
                  <a:pt x="32188" y="126097"/>
                  <a:pt x="64376" y="141863"/>
                  <a:pt x="126124" y="141863"/>
                </a:cubicBezTo>
                <a:cubicBezTo>
                  <a:pt x="187872" y="141863"/>
                  <a:pt x="273269" y="-24989"/>
                  <a:pt x="370490" y="110332"/>
                </a:cubicBezTo>
                <a:cubicBezTo>
                  <a:pt x="467711" y="245653"/>
                  <a:pt x="391510" y="806642"/>
                  <a:pt x="709448" y="953787"/>
                </a:cubicBezTo>
                <a:cubicBezTo>
                  <a:pt x="1027386" y="1100932"/>
                  <a:pt x="1883979" y="1136405"/>
                  <a:pt x="2278117" y="993201"/>
                </a:cubicBezTo>
                <a:cubicBezTo>
                  <a:pt x="2672255" y="849997"/>
                  <a:pt x="2903483" y="248280"/>
                  <a:pt x="3074276" y="94566"/>
                </a:cubicBezTo>
                <a:cubicBezTo>
                  <a:pt x="3245069" y="-59148"/>
                  <a:pt x="3273972" y="5885"/>
                  <a:pt x="3302876" y="70918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974DC3-9457-4832-9E64-59922492D3BB}"/>
              </a:ext>
            </a:extLst>
          </p:cNvPr>
          <p:cNvSpPr/>
          <p:nvPr/>
        </p:nvSpPr>
        <p:spPr>
          <a:xfrm flipV="1">
            <a:off x="2218825" y="2320422"/>
            <a:ext cx="4279238" cy="222823"/>
          </a:xfrm>
          <a:custGeom>
            <a:avLst/>
            <a:gdLst>
              <a:gd name="connsiteX0" fmla="*/ 0 w 3302876"/>
              <a:gd name="connsiteY0" fmla="*/ 110332 h 1084168"/>
              <a:gd name="connsiteX1" fmla="*/ 126124 w 3302876"/>
              <a:gd name="connsiteY1" fmla="*/ 141863 h 1084168"/>
              <a:gd name="connsiteX2" fmla="*/ 370490 w 3302876"/>
              <a:gd name="connsiteY2" fmla="*/ 110332 h 1084168"/>
              <a:gd name="connsiteX3" fmla="*/ 709448 w 3302876"/>
              <a:gd name="connsiteY3" fmla="*/ 953787 h 1084168"/>
              <a:gd name="connsiteX4" fmla="*/ 2278117 w 3302876"/>
              <a:gd name="connsiteY4" fmla="*/ 993201 h 1084168"/>
              <a:gd name="connsiteX5" fmla="*/ 3074276 w 3302876"/>
              <a:gd name="connsiteY5" fmla="*/ 94566 h 1084168"/>
              <a:gd name="connsiteX6" fmla="*/ 3302876 w 3302876"/>
              <a:gd name="connsiteY6" fmla="*/ 70918 h 10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2876" h="1084168">
                <a:moveTo>
                  <a:pt x="0" y="110332"/>
                </a:moveTo>
                <a:cubicBezTo>
                  <a:pt x="32188" y="126097"/>
                  <a:pt x="64376" y="141863"/>
                  <a:pt x="126124" y="141863"/>
                </a:cubicBezTo>
                <a:cubicBezTo>
                  <a:pt x="187872" y="141863"/>
                  <a:pt x="273269" y="-24989"/>
                  <a:pt x="370490" y="110332"/>
                </a:cubicBezTo>
                <a:cubicBezTo>
                  <a:pt x="467711" y="245653"/>
                  <a:pt x="391510" y="806642"/>
                  <a:pt x="709448" y="953787"/>
                </a:cubicBezTo>
                <a:cubicBezTo>
                  <a:pt x="1027386" y="1100932"/>
                  <a:pt x="1883979" y="1136405"/>
                  <a:pt x="2278117" y="993201"/>
                </a:cubicBezTo>
                <a:cubicBezTo>
                  <a:pt x="2672255" y="849997"/>
                  <a:pt x="2903483" y="248280"/>
                  <a:pt x="3074276" y="94566"/>
                </a:cubicBezTo>
                <a:cubicBezTo>
                  <a:pt x="3245069" y="-59148"/>
                  <a:pt x="3273972" y="5885"/>
                  <a:pt x="3302876" y="70918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42E17E9-DD95-4355-8B12-C5F5149A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36" y="3346141"/>
            <a:ext cx="8587784" cy="1439219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VPNs are not stitched to each other.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Rather, the </a:t>
            </a:r>
            <a:r>
              <a:rPr lang="en-US" sz="1800" dirty="0" err="1">
                <a:latin typeface="Arial" charset="0"/>
                <a:ea typeface="ＭＳ Ｐゴシック" charset="0"/>
              </a:rPr>
              <a:t>CsC</a:t>
            </a:r>
            <a:r>
              <a:rPr lang="en-US" sz="1800" dirty="0">
                <a:latin typeface="Arial" charset="0"/>
                <a:ea typeface="ＭＳ Ｐゴシック" charset="0"/>
              </a:rPr>
              <a:t> network acts as a (MPLS) tunnel for all LSPs.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The </a:t>
            </a:r>
            <a:r>
              <a:rPr lang="en-US" sz="1800" dirty="0" err="1">
                <a:latin typeface="Arial" charset="0"/>
                <a:ea typeface="ＭＳ Ｐゴシック" charset="0"/>
              </a:rPr>
              <a:t>CsC</a:t>
            </a:r>
            <a:r>
              <a:rPr lang="en-US" sz="1800" dirty="0">
                <a:latin typeface="Arial" charset="0"/>
                <a:ea typeface="ＭＳ Ｐゴシック" charset="0"/>
              </a:rPr>
              <a:t> does not interfere with any services in their partner carrier networks.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ALL VPNs are carried transparently over the combined E2E MPLS LSP</a:t>
            </a:r>
          </a:p>
        </p:txBody>
      </p:sp>
    </p:spTree>
    <p:extLst>
      <p:ext uri="{BB962C8B-B14F-4D97-AF65-F5344CB8AC3E}">
        <p14:creationId xmlns:p14="http://schemas.microsoft.com/office/powerpoint/2010/main" val="2061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B5C6-C9E1-4C29-9FC1-F1D61D10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4"/>
            <a:ext cx="8223250" cy="584196"/>
          </a:xfrm>
        </p:spPr>
        <p:txBody>
          <a:bodyPr/>
          <a:lstStyle/>
          <a:p>
            <a:r>
              <a:rPr lang="en-US" dirty="0"/>
              <a:t>L2 Circuit - Control and Forwarding Plane - Principle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E6622764-58F2-4403-977D-7ACD7DE3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357563"/>
            <a:ext cx="2520950" cy="576262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nl-NL" altLang="en-US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MPLS Backbone</a:t>
            </a:r>
            <a:endParaRPr lang="en-GB" altLang="en-US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60A911A4-8AAD-4D62-A335-8BF360204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2480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98583B6-A5CC-49CF-8DCD-03A2E16B9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924175"/>
            <a:ext cx="582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400" b="1">
                <a:latin typeface="Verdana" panose="020B0604030504040204" pitchFamily="34" charset="0"/>
              </a:rPr>
              <a:t>NNI</a:t>
            </a:r>
            <a:endParaRPr lang="en-GB" altLang="en-US" sz="1400" b="1" baseline="-25000">
              <a:latin typeface="Verdana" panose="020B0604030504040204" pitchFamily="34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6F550F7-D8F1-4F05-B79C-1E12CBDA42B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73225" y="3429000"/>
            <a:ext cx="323850" cy="431800"/>
          </a:xfrm>
          <a:prstGeom prst="can">
            <a:avLst>
              <a:gd name="adj" fmla="val 26728"/>
            </a:avLst>
          </a:prstGeom>
          <a:solidFill>
            <a:schemeClr val="accent1">
              <a:alpha val="32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r"/>
            <a:endParaRPr lang="en-GB" alt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59A01-60CB-492F-AEFA-3946B5DCECD6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429000"/>
            <a:ext cx="431800" cy="431800"/>
            <a:chOff x="912" y="768"/>
            <a:chExt cx="1056" cy="10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4A2108-4EDF-45E3-96F4-C581357A9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0B1F4A-85E7-4A8F-A69D-492AD960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Line 10">
            <a:extLst>
              <a:ext uri="{FF2B5EF4-FFF2-40B4-BE49-F238E27FC236}">
                <a16:creationId xmlns:a16="http://schemas.microsoft.com/office/drawing/2014/main" id="{7E4A6DC8-9306-4F20-87ED-7F9C9967E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32480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1700C2D-CE58-484A-BCDC-683FF453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924175"/>
            <a:ext cx="582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400" b="1">
                <a:latin typeface="Verdana" panose="020B0604030504040204" pitchFamily="34" charset="0"/>
              </a:rPr>
              <a:t>NNI</a:t>
            </a:r>
            <a:endParaRPr lang="en-GB" altLang="en-US" sz="1400" b="1" baseline="-25000">
              <a:latin typeface="Verdana" panose="020B0604030504040204" pitchFamily="34" charset="0"/>
            </a:endParaRP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CCA8CEA2-9B4F-4299-A075-593F585A77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95307" y="3464718"/>
            <a:ext cx="323850" cy="360363"/>
          </a:xfrm>
          <a:prstGeom prst="can">
            <a:avLst>
              <a:gd name="adj" fmla="val 21456"/>
            </a:avLst>
          </a:prstGeom>
          <a:solidFill>
            <a:schemeClr val="accent1">
              <a:alpha val="32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r"/>
            <a:endParaRPr lang="en-GB" altLang="en-US" sz="1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014ADF-FA85-41C2-8A18-6DAE294C48A7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429000"/>
            <a:ext cx="431800" cy="431800"/>
            <a:chOff x="912" y="768"/>
            <a:chExt cx="1056" cy="10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822829-74A0-4373-A9F4-73DD13A7D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1BA4B0-DB03-4BDC-8811-55FC3864E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947D4E0B-DE68-4E95-9EE9-1FB6E4BDA195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>
            <a:off x="1403350" y="3644900"/>
            <a:ext cx="1439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AA69BDE-18E0-4358-995A-48939E3E3A49}"/>
              </a:ext>
            </a:extLst>
          </p:cNvPr>
          <p:cNvCxnSpPr>
            <a:cxnSpLocks noChangeShapeType="1"/>
            <a:endCxn id="15" idx="3"/>
          </p:cNvCxnSpPr>
          <p:nvPr/>
        </p:nvCxnSpPr>
        <p:spPr bwMode="auto">
          <a:xfrm flipH="1">
            <a:off x="5867400" y="3644900"/>
            <a:ext cx="1873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18">
            <a:extLst>
              <a:ext uri="{FF2B5EF4-FFF2-40B4-BE49-F238E27FC236}">
                <a16:creationId xmlns:a16="http://schemas.microsoft.com/office/drawing/2014/main" id="{AE46F0DD-41C6-47D7-A9C8-1BA5A262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08500"/>
            <a:ext cx="1223963" cy="360363"/>
          </a:xfrm>
          <a:prstGeom prst="wedgeRectCallout">
            <a:avLst>
              <a:gd name="adj1" fmla="val 48574"/>
              <a:gd name="adj2" fmla="val -218722"/>
            </a:avLst>
          </a:prstGeom>
          <a:solidFill>
            <a:srgbClr val="9F5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nl-NL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AMS-001</a:t>
            </a:r>
          </a:p>
          <a:p>
            <a:pPr algn="ctr"/>
            <a:r>
              <a:rPr lang="nl-NL" alt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MPLS edge router</a:t>
            </a:r>
            <a:endParaRPr lang="nl-NL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AutoShape 19">
            <a:extLst>
              <a:ext uri="{FF2B5EF4-FFF2-40B4-BE49-F238E27FC236}">
                <a16:creationId xmlns:a16="http://schemas.microsoft.com/office/drawing/2014/main" id="{61F23741-C4B6-47E0-A2D8-E7A488F8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399" y="4441506"/>
            <a:ext cx="1295400" cy="360363"/>
          </a:xfrm>
          <a:prstGeom prst="wedgeRectCallout">
            <a:avLst>
              <a:gd name="adj1" fmla="val -56370"/>
              <a:gd name="adj2" fmla="val -215639"/>
            </a:avLst>
          </a:prstGeom>
          <a:solidFill>
            <a:srgbClr val="9F5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nl-NL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BRU-001</a:t>
            </a:r>
          </a:p>
          <a:p>
            <a:pPr algn="ctr"/>
            <a:r>
              <a:rPr lang="nl-NL" altLang="en-US" sz="1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MPLS edge router</a:t>
            </a:r>
            <a:endParaRPr lang="nl-NL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A69CF270-40E0-4189-84A9-5706E2A3B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1" y="2997200"/>
            <a:ext cx="1205220" cy="360363"/>
          </a:xfrm>
          <a:prstGeom prst="wedgeRectCallout">
            <a:avLst>
              <a:gd name="adj1" fmla="val 114171"/>
              <a:gd name="adj2" fmla="val 122685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VLAN ID 1004</a:t>
            </a:r>
          </a:p>
          <a:p>
            <a:r>
              <a:rPr lang="nl-NL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 tag - NL)</a:t>
            </a:r>
            <a:endParaRPr lang="nl-NL" altLang="en-US" sz="1200">
              <a:solidFill>
                <a:schemeClr val="bg1"/>
              </a:solidFill>
            </a:endParaRPr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966D0F80-C405-490F-8962-1C82BD7C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2" y="4154169"/>
            <a:ext cx="1179225" cy="287337"/>
          </a:xfrm>
          <a:prstGeom prst="wedgeRectCallout">
            <a:avLst>
              <a:gd name="adj1" fmla="val -63511"/>
              <a:gd name="adj2" fmla="val -201737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nl-NL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ge-1/0/0.1004</a:t>
            </a:r>
            <a:endParaRPr lang="nl-NL" altLang="en-US" sz="1200">
              <a:solidFill>
                <a:schemeClr val="bg1"/>
              </a:solidFill>
            </a:endParaRPr>
          </a:p>
        </p:txBody>
      </p:sp>
      <p:sp>
        <p:nvSpPr>
          <p:cNvPr id="23" name="AutoShape 22">
            <a:extLst>
              <a:ext uri="{FF2B5EF4-FFF2-40B4-BE49-F238E27FC236}">
                <a16:creationId xmlns:a16="http://schemas.microsoft.com/office/drawing/2014/main" id="{988C5948-DA50-440B-9E25-B47695B0F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837" y="4162425"/>
            <a:ext cx="1179225" cy="287338"/>
          </a:xfrm>
          <a:prstGeom prst="wedgeRectCallout">
            <a:avLst>
              <a:gd name="adj1" fmla="val 73323"/>
              <a:gd name="adj2" fmla="val -210796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nl-NL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ge-0/2/1.2003</a:t>
            </a:r>
            <a:endParaRPr lang="nl-NL" altLang="en-US" sz="1200">
              <a:solidFill>
                <a:schemeClr val="bg1"/>
              </a:solidFill>
            </a:endParaRPr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60C4B855-B005-41CA-8D88-83EF98A5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49" y="2924175"/>
            <a:ext cx="1311905" cy="360363"/>
          </a:xfrm>
          <a:prstGeom prst="wedgeRectCallout">
            <a:avLst>
              <a:gd name="adj1" fmla="val -130028"/>
              <a:gd name="adj2" fmla="val 15044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VLAN ID 2003</a:t>
            </a:r>
          </a:p>
          <a:p>
            <a:r>
              <a:rPr lang="nl-NL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 tag - BE)</a:t>
            </a:r>
            <a:endParaRPr lang="nl-NL" altLang="en-US" sz="1200">
              <a:solidFill>
                <a:schemeClr val="bg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B4E4149-032B-4066-8259-C4CB45B848A7}"/>
              </a:ext>
            </a:extLst>
          </p:cNvPr>
          <p:cNvGrpSpPr/>
          <p:nvPr/>
        </p:nvGrpSpPr>
        <p:grpSpPr>
          <a:xfrm>
            <a:off x="3065462" y="2624891"/>
            <a:ext cx="2592387" cy="810460"/>
            <a:chOff x="3065462" y="2624891"/>
            <a:chExt cx="2592387" cy="81046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9AAB10D-DE0F-49CE-B4CB-D5A834B91C9F}"/>
                </a:ext>
              </a:extLst>
            </p:cNvPr>
            <p:cNvSpPr txBox="1"/>
            <p:nvPr/>
          </p:nvSpPr>
          <p:spPr>
            <a:xfrm>
              <a:off x="3231517" y="2624891"/>
              <a:ext cx="2228660" cy="476975"/>
            </a:xfrm>
            <a:prstGeom prst="rect">
              <a:avLst/>
            </a:prstGeom>
            <a:ln>
              <a:noFill/>
            </a:ln>
          </p:spPr>
          <p:txBody>
            <a:bodyPr wrap="none" lIns="45643" tIns="22821" rIns="45643" bIns="22821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A401"/>
                  </a:solidFill>
                  <a:latin typeface="Arial"/>
                  <a:cs typeface="Arial"/>
                </a:rPr>
                <a:t>Control Plane - LDP</a:t>
              </a:r>
            </a:p>
            <a:p>
              <a:pPr algn="ctr"/>
              <a:r>
                <a:rPr lang="en-US" sz="1400" b="1" dirty="0">
                  <a:solidFill>
                    <a:srgbClr val="FFA401"/>
                  </a:solidFill>
                  <a:latin typeface="Arial"/>
                  <a:cs typeface="Arial"/>
                </a:rPr>
                <a:t>(T-LDP session PE1-PE2)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DDFEF935-8DF1-4C7D-B15B-7DAE64FF3A4A}"/>
                </a:ext>
              </a:extLst>
            </p:cNvPr>
            <p:cNvCxnSpPr>
              <a:cxnSpLocks noChangeShapeType="1"/>
              <a:stCxn id="9" idx="0"/>
              <a:endCxn id="15" idx="0"/>
            </p:cNvCxnSpPr>
            <p:nvPr/>
          </p:nvCxnSpPr>
          <p:spPr bwMode="auto">
            <a:xfrm rot="5400000" flipH="1" flipV="1">
              <a:off x="4355306" y="2132807"/>
              <a:ext cx="12700" cy="2592387"/>
            </a:xfrm>
            <a:prstGeom prst="bentConnector3">
              <a:avLst>
                <a:gd name="adj1" fmla="val 4380000"/>
              </a:avLst>
            </a:prstGeom>
            <a:noFill/>
            <a:ln w="57150">
              <a:solidFill>
                <a:srgbClr val="FF99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78EA43-73AB-412D-B730-465D43C03BD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81075"/>
            <a:ext cx="433387" cy="1727200"/>
            <a:chOff x="431" y="618"/>
            <a:chExt cx="273" cy="1088"/>
          </a:xfrm>
        </p:grpSpPr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23AD1B94-9AD0-4DBF-AB5F-2886D35D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754"/>
              <a:ext cx="272" cy="952"/>
            </a:xfrm>
            <a:prstGeom prst="wedgeRectCallout">
              <a:avLst>
                <a:gd name="adj1" fmla="val 286028"/>
                <a:gd name="adj2" fmla="val 10861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GB" alt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1D64F3-389A-4F51-8BE2-8E150D8B5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754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21680B-BA13-43CE-A6FD-2F577F04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618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3A23873-882C-4098-A17D-65AA4875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298"/>
              <a:ext cx="273" cy="4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DATA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E362BB-6A3C-4431-A14F-7F19C355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026"/>
              <a:ext cx="273" cy="136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6481B1-36F6-496A-8546-E016CB62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890"/>
              <a:ext cx="273" cy="136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0x9100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9B3BE5-D83E-45BC-9817-2162D937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162"/>
              <a:ext cx="273" cy="1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Qc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E8381F-FAAC-4E5C-B5C3-90759EA1AFF6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981075"/>
            <a:ext cx="433387" cy="1727200"/>
            <a:chOff x="4785" y="618"/>
            <a:chExt cx="273" cy="1088"/>
          </a:xfrm>
        </p:grpSpPr>
        <p:sp>
          <p:nvSpPr>
            <p:cNvPr id="36" name="AutoShape 35">
              <a:extLst>
                <a:ext uri="{FF2B5EF4-FFF2-40B4-BE49-F238E27FC236}">
                  <a16:creationId xmlns:a16="http://schemas.microsoft.com/office/drawing/2014/main" id="{0DC24897-4DC4-4B08-8D97-31756ACCC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754"/>
              <a:ext cx="272" cy="952"/>
            </a:xfrm>
            <a:prstGeom prst="wedgeRectCallout">
              <a:avLst>
                <a:gd name="adj1" fmla="val -227940"/>
                <a:gd name="adj2" fmla="val 110819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GB" altLang="en-US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79C871-9096-41D1-8071-0235BFF6B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754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B968D7E-ACBF-4B09-84AE-505679D9E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618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F5EE4A-789E-40D6-9EC1-F2A5069B7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298"/>
              <a:ext cx="273" cy="4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F34162-958C-4007-9DD3-2D2EF1F99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026"/>
              <a:ext cx="273" cy="136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2003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E0569E-CAFA-459F-B603-AAB2DF3A5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890"/>
              <a:ext cx="273" cy="1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0x8100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47DED1-6D2B-46A9-A916-1ED72AA53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162"/>
              <a:ext cx="273" cy="1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Qc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FBD72C-722D-4C5C-BF73-8F92741A0867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412875"/>
            <a:ext cx="433388" cy="1727200"/>
            <a:chOff x="1338" y="890"/>
            <a:chExt cx="273" cy="1088"/>
          </a:xfrm>
        </p:grpSpPr>
        <p:sp>
          <p:nvSpPr>
            <p:cNvPr id="44" name="AutoShape 43">
              <a:extLst>
                <a:ext uri="{FF2B5EF4-FFF2-40B4-BE49-F238E27FC236}">
                  <a16:creationId xmlns:a16="http://schemas.microsoft.com/office/drawing/2014/main" id="{A7C83D2A-203A-4AEE-8249-90FD6628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026"/>
              <a:ext cx="272" cy="952"/>
            </a:xfrm>
            <a:prstGeom prst="wedgeRectCallout">
              <a:avLst>
                <a:gd name="adj1" fmla="val 172060"/>
                <a:gd name="adj2" fmla="val 65231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GB" altLang="en-US" sz="18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417DA5-A3B1-4F5A-8B25-BF8CBF011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026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973D462-F143-4DC5-B30B-1F8F8960B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890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99194E-3675-4E9B-A74C-254C0043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570"/>
              <a:ext cx="273" cy="4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DATA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3DEE5D-7897-4F9E-B0EE-B52F4028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298"/>
              <a:ext cx="273" cy="136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1004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A6AC18-6BBB-49E5-89B5-F5C04FF3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162"/>
              <a:ext cx="273" cy="136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0x9100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14AF9-F214-4112-8621-B5B37A8B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434"/>
              <a:ext cx="273" cy="1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Qc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7F917B6-912D-4646-A03C-D4A3A6144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196975"/>
            <a:ext cx="433388" cy="215900"/>
          </a:xfrm>
          <a:prstGeom prst="rect">
            <a:avLst/>
          </a:prstGeom>
          <a:solidFill>
            <a:srgbClr val="FE7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PWL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41624-2E4D-4D9B-8E4D-4D554C317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981075"/>
            <a:ext cx="433388" cy="2159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TL1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FE9842-7632-455E-8169-C780D4CE1E11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412875"/>
            <a:ext cx="433388" cy="1727200"/>
            <a:chOff x="3878" y="890"/>
            <a:chExt cx="273" cy="1088"/>
          </a:xfrm>
        </p:grpSpPr>
        <p:sp>
          <p:nvSpPr>
            <p:cNvPr id="54" name="AutoShape 53">
              <a:extLst>
                <a:ext uri="{FF2B5EF4-FFF2-40B4-BE49-F238E27FC236}">
                  <a16:creationId xmlns:a16="http://schemas.microsoft.com/office/drawing/2014/main" id="{D15F7DF3-F642-476E-A383-335583102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026"/>
              <a:ext cx="272" cy="952"/>
            </a:xfrm>
            <a:prstGeom prst="wedgeRectCallout">
              <a:avLst>
                <a:gd name="adj1" fmla="val -162134"/>
                <a:gd name="adj2" fmla="val 6397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GB" altLang="en-US" sz="1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10FD621-F837-49ED-AFF8-1AB54FBAF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026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3170B55-89F8-41F3-AA29-F79B753B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890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D43C112-F757-4AF6-AB69-6C0D61EB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570"/>
              <a:ext cx="273" cy="4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5F9E24-8B88-49D5-BA19-8A749A7E0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98"/>
              <a:ext cx="273" cy="136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67C4E7A-1749-429D-B68F-B1BF5C29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162"/>
              <a:ext cx="273" cy="136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0x9100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507A40-FA33-4437-917B-C1DFDA582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434"/>
              <a:ext cx="273" cy="1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Qc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61A80C5-4386-434D-9828-A31F8F3C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196975"/>
            <a:ext cx="433388" cy="215900"/>
          </a:xfrm>
          <a:prstGeom prst="rect">
            <a:avLst/>
          </a:prstGeom>
          <a:solidFill>
            <a:srgbClr val="FE7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PWL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7C720F-539F-4101-BC9A-F3375E79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981075"/>
            <a:ext cx="433388" cy="2159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TL</a:t>
            </a:r>
            <a:r>
              <a:rPr lang="en-US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26B9A3-2C42-4365-92A2-FA2EF51C6458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981075"/>
            <a:ext cx="433388" cy="2159000"/>
            <a:chOff x="2608" y="618"/>
            <a:chExt cx="273" cy="1360"/>
          </a:xfrm>
        </p:grpSpPr>
        <p:sp>
          <p:nvSpPr>
            <p:cNvPr id="64" name="AutoShape 63">
              <a:extLst>
                <a:ext uri="{FF2B5EF4-FFF2-40B4-BE49-F238E27FC236}">
                  <a16:creationId xmlns:a16="http://schemas.microsoft.com/office/drawing/2014/main" id="{53A69E6B-6A56-4683-A615-E280BC686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026"/>
              <a:ext cx="272" cy="952"/>
            </a:xfrm>
            <a:prstGeom prst="wedgeRectCallout">
              <a:avLst>
                <a:gd name="adj1" fmla="val 24998"/>
                <a:gd name="adj2" fmla="val 6182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GB" altLang="en-US" sz="1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BDEE765-6EC5-4767-8B2B-EC6FAB470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026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2E9E53-AA61-47BC-9D3C-DB1F537B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890"/>
              <a:ext cx="273" cy="13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3B91FC-D8F6-4C77-9F11-35739DDC9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570"/>
              <a:ext cx="273" cy="4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DATA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7311042-C319-45E2-8DE4-F1768201F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298"/>
              <a:ext cx="273" cy="136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1004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88C5A5D-B497-4FC5-A195-11BBABF58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162"/>
              <a:ext cx="273" cy="136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9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0x9100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D4C010B-3400-432D-BC2E-662AF0276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434"/>
              <a:ext cx="273" cy="1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Qc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1EB583B-66F3-4BA4-AA77-676239F62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754"/>
              <a:ext cx="273" cy="136"/>
            </a:xfrm>
            <a:prstGeom prst="rect">
              <a:avLst/>
            </a:prstGeom>
            <a:solidFill>
              <a:srgbClr val="FE7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PWL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E826066-82C6-4CBC-A6DA-77E7757FF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618"/>
              <a:ext cx="273" cy="1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TL2</a:t>
              </a:r>
            </a:p>
          </p:txBody>
        </p:sp>
      </p:grpSp>
      <p:cxnSp>
        <p:nvCxnSpPr>
          <p:cNvPr id="73" name="AutoShape 72">
            <a:extLst>
              <a:ext uri="{FF2B5EF4-FFF2-40B4-BE49-F238E27FC236}">
                <a16:creationId xmlns:a16="http://schemas.microsoft.com/office/drawing/2014/main" id="{C7AA20E1-ECFA-4DDF-898D-8311B2DDCD53}"/>
              </a:ext>
            </a:extLst>
          </p:cNvPr>
          <p:cNvCxnSpPr>
            <a:cxnSpLocks noChangeShapeType="1"/>
            <a:stCxn id="52" idx="3"/>
            <a:endCxn id="72" idx="1"/>
          </p:cNvCxnSpPr>
          <p:nvPr/>
        </p:nvCxnSpPr>
        <p:spPr bwMode="auto">
          <a:xfrm>
            <a:off x="2557463" y="1089025"/>
            <a:ext cx="15827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73">
            <a:extLst>
              <a:ext uri="{FF2B5EF4-FFF2-40B4-BE49-F238E27FC236}">
                <a16:creationId xmlns:a16="http://schemas.microsoft.com/office/drawing/2014/main" id="{8F444BB2-90FF-4621-A269-77CF07FA8CC0}"/>
              </a:ext>
            </a:extLst>
          </p:cNvPr>
          <p:cNvCxnSpPr>
            <a:cxnSpLocks noChangeShapeType="1"/>
            <a:stCxn id="62" idx="1"/>
            <a:endCxn id="72" idx="3"/>
          </p:cNvCxnSpPr>
          <p:nvPr/>
        </p:nvCxnSpPr>
        <p:spPr bwMode="auto">
          <a:xfrm flipH="1">
            <a:off x="4573588" y="1089025"/>
            <a:ext cx="15827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CEC33C-3AA9-40DE-A463-34A1AB56284A}"/>
              </a:ext>
            </a:extLst>
          </p:cNvPr>
          <p:cNvGrpSpPr>
            <a:grpSpLocks/>
          </p:cNvGrpSpPr>
          <p:nvPr/>
        </p:nvGrpSpPr>
        <p:grpSpPr bwMode="auto">
          <a:xfrm>
            <a:off x="6589713" y="1125538"/>
            <a:ext cx="1006475" cy="1042987"/>
            <a:chOff x="4151" y="709"/>
            <a:chExt cx="634" cy="657"/>
          </a:xfrm>
        </p:grpSpPr>
        <p:cxnSp>
          <p:nvCxnSpPr>
            <p:cNvPr id="76" name="AutoShape 75">
              <a:extLst>
                <a:ext uri="{FF2B5EF4-FFF2-40B4-BE49-F238E27FC236}">
                  <a16:creationId xmlns:a16="http://schemas.microsoft.com/office/drawing/2014/main" id="{F95B12C9-C1D1-4D02-B3B8-252596533CFC}"/>
                </a:ext>
              </a:extLst>
            </p:cNvPr>
            <p:cNvCxnSpPr>
              <a:cxnSpLocks noChangeShapeType="1"/>
              <a:stCxn id="58" idx="3"/>
              <a:endCxn id="40" idx="1"/>
            </p:cNvCxnSpPr>
            <p:nvPr/>
          </p:nvCxnSpPr>
          <p:spPr bwMode="auto">
            <a:xfrm flipV="1">
              <a:off x="4151" y="1094"/>
              <a:ext cx="634" cy="272"/>
            </a:xfrm>
            <a:prstGeom prst="straightConnector1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Text Box 76">
              <a:extLst>
                <a:ext uri="{FF2B5EF4-FFF2-40B4-BE49-F238E27FC236}">
                  <a16:creationId xmlns:a16="http://schemas.microsoft.com/office/drawing/2014/main" id="{1FAF24A8-7283-47BE-8920-D0B8835F9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709"/>
              <a:ext cx="4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4000" b="1">
                  <a:solidFill>
                    <a:srgbClr val="CC0000"/>
                  </a:solidFill>
                </a:rPr>
                <a:t>?!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1C7353E-6D3C-4F98-BE2E-67AC3F58963E}"/>
              </a:ext>
            </a:extLst>
          </p:cNvPr>
          <p:cNvGrpSpPr>
            <a:grpSpLocks/>
          </p:cNvGrpSpPr>
          <p:nvPr/>
        </p:nvGrpSpPr>
        <p:grpSpPr bwMode="auto">
          <a:xfrm>
            <a:off x="4170415" y="3263114"/>
            <a:ext cx="322415" cy="322883"/>
            <a:chOff x="912" y="768"/>
            <a:chExt cx="1056" cy="1017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D405318-8E7E-4EC0-8BFB-0E3F987F7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D70F42F-7E45-4AE8-AE3E-45363E0A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3B59CA-313B-49E5-9CCE-D8A991BC522A}"/>
              </a:ext>
            </a:extLst>
          </p:cNvPr>
          <p:cNvSpPr txBox="1"/>
          <p:nvPr/>
        </p:nvSpPr>
        <p:spPr>
          <a:xfrm>
            <a:off x="3063302" y="3176635"/>
            <a:ext cx="432014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PE1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F201C6-63C8-4080-8A9D-A00E7A5F7E58}"/>
              </a:ext>
            </a:extLst>
          </p:cNvPr>
          <p:cNvSpPr txBox="1"/>
          <p:nvPr/>
        </p:nvSpPr>
        <p:spPr>
          <a:xfrm>
            <a:off x="4486276" y="3152176"/>
            <a:ext cx="212403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F4ECDB-EA05-43CA-9BB3-AF46040E8E49}"/>
              </a:ext>
            </a:extLst>
          </p:cNvPr>
          <p:cNvSpPr txBox="1"/>
          <p:nvPr/>
        </p:nvSpPr>
        <p:spPr>
          <a:xfrm>
            <a:off x="5367422" y="3221238"/>
            <a:ext cx="432014" cy="2399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PE2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929524-35DA-4B31-B3D6-0833F26C0FDD}"/>
              </a:ext>
            </a:extLst>
          </p:cNvPr>
          <p:cNvSpPr txBox="1"/>
          <p:nvPr/>
        </p:nvSpPr>
        <p:spPr>
          <a:xfrm>
            <a:off x="2843212" y="871039"/>
            <a:ext cx="1026729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Outer Label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Swap</a:t>
            </a:r>
            <a:endParaRPr lang="en-US" sz="1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1" grpId="0" animBg="1"/>
      <p:bldP spid="61" grpId="1" animBg="1"/>
      <p:bldP spid="62" grpId="0" animBg="1"/>
      <p:bldP spid="62" grpId="1" animBg="1"/>
      <p:bldP spid="9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C688-EDF3-49ED-A24A-865204FB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VPLS - a Huge Learning Bridge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DB238BB-041F-49B5-BC86-84D639D2DBA6}"/>
              </a:ext>
            </a:extLst>
          </p:cNvPr>
          <p:cNvSpPr txBox="1">
            <a:spLocks/>
          </p:cNvSpPr>
          <p:nvPr/>
        </p:nvSpPr>
        <p:spPr>
          <a:xfrm>
            <a:off x="1003946" y="4511161"/>
            <a:ext cx="876331" cy="1378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63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23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85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07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68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28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90" algn="l" defTabSz="34286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90497B-A49A-4F56-96B1-D4B0F8AB7004}" type="slidenum">
              <a:rPr lang="nl-NL" altLang="en-US" sz="1200" smtClean="0"/>
              <a:pPr/>
              <a:t>51</a:t>
            </a:fld>
            <a:endParaRPr lang="nl-NL" altLang="en-US" sz="120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98DDABF-F63C-45A5-A35D-7717981CFB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08" y="1587396"/>
            <a:ext cx="2689565" cy="164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3D2CC2-B3DD-47C7-9503-46EF8B002E9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257" y="1983787"/>
            <a:ext cx="1266815" cy="96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3F28D44-0B35-479F-B263-8316378EA2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60" y="2081111"/>
            <a:ext cx="1266815" cy="96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52D393A-6922-43D2-B3FE-D46232C4F34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90" y="3200332"/>
            <a:ext cx="1266815" cy="96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80DF078-03BE-4E16-928D-99082797ED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40" y="3930260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9C3DF56B-3170-4C55-8E4E-FA429E463BB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60" y="2421743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33D7736D-E891-407C-A7D1-32F2A2877F9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37" y="2324420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0">
            <a:extLst>
              <a:ext uri="{FF2B5EF4-FFF2-40B4-BE49-F238E27FC236}">
                <a16:creationId xmlns:a16="http://schemas.microsoft.com/office/drawing/2014/main" id="{CF4E9E2F-7129-4D43-9D71-9AD654CF3A71}"/>
              </a:ext>
            </a:extLst>
          </p:cNvPr>
          <p:cNvGrpSpPr>
            <a:grpSpLocks/>
          </p:cNvGrpSpPr>
          <p:nvPr/>
        </p:nvGrpSpPr>
        <p:grpSpPr bwMode="auto">
          <a:xfrm>
            <a:off x="1832594" y="2373082"/>
            <a:ext cx="989739" cy="225061"/>
            <a:chOff x="1812" y="1631"/>
            <a:chExt cx="1349" cy="299"/>
          </a:xfrm>
        </p:grpSpPr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CCF8DB47-1709-4E2D-B4EB-D750E4EE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721"/>
              <a:ext cx="92" cy="183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endParaRPr lang="en-US" sz="1200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8D3E0EC0-0F33-4A54-B2B5-1B55516A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1742"/>
              <a:ext cx="93" cy="188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/>
            <a:p>
              <a:endParaRPr lang="en-US" sz="120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27EC7FD-FE1D-41A9-8536-0FE58FB81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1631"/>
              <a:ext cx="1266" cy="115"/>
            </a:xfrm>
            <a:custGeom>
              <a:avLst/>
              <a:gdLst>
                <a:gd name="T0" fmla="*/ 0 w 1644"/>
                <a:gd name="T1" fmla="*/ 101 h 131"/>
                <a:gd name="T2" fmla="*/ 810 w 1644"/>
                <a:gd name="T3" fmla="*/ 5 h 131"/>
                <a:gd name="T4" fmla="*/ 1644 w 1644"/>
                <a:gd name="T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4" h="131">
                  <a:moveTo>
                    <a:pt x="0" y="101"/>
                  </a:moveTo>
                  <a:cubicBezTo>
                    <a:pt x="268" y="50"/>
                    <a:pt x="536" y="0"/>
                    <a:pt x="810" y="5"/>
                  </a:cubicBezTo>
                  <a:cubicBezTo>
                    <a:pt x="1084" y="10"/>
                    <a:pt x="1364" y="70"/>
                    <a:pt x="1644" y="131"/>
                  </a:cubicBezTo>
                </a:path>
              </a:pathLst>
            </a:cu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en-US" sz="12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52E7D-8E11-4070-91C9-CBBCDC7B2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" y="1815"/>
              <a:ext cx="1250" cy="115"/>
            </a:xfrm>
            <a:custGeom>
              <a:avLst/>
              <a:gdLst>
                <a:gd name="T0" fmla="*/ 0 w 1644"/>
                <a:gd name="T1" fmla="*/ 101 h 131"/>
                <a:gd name="T2" fmla="*/ 810 w 1644"/>
                <a:gd name="T3" fmla="*/ 5 h 131"/>
                <a:gd name="T4" fmla="*/ 1644 w 1644"/>
                <a:gd name="T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4" h="131">
                  <a:moveTo>
                    <a:pt x="0" y="101"/>
                  </a:moveTo>
                  <a:cubicBezTo>
                    <a:pt x="268" y="50"/>
                    <a:pt x="536" y="0"/>
                    <a:pt x="810" y="5"/>
                  </a:cubicBezTo>
                  <a:cubicBezTo>
                    <a:pt x="1084" y="10"/>
                    <a:pt x="1364" y="70"/>
                    <a:pt x="1644" y="131"/>
                  </a:cubicBezTo>
                </a:path>
              </a:pathLst>
            </a:cu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/>
            <a:lstStyle/>
            <a:p>
              <a:endParaRPr lang="en-US" sz="1200"/>
            </a:p>
          </p:txBody>
        </p:sp>
      </p:grpSp>
      <p:sp>
        <p:nvSpPr>
          <p:cNvPr id="17" name="Text Box 15">
            <a:extLst>
              <a:ext uri="{FF2B5EF4-FFF2-40B4-BE49-F238E27FC236}">
                <a16:creationId xmlns:a16="http://schemas.microsoft.com/office/drawing/2014/main" id="{23F51295-E17B-4F50-A012-6105BB47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301" y="1740478"/>
            <a:ext cx="1244906" cy="26759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GB" altLang="en-US" sz="1200" b="1">
                <a:cs typeface="Arial" panose="020B0604020202020204" pitchFamily="34" charset="0"/>
              </a:rPr>
              <a:t>Pseudo-Wire</a:t>
            </a:r>
            <a:endParaRPr lang="en-US" altLang="en-US" sz="1200" b="1">
              <a:cs typeface="Arial" panose="020B0604020202020204" pitchFamily="34" charset="0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36D282B-708C-48B1-A1A8-2DA477F80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605" y="1983787"/>
            <a:ext cx="123717" cy="3406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E7AD251C-D9F9-43CC-9D3F-F77898A94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942" y="3297656"/>
            <a:ext cx="0" cy="632604"/>
          </a:xfrm>
          <a:prstGeom prst="line">
            <a:avLst/>
          </a:pr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CDC71AFC-0283-4BE7-9D04-EDA032ED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529" y="3492304"/>
            <a:ext cx="1244906" cy="63692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GB" altLang="en-US" sz="1200" b="1">
                <a:cs typeface="Arial" panose="020B0604020202020204" pitchFamily="34" charset="0"/>
              </a:rPr>
              <a:t>Ethernet Tagstacking/VLAN</a:t>
            </a:r>
            <a:endParaRPr lang="en-US" altLang="en-US" sz="1200" b="1">
              <a:cs typeface="Arial" panose="020B0604020202020204" pitchFamily="34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BEDCE4B3-53A5-4CD0-90F9-2E84C5E04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942" y="3540965"/>
            <a:ext cx="494869" cy="973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CEBC8E26-7C5C-45C2-9A3E-510E06E7C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833" y="2421743"/>
            <a:ext cx="742304" cy="0"/>
          </a:xfrm>
          <a:prstGeom prst="line">
            <a:avLst/>
          </a:pr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pic>
        <p:nvPicPr>
          <p:cNvPr id="23" name="Picture 21">
            <a:extLst>
              <a:ext uri="{FF2B5EF4-FFF2-40B4-BE49-F238E27FC236}">
                <a16:creationId xmlns:a16="http://schemas.microsoft.com/office/drawing/2014/main" id="{F914AB41-AC06-43B3-80B9-D743A3E8377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7" y="2372068"/>
            <a:ext cx="501314" cy="29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2">
            <a:extLst>
              <a:ext uri="{FF2B5EF4-FFF2-40B4-BE49-F238E27FC236}">
                <a16:creationId xmlns:a16="http://schemas.microsoft.com/office/drawing/2014/main" id="{237615C5-839C-4F2D-93DF-B2C1AFA0FF5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41" y="4222231"/>
            <a:ext cx="501313" cy="2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3">
            <a:extLst>
              <a:ext uri="{FF2B5EF4-FFF2-40B4-BE49-F238E27FC236}">
                <a16:creationId xmlns:a16="http://schemas.microsoft.com/office/drawing/2014/main" id="{2C39BE63-30F3-43E0-94C4-2B5F90DF971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641" y="1156536"/>
            <a:ext cx="501313" cy="2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Line 24">
            <a:extLst>
              <a:ext uri="{FF2B5EF4-FFF2-40B4-BE49-F238E27FC236}">
                <a16:creationId xmlns:a16="http://schemas.microsoft.com/office/drawing/2014/main" id="{7FAC24F8-3446-4814-9536-1AC56D8D17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0398" y="2519067"/>
            <a:ext cx="618587" cy="924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sp>
        <p:nvSpPr>
          <p:cNvPr id="27" name="Arc 25">
            <a:extLst>
              <a:ext uri="{FF2B5EF4-FFF2-40B4-BE49-F238E27FC236}">
                <a16:creationId xmlns:a16="http://schemas.microsoft.com/office/drawing/2014/main" id="{647433C5-7DFC-44FB-B0C8-666A1A8368E3}"/>
              </a:ext>
            </a:extLst>
          </p:cNvPr>
          <p:cNvSpPr>
            <a:spLocks/>
          </p:cNvSpPr>
          <p:nvPr/>
        </p:nvSpPr>
        <p:spPr bwMode="auto">
          <a:xfrm flipV="1">
            <a:off x="3007909" y="1740478"/>
            <a:ext cx="1175315" cy="72992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sp>
        <p:nvSpPr>
          <p:cNvPr id="28" name="Arc 26">
            <a:extLst>
              <a:ext uri="{FF2B5EF4-FFF2-40B4-BE49-F238E27FC236}">
                <a16:creationId xmlns:a16="http://schemas.microsoft.com/office/drawing/2014/main" id="{EDC44704-DDF1-4011-BCDC-04257A4ADFAB}"/>
              </a:ext>
            </a:extLst>
          </p:cNvPr>
          <p:cNvSpPr>
            <a:spLocks/>
          </p:cNvSpPr>
          <p:nvPr/>
        </p:nvSpPr>
        <p:spPr bwMode="auto">
          <a:xfrm flipH="1" flipV="1">
            <a:off x="4306942" y="1789140"/>
            <a:ext cx="1050309" cy="63260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88"/>
              <a:gd name="T1" fmla="*/ 0 h 21600"/>
              <a:gd name="T2" fmla="*/ 21588 w 21588"/>
              <a:gd name="T3" fmla="*/ 20889 h 21600"/>
              <a:gd name="T4" fmla="*/ 0 w 215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8" h="21600" fill="none" extrusionOk="0">
                <a:moveTo>
                  <a:pt x="0" y="0"/>
                </a:moveTo>
                <a:cubicBezTo>
                  <a:pt x="11652" y="0"/>
                  <a:pt x="21204" y="9242"/>
                  <a:pt x="21588" y="20888"/>
                </a:cubicBezTo>
              </a:path>
              <a:path w="21588" h="21600" stroke="0" extrusionOk="0">
                <a:moveTo>
                  <a:pt x="0" y="0"/>
                </a:moveTo>
                <a:cubicBezTo>
                  <a:pt x="11652" y="0"/>
                  <a:pt x="21204" y="9242"/>
                  <a:pt x="21588" y="20888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sp>
        <p:nvSpPr>
          <p:cNvPr id="29" name="Arc 27">
            <a:extLst>
              <a:ext uri="{FF2B5EF4-FFF2-40B4-BE49-F238E27FC236}">
                <a16:creationId xmlns:a16="http://schemas.microsoft.com/office/drawing/2014/main" id="{A94220D8-29E0-4253-AAEF-A98D636DCA22}"/>
              </a:ext>
            </a:extLst>
          </p:cNvPr>
          <p:cNvSpPr>
            <a:spLocks/>
          </p:cNvSpPr>
          <p:nvPr/>
        </p:nvSpPr>
        <p:spPr bwMode="auto">
          <a:xfrm>
            <a:off x="3007909" y="2561646"/>
            <a:ext cx="1175315" cy="638686"/>
          </a:xfrm>
          <a:custGeom>
            <a:avLst/>
            <a:gdLst>
              <a:gd name="G0" fmla="+- 81 0 0"/>
              <a:gd name="G1" fmla="+- 21600 0 0"/>
              <a:gd name="G2" fmla="+- 21600 0 0"/>
              <a:gd name="T0" fmla="*/ 0 w 21585"/>
              <a:gd name="T1" fmla="*/ 0 h 21600"/>
              <a:gd name="T2" fmla="*/ 21585 w 21585"/>
              <a:gd name="T3" fmla="*/ 19563 h 21600"/>
              <a:gd name="T4" fmla="*/ 81 w 215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85" h="21600" fill="none" extrusionOk="0">
                <a:moveTo>
                  <a:pt x="0" y="0"/>
                </a:moveTo>
                <a:cubicBezTo>
                  <a:pt x="27" y="0"/>
                  <a:pt x="54" y="0"/>
                  <a:pt x="81" y="0"/>
                </a:cubicBezTo>
                <a:cubicBezTo>
                  <a:pt x="11221" y="0"/>
                  <a:pt x="20534" y="8472"/>
                  <a:pt x="21584" y="19563"/>
                </a:cubicBezTo>
              </a:path>
              <a:path w="21585" h="21600" stroke="0" extrusionOk="0">
                <a:moveTo>
                  <a:pt x="0" y="0"/>
                </a:moveTo>
                <a:cubicBezTo>
                  <a:pt x="27" y="0"/>
                  <a:pt x="54" y="0"/>
                  <a:pt x="81" y="0"/>
                </a:cubicBezTo>
                <a:cubicBezTo>
                  <a:pt x="11221" y="0"/>
                  <a:pt x="20534" y="8472"/>
                  <a:pt x="21584" y="19563"/>
                </a:cubicBezTo>
                <a:lnTo>
                  <a:pt x="81" y="21600"/>
                </a:lnTo>
                <a:close/>
              </a:path>
            </a:pathLst>
          </a:cu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sp>
        <p:nvSpPr>
          <p:cNvPr id="30" name="Arc 28">
            <a:extLst>
              <a:ext uri="{FF2B5EF4-FFF2-40B4-BE49-F238E27FC236}">
                <a16:creationId xmlns:a16="http://schemas.microsoft.com/office/drawing/2014/main" id="{42D1C6E4-2E24-4A08-8900-C6E23D25CA99}"/>
              </a:ext>
            </a:extLst>
          </p:cNvPr>
          <p:cNvSpPr>
            <a:spLocks/>
          </p:cNvSpPr>
          <p:nvPr/>
        </p:nvSpPr>
        <p:spPr bwMode="auto">
          <a:xfrm flipH="1">
            <a:off x="4306942" y="2519067"/>
            <a:ext cx="1175315" cy="632604"/>
          </a:xfrm>
          <a:custGeom>
            <a:avLst/>
            <a:gdLst>
              <a:gd name="G0" fmla="+- 0 0 0"/>
              <a:gd name="G1" fmla="+- 21517 0 0"/>
              <a:gd name="G2" fmla="+- 21600 0 0"/>
              <a:gd name="T0" fmla="*/ 1890 w 21600"/>
              <a:gd name="T1" fmla="*/ 0 h 21517"/>
              <a:gd name="T2" fmla="*/ 21600 w 21600"/>
              <a:gd name="T3" fmla="*/ 21517 h 21517"/>
              <a:gd name="T4" fmla="*/ 0 w 21600"/>
              <a:gd name="T5" fmla="*/ 21517 h 2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17" fill="none" extrusionOk="0">
                <a:moveTo>
                  <a:pt x="1890" y="-1"/>
                </a:moveTo>
                <a:cubicBezTo>
                  <a:pt x="13043" y="979"/>
                  <a:pt x="21600" y="10320"/>
                  <a:pt x="21600" y="21517"/>
                </a:cubicBezTo>
              </a:path>
              <a:path w="21600" h="21517" stroke="0" extrusionOk="0">
                <a:moveTo>
                  <a:pt x="1890" y="-1"/>
                </a:moveTo>
                <a:cubicBezTo>
                  <a:pt x="13043" y="979"/>
                  <a:pt x="21600" y="10320"/>
                  <a:pt x="21600" y="21517"/>
                </a:cubicBezTo>
                <a:lnTo>
                  <a:pt x="0" y="21517"/>
                </a:lnTo>
                <a:close/>
              </a:path>
            </a:pathLst>
          </a:cu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pic>
        <p:nvPicPr>
          <p:cNvPr id="31" name="Picture 29">
            <a:extLst>
              <a:ext uri="{FF2B5EF4-FFF2-40B4-BE49-F238E27FC236}">
                <a16:creationId xmlns:a16="http://schemas.microsoft.com/office/drawing/2014/main" id="{500E87A6-DA04-44D2-A00A-60CF728518B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40" y="1594492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0">
            <a:extLst>
              <a:ext uri="{FF2B5EF4-FFF2-40B4-BE49-F238E27FC236}">
                <a16:creationId xmlns:a16="http://schemas.microsoft.com/office/drawing/2014/main" id="{572DA070-15CD-4518-95A0-1AF14596D74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75" y="2373082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Line 31">
            <a:extLst>
              <a:ext uri="{FF2B5EF4-FFF2-40B4-BE49-F238E27FC236}">
                <a16:creationId xmlns:a16="http://schemas.microsoft.com/office/drawing/2014/main" id="{F2C72F1C-84A5-4774-8137-A0FE73A6D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7909" y="2470405"/>
            <a:ext cx="2412489" cy="48662"/>
          </a:xfrm>
          <a:prstGeom prst="line">
            <a:avLst/>
          </a:pr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pic>
        <p:nvPicPr>
          <p:cNvPr id="34" name="Picture 32">
            <a:extLst>
              <a:ext uri="{FF2B5EF4-FFF2-40B4-BE49-F238E27FC236}">
                <a16:creationId xmlns:a16="http://schemas.microsoft.com/office/drawing/2014/main" id="{F4BCA5A8-5B0F-486D-9742-DA7F07201DE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39" y="2373082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Line 33">
            <a:extLst>
              <a:ext uri="{FF2B5EF4-FFF2-40B4-BE49-F238E27FC236}">
                <a16:creationId xmlns:a16="http://schemas.microsoft.com/office/drawing/2014/main" id="{B0892F5B-98D2-4CC3-A287-E8B21C1AB0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5083" y="1789140"/>
            <a:ext cx="61859" cy="1362531"/>
          </a:xfrm>
          <a:prstGeom prst="line">
            <a:avLst/>
          </a:prstGeom>
          <a:noFill/>
          <a:ln w="50800">
            <a:solidFill>
              <a:srgbClr val="FFCC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pic>
        <p:nvPicPr>
          <p:cNvPr id="36" name="Picture 34">
            <a:extLst>
              <a:ext uri="{FF2B5EF4-FFF2-40B4-BE49-F238E27FC236}">
                <a16:creationId xmlns:a16="http://schemas.microsoft.com/office/drawing/2014/main" id="{32D7F71F-7EA7-42AC-9667-3B1364399F4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40" y="3103009"/>
            <a:ext cx="319603" cy="2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Freeform 35">
            <a:extLst>
              <a:ext uri="{FF2B5EF4-FFF2-40B4-BE49-F238E27FC236}">
                <a16:creationId xmlns:a16="http://schemas.microsoft.com/office/drawing/2014/main" id="{72FABE96-F313-4A6B-84AE-0018B0261626}"/>
              </a:ext>
            </a:extLst>
          </p:cNvPr>
          <p:cNvSpPr>
            <a:spLocks/>
          </p:cNvSpPr>
          <p:nvPr/>
        </p:nvSpPr>
        <p:spPr bwMode="auto">
          <a:xfrm>
            <a:off x="1832594" y="2421743"/>
            <a:ext cx="989739" cy="97324"/>
          </a:xfrm>
          <a:custGeom>
            <a:avLst/>
            <a:gdLst>
              <a:gd name="T0" fmla="*/ 0 w 1644"/>
              <a:gd name="T1" fmla="*/ 101 h 131"/>
              <a:gd name="T2" fmla="*/ 810 w 1644"/>
              <a:gd name="T3" fmla="*/ 5 h 131"/>
              <a:gd name="T4" fmla="*/ 1644 w 1644"/>
              <a:gd name="T5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4" h="131">
                <a:moveTo>
                  <a:pt x="0" y="101"/>
                </a:moveTo>
                <a:cubicBezTo>
                  <a:pt x="268" y="50"/>
                  <a:pt x="536" y="0"/>
                  <a:pt x="810" y="5"/>
                </a:cubicBezTo>
                <a:cubicBezTo>
                  <a:pt x="1084" y="10"/>
                  <a:pt x="1364" y="70"/>
                  <a:pt x="1644" y="131"/>
                </a:cubicBezTo>
              </a:path>
            </a:pathLst>
          </a:custGeom>
          <a:noFill/>
          <a:ln w="50800" cap="flat" cmpd="sng">
            <a:solidFill>
              <a:srgbClr val="FFCC9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 sz="1200"/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35C25804-4A96-4B03-9F39-27C3C9942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121" y="2567729"/>
            <a:ext cx="1309342" cy="4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1200" b="1">
                <a:cs typeface="Arial" panose="020B0604020202020204" pitchFamily="34" charset="0"/>
              </a:rPr>
              <a:t>CPE Router/Switch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77C67D54-7409-4458-83D5-58CE80F1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094" y="1253860"/>
            <a:ext cx="1309342" cy="4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1200" b="1">
                <a:cs typeface="Arial" panose="020B0604020202020204" pitchFamily="34" charset="0"/>
              </a:rPr>
              <a:t>CPE Router/Switch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0EC0F1AC-00FF-4A7B-BBEE-28E9E1FBC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235" y="4319555"/>
            <a:ext cx="1309342" cy="4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1200" b="1">
                <a:cs typeface="Arial" panose="020B0604020202020204" pitchFamily="34" charset="0"/>
              </a:rPr>
              <a:t>CPE Router/Switch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63907E2-831D-4212-9FE0-5273C81C5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859700"/>
            <a:ext cx="1309342" cy="4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1200" b="1">
                <a:cs typeface="Arial" panose="020B0604020202020204" pitchFamily="34" charset="0"/>
              </a:rPr>
              <a:t>CPE Router/Switch</a:t>
            </a: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C5D5AE12-F408-4C60-A8C0-F4CD3842A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5866" y="2519067"/>
            <a:ext cx="30929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337C81F5-E8D1-4C68-969C-B66E9986E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942" y="1448507"/>
            <a:ext cx="0" cy="1459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8836115F-7E85-4E1F-86D2-9155001F06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942" y="4124907"/>
            <a:ext cx="0" cy="973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51D4824E-B0AF-48E2-B0CB-359A3C6D3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431" y="2421743"/>
            <a:ext cx="6185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 anchor="ctr"/>
          <a:lstStyle/>
          <a:p>
            <a:endParaRPr lang="en-US" sz="1200"/>
          </a:p>
        </p:txBody>
      </p:sp>
      <p:pic>
        <p:nvPicPr>
          <p:cNvPr id="46" name="Picture 44">
            <a:extLst>
              <a:ext uri="{FF2B5EF4-FFF2-40B4-BE49-F238E27FC236}">
                <a16:creationId xmlns:a16="http://schemas.microsoft.com/office/drawing/2014/main" id="{09AB4910-82CE-41B4-9749-B4D01B6E44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5" y="2275758"/>
            <a:ext cx="501314" cy="2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 Box 45">
            <a:extLst>
              <a:ext uri="{FF2B5EF4-FFF2-40B4-BE49-F238E27FC236}">
                <a16:creationId xmlns:a16="http://schemas.microsoft.com/office/drawing/2014/main" id="{B1F0EAA9-F648-4D92-8385-A8688FD64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637" y="1935125"/>
            <a:ext cx="889219" cy="63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143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defTabSz="1028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defTabSz="1028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GB" altLang="en-US" sz="1200" b="1">
                <a:cs typeface="Arial" panose="020B0604020202020204" pitchFamily="34" charset="0"/>
              </a:rPr>
              <a:t>MPLS Backbone</a:t>
            </a:r>
            <a:endParaRPr lang="en-US" altLang="en-US" sz="1200" b="1">
              <a:cs typeface="Arial" panose="020B0604020202020204" pitchFamily="34" charset="0"/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39241A6E-DBC2-4636-82D9-E17A2B0B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562" y="2665052"/>
            <a:ext cx="618759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PE-POP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05C11BE3-A313-49EE-B6B4-79351FE9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584" y="3200332"/>
            <a:ext cx="618759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PE-POP</a:t>
            </a: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CB289E04-4686-444B-9D80-1BFECEAD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627" y="2616391"/>
            <a:ext cx="618759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PE-POP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3E2E6737-033F-41B1-AB25-6E7B052C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851" y="1643154"/>
            <a:ext cx="304571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2326B3B0-3047-41D0-864B-79DD1CB8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743" y="2665052"/>
            <a:ext cx="573875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PE-CLE</a:t>
            </a:r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33082BEE-E61D-4664-A8FF-810D4093E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720" y="2519067"/>
            <a:ext cx="573875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PE-CLE</a:t>
            </a:r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90E43AF8-9034-47BF-AAD6-5AC9BF36E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797" y="3978922"/>
            <a:ext cx="573875" cy="25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ctr" eaLnBrk="0" hangingPunct="0"/>
            <a:r>
              <a:rPr lang="en-GB" altLang="en-US" sz="1200" b="1">
                <a:cs typeface="Arial" panose="020B0604020202020204" pitchFamily="34" charset="0"/>
              </a:rPr>
              <a:t>PE-CLE</a:t>
            </a:r>
          </a:p>
        </p:txBody>
      </p:sp>
      <p:grpSp>
        <p:nvGrpSpPr>
          <p:cNvPr id="55" name="Group 53">
            <a:extLst>
              <a:ext uri="{FF2B5EF4-FFF2-40B4-BE49-F238E27FC236}">
                <a16:creationId xmlns:a16="http://schemas.microsoft.com/office/drawing/2014/main" id="{A484F63D-5B2A-4A85-9480-79A958B46A2C}"/>
              </a:ext>
            </a:extLst>
          </p:cNvPr>
          <p:cNvGrpSpPr>
            <a:grpSpLocks/>
          </p:cNvGrpSpPr>
          <p:nvPr/>
        </p:nvGrpSpPr>
        <p:grpSpPr bwMode="auto">
          <a:xfrm>
            <a:off x="1090290" y="1594492"/>
            <a:ext cx="5629140" cy="2530415"/>
            <a:chOff x="432" y="1248"/>
            <a:chExt cx="4320" cy="2496"/>
          </a:xfrm>
        </p:grpSpPr>
        <p:grpSp>
          <p:nvGrpSpPr>
            <p:cNvPr id="56" name="Group 54">
              <a:extLst>
                <a:ext uri="{FF2B5EF4-FFF2-40B4-BE49-F238E27FC236}">
                  <a16:creationId xmlns:a16="http://schemas.microsoft.com/office/drawing/2014/main" id="{D639ABFB-1E29-4218-9C68-92D9AA417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48"/>
              <a:ext cx="4320" cy="2496"/>
              <a:chOff x="1920" y="1728"/>
              <a:chExt cx="1742" cy="666"/>
            </a:xfrm>
          </p:grpSpPr>
          <p:sp>
            <p:nvSpPr>
              <p:cNvPr id="76" name="Rectangle 55">
                <a:extLst>
                  <a:ext uri="{FF2B5EF4-FFF2-40B4-BE49-F238E27FC236}">
                    <a16:creationId xmlns:a16="http://schemas.microsoft.com/office/drawing/2014/main" id="{4EF501B4-D61C-410E-80B8-F2666C04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88"/>
                <a:ext cx="1331" cy="306"/>
              </a:xfrm>
              <a:prstGeom prst="rect">
                <a:avLst/>
              </a:prstGeom>
              <a:solidFill>
                <a:srgbClr val="80808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2462E9B8-6880-476C-87B4-360CF6D9C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094"/>
                <a:ext cx="1319" cy="294"/>
              </a:xfrm>
              <a:prstGeom prst="rect">
                <a:avLst/>
              </a:prstGeom>
              <a:solidFill>
                <a:srgbClr val="808080">
                  <a:alpha val="50000"/>
                </a:srgbClr>
              </a:solidFill>
              <a:ln w="19050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8" name="Freeform 57">
                <a:extLst>
                  <a:ext uri="{FF2B5EF4-FFF2-40B4-BE49-F238E27FC236}">
                    <a16:creationId xmlns:a16="http://schemas.microsoft.com/office/drawing/2014/main" id="{F7CAA1F3-FF86-4C16-9872-F6C1A2D96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1" y="1728"/>
                <a:ext cx="411" cy="666"/>
              </a:xfrm>
              <a:custGeom>
                <a:avLst/>
                <a:gdLst>
                  <a:gd name="T0" fmla="*/ 0 w 411"/>
                  <a:gd name="T1" fmla="*/ 360 h 666"/>
                  <a:gd name="T2" fmla="*/ 411 w 411"/>
                  <a:gd name="T3" fmla="*/ 0 h 666"/>
                  <a:gd name="T4" fmla="*/ 411 w 411"/>
                  <a:gd name="T5" fmla="*/ 306 h 666"/>
                  <a:gd name="T6" fmla="*/ 0 w 411"/>
                  <a:gd name="T7" fmla="*/ 666 h 666"/>
                  <a:gd name="T8" fmla="*/ 0 w 411"/>
                  <a:gd name="T9" fmla="*/ 36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666">
                    <a:moveTo>
                      <a:pt x="0" y="360"/>
                    </a:moveTo>
                    <a:lnTo>
                      <a:pt x="411" y="0"/>
                    </a:lnTo>
                    <a:lnTo>
                      <a:pt x="411" y="306"/>
                    </a:lnTo>
                    <a:lnTo>
                      <a:pt x="0" y="666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80808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79" name="Freeform 58">
                <a:extLst>
                  <a:ext uri="{FF2B5EF4-FFF2-40B4-BE49-F238E27FC236}">
                    <a16:creationId xmlns:a16="http://schemas.microsoft.com/office/drawing/2014/main" id="{F85A14A5-2890-4FFF-9ABB-C80BA8FD3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1" y="1728"/>
                <a:ext cx="411" cy="666"/>
              </a:xfrm>
              <a:custGeom>
                <a:avLst/>
                <a:gdLst>
                  <a:gd name="T0" fmla="*/ 0 w 411"/>
                  <a:gd name="T1" fmla="*/ 360 h 666"/>
                  <a:gd name="T2" fmla="*/ 411 w 411"/>
                  <a:gd name="T3" fmla="*/ 0 h 666"/>
                  <a:gd name="T4" fmla="*/ 411 w 411"/>
                  <a:gd name="T5" fmla="*/ 306 h 666"/>
                  <a:gd name="T6" fmla="*/ 0 w 411"/>
                  <a:gd name="T7" fmla="*/ 666 h 666"/>
                  <a:gd name="T8" fmla="*/ 0 w 411"/>
                  <a:gd name="T9" fmla="*/ 36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666">
                    <a:moveTo>
                      <a:pt x="0" y="360"/>
                    </a:moveTo>
                    <a:lnTo>
                      <a:pt x="411" y="0"/>
                    </a:lnTo>
                    <a:lnTo>
                      <a:pt x="411" y="306"/>
                    </a:lnTo>
                    <a:lnTo>
                      <a:pt x="0" y="666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808080">
                  <a:alpha val="50000"/>
                </a:srgbClr>
              </a:solidFill>
              <a:ln w="19050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0" name="Freeform 59">
                <a:extLst>
                  <a:ext uri="{FF2B5EF4-FFF2-40B4-BE49-F238E27FC236}">
                    <a16:creationId xmlns:a16="http://schemas.microsoft.com/office/drawing/2014/main" id="{BCABFFCF-8E9B-4945-A42A-B4BBDDD63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" y="1728"/>
                <a:ext cx="1742" cy="360"/>
              </a:xfrm>
              <a:custGeom>
                <a:avLst/>
                <a:gdLst>
                  <a:gd name="T0" fmla="*/ 1331 w 1742"/>
                  <a:gd name="T1" fmla="*/ 360 h 360"/>
                  <a:gd name="T2" fmla="*/ 1742 w 1742"/>
                  <a:gd name="T3" fmla="*/ 0 h 360"/>
                  <a:gd name="T4" fmla="*/ 411 w 1742"/>
                  <a:gd name="T5" fmla="*/ 0 h 360"/>
                  <a:gd name="T6" fmla="*/ 0 w 1742"/>
                  <a:gd name="T7" fmla="*/ 360 h 360"/>
                  <a:gd name="T8" fmla="*/ 1331 w 1742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2" h="360">
                    <a:moveTo>
                      <a:pt x="1331" y="360"/>
                    </a:moveTo>
                    <a:lnTo>
                      <a:pt x="1742" y="0"/>
                    </a:lnTo>
                    <a:lnTo>
                      <a:pt x="411" y="0"/>
                    </a:lnTo>
                    <a:lnTo>
                      <a:pt x="0" y="360"/>
                    </a:lnTo>
                    <a:lnTo>
                      <a:pt x="1331" y="360"/>
                    </a:lnTo>
                    <a:close/>
                  </a:path>
                </a:pathLst>
              </a:custGeom>
              <a:solidFill>
                <a:srgbClr val="80808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1" name="Freeform 60">
                <a:extLst>
                  <a:ext uri="{FF2B5EF4-FFF2-40B4-BE49-F238E27FC236}">
                    <a16:creationId xmlns:a16="http://schemas.microsoft.com/office/drawing/2014/main" id="{AFEEEC06-C0ED-49A6-B56F-CCC8C816F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" y="1728"/>
                <a:ext cx="1742" cy="360"/>
              </a:xfrm>
              <a:custGeom>
                <a:avLst/>
                <a:gdLst>
                  <a:gd name="T0" fmla="*/ 1331 w 1742"/>
                  <a:gd name="T1" fmla="*/ 360 h 360"/>
                  <a:gd name="T2" fmla="*/ 1742 w 1742"/>
                  <a:gd name="T3" fmla="*/ 0 h 360"/>
                  <a:gd name="T4" fmla="*/ 411 w 1742"/>
                  <a:gd name="T5" fmla="*/ 0 h 360"/>
                  <a:gd name="T6" fmla="*/ 0 w 1742"/>
                  <a:gd name="T7" fmla="*/ 360 h 360"/>
                  <a:gd name="T8" fmla="*/ 1331 w 1742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2" h="360">
                    <a:moveTo>
                      <a:pt x="1331" y="360"/>
                    </a:moveTo>
                    <a:lnTo>
                      <a:pt x="1742" y="0"/>
                    </a:lnTo>
                    <a:lnTo>
                      <a:pt x="411" y="0"/>
                    </a:lnTo>
                    <a:lnTo>
                      <a:pt x="0" y="360"/>
                    </a:lnTo>
                    <a:lnTo>
                      <a:pt x="1331" y="360"/>
                    </a:lnTo>
                    <a:close/>
                  </a:path>
                </a:pathLst>
              </a:custGeom>
              <a:solidFill>
                <a:srgbClr val="808080">
                  <a:alpha val="50000"/>
                </a:srgbClr>
              </a:solidFill>
              <a:ln w="19050">
                <a:solidFill>
                  <a:srgbClr val="AAE6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grpSp>
          <p:nvGrpSpPr>
            <p:cNvPr id="57" name="Group 61">
              <a:extLst>
                <a:ext uri="{FF2B5EF4-FFF2-40B4-BE49-F238E27FC236}">
                  <a16:creationId xmlns:a16="http://schemas.microsoft.com/office/drawing/2014/main" id="{A2E1122B-0C60-49BF-83E6-65FCA6379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" y="1289"/>
              <a:ext cx="3328" cy="1229"/>
              <a:chOff x="2114" y="1739"/>
              <a:chExt cx="1342" cy="328"/>
            </a:xfrm>
          </p:grpSpPr>
          <p:grpSp>
            <p:nvGrpSpPr>
              <p:cNvPr id="58" name="Group 62">
                <a:extLst>
                  <a:ext uri="{FF2B5EF4-FFF2-40B4-BE49-F238E27FC236}">
                    <a16:creationId xmlns:a16="http://schemas.microsoft.com/office/drawing/2014/main" id="{D5906C5B-CE98-4305-969D-88733F084A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4" y="1739"/>
                <a:ext cx="1330" cy="317"/>
                <a:chOff x="2114" y="1739"/>
                <a:chExt cx="1330" cy="317"/>
              </a:xfrm>
            </p:grpSpPr>
            <p:sp>
              <p:nvSpPr>
                <p:cNvPr id="68" name="Freeform 63">
                  <a:extLst>
                    <a:ext uri="{FF2B5EF4-FFF2-40B4-BE49-F238E27FC236}">
                      <a16:creationId xmlns:a16="http://schemas.microsoft.com/office/drawing/2014/main" id="{BF12112C-3863-4E3A-B3EE-3D2ECF33C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6" y="1892"/>
                  <a:ext cx="569" cy="120"/>
                </a:xfrm>
                <a:custGeom>
                  <a:avLst/>
                  <a:gdLst>
                    <a:gd name="T0" fmla="*/ 49 w 569"/>
                    <a:gd name="T1" fmla="*/ 22 h 120"/>
                    <a:gd name="T2" fmla="*/ 0 w 569"/>
                    <a:gd name="T3" fmla="*/ 65 h 120"/>
                    <a:gd name="T4" fmla="*/ 339 w 569"/>
                    <a:gd name="T5" fmla="*/ 65 h 120"/>
                    <a:gd name="T6" fmla="*/ 291 w 569"/>
                    <a:gd name="T7" fmla="*/ 120 h 120"/>
                    <a:gd name="T8" fmla="*/ 569 w 569"/>
                    <a:gd name="T9" fmla="*/ 54 h 120"/>
                    <a:gd name="T10" fmla="*/ 424 w 569"/>
                    <a:gd name="T11" fmla="*/ 0 h 120"/>
                    <a:gd name="T12" fmla="*/ 387 w 569"/>
                    <a:gd name="T13" fmla="*/ 22 h 120"/>
                    <a:gd name="T14" fmla="*/ 49 w 569"/>
                    <a:gd name="T15" fmla="*/ 22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9" h="120">
                      <a:moveTo>
                        <a:pt x="49" y="22"/>
                      </a:moveTo>
                      <a:lnTo>
                        <a:pt x="0" y="65"/>
                      </a:lnTo>
                      <a:lnTo>
                        <a:pt x="339" y="65"/>
                      </a:lnTo>
                      <a:lnTo>
                        <a:pt x="291" y="120"/>
                      </a:lnTo>
                      <a:lnTo>
                        <a:pt x="569" y="54"/>
                      </a:lnTo>
                      <a:lnTo>
                        <a:pt x="424" y="0"/>
                      </a:lnTo>
                      <a:lnTo>
                        <a:pt x="387" y="22"/>
                      </a:lnTo>
                      <a:lnTo>
                        <a:pt x="49" y="22"/>
                      </a:lnTo>
                      <a:close/>
                    </a:path>
                  </a:pathLst>
                </a:cu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9" name="Freeform 64">
                  <a:extLst>
                    <a:ext uri="{FF2B5EF4-FFF2-40B4-BE49-F238E27FC236}">
                      <a16:creationId xmlns:a16="http://schemas.microsoft.com/office/drawing/2014/main" id="{128EC7F3-B51D-422A-A59F-08BF18AA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6" y="1892"/>
                  <a:ext cx="569" cy="120"/>
                </a:xfrm>
                <a:custGeom>
                  <a:avLst/>
                  <a:gdLst>
                    <a:gd name="T0" fmla="*/ 49 w 569"/>
                    <a:gd name="T1" fmla="*/ 22 h 120"/>
                    <a:gd name="T2" fmla="*/ 0 w 569"/>
                    <a:gd name="T3" fmla="*/ 65 h 120"/>
                    <a:gd name="T4" fmla="*/ 339 w 569"/>
                    <a:gd name="T5" fmla="*/ 65 h 120"/>
                    <a:gd name="T6" fmla="*/ 291 w 569"/>
                    <a:gd name="T7" fmla="*/ 120 h 120"/>
                    <a:gd name="T8" fmla="*/ 569 w 569"/>
                    <a:gd name="T9" fmla="*/ 54 h 120"/>
                    <a:gd name="T10" fmla="*/ 424 w 569"/>
                    <a:gd name="T11" fmla="*/ 0 h 120"/>
                    <a:gd name="T12" fmla="*/ 387 w 569"/>
                    <a:gd name="T13" fmla="*/ 22 h 120"/>
                    <a:gd name="T14" fmla="*/ 49 w 569"/>
                    <a:gd name="T15" fmla="*/ 22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9" h="120">
                      <a:moveTo>
                        <a:pt x="49" y="22"/>
                      </a:moveTo>
                      <a:lnTo>
                        <a:pt x="0" y="65"/>
                      </a:lnTo>
                      <a:lnTo>
                        <a:pt x="339" y="65"/>
                      </a:lnTo>
                      <a:lnTo>
                        <a:pt x="291" y="120"/>
                      </a:lnTo>
                      <a:lnTo>
                        <a:pt x="569" y="54"/>
                      </a:lnTo>
                      <a:lnTo>
                        <a:pt x="424" y="0"/>
                      </a:lnTo>
                      <a:lnTo>
                        <a:pt x="387" y="22"/>
                      </a:lnTo>
                      <a:lnTo>
                        <a:pt x="49" y="22"/>
                      </a:lnTo>
                      <a:close/>
                    </a:path>
                  </a:pathLst>
                </a:cu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0" name="Freeform 65">
                  <a:extLst>
                    <a:ext uri="{FF2B5EF4-FFF2-40B4-BE49-F238E27FC236}">
                      <a16:creationId xmlns:a16="http://schemas.microsoft.com/office/drawing/2014/main" id="{42E0218D-6865-4477-8E2D-48C55740F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6" y="1739"/>
                  <a:ext cx="568" cy="131"/>
                </a:xfrm>
                <a:custGeom>
                  <a:avLst/>
                  <a:gdLst>
                    <a:gd name="T0" fmla="*/ 48 w 568"/>
                    <a:gd name="T1" fmla="*/ 33 h 131"/>
                    <a:gd name="T2" fmla="*/ 0 w 568"/>
                    <a:gd name="T3" fmla="*/ 76 h 131"/>
                    <a:gd name="T4" fmla="*/ 338 w 568"/>
                    <a:gd name="T5" fmla="*/ 76 h 131"/>
                    <a:gd name="T6" fmla="*/ 278 w 568"/>
                    <a:gd name="T7" fmla="*/ 131 h 131"/>
                    <a:gd name="T8" fmla="*/ 568 w 568"/>
                    <a:gd name="T9" fmla="*/ 55 h 131"/>
                    <a:gd name="T10" fmla="*/ 411 w 568"/>
                    <a:gd name="T11" fmla="*/ 0 h 131"/>
                    <a:gd name="T12" fmla="*/ 387 w 568"/>
                    <a:gd name="T13" fmla="*/ 33 h 131"/>
                    <a:gd name="T14" fmla="*/ 48 w 568"/>
                    <a:gd name="T15" fmla="*/ 33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31">
                      <a:moveTo>
                        <a:pt x="48" y="33"/>
                      </a:moveTo>
                      <a:lnTo>
                        <a:pt x="0" y="76"/>
                      </a:lnTo>
                      <a:lnTo>
                        <a:pt x="338" y="76"/>
                      </a:lnTo>
                      <a:lnTo>
                        <a:pt x="278" y="131"/>
                      </a:lnTo>
                      <a:lnTo>
                        <a:pt x="568" y="55"/>
                      </a:lnTo>
                      <a:lnTo>
                        <a:pt x="411" y="0"/>
                      </a:lnTo>
                      <a:lnTo>
                        <a:pt x="387" y="33"/>
                      </a:lnTo>
                      <a:lnTo>
                        <a:pt x="48" y="33"/>
                      </a:lnTo>
                      <a:close/>
                    </a:path>
                  </a:pathLst>
                </a:cu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1" name="Freeform 66">
                  <a:extLst>
                    <a:ext uri="{FF2B5EF4-FFF2-40B4-BE49-F238E27FC236}">
                      <a16:creationId xmlns:a16="http://schemas.microsoft.com/office/drawing/2014/main" id="{EE92F83B-4A63-426D-AD32-223E47756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6" y="1739"/>
                  <a:ext cx="568" cy="131"/>
                </a:xfrm>
                <a:custGeom>
                  <a:avLst/>
                  <a:gdLst>
                    <a:gd name="T0" fmla="*/ 48 w 568"/>
                    <a:gd name="T1" fmla="*/ 33 h 131"/>
                    <a:gd name="T2" fmla="*/ 0 w 568"/>
                    <a:gd name="T3" fmla="*/ 76 h 131"/>
                    <a:gd name="T4" fmla="*/ 338 w 568"/>
                    <a:gd name="T5" fmla="*/ 76 h 131"/>
                    <a:gd name="T6" fmla="*/ 278 w 568"/>
                    <a:gd name="T7" fmla="*/ 131 h 131"/>
                    <a:gd name="T8" fmla="*/ 568 w 568"/>
                    <a:gd name="T9" fmla="*/ 55 h 131"/>
                    <a:gd name="T10" fmla="*/ 411 w 568"/>
                    <a:gd name="T11" fmla="*/ 0 h 131"/>
                    <a:gd name="T12" fmla="*/ 387 w 568"/>
                    <a:gd name="T13" fmla="*/ 33 h 131"/>
                    <a:gd name="T14" fmla="*/ 48 w 568"/>
                    <a:gd name="T15" fmla="*/ 33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31">
                      <a:moveTo>
                        <a:pt x="48" y="33"/>
                      </a:moveTo>
                      <a:lnTo>
                        <a:pt x="0" y="76"/>
                      </a:lnTo>
                      <a:lnTo>
                        <a:pt x="338" y="76"/>
                      </a:lnTo>
                      <a:lnTo>
                        <a:pt x="278" y="131"/>
                      </a:lnTo>
                      <a:lnTo>
                        <a:pt x="568" y="55"/>
                      </a:lnTo>
                      <a:lnTo>
                        <a:pt x="411" y="0"/>
                      </a:lnTo>
                      <a:lnTo>
                        <a:pt x="387" y="33"/>
                      </a:lnTo>
                      <a:lnTo>
                        <a:pt x="48" y="33"/>
                      </a:lnTo>
                      <a:close/>
                    </a:path>
                  </a:pathLst>
                </a:cu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2" name="Freeform 67">
                  <a:extLst>
                    <a:ext uri="{FF2B5EF4-FFF2-40B4-BE49-F238E27FC236}">
                      <a16:creationId xmlns:a16="http://schemas.microsoft.com/office/drawing/2014/main" id="{4E4E7DA4-38D3-4C98-A943-4E5CA3E80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4" y="1935"/>
                  <a:ext cx="568" cy="121"/>
                </a:xfrm>
                <a:custGeom>
                  <a:avLst/>
                  <a:gdLst>
                    <a:gd name="T0" fmla="*/ 520 w 568"/>
                    <a:gd name="T1" fmla="*/ 99 h 121"/>
                    <a:gd name="T2" fmla="*/ 568 w 568"/>
                    <a:gd name="T3" fmla="*/ 55 h 121"/>
                    <a:gd name="T4" fmla="*/ 217 w 568"/>
                    <a:gd name="T5" fmla="*/ 55 h 121"/>
                    <a:gd name="T6" fmla="*/ 278 w 568"/>
                    <a:gd name="T7" fmla="*/ 0 h 121"/>
                    <a:gd name="T8" fmla="*/ 0 w 568"/>
                    <a:gd name="T9" fmla="*/ 66 h 121"/>
                    <a:gd name="T10" fmla="*/ 145 w 568"/>
                    <a:gd name="T11" fmla="*/ 121 h 121"/>
                    <a:gd name="T12" fmla="*/ 169 w 568"/>
                    <a:gd name="T13" fmla="*/ 99 h 121"/>
                    <a:gd name="T14" fmla="*/ 520 w 568"/>
                    <a:gd name="T15" fmla="*/ 9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21">
                      <a:moveTo>
                        <a:pt x="520" y="99"/>
                      </a:moveTo>
                      <a:lnTo>
                        <a:pt x="568" y="55"/>
                      </a:lnTo>
                      <a:lnTo>
                        <a:pt x="217" y="55"/>
                      </a:lnTo>
                      <a:lnTo>
                        <a:pt x="278" y="0"/>
                      </a:lnTo>
                      <a:lnTo>
                        <a:pt x="0" y="66"/>
                      </a:lnTo>
                      <a:lnTo>
                        <a:pt x="145" y="121"/>
                      </a:lnTo>
                      <a:lnTo>
                        <a:pt x="169" y="99"/>
                      </a:lnTo>
                      <a:lnTo>
                        <a:pt x="520" y="99"/>
                      </a:lnTo>
                      <a:close/>
                    </a:path>
                  </a:pathLst>
                </a:cu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3" name="Freeform 68">
                  <a:extLst>
                    <a:ext uri="{FF2B5EF4-FFF2-40B4-BE49-F238E27FC236}">
                      <a16:creationId xmlns:a16="http://schemas.microsoft.com/office/drawing/2014/main" id="{D9380409-CC7A-497C-B290-5E5BCB81C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4" y="1935"/>
                  <a:ext cx="568" cy="121"/>
                </a:xfrm>
                <a:custGeom>
                  <a:avLst/>
                  <a:gdLst>
                    <a:gd name="T0" fmla="*/ 520 w 568"/>
                    <a:gd name="T1" fmla="*/ 99 h 121"/>
                    <a:gd name="T2" fmla="*/ 568 w 568"/>
                    <a:gd name="T3" fmla="*/ 55 h 121"/>
                    <a:gd name="T4" fmla="*/ 217 w 568"/>
                    <a:gd name="T5" fmla="*/ 55 h 121"/>
                    <a:gd name="T6" fmla="*/ 278 w 568"/>
                    <a:gd name="T7" fmla="*/ 0 h 121"/>
                    <a:gd name="T8" fmla="*/ 0 w 568"/>
                    <a:gd name="T9" fmla="*/ 66 h 121"/>
                    <a:gd name="T10" fmla="*/ 145 w 568"/>
                    <a:gd name="T11" fmla="*/ 121 h 121"/>
                    <a:gd name="T12" fmla="*/ 169 w 568"/>
                    <a:gd name="T13" fmla="*/ 99 h 121"/>
                    <a:gd name="T14" fmla="*/ 520 w 568"/>
                    <a:gd name="T15" fmla="*/ 9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21">
                      <a:moveTo>
                        <a:pt x="520" y="99"/>
                      </a:moveTo>
                      <a:lnTo>
                        <a:pt x="568" y="55"/>
                      </a:lnTo>
                      <a:lnTo>
                        <a:pt x="217" y="55"/>
                      </a:lnTo>
                      <a:lnTo>
                        <a:pt x="278" y="0"/>
                      </a:lnTo>
                      <a:lnTo>
                        <a:pt x="0" y="66"/>
                      </a:lnTo>
                      <a:lnTo>
                        <a:pt x="145" y="121"/>
                      </a:lnTo>
                      <a:lnTo>
                        <a:pt x="169" y="99"/>
                      </a:lnTo>
                      <a:lnTo>
                        <a:pt x="520" y="99"/>
                      </a:lnTo>
                      <a:close/>
                    </a:path>
                  </a:pathLst>
                </a:cu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4" name="Freeform 69">
                  <a:extLst>
                    <a:ext uri="{FF2B5EF4-FFF2-40B4-BE49-F238E27FC236}">
                      <a16:creationId xmlns:a16="http://schemas.microsoft.com/office/drawing/2014/main" id="{5894B2CB-3787-48CF-AF85-8636FE7D9F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1" y="1783"/>
                  <a:ext cx="568" cy="131"/>
                </a:xfrm>
                <a:custGeom>
                  <a:avLst/>
                  <a:gdLst>
                    <a:gd name="T0" fmla="*/ 520 w 568"/>
                    <a:gd name="T1" fmla="*/ 98 h 131"/>
                    <a:gd name="T2" fmla="*/ 568 w 568"/>
                    <a:gd name="T3" fmla="*/ 54 h 131"/>
                    <a:gd name="T4" fmla="*/ 230 w 568"/>
                    <a:gd name="T5" fmla="*/ 54 h 131"/>
                    <a:gd name="T6" fmla="*/ 290 w 568"/>
                    <a:gd name="T7" fmla="*/ 0 h 131"/>
                    <a:gd name="T8" fmla="*/ 0 w 568"/>
                    <a:gd name="T9" fmla="*/ 76 h 131"/>
                    <a:gd name="T10" fmla="*/ 157 w 568"/>
                    <a:gd name="T11" fmla="*/ 131 h 131"/>
                    <a:gd name="T12" fmla="*/ 181 w 568"/>
                    <a:gd name="T13" fmla="*/ 98 h 131"/>
                    <a:gd name="T14" fmla="*/ 520 w 568"/>
                    <a:gd name="T15" fmla="*/ 9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31">
                      <a:moveTo>
                        <a:pt x="520" y="98"/>
                      </a:moveTo>
                      <a:lnTo>
                        <a:pt x="568" y="54"/>
                      </a:lnTo>
                      <a:lnTo>
                        <a:pt x="230" y="54"/>
                      </a:lnTo>
                      <a:lnTo>
                        <a:pt x="290" y="0"/>
                      </a:lnTo>
                      <a:lnTo>
                        <a:pt x="0" y="76"/>
                      </a:lnTo>
                      <a:lnTo>
                        <a:pt x="157" y="131"/>
                      </a:lnTo>
                      <a:lnTo>
                        <a:pt x="181" y="98"/>
                      </a:lnTo>
                      <a:lnTo>
                        <a:pt x="520" y="98"/>
                      </a:lnTo>
                      <a:close/>
                    </a:path>
                  </a:pathLst>
                </a:cu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75" name="Freeform 70">
                  <a:extLst>
                    <a:ext uri="{FF2B5EF4-FFF2-40B4-BE49-F238E27FC236}">
                      <a16:creationId xmlns:a16="http://schemas.microsoft.com/office/drawing/2014/main" id="{4CCF3844-2F28-4D75-8172-961FED2F0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1" y="1783"/>
                  <a:ext cx="568" cy="131"/>
                </a:xfrm>
                <a:custGeom>
                  <a:avLst/>
                  <a:gdLst>
                    <a:gd name="T0" fmla="*/ 520 w 568"/>
                    <a:gd name="T1" fmla="*/ 98 h 131"/>
                    <a:gd name="T2" fmla="*/ 568 w 568"/>
                    <a:gd name="T3" fmla="*/ 54 h 131"/>
                    <a:gd name="T4" fmla="*/ 230 w 568"/>
                    <a:gd name="T5" fmla="*/ 54 h 131"/>
                    <a:gd name="T6" fmla="*/ 290 w 568"/>
                    <a:gd name="T7" fmla="*/ 0 h 131"/>
                    <a:gd name="T8" fmla="*/ 0 w 568"/>
                    <a:gd name="T9" fmla="*/ 76 h 131"/>
                    <a:gd name="T10" fmla="*/ 157 w 568"/>
                    <a:gd name="T11" fmla="*/ 131 h 131"/>
                    <a:gd name="T12" fmla="*/ 181 w 568"/>
                    <a:gd name="T13" fmla="*/ 98 h 131"/>
                    <a:gd name="T14" fmla="*/ 520 w 568"/>
                    <a:gd name="T15" fmla="*/ 9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31">
                      <a:moveTo>
                        <a:pt x="520" y="98"/>
                      </a:moveTo>
                      <a:lnTo>
                        <a:pt x="568" y="54"/>
                      </a:lnTo>
                      <a:lnTo>
                        <a:pt x="230" y="54"/>
                      </a:lnTo>
                      <a:lnTo>
                        <a:pt x="290" y="0"/>
                      </a:lnTo>
                      <a:lnTo>
                        <a:pt x="0" y="76"/>
                      </a:lnTo>
                      <a:lnTo>
                        <a:pt x="157" y="131"/>
                      </a:lnTo>
                      <a:lnTo>
                        <a:pt x="181" y="98"/>
                      </a:lnTo>
                      <a:lnTo>
                        <a:pt x="520" y="98"/>
                      </a:lnTo>
                      <a:close/>
                    </a:path>
                  </a:pathLst>
                </a:cu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  <p:grpSp>
            <p:nvGrpSpPr>
              <p:cNvPr id="59" name="Group 71">
                <a:extLst>
                  <a:ext uri="{FF2B5EF4-FFF2-40B4-BE49-F238E27FC236}">
                    <a16:creationId xmlns:a16="http://schemas.microsoft.com/office/drawing/2014/main" id="{5C75CAB3-4080-46BD-849F-4E7A52000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6" y="1750"/>
                <a:ext cx="1330" cy="317"/>
                <a:chOff x="2126" y="1750"/>
                <a:chExt cx="1330" cy="317"/>
              </a:xfrm>
            </p:grpSpPr>
            <p:sp>
              <p:nvSpPr>
                <p:cNvPr id="60" name="Freeform 72">
                  <a:extLst>
                    <a:ext uri="{FF2B5EF4-FFF2-40B4-BE49-F238E27FC236}">
                      <a16:creationId xmlns:a16="http://schemas.microsoft.com/office/drawing/2014/main" id="{78911DB8-47EA-415D-8BEB-57FBB4C1D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8" y="1903"/>
                  <a:ext cx="569" cy="120"/>
                </a:xfrm>
                <a:custGeom>
                  <a:avLst/>
                  <a:gdLst>
                    <a:gd name="T0" fmla="*/ 49 w 569"/>
                    <a:gd name="T1" fmla="*/ 22 h 120"/>
                    <a:gd name="T2" fmla="*/ 0 w 569"/>
                    <a:gd name="T3" fmla="*/ 65 h 120"/>
                    <a:gd name="T4" fmla="*/ 339 w 569"/>
                    <a:gd name="T5" fmla="*/ 65 h 120"/>
                    <a:gd name="T6" fmla="*/ 291 w 569"/>
                    <a:gd name="T7" fmla="*/ 120 h 120"/>
                    <a:gd name="T8" fmla="*/ 569 w 569"/>
                    <a:gd name="T9" fmla="*/ 54 h 120"/>
                    <a:gd name="T10" fmla="*/ 424 w 569"/>
                    <a:gd name="T11" fmla="*/ 0 h 120"/>
                    <a:gd name="T12" fmla="*/ 387 w 569"/>
                    <a:gd name="T13" fmla="*/ 22 h 120"/>
                    <a:gd name="T14" fmla="*/ 49 w 569"/>
                    <a:gd name="T15" fmla="*/ 22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9" h="120">
                      <a:moveTo>
                        <a:pt x="49" y="22"/>
                      </a:moveTo>
                      <a:lnTo>
                        <a:pt x="0" y="65"/>
                      </a:lnTo>
                      <a:lnTo>
                        <a:pt x="339" y="65"/>
                      </a:lnTo>
                      <a:lnTo>
                        <a:pt x="291" y="120"/>
                      </a:lnTo>
                      <a:lnTo>
                        <a:pt x="569" y="54"/>
                      </a:lnTo>
                      <a:lnTo>
                        <a:pt x="424" y="0"/>
                      </a:lnTo>
                      <a:lnTo>
                        <a:pt x="387" y="22"/>
                      </a:lnTo>
                      <a:lnTo>
                        <a:pt x="49" y="22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1" name="Freeform 73">
                  <a:extLst>
                    <a:ext uri="{FF2B5EF4-FFF2-40B4-BE49-F238E27FC236}">
                      <a16:creationId xmlns:a16="http://schemas.microsoft.com/office/drawing/2014/main" id="{34372ED5-80F5-4947-A295-9E5E03ED36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8" y="1903"/>
                  <a:ext cx="569" cy="120"/>
                </a:xfrm>
                <a:custGeom>
                  <a:avLst/>
                  <a:gdLst>
                    <a:gd name="T0" fmla="*/ 49 w 569"/>
                    <a:gd name="T1" fmla="*/ 22 h 120"/>
                    <a:gd name="T2" fmla="*/ 0 w 569"/>
                    <a:gd name="T3" fmla="*/ 65 h 120"/>
                    <a:gd name="T4" fmla="*/ 339 w 569"/>
                    <a:gd name="T5" fmla="*/ 65 h 120"/>
                    <a:gd name="T6" fmla="*/ 291 w 569"/>
                    <a:gd name="T7" fmla="*/ 120 h 120"/>
                    <a:gd name="T8" fmla="*/ 569 w 569"/>
                    <a:gd name="T9" fmla="*/ 54 h 120"/>
                    <a:gd name="T10" fmla="*/ 424 w 569"/>
                    <a:gd name="T11" fmla="*/ 0 h 120"/>
                    <a:gd name="T12" fmla="*/ 387 w 569"/>
                    <a:gd name="T13" fmla="*/ 22 h 120"/>
                    <a:gd name="T14" fmla="*/ 49 w 569"/>
                    <a:gd name="T15" fmla="*/ 22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9" h="120">
                      <a:moveTo>
                        <a:pt x="49" y="22"/>
                      </a:moveTo>
                      <a:lnTo>
                        <a:pt x="0" y="65"/>
                      </a:lnTo>
                      <a:lnTo>
                        <a:pt x="339" y="65"/>
                      </a:lnTo>
                      <a:lnTo>
                        <a:pt x="291" y="120"/>
                      </a:lnTo>
                      <a:lnTo>
                        <a:pt x="569" y="54"/>
                      </a:lnTo>
                      <a:lnTo>
                        <a:pt x="424" y="0"/>
                      </a:lnTo>
                      <a:lnTo>
                        <a:pt x="387" y="22"/>
                      </a:lnTo>
                      <a:lnTo>
                        <a:pt x="49" y="22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2" name="Freeform 74">
                  <a:extLst>
                    <a:ext uri="{FF2B5EF4-FFF2-40B4-BE49-F238E27FC236}">
                      <a16:creationId xmlns:a16="http://schemas.microsoft.com/office/drawing/2014/main" id="{F4FFFB17-CB61-4FCB-B5D9-D25336E139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8" y="1750"/>
                  <a:ext cx="568" cy="131"/>
                </a:xfrm>
                <a:custGeom>
                  <a:avLst/>
                  <a:gdLst>
                    <a:gd name="T0" fmla="*/ 48 w 568"/>
                    <a:gd name="T1" fmla="*/ 33 h 131"/>
                    <a:gd name="T2" fmla="*/ 0 w 568"/>
                    <a:gd name="T3" fmla="*/ 76 h 131"/>
                    <a:gd name="T4" fmla="*/ 338 w 568"/>
                    <a:gd name="T5" fmla="*/ 76 h 131"/>
                    <a:gd name="T6" fmla="*/ 278 w 568"/>
                    <a:gd name="T7" fmla="*/ 131 h 131"/>
                    <a:gd name="T8" fmla="*/ 568 w 568"/>
                    <a:gd name="T9" fmla="*/ 54 h 131"/>
                    <a:gd name="T10" fmla="*/ 411 w 568"/>
                    <a:gd name="T11" fmla="*/ 0 h 131"/>
                    <a:gd name="T12" fmla="*/ 387 w 568"/>
                    <a:gd name="T13" fmla="*/ 33 h 131"/>
                    <a:gd name="T14" fmla="*/ 48 w 568"/>
                    <a:gd name="T15" fmla="*/ 33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31">
                      <a:moveTo>
                        <a:pt x="48" y="33"/>
                      </a:moveTo>
                      <a:lnTo>
                        <a:pt x="0" y="76"/>
                      </a:lnTo>
                      <a:lnTo>
                        <a:pt x="338" y="76"/>
                      </a:lnTo>
                      <a:lnTo>
                        <a:pt x="278" y="131"/>
                      </a:lnTo>
                      <a:lnTo>
                        <a:pt x="568" y="54"/>
                      </a:lnTo>
                      <a:lnTo>
                        <a:pt x="411" y="0"/>
                      </a:lnTo>
                      <a:lnTo>
                        <a:pt x="387" y="33"/>
                      </a:lnTo>
                      <a:lnTo>
                        <a:pt x="48" y="33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3" name="Freeform 75">
                  <a:extLst>
                    <a:ext uri="{FF2B5EF4-FFF2-40B4-BE49-F238E27FC236}">
                      <a16:creationId xmlns:a16="http://schemas.microsoft.com/office/drawing/2014/main" id="{9FFEB0A3-6CFB-4CB6-B464-A6A25747F6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8" y="1750"/>
                  <a:ext cx="568" cy="131"/>
                </a:xfrm>
                <a:custGeom>
                  <a:avLst/>
                  <a:gdLst>
                    <a:gd name="T0" fmla="*/ 48 w 568"/>
                    <a:gd name="T1" fmla="*/ 33 h 131"/>
                    <a:gd name="T2" fmla="*/ 0 w 568"/>
                    <a:gd name="T3" fmla="*/ 76 h 131"/>
                    <a:gd name="T4" fmla="*/ 338 w 568"/>
                    <a:gd name="T5" fmla="*/ 76 h 131"/>
                    <a:gd name="T6" fmla="*/ 278 w 568"/>
                    <a:gd name="T7" fmla="*/ 131 h 131"/>
                    <a:gd name="T8" fmla="*/ 568 w 568"/>
                    <a:gd name="T9" fmla="*/ 54 h 131"/>
                    <a:gd name="T10" fmla="*/ 411 w 568"/>
                    <a:gd name="T11" fmla="*/ 0 h 131"/>
                    <a:gd name="T12" fmla="*/ 387 w 568"/>
                    <a:gd name="T13" fmla="*/ 33 h 131"/>
                    <a:gd name="T14" fmla="*/ 48 w 568"/>
                    <a:gd name="T15" fmla="*/ 33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31">
                      <a:moveTo>
                        <a:pt x="48" y="33"/>
                      </a:moveTo>
                      <a:lnTo>
                        <a:pt x="0" y="76"/>
                      </a:lnTo>
                      <a:lnTo>
                        <a:pt x="338" y="76"/>
                      </a:lnTo>
                      <a:lnTo>
                        <a:pt x="278" y="131"/>
                      </a:lnTo>
                      <a:lnTo>
                        <a:pt x="568" y="54"/>
                      </a:lnTo>
                      <a:lnTo>
                        <a:pt x="411" y="0"/>
                      </a:lnTo>
                      <a:lnTo>
                        <a:pt x="387" y="33"/>
                      </a:lnTo>
                      <a:lnTo>
                        <a:pt x="48" y="33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4" name="Freeform 76">
                  <a:extLst>
                    <a:ext uri="{FF2B5EF4-FFF2-40B4-BE49-F238E27FC236}">
                      <a16:creationId xmlns:a16="http://schemas.microsoft.com/office/drawing/2014/main" id="{0C424BD5-7CD8-4F70-9570-D4710998A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1946"/>
                  <a:ext cx="568" cy="121"/>
                </a:xfrm>
                <a:custGeom>
                  <a:avLst/>
                  <a:gdLst>
                    <a:gd name="T0" fmla="*/ 520 w 568"/>
                    <a:gd name="T1" fmla="*/ 99 h 121"/>
                    <a:gd name="T2" fmla="*/ 568 w 568"/>
                    <a:gd name="T3" fmla="*/ 55 h 121"/>
                    <a:gd name="T4" fmla="*/ 217 w 568"/>
                    <a:gd name="T5" fmla="*/ 55 h 121"/>
                    <a:gd name="T6" fmla="*/ 278 w 568"/>
                    <a:gd name="T7" fmla="*/ 0 h 121"/>
                    <a:gd name="T8" fmla="*/ 0 w 568"/>
                    <a:gd name="T9" fmla="*/ 66 h 121"/>
                    <a:gd name="T10" fmla="*/ 145 w 568"/>
                    <a:gd name="T11" fmla="*/ 121 h 121"/>
                    <a:gd name="T12" fmla="*/ 169 w 568"/>
                    <a:gd name="T13" fmla="*/ 99 h 121"/>
                    <a:gd name="T14" fmla="*/ 520 w 568"/>
                    <a:gd name="T15" fmla="*/ 9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21">
                      <a:moveTo>
                        <a:pt x="520" y="99"/>
                      </a:moveTo>
                      <a:lnTo>
                        <a:pt x="568" y="55"/>
                      </a:lnTo>
                      <a:lnTo>
                        <a:pt x="217" y="55"/>
                      </a:lnTo>
                      <a:lnTo>
                        <a:pt x="278" y="0"/>
                      </a:lnTo>
                      <a:lnTo>
                        <a:pt x="0" y="66"/>
                      </a:lnTo>
                      <a:lnTo>
                        <a:pt x="145" y="121"/>
                      </a:lnTo>
                      <a:lnTo>
                        <a:pt x="169" y="99"/>
                      </a:lnTo>
                      <a:lnTo>
                        <a:pt x="520" y="99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5" name="Freeform 77">
                  <a:extLst>
                    <a:ext uri="{FF2B5EF4-FFF2-40B4-BE49-F238E27FC236}">
                      <a16:creationId xmlns:a16="http://schemas.microsoft.com/office/drawing/2014/main" id="{64E31957-347C-4BE5-808F-F57057B197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1946"/>
                  <a:ext cx="568" cy="121"/>
                </a:xfrm>
                <a:custGeom>
                  <a:avLst/>
                  <a:gdLst>
                    <a:gd name="T0" fmla="*/ 520 w 568"/>
                    <a:gd name="T1" fmla="*/ 99 h 121"/>
                    <a:gd name="T2" fmla="*/ 568 w 568"/>
                    <a:gd name="T3" fmla="*/ 55 h 121"/>
                    <a:gd name="T4" fmla="*/ 217 w 568"/>
                    <a:gd name="T5" fmla="*/ 55 h 121"/>
                    <a:gd name="T6" fmla="*/ 278 w 568"/>
                    <a:gd name="T7" fmla="*/ 0 h 121"/>
                    <a:gd name="T8" fmla="*/ 0 w 568"/>
                    <a:gd name="T9" fmla="*/ 66 h 121"/>
                    <a:gd name="T10" fmla="*/ 145 w 568"/>
                    <a:gd name="T11" fmla="*/ 121 h 121"/>
                    <a:gd name="T12" fmla="*/ 169 w 568"/>
                    <a:gd name="T13" fmla="*/ 99 h 121"/>
                    <a:gd name="T14" fmla="*/ 520 w 568"/>
                    <a:gd name="T15" fmla="*/ 9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21">
                      <a:moveTo>
                        <a:pt x="520" y="99"/>
                      </a:moveTo>
                      <a:lnTo>
                        <a:pt x="568" y="55"/>
                      </a:lnTo>
                      <a:lnTo>
                        <a:pt x="217" y="55"/>
                      </a:lnTo>
                      <a:lnTo>
                        <a:pt x="278" y="0"/>
                      </a:lnTo>
                      <a:lnTo>
                        <a:pt x="0" y="66"/>
                      </a:lnTo>
                      <a:lnTo>
                        <a:pt x="145" y="121"/>
                      </a:lnTo>
                      <a:lnTo>
                        <a:pt x="169" y="99"/>
                      </a:lnTo>
                      <a:lnTo>
                        <a:pt x="520" y="99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6" name="Freeform 78">
                  <a:extLst>
                    <a:ext uri="{FF2B5EF4-FFF2-40B4-BE49-F238E27FC236}">
                      <a16:creationId xmlns:a16="http://schemas.microsoft.com/office/drawing/2014/main" id="{8DD92432-7D8D-425C-B5E5-08604EE885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3" y="1794"/>
                  <a:ext cx="568" cy="131"/>
                </a:xfrm>
                <a:custGeom>
                  <a:avLst/>
                  <a:gdLst>
                    <a:gd name="T0" fmla="*/ 520 w 568"/>
                    <a:gd name="T1" fmla="*/ 98 h 131"/>
                    <a:gd name="T2" fmla="*/ 568 w 568"/>
                    <a:gd name="T3" fmla="*/ 54 h 131"/>
                    <a:gd name="T4" fmla="*/ 230 w 568"/>
                    <a:gd name="T5" fmla="*/ 54 h 131"/>
                    <a:gd name="T6" fmla="*/ 290 w 568"/>
                    <a:gd name="T7" fmla="*/ 0 h 131"/>
                    <a:gd name="T8" fmla="*/ 0 w 568"/>
                    <a:gd name="T9" fmla="*/ 76 h 131"/>
                    <a:gd name="T10" fmla="*/ 157 w 568"/>
                    <a:gd name="T11" fmla="*/ 131 h 131"/>
                    <a:gd name="T12" fmla="*/ 181 w 568"/>
                    <a:gd name="T13" fmla="*/ 98 h 131"/>
                    <a:gd name="T14" fmla="*/ 520 w 568"/>
                    <a:gd name="T15" fmla="*/ 9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31">
                      <a:moveTo>
                        <a:pt x="520" y="98"/>
                      </a:moveTo>
                      <a:lnTo>
                        <a:pt x="568" y="54"/>
                      </a:lnTo>
                      <a:lnTo>
                        <a:pt x="230" y="54"/>
                      </a:lnTo>
                      <a:lnTo>
                        <a:pt x="290" y="0"/>
                      </a:lnTo>
                      <a:lnTo>
                        <a:pt x="0" y="76"/>
                      </a:lnTo>
                      <a:lnTo>
                        <a:pt x="157" y="131"/>
                      </a:lnTo>
                      <a:lnTo>
                        <a:pt x="181" y="98"/>
                      </a:lnTo>
                      <a:lnTo>
                        <a:pt x="520" y="9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  <p:sp>
              <p:nvSpPr>
                <p:cNvPr id="67" name="Freeform 79">
                  <a:extLst>
                    <a:ext uri="{FF2B5EF4-FFF2-40B4-BE49-F238E27FC236}">
                      <a16:creationId xmlns:a16="http://schemas.microsoft.com/office/drawing/2014/main" id="{9594F144-B5DA-4895-B8B2-338D5234AE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3" y="1794"/>
                  <a:ext cx="568" cy="131"/>
                </a:xfrm>
                <a:custGeom>
                  <a:avLst/>
                  <a:gdLst>
                    <a:gd name="T0" fmla="*/ 520 w 568"/>
                    <a:gd name="T1" fmla="*/ 98 h 131"/>
                    <a:gd name="T2" fmla="*/ 568 w 568"/>
                    <a:gd name="T3" fmla="*/ 54 h 131"/>
                    <a:gd name="T4" fmla="*/ 230 w 568"/>
                    <a:gd name="T5" fmla="*/ 54 h 131"/>
                    <a:gd name="T6" fmla="*/ 290 w 568"/>
                    <a:gd name="T7" fmla="*/ 0 h 131"/>
                    <a:gd name="T8" fmla="*/ 0 w 568"/>
                    <a:gd name="T9" fmla="*/ 76 h 131"/>
                    <a:gd name="T10" fmla="*/ 157 w 568"/>
                    <a:gd name="T11" fmla="*/ 131 h 131"/>
                    <a:gd name="T12" fmla="*/ 181 w 568"/>
                    <a:gd name="T13" fmla="*/ 98 h 131"/>
                    <a:gd name="T14" fmla="*/ 520 w 568"/>
                    <a:gd name="T15" fmla="*/ 9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8" h="131">
                      <a:moveTo>
                        <a:pt x="520" y="98"/>
                      </a:moveTo>
                      <a:lnTo>
                        <a:pt x="568" y="54"/>
                      </a:lnTo>
                      <a:lnTo>
                        <a:pt x="230" y="54"/>
                      </a:lnTo>
                      <a:lnTo>
                        <a:pt x="290" y="0"/>
                      </a:lnTo>
                      <a:lnTo>
                        <a:pt x="0" y="76"/>
                      </a:lnTo>
                      <a:lnTo>
                        <a:pt x="157" y="131"/>
                      </a:lnTo>
                      <a:lnTo>
                        <a:pt x="181" y="98"/>
                      </a:lnTo>
                      <a:lnTo>
                        <a:pt x="520" y="9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24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1688F32-1C3A-483B-90DB-D672B80D3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678" y="1484458"/>
            <a:ext cx="1433194" cy="2700338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1050" b="1" dirty="0">
                <a:solidFill>
                  <a:schemeClr val="bg1"/>
                </a:solidFill>
                <a:latin typeface="Verdana" panose="020B0604030504040204" pitchFamily="34" charset="0"/>
              </a:rPr>
              <a:t>Service</a:t>
            </a:r>
          </a:p>
          <a:p>
            <a:pPr algn="ctr"/>
            <a:r>
              <a:rPr lang="nl-NL" altLang="en-US" sz="1050" b="1" dirty="0">
                <a:solidFill>
                  <a:schemeClr val="bg1"/>
                </a:solidFill>
                <a:latin typeface="Verdana" panose="020B0604030504040204" pitchFamily="34" charset="0"/>
              </a:rPr>
              <a:t>Provider</a:t>
            </a:r>
          </a:p>
          <a:p>
            <a:pPr algn="ctr"/>
            <a:r>
              <a:rPr lang="nl-NL" altLang="en-US" sz="1050" b="1" dirty="0">
                <a:solidFill>
                  <a:schemeClr val="bg1"/>
                </a:solidFill>
                <a:latin typeface="Verdana" panose="020B0604030504040204" pitchFamily="34" charset="0"/>
              </a:rPr>
              <a:t>Network</a:t>
            </a:r>
            <a:endParaRPr lang="en-GB" altLang="en-US" sz="105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0C046442-1A4A-4280-90AA-CD96C95D733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8371" y="1477569"/>
            <a:ext cx="1188244" cy="444785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900" b="1">
                <a:latin typeface="Verdana" panose="020B0604030504040204" pitchFamily="34" charset="0"/>
              </a:rPr>
              <a:t>Customer</a:t>
            </a:r>
          </a:p>
          <a:p>
            <a:pPr algn="ctr"/>
            <a:r>
              <a:rPr lang="nl-NL" altLang="en-US" sz="900" b="1">
                <a:latin typeface="Verdana" panose="020B0604030504040204" pitchFamily="34" charset="0"/>
              </a:rPr>
              <a:t>PILOT - NL</a:t>
            </a:r>
            <a:endParaRPr lang="en-GB" altLang="en-US" sz="900" b="1">
              <a:latin typeface="Verdana" panose="020B0604030504040204" pitchFamily="34" charset="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C0A2B7E-80F9-4CAD-8C2F-C193B4B2BC2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42877" y="1434418"/>
            <a:ext cx="1134666" cy="5298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900" b="1">
                <a:latin typeface="Verdana" panose="020B0604030504040204" pitchFamily="34" charset="0"/>
              </a:rPr>
              <a:t>Customer</a:t>
            </a:r>
          </a:p>
          <a:p>
            <a:pPr algn="ctr"/>
            <a:r>
              <a:rPr lang="nl-NL" altLang="en-US" sz="900" b="1">
                <a:latin typeface="Verdana" panose="020B0604030504040204" pitchFamily="34" charset="0"/>
              </a:rPr>
              <a:t>PILOT - BE</a:t>
            </a:r>
            <a:endParaRPr lang="en-GB" altLang="en-US" sz="900" b="1">
              <a:latin typeface="Verdana" panose="020B0604030504040204" pitchFamily="34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6FEFD5CC-D645-4C5E-8938-02E41F0149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1728" y="1402305"/>
            <a:ext cx="0" cy="5941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54C8BB9-FC03-4C4D-931B-7DDCF8F09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881" y="1159418"/>
            <a:ext cx="7600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050" b="1" dirty="0">
                <a:latin typeface="Verdana" panose="020B0604030504040204" pitchFamily="34" charset="0"/>
              </a:rPr>
              <a:t>UNI-N</a:t>
            </a:r>
            <a:endParaRPr lang="en-GB" altLang="en-US" sz="1050" b="1" baseline="-25000" dirty="0">
              <a:latin typeface="Verdana" panose="020B0604030504040204" pitchFamily="34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824F9B7-D4FD-426B-A718-F53025B823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6661" y="1214187"/>
            <a:ext cx="0" cy="782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FB71C3A-9BEE-4B2B-9166-54BA4DE05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962" y="997493"/>
            <a:ext cx="74152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050" b="1" dirty="0">
                <a:latin typeface="Verdana" panose="020B0604030504040204" pitchFamily="34" charset="0"/>
              </a:rPr>
              <a:t>UNI-C</a:t>
            </a:r>
            <a:endParaRPr lang="en-GB" altLang="en-US" sz="1050" b="1" baseline="-25000" dirty="0">
              <a:latin typeface="Verdana" panose="020B0604030504040204" pitchFamily="34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D71026C-D92F-4ED0-A4E8-28BFD75FF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2114" y="1267764"/>
            <a:ext cx="0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9EE29F5-6033-40DB-8683-327E82C8F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639" y="1052262"/>
            <a:ext cx="74152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050" b="1" dirty="0">
                <a:latin typeface="Verdana" panose="020B0604030504040204" pitchFamily="34" charset="0"/>
              </a:rPr>
              <a:t>UNI-C</a:t>
            </a:r>
            <a:endParaRPr lang="en-GB" altLang="en-US" sz="1050" b="1" baseline="-25000" dirty="0">
              <a:latin typeface="Verdana" panose="020B0604030504040204" pitchFamily="34" charset="0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9C4A90ED-DC90-41E5-B7C6-CA92510BB7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40284" y="1513262"/>
            <a:ext cx="242888" cy="373399"/>
          </a:xfrm>
          <a:prstGeom prst="can">
            <a:avLst>
              <a:gd name="adj" fmla="val 26728"/>
            </a:avLst>
          </a:prstGeom>
          <a:solidFill>
            <a:schemeClr val="accent1">
              <a:alpha val="32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r"/>
            <a:endParaRPr lang="en-GB" altLang="en-US" sz="1350"/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5DD7374F-690E-44AD-A64F-CD8D8B07C41E}"/>
              </a:ext>
            </a:extLst>
          </p:cNvPr>
          <p:cNvGrpSpPr>
            <a:grpSpLocks/>
          </p:cNvGrpSpPr>
          <p:nvPr/>
        </p:nvGrpSpPr>
        <p:grpSpPr bwMode="auto">
          <a:xfrm>
            <a:off x="3860051" y="1538037"/>
            <a:ext cx="373399" cy="323850"/>
            <a:chOff x="912" y="768"/>
            <a:chExt cx="1056" cy="1017"/>
          </a:xfrm>
        </p:grpSpPr>
        <p:pic>
          <p:nvPicPr>
            <p:cNvPr id="14" name="Picture 14" descr="icon_c_m40_ppt">
              <a:extLst>
                <a:ext uri="{FF2B5EF4-FFF2-40B4-BE49-F238E27FC236}">
                  <a16:creationId xmlns:a16="http://schemas.microsoft.com/office/drawing/2014/main" id="{9739A098-7F53-4A4B-B1A9-6E2628BC5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14DEFF19-9BAC-447A-91D3-7B4E8B9B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13D772C0-B99D-4D84-A4E3-D4EF5D006C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7046" y="1402305"/>
            <a:ext cx="0" cy="5941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017CD0F5-FBF3-40FC-A8EB-70E4BB67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571" y="1214187"/>
            <a:ext cx="7600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050" b="1" dirty="0">
                <a:latin typeface="Verdana" panose="020B0604030504040204" pitchFamily="34" charset="0"/>
              </a:rPr>
              <a:t>UNI-N</a:t>
            </a:r>
            <a:endParaRPr lang="en-GB" altLang="en-US" sz="1050" b="1" baseline="-25000" dirty="0">
              <a:latin typeface="Verdana" panose="020B0604030504040204" pitchFamily="34" charset="0"/>
            </a:endParaRP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061FC0B5-7FA8-4C59-9997-642E77B8AF1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37863" y="1544150"/>
            <a:ext cx="242888" cy="311624"/>
          </a:xfrm>
          <a:prstGeom prst="can">
            <a:avLst>
              <a:gd name="adj" fmla="val 21456"/>
            </a:avLst>
          </a:prstGeom>
          <a:solidFill>
            <a:schemeClr val="accent1">
              <a:alpha val="32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r"/>
            <a:endParaRPr lang="en-GB" altLang="en-US" sz="1350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EEB9C934-2B32-4DCB-94CA-FDAC4367525F}"/>
              </a:ext>
            </a:extLst>
          </p:cNvPr>
          <p:cNvGrpSpPr>
            <a:grpSpLocks/>
          </p:cNvGrpSpPr>
          <p:nvPr/>
        </p:nvGrpSpPr>
        <p:grpSpPr bwMode="auto">
          <a:xfrm>
            <a:off x="4918473" y="1538037"/>
            <a:ext cx="373399" cy="323850"/>
            <a:chOff x="912" y="768"/>
            <a:chExt cx="1056" cy="1017"/>
          </a:xfrm>
        </p:grpSpPr>
        <p:pic>
          <p:nvPicPr>
            <p:cNvPr id="20" name="Picture 20" descr="icon_c_m40_ppt">
              <a:extLst>
                <a:ext uri="{FF2B5EF4-FFF2-40B4-BE49-F238E27FC236}">
                  <a16:creationId xmlns:a16="http://schemas.microsoft.com/office/drawing/2014/main" id="{457D242D-77B6-46B0-8528-4183D4C86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1C0E5216-0869-4D8B-B143-ABF5E2680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5A6C522-D7BE-44E5-8E89-469BF499D62D}"/>
              </a:ext>
            </a:extLst>
          </p:cNvPr>
          <p:cNvCxnSpPr>
            <a:cxnSpLocks noChangeShapeType="1"/>
            <a:stCxn id="4" idx="4"/>
            <a:endCxn id="14" idx="1"/>
          </p:cNvCxnSpPr>
          <p:nvPr/>
        </p:nvCxnSpPr>
        <p:spPr bwMode="auto">
          <a:xfrm>
            <a:off x="1244885" y="1699962"/>
            <a:ext cx="261516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2AE9BEB0-4B54-4F42-88F5-00D0EB60DA35}"/>
              </a:ext>
            </a:extLst>
          </p:cNvPr>
          <p:cNvCxnSpPr>
            <a:cxnSpLocks noChangeShapeType="1"/>
            <a:stCxn id="5" idx="0"/>
            <a:endCxn id="20" idx="3"/>
          </p:cNvCxnSpPr>
          <p:nvPr/>
        </p:nvCxnSpPr>
        <p:spPr bwMode="auto">
          <a:xfrm flipH="1">
            <a:off x="5291872" y="1699962"/>
            <a:ext cx="255476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4">
            <a:extLst>
              <a:ext uri="{FF2B5EF4-FFF2-40B4-BE49-F238E27FC236}">
                <a16:creationId xmlns:a16="http://schemas.microsoft.com/office/drawing/2014/main" id="{924D2643-CB95-40E0-9FDD-44C4DC0D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608" y="1376112"/>
            <a:ext cx="746798" cy="6477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nl-NL" altLang="en-US" sz="7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ACCESS</a:t>
            </a:r>
            <a:endParaRPr lang="en-GB" altLang="en-US" sz="750" b="1" dirty="0"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6CE212C2-3BA6-4559-86C3-C0F36673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293" y="1376112"/>
            <a:ext cx="623247" cy="6477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nl-NL" altLang="en-US" sz="7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ACCESS</a:t>
            </a:r>
            <a:endParaRPr lang="en-GB" altLang="en-US" sz="750" b="1" dirty="0"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CB9FC0A-CE2F-4CF7-B855-CB47CAC7B2F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58" y="1549943"/>
            <a:ext cx="361043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0673798F-328E-421B-B75F-FB643E76D12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18" y="1549943"/>
            <a:ext cx="36104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92193116-E918-49A3-8299-FFBC89A46E4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84" y="1538037"/>
            <a:ext cx="248476" cy="2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8AE2D5E1-04F5-4795-9459-54AB4CEDEB1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39" y="1554705"/>
            <a:ext cx="248475" cy="2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 Box 30">
            <a:extLst>
              <a:ext uri="{FF2B5EF4-FFF2-40B4-BE49-F238E27FC236}">
                <a16:creationId xmlns:a16="http://schemas.microsoft.com/office/drawing/2014/main" id="{70F139EE-FB63-4E03-95D7-DB1F67B48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99" y="1869299"/>
            <a:ext cx="55816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ACCESS</a:t>
            </a:r>
          </a:p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CE</a:t>
            </a:r>
            <a:endParaRPr lang="en-GB" altLang="en-US" sz="675" b="1" baseline="-25000" dirty="0">
              <a:latin typeface="Verdana" panose="020B0604030504040204" pitchFamily="34" charset="0"/>
            </a:endParaRP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B8925C0C-849A-475A-BCC3-38E74849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24" y="1861887"/>
            <a:ext cx="55816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ACCESS</a:t>
            </a:r>
          </a:p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CE</a:t>
            </a:r>
            <a:endParaRPr lang="en-GB" altLang="en-US" sz="675" b="1" baseline="-25000" dirty="0">
              <a:latin typeface="Verdana" panose="020B0604030504040204" pitchFamily="34" charset="0"/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45B0F442-51DE-4D7B-AA95-49AE6B26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091" y="1861887"/>
            <a:ext cx="55816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ACCESS</a:t>
            </a:r>
          </a:p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PE</a:t>
            </a:r>
            <a:endParaRPr lang="en-GB" altLang="en-US" sz="675" b="1" baseline="-25000" dirty="0">
              <a:latin typeface="Verdana" panose="020B0604030504040204" pitchFamily="34" charset="0"/>
            </a:endParaRP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4BAE12B6-83A1-4B23-9657-E0F6874E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979" y="1861887"/>
            <a:ext cx="55816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ACCESS</a:t>
            </a:r>
          </a:p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PE</a:t>
            </a:r>
            <a:endParaRPr lang="en-GB" altLang="en-US" sz="675" b="1" baseline="-25000" dirty="0">
              <a:latin typeface="Verdana" panose="020B0604030504040204" pitchFamily="34" charset="0"/>
            </a:endParaRPr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AF191FD0-CA43-4653-933F-350A2EB1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021" y="728412"/>
            <a:ext cx="1143308" cy="287076"/>
          </a:xfrm>
          <a:prstGeom prst="wedgeRectCallout">
            <a:avLst>
              <a:gd name="adj1" fmla="val 53083"/>
              <a:gd name="adj2" fmla="val 298898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VLAN ID 1004</a:t>
            </a:r>
          </a:p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 tag - NL)</a:t>
            </a:r>
            <a:endParaRPr lang="nl-NL" altLang="en-US" sz="1000">
              <a:solidFill>
                <a:schemeClr val="bg1"/>
              </a:solidFill>
            </a:endParaRPr>
          </a:p>
        </p:txBody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D05B03F6-4A98-4195-8A16-1E7D8D6C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920" y="728412"/>
            <a:ext cx="990532" cy="228902"/>
          </a:xfrm>
          <a:prstGeom prst="wedgeRectCallout">
            <a:avLst>
              <a:gd name="adj1" fmla="val 171"/>
              <a:gd name="adj2" fmla="val 396407"/>
            </a:avLst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ge-1/0/0.1004</a:t>
            </a:r>
            <a:endParaRPr lang="nl-NL" altLang="en-US" sz="1000">
              <a:solidFill>
                <a:schemeClr val="bg1"/>
              </a:solidFill>
            </a:endParaRP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C449CDE4-BB08-413F-B3F6-057103663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889" y="728412"/>
            <a:ext cx="990532" cy="228902"/>
          </a:xfrm>
          <a:prstGeom prst="wedgeRectCallout">
            <a:avLst>
              <a:gd name="adj1" fmla="val 1185"/>
              <a:gd name="adj2" fmla="val 387019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ge-0/2/1.2003</a:t>
            </a:r>
            <a:endParaRPr lang="nl-NL" altLang="en-US" sz="1000">
              <a:solidFill>
                <a:schemeClr val="bg1"/>
              </a:solidFill>
            </a:endParaRP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5057BEC0-5778-4A1B-81C2-4AD72AC29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931" y="728412"/>
            <a:ext cx="1143309" cy="287076"/>
          </a:xfrm>
          <a:prstGeom prst="wedgeRectCallout">
            <a:avLst>
              <a:gd name="adj1" fmla="val -71292"/>
              <a:gd name="adj2" fmla="val 297579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VLAN ID 2003</a:t>
            </a:r>
          </a:p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 tag - BE)</a:t>
            </a:r>
            <a:endParaRPr lang="nl-NL" altLang="en-US" sz="1000">
              <a:solidFill>
                <a:schemeClr val="bg1"/>
              </a:solidFill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D42B7C40-59A0-4724-BC77-A9180F10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37" y="1267765"/>
            <a:ext cx="1743444" cy="102631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r>
              <a:rPr lang="nl-NL" altLang="en-US" sz="750" b="1" i="1" dirty="0"/>
              <a:t>ACCESS NETWORK NL</a:t>
            </a: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24E1ABDC-C532-4763-9F43-5300D45A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670" y="1240381"/>
            <a:ext cx="1619893" cy="105370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r"/>
            <a:r>
              <a:rPr lang="nl-NL" altLang="en-US" sz="750" b="1" i="1" dirty="0"/>
              <a:t>ACCESS NETWORK BE</a:t>
            </a:r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2925C494-71EA-4B78-9E40-FBF2D5011F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0147" y="3421860"/>
            <a:ext cx="1188244" cy="444785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900" b="1" dirty="0">
                <a:latin typeface="Verdana" panose="020B0604030504040204" pitchFamily="34" charset="0"/>
              </a:rPr>
              <a:t>Customer</a:t>
            </a:r>
          </a:p>
          <a:p>
            <a:pPr algn="ctr"/>
            <a:r>
              <a:rPr lang="nl-NL" altLang="en-US" sz="900" b="1" dirty="0">
                <a:latin typeface="Verdana" panose="020B0604030504040204" pitchFamily="34" charset="0"/>
              </a:rPr>
              <a:t>PILOT - FR</a:t>
            </a:r>
            <a:endParaRPr lang="en-GB" altLang="en-US" sz="900" b="1" dirty="0">
              <a:latin typeface="Verdana" panose="020B0604030504040204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C08A984A-E0DD-4050-8581-252985E61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3504" y="3346596"/>
            <a:ext cx="0" cy="5941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43" name="Text Box 45">
            <a:extLst>
              <a:ext uri="{FF2B5EF4-FFF2-40B4-BE49-F238E27FC236}">
                <a16:creationId xmlns:a16="http://schemas.microsoft.com/office/drawing/2014/main" id="{20B8C5BF-FC68-4636-96A6-8889A074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656" y="3103708"/>
            <a:ext cx="7600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050" b="1" dirty="0">
                <a:latin typeface="Verdana" panose="020B0604030504040204" pitchFamily="34" charset="0"/>
              </a:rPr>
              <a:t>UNI-N</a:t>
            </a:r>
            <a:endParaRPr lang="en-GB" altLang="en-US" sz="1050" b="1" baseline="-25000" dirty="0">
              <a:latin typeface="Verdana" panose="020B0604030504040204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AE7A8B28-C552-477F-8F5A-17FE1A515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8437" y="3158477"/>
            <a:ext cx="0" cy="7822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587CEFD6-EF04-467D-A0C9-B1866BBB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737" y="2941783"/>
            <a:ext cx="74152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050" b="1" dirty="0">
                <a:latin typeface="Verdana" panose="020B0604030504040204" pitchFamily="34" charset="0"/>
              </a:rPr>
              <a:t>UNI-C</a:t>
            </a:r>
            <a:endParaRPr lang="en-GB" altLang="en-US" sz="1050" b="1" baseline="-25000" dirty="0">
              <a:latin typeface="Verdana" panose="020B0604030504040204" pitchFamily="34" charset="0"/>
            </a:endParaRPr>
          </a:p>
        </p:txBody>
      </p:sp>
      <p:sp>
        <p:nvSpPr>
          <p:cNvPr id="46" name="AutoShape 48">
            <a:extLst>
              <a:ext uri="{FF2B5EF4-FFF2-40B4-BE49-F238E27FC236}">
                <a16:creationId xmlns:a16="http://schemas.microsoft.com/office/drawing/2014/main" id="{E79F26F7-0271-4765-956F-0DA97F3CF72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02060" y="3457552"/>
            <a:ext cx="242888" cy="373399"/>
          </a:xfrm>
          <a:prstGeom prst="can">
            <a:avLst>
              <a:gd name="adj" fmla="val 26728"/>
            </a:avLst>
          </a:prstGeom>
          <a:solidFill>
            <a:schemeClr val="accent1">
              <a:alpha val="32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r"/>
            <a:endParaRPr lang="en-GB" altLang="en-US" sz="1350"/>
          </a:p>
        </p:txBody>
      </p:sp>
      <p:grpSp>
        <p:nvGrpSpPr>
          <p:cNvPr id="47" name="Group 49">
            <a:extLst>
              <a:ext uri="{FF2B5EF4-FFF2-40B4-BE49-F238E27FC236}">
                <a16:creationId xmlns:a16="http://schemas.microsoft.com/office/drawing/2014/main" id="{2EB6673F-0E01-4611-9AB2-FE4A89B4F13B}"/>
              </a:ext>
            </a:extLst>
          </p:cNvPr>
          <p:cNvGrpSpPr>
            <a:grpSpLocks/>
          </p:cNvGrpSpPr>
          <p:nvPr/>
        </p:nvGrpSpPr>
        <p:grpSpPr bwMode="auto">
          <a:xfrm>
            <a:off x="3921826" y="3482327"/>
            <a:ext cx="373399" cy="323850"/>
            <a:chOff x="912" y="768"/>
            <a:chExt cx="1056" cy="1017"/>
          </a:xfrm>
        </p:grpSpPr>
        <p:pic>
          <p:nvPicPr>
            <p:cNvPr id="48" name="Picture 50" descr="icon_c_m40_ppt">
              <a:extLst>
                <a:ext uri="{FF2B5EF4-FFF2-40B4-BE49-F238E27FC236}">
                  <a16:creationId xmlns:a16="http://schemas.microsoft.com/office/drawing/2014/main" id="{D6BB5934-FBEE-4545-B899-BC3643111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F950D285-36EF-489D-9829-69F6456BD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cxnSp>
        <p:nvCxnSpPr>
          <p:cNvPr id="50" name="AutoShape 52">
            <a:extLst>
              <a:ext uri="{FF2B5EF4-FFF2-40B4-BE49-F238E27FC236}">
                <a16:creationId xmlns:a16="http://schemas.microsoft.com/office/drawing/2014/main" id="{8E9D95ED-6B1B-42B8-AB99-4474B077D034}"/>
              </a:ext>
            </a:extLst>
          </p:cNvPr>
          <p:cNvCxnSpPr>
            <a:cxnSpLocks noChangeShapeType="1"/>
            <a:stCxn id="41" idx="4"/>
            <a:endCxn id="48" idx="1"/>
          </p:cNvCxnSpPr>
          <p:nvPr/>
        </p:nvCxnSpPr>
        <p:spPr bwMode="auto">
          <a:xfrm>
            <a:off x="1306661" y="3644252"/>
            <a:ext cx="261516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3">
            <a:extLst>
              <a:ext uri="{FF2B5EF4-FFF2-40B4-BE49-F238E27FC236}">
                <a16:creationId xmlns:a16="http://schemas.microsoft.com/office/drawing/2014/main" id="{2691B9E6-4428-491B-87A0-06DF579C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382" y="3320402"/>
            <a:ext cx="746798" cy="6477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nl-NL" altLang="en-US" sz="7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ACCESS</a:t>
            </a:r>
            <a:endParaRPr lang="en-GB" altLang="en-US" sz="750" b="1" dirty="0"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52" name="Picture 54">
            <a:extLst>
              <a:ext uri="{FF2B5EF4-FFF2-40B4-BE49-F238E27FC236}">
                <a16:creationId xmlns:a16="http://schemas.microsoft.com/office/drawing/2014/main" id="{72E391D2-7E06-435F-A6C7-1CF0581246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33" y="3494233"/>
            <a:ext cx="36104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5">
            <a:extLst>
              <a:ext uri="{FF2B5EF4-FFF2-40B4-BE49-F238E27FC236}">
                <a16:creationId xmlns:a16="http://schemas.microsoft.com/office/drawing/2014/main" id="{1F0151DB-2B07-459F-B153-581BDACBE46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61" y="3482328"/>
            <a:ext cx="248475" cy="2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 Box 56">
            <a:extLst>
              <a:ext uri="{FF2B5EF4-FFF2-40B4-BE49-F238E27FC236}">
                <a16:creationId xmlns:a16="http://schemas.microsoft.com/office/drawing/2014/main" id="{5FB64DE1-6781-4C1A-8A99-4A7F5213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885" y="3806177"/>
            <a:ext cx="55816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ACCESS</a:t>
            </a:r>
          </a:p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CE</a:t>
            </a:r>
            <a:endParaRPr lang="en-GB" altLang="en-US" sz="675" b="1" baseline="-25000" dirty="0">
              <a:latin typeface="Verdana" panose="020B0604030504040204" pitchFamily="34" charset="0"/>
            </a:endParaRPr>
          </a:p>
        </p:txBody>
      </p:sp>
      <p:sp>
        <p:nvSpPr>
          <p:cNvPr id="55" name="Text Box 57">
            <a:extLst>
              <a:ext uri="{FF2B5EF4-FFF2-40B4-BE49-F238E27FC236}">
                <a16:creationId xmlns:a16="http://schemas.microsoft.com/office/drawing/2014/main" id="{4AB2B3DE-4874-4249-9565-6EFA7D55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867" y="3806177"/>
            <a:ext cx="55816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ACCESS</a:t>
            </a:r>
          </a:p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PE</a:t>
            </a:r>
            <a:endParaRPr lang="en-GB" altLang="en-US" sz="675" b="1" baseline="-25000" dirty="0">
              <a:latin typeface="Verdana" panose="020B0604030504040204" pitchFamily="34" charset="0"/>
            </a:endParaRPr>
          </a:p>
        </p:txBody>
      </p:sp>
      <p:sp>
        <p:nvSpPr>
          <p:cNvPr id="56" name="Rectangle 58">
            <a:extLst>
              <a:ext uri="{FF2B5EF4-FFF2-40B4-BE49-F238E27FC236}">
                <a16:creationId xmlns:a16="http://schemas.microsoft.com/office/drawing/2014/main" id="{3E1D3AC2-558F-4B06-A3F8-14BC5691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12" y="3212056"/>
            <a:ext cx="1743444" cy="102631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r>
              <a:rPr lang="nl-NL" altLang="en-US" sz="750" b="1" i="1" dirty="0"/>
              <a:t>ACCESS NETWORK FR</a:t>
            </a:r>
          </a:p>
        </p:txBody>
      </p:sp>
      <p:sp>
        <p:nvSpPr>
          <p:cNvPr id="57" name="Oval 60">
            <a:extLst>
              <a:ext uri="{FF2B5EF4-FFF2-40B4-BE49-F238E27FC236}">
                <a16:creationId xmlns:a16="http://schemas.microsoft.com/office/drawing/2014/main" id="{53CA62AD-1BEF-4865-BED9-AE9A8CAA5B7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42877" y="3406093"/>
            <a:ext cx="1134666" cy="5298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nl-NL" altLang="en-US" sz="900" b="1">
                <a:latin typeface="Verdana" panose="020B0604030504040204" pitchFamily="34" charset="0"/>
              </a:rPr>
              <a:t>Customer</a:t>
            </a:r>
          </a:p>
          <a:p>
            <a:pPr algn="ctr"/>
            <a:r>
              <a:rPr lang="nl-NL" altLang="en-US" sz="900" b="1">
                <a:latin typeface="Verdana" panose="020B0604030504040204" pitchFamily="34" charset="0"/>
              </a:rPr>
              <a:t>PILOT - DE</a:t>
            </a:r>
            <a:endParaRPr lang="en-GB" altLang="en-US" sz="900" b="1">
              <a:latin typeface="Verdana" panose="020B0604030504040204" pitchFamily="34" charset="0"/>
            </a:endParaRPr>
          </a:p>
        </p:txBody>
      </p:sp>
      <p:sp>
        <p:nvSpPr>
          <p:cNvPr id="58" name="Line 61">
            <a:extLst>
              <a:ext uri="{FF2B5EF4-FFF2-40B4-BE49-F238E27FC236}">
                <a16:creationId xmlns:a16="http://schemas.microsoft.com/office/drawing/2014/main" id="{2D9EE8AD-9521-4755-81E9-AEDA95CCC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2114" y="3239439"/>
            <a:ext cx="0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59" name="Text Box 62">
            <a:extLst>
              <a:ext uri="{FF2B5EF4-FFF2-40B4-BE49-F238E27FC236}">
                <a16:creationId xmlns:a16="http://schemas.microsoft.com/office/drawing/2014/main" id="{6AD104D8-78E1-4214-9801-E1BE1166D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639" y="3023937"/>
            <a:ext cx="74152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050" b="1" dirty="0">
                <a:latin typeface="Verdana" panose="020B0604030504040204" pitchFamily="34" charset="0"/>
              </a:rPr>
              <a:t>UNI-C</a:t>
            </a:r>
            <a:endParaRPr lang="en-GB" altLang="en-US" sz="1050" b="1" baseline="-25000" dirty="0">
              <a:latin typeface="Verdana" panose="020B0604030504040204" pitchFamily="34" charset="0"/>
            </a:endParaRPr>
          </a:p>
        </p:txBody>
      </p:sp>
      <p:sp>
        <p:nvSpPr>
          <p:cNvPr id="60" name="Line 63">
            <a:extLst>
              <a:ext uri="{FF2B5EF4-FFF2-40B4-BE49-F238E27FC236}">
                <a16:creationId xmlns:a16="http://schemas.microsoft.com/office/drawing/2014/main" id="{9D69BC90-A2B7-4881-A8EF-CD78BCF7A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7046" y="3373980"/>
            <a:ext cx="0" cy="5941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61" name="AutoShape 64">
            <a:extLst>
              <a:ext uri="{FF2B5EF4-FFF2-40B4-BE49-F238E27FC236}">
                <a16:creationId xmlns:a16="http://schemas.microsoft.com/office/drawing/2014/main" id="{7D8A148A-8290-4645-B0F0-0B4687D2A0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37863" y="3515825"/>
            <a:ext cx="242888" cy="311624"/>
          </a:xfrm>
          <a:prstGeom prst="can">
            <a:avLst>
              <a:gd name="adj" fmla="val 21456"/>
            </a:avLst>
          </a:prstGeom>
          <a:solidFill>
            <a:schemeClr val="accent1">
              <a:alpha val="32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r"/>
            <a:endParaRPr lang="en-GB" altLang="en-US" sz="1350"/>
          </a:p>
        </p:txBody>
      </p:sp>
      <p:grpSp>
        <p:nvGrpSpPr>
          <p:cNvPr id="62" name="Group 65">
            <a:extLst>
              <a:ext uri="{FF2B5EF4-FFF2-40B4-BE49-F238E27FC236}">
                <a16:creationId xmlns:a16="http://schemas.microsoft.com/office/drawing/2014/main" id="{D8B4BCFB-124C-4CA4-A1FC-049D1048E4E4}"/>
              </a:ext>
            </a:extLst>
          </p:cNvPr>
          <p:cNvGrpSpPr>
            <a:grpSpLocks/>
          </p:cNvGrpSpPr>
          <p:nvPr/>
        </p:nvGrpSpPr>
        <p:grpSpPr bwMode="auto">
          <a:xfrm>
            <a:off x="4918473" y="3509712"/>
            <a:ext cx="373399" cy="323850"/>
            <a:chOff x="912" y="768"/>
            <a:chExt cx="1056" cy="1017"/>
          </a:xfrm>
        </p:grpSpPr>
        <p:pic>
          <p:nvPicPr>
            <p:cNvPr id="63" name="Picture 66" descr="icon_c_m40_ppt">
              <a:extLst>
                <a:ext uri="{FF2B5EF4-FFF2-40B4-BE49-F238E27FC236}">
                  <a16:creationId xmlns:a16="http://schemas.microsoft.com/office/drawing/2014/main" id="{EF0E9093-554C-4FD7-9A6A-58B62C1E9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768"/>
              <a:ext cx="1056" cy="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7">
              <a:extLst>
                <a:ext uri="{FF2B5EF4-FFF2-40B4-BE49-F238E27FC236}">
                  <a16:creationId xmlns:a16="http://schemas.microsoft.com/office/drawing/2014/main" id="{292D56B8-D321-4C35-BE46-74D44F796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480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cxnSp>
        <p:nvCxnSpPr>
          <p:cNvPr id="65" name="AutoShape 68">
            <a:extLst>
              <a:ext uri="{FF2B5EF4-FFF2-40B4-BE49-F238E27FC236}">
                <a16:creationId xmlns:a16="http://schemas.microsoft.com/office/drawing/2014/main" id="{7B6680BE-068E-40F9-922A-3964CC5753DF}"/>
              </a:ext>
            </a:extLst>
          </p:cNvPr>
          <p:cNvCxnSpPr>
            <a:cxnSpLocks noChangeShapeType="1"/>
            <a:stCxn id="57" idx="0"/>
            <a:endCxn id="63" idx="3"/>
          </p:cNvCxnSpPr>
          <p:nvPr/>
        </p:nvCxnSpPr>
        <p:spPr bwMode="auto">
          <a:xfrm flipH="1">
            <a:off x="5291872" y="3671637"/>
            <a:ext cx="255476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9">
            <a:extLst>
              <a:ext uri="{FF2B5EF4-FFF2-40B4-BE49-F238E27FC236}">
                <a16:creationId xmlns:a16="http://schemas.microsoft.com/office/drawing/2014/main" id="{06086E44-62AA-41F6-A0E3-D1F3D621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293" y="3347787"/>
            <a:ext cx="623247" cy="6477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nl-NL" altLang="en-US" sz="7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ACCESS</a:t>
            </a:r>
            <a:endParaRPr lang="en-GB" altLang="en-US" sz="750" b="1" dirty="0"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67" name="Picture 70">
            <a:extLst>
              <a:ext uri="{FF2B5EF4-FFF2-40B4-BE49-F238E27FC236}">
                <a16:creationId xmlns:a16="http://schemas.microsoft.com/office/drawing/2014/main" id="{F394FA18-C3FF-4100-9235-6857BA0E2AF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18" y="3521618"/>
            <a:ext cx="36104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1">
            <a:extLst>
              <a:ext uri="{FF2B5EF4-FFF2-40B4-BE49-F238E27FC236}">
                <a16:creationId xmlns:a16="http://schemas.microsoft.com/office/drawing/2014/main" id="{0DD87959-1EA5-46B4-9403-14399DEB9B9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39" y="3526380"/>
            <a:ext cx="248475" cy="2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 Box 72">
            <a:extLst>
              <a:ext uri="{FF2B5EF4-FFF2-40B4-BE49-F238E27FC236}">
                <a16:creationId xmlns:a16="http://schemas.microsoft.com/office/drawing/2014/main" id="{58734098-A9AC-404B-943E-DF731B0C0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24" y="3833562"/>
            <a:ext cx="55816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ACCESS</a:t>
            </a:r>
          </a:p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CE</a:t>
            </a:r>
            <a:endParaRPr lang="en-GB" altLang="en-US" sz="675" b="1" baseline="-25000" dirty="0">
              <a:latin typeface="Verdana" panose="020B0604030504040204" pitchFamily="34" charset="0"/>
            </a:endParaRPr>
          </a:p>
        </p:txBody>
      </p:sp>
      <p:sp>
        <p:nvSpPr>
          <p:cNvPr id="70" name="Text Box 73">
            <a:extLst>
              <a:ext uri="{FF2B5EF4-FFF2-40B4-BE49-F238E27FC236}">
                <a16:creationId xmlns:a16="http://schemas.microsoft.com/office/drawing/2014/main" id="{3B05B7B3-2E4C-4ADA-840C-280BF0AD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979" y="3833562"/>
            <a:ext cx="55816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ACCESS</a:t>
            </a:r>
          </a:p>
          <a:p>
            <a:pPr algn="ctr"/>
            <a:r>
              <a:rPr lang="nl-NL" altLang="en-US" sz="675" b="1" dirty="0">
                <a:latin typeface="Verdana" panose="020B0604030504040204" pitchFamily="34" charset="0"/>
              </a:rPr>
              <a:t>PE</a:t>
            </a:r>
            <a:endParaRPr lang="en-GB" altLang="en-US" sz="675" b="1" baseline="-25000" dirty="0">
              <a:latin typeface="Verdana" panose="020B0604030504040204" pitchFamily="34" charset="0"/>
            </a:endParaRPr>
          </a:p>
        </p:txBody>
      </p:sp>
      <p:sp>
        <p:nvSpPr>
          <p:cNvPr id="71" name="Rectangle 74">
            <a:extLst>
              <a:ext uri="{FF2B5EF4-FFF2-40B4-BE49-F238E27FC236}">
                <a16:creationId xmlns:a16="http://schemas.microsoft.com/office/drawing/2014/main" id="{D13A3F26-20B9-470F-A1C7-94373304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670" y="3212056"/>
            <a:ext cx="1619893" cy="105370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r"/>
            <a:r>
              <a:rPr lang="nl-NL" altLang="en-US" sz="750" b="1" i="1" dirty="0"/>
              <a:t>ACCESS NETOWRK DE</a:t>
            </a:r>
          </a:p>
        </p:txBody>
      </p:sp>
      <p:sp>
        <p:nvSpPr>
          <p:cNvPr id="72" name="AutoShape 76">
            <a:extLst>
              <a:ext uri="{FF2B5EF4-FFF2-40B4-BE49-F238E27FC236}">
                <a16:creationId xmlns:a16="http://schemas.microsoft.com/office/drawing/2014/main" id="{9161A491-6239-4E54-9745-3AAD7EAB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26" y="4377014"/>
            <a:ext cx="1143309" cy="287076"/>
          </a:xfrm>
          <a:prstGeom prst="wedgeRectCallout">
            <a:avLst>
              <a:gd name="adj1" fmla="val 81815"/>
              <a:gd name="adj2" fmla="val -256258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VLAN ID 3002</a:t>
            </a:r>
          </a:p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 tag - FR)</a:t>
            </a:r>
            <a:endParaRPr lang="nl-NL" altLang="en-US" sz="1000">
              <a:solidFill>
                <a:schemeClr val="bg1"/>
              </a:solidFill>
            </a:endParaRPr>
          </a:p>
        </p:txBody>
      </p:sp>
      <p:sp>
        <p:nvSpPr>
          <p:cNvPr id="73" name="AutoShape 77">
            <a:extLst>
              <a:ext uri="{FF2B5EF4-FFF2-40B4-BE49-F238E27FC236}">
                <a16:creationId xmlns:a16="http://schemas.microsoft.com/office/drawing/2014/main" id="{97317267-764C-47A5-9E02-A2D5747C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554" y="4676524"/>
            <a:ext cx="990532" cy="228903"/>
          </a:xfrm>
          <a:prstGeom prst="wedgeRectCallout">
            <a:avLst>
              <a:gd name="adj1" fmla="val 61073"/>
              <a:gd name="adj2" fmla="val -44572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ge-0/2/0.3002</a:t>
            </a:r>
            <a:endParaRPr lang="nl-NL" altLang="en-US" sz="1000">
              <a:solidFill>
                <a:schemeClr val="bg1"/>
              </a:solidFill>
            </a:endParaRPr>
          </a:p>
        </p:txBody>
      </p:sp>
      <p:sp>
        <p:nvSpPr>
          <p:cNvPr id="74" name="AutoShape 78">
            <a:extLst>
              <a:ext uri="{FF2B5EF4-FFF2-40B4-BE49-F238E27FC236}">
                <a16:creationId xmlns:a16="http://schemas.microsoft.com/office/drawing/2014/main" id="{1D773425-E96E-4B53-81F6-E0055305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931" y="4346721"/>
            <a:ext cx="1143309" cy="287076"/>
          </a:xfrm>
          <a:prstGeom prst="wedgeRectCallout">
            <a:avLst>
              <a:gd name="adj1" fmla="val -73056"/>
              <a:gd name="adj2" fmla="val -283481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VLAN ID 4001</a:t>
            </a:r>
          </a:p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 tag - DE)</a:t>
            </a:r>
            <a:endParaRPr lang="nl-NL" altLang="en-US" sz="1000">
              <a:solidFill>
                <a:schemeClr val="bg1"/>
              </a:solidFill>
            </a:endParaRPr>
          </a:p>
        </p:txBody>
      </p:sp>
      <p:sp>
        <p:nvSpPr>
          <p:cNvPr id="75" name="AutoShape 79">
            <a:extLst>
              <a:ext uri="{FF2B5EF4-FFF2-40B4-BE49-F238E27FC236}">
                <a16:creationId xmlns:a16="http://schemas.microsoft.com/office/drawing/2014/main" id="{B0371FBE-6064-41C6-B7FD-F563060B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812" y="4737526"/>
            <a:ext cx="990532" cy="228903"/>
          </a:xfrm>
          <a:prstGeom prst="wedgeRectCallout">
            <a:avLst>
              <a:gd name="adj1" fmla="val -24164"/>
              <a:gd name="adj2" fmla="val -48040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nl-NL" altLang="en-US"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ge-0/3/0.4001</a:t>
            </a:r>
            <a:endParaRPr lang="nl-NL" altLang="en-US" sz="1000">
              <a:solidFill>
                <a:schemeClr val="bg1"/>
              </a:solidFill>
            </a:endParaRPr>
          </a:p>
        </p:txBody>
      </p:sp>
      <p:sp>
        <p:nvSpPr>
          <p:cNvPr id="76" name="Text Box 17">
            <a:extLst>
              <a:ext uri="{FF2B5EF4-FFF2-40B4-BE49-F238E27FC236}">
                <a16:creationId xmlns:a16="http://schemas.microsoft.com/office/drawing/2014/main" id="{A080FC77-BB52-4618-94DB-713A71AA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37" y="3119425"/>
            <a:ext cx="7600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1050" b="1" dirty="0">
                <a:latin typeface="Verdana" panose="020B0604030504040204" pitchFamily="34" charset="0"/>
              </a:rPr>
              <a:t>UNI-N</a:t>
            </a:r>
            <a:endParaRPr lang="en-GB" altLang="en-US" sz="1050" b="1" baseline="-25000" dirty="0">
              <a:latin typeface="Verdana" panose="020B060403050404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518296-B2A3-4840-AC43-8CDFA0606E65}"/>
              </a:ext>
            </a:extLst>
          </p:cNvPr>
          <p:cNvGrpSpPr/>
          <p:nvPr/>
        </p:nvGrpSpPr>
        <p:grpSpPr>
          <a:xfrm>
            <a:off x="4076787" y="1733684"/>
            <a:ext cx="976839" cy="1950404"/>
            <a:chOff x="4076787" y="1733684"/>
            <a:chExt cx="976839" cy="1950404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17A16A1-C8B3-412F-B9DA-A69A460AA907}"/>
                </a:ext>
              </a:extLst>
            </p:cNvPr>
            <p:cNvCxnSpPr/>
            <p:nvPr/>
          </p:nvCxnSpPr>
          <p:spPr>
            <a:xfrm flipH="1">
              <a:off x="4295225" y="1849980"/>
              <a:ext cx="623247" cy="163234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D69BDB9-79FD-4258-9D3D-E672022B6F80}"/>
                </a:ext>
              </a:extLst>
            </p:cNvPr>
            <p:cNvCxnSpPr>
              <a:cxnSpLocks/>
            </p:cNvCxnSpPr>
            <p:nvPr/>
          </p:nvCxnSpPr>
          <p:spPr>
            <a:xfrm>
              <a:off x="4263487" y="1827358"/>
              <a:ext cx="708375" cy="1666875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4EF266-F29A-4407-B262-9F26BF414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787" y="1996427"/>
              <a:ext cx="45278" cy="1444889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B8C1692-6E8C-49A6-BC3E-67C64FC0A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348" y="2037438"/>
              <a:ext cx="45278" cy="1444889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5B06241-62A5-4DBE-AEE0-AE7DD1E20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503" y="1733684"/>
              <a:ext cx="617255" cy="305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585E072-4486-447F-B6FC-1C90912D7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8313" y="3681031"/>
              <a:ext cx="617255" cy="305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37">
            <a:extLst>
              <a:ext uri="{FF2B5EF4-FFF2-40B4-BE49-F238E27FC236}">
                <a16:creationId xmlns:a16="http://schemas.microsoft.com/office/drawing/2014/main" id="{C9C3FE74-9BBB-482D-8249-EF6F25EFE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122" y="2353793"/>
            <a:ext cx="1433194" cy="508220"/>
          </a:xfrm>
          <a:prstGeom prst="wedgeRectCallout">
            <a:avLst>
              <a:gd name="adj1" fmla="val -110606"/>
              <a:gd name="adj2" fmla="val 8881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nl-NL" altLang="en-US" sz="1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Pseudowire mesh</a:t>
            </a:r>
            <a:br>
              <a:rPr lang="nl-NL" altLang="en-US" sz="1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nl-NL" altLang="en-US" sz="1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(T-LDP)</a:t>
            </a:r>
            <a:endParaRPr lang="nl-NL" altLang="en-US" sz="1200" dirty="0"/>
          </a:p>
        </p:txBody>
      </p:sp>
      <p:sp>
        <p:nvSpPr>
          <p:cNvPr id="77" name="Title 76">
            <a:extLst>
              <a:ext uri="{FF2B5EF4-FFF2-40B4-BE49-F238E27FC236}">
                <a16:creationId xmlns:a16="http://schemas.microsoft.com/office/drawing/2014/main" id="{ADDB214E-E031-4608-9A13-D490253A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4"/>
            <a:ext cx="8223250" cy="586548"/>
          </a:xfrm>
        </p:spPr>
        <p:txBody>
          <a:bodyPr/>
          <a:lstStyle/>
          <a:p>
            <a:r>
              <a:rPr lang="en-US" dirty="0"/>
              <a:t>VPLS Example</a:t>
            </a:r>
          </a:p>
        </p:txBody>
      </p:sp>
    </p:spTree>
    <p:extLst>
      <p:ext uri="{BB962C8B-B14F-4D97-AF65-F5344CB8AC3E}">
        <p14:creationId xmlns:p14="http://schemas.microsoft.com/office/powerpoint/2010/main" val="31534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2142067"/>
            <a:ext cx="9143999" cy="740471"/>
          </a:xfrm>
        </p:spPr>
        <p:txBody>
          <a:bodyPr/>
          <a:lstStyle/>
          <a:p>
            <a:pPr algn="ctr"/>
            <a:r>
              <a:rPr lang="en-US" sz="4400" b="1" dirty="0"/>
              <a:t>Inter-AS MPLS L2 VPN</a:t>
            </a:r>
          </a:p>
        </p:txBody>
      </p:sp>
    </p:spTree>
    <p:extLst>
      <p:ext uri="{BB962C8B-B14F-4D97-AF65-F5344CB8AC3E}">
        <p14:creationId xmlns:p14="http://schemas.microsoft.com/office/powerpoint/2010/main" val="13941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9EDA18-32D2-417C-81A2-67835D4F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Inter-AS L2 VPN -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CFFD0-CB67-4CB9-91F8-D61C45B9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MPLS L3 VPNs - control plane is provided by BGP.</a:t>
            </a:r>
          </a:p>
          <a:p>
            <a:r>
              <a:rPr lang="en-US" dirty="0"/>
              <a:t>MPLS L2 VPNs - have two ways to signal reachability information:</a:t>
            </a:r>
          </a:p>
          <a:p>
            <a:pPr lvl="1"/>
            <a:r>
              <a:rPr lang="en-US" dirty="0"/>
              <a:t>LDP</a:t>
            </a:r>
          </a:p>
          <a:p>
            <a:pPr lvl="1"/>
            <a:r>
              <a:rPr lang="en-US" dirty="0"/>
              <a:t>BGP</a:t>
            </a:r>
          </a:p>
          <a:p>
            <a:r>
              <a:rPr lang="en-US" b="1" dirty="0"/>
              <a:t>BGP-signaled L2 VPNs </a:t>
            </a:r>
            <a:r>
              <a:rPr lang="en-US" dirty="0"/>
              <a:t>- we can (in theory) reuse Options A/B/C</a:t>
            </a:r>
          </a:p>
          <a:p>
            <a:pPr lvl="1"/>
            <a:r>
              <a:rPr lang="en-US" dirty="0"/>
              <a:t>This strongly depends on the vendor, s/w version and features supported.</a:t>
            </a:r>
          </a:p>
          <a:p>
            <a:pPr lvl="1"/>
            <a:r>
              <a:rPr lang="en-US" dirty="0"/>
              <a:t>Junos - supports Inter-AS VPWS and VPLS - Options A/B/C</a:t>
            </a:r>
          </a:p>
          <a:p>
            <a:r>
              <a:rPr lang="en-US" b="1" dirty="0"/>
              <a:t>LDP-signaled L2 VPNs </a:t>
            </a:r>
            <a:r>
              <a:rPr lang="en-US" dirty="0"/>
              <a:t>- there are two options available:</a:t>
            </a:r>
          </a:p>
          <a:p>
            <a:pPr lvl="1"/>
            <a:r>
              <a:rPr lang="en-US" dirty="0"/>
              <a:t>L2VPN "stitching" on the interconnect ("Option A" equivalent)</a:t>
            </a:r>
          </a:p>
          <a:p>
            <a:pPr lvl="1"/>
            <a:r>
              <a:rPr lang="en-US" dirty="0"/>
              <a:t>T-LDP sessions over BGP-LU-signaled E2E LSPs ("Option C" equivalent).</a:t>
            </a:r>
          </a:p>
        </p:txBody>
      </p:sp>
    </p:spTree>
    <p:extLst>
      <p:ext uri="{BB962C8B-B14F-4D97-AF65-F5344CB8AC3E}">
        <p14:creationId xmlns:p14="http://schemas.microsoft.com/office/powerpoint/2010/main" val="10382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ea typeface="ＭＳ Ｐゴシック" charset="0"/>
              </a:rPr>
              <a:t>Inter-AS L2 VPN - "Option A" (</a:t>
            </a:r>
            <a:r>
              <a:rPr lang="fr-FR" dirty="0" err="1">
                <a:latin typeface="Arial" charset="0"/>
                <a:ea typeface="ＭＳ Ｐゴシック" charset="0"/>
              </a:rPr>
              <a:t>Stiched</a:t>
            </a:r>
            <a:r>
              <a:rPr lang="fr-FR" dirty="0">
                <a:latin typeface="Arial" charset="0"/>
                <a:ea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</a:rPr>
              <a:t>PWs</a:t>
            </a:r>
            <a:r>
              <a:rPr lang="fr-FR" dirty="0">
                <a:latin typeface="Arial" charset="0"/>
                <a:ea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E60-464A-457A-A40B-B9185E7B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860141"/>
            <a:ext cx="8571551" cy="1708447"/>
          </a:xfrm>
        </p:spPr>
        <p:txBody>
          <a:bodyPr/>
          <a:lstStyle/>
          <a:p>
            <a:r>
              <a:rPr lang="en-US" sz="1800" dirty="0"/>
              <a:t>Basic Idea - ASBR-2 behaves like a CE to the ASBR-1 (and vice versa):</a:t>
            </a:r>
          </a:p>
          <a:p>
            <a:pPr lvl="1"/>
            <a:r>
              <a:rPr lang="en-US" sz="1600" dirty="0"/>
              <a:t>On ASBRs - SP-1 and SP-2 terminate all L2 VPNs they want to share with each other.</a:t>
            </a:r>
          </a:p>
          <a:p>
            <a:pPr lvl="1"/>
            <a:r>
              <a:rPr lang="en-US" sz="1600" dirty="0"/>
              <a:t>Two ASBRs connect with a trunk (tagged Ethernet port) - one VLAN per PW.</a:t>
            </a:r>
          </a:p>
          <a:p>
            <a:pPr lvl="1"/>
            <a:r>
              <a:rPr lang="en-US" sz="1600" dirty="0"/>
              <a:t>Each VLAN (logical interface) is the attachment circuit (AC) of the PW.</a:t>
            </a:r>
          </a:p>
          <a:p>
            <a:pPr lvl="1"/>
            <a:r>
              <a:rPr lang="en-US" sz="1600" dirty="0"/>
              <a:t>There is no MPLS-labeled traffic on the trunk.</a:t>
            </a:r>
          </a:p>
          <a:p>
            <a:pPr lvl="1"/>
            <a:r>
              <a:rPr lang="en-US" sz="1600" dirty="0"/>
              <a:t>L2 VPNs in either domain - could be PW or VPLS.</a:t>
            </a:r>
          </a:p>
          <a:p>
            <a:endParaRPr lang="en-US" sz="1800" dirty="0"/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68" y="3055303"/>
            <a:ext cx="15700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30" y="3050540"/>
            <a:ext cx="1620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293159" y="2681456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0577" y="2649129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8630" y="367919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2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630" y="3464878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8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34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030" y="3388678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6830" y="322199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6830" y="3602990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030" y="322199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3630" y="3728400"/>
            <a:ext cx="413317" cy="2809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743" y="42665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943" y="42919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76" y="276955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30" y="3555365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5" y="3664903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30" y="3698240"/>
            <a:ext cx="114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8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13" y="3050540"/>
            <a:ext cx="8117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76" y="3076261"/>
            <a:ext cx="762463" cy="7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93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30" y="342519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070" y="2775109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62" y="2816233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06" y="376999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967" y="385540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888" y="286162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0" y="4176170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36" y="4230847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630" y="3635605"/>
            <a:ext cx="422792" cy="6420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6500" y="3896290"/>
            <a:ext cx="114078" cy="308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212" y="435339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277" y="439356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D3106BD-6A7F-471E-BB3B-A154178A64D2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>
            <a:off x="3565225" y="3576393"/>
            <a:ext cx="1686424" cy="3420"/>
          </a:xfrm>
          <a:prstGeom prst="line">
            <a:avLst/>
          </a:prstGeom>
          <a:ln w="38100">
            <a:solidFill>
              <a:srgbClr val="C0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035EF4-8B0C-4C3C-82DE-E0E0F6640384}"/>
              </a:ext>
            </a:extLst>
          </p:cNvPr>
          <p:cNvCxnSpPr>
            <a:cxnSpLocks/>
            <a:stCxn id="66" idx="6"/>
            <a:endCxn id="72" idx="2"/>
          </p:cNvCxnSpPr>
          <p:nvPr/>
        </p:nvCxnSpPr>
        <p:spPr>
          <a:xfrm>
            <a:off x="3563261" y="3453047"/>
            <a:ext cx="1686424" cy="3420"/>
          </a:xfrm>
          <a:prstGeom prst="line">
            <a:avLst/>
          </a:prstGeom>
          <a:ln w="38100">
            <a:solidFill>
              <a:srgbClr val="00B05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70072B2-00EF-473D-A9F3-D7A8AAE01063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>
            <a:off x="3555534" y="3333480"/>
            <a:ext cx="1686424" cy="3420"/>
          </a:xfrm>
          <a:prstGeom prst="line">
            <a:avLst/>
          </a:prstGeom>
          <a:ln w="38100">
            <a:solidFill>
              <a:srgbClr val="00B0F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Cylinder 159">
            <a:extLst>
              <a:ext uri="{FF2B5EF4-FFF2-40B4-BE49-F238E27FC236}">
                <a16:creationId xmlns:a16="http://schemas.microsoft.com/office/drawing/2014/main" id="{7B642D7D-397C-46FD-88E9-95559C5AF0E4}"/>
              </a:ext>
            </a:extLst>
          </p:cNvPr>
          <p:cNvSpPr/>
          <p:nvPr/>
        </p:nvSpPr>
        <p:spPr>
          <a:xfrm rot="5400000">
            <a:off x="4211781" y="2733632"/>
            <a:ext cx="420687" cy="1441856"/>
          </a:xfrm>
          <a:prstGeom prst="can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9891" name="TextBox 79890">
            <a:extLst>
              <a:ext uri="{FF2B5EF4-FFF2-40B4-BE49-F238E27FC236}">
                <a16:creationId xmlns:a16="http://schemas.microsoft.com/office/drawing/2014/main" id="{750C779D-5807-4565-A12A-6976A774939B}"/>
              </a:ext>
            </a:extLst>
          </p:cNvPr>
          <p:cNvSpPr txBox="1"/>
          <p:nvPr/>
        </p:nvSpPr>
        <p:spPr>
          <a:xfrm>
            <a:off x="3817533" y="2801920"/>
            <a:ext cx="1138939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IEEE 802.1Q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TRUNK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9ECAD11-DEB7-4A5E-8EE7-251F0D7AD7CC}"/>
              </a:ext>
            </a:extLst>
          </p:cNvPr>
          <p:cNvSpPr txBox="1"/>
          <p:nvPr/>
        </p:nvSpPr>
        <p:spPr>
          <a:xfrm>
            <a:off x="3674654" y="3692179"/>
            <a:ext cx="1470504" cy="433886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ONE VLAN</a:t>
            </a:r>
          </a:p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per each PW AC</a:t>
            </a:r>
            <a:endParaRPr lang="en-US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4DB0C-C4B3-4D03-B96A-257D54CF2A60}"/>
              </a:ext>
            </a:extLst>
          </p:cNvPr>
          <p:cNvSpPr/>
          <p:nvPr/>
        </p:nvSpPr>
        <p:spPr>
          <a:xfrm>
            <a:off x="1932122" y="3529870"/>
            <a:ext cx="134938" cy="1153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573B4A4-7793-466B-8871-C1F971A746C9}"/>
              </a:ext>
            </a:extLst>
          </p:cNvPr>
          <p:cNvSpPr/>
          <p:nvPr/>
        </p:nvSpPr>
        <p:spPr>
          <a:xfrm>
            <a:off x="3420596" y="3275822"/>
            <a:ext cx="134938" cy="1153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103CE28-422D-44E2-BA43-EE154490E1FD}"/>
              </a:ext>
            </a:extLst>
          </p:cNvPr>
          <p:cNvSpPr/>
          <p:nvPr/>
        </p:nvSpPr>
        <p:spPr>
          <a:xfrm>
            <a:off x="3428323" y="3395389"/>
            <a:ext cx="134938" cy="11531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D18068-FAE4-4DC0-A47A-2F24669651EF}"/>
              </a:ext>
            </a:extLst>
          </p:cNvPr>
          <p:cNvSpPr/>
          <p:nvPr/>
        </p:nvSpPr>
        <p:spPr>
          <a:xfrm>
            <a:off x="3430287" y="3518735"/>
            <a:ext cx="134938" cy="11531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5D08CA-D08F-49A3-9680-B260CE0D8F80}"/>
              </a:ext>
            </a:extLst>
          </p:cNvPr>
          <p:cNvSpPr/>
          <p:nvPr/>
        </p:nvSpPr>
        <p:spPr>
          <a:xfrm>
            <a:off x="5241958" y="3279242"/>
            <a:ext cx="134938" cy="1153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FFE1A31-6404-4682-9C32-5B16FFA2C036}"/>
              </a:ext>
            </a:extLst>
          </p:cNvPr>
          <p:cNvSpPr/>
          <p:nvPr/>
        </p:nvSpPr>
        <p:spPr>
          <a:xfrm>
            <a:off x="5249685" y="3398809"/>
            <a:ext cx="134938" cy="11531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D920B1-FC36-4898-82DE-4693DD53F8A5}"/>
              </a:ext>
            </a:extLst>
          </p:cNvPr>
          <p:cNvSpPr/>
          <p:nvPr/>
        </p:nvSpPr>
        <p:spPr>
          <a:xfrm>
            <a:off x="5251649" y="3522155"/>
            <a:ext cx="134938" cy="11531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F655A88-2FB2-4522-869B-8BC82B8FE41C}"/>
              </a:ext>
            </a:extLst>
          </p:cNvPr>
          <p:cNvSpPr/>
          <p:nvPr/>
        </p:nvSpPr>
        <p:spPr>
          <a:xfrm>
            <a:off x="1977270" y="3788820"/>
            <a:ext cx="134938" cy="11531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A6190EC-DB03-4B5E-B0A7-EF3634A1D3E4}"/>
              </a:ext>
            </a:extLst>
          </p:cNvPr>
          <p:cNvSpPr/>
          <p:nvPr/>
        </p:nvSpPr>
        <p:spPr>
          <a:xfrm>
            <a:off x="1869995" y="3673504"/>
            <a:ext cx="134938" cy="11531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EA928E4-70DE-4261-8D48-440A8BFB09F0}"/>
              </a:ext>
            </a:extLst>
          </p:cNvPr>
          <p:cNvSpPr/>
          <p:nvPr/>
        </p:nvSpPr>
        <p:spPr>
          <a:xfrm>
            <a:off x="6809285" y="3405155"/>
            <a:ext cx="134938" cy="1153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E32E2C0-6858-4E3B-9B88-6688D9C0FA7F}"/>
              </a:ext>
            </a:extLst>
          </p:cNvPr>
          <p:cNvSpPr/>
          <p:nvPr/>
        </p:nvSpPr>
        <p:spPr>
          <a:xfrm>
            <a:off x="6721121" y="3697374"/>
            <a:ext cx="134938" cy="115316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D6FADAA-D78F-479C-B13C-58ECAC8002D7}"/>
              </a:ext>
            </a:extLst>
          </p:cNvPr>
          <p:cNvSpPr/>
          <p:nvPr/>
        </p:nvSpPr>
        <p:spPr>
          <a:xfrm>
            <a:off x="6841866" y="3582058"/>
            <a:ext cx="134938" cy="11531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DDC33A1-FCFB-4D59-A887-AF7BE2828BBD}"/>
              </a:ext>
            </a:extLst>
          </p:cNvPr>
          <p:cNvSpPr/>
          <p:nvPr/>
        </p:nvSpPr>
        <p:spPr>
          <a:xfrm>
            <a:off x="2045970" y="3260775"/>
            <a:ext cx="1363980" cy="525419"/>
          </a:xfrm>
          <a:custGeom>
            <a:avLst/>
            <a:gdLst>
              <a:gd name="connsiteX0" fmla="*/ 1363980 w 1363980"/>
              <a:gd name="connsiteY0" fmla="*/ 76785 h 525419"/>
              <a:gd name="connsiteX1" fmla="*/ 1203960 w 1363980"/>
              <a:gd name="connsiteY1" fmla="*/ 23445 h 525419"/>
              <a:gd name="connsiteX2" fmla="*/ 925830 w 1363980"/>
              <a:gd name="connsiteY2" fmla="*/ 412065 h 525419"/>
              <a:gd name="connsiteX3" fmla="*/ 681990 w 1363980"/>
              <a:gd name="connsiteY3" fmla="*/ 522555 h 525419"/>
              <a:gd name="connsiteX4" fmla="*/ 0 w 1363980"/>
              <a:gd name="connsiteY4" fmla="*/ 324435 h 5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80" h="525419">
                <a:moveTo>
                  <a:pt x="1363980" y="76785"/>
                </a:moveTo>
                <a:cubicBezTo>
                  <a:pt x="1320482" y="22175"/>
                  <a:pt x="1276985" y="-32435"/>
                  <a:pt x="1203960" y="23445"/>
                </a:cubicBezTo>
                <a:cubicBezTo>
                  <a:pt x="1130935" y="79325"/>
                  <a:pt x="1012825" y="328880"/>
                  <a:pt x="925830" y="412065"/>
                </a:cubicBezTo>
                <a:cubicBezTo>
                  <a:pt x="838835" y="495250"/>
                  <a:pt x="836295" y="537160"/>
                  <a:pt x="681990" y="522555"/>
                </a:cubicBezTo>
                <a:cubicBezTo>
                  <a:pt x="527685" y="507950"/>
                  <a:pt x="263842" y="416192"/>
                  <a:pt x="0" y="3244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8471ED4-29C2-4D78-B280-7D0FCFA04469}"/>
              </a:ext>
            </a:extLst>
          </p:cNvPr>
          <p:cNvSpPr/>
          <p:nvPr/>
        </p:nvSpPr>
        <p:spPr>
          <a:xfrm>
            <a:off x="1964547" y="3393639"/>
            <a:ext cx="1441536" cy="525419"/>
          </a:xfrm>
          <a:custGeom>
            <a:avLst/>
            <a:gdLst>
              <a:gd name="connsiteX0" fmla="*/ 1363980 w 1363980"/>
              <a:gd name="connsiteY0" fmla="*/ 76785 h 525419"/>
              <a:gd name="connsiteX1" fmla="*/ 1203960 w 1363980"/>
              <a:gd name="connsiteY1" fmla="*/ 23445 h 525419"/>
              <a:gd name="connsiteX2" fmla="*/ 925830 w 1363980"/>
              <a:gd name="connsiteY2" fmla="*/ 412065 h 525419"/>
              <a:gd name="connsiteX3" fmla="*/ 681990 w 1363980"/>
              <a:gd name="connsiteY3" fmla="*/ 522555 h 525419"/>
              <a:gd name="connsiteX4" fmla="*/ 0 w 1363980"/>
              <a:gd name="connsiteY4" fmla="*/ 324435 h 5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80" h="525419">
                <a:moveTo>
                  <a:pt x="1363980" y="76785"/>
                </a:moveTo>
                <a:cubicBezTo>
                  <a:pt x="1320482" y="22175"/>
                  <a:pt x="1276985" y="-32435"/>
                  <a:pt x="1203960" y="23445"/>
                </a:cubicBezTo>
                <a:cubicBezTo>
                  <a:pt x="1130935" y="79325"/>
                  <a:pt x="1012825" y="328880"/>
                  <a:pt x="925830" y="412065"/>
                </a:cubicBezTo>
                <a:cubicBezTo>
                  <a:pt x="838835" y="495250"/>
                  <a:pt x="836295" y="537160"/>
                  <a:pt x="681990" y="522555"/>
                </a:cubicBezTo>
                <a:cubicBezTo>
                  <a:pt x="527685" y="507950"/>
                  <a:pt x="263842" y="416192"/>
                  <a:pt x="0" y="32443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A15C0A1-8065-4914-BA47-675B44989132}"/>
              </a:ext>
            </a:extLst>
          </p:cNvPr>
          <p:cNvSpPr/>
          <p:nvPr/>
        </p:nvSpPr>
        <p:spPr>
          <a:xfrm>
            <a:off x="2097606" y="3530780"/>
            <a:ext cx="1358053" cy="525419"/>
          </a:xfrm>
          <a:custGeom>
            <a:avLst/>
            <a:gdLst>
              <a:gd name="connsiteX0" fmla="*/ 1363980 w 1363980"/>
              <a:gd name="connsiteY0" fmla="*/ 76785 h 525419"/>
              <a:gd name="connsiteX1" fmla="*/ 1203960 w 1363980"/>
              <a:gd name="connsiteY1" fmla="*/ 23445 h 525419"/>
              <a:gd name="connsiteX2" fmla="*/ 925830 w 1363980"/>
              <a:gd name="connsiteY2" fmla="*/ 412065 h 525419"/>
              <a:gd name="connsiteX3" fmla="*/ 681990 w 1363980"/>
              <a:gd name="connsiteY3" fmla="*/ 522555 h 525419"/>
              <a:gd name="connsiteX4" fmla="*/ 0 w 1363980"/>
              <a:gd name="connsiteY4" fmla="*/ 324435 h 5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80" h="525419">
                <a:moveTo>
                  <a:pt x="1363980" y="76785"/>
                </a:moveTo>
                <a:cubicBezTo>
                  <a:pt x="1320482" y="22175"/>
                  <a:pt x="1276985" y="-32435"/>
                  <a:pt x="1203960" y="23445"/>
                </a:cubicBezTo>
                <a:cubicBezTo>
                  <a:pt x="1130935" y="79325"/>
                  <a:pt x="1012825" y="328880"/>
                  <a:pt x="925830" y="412065"/>
                </a:cubicBezTo>
                <a:cubicBezTo>
                  <a:pt x="838835" y="495250"/>
                  <a:pt x="836295" y="537160"/>
                  <a:pt x="681990" y="522555"/>
                </a:cubicBezTo>
                <a:cubicBezTo>
                  <a:pt x="527685" y="507950"/>
                  <a:pt x="263842" y="416192"/>
                  <a:pt x="0" y="324435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095424-4775-4DEE-B393-8C071493DD8E}"/>
              </a:ext>
            </a:extLst>
          </p:cNvPr>
          <p:cNvGrpSpPr/>
          <p:nvPr/>
        </p:nvGrpSpPr>
        <p:grpSpPr>
          <a:xfrm flipH="1">
            <a:off x="5292021" y="3209356"/>
            <a:ext cx="1572382" cy="795424"/>
            <a:chOff x="2116947" y="3413175"/>
            <a:chExt cx="1491112" cy="795424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0B99227-4447-476E-BBDC-95EDA5C29994}"/>
                </a:ext>
              </a:extLst>
            </p:cNvPr>
            <p:cNvSpPr/>
            <p:nvPr/>
          </p:nvSpPr>
          <p:spPr>
            <a:xfrm>
              <a:off x="2198370" y="3413175"/>
              <a:ext cx="1363980" cy="525419"/>
            </a:xfrm>
            <a:custGeom>
              <a:avLst/>
              <a:gdLst>
                <a:gd name="connsiteX0" fmla="*/ 1363980 w 1363980"/>
                <a:gd name="connsiteY0" fmla="*/ 76785 h 525419"/>
                <a:gd name="connsiteX1" fmla="*/ 1203960 w 1363980"/>
                <a:gd name="connsiteY1" fmla="*/ 23445 h 525419"/>
                <a:gd name="connsiteX2" fmla="*/ 925830 w 1363980"/>
                <a:gd name="connsiteY2" fmla="*/ 412065 h 525419"/>
                <a:gd name="connsiteX3" fmla="*/ 681990 w 1363980"/>
                <a:gd name="connsiteY3" fmla="*/ 522555 h 525419"/>
                <a:gd name="connsiteX4" fmla="*/ 0 w 1363980"/>
                <a:gd name="connsiteY4" fmla="*/ 324435 h 52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80" h="525419">
                  <a:moveTo>
                    <a:pt x="1363980" y="76785"/>
                  </a:moveTo>
                  <a:cubicBezTo>
                    <a:pt x="1320482" y="22175"/>
                    <a:pt x="1276985" y="-32435"/>
                    <a:pt x="1203960" y="23445"/>
                  </a:cubicBezTo>
                  <a:cubicBezTo>
                    <a:pt x="1130935" y="79325"/>
                    <a:pt x="1012825" y="328880"/>
                    <a:pt x="925830" y="412065"/>
                  </a:cubicBezTo>
                  <a:cubicBezTo>
                    <a:pt x="838835" y="495250"/>
                    <a:pt x="836295" y="537160"/>
                    <a:pt x="681990" y="522555"/>
                  </a:cubicBezTo>
                  <a:cubicBezTo>
                    <a:pt x="527685" y="507950"/>
                    <a:pt x="263842" y="416192"/>
                    <a:pt x="0" y="324435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78D4D65-6E8D-4901-89F2-1A19B5418C94}"/>
                </a:ext>
              </a:extLst>
            </p:cNvPr>
            <p:cNvSpPr/>
            <p:nvPr/>
          </p:nvSpPr>
          <p:spPr>
            <a:xfrm>
              <a:off x="2116947" y="3546039"/>
              <a:ext cx="1441536" cy="525419"/>
            </a:xfrm>
            <a:custGeom>
              <a:avLst/>
              <a:gdLst>
                <a:gd name="connsiteX0" fmla="*/ 1363980 w 1363980"/>
                <a:gd name="connsiteY0" fmla="*/ 76785 h 525419"/>
                <a:gd name="connsiteX1" fmla="*/ 1203960 w 1363980"/>
                <a:gd name="connsiteY1" fmla="*/ 23445 h 525419"/>
                <a:gd name="connsiteX2" fmla="*/ 925830 w 1363980"/>
                <a:gd name="connsiteY2" fmla="*/ 412065 h 525419"/>
                <a:gd name="connsiteX3" fmla="*/ 681990 w 1363980"/>
                <a:gd name="connsiteY3" fmla="*/ 522555 h 525419"/>
                <a:gd name="connsiteX4" fmla="*/ 0 w 1363980"/>
                <a:gd name="connsiteY4" fmla="*/ 324435 h 52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80" h="525419">
                  <a:moveTo>
                    <a:pt x="1363980" y="76785"/>
                  </a:moveTo>
                  <a:cubicBezTo>
                    <a:pt x="1320482" y="22175"/>
                    <a:pt x="1276985" y="-32435"/>
                    <a:pt x="1203960" y="23445"/>
                  </a:cubicBezTo>
                  <a:cubicBezTo>
                    <a:pt x="1130935" y="79325"/>
                    <a:pt x="1012825" y="328880"/>
                    <a:pt x="925830" y="412065"/>
                  </a:cubicBezTo>
                  <a:cubicBezTo>
                    <a:pt x="838835" y="495250"/>
                    <a:pt x="836295" y="537160"/>
                    <a:pt x="681990" y="522555"/>
                  </a:cubicBezTo>
                  <a:cubicBezTo>
                    <a:pt x="527685" y="507950"/>
                    <a:pt x="263842" y="416192"/>
                    <a:pt x="0" y="324435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A7A66E5-48B2-4C98-9321-3B353EBF6768}"/>
                </a:ext>
              </a:extLst>
            </p:cNvPr>
            <p:cNvSpPr/>
            <p:nvPr/>
          </p:nvSpPr>
          <p:spPr>
            <a:xfrm>
              <a:off x="2250006" y="3683180"/>
              <a:ext cx="1358053" cy="525419"/>
            </a:xfrm>
            <a:custGeom>
              <a:avLst/>
              <a:gdLst>
                <a:gd name="connsiteX0" fmla="*/ 1363980 w 1363980"/>
                <a:gd name="connsiteY0" fmla="*/ 76785 h 525419"/>
                <a:gd name="connsiteX1" fmla="*/ 1203960 w 1363980"/>
                <a:gd name="connsiteY1" fmla="*/ 23445 h 525419"/>
                <a:gd name="connsiteX2" fmla="*/ 925830 w 1363980"/>
                <a:gd name="connsiteY2" fmla="*/ 412065 h 525419"/>
                <a:gd name="connsiteX3" fmla="*/ 681990 w 1363980"/>
                <a:gd name="connsiteY3" fmla="*/ 522555 h 525419"/>
                <a:gd name="connsiteX4" fmla="*/ 0 w 1363980"/>
                <a:gd name="connsiteY4" fmla="*/ 324435 h 52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80" h="525419">
                  <a:moveTo>
                    <a:pt x="1363980" y="76785"/>
                  </a:moveTo>
                  <a:cubicBezTo>
                    <a:pt x="1320482" y="22175"/>
                    <a:pt x="1276985" y="-32435"/>
                    <a:pt x="1203960" y="23445"/>
                  </a:cubicBezTo>
                  <a:cubicBezTo>
                    <a:pt x="1130935" y="79325"/>
                    <a:pt x="1012825" y="328880"/>
                    <a:pt x="925830" y="412065"/>
                  </a:cubicBezTo>
                  <a:cubicBezTo>
                    <a:pt x="838835" y="495250"/>
                    <a:pt x="836295" y="537160"/>
                    <a:pt x="681990" y="522555"/>
                  </a:cubicBezTo>
                  <a:cubicBezTo>
                    <a:pt x="527685" y="507950"/>
                    <a:pt x="263842" y="416192"/>
                    <a:pt x="0" y="324435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DBEAF683-E785-466B-B222-A05B887A2C42}"/>
              </a:ext>
            </a:extLst>
          </p:cNvPr>
          <p:cNvSpPr/>
          <p:nvPr/>
        </p:nvSpPr>
        <p:spPr>
          <a:xfrm>
            <a:off x="1869995" y="2769553"/>
            <a:ext cx="811780" cy="434357"/>
          </a:xfrm>
          <a:prstGeom prst="wedgeRectCallout">
            <a:avLst>
              <a:gd name="adj1" fmla="val 16714"/>
              <a:gd name="adj2" fmla="val 15793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Pseudo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Wires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1F54AE69-071A-4F89-BCCF-CB1F520F7B5E}"/>
              </a:ext>
            </a:extLst>
          </p:cNvPr>
          <p:cNvSpPr/>
          <p:nvPr/>
        </p:nvSpPr>
        <p:spPr>
          <a:xfrm>
            <a:off x="6117543" y="2701908"/>
            <a:ext cx="811780" cy="434357"/>
          </a:xfrm>
          <a:prstGeom prst="wedgeRectCallout">
            <a:avLst>
              <a:gd name="adj1" fmla="val -12573"/>
              <a:gd name="adj2" fmla="val 16776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Pseudo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Wires</a:t>
            </a:r>
          </a:p>
        </p:txBody>
      </p:sp>
    </p:spTree>
    <p:extLst>
      <p:ext uri="{BB962C8B-B14F-4D97-AF65-F5344CB8AC3E}">
        <p14:creationId xmlns:p14="http://schemas.microsoft.com/office/powerpoint/2010/main" val="16604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79891" grpId="0"/>
      <p:bldP spid="16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AD7-E7B8-4A03-9C97-F958CD33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5" y="3"/>
            <a:ext cx="8223250" cy="489281"/>
          </a:xfrm>
        </p:spPr>
        <p:txBody>
          <a:bodyPr/>
          <a:lstStyle/>
          <a:p>
            <a:r>
              <a:rPr lang="en-US" dirty="0"/>
              <a:t>Inter-AS PW Stitching - Configuration Excerpts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33B680-EACF-45B1-A143-BF225575E632}"/>
              </a:ext>
            </a:extLst>
          </p:cNvPr>
          <p:cNvSpPr/>
          <p:nvPr/>
        </p:nvSpPr>
        <p:spPr>
          <a:xfrm>
            <a:off x="336883" y="625643"/>
            <a:ext cx="3842085" cy="3098632"/>
          </a:xfrm>
          <a:prstGeom prst="rect">
            <a:avLst/>
          </a:prstGeom>
          <a:solidFill>
            <a:srgbClr val="FFEBEB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interfaces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ge-0/0/9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description "private99: mm1 -- mm3";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flexible-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-tagging;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encapsulation flexible-ethernet-services;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unit 110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-id 110;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encapsulation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-ccc;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ccc;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unit 120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-id 120;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encapsulation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-ccc;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ccc;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...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4C629-8435-432E-9D23-40E85D40CE0C}"/>
              </a:ext>
            </a:extLst>
          </p:cNvPr>
          <p:cNvSpPr/>
          <p:nvPr/>
        </p:nvSpPr>
        <p:spPr>
          <a:xfrm>
            <a:off x="4427620" y="641851"/>
            <a:ext cx="3842085" cy="33526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protocols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l2circuit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neighbor 100.0.0.1 { # PE-1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interface ge-0/0/9.110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virtual-circuit-id 1110;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no-control-word;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encapsulation ethernet;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interface ge-0/0/9.110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virtual-circuit-id 1120;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no-control-word;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encapsulation ethernet;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neighbor 100.0.0.2 { # PE-2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interface ... { ...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...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4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L2 VPN Stitching - Problem (Loops!)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E60-464A-457A-A40B-B9185E7B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860142"/>
            <a:ext cx="8571551" cy="1501974"/>
          </a:xfrm>
        </p:spPr>
        <p:txBody>
          <a:bodyPr/>
          <a:lstStyle/>
          <a:p>
            <a:r>
              <a:rPr lang="en-US" sz="1800" dirty="0"/>
              <a:t>Problem - L2 loops!</a:t>
            </a:r>
          </a:p>
          <a:p>
            <a:r>
              <a:rPr lang="en-US" sz="1800" dirty="0"/>
              <a:t>Must be mitigated using some additional mechanisms, such as STP.</a:t>
            </a:r>
          </a:p>
          <a:p>
            <a:r>
              <a:rPr lang="en-US" sz="1800" dirty="0"/>
              <a:t>Doesn't scale too well.</a:t>
            </a:r>
          </a:p>
          <a:p>
            <a:r>
              <a:rPr lang="en-US" sz="1800" dirty="0"/>
              <a:t>STP configuration turns into an administrative nightmare.</a:t>
            </a:r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3155309D-C142-4FB7-92B0-610BD0DB61BA}"/>
              </a:ext>
            </a:extLst>
          </p:cNvPr>
          <p:cNvSpPr/>
          <p:nvPr/>
        </p:nvSpPr>
        <p:spPr>
          <a:xfrm>
            <a:off x="1395682" y="2747896"/>
            <a:ext cx="2702627" cy="2093302"/>
          </a:xfrm>
          <a:prstGeom prst="cloud">
            <a:avLst/>
          </a:prstGeom>
          <a:solidFill>
            <a:srgbClr val="FFE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AS100</a:t>
            </a:r>
          </a:p>
        </p:txBody>
      </p:sp>
      <p:pic>
        <p:nvPicPr>
          <p:cNvPr id="90" name="Picture 243" descr="icon_c_router_ppt">
            <a:extLst>
              <a:ext uri="{FF2B5EF4-FFF2-40B4-BE49-F238E27FC236}">
                <a16:creationId xmlns:a16="http://schemas.microsoft.com/office/drawing/2014/main" id="{EC3A1DF5-3473-4C90-AC51-4195625B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34" y="2968506"/>
            <a:ext cx="384537" cy="4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43" descr="icon_c_router_ppt">
            <a:extLst>
              <a:ext uri="{FF2B5EF4-FFF2-40B4-BE49-F238E27FC236}">
                <a16:creationId xmlns:a16="http://schemas.microsoft.com/office/drawing/2014/main" id="{423FC01A-CEC9-4542-AB70-5B8C6368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34" y="3984764"/>
            <a:ext cx="384537" cy="4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Cloud 96">
            <a:extLst>
              <a:ext uri="{FF2B5EF4-FFF2-40B4-BE49-F238E27FC236}">
                <a16:creationId xmlns:a16="http://schemas.microsoft.com/office/drawing/2014/main" id="{065F451E-86C3-4E71-8E2B-28EF4A6A1679}"/>
              </a:ext>
            </a:extLst>
          </p:cNvPr>
          <p:cNvSpPr/>
          <p:nvPr/>
        </p:nvSpPr>
        <p:spPr>
          <a:xfrm flipH="1">
            <a:off x="4875390" y="2641832"/>
            <a:ext cx="2702627" cy="209330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AS200</a:t>
            </a:r>
          </a:p>
        </p:txBody>
      </p:sp>
      <p:pic>
        <p:nvPicPr>
          <p:cNvPr id="98" name="Picture 237">
            <a:extLst>
              <a:ext uri="{FF2B5EF4-FFF2-40B4-BE49-F238E27FC236}">
                <a16:creationId xmlns:a16="http://schemas.microsoft.com/office/drawing/2014/main" id="{930C90B1-7FD2-431B-9D57-47736AA72D5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13" y="2998599"/>
            <a:ext cx="574214" cy="37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37">
            <a:extLst>
              <a:ext uri="{FF2B5EF4-FFF2-40B4-BE49-F238E27FC236}">
                <a16:creationId xmlns:a16="http://schemas.microsoft.com/office/drawing/2014/main" id="{EDCBA09F-1D1E-4899-8312-4B683E947D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01" y="4014857"/>
            <a:ext cx="574214" cy="37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37">
            <a:extLst>
              <a:ext uri="{FF2B5EF4-FFF2-40B4-BE49-F238E27FC236}">
                <a16:creationId xmlns:a16="http://schemas.microsoft.com/office/drawing/2014/main" id="{3FFA25B9-EE94-4235-AC89-A260ED5303F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01" y="3511767"/>
            <a:ext cx="574214" cy="37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1A89FF-3E02-4213-9FE5-4526F8FFE44E}"/>
              </a:ext>
            </a:extLst>
          </p:cNvPr>
          <p:cNvCxnSpPr>
            <a:stCxn id="90" idx="3"/>
            <a:endCxn id="98" idx="1"/>
          </p:cNvCxnSpPr>
          <p:nvPr/>
        </p:nvCxnSpPr>
        <p:spPr>
          <a:xfrm flipV="1">
            <a:off x="4102471" y="3184952"/>
            <a:ext cx="583242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01D70C-CCF2-4615-ACE1-26B7A503347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 flipV="1">
            <a:off x="4102471" y="4201210"/>
            <a:ext cx="655630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636610D-1EEC-4384-9EA1-746E83E11ACC}"/>
              </a:ext>
            </a:extLst>
          </p:cNvPr>
          <p:cNvCxnSpPr>
            <a:cxnSpLocks/>
            <a:stCxn id="91" idx="1"/>
            <a:endCxn id="116" idx="3"/>
          </p:cNvCxnSpPr>
          <p:nvPr/>
        </p:nvCxnSpPr>
        <p:spPr>
          <a:xfrm flipH="1" flipV="1">
            <a:off x="1587950" y="3743674"/>
            <a:ext cx="2129984" cy="457537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43" descr="icon_c_router_ppt">
            <a:extLst>
              <a:ext uri="{FF2B5EF4-FFF2-40B4-BE49-F238E27FC236}">
                <a16:creationId xmlns:a16="http://schemas.microsoft.com/office/drawing/2014/main" id="{8E6224A0-9A8D-469A-BC12-7A133DD6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13" y="3527227"/>
            <a:ext cx="384537" cy="4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2555615-5FA8-4CA0-B4A9-51D225BA5842}"/>
              </a:ext>
            </a:extLst>
          </p:cNvPr>
          <p:cNvCxnSpPr>
            <a:cxnSpLocks/>
            <a:stCxn id="90" idx="1"/>
            <a:endCxn id="116" idx="3"/>
          </p:cNvCxnSpPr>
          <p:nvPr/>
        </p:nvCxnSpPr>
        <p:spPr>
          <a:xfrm flipH="1">
            <a:off x="1587951" y="3184953"/>
            <a:ext cx="2129983" cy="5587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CDFB8D-BAB0-4797-85B2-1923D9785365}"/>
              </a:ext>
            </a:extLst>
          </p:cNvPr>
          <p:cNvSpPr txBox="1"/>
          <p:nvPr/>
        </p:nvSpPr>
        <p:spPr>
          <a:xfrm>
            <a:off x="932320" y="393205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PE-1</a:t>
            </a:r>
          </a:p>
        </p:txBody>
      </p:sp>
      <p:pic>
        <p:nvPicPr>
          <p:cNvPr id="129" name="Picture 216">
            <a:extLst>
              <a:ext uri="{FF2B5EF4-FFF2-40B4-BE49-F238E27FC236}">
                <a16:creationId xmlns:a16="http://schemas.microsoft.com/office/drawing/2014/main" id="{1615CB66-3B8B-445D-AE05-151AE8BEB0B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3" y="3273514"/>
            <a:ext cx="356618" cy="23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363F8E5-1EE2-42A0-A54D-4F9CC148068D}"/>
              </a:ext>
            </a:extLst>
          </p:cNvPr>
          <p:cNvCxnSpPr>
            <a:cxnSpLocks/>
            <a:stCxn id="116" idx="1"/>
            <a:endCxn id="129" idx="3"/>
          </p:cNvCxnSpPr>
          <p:nvPr/>
        </p:nvCxnSpPr>
        <p:spPr>
          <a:xfrm flipH="1" flipV="1">
            <a:off x="573401" y="3392641"/>
            <a:ext cx="630012" cy="35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16">
            <a:extLst>
              <a:ext uri="{FF2B5EF4-FFF2-40B4-BE49-F238E27FC236}">
                <a16:creationId xmlns:a16="http://schemas.microsoft.com/office/drawing/2014/main" id="{657D2EB6-8705-4BD6-97FB-1FEAF3B93D8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677" y="3464314"/>
            <a:ext cx="356618" cy="23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D164C5-1E99-4804-8B63-855CD71AFA41}"/>
              </a:ext>
            </a:extLst>
          </p:cNvPr>
          <p:cNvCxnSpPr>
            <a:cxnSpLocks/>
            <a:stCxn id="110" idx="3"/>
            <a:endCxn id="133" idx="1"/>
          </p:cNvCxnSpPr>
          <p:nvPr/>
        </p:nvCxnSpPr>
        <p:spPr>
          <a:xfrm flipV="1">
            <a:off x="7804715" y="3583441"/>
            <a:ext cx="682962" cy="11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6F1B57D-C2A7-4F24-92BF-DC95BC6A3D77}"/>
              </a:ext>
            </a:extLst>
          </p:cNvPr>
          <p:cNvCxnSpPr>
            <a:cxnSpLocks/>
            <a:stCxn id="98" idx="3"/>
            <a:endCxn id="110" idx="1"/>
          </p:cNvCxnSpPr>
          <p:nvPr/>
        </p:nvCxnSpPr>
        <p:spPr>
          <a:xfrm>
            <a:off x="5259927" y="3184952"/>
            <a:ext cx="1970574" cy="513168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7400D27-CBDD-46CA-8418-BC88020069D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 flipV="1">
            <a:off x="5332315" y="3698120"/>
            <a:ext cx="1898186" cy="50309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CB9EC09-C492-4BAC-8B1F-8CFCD03552C3}"/>
              </a:ext>
            </a:extLst>
          </p:cNvPr>
          <p:cNvSpPr txBox="1"/>
          <p:nvPr/>
        </p:nvSpPr>
        <p:spPr>
          <a:xfrm>
            <a:off x="7520057" y="3871046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PE-2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28C96F-9A45-455E-AF49-56FC5E904B50}"/>
              </a:ext>
            </a:extLst>
          </p:cNvPr>
          <p:cNvSpPr txBox="1"/>
          <p:nvPr/>
        </p:nvSpPr>
        <p:spPr>
          <a:xfrm>
            <a:off x="103716" y="345207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CE-1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EB0C2D-10F2-47D2-8C66-FD747B3D61CC}"/>
              </a:ext>
            </a:extLst>
          </p:cNvPr>
          <p:cNvSpPr txBox="1"/>
          <p:nvPr/>
        </p:nvSpPr>
        <p:spPr>
          <a:xfrm>
            <a:off x="8430159" y="3671248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CE-2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D180C0C-EE0A-44C6-BCBF-9BBCBDF93DFB}"/>
              </a:ext>
            </a:extLst>
          </p:cNvPr>
          <p:cNvSpPr txBox="1"/>
          <p:nvPr/>
        </p:nvSpPr>
        <p:spPr>
          <a:xfrm>
            <a:off x="3556803" y="2641832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ASBR-1a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DCD0390-026C-4F0E-818B-D908E7E53CEA}"/>
              </a:ext>
            </a:extLst>
          </p:cNvPr>
          <p:cNvSpPr txBox="1"/>
          <p:nvPr/>
        </p:nvSpPr>
        <p:spPr>
          <a:xfrm>
            <a:off x="3596040" y="4389597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ASBR-1b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103304-B710-4A7B-A4FA-D21801629397}"/>
              </a:ext>
            </a:extLst>
          </p:cNvPr>
          <p:cNvSpPr txBox="1"/>
          <p:nvPr/>
        </p:nvSpPr>
        <p:spPr>
          <a:xfrm>
            <a:off x="4599877" y="263979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ASBR-2a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19AA38-4C92-4033-B991-E029A3D39D42}"/>
              </a:ext>
            </a:extLst>
          </p:cNvPr>
          <p:cNvSpPr txBox="1"/>
          <p:nvPr/>
        </p:nvSpPr>
        <p:spPr>
          <a:xfrm>
            <a:off x="4639114" y="438756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ASBR-2b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AEBF5D4-8FA5-4ECF-BC25-76102B10F8C6}"/>
              </a:ext>
            </a:extLst>
          </p:cNvPr>
          <p:cNvSpPr/>
          <p:nvPr/>
        </p:nvSpPr>
        <p:spPr>
          <a:xfrm>
            <a:off x="665747" y="3034073"/>
            <a:ext cx="6743016" cy="1382557"/>
          </a:xfrm>
          <a:custGeom>
            <a:avLst/>
            <a:gdLst>
              <a:gd name="connsiteX0" fmla="*/ 0 w 6743016"/>
              <a:gd name="connsiteY0" fmla="*/ 342790 h 1382557"/>
              <a:gd name="connsiteX1" fmla="*/ 1026695 w 6743016"/>
              <a:gd name="connsiteY1" fmla="*/ 647590 h 1382557"/>
              <a:gd name="connsiteX2" fmla="*/ 2799348 w 6743016"/>
              <a:gd name="connsiteY2" fmla="*/ 134243 h 1382557"/>
              <a:gd name="connsiteX3" fmla="*/ 4299285 w 6743016"/>
              <a:gd name="connsiteY3" fmla="*/ 21948 h 1382557"/>
              <a:gd name="connsiteX4" fmla="*/ 6304548 w 6743016"/>
              <a:gd name="connsiteY4" fmla="*/ 487169 h 1382557"/>
              <a:gd name="connsiteX5" fmla="*/ 6665495 w 6743016"/>
              <a:gd name="connsiteY5" fmla="*/ 663632 h 1382557"/>
              <a:gd name="connsiteX6" fmla="*/ 5205664 w 6743016"/>
              <a:gd name="connsiteY6" fmla="*/ 1185001 h 1382557"/>
              <a:gd name="connsiteX7" fmla="*/ 3056021 w 6743016"/>
              <a:gd name="connsiteY7" fmla="*/ 1369485 h 1382557"/>
              <a:gd name="connsiteX8" fmla="*/ 1002632 w 6743016"/>
              <a:gd name="connsiteY8" fmla="*/ 864159 h 138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3016" h="1382557">
                <a:moveTo>
                  <a:pt x="0" y="342790"/>
                </a:moveTo>
                <a:cubicBezTo>
                  <a:pt x="280068" y="512569"/>
                  <a:pt x="560137" y="682348"/>
                  <a:pt x="1026695" y="647590"/>
                </a:cubicBezTo>
                <a:cubicBezTo>
                  <a:pt x="1493253" y="612832"/>
                  <a:pt x="2253916" y="238517"/>
                  <a:pt x="2799348" y="134243"/>
                </a:cubicBezTo>
                <a:cubicBezTo>
                  <a:pt x="3344780" y="29969"/>
                  <a:pt x="3715085" y="-36873"/>
                  <a:pt x="4299285" y="21948"/>
                </a:cubicBezTo>
                <a:cubicBezTo>
                  <a:pt x="4883485" y="80769"/>
                  <a:pt x="5910180" y="380222"/>
                  <a:pt x="6304548" y="487169"/>
                </a:cubicBezTo>
                <a:cubicBezTo>
                  <a:pt x="6698916" y="594116"/>
                  <a:pt x="6848642" y="547327"/>
                  <a:pt x="6665495" y="663632"/>
                </a:cubicBezTo>
                <a:cubicBezTo>
                  <a:pt x="6482348" y="779937"/>
                  <a:pt x="5807243" y="1067359"/>
                  <a:pt x="5205664" y="1185001"/>
                </a:cubicBezTo>
                <a:cubicBezTo>
                  <a:pt x="4604085" y="1302643"/>
                  <a:pt x="3756526" y="1422959"/>
                  <a:pt x="3056021" y="1369485"/>
                </a:cubicBezTo>
                <a:cubicBezTo>
                  <a:pt x="2355516" y="1316011"/>
                  <a:pt x="1679074" y="1090085"/>
                  <a:pt x="1002632" y="864159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Inter-AS L2 VPN - Option C </a:t>
            </a:r>
            <a:r>
              <a:rPr lang="en-US" i="1" dirty="0">
                <a:latin typeface="Arial" charset="0"/>
                <a:ea typeface="ＭＳ Ｐゴシック" charset="0"/>
              </a:rPr>
              <a:t>("Seamless MPLS")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E60-464A-457A-A40B-B9185E7B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860142"/>
            <a:ext cx="8229601" cy="1107858"/>
          </a:xfrm>
        </p:spPr>
        <p:txBody>
          <a:bodyPr/>
          <a:lstStyle/>
          <a:p>
            <a:r>
              <a:rPr lang="en-US" sz="1600" dirty="0"/>
              <a:t>Basic Idea - </a:t>
            </a:r>
            <a:r>
              <a:rPr lang="en-US" sz="1600" b="1" u="sng" dirty="0"/>
              <a:t>E2E LSP</a:t>
            </a:r>
            <a:r>
              <a:rPr lang="en-US" sz="1600" b="1" dirty="0"/>
              <a:t> among all PEs in both SP-1 and SP-2 networks!</a:t>
            </a:r>
          </a:p>
          <a:p>
            <a:r>
              <a:rPr lang="en-US" sz="1600" b="1" i="1" dirty="0"/>
              <a:t>Seamless MPLS</a:t>
            </a:r>
            <a:r>
              <a:rPr lang="en-US" sz="1600" dirty="0"/>
              <a:t> transport - E2E LSPs signaled using EBGP-LU between ASBRs</a:t>
            </a:r>
          </a:p>
          <a:p>
            <a:r>
              <a:rPr lang="en-US" sz="1600" dirty="0"/>
              <a:t>VPN signaling - provided by MP-EBGP (</a:t>
            </a:r>
            <a:r>
              <a:rPr lang="en-US" sz="1600" b="1" dirty="0" err="1"/>
              <a:t>multihop</a:t>
            </a:r>
            <a:r>
              <a:rPr lang="en-US" sz="1600" dirty="0"/>
              <a:t>) sessions between RRs</a:t>
            </a:r>
          </a:p>
        </p:txBody>
      </p:sp>
      <p:pic>
        <p:nvPicPr>
          <p:cNvPr id="6" name="Picture 56" descr="Network Cloud 1.png">
            <a:extLst>
              <a:ext uri="{FF2B5EF4-FFF2-40B4-BE49-F238E27FC236}">
                <a16:creationId xmlns:a16="http://schemas.microsoft.com/office/drawing/2014/main" id="{1C4BA23E-57CE-4B5E-A547-24616710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68" y="2780267"/>
            <a:ext cx="1570037" cy="146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6" descr="Network Cloud 1.png">
            <a:extLst>
              <a:ext uri="{FF2B5EF4-FFF2-40B4-BE49-F238E27FC236}">
                <a16:creationId xmlns:a16="http://schemas.microsoft.com/office/drawing/2014/main" id="{DC0FFAD6-78AB-4189-8092-082A7F41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30" y="2845266"/>
            <a:ext cx="1620838" cy="139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Network Cloud 1.png">
            <a:extLst>
              <a:ext uri="{FF2B5EF4-FFF2-40B4-BE49-F238E27FC236}">
                <a16:creationId xmlns:a16="http://schemas.microsoft.com/office/drawing/2014/main" id="{EB4CD962-9FB7-4881-B9BA-11825B445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293159" y="2681456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6" descr="Network Cloud 1.png">
            <a:extLst>
              <a:ext uri="{FF2B5EF4-FFF2-40B4-BE49-F238E27FC236}">
                <a16:creationId xmlns:a16="http://schemas.microsoft.com/office/drawing/2014/main" id="{5EFBC8E5-DAE8-4857-BCA4-93DD03D5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0577" y="2649129"/>
            <a:ext cx="1144588" cy="7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Line 36">
            <a:extLst>
              <a:ext uri="{FF2B5EF4-FFF2-40B4-BE49-F238E27FC236}">
                <a16:creationId xmlns:a16="http://schemas.microsoft.com/office/drawing/2014/main" id="{2219EA70-93AA-4586-BDEA-4AB5192FA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8630" y="367919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5E1DD3F8-835C-496C-82B7-53DDC45B8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82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440B944-1CB2-4804-A0AB-FA0864CF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P-1</a:t>
            </a:r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4D25235C-121B-4696-98A2-7CE9BAC0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630" y="3464878"/>
            <a:ext cx="685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PE-1</a:t>
            </a:r>
          </a:p>
        </p:txBody>
      </p:sp>
      <p:sp>
        <p:nvSpPr>
          <p:cNvPr id="33" name="Line 41">
            <a:extLst>
              <a:ext uri="{FF2B5EF4-FFF2-40B4-BE49-F238E27FC236}">
                <a16:creationId xmlns:a16="http://schemas.microsoft.com/office/drawing/2014/main" id="{A929F1E3-1615-4CCD-9F0B-B97A60C7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8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FFA5DDBF-4066-46FF-8A64-3E6A1E77D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3430" y="3602990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7B0D9AAC-E6D1-4292-A4B5-E8895C14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430" y="3450590"/>
            <a:ext cx="609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P-2</a:t>
            </a:r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8EAB5D6-055D-4EE2-9A83-8CE1C894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030" y="3388678"/>
            <a:ext cx="762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/>
              <a:t>PE-2</a:t>
            </a: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BDC72B3C-E984-40D9-8A2E-728E9B49F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6830" y="322199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B0BF67A5-F9B4-40D1-918A-4E95E38D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6830" y="3602990"/>
            <a:ext cx="8128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7">
            <a:extLst>
              <a:ext uri="{FF2B5EF4-FFF2-40B4-BE49-F238E27FC236}">
                <a16:creationId xmlns:a16="http://schemas.microsoft.com/office/drawing/2014/main" id="{79593038-3695-4371-9E12-8199EAC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030" y="322199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A97FEA03-C489-4DBF-947B-F3D27269E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3630" y="3755390"/>
            <a:ext cx="55880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FE4CAD04-9C8D-4263-8EEB-86501238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743" y="42665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1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202BA72F-224D-48B1-AF47-6EC8C0F4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943" y="4291965"/>
            <a:ext cx="801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9304" tIns="49652" rIns="99304" bIns="49652">
            <a:spAutoFit/>
          </a:bodyPr>
          <a:lstStyle>
            <a:lvl1pPr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defTabSz="993775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/>
            <a:r>
              <a:rPr lang="en-GB" altLang="en-US" sz="1700"/>
              <a:t>SP 2</a:t>
            </a: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1F206C2F-F6C7-4E03-B210-E5B74E5B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76" y="276955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pic>
        <p:nvPicPr>
          <p:cNvPr id="48" name="Picture 19" descr="Generic Router 2.png">
            <a:extLst>
              <a:ext uri="{FF2B5EF4-FFF2-40B4-BE49-F238E27FC236}">
                <a16:creationId xmlns:a16="http://schemas.microsoft.com/office/drawing/2014/main" id="{F5126900-ABB7-4C33-AFEC-10DD88DD3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30" y="3555365"/>
            <a:ext cx="317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6" descr="Network Cloud 1.png">
            <a:extLst>
              <a:ext uri="{FF2B5EF4-FFF2-40B4-BE49-F238E27FC236}">
                <a16:creationId xmlns:a16="http://schemas.microsoft.com/office/drawing/2014/main" id="{06C92064-6CF6-4546-815B-77F141811C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5" y="3664903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6" descr="Network Cloud 1.png">
            <a:extLst>
              <a:ext uri="{FF2B5EF4-FFF2-40B4-BE49-F238E27FC236}">
                <a16:creationId xmlns:a16="http://schemas.microsoft.com/office/drawing/2014/main" id="{831F6C91-0075-4F1F-AF06-EC7C6515108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0761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30" y="3698240"/>
            <a:ext cx="11445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Generic Router 2.png">
            <a:extLst>
              <a:ext uri="{FF2B5EF4-FFF2-40B4-BE49-F238E27FC236}">
                <a16:creationId xmlns:a16="http://schemas.microsoft.com/office/drawing/2014/main" id="{ECC501E2-7400-47B3-A7B5-216C1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8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Generic Router 2.png">
            <a:extLst>
              <a:ext uri="{FF2B5EF4-FFF2-40B4-BE49-F238E27FC236}">
                <a16:creationId xmlns:a16="http://schemas.microsoft.com/office/drawing/2014/main" id="{0E8840C3-2909-438E-86FF-B06207997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13" y="3050540"/>
            <a:ext cx="8117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9" descr="Generic Router 2.png">
            <a:extLst>
              <a:ext uri="{FF2B5EF4-FFF2-40B4-BE49-F238E27FC236}">
                <a16:creationId xmlns:a16="http://schemas.microsoft.com/office/drawing/2014/main" id="{20F1025C-7FCA-4DA5-8658-7D451F4B01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76" y="3076261"/>
            <a:ext cx="762463" cy="7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9" descr="Generic Router 2.png">
            <a:extLst>
              <a:ext uri="{FF2B5EF4-FFF2-40B4-BE49-F238E27FC236}">
                <a16:creationId xmlns:a16="http://schemas.microsoft.com/office/drawing/2014/main" id="{7A759AF0-3220-4E0F-83A3-24AC40936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93" y="3753803"/>
            <a:ext cx="3159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9" descr="Generic Router 2.png">
            <a:extLst>
              <a:ext uri="{FF2B5EF4-FFF2-40B4-BE49-F238E27FC236}">
                <a16:creationId xmlns:a16="http://schemas.microsoft.com/office/drawing/2014/main" id="{79A9E894-E6C6-4FB6-8D4B-190231DE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30" y="342519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33">
            <a:extLst>
              <a:ext uri="{FF2B5EF4-FFF2-40B4-BE49-F238E27FC236}">
                <a16:creationId xmlns:a16="http://schemas.microsoft.com/office/drawing/2014/main" id="{0317C30F-511F-4AD4-944B-58D8BA24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070" y="2775109"/>
            <a:ext cx="914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ASBR-1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B122D64A-EB8A-4557-889E-E750131D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62" y="2816233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en-US" dirty="0"/>
              <a:t>ASBR-2</a:t>
            </a:r>
          </a:p>
        </p:txBody>
      </p:sp>
      <p:sp>
        <p:nvSpPr>
          <p:cNvPr id="100" name="Text Box 51">
            <a:extLst>
              <a:ext uri="{FF2B5EF4-FFF2-40B4-BE49-F238E27FC236}">
                <a16:creationId xmlns:a16="http://schemas.microsoft.com/office/drawing/2014/main" id="{F6E3B130-DBD1-4C18-8280-05EFFE13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06" y="376999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1" name="Text Box 52">
            <a:extLst>
              <a:ext uri="{FF2B5EF4-FFF2-40B4-BE49-F238E27FC236}">
                <a16:creationId xmlns:a16="http://schemas.microsoft.com/office/drawing/2014/main" id="{F3F04C53-71F9-4D24-949C-A2ECFE4A5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967" y="3855403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A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sp>
        <p:nvSpPr>
          <p:cNvPr id="102" name="Text Box 53">
            <a:extLst>
              <a:ext uri="{FF2B5EF4-FFF2-40B4-BE49-F238E27FC236}">
                <a16:creationId xmlns:a16="http://schemas.microsoft.com/office/drawing/2014/main" id="{BCA1BA0C-E4EF-4690-844A-87C61E1B4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888" y="286162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B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pic>
        <p:nvPicPr>
          <p:cNvPr id="103" name="Picture 56" descr="Network Cloud 1.png">
            <a:extLst>
              <a:ext uri="{FF2B5EF4-FFF2-40B4-BE49-F238E27FC236}">
                <a16:creationId xmlns:a16="http://schemas.microsoft.com/office/drawing/2014/main" id="{6F787427-802A-4C01-9A93-947E75EEE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0" y="4176170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6" descr="Network Cloud 1.png">
            <a:extLst>
              <a:ext uri="{FF2B5EF4-FFF2-40B4-BE49-F238E27FC236}">
                <a16:creationId xmlns:a16="http://schemas.microsoft.com/office/drawing/2014/main" id="{2FA17C83-CAE5-40B9-A2B9-478DEE895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36" y="4230847"/>
            <a:ext cx="11445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Line 46">
            <a:extLst>
              <a:ext uri="{FF2B5EF4-FFF2-40B4-BE49-F238E27FC236}">
                <a16:creationId xmlns:a16="http://schemas.microsoft.com/office/drawing/2014/main" id="{BD129137-E2CF-4196-8125-67201A193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630" y="3635605"/>
            <a:ext cx="422792" cy="6420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48">
            <a:extLst>
              <a:ext uri="{FF2B5EF4-FFF2-40B4-BE49-F238E27FC236}">
                <a16:creationId xmlns:a16="http://schemas.microsoft.com/office/drawing/2014/main" id="{E11AB78C-01B3-402D-8430-CBE236374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6500" y="3769676"/>
            <a:ext cx="85743" cy="4349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53">
            <a:extLst>
              <a:ext uri="{FF2B5EF4-FFF2-40B4-BE49-F238E27FC236}">
                <a16:creationId xmlns:a16="http://schemas.microsoft.com/office/drawing/2014/main" id="{04F832E6-C57F-46D3-BF27-E7A7A6C9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212" y="4353398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accent2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Site 1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D9A38597-E2C9-4791-9061-FC1F7928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277" y="4393565"/>
            <a:ext cx="914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Franklin Gothic Book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u="sng" dirty="0">
                <a:solidFill>
                  <a:schemeClr val="bg1"/>
                </a:solidFill>
              </a:rPr>
              <a:t>VPN C</a:t>
            </a:r>
          </a:p>
          <a:p>
            <a:pPr algn="ctr" eaLnBrk="1" hangingPunct="1"/>
            <a:r>
              <a:rPr lang="en-US" altLang="en-US" b="1" dirty="0">
                <a:solidFill>
                  <a:schemeClr val="bg1"/>
                </a:solidFill>
              </a:rPr>
              <a:t>Site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E0636-0814-4CD4-AA2B-278759D731C7}"/>
              </a:ext>
            </a:extLst>
          </p:cNvPr>
          <p:cNvCxnSpPr>
            <a:stCxn id="52" idx="3"/>
            <a:endCxn id="61" idx="1"/>
          </p:cNvCxnSpPr>
          <p:nvPr/>
        </p:nvCxnSpPr>
        <p:spPr>
          <a:xfrm>
            <a:off x="3710893" y="3454400"/>
            <a:ext cx="1444883" cy="1187"/>
          </a:xfrm>
          <a:prstGeom prst="line">
            <a:avLst/>
          </a:prstGeom>
          <a:ln w="3810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ED46F909-0F2A-45CA-96B9-C9C9BE508DE4}"/>
              </a:ext>
            </a:extLst>
          </p:cNvPr>
          <p:cNvSpPr/>
          <p:nvPr/>
        </p:nvSpPr>
        <p:spPr>
          <a:xfrm>
            <a:off x="3702799" y="2942370"/>
            <a:ext cx="1501884" cy="1035968"/>
          </a:xfrm>
          <a:prstGeom prst="leftRightArrow">
            <a:avLst>
              <a:gd name="adj1" fmla="val 53923"/>
              <a:gd name="adj2" fmla="val 24325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Arial"/>
                <a:cs typeface="Arial"/>
              </a:rPr>
              <a:t>EBGP-LU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AFI=1 / SAFI=4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09826D-9543-40AB-A5E8-BFCF3994ECF6}"/>
              </a:ext>
            </a:extLst>
          </p:cNvPr>
          <p:cNvSpPr/>
          <p:nvPr/>
        </p:nvSpPr>
        <p:spPr>
          <a:xfrm>
            <a:off x="2277979" y="3488743"/>
            <a:ext cx="4291263" cy="297194"/>
          </a:xfrm>
          <a:custGeom>
            <a:avLst/>
            <a:gdLst>
              <a:gd name="connsiteX0" fmla="*/ 0 w 4291263"/>
              <a:gd name="connsiteY0" fmla="*/ 168857 h 297194"/>
              <a:gd name="connsiteX1" fmla="*/ 336884 w 4291263"/>
              <a:gd name="connsiteY1" fmla="*/ 297194 h 297194"/>
              <a:gd name="connsiteX2" fmla="*/ 890337 w 4291263"/>
              <a:gd name="connsiteY2" fmla="*/ 168857 h 297194"/>
              <a:gd name="connsiteX3" fmla="*/ 1467853 w 4291263"/>
              <a:gd name="connsiteY3" fmla="*/ 24478 h 297194"/>
              <a:gd name="connsiteX4" fmla="*/ 2911642 w 4291263"/>
              <a:gd name="connsiteY4" fmla="*/ 8436 h 297194"/>
              <a:gd name="connsiteX5" fmla="*/ 3585410 w 4291263"/>
              <a:gd name="connsiteY5" fmla="*/ 112710 h 297194"/>
              <a:gd name="connsiteX6" fmla="*/ 3818021 w 4291263"/>
              <a:gd name="connsiteY6" fmla="*/ 225004 h 297194"/>
              <a:gd name="connsiteX7" fmla="*/ 4291263 w 4291263"/>
              <a:gd name="connsiteY7" fmla="*/ 128752 h 29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263" h="297194">
                <a:moveTo>
                  <a:pt x="0" y="168857"/>
                </a:moveTo>
                <a:cubicBezTo>
                  <a:pt x="94247" y="233025"/>
                  <a:pt x="188495" y="297194"/>
                  <a:pt x="336884" y="297194"/>
                </a:cubicBezTo>
                <a:cubicBezTo>
                  <a:pt x="485273" y="297194"/>
                  <a:pt x="890337" y="168857"/>
                  <a:pt x="890337" y="168857"/>
                </a:cubicBezTo>
                <a:cubicBezTo>
                  <a:pt x="1078832" y="123404"/>
                  <a:pt x="1130969" y="51215"/>
                  <a:pt x="1467853" y="24478"/>
                </a:cubicBezTo>
                <a:cubicBezTo>
                  <a:pt x="1804737" y="-2259"/>
                  <a:pt x="2558716" y="-6269"/>
                  <a:pt x="2911642" y="8436"/>
                </a:cubicBezTo>
                <a:cubicBezTo>
                  <a:pt x="3264568" y="23141"/>
                  <a:pt x="3434347" y="76615"/>
                  <a:pt x="3585410" y="112710"/>
                </a:cubicBezTo>
                <a:cubicBezTo>
                  <a:pt x="3736473" y="148805"/>
                  <a:pt x="3700379" y="222330"/>
                  <a:pt x="3818021" y="225004"/>
                </a:cubicBezTo>
                <a:cubicBezTo>
                  <a:pt x="3935663" y="227678"/>
                  <a:pt x="4113463" y="178215"/>
                  <a:pt x="4291263" y="128752"/>
                </a:cubicBezTo>
              </a:path>
            </a:pathLst>
          </a:custGeom>
          <a:noFill/>
          <a:ln w="76200">
            <a:solidFill>
              <a:srgbClr val="92D05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6543A68-3622-4E39-AC05-B97F0859198F}"/>
              </a:ext>
            </a:extLst>
          </p:cNvPr>
          <p:cNvSpPr/>
          <p:nvPr/>
        </p:nvSpPr>
        <p:spPr>
          <a:xfrm>
            <a:off x="3530932" y="4264025"/>
            <a:ext cx="2321498" cy="534564"/>
          </a:xfrm>
          <a:prstGeom prst="wedgeRoundRectCallout">
            <a:avLst>
              <a:gd name="adj1" fmla="val -57560"/>
              <a:gd name="adj2" fmla="val -176077"/>
              <a:gd name="adj3" fmla="val 16667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Comic Sans MS" panose="030F0702030302020204" pitchFamily="66" charset="0"/>
                <a:cs typeface="Arial"/>
              </a:rPr>
              <a:t>E2E LSP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Comic Sans MS" panose="030F0702030302020204" pitchFamily="66" charset="0"/>
                <a:cs typeface="Arial"/>
              </a:rPr>
              <a:t>(signaled by EBGP-LU)</a:t>
            </a:r>
            <a:endParaRPr lang="en-US" sz="1400" b="1" dirty="0">
              <a:solidFill>
                <a:schemeClr val="accent2"/>
              </a:solidFill>
              <a:latin typeface="Comic Sans MS" panose="030F0702030302020204" pitchFamily="66" charset="0"/>
              <a:cs typeface="Arial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2748740-B825-43A0-B67C-D3CE40BACDD6}"/>
              </a:ext>
            </a:extLst>
          </p:cNvPr>
          <p:cNvCxnSpPr>
            <a:cxnSpLocks/>
            <a:stCxn id="48" idx="0"/>
            <a:endCxn id="63" idx="0"/>
          </p:cNvCxnSpPr>
          <p:nvPr/>
        </p:nvCxnSpPr>
        <p:spPr>
          <a:xfrm rot="5400000" flipH="1" flipV="1">
            <a:off x="4358593" y="1153478"/>
            <a:ext cx="130175" cy="4673600"/>
          </a:xfrm>
          <a:prstGeom prst="bentConnector3">
            <a:avLst>
              <a:gd name="adj1" fmla="val 879706"/>
            </a:avLst>
          </a:prstGeom>
          <a:ln w="57150">
            <a:solidFill>
              <a:schemeClr val="accent6">
                <a:lumMod val="75000"/>
              </a:schemeClr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63D99C-7939-44ED-9CB4-A71C9886521C}"/>
              </a:ext>
            </a:extLst>
          </p:cNvPr>
          <p:cNvSpPr/>
          <p:nvPr/>
        </p:nvSpPr>
        <p:spPr>
          <a:xfrm>
            <a:off x="3120725" y="2130844"/>
            <a:ext cx="2605770" cy="4989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cs typeface="Arial"/>
              </a:rPr>
              <a:t>Pseudowire built using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cs typeface="Arial"/>
              </a:rPr>
              <a:t>E2E T-LDP session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86C809-F3BC-48CE-8AB8-00CB1DDF7583}"/>
              </a:ext>
            </a:extLst>
          </p:cNvPr>
          <p:cNvGrpSpPr/>
          <p:nvPr/>
        </p:nvGrpSpPr>
        <p:grpSpPr>
          <a:xfrm>
            <a:off x="2166032" y="3452078"/>
            <a:ext cx="4594289" cy="272197"/>
            <a:chOff x="2103120" y="3512820"/>
            <a:chExt cx="4594289" cy="27219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24DC88C-2984-43CD-BECB-2537E9B59F88}"/>
                </a:ext>
              </a:extLst>
            </p:cNvPr>
            <p:cNvSpPr/>
            <p:nvPr/>
          </p:nvSpPr>
          <p:spPr>
            <a:xfrm>
              <a:off x="2103120" y="3512820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C45F1E-379C-4CDA-BFFE-615EADCF46B4}"/>
                </a:ext>
              </a:extLst>
            </p:cNvPr>
            <p:cNvSpPr/>
            <p:nvPr/>
          </p:nvSpPr>
          <p:spPr>
            <a:xfrm rot="21057196">
              <a:off x="5737289" y="3520755"/>
              <a:ext cx="960120" cy="264262"/>
            </a:xfrm>
            <a:custGeom>
              <a:avLst/>
              <a:gdLst>
                <a:gd name="connsiteX0" fmla="*/ 0 w 960120"/>
                <a:gd name="connsiteY0" fmla="*/ 0 h 264262"/>
                <a:gd name="connsiteX1" fmla="*/ 228600 w 960120"/>
                <a:gd name="connsiteY1" fmla="*/ 114300 h 264262"/>
                <a:gd name="connsiteX2" fmla="*/ 411480 w 960120"/>
                <a:gd name="connsiteY2" fmla="*/ 220980 h 264262"/>
                <a:gd name="connsiteX3" fmla="*/ 586740 w 960120"/>
                <a:gd name="connsiteY3" fmla="*/ 259080 h 264262"/>
                <a:gd name="connsiteX4" fmla="*/ 960120 w 960120"/>
                <a:gd name="connsiteY4" fmla="*/ 114300 h 26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264262">
                  <a:moveTo>
                    <a:pt x="0" y="0"/>
                  </a:moveTo>
                  <a:cubicBezTo>
                    <a:pt x="80010" y="38735"/>
                    <a:pt x="160020" y="77470"/>
                    <a:pt x="228600" y="114300"/>
                  </a:cubicBezTo>
                  <a:cubicBezTo>
                    <a:pt x="297180" y="151130"/>
                    <a:pt x="351790" y="196850"/>
                    <a:pt x="411480" y="220980"/>
                  </a:cubicBezTo>
                  <a:cubicBezTo>
                    <a:pt x="471170" y="245110"/>
                    <a:pt x="495300" y="276860"/>
                    <a:pt x="586740" y="259080"/>
                  </a:cubicBezTo>
                  <a:cubicBezTo>
                    <a:pt x="678180" y="241300"/>
                    <a:pt x="902970" y="138430"/>
                    <a:pt x="960120" y="1143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6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10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AD7-E7B8-4A03-9C97-F958CD33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Inter-AS PW Over E2E LSPs </a:t>
            </a:r>
            <a:r>
              <a:rPr lang="en-US" i="1" dirty="0"/>
              <a:t>("Seamless MPLS")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0D875-E576-4BC4-A9DE-54A93252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ASBR-ASBR - uses BGP-LU session (identical to Inter-AS Option C)</a:t>
            </a:r>
          </a:p>
          <a:p>
            <a:r>
              <a:rPr lang="en-US" dirty="0"/>
              <a:t>PE-PE pseudowire configuration - as follows: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33B680-EACF-45B1-A143-BF225575E632}"/>
              </a:ext>
            </a:extLst>
          </p:cNvPr>
          <p:cNvSpPr/>
          <p:nvPr/>
        </p:nvSpPr>
        <p:spPr>
          <a:xfrm>
            <a:off x="545430" y="2467852"/>
            <a:ext cx="3842085" cy="2223921"/>
          </a:xfrm>
          <a:prstGeom prst="rect">
            <a:avLst/>
          </a:prstGeom>
          <a:solidFill>
            <a:srgbClr val="FFEBEB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# - PE1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interfaces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ge-0/0/1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description "private0: pe1 -- ce1";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flexible-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-tagging;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encapsulation flexible-ethernet-services;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unit 2023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-id 2023;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encapsulation </a:t>
            </a:r>
            <a:r>
              <a:rPr lang="en-US" sz="1050" dirty="0" err="1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vlan</a:t>
            </a:r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-ccc;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family ccc;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4C629-8435-432E-9D23-40E85D40CE0C}"/>
              </a:ext>
            </a:extLst>
          </p:cNvPr>
          <p:cNvSpPr/>
          <p:nvPr/>
        </p:nvSpPr>
        <p:spPr>
          <a:xfrm>
            <a:off x="4555956" y="2467852"/>
            <a:ext cx="3842085" cy="1988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t"/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protocols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l2circuit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neighbor 200.0.0.5 { # PE-5 @ AS200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interface ge-0/0/1.2023 {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virtual-circuit-id 4051431;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no-control-word;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    encapsulation ethernet;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     }</a:t>
            </a:r>
          </a:p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11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2142067"/>
            <a:ext cx="9143999" cy="740471"/>
          </a:xfrm>
        </p:spPr>
        <p:txBody>
          <a:bodyPr/>
          <a:lstStyle/>
          <a:p>
            <a:pPr algn="ctr"/>
            <a:r>
              <a:rPr lang="en-US" sz="4400" b="1" dirty="0"/>
              <a:t>MPLS L3 VPN Recap</a:t>
            </a:r>
          </a:p>
        </p:txBody>
      </p:sp>
    </p:spTree>
    <p:extLst>
      <p:ext uri="{BB962C8B-B14F-4D97-AF65-F5344CB8AC3E}">
        <p14:creationId xmlns:p14="http://schemas.microsoft.com/office/powerpoint/2010/main" val="317481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199" y="208348"/>
            <a:ext cx="8229601" cy="42319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E2E L2VPN LSPs -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FE60-464A-457A-A40B-B9185E7B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29" y="860142"/>
            <a:ext cx="8571551" cy="834433"/>
          </a:xfrm>
        </p:spPr>
        <p:txBody>
          <a:bodyPr/>
          <a:lstStyle/>
          <a:p>
            <a:r>
              <a:rPr lang="en-US" sz="1600" dirty="0"/>
              <a:t>E2E LSPs are BGP-controlled.</a:t>
            </a:r>
          </a:p>
          <a:p>
            <a:r>
              <a:rPr lang="en-US" sz="1600" dirty="0"/>
              <a:t>Thus, all BGP mechanisms / attributes can be used to steer traffic (LP, MED etc.)</a:t>
            </a:r>
          </a:p>
          <a:p>
            <a:endParaRPr lang="en-US" sz="1600" dirty="0"/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3155309D-C142-4FB7-92B0-610BD0DB61BA}"/>
              </a:ext>
            </a:extLst>
          </p:cNvPr>
          <p:cNvSpPr/>
          <p:nvPr/>
        </p:nvSpPr>
        <p:spPr>
          <a:xfrm>
            <a:off x="1257532" y="2113952"/>
            <a:ext cx="2702627" cy="2093302"/>
          </a:xfrm>
          <a:prstGeom prst="cloud">
            <a:avLst/>
          </a:prstGeom>
          <a:solidFill>
            <a:srgbClr val="FFE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AS100</a:t>
            </a:r>
          </a:p>
        </p:txBody>
      </p:sp>
      <p:pic>
        <p:nvPicPr>
          <p:cNvPr id="90" name="Picture 243" descr="icon_c_router_ppt">
            <a:extLst>
              <a:ext uri="{FF2B5EF4-FFF2-40B4-BE49-F238E27FC236}">
                <a16:creationId xmlns:a16="http://schemas.microsoft.com/office/drawing/2014/main" id="{EC3A1DF5-3473-4C90-AC51-4195625B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84" y="2334562"/>
            <a:ext cx="384537" cy="4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43" descr="icon_c_router_ppt">
            <a:extLst>
              <a:ext uri="{FF2B5EF4-FFF2-40B4-BE49-F238E27FC236}">
                <a16:creationId xmlns:a16="http://schemas.microsoft.com/office/drawing/2014/main" id="{423FC01A-CEC9-4542-AB70-5B8C6368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84" y="3350820"/>
            <a:ext cx="384537" cy="4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Cloud 96">
            <a:extLst>
              <a:ext uri="{FF2B5EF4-FFF2-40B4-BE49-F238E27FC236}">
                <a16:creationId xmlns:a16="http://schemas.microsoft.com/office/drawing/2014/main" id="{065F451E-86C3-4E71-8E2B-28EF4A6A1679}"/>
              </a:ext>
            </a:extLst>
          </p:cNvPr>
          <p:cNvSpPr/>
          <p:nvPr/>
        </p:nvSpPr>
        <p:spPr>
          <a:xfrm flipH="1">
            <a:off x="4737240" y="2007888"/>
            <a:ext cx="2702627" cy="209330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AS200</a:t>
            </a:r>
          </a:p>
        </p:txBody>
      </p:sp>
      <p:pic>
        <p:nvPicPr>
          <p:cNvPr id="98" name="Picture 237">
            <a:extLst>
              <a:ext uri="{FF2B5EF4-FFF2-40B4-BE49-F238E27FC236}">
                <a16:creationId xmlns:a16="http://schemas.microsoft.com/office/drawing/2014/main" id="{930C90B1-7FD2-431B-9D57-47736AA72D5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63" y="2364655"/>
            <a:ext cx="574214" cy="37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37">
            <a:extLst>
              <a:ext uri="{FF2B5EF4-FFF2-40B4-BE49-F238E27FC236}">
                <a16:creationId xmlns:a16="http://schemas.microsoft.com/office/drawing/2014/main" id="{EDCBA09F-1D1E-4899-8312-4B683E947D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51" y="3380913"/>
            <a:ext cx="574214" cy="37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37">
            <a:extLst>
              <a:ext uri="{FF2B5EF4-FFF2-40B4-BE49-F238E27FC236}">
                <a16:creationId xmlns:a16="http://schemas.microsoft.com/office/drawing/2014/main" id="{3FFA25B9-EE94-4235-AC89-A260ED5303F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51" y="2877823"/>
            <a:ext cx="574214" cy="37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1A89FF-3E02-4213-9FE5-4526F8FFE44E}"/>
              </a:ext>
            </a:extLst>
          </p:cNvPr>
          <p:cNvCxnSpPr>
            <a:stCxn id="90" idx="3"/>
            <a:endCxn id="98" idx="1"/>
          </p:cNvCxnSpPr>
          <p:nvPr/>
        </p:nvCxnSpPr>
        <p:spPr>
          <a:xfrm flipV="1">
            <a:off x="3964321" y="2551008"/>
            <a:ext cx="583242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01D70C-CCF2-4615-ACE1-26B7A503347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 flipV="1">
            <a:off x="3964321" y="3567266"/>
            <a:ext cx="655630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636610D-1EEC-4384-9EA1-746E83E11ACC}"/>
              </a:ext>
            </a:extLst>
          </p:cNvPr>
          <p:cNvCxnSpPr>
            <a:cxnSpLocks/>
            <a:stCxn id="91" idx="1"/>
            <a:endCxn id="116" idx="3"/>
          </p:cNvCxnSpPr>
          <p:nvPr/>
        </p:nvCxnSpPr>
        <p:spPr>
          <a:xfrm flipH="1" flipV="1">
            <a:off x="1449800" y="3109730"/>
            <a:ext cx="2129984" cy="457537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243" descr="icon_c_router_ppt">
            <a:extLst>
              <a:ext uri="{FF2B5EF4-FFF2-40B4-BE49-F238E27FC236}">
                <a16:creationId xmlns:a16="http://schemas.microsoft.com/office/drawing/2014/main" id="{8E6224A0-9A8D-469A-BC12-7A133DD6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63" y="2893283"/>
            <a:ext cx="384537" cy="4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2555615-5FA8-4CA0-B4A9-51D225BA5842}"/>
              </a:ext>
            </a:extLst>
          </p:cNvPr>
          <p:cNvCxnSpPr>
            <a:cxnSpLocks/>
            <a:stCxn id="90" idx="1"/>
            <a:endCxn id="116" idx="3"/>
          </p:cNvCxnSpPr>
          <p:nvPr/>
        </p:nvCxnSpPr>
        <p:spPr>
          <a:xfrm flipH="1">
            <a:off x="1449801" y="2551009"/>
            <a:ext cx="2129983" cy="5587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3CDFB8D-BAB0-4797-85B2-1923D9785365}"/>
              </a:ext>
            </a:extLst>
          </p:cNvPr>
          <p:cNvSpPr txBox="1"/>
          <p:nvPr/>
        </p:nvSpPr>
        <p:spPr>
          <a:xfrm>
            <a:off x="794170" y="329811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PE-1</a:t>
            </a:r>
          </a:p>
        </p:txBody>
      </p:sp>
      <p:pic>
        <p:nvPicPr>
          <p:cNvPr id="129" name="Picture 216">
            <a:extLst>
              <a:ext uri="{FF2B5EF4-FFF2-40B4-BE49-F238E27FC236}">
                <a16:creationId xmlns:a16="http://schemas.microsoft.com/office/drawing/2014/main" id="{1615CB66-3B8B-445D-AE05-151AE8BEB0B2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3" y="2639570"/>
            <a:ext cx="356618" cy="23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363F8E5-1EE2-42A0-A54D-4F9CC148068D}"/>
              </a:ext>
            </a:extLst>
          </p:cNvPr>
          <p:cNvCxnSpPr>
            <a:cxnSpLocks/>
            <a:stCxn id="116" idx="1"/>
            <a:endCxn id="129" idx="3"/>
          </p:cNvCxnSpPr>
          <p:nvPr/>
        </p:nvCxnSpPr>
        <p:spPr>
          <a:xfrm flipH="1" flipV="1">
            <a:off x="435251" y="2758697"/>
            <a:ext cx="630012" cy="35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16">
            <a:extLst>
              <a:ext uri="{FF2B5EF4-FFF2-40B4-BE49-F238E27FC236}">
                <a16:creationId xmlns:a16="http://schemas.microsoft.com/office/drawing/2014/main" id="{657D2EB6-8705-4BD6-97FB-1FEAF3B93D8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527" y="2830370"/>
            <a:ext cx="356618" cy="23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D164C5-1E99-4804-8B63-855CD71AFA41}"/>
              </a:ext>
            </a:extLst>
          </p:cNvPr>
          <p:cNvCxnSpPr>
            <a:cxnSpLocks/>
            <a:stCxn id="110" idx="3"/>
            <a:endCxn id="133" idx="1"/>
          </p:cNvCxnSpPr>
          <p:nvPr/>
        </p:nvCxnSpPr>
        <p:spPr>
          <a:xfrm flipV="1">
            <a:off x="7666565" y="2949497"/>
            <a:ext cx="682962" cy="11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6F1B57D-C2A7-4F24-92BF-DC95BC6A3D77}"/>
              </a:ext>
            </a:extLst>
          </p:cNvPr>
          <p:cNvCxnSpPr>
            <a:cxnSpLocks/>
            <a:stCxn id="98" idx="3"/>
            <a:endCxn id="110" idx="1"/>
          </p:cNvCxnSpPr>
          <p:nvPr/>
        </p:nvCxnSpPr>
        <p:spPr>
          <a:xfrm>
            <a:off x="5121777" y="2551008"/>
            <a:ext cx="1970574" cy="513168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7400D27-CBDD-46CA-8418-BC88020069D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 flipV="1">
            <a:off x="5194165" y="3064176"/>
            <a:ext cx="1898186" cy="50309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CB9EC09-C492-4BAC-8B1F-8CFCD03552C3}"/>
              </a:ext>
            </a:extLst>
          </p:cNvPr>
          <p:cNvSpPr txBox="1"/>
          <p:nvPr/>
        </p:nvSpPr>
        <p:spPr>
          <a:xfrm>
            <a:off x="7381907" y="323710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PE-2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28C96F-9A45-455E-AF49-56FC5E904B50}"/>
              </a:ext>
            </a:extLst>
          </p:cNvPr>
          <p:cNvSpPr txBox="1"/>
          <p:nvPr/>
        </p:nvSpPr>
        <p:spPr>
          <a:xfrm>
            <a:off x="-34434" y="2818127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CE-1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EB0C2D-10F2-47D2-8C66-FD747B3D61CC}"/>
              </a:ext>
            </a:extLst>
          </p:cNvPr>
          <p:cNvSpPr txBox="1"/>
          <p:nvPr/>
        </p:nvSpPr>
        <p:spPr>
          <a:xfrm>
            <a:off x="8292009" y="303730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CE-2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D180C0C-EE0A-44C6-BCBF-9BBCBDF93DFB}"/>
              </a:ext>
            </a:extLst>
          </p:cNvPr>
          <p:cNvSpPr txBox="1"/>
          <p:nvPr/>
        </p:nvSpPr>
        <p:spPr>
          <a:xfrm>
            <a:off x="3418653" y="2007888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ASBR-1a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DCD0390-026C-4F0E-818B-D908E7E53CEA}"/>
              </a:ext>
            </a:extLst>
          </p:cNvPr>
          <p:cNvSpPr txBox="1"/>
          <p:nvPr/>
        </p:nvSpPr>
        <p:spPr>
          <a:xfrm>
            <a:off x="3457890" y="375565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ASBR-1b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103304-B710-4A7B-A4FA-D21801629397}"/>
              </a:ext>
            </a:extLst>
          </p:cNvPr>
          <p:cNvSpPr txBox="1"/>
          <p:nvPr/>
        </p:nvSpPr>
        <p:spPr>
          <a:xfrm>
            <a:off x="4461727" y="200585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ASBR-2a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19AA38-4C92-4033-B991-E029A3D39D42}"/>
              </a:ext>
            </a:extLst>
          </p:cNvPr>
          <p:cNvSpPr txBox="1"/>
          <p:nvPr/>
        </p:nvSpPr>
        <p:spPr>
          <a:xfrm>
            <a:off x="4500964" y="375361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ASBR-2b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C5C8EC-8AAC-4026-A549-ACEC3F41CE9C}"/>
              </a:ext>
            </a:extLst>
          </p:cNvPr>
          <p:cNvSpPr/>
          <p:nvPr/>
        </p:nvSpPr>
        <p:spPr>
          <a:xfrm>
            <a:off x="1425955" y="2359620"/>
            <a:ext cx="5542548" cy="631952"/>
          </a:xfrm>
          <a:custGeom>
            <a:avLst/>
            <a:gdLst>
              <a:gd name="connsiteX0" fmla="*/ 0 w 5542548"/>
              <a:gd name="connsiteY0" fmla="*/ 631952 h 631952"/>
              <a:gd name="connsiteX1" fmla="*/ 2093495 w 5542548"/>
              <a:gd name="connsiteY1" fmla="*/ 94541 h 631952"/>
              <a:gd name="connsiteX2" fmla="*/ 3457074 w 5542548"/>
              <a:gd name="connsiteY2" fmla="*/ 46415 h 631952"/>
              <a:gd name="connsiteX3" fmla="*/ 5542548 w 5542548"/>
              <a:gd name="connsiteY3" fmla="*/ 583825 h 63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2548" h="631952">
                <a:moveTo>
                  <a:pt x="0" y="631952"/>
                </a:moveTo>
                <a:cubicBezTo>
                  <a:pt x="758658" y="412041"/>
                  <a:pt x="1517316" y="192130"/>
                  <a:pt x="2093495" y="94541"/>
                </a:cubicBezTo>
                <a:cubicBezTo>
                  <a:pt x="2669674" y="-3048"/>
                  <a:pt x="2882232" y="-35132"/>
                  <a:pt x="3457074" y="46415"/>
                </a:cubicBezTo>
                <a:cubicBezTo>
                  <a:pt x="4031916" y="127962"/>
                  <a:pt x="5542548" y="583825"/>
                  <a:pt x="5542548" y="583825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2CECE8C-42C6-4142-8ED2-A0A65249B38E}"/>
              </a:ext>
            </a:extLst>
          </p:cNvPr>
          <p:cNvSpPr/>
          <p:nvPr/>
        </p:nvSpPr>
        <p:spPr>
          <a:xfrm flipV="1">
            <a:off x="1480580" y="3137195"/>
            <a:ext cx="5542548" cy="631952"/>
          </a:xfrm>
          <a:custGeom>
            <a:avLst/>
            <a:gdLst>
              <a:gd name="connsiteX0" fmla="*/ 0 w 5542548"/>
              <a:gd name="connsiteY0" fmla="*/ 631952 h 631952"/>
              <a:gd name="connsiteX1" fmla="*/ 2093495 w 5542548"/>
              <a:gd name="connsiteY1" fmla="*/ 94541 h 631952"/>
              <a:gd name="connsiteX2" fmla="*/ 3457074 w 5542548"/>
              <a:gd name="connsiteY2" fmla="*/ 46415 h 631952"/>
              <a:gd name="connsiteX3" fmla="*/ 5542548 w 5542548"/>
              <a:gd name="connsiteY3" fmla="*/ 583825 h 63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2548" h="631952">
                <a:moveTo>
                  <a:pt x="0" y="631952"/>
                </a:moveTo>
                <a:cubicBezTo>
                  <a:pt x="758658" y="412041"/>
                  <a:pt x="1517316" y="192130"/>
                  <a:pt x="2093495" y="94541"/>
                </a:cubicBezTo>
                <a:cubicBezTo>
                  <a:pt x="2669674" y="-3048"/>
                  <a:pt x="2882232" y="-35132"/>
                  <a:pt x="3457074" y="46415"/>
                </a:cubicBezTo>
                <a:cubicBezTo>
                  <a:pt x="4031916" y="127962"/>
                  <a:pt x="5542548" y="583825"/>
                  <a:pt x="5542548" y="583825"/>
                </a:cubicBezTo>
              </a:path>
            </a:pathLst>
          </a:custGeom>
          <a:noFill/>
          <a:ln w="57150">
            <a:solidFill>
              <a:srgbClr val="92D05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1810C0A-A375-403B-BF33-927DDBDDCC18}"/>
              </a:ext>
            </a:extLst>
          </p:cNvPr>
          <p:cNvSpPr/>
          <p:nvPr/>
        </p:nvSpPr>
        <p:spPr>
          <a:xfrm>
            <a:off x="3998333" y="1468791"/>
            <a:ext cx="1817450" cy="572903"/>
          </a:xfrm>
          <a:prstGeom prst="wedgeRectCallout">
            <a:avLst>
              <a:gd name="adj1" fmla="val -46430"/>
              <a:gd name="adj2" fmla="val 10310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BGP-LU</a:t>
            </a:r>
          </a:p>
          <a:p>
            <a:pPr algn="ctr"/>
            <a:r>
              <a:rPr lang="en-US" b="1" dirty="0">
                <a:latin typeface="Arial"/>
                <a:cs typeface="Arial"/>
              </a:rPr>
              <a:t>LP=100 (active)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0F5B75F5-5325-48A0-AB91-D3466EC12FFD}"/>
              </a:ext>
            </a:extLst>
          </p:cNvPr>
          <p:cNvSpPr/>
          <p:nvPr/>
        </p:nvSpPr>
        <p:spPr>
          <a:xfrm>
            <a:off x="3960325" y="4295031"/>
            <a:ext cx="1817450" cy="572903"/>
          </a:xfrm>
          <a:prstGeom prst="wedgeRectCallout">
            <a:avLst>
              <a:gd name="adj1" fmla="val -35397"/>
              <a:gd name="adj2" fmla="val -130710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Arial"/>
                <a:cs typeface="Arial"/>
              </a:rPr>
              <a:t>BGP-LU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LP=50 (backup)</a:t>
            </a:r>
            <a:endParaRPr lang="en-US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92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1597650" y="643086"/>
            <a:ext cx="5402036" cy="4062264"/>
          </a:xfrm>
          <a:prstGeom prst="donut">
            <a:avLst>
              <a:gd name="adj" fmla="val 17251"/>
            </a:avLst>
          </a:prstGeom>
          <a:solidFill>
            <a:schemeClr val="accent3">
              <a:lumMod val="75000"/>
              <a:alpha val="3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ctr"/>
          <a:lstStyle/>
          <a:p>
            <a:pPr algn="ctr"/>
            <a:endParaRPr lang="en-US" sz="875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75" y="243640"/>
            <a:ext cx="8229601" cy="415498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MPLS in One Slide</a:t>
            </a:r>
          </a:p>
        </p:txBody>
      </p:sp>
      <p:pic>
        <p:nvPicPr>
          <p:cNvPr id="6" name="Picture 18" descr="Generic Router 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202" y="1897592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443693" y="2124032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01291" y="2622778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937267" y="3447194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8" descr="Network Cloud 3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CE9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343" y="2124032"/>
            <a:ext cx="1305588" cy="111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1981" y="2622778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8" descr="Network Cloud 3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28186" y="947788"/>
            <a:ext cx="1305588" cy="99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62825" y="1364996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8" descr="Network Cloud 3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418522" y="3708391"/>
            <a:ext cx="1305588" cy="91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853160" y="3892617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>
            <a:stCxn id="12" idx="3"/>
            <a:endCxn id="9" idx="1"/>
          </p:cNvCxnSpPr>
          <p:nvPr/>
        </p:nvCxnSpPr>
        <p:spPr>
          <a:xfrm>
            <a:off x="938291" y="2840934"/>
            <a:ext cx="863000" cy="0"/>
          </a:xfrm>
          <a:prstGeom prst="line">
            <a:avLst/>
          </a:prstGeom>
          <a:ln w="571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9" idx="3"/>
          </p:cNvCxnSpPr>
          <p:nvPr/>
        </p:nvCxnSpPr>
        <p:spPr>
          <a:xfrm flipH="1">
            <a:off x="2237602" y="2115748"/>
            <a:ext cx="1826600" cy="72518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  <a:endCxn id="7" idx="1"/>
          </p:cNvCxnSpPr>
          <p:nvPr/>
        </p:nvCxnSpPr>
        <p:spPr>
          <a:xfrm>
            <a:off x="4500513" y="2115748"/>
            <a:ext cx="1943181" cy="22644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10" idx="1"/>
          </p:cNvCxnSpPr>
          <p:nvPr/>
        </p:nvCxnSpPr>
        <p:spPr>
          <a:xfrm>
            <a:off x="4500513" y="2115747"/>
            <a:ext cx="1436754" cy="1549603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5" idx="2"/>
          </p:cNvCxnSpPr>
          <p:nvPr/>
        </p:nvCxnSpPr>
        <p:spPr>
          <a:xfrm flipV="1">
            <a:off x="6880004" y="1801308"/>
            <a:ext cx="1300977" cy="540880"/>
          </a:xfrm>
          <a:prstGeom prst="line">
            <a:avLst/>
          </a:prstGeom>
          <a:ln w="571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2"/>
            <a:endCxn id="17" idx="1"/>
          </p:cNvCxnSpPr>
          <p:nvPr/>
        </p:nvCxnSpPr>
        <p:spPr>
          <a:xfrm>
            <a:off x="6155422" y="3883506"/>
            <a:ext cx="1697738" cy="227267"/>
          </a:xfrm>
          <a:prstGeom prst="line">
            <a:avLst/>
          </a:prstGeom>
          <a:ln w="571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2867" y="2342187"/>
            <a:ext cx="7841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VPN-A</a:t>
            </a:r>
            <a:endParaRPr lang="en-US" sz="844" dirty="0"/>
          </a:p>
        </p:txBody>
      </p:sp>
      <p:sp>
        <p:nvSpPr>
          <p:cNvPr id="51" name="Rectangle 50"/>
          <p:cNvSpPr/>
          <p:nvPr/>
        </p:nvSpPr>
        <p:spPr>
          <a:xfrm>
            <a:off x="7766245" y="4286330"/>
            <a:ext cx="7841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VPN-A</a:t>
            </a:r>
            <a:endParaRPr lang="en-US" sz="844" dirty="0"/>
          </a:p>
        </p:txBody>
      </p:sp>
      <p:sp>
        <p:nvSpPr>
          <p:cNvPr id="52" name="Rectangle 51"/>
          <p:cNvSpPr/>
          <p:nvPr/>
        </p:nvSpPr>
        <p:spPr>
          <a:xfrm>
            <a:off x="7856696" y="1119771"/>
            <a:ext cx="7841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VPN-B</a:t>
            </a:r>
            <a:endParaRPr lang="en-US" sz="844" dirty="0"/>
          </a:p>
        </p:txBody>
      </p:sp>
      <p:pic>
        <p:nvPicPr>
          <p:cNvPr id="53" name="Picture 58" descr="Network Cloud 3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251387" y="4338010"/>
            <a:ext cx="1377544" cy="82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8" descr="Generic Router 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40616" y="4454718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Straight Connector 54"/>
          <p:cNvCxnSpPr>
            <a:stCxn id="10" idx="2"/>
            <a:endCxn id="54" idx="0"/>
          </p:cNvCxnSpPr>
          <p:nvPr/>
        </p:nvCxnSpPr>
        <p:spPr>
          <a:xfrm>
            <a:off x="6155423" y="3883505"/>
            <a:ext cx="803349" cy="571213"/>
          </a:xfrm>
          <a:prstGeom prst="line">
            <a:avLst/>
          </a:prstGeom>
          <a:ln w="57150">
            <a:solidFill>
              <a:srgbClr val="FF0000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641259" y="4831870"/>
            <a:ext cx="78418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VPN-B</a:t>
            </a:r>
            <a:endParaRPr lang="en-US" sz="844" dirty="0"/>
          </a:p>
        </p:txBody>
      </p:sp>
      <p:pic>
        <p:nvPicPr>
          <p:cNvPr id="72" name="Picture 18" descr="Generic Router 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356" y="3171490"/>
            <a:ext cx="436311" cy="4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Straight Connector 72"/>
          <p:cNvCxnSpPr>
            <a:stCxn id="72" idx="3"/>
            <a:endCxn id="10" idx="1"/>
          </p:cNvCxnSpPr>
          <p:nvPr/>
        </p:nvCxnSpPr>
        <p:spPr>
          <a:xfrm>
            <a:off x="4506666" y="3389646"/>
            <a:ext cx="1430601" cy="27570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3"/>
            <a:endCxn id="7" idx="1"/>
          </p:cNvCxnSpPr>
          <p:nvPr/>
        </p:nvCxnSpPr>
        <p:spPr>
          <a:xfrm flipV="1">
            <a:off x="4506667" y="2342187"/>
            <a:ext cx="1937027" cy="104745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1"/>
            <a:endCxn id="9" idx="3"/>
          </p:cNvCxnSpPr>
          <p:nvPr/>
        </p:nvCxnSpPr>
        <p:spPr>
          <a:xfrm flipH="1" flipV="1">
            <a:off x="2237602" y="2840934"/>
            <a:ext cx="1832754" cy="548713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62866" y="3127443"/>
            <a:ext cx="734811" cy="524406"/>
            <a:chOff x="580586" y="5003909"/>
            <a:chExt cx="1175697" cy="839049"/>
          </a:xfrm>
        </p:grpSpPr>
        <p:sp>
          <p:nvSpPr>
            <p:cNvPr id="3" name="Rectangle 2"/>
            <p:cNvSpPr/>
            <p:nvPr/>
          </p:nvSpPr>
          <p:spPr>
            <a:xfrm>
              <a:off x="580586" y="5003909"/>
              <a:ext cx="343347" cy="83904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E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T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09285" y="5003909"/>
              <a:ext cx="406930" cy="83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I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20266" y="5003909"/>
              <a:ext cx="436017" cy="83904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DATA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600182" y="3127443"/>
            <a:ext cx="214592" cy="524406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ctr"/>
          <a:lstStyle/>
          <a:p>
            <a:pPr algn="ctr"/>
            <a:r>
              <a:rPr lang="en-US" sz="1000" b="1" dirty="0">
                <a:solidFill>
                  <a:schemeClr val="accent2"/>
                </a:solidFill>
                <a:latin typeface="Arial"/>
                <a:cs typeface="Arial"/>
              </a:rPr>
              <a:t>E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Arial"/>
                <a:cs typeface="Arial"/>
              </a:rPr>
              <a:t>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  <a:latin typeface="Arial"/>
                <a:cs typeface="Arial"/>
              </a:rPr>
              <a:t>H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805619" y="3127443"/>
            <a:ext cx="529374" cy="524406"/>
            <a:chOff x="2888990" y="5003909"/>
            <a:chExt cx="846998" cy="839049"/>
          </a:xfrm>
        </p:grpSpPr>
        <p:sp>
          <p:nvSpPr>
            <p:cNvPr id="59" name="Rectangle 58"/>
            <p:cNvSpPr/>
            <p:nvPr/>
          </p:nvSpPr>
          <p:spPr>
            <a:xfrm>
              <a:off x="2888990" y="5003909"/>
              <a:ext cx="406930" cy="83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I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99971" y="5003909"/>
              <a:ext cx="436017" cy="83904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DATA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815936" y="3124899"/>
            <a:ext cx="272511" cy="524406"/>
          </a:xfrm>
          <a:prstGeom prst="rect">
            <a:avLst/>
          </a:prstGeom>
          <a:solidFill>
            <a:srgbClr val="92CE90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ctr"/>
          <a:lstStyle/>
          <a:p>
            <a:pPr algn="ctr">
              <a:lnSpc>
                <a:spcPts val="1063"/>
              </a:lnSpc>
            </a:pPr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VP</a:t>
            </a:r>
          </a:p>
          <a:p>
            <a:pPr algn="ctr">
              <a:lnSpc>
                <a:spcPts val="1063"/>
              </a:lnSpc>
            </a:pPr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80428" y="3122875"/>
            <a:ext cx="272511" cy="524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ctr"/>
          <a:lstStyle/>
          <a:p>
            <a:pPr algn="ctr">
              <a:lnSpc>
                <a:spcPts val="1063"/>
              </a:lnSpc>
            </a:pPr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</a:p>
          <a:p>
            <a:pPr algn="ctr">
              <a:lnSpc>
                <a:spcPts val="1063"/>
              </a:lnSpc>
            </a:pPr>
            <a:r>
              <a:rPr lang="en-US" sz="1000" b="1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14774" y="3672936"/>
            <a:ext cx="538165" cy="656978"/>
            <a:chOff x="2903638" y="5876694"/>
            <a:chExt cx="861064" cy="1051165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3121831" y="5658501"/>
              <a:ext cx="424678" cy="861064"/>
            </a:xfrm>
            <a:prstGeom prst="leftBrace">
              <a:avLst/>
            </a:prstGeom>
            <a:ln>
              <a:solidFill>
                <a:schemeClr val="accent2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7702" y="6383174"/>
              <a:ext cx="656435" cy="544685"/>
            </a:xfrm>
            <a:prstGeom prst="rect">
              <a:avLst/>
            </a:prstGeom>
            <a:ln>
              <a:noFill/>
            </a:ln>
          </p:spPr>
          <p:txBody>
            <a:bodyPr wrap="none" lIns="28527" tIns="14263" rIns="28527" bIns="14263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25" dirty="0">
                  <a:solidFill>
                    <a:schemeClr val="accent2"/>
                  </a:solidFill>
                  <a:latin typeface="Arial"/>
                  <a:cs typeface="Arial"/>
                </a:rPr>
                <a:t>Label</a:t>
              </a:r>
            </a:p>
            <a:p>
              <a:pPr algn="ctr">
                <a:lnSpc>
                  <a:spcPct val="90000"/>
                </a:lnSpc>
              </a:pPr>
              <a:r>
                <a:rPr lang="en-US" sz="1125" dirty="0">
                  <a:solidFill>
                    <a:schemeClr val="accent2"/>
                  </a:solidFill>
                  <a:latin typeface="Arial"/>
                  <a:cs typeface="Arial"/>
                </a:rPr>
                <a:t>stack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2866" y="3127443"/>
            <a:ext cx="734811" cy="524406"/>
            <a:chOff x="580586" y="5003909"/>
            <a:chExt cx="1175697" cy="839049"/>
          </a:xfrm>
        </p:grpSpPr>
        <p:sp>
          <p:nvSpPr>
            <p:cNvPr id="64" name="Rectangle 63"/>
            <p:cNvSpPr/>
            <p:nvPr/>
          </p:nvSpPr>
          <p:spPr>
            <a:xfrm>
              <a:off x="580586" y="5003909"/>
              <a:ext cx="343347" cy="83904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E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T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9285" y="5003909"/>
              <a:ext cx="406930" cy="83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I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0266" y="5003909"/>
              <a:ext cx="436017" cy="83904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DATA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06285" y="3110216"/>
            <a:ext cx="1293572" cy="550450"/>
            <a:chOff x="4511282" y="6083548"/>
            <a:chExt cx="1918233" cy="848745"/>
          </a:xfrm>
        </p:grpSpPr>
        <p:sp>
          <p:nvSpPr>
            <p:cNvPr id="67" name="Rectangle 66"/>
            <p:cNvSpPr/>
            <p:nvPr/>
          </p:nvSpPr>
          <p:spPr>
            <a:xfrm>
              <a:off x="4511282" y="6083548"/>
              <a:ext cx="356481" cy="83904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E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T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87713" y="6102633"/>
              <a:ext cx="406930" cy="8296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I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93498" y="6102633"/>
              <a:ext cx="436017" cy="8296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DA</a:t>
              </a:r>
            </a:p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T</a:t>
              </a:r>
            </a:p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67763" y="6090644"/>
              <a:ext cx="430314" cy="839049"/>
            </a:xfrm>
            <a:prstGeom prst="rect">
              <a:avLst/>
            </a:prstGeom>
            <a:solidFill>
              <a:srgbClr val="92CE90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VP</a:t>
              </a:r>
            </a:p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30383" y="6090644"/>
              <a:ext cx="365937" cy="8390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T</a:t>
              </a:r>
            </a:p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L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039237" y="1911452"/>
            <a:ext cx="734811" cy="524406"/>
            <a:chOff x="580586" y="5003909"/>
            <a:chExt cx="1175697" cy="839049"/>
          </a:xfrm>
        </p:grpSpPr>
        <p:sp>
          <p:nvSpPr>
            <p:cNvPr id="97" name="Rectangle 96"/>
            <p:cNvSpPr/>
            <p:nvPr/>
          </p:nvSpPr>
          <p:spPr>
            <a:xfrm>
              <a:off x="580586" y="5003909"/>
              <a:ext cx="343347" cy="83904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E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T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9285" y="5003909"/>
              <a:ext cx="406930" cy="8390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I</a:t>
              </a:r>
            </a:p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20266" y="5003909"/>
              <a:ext cx="436017" cy="83904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7141" tIns="28571" rIns="57141" bIns="28571" rtlCol="0" anchor="ctr"/>
            <a:lstStyle/>
            <a:p>
              <a:pPr algn="ctr">
                <a:lnSpc>
                  <a:spcPts val="1063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DATA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3031614" y="1501905"/>
            <a:ext cx="2601166" cy="2461052"/>
          </a:xfrm>
          <a:prstGeom prst="ellipse">
            <a:avLst/>
          </a:prstGeom>
          <a:solidFill>
            <a:srgbClr val="3EBAF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ctr"/>
          <a:lstStyle/>
          <a:p>
            <a:pPr algn="ctr"/>
            <a:r>
              <a:rPr lang="en-US" sz="15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MPLS Domain</a:t>
            </a:r>
          </a:p>
          <a:p>
            <a:pPr algn="ctr"/>
            <a:r>
              <a:rPr lang="en-US" sz="15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(CORE)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88707" y="3618118"/>
            <a:ext cx="253178" cy="375053"/>
          </a:xfrm>
          <a:prstGeom prst="rect">
            <a:avLst/>
          </a:prstGeom>
          <a:ln>
            <a:noFill/>
          </a:ln>
        </p:spPr>
        <p:txBody>
          <a:bodyPr wrap="none" lIns="28527" tIns="14263" rIns="28527" bIns="14263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55868" y="1512221"/>
            <a:ext cx="253178" cy="375053"/>
          </a:xfrm>
          <a:prstGeom prst="rect">
            <a:avLst/>
          </a:prstGeom>
          <a:ln>
            <a:noFill/>
          </a:ln>
        </p:spPr>
        <p:txBody>
          <a:bodyPr wrap="none" lIns="28527" tIns="14263" rIns="28527" bIns="14263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771225" y="2228968"/>
            <a:ext cx="5144999" cy="1363998"/>
            <a:chOff x="2833960" y="3566348"/>
            <a:chExt cx="8231998" cy="2182397"/>
          </a:xfrm>
        </p:grpSpPr>
        <p:sp>
          <p:nvSpPr>
            <p:cNvPr id="113" name="TextBox 112"/>
            <p:cNvSpPr txBox="1"/>
            <p:nvPr/>
          </p:nvSpPr>
          <p:spPr>
            <a:xfrm>
              <a:off x="2833960" y="3566348"/>
              <a:ext cx="746203" cy="600085"/>
            </a:xfrm>
            <a:prstGeom prst="rect">
              <a:avLst/>
            </a:prstGeom>
            <a:ln>
              <a:noFill/>
            </a:ln>
          </p:spPr>
          <p:txBody>
            <a:bodyPr wrap="none" lIns="28527" tIns="14263" rIns="28527" bIns="14263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5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319755" y="4065969"/>
              <a:ext cx="746203" cy="600085"/>
            </a:xfrm>
            <a:prstGeom prst="rect">
              <a:avLst/>
            </a:prstGeom>
            <a:ln>
              <a:noFill/>
            </a:ln>
          </p:spPr>
          <p:txBody>
            <a:bodyPr wrap="none" lIns="28527" tIns="14263" rIns="28527" bIns="14263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5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150440" y="5148660"/>
              <a:ext cx="746203" cy="600085"/>
            </a:xfrm>
            <a:prstGeom prst="rect">
              <a:avLst/>
            </a:prstGeom>
            <a:ln>
              <a:noFill/>
            </a:ln>
          </p:spPr>
          <p:txBody>
            <a:bodyPr wrap="none" lIns="28527" tIns="14263" rIns="28527" bIns="14263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5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766" y="2630727"/>
            <a:ext cx="8337038" cy="2260302"/>
            <a:chOff x="28425" y="4209164"/>
            <a:chExt cx="13339260" cy="3616483"/>
          </a:xfrm>
        </p:grpSpPr>
        <p:sp>
          <p:nvSpPr>
            <p:cNvPr id="116" name="TextBox 115"/>
            <p:cNvSpPr txBox="1"/>
            <p:nvPr/>
          </p:nvSpPr>
          <p:spPr>
            <a:xfrm>
              <a:off x="28425" y="4209164"/>
              <a:ext cx="802629" cy="600085"/>
            </a:xfrm>
            <a:prstGeom prst="rect">
              <a:avLst/>
            </a:prstGeom>
            <a:ln>
              <a:noFill/>
            </a:ln>
          </p:spPr>
          <p:txBody>
            <a:bodyPr wrap="none" lIns="28527" tIns="14263" rIns="28527" bIns="14263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5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2565056" y="5716690"/>
              <a:ext cx="802629" cy="600085"/>
            </a:xfrm>
            <a:prstGeom prst="rect">
              <a:avLst/>
            </a:prstGeom>
            <a:ln>
              <a:noFill/>
            </a:ln>
          </p:spPr>
          <p:txBody>
            <a:bodyPr wrap="none" lIns="28527" tIns="14263" rIns="28527" bIns="14263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5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904816" y="7225562"/>
              <a:ext cx="802629" cy="600085"/>
            </a:xfrm>
            <a:prstGeom prst="rect">
              <a:avLst/>
            </a:prstGeom>
            <a:ln>
              <a:noFill/>
            </a:ln>
          </p:spPr>
          <p:txBody>
            <a:bodyPr wrap="none" lIns="28527" tIns="14263" rIns="28527" bIns="14263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5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CE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524963" y="809069"/>
            <a:ext cx="1580465" cy="513553"/>
          </a:xfrm>
          <a:prstGeom prst="rect">
            <a:avLst/>
          </a:prstGeom>
          <a:ln>
            <a:noFill/>
          </a:ln>
        </p:spPr>
        <p:txBody>
          <a:bodyPr wrap="none" lIns="28527" tIns="14263" rIns="28527" bIns="1426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7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Provider Edge</a:t>
            </a:r>
          </a:p>
          <a:p>
            <a:pPr algn="ctr">
              <a:lnSpc>
                <a:spcPct val="90000"/>
              </a:lnSpc>
            </a:pPr>
            <a:r>
              <a:rPr lang="en-US" sz="17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(EDGE)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6015760" y="72062"/>
            <a:ext cx="2242416" cy="858109"/>
          </a:xfrm>
          <a:prstGeom prst="wedgeRectCallout">
            <a:avLst>
              <a:gd name="adj1" fmla="val -98452"/>
              <a:gd name="adj2" fmla="val 183353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t"/>
          <a:lstStyle/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FP: </a:t>
            </a:r>
            <a:r>
              <a:rPr lang="en-US" sz="1250" dirty="0">
                <a:latin typeface="Arial"/>
                <a:cs typeface="Arial"/>
              </a:rPr>
              <a:t>Label swap</a:t>
            </a:r>
          </a:p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CP: </a:t>
            </a:r>
            <a:r>
              <a:rPr lang="en-US" sz="1250" dirty="0">
                <a:latin typeface="Arial"/>
                <a:cs typeface="Arial"/>
              </a:rPr>
              <a:t>Signaling, TE/FRR ...</a:t>
            </a:r>
          </a:p>
          <a:p>
            <a:pPr algn="ctr"/>
            <a:r>
              <a:rPr lang="en-US" sz="1250" dirty="0">
                <a:latin typeface="Arial"/>
                <a:cs typeface="Arial"/>
              </a:rPr>
              <a:t>Service-agnostic</a:t>
            </a:r>
          </a:p>
          <a:p>
            <a:pPr algn="ctr"/>
            <a:r>
              <a:rPr lang="en-US" sz="1250" dirty="0">
                <a:latin typeface="Arial"/>
                <a:cs typeface="Arial"/>
              </a:rPr>
              <a:t>(e.g. BGP-free)</a:t>
            </a:r>
          </a:p>
        </p:txBody>
      </p:sp>
      <p:sp>
        <p:nvSpPr>
          <p:cNvPr id="120" name="Rectangular Callout 119"/>
          <p:cNvSpPr/>
          <p:nvPr/>
        </p:nvSpPr>
        <p:spPr>
          <a:xfrm>
            <a:off x="-41850" y="4294962"/>
            <a:ext cx="2242416" cy="858109"/>
          </a:xfrm>
          <a:prstGeom prst="wedgeRectCallout">
            <a:avLst>
              <a:gd name="adj1" fmla="val 82497"/>
              <a:gd name="adj2" fmla="val -5640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t"/>
          <a:lstStyle/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FP: </a:t>
            </a:r>
            <a:r>
              <a:rPr lang="en-US" sz="1250" dirty="0">
                <a:latin typeface="Arial"/>
                <a:cs typeface="Arial"/>
              </a:rPr>
              <a:t>Label push/pop + IP </a:t>
            </a:r>
            <a:r>
              <a:rPr lang="en-US" sz="1250" dirty="0" err="1">
                <a:latin typeface="Arial"/>
                <a:cs typeface="Arial"/>
              </a:rPr>
              <a:t>forw</a:t>
            </a:r>
            <a:endParaRPr lang="en-US" sz="1250" dirty="0">
              <a:latin typeface="Arial"/>
              <a:cs typeface="Arial"/>
            </a:endParaRPr>
          </a:p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CP: </a:t>
            </a:r>
            <a:r>
              <a:rPr lang="en-US" sz="1250" dirty="0">
                <a:latin typeface="Arial"/>
                <a:cs typeface="Arial"/>
              </a:rPr>
              <a:t>Routing (BGP/IGP)</a:t>
            </a:r>
            <a:br>
              <a:rPr lang="en-US" sz="1250" dirty="0">
                <a:latin typeface="Arial"/>
                <a:cs typeface="Arial"/>
              </a:rPr>
            </a:br>
            <a:r>
              <a:rPr lang="en-US" sz="1250" dirty="0">
                <a:latin typeface="Arial"/>
                <a:cs typeface="Arial"/>
              </a:rPr>
              <a:t>and Service Termination</a:t>
            </a:r>
            <a:br>
              <a:rPr lang="en-US" sz="1250" dirty="0">
                <a:latin typeface="Arial"/>
                <a:cs typeface="Arial"/>
              </a:rPr>
            </a:br>
            <a:r>
              <a:rPr lang="en-US" sz="1250" dirty="0">
                <a:latin typeface="Arial"/>
                <a:cs typeface="Arial"/>
              </a:rPr>
              <a:t>(e.g. L2/L3 VPN)</a:t>
            </a:r>
          </a:p>
        </p:txBody>
      </p:sp>
      <p:sp>
        <p:nvSpPr>
          <p:cNvPr id="121" name="Rectangular Callout 120"/>
          <p:cNvSpPr/>
          <p:nvPr/>
        </p:nvSpPr>
        <p:spPr>
          <a:xfrm>
            <a:off x="6986646" y="2907539"/>
            <a:ext cx="1847128" cy="546147"/>
          </a:xfrm>
          <a:prstGeom prst="wedgeRectCallout">
            <a:avLst>
              <a:gd name="adj1" fmla="val -8211"/>
              <a:gd name="adj2" fmla="val 9375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t"/>
          <a:lstStyle/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FP: </a:t>
            </a:r>
            <a:r>
              <a:rPr lang="en-US" sz="1250" dirty="0">
                <a:latin typeface="Arial"/>
                <a:cs typeface="Arial"/>
              </a:rPr>
              <a:t>IP forwarding</a:t>
            </a:r>
          </a:p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CP: </a:t>
            </a:r>
            <a:r>
              <a:rPr lang="en-US" sz="1250" dirty="0">
                <a:latin typeface="Arial"/>
                <a:cs typeface="Arial"/>
              </a:rPr>
              <a:t>Routing (BGP/IGP)</a:t>
            </a:r>
          </a:p>
        </p:txBody>
      </p:sp>
      <p:sp>
        <p:nvSpPr>
          <p:cNvPr id="124" name="Donut 123"/>
          <p:cNvSpPr/>
          <p:nvPr/>
        </p:nvSpPr>
        <p:spPr>
          <a:xfrm>
            <a:off x="1240715" y="289806"/>
            <a:ext cx="6123508" cy="4748919"/>
          </a:xfrm>
          <a:prstGeom prst="donut">
            <a:avLst>
              <a:gd name="adj" fmla="val 6112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ctr"/>
          <a:lstStyle/>
          <a:p>
            <a:pPr algn="ctr"/>
            <a:endParaRPr lang="en-US" sz="875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60014" y="310928"/>
            <a:ext cx="844686" cy="271179"/>
          </a:xfrm>
          <a:prstGeom prst="rect">
            <a:avLst/>
          </a:prstGeom>
          <a:ln>
            <a:noFill/>
          </a:ln>
        </p:spPr>
        <p:txBody>
          <a:bodyPr wrap="none" lIns="28527" tIns="14263" rIns="28527" bIns="1426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75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128" name="Rectangular Callout 127"/>
          <p:cNvSpPr/>
          <p:nvPr/>
        </p:nvSpPr>
        <p:spPr>
          <a:xfrm>
            <a:off x="128100" y="743863"/>
            <a:ext cx="1224563" cy="673316"/>
          </a:xfrm>
          <a:prstGeom prst="wedgeRectCallout">
            <a:avLst>
              <a:gd name="adj1" fmla="val 100550"/>
              <a:gd name="adj2" fmla="val 5817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t"/>
          <a:lstStyle/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DSLAM</a:t>
            </a:r>
          </a:p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CMTS</a:t>
            </a:r>
          </a:p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etc.</a:t>
            </a:r>
            <a:endParaRPr lang="en-US" sz="1250" dirty="0">
              <a:latin typeface="Arial"/>
              <a:cs typeface="Arial"/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98863" y="1446312"/>
            <a:ext cx="1242546" cy="515474"/>
          </a:xfrm>
          <a:prstGeom prst="wedgeRectCallout">
            <a:avLst>
              <a:gd name="adj1" fmla="val 115560"/>
              <a:gd name="adj2" fmla="val -9891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t"/>
          <a:lstStyle/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Access</a:t>
            </a:r>
          </a:p>
          <a:p>
            <a:pPr algn="ctr"/>
            <a:r>
              <a:rPr lang="en-US" sz="1250" b="1" dirty="0">
                <a:solidFill>
                  <a:srgbClr val="FFFF00"/>
                </a:solidFill>
                <a:latin typeface="Arial"/>
                <a:cs typeface="Arial"/>
              </a:rPr>
              <a:t>Aggregation!</a:t>
            </a:r>
            <a:endParaRPr lang="en-US" sz="1250" dirty="0"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 rot="2150572">
            <a:off x="1475953" y="1301236"/>
            <a:ext cx="818156" cy="3311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41" tIns="28571" rIns="57141" bIns="28571" rtlCol="0" anchor="ctr"/>
          <a:lstStyle/>
          <a:p>
            <a:pPr algn="ctr"/>
            <a:endParaRPr lang="en-US" sz="87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1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13477 -6.1728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1389E-6 -6.17284E-7 L 0.05664 -6.17284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6389E-6 -6.17284E-7 L 3.26389E-6 0.00039 C 0.00162 -0.00328 0.00314 -0.00675 0.00521 -0.00945 C 0.00889 -0.01485 0.00596 -0.00675 0.00879 -0.01408 C 0.00933 -0.01562 0.01009 -0.01717 0.01041 -0.01871 C 0.01074 -0.02025 0.01063 -0.02218 0.01117 -0.02353 C 0.01172 -0.02488 0.01258 -0.02546 0.01334 -0.02643 C 0.01454 -0.03742 0.01367 -0.03183 0.01573 -0.0436 C 0.01595 -0.04514 0.01584 -0.04707 0.01638 -0.04842 C 0.01692 -0.04919 0.01757 -0.04996 0.01779 -0.05131 C 0.01855 -0.05324 0.01888 -0.05555 0.01942 -0.05748 C 0.01985 -0.05922 0.0205 -0.06076 0.02094 -0.06211 L 0.02235 -0.07157 C 0.02267 -0.07311 0.02267 -0.07485 0.02322 -0.0762 C 0.02354 -0.07774 0.0243 -0.07909 0.02474 -0.08102 C 0.02506 -0.08237 0.02506 -0.0841 0.02539 -0.08565 C 0.02582 -0.087 0.02658 -0.08873 0.02691 -0.09008 C 0.02723 -0.09163 0.02712 -0.09336 0.02767 -0.09471 C 0.02821 -0.09626 0.02929 -0.09684 0.02994 -0.09799 C 0.03374 -0.10957 0.02951 -0.09684 0.03287 -0.10571 C 0.03385 -0.10764 0.03439 -0.10995 0.03526 -0.11169 C 0.0357 -0.11304 0.03624 -0.114 0.03678 -0.11497 C 0.04166 -0.12789 0.03266 -0.10822 0.04199 -0.12731 C 0.04275 -0.12924 0.04329 -0.13137 0.04438 -0.13214 L 0.04655 -0.13368 C 0.04785 -0.14255 0.046 -0.13522 0.04958 -0.13985 C 0.05034 -0.14101 0.05089 -0.14313 0.05175 -0.14448 C 0.05327 -0.1468 0.05501 -0.14795 0.0562 -0.15066 C 0.05675 -0.15181 0.05718 -0.15316 0.05783 -0.15393 C 0.05924 -0.15528 0.06228 -0.15702 0.06228 -0.15683 C 0.06499 -0.16223 0.06326 -0.15953 0.06836 -0.16319 L 0.07063 -0.16474 L 0.07291 -0.16628 C 0.07367 -0.16744 0.07432 -0.16879 0.07519 -0.16917 C 0.0766 -0.17091 0.07845 -0.17052 0.07964 -0.17245 C 0.0804 -0.17361 0.08116 -0.17438 0.08192 -0.17554 C 0.08257 -0.1765 0.0829 -0.17805 0.08344 -0.17882 C 0.08485 -0.18017 0.08637 -0.18075 0.088 -0.18191 L 0.09017 -0.18326 L 0.097 -0.18808 L 0.09917 -0.18962 C 0.09993 -0.19059 0.10058 -0.19194 0.10156 -0.19271 C 0.10297 -0.19387 0.10612 -0.19579 0.10612 -0.1956 C 0.10698 -0.19772 0.10774 -0.201 0.10905 -0.20177 L 0.1135 -0.20505 C 0.11425 -0.20544 0.11512 -0.20563 0.11577 -0.2066 C 0.11664 -0.20775 0.11718 -0.20891 0.11805 -0.20968 C 0.1212 -0.21258 0.12304 -0.21296 0.1263 -0.21451 C 0.12717 -0.21547 0.12771 -0.21663 0.12858 -0.2174 C 0.12923 -0.21836 0.13031 -0.21836 0.13086 -0.21914 C 0.13151 -0.21971 0.13172 -0.22145 0.13238 -0.22222 C 0.13346 -0.22357 0.13758 -0.22492 0.13834 -0.22531 C 0.13932 -0.22589 0.14051 -0.22627 0.14138 -0.22666 C 0.1429 -0.22762 0.14442 -0.22936 0.14594 -0.22994 L 0.15115 -0.23148 C 0.15191 -0.23187 0.15256 -0.23264 0.15343 -0.23302 C 0.15592 -0.23418 0.15842 -0.23437 0.16102 -0.2363 L 0.16558 -0.2392 L 0.17003 -0.24228 L 0.1722 -0.24402 C 0.17274 -0.24479 0.17328 -0.24653 0.17382 -0.24711 C 0.17513 -0.24846 0.17675 -0.24923 0.17827 -0.25 C 0.17914 -0.25077 0.17979 -0.25096 0.18055 -0.25174 C 0.18153 -0.2527 0.1824 -0.25386 0.18359 -0.25482 C 0.18511 -0.25598 0.18804 -0.25791 0.18804 -0.25772 C 0.19173 -0.26543 0.18815 -0.25926 0.19791 -0.26254 C 0.19987 -0.26312 0.20182 -0.26427 0.20388 -0.26562 L 0.20844 -0.2689 C 0.20887 -0.26968 0.20931 -0.27103 0.20996 -0.27199 C 0.21137 -0.27353 0.2156 -0.2745 0.21669 -0.27488 C 0.21875 -0.27585 0.22059 -0.27778 0.22276 -0.27816 C 0.22569 -0.27855 0.22873 -0.27893 0.23177 -0.27971 C 0.23329 -0.28009 0.2347 -0.28086 0.23632 -0.28106 C 0.23925 -0.28183 0.24229 -0.28221 0.24533 -0.28279 C 0.24685 -0.28376 0.24826 -0.2853 0.24978 -0.28588 C 0.26063 -0.28974 0.24718 -0.28491 0.26041 -0.28897 C 0.27094 -0.29186 0.25727 -0.28935 0.2755 -0.29186 C 0.28732 -0.29687 0.28038 -0.29495 0.29644 -0.29668 C 0.30349 -0.3015 0.29253 -0.29417 0.30241 -0.29977 C 0.30403 -0.30073 0.30544 -0.30266 0.30696 -0.30285 C 0.31098 -0.30343 0.3151 -0.30363 0.31912 -0.30459 C 0.32107 -0.30478 0.32313 -0.30555 0.32508 -0.30594 C 0.32758 -0.30671 0.33018 -0.3071 0.33268 -0.30748 C 0.33387 -0.3071 0.33507 -0.30594 0.33637 -0.30594 C 0.34472 -0.30594 0.34451 -0.30613 0.34993 -0.30883 C 0.35373 -0.30864 0.35753 -0.30845 0.36132 -0.30748 C 0.3623 -0.30729 0.3635 -0.30748 0.36425 -0.30594 C 0.36946 -0.29533 0.36089 -0.30266 0.36729 -0.29822 C 0.36773 -0.29919 0.36816 -0.30073 0.3687 -0.3015 C 0.36968 -0.30228 0.37076 -0.30285 0.37174 -0.30285 C 0.38042 -0.30285 0.38889 -0.3017 0.39735 -0.3015 C 0.39789 -0.30035 0.39833 -0.29919 0.39887 -0.29822 C 0.40115 -0.29456 0.40267 -0.29379 0.4057 -0.29186 L 0.40885 -0.29051 " pathEditMode="relative" rAng="0" ptsTypes="AAAAAAAAAAAAAAA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-154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8" grpId="0" animBg="1"/>
      <p:bldP spid="61" grpId="0" animBg="1"/>
      <p:bldP spid="62" grpId="0" animBg="1"/>
      <p:bldP spid="25" grpId="0" animBg="1"/>
      <p:bldP spid="27" grpId="0"/>
      <p:bldP spid="112" grpId="0"/>
      <p:bldP spid="119" grpId="0"/>
      <p:bldP spid="42" grpId="0" animBg="1"/>
      <p:bldP spid="120" grpId="0" animBg="1"/>
      <p:bldP spid="121" grpId="0" animBg="1"/>
      <p:bldP spid="124" grpId="0" animBg="1"/>
      <p:bldP spid="126" grpId="0"/>
      <p:bldP spid="128" grpId="0" animBg="1"/>
      <p:bldP spid="12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3E7D-06A2-434A-87B4-EB911D03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 VPN - Recap ...</a:t>
            </a:r>
          </a:p>
        </p:txBody>
      </p:sp>
      <p:grpSp>
        <p:nvGrpSpPr>
          <p:cNvPr id="5" name="Group 59">
            <a:extLst>
              <a:ext uri="{FF2B5EF4-FFF2-40B4-BE49-F238E27FC236}">
                <a16:creationId xmlns:a16="http://schemas.microsoft.com/office/drawing/2014/main" id="{58DCBE9E-7FD5-4FCA-A326-07B3660DE680}"/>
              </a:ext>
            </a:extLst>
          </p:cNvPr>
          <p:cNvGrpSpPr>
            <a:grpSpLocks/>
          </p:cNvGrpSpPr>
          <p:nvPr/>
        </p:nvGrpSpPr>
        <p:grpSpPr bwMode="auto">
          <a:xfrm>
            <a:off x="700353" y="1478518"/>
            <a:ext cx="7732713" cy="2186464"/>
            <a:chOff x="679450" y="1605062"/>
            <a:chExt cx="7732713" cy="2185838"/>
          </a:xfrm>
        </p:grpSpPr>
        <p:pic>
          <p:nvPicPr>
            <p:cNvPr id="6" name="Picture 59" descr="Network Cloud 4.png">
              <a:extLst>
                <a:ext uri="{FF2B5EF4-FFF2-40B4-BE49-F238E27FC236}">
                  <a16:creationId xmlns:a16="http://schemas.microsoft.com/office/drawing/2014/main" id="{29C0776A-0526-49DE-B4E6-41845EA3D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409" y="1977551"/>
              <a:ext cx="1193969" cy="79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9" descr="Network Cloud 4.png">
              <a:extLst>
                <a:ext uri="{FF2B5EF4-FFF2-40B4-BE49-F238E27FC236}">
                  <a16:creationId xmlns:a16="http://schemas.microsoft.com/office/drawing/2014/main" id="{072C8BB8-80CB-4220-933B-0D6A5A2E9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528" y="2954778"/>
              <a:ext cx="1193969" cy="79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9" descr="Network Cloud 4.png">
              <a:extLst>
                <a:ext uri="{FF2B5EF4-FFF2-40B4-BE49-F238E27FC236}">
                  <a16:creationId xmlns:a16="http://schemas.microsoft.com/office/drawing/2014/main" id="{1D0E4BE7-0931-4F0B-896A-EA0F25B4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669" y="2954778"/>
              <a:ext cx="1193969" cy="7927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9" descr="Network Cloud 4.png">
              <a:extLst>
                <a:ext uri="{FF2B5EF4-FFF2-40B4-BE49-F238E27FC236}">
                  <a16:creationId xmlns:a16="http://schemas.microsoft.com/office/drawing/2014/main" id="{FD53DEDE-A399-492F-A78B-5CFE7E997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2516" y="1988498"/>
              <a:ext cx="1193969" cy="79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6" descr="Network Cloud 1.png">
              <a:extLst>
                <a:ext uri="{FF2B5EF4-FFF2-40B4-BE49-F238E27FC236}">
                  <a16:creationId xmlns:a16="http://schemas.microsoft.com/office/drawing/2014/main" id="{314E9752-E842-49D3-86DC-A5E7AA1B7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143" y="1605062"/>
              <a:ext cx="3005104" cy="2110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66B7F24E-395E-4FC5-A056-501D9F1D0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975" y="2557289"/>
              <a:ext cx="790575" cy="487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D84DD933-3295-4840-B338-D0CE9955E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1575" y="2249402"/>
              <a:ext cx="614363" cy="234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AAC85235-176F-4B48-B425-A9ECF2E29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400" y="2476349"/>
              <a:ext cx="871538" cy="325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B7706B18-EE96-435A-BB35-804DC01D3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813" y="2801694"/>
              <a:ext cx="842962" cy="403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CED8025D-E78A-4611-8206-91BA36A9E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3550" y="2314471"/>
              <a:ext cx="1074738" cy="125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6" name="Line 26">
              <a:extLst>
                <a:ext uri="{FF2B5EF4-FFF2-40B4-BE49-F238E27FC236}">
                  <a16:creationId xmlns:a16="http://schemas.microsoft.com/office/drawing/2014/main" id="{A949B0F9-5519-4958-A3DA-C917DEBBD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3" y="3109581"/>
              <a:ext cx="1098550" cy="1777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0CF37B60-6D99-4804-876F-4082447D7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075" y="2490633"/>
              <a:ext cx="334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B6F46AA8-464C-47C0-9D1F-5BB54AFA8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55863" y="2395411"/>
              <a:ext cx="871537" cy="4062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pic>
          <p:nvPicPr>
            <p:cNvPr id="19" name="Picture 19" descr="Generic Router 2.png">
              <a:extLst>
                <a:ext uri="{FF2B5EF4-FFF2-40B4-BE49-F238E27FC236}">
                  <a16:creationId xmlns:a16="http://schemas.microsoft.com/office/drawing/2014/main" id="{957CA6BD-A7A8-4FE9-A021-4429A8C1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211" y="2189906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9" descr="Generic Router 2.png">
              <a:extLst>
                <a:ext uri="{FF2B5EF4-FFF2-40B4-BE49-F238E27FC236}">
                  <a16:creationId xmlns:a16="http://schemas.microsoft.com/office/drawing/2014/main" id="{EC83A682-9F9A-4F8E-85BC-CDA62A08E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487" y="2965044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9" descr="Generic Router 2.png">
              <a:extLst>
                <a:ext uri="{FF2B5EF4-FFF2-40B4-BE49-F238E27FC236}">
                  <a16:creationId xmlns:a16="http://schemas.microsoft.com/office/drawing/2014/main" id="{8BA48C5F-AE3F-4006-92E1-2BEAB9879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794" y="2579012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9" descr="Generic Router 2.png">
              <a:extLst>
                <a:ext uri="{FF2B5EF4-FFF2-40B4-BE49-F238E27FC236}">
                  <a16:creationId xmlns:a16="http://schemas.microsoft.com/office/drawing/2014/main" id="{3E525FBD-CF9B-4345-8BEA-840B717E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462" y="2277455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9" descr="Generic Router 2.png">
              <a:extLst>
                <a:ext uri="{FF2B5EF4-FFF2-40B4-BE49-F238E27FC236}">
                  <a16:creationId xmlns:a16="http://schemas.microsoft.com/office/drawing/2014/main" id="{CBA05767-19A5-4E43-A7EF-3CC172E1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316366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9" descr="Generic Router 2.png">
              <a:extLst>
                <a:ext uri="{FF2B5EF4-FFF2-40B4-BE49-F238E27FC236}">
                  <a16:creationId xmlns:a16="http://schemas.microsoft.com/office/drawing/2014/main" id="{169D4B84-A20F-4733-8DC8-DB8522BD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973" y="2043991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9" descr="Generic Router 2.png">
              <a:extLst>
                <a:ext uri="{FF2B5EF4-FFF2-40B4-BE49-F238E27FC236}">
                  <a16:creationId xmlns:a16="http://schemas.microsoft.com/office/drawing/2014/main" id="{9B6EA2ED-8377-4DFB-868A-0515CF9C1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245" y="2841659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9" descr="Generic Router 2.png">
              <a:extLst>
                <a:ext uri="{FF2B5EF4-FFF2-40B4-BE49-F238E27FC236}">
                  <a16:creationId xmlns:a16="http://schemas.microsoft.com/office/drawing/2014/main" id="{D42D1D6B-15B9-4DBB-9F0A-452D19AB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8381" y="3109470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9" descr="Generic Router 2.png">
              <a:extLst>
                <a:ext uri="{FF2B5EF4-FFF2-40B4-BE49-F238E27FC236}">
                  <a16:creationId xmlns:a16="http://schemas.microsoft.com/office/drawing/2014/main" id="{9E9D7BFF-262C-4D0B-9F30-B47C6DF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649" y="2180179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FB20AC01-0C42-4EBB-9C1E-E01DE7CD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0475" y="1909775"/>
              <a:ext cx="549275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CE</a:t>
              </a:r>
            </a:p>
          </p:txBody>
        </p:sp>
        <p:sp>
          <p:nvSpPr>
            <p:cNvPr id="29" name="AutoShape 10" descr="46-136728586">
              <a:extLst>
                <a:ext uri="{FF2B5EF4-FFF2-40B4-BE49-F238E27FC236}">
                  <a16:creationId xmlns:a16="http://schemas.microsoft.com/office/drawing/2014/main" id="{2DD29B0D-AFBC-4674-B601-DB02949D13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850" y="2728690"/>
              <a:ext cx="431800" cy="45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30" name="AutoShape 11" descr="46-136728586">
              <a:extLst>
                <a:ext uri="{FF2B5EF4-FFF2-40B4-BE49-F238E27FC236}">
                  <a16:creationId xmlns:a16="http://schemas.microsoft.com/office/drawing/2014/main" id="{2F4429B7-1241-431F-B93C-7B5D0E2C0A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850" y="2728690"/>
              <a:ext cx="431800" cy="45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31" name="AutoShape 12" descr="46-136728586">
              <a:extLst>
                <a:ext uri="{FF2B5EF4-FFF2-40B4-BE49-F238E27FC236}">
                  <a16:creationId xmlns:a16="http://schemas.microsoft.com/office/drawing/2014/main" id="{DDE492BB-1C12-4484-AC6B-CEC37E1E4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850" y="2728690"/>
              <a:ext cx="431800" cy="45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32" name="AutoShape 13" descr="46-136728586">
              <a:extLst>
                <a:ext uri="{FF2B5EF4-FFF2-40B4-BE49-F238E27FC236}">
                  <a16:creationId xmlns:a16="http://schemas.microsoft.com/office/drawing/2014/main" id="{ED1DD13B-6FFB-4DF1-AE3F-931F06C94C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850" y="2728690"/>
              <a:ext cx="431800" cy="45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33" name="AutoShape 14" descr="symbols">
              <a:hlinkClick r:id="rId5"/>
              <a:extLst>
                <a:ext uri="{FF2B5EF4-FFF2-40B4-BE49-F238E27FC236}">
                  <a16:creationId xmlns:a16="http://schemas.microsoft.com/office/drawing/2014/main" id="{CF3D654D-0C38-4D36-A088-9AA68E838C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4350" y="2674730"/>
              <a:ext cx="430213" cy="453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34" name="AutoShape 15" descr="symbols">
              <a:hlinkClick r:id="rId5"/>
              <a:extLst>
                <a:ext uri="{FF2B5EF4-FFF2-40B4-BE49-F238E27FC236}">
                  <a16:creationId xmlns:a16="http://schemas.microsoft.com/office/drawing/2014/main" id="{643062B7-0DD4-4FE8-AD31-DC296FE2FD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4350" y="2674730"/>
              <a:ext cx="430213" cy="453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07586948-C44F-4F49-AC05-13985067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925" y="2019280"/>
              <a:ext cx="665163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P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A2E01EFB-E0B9-4F40-B2DD-DE8729966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700" y="2035151"/>
              <a:ext cx="661988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P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C775B98-BF8F-4FFF-BE6C-6B312320A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1950" y="3238131"/>
              <a:ext cx="608013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PE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957954DB-FE38-4C6C-BDCF-10E46C1F3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2863588"/>
              <a:ext cx="663575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PE</a:t>
              </a:r>
            </a:p>
          </p:txBody>
        </p:sp>
        <p:sp>
          <p:nvSpPr>
            <p:cNvPr id="39" name="Text Box 25">
              <a:extLst>
                <a:ext uri="{FF2B5EF4-FFF2-40B4-BE49-F238E27FC236}">
                  <a16:creationId xmlns:a16="http://schemas.microsoft.com/office/drawing/2014/main" id="{559840AF-9B16-4268-AD2D-4E6D51D22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238" y="3287330"/>
              <a:ext cx="571500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CE </a:t>
              </a:r>
            </a:p>
          </p:txBody>
        </p:sp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129DA06B-97DA-44B1-BA68-6CEECEC12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575" y="2182746"/>
              <a:ext cx="630238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CE </a:t>
              </a: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3F47989A-FB87-40D1-B53E-928CADA1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5713" y="2882633"/>
              <a:ext cx="536575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CE</a:t>
              </a: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29156822-010B-4212-9F1D-19AEF94D8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963" y="1725677"/>
              <a:ext cx="606425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PE</a:t>
              </a: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48FB6965-FCBD-4B75-9FDA-4373DFAA6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2189095"/>
              <a:ext cx="884238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u="sng" dirty="0">
                  <a:solidFill>
                    <a:srgbClr val="003399"/>
                  </a:solidFill>
                  <a:latin typeface="+mn-lt"/>
                </a:rPr>
                <a:t>VPN A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E4ACBE1C-C32D-4161-B8E1-B0C6C7428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" y="2190681"/>
              <a:ext cx="884238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u="sng" dirty="0" err="1">
                  <a:solidFill>
                    <a:srgbClr val="003399"/>
                  </a:solidFill>
                  <a:latin typeface="+mn-lt"/>
                </a:rPr>
                <a:t>VPN</a:t>
              </a:r>
              <a:r>
                <a:rPr lang="en-US" sz="1800" b="1" u="sng" dirty="0">
                  <a:solidFill>
                    <a:srgbClr val="003399"/>
                  </a:solidFill>
                  <a:latin typeface="+mn-lt"/>
                </a:rPr>
                <a:t> A</a:t>
              </a:r>
            </a:p>
          </p:txBody>
        </p:sp>
        <p:sp>
          <p:nvSpPr>
            <p:cNvPr id="45" name="Text Box 35">
              <a:extLst>
                <a:ext uri="{FF2B5EF4-FFF2-40B4-BE49-F238E27FC236}">
                  <a16:creationId xmlns:a16="http://schemas.microsoft.com/office/drawing/2014/main" id="{EDC3E533-F8F7-4836-B38C-0D9B386AA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24" y="3421118"/>
              <a:ext cx="884238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u="sng" dirty="0">
                  <a:solidFill>
                    <a:srgbClr val="990000"/>
                  </a:solidFill>
                  <a:latin typeface="+mn-lt"/>
                </a:rPr>
                <a:t>VPN B</a:t>
              </a:r>
            </a:p>
          </p:txBody>
        </p:sp>
        <p:sp>
          <p:nvSpPr>
            <p:cNvPr id="46" name="Text Box 36">
              <a:extLst>
                <a:ext uri="{FF2B5EF4-FFF2-40B4-BE49-F238E27FC236}">
                  <a16:creationId xmlns:a16="http://schemas.microsoft.com/office/drawing/2014/main" id="{5B72CE0D-DCA1-4111-83C8-2DEFB4B0C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3277808"/>
              <a:ext cx="884238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u="sng" dirty="0">
                  <a:solidFill>
                    <a:srgbClr val="990000"/>
                  </a:solidFill>
                  <a:latin typeface="+mn-lt"/>
                </a:rPr>
                <a:t>VPN B</a:t>
              </a:r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224F9A9-D999-4C66-9F33-776FF4598FD7}"/>
              </a:ext>
            </a:extLst>
          </p:cNvPr>
          <p:cNvSpPr/>
          <p:nvPr/>
        </p:nvSpPr>
        <p:spPr>
          <a:xfrm>
            <a:off x="1461083" y="2409838"/>
            <a:ext cx="6073140" cy="945039"/>
          </a:xfrm>
          <a:custGeom>
            <a:avLst/>
            <a:gdLst>
              <a:gd name="connsiteX0" fmla="*/ 0 w 4800600"/>
              <a:gd name="connsiteY0" fmla="*/ 694597 h 851212"/>
              <a:gd name="connsiteX1" fmla="*/ 678180 w 4800600"/>
              <a:gd name="connsiteY1" fmla="*/ 351697 h 851212"/>
              <a:gd name="connsiteX2" fmla="*/ 1402080 w 4800600"/>
              <a:gd name="connsiteY2" fmla="*/ 69757 h 851212"/>
              <a:gd name="connsiteX3" fmla="*/ 1973580 w 4800600"/>
              <a:gd name="connsiteY3" fmla="*/ 24037 h 851212"/>
              <a:gd name="connsiteX4" fmla="*/ 2804160 w 4800600"/>
              <a:gd name="connsiteY4" fmla="*/ 389797 h 851212"/>
              <a:gd name="connsiteX5" fmla="*/ 3185160 w 4800600"/>
              <a:gd name="connsiteY5" fmla="*/ 565057 h 851212"/>
              <a:gd name="connsiteX6" fmla="*/ 4030980 w 4800600"/>
              <a:gd name="connsiteY6" fmla="*/ 755557 h 851212"/>
              <a:gd name="connsiteX7" fmla="*/ 4480560 w 4800600"/>
              <a:gd name="connsiteY7" fmla="*/ 846997 h 851212"/>
              <a:gd name="connsiteX8" fmla="*/ 4800600 w 4800600"/>
              <a:gd name="connsiteY8" fmla="*/ 626017 h 851212"/>
              <a:gd name="connsiteX0" fmla="*/ 0 w 6057900"/>
              <a:gd name="connsiteY0" fmla="*/ 915577 h 915577"/>
              <a:gd name="connsiteX1" fmla="*/ 1935480 w 6057900"/>
              <a:gd name="connsiteY1" fmla="*/ 351697 h 915577"/>
              <a:gd name="connsiteX2" fmla="*/ 2659380 w 6057900"/>
              <a:gd name="connsiteY2" fmla="*/ 69757 h 915577"/>
              <a:gd name="connsiteX3" fmla="*/ 3230880 w 6057900"/>
              <a:gd name="connsiteY3" fmla="*/ 24037 h 915577"/>
              <a:gd name="connsiteX4" fmla="*/ 4061460 w 6057900"/>
              <a:gd name="connsiteY4" fmla="*/ 389797 h 915577"/>
              <a:gd name="connsiteX5" fmla="*/ 4442460 w 6057900"/>
              <a:gd name="connsiteY5" fmla="*/ 565057 h 915577"/>
              <a:gd name="connsiteX6" fmla="*/ 5288280 w 6057900"/>
              <a:gd name="connsiteY6" fmla="*/ 755557 h 915577"/>
              <a:gd name="connsiteX7" fmla="*/ 5737860 w 6057900"/>
              <a:gd name="connsiteY7" fmla="*/ 846997 h 915577"/>
              <a:gd name="connsiteX8" fmla="*/ 6057900 w 6057900"/>
              <a:gd name="connsiteY8" fmla="*/ 626017 h 915577"/>
              <a:gd name="connsiteX0" fmla="*/ 0 w 6057900"/>
              <a:gd name="connsiteY0" fmla="*/ 915577 h 982383"/>
              <a:gd name="connsiteX1" fmla="*/ 1935480 w 6057900"/>
              <a:gd name="connsiteY1" fmla="*/ 351697 h 982383"/>
              <a:gd name="connsiteX2" fmla="*/ 2659380 w 6057900"/>
              <a:gd name="connsiteY2" fmla="*/ 69757 h 982383"/>
              <a:gd name="connsiteX3" fmla="*/ 3230880 w 6057900"/>
              <a:gd name="connsiteY3" fmla="*/ 24037 h 982383"/>
              <a:gd name="connsiteX4" fmla="*/ 4061460 w 6057900"/>
              <a:gd name="connsiteY4" fmla="*/ 389797 h 982383"/>
              <a:gd name="connsiteX5" fmla="*/ 4442460 w 6057900"/>
              <a:gd name="connsiteY5" fmla="*/ 565057 h 982383"/>
              <a:gd name="connsiteX6" fmla="*/ 5288280 w 6057900"/>
              <a:gd name="connsiteY6" fmla="*/ 755557 h 982383"/>
              <a:gd name="connsiteX7" fmla="*/ 5737860 w 6057900"/>
              <a:gd name="connsiteY7" fmla="*/ 846997 h 982383"/>
              <a:gd name="connsiteX8" fmla="*/ 6057900 w 6057900"/>
              <a:gd name="connsiteY8" fmla="*/ 626017 h 982383"/>
              <a:gd name="connsiteX0" fmla="*/ 0 w 6073140"/>
              <a:gd name="connsiteY0" fmla="*/ 770797 h 851212"/>
              <a:gd name="connsiteX1" fmla="*/ 1950720 w 6073140"/>
              <a:gd name="connsiteY1" fmla="*/ 351697 h 851212"/>
              <a:gd name="connsiteX2" fmla="*/ 2674620 w 6073140"/>
              <a:gd name="connsiteY2" fmla="*/ 69757 h 851212"/>
              <a:gd name="connsiteX3" fmla="*/ 3246120 w 6073140"/>
              <a:gd name="connsiteY3" fmla="*/ 24037 h 851212"/>
              <a:gd name="connsiteX4" fmla="*/ 4076700 w 6073140"/>
              <a:gd name="connsiteY4" fmla="*/ 389797 h 851212"/>
              <a:gd name="connsiteX5" fmla="*/ 4457700 w 6073140"/>
              <a:gd name="connsiteY5" fmla="*/ 565057 h 851212"/>
              <a:gd name="connsiteX6" fmla="*/ 5303520 w 6073140"/>
              <a:gd name="connsiteY6" fmla="*/ 755557 h 851212"/>
              <a:gd name="connsiteX7" fmla="*/ 5753100 w 6073140"/>
              <a:gd name="connsiteY7" fmla="*/ 846997 h 851212"/>
              <a:gd name="connsiteX8" fmla="*/ 6073140 w 6073140"/>
              <a:gd name="connsiteY8" fmla="*/ 626017 h 851212"/>
              <a:gd name="connsiteX0" fmla="*/ 0 w 6073140"/>
              <a:gd name="connsiteY0" fmla="*/ 770797 h 945039"/>
              <a:gd name="connsiteX1" fmla="*/ 1950720 w 6073140"/>
              <a:gd name="connsiteY1" fmla="*/ 351697 h 945039"/>
              <a:gd name="connsiteX2" fmla="*/ 2674620 w 6073140"/>
              <a:gd name="connsiteY2" fmla="*/ 69757 h 945039"/>
              <a:gd name="connsiteX3" fmla="*/ 3246120 w 6073140"/>
              <a:gd name="connsiteY3" fmla="*/ 24037 h 945039"/>
              <a:gd name="connsiteX4" fmla="*/ 4076700 w 6073140"/>
              <a:gd name="connsiteY4" fmla="*/ 389797 h 945039"/>
              <a:gd name="connsiteX5" fmla="*/ 4457700 w 6073140"/>
              <a:gd name="connsiteY5" fmla="*/ 565057 h 945039"/>
              <a:gd name="connsiteX6" fmla="*/ 5303520 w 6073140"/>
              <a:gd name="connsiteY6" fmla="*/ 755557 h 945039"/>
              <a:gd name="connsiteX7" fmla="*/ 5753100 w 6073140"/>
              <a:gd name="connsiteY7" fmla="*/ 846997 h 945039"/>
              <a:gd name="connsiteX8" fmla="*/ 6073140 w 6073140"/>
              <a:gd name="connsiteY8" fmla="*/ 626017 h 94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3140" h="945039">
                <a:moveTo>
                  <a:pt x="0" y="770797"/>
                </a:moveTo>
                <a:cubicBezTo>
                  <a:pt x="397510" y="1299117"/>
                  <a:pt x="1504950" y="468537"/>
                  <a:pt x="1950720" y="351697"/>
                </a:cubicBezTo>
                <a:cubicBezTo>
                  <a:pt x="2396490" y="234857"/>
                  <a:pt x="2458720" y="124367"/>
                  <a:pt x="2674620" y="69757"/>
                </a:cubicBezTo>
                <a:cubicBezTo>
                  <a:pt x="2890520" y="15147"/>
                  <a:pt x="3012440" y="-29303"/>
                  <a:pt x="3246120" y="24037"/>
                </a:cubicBezTo>
                <a:cubicBezTo>
                  <a:pt x="3479800" y="77377"/>
                  <a:pt x="3874770" y="299627"/>
                  <a:pt x="4076700" y="389797"/>
                </a:cubicBezTo>
                <a:cubicBezTo>
                  <a:pt x="4278630" y="479967"/>
                  <a:pt x="4253230" y="504097"/>
                  <a:pt x="4457700" y="565057"/>
                </a:cubicBezTo>
                <a:cubicBezTo>
                  <a:pt x="4662170" y="626017"/>
                  <a:pt x="5087620" y="708567"/>
                  <a:pt x="5303520" y="755557"/>
                </a:cubicBezTo>
                <a:cubicBezTo>
                  <a:pt x="5519420" y="802547"/>
                  <a:pt x="5624830" y="868587"/>
                  <a:pt x="5753100" y="846997"/>
                </a:cubicBezTo>
                <a:cubicBezTo>
                  <a:pt x="5881370" y="825407"/>
                  <a:pt x="5977255" y="725712"/>
                  <a:pt x="6073140" y="626017"/>
                </a:cubicBezTo>
              </a:path>
            </a:pathLst>
          </a:custGeom>
          <a:noFill/>
          <a:ln w="381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25">
            <a:extLst>
              <a:ext uri="{FF2B5EF4-FFF2-40B4-BE49-F238E27FC236}">
                <a16:creationId xmlns:a16="http://schemas.microsoft.com/office/drawing/2014/main" id="{1B6E8AAA-7C94-442B-8C1C-DC16C55BA946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83" y="2714869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25">
            <a:extLst>
              <a:ext uri="{FF2B5EF4-FFF2-40B4-BE49-F238E27FC236}">
                <a16:creationId xmlns:a16="http://schemas.microsoft.com/office/drawing/2014/main" id="{0E2063CF-BE0B-4788-88A3-BACE9EF0241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38" y="2864223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25">
            <a:extLst>
              <a:ext uri="{FF2B5EF4-FFF2-40B4-BE49-F238E27FC236}">
                <a16:creationId xmlns:a16="http://schemas.microsoft.com/office/drawing/2014/main" id="{CCBCC383-1828-412C-9222-39E12ED2F6F3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64" y="1690655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25">
            <a:extLst>
              <a:ext uri="{FF2B5EF4-FFF2-40B4-BE49-F238E27FC236}">
                <a16:creationId xmlns:a16="http://schemas.microsoft.com/office/drawing/2014/main" id="{2C16690C-2A47-440E-A793-5AD58727025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66" y="1748579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18658D3-E458-4AE5-B236-99CFAF6ABF1B}"/>
              </a:ext>
            </a:extLst>
          </p:cNvPr>
          <p:cNvSpPr/>
          <p:nvPr/>
        </p:nvSpPr>
        <p:spPr>
          <a:xfrm>
            <a:off x="1788743" y="2060495"/>
            <a:ext cx="5433060" cy="510832"/>
          </a:xfrm>
          <a:custGeom>
            <a:avLst/>
            <a:gdLst>
              <a:gd name="connsiteX0" fmla="*/ 0 w 5433060"/>
              <a:gd name="connsiteY0" fmla="*/ 0 h 510832"/>
              <a:gd name="connsiteX1" fmla="*/ 182880 w 5433060"/>
              <a:gd name="connsiteY1" fmla="*/ 175260 h 510832"/>
              <a:gd name="connsiteX2" fmla="*/ 640080 w 5433060"/>
              <a:gd name="connsiteY2" fmla="*/ 175260 h 510832"/>
              <a:gd name="connsiteX3" fmla="*/ 967740 w 5433060"/>
              <a:gd name="connsiteY3" fmla="*/ 228600 h 510832"/>
              <a:gd name="connsiteX4" fmla="*/ 1485900 w 5433060"/>
              <a:gd name="connsiteY4" fmla="*/ 502920 h 510832"/>
              <a:gd name="connsiteX5" fmla="*/ 1889760 w 5433060"/>
              <a:gd name="connsiteY5" fmla="*/ 419100 h 510832"/>
              <a:gd name="connsiteX6" fmla="*/ 2362200 w 5433060"/>
              <a:gd name="connsiteY6" fmla="*/ 236220 h 510832"/>
              <a:gd name="connsiteX7" fmla="*/ 2941320 w 5433060"/>
              <a:gd name="connsiteY7" fmla="*/ 243840 h 510832"/>
              <a:gd name="connsiteX8" fmla="*/ 3337560 w 5433060"/>
              <a:gd name="connsiteY8" fmla="*/ 327660 h 510832"/>
              <a:gd name="connsiteX9" fmla="*/ 3855720 w 5433060"/>
              <a:gd name="connsiteY9" fmla="*/ 129540 h 510832"/>
              <a:gd name="connsiteX10" fmla="*/ 4632960 w 5433060"/>
              <a:gd name="connsiteY10" fmla="*/ 144780 h 510832"/>
              <a:gd name="connsiteX11" fmla="*/ 5219700 w 5433060"/>
              <a:gd name="connsiteY11" fmla="*/ 251460 h 510832"/>
              <a:gd name="connsiteX12" fmla="*/ 5433060 w 5433060"/>
              <a:gd name="connsiteY12" fmla="*/ 144780 h 51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33060" h="510832">
                <a:moveTo>
                  <a:pt x="0" y="0"/>
                </a:moveTo>
                <a:cubicBezTo>
                  <a:pt x="38100" y="73025"/>
                  <a:pt x="76200" y="146050"/>
                  <a:pt x="182880" y="175260"/>
                </a:cubicBezTo>
                <a:cubicBezTo>
                  <a:pt x="289560" y="204470"/>
                  <a:pt x="509270" y="166370"/>
                  <a:pt x="640080" y="175260"/>
                </a:cubicBezTo>
                <a:cubicBezTo>
                  <a:pt x="770890" y="184150"/>
                  <a:pt x="826770" y="173990"/>
                  <a:pt x="967740" y="228600"/>
                </a:cubicBezTo>
                <a:cubicBezTo>
                  <a:pt x="1108710" y="283210"/>
                  <a:pt x="1332230" y="471170"/>
                  <a:pt x="1485900" y="502920"/>
                </a:cubicBezTo>
                <a:cubicBezTo>
                  <a:pt x="1639570" y="534670"/>
                  <a:pt x="1743710" y="463550"/>
                  <a:pt x="1889760" y="419100"/>
                </a:cubicBezTo>
                <a:cubicBezTo>
                  <a:pt x="2035810" y="374650"/>
                  <a:pt x="2186940" y="265430"/>
                  <a:pt x="2362200" y="236220"/>
                </a:cubicBezTo>
                <a:cubicBezTo>
                  <a:pt x="2537460" y="207010"/>
                  <a:pt x="2778760" y="228600"/>
                  <a:pt x="2941320" y="243840"/>
                </a:cubicBezTo>
                <a:cubicBezTo>
                  <a:pt x="3103880" y="259080"/>
                  <a:pt x="3185160" y="346710"/>
                  <a:pt x="3337560" y="327660"/>
                </a:cubicBezTo>
                <a:cubicBezTo>
                  <a:pt x="3489960" y="308610"/>
                  <a:pt x="3639820" y="160020"/>
                  <a:pt x="3855720" y="129540"/>
                </a:cubicBezTo>
                <a:cubicBezTo>
                  <a:pt x="4071620" y="99060"/>
                  <a:pt x="4405630" y="124460"/>
                  <a:pt x="4632960" y="144780"/>
                </a:cubicBezTo>
                <a:cubicBezTo>
                  <a:pt x="4860290" y="165100"/>
                  <a:pt x="5086350" y="251460"/>
                  <a:pt x="5219700" y="251460"/>
                </a:cubicBezTo>
                <a:cubicBezTo>
                  <a:pt x="5353050" y="251460"/>
                  <a:pt x="5393055" y="198120"/>
                  <a:pt x="5433060" y="144780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Box 25">
            <a:extLst>
              <a:ext uri="{FF2B5EF4-FFF2-40B4-BE49-F238E27FC236}">
                <a16:creationId xmlns:a16="http://schemas.microsoft.com/office/drawing/2014/main" id="{DCFBFA6D-F7D7-4861-8AE0-5EE61D8C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494" y="3629159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10.12.0.0/16 </a:t>
            </a: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256A1FC5-2FDB-4B34-90DE-AB295B5F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585" y="3575433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10.13.0.0/16 </a:t>
            </a:r>
          </a:p>
        </p:txBody>
      </p:sp>
      <p:sp>
        <p:nvSpPr>
          <p:cNvPr id="68" name="Text Box 25">
            <a:extLst>
              <a:ext uri="{FF2B5EF4-FFF2-40B4-BE49-F238E27FC236}">
                <a16:creationId xmlns:a16="http://schemas.microsoft.com/office/drawing/2014/main" id="{C9A085D8-D8DF-4AF4-81D1-E6E1DE4E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49" y="1486488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0000FF"/>
                </a:solidFill>
                <a:latin typeface="+mn-lt"/>
              </a:rPr>
              <a:t>10.12.0.0/20 </a:t>
            </a: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A78692D9-EF8B-46A7-A6C3-D5048BA2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634" y="1386410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0000FF"/>
                </a:solidFill>
                <a:latin typeface="+mn-lt"/>
              </a:rPr>
              <a:t>10.11.224.0/19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76E3BA0-F7DF-47BB-9756-2749186DE631}"/>
              </a:ext>
            </a:extLst>
          </p:cNvPr>
          <p:cNvGrpSpPr/>
          <p:nvPr/>
        </p:nvGrpSpPr>
        <p:grpSpPr>
          <a:xfrm>
            <a:off x="1365575" y="1486488"/>
            <a:ext cx="5481477" cy="3446459"/>
            <a:chOff x="1365575" y="1486488"/>
            <a:chExt cx="5481477" cy="344645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6AB3656-6FC8-49E0-A08D-D6C06BDDC0F9}"/>
                </a:ext>
              </a:extLst>
            </p:cNvPr>
            <p:cNvSpPr/>
            <p:nvPr/>
          </p:nvSpPr>
          <p:spPr>
            <a:xfrm>
              <a:off x="1788743" y="1486488"/>
              <a:ext cx="1334743" cy="3564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CD03498-3B10-495A-B463-163B8C480095}"/>
                </a:ext>
              </a:extLst>
            </p:cNvPr>
            <p:cNvSpPr/>
            <p:nvPr/>
          </p:nvSpPr>
          <p:spPr>
            <a:xfrm>
              <a:off x="1365575" y="3658634"/>
              <a:ext cx="1334743" cy="3564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A3CD-3FBC-4E1B-BDF9-CA894BAF5C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9666" y="1862065"/>
              <a:ext cx="956050" cy="2136426"/>
            </a:xfrm>
            <a:prstGeom prst="straightConnector1">
              <a:avLst/>
            </a:prstGeom>
            <a:ln w="28575">
              <a:solidFill>
                <a:srgbClr val="FF0000"/>
              </a:solidFill>
              <a:miter lim="800000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66D0BC5-6ED8-46A2-BFEB-5685A02FC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7473" y="3943940"/>
              <a:ext cx="894187" cy="176138"/>
            </a:xfrm>
            <a:prstGeom prst="straightConnector1">
              <a:avLst/>
            </a:prstGeom>
            <a:ln w="28575">
              <a:solidFill>
                <a:srgbClr val="FF0000"/>
              </a:solidFill>
              <a:miter lim="800000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56CC3AE-0EFB-4FCF-8B04-48476003DEF7}"/>
                </a:ext>
              </a:extLst>
            </p:cNvPr>
            <p:cNvSpPr/>
            <p:nvPr/>
          </p:nvSpPr>
          <p:spPr>
            <a:xfrm>
              <a:off x="3634225" y="3894778"/>
              <a:ext cx="3212827" cy="1038169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Overlapping IP ranges!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Normal in the VPN world.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Service Provider network</a:t>
              </a:r>
              <a:br>
                <a:rPr 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</a:br>
              <a:r>
                <a:rPr lang="en-US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needs to take care of it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9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BB1-EBD0-4094-AB90-8CADD6B7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IP Address Space - Route Distinguisher</a:t>
            </a:r>
          </a:p>
        </p:txBody>
      </p:sp>
      <p:grpSp>
        <p:nvGrpSpPr>
          <p:cNvPr id="62" name="Group 59">
            <a:extLst>
              <a:ext uri="{FF2B5EF4-FFF2-40B4-BE49-F238E27FC236}">
                <a16:creationId xmlns:a16="http://schemas.microsoft.com/office/drawing/2014/main" id="{1850E816-BA48-4E02-85EB-1DFF5E770190}"/>
              </a:ext>
            </a:extLst>
          </p:cNvPr>
          <p:cNvGrpSpPr>
            <a:grpSpLocks/>
          </p:cNvGrpSpPr>
          <p:nvPr/>
        </p:nvGrpSpPr>
        <p:grpSpPr bwMode="auto">
          <a:xfrm>
            <a:off x="455085" y="1253928"/>
            <a:ext cx="7732713" cy="2186464"/>
            <a:chOff x="679450" y="1605062"/>
            <a:chExt cx="7732713" cy="2185838"/>
          </a:xfrm>
        </p:grpSpPr>
        <p:pic>
          <p:nvPicPr>
            <p:cNvPr id="63" name="Picture 59" descr="Network Cloud 4.png">
              <a:extLst>
                <a:ext uri="{FF2B5EF4-FFF2-40B4-BE49-F238E27FC236}">
                  <a16:creationId xmlns:a16="http://schemas.microsoft.com/office/drawing/2014/main" id="{A10377BA-B2F0-49E2-8067-A90EFAF30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409" y="1977551"/>
              <a:ext cx="1193969" cy="79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59" descr="Network Cloud 4.png">
              <a:extLst>
                <a:ext uri="{FF2B5EF4-FFF2-40B4-BE49-F238E27FC236}">
                  <a16:creationId xmlns:a16="http://schemas.microsoft.com/office/drawing/2014/main" id="{5430A97E-9F87-4BCE-A46D-D69255CD9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528" y="2954778"/>
              <a:ext cx="1193969" cy="79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59" descr="Network Cloud 4.png">
              <a:extLst>
                <a:ext uri="{FF2B5EF4-FFF2-40B4-BE49-F238E27FC236}">
                  <a16:creationId xmlns:a16="http://schemas.microsoft.com/office/drawing/2014/main" id="{4552158F-19FC-4E38-BAEC-9D18C0E0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669" y="2954778"/>
              <a:ext cx="1193969" cy="7927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59" descr="Network Cloud 4.png">
              <a:extLst>
                <a:ext uri="{FF2B5EF4-FFF2-40B4-BE49-F238E27FC236}">
                  <a16:creationId xmlns:a16="http://schemas.microsoft.com/office/drawing/2014/main" id="{40F698FD-A0A3-4B40-BC87-6CF323A4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2516" y="1988498"/>
              <a:ext cx="1193969" cy="79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56" descr="Network Cloud 1.png">
              <a:extLst>
                <a:ext uri="{FF2B5EF4-FFF2-40B4-BE49-F238E27FC236}">
                  <a16:creationId xmlns:a16="http://schemas.microsoft.com/office/drawing/2014/main" id="{97A5D494-CDBC-43B1-933E-2B8B5AF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143" y="1605062"/>
              <a:ext cx="3005104" cy="2110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A0BAD82B-19CF-4B16-8AF7-573850AF6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975" y="2557289"/>
              <a:ext cx="790575" cy="487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69" name="Line 17">
              <a:extLst>
                <a:ext uri="{FF2B5EF4-FFF2-40B4-BE49-F238E27FC236}">
                  <a16:creationId xmlns:a16="http://schemas.microsoft.com/office/drawing/2014/main" id="{CA8FEC0A-5BB7-4B6D-AAE1-4FC5E9094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1575" y="2249402"/>
              <a:ext cx="614363" cy="2348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70" name="Line 21">
              <a:extLst>
                <a:ext uri="{FF2B5EF4-FFF2-40B4-BE49-F238E27FC236}">
                  <a16:creationId xmlns:a16="http://schemas.microsoft.com/office/drawing/2014/main" id="{0294E96C-334B-42B6-A89E-B189CAF7E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400" y="2476349"/>
              <a:ext cx="871538" cy="325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71" name="Line 23">
              <a:extLst>
                <a:ext uri="{FF2B5EF4-FFF2-40B4-BE49-F238E27FC236}">
                  <a16:creationId xmlns:a16="http://schemas.microsoft.com/office/drawing/2014/main" id="{7A803219-393B-4DC4-87E2-ACFAA6E15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813" y="2801694"/>
              <a:ext cx="842962" cy="403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72" name="Line 24">
              <a:extLst>
                <a:ext uri="{FF2B5EF4-FFF2-40B4-BE49-F238E27FC236}">
                  <a16:creationId xmlns:a16="http://schemas.microsoft.com/office/drawing/2014/main" id="{0417A823-7B08-4789-B9D1-09C50873D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43550" y="2314471"/>
              <a:ext cx="1074738" cy="125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73" name="Line 26">
              <a:extLst>
                <a:ext uri="{FF2B5EF4-FFF2-40B4-BE49-F238E27FC236}">
                  <a16:creationId xmlns:a16="http://schemas.microsoft.com/office/drawing/2014/main" id="{6DFB397E-3EBD-4D1E-8705-B3DC55355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3" y="3109581"/>
              <a:ext cx="1098550" cy="1777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74" name="Line 27">
              <a:extLst>
                <a:ext uri="{FF2B5EF4-FFF2-40B4-BE49-F238E27FC236}">
                  <a16:creationId xmlns:a16="http://schemas.microsoft.com/office/drawing/2014/main" id="{3AE68A2E-85AA-4DF7-9607-14B3430F6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075" y="2490633"/>
              <a:ext cx="334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F5588745-3881-4AEA-8596-0E81D2783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55863" y="2395411"/>
              <a:ext cx="871537" cy="4062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pic>
          <p:nvPicPr>
            <p:cNvPr id="76" name="Picture 19" descr="Generic Router 2.png">
              <a:extLst>
                <a:ext uri="{FF2B5EF4-FFF2-40B4-BE49-F238E27FC236}">
                  <a16:creationId xmlns:a16="http://schemas.microsoft.com/office/drawing/2014/main" id="{3CE6DD9A-E471-4D2E-B03D-9A5316690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211" y="2189906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76" descr="Generic Router 2.png">
              <a:extLst>
                <a:ext uri="{FF2B5EF4-FFF2-40B4-BE49-F238E27FC236}">
                  <a16:creationId xmlns:a16="http://schemas.microsoft.com/office/drawing/2014/main" id="{566B8BF0-16E8-42CF-955C-DD960487C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487" y="2965044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19" descr="Generic Router 2.png">
              <a:extLst>
                <a:ext uri="{FF2B5EF4-FFF2-40B4-BE49-F238E27FC236}">
                  <a16:creationId xmlns:a16="http://schemas.microsoft.com/office/drawing/2014/main" id="{33810BBF-8D53-4421-B1EF-809230C76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794" y="2579012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19" descr="Generic Router 2.png">
              <a:extLst>
                <a:ext uri="{FF2B5EF4-FFF2-40B4-BE49-F238E27FC236}">
                  <a16:creationId xmlns:a16="http://schemas.microsoft.com/office/drawing/2014/main" id="{34E85E2C-8626-42C6-80D4-214B4750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9462" y="2277455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19" descr="Generic Router 2.png">
              <a:extLst>
                <a:ext uri="{FF2B5EF4-FFF2-40B4-BE49-F238E27FC236}">
                  <a16:creationId xmlns:a16="http://schemas.microsoft.com/office/drawing/2014/main" id="{AB7898A5-8F49-4435-8F5E-9267D56A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316366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19" descr="Generic Router 2.png">
              <a:extLst>
                <a:ext uri="{FF2B5EF4-FFF2-40B4-BE49-F238E27FC236}">
                  <a16:creationId xmlns:a16="http://schemas.microsoft.com/office/drawing/2014/main" id="{CDD43C75-7246-4DFB-A88E-73470E95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973" y="2043991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19" descr="Generic Router 2.png">
              <a:extLst>
                <a:ext uri="{FF2B5EF4-FFF2-40B4-BE49-F238E27FC236}">
                  <a16:creationId xmlns:a16="http://schemas.microsoft.com/office/drawing/2014/main" id="{BC330540-EE3F-4008-931F-2F3B40E35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245" y="2841659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9" descr="Generic Router 2.png">
              <a:extLst>
                <a:ext uri="{FF2B5EF4-FFF2-40B4-BE49-F238E27FC236}">
                  <a16:creationId xmlns:a16="http://schemas.microsoft.com/office/drawing/2014/main" id="{D0138BA1-6C74-4596-9554-B9E7651D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8381" y="3109470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9" descr="Generic Router 2.png">
              <a:extLst>
                <a:ext uri="{FF2B5EF4-FFF2-40B4-BE49-F238E27FC236}">
                  <a16:creationId xmlns:a16="http://schemas.microsoft.com/office/drawing/2014/main" id="{0908443F-E3F8-44AC-981C-BFA72C16C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649" y="2180179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 Box 9">
              <a:extLst>
                <a:ext uri="{FF2B5EF4-FFF2-40B4-BE49-F238E27FC236}">
                  <a16:creationId xmlns:a16="http://schemas.microsoft.com/office/drawing/2014/main" id="{D75F1020-27C0-4B88-B0DE-A97FB8DFD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0475" y="1909775"/>
              <a:ext cx="549275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CE</a:t>
              </a:r>
            </a:p>
          </p:txBody>
        </p:sp>
        <p:sp>
          <p:nvSpPr>
            <p:cNvPr id="86" name="AutoShape 10" descr="46-136728586">
              <a:extLst>
                <a:ext uri="{FF2B5EF4-FFF2-40B4-BE49-F238E27FC236}">
                  <a16:creationId xmlns:a16="http://schemas.microsoft.com/office/drawing/2014/main" id="{1AAE2D7F-FD96-42F0-B75E-E568DB8C44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850" y="2728690"/>
              <a:ext cx="431800" cy="45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87" name="AutoShape 11" descr="46-136728586">
              <a:extLst>
                <a:ext uri="{FF2B5EF4-FFF2-40B4-BE49-F238E27FC236}">
                  <a16:creationId xmlns:a16="http://schemas.microsoft.com/office/drawing/2014/main" id="{99A0704F-513B-4DFE-9585-0D15E0CF4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850" y="2728690"/>
              <a:ext cx="431800" cy="45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88" name="AutoShape 12" descr="46-136728586">
              <a:extLst>
                <a:ext uri="{FF2B5EF4-FFF2-40B4-BE49-F238E27FC236}">
                  <a16:creationId xmlns:a16="http://schemas.microsoft.com/office/drawing/2014/main" id="{A8BE1A49-F0DB-4E82-BBE3-A481E93DBF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850" y="2728690"/>
              <a:ext cx="431800" cy="45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89" name="AutoShape 13" descr="46-136728586">
              <a:extLst>
                <a:ext uri="{FF2B5EF4-FFF2-40B4-BE49-F238E27FC236}">
                  <a16:creationId xmlns:a16="http://schemas.microsoft.com/office/drawing/2014/main" id="{AAEEEE7E-5508-49F6-A9FB-FFC3CCAB2D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850" y="2728690"/>
              <a:ext cx="431800" cy="45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90" name="AutoShape 14" descr="symbols">
              <a:hlinkClick r:id="rId5"/>
              <a:extLst>
                <a:ext uri="{FF2B5EF4-FFF2-40B4-BE49-F238E27FC236}">
                  <a16:creationId xmlns:a16="http://schemas.microsoft.com/office/drawing/2014/main" id="{9BFD9EFE-7874-4247-B84E-D51669E631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4350" y="2674730"/>
              <a:ext cx="430213" cy="453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91" name="AutoShape 15" descr="symbols">
              <a:hlinkClick r:id="rId5"/>
              <a:extLst>
                <a:ext uri="{FF2B5EF4-FFF2-40B4-BE49-F238E27FC236}">
                  <a16:creationId xmlns:a16="http://schemas.microsoft.com/office/drawing/2014/main" id="{6EC6CB7F-CC77-4EE5-8DF8-8124F28BEC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4350" y="2674730"/>
              <a:ext cx="430213" cy="453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92" name="Text Box 18">
              <a:extLst>
                <a:ext uri="{FF2B5EF4-FFF2-40B4-BE49-F238E27FC236}">
                  <a16:creationId xmlns:a16="http://schemas.microsoft.com/office/drawing/2014/main" id="{40FEA04F-F7BE-403A-B283-A31E4DB5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925" y="2019280"/>
              <a:ext cx="665163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P</a:t>
              </a:r>
            </a:p>
          </p:txBody>
        </p:sp>
        <p:sp>
          <p:nvSpPr>
            <p:cNvPr id="93" name="Text Box 19">
              <a:extLst>
                <a:ext uri="{FF2B5EF4-FFF2-40B4-BE49-F238E27FC236}">
                  <a16:creationId xmlns:a16="http://schemas.microsoft.com/office/drawing/2014/main" id="{EE3F93D5-45EE-4271-88B6-A2F8AB677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700" y="2035151"/>
              <a:ext cx="661988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P</a:t>
              </a:r>
            </a:p>
          </p:txBody>
        </p:sp>
        <p:sp>
          <p:nvSpPr>
            <p:cNvPr id="94" name="Text Box 20">
              <a:extLst>
                <a:ext uri="{FF2B5EF4-FFF2-40B4-BE49-F238E27FC236}">
                  <a16:creationId xmlns:a16="http://schemas.microsoft.com/office/drawing/2014/main" id="{14B7A35C-3493-4154-A55F-83AC717F3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1950" y="3238131"/>
              <a:ext cx="608013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PE</a:t>
              </a:r>
            </a:p>
          </p:txBody>
        </p:sp>
        <p:sp>
          <p:nvSpPr>
            <p:cNvPr id="95" name="Text Box 22">
              <a:extLst>
                <a:ext uri="{FF2B5EF4-FFF2-40B4-BE49-F238E27FC236}">
                  <a16:creationId xmlns:a16="http://schemas.microsoft.com/office/drawing/2014/main" id="{33030F9F-FCBA-4CD2-AED5-025F4EED9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2863588"/>
              <a:ext cx="663575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PE</a:t>
              </a:r>
            </a:p>
          </p:txBody>
        </p:sp>
        <p:sp>
          <p:nvSpPr>
            <p:cNvPr id="96" name="Text Box 25">
              <a:extLst>
                <a:ext uri="{FF2B5EF4-FFF2-40B4-BE49-F238E27FC236}">
                  <a16:creationId xmlns:a16="http://schemas.microsoft.com/office/drawing/2014/main" id="{8D6FED28-5AF5-4939-91AF-4D5510D9E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238" y="3287330"/>
              <a:ext cx="571500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CE </a:t>
              </a:r>
            </a:p>
          </p:txBody>
        </p:sp>
        <p:sp>
          <p:nvSpPr>
            <p:cNvPr id="97" name="Text Box 30">
              <a:extLst>
                <a:ext uri="{FF2B5EF4-FFF2-40B4-BE49-F238E27FC236}">
                  <a16:creationId xmlns:a16="http://schemas.microsoft.com/office/drawing/2014/main" id="{0D7554D1-8A41-4D95-AD45-953F2DFC1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575" y="2182746"/>
              <a:ext cx="630238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n-lt"/>
                </a:rPr>
                <a:t>CE </a:t>
              </a:r>
            </a:p>
          </p:txBody>
        </p:sp>
        <p:sp>
          <p:nvSpPr>
            <p:cNvPr id="98" name="Text Box 31">
              <a:extLst>
                <a:ext uri="{FF2B5EF4-FFF2-40B4-BE49-F238E27FC236}">
                  <a16:creationId xmlns:a16="http://schemas.microsoft.com/office/drawing/2014/main" id="{91B0CA9D-BFFC-4CF1-AEF2-96987793A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5713" y="2882633"/>
              <a:ext cx="536575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CE</a:t>
              </a:r>
            </a:p>
          </p:txBody>
        </p:sp>
        <p:sp>
          <p:nvSpPr>
            <p:cNvPr id="99" name="Text Box 32">
              <a:extLst>
                <a:ext uri="{FF2B5EF4-FFF2-40B4-BE49-F238E27FC236}">
                  <a16:creationId xmlns:a16="http://schemas.microsoft.com/office/drawing/2014/main" id="{588DFB24-538F-4004-BE51-10648D0F2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963" y="1725677"/>
              <a:ext cx="606425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>
                  <a:latin typeface="+mn-lt"/>
                </a:rPr>
                <a:t>PE</a:t>
              </a:r>
            </a:p>
          </p:txBody>
        </p:sp>
        <p:sp>
          <p:nvSpPr>
            <p:cNvPr id="100" name="Text Box 33">
              <a:extLst>
                <a:ext uri="{FF2B5EF4-FFF2-40B4-BE49-F238E27FC236}">
                  <a16:creationId xmlns:a16="http://schemas.microsoft.com/office/drawing/2014/main" id="{0C6A3888-1E90-4B4A-A7AD-C63E7D5B5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2189095"/>
              <a:ext cx="884238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u="sng" dirty="0">
                  <a:solidFill>
                    <a:srgbClr val="003399"/>
                  </a:solidFill>
                  <a:latin typeface="+mn-lt"/>
                </a:rPr>
                <a:t>VPN A</a:t>
              </a:r>
            </a:p>
          </p:txBody>
        </p:sp>
        <p:sp>
          <p:nvSpPr>
            <p:cNvPr id="101" name="Text Box 34">
              <a:extLst>
                <a:ext uri="{FF2B5EF4-FFF2-40B4-BE49-F238E27FC236}">
                  <a16:creationId xmlns:a16="http://schemas.microsoft.com/office/drawing/2014/main" id="{0C712438-AD58-497F-932D-C1675A3A3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" y="2190681"/>
              <a:ext cx="884238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u="sng" dirty="0" err="1">
                  <a:solidFill>
                    <a:srgbClr val="003399"/>
                  </a:solidFill>
                  <a:latin typeface="+mn-lt"/>
                </a:rPr>
                <a:t>VPN</a:t>
              </a:r>
              <a:r>
                <a:rPr lang="en-US" sz="1800" b="1" u="sng" dirty="0">
                  <a:solidFill>
                    <a:srgbClr val="003399"/>
                  </a:solidFill>
                  <a:latin typeface="+mn-lt"/>
                </a:rPr>
                <a:t> A</a:t>
              </a:r>
            </a:p>
          </p:txBody>
        </p:sp>
        <p:sp>
          <p:nvSpPr>
            <p:cNvPr id="102" name="Text Box 35">
              <a:extLst>
                <a:ext uri="{FF2B5EF4-FFF2-40B4-BE49-F238E27FC236}">
                  <a16:creationId xmlns:a16="http://schemas.microsoft.com/office/drawing/2014/main" id="{846278DB-69ED-4ACC-B35B-B2E440C06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24" y="3421118"/>
              <a:ext cx="884238" cy="369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u="sng" dirty="0">
                  <a:solidFill>
                    <a:srgbClr val="990000"/>
                  </a:solidFill>
                  <a:latin typeface="+mn-lt"/>
                </a:rPr>
                <a:t>VPN B</a:t>
              </a:r>
            </a:p>
          </p:txBody>
        </p:sp>
        <p:sp>
          <p:nvSpPr>
            <p:cNvPr id="103" name="Text Box 36">
              <a:extLst>
                <a:ext uri="{FF2B5EF4-FFF2-40B4-BE49-F238E27FC236}">
                  <a16:creationId xmlns:a16="http://schemas.microsoft.com/office/drawing/2014/main" id="{D879FF6B-84E3-4B12-B747-DF61E15F1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3277808"/>
              <a:ext cx="884238" cy="369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u="sng" dirty="0">
                  <a:solidFill>
                    <a:srgbClr val="990000"/>
                  </a:solidFill>
                  <a:latin typeface="+mn-lt"/>
                </a:rPr>
                <a:t>VPN B</a:t>
              </a:r>
            </a:p>
          </p:txBody>
        </p: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A341182-AC70-48EC-81AF-CE49728AE046}"/>
              </a:ext>
            </a:extLst>
          </p:cNvPr>
          <p:cNvSpPr/>
          <p:nvPr/>
        </p:nvSpPr>
        <p:spPr>
          <a:xfrm>
            <a:off x="1215815" y="2185248"/>
            <a:ext cx="6073140" cy="945039"/>
          </a:xfrm>
          <a:custGeom>
            <a:avLst/>
            <a:gdLst>
              <a:gd name="connsiteX0" fmla="*/ 0 w 4800600"/>
              <a:gd name="connsiteY0" fmla="*/ 694597 h 851212"/>
              <a:gd name="connsiteX1" fmla="*/ 678180 w 4800600"/>
              <a:gd name="connsiteY1" fmla="*/ 351697 h 851212"/>
              <a:gd name="connsiteX2" fmla="*/ 1402080 w 4800600"/>
              <a:gd name="connsiteY2" fmla="*/ 69757 h 851212"/>
              <a:gd name="connsiteX3" fmla="*/ 1973580 w 4800600"/>
              <a:gd name="connsiteY3" fmla="*/ 24037 h 851212"/>
              <a:gd name="connsiteX4" fmla="*/ 2804160 w 4800600"/>
              <a:gd name="connsiteY4" fmla="*/ 389797 h 851212"/>
              <a:gd name="connsiteX5" fmla="*/ 3185160 w 4800600"/>
              <a:gd name="connsiteY5" fmla="*/ 565057 h 851212"/>
              <a:gd name="connsiteX6" fmla="*/ 4030980 w 4800600"/>
              <a:gd name="connsiteY6" fmla="*/ 755557 h 851212"/>
              <a:gd name="connsiteX7" fmla="*/ 4480560 w 4800600"/>
              <a:gd name="connsiteY7" fmla="*/ 846997 h 851212"/>
              <a:gd name="connsiteX8" fmla="*/ 4800600 w 4800600"/>
              <a:gd name="connsiteY8" fmla="*/ 626017 h 851212"/>
              <a:gd name="connsiteX0" fmla="*/ 0 w 6057900"/>
              <a:gd name="connsiteY0" fmla="*/ 915577 h 915577"/>
              <a:gd name="connsiteX1" fmla="*/ 1935480 w 6057900"/>
              <a:gd name="connsiteY1" fmla="*/ 351697 h 915577"/>
              <a:gd name="connsiteX2" fmla="*/ 2659380 w 6057900"/>
              <a:gd name="connsiteY2" fmla="*/ 69757 h 915577"/>
              <a:gd name="connsiteX3" fmla="*/ 3230880 w 6057900"/>
              <a:gd name="connsiteY3" fmla="*/ 24037 h 915577"/>
              <a:gd name="connsiteX4" fmla="*/ 4061460 w 6057900"/>
              <a:gd name="connsiteY4" fmla="*/ 389797 h 915577"/>
              <a:gd name="connsiteX5" fmla="*/ 4442460 w 6057900"/>
              <a:gd name="connsiteY5" fmla="*/ 565057 h 915577"/>
              <a:gd name="connsiteX6" fmla="*/ 5288280 w 6057900"/>
              <a:gd name="connsiteY6" fmla="*/ 755557 h 915577"/>
              <a:gd name="connsiteX7" fmla="*/ 5737860 w 6057900"/>
              <a:gd name="connsiteY7" fmla="*/ 846997 h 915577"/>
              <a:gd name="connsiteX8" fmla="*/ 6057900 w 6057900"/>
              <a:gd name="connsiteY8" fmla="*/ 626017 h 915577"/>
              <a:gd name="connsiteX0" fmla="*/ 0 w 6057900"/>
              <a:gd name="connsiteY0" fmla="*/ 915577 h 982383"/>
              <a:gd name="connsiteX1" fmla="*/ 1935480 w 6057900"/>
              <a:gd name="connsiteY1" fmla="*/ 351697 h 982383"/>
              <a:gd name="connsiteX2" fmla="*/ 2659380 w 6057900"/>
              <a:gd name="connsiteY2" fmla="*/ 69757 h 982383"/>
              <a:gd name="connsiteX3" fmla="*/ 3230880 w 6057900"/>
              <a:gd name="connsiteY3" fmla="*/ 24037 h 982383"/>
              <a:gd name="connsiteX4" fmla="*/ 4061460 w 6057900"/>
              <a:gd name="connsiteY4" fmla="*/ 389797 h 982383"/>
              <a:gd name="connsiteX5" fmla="*/ 4442460 w 6057900"/>
              <a:gd name="connsiteY5" fmla="*/ 565057 h 982383"/>
              <a:gd name="connsiteX6" fmla="*/ 5288280 w 6057900"/>
              <a:gd name="connsiteY6" fmla="*/ 755557 h 982383"/>
              <a:gd name="connsiteX7" fmla="*/ 5737860 w 6057900"/>
              <a:gd name="connsiteY7" fmla="*/ 846997 h 982383"/>
              <a:gd name="connsiteX8" fmla="*/ 6057900 w 6057900"/>
              <a:gd name="connsiteY8" fmla="*/ 626017 h 982383"/>
              <a:gd name="connsiteX0" fmla="*/ 0 w 6073140"/>
              <a:gd name="connsiteY0" fmla="*/ 770797 h 851212"/>
              <a:gd name="connsiteX1" fmla="*/ 1950720 w 6073140"/>
              <a:gd name="connsiteY1" fmla="*/ 351697 h 851212"/>
              <a:gd name="connsiteX2" fmla="*/ 2674620 w 6073140"/>
              <a:gd name="connsiteY2" fmla="*/ 69757 h 851212"/>
              <a:gd name="connsiteX3" fmla="*/ 3246120 w 6073140"/>
              <a:gd name="connsiteY3" fmla="*/ 24037 h 851212"/>
              <a:gd name="connsiteX4" fmla="*/ 4076700 w 6073140"/>
              <a:gd name="connsiteY4" fmla="*/ 389797 h 851212"/>
              <a:gd name="connsiteX5" fmla="*/ 4457700 w 6073140"/>
              <a:gd name="connsiteY5" fmla="*/ 565057 h 851212"/>
              <a:gd name="connsiteX6" fmla="*/ 5303520 w 6073140"/>
              <a:gd name="connsiteY6" fmla="*/ 755557 h 851212"/>
              <a:gd name="connsiteX7" fmla="*/ 5753100 w 6073140"/>
              <a:gd name="connsiteY7" fmla="*/ 846997 h 851212"/>
              <a:gd name="connsiteX8" fmla="*/ 6073140 w 6073140"/>
              <a:gd name="connsiteY8" fmla="*/ 626017 h 851212"/>
              <a:gd name="connsiteX0" fmla="*/ 0 w 6073140"/>
              <a:gd name="connsiteY0" fmla="*/ 770797 h 945039"/>
              <a:gd name="connsiteX1" fmla="*/ 1950720 w 6073140"/>
              <a:gd name="connsiteY1" fmla="*/ 351697 h 945039"/>
              <a:gd name="connsiteX2" fmla="*/ 2674620 w 6073140"/>
              <a:gd name="connsiteY2" fmla="*/ 69757 h 945039"/>
              <a:gd name="connsiteX3" fmla="*/ 3246120 w 6073140"/>
              <a:gd name="connsiteY3" fmla="*/ 24037 h 945039"/>
              <a:gd name="connsiteX4" fmla="*/ 4076700 w 6073140"/>
              <a:gd name="connsiteY4" fmla="*/ 389797 h 945039"/>
              <a:gd name="connsiteX5" fmla="*/ 4457700 w 6073140"/>
              <a:gd name="connsiteY5" fmla="*/ 565057 h 945039"/>
              <a:gd name="connsiteX6" fmla="*/ 5303520 w 6073140"/>
              <a:gd name="connsiteY6" fmla="*/ 755557 h 945039"/>
              <a:gd name="connsiteX7" fmla="*/ 5753100 w 6073140"/>
              <a:gd name="connsiteY7" fmla="*/ 846997 h 945039"/>
              <a:gd name="connsiteX8" fmla="*/ 6073140 w 6073140"/>
              <a:gd name="connsiteY8" fmla="*/ 626017 h 94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3140" h="945039">
                <a:moveTo>
                  <a:pt x="0" y="770797"/>
                </a:moveTo>
                <a:cubicBezTo>
                  <a:pt x="397510" y="1299117"/>
                  <a:pt x="1504950" y="468537"/>
                  <a:pt x="1950720" y="351697"/>
                </a:cubicBezTo>
                <a:cubicBezTo>
                  <a:pt x="2396490" y="234857"/>
                  <a:pt x="2458720" y="124367"/>
                  <a:pt x="2674620" y="69757"/>
                </a:cubicBezTo>
                <a:cubicBezTo>
                  <a:pt x="2890520" y="15147"/>
                  <a:pt x="3012440" y="-29303"/>
                  <a:pt x="3246120" y="24037"/>
                </a:cubicBezTo>
                <a:cubicBezTo>
                  <a:pt x="3479800" y="77377"/>
                  <a:pt x="3874770" y="299627"/>
                  <a:pt x="4076700" y="389797"/>
                </a:cubicBezTo>
                <a:cubicBezTo>
                  <a:pt x="4278630" y="479967"/>
                  <a:pt x="4253230" y="504097"/>
                  <a:pt x="4457700" y="565057"/>
                </a:cubicBezTo>
                <a:cubicBezTo>
                  <a:pt x="4662170" y="626017"/>
                  <a:pt x="5087620" y="708567"/>
                  <a:pt x="5303520" y="755557"/>
                </a:cubicBezTo>
                <a:cubicBezTo>
                  <a:pt x="5519420" y="802547"/>
                  <a:pt x="5624830" y="868587"/>
                  <a:pt x="5753100" y="846997"/>
                </a:cubicBezTo>
                <a:cubicBezTo>
                  <a:pt x="5881370" y="825407"/>
                  <a:pt x="5977255" y="725712"/>
                  <a:pt x="6073140" y="626017"/>
                </a:cubicBezTo>
              </a:path>
            </a:pathLst>
          </a:custGeom>
          <a:noFill/>
          <a:ln w="381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225">
            <a:extLst>
              <a:ext uri="{FF2B5EF4-FFF2-40B4-BE49-F238E27FC236}">
                <a16:creationId xmlns:a16="http://schemas.microsoft.com/office/drawing/2014/main" id="{9D4E0804-589C-4136-AB5A-D3FF1DB73E3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15" y="2490279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25">
            <a:extLst>
              <a:ext uri="{FF2B5EF4-FFF2-40B4-BE49-F238E27FC236}">
                <a16:creationId xmlns:a16="http://schemas.microsoft.com/office/drawing/2014/main" id="{86CF42B2-6C68-44D6-8F2A-4124BB5268A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0" y="2639633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25">
            <a:extLst>
              <a:ext uri="{FF2B5EF4-FFF2-40B4-BE49-F238E27FC236}">
                <a16:creationId xmlns:a16="http://schemas.microsoft.com/office/drawing/2014/main" id="{2F8601B0-3DE2-4D53-BD82-823B0305555E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96" y="1466065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25">
            <a:extLst>
              <a:ext uri="{FF2B5EF4-FFF2-40B4-BE49-F238E27FC236}">
                <a16:creationId xmlns:a16="http://schemas.microsoft.com/office/drawing/2014/main" id="{1ACD299D-A75C-4760-BAD0-06630BD8F48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98" y="1523989"/>
            <a:ext cx="408562" cy="45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439D12B-9A00-4CE8-8332-8A29A2AAADAF}"/>
              </a:ext>
            </a:extLst>
          </p:cNvPr>
          <p:cNvSpPr/>
          <p:nvPr/>
        </p:nvSpPr>
        <p:spPr>
          <a:xfrm>
            <a:off x="1543475" y="1835905"/>
            <a:ext cx="5433060" cy="510832"/>
          </a:xfrm>
          <a:custGeom>
            <a:avLst/>
            <a:gdLst>
              <a:gd name="connsiteX0" fmla="*/ 0 w 5433060"/>
              <a:gd name="connsiteY0" fmla="*/ 0 h 510832"/>
              <a:gd name="connsiteX1" fmla="*/ 182880 w 5433060"/>
              <a:gd name="connsiteY1" fmla="*/ 175260 h 510832"/>
              <a:gd name="connsiteX2" fmla="*/ 640080 w 5433060"/>
              <a:gd name="connsiteY2" fmla="*/ 175260 h 510832"/>
              <a:gd name="connsiteX3" fmla="*/ 967740 w 5433060"/>
              <a:gd name="connsiteY3" fmla="*/ 228600 h 510832"/>
              <a:gd name="connsiteX4" fmla="*/ 1485900 w 5433060"/>
              <a:gd name="connsiteY4" fmla="*/ 502920 h 510832"/>
              <a:gd name="connsiteX5" fmla="*/ 1889760 w 5433060"/>
              <a:gd name="connsiteY5" fmla="*/ 419100 h 510832"/>
              <a:gd name="connsiteX6" fmla="*/ 2362200 w 5433060"/>
              <a:gd name="connsiteY6" fmla="*/ 236220 h 510832"/>
              <a:gd name="connsiteX7" fmla="*/ 2941320 w 5433060"/>
              <a:gd name="connsiteY7" fmla="*/ 243840 h 510832"/>
              <a:gd name="connsiteX8" fmla="*/ 3337560 w 5433060"/>
              <a:gd name="connsiteY8" fmla="*/ 327660 h 510832"/>
              <a:gd name="connsiteX9" fmla="*/ 3855720 w 5433060"/>
              <a:gd name="connsiteY9" fmla="*/ 129540 h 510832"/>
              <a:gd name="connsiteX10" fmla="*/ 4632960 w 5433060"/>
              <a:gd name="connsiteY10" fmla="*/ 144780 h 510832"/>
              <a:gd name="connsiteX11" fmla="*/ 5219700 w 5433060"/>
              <a:gd name="connsiteY11" fmla="*/ 251460 h 510832"/>
              <a:gd name="connsiteX12" fmla="*/ 5433060 w 5433060"/>
              <a:gd name="connsiteY12" fmla="*/ 144780 h 51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33060" h="510832">
                <a:moveTo>
                  <a:pt x="0" y="0"/>
                </a:moveTo>
                <a:cubicBezTo>
                  <a:pt x="38100" y="73025"/>
                  <a:pt x="76200" y="146050"/>
                  <a:pt x="182880" y="175260"/>
                </a:cubicBezTo>
                <a:cubicBezTo>
                  <a:pt x="289560" y="204470"/>
                  <a:pt x="509270" y="166370"/>
                  <a:pt x="640080" y="175260"/>
                </a:cubicBezTo>
                <a:cubicBezTo>
                  <a:pt x="770890" y="184150"/>
                  <a:pt x="826770" y="173990"/>
                  <a:pt x="967740" y="228600"/>
                </a:cubicBezTo>
                <a:cubicBezTo>
                  <a:pt x="1108710" y="283210"/>
                  <a:pt x="1332230" y="471170"/>
                  <a:pt x="1485900" y="502920"/>
                </a:cubicBezTo>
                <a:cubicBezTo>
                  <a:pt x="1639570" y="534670"/>
                  <a:pt x="1743710" y="463550"/>
                  <a:pt x="1889760" y="419100"/>
                </a:cubicBezTo>
                <a:cubicBezTo>
                  <a:pt x="2035810" y="374650"/>
                  <a:pt x="2186940" y="265430"/>
                  <a:pt x="2362200" y="236220"/>
                </a:cubicBezTo>
                <a:cubicBezTo>
                  <a:pt x="2537460" y="207010"/>
                  <a:pt x="2778760" y="228600"/>
                  <a:pt x="2941320" y="243840"/>
                </a:cubicBezTo>
                <a:cubicBezTo>
                  <a:pt x="3103880" y="259080"/>
                  <a:pt x="3185160" y="346710"/>
                  <a:pt x="3337560" y="327660"/>
                </a:cubicBezTo>
                <a:cubicBezTo>
                  <a:pt x="3489960" y="308610"/>
                  <a:pt x="3639820" y="160020"/>
                  <a:pt x="3855720" y="129540"/>
                </a:cubicBezTo>
                <a:cubicBezTo>
                  <a:pt x="4071620" y="99060"/>
                  <a:pt x="4405630" y="124460"/>
                  <a:pt x="4632960" y="144780"/>
                </a:cubicBezTo>
                <a:cubicBezTo>
                  <a:pt x="4860290" y="165100"/>
                  <a:pt x="5086350" y="251460"/>
                  <a:pt x="5219700" y="251460"/>
                </a:cubicBezTo>
                <a:cubicBezTo>
                  <a:pt x="5353050" y="251460"/>
                  <a:pt x="5393055" y="198120"/>
                  <a:pt x="5433060" y="144780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 Box 25">
            <a:extLst>
              <a:ext uri="{FF2B5EF4-FFF2-40B4-BE49-F238E27FC236}">
                <a16:creationId xmlns:a16="http://schemas.microsoft.com/office/drawing/2014/main" id="{C99862BD-2C35-4CDC-A35F-2AFCAE8EF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26" y="3404569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10.12.0.0/16 </a:t>
            </a:r>
          </a:p>
        </p:txBody>
      </p:sp>
      <p:sp>
        <p:nvSpPr>
          <p:cNvPr id="111" name="Text Box 25">
            <a:extLst>
              <a:ext uri="{FF2B5EF4-FFF2-40B4-BE49-F238E27FC236}">
                <a16:creationId xmlns:a16="http://schemas.microsoft.com/office/drawing/2014/main" id="{D83ACA4D-C8F5-4588-9092-2424E971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317" y="3350843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10.13.0.0/16 </a:t>
            </a:r>
          </a:p>
        </p:txBody>
      </p:sp>
      <p:sp>
        <p:nvSpPr>
          <p:cNvPr id="112" name="Text Box 25">
            <a:extLst>
              <a:ext uri="{FF2B5EF4-FFF2-40B4-BE49-F238E27FC236}">
                <a16:creationId xmlns:a16="http://schemas.microsoft.com/office/drawing/2014/main" id="{767F9F58-7A71-40EC-9F34-96C79005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781" y="1261898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0000FF"/>
                </a:solidFill>
                <a:latin typeface="+mn-lt"/>
              </a:rPr>
              <a:t>10.12.0.0/20 </a:t>
            </a: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2C4C7DCE-91F3-4A70-A8FA-EB95585E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366" y="1161820"/>
            <a:ext cx="220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0000FF"/>
                </a:solidFill>
                <a:latin typeface="+mn-lt"/>
              </a:rPr>
              <a:t>10.11.224.0/19 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8E5CC6B-A42F-4CE3-B0EF-66E3D0C9308E}"/>
              </a:ext>
            </a:extLst>
          </p:cNvPr>
          <p:cNvGrpSpPr/>
          <p:nvPr/>
        </p:nvGrpSpPr>
        <p:grpSpPr>
          <a:xfrm>
            <a:off x="1120307" y="1261898"/>
            <a:ext cx="5481477" cy="2719783"/>
            <a:chOff x="1365575" y="1486488"/>
            <a:chExt cx="5481477" cy="271978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A1D2FEF-152C-4858-A7BA-107CCC12C9D8}"/>
                </a:ext>
              </a:extLst>
            </p:cNvPr>
            <p:cNvSpPr/>
            <p:nvPr/>
          </p:nvSpPr>
          <p:spPr>
            <a:xfrm>
              <a:off x="1788743" y="1486488"/>
              <a:ext cx="1334743" cy="3564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8A3B549-FFEC-4C72-A18F-7A98EFB5C5C5}"/>
                </a:ext>
              </a:extLst>
            </p:cNvPr>
            <p:cNvSpPr/>
            <p:nvPr/>
          </p:nvSpPr>
          <p:spPr>
            <a:xfrm>
              <a:off x="1365575" y="3658634"/>
              <a:ext cx="1334743" cy="3564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EEC8105-289F-4C46-A15B-DC7692E69B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9666" y="1862065"/>
              <a:ext cx="956050" cy="2136426"/>
            </a:xfrm>
            <a:prstGeom prst="straightConnector1">
              <a:avLst/>
            </a:prstGeom>
            <a:ln w="28575">
              <a:solidFill>
                <a:srgbClr val="FF0000"/>
              </a:solidFill>
              <a:miter lim="800000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F03C2A4-01E8-40E7-A402-DB749EE42A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7473" y="3943940"/>
              <a:ext cx="894187" cy="176138"/>
            </a:xfrm>
            <a:prstGeom prst="straightConnector1">
              <a:avLst/>
            </a:prstGeom>
            <a:ln w="28575">
              <a:solidFill>
                <a:srgbClr val="FF0000"/>
              </a:solidFill>
              <a:miter lim="800000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EC0062-E9B8-4503-B7DB-9A25BA6127ED}"/>
                </a:ext>
              </a:extLst>
            </p:cNvPr>
            <p:cNvSpPr/>
            <p:nvPr/>
          </p:nvSpPr>
          <p:spPr>
            <a:xfrm>
              <a:off x="3634225" y="3894779"/>
              <a:ext cx="3212827" cy="311492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Overlapping IP ranges!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874CAC7-243A-4B23-B14B-3907B9634047}"/>
              </a:ext>
            </a:extLst>
          </p:cNvPr>
          <p:cNvGrpSpPr/>
          <p:nvPr/>
        </p:nvGrpSpPr>
        <p:grpSpPr>
          <a:xfrm>
            <a:off x="60953" y="1253928"/>
            <a:ext cx="4986770" cy="3734735"/>
            <a:chOff x="60953" y="1253928"/>
            <a:chExt cx="4986770" cy="373473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9AA6FE-019C-428F-B7C3-A272F6EDCA99}"/>
                </a:ext>
              </a:extLst>
            </p:cNvPr>
            <p:cNvSpPr/>
            <p:nvPr/>
          </p:nvSpPr>
          <p:spPr>
            <a:xfrm>
              <a:off x="482956" y="1253928"/>
              <a:ext cx="1059354" cy="3758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/>
                </a:rPr>
                <a:t>65000:111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8D928B6-4A03-41D9-9E83-A769646C458F}"/>
                </a:ext>
              </a:extLst>
            </p:cNvPr>
            <p:cNvSpPr/>
            <p:nvPr/>
          </p:nvSpPr>
          <p:spPr>
            <a:xfrm>
              <a:off x="60953" y="3424364"/>
              <a:ext cx="1059354" cy="3758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cs typeface="Arial"/>
                </a:rPr>
                <a:t>65000:222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11BBF08-D72C-4265-B1DF-B5F927697C29}"/>
                </a:ext>
              </a:extLst>
            </p:cNvPr>
            <p:cNvSpPr/>
            <p:nvPr/>
          </p:nvSpPr>
          <p:spPr>
            <a:xfrm>
              <a:off x="784673" y="4104963"/>
              <a:ext cx="4263050" cy="8837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Solution</a:t>
              </a:r>
            </a:p>
            <a:p>
              <a:pPr algn="ctr"/>
              <a:r>
                <a:rPr 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Route Distinguisher - 64-bit ID</a:t>
              </a:r>
            </a:p>
            <a:p>
              <a:pPr algn="ctr"/>
              <a:r>
                <a:rPr lang="en-US" sz="1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prepended to IPv4 prefixes</a:t>
              </a:r>
            </a:p>
            <a:p>
              <a:pPr algn="ctr"/>
              <a:r>
                <a:rPr 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  <a:cs typeface="Arial"/>
                </a:rPr>
                <a:t>locally defined on EACH PE</a:t>
              </a:r>
              <a:endParaRPr 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Arial"/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6D1A538-512D-4E8C-B588-B7C7457CD907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H="1" flipV="1">
              <a:off x="590630" y="3800208"/>
              <a:ext cx="239374" cy="378068"/>
            </a:xfrm>
            <a:prstGeom prst="straightConnector1">
              <a:avLst/>
            </a:prstGeom>
            <a:ln w="28575">
              <a:solidFill>
                <a:srgbClr val="00B050"/>
              </a:solidFill>
              <a:miter lim="800000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E1C7B89-DAD1-4818-A5A5-37E920DBDD40}"/>
                </a:ext>
              </a:extLst>
            </p:cNvPr>
            <p:cNvCxnSpPr>
              <a:cxnSpLocks/>
              <a:endCxn id="120" idx="2"/>
            </p:cNvCxnSpPr>
            <p:nvPr/>
          </p:nvCxnSpPr>
          <p:spPr>
            <a:xfrm flipH="1" flipV="1">
              <a:off x="1012633" y="1629772"/>
              <a:ext cx="1296938" cy="2555754"/>
            </a:xfrm>
            <a:prstGeom prst="straightConnector1">
              <a:avLst/>
            </a:prstGeom>
            <a:ln w="28575">
              <a:solidFill>
                <a:srgbClr val="00B050"/>
              </a:solidFill>
              <a:miter lim="800000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9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niper_PPT_UPDATE_0216_v5a_test">
  <a:themeElements>
    <a:clrScheme name="Juniper Colors 2014">
      <a:dk1>
        <a:srgbClr val="445E88"/>
      </a:dk1>
      <a:lt1>
        <a:srgbClr val="FFFFFF"/>
      </a:lt1>
      <a:dk2>
        <a:srgbClr val="A8B9C8"/>
      </a:dk2>
      <a:lt2>
        <a:srgbClr val="C8C8C8"/>
      </a:lt2>
      <a:accent1>
        <a:srgbClr val="3EBAF1"/>
      </a:accent1>
      <a:accent2>
        <a:srgbClr val="3C3C3C"/>
      </a:accent2>
      <a:accent3>
        <a:srgbClr val="E76252"/>
      </a:accent3>
      <a:accent4>
        <a:srgbClr val="68AE64"/>
      </a:accent4>
      <a:accent5>
        <a:srgbClr val="3095C2"/>
      </a:accent5>
      <a:accent6>
        <a:srgbClr val="00A3A5"/>
      </a:accent6>
      <a:hlink>
        <a:srgbClr val="0067AB"/>
      </a:hlink>
      <a:folHlink>
        <a:srgbClr val="6464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25" tIns="45713" rIns="91425" bIns="45713" rtlCol="0" anchor="ctr"/>
      <a:lstStyle>
        <a:defPPr algn="ctr">
          <a:defRPr sz="140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lIns="45643" tIns="22821" rIns="45643" bIns="22821"/>
      <a:lstStyle>
        <a:defPPr algn="l">
          <a:lnSpc>
            <a:spcPct val="90000"/>
          </a:lnSpc>
          <a:defRPr sz="1400" dirty="0" smtClean="0">
            <a:solidFill>
              <a:schemeClr val="accent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6_JN template design file">
  <a:themeElements>
    <a:clrScheme name="JN template design file 2">
      <a:dk1>
        <a:srgbClr val="333333"/>
      </a:dk1>
      <a:lt1>
        <a:srgbClr val="FFFFFF"/>
      </a:lt1>
      <a:dk2>
        <a:srgbClr val="93220B"/>
      </a:dk2>
      <a:lt2>
        <a:srgbClr val="5C852D"/>
      </a:lt2>
      <a:accent1>
        <a:srgbClr val="5D87A1"/>
      </a:accent1>
      <a:accent2>
        <a:srgbClr val="BFC16B"/>
      </a:accent2>
      <a:accent3>
        <a:srgbClr val="FFFFFF"/>
      </a:accent3>
      <a:accent4>
        <a:srgbClr val="2A2A2A"/>
      </a:accent4>
      <a:accent5>
        <a:srgbClr val="B6C3CD"/>
      </a:accent5>
      <a:accent6>
        <a:srgbClr val="ADAF60"/>
      </a:accent6>
      <a:hlink>
        <a:srgbClr val="0067AC"/>
      </a:hlink>
      <a:folHlink>
        <a:srgbClr val="F6A01A"/>
      </a:folHlink>
    </a:clrScheme>
    <a:fontScheme name="JuniperTemplat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N template design file 1">
        <a:dk1>
          <a:srgbClr val="333333"/>
        </a:dk1>
        <a:lt1>
          <a:srgbClr val="FFFFFF"/>
        </a:lt1>
        <a:dk2>
          <a:srgbClr val="93220B"/>
        </a:dk2>
        <a:lt2>
          <a:srgbClr val="5C852D"/>
        </a:lt2>
        <a:accent1>
          <a:srgbClr val="0067AC"/>
        </a:accent1>
        <a:accent2>
          <a:srgbClr val="BFC16B"/>
        </a:accent2>
        <a:accent3>
          <a:srgbClr val="FFFFFF"/>
        </a:accent3>
        <a:accent4>
          <a:srgbClr val="2A2A2A"/>
        </a:accent4>
        <a:accent5>
          <a:srgbClr val="AAB8D2"/>
        </a:accent5>
        <a:accent6>
          <a:srgbClr val="ADAF60"/>
        </a:accent6>
        <a:hlink>
          <a:srgbClr val="5D87A1"/>
        </a:hlink>
        <a:folHlink>
          <a:srgbClr val="F6A0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N template design file 2">
        <a:dk1>
          <a:srgbClr val="333333"/>
        </a:dk1>
        <a:lt1>
          <a:srgbClr val="FFFFFF"/>
        </a:lt1>
        <a:dk2>
          <a:srgbClr val="93220B"/>
        </a:dk2>
        <a:lt2>
          <a:srgbClr val="5C852D"/>
        </a:lt2>
        <a:accent1>
          <a:srgbClr val="5D87A1"/>
        </a:accent1>
        <a:accent2>
          <a:srgbClr val="BFC16B"/>
        </a:accent2>
        <a:accent3>
          <a:srgbClr val="FFFFFF"/>
        </a:accent3>
        <a:accent4>
          <a:srgbClr val="2A2A2A"/>
        </a:accent4>
        <a:accent5>
          <a:srgbClr val="B6C3CD"/>
        </a:accent5>
        <a:accent6>
          <a:srgbClr val="ADAF60"/>
        </a:accent6>
        <a:hlink>
          <a:srgbClr val="0067AC"/>
        </a:hlink>
        <a:folHlink>
          <a:srgbClr val="F6A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esenter title">
      <a:srgbClr val="4D4D4D"/>
    </a:custClr>
    <a:custClr name="text title">
      <a:srgbClr val="292929"/>
    </a:custClr>
    <a:custClr name="subtitle blue">
      <a:srgbClr val="5D87A1"/>
    </a:custClr>
    <a:custClr name="axis">
      <a:srgbClr val="807F83"/>
    </a:custClr>
  </a:custClrLst>
</a:theme>
</file>

<file path=ppt/theme/theme3.xml><?xml version="1.0" encoding="utf-8"?>
<a:theme xmlns:a="http://schemas.openxmlformats.org/drawingml/2006/main" name="1_Cx_template_J3.05.P10.T24">
  <a:themeElements>
    <a:clrScheme name="Ed Services">
      <a:dk1>
        <a:srgbClr val="000000"/>
      </a:dk1>
      <a:lt1>
        <a:srgbClr val="FFFFFF"/>
      </a:lt1>
      <a:dk2>
        <a:srgbClr val="5D87A1"/>
      </a:dk2>
      <a:lt2>
        <a:srgbClr val="807F83"/>
      </a:lt2>
      <a:accent1>
        <a:srgbClr val="80A1B6"/>
      </a:accent1>
      <a:accent2>
        <a:srgbClr val="0067AC"/>
      </a:accent2>
      <a:accent3>
        <a:srgbClr val="49A942"/>
      </a:accent3>
      <a:accent4>
        <a:srgbClr val="F6A01A"/>
      </a:accent4>
      <a:accent5>
        <a:srgbClr val="C00000"/>
      </a:accent5>
      <a:accent6>
        <a:srgbClr val="2F5376"/>
      </a:accent6>
      <a:hlink>
        <a:srgbClr val="0067AC"/>
      </a:hlink>
      <a:folHlink>
        <a:srgbClr val="C00000"/>
      </a:folHlink>
    </a:clrScheme>
    <a:fontScheme name="1_Cx_template_J3.05.P10.T24">
      <a:majorFont>
        <a:latin typeface="Franklin Gothic Heavy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8207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Book" pitchFamily="34" charset="0"/>
          </a:defRPr>
        </a:defPPr>
      </a:lstStyle>
    </a:spDef>
    <a:lnDef>
      <a:spPr bwMode="auto">
        <a:solidFill>
          <a:schemeClr val="hlink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Cx_template_J3.05.P10.T24 1">
        <a:dk1>
          <a:srgbClr val="000000"/>
        </a:dk1>
        <a:lt1>
          <a:srgbClr val="FFFFFF"/>
        </a:lt1>
        <a:dk2>
          <a:srgbClr val="5D87A1"/>
        </a:dk2>
        <a:lt2>
          <a:srgbClr val="807F83"/>
        </a:lt2>
        <a:accent1>
          <a:srgbClr val="80A1B6"/>
        </a:accent1>
        <a:accent2>
          <a:srgbClr val="0067AC"/>
        </a:accent2>
        <a:accent3>
          <a:srgbClr val="FFFFFF"/>
        </a:accent3>
        <a:accent4>
          <a:srgbClr val="000000"/>
        </a:accent4>
        <a:accent5>
          <a:srgbClr val="C0CDD7"/>
        </a:accent5>
        <a:accent6>
          <a:srgbClr val="005D9B"/>
        </a:accent6>
        <a:hlink>
          <a:srgbClr val="F6A01A"/>
        </a:hlink>
        <a:folHlink>
          <a:srgbClr val="49A9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a3ce5a06-b323-45b4-8d97-2f59321c9a5a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EA_x0020_Deliverables_x0020__x002d__x0020_Harvestable_x0020_Practice_x0020_notification xmlns="fd1806a5-2e6f-4df5-a22c-d1e0e9c50a3f">
      <Url>https://junipernetworks.sharepoint.com/teams/customers/_layouts/15/wrkstat.aspx?List=fd1806a5-2e6f-4df5-a22c-d1e0e9c50a3f&amp;WorkflowInstanceName=6d416025-53ec-49c9-a323-38b9e5134c93</Url>
      <Description>Mail data not populated to mail queue as Harvestable in not Proposed.</Description>
    </EMEA_x0020_Deliverables_x0020__x002d__x0020_Harvestable_x0020_Practice_x0020_notification>
    <PID xmlns="5bacf3eb-85db-40c6-8311-b304f5576e40" xsi:nil="true"/>
    <n237544c85b843f68fdc3fe591a58903 xmlns="65adcae9-6a9f-4cbe-8c22-45fabbcfc192">
      <Terms xmlns="http://schemas.microsoft.com/office/infopath/2007/PartnerControls"/>
    </n237544c85b843f68fdc3fe591a58903>
    <fc5403ef06f04c1fae9a0be6d2777514 xmlns="65adcae9-6a9f-4cbe-8c22-45fabbcfc192">
      <Terms xmlns="http://schemas.microsoft.com/office/infopath/2007/PartnerControls"/>
    </fc5403ef06f04c1fae9a0be6d2777514>
    <PS_x0020_Author xmlns="65adcae9-6a9f-4cbe-8c22-45fabbcfc192">
      <UserInfo>
        <DisplayName/>
        <AccountId xsi:nil="true"/>
        <AccountType/>
      </UserInfo>
    </PS_x0020_Author>
    <f6de3106a7704869aedc837c303a2562 xmlns="fd1806a5-2e6f-4df5-a22c-d1e0e9c50a3f">
      <Terms xmlns="http://schemas.microsoft.com/office/infopath/2007/PartnerControls"/>
    </f6de3106a7704869aedc837c303a2562>
    <k79f45f937734fd4816bfe1e36509664 xmlns="65adcae9-6a9f-4cbe-8c22-45fabbcfc192">
      <Terms xmlns="http://schemas.microsoft.com/office/infopath/2007/PartnerControls"/>
    </k79f45f937734fd4816bfe1e36509664>
    <IconOverlay xmlns="http://schemas.microsoft.com/sharepoint/v4" xsi:nil="true"/>
    <Ratings xmlns="http://schemas.microsoft.com/sharepoint/v3" xsi:nil="true"/>
    <n526fa564f74443abd6acea6c484a720 xmlns="93d2f917-53ea-4b68-8e9a-9517fad2e33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EMEA</TermName>
          <TermId xmlns="http://schemas.microsoft.com/office/infopath/2007/PartnerControls">4ed7c0e6-1a77-4332-8a60-7460867eac7c</TermId>
        </TermInfo>
      </Terms>
    </n526fa564f74443abd6acea6c484a720>
    <oa8c3f8f52c046f7b451a8ca3ee0bd48 xmlns="65adcae9-6a9f-4cbe-8c22-45fabbcfc192">
      <Terms xmlns="http://schemas.microsoft.com/office/infopath/2007/PartnerControls"/>
    </oa8c3f8f52c046f7b451a8ca3ee0bd48>
    <EMEA_x0020_Missing_x0020_Data_x0020_Debi xmlns="fd1806a5-2e6f-4df5-a22c-d1e0e9c50a3f">
      <Url xsi:nil="true"/>
      <Description xsi:nil="true"/>
    </EMEA_x0020_Missing_x0020_Data_x0020_Debi>
    <Review_x0020_my_x0020_Tagging xmlns="65adcae9-6a9f-4cbe-8c22-45fabbcfc192">false</Review_x0020_my_x0020_Tagging>
    <TaxCatchAll xmlns="cb645b5b-9a36-43da-96bf-ab72ec91ddff">
      <Value>2120</Value>
      <Value>2077</Value>
      <Value>1912</Value>
    </TaxCatchAll>
    <g182f36507f448fd9c3ba87f695ad3d7 xmlns="5bacf3eb-85db-40c6-8311-b304f5576e40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</TermName>
          <TermId xmlns="http://schemas.microsoft.com/office/infopath/2007/PartnerControls">0750ea77-c5e9-4e3d-87a1-90138ebe13bf</TermId>
        </TermInfo>
      </Terms>
    </g182f36507f448fd9c3ba87f695ad3d7>
    <f89526c942e34c0d81162ee3b7163189 xmlns="65adcae9-6a9f-4cbe-8c22-45fabbcfc192">
      <Terms xmlns="http://schemas.microsoft.com/office/infopath/2007/PartnerControls"/>
    </f89526c942e34c0d81162ee3b7163189>
    <pd566b4dca024ae8859fb62212101de9 xmlns="65adcae9-6a9f-4cbe-8c22-45fabbcfc192">
      <Terms xmlns="http://schemas.microsoft.com/office/infopath/2007/PartnerControls"/>
    </pd566b4dca024ae8859fb62212101de9>
    <RatedBy xmlns="http://schemas.microsoft.com/sharepoint/v3">
      <UserInfo>
        <DisplayName/>
        <AccountId xsi:nil="true"/>
        <AccountType/>
      </UserInfo>
    </RatedBy>
    <_dlc_DocId xmlns="abc691cc-7042-4f34-8388-e64c51dc111c">CUSTDOCID-154373729-45416</_dlc_DocId>
    <_dlc_DocIdUrl xmlns="abc691cc-7042-4f34-8388-e64c51dc111c">
      <Url>https://junipernetworks.sharepoint.com/teams/customers/_layouts/15/DocIdRedir.aspx?ID=CUSTDOCID-154373729-45416</Url>
      <Description>CUSTDOCID-154373729-45416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8AA833AE6B4E45BA39C477CAFE022F" ma:contentTypeVersion="96" ma:contentTypeDescription="Create a new document." ma:contentTypeScope="" ma:versionID="24553edac6ed77b55e569b4961ebab16">
  <xsd:schema xmlns:xsd="http://www.w3.org/2001/XMLSchema" xmlns:xs="http://www.w3.org/2001/XMLSchema" xmlns:p="http://schemas.microsoft.com/office/2006/metadata/properties" xmlns:ns1="http://schemas.microsoft.com/sharepoint/v3" xmlns:ns2="5bacf3eb-85db-40c6-8311-b304f5576e40" xmlns:ns3="65adcae9-6a9f-4cbe-8c22-45fabbcfc192" xmlns:ns4="9476f0ac-2987-4705-99c1-357d1703bf92" xmlns:ns5="abc691cc-7042-4f34-8388-e64c51dc111c" xmlns:ns6="cb645b5b-9a36-43da-96bf-ab72ec91ddff" xmlns:ns7="93d2f917-53ea-4b68-8e9a-9517fad2e33c" xmlns:ns9="http://schemas.microsoft.com/sharepoint/v4" xmlns:ns10="fd1806a5-2e6f-4df5-a22c-d1e0e9c50a3f" targetNamespace="http://schemas.microsoft.com/office/2006/metadata/properties" ma:root="true" ma:fieldsID="b4e1230669933063dd76678996f9d266" ns1:_="" ns2:_="" ns3:_="" ns4:_="" ns5:_="" ns6:_="" ns7:_="" ns9:_="" ns10:_="">
    <xsd:import namespace="http://schemas.microsoft.com/sharepoint/v3"/>
    <xsd:import namespace="5bacf3eb-85db-40c6-8311-b304f5576e40"/>
    <xsd:import namespace="65adcae9-6a9f-4cbe-8c22-45fabbcfc192"/>
    <xsd:import namespace="9476f0ac-2987-4705-99c1-357d1703bf92"/>
    <xsd:import namespace="abc691cc-7042-4f34-8388-e64c51dc111c"/>
    <xsd:import namespace="cb645b5b-9a36-43da-96bf-ab72ec91ddff"/>
    <xsd:import namespace="93d2f917-53ea-4b68-8e9a-9517fad2e33c"/>
    <xsd:import namespace="http://schemas.microsoft.com/sharepoint/v4"/>
    <xsd:import namespace="fd1806a5-2e6f-4df5-a22c-d1e0e9c50a3f"/>
    <xsd:element name="properties">
      <xsd:complexType>
        <xsd:sequence>
          <xsd:element name="documentManagement">
            <xsd:complexType>
              <xsd:all>
                <xsd:element ref="ns4:SharedWithUsers" minOccurs="0"/>
                <xsd:element ref="ns3:SharingHintHash" minOccurs="0"/>
                <xsd:element ref="ns5:_dlc_DocId" minOccurs="0"/>
                <xsd:element ref="ns5:_dlc_DocIdUrl" minOccurs="0"/>
                <xsd:element ref="ns5:_dlc_DocIdPersistId" minOccurs="0"/>
                <xsd:element ref="ns3:SharedWithDetails" minOccurs="0"/>
                <xsd:element ref="ns1:RatedBy" minOccurs="0"/>
                <xsd:element ref="ns1:Ratings" minOccurs="0"/>
                <xsd:element ref="ns1:AverageRating" minOccurs="0"/>
                <xsd:element ref="ns3:pd566b4dca024ae8859fb62212101de9" minOccurs="0"/>
                <xsd:element ref="ns6:TaxCatchAll" minOccurs="0"/>
                <xsd:element ref="ns6:TaxCatchAllLabel" minOccurs="0"/>
                <xsd:element ref="ns3:f89526c942e34c0d81162ee3b7163189" minOccurs="0"/>
                <xsd:element ref="ns3:fc5403ef06f04c1fae9a0be6d2777514" minOccurs="0"/>
                <xsd:element ref="ns2:PID" minOccurs="0"/>
                <xsd:element ref="ns3:PS_x0020_Author" minOccurs="0"/>
                <xsd:element ref="ns3:n237544c85b843f68fdc3fe591a58903" minOccurs="0"/>
                <xsd:element ref="ns3:Review_x0020_my_x0020_Tagging" minOccurs="0"/>
                <xsd:element ref="ns2:g182f36507f448fd9c3ba87f695ad3d7" minOccurs="0"/>
                <xsd:element ref="ns7:n526fa564f74443abd6acea6c484a720" minOccurs="0"/>
                <xsd:element ref="ns9:IconOverlay" minOccurs="0"/>
                <xsd:element ref="ns10:EMEA_x0020_Missing_x0020_Data_x0020_Debi" minOccurs="0"/>
                <xsd:element ref="ns10:EMEA_x0020_Deliverables_x0020__x002d__x0020_Harvestable_x0020_Practice_x0020_notification" minOccurs="0"/>
                <xsd:element ref="ns3:oa8c3f8f52c046f7b451a8ca3ee0bd48" minOccurs="0"/>
                <xsd:element ref="ns3:k79f45f937734fd4816bfe1e36509664" minOccurs="0"/>
                <xsd:element ref="ns10:f6de3106a7704869aedc837c303a2562" minOccurs="0"/>
                <xsd:element ref="ns3:LastSharedByUser" minOccurs="0"/>
                <xsd:element ref="ns3:LastSharedByTime" minOccurs="0"/>
                <xsd:element ref="ns10:MediaServiceMetadata" minOccurs="0"/>
                <xsd:element ref="ns10:MediaServiceFastMetadata" minOccurs="0"/>
                <xsd:element ref="ns10:MediaServiceDateTaken" minOccurs="0"/>
                <xsd:element ref="ns10:MediaServiceAutoTags" minOccurs="0"/>
                <xsd:element ref="ns10:MediaServiceOCR" minOccurs="0"/>
                <xsd:element ref="ns10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edBy" ma:index="1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8" nillable="true" ma:displayName="User ratings" ma:description="User ratings for the item" ma:hidden="true" ma:internalName="Ratings">
      <xsd:simpleType>
        <xsd:restriction base="dms:Note"/>
      </xsd:simpleType>
    </xsd:element>
    <xsd:element name="AverageRating" ma:index="19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cf3eb-85db-40c6-8311-b304f5576e40" elementFormDefault="qualified">
    <xsd:import namespace="http://schemas.microsoft.com/office/2006/documentManagement/types"/>
    <xsd:import namespace="http://schemas.microsoft.com/office/infopath/2007/PartnerControls"/>
    <xsd:element name="PID" ma:index="28" nillable="true" ma:displayName="PID" ma:internalName="PID">
      <xsd:simpleType>
        <xsd:restriction base="dms:Text">
          <xsd:maxLength value="5"/>
        </xsd:restriction>
      </xsd:simpleType>
    </xsd:element>
    <xsd:element name="g182f36507f448fd9c3ba87f695ad3d7" ma:index="33" nillable="true" ma:taxonomy="true" ma:internalName="g182f36507f448fd9c3ba87f695ad3d7" ma:taxonomyFieldName="Harvestable" ma:displayName="Harvestable" ma:indexed="true" ma:default="2120;#No|0750ea77-c5e9-4e3d-87a1-90138ebe13bf" ma:fieldId="{0182f365-07f4-48fd-9c3b-a87f695ad3d7}" ma:sspId="a3ce5a06-b323-45b4-8d97-2f59321c9a5a" ma:termSetId="fa87a0c5-43b1-4130-936d-6a6d0fc4ee9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dcae9-6a9f-4cbe-8c22-45fabbcfc192" elementFormDefault="qualified">
    <xsd:import namespace="http://schemas.microsoft.com/office/2006/documentManagement/types"/>
    <xsd:import namespace="http://schemas.microsoft.com/office/infopath/2007/PartnerControls"/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pd566b4dca024ae8859fb62212101de9" ma:index="20" nillable="true" ma:taxonomy="true" ma:internalName="pd566b4dca024ae8859fb62212101de9" ma:taxonomyFieldName="Deliverable_x0020_Type" ma:displayName="Deliverable Type" ma:indexed="true" ma:default="" ma:fieldId="{9d566b4d-ca02-4ae8-859f-b62212101de9}" ma:sspId="a3ce5a06-b323-45b4-8d97-2f59321c9a5a" ma:termSetId="553b71b9-19d2-43c0-a846-907a3bbba7f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89526c942e34c0d81162ee3b7163189" ma:index="24" nillable="true" ma:taxonomy="true" ma:internalName="f89526c942e34c0d81162ee3b7163189" ma:taxonomyFieldName="Solution" ma:displayName="Solution" ma:default="" ma:fieldId="{f89526c9-42e3-4c0d-8116-2ee3b7163189}" ma:taxonomyMulti="true" ma:sspId="a3ce5a06-b323-45b4-8d97-2f59321c9a5a" ma:termSetId="b53af24a-b844-47bc-b80d-9fac2c90f9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c5403ef06f04c1fae9a0be6d2777514" ma:index="26" nillable="true" ma:taxonomy="true" ma:internalName="fc5403ef06f04c1fae9a0be6d2777514" ma:taxonomyFieldName="EMEA_x0020_Customer" ma:displayName="EMEA Customer" ma:indexed="true" ma:default="" ma:fieldId="{fc5403ef-06f0-4c1f-ae9a-0be6d2777514}" ma:sspId="a3ce5a06-b323-45b4-8d97-2f59321c9a5a" ma:termSetId="65679b0b-cdda-48c0-8a52-f4699ad8938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S_x0020_Author" ma:index="29" nillable="true" ma:displayName="PS Author" ma:description="​Identify the author (if not same as uploader it should be changed)." ma:indexed="true" ma:list="UserInfo" ma:SharePointGroup="0" ma:internalName="PS_x0020_Auth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237544c85b843f68fdc3fe591a58903" ma:index="30" nillable="true" ma:taxonomy="true" ma:internalName="n237544c85b843f68fdc3fe591a58903" ma:taxonomyFieldName="Reuse_x0020_Factor" ma:displayName="Reuse Factor" ma:indexed="true" ma:default="" ma:fieldId="{7237544c-85b8-43f6-8fdc-3fe591a58903}" ma:sspId="a3ce5a06-b323-45b4-8d97-2f59321c9a5a" ma:termSetId="dbaa4e5d-8c0c-4b4d-a44b-6450d509adc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Review_x0020_my_x0020_Tagging" ma:index="32" nillable="true" ma:displayName="Review my Tagging" ma:default="TRUE" ma:description="Select if you want someone to validate your tagging choices.  Default value is 'Yes' so please select 'No' while completing tagging process." ma:indexed="true" ma:internalName="Review_x0020_my_x0020_Tagging" ma:readOnly="false">
      <xsd:simpleType>
        <xsd:restriction base="dms:Boolean"/>
      </xsd:simpleType>
    </xsd:element>
    <xsd:element name="oa8c3f8f52c046f7b451a8ca3ee0bd48" ma:index="41" nillable="true" ma:taxonomy="true" ma:internalName="oa8c3f8f52c046f7b451a8ca3ee0bd48" ma:taxonomyFieldName="Primary_x0020_Practice" ma:displayName="Primary Practice" ma:indexed="true" ma:default="" ma:fieldId="{8a8c3f8f-52c0-46f7-b451-a8ca3ee0bd48}" ma:sspId="a3ce5a06-b323-45b4-8d97-2f59321c9a5a" ma:termSetId="67a3a006-5941-4031-b12c-cc8f24c915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79f45f937734fd4816bfe1e36509664" ma:index="43" nillable="true" ma:taxonomy="true" ma:internalName="k79f45f937734fd4816bfe1e36509664" ma:taxonomyFieldName="Secondary_x0020_Practice" ma:displayName="Secondary Practice" ma:default="" ma:fieldId="{479f45f9-3773-4fd4-816b-fe1e36509664}" ma:sspId="a3ce5a06-b323-45b4-8d97-2f59321c9a5a" ma:termSetId="67a3a006-5941-4031-b12c-cc8f24c915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stSharedByUser" ma:index="4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76f0ac-2987-4705-99c1-357d1703bf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691cc-7042-4f34-8388-e64c51dc111c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45b5b-9a36-43da-96bf-ab72ec91ddf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c4cc1e8-03c4-49a5-9558-98396f4d6f44}" ma:internalName="TaxCatchAll" ma:showField="CatchAllData" ma:web="65adcae9-6a9f-4cbe-8c22-45fabbcfc1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2" nillable="true" ma:displayName="Taxonomy Catch All Column1" ma:description="" ma:hidden="true" ma:list="{5c4cc1e8-03c4-49a5-9558-98396f4d6f44}" ma:internalName="TaxCatchAllLabel" ma:readOnly="true" ma:showField="CatchAllDataLabel" ma:web="65adcae9-6a9f-4cbe-8c22-45fabbcfc1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2f917-53ea-4b68-8e9a-9517fad2e33c" elementFormDefault="qualified">
    <xsd:import namespace="http://schemas.microsoft.com/office/2006/documentManagement/types"/>
    <xsd:import namespace="http://schemas.microsoft.com/office/infopath/2007/PartnerControls"/>
    <xsd:element name="n526fa564f74443abd6acea6c484a720" ma:index="35" nillable="true" ma:taxonomy="true" ma:internalName="n526fa564f74443abd6acea6c484a720" ma:taxonomyFieldName="Theater" ma:displayName="Theater" ma:default="" ma:fieldId="{7526fa56-4f74-443a-bd6a-cea6c484a720}" ma:sspId="a3ce5a06-b323-45b4-8d97-2f59321c9a5a" ma:termSetId="f939e834-cc36-49f0-8bdf-a18ef339242e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3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1806a5-2e6f-4df5-a22c-d1e0e9c50a3f" elementFormDefault="qualified">
    <xsd:import namespace="http://schemas.microsoft.com/office/2006/documentManagement/types"/>
    <xsd:import namespace="http://schemas.microsoft.com/office/infopath/2007/PartnerControls"/>
    <xsd:element name="EMEA_x0020_Missing_x0020_Data_x0020_Debi" ma:index="38" nillable="true" ma:displayName="Missing Data Report Debi EMEA" ma:internalName="EMEA_x0020_Missing_x0020_Data_x0020_Debi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MEA_x0020_Deliverables_x0020__x002d__x0020_Harvestable_x0020_Practice_x0020_notification" ma:index="39" nillable="true" ma:displayName="EMEA Deliverables - Harvestable Practice notification" ma:internalName="EMEA_x0020_Deliverables_x0020__x002d__x0020_Harvestable_x0020_Practice_x0020_notifi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6de3106a7704869aedc837c303a2562" ma:index="45" nillable="true" ma:taxonomy="true" ma:internalName="f6de3106a7704869aedc837c303a2562" ma:taxonomyFieldName="Tertiary_x0020_Practice" ma:displayName="Tertiary Practice" ma:default="" ma:fieldId="{f6de3106-a770-4869-aedc-837c303a2562}" ma:sspId="a3ce5a06-b323-45b4-8d97-2f59321c9a5a" ma:termSetId="67a3a006-5941-4031-b12c-cc8f24c915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4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5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51" nillable="true" ma:displayName="MediaServiceAutoTags" ma:internalName="MediaServiceAutoTags" ma:readOnly="true">
      <xsd:simpleType>
        <xsd:restriction base="dms:Text"/>
      </xsd:simpleType>
    </xsd:element>
    <xsd:element name="MediaServiceOCR" ma:index="5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53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759EA2-18D5-4AF7-B190-DFC2530993FF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C841E12-A30B-4AE1-A098-2030D4C96B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F31411-5B65-41B0-BB21-D8714C28034A}">
  <ds:schemaRefs>
    <ds:schemaRef ds:uri="http://www.w3.org/XML/1998/namespace"/>
    <ds:schemaRef ds:uri="93d2f917-53ea-4b68-8e9a-9517fad2e33c"/>
    <ds:schemaRef ds:uri="65adcae9-6a9f-4cbe-8c22-45fabbcfc192"/>
    <ds:schemaRef ds:uri="cb645b5b-9a36-43da-96bf-ab72ec91ddff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5bacf3eb-85db-40c6-8311-b304f5576e40"/>
    <ds:schemaRef ds:uri="http://schemas.microsoft.com/sharepoint/v4"/>
    <ds:schemaRef ds:uri="9476f0ac-2987-4705-99c1-357d1703bf92"/>
    <ds:schemaRef ds:uri="fd1806a5-2e6f-4df5-a22c-d1e0e9c50a3f"/>
    <ds:schemaRef ds:uri="http://schemas.microsoft.com/office/2006/documentManagement/types"/>
    <ds:schemaRef ds:uri="abc691cc-7042-4f34-8388-e64c51dc111c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E1BC34B-EA23-4C9B-B461-3A0A0B0DD213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D6C13263-2E99-4AEF-8349-973B8ADA7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acf3eb-85db-40c6-8311-b304f5576e40"/>
    <ds:schemaRef ds:uri="65adcae9-6a9f-4cbe-8c22-45fabbcfc192"/>
    <ds:schemaRef ds:uri="9476f0ac-2987-4705-99c1-357d1703bf92"/>
    <ds:schemaRef ds:uri="abc691cc-7042-4f34-8388-e64c51dc111c"/>
    <ds:schemaRef ds:uri="cb645b5b-9a36-43da-96bf-ab72ec91ddff"/>
    <ds:schemaRef ds:uri="93d2f917-53ea-4b68-8e9a-9517fad2e33c"/>
    <ds:schemaRef ds:uri="http://schemas.microsoft.com/sharepoint/v4"/>
    <ds:schemaRef ds:uri="fd1806a5-2e6f-4df5-a22c-d1e0e9c50a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Juniper_PPT_UPDATE_0216_v5a_test.potx</Template>
  <TotalTime>71814</TotalTime>
  <Words>4991</Words>
  <Application>Microsoft Office PowerPoint</Application>
  <PresentationFormat>On-screen Show (16:9)</PresentationFormat>
  <Paragraphs>1561</Paragraphs>
  <Slides>60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Arial</vt:lpstr>
      <vt:lpstr>Arial Narrow</vt:lpstr>
      <vt:lpstr>Calibri</vt:lpstr>
      <vt:lpstr>Comic Sans MS</vt:lpstr>
      <vt:lpstr>Consolas</vt:lpstr>
      <vt:lpstr>Franklin Gothic Book</vt:lpstr>
      <vt:lpstr>Franklin Gothic Heavy</vt:lpstr>
      <vt:lpstr>Franklin Gothic Medium</vt:lpstr>
      <vt:lpstr>Symbol</vt:lpstr>
      <vt:lpstr>Times New Roman</vt:lpstr>
      <vt:lpstr>Verdana</vt:lpstr>
      <vt:lpstr>Wingdings</vt:lpstr>
      <vt:lpstr>Juniper_PPT_UPDATE_0216_v5a_test</vt:lpstr>
      <vt:lpstr>6_JN template design file</vt:lpstr>
      <vt:lpstr>1_Cx_template_J3.05.P10.T24</vt:lpstr>
      <vt:lpstr>Inter-AS MPLS Services</vt:lpstr>
      <vt:lpstr>AGENDA</vt:lpstr>
      <vt:lpstr>MPLS Services Spanning Multiple SP Networks</vt:lpstr>
      <vt:lpstr>Inter-AS VPN - Stitching VPNs Together …</vt:lpstr>
      <vt:lpstr>Carrier Supporting Carrier - Carrying VPNs Transparently</vt:lpstr>
      <vt:lpstr>MPLS L3 VPN Recap</vt:lpstr>
      <vt:lpstr>MPLS in One Slide</vt:lpstr>
      <vt:lpstr>L3 VPN - Recap ...</vt:lpstr>
      <vt:lpstr>Overlapping IP Address Space - Route Distinguisher</vt:lpstr>
      <vt:lpstr>VPN-IPv4 NLRI Format</vt:lpstr>
      <vt:lpstr>Redistribution of Prefixes - MP-iBGP</vt:lpstr>
      <vt:lpstr>Route Target - in which VPN to Install the Route?</vt:lpstr>
      <vt:lpstr>MP-BGP Packet Under the Engine Hood</vt:lpstr>
      <vt:lpstr>Route Target Extended Community</vt:lpstr>
      <vt:lpstr>MPLS L3 VPN Operation - Summary</vt:lpstr>
      <vt:lpstr>Hierarchical MPLS Services - Model Summary</vt:lpstr>
      <vt:lpstr>Inter-AS MPLS L3 VPN</vt:lpstr>
      <vt:lpstr>Inter-AS MPLS L3 VPN</vt:lpstr>
      <vt:lpstr>Inter-AS VPN - Option A</vt:lpstr>
      <vt:lpstr>Inter-AS VPN - Option A - MPLS Domain Limits</vt:lpstr>
      <vt:lpstr>Inter-AS VPN - Option A - Detailed Operation</vt:lpstr>
      <vt:lpstr>Inter-AS Option A - Configuration Excerpts</vt:lpstr>
      <vt:lpstr>Demo Topology</vt:lpstr>
      <vt:lpstr>Inter-AS VPN Option A - Pro et Contra</vt:lpstr>
      <vt:lpstr>Inter-AS VPN - Option B</vt:lpstr>
      <vt:lpstr>Inter-AS VPN - Option B - MPLS Domain Limits</vt:lpstr>
      <vt:lpstr>Inter-AS VPN - Option B - Detailed Operation</vt:lpstr>
      <vt:lpstr>Inter-AS Option B - Configuration Excerpts</vt:lpstr>
      <vt:lpstr>Demo Topology</vt:lpstr>
      <vt:lpstr>Inter-AS VPN Option B - Pro et Contra</vt:lpstr>
      <vt:lpstr>Inter-AS VPN - Option C ("Seamless MPLS")</vt:lpstr>
      <vt:lpstr>Inter-AS VPN - Option C - MPLS Domain Limits</vt:lpstr>
      <vt:lpstr>Inter-AS VPN - Option C - Detailed Operation</vt:lpstr>
      <vt:lpstr>Inter-AS Option C - Juniper Networks Implementation</vt:lpstr>
      <vt:lpstr>Inter-AS Option C - Configuration Excerpts</vt:lpstr>
      <vt:lpstr>PowerPoint Presentation</vt:lpstr>
      <vt:lpstr>PowerPoint Presentation</vt:lpstr>
      <vt:lpstr>PowerPoint Presentation</vt:lpstr>
      <vt:lpstr>Demo Topology</vt:lpstr>
      <vt:lpstr>Inter-AS VPN Option C - Pro et Contra</vt:lpstr>
      <vt:lpstr>Carrier Supporting Carrier - Carrying VPNs Transparently</vt:lpstr>
      <vt:lpstr>CsC == Extension of Inter-AS Option C</vt:lpstr>
      <vt:lpstr>MPLS L2 VPN Recap</vt:lpstr>
      <vt:lpstr>Taxonomy of L2 VPN Services</vt:lpstr>
      <vt:lpstr>In a Nutshell</vt:lpstr>
      <vt:lpstr>MPLS L2 VPN - Full Taxonomy</vt:lpstr>
      <vt:lpstr>Pseudowire - L2 Tunnel Between CEs</vt:lpstr>
      <vt:lpstr>Pseudowire - a Closer Look</vt:lpstr>
      <vt:lpstr>RFC 4448 - Ethernet MPLS Encapsulation</vt:lpstr>
      <vt:lpstr>L2 Circuit - Control and Forwarding Plane - Principle</vt:lpstr>
      <vt:lpstr>VPLS - a Huge Learning Bridge</vt:lpstr>
      <vt:lpstr>VPLS Example</vt:lpstr>
      <vt:lpstr>Inter-AS MPLS L2 VPN</vt:lpstr>
      <vt:lpstr>Inter-AS L2 VPN - Challenges</vt:lpstr>
      <vt:lpstr>Inter-AS L2 VPN - "Option A" (Stiched PWs)</vt:lpstr>
      <vt:lpstr>Inter-AS PW Stitching - Configuration Excerpts</vt:lpstr>
      <vt:lpstr>L2 VPN Stitching - Problem (Loops!)</vt:lpstr>
      <vt:lpstr>Inter-AS L2 VPN - Option C ("Seamless MPLS")</vt:lpstr>
      <vt:lpstr>Inter-AS PW Over E2E LSPs ("Seamless MPLS")</vt:lpstr>
      <vt:lpstr>E2E L2VPN LSPs - Advantage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Networks Corporate PowerPoint Template</dc:title>
  <dc:subject>PowerPoint Template</dc:subject>
  <dc:creator>Alexander Arseniev</dc:creator>
  <cp:keywords>PPT, PPT template, toolkit, PPT toolkit,  corporate template, corporate PPT template, PowerPoint template, Juniper PPT template</cp:keywords>
  <cp:lastModifiedBy>Berislav Todorovic</cp:lastModifiedBy>
  <cp:revision>1999</cp:revision>
  <cp:lastPrinted>2016-02-04T00:10:41Z</cp:lastPrinted>
  <dcterms:created xsi:type="dcterms:W3CDTF">2013-11-15T20:57:24Z</dcterms:created>
  <dcterms:modified xsi:type="dcterms:W3CDTF">2021-06-28T15:59:33Z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0x010100A68AA833AE6B4E45BA39C477CAFE022F</vt:lpwstr>
  </property>
  <property fmtid="{D5CDD505-2E9C-101B-9397-08002B2CF9AE}" pid="3" name="n89403aba93c46ecbe57cd351acb9d48">
    <vt:lpwstr>PS|6c56af06-1f37-4aef-8620-e73282ad42fe</vt:lpwstr>
  </property>
  <property fmtid="{D5CDD505-2E9C-101B-9397-08002B2CF9AE}" pid="4" name="_dlc_DocIdItemGuid">
    <vt:lpwstr>232a040e-47c2-47af-9e1e-95ed1f8331be</vt:lpwstr>
  </property>
  <property fmtid="{D5CDD505-2E9C-101B-9397-08002B2CF9AE}" pid="5" name="haa18c1489cb49a095e1881fcb96dc2f">
    <vt:lpwstr/>
  </property>
  <property fmtid="{D5CDD505-2E9C-101B-9397-08002B2CF9AE}" pid="6" name="Harvestable">
    <vt:lpwstr>2120;#No|0750ea77-c5e9-4e3d-87a1-90138ebe13bf</vt:lpwstr>
  </property>
  <property fmtid="{D5CDD505-2E9C-101B-9397-08002B2CF9AE}" pid="7" name="Primary Practice">
    <vt:lpwstr/>
  </property>
  <property fmtid="{D5CDD505-2E9C-101B-9397-08002B2CF9AE}" pid="8" name="Reuse Factor">
    <vt:lpwstr/>
  </property>
  <property fmtid="{D5CDD505-2E9C-101B-9397-08002B2CF9AE}" pid="9" name="Tertiary Practice">
    <vt:lpwstr/>
  </property>
  <property fmtid="{D5CDD505-2E9C-101B-9397-08002B2CF9AE}" pid="10" name="Product">
    <vt:lpwstr/>
  </property>
  <property fmtid="{D5CDD505-2E9C-101B-9397-08002B2CF9AE}" pid="11" name="Practice">
    <vt:lpwstr/>
  </property>
  <property fmtid="{D5CDD505-2E9C-101B-9397-08002B2CF9AE}" pid="12" name="Origin">
    <vt:lpwstr>1912;#PS|6c56af06-1f37-4aef-8620-e73282ad42fe</vt:lpwstr>
  </property>
  <property fmtid="{D5CDD505-2E9C-101B-9397-08002B2CF9AE}" pid="13" name="Secondary Practice">
    <vt:lpwstr/>
  </property>
  <property fmtid="{D5CDD505-2E9C-101B-9397-08002B2CF9AE}" pid="14" name="Deliverable Type">
    <vt:lpwstr/>
  </property>
  <property fmtid="{D5CDD505-2E9C-101B-9397-08002B2CF9AE}" pid="15" name="Theater">
    <vt:lpwstr>2077;#EMEA|4ed7c0e6-1a77-4332-8a60-7460867eac7c</vt:lpwstr>
  </property>
  <property fmtid="{D5CDD505-2E9C-101B-9397-08002B2CF9AE}" pid="16" name="EMEA Customer">
    <vt:lpwstr/>
  </property>
  <property fmtid="{D5CDD505-2E9C-101B-9397-08002B2CF9AE}" pid="17" name="k32874705c2e42b4979e91ca222784ff">
    <vt:lpwstr/>
  </property>
  <property fmtid="{D5CDD505-2E9C-101B-9397-08002B2CF9AE}" pid="18" name="Solution">
    <vt:lpwstr/>
  </property>
  <property fmtid="{D5CDD505-2E9C-101B-9397-08002B2CF9AE}" pid="19" name="MSIP_Label_0633b888-ae0d-4341-a75f-06e04137d755_Enabled">
    <vt:lpwstr>true</vt:lpwstr>
  </property>
  <property fmtid="{D5CDD505-2E9C-101B-9397-08002B2CF9AE}" pid="20" name="MSIP_Label_0633b888-ae0d-4341-a75f-06e04137d755_SetDate">
    <vt:lpwstr>2021-06-28T15:59:33Z</vt:lpwstr>
  </property>
  <property fmtid="{D5CDD505-2E9C-101B-9397-08002B2CF9AE}" pid="21" name="MSIP_Label_0633b888-ae0d-4341-a75f-06e04137d755_Method">
    <vt:lpwstr>Standard</vt:lpwstr>
  </property>
  <property fmtid="{D5CDD505-2E9C-101B-9397-08002B2CF9AE}" pid="22" name="MSIP_Label_0633b888-ae0d-4341-a75f-06e04137d755_Name">
    <vt:lpwstr>0633b888-ae0d-4341-a75f-06e04137d755</vt:lpwstr>
  </property>
  <property fmtid="{D5CDD505-2E9C-101B-9397-08002B2CF9AE}" pid="23" name="MSIP_Label_0633b888-ae0d-4341-a75f-06e04137d755_SiteId">
    <vt:lpwstr>bea78b3c-4cdb-4130-854a-1d193232e5f4</vt:lpwstr>
  </property>
  <property fmtid="{D5CDD505-2E9C-101B-9397-08002B2CF9AE}" pid="24" name="MSIP_Label_0633b888-ae0d-4341-a75f-06e04137d755_ActionId">
    <vt:lpwstr>1a83ee18-06f0-4d4e-893e-7d1adb3dbedd</vt:lpwstr>
  </property>
  <property fmtid="{D5CDD505-2E9C-101B-9397-08002B2CF9AE}" pid="25" name="MSIP_Label_0633b888-ae0d-4341-a75f-06e04137d755_ContentBits">
    <vt:lpwstr>2</vt:lpwstr>
  </property>
</Properties>
</file>