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bmp" ContentType="image/bmp"/>
  <Override PartName="/ppt/media/image13.bmp" ContentType="image/bmp"/>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2.bmp" ContentType="image/bmp"/>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1"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5"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6" name="" descr=""/>
          <p:cNvPicPr/>
          <p:nvPr/>
        </p:nvPicPr>
        <p:blipFill>
          <a:blip r:embed="rId2"/>
          <a:stretch/>
        </p:blipFill>
        <p:spPr>
          <a:xfrm>
            <a:off x="8317800" y="6418440"/>
            <a:ext cx="19939680" cy="15910200"/>
          </a:xfrm>
          <a:prstGeom prst="rect">
            <a:avLst/>
          </a:prstGeom>
          <a:ln>
            <a:noFill/>
          </a:ln>
        </p:spPr>
      </p:pic>
      <p:pic>
        <p:nvPicPr>
          <p:cNvPr id="37" name="" descr=""/>
          <p:cNvPicPr/>
          <p:nvPr/>
        </p:nvPicPr>
        <p:blipFill>
          <a:blip r:embed="rId3"/>
          <a:stretch/>
        </p:blipFill>
        <p:spPr>
          <a:xfrm>
            <a:off x="8317800" y="6418440"/>
            <a:ext cx="1993968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0"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6"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0"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6880" cy="1825560"/>
          </a:xfrm>
          <a:prstGeom prst="rect">
            <a:avLst/>
          </a:prstGeom>
          <a:noFill/>
          <a:ln>
            <a:noFill/>
          </a:ln>
        </p:spPr>
        <p:style>
          <a:lnRef idx="0"/>
          <a:fillRef idx="0"/>
          <a:effectRef idx="0"/>
          <a:fontRef idx="minor"/>
        </p:style>
      </p:sp>
      <p:sp>
        <p:nvSpPr>
          <p:cNvPr id="1" name="CustomShape 2"/>
          <p:cNvSpPr/>
          <p:nvPr/>
        </p:nvSpPr>
        <p:spPr>
          <a:xfrm>
            <a:off x="12496680" y="24991920"/>
            <a:ext cx="11579040" cy="182556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spc="-1">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bmp"/><Relationship Id="rId11" Type="http://schemas.openxmlformats.org/officeDocument/2006/relationships/image" Target="../media/image13.bmp"/><Relationship Id="rId12" Type="http://schemas.openxmlformats.org/officeDocument/2006/relationships/image" Target="../media/image14.bmp"/><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 name="" descr=""/>
          <p:cNvPicPr/>
          <p:nvPr/>
        </p:nvPicPr>
        <p:blipFill>
          <a:blip r:embed="rId1"/>
          <a:stretch/>
        </p:blipFill>
        <p:spPr>
          <a:xfrm>
            <a:off x="10341360" y="12510000"/>
            <a:ext cx="1697040" cy="1640160"/>
          </a:xfrm>
          <a:prstGeom prst="rect">
            <a:avLst/>
          </a:prstGeom>
          <a:ln>
            <a:noFill/>
          </a:ln>
        </p:spPr>
      </p:pic>
      <p:sp>
        <p:nvSpPr>
          <p:cNvPr id="39" name="CustomShape 1"/>
          <p:cNvSpPr/>
          <p:nvPr/>
        </p:nvSpPr>
        <p:spPr>
          <a:xfrm>
            <a:off x="6193440" y="608040"/>
            <a:ext cx="24228360" cy="152064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7200" spc="-1" strike="noStrike">
                <a:solidFill>
                  <a:srgbClr val="c00000"/>
                </a:solidFill>
                <a:uFill>
                  <a:solidFill>
                    <a:srgbClr val="ffffff"/>
                  </a:solidFill>
                </a:uFill>
                <a:latin typeface="Times New Roman"/>
                <a:ea typeface="MS PGothic"/>
              </a:rPr>
              <a:t>Part-based Human Detection</a:t>
            </a:r>
            <a:endParaRPr/>
          </a:p>
        </p:txBody>
      </p:sp>
      <p:sp>
        <p:nvSpPr>
          <p:cNvPr id="40" name="CustomShape 2"/>
          <p:cNvSpPr/>
          <p:nvPr/>
        </p:nvSpPr>
        <p:spPr>
          <a:xfrm>
            <a:off x="1607400" y="1637640"/>
            <a:ext cx="32915160" cy="100980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pc="-1" strike="noStrike">
                <a:solidFill>
                  <a:srgbClr val="000000"/>
                </a:solidFill>
                <a:uFill>
                  <a:solidFill>
                    <a:srgbClr val="ffffff"/>
                  </a:solidFill>
                </a:uFill>
                <a:latin typeface="Times New Roman"/>
                <a:ea typeface="ＭＳ Ｐゴシック"/>
              </a:rPr>
              <a:t>Brandon Tolsch and Joseph Richardson</a:t>
            </a:r>
            <a:endParaRPr/>
          </a:p>
        </p:txBody>
      </p:sp>
      <p:pic>
        <p:nvPicPr>
          <p:cNvPr id="41" name="" descr=""/>
          <p:cNvPicPr/>
          <p:nvPr/>
        </p:nvPicPr>
        <p:blipFill>
          <a:blip r:embed="rId2"/>
          <a:stretch/>
        </p:blipFill>
        <p:spPr>
          <a:xfrm>
            <a:off x="30368160" y="10419480"/>
            <a:ext cx="1980000" cy="3304440"/>
          </a:xfrm>
          <a:prstGeom prst="rect">
            <a:avLst/>
          </a:prstGeom>
          <a:ln>
            <a:noFill/>
          </a:ln>
        </p:spPr>
      </p:pic>
      <p:sp>
        <p:nvSpPr>
          <p:cNvPr id="42" name="CustomShape 3"/>
          <p:cNvSpPr/>
          <p:nvPr/>
        </p:nvSpPr>
        <p:spPr>
          <a:xfrm>
            <a:off x="27502920" y="13763880"/>
            <a:ext cx="2401200" cy="189468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one keypoint</a:t>
            </a:r>
            <a:endParaRPr/>
          </a:p>
          <a:p>
            <a:endParaRPr/>
          </a:p>
        </p:txBody>
      </p:sp>
      <p:sp>
        <p:nvSpPr>
          <p:cNvPr id="43" name="CustomShape 4"/>
          <p:cNvSpPr/>
          <p:nvPr/>
        </p:nvSpPr>
        <p:spPr>
          <a:xfrm>
            <a:off x="30243960" y="13802760"/>
            <a:ext cx="2376720" cy="1443240"/>
          </a:xfrm>
          <a:prstGeom prst="rect">
            <a:avLst/>
          </a:prstGeom>
          <a:noFill/>
          <a:ln>
            <a:noFill/>
          </a:ln>
        </p:spPr>
        <p:style>
          <a:lnRef idx="0"/>
          <a:fillRef idx="0"/>
          <a:effectRef idx="0"/>
          <a:fontRef idx="minor"/>
        </p:style>
        <p:txBody>
          <a:bodyPr lIns="90000" rIns="90000" tIns="45000" bIns="45000"/>
          <a:p>
            <a:r>
              <a:rPr lang="en-US" sz="3200" spc="-1" strike="noStrike">
                <a:solidFill>
                  <a:srgbClr val="000000"/>
                </a:solidFill>
                <a:uFill>
                  <a:solidFill>
                    <a:srgbClr val="ffffff"/>
                  </a:solidFill>
                </a:uFill>
                <a:latin typeface="Times New Roman"/>
                <a:ea typeface="DejaVu Sans"/>
              </a:rPr>
              <a:t>p(xi) given all keypoints</a:t>
            </a:r>
            <a:endParaRPr/>
          </a:p>
        </p:txBody>
      </p:sp>
      <p:sp>
        <p:nvSpPr>
          <p:cNvPr id="44" name="CustomShape 5"/>
          <p:cNvSpPr/>
          <p:nvPr/>
        </p:nvSpPr>
        <p:spPr>
          <a:xfrm>
            <a:off x="32840280" y="8953560"/>
            <a:ext cx="2725200" cy="71172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endParaRPr/>
          </a:p>
        </p:txBody>
      </p:sp>
      <p:sp>
        <p:nvSpPr>
          <p:cNvPr id="45" name="CustomShape 6"/>
          <p:cNvSpPr/>
          <p:nvPr/>
        </p:nvSpPr>
        <p:spPr>
          <a:xfrm>
            <a:off x="32934600" y="13854240"/>
            <a:ext cx="2558880" cy="144324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r>
              <a:rPr lang="en-US" sz="3200" spc="-1" strike="noStrike">
                <a:solidFill>
                  <a:srgbClr val="000000"/>
                </a:solidFill>
                <a:uFill>
                  <a:solidFill>
                    <a:srgbClr val="ffffff"/>
                  </a:solidFill>
                </a:uFill>
                <a:latin typeface="Times New Roman"/>
                <a:ea typeface="DejaVu Sans"/>
              </a:rPr>
              <a:t> and keypoints</a:t>
            </a:r>
            <a:endParaRPr/>
          </a:p>
        </p:txBody>
      </p:sp>
      <p:pic>
        <p:nvPicPr>
          <p:cNvPr id="46" name="" descr=""/>
          <p:cNvPicPr/>
          <p:nvPr/>
        </p:nvPicPr>
        <p:blipFill>
          <a:blip r:embed="rId3"/>
          <a:stretch/>
        </p:blipFill>
        <p:spPr>
          <a:xfrm>
            <a:off x="27453600" y="10155960"/>
            <a:ext cx="1979640" cy="3284640"/>
          </a:xfrm>
          <a:prstGeom prst="rect">
            <a:avLst/>
          </a:prstGeom>
          <a:ln>
            <a:noFill/>
          </a:ln>
        </p:spPr>
      </p:pic>
      <p:pic>
        <p:nvPicPr>
          <p:cNvPr id="47" name="" descr=""/>
          <p:cNvPicPr/>
          <p:nvPr/>
        </p:nvPicPr>
        <p:blipFill>
          <a:blip r:embed="rId4"/>
          <a:stretch/>
        </p:blipFill>
        <p:spPr>
          <a:xfrm>
            <a:off x="27733320" y="10436040"/>
            <a:ext cx="1979640" cy="3284640"/>
          </a:xfrm>
          <a:prstGeom prst="rect">
            <a:avLst/>
          </a:prstGeom>
          <a:ln>
            <a:noFill/>
          </a:ln>
        </p:spPr>
      </p:pic>
      <p:sp>
        <p:nvSpPr>
          <p:cNvPr id="48" name="CustomShape 7"/>
          <p:cNvSpPr/>
          <p:nvPr/>
        </p:nvSpPr>
        <p:spPr>
          <a:xfrm>
            <a:off x="33322680" y="15536160"/>
            <a:ext cx="1644840" cy="821880"/>
          </a:xfrm>
          <a:prstGeom prst="rect">
            <a:avLst/>
          </a:prstGeom>
          <a:noFill/>
          <a:ln>
            <a:noFill/>
          </a:ln>
        </p:spPr>
        <p:style>
          <a:lnRef idx="0"/>
          <a:fillRef idx="0"/>
          <a:effectRef idx="0"/>
          <a:fontRef idx="minor"/>
        </p:style>
        <p:txBody>
          <a:bodyPr lIns="90000" rIns="90000" tIns="45000" bIns="45000"/>
          <a:p>
            <a:r>
              <a:rPr lang="en-US" sz="3200" spc="-1" strike="noStrike">
                <a:solidFill>
                  <a:srgbClr val="000000"/>
                </a:solidFill>
                <a:uFill>
                  <a:solidFill>
                    <a:srgbClr val="ffffff"/>
                  </a:solidFill>
                </a:uFill>
                <a:latin typeface="Times New Roman"/>
                <a:ea typeface="DejaVu Sans"/>
              </a:rPr>
              <a:t>Vary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endParaRPr/>
          </a:p>
        </p:txBody>
      </p:sp>
      <p:sp>
        <p:nvSpPr>
          <p:cNvPr id="49" name="CustomShape 8"/>
          <p:cNvSpPr/>
          <p:nvPr/>
        </p:nvSpPr>
        <p:spPr>
          <a:xfrm>
            <a:off x="32732280" y="5002200"/>
            <a:ext cx="2833200" cy="10533600"/>
          </a:xfrm>
          <a:prstGeom prst="rect">
            <a:avLst/>
          </a:prstGeom>
          <a:noFill/>
          <a:ln w="12600">
            <a:solidFill>
              <a:srgbClr val="000000"/>
            </a:solidFill>
            <a:miter/>
          </a:ln>
        </p:spPr>
        <p:style>
          <a:lnRef idx="0"/>
          <a:fillRef idx="0"/>
          <a:effectRef idx="0"/>
          <a:fontRef idx="minor"/>
        </p:style>
      </p:sp>
      <p:sp>
        <p:nvSpPr>
          <p:cNvPr id="50" name="CustomShape 9"/>
          <p:cNvSpPr/>
          <p:nvPr/>
        </p:nvSpPr>
        <p:spPr>
          <a:xfrm>
            <a:off x="26974800" y="16459920"/>
            <a:ext cx="8869320" cy="821880"/>
          </a:xfrm>
          <a:prstGeom prst="rect">
            <a:avLst/>
          </a:prstGeom>
          <a:noFill/>
          <a:ln>
            <a:noFill/>
          </a:ln>
        </p:spPr>
        <p:style>
          <a:lnRef idx="0"/>
          <a:fillRef idx="0"/>
          <a:effectRef idx="0"/>
          <a:fontRef idx="minor"/>
        </p:style>
        <p:txBody>
          <a:bodyPr lIns="90000" rIns="90000" tIns="45000" bIns="45000"/>
          <a:p>
            <a:pPr algn="ctr">
              <a:lnSpc>
                <a:spcPct val="100000"/>
              </a:lnSpc>
            </a:pPr>
            <a:r>
              <a:rPr lang="en-US" sz="3200" spc="-1" strike="noStrike">
                <a:solidFill>
                  <a:srgbClr val="000000"/>
                </a:solidFill>
                <a:uFill>
                  <a:solidFill>
                    <a:srgbClr val="ffffff"/>
                  </a:solidFill>
                </a:uFill>
                <a:latin typeface="Times New Roman"/>
                <a:ea typeface="DejaVu Sans"/>
              </a:rPr>
              <a:t>Vary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endParaRPr/>
          </a:p>
        </p:txBody>
      </p:sp>
      <p:pic>
        <p:nvPicPr>
          <p:cNvPr id="51" name="" descr=""/>
          <p:cNvPicPr/>
          <p:nvPr/>
        </p:nvPicPr>
        <p:blipFill>
          <a:blip r:embed="rId5"/>
          <a:stretch/>
        </p:blipFill>
        <p:spPr>
          <a:xfrm>
            <a:off x="3850200" y="16004520"/>
            <a:ext cx="3126960" cy="1303200"/>
          </a:xfrm>
          <a:prstGeom prst="rect">
            <a:avLst/>
          </a:prstGeom>
          <a:ln>
            <a:noFill/>
          </a:ln>
        </p:spPr>
      </p:pic>
      <p:pic>
        <p:nvPicPr>
          <p:cNvPr id="52" name="" descr=""/>
          <p:cNvPicPr/>
          <p:nvPr/>
        </p:nvPicPr>
        <p:blipFill>
          <a:blip r:embed="rId6"/>
          <a:stretch/>
        </p:blipFill>
        <p:spPr>
          <a:xfrm>
            <a:off x="3839760" y="17454960"/>
            <a:ext cx="3137400" cy="1282680"/>
          </a:xfrm>
          <a:prstGeom prst="rect">
            <a:avLst/>
          </a:prstGeom>
          <a:ln>
            <a:noFill/>
          </a:ln>
        </p:spPr>
      </p:pic>
      <p:pic>
        <p:nvPicPr>
          <p:cNvPr id="53" name="" descr=""/>
          <p:cNvPicPr/>
          <p:nvPr/>
        </p:nvPicPr>
        <p:blipFill>
          <a:blip r:embed="rId7"/>
          <a:stretch/>
        </p:blipFill>
        <p:spPr>
          <a:xfrm>
            <a:off x="7220520" y="17429040"/>
            <a:ext cx="3107880" cy="1308600"/>
          </a:xfrm>
          <a:prstGeom prst="rect">
            <a:avLst/>
          </a:prstGeom>
          <a:ln>
            <a:noFill/>
          </a:ln>
        </p:spPr>
      </p:pic>
      <p:pic>
        <p:nvPicPr>
          <p:cNvPr id="54" name="" descr=""/>
          <p:cNvPicPr/>
          <p:nvPr/>
        </p:nvPicPr>
        <p:blipFill>
          <a:blip r:embed="rId8"/>
          <a:stretch/>
        </p:blipFill>
        <p:spPr>
          <a:xfrm>
            <a:off x="7195680" y="16017480"/>
            <a:ext cx="3070800" cy="1279800"/>
          </a:xfrm>
          <a:prstGeom prst="rect">
            <a:avLst/>
          </a:prstGeom>
          <a:ln>
            <a:noFill/>
          </a:ln>
        </p:spPr>
      </p:pic>
      <p:pic>
        <p:nvPicPr>
          <p:cNvPr id="55" name="" descr=""/>
          <p:cNvPicPr/>
          <p:nvPr/>
        </p:nvPicPr>
        <p:blipFill>
          <a:blip r:embed="rId9"/>
          <a:stretch/>
        </p:blipFill>
        <p:spPr>
          <a:xfrm>
            <a:off x="10332720" y="18964440"/>
            <a:ext cx="2258640" cy="2258640"/>
          </a:xfrm>
          <a:prstGeom prst="rect">
            <a:avLst/>
          </a:prstGeom>
          <a:ln>
            <a:noFill/>
          </a:ln>
        </p:spPr>
      </p:pic>
      <p:pic>
        <p:nvPicPr>
          <p:cNvPr id="56" name="" descr=""/>
          <p:cNvPicPr/>
          <p:nvPr/>
        </p:nvPicPr>
        <p:blipFill>
          <a:blip r:embed="rId10"/>
          <a:stretch/>
        </p:blipFill>
        <p:spPr>
          <a:xfrm>
            <a:off x="10511640" y="16394040"/>
            <a:ext cx="2005920" cy="2285280"/>
          </a:xfrm>
          <a:prstGeom prst="rect">
            <a:avLst/>
          </a:prstGeom>
          <a:ln>
            <a:noFill/>
          </a:ln>
        </p:spPr>
      </p:pic>
      <p:pic>
        <p:nvPicPr>
          <p:cNvPr id="57" name="" descr=""/>
          <p:cNvPicPr/>
          <p:nvPr/>
        </p:nvPicPr>
        <p:blipFill>
          <a:blip r:embed="rId11"/>
          <a:stretch/>
        </p:blipFill>
        <p:spPr>
          <a:xfrm>
            <a:off x="10567080" y="14216040"/>
            <a:ext cx="1972800" cy="2010960"/>
          </a:xfrm>
          <a:prstGeom prst="rect">
            <a:avLst/>
          </a:prstGeom>
          <a:ln>
            <a:noFill/>
          </a:ln>
        </p:spPr>
      </p:pic>
      <p:pic>
        <p:nvPicPr>
          <p:cNvPr id="58" name="" descr=""/>
          <p:cNvPicPr/>
          <p:nvPr/>
        </p:nvPicPr>
        <p:blipFill>
          <a:blip r:embed="rId12"/>
          <a:stretch/>
        </p:blipFill>
        <p:spPr>
          <a:xfrm>
            <a:off x="1367640" y="16161480"/>
            <a:ext cx="2049480" cy="2351880"/>
          </a:xfrm>
          <a:prstGeom prst="rect">
            <a:avLst/>
          </a:prstGeom>
          <a:ln>
            <a:noFill/>
          </a:ln>
        </p:spPr>
      </p:pic>
      <p:sp>
        <p:nvSpPr>
          <p:cNvPr id="59" name="Line 10"/>
          <p:cNvSpPr/>
          <p:nvPr/>
        </p:nvSpPr>
        <p:spPr>
          <a:xfrm flipV="1">
            <a:off x="2624400" y="16690320"/>
            <a:ext cx="1371600" cy="908640"/>
          </a:xfrm>
          <a:prstGeom prst="line">
            <a:avLst/>
          </a:prstGeom>
          <a:ln w="91440">
            <a:solidFill>
              <a:srgbClr val="007826"/>
            </a:solidFill>
            <a:round/>
          </a:ln>
        </p:spPr>
        <p:style>
          <a:lnRef idx="0"/>
          <a:fillRef idx="0"/>
          <a:effectRef idx="0"/>
          <a:fontRef idx="minor"/>
        </p:style>
      </p:sp>
      <p:sp>
        <p:nvSpPr>
          <p:cNvPr id="60" name="Line 11"/>
          <p:cNvSpPr/>
          <p:nvPr/>
        </p:nvSpPr>
        <p:spPr>
          <a:xfrm flipH="1" flipV="1">
            <a:off x="1990080" y="16893000"/>
            <a:ext cx="2005920" cy="1168920"/>
          </a:xfrm>
          <a:prstGeom prst="line">
            <a:avLst/>
          </a:prstGeom>
          <a:ln w="91440">
            <a:solidFill>
              <a:srgbClr val="ff3333"/>
            </a:solidFill>
            <a:round/>
          </a:ln>
        </p:spPr>
        <p:style>
          <a:lnRef idx="0"/>
          <a:fillRef idx="0"/>
          <a:effectRef idx="0"/>
          <a:fontRef idx="minor"/>
        </p:style>
      </p:sp>
      <p:sp>
        <p:nvSpPr>
          <p:cNvPr id="61" name="Line 12"/>
          <p:cNvSpPr/>
          <p:nvPr/>
        </p:nvSpPr>
        <p:spPr>
          <a:xfrm flipV="1">
            <a:off x="10237320" y="17019000"/>
            <a:ext cx="1014120" cy="1203480"/>
          </a:xfrm>
          <a:prstGeom prst="line">
            <a:avLst/>
          </a:prstGeom>
          <a:ln w="91440">
            <a:solidFill>
              <a:srgbClr val="ff3333"/>
            </a:solidFill>
            <a:round/>
          </a:ln>
        </p:spPr>
        <p:style>
          <a:lnRef idx="0"/>
          <a:fillRef idx="0"/>
          <a:effectRef idx="0"/>
          <a:fontRef idx="minor"/>
        </p:style>
      </p:sp>
      <p:sp>
        <p:nvSpPr>
          <p:cNvPr id="62" name="Line 13"/>
          <p:cNvSpPr/>
          <p:nvPr/>
        </p:nvSpPr>
        <p:spPr>
          <a:xfrm flipH="1">
            <a:off x="10109880" y="15241320"/>
            <a:ext cx="1479600" cy="1485000"/>
          </a:xfrm>
          <a:prstGeom prst="line">
            <a:avLst/>
          </a:prstGeom>
          <a:ln w="91440">
            <a:solidFill>
              <a:srgbClr val="0000ff"/>
            </a:solidFill>
            <a:round/>
          </a:ln>
        </p:spPr>
        <p:style>
          <a:lnRef idx="0"/>
          <a:fillRef idx="0"/>
          <a:effectRef idx="0"/>
          <a:fontRef idx="minor"/>
        </p:style>
      </p:sp>
      <p:sp>
        <p:nvSpPr>
          <p:cNvPr id="63" name="CustomShape 14"/>
          <p:cNvSpPr/>
          <p:nvPr/>
        </p:nvSpPr>
        <p:spPr>
          <a:xfrm>
            <a:off x="1005840" y="12161520"/>
            <a:ext cx="117954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Shape Contexts</a:t>
            </a:r>
            <a:endParaRPr/>
          </a:p>
        </p:txBody>
      </p:sp>
      <p:sp>
        <p:nvSpPr>
          <p:cNvPr id="64" name="CustomShape 15"/>
          <p:cNvSpPr/>
          <p:nvPr/>
        </p:nvSpPr>
        <p:spPr>
          <a:xfrm>
            <a:off x="981000" y="24187320"/>
            <a:ext cx="34703280" cy="29872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A) Andriluka, Roth, and Schiele, “People-Tracking-by-Detection and People-Detection-by-Tracking”, https://www.d2.mpi-inf.mpg.de/andriluka_cvpr08</a:t>
            </a:r>
            <a:endParaRPr/>
          </a:p>
          <a:p>
            <a:r>
              <a:rPr lang="en-US" sz="3200" spc="-1" strike="noStrike">
                <a:uFill>
                  <a:solidFill>
                    <a:srgbClr val="ffffff"/>
                  </a:solidFill>
                </a:uFill>
                <a:latin typeface="Times New Roman"/>
              </a:rPr>
              <a:t>B) Belongie, Malik, and Puzicha, “Shape Context: A new descriptor for shape matching and object recognition”, http://citeseerx.ist.psu.edu/viewdoc/download?doi=10.1.1.27.8567&amp;rep=rep1&amp;type=pdf</a:t>
            </a:r>
            <a:endParaRPr/>
          </a:p>
          <a:p>
            <a:r>
              <a:rPr lang="en-US" sz="3200" spc="-1" strike="noStrike">
                <a:uFill>
                  <a:solidFill>
                    <a:srgbClr val="ffffff"/>
                  </a:solidFill>
                </a:uFill>
                <a:latin typeface="Times New Roman"/>
              </a:rPr>
              <a:t>C) https://en.wikipedia.org/wiki/Shape_context#/media/File:Shapecontext.jpg</a:t>
            </a:r>
            <a:endParaRPr/>
          </a:p>
          <a:p>
            <a:r>
              <a:rPr lang="en-US" sz="3200" spc="-1" strike="noStrike">
                <a:uFill>
                  <a:solidFill>
                    <a:srgbClr val="ffffff"/>
                  </a:solidFill>
                </a:uFill>
                <a:latin typeface="Times New Roman"/>
              </a:rPr>
              <a:t>D) Leibe, Seemann, and Schiele, “Pedestrian Detection in Crowded Scenes”, http://luthuli.cs.uiuc.edu/~daf/courses/AppCV/Papers-2/leibe-crowdedscenes-cvpr05.pdf</a:t>
            </a:r>
            <a:endParaRPr/>
          </a:p>
          <a:p>
            <a:r>
              <a:rPr lang="en-US" sz="3200" spc="-1" strike="noStrike">
                <a:uFill>
                  <a:solidFill>
                    <a:srgbClr val="ffffff"/>
                  </a:solidFill>
                </a:uFill>
                <a:latin typeface="Times New Roman"/>
              </a:rPr>
              <a:t>E) Felzenszwalb and Huttenlocher, “Pictorial Structurs for Object Recognition”, http://citeseerx.ist.psu.edu/viewdoc/download?doi=10.1.1.66.5153&amp;rep=rep1&amp;type=pdf</a:t>
            </a:r>
            <a:endParaRPr/>
          </a:p>
          <a:p>
            <a:r>
              <a:rPr lang="en-US" sz="3200" spc="-1" strike="noStrike">
                <a:uFill>
                  <a:solidFill>
                    <a:srgbClr val="ffffff"/>
                  </a:solidFill>
                </a:uFill>
                <a:latin typeface="Times New Roman"/>
              </a:rPr>
              <a:t>F) Mikolajczyk and Schmid, “Scale &amp; Affine Invariant Interest Point Detectors”, http://www.robots.ox.ac.uk/~vgg/research/affine/det_eval_files/mikolajczyk_ijcv2004.pdf</a:t>
            </a:r>
            <a:endParaRPr/>
          </a:p>
        </p:txBody>
      </p:sp>
      <p:sp>
        <p:nvSpPr>
          <p:cNvPr id="65" name="CustomShape 16"/>
          <p:cNvSpPr/>
          <p:nvPr/>
        </p:nvSpPr>
        <p:spPr>
          <a:xfrm>
            <a:off x="11612880" y="13533120"/>
            <a:ext cx="1085400" cy="5414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[C]</a:t>
            </a:r>
            <a:endParaRPr/>
          </a:p>
        </p:txBody>
      </p:sp>
      <p:sp>
        <p:nvSpPr>
          <p:cNvPr id="66" name="CustomShape 17"/>
          <p:cNvSpPr/>
          <p:nvPr/>
        </p:nvSpPr>
        <p:spPr>
          <a:xfrm>
            <a:off x="1188720" y="13409280"/>
            <a:ext cx="9143640" cy="33829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Shape Contexts [B] are a form of feature descriptor that relies on the relative positions of keypoints rather than on nearby brightness values.  This I done by taking a histogram of the log-radial coordinates of all other points relative the current point.</a:t>
            </a:r>
            <a:endParaRPr/>
          </a:p>
          <a:p>
            <a:endParaRPr/>
          </a:p>
        </p:txBody>
      </p:sp>
      <p:sp>
        <p:nvSpPr>
          <p:cNvPr id="67" name="CustomShape 18"/>
          <p:cNvSpPr/>
          <p:nvPr/>
        </p:nvSpPr>
        <p:spPr>
          <a:xfrm>
            <a:off x="731520" y="23317920"/>
            <a:ext cx="3495276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References</a:t>
            </a:r>
            <a:endParaRPr/>
          </a:p>
        </p:txBody>
      </p:sp>
      <p:sp>
        <p:nvSpPr>
          <p:cNvPr id="68" name="CustomShape 19"/>
          <p:cNvSpPr/>
          <p:nvPr/>
        </p:nvSpPr>
        <p:spPr>
          <a:xfrm>
            <a:off x="1249200" y="18858600"/>
            <a:ext cx="9266040" cy="27986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69" name="CustomShape 20"/>
          <p:cNvSpPr/>
          <p:nvPr/>
        </p:nvSpPr>
        <p:spPr>
          <a:xfrm>
            <a:off x="1005840" y="12161520"/>
            <a:ext cx="11795400" cy="9784080"/>
          </a:xfrm>
          <a:prstGeom prst="rect">
            <a:avLst/>
          </a:prstGeom>
          <a:noFill/>
          <a:ln w="12600">
            <a:solidFill>
              <a:srgbClr val="000000"/>
            </a:solidFill>
            <a:miter/>
          </a:ln>
        </p:spPr>
        <p:style>
          <a:lnRef idx="0"/>
          <a:fillRef idx="0"/>
          <a:effectRef idx="0"/>
          <a:fontRef idx="minor"/>
        </p:style>
      </p:sp>
      <p:sp>
        <p:nvSpPr>
          <p:cNvPr id="70" name="CustomShape 21"/>
          <p:cNvSpPr/>
          <p:nvPr/>
        </p:nvSpPr>
        <p:spPr>
          <a:xfrm>
            <a:off x="27249120" y="4683240"/>
            <a:ext cx="8686440" cy="11703960"/>
          </a:xfrm>
          <a:prstGeom prst="rect">
            <a:avLst/>
          </a:prstGeom>
          <a:noFill/>
          <a:ln w="12600">
            <a:solidFill>
              <a:srgbClr val="000000"/>
            </a:solidFill>
            <a:miter/>
          </a:ln>
        </p:spPr>
        <p:style>
          <a:lnRef idx="0"/>
          <a:fillRef idx="0"/>
          <a:effectRef idx="0"/>
          <a:fontRef idx="minor"/>
        </p:style>
      </p:sp>
      <p:sp>
        <p:nvSpPr>
          <p:cNvPr id="71" name="CustomShape 22"/>
          <p:cNvSpPr/>
          <p:nvPr/>
        </p:nvSpPr>
        <p:spPr>
          <a:xfrm>
            <a:off x="731520" y="23334480"/>
            <a:ext cx="34952760" cy="3840120"/>
          </a:xfrm>
          <a:prstGeom prst="rect">
            <a:avLst/>
          </a:prstGeom>
          <a:noFill/>
          <a:ln w="12600">
            <a:solidFill>
              <a:srgbClr val="000000"/>
            </a:solidFill>
            <a:miter/>
          </a:ln>
        </p:spPr>
        <p:style>
          <a:lnRef idx="0"/>
          <a:fillRef idx="0"/>
          <a:effectRef idx="0"/>
          <a:fontRef idx="minor"/>
        </p:style>
      </p:sp>
      <p:sp>
        <p:nvSpPr>
          <p:cNvPr id="72" name="CustomShape 23"/>
          <p:cNvSpPr/>
          <p:nvPr/>
        </p:nvSpPr>
        <p:spPr>
          <a:xfrm>
            <a:off x="1005840" y="4545000"/>
            <a:ext cx="11703960" cy="50558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73" name="CustomShape 24"/>
          <p:cNvSpPr/>
          <p:nvPr/>
        </p:nvSpPr>
        <p:spPr>
          <a:xfrm>
            <a:off x="4572000" y="3423240"/>
            <a:ext cx="35658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Overview</a:t>
            </a:r>
            <a:endParaRPr/>
          </a:p>
        </p:txBody>
      </p:sp>
      <p:pic>
        <p:nvPicPr>
          <p:cNvPr id="74" name="" descr=""/>
          <p:cNvPicPr/>
          <p:nvPr/>
        </p:nvPicPr>
        <p:blipFill>
          <a:blip r:embed="rId13"/>
          <a:stretch/>
        </p:blipFill>
        <p:spPr>
          <a:xfrm>
            <a:off x="13441680" y="4382280"/>
            <a:ext cx="5244480" cy="3043800"/>
          </a:xfrm>
          <a:prstGeom prst="rect">
            <a:avLst/>
          </a:prstGeom>
          <a:ln>
            <a:noFill/>
          </a:ln>
        </p:spPr>
      </p:pic>
      <p:sp>
        <p:nvSpPr>
          <p:cNvPr id="75" name="CustomShape 25"/>
          <p:cNvSpPr/>
          <p:nvPr/>
        </p:nvSpPr>
        <p:spPr>
          <a:xfrm>
            <a:off x="18044280" y="6694920"/>
            <a:ext cx="902520" cy="8035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[A]</a:t>
            </a:r>
            <a:endParaRPr/>
          </a:p>
        </p:txBody>
      </p:sp>
      <p:pic>
        <p:nvPicPr>
          <p:cNvPr id="76" name="" descr=""/>
          <p:cNvPicPr/>
          <p:nvPr/>
        </p:nvPicPr>
        <p:blipFill>
          <a:blip r:embed="rId14"/>
          <a:stretch/>
        </p:blipFill>
        <p:spPr>
          <a:xfrm>
            <a:off x="13350240" y="9986760"/>
            <a:ext cx="1960920" cy="3200040"/>
          </a:xfrm>
          <a:prstGeom prst="rect">
            <a:avLst/>
          </a:prstGeom>
          <a:ln>
            <a:noFill/>
          </a:ln>
        </p:spPr>
      </p:pic>
      <p:pic>
        <p:nvPicPr>
          <p:cNvPr id="77" name="" descr=""/>
          <p:cNvPicPr/>
          <p:nvPr/>
        </p:nvPicPr>
        <p:blipFill>
          <a:blip r:embed="rId15"/>
          <a:stretch/>
        </p:blipFill>
        <p:spPr>
          <a:xfrm>
            <a:off x="17556480" y="12034080"/>
            <a:ext cx="2359800" cy="3627000"/>
          </a:xfrm>
          <a:prstGeom prst="rect">
            <a:avLst/>
          </a:prstGeom>
          <a:ln>
            <a:noFill/>
          </a:ln>
        </p:spPr>
      </p:pic>
      <p:pic>
        <p:nvPicPr>
          <p:cNvPr id="78" name="" descr=""/>
          <p:cNvPicPr/>
          <p:nvPr/>
        </p:nvPicPr>
        <p:blipFill>
          <a:blip r:embed="rId16"/>
          <a:stretch/>
        </p:blipFill>
        <p:spPr>
          <a:xfrm>
            <a:off x="21031200" y="12034080"/>
            <a:ext cx="2222280" cy="3599280"/>
          </a:xfrm>
          <a:prstGeom prst="rect">
            <a:avLst/>
          </a:prstGeom>
          <a:ln>
            <a:noFill/>
          </a:ln>
        </p:spPr>
      </p:pic>
      <p:pic>
        <p:nvPicPr>
          <p:cNvPr id="79" name="" descr=""/>
          <p:cNvPicPr/>
          <p:nvPr/>
        </p:nvPicPr>
        <p:blipFill>
          <a:blip r:embed="rId17"/>
          <a:stretch/>
        </p:blipFill>
        <p:spPr>
          <a:xfrm>
            <a:off x="32787720" y="5226120"/>
            <a:ext cx="2504520" cy="3840120"/>
          </a:xfrm>
          <a:prstGeom prst="rect">
            <a:avLst/>
          </a:prstGeom>
          <a:ln>
            <a:noFill/>
          </a:ln>
        </p:spPr>
      </p:pic>
      <p:sp>
        <p:nvSpPr>
          <p:cNvPr id="80" name="Line 26"/>
          <p:cNvSpPr/>
          <p:nvPr/>
        </p:nvSpPr>
        <p:spPr>
          <a:xfrm>
            <a:off x="29605320" y="12056760"/>
            <a:ext cx="978840" cy="0"/>
          </a:xfrm>
          <a:prstGeom prst="line">
            <a:avLst/>
          </a:prstGeom>
          <a:ln w="91440">
            <a:solidFill>
              <a:srgbClr val="000000"/>
            </a:solidFill>
            <a:round/>
            <a:tailEnd len="med" type="triangle" w="med"/>
          </a:ln>
        </p:spPr>
        <p:style>
          <a:lnRef idx="0"/>
          <a:fillRef idx="0"/>
          <a:effectRef idx="0"/>
          <a:fontRef idx="minor"/>
        </p:style>
      </p:sp>
      <p:sp>
        <p:nvSpPr>
          <p:cNvPr id="81" name="Line 27"/>
          <p:cNvSpPr/>
          <p:nvPr/>
        </p:nvSpPr>
        <p:spPr>
          <a:xfrm>
            <a:off x="32235840" y="12037320"/>
            <a:ext cx="978840" cy="0"/>
          </a:xfrm>
          <a:prstGeom prst="line">
            <a:avLst/>
          </a:prstGeom>
          <a:ln w="91440">
            <a:solidFill>
              <a:srgbClr val="000000"/>
            </a:solidFill>
            <a:round/>
            <a:tailEnd len="med" type="triangle" w="med"/>
          </a:ln>
        </p:spPr>
        <p:style>
          <a:lnRef idx="0"/>
          <a:fillRef idx="0"/>
          <a:effectRef idx="0"/>
          <a:fontRef idx="minor"/>
        </p:style>
      </p:sp>
      <p:sp>
        <p:nvSpPr>
          <p:cNvPr id="82" name="Line 28"/>
          <p:cNvSpPr/>
          <p:nvPr/>
        </p:nvSpPr>
        <p:spPr>
          <a:xfrm flipH="1">
            <a:off x="34237080" y="9449640"/>
            <a:ext cx="27000" cy="1188720"/>
          </a:xfrm>
          <a:prstGeom prst="line">
            <a:avLst/>
          </a:prstGeom>
          <a:ln w="91440">
            <a:solidFill>
              <a:srgbClr val="000000"/>
            </a:solidFill>
            <a:round/>
            <a:tailEnd len="med" type="triangle" w="med"/>
          </a:ln>
        </p:spPr>
        <p:style>
          <a:lnRef idx="0"/>
          <a:fillRef idx="0"/>
          <a:effectRef idx="0"/>
          <a:fontRef idx="minor"/>
        </p:style>
      </p:sp>
      <p:sp>
        <p:nvSpPr>
          <p:cNvPr id="83" name="CustomShape 29"/>
          <p:cNvSpPr/>
          <p:nvPr/>
        </p:nvSpPr>
        <p:spPr>
          <a:xfrm>
            <a:off x="822960" y="3474720"/>
            <a:ext cx="11886840" cy="6583680"/>
          </a:xfrm>
          <a:prstGeom prst="rect">
            <a:avLst/>
          </a:prstGeom>
          <a:noFill/>
          <a:ln w="12600">
            <a:solidFill>
              <a:srgbClr val="000000"/>
            </a:solidFill>
            <a:miter/>
          </a:ln>
        </p:spPr>
        <p:style>
          <a:lnRef idx="0"/>
          <a:fillRef idx="0"/>
          <a:effectRef idx="0"/>
          <a:fontRef idx="minor"/>
        </p:style>
      </p:sp>
      <p:sp>
        <p:nvSpPr>
          <p:cNvPr id="84" name="CustomShape 30"/>
          <p:cNvSpPr/>
          <p:nvPr/>
        </p:nvSpPr>
        <p:spPr>
          <a:xfrm>
            <a:off x="16225920" y="8869680"/>
            <a:ext cx="35658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Training</a:t>
            </a:r>
            <a:endParaRPr/>
          </a:p>
        </p:txBody>
      </p:sp>
      <p:sp>
        <p:nvSpPr>
          <p:cNvPr id="85" name="CustomShape 31"/>
          <p:cNvSpPr/>
          <p:nvPr/>
        </p:nvSpPr>
        <p:spPr>
          <a:xfrm>
            <a:off x="26974800" y="3569040"/>
            <a:ext cx="886932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Detection</a:t>
            </a:r>
            <a:endParaRPr/>
          </a:p>
        </p:txBody>
      </p:sp>
      <p:sp>
        <p:nvSpPr>
          <p:cNvPr id="86" name="CustomShape 32"/>
          <p:cNvSpPr/>
          <p:nvPr/>
        </p:nvSpPr>
        <p:spPr>
          <a:xfrm>
            <a:off x="16215480" y="3566160"/>
            <a:ext cx="621756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Part-Based Model</a:t>
            </a:r>
            <a:endParaRPr/>
          </a:p>
        </p:txBody>
      </p:sp>
      <p:sp>
        <p:nvSpPr>
          <p:cNvPr id="87" name="CustomShape 33"/>
          <p:cNvSpPr/>
          <p:nvPr/>
        </p:nvSpPr>
        <p:spPr>
          <a:xfrm>
            <a:off x="1005840" y="4545000"/>
            <a:ext cx="11703960" cy="459900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We first attempted to implement “People-Tracking-by-Detection and People-Detection-by-Tracking” [A], but quickly found  that to be too ambitious for our time constraints.  Instead, we opted to implement the first half of their paper, which deals entirely with detection.</a:t>
            </a:r>
            <a:endParaRPr/>
          </a:p>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88" name="CustomShape 34"/>
          <p:cNvSpPr/>
          <p:nvPr/>
        </p:nvSpPr>
        <p:spPr>
          <a:xfrm>
            <a:off x="12436200" y="22530240"/>
            <a:ext cx="11703960" cy="27986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REFERENCES NOT YET USED:</a:t>
            </a:r>
            <a:endParaRPr/>
          </a:p>
          <a:p>
            <a:r>
              <a:rPr lang="en-US" sz="3200" spc="-1" strike="noStrike">
                <a:uFill>
                  <a:solidFill>
                    <a:srgbClr val="ffffff"/>
                  </a:solidFill>
                </a:uFill>
                <a:latin typeface="Times New Roman"/>
              </a:rPr>
              <a:t>Mention that reference D says to do away with Shape Contexts</a:t>
            </a:r>
            <a:endParaRPr/>
          </a:p>
          <a:p>
            <a:r>
              <a:rPr lang="en-US" sz="3200" spc="-1" strike="noStrike">
                <a:uFill>
                  <a:solidFill>
                    <a:srgbClr val="ffffff"/>
                  </a:solidFill>
                </a:uFill>
                <a:latin typeface="Times New Roman"/>
              </a:rPr>
              <a:t>Mention that reference E describes how to perform the probability maximization efficiently with dynamic programming techniques</a:t>
            </a:r>
            <a:endParaRPr/>
          </a:p>
          <a:p>
            <a:r>
              <a:rPr lang="en-US" sz="3200" spc="-1" strike="noStrike">
                <a:uFill>
                  <a:solidFill>
                    <a:srgbClr val="ffffff"/>
                  </a:solidFill>
                </a:uFill>
                <a:latin typeface="Times New Roman"/>
              </a:rPr>
              <a:t>Mention that reference F describes Harris-Laplace interest point detectors”</a:t>
            </a:r>
            <a:endParaRPr/>
          </a:p>
        </p:txBody>
      </p:sp>
      <p:sp>
        <p:nvSpPr>
          <p:cNvPr id="89" name="CustomShape 35"/>
          <p:cNvSpPr/>
          <p:nvPr/>
        </p:nvSpPr>
        <p:spPr>
          <a:xfrm>
            <a:off x="16185240" y="20208240"/>
            <a:ext cx="512028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Future Work</a:t>
            </a:r>
            <a:endParaRPr/>
          </a:p>
        </p:txBody>
      </p:sp>
      <p:sp>
        <p:nvSpPr>
          <p:cNvPr id="90" name="CustomShape 36"/>
          <p:cNvSpPr/>
          <p:nvPr/>
        </p:nvSpPr>
        <p:spPr>
          <a:xfrm>
            <a:off x="17465400" y="18598320"/>
            <a:ext cx="777204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p(L | a, E) </a:t>
            </a:r>
            <a:r>
              <a:rPr lang="en-US" sz="3200" spc="-1" strike="noStrike">
                <a:uFill>
                  <a:solidFill>
                    <a:srgbClr val="ffffff"/>
                  </a:solidFill>
                </a:uFill>
                <a:latin typeface="Times New Roman"/>
                <a:ea typeface="Times New Roman"/>
              </a:rPr>
              <a:t>≈ ∏ p(x | x , a) [ β + ∑  p(x | a, e ) ]</a:t>
            </a:r>
            <a:endParaRPr/>
          </a:p>
        </p:txBody>
      </p:sp>
      <p:sp>
        <p:nvSpPr>
          <p:cNvPr id="91" name="CustomShape 37"/>
          <p:cNvSpPr/>
          <p:nvPr/>
        </p:nvSpPr>
        <p:spPr>
          <a:xfrm>
            <a:off x="19862280" y="18866520"/>
            <a:ext cx="5009400" cy="65664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i        i      0                          k        i            k</a:t>
            </a:r>
            <a:endParaRPr/>
          </a:p>
        </p:txBody>
      </p:sp>
      <p:sp>
        <p:nvSpPr>
          <p:cNvPr id="92" name="CustomShape 38"/>
          <p:cNvSpPr/>
          <p:nvPr/>
        </p:nvSpPr>
        <p:spPr>
          <a:xfrm>
            <a:off x="17556840" y="19685160"/>
            <a:ext cx="777204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p(x  | a, e ) =</a:t>
            </a:r>
            <a:r>
              <a:rPr lang="en-US" sz="3200" spc="-1" strike="noStrike">
                <a:uFill>
                  <a:solidFill>
                    <a:srgbClr val="ffffff"/>
                  </a:solidFill>
                </a:uFill>
                <a:latin typeface="Times New Roman"/>
                <a:ea typeface="Times New Roman"/>
              </a:rPr>
              <a:t> ∑  p(x | a, c , e     ) p(c  | e    )</a:t>
            </a:r>
            <a:endParaRPr/>
          </a:p>
        </p:txBody>
      </p:sp>
      <p:sp>
        <p:nvSpPr>
          <p:cNvPr id="93" name="CustomShape 39"/>
          <p:cNvSpPr/>
          <p:nvPr/>
        </p:nvSpPr>
        <p:spPr>
          <a:xfrm>
            <a:off x="18124920" y="19958400"/>
            <a:ext cx="6472440" cy="37332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i            k                       i            j      k                j       k</a:t>
            </a:r>
            <a:endParaRPr/>
          </a:p>
        </p:txBody>
      </p:sp>
      <p:sp>
        <p:nvSpPr>
          <p:cNvPr id="94" name="CustomShape 40"/>
          <p:cNvSpPr/>
          <p:nvPr/>
        </p:nvSpPr>
        <p:spPr>
          <a:xfrm>
            <a:off x="22128840" y="19685160"/>
            <a:ext cx="2651400" cy="37332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pos                    app</a:t>
            </a:r>
            <a:endParaRPr/>
          </a:p>
        </p:txBody>
      </p:sp>
      <p:sp>
        <p:nvSpPr>
          <p:cNvPr id="95" name="CustomShape 41"/>
          <p:cNvSpPr/>
          <p:nvPr/>
        </p:nvSpPr>
        <p:spPr>
          <a:xfrm>
            <a:off x="15563520" y="9627840"/>
            <a:ext cx="11246760" cy="189576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We were fortunate to have a well-labeled training set (from [A]) giving the L={</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set for each person in a series of images, where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is the position of the </a:t>
            </a:r>
            <a:r>
              <a:rPr i="1" lang="en-US" sz="3200" spc="-1" strike="noStrike">
                <a:uFill>
                  <a:solidFill>
                    <a:srgbClr val="ffffff"/>
                  </a:solidFill>
                </a:uFill>
                <a:latin typeface="Times New Roman"/>
              </a:rPr>
              <a:t>i</a:t>
            </a:r>
            <a:r>
              <a:rPr lang="en-US" sz="3200" spc="-1" strike="noStrike">
                <a:uFill>
                  <a:solidFill>
                    <a:srgbClr val="ffffff"/>
                  </a:solidFill>
                </a:uFill>
                <a:latin typeface="Times New Roman"/>
              </a:rPr>
              <a:t>th part of the person.</a:t>
            </a:r>
            <a:endParaRPr/>
          </a:p>
          <a:p>
            <a:r>
              <a:rPr lang="en-US" sz="3200" spc="-1" strike="noStrike">
                <a:uFill>
                  <a:solidFill>
                    <a:srgbClr val="ffffff"/>
                  </a:solidFill>
                </a:uFill>
                <a:latin typeface="Times New Roman"/>
              </a:rPr>
              <a:t>In training, we fit several gaussian distributions:</a:t>
            </a:r>
            <a:endParaRPr/>
          </a:p>
        </p:txBody>
      </p:sp>
      <p:sp>
        <p:nvSpPr>
          <p:cNvPr id="96" name="CustomShape 42"/>
          <p:cNvSpPr/>
          <p:nvPr/>
        </p:nvSpPr>
        <p:spPr>
          <a:xfrm>
            <a:off x="15453720" y="16289280"/>
            <a:ext cx="1088100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We also use clustering on shape contexts, and state that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app</a:t>
            </a:r>
            <a:r>
              <a:rPr lang="en-US" sz="3200" spc="-1" strike="noStrike">
                <a:uFill>
                  <a:solidFill>
                    <a:srgbClr val="ffffff"/>
                  </a:solidFill>
                </a:uFill>
                <a:latin typeface="Times New Roman"/>
              </a:rPr>
              <a:t>) is proportional to the L2 norm of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app</a:t>
            </a:r>
            <a:r>
              <a:rPr lang="en-US" sz="3200" spc="-1" strike="noStrike">
                <a:uFill>
                  <a:solidFill>
                    <a:srgbClr val="ffffff"/>
                  </a:solidFill>
                </a:uFill>
                <a:latin typeface="Times New Roman"/>
              </a:rPr>
              <a:t>).  This gives us a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for each </a:t>
            </a:r>
            <a:r>
              <a:rPr i="1" lang="en-US" sz="3200" spc="-1" strike="noStrike">
                <a:uFill>
                  <a:solidFill>
                    <a:srgbClr val="ffffff"/>
                  </a:solidFill>
                </a:uFill>
                <a:latin typeface="Times New Roman"/>
              </a:rPr>
              <a:t>e</a:t>
            </a:r>
            <a:r>
              <a:rPr lang="en-US" sz="3200" spc="-1" strike="noStrike">
                <a:uFill>
                  <a:solidFill>
                    <a:srgbClr val="ffffff"/>
                  </a:solidFill>
                </a:uFill>
                <a:latin typeface="Times New Roman"/>
              </a:rPr>
              <a:t>, which lets us fit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pos</a:t>
            </a:r>
            <a:r>
              <a:rPr lang="en-US" sz="3200" spc="-1" strike="noStrike">
                <a:uFill>
                  <a:solidFill>
                    <a:srgbClr val="ffffff"/>
                  </a:solidFill>
                </a:uFill>
                <a:latin typeface="Times New Roman"/>
              </a:rPr>
              <a:t>).  The final likelihood can be computed from:</a:t>
            </a:r>
            <a:endParaRPr/>
          </a:p>
        </p:txBody>
      </p:sp>
      <p:sp>
        <p:nvSpPr>
          <p:cNvPr id="97" name="CustomShape 43"/>
          <p:cNvSpPr/>
          <p:nvPr/>
        </p:nvSpPr>
        <p:spPr>
          <a:xfrm>
            <a:off x="19385280" y="4670640"/>
            <a:ext cx="7425360" cy="5414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This is a latent variable model where the goal is to infer the position of the limbs given features observed in the image.  The features are </a:t>
            </a:r>
            <a:r>
              <a:rPr i="1" lang="en-US" sz="3200" spc="-1" strike="noStrike">
                <a:uFill>
                  <a:solidFill>
                    <a:srgbClr val="ffffff"/>
                  </a:solidFill>
                </a:uFill>
                <a:latin typeface="Times New Roman"/>
              </a:rPr>
              <a:t>e</a:t>
            </a:r>
            <a:r>
              <a:rPr lang="en-US" sz="3200" spc="-1" strike="noStrike">
                <a:uFill>
                  <a:solidFill>
                    <a:srgbClr val="ffffff"/>
                  </a:solidFill>
                </a:uFill>
                <a:latin typeface="Times New Roman"/>
              </a:rPr>
              <a:t>, limb positions are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the center of mass is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0</a:t>
            </a:r>
            <a:r>
              <a:rPr lang="en-US" sz="3200" spc="-1" strike="noStrike">
                <a:uFill>
                  <a:solidFill>
                    <a:srgbClr val="ffffff"/>
                  </a:solidFill>
                </a:uFill>
                <a:latin typeface="Times New Roman"/>
              </a:rPr>
              <a:t>, and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is the phase of the walking cycle.  Given the shape of this model, [B] gives an efficient way to maximize the resulting likelihood function.</a:t>
            </a:r>
            <a:endParaRPr/>
          </a:p>
        </p:txBody>
      </p:sp>
      <p:sp>
        <p:nvSpPr>
          <p:cNvPr id="98" name="CustomShape 44"/>
          <p:cNvSpPr/>
          <p:nvPr/>
        </p:nvSpPr>
        <p:spPr>
          <a:xfrm>
            <a:off x="27523440" y="5036400"/>
            <a:ext cx="4937760" cy="43819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To perform detection within a window, we first find interest points in the window and compute their feature descriptors.  We find the codebook word closest to each feature and maximize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(L |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E)</a:t>
            </a:r>
            <a:r>
              <a:rPr lang="en-US" sz="3200" spc="-1" strike="noStrike">
                <a:uFill>
                  <a:solidFill>
                    <a:srgbClr val="ffffff"/>
                  </a:solidFill>
                </a:uFill>
                <a:latin typeface="Times New Roman"/>
              </a:rPr>
              <a:t> using the method from [B].</a:t>
            </a:r>
            <a:endParaRPr/>
          </a:p>
        </p:txBody>
      </p:sp>
      <p:sp>
        <p:nvSpPr>
          <p:cNvPr id="99" name="CustomShape 45"/>
          <p:cNvSpPr/>
          <p:nvPr/>
        </p:nvSpPr>
        <p:spPr>
          <a:xfrm>
            <a:off x="26810640" y="3566160"/>
            <a:ext cx="9490680" cy="13532760"/>
          </a:xfrm>
          <a:prstGeom prst="rect">
            <a:avLst/>
          </a:prstGeom>
          <a:noFill/>
          <a:ln w="12600">
            <a:solidFill>
              <a:srgbClr val="000000"/>
            </a:solidFill>
            <a:miter/>
          </a:ln>
        </p:spPr>
        <p:style>
          <a:lnRef idx="0"/>
          <a:fillRef idx="0"/>
          <a:effectRef idx="0"/>
          <a:fontRef idx="minor"/>
        </p:style>
      </p:sp>
      <p:sp>
        <p:nvSpPr>
          <p:cNvPr id="100" name="CustomShape 46"/>
          <p:cNvSpPr/>
          <p:nvPr/>
        </p:nvSpPr>
        <p:spPr>
          <a:xfrm>
            <a:off x="23500080" y="12252960"/>
            <a:ext cx="2834640" cy="1895760"/>
          </a:xfrm>
          <a:prstGeom prst="rect">
            <a:avLst/>
          </a:prstGeom>
          <a:noFill/>
          <a:ln>
            <a:noFill/>
          </a:ln>
        </p:spPr>
        <p:style>
          <a:lnRef idx="0"/>
          <a:fillRef idx="0"/>
          <a:effectRef idx="0"/>
          <a:fontRef idx="minor"/>
        </p:style>
        <p:txBody>
          <a:bodyPr lIns="90000" rIns="90000" tIns="45000" bIns="45000"/>
          <a:p>
            <a:r>
              <a:rPr i="1" lang="en-US" sz="2600" spc="-1" strike="noStrike">
                <a:uFill>
                  <a:solidFill>
                    <a:srgbClr val="ffffff"/>
                  </a:solidFill>
                </a:uFill>
                <a:latin typeface="Times New Roman"/>
              </a:rPr>
              <a:t>p</a:t>
            </a:r>
            <a:r>
              <a:rPr lang="en-US" sz="2600" spc="-1" strike="noStrike">
                <a:uFill>
                  <a:solidFill>
                    <a:srgbClr val="ffffff"/>
                  </a:solidFill>
                </a:uFill>
                <a:latin typeface="Times New Roman"/>
              </a:rPr>
              <a:t>(</a:t>
            </a:r>
            <a:r>
              <a:rPr i="1" lang="en-US" sz="2600" spc="-1" strike="noStrike">
                <a:uFill>
                  <a:solidFill>
                    <a:srgbClr val="ffffff"/>
                  </a:solidFill>
                </a:uFill>
                <a:latin typeface="Times New Roman"/>
              </a:rPr>
              <a:t>x</a:t>
            </a:r>
            <a:r>
              <a:rPr i="1" lang="en-US" sz="2600" spc="-1" strike="noStrike" baseline="33000">
                <a:uFill>
                  <a:solidFill>
                    <a:srgbClr val="ffffff"/>
                  </a:solidFill>
                </a:uFill>
                <a:latin typeface="Times New Roman"/>
              </a:rPr>
              <a:t>i</a:t>
            </a:r>
            <a:r>
              <a:rPr lang="en-US" sz="2600" spc="-1" strike="noStrike">
                <a:uFill>
                  <a:solidFill>
                    <a:srgbClr val="ffffff"/>
                  </a:solidFill>
                </a:uFill>
                <a:latin typeface="Times New Roman"/>
              </a:rPr>
              <a:t> | </a:t>
            </a:r>
            <a:r>
              <a:rPr i="1" lang="en-US" sz="2600" spc="-1" strike="noStrike">
                <a:uFill>
                  <a:solidFill>
                    <a:srgbClr val="ffffff"/>
                  </a:solidFill>
                </a:uFill>
                <a:latin typeface="Times New Roman"/>
              </a:rPr>
              <a:t>x</a:t>
            </a:r>
            <a:r>
              <a:rPr i="1" lang="en-US" sz="2600" spc="-1" strike="noStrike" baseline="33000">
                <a:uFill>
                  <a:solidFill>
                    <a:srgbClr val="ffffff"/>
                  </a:solidFill>
                </a:uFill>
                <a:latin typeface="Times New Roman"/>
              </a:rPr>
              <a:t>0</a:t>
            </a:r>
            <a:r>
              <a:rPr lang="en-US" sz="2600" spc="-1" strike="noStrike">
                <a:uFill>
                  <a:solidFill>
                    <a:srgbClr val="ffffff"/>
                  </a:solidFill>
                </a:uFill>
                <a:latin typeface="Times New Roman"/>
              </a:rPr>
              <a:t>, </a:t>
            </a:r>
            <a:r>
              <a:rPr i="1" lang="en-US" sz="2600" spc="-1" strike="noStrike">
                <a:uFill>
                  <a:solidFill>
                    <a:srgbClr val="ffffff"/>
                  </a:solidFill>
                </a:uFill>
                <a:latin typeface="Times New Roman"/>
              </a:rPr>
              <a:t>a</a:t>
            </a:r>
            <a:r>
              <a:rPr lang="en-US" sz="2600" spc="-1" strike="noStrike">
                <a:uFill>
                  <a:solidFill>
                    <a:srgbClr val="ffffff"/>
                  </a:solidFill>
                </a:uFill>
                <a:latin typeface="Times New Roman"/>
              </a:rPr>
              <a:t>=1, 2,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77531</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2015-12-06T23:47:13Z</dcterms:modified>
  <cp:revision>45</cp:revision>
</cp:coreProperties>
</file>