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5.png" ContentType="image/png"/>
  <Override PartName="/ppt/media/image13.bmp" ContentType="image/bmp"/>
  <Override PartName="/ppt/media/image4.png" ContentType="image/png"/>
  <Override PartName="/ppt/media/image12.bmp" ContentType="image/bmp"/>
  <Override PartName="/ppt/media/image11.png" ContentType="image/png"/>
  <Override PartName="/ppt/media/image6.png" ContentType="image/png"/>
  <Override PartName="/ppt/media/image14.bmp" ContentType="image/bmp"/>
  <Override PartName="/ppt/media/image10.png" ContentType="image/png"/>
  <Override PartName="/ppt/media/image9.png" ContentType="image/png"/>
  <Override PartName="/ppt/media/image8.png" ContentType="image/png"/>
  <Override PartName="/ppt/media/image7.png" ContentType="image/png"/>
  <Override PartName="/ppt/media/image17.png" ContentType="image/png"/>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Lst>
  <p:sldSz cx="36576000" cy="27432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6" name="PlaceHolder 2"/>
          <p:cNvSpPr>
            <a:spLocks noGrp="1"/>
          </p:cNvSpPr>
          <p:nvPr>
            <p:ph type="body"/>
          </p:nvPr>
        </p:nvSpPr>
        <p:spPr>
          <a:xfrm>
            <a:off x="1828800" y="6418800"/>
            <a:ext cx="32918040" cy="7588800"/>
          </a:xfrm>
          <a:prstGeom prst="rect">
            <a:avLst/>
          </a:prstGeom>
        </p:spPr>
        <p:txBody>
          <a:bodyPr lIns="0" rIns="0" tIns="0" bIns="0"/>
          <a:p>
            <a:endParaRPr/>
          </a:p>
        </p:txBody>
      </p:sp>
      <p:sp>
        <p:nvSpPr>
          <p:cNvPr id="27" name="PlaceHolder 3"/>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9"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30"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31" name="PlaceHolder 4"/>
          <p:cNvSpPr>
            <a:spLocks noGrp="1"/>
          </p:cNvSpPr>
          <p:nvPr>
            <p:ph type="body"/>
          </p:nvPr>
        </p:nvSpPr>
        <p:spPr>
          <a:xfrm>
            <a:off x="18696240" y="14729040"/>
            <a:ext cx="16063920" cy="7588800"/>
          </a:xfrm>
          <a:prstGeom prst="rect">
            <a:avLst/>
          </a:prstGeom>
        </p:spPr>
        <p:txBody>
          <a:bodyPr lIns="0" rIns="0" tIns="0" bIns="0"/>
          <a:p>
            <a:endParaRPr/>
          </a:p>
        </p:txBody>
      </p:sp>
      <p:sp>
        <p:nvSpPr>
          <p:cNvPr id="32" name="PlaceHolder 5"/>
          <p:cNvSpPr>
            <a:spLocks noGrp="1"/>
          </p:cNvSpPr>
          <p:nvPr>
            <p:ph type="body"/>
          </p:nvPr>
        </p:nvSpPr>
        <p:spPr>
          <a:xfrm>
            <a:off x="1828800" y="14729040"/>
            <a:ext cx="16063920" cy="75888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34" name="PlaceHolder 2"/>
          <p:cNvSpPr>
            <a:spLocks noGrp="1"/>
          </p:cNvSpPr>
          <p:nvPr>
            <p:ph type="body"/>
          </p:nvPr>
        </p:nvSpPr>
        <p:spPr>
          <a:xfrm>
            <a:off x="1828800" y="6418800"/>
            <a:ext cx="32918040" cy="15910200"/>
          </a:xfrm>
          <a:prstGeom prst="rect">
            <a:avLst/>
          </a:prstGeom>
        </p:spPr>
        <p:txBody>
          <a:bodyPr lIns="0" rIns="0" tIns="0" bIns="0"/>
          <a:p>
            <a:endParaRPr/>
          </a:p>
        </p:txBody>
      </p:sp>
      <p:sp>
        <p:nvSpPr>
          <p:cNvPr id="35" name="PlaceHolder 3"/>
          <p:cNvSpPr>
            <a:spLocks noGrp="1"/>
          </p:cNvSpPr>
          <p:nvPr>
            <p:ph type="body"/>
          </p:nvPr>
        </p:nvSpPr>
        <p:spPr>
          <a:xfrm>
            <a:off x="1828800" y="6418800"/>
            <a:ext cx="32918040" cy="15910200"/>
          </a:xfrm>
          <a:prstGeom prst="rect">
            <a:avLst/>
          </a:prstGeom>
        </p:spPr>
        <p:txBody>
          <a:bodyPr lIns="0" rIns="0" tIns="0" bIns="0"/>
          <a:p>
            <a:endParaRPr/>
          </a:p>
        </p:txBody>
      </p:sp>
      <p:pic>
        <p:nvPicPr>
          <p:cNvPr id="36" name="" descr=""/>
          <p:cNvPicPr/>
          <p:nvPr/>
        </p:nvPicPr>
        <p:blipFill>
          <a:blip r:embed="rId2"/>
          <a:stretch/>
        </p:blipFill>
        <p:spPr>
          <a:xfrm>
            <a:off x="8317080" y="6418440"/>
            <a:ext cx="19940760" cy="15910200"/>
          </a:xfrm>
          <a:prstGeom prst="rect">
            <a:avLst/>
          </a:prstGeom>
          <a:ln>
            <a:noFill/>
          </a:ln>
        </p:spPr>
      </p:pic>
      <p:pic>
        <p:nvPicPr>
          <p:cNvPr id="37" name="" descr=""/>
          <p:cNvPicPr/>
          <p:nvPr/>
        </p:nvPicPr>
        <p:blipFill>
          <a:blip r:embed="rId3"/>
          <a:stretch/>
        </p:blipFill>
        <p:spPr>
          <a:xfrm>
            <a:off x="8317080" y="6418440"/>
            <a:ext cx="19940760" cy="159102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5" name="PlaceHolder 2"/>
          <p:cNvSpPr>
            <a:spLocks noGrp="1"/>
          </p:cNvSpPr>
          <p:nvPr>
            <p:ph type="subTitle"/>
          </p:nvPr>
        </p:nvSpPr>
        <p:spPr>
          <a:xfrm>
            <a:off x="1828800" y="6418800"/>
            <a:ext cx="32918040" cy="159102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7" name="PlaceHolder 2"/>
          <p:cNvSpPr>
            <a:spLocks noGrp="1"/>
          </p:cNvSpPr>
          <p:nvPr>
            <p:ph type="body"/>
          </p:nvPr>
        </p:nvSpPr>
        <p:spPr>
          <a:xfrm>
            <a:off x="1828800" y="6418800"/>
            <a:ext cx="32918040" cy="159102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9"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0" name="PlaceHolder 3"/>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828800" y="1094400"/>
            <a:ext cx="32918040" cy="212342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4"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15" name="PlaceHolder 3"/>
          <p:cNvSpPr>
            <a:spLocks noGrp="1"/>
          </p:cNvSpPr>
          <p:nvPr>
            <p:ph type="body"/>
          </p:nvPr>
        </p:nvSpPr>
        <p:spPr>
          <a:xfrm>
            <a:off x="1828800" y="14729040"/>
            <a:ext cx="16063920" cy="7588800"/>
          </a:xfrm>
          <a:prstGeom prst="rect">
            <a:avLst/>
          </a:prstGeom>
        </p:spPr>
        <p:txBody>
          <a:bodyPr lIns="0" rIns="0" tIns="0" bIns="0"/>
          <a:p>
            <a:endParaRPr/>
          </a:p>
        </p:txBody>
      </p:sp>
      <p:sp>
        <p:nvSpPr>
          <p:cNvPr id="16" name="PlaceHolder 4"/>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8"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9"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0" name="PlaceHolder 4"/>
          <p:cNvSpPr>
            <a:spLocks noGrp="1"/>
          </p:cNvSpPr>
          <p:nvPr>
            <p:ph type="body"/>
          </p:nvPr>
        </p:nvSpPr>
        <p:spPr>
          <a:xfrm>
            <a:off x="18696240" y="14729040"/>
            <a:ext cx="16063920" cy="75888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2"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23"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4" name="PlaceHolder 4"/>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43200" y="24991920"/>
            <a:ext cx="7616520" cy="1825200"/>
          </a:xfrm>
          <a:prstGeom prst="rect">
            <a:avLst/>
          </a:prstGeom>
          <a:noFill/>
          <a:ln>
            <a:noFill/>
          </a:ln>
        </p:spPr>
        <p:style>
          <a:lnRef idx="0"/>
          <a:fillRef idx="0"/>
          <a:effectRef idx="0"/>
          <a:fontRef idx="minor"/>
        </p:style>
      </p:sp>
      <p:sp>
        <p:nvSpPr>
          <p:cNvPr id="1" name="CustomShape 2"/>
          <p:cNvSpPr/>
          <p:nvPr/>
        </p:nvSpPr>
        <p:spPr>
          <a:xfrm>
            <a:off x="12496680" y="24991920"/>
            <a:ext cx="11578680" cy="1825200"/>
          </a:xfrm>
          <a:prstGeom prst="rect">
            <a:avLst/>
          </a:prstGeom>
          <a:noFill/>
          <a:ln>
            <a:noFill/>
          </a:ln>
        </p:spPr>
        <p:style>
          <a:lnRef idx="0"/>
          <a:fillRef idx="0"/>
          <a:effectRef idx="0"/>
          <a:fontRef idx="minor"/>
        </p:style>
      </p:sp>
      <p:sp>
        <p:nvSpPr>
          <p:cNvPr id="2" name="PlaceHolder 3"/>
          <p:cNvSpPr>
            <a:spLocks noGrp="1"/>
          </p:cNvSpPr>
          <p:nvPr>
            <p:ph type="title"/>
          </p:nvPr>
        </p:nvSpPr>
        <p:spPr>
          <a:xfrm>
            <a:off x="1828800" y="1094400"/>
            <a:ext cx="32918040" cy="4580640"/>
          </a:xfrm>
          <a:prstGeom prst="rect">
            <a:avLst/>
          </a:prstGeom>
        </p:spPr>
        <p:txBody>
          <a:bodyPr lIns="0" rIns="0" tIns="0" bIns="0" anchor="ctr"/>
          <a:p>
            <a:pPr algn="ctr"/>
            <a:r>
              <a:rPr lang="en-US" sz="4400">
                <a:latin typeface="Arial"/>
              </a:rPr>
              <a:t>Click to edit the title text format</a:t>
            </a:r>
            <a:endParaRPr/>
          </a:p>
        </p:txBody>
      </p:sp>
      <p:sp>
        <p:nvSpPr>
          <p:cNvPr id="3" name="PlaceHolder 4"/>
          <p:cNvSpPr>
            <a:spLocks noGrp="1"/>
          </p:cNvSpPr>
          <p:nvPr>
            <p:ph type="body"/>
          </p:nvPr>
        </p:nvSpPr>
        <p:spPr>
          <a:xfrm>
            <a:off x="1828800" y="6418800"/>
            <a:ext cx="32918040" cy="1591020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bmp"/><Relationship Id="rId11" Type="http://schemas.openxmlformats.org/officeDocument/2006/relationships/image" Target="../media/image13.bmp"/><Relationship Id="rId12" Type="http://schemas.openxmlformats.org/officeDocument/2006/relationships/image" Target="../media/image14.bmp"/><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8" name="" descr=""/>
          <p:cNvPicPr/>
          <p:nvPr/>
        </p:nvPicPr>
        <p:blipFill>
          <a:blip r:embed="rId1"/>
          <a:stretch/>
        </p:blipFill>
        <p:spPr>
          <a:xfrm>
            <a:off x="13286520" y="17316360"/>
            <a:ext cx="1979280" cy="3284280"/>
          </a:xfrm>
          <a:prstGeom prst="rect">
            <a:avLst/>
          </a:prstGeom>
          <a:ln>
            <a:noFill/>
          </a:ln>
        </p:spPr>
      </p:pic>
      <p:sp>
        <p:nvSpPr>
          <p:cNvPr id="39" name="CustomShape 1"/>
          <p:cNvSpPr/>
          <p:nvPr/>
        </p:nvSpPr>
        <p:spPr>
          <a:xfrm>
            <a:off x="6193440" y="608040"/>
            <a:ext cx="24228000" cy="1520280"/>
          </a:xfrm>
          <a:prstGeom prst="rect">
            <a:avLst/>
          </a:prstGeom>
          <a:noFill/>
          <a:ln>
            <a:noFill/>
          </a:ln>
        </p:spPr>
        <p:style>
          <a:lnRef idx="0"/>
          <a:fillRef idx="0"/>
          <a:effectRef idx="0"/>
          <a:fontRef idx="minor"/>
        </p:style>
        <p:txBody>
          <a:bodyPr lIns="367920" rIns="367920" tIns="183960" bIns="183960" anchor="ctr"/>
          <a:p>
            <a:pPr algn="ctr">
              <a:lnSpc>
                <a:spcPct val="100000"/>
              </a:lnSpc>
            </a:pPr>
            <a:r>
              <a:rPr b="1" lang="en-US" sz="10000" strike="noStrike">
                <a:solidFill>
                  <a:srgbClr val="c00000"/>
                </a:solidFill>
                <a:latin typeface="Times New Roman"/>
                <a:ea typeface="MS PGothic"/>
              </a:rPr>
              <a:t>Part-based Human Detection</a:t>
            </a:r>
            <a:endParaRPr/>
          </a:p>
        </p:txBody>
      </p:sp>
      <p:sp>
        <p:nvSpPr>
          <p:cNvPr id="40" name="CustomShape 2"/>
          <p:cNvSpPr/>
          <p:nvPr/>
        </p:nvSpPr>
        <p:spPr>
          <a:xfrm>
            <a:off x="1607400" y="1853640"/>
            <a:ext cx="32914800" cy="1009440"/>
          </a:xfrm>
          <a:prstGeom prst="rect">
            <a:avLst/>
          </a:prstGeom>
          <a:noFill/>
          <a:ln>
            <a:noFill/>
          </a:ln>
        </p:spPr>
        <p:style>
          <a:lnRef idx="0"/>
          <a:fillRef idx="0"/>
          <a:effectRef idx="0"/>
          <a:fontRef idx="minor"/>
        </p:style>
        <p:txBody>
          <a:bodyPr lIns="367920" rIns="367920" tIns="183960" bIns="183960"/>
          <a:p>
            <a:pPr algn="ctr">
              <a:lnSpc>
                <a:spcPct val="100000"/>
              </a:lnSpc>
            </a:pPr>
            <a:r>
              <a:rPr b="1" lang="en-US" sz="4000" strike="noStrike">
                <a:solidFill>
                  <a:srgbClr val="000000"/>
                </a:solidFill>
                <a:latin typeface="Times New Roman"/>
                <a:ea typeface="ＭＳ Ｐゴシック"/>
              </a:rPr>
              <a:t>Brandon Tolsch and Joseph Richardson</a:t>
            </a:r>
            <a:endParaRPr/>
          </a:p>
        </p:txBody>
      </p:sp>
      <p:pic>
        <p:nvPicPr>
          <p:cNvPr id="41" name="" descr=""/>
          <p:cNvPicPr/>
          <p:nvPr/>
        </p:nvPicPr>
        <p:blipFill>
          <a:blip r:embed="rId2"/>
          <a:stretch/>
        </p:blipFill>
        <p:spPr>
          <a:xfrm>
            <a:off x="16201080" y="17579520"/>
            <a:ext cx="1979640" cy="3304080"/>
          </a:xfrm>
          <a:prstGeom prst="rect">
            <a:avLst/>
          </a:prstGeom>
          <a:ln>
            <a:noFill/>
          </a:ln>
        </p:spPr>
      </p:pic>
      <p:sp>
        <p:nvSpPr>
          <p:cNvPr id="42" name="CustomShape 3"/>
          <p:cNvSpPr/>
          <p:nvPr/>
        </p:nvSpPr>
        <p:spPr>
          <a:xfrm>
            <a:off x="13574520" y="20854800"/>
            <a:ext cx="2400840" cy="1894320"/>
          </a:xfrm>
          <a:prstGeom prst="rect">
            <a:avLst/>
          </a:prstGeom>
          <a:noFill/>
          <a:ln>
            <a:noFill/>
          </a:ln>
        </p:spPr>
        <p:style>
          <a:lnRef idx="0"/>
          <a:fillRef idx="0"/>
          <a:effectRef idx="0"/>
          <a:fontRef idx="minor"/>
        </p:style>
        <p:txBody>
          <a:bodyPr lIns="90000" rIns="90000" tIns="45000" bIns="45000"/>
          <a:p>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given one keypoint</a:t>
            </a:r>
            <a:endParaRPr/>
          </a:p>
          <a:p>
            <a:endParaRPr/>
          </a:p>
        </p:txBody>
      </p:sp>
      <p:sp>
        <p:nvSpPr>
          <p:cNvPr id="43" name="CustomShape 4"/>
          <p:cNvSpPr/>
          <p:nvPr/>
        </p:nvSpPr>
        <p:spPr>
          <a:xfrm>
            <a:off x="16076880" y="20962800"/>
            <a:ext cx="2376360" cy="144288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p(xi) given all keypoints</a:t>
            </a:r>
            <a:endParaRPr/>
          </a:p>
        </p:txBody>
      </p:sp>
      <p:sp>
        <p:nvSpPr>
          <p:cNvPr id="44" name="CustomShape 5"/>
          <p:cNvSpPr/>
          <p:nvPr/>
        </p:nvSpPr>
        <p:spPr>
          <a:xfrm>
            <a:off x="21768120" y="20987640"/>
            <a:ext cx="2724840" cy="711360"/>
          </a:xfrm>
          <a:prstGeom prst="rect">
            <a:avLst/>
          </a:prstGeom>
          <a:noFill/>
          <a:ln>
            <a:noFill/>
          </a:ln>
        </p:spPr>
        <p:style>
          <a:lnRef idx="0"/>
          <a:fillRef idx="0"/>
          <a:effectRef idx="0"/>
          <a:fontRef idx="minor"/>
        </p:style>
        <p:txBody>
          <a:bodyPr lIns="90000" rIns="90000" tIns="45000" bIns="45000"/>
          <a:p>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given </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0</a:t>
            </a:r>
            <a:endParaRPr/>
          </a:p>
        </p:txBody>
      </p:sp>
      <p:sp>
        <p:nvSpPr>
          <p:cNvPr id="45" name="CustomShape 6"/>
          <p:cNvSpPr/>
          <p:nvPr/>
        </p:nvSpPr>
        <p:spPr>
          <a:xfrm>
            <a:off x="18767520" y="21014280"/>
            <a:ext cx="2558520" cy="1442880"/>
          </a:xfrm>
          <a:prstGeom prst="rect">
            <a:avLst/>
          </a:prstGeom>
          <a:noFill/>
          <a:ln>
            <a:noFill/>
          </a:ln>
        </p:spPr>
        <p:style>
          <a:lnRef idx="0"/>
          <a:fillRef idx="0"/>
          <a:effectRef idx="0"/>
          <a:fontRef idx="minor"/>
        </p:style>
        <p:txBody>
          <a:bodyPr lIns="90000" rIns="90000" tIns="45000" bIns="45000"/>
          <a:p>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given </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0</a:t>
            </a:r>
            <a:r>
              <a:rPr lang="en-US" sz="3200" strike="noStrike">
                <a:solidFill>
                  <a:srgbClr val="000000"/>
                </a:solidFill>
                <a:latin typeface="Times New Roman"/>
                <a:ea typeface="DejaVu Sans"/>
              </a:rPr>
              <a:t> and keypoints</a:t>
            </a:r>
            <a:endParaRPr/>
          </a:p>
        </p:txBody>
      </p:sp>
      <p:pic>
        <p:nvPicPr>
          <p:cNvPr id="46" name="" descr=""/>
          <p:cNvPicPr/>
          <p:nvPr/>
        </p:nvPicPr>
        <p:blipFill>
          <a:blip r:embed="rId3"/>
          <a:stretch/>
        </p:blipFill>
        <p:spPr>
          <a:xfrm>
            <a:off x="13394520" y="17460000"/>
            <a:ext cx="1979280" cy="3284280"/>
          </a:xfrm>
          <a:prstGeom prst="rect">
            <a:avLst/>
          </a:prstGeom>
          <a:ln>
            <a:noFill/>
          </a:ln>
        </p:spPr>
      </p:pic>
      <p:pic>
        <p:nvPicPr>
          <p:cNvPr id="47" name="" descr=""/>
          <p:cNvPicPr/>
          <p:nvPr/>
        </p:nvPicPr>
        <p:blipFill>
          <a:blip r:embed="rId4"/>
          <a:stretch/>
        </p:blipFill>
        <p:spPr>
          <a:xfrm>
            <a:off x="13566240" y="17596080"/>
            <a:ext cx="1979280" cy="3284280"/>
          </a:xfrm>
          <a:prstGeom prst="rect">
            <a:avLst/>
          </a:prstGeom>
          <a:ln>
            <a:noFill/>
          </a:ln>
        </p:spPr>
      </p:pic>
      <p:pic>
        <p:nvPicPr>
          <p:cNvPr id="48" name="" descr=""/>
          <p:cNvPicPr/>
          <p:nvPr/>
        </p:nvPicPr>
        <p:blipFill>
          <a:blip r:embed="rId5"/>
          <a:stretch/>
        </p:blipFill>
        <p:spPr>
          <a:xfrm>
            <a:off x="3334680" y="16382160"/>
            <a:ext cx="3126600" cy="1302840"/>
          </a:xfrm>
          <a:prstGeom prst="rect">
            <a:avLst/>
          </a:prstGeom>
          <a:ln>
            <a:noFill/>
          </a:ln>
        </p:spPr>
      </p:pic>
      <p:pic>
        <p:nvPicPr>
          <p:cNvPr id="49" name="" descr=""/>
          <p:cNvPicPr/>
          <p:nvPr/>
        </p:nvPicPr>
        <p:blipFill>
          <a:blip r:embed="rId6"/>
          <a:stretch/>
        </p:blipFill>
        <p:spPr>
          <a:xfrm>
            <a:off x="3324240" y="17832600"/>
            <a:ext cx="3137040" cy="1282320"/>
          </a:xfrm>
          <a:prstGeom prst="rect">
            <a:avLst/>
          </a:prstGeom>
          <a:ln>
            <a:noFill/>
          </a:ln>
        </p:spPr>
      </p:pic>
      <p:pic>
        <p:nvPicPr>
          <p:cNvPr id="50" name="" descr=""/>
          <p:cNvPicPr/>
          <p:nvPr/>
        </p:nvPicPr>
        <p:blipFill>
          <a:blip r:embed="rId7"/>
          <a:stretch/>
        </p:blipFill>
        <p:spPr>
          <a:xfrm>
            <a:off x="6705000" y="17806680"/>
            <a:ext cx="3107520" cy="1308240"/>
          </a:xfrm>
          <a:prstGeom prst="rect">
            <a:avLst/>
          </a:prstGeom>
          <a:ln>
            <a:noFill/>
          </a:ln>
        </p:spPr>
      </p:pic>
      <p:pic>
        <p:nvPicPr>
          <p:cNvPr id="51" name="" descr=""/>
          <p:cNvPicPr/>
          <p:nvPr/>
        </p:nvPicPr>
        <p:blipFill>
          <a:blip r:embed="rId8"/>
          <a:stretch/>
        </p:blipFill>
        <p:spPr>
          <a:xfrm>
            <a:off x="6680160" y="16395120"/>
            <a:ext cx="3070440" cy="1279440"/>
          </a:xfrm>
          <a:prstGeom prst="rect">
            <a:avLst/>
          </a:prstGeom>
          <a:ln>
            <a:noFill/>
          </a:ln>
        </p:spPr>
      </p:pic>
      <p:pic>
        <p:nvPicPr>
          <p:cNvPr id="52" name="" descr=""/>
          <p:cNvPicPr/>
          <p:nvPr/>
        </p:nvPicPr>
        <p:blipFill>
          <a:blip r:embed="rId9"/>
          <a:stretch/>
        </p:blipFill>
        <p:spPr>
          <a:xfrm>
            <a:off x="9817200" y="19342080"/>
            <a:ext cx="2258280" cy="2258280"/>
          </a:xfrm>
          <a:prstGeom prst="rect">
            <a:avLst/>
          </a:prstGeom>
          <a:ln>
            <a:noFill/>
          </a:ln>
        </p:spPr>
      </p:pic>
      <p:pic>
        <p:nvPicPr>
          <p:cNvPr id="53" name="" descr=""/>
          <p:cNvPicPr/>
          <p:nvPr/>
        </p:nvPicPr>
        <p:blipFill>
          <a:blip r:embed="rId10"/>
          <a:stretch/>
        </p:blipFill>
        <p:spPr>
          <a:xfrm>
            <a:off x="9996120" y="16771680"/>
            <a:ext cx="2005560" cy="2284920"/>
          </a:xfrm>
          <a:prstGeom prst="rect">
            <a:avLst/>
          </a:prstGeom>
          <a:ln>
            <a:noFill/>
          </a:ln>
        </p:spPr>
      </p:pic>
      <p:pic>
        <p:nvPicPr>
          <p:cNvPr id="54" name="" descr=""/>
          <p:cNvPicPr/>
          <p:nvPr/>
        </p:nvPicPr>
        <p:blipFill>
          <a:blip r:embed="rId11"/>
          <a:stretch/>
        </p:blipFill>
        <p:spPr>
          <a:xfrm>
            <a:off x="10051560" y="14593680"/>
            <a:ext cx="1972440" cy="2010600"/>
          </a:xfrm>
          <a:prstGeom prst="rect">
            <a:avLst/>
          </a:prstGeom>
          <a:ln>
            <a:noFill/>
          </a:ln>
        </p:spPr>
      </p:pic>
      <p:pic>
        <p:nvPicPr>
          <p:cNvPr id="55" name="" descr=""/>
          <p:cNvPicPr/>
          <p:nvPr/>
        </p:nvPicPr>
        <p:blipFill>
          <a:blip r:embed="rId12"/>
          <a:stretch/>
        </p:blipFill>
        <p:spPr>
          <a:xfrm>
            <a:off x="852120" y="16539120"/>
            <a:ext cx="2049120" cy="2351520"/>
          </a:xfrm>
          <a:prstGeom prst="rect">
            <a:avLst/>
          </a:prstGeom>
          <a:ln>
            <a:noFill/>
          </a:ln>
        </p:spPr>
      </p:pic>
      <p:sp>
        <p:nvSpPr>
          <p:cNvPr id="56" name="Line 7"/>
          <p:cNvSpPr/>
          <p:nvPr/>
        </p:nvSpPr>
        <p:spPr>
          <a:xfrm flipV="1">
            <a:off x="2108880" y="17067960"/>
            <a:ext cx="1371600" cy="908640"/>
          </a:xfrm>
          <a:prstGeom prst="line">
            <a:avLst/>
          </a:prstGeom>
          <a:ln w="91440">
            <a:solidFill>
              <a:srgbClr val="007826"/>
            </a:solidFill>
            <a:round/>
          </a:ln>
        </p:spPr>
      </p:sp>
      <p:sp>
        <p:nvSpPr>
          <p:cNvPr id="57" name="Line 8"/>
          <p:cNvSpPr/>
          <p:nvPr/>
        </p:nvSpPr>
        <p:spPr>
          <a:xfrm flipH="1" flipV="1">
            <a:off x="1474560" y="17270640"/>
            <a:ext cx="2005920" cy="1168920"/>
          </a:xfrm>
          <a:prstGeom prst="line">
            <a:avLst/>
          </a:prstGeom>
          <a:ln w="91440">
            <a:solidFill>
              <a:srgbClr val="ff3333"/>
            </a:solidFill>
            <a:round/>
          </a:ln>
        </p:spPr>
      </p:sp>
      <p:sp>
        <p:nvSpPr>
          <p:cNvPr id="58" name="Line 9"/>
          <p:cNvSpPr/>
          <p:nvPr/>
        </p:nvSpPr>
        <p:spPr>
          <a:xfrm flipV="1">
            <a:off x="9721800" y="17396640"/>
            <a:ext cx="1014120" cy="1203480"/>
          </a:xfrm>
          <a:prstGeom prst="line">
            <a:avLst/>
          </a:prstGeom>
          <a:ln w="91440">
            <a:solidFill>
              <a:srgbClr val="ff3333"/>
            </a:solidFill>
            <a:round/>
          </a:ln>
        </p:spPr>
      </p:sp>
      <p:sp>
        <p:nvSpPr>
          <p:cNvPr id="59" name="Line 10"/>
          <p:cNvSpPr/>
          <p:nvPr/>
        </p:nvSpPr>
        <p:spPr>
          <a:xfrm flipH="1">
            <a:off x="9594360" y="15618960"/>
            <a:ext cx="1479600" cy="1485000"/>
          </a:xfrm>
          <a:prstGeom prst="line">
            <a:avLst/>
          </a:prstGeom>
          <a:ln w="91440">
            <a:solidFill>
              <a:srgbClr val="0000ff"/>
            </a:solidFill>
            <a:round/>
          </a:ln>
        </p:spPr>
      </p:sp>
      <p:sp>
        <p:nvSpPr>
          <p:cNvPr id="60" name="CustomShape 11"/>
          <p:cNvSpPr/>
          <p:nvPr/>
        </p:nvSpPr>
        <p:spPr>
          <a:xfrm>
            <a:off x="490320" y="12539160"/>
            <a:ext cx="11795040" cy="93348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Shape Contexts</a:t>
            </a:r>
            <a:endParaRPr/>
          </a:p>
        </p:txBody>
      </p:sp>
      <p:sp>
        <p:nvSpPr>
          <p:cNvPr id="61" name="CustomShape 12"/>
          <p:cNvSpPr/>
          <p:nvPr/>
        </p:nvSpPr>
        <p:spPr>
          <a:xfrm>
            <a:off x="761760" y="23812200"/>
            <a:ext cx="35429040" cy="295704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A) Andriluka, Roth, and Schiele, “People-Tracking-by-Detection and People-Detection-by-Tracking”, https://www.d2.mpi-inf.mpg.de/andriluka_cvpr08</a:t>
            </a:r>
            <a:endParaRPr/>
          </a:p>
          <a:p>
            <a:r>
              <a:rPr lang="en-US" sz="3200" strike="noStrike">
                <a:solidFill>
                  <a:srgbClr val="000000"/>
                </a:solidFill>
                <a:latin typeface="Times New Roman"/>
                <a:ea typeface="DejaVu Sans"/>
              </a:rPr>
              <a:t>B) Belongie, Malik, and Puzicha, “Shape Context: A new descriptor for shape matching and object recognition”, http://citeseerx.ist.psu.edu/viewdoc/download?doi=10.1.1.27.8567&amp;rep=rep1&amp;type=pdf</a:t>
            </a:r>
            <a:endParaRPr/>
          </a:p>
          <a:p>
            <a:r>
              <a:rPr lang="en-US" sz="3200" strike="noStrike">
                <a:solidFill>
                  <a:srgbClr val="000000"/>
                </a:solidFill>
                <a:latin typeface="Times New Roman"/>
                <a:ea typeface="DejaVu Sans"/>
              </a:rPr>
              <a:t>C) https://en.wikipedia.org/wiki/Shape_context#/media/File:Shapecontext.jpg</a:t>
            </a:r>
            <a:endParaRPr/>
          </a:p>
          <a:p>
            <a:r>
              <a:rPr lang="en-US" sz="3200" strike="noStrike">
                <a:solidFill>
                  <a:srgbClr val="000000"/>
                </a:solidFill>
                <a:latin typeface="Times New Roman"/>
                <a:ea typeface="DejaVu Sans"/>
              </a:rPr>
              <a:t>D) Leibe, Seemann, and Schiele, “Pedestrian Detection in Crowded Scenes”, http://luthuli.cs.uiuc.edu/~daf/courses/AppCV/Papers-2/leibe-crowdedscenes-cvpr05.pdf</a:t>
            </a:r>
            <a:endParaRPr/>
          </a:p>
          <a:p>
            <a:r>
              <a:rPr lang="en-US" sz="3200" strike="noStrike">
                <a:solidFill>
                  <a:srgbClr val="000000"/>
                </a:solidFill>
                <a:latin typeface="Times New Roman"/>
                <a:ea typeface="DejaVu Sans"/>
              </a:rPr>
              <a:t>E) Felzenszwalb and Huttenlocher, “Pictorial Structurs for Object Recognition”, http://citeseerx.ist.psu.edu/viewdoc/download?doi=10.1.1.66.5153&amp;rep=rep1&amp;type=pdf</a:t>
            </a:r>
            <a:endParaRPr/>
          </a:p>
          <a:p>
            <a:r>
              <a:rPr lang="en-US" sz="3200" strike="noStrike">
                <a:solidFill>
                  <a:srgbClr val="000000"/>
                </a:solidFill>
                <a:latin typeface="Times New Roman"/>
                <a:ea typeface="DejaVu Sans"/>
              </a:rPr>
              <a:t>F) Mikolajczyk and Schmid, “Scale &amp; Affine Invariant Interest Point Detectors”, http://www.robots.ox.ac.uk/~vgg/research/affine/det_eval_files/mikolajczyk_ijcv2004.pdf</a:t>
            </a:r>
            <a:endParaRPr/>
          </a:p>
        </p:txBody>
      </p:sp>
      <p:pic>
        <p:nvPicPr>
          <p:cNvPr id="62" name="" descr=""/>
          <p:cNvPicPr/>
          <p:nvPr/>
        </p:nvPicPr>
        <p:blipFill>
          <a:blip r:embed="rId13"/>
          <a:stretch/>
        </p:blipFill>
        <p:spPr>
          <a:xfrm>
            <a:off x="9825840" y="12887640"/>
            <a:ext cx="1696680" cy="1639800"/>
          </a:xfrm>
          <a:prstGeom prst="rect">
            <a:avLst/>
          </a:prstGeom>
          <a:ln>
            <a:noFill/>
          </a:ln>
        </p:spPr>
      </p:pic>
      <p:sp>
        <p:nvSpPr>
          <p:cNvPr id="63" name="CustomShape 13"/>
          <p:cNvSpPr/>
          <p:nvPr/>
        </p:nvSpPr>
        <p:spPr>
          <a:xfrm>
            <a:off x="11097360" y="13910760"/>
            <a:ext cx="1085040" cy="54108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[C]</a:t>
            </a:r>
            <a:endParaRPr/>
          </a:p>
        </p:txBody>
      </p:sp>
      <p:sp>
        <p:nvSpPr>
          <p:cNvPr id="64" name="CustomShape 14"/>
          <p:cNvSpPr/>
          <p:nvPr/>
        </p:nvSpPr>
        <p:spPr>
          <a:xfrm>
            <a:off x="673200" y="13786920"/>
            <a:ext cx="9143280" cy="338256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Shape Contexts [B] are a form of feature descriptor that relies on the relative positions of keypoints rather than on nearby brightness values.  This I done by taking a histogram of the log-radial coordinates of all other points relative the current point.</a:t>
            </a:r>
            <a:endParaRPr/>
          </a:p>
        </p:txBody>
      </p:sp>
      <p:sp>
        <p:nvSpPr>
          <p:cNvPr id="65" name="CustomShape 15"/>
          <p:cNvSpPr/>
          <p:nvPr/>
        </p:nvSpPr>
        <p:spPr>
          <a:xfrm>
            <a:off x="506880" y="22951440"/>
            <a:ext cx="35683920" cy="92448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References</a:t>
            </a:r>
            <a:endParaRPr/>
          </a:p>
        </p:txBody>
      </p:sp>
      <p:sp>
        <p:nvSpPr>
          <p:cNvPr id="66" name="CustomShape 16"/>
          <p:cNvSpPr/>
          <p:nvPr/>
        </p:nvSpPr>
        <p:spPr>
          <a:xfrm>
            <a:off x="733680" y="19236240"/>
            <a:ext cx="9083520" cy="279828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Shape Contexts are generally robust to noise, outliers, and deformations [B].  We repeated some tests from [B], with success, and added our own sanity checks as well.  Shown above are some points and their corresponding descriptors; shown right is a similarity matrix between points in the “disc” image.</a:t>
            </a:r>
            <a:endParaRPr/>
          </a:p>
        </p:txBody>
      </p:sp>
      <p:sp>
        <p:nvSpPr>
          <p:cNvPr id="67" name="CustomShape 17"/>
          <p:cNvSpPr/>
          <p:nvPr/>
        </p:nvSpPr>
        <p:spPr>
          <a:xfrm>
            <a:off x="490320" y="12539160"/>
            <a:ext cx="11795040" cy="9783720"/>
          </a:xfrm>
          <a:prstGeom prst="rect">
            <a:avLst/>
          </a:prstGeom>
          <a:noFill/>
          <a:ln w="12600">
            <a:solidFill>
              <a:srgbClr val="000000"/>
            </a:solidFill>
            <a:miter/>
          </a:ln>
        </p:spPr>
        <p:style>
          <a:lnRef idx="0"/>
          <a:fillRef idx="0"/>
          <a:effectRef idx="0"/>
          <a:fontRef idx="minor"/>
        </p:style>
      </p:sp>
      <p:sp>
        <p:nvSpPr>
          <p:cNvPr id="68" name="CustomShape 18"/>
          <p:cNvSpPr/>
          <p:nvPr/>
        </p:nvSpPr>
        <p:spPr>
          <a:xfrm>
            <a:off x="506880" y="22968000"/>
            <a:ext cx="35683920" cy="4098240"/>
          </a:xfrm>
          <a:prstGeom prst="rect">
            <a:avLst/>
          </a:prstGeom>
          <a:noFill/>
          <a:ln w="12600">
            <a:solidFill>
              <a:srgbClr val="000000"/>
            </a:solidFill>
            <a:miter/>
          </a:ln>
        </p:spPr>
        <p:style>
          <a:lnRef idx="0"/>
          <a:fillRef idx="0"/>
          <a:effectRef idx="0"/>
          <a:fontRef idx="minor"/>
        </p:style>
      </p:sp>
      <p:sp>
        <p:nvSpPr>
          <p:cNvPr id="69" name="CustomShape 19"/>
          <p:cNvSpPr/>
          <p:nvPr/>
        </p:nvSpPr>
        <p:spPr>
          <a:xfrm>
            <a:off x="12913200" y="4346280"/>
            <a:ext cx="9489600" cy="576252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We first attempted to implement “People-Tracking-by-Detection and People-Detection-by-Tracking” [A], but quickly found  that to be too ambitions for our time constraints.  Instead, we opted to implement the first half of their paper, which deals entirely with detection.</a:t>
            </a:r>
            <a:endParaRPr/>
          </a:p>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While we were able to implement the paper in its basic state, we ran into many problems early on in the pipeline, especially with keypoint detection and feature descriptors, which ultimately resulted in poor results.  In addition to discussing the theory of the paper and our implementation of it, we also discuss the reasons for our failures, as well as plans to improve our results.</a:t>
            </a:r>
            <a:endParaRPr/>
          </a:p>
        </p:txBody>
      </p:sp>
      <p:sp>
        <p:nvSpPr>
          <p:cNvPr id="70" name="CustomShape 20"/>
          <p:cNvSpPr/>
          <p:nvPr/>
        </p:nvSpPr>
        <p:spPr>
          <a:xfrm>
            <a:off x="12710160" y="3454560"/>
            <a:ext cx="9638280" cy="106380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Overview</a:t>
            </a:r>
            <a:endParaRPr/>
          </a:p>
        </p:txBody>
      </p:sp>
      <p:pic>
        <p:nvPicPr>
          <p:cNvPr id="71" name="" descr=""/>
          <p:cNvPicPr/>
          <p:nvPr/>
        </p:nvPicPr>
        <p:blipFill>
          <a:blip r:embed="rId14"/>
          <a:stretch/>
        </p:blipFill>
        <p:spPr>
          <a:xfrm>
            <a:off x="6784560" y="4483800"/>
            <a:ext cx="4266000" cy="2475720"/>
          </a:xfrm>
          <a:prstGeom prst="rect">
            <a:avLst/>
          </a:prstGeom>
          <a:ln>
            <a:noFill/>
          </a:ln>
        </p:spPr>
      </p:pic>
      <p:sp>
        <p:nvSpPr>
          <p:cNvPr id="72" name="CustomShape 21"/>
          <p:cNvSpPr/>
          <p:nvPr/>
        </p:nvSpPr>
        <p:spPr>
          <a:xfrm>
            <a:off x="9710640" y="6319440"/>
            <a:ext cx="902160" cy="80316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[A]</a:t>
            </a:r>
            <a:endParaRPr/>
          </a:p>
        </p:txBody>
      </p:sp>
      <p:pic>
        <p:nvPicPr>
          <p:cNvPr id="73" name="" descr=""/>
          <p:cNvPicPr/>
          <p:nvPr/>
        </p:nvPicPr>
        <p:blipFill>
          <a:blip r:embed="rId15"/>
          <a:stretch/>
        </p:blipFill>
        <p:spPr>
          <a:xfrm>
            <a:off x="22920120" y="4450680"/>
            <a:ext cx="2892240" cy="5442840"/>
          </a:xfrm>
          <a:prstGeom prst="rect">
            <a:avLst/>
          </a:prstGeom>
          <a:ln>
            <a:noFill/>
          </a:ln>
        </p:spPr>
      </p:pic>
      <p:pic>
        <p:nvPicPr>
          <p:cNvPr id="74" name="" descr=""/>
          <p:cNvPicPr/>
          <p:nvPr/>
        </p:nvPicPr>
        <p:blipFill>
          <a:blip r:embed="rId16"/>
          <a:stretch/>
        </p:blipFill>
        <p:spPr>
          <a:xfrm>
            <a:off x="723600" y="7651440"/>
            <a:ext cx="2336400" cy="3625920"/>
          </a:xfrm>
          <a:prstGeom prst="rect">
            <a:avLst/>
          </a:prstGeom>
          <a:ln>
            <a:noFill/>
          </a:ln>
        </p:spPr>
      </p:pic>
      <p:pic>
        <p:nvPicPr>
          <p:cNvPr id="75" name="" descr=""/>
          <p:cNvPicPr/>
          <p:nvPr/>
        </p:nvPicPr>
        <p:blipFill>
          <a:blip r:embed="rId17"/>
          <a:stretch/>
        </p:blipFill>
        <p:spPr>
          <a:xfrm>
            <a:off x="3125880" y="7677360"/>
            <a:ext cx="2200320" cy="3597840"/>
          </a:xfrm>
          <a:prstGeom prst="rect">
            <a:avLst/>
          </a:prstGeom>
          <a:ln>
            <a:noFill/>
          </a:ln>
        </p:spPr>
      </p:pic>
      <p:sp>
        <p:nvSpPr>
          <p:cNvPr id="76" name="Line 22"/>
          <p:cNvSpPr/>
          <p:nvPr/>
        </p:nvSpPr>
        <p:spPr>
          <a:xfrm>
            <a:off x="15438240" y="19216800"/>
            <a:ext cx="978840" cy="0"/>
          </a:xfrm>
          <a:prstGeom prst="line">
            <a:avLst/>
          </a:prstGeom>
          <a:ln w="91440">
            <a:solidFill>
              <a:srgbClr val="000000"/>
            </a:solidFill>
            <a:round/>
            <a:tailEnd len="med" type="triangle" w="med"/>
          </a:ln>
        </p:spPr>
      </p:sp>
      <p:sp>
        <p:nvSpPr>
          <p:cNvPr id="77" name="Line 23"/>
          <p:cNvSpPr/>
          <p:nvPr/>
        </p:nvSpPr>
        <p:spPr>
          <a:xfrm>
            <a:off x="18068760" y="19197360"/>
            <a:ext cx="978840" cy="0"/>
          </a:xfrm>
          <a:prstGeom prst="line">
            <a:avLst/>
          </a:prstGeom>
          <a:ln w="91440">
            <a:solidFill>
              <a:srgbClr val="000000"/>
            </a:solidFill>
            <a:round/>
            <a:tailEnd len="med" type="triangle" w="med"/>
          </a:ln>
        </p:spPr>
      </p:sp>
      <p:sp>
        <p:nvSpPr>
          <p:cNvPr id="78" name="Line 24"/>
          <p:cNvSpPr/>
          <p:nvPr/>
        </p:nvSpPr>
        <p:spPr>
          <a:xfrm flipH="1">
            <a:off x="20930400" y="19230120"/>
            <a:ext cx="1203480" cy="0"/>
          </a:xfrm>
          <a:prstGeom prst="line">
            <a:avLst/>
          </a:prstGeom>
          <a:ln w="91440">
            <a:solidFill>
              <a:srgbClr val="000000"/>
            </a:solidFill>
            <a:round/>
            <a:tailEnd len="med" type="triangle" w="med"/>
          </a:ln>
        </p:spPr>
      </p:sp>
      <p:sp>
        <p:nvSpPr>
          <p:cNvPr id="79" name="CustomShape 25"/>
          <p:cNvSpPr/>
          <p:nvPr/>
        </p:nvSpPr>
        <p:spPr>
          <a:xfrm>
            <a:off x="12710160" y="3513240"/>
            <a:ext cx="9692640" cy="7185240"/>
          </a:xfrm>
          <a:prstGeom prst="rect">
            <a:avLst/>
          </a:prstGeom>
          <a:noFill/>
          <a:ln w="12600">
            <a:solidFill>
              <a:srgbClr val="000000"/>
            </a:solidFill>
            <a:miter/>
          </a:ln>
        </p:spPr>
        <p:style>
          <a:lnRef idx="0"/>
          <a:fillRef idx="0"/>
          <a:effectRef idx="0"/>
          <a:fontRef idx="minor"/>
        </p:style>
      </p:sp>
      <p:sp>
        <p:nvSpPr>
          <p:cNvPr id="80" name="CustomShape 26"/>
          <p:cNvSpPr/>
          <p:nvPr/>
        </p:nvSpPr>
        <p:spPr>
          <a:xfrm>
            <a:off x="23029920" y="3383280"/>
            <a:ext cx="13136040" cy="10274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Training</a:t>
            </a:r>
            <a:endParaRPr/>
          </a:p>
        </p:txBody>
      </p:sp>
      <p:sp>
        <p:nvSpPr>
          <p:cNvPr id="81" name="CustomShape 27"/>
          <p:cNvSpPr/>
          <p:nvPr/>
        </p:nvSpPr>
        <p:spPr>
          <a:xfrm>
            <a:off x="12643560" y="11000520"/>
            <a:ext cx="13624560" cy="93348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Detection</a:t>
            </a:r>
            <a:endParaRPr/>
          </a:p>
        </p:txBody>
      </p:sp>
      <p:sp>
        <p:nvSpPr>
          <p:cNvPr id="82" name="CustomShape 28"/>
          <p:cNvSpPr/>
          <p:nvPr/>
        </p:nvSpPr>
        <p:spPr>
          <a:xfrm>
            <a:off x="3455640" y="3535560"/>
            <a:ext cx="6217200" cy="93348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Part-Based Model</a:t>
            </a:r>
            <a:endParaRPr/>
          </a:p>
        </p:txBody>
      </p:sp>
      <p:sp>
        <p:nvSpPr>
          <p:cNvPr id="83" name="CustomShape 29"/>
          <p:cNvSpPr/>
          <p:nvPr/>
        </p:nvSpPr>
        <p:spPr>
          <a:xfrm>
            <a:off x="29535120" y="14758200"/>
            <a:ext cx="11703600" cy="279828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REFERENCES NOT YET USED:</a:t>
            </a:r>
            <a:endParaRPr/>
          </a:p>
          <a:p>
            <a:r>
              <a:rPr lang="en-US" sz="3200" strike="noStrike">
                <a:solidFill>
                  <a:srgbClr val="000000"/>
                </a:solidFill>
                <a:latin typeface="Times New Roman"/>
                <a:ea typeface="DejaVu Sans"/>
              </a:rPr>
              <a:t>Mention that reference D says to do away with Shape Contexts</a:t>
            </a:r>
            <a:endParaRPr/>
          </a:p>
          <a:p>
            <a:r>
              <a:rPr lang="en-US" sz="3200" strike="noStrike">
                <a:solidFill>
                  <a:srgbClr val="000000"/>
                </a:solidFill>
                <a:latin typeface="Times New Roman"/>
                <a:ea typeface="DejaVu Sans"/>
              </a:rPr>
              <a:t>Mention that reference F describes Harris-Laplace interest point detectors”</a:t>
            </a:r>
            <a:endParaRPr/>
          </a:p>
        </p:txBody>
      </p:sp>
      <p:sp>
        <p:nvSpPr>
          <p:cNvPr id="84" name="CustomShape 30"/>
          <p:cNvSpPr/>
          <p:nvPr/>
        </p:nvSpPr>
        <p:spPr>
          <a:xfrm>
            <a:off x="26791920" y="10972800"/>
            <a:ext cx="9418320" cy="119232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Future Work</a:t>
            </a:r>
            <a:endParaRPr/>
          </a:p>
        </p:txBody>
      </p:sp>
      <p:sp>
        <p:nvSpPr>
          <p:cNvPr id="85" name="CustomShape 31"/>
          <p:cNvSpPr/>
          <p:nvPr/>
        </p:nvSpPr>
        <p:spPr>
          <a:xfrm>
            <a:off x="14088600" y="12391200"/>
            <a:ext cx="7771680" cy="99252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p(L | a, E) </a:t>
            </a:r>
            <a:r>
              <a:rPr lang="en-US" sz="3200" strike="noStrike">
                <a:solidFill>
                  <a:srgbClr val="000000"/>
                </a:solidFill>
                <a:latin typeface="Times New Roman"/>
                <a:ea typeface="Times New Roman"/>
              </a:rPr>
              <a:t>≈ ∏ p(x | x , a) [ β + ∑  p(x | a, e ) ]</a:t>
            </a:r>
            <a:endParaRPr/>
          </a:p>
        </p:txBody>
      </p:sp>
      <p:sp>
        <p:nvSpPr>
          <p:cNvPr id="86" name="CustomShape 32"/>
          <p:cNvSpPr/>
          <p:nvPr/>
        </p:nvSpPr>
        <p:spPr>
          <a:xfrm>
            <a:off x="16485480" y="12659400"/>
            <a:ext cx="5009040" cy="656280"/>
          </a:xfrm>
          <a:prstGeom prst="rect">
            <a:avLst/>
          </a:prstGeom>
          <a:noFill/>
          <a:ln>
            <a:noFill/>
          </a:ln>
        </p:spPr>
        <p:style>
          <a:lnRef idx="0"/>
          <a:fillRef idx="0"/>
          <a:effectRef idx="0"/>
          <a:fontRef idx="minor"/>
        </p:style>
        <p:txBody>
          <a:bodyPr lIns="90000" rIns="90000" tIns="45000" bIns="45000"/>
          <a:p>
            <a:r>
              <a:rPr lang="en-US" sz="2000" strike="noStrike">
                <a:solidFill>
                  <a:srgbClr val="000000"/>
                </a:solidFill>
                <a:latin typeface="Arial"/>
                <a:ea typeface="DejaVu Sans"/>
              </a:rPr>
              <a:t>i        i      0                          k        i            k</a:t>
            </a:r>
            <a:endParaRPr/>
          </a:p>
        </p:txBody>
      </p:sp>
      <p:sp>
        <p:nvSpPr>
          <p:cNvPr id="87" name="CustomShape 33"/>
          <p:cNvSpPr/>
          <p:nvPr/>
        </p:nvSpPr>
        <p:spPr>
          <a:xfrm>
            <a:off x="14088600" y="12940200"/>
            <a:ext cx="7771680" cy="99252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p(x  | a, e ) =</a:t>
            </a:r>
            <a:r>
              <a:rPr lang="en-US" sz="3200" strike="noStrike">
                <a:solidFill>
                  <a:srgbClr val="000000"/>
                </a:solidFill>
                <a:latin typeface="Times New Roman"/>
                <a:ea typeface="Times New Roman"/>
              </a:rPr>
              <a:t> ∑  p(x | a, c , e     ) p(c  | e    )</a:t>
            </a:r>
            <a:endParaRPr/>
          </a:p>
        </p:txBody>
      </p:sp>
      <p:sp>
        <p:nvSpPr>
          <p:cNvPr id="88" name="CustomShape 34"/>
          <p:cNvSpPr/>
          <p:nvPr/>
        </p:nvSpPr>
        <p:spPr>
          <a:xfrm>
            <a:off x="14656680" y="13213440"/>
            <a:ext cx="6472080" cy="372960"/>
          </a:xfrm>
          <a:prstGeom prst="rect">
            <a:avLst/>
          </a:prstGeom>
          <a:noFill/>
          <a:ln>
            <a:noFill/>
          </a:ln>
        </p:spPr>
        <p:style>
          <a:lnRef idx="0"/>
          <a:fillRef idx="0"/>
          <a:effectRef idx="0"/>
          <a:fontRef idx="minor"/>
        </p:style>
        <p:txBody>
          <a:bodyPr lIns="90000" rIns="90000" tIns="45000" bIns="45000"/>
          <a:p>
            <a:r>
              <a:rPr lang="en-US" sz="2000" strike="noStrike">
                <a:solidFill>
                  <a:srgbClr val="000000"/>
                </a:solidFill>
                <a:latin typeface="Arial"/>
                <a:ea typeface="DejaVu Sans"/>
              </a:rPr>
              <a:t>i            k                       i            j      k                j       k</a:t>
            </a:r>
            <a:endParaRPr/>
          </a:p>
        </p:txBody>
      </p:sp>
      <p:sp>
        <p:nvSpPr>
          <p:cNvPr id="89" name="CustomShape 35"/>
          <p:cNvSpPr/>
          <p:nvPr/>
        </p:nvSpPr>
        <p:spPr>
          <a:xfrm>
            <a:off x="18624600" y="12940200"/>
            <a:ext cx="2651040" cy="372960"/>
          </a:xfrm>
          <a:prstGeom prst="rect">
            <a:avLst/>
          </a:prstGeom>
          <a:noFill/>
          <a:ln>
            <a:noFill/>
          </a:ln>
        </p:spPr>
        <p:style>
          <a:lnRef idx="0"/>
          <a:fillRef idx="0"/>
          <a:effectRef idx="0"/>
          <a:fontRef idx="minor"/>
        </p:style>
        <p:txBody>
          <a:bodyPr lIns="90000" rIns="90000" tIns="45000" bIns="45000"/>
          <a:p>
            <a:r>
              <a:rPr lang="en-US" sz="2000" strike="noStrike">
                <a:solidFill>
                  <a:srgbClr val="000000"/>
                </a:solidFill>
                <a:latin typeface="Arial"/>
                <a:ea typeface="DejaVu Sans"/>
              </a:rPr>
              <a:t>pos                    app</a:t>
            </a:r>
            <a:endParaRPr/>
          </a:p>
        </p:txBody>
      </p:sp>
      <p:sp>
        <p:nvSpPr>
          <p:cNvPr id="90" name="CustomShape 36"/>
          <p:cNvSpPr/>
          <p:nvPr/>
        </p:nvSpPr>
        <p:spPr>
          <a:xfrm>
            <a:off x="26084520" y="4332960"/>
            <a:ext cx="10081440" cy="636552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We were fortunate to have a well-labeled training set (from [A]) giving the L={</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set for each person in a series of images, where </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is the position of the </a:t>
            </a:r>
            <a:r>
              <a:rPr i="1" lang="en-US" sz="3200" strike="noStrike">
                <a:solidFill>
                  <a:srgbClr val="000000"/>
                </a:solidFill>
                <a:latin typeface="Times New Roman"/>
                <a:ea typeface="DejaVu Sans"/>
              </a:rPr>
              <a:t>i</a:t>
            </a:r>
            <a:r>
              <a:rPr lang="en-US" sz="3200" strike="noStrike">
                <a:solidFill>
                  <a:srgbClr val="000000"/>
                </a:solidFill>
                <a:latin typeface="Times New Roman"/>
                <a:ea typeface="DejaVu Sans"/>
              </a:rPr>
              <a:t>th part of the person.</a:t>
            </a:r>
            <a:endParaRPr/>
          </a:p>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In training, we fit several gaussian distributions:</a:t>
            </a:r>
            <a:endParaRPr/>
          </a:p>
          <a:p>
            <a:pPr lvl="6">
              <a:buSzPct val="45000"/>
              <a:buFont typeface="StarSymbol"/>
              <a:buChar char=""/>
            </a:pPr>
            <a:r>
              <a:rPr i="1" lang="en-US" sz="2600" strike="noStrike">
                <a:solidFill>
                  <a:srgbClr val="000000"/>
                </a:solidFill>
                <a:latin typeface="Times New Roman"/>
                <a:ea typeface="DejaVu Sans"/>
              </a:rPr>
              <a:t>p(a)</a:t>
            </a:r>
            <a:endParaRPr/>
          </a:p>
          <a:p>
            <a:pPr lvl="6">
              <a:buSzPct val="45000"/>
              <a:buFont typeface="StarSymbol"/>
              <a:buChar char=""/>
            </a:pPr>
            <a:r>
              <a:rPr i="1" lang="en-US" sz="2600" strike="noStrike">
                <a:solidFill>
                  <a:srgbClr val="000000"/>
                </a:solidFill>
                <a:latin typeface="Times New Roman"/>
                <a:ea typeface="DejaVu Sans"/>
              </a:rPr>
              <a:t>p</a:t>
            </a:r>
            <a:r>
              <a:rPr lang="en-US" sz="2600" strike="noStrike">
                <a:solidFill>
                  <a:srgbClr val="000000"/>
                </a:solidFill>
                <a:latin typeface="Times New Roman"/>
                <a:ea typeface="DejaVu Sans"/>
              </a:rPr>
              <a:t>(</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i</a:t>
            </a:r>
            <a:r>
              <a:rPr lang="en-US" sz="2600" strike="noStrike">
                <a:solidFill>
                  <a:srgbClr val="000000"/>
                </a:solidFill>
                <a:latin typeface="Times New Roman"/>
                <a:ea typeface="DejaVu Sans"/>
              </a:rPr>
              <a:t> – </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0</a:t>
            </a:r>
            <a:r>
              <a:rPr lang="en-US" sz="2600" strike="noStrike">
                <a:solidFill>
                  <a:srgbClr val="000000"/>
                </a:solidFill>
                <a:latin typeface="Times New Roman"/>
                <a:ea typeface="DejaVu Sans"/>
              </a:rPr>
              <a:t> | </a:t>
            </a:r>
            <a:r>
              <a:rPr i="1" lang="en-US" sz="2600" strike="noStrike">
                <a:solidFill>
                  <a:srgbClr val="000000"/>
                </a:solidFill>
                <a:latin typeface="Times New Roman"/>
                <a:ea typeface="DejaVu Sans"/>
              </a:rPr>
              <a:t>a</a:t>
            </a:r>
            <a:r>
              <a:rPr lang="en-US" sz="2600" strike="noStrike">
                <a:solidFill>
                  <a:srgbClr val="000000"/>
                </a:solidFill>
                <a:latin typeface="Times New Roman"/>
                <a:ea typeface="DejaVu Sans"/>
              </a:rPr>
              <a:t>=1, 2,…)</a:t>
            </a:r>
            <a:endParaRPr/>
          </a:p>
          <a:p>
            <a:pPr lvl="6">
              <a:buSzPct val="45000"/>
              <a:buFont typeface="StarSymbol"/>
              <a:buChar char=""/>
            </a:pPr>
            <a:r>
              <a:rPr i="1" lang="en-US" sz="2600" strike="noStrike">
                <a:solidFill>
                  <a:srgbClr val="000000"/>
                </a:solidFill>
                <a:latin typeface="Times New Roman"/>
                <a:ea typeface="DejaVu Sans"/>
              </a:rPr>
              <a:t>p</a:t>
            </a:r>
            <a:r>
              <a:rPr lang="en-US" sz="2600" strike="noStrike">
                <a:solidFill>
                  <a:srgbClr val="000000"/>
                </a:solidFill>
                <a:latin typeface="Times New Roman"/>
                <a:ea typeface="DejaVu Sans"/>
              </a:rPr>
              <a:t>(</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i</a:t>
            </a:r>
            <a:r>
              <a:rPr lang="en-US" sz="2600" strike="noStrike">
                <a:solidFill>
                  <a:srgbClr val="000000"/>
                </a:solidFill>
                <a:latin typeface="Times New Roman"/>
                <a:ea typeface="DejaVu Sans"/>
              </a:rPr>
              <a:t> –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pos</a:t>
            </a:r>
            <a:r>
              <a:rPr lang="en-US" sz="2600" strike="noStrike">
                <a:solidFill>
                  <a:srgbClr val="000000"/>
                </a:solidFill>
                <a:latin typeface="Times New Roman"/>
                <a:ea typeface="DejaVu Sans"/>
              </a:rPr>
              <a:t> | </a:t>
            </a:r>
            <a:r>
              <a:rPr i="1" lang="en-US" sz="2600" strike="noStrike">
                <a:solidFill>
                  <a:srgbClr val="000000"/>
                </a:solidFill>
                <a:latin typeface="Times New Roman"/>
                <a:ea typeface="DejaVu Sans"/>
              </a:rPr>
              <a:t>a</a:t>
            </a:r>
            <a:r>
              <a:rPr lang="en-US" sz="2600" strike="noStrike">
                <a:solidFill>
                  <a:srgbClr val="000000"/>
                </a:solidFill>
                <a:latin typeface="Times New Roman"/>
                <a:ea typeface="DejaVu Sans"/>
              </a:rPr>
              <a:t>=1, 2,…, </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2600" strike="noStrike">
                <a:solidFill>
                  <a:srgbClr val="000000"/>
                </a:solidFill>
                <a:latin typeface="Times New Roman"/>
                <a:ea typeface="DejaVu Sans"/>
              </a:rPr>
              <a:t>=1,2,..)</a:t>
            </a:r>
            <a:endParaRPr/>
          </a:p>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We also use clustering on shape contexts, and state that </a:t>
            </a:r>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3200" strike="noStrike">
                <a:solidFill>
                  <a:srgbClr val="000000"/>
                </a:solidFill>
                <a:latin typeface="Times New Roman"/>
                <a:ea typeface="DejaVu Sans"/>
              </a:rPr>
              <a:t> |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app</a:t>
            </a:r>
            <a:r>
              <a:rPr lang="en-US" sz="3200" strike="noStrike">
                <a:solidFill>
                  <a:srgbClr val="000000"/>
                </a:solidFill>
                <a:latin typeface="Times New Roman"/>
                <a:ea typeface="DejaVu Sans"/>
              </a:rPr>
              <a:t>) is proportional to the L2 norm of (</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3200" strike="noStrike">
                <a:solidFill>
                  <a:srgbClr val="000000"/>
                </a:solidFill>
                <a:latin typeface="Times New Roman"/>
                <a:ea typeface="DejaVu Sans"/>
              </a:rPr>
              <a:t> –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app</a:t>
            </a:r>
            <a:r>
              <a:rPr lang="en-US" sz="3200" strike="noStrike">
                <a:solidFill>
                  <a:srgbClr val="000000"/>
                </a:solidFill>
                <a:latin typeface="Times New Roman"/>
                <a:ea typeface="DejaVu Sans"/>
              </a:rPr>
              <a:t>).  The cluster centers </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3200" strike="noStrike">
                <a:solidFill>
                  <a:srgbClr val="000000"/>
                </a:solidFill>
                <a:latin typeface="Times New Roman"/>
                <a:ea typeface="DejaVu Sans"/>
              </a:rPr>
              <a:t> are also needed in order to</a:t>
            </a:r>
            <a:r>
              <a:rPr lang="en-US" sz="3200" strike="noStrike">
                <a:solidFill>
                  <a:srgbClr val="000000"/>
                </a:solidFill>
                <a:latin typeface="Times New Roman"/>
                <a:ea typeface="DejaVu Sans"/>
              </a:rPr>
              <a:t> fit </a:t>
            </a:r>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 </a:t>
            </a:r>
            <a:r>
              <a:rPr i="1" lang="en-US" sz="3200" strike="noStrike">
                <a:solidFill>
                  <a:srgbClr val="000000"/>
                </a:solidFill>
                <a:latin typeface="Times New Roman"/>
                <a:ea typeface="DejaVu Sans"/>
              </a:rPr>
              <a:t>a</a:t>
            </a:r>
            <a:r>
              <a:rPr lang="en-US" sz="3200" strike="noStrike">
                <a:solidFill>
                  <a:srgbClr val="000000"/>
                </a:solidFill>
                <a:latin typeface="Times New Roman"/>
                <a:ea typeface="DejaVu Sans"/>
              </a:rPr>
              <a:t>, </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3200" strike="noStrike">
                <a:solidFill>
                  <a:srgbClr val="000000"/>
                </a:solidFill>
                <a:latin typeface="Times New Roman"/>
                <a:ea typeface="DejaVu Sans"/>
              </a:rPr>
              <a:t>,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pos</a:t>
            </a:r>
            <a:r>
              <a:rPr lang="en-US" sz="3200" strike="noStrike">
                <a:solidFill>
                  <a:srgbClr val="000000"/>
                </a:solidFill>
                <a:latin typeface="Times New Roman"/>
                <a:ea typeface="DejaVu Sans"/>
              </a:rPr>
              <a:t>).</a:t>
            </a:r>
            <a:endParaRPr/>
          </a:p>
        </p:txBody>
      </p:sp>
      <p:sp>
        <p:nvSpPr>
          <p:cNvPr id="91" name="CustomShape 37"/>
          <p:cNvSpPr/>
          <p:nvPr/>
        </p:nvSpPr>
        <p:spPr>
          <a:xfrm>
            <a:off x="723240" y="4464360"/>
            <a:ext cx="5902200" cy="255492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We follow [A] by using a latent variable model to infer the position of the limbs given features observed in the image by maximizing a likelihood function.</a:t>
            </a:r>
            <a:endParaRPr/>
          </a:p>
        </p:txBody>
      </p:sp>
      <p:sp>
        <p:nvSpPr>
          <p:cNvPr id="92" name="CustomShape 38"/>
          <p:cNvSpPr/>
          <p:nvPr/>
        </p:nvSpPr>
        <p:spPr>
          <a:xfrm>
            <a:off x="12990600" y="13665240"/>
            <a:ext cx="13441680" cy="255312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To perform detection within a window, we first find interest points in the window and compute their feature descriptors.  We find the codebook word closest to each feature and maximize </a:t>
            </a:r>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(L | </a:t>
            </a:r>
            <a:r>
              <a:rPr i="1" lang="en-US" sz="3200" strike="noStrike">
                <a:solidFill>
                  <a:srgbClr val="000000"/>
                </a:solidFill>
                <a:latin typeface="Times New Roman"/>
                <a:ea typeface="DejaVu Sans"/>
              </a:rPr>
              <a:t>a</a:t>
            </a:r>
            <a:r>
              <a:rPr lang="en-US" sz="3200" strike="noStrike">
                <a:solidFill>
                  <a:srgbClr val="000000"/>
                </a:solidFill>
                <a:latin typeface="Times New Roman"/>
                <a:ea typeface="DejaVu Sans"/>
              </a:rPr>
              <a:t>, E) using the method from [B].</a:t>
            </a:r>
            <a:endParaRPr/>
          </a:p>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We then search over the space of possible articulation states and root positions to find the combination with the highest likelihood.  Each limb is placed in the position with the best likelihood, and the overall likelihood is the product of the limb likelihoods.</a:t>
            </a:r>
            <a:endParaRPr/>
          </a:p>
        </p:txBody>
      </p:sp>
      <p:pic>
        <p:nvPicPr>
          <p:cNvPr id="93" name="" descr=""/>
          <p:cNvPicPr/>
          <p:nvPr/>
        </p:nvPicPr>
        <p:blipFill>
          <a:blip r:embed="rId18"/>
          <a:stretch/>
        </p:blipFill>
        <p:spPr>
          <a:xfrm>
            <a:off x="22058640" y="17584200"/>
            <a:ext cx="1904760" cy="3238560"/>
          </a:xfrm>
          <a:prstGeom prst="rect">
            <a:avLst/>
          </a:prstGeom>
          <a:ln>
            <a:noFill/>
          </a:ln>
        </p:spPr>
      </p:pic>
      <p:pic>
        <p:nvPicPr>
          <p:cNvPr id="94" name="" descr=""/>
          <p:cNvPicPr/>
          <p:nvPr/>
        </p:nvPicPr>
        <p:blipFill>
          <a:blip r:embed="rId19"/>
          <a:stretch/>
        </p:blipFill>
        <p:spPr>
          <a:xfrm>
            <a:off x="19025640" y="17678520"/>
            <a:ext cx="1904760" cy="3200400"/>
          </a:xfrm>
          <a:prstGeom prst="rect">
            <a:avLst/>
          </a:prstGeom>
          <a:ln>
            <a:noFill/>
          </a:ln>
        </p:spPr>
      </p:pic>
      <p:sp>
        <p:nvSpPr>
          <p:cNvPr id="95" name="TextShape 39"/>
          <p:cNvSpPr txBox="1"/>
          <p:nvPr/>
        </p:nvSpPr>
        <p:spPr>
          <a:xfrm>
            <a:off x="13265640" y="11934000"/>
            <a:ext cx="7751880" cy="541800"/>
          </a:xfrm>
          <a:prstGeom prst="rect">
            <a:avLst/>
          </a:prstGeom>
          <a:noFill/>
          <a:ln>
            <a:noFill/>
          </a:ln>
        </p:spPr>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The final likelihood can be computed from:</a:t>
            </a:r>
            <a:endParaRPr/>
          </a:p>
        </p:txBody>
      </p:sp>
      <p:sp>
        <p:nvSpPr>
          <p:cNvPr id="96" name="CustomShape 40"/>
          <p:cNvSpPr/>
          <p:nvPr/>
        </p:nvSpPr>
        <p:spPr>
          <a:xfrm>
            <a:off x="22768560" y="3454560"/>
            <a:ext cx="13397400" cy="7243920"/>
          </a:xfrm>
          <a:prstGeom prst="rect">
            <a:avLst/>
          </a:prstGeom>
          <a:noFill/>
          <a:ln w="12600">
            <a:solidFill>
              <a:srgbClr val="000000"/>
            </a:solidFill>
            <a:miter/>
          </a:ln>
        </p:spPr>
        <p:style>
          <a:lnRef idx="0"/>
          <a:fillRef idx="0"/>
          <a:effectRef idx="0"/>
          <a:fontRef idx="minor"/>
        </p:style>
      </p:sp>
      <p:sp>
        <p:nvSpPr>
          <p:cNvPr id="97" name="CustomShape 41"/>
          <p:cNvSpPr/>
          <p:nvPr/>
        </p:nvSpPr>
        <p:spPr>
          <a:xfrm>
            <a:off x="12643560" y="11000520"/>
            <a:ext cx="13788720" cy="11704320"/>
          </a:xfrm>
          <a:prstGeom prst="rect">
            <a:avLst/>
          </a:prstGeom>
          <a:noFill/>
          <a:ln w="12600">
            <a:solidFill>
              <a:srgbClr val="000000"/>
            </a:solidFill>
            <a:miter/>
          </a:ln>
        </p:spPr>
        <p:style>
          <a:lnRef idx="0"/>
          <a:fillRef idx="0"/>
          <a:effectRef idx="0"/>
          <a:fontRef idx="minor"/>
        </p:style>
      </p:sp>
      <p:sp>
        <p:nvSpPr>
          <p:cNvPr id="98" name="CustomShape 42"/>
          <p:cNvSpPr/>
          <p:nvPr/>
        </p:nvSpPr>
        <p:spPr>
          <a:xfrm>
            <a:off x="18751320" y="17309880"/>
            <a:ext cx="5669280" cy="5029200"/>
          </a:xfrm>
          <a:prstGeom prst="rect">
            <a:avLst/>
          </a:prstGeom>
          <a:noFill/>
          <a:ln w="12600">
            <a:solidFill>
              <a:srgbClr val="000000"/>
            </a:solidFill>
            <a:miter/>
          </a:ln>
        </p:spPr>
        <p:style>
          <a:lnRef idx="0"/>
          <a:fillRef idx="0"/>
          <a:effectRef idx="0"/>
          <a:fontRef idx="minor"/>
        </p:style>
      </p:sp>
      <p:sp>
        <p:nvSpPr>
          <p:cNvPr id="99" name="CustomShape 43"/>
          <p:cNvSpPr/>
          <p:nvPr/>
        </p:nvSpPr>
        <p:spPr>
          <a:xfrm>
            <a:off x="13062600" y="17127000"/>
            <a:ext cx="11704320" cy="5330160"/>
          </a:xfrm>
          <a:prstGeom prst="rect">
            <a:avLst/>
          </a:prstGeom>
          <a:noFill/>
          <a:ln w="12600">
            <a:solidFill>
              <a:srgbClr val="000000"/>
            </a:solidFill>
            <a:miter/>
          </a:ln>
        </p:spPr>
        <p:style>
          <a:lnRef idx="0"/>
          <a:fillRef idx="0"/>
          <a:effectRef idx="0"/>
          <a:fontRef idx="minor"/>
        </p:style>
      </p:sp>
      <p:sp>
        <p:nvSpPr>
          <p:cNvPr id="100" name="TextShape 44"/>
          <p:cNvSpPr txBox="1"/>
          <p:nvPr/>
        </p:nvSpPr>
        <p:spPr>
          <a:xfrm>
            <a:off x="25431120" y="18785880"/>
            <a:ext cx="851400" cy="1103760"/>
          </a:xfrm>
          <a:prstGeom prst="rect">
            <a:avLst/>
          </a:prstGeom>
          <a:noFill/>
          <a:ln>
            <a:noFill/>
          </a:ln>
        </p:spPr>
        <p:txBody>
          <a:bodyPr lIns="90000" rIns="90000" tIns="45000" bIns="45000"/>
          <a:p>
            <a:pPr algn="ctr"/>
            <a:r>
              <a:rPr i="1" lang="en-US" sz="7200" strike="noStrike">
                <a:solidFill>
                  <a:srgbClr val="000000"/>
                </a:solidFill>
                <a:latin typeface="Times New Roman"/>
                <a:ea typeface="DejaVu Sans"/>
              </a:rPr>
              <a:t>x</a:t>
            </a:r>
            <a:r>
              <a:rPr i="1" lang="en-US" sz="7200" strike="noStrike" baseline="33000">
                <a:solidFill>
                  <a:srgbClr val="000000"/>
                </a:solidFill>
                <a:latin typeface="Times New Roman"/>
                <a:ea typeface="DejaVu Sans"/>
              </a:rPr>
              <a:t>0</a:t>
            </a:r>
            <a:endParaRPr/>
          </a:p>
        </p:txBody>
      </p:sp>
      <p:sp>
        <p:nvSpPr>
          <p:cNvPr id="101" name="TextShape 45"/>
          <p:cNvSpPr txBox="1"/>
          <p:nvPr/>
        </p:nvSpPr>
        <p:spPr>
          <a:xfrm>
            <a:off x="25390440" y="19844280"/>
            <a:ext cx="637920" cy="1286640"/>
          </a:xfrm>
          <a:prstGeom prst="rect">
            <a:avLst/>
          </a:prstGeom>
          <a:noFill/>
          <a:ln>
            <a:noFill/>
          </a:ln>
        </p:spPr>
        <p:txBody>
          <a:bodyPr lIns="90000" rIns="90000" tIns="45000" bIns="45000"/>
          <a:p>
            <a:pPr algn="ctr"/>
            <a:r>
              <a:rPr i="1" lang="en-US" sz="7200" strike="noStrike">
                <a:solidFill>
                  <a:srgbClr val="000000"/>
                </a:solidFill>
                <a:latin typeface="Times New Roman"/>
                <a:ea typeface="DejaVu Sans"/>
              </a:rPr>
              <a:t>a</a:t>
            </a:r>
            <a:endParaRPr/>
          </a:p>
        </p:txBody>
      </p:sp>
      <p:sp>
        <p:nvSpPr>
          <p:cNvPr id="102" name="Line 46"/>
          <p:cNvSpPr/>
          <p:nvPr/>
        </p:nvSpPr>
        <p:spPr>
          <a:xfrm flipH="1">
            <a:off x="24329160" y="19230120"/>
            <a:ext cx="1101960" cy="0"/>
          </a:xfrm>
          <a:prstGeom prst="line">
            <a:avLst/>
          </a:prstGeom>
          <a:ln w="91440">
            <a:solidFill>
              <a:srgbClr val="000000"/>
            </a:solidFill>
            <a:round/>
            <a:tailEnd len="med" type="triangle" w="med"/>
          </a:ln>
        </p:spPr>
      </p:sp>
      <p:sp>
        <p:nvSpPr>
          <p:cNvPr id="103" name="Line 47"/>
          <p:cNvSpPr/>
          <p:nvPr/>
        </p:nvSpPr>
        <p:spPr>
          <a:xfrm flipH="1">
            <a:off x="24716160" y="20418840"/>
            <a:ext cx="654840" cy="0"/>
          </a:xfrm>
          <a:prstGeom prst="line">
            <a:avLst/>
          </a:prstGeom>
          <a:ln w="91440">
            <a:solidFill>
              <a:srgbClr val="000000"/>
            </a:solidFill>
            <a:round/>
            <a:tailEnd len="med" type="triangle" w="med"/>
          </a:ln>
        </p:spPr>
      </p:sp>
      <p:sp>
        <p:nvSpPr>
          <p:cNvPr id="104" name="CustomShape 48"/>
          <p:cNvSpPr/>
          <p:nvPr/>
        </p:nvSpPr>
        <p:spPr>
          <a:xfrm>
            <a:off x="499680" y="3551400"/>
            <a:ext cx="11713680" cy="8405640"/>
          </a:xfrm>
          <a:prstGeom prst="rect">
            <a:avLst/>
          </a:prstGeom>
          <a:noFill/>
          <a:ln w="12600">
            <a:solidFill>
              <a:srgbClr val="000000"/>
            </a:solidFill>
            <a:miter/>
          </a:ln>
        </p:spPr>
        <p:style>
          <a:lnRef idx="0"/>
          <a:fillRef idx="0"/>
          <a:effectRef idx="0"/>
          <a:fontRef idx="minor"/>
        </p:style>
      </p:sp>
      <p:sp>
        <p:nvSpPr>
          <p:cNvPr id="105" name="TextShape 49"/>
          <p:cNvSpPr txBox="1"/>
          <p:nvPr/>
        </p:nvSpPr>
        <p:spPr>
          <a:xfrm>
            <a:off x="5506200" y="7279560"/>
            <a:ext cx="6416280" cy="4455000"/>
          </a:xfrm>
          <a:prstGeom prst="rect">
            <a:avLst/>
          </a:prstGeom>
          <a:noFill/>
          <a:ln>
            <a:noFill/>
          </a:ln>
        </p:spPr>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Using an “articulation state” (a) to represent the phase in the walking cycle allows us to make all limb positions (</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depend only on the root position (</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0</a:t>
            </a:r>
            <a:r>
              <a:rPr lang="en-US" sz="3200" strike="noStrike">
                <a:solidFill>
                  <a:srgbClr val="000000"/>
                </a:solidFill>
                <a:latin typeface="Times New Roman"/>
                <a:ea typeface="DejaVu Sans"/>
              </a:rPr>
              <a:t>), which allows for more efficient searching for the optimal set of parameters L={xi} (see [E]).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pos</a:t>
            </a:r>
            <a:r>
              <a:rPr lang="en-US" sz="3200" strike="noStrike">
                <a:solidFill>
                  <a:srgbClr val="000000"/>
                </a:solidFill>
                <a:latin typeface="Times New Roman"/>
                <a:ea typeface="DejaVu Sans"/>
              </a:rPr>
              <a:t> and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app</a:t>
            </a:r>
            <a:r>
              <a:rPr lang="en-US" sz="3200" strike="noStrike">
                <a:solidFill>
                  <a:srgbClr val="000000"/>
                </a:solidFill>
                <a:latin typeface="Times New Roman"/>
                <a:ea typeface="DejaVu Sans"/>
              </a:rPr>
              <a:t> give the position and feature descriptor of each keypoint.</a:t>
            </a:r>
            <a:endParaRPr/>
          </a:p>
        </p:txBody>
      </p:sp>
      <p:sp>
        <p:nvSpPr>
          <p:cNvPr id="106" name="CustomShape 50"/>
          <p:cNvSpPr/>
          <p:nvPr/>
        </p:nvSpPr>
        <p:spPr>
          <a:xfrm>
            <a:off x="26791920" y="10972800"/>
            <a:ext cx="9418320" cy="11795760"/>
          </a:xfrm>
          <a:prstGeom prst="rect">
            <a:avLst/>
          </a:prstGeom>
          <a:noFill/>
          <a:ln w="12600">
            <a:solidFill>
              <a:srgbClr val="000000"/>
            </a:solidFill>
            <a:miter/>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1828800" y="1094400"/>
            <a:ext cx="32918040" cy="21234240"/>
          </a:xfrm>
          <a:prstGeom prst="rect">
            <a:avLst/>
          </a:prstGeom>
          <a:noFill/>
          <a:ln>
            <a:noFill/>
          </a:ln>
        </p:spPr>
        <p:txBody>
          <a:bodyPr lIns="0" rIns="0" tIns="0" bIns="0" anchor="ctr"/>
          <a:p>
            <a:pPr algn="ct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1828800" y="1094400"/>
            <a:ext cx="32918040" cy="4580640"/>
          </a:xfrm>
          <a:prstGeom prst="rect">
            <a:avLst/>
          </a:prstGeom>
          <a:noFill/>
          <a:ln>
            <a:noFill/>
          </a:ln>
        </p:spPr>
        <p:txBody>
          <a:bodyPr lIns="0" rIns="0" tIns="0" bIns="0" anchor="ctr"/>
          <a:p>
            <a:pPr algn="ctr"/>
            <a:endParaRPr/>
          </a:p>
        </p:txBody>
      </p:sp>
      <p:sp>
        <p:nvSpPr>
          <p:cNvPr id="109" name="TextShape 2"/>
          <p:cNvSpPr txBox="1"/>
          <p:nvPr/>
        </p:nvSpPr>
        <p:spPr>
          <a:xfrm>
            <a:off x="1828800" y="6418800"/>
            <a:ext cx="16063920" cy="7588800"/>
          </a:xfrm>
          <a:prstGeom prst="rect">
            <a:avLst/>
          </a:prstGeom>
          <a:noFill/>
          <a:ln>
            <a:noFill/>
          </a:ln>
        </p:spPr>
        <p:txBody>
          <a:bodyPr lIns="0" rIns="0" tIns="0" bIns="0"/>
          <a:p>
            <a:endParaRPr/>
          </a:p>
        </p:txBody>
      </p:sp>
      <p:sp>
        <p:nvSpPr>
          <p:cNvPr id="110" name="TextShape 3"/>
          <p:cNvSpPr txBox="1"/>
          <p:nvPr/>
        </p:nvSpPr>
        <p:spPr>
          <a:xfrm>
            <a:off x="1828800" y="14729040"/>
            <a:ext cx="16063920" cy="7588800"/>
          </a:xfrm>
          <a:prstGeom prst="rect">
            <a:avLst/>
          </a:prstGeom>
          <a:noFill/>
          <a:ln>
            <a:noFill/>
          </a:ln>
        </p:spPr>
        <p:txBody>
          <a:bodyPr lIns="0" rIns="0" tIns="0" bIns="0"/>
          <a:p>
            <a:endParaRPr/>
          </a:p>
        </p:txBody>
      </p:sp>
      <p:sp>
        <p:nvSpPr>
          <p:cNvPr id="111" name="TextShape 4"/>
          <p:cNvSpPr txBox="1"/>
          <p:nvPr/>
        </p:nvSpPr>
        <p:spPr>
          <a:xfrm>
            <a:off x="18696240" y="6418800"/>
            <a:ext cx="16063920" cy="15910200"/>
          </a:xfrm>
          <a:prstGeom prst="rect">
            <a:avLst/>
          </a:prstGeom>
          <a:noFill/>
          <a:ln>
            <a:noFill/>
          </a:ln>
        </p:spPr>
        <p:txBody>
          <a:bodyPr lIns="0" rIns="0" tIns="0" bIns="0"/>
          <a:p>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1828800" y="1094400"/>
            <a:ext cx="32918040" cy="4580640"/>
          </a:xfrm>
          <a:prstGeom prst="rect">
            <a:avLst/>
          </a:prstGeom>
          <a:noFill/>
          <a:ln>
            <a:noFill/>
          </a:ln>
        </p:spPr>
        <p:txBody>
          <a:bodyPr lIns="0" rIns="0" tIns="0" bIns="0" anchor="ctr"/>
          <a:p>
            <a:pPr algn="ctr"/>
            <a:endParaRPr/>
          </a:p>
        </p:txBody>
      </p:sp>
      <p:sp>
        <p:nvSpPr>
          <p:cNvPr id="113" name="TextShape 2"/>
          <p:cNvSpPr txBox="1"/>
          <p:nvPr/>
        </p:nvSpPr>
        <p:spPr>
          <a:xfrm>
            <a:off x="1828800" y="6418800"/>
            <a:ext cx="16063920" cy="15910200"/>
          </a:xfrm>
          <a:prstGeom prst="rect">
            <a:avLst/>
          </a:prstGeom>
          <a:noFill/>
          <a:ln>
            <a:noFill/>
          </a:ln>
        </p:spPr>
        <p:txBody>
          <a:bodyPr lIns="0" rIns="0" tIns="0" bIns="0"/>
          <a:p>
            <a:endParaRPr/>
          </a:p>
        </p:txBody>
      </p:sp>
      <p:sp>
        <p:nvSpPr>
          <p:cNvPr id="114" name="TextShape 3"/>
          <p:cNvSpPr txBox="1"/>
          <p:nvPr/>
        </p:nvSpPr>
        <p:spPr>
          <a:xfrm>
            <a:off x="18696240" y="6418800"/>
            <a:ext cx="16063920" cy="7588800"/>
          </a:xfrm>
          <a:prstGeom prst="rect">
            <a:avLst/>
          </a:prstGeom>
          <a:noFill/>
          <a:ln>
            <a:noFill/>
          </a:ln>
        </p:spPr>
        <p:txBody>
          <a:bodyPr lIns="0" rIns="0" tIns="0" bIns="0"/>
          <a:p>
            <a:endParaRPr/>
          </a:p>
        </p:txBody>
      </p:sp>
      <p:sp>
        <p:nvSpPr>
          <p:cNvPr id="115" name="TextShape 4"/>
          <p:cNvSpPr txBox="1"/>
          <p:nvPr/>
        </p:nvSpPr>
        <p:spPr>
          <a:xfrm>
            <a:off x="18696240" y="14729040"/>
            <a:ext cx="16063920" cy="7588800"/>
          </a:xfrm>
          <a:prstGeom prst="rect">
            <a:avLst/>
          </a:prstGeom>
          <a:noFill/>
          <a:ln>
            <a:noFill/>
          </a:ln>
        </p:spPr>
        <p:txBody>
          <a:bodyPr lIns="0" rIns="0" tIns="0" bIns="0"/>
          <a:p>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1828800" y="1094400"/>
            <a:ext cx="32918040" cy="4580640"/>
          </a:xfrm>
          <a:prstGeom prst="rect">
            <a:avLst/>
          </a:prstGeom>
          <a:noFill/>
          <a:ln>
            <a:noFill/>
          </a:ln>
        </p:spPr>
        <p:txBody>
          <a:bodyPr lIns="0" rIns="0" tIns="0" bIns="0" anchor="ctr"/>
          <a:p>
            <a:pPr algn="ctr"/>
            <a:endParaRPr/>
          </a:p>
        </p:txBody>
      </p:sp>
      <p:sp>
        <p:nvSpPr>
          <p:cNvPr id="117" name="TextShape 2"/>
          <p:cNvSpPr txBox="1"/>
          <p:nvPr/>
        </p:nvSpPr>
        <p:spPr>
          <a:xfrm>
            <a:off x="1828800" y="6418800"/>
            <a:ext cx="16063920" cy="7588800"/>
          </a:xfrm>
          <a:prstGeom prst="rect">
            <a:avLst/>
          </a:prstGeom>
          <a:noFill/>
          <a:ln>
            <a:noFill/>
          </a:ln>
        </p:spPr>
        <p:txBody>
          <a:bodyPr lIns="0" rIns="0" tIns="0" bIns="0"/>
          <a:p>
            <a:endParaRPr/>
          </a:p>
        </p:txBody>
      </p:sp>
      <p:sp>
        <p:nvSpPr>
          <p:cNvPr id="118" name="TextShape 3"/>
          <p:cNvSpPr txBox="1"/>
          <p:nvPr/>
        </p:nvSpPr>
        <p:spPr>
          <a:xfrm>
            <a:off x="18696240" y="6418800"/>
            <a:ext cx="16063920" cy="7588800"/>
          </a:xfrm>
          <a:prstGeom prst="rect">
            <a:avLst/>
          </a:prstGeom>
          <a:noFill/>
          <a:ln>
            <a:noFill/>
          </a:ln>
        </p:spPr>
        <p:txBody>
          <a:bodyPr lIns="0" rIns="0" tIns="0" bIns="0"/>
          <a:p>
            <a:endParaRPr/>
          </a:p>
        </p:txBody>
      </p:sp>
      <p:sp>
        <p:nvSpPr>
          <p:cNvPr id="119" name="TextShape 4"/>
          <p:cNvSpPr txBox="1"/>
          <p:nvPr/>
        </p:nvSpPr>
        <p:spPr>
          <a:xfrm>
            <a:off x="1828800" y="14729040"/>
            <a:ext cx="32918040" cy="7588800"/>
          </a:xfrm>
          <a:prstGeom prst="rect">
            <a:avLst/>
          </a:prstGeom>
          <a:noFill/>
          <a:ln>
            <a:noFill/>
          </a:ln>
        </p:spPr>
        <p:txBody>
          <a:bodyPr lIns="0" rIns="0" tIns="0" bIns="0"/>
          <a:p>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1828800" y="1094400"/>
            <a:ext cx="32918040" cy="4580640"/>
          </a:xfrm>
          <a:prstGeom prst="rect">
            <a:avLst/>
          </a:prstGeom>
          <a:noFill/>
          <a:ln>
            <a:noFill/>
          </a:ln>
        </p:spPr>
        <p:txBody>
          <a:bodyPr lIns="0" rIns="0" tIns="0" bIns="0" anchor="ctr"/>
          <a:p>
            <a:pPr algn="ctr"/>
            <a:endParaRPr/>
          </a:p>
        </p:txBody>
      </p:sp>
      <p:sp>
        <p:nvSpPr>
          <p:cNvPr id="121" name="TextShape 2"/>
          <p:cNvSpPr txBox="1"/>
          <p:nvPr/>
        </p:nvSpPr>
        <p:spPr>
          <a:xfrm>
            <a:off x="1828800" y="6418800"/>
            <a:ext cx="32918040" cy="7588800"/>
          </a:xfrm>
          <a:prstGeom prst="rect">
            <a:avLst/>
          </a:prstGeom>
          <a:noFill/>
          <a:ln>
            <a:noFill/>
          </a:ln>
        </p:spPr>
        <p:txBody>
          <a:bodyPr lIns="0" rIns="0" tIns="0" bIns="0"/>
          <a:p>
            <a:endParaRPr/>
          </a:p>
        </p:txBody>
      </p:sp>
      <p:sp>
        <p:nvSpPr>
          <p:cNvPr id="122" name="TextShape 3"/>
          <p:cNvSpPr txBox="1"/>
          <p:nvPr/>
        </p:nvSpPr>
        <p:spPr>
          <a:xfrm>
            <a:off x="1828800" y="14729040"/>
            <a:ext cx="32918040" cy="7588800"/>
          </a:xfrm>
          <a:prstGeom prst="rect">
            <a:avLst/>
          </a:prstGeom>
          <a:noFill/>
          <a:ln>
            <a:noFill/>
          </a:ln>
        </p:spPr>
        <p:txBody>
          <a:bodyPr lIns="0" rIns="0" tIns="0" bIns="0"/>
          <a:p>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1828800" y="1094400"/>
            <a:ext cx="32918040" cy="4580640"/>
          </a:xfrm>
          <a:prstGeom prst="rect">
            <a:avLst/>
          </a:prstGeom>
          <a:noFill/>
          <a:ln>
            <a:noFill/>
          </a:ln>
        </p:spPr>
        <p:txBody>
          <a:bodyPr lIns="0" rIns="0" tIns="0" bIns="0" anchor="ctr"/>
          <a:p>
            <a:pPr algn="ctr"/>
            <a:endParaRPr/>
          </a:p>
        </p:txBody>
      </p:sp>
      <p:sp>
        <p:nvSpPr>
          <p:cNvPr id="124" name="TextShape 2"/>
          <p:cNvSpPr txBox="1"/>
          <p:nvPr/>
        </p:nvSpPr>
        <p:spPr>
          <a:xfrm>
            <a:off x="1828800" y="6418800"/>
            <a:ext cx="16063920" cy="7588800"/>
          </a:xfrm>
          <a:prstGeom prst="rect">
            <a:avLst/>
          </a:prstGeom>
          <a:noFill/>
          <a:ln>
            <a:noFill/>
          </a:ln>
        </p:spPr>
        <p:txBody>
          <a:bodyPr lIns="0" rIns="0" tIns="0" bIns="0"/>
          <a:p>
            <a:endParaRPr/>
          </a:p>
        </p:txBody>
      </p:sp>
      <p:sp>
        <p:nvSpPr>
          <p:cNvPr id="125" name="TextShape 3"/>
          <p:cNvSpPr txBox="1"/>
          <p:nvPr/>
        </p:nvSpPr>
        <p:spPr>
          <a:xfrm>
            <a:off x="18696240" y="6418800"/>
            <a:ext cx="16063920" cy="7588800"/>
          </a:xfrm>
          <a:prstGeom prst="rect">
            <a:avLst/>
          </a:prstGeom>
          <a:noFill/>
          <a:ln>
            <a:noFill/>
          </a:ln>
        </p:spPr>
        <p:txBody>
          <a:bodyPr lIns="0" rIns="0" tIns="0" bIns="0"/>
          <a:p>
            <a:endParaRPr/>
          </a:p>
        </p:txBody>
      </p:sp>
      <p:sp>
        <p:nvSpPr>
          <p:cNvPr id="126" name="TextShape 4"/>
          <p:cNvSpPr txBox="1"/>
          <p:nvPr/>
        </p:nvSpPr>
        <p:spPr>
          <a:xfrm>
            <a:off x="18696240" y="14729040"/>
            <a:ext cx="16063920" cy="7588800"/>
          </a:xfrm>
          <a:prstGeom prst="rect">
            <a:avLst/>
          </a:prstGeom>
          <a:noFill/>
          <a:ln>
            <a:noFill/>
          </a:ln>
        </p:spPr>
        <p:txBody>
          <a:bodyPr lIns="0" rIns="0" tIns="0" bIns="0"/>
          <a:p>
            <a:endParaRPr/>
          </a:p>
        </p:txBody>
      </p:sp>
      <p:sp>
        <p:nvSpPr>
          <p:cNvPr id="127" name="TextShape 5"/>
          <p:cNvSpPr txBox="1"/>
          <p:nvPr/>
        </p:nvSpPr>
        <p:spPr>
          <a:xfrm>
            <a:off x="1828800" y="14729040"/>
            <a:ext cx="16063920" cy="7588800"/>
          </a:xfrm>
          <a:prstGeom prst="rect">
            <a:avLst/>
          </a:prstGeom>
          <a:noFill/>
          <a:ln>
            <a:noFill/>
          </a:ln>
        </p:spPr>
        <p:txBody>
          <a:bodyPr lIns="0" rIns="0" tIns="0" bIns="0"/>
          <a:p>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1828800" y="1094400"/>
            <a:ext cx="32918040" cy="4580640"/>
          </a:xfrm>
          <a:prstGeom prst="rect">
            <a:avLst/>
          </a:prstGeom>
          <a:noFill/>
          <a:ln>
            <a:noFill/>
          </a:ln>
        </p:spPr>
        <p:txBody>
          <a:bodyPr lIns="0" rIns="0" tIns="0" bIns="0" anchor="ctr"/>
          <a:p>
            <a:pPr algn="ctr"/>
            <a:endParaRPr/>
          </a:p>
        </p:txBody>
      </p:sp>
      <p:sp>
        <p:nvSpPr>
          <p:cNvPr id="129" name="TextShape 2"/>
          <p:cNvSpPr txBox="1"/>
          <p:nvPr/>
        </p:nvSpPr>
        <p:spPr>
          <a:xfrm>
            <a:off x="1828800" y="6418800"/>
            <a:ext cx="32918040" cy="15910200"/>
          </a:xfrm>
          <a:prstGeom prst="rect">
            <a:avLst/>
          </a:prstGeom>
          <a:noFill/>
          <a:ln>
            <a:noFill/>
          </a:ln>
        </p:spPr>
        <p:txBody>
          <a:bodyPr lIns="0" rIns="0" tIns="0" bIns="0"/>
          <a:p>
            <a:endParaRPr/>
          </a:p>
        </p:txBody>
      </p:sp>
      <p:sp>
        <p:nvSpPr>
          <p:cNvPr id="130" name="TextShape 3"/>
          <p:cNvSpPr txBox="1"/>
          <p:nvPr/>
        </p:nvSpPr>
        <p:spPr>
          <a:xfrm>
            <a:off x="1828800" y="6418800"/>
            <a:ext cx="32918040" cy="15910200"/>
          </a:xfrm>
          <a:prstGeom prst="rect">
            <a:avLst/>
          </a:prstGeom>
          <a:noFill/>
          <a:ln>
            <a:noFill/>
          </a:ln>
        </p:spPr>
        <p:txBody>
          <a:bodyPr lIns="0" rIns="0" tIns="0" bIns="0"/>
          <a:p>
            <a:endParaRPr/>
          </a:p>
        </p:txBody>
      </p:sp>
      <p:pic>
        <p:nvPicPr>
          <p:cNvPr id="131" name="" descr=""/>
          <p:cNvPicPr/>
          <p:nvPr/>
        </p:nvPicPr>
        <p:blipFill>
          <a:blip r:embed="rId1"/>
          <a:stretch/>
        </p:blipFill>
        <p:spPr>
          <a:xfrm>
            <a:off x="8317080" y="6418440"/>
            <a:ext cx="19940760" cy="15910200"/>
          </a:xfrm>
          <a:prstGeom prst="rect">
            <a:avLst/>
          </a:prstGeom>
          <a:ln>
            <a:noFill/>
          </a:ln>
        </p:spPr>
      </p:pic>
      <p:pic>
        <p:nvPicPr>
          <p:cNvPr id="132" name="" descr=""/>
          <p:cNvPicPr/>
          <p:nvPr/>
        </p:nvPicPr>
        <p:blipFill>
          <a:blip r:embed="rId2"/>
          <a:stretch/>
        </p:blipFill>
        <p:spPr>
          <a:xfrm>
            <a:off x="8317080" y="6418440"/>
            <a:ext cx="19940760" cy="1591020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82222</TotalTime>
  <Application>LibreOffice/4.4.0.3$Windows_x86 LibreOffice_project/de093506bcdc5fafd9023ee680b8c60e3e0645d7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language>en-US</dc:language>
  <dcterms:modified xsi:type="dcterms:W3CDTF">2015-12-07T01:24:32Z</dcterms:modified>
  <cp:revision>62</cp:revision>
</cp:coreProperties>
</file>

<file path=docProps/custom.xml><?xml version="1.0" encoding="utf-8"?>
<Properties xmlns="http://schemas.openxmlformats.org/officeDocument/2006/custom-properties" xmlns:vt="http://schemas.openxmlformats.org/officeDocument/2006/docPropsVTypes"/>
</file>