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embeddedFontLst>
    <p:embeddedFont>
      <p:font typeface="Proxima Nova"/>
      <p:regular r:id="rId6"/>
      <p:bold r:id="rId7"/>
      <p:italic r:id="rId8"/>
      <p:boldItalic r:id="rId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510450" y="1676400"/>
            <a:ext cx="8123100" cy="2117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1321966"/>
            <a:ext cx="8520599" cy="2557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b="1" sz="14000"/>
            </a:lvl1pPr>
            <a:lvl2pPr algn="ctr">
              <a:spcBef>
                <a:spcPts val="0"/>
              </a:spcBef>
              <a:buSzPct val="100000"/>
              <a:defRPr b="1" sz="14000"/>
            </a:lvl2pPr>
            <a:lvl3pPr algn="ctr">
              <a:spcBef>
                <a:spcPts val="0"/>
              </a:spcBef>
              <a:buSzPct val="100000"/>
              <a:defRPr b="1" sz="14000"/>
            </a:lvl3pPr>
            <a:lvl4pPr algn="ctr">
              <a:spcBef>
                <a:spcPts val="0"/>
              </a:spcBef>
              <a:buSzPct val="100000"/>
              <a:defRPr b="1" sz="14000"/>
            </a:lvl4pPr>
            <a:lvl5pPr algn="ctr">
              <a:spcBef>
                <a:spcPts val="0"/>
              </a:spcBef>
              <a:buSzPct val="100000"/>
              <a:defRPr b="1" sz="14000"/>
            </a:lvl5pPr>
            <a:lvl6pPr algn="ctr">
              <a:spcBef>
                <a:spcPts val="0"/>
              </a:spcBef>
              <a:buSzPct val="100000"/>
              <a:defRPr b="1" sz="14000"/>
            </a:lvl6pPr>
            <a:lvl7pPr algn="ctr">
              <a:spcBef>
                <a:spcPts val="0"/>
              </a:spcBef>
              <a:buSzPct val="100000"/>
              <a:defRPr b="1" sz="14000"/>
            </a:lvl7pPr>
            <a:lvl8pPr algn="ctr">
              <a:spcBef>
                <a:spcPts val="0"/>
              </a:spcBef>
              <a:buSzPct val="100000"/>
              <a:defRPr b="1" sz="14000"/>
            </a:lvl8pPr>
            <a:lvl9pPr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095066"/>
            <a:ext cx="8520599" cy="12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701800"/>
            <a:ext cx="57975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607766"/>
            <a:ext cx="4045199" cy="2012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3692001"/>
            <a:ext cx="4045199" cy="179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5649100"/>
            <a:ext cx="5998800" cy="798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11" Type="http://schemas.openxmlformats.org/officeDocument/2006/relationships/image" Target="../media/image08.png"/><Relationship Id="rId10" Type="http://schemas.openxmlformats.org/officeDocument/2006/relationships/image" Target="../media/image04.png"/><Relationship Id="rId9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00.png"/><Relationship Id="rId7" Type="http://schemas.openxmlformats.org/officeDocument/2006/relationships/image" Target="../media/image01.png"/><Relationship Id="rId8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818800" y="3518475"/>
            <a:ext cx="3273900" cy="3079499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94825" y="1825125"/>
            <a:ext cx="2661299" cy="1829399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42425" y="3952250"/>
            <a:ext cx="2990400" cy="265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938850" y="1789625"/>
            <a:ext cx="3056100" cy="1591499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541800" y="1782050"/>
            <a:ext cx="2092199" cy="487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11700" y="213725"/>
            <a:ext cx="8520599" cy="5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Part-based Human Detection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11700" y="614400"/>
            <a:ext cx="8520599" cy="34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200"/>
              <a:t>Brandon Tolsch and Joseph Richardson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00" y="2567662"/>
            <a:ext cx="1935574" cy="101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071" y="4605339"/>
            <a:ext cx="1095890" cy="18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0849" y="2813677"/>
            <a:ext cx="1298034" cy="123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1237" y="4055575"/>
            <a:ext cx="1219200" cy="1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6088962" y="5748750"/>
            <a:ext cx="1416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We hoped for results like this...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730287" y="5752775"/>
            <a:ext cx="1313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… and we get results like this.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0287" y="4055575"/>
            <a:ext cx="1118999" cy="17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41850" y="2345575"/>
            <a:ext cx="2645881" cy="52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57264" y="2962336"/>
            <a:ext cx="2645886" cy="42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073475" y="1035000"/>
            <a:ext cx="73343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Goal: To detect humans and the location of their limbs using a parts-based model which can be extended for tracking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41046" y="1825125"/>
            <a:ext cx="2515200" cy="6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Uses articulation state to make limb positions independent</a:t>
            </a:r>
          </a:p>
        </p:txBody>
      </p:sp>
      <p:cxnSp>
        <p:nvCxnSpPr>
          <p:cNvPr id="76" name="Shape 76"/>
          <p:cNvCxnSpPr>
            <a:stCxn id="67" idx="2"/>
            <a:endCxn id="66" idx="0"/>
          </p:cNvCxnSpPr>
          <p:nvPr/>
        </p:nvCxnSpPr>
        <p:spPr>
          <a:xfrm flipH="1">
            <a:off x="4571866" y="4044333"/>
            <a:ext cx="18000" cy="56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77" name="Shape 7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0346" y="4903904"/>
            <a:ext cx="950922" cy="159136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5938850" y="3536350"/>
            <a:ext cx="2990400" cy="46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Failed at actually detecting humans and limbs… but learned from it!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938850" y="1825112"/>
            <a:ext cx="2990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the positions and articulation state to maximize likelihood: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11700" y="3847625"/>
            <a:ext cx="3056100" cy="116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 distributions of joints relative to the body center and relative to keypoints of different types.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03675" y="4980098"/>
            <a:ext cx="927496" cy="15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3606150" y="1861175"/>
            <a:ext cx="2188800" cy="85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 unusual feature detector (this is our problem…)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109162" y="6276950"/>
            <a:ext cx="2743199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(this example is for p(x</a:t>
            </a:r>
            <a:r>
              <a:rPr baseline="30000" lang="en" sz="1200"/>
              <a:t>i</a:t>
            </a:r>
            <a:r>
              <a:rPr lang="en" sz="1200"/>
              <a:t> | a, e</a:t>
            </a:r>
            <a:r>
              <a:rPr baseline="-25000" lang="en" sz="1200"/>
              <a:t>k</a:t>
            </a:r>
            <a:r>
              <a:rPr lang="en" sz="1200"/>
              <a:t>))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