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bmp" ContentType="image/bmp"/>
  <Override PartName="/ppt/media/image13.bmp" ContentType="image/bmp"/>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2.bmp" ContentType="image/bmp"/>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6576000" cy="27432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6" name="PlaceHolder 2"/>
          <p:cNvSpPr>
            <a:spLocks noGrp="1"/>
          </p:cNvSpPr>
          <p:nvPr>
            <p:ph type="body"/>
          </p:nvPr>
        </p:nvSpPr>
        <p:spPr>
          <a:xfrm>
            <a:off x="1828800" y="6418800"/>
            <a:ext cx="32918040" cy="7588800"/>
          </a:xfrm>
          <a:prstGeom prst="rect">
            <a:avLst/>
          </a:prstGeom>
        </p:spPr>
        <p:txBody>
          <a:bodyPr lIns="0" rIns="0" tIns="0" bIns="0"/>
          <a:p>
            <a:endParaRPr/>
          </a:p>
        </p:txBody>
      </p:sp>
      <p:sp>
        <p:nvSpPr>
          <p:cNvPr id="27" name="PlaceHolder 3"/>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9"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30"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31" name="PlaceHolder 4"/>
          <p:cNvSpPr>
            <a:spLocks noGrp="1"/>
          </p:cNvSpPr>
          <p:nvPr>
            <p:ph type="body"/>
          </p:nvPr>
        </p:nvSpPr>
        <p:spPr>
          <a:xfrm>
            <a:off x="18696240" y="14729040"/>
            <a:ext cx="16063920" cy="7588800"/>
          </a:xfrm>
          <a:prstGeom prst="rect">
            <a:avLst/>
          </a:prstGeom>
        </p:spPr>
        <p:txBody>
          <a:bodyPr lIns="0" rIns="0" tIns="0" bIns="0"/>
          <a:p>
            <a:endParaRPr/>
          </a:p>
        </p:txBody>
      </p:sp>
      <p:sp>
        <p:nvSpPr>
          <p:cNvPr id="32" name="PlaceHolder 5"/>
          <p:cNvSpPr>
            <a:spLocks noGrp="1"/>
          </p:cNvSpPr>
          <p:nvPr>
            <p:ph type="body"/>
          </p:nvPr>
        </p:nvSpPr>
        <p:spPr>
          <a:xfrm>
            <a:off x="1828800" y="14729040"/>
            <a:ext cx="16063920" cy="75888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34" name="PlaceHolder 2"/>
          <p:cNvSpPr>
            <a:spLocks noGrp="1"/>
          </p:cNvSpPr>
          <p:nvPr>
            <p:ph type="body"/>
          </p:nvPr>
        </p:nvSpPr>
        <p:spPr>
          <a:xfrm>
            <a:off x="1828800" y="6418800"/>
            <a:ext cx="32918040" cy="15910200"/>
          </a:xfrm>
          <a:prstGeom prst="rect">
            <a:avLst/>
          </a:prstGeom>
        </p:spPr>
        <p:txBody>
          <a:bodyPr lIns="0" rIns="0" tIns="0" bIns="0"/>
          <a:p>
            <a:endParaRPr/>
          </a:p>
        </p:txBody>
      </p:sp>
      <p:sp>
        <p:nvSpPr>
          <p:cNvPr id="35" name="PlaceHolder 3"/>
          <p:cNvSpPr>
            <a:spLocks noGrp="1"/>
          </p:cNvSpPr>
          <p:nvPr>
            <p:ph type="body"/>
          </p:nvPr>
        </p:nvSpPr>
        <p:spPr>
          <a:xfrm>
            <a:off x="1828800" y="6418800"/>
            <a:ext cx="32918040" cy="15910200"/>
          </a:xfrm>
          <a:prstGeom prst="rect">
            <a:avLst/>
          </a:prstGeom>
        </p:spPr>
        <p:txBody>
          <a:bodyPr lIns="0" rIns="0" tIns="0" bIns="0"/>
          <a:p>
            <a:endParaRPr/>
          </a:p>
        </p:txBody>
      </p:sp>
      <p:pic>
        <p:nvPicPr>
          <p:cNvPr id="36" name="" descr=""/>
          <p:cNvPicPr/>
          <p:nvPr/>
        </p:nvPicPr>
        <p:blipFill>
          <a:blip r:embed="rId2"/>
          <a:stretch/>
        </p:blipFill>
        <p:spPr>
          <a:xfrm>
            <a:off x="8317800" y="6418440"/>
            <a:ext cx="19939680" cy="15910200"/>
          </a:xfrm>
          <a:prstGeom prst="rect">
            <a:avLst/>
          </a:prstGeom>
          <a:ln>
            <a:noFill/>
          </a:ln>
        </p:spPr>
      </p:pic>
      <p:pic>
        <p:nvPicPr>
          <p:cNvPr id="37" name="" descr=""/>
          <p:cNvPicPr/>
          <p:nvPr/>
        </p:nvPicPr>
        <p:blipFill>
          <a:blip r:embed="rId3"/>
          <a:stretch/>
        </p:blipFill>
        <p:spPr>
          <a:xfrm>
            <a:off x="8317800" y="6418440"/>
            <a:ext cx="19939680" cy="15910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5" name="PlaceHolder 2"/>
          <p:cNvSpPr>
            <a:spLocks noGrp="1"/>
          </p:cNvSpPr>
          <p:nvPr>
            <p:ph type="subTitle"/>
          </p:nvPr>
        </p:nvSpPr>
        <p:spPr>
          <a:xfrm>
            <a:off x="1828800" y="6418800"/>
            <a:ext cx="32918040" cy="15910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7" name="PlaceHolder 2"/>
          <p:cNvSpPr>
            <a:spLocks noGrp="1"/>
          </p:cNvSpPr>
          <p:nvPr>
            <p:ph type="body"/>
          </p:nvPr>
        </p:nvSpPr>
        <p:spPr>
          <a:xfrm>
            <a:off x="1828800" y="6418800"/>
            <a:ext cx="32918040" cy="159102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9"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0" name="PlaceHolder 3"/>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828800" y="1094400"/>
            <a:ext cx="32918040" cy="212342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4"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15" name="PlaceHolder 3"/>
          <p:cNvSpPr>
            <a:spLocks noGrp="1"/>
          </p:cNvSpPr>
          <p:nvPr>
            <p:ph type="body"/>
          </p:nvPr>
        </p:nvSpPr>
        <p:spPr>
          <a:xfrm>
            <a:off x="1828800" y="14729040"/>
            <a:ext cx="16063920" cy="7588800"/>
          </a:xfrm>
          <a:prstGeom prst="rect">
            <a:avLst/>
          </a:prstGeom>
        </p:spPr>
        <p:txBody>
          <a:bodyPr lIns="0" rIns="0" tIns="0" bIns="0"/>
          <a:p>
            <a:endParaRPr/>
          </a:p>
        </p:txBody>
      </p:sp>
      <p:sp>
        <p:nvSpPr>
          <p:cNvPr id="16" name="PlaceHolder 4"/>
          <p:cNvSpPr>
            <a:spLocks noGrp="1"/>
          </p:cNvSpPr>
          <p:nvPr>
            <p:ph type="body"/>
          </p:nvPr>
        </p:nvSpPr>
        <p:spPr>
          <a:xfrm>
            <a:off x="18696240" y="6418800"/>
            <a:ext cx="16063920" cy="159102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18" name="PlaceHolder 2"/>
          <p:cNvSpPr>
            <a:spLocks noGrp="1"/>
          </p:cNvSpPr>
          <p:nvPr>
            <p:ph type="body"/>
          </p:nvPr>
        </p:nvSpPr>
        <p:spPr>
          <a:xfrm>
            <a:off x="1828800" y="6418800"/>
            <a:ext cx="16063920" cy="15910200"/>
          </a:xfrm>
          <a:prstGeom prst="rect">
            <a:avLst/>
          </a:prstGeom>
        </p:spPr>
        <p:txBody>
          <a:bodyPr lIns="0" rIns="0" tIns="0" bIns="0"/>
          <a:p>
            <a:endParaRPr/>
          </a:p>
        </p:txBody>
      </p:sp>
      <p:sp>
        <p:nvSpPr>
          <p:cNvPr id="19"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0" name="PlaceHolder 4"/>
          <p:cNvSpPr>
            <a:spLocks noGrp="1"/>
          </p:cNvSpPr>
          <p:nvPr>
            <p:ph type="body"/>
          </p:nvPr>
        </p:nvSpPr>
        <p:spPr>
          <a:xfrm>
            <a:off x="18696240" y="14729040"/>
            <a:ext cx="16063920" cy="75888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28800" y="1094400"/>
            <a:ext cx="32918040" cy="4580640"/>
          </a:xfrm>
          <a:prstGeom prst="rect">
            <a:avLst/>
          </a:prstGeom>
        </p:spPr>
        <p:txBody>
          <a:bodyPr lIns="0" rIns="0" tIns="0" bIns="0" anchor="ctr"/>
          <a:p>
            <a:pPr algn="ctr"/>
            <a:endParaRPr/>
          </a:p>
        </p:txBody>
      </p:sp>
      <p:sp>
        <p:nvSpPr>
          <p:cNvPr id="22" name="PlaceHolder 2"/>
          <p:cNvSpPr>
            <a:spLocks noGrp="1"/>
          </p:cNvSpPr>
          <p:nvPr>
            <p:ph type="body"/>
          </p:nvPr>
        </p:nvSpPr>
        <p:spPr>
          <a:xfrm>
            <a:off x="1828800" y="6418800"/>
            <a:ext cx="16063920" cy="7588800"/>
          </a:xfrm>
          <a:prstGeom prst="rect">
            <a:avLst/>
          </a:prstGeom>
        </p:spPr>
        <p:txBody>
          <a:bodyPr lIns="0" rIns="0" tIns="0" bIns="0"/>
          <a:p>
            <a:endParaRPr/>
          </a:p>
        </p:txBody>
      </p:sp>
      <p:sp>
        <p:nvSpPr>
          <p:cNvPr id="23" name="PlaceHolder 3"/>
          <p:cNvSpPr>
            <a:spLocks noGrp="1"/>
          </p:cNvSpPr>
          <p:nvPr>
            <p:ph type="body"/>
          </p:nvPr>
        </p:nvSpPr>
        <p:spPr>
          <a:xfrm>
            <a:off x="18696240" y="6418800"/>
            <a:ext cx="16063920" cy="7588800"/>
          </a:xfrm>
          <a:prstGeom prst="rect">
            <a:avLst/>
          </a:prstGeom>
        </p:spPr>
        <p:txBody>
          <a:bodyPr lIns="0" rIns="0" tIns="0" bIns="0"/>
          <a:p>
            <a:endParaRPr/>
          </a:p>
        </p:txBody>
      </p:sp>
      <p:sp>
        <p:nvSpPr>
          <p:cNvPr id="24" name="PlaceHolder 4"/>
          <p:cNvSpPr>
            <a:spLocks noGrp="1"/>
          </p:cNvSpPr>
          <p:nvPr>
            <p:ph type="body"/>
          </p:nvPr>
        </p:nvSpPr>
        <p:spPr>
          <a:xfrm>
            <a:off x="1828800" y="14729040"/>
            <a:ext cx="32918040" cy="75888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200" y="24991920"/>
            <a:ext cx="7616880" cy="1825560"/>
          </a:xfrm>
          <a:prstGeom prst="rect">
            <a:avLst/>
          </a:prstGeom>
          <a:noFill/>
          <a:ln>
            <a:noFill/>
          </a:ln>
        </p:spPr>
        <p:style>
          <a:lnRef idx="0"/>
          <a:fillRef idx="0"/>
          <a:effectRef idx="0"/>
          <a:fontRef idx="minor"/>
        </p:style>
      </p:sp>
      <p:sp>
        <p:nvSpPr>
          <p:cNvPr id="1" name="CustomShape 2"/>
          <p:cNvSpPr/>
          <p:nvPr/>
        </p:nvSpPr>
        <p:spPr>
          <a:xfrm>
            <a:off x="12496680" y="24991920"/>
            <a:ext cx="11579040" cy="1825560"/>
          </a:xfrm>
          <a:prstGeom prst="rect">
            <a:avLst/>
          </a:prstGeom>
          <a:noFill/>
          <a:ln>
            <a:noFill/>
          </a:ln>
        </p:spPr>
        <p:style>
          <a:lnRef idx="0"/>
          <a:fillRef idx="0"/>
          <a:effectRef idx="0"/>
          <a:fontRef idx="minor"/>
        </p:style>
      </p:sp>
      <p:sp>
        <p:nvSpPr>
          <p:cNvPr id="2" name="PlaceHolder 3"/>
          <p:cNvSpPr>
            <a:spLocks noGrp="1"/>
          </p:cNvSpPr>
          <p:nvPr>
            <p:ph type="title"/>
          </p:nvPr>
        </p:nvSpPr>
        <p:spPr>
          <a:xfrm>
            <a:off x="1828800" y="1094400"/>
            <a:ext cx="32918040" cy="4580640"/>
          </a:xfrm>
          <a:prstGeom prst="rect">
            <a:avLst/>
          </a:prstGeom>
        </p:spPr>
        <p:txBody>
          <a:bodyPr lIns="0" rIns="0" tIns="0" bIns="0" anchor="ctr"/>
          <a:p>
            <a:pPr algn="ctr"/>
            <a:r>
              <a:rPr lang="en-US" sz="4400" spc="-1">
                <a:latin typeface="Arial"/>
              </a:rPr>
              <a:t>Click to edit the title text format</a:t>
            </a:r>
            <a:endParaRPr/>
          </a:p>
        </p:txBody>
      </p:sp>
      <p:sp>
        <p:nvSpPr>
          <p:cNvPr id="3" name="PlaceHolder 4"/>
          <p:cNvSpPr>
            <a:spLocks noGrp="1"/>
          </p:cNvSpPr>
          <p:nvPr>
            <p:ph type="body"/>
          </p:nvPr>
        </p:nvSpPr>
        <p:spPr>
          <a:xfrm>
            <a:off x="1828800" y="6418800"/>
            <a:ext cx="32918040" cy="15910200"/>
          </a:xfrm>
          <a:prstGeom prst="rect">
            <a:avLst/>
          </a:prstGeom>
        </p:spPr>
        <p:txBody>
          <a:bodyPr lIns="0" rIns="0" tIns="0" bIns="0"/>
          <a:p>
            <a:pPr marL="432000" indent="-324000">
              <a:buClr>
                <a:srgbClr val="ffffff"/>
              </a:buClr>
              <a:buSzPct val="45000"/>
              <a:buFont typeface="Wingdings" charset="2"/>
              <a:buChar char=""/>
            </a:pPr>
            <a:r>
              <a:rPr lang="en-US" sz="3200" spc="-1">
                <a:latin typeface="Arial"/>
              </a:rPr>
              <a:t>Click to edit the outline text format</a:t>
            </a:r>
            <a:endParaRPr/>
          </a:p>
          <a:p>
            <a:pPr lvl="1" marL="864000" indent="-324000">
              <a:buClr>
                <a:srgbClr val="ffffff"/>
              </a:buClr>
              <a:buSzPct val="75000"/>
              <a:buFont typeface="Symbol" charset="2"/>
              <a:buChar char=""/>
            </a:pPr>
            <a:r>
              <a:rPr lang="en-US" sz="2800" spc="-1">
                <a:latin typeface="Arial"/>
              </a:rPr>
              <a:t>Second Outline Level</a:t>
            </a:r>
            <a:endParaRPr/>
          </a:p>
          <a:p>
            <a:pPr lvl="2" marL="1296000" indent="-288000">
              <a:buClr>
                <a:srgbClr val="ffffff"/>
              </a:buClr>
              <a:buSzPct val="45000"/>
              <a:buFont typeface="Wingdings" charset="2"/>
              <a:buChar char=""/>
            </a:pPr>
            <a:r>
              <a:rPr lang="en-US" sz="2400" spc="-1">
                <a:latin typeface="Arial"/>
              </a:rPr>
              <a:t>Third Outline Level</a:t>
            </a:r>
            <a:endParaRPr/>
          </a:p>
          <a:p>
            <a:pPr lvl="3" marL="1728000" indent="-216000">
              <a:buClr>
                <a:srgbClr val="ffffff"/>
              </a:buClr>
              <a:buSzPct val="75000"/>
              <a:buFont typeface="Symbol" charset="2"/>
              <a:buChar char=""/>
            </a:pPr>
            <a:r>
              <a:rPr lang="en-US" sz="2000" spc="-1">
                <a:latin typeface="Arial"/>
              </a:rPr>
              <a:t>Fourth Outline Level</a:t>
            </a:r>
            <a:endParaRPr/>
          </a:p>
          <a:p>
            <a:pPr lvl="4" marL="2160000" indent="-216000">
              <a:buClr>
                <a:srgbClr val="ffffff"/>
              </a:buClr>
              <a:buSzPct val="45000"/>
              <a:buFont typeface="Wingdings" charset="2"/>
              <a:buChar char=""/>
            </a:pPr>
            <a:r>
              <a:rPr lang="en-US" sz="2000" spc="-1">
                <a:latin typeface="Arial"/>
              </a:rPr>
              <a:t>Fifth Outline Level</a:t>
            </a:r>
            <a:endParaRPr/>
          </a:p>
          <a:p>
            <a:pPr lvl="5" marL="2592000" indent="-216000">
              <a:buClr>
                <a:srgbClr val="ffffff"/>
              </a:buClr>
              <a:buSzPct val="45000"/>
              <a:buFont typeface="Wingdings" charset="2"/>
              <a:buChar char=""/>
            </a:pPr>
            <a:r>
              <a:rPr lang="en-US" sz="2000" spc="-1">
                <a:latin typeface="Arial"/>
              </a:rPr>
              <a:t>Sixth Outline Level</a:t>
            </a:r>
            <a:endParaRPr/>
          </a:p>
          <a:p>
            <a:pPr lvl="6" marL="3024000" indent="-216000">
              <a:buClr>
                <a:srgbClr val="ffffff"/>
              </a:buClr>
              <a:buSzPct val="45000"/>
              <a:buFont typeface="Wingdings" charset="2"/>
              <a:buChar char=""/>
            </a:pPr>
            <a:r>
              <a:rPr lang="en-US" sz="2000" spc="-1">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bmp"/><Relationship Id="rId11" Type="http://schemas.openxmlformats.org/officeDocument/2006/relationships/image" Target="../media/image13.bmp"/><Relationship Id="rId12" Type="http://schemas.openxmlformats.org/officeDocument/2006/relationships/image" Target="../media/image14.bmp"/><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8" name="" descr=""/>
          <p:cNvPicPr/>
          <p:nvPr/>
        </p:nvPicPr>
        <p:blipFill>
          <a:blip r:embed="rId1"/>
          <a:stretch/>
        </p:blipFill>
        <p:spPr>
          <a:xfrm>
            <a:off x="10341360" y="12510000"/>
            <a:ext cx="1697040" cy="1640160"/>
          </a:xfrm>
          <a:prstGeom prst="rect">
            <a:avLst/>
          </a:prstGeom>
          <a:ln>
            <a:noFill/>
          </a:ln>
        </p:spPr>
      </p:pic>
      <p:sp>
        <p:nvSpPr>
          <p:cNvPr id="39" name="CustomShape 1"/>
          <p:cNvSpPr/>
          <p:nvPr/>
        </p:nvSpPr>
        <p:spPr>
          <a:xfrm>
            <a:off x="6193440" y="608040"/>
            <a:ext cx="24228360" cy="1520640"/>
          </a:xfrm>
          <a:prstGeom prst="rect">
            <a:avLst/>
          </a:prstGeom>
          <a:noFill/>
          <a:ln>
            <a:noFill/>
          </a:ln>
        </p:spPr>
        <p:style>
          <a:lnRef idx="0"/>
          <a:fillRef idx="0"/>
          <a:effectRef idx="0"/>
          <a:fontRef idx="minor"/>
        </p:style>
        <p:txBody>
          <a:bodyPr lIns="367920" rIns="367920" tIns="183960" bIns="183960" anchor="ctr"/>
          <a:p>
            <a:pPr algn="ctr">
              <a:lnSpc>
                <a:spcPct val="100000"/>
              </a:lnSpc>
            </a:pPr>
            <a:r>
              <a:rPr b="1" lang="en-US" sz="7200" spc="-1" strike="noStrike">
                <a:solidFill>
                  <a:srgbClr val="c00000"/>
                </a:solidFill>
                <a:uFill>
                  <a:solidFill>
                    <a:srgbClr val="ffffff"/>
                  </a:solidFill>
                </a:uFill>
                <a:latin typeface="Times New Roman"/>
                <a:ea typeface="MS PGothic"/>
              </a:rPr>
              <a:t>Part-based Human Detection</a:t>
            </a:r>
            <a:endParaRPr/>
          </a:p>
        </p:txBody>
      </p:sp>
      <p:sp>
        <p:nvSpPr>
          <p:cNvPr id="40" name="CustomShape 2"/>
          <p:cNvSpPr/>
          <p:nvPr/>
        </p:nvSpPr>
        <p:spPr>
          <a:xfrm>
            <a:off x="1607400" y="1637640"/>
            <a:ext cx="32915160" cy="1009800"/>
          </a:xfrm>
          <a:prstGeom prst="rect">
            <a:avLst/>
          </a:prstGeom>
          <a:noFill/>
          <a:ln>
            <a:noFill/>
          </a:ln>
        </p:spPr>
        <p:style>
          <a:lnRef idx="0"/>
          <a:fillRef idx="0"/>
          <a:effectRef idx="0"/>
          <a:fontRef idx="minor"/>
        </p:style>
        <p:txBody>
          <a:bodyPr lIns="367920" rIns="367920" tIns="183960" bIns="183960"/>
          <a:p>
            <a:pPr algn="ctr">
              <a:lnSpc>
                <a:spcPct val="100000"/>
              </a:lnSpc>
            </a:pPr>
            <a:r>
              <a:rPr b="1" lang="en-US" sz="4000" spc="-1" strike="noStrike">
                <a:solidFill>
                  <a:srgbClr val="000000"/>
                </a:solidFill>
                <a:uFill>
                  <a:solidFill>
                    <a:srgbClr val="ffffff"/>
                  </a:solidFill>
                </a:uFill>
                <a:latin typeface="Times New Roman"/>
                <a:ea typeface="ＭＳ Ｐゴシック"/>
              </a:rPr>
              <a:t>Brandon Tolsch and Joseph Richardson</a:t>
            </a:r>
            <a:endParaRPr/>
          </a:p>
        </p:txBody>
      </p:sp>
      <p:pic>
        <p:nvPicPr>
          <p:cNvPr id="41" name="" descr=""/>
          <p:cNvPicPr/>
          <p:nvPr/>
        </p:nvPicPr>
        <p:blipFill>
          <a:blip r:embed="rId2"/>
          <a:stretch/>
        </p:blipFill>
        <p:spPr>
          <a:xfrm>
            <a:off x="30368160" y="10419480"/>
            <a:ext cx="1980000" cy="3304440"/>
          </a:xfrm>
          <a:prstGeom prst="rect">
            <a:avLst/>
          </a:prstGeom>
          <a:ln>
            <a:noFill/>
          </a:ln>
        </p:spPr>
      </p:pic>
      <p:sp>
        <p:nvSpPr>
          <p:cNvPr id="42" name="CustomShape 3"/>
          <p:cNvSpPr/>
          <p:nvPr/>
        </p:nvSpPr>
        <p:spPr>
          <a:xfrm>
            <a:off x="27502920" y="13763880"/>
            <a:ext cx="2401200" cy="1894680"/>
          </a:xfrm>
          <a:prstGeom prst="rect">
            <a:avLst/>
          </a:prstGeom>
          <a:noFill/>
          <a:ln>
            <a:noFill/>
          </a:ln>
        </p:spPr>
        <p:style>
          <a:lnRef idx="0"/>
          <a:fillRef idx="0"/>
          <a:effectRef idx="0"/>
          <a:fontRef idx="minor"/>
        </p:style>
        <p:txBody>
          <a:bodyPr lIns="90000" rIns="90000" tIns="45000" bIns="45000"/>
          <a:p>
            <a:r>
              <a:rPr i="1" lang="en-US" sz="3200" spc="-1" strike="noStrike">
                <a:solidFill>
                  <a:srgbClr val="000000"/>
                </a:solidFill>
                <a:uFill>
                  <a:solidFill>
                    <a:srgbClr val="ffffff"/>
                  </a:solidFill>
                </a:uFill>
                <a:latin typeface="Times New Roman"/>
                <a:ea typeface="DejaVu Sans"/>
              </a:rPr>
              <a:t>p</a:t>
            </a:r>
            <a:r>
              <a:rPr lang="en-US" sz="3200" spc="-1" strike="noStrike">
                <a:solidFill>
                  <a:srgbClr val="000000"/>
                </a:solidFill>
                <a:uFill>
                  <a:solidFill>
                    <a:srgbClr val="ffffff"/>
                  </a:solidFill>
                </a:uFill>
                <a:latin typeface="Times New Roman"/>
                <a:ea typeface="DejaVu Sans"/>
              </a:rPr>
              <a:t>(</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i</a:t>
            </a:r>
            <a:r>
              <a:rPr lang="en-US" sz="3200" spc="-1" strike="noStrike">
                <a:solidFill>
                  <a:srgbClr val="000000"/>
                </a:solidFill>
                <a:uFill>
                  <a:solidFill>
                    <a:srgbClr val="ffffff"/>
                  </a:solidFill>
                </a:uFill>
                <a:latin typeface="Times New Roman"/>
                <a:ea typeface="DejaVu Sans"/>
              </a:rPr>
              <a:t>) given one keypoint</a:t>
            </a:r>
            <a:endParaRPr/>
          </a:p>
          <a:p>
            <a:endParaRPr/>
          </a:p>
        </p:txBody>
      </p:sp>
      <p:sp>
        <p:nvSpPr>
          <p:cNvPr id="43" name="CustomShape 4"/>
          <p:cNvSpPr/>
          <p:nvPr/>
        </p:nvSpPr>
        <p:spPr>
          <a:xfrm>
            <a:off x="30243960" y="13802760"/>
            <a:ext cx="2376720" cy="1443240"/>
          </a:xfrm>
          <a:prstGeom prst="rect">
            <a:avLst/>
          </a:prstGeom>
          <a:noFill/>
          <a:ln>
            <a:noFill/>
          </a:ln>
        </p:spPr>
        <p:style>
          <a:lnRef idx="0"/>
          <a:fillRef idx="0"/>
          <a:effectRef idx="0"/>
          <a:fontRef idx="minor"/>
        </p:style>
        <p:txBody>
          <a:bodyPr lIns="90000" rIns="90000" tIns="45000" bIns="45000"/>
          <a:p>
            <a:r>
              <a:rPr lang="en-US" sz="3200" spc="-1" strike="noStrike">
                <a:solidFill>
                  <a:srgbClr val="000000"/>
                </a:solidFill>
                <a:uFill>
                  <a:solidFill>
                    <a:srgbClr val="ffffff"/>
                  </a:solidFill>
                </a:uFill>
                <a:latin typeface="Times New Roman"/>
                <a:ea typeface="DejaVu Sans"/>
              </a:rPr>
              <a:t>p(xi) given all keypoints</a:t>
            </a:r>
            <a:endParaRPr/>
          </a:p>
        </p:txBody>
      </p:sp>
      <p:sp>
        <p:nvSpPr>
          <p:cNvPr id="44" name="CustomShape 5"/>
          <p:cNvSpPr/>
          <p:nvPr/>
        </p:nvSpPr>
        <p:spPr>
          <a:xfrm>
            <a:off x="32840280" y="8953560"/>
            <a:ext cx="2725200" cy="711720"/>
          </a:xfrm>
          <a:prstGeom prst="rect">
            <a:avLst/>
          </a:prstGeom>
          <a:noFill/>
          <a:ln>
            <a:noFill/>
          </a:ln>
        </p:spPr>
        <p:style>
          <a:lnRef idx="0"/>
          <a:fillRef idx="0"/>
          <a:effectRef idx="0"/>
          <a:fontRef idx="minor"/>
        </p:style>
        <p:txBody>
          <a:bodyPr lIns="90000" rIns="90000" tIns="45000" bIns="45000"/>
          <a:p>
            <a:r>
              <a:rPr i="1" lang="en-US" sz="3200" spc="-1" strike="noStrike">
                <a:solidFill>
                  <a:srgbClr val="000000"/>
                </a:solidFill>
                <a:uFill>
                  <a:solidFill>
                    <a:srgbClr val="ffffff"/>
                  </a:solidFill>
                </a:uFill>
                <a:latin typeface="Times New Roman"/>
                <a:ea typeface="DejaVu Sans"/>
              </a:rPr>
              <a:t>p</a:t>
            </a:r>
            <a:r>
              <a:rPr lang="en-US" sz="3200" spc="-1" strike="noStrike">
                <a:solidFill>
                  <a:srgbClr val="000000"/>
                </a:solidFill>
                <a:uFill>
                  <a:solidFill>
                    <a:srgbClr val="ffffff"/>
                  </a:solidFill>
                </a:uFill>
                <a:latin typeface="Times New Roman"/>
                <a:ea typeface="DejaVu Sans"/>
              </a:rPr>
              <a:t>(</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i</a:t>
            </a:r>
            <a:r>
              <a:rPr lang="en-US" sz="3200" spc="-1" strike="noStrike">
                <a:solidFill>
                  <a:srgbClr val="000000"/>
                </a:solidFill>
                <a:uFill>
                  <a:solidFill>
                    <a:srgbClr val="ffffff"/>
                  </a:solidFill>
                </a:uFill>
                <a:latin typeface="Times New Roman"/>
                <a:ea typeface="DejaVu Sans"/>
              </a:rPr>
              <a:t>) given </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0</a:t>
            </a:r>
            <a:endParaRPr/>
          </a:p>
        </p:txBody>
      </p:sp>
      <p:sp>
        <p:nvSpPr>
          <p:cNvPr id="45" name="CustomShape 6"/>
          <p:cNvSpPr/>
          <p:nvPr/>
        </p:nvSpPr>
        <p:spPr>
          <a:xfrm>
            <a:off x="32934600" y="13854240"/>
            <a:ext cx="2558880" cy="1443240"/>
          </a:xfrm>
          <a:prstGeom prst="rect">
            <a:avLst/>
          </a:prstGeom>
          <a:noFill/>
          <a:ln>
            <a:noFill/>
          </a:ln>
        </p:spPr>
        <p:style>
          <a:lnRef idx="0"/>
          <a:fillRef idx="0"/>
          <a:effectRef idx="0"/>
          <a:fontRef idx="minor"/>
        </p:style>
        <p:txBody>
          <a:bodyPr lIns="90000" rIns="90000" tIns="45000" bIns="45000"/>
          <a:p>
            <a:r>
              <a:rPr i="1" lang="en-US" sz="3200" spc="-1" strike="noStrike">
                <a:solidFill>
                  <a:srgbClr val="000000"/>
                </a:solidFill>
                <a:uFill>
                  <a:solidFill>
                    <a:srgbClr val="ffffff"/>
                  </a:solidFill>
                </a:uFill>
                <a:latin typeface="Times New Roman"/>
                <a:ea typeface="DejaVu Sans"/>
              </a:rPr>
              <a:t>p</a:t>
            </a:r>
            <a:r>
              <a:rPr lang="en-US" sz="3200" spc="-1" strike="noStrike">
                <a:solidFill>
                  <a:srgbClr val="000000"/>
                </a:solidFill>
                <a:uFill>
                  <a:solidFill>
                    <a:srgbClr val="ffffff"/>
                  </a:solidFill>
                </a:uFill>
                <a:latin typeface="Times New Roman"/>
                <a:ea typeface="DejaVu Sans"/>
              </a:rPr>
              <a:t>(</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i</a:t>
            </a:r>
            <a:r>
              <a:rPr lang="en-US" sz="3200" spc="-1" strike="noStrike">
                <a:solidFill>
                  <a:srgbClr val="000000"/>
                </a:solidFill>
                <a:uFill>
                  <a:solidFill>
                    <a:srgbClr val="ffffff"/>
                  </a:solidFill>
                </a:uFill>
                <a:latin typeface="Times New Roman"/>
                <a:ea typeface="DejaVu Sans"/>
              </a:rPr>
              <a:t>) given </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0</a:t>
            </a:r>
            <a:r>
              <a:rPr lang="en-US" sz="3200" spc="-1" strike="noStrike">
                <a:solidFill>
                  <a:srgbClr val="000000"/>
                </a:solidFill>
                <a:uFill>
                  <a:solidFill>
                    <a:srgbClr val="ffffff"/>
                  </a:solidFill>
                </a:uFill>
                <a:latin typeface="Times New Roman"/>
                <a:ea typeface="DejaVu Sans"/>
              </a:rPr>
              <a:t> and keypoints</a:t>
            </a:r>
            <a:endParaRPr/>
          </a:p>
        </p:txBody>
      </p:sp>
      <p:pic>
        <p:nvPicPr>
          <p:cNvPr id="46" name="" descr=""/>
          <p:cNvPicPr/>
          <p:nvPr/>
        </p:nvPicPr>
        <p:blipFill>
          <a:blip r:embed="rId3"/>
          <a:stretch/>
        </p:blipFill>
        <p:spPr>
          <a:xfrm>
            <a:off x="27453600" y="10155960"/>
            <a:ext cx="1979640" cy="3284640"/>
          </a:xfrm>
          <a:prstGeom prst="rect">
            <a:avLst/>
          </a:prstGeom>
          <a:ln>
            <a:noFill/>
          </a:ln>
        </p:spPr>
      </p:pic>
      <p:pic>
        <p:nvPicPr>
          <p:cNvPr id="47" name="" descr=""/>
          <p:cNvPicPr/>
          <p:nvPr/>
        </p:nvPicPr>
        <p:blipFill>
          <a:blip r:embed="rId4"/>
          <a:stretch/>
        </p:blipFill>
        <p:spPr>
          <a:xfrm>
            <a:off x="27733320" y="10436040"/>
            <a:ext cx="1979640" cy="3284640"/>
          </a:xfrm>
          <a:prstGeom prst="rect">
            <a:avLst/>
          </a:prstGeom>
          <a:ln>
            <a:noFill/>
          </a:ln>
        </p:spPr>
      </p:pic>
      <p:sp>
        <p:nvSpPr>
          <p:cNvPr id="48" name="CustomShape 7"/>
          <p:cNvSpPr/>
          <p:nvPr/>
        </p:nvSpPr>
        <p:spPr>
          <a:xfrm>
            <a:off x="33322680" y="15536160"/>
            <a:ext cx="1644840" cy="821880"/>
          </a:xfrm>
          <a:prstGeom prst="rect">
            <a:avLst/>
          </a:prstGeom>
          <a:noFill/>
          <a:ln>
            <a:noFill/>
          </a:ln>
        </p:spPr>
        <p:style>
          <a:lnRef idx="0"/>
          <a:fillRef idx="0"/>
          <a:effectRef idx="0"/>
          <a:fontRef idx="minor"/>
        </p:style>
        <p:txBody>
          <a:bodyPr lIns="90000" rIns="90000" tIns="45000" bIns="45000"/>
          <a:p>
            <a:r>
              <a:rPr lang="en-US" sz="3200" spc="-1" strike="noStrike">
                <a:solidFill>
                  <a:srgbClr val="000000"/>
                </a:solidFill>
                <a:uFill>
                  <a:solidFill>
                    <a:srgbClr val="ffffff"/>
                  </a:solidFill>
                </a:uFill>
                <a:latin typeface="Times New Roman"/>
                <a:ea typeface="DejaVu Sans"/>
              </a:rPr>
              <a:t>Vary </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i</a:t>
            </a:r>
            <a:endParaRPr/>
          </a:p>
        </p:txBody>
      </p:sp>
      <p:sp>
        <p:nvSpPr>
          <p:cNvPr id="49" name="CustomShape 8"/>
          <p:cNvSpPr/>
          <p:nvPr/>
        </p:nvSpPr>
        <p:spPr>
          <a:xfrm>
            <a:off x="32732280" y="5002200"/>
            <a:ext cx="2833200" cy="10533600"/>
          </a:xfrm>
          <a:prstGeom prst="rect">
            <a:avLst/>
          </a:prstGeom>
          <a:noFill/>
          <a:ln w="12600">
            <a:solidFill>
              <a:srgbClr val="000000"/>
            </a:solidFill>
            <a:miter/>
          </a:ln>
        </p:spPr>
        <p:style>
          <a:lnRef idx="0"/>
          <a:fillRef idx="0"/>
          <a:effectRef idx="0"/>
          <a:fontRef idx="minor"/>
        </p:style>
      </p:sp>
      <p:sp>
        <p:nvSpPr>
          <p:cNvPr id="50" name="CustomShape 9"/>
          <p:cNvSpPr/>
          <p:nvPr/>
        </p:nvSpPr>
        <p:spPr>
          <a:xfrm>
            <a:off x="26974800" y="16459920"/>
            <a:ext cx="8869320" cy="821880"/>
          </a:xfrm>
          <a:prstGeom prst="rect">
            <a:avLst/>
          </a:prstGeom>
          <a:noFill/>
          <a:ln>
            <a:noFill/>
          </a:ln>
        </p:spPr>
        <p:style>
          <a:lnRef idx="0"/>
          <a:fillRef idx="0"/>
          <a:effectRef idx="0"/>
          <a:fontRef idx="minor"/>
        </p:style>
        <p:txBody>
          <a:bodyPr lIns="90000" rIns="90000" tIns="45000" bIns="45000"/>
          <a:p>
            <a:pPr algn="ctr">
              <a:lnSpc>
                <a:spcPct val="100000"/>
              </a:lnSpc>
            </a:pPr>
            <a:r>
              <a:rPr lang="en-US" sz="3200" spc="-1" strike="noStrike">
                <a:solidFill>
                  <a:srgbClr val="000000"/>
                </a:solidFill>
                <a:uFill>
                  <a:solidFill>
                    <a:srgbClr val="ffffff"/>
                  </a:solidFill>
                </a:uFill>
                <a:latin typeface="Times New Roman"/>
                <a:ea typeface="DejaVu Sans"/>
              </a:rPr>
              <a:t>Vary </a:t>
            </a:r>
            <a:r>
              <a:rPr i="1" lang="en-US" sz="3200" spc="-1" strike="noStrike">
                <a:solidFill>
                  <a:srgbClr val="000000"/>
                </a:solidFill>
                <a:uFill>
                  <a:solidFill>
                    <a:srgbClr val="ffffff"/>
                  </a:solidFill>
                </a:uFill>
                <a:latin typeface="Times New Roman"/>
                <a:ea typeface="DejaVu Sans"/>
              </a:rPr>
              <a:t>x</a:t>
            </a:r>
            <a:r>
              <a:rPr i="1" lang="en-US" sz="3200" spc="-1" strike="noStrike" baseline="33000">
                <a:solidFill>
                  <a:srgbClr val="000000"/>
                </a:solidFill>
                <a:uFill>
                  <a:solidFill>
                    <a:srgbClr val="ffffff"/>
                  </a:solidFill>
                </a:uFill>
                <a:latin typeface="Times New Roman"/>
                <a:ea typeface="DejaVu Sans"/>
              </a:rPr>
              <a:t>0</a:t>
            </a:r>
            <a:endParaRPr/>
          </a:p>
        </p:txBody>
      </p:sp>
      <p:pic>
        <p:nvPicPr>
          <p:cNvPr id="51" name="" descr=""/>
          <p:cNvPicPr/>
          <p:nvPr/>
        </p:nvPicPr>
        <p:blipFill>
          <a:blip r:embed="rId5"/>
          <a:stretch/>
        </p:blipFill>
        <p:spPr>
          <a:xfrm>
            <a:off x="3850200" y="16004520"/>
            <a:ext cx="3126960" cy="1303200"/>
          </a:xfrm>
          <a:prstGeom prst="rect">
            <a:avLst/>
          </a:prstGeom>
          <a:ln>
            <a:noFill/>
          </a:ln>
        </p:spPr>
      </p:pic>
      <p:pic>
        <p:nvPicPr>
          <p:cNvPr id="52" name="" descr=""/>
          <p:cNvPicPr/>
          <p:nvPr/>
        </p:nvPicPr>
        <p:blipFill>
          <a:blip r:embed="rId6"/>
          <a:stretch/>
        </p:blipFill>
        <p:spPr>
          <a:xfrm>
            <a:off x="3839760" y="17454960"/>
            <a:ext cx="3137400" cy="1282680"/>
          </a:xfrm>
          <a:prstGeom prst="rect">
            <a:avLst/>
          </a:prstGeom>
          <a:ln>
            <a:noFill/>
          </a:ln>
        </p:spPr>
      </p:pic>
      <p:pic>
        <p:nvPicPr>
          <p:cNvPr id="53" name="" descr=""/>
          <p:cNvPicPr/>
          <p:nvPr/>
        </p:nvPicPr>
        <p:blipFill>
          <a:blip r:embed="rId7"/>
          <a:stretch/>
        </p:blipFill>
        <p:spPr>
          <a:xfrm>
            <a:off x="7220520" y="17429040"/>
            <a:ext cx="3107880" cy="1308600"/>
          </a:xfrm>
          <a:prstGeom prst="rect">
            <a:avLst/>
          </a:prstGeom>
          <a:ln>
            <a:noFill/>
          </a:ln>
        </p:spPr>
      </p:pic>
      <p:pic>
        <p:nvPicPr>
          <p:cNvPr id="54" name="" descr=""/>
          <p:cNvPicPr/>
          <p:nvPr/>
        </p:nvPicPr>
        <p:blipFill>
          <a:blip r:embed="rId8"/>
          <a:stretch/>
        </p:blipFill>
        <p:spPr>
          <a:xfrm>
            <a:off x="7195680" y="16017480"/>
            <a:ext cx="3070800" cy="1279800"/>
          </a:xfrm>
          <a:prstGeom prst="rect">
            <a:avLst/>
          </a:prstGeom>
          <a:ln>
            <a:noFill/>
          </a:ln>
        </p:spPr>
      </p:pic>
      <p:pic>
        <p:nvPicPr>
          <p:cNvPr id="55" name="" descr=""/>
          <p:cNvPicPr/>
          <p:nvPr/>
        </p:nvPicPr>
        <p:blipFill>
          <a:blip r:embed="rId9"/>
          <a:stretch/>
        </p:blipFill>
        <p:spPr>
          <a:xfrm>
            <a:off x="10332720" y="18964440"/>
            <a:ext cx="2258640" cy="2258640"/>
          </a:xfrm>
          <a:prstGeom prst="rect">
            <a:avLst/>
          </a:prstGeom>
          <a:ln>
            <a:noFill/>
          </a:ln>
        </p:spPr>
      </p:pic>
      <p:pic>
        <p:nvPicPr>
          <p:cNvPr id="56" name="" descr=""/>
          <p:cNvPicPr/>
          <p:nvPr/>
        </p:nvPicPr>
        <p:blipFill>
          <a:blip r:embed="rId10"/>
          <a:stretch/>
        </p:blipFill>
        <p:spPr>
          <a:xfrm>
            <a:off x="10511640" y="16394040"/>
            <a:ext cx="2005920" cy="2285280"/>
          </a:xfrm>
          <a:prstGeom prst="rect">
            <a:avLst/>
          </a:prstGeom>
          <a:ln>
            <a:noFill/>
          </a:ln>
        </p:spPr>
      </p:pic>
      <p:pic>
        <p:nvPicPr>
          <p:cNvPr id="57" name="" descr=""/>
          <p:cNvPicPr/>
          <p:nvPr/>
        </p:nvPicPr>
        <p:blipFill>
          <a:blip r:embed="rId11"/>
          <a:stretch/>
        </p:blipFill>
        <p:spPr>
          <a:xfrm>
            <a:off x="10567080" y="14216040"/>
            <a:ext cx="1972800" cy="2010960"/>
          </a:xfrm>
          <a:prstGeom prst="rect">
            <a:avLst/>
          </a:prstGeom>
          <a:ln>
            <a:noFill/>
          </a:ln>
        </p:spPr>
      </p:pic>
      <p:pic>
        <p:nvPicPr>
          <p:cNvPr id="58" name="" descr=""/>
          <p:cNvPicPr/>
          <p:nvPr/>
        </p:nvPicPr>
        <p:blipFill>
          <a:blip r:embed="rId12"/>
          <a:stretch/>
        </p:blipFill>
        <p:spPr>
          <a:xfrm>
            <a:off x="1367640" y="16161480"/>
            <a:ext cx="2049480" cy="2351880"/>
          </a:xfrm>
          <a:prstGeom prst="rect">
            <a:avLst/>
          </a:prstGeom>
          <a:ln>
            <a:noFill/>
          </a:ln>
        </p:spPr>
      </p:pic>
      <p:sp>
        <p:nvSpPr>
          <p:cNvPr id="59" name="Line 10"/>
          <p:cNvSpPr/>
          <p:nvPr/>
        </p:nvSpPr>
        <p:spPr>
          <a:xfrm flipV="1">
            <a:off x="2624400" y="16690320"/>
            <a:ext cx="1371600" cy="908640"/>
          </a:xfrm>
          <a:prstGeom prst="line">
            <a:avLst/>
          </a:prstGeom>
          <a:ln w="91440">
            <a:solidFill>
              <a:srgbClr val="007826"/>
            </a:solidFill>
            <a:round/>
          </a:ln>
        </p:spPr>
        <p:style>
          <a:lnRef idx="0"/>
          <a:fillRef idx="0"/>
          <a:effectRef idx="0"/>
          <a:fontRef idx="minor"/>
        </p:style>
      </p:sp>
      <p:sp>
        <p:nvSpPr>
          <p:cNvPr id="60" name="Line 11"/>
          <p:cNvSpPr/>
          <p:nvPr/>
        </p:nvSpPr>
        <p:spPr>
          <a:xfrm flipH="1" flipV="1">
            <a:off x="1990080" y="16893000"/>
            <a:ext cx="2005920" cy="1168920"/>
          </a:xfrm>
          <a:prstGeom prst="line">
            <a:avLst/>
          </a:prstGeom>
          <a:ln w="91440">
            <a:solidFill>
              <a:srgbClr val="ff3333"/>
            </a:solidFill>
            <a:round/>
          </a:ln>
        </p:spPr>
        <p:style>
          <a:lnRef idx="0"/>
          <a:fillRef idx="0"/>
          <a:effectRef idx="0"/>
          <a:fontRef idx="minor"/>
        </p:style>
      </p:sp>
      <p:sp>
        <p:nvSpPr>
          <p:cNvPr id="61" name="Line 12"/>
          <p:cNvSpPr/>
          <p:nvPr/>
        </p:nvSpPr>
        <p:spPr>
          <a:xfrm flipV="1">
            <a:off x="10237320" y="17019000"/>
            <a:ext cx="1014120" cy="1203480"/>
          </a:xfrm>
          <a:prstGeom prst="line">
            <a:avLst/>
          </a:prstGeom>
          <a:ln w="91440">
            <a:solidFill>
              <a:srgbClr val="ff3333"/>
            </a:solidFill>
            <a:round/>
          </a:ln>
        </p:spPr>
        <p:style>
          <a:lnRef idx="0"/>
          <a:fillRef idx="0"/>
          <a:effectRef idx="0"/>
          <a:fontRef idx="minor"/>
        </p:style>
      </p:sp>
      <p:sp>
        <p:nvSpPr>
          <p:cNvPr id="62" name="Line 13"/>
          <p:cNvSpPr/>
          <p:nvPr/>
        </p:nvSpPr>
        <p:spPr>
          <a:xfrm flipH="1">
            <a:off x="10109880" y="15241320"/>
            <a:ext cx="1479600" cy="1485000"/>
          </a:xfrm>
          <a:prstGeom prst="line">
            <a:avLst/>
          </a:prstGeom>
          <a:ln w="91440">
            <a:solidFill>
              <a:srgbClr val="0000ff"/>
            </a:solidFill>
            <a:round/>
          </a:ln>
        </p:spPr>
        <p:style>
          <a:lnRef idx="0"/>
          <a:fillRef idx="0"/>
          <a:effectRef idx="0"/>
          <a:fontRef idx="minor"/>
        </p:style>
      </p:sp>
      <p:sp>
        <p:nvSpPr>
          <p:cNvPr id="63" name="CustomShape 14"/>
          <p:cNvSpPr/>
          <p:nvPr/>
        </p:nvSpPr>
        <p:spPr>
          <a:xfrm>
            <a:off x="1005840" y="12161520"/>
            <a:ext cx="1179540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Shape Contexts</a:t>
            </a:r>
            <a:endParaRPr/>
          </a:p>
        </p:txBody>
      </p:sp>
      <p:sp>
        <p:nvSpPr>
          <p:cNvPr id="64" name="CustomShape 15"/>
          <p:cNvSpPr/>
          <p:nvPr/>
        </p:nvSpPr>
        <p:spPr>
          <a:xfrm>
            <a:off x="981000" y="24187320"/>
            <a:ext cx="34703280" cy="298728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A) Andriluka, Roth, and Schiele, “People-Tracking-by-Detection and People-Detection-by-Tracking”, https://www.d2.mpi-inf.mpg.de/andriluka_cvpr08</a:t>
            </a:r>
            <a:endParaRPr/>
          </a:p>
          <a:p>
            <a:r>
              <a:rPr lang="en-US" sz="3200" spc="-1" strike="noStrike">
                <a:uFill>
                  <a:solidFill>
                    <a:srgbClr val="ffffff"/>
                  </a:solidFill>
                </a:uFill>
                <a:latin typeface="Times New Roman"/>
              </a:rPr>
              <a:t>B) Belongie, Malik, and Puzicha, “Shape Context: A new descriptor for shape matching and object recognition”, http://citeseerx.ist.psu.edu/viewdoc/download?doi=10.1.1.27.8567&amp;rep=rep1&amp;type=pdf</a:t>
            </a:r>
            <a:endParaRPr/>
          </a:p>
          <a:p>
            <a:r>
              <a:rPr lang="en-US" sz="3200" spc="-1" strike="noStrike">
                <a:uFill>
                  <a:solidFill>
                    <a:srgbClr val="ffffff"/>
                  </a:solidFill>
                </a:uFill>
                <a:latin typeface="Times New Roman"/>
              </a:rPr>
              <a:t>C) https://en.wikipedia.org/wiki/Shape_context#/media/File:Shapecontext.jpg</a:t>
            </a:r>
            <a:endParaRPr/>
          </a:p>
          <a:p>
            <a:r>
              <a:rPr lang="en-US" sz="3200" spc="-1" strike="noStrike">
                <a:uFill>
                  <a:solidFill>
                    <a:srgbClr val="ffffff"/>
                  </a:solidFill>
                </a:uFill>
                <a:latin typeface="Times New Roman"/>
              </a:rPr>
              <a:t>D) Leibe, Seemann, and Schiele, “Pedestrian Detection in Crowded Scenes”, http://luthuli.cs.uiuc.edu/~daf/courses/AppCV/Papers-2/leibe-crowdedscenes-cvpr05.pdf</a:t>
            </a:r>
            <a:endParaRPr/>
          </a:p>
          <a:p>
            <a:r>
              <a:rPr lang="en-US" sz="3200" spc="-1" strike="noStrike">
                <a:uFill>
                  <a:solidFill>
                    <a:srgbClr val="ffffff"/>
                  </a:solidFill>
                </a:uFill>
                <a:latin typeface="Times New Roman"/>
              </a:rPr>
              <a:t>E) Felzenszwalb and Huttenlocher, “Pictorial Structurs for Object Recognition”, http://citeseerx.ist.psu.edu/viewdoc/download?doi=10.1.1.66.5153&amp;rep=rep1&amp;type=pdf</a:t>
            </a:r>
            <a:endParaRPr/>
          </a:p>
          <a:p>
            <a:r>
              <a:rPr lang="en-US" sz="3200" spc="-1" strike="noStrike">
                <a:uFill>
                  <a:solidFill>
                    <a:srgbClr val="ffffff"/>
                  </a:solidFill>
                </a:uFill>
                <a:latin typeface="Times New Roman"/>
              </a:rPr>
              <a:t>F) Mikolajczyk and Schmid, “Scale &amp; Affine Invariant Interest Point Detectors”, http://www.robots.ox.ac.uk/~vgg/research/affine/det_eval_files/mikolajczyk_ijcv2004.pdf</a:t>
            </a:r>
            <a:endParaRPr/>
          </a:p>
        </p:txBody>
      </p:sp>
      <p:sp>
        <p:nvSpPr>
          <p:cNvPr id="65" name="CustomShape 16"/>
          <p:cNvSpPr/>
          <p:nvPr/>
        </p:nvSpPr>
        <p:spPr>
          <a:xfrm>
            <a:off x="11612880" y="13533120"/>
            <a:ext cx="1085400" cy="5414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[C]</a:t>
            </a:r>
            <a:endParaRPr/>
          </a:p>
        </p:txBody>
      </p:sp>
      <p:sp>
        <p:nvSpPr>
          <p:cNvPr id="66" name="CustomShape 17"/>
          <p:cNvSpPr/>
          <p:nvPr/>
        </p:nvSpPr>
        <p:spPr>
          <a:xfrm>
            <a:off x="1188720" y="13409280"/>
            <a:ext cx="9143640" cy="338292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Shape Contexts [B] are a form of feature descriptor that relies on the relative positions of keypoints rather than on nearby brightness values.  This I done by taking a histogram of the log-radial coordinates of all other points relative the current point.</a:t>
            </a:r>
            <a:endParaRPr/>
          </a:p>
          <a:p>
            <a:endParaRPr/>
          </a:p>
        </p:txBody>
      </p:sp>
      <p:sp>
        <p:nvSpPr>
          <p:cNvPr id="67" name="CustomShape 18"/>
          <p:cNvSpPr/>
          <p:nvPr/>
        </p:nvSpPr>
        <p:spPr>
          <a:xfrm>
            <a:off x="731520" y="23317920"/>
            <a:ext cx="3495276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References</a:t>
            </a:r>
            <a:endParaRPr/>
          </a:p>
        </p:txBody>
      </p:sp>
      <p:sp>
        <p:nvSpPr>
          <p:cNvPr id="68" name="CustomShape 19"/>
          <p:cNvSpPr/>
          <p:nvPr/>
        </p:nvSpPr>
        <p:spPr>
          <a:xfrm>
            <a:off x="1249200" y="18858600"/>
            <a:ext cx="9266040" cy="27986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Shape Contexts are generally robust to noise, outliers, and deformations [B].  We repeated some tests from [B], with success, and added our own sanity checks as well.  Shown above are some points and their corresponding descriptors; shown right is a similarity matrix between points in the “disc” image.</a:t>
            </a:r>
            <a:endParaRPr/>
          </a:p>
        </p:txBody>
      </p:sp>
      <p:sp>
        <p:nvSpPr>
          <p:cNvPr id="69" name="CustomShape 20"/>
          <p:cNvSpPr/>
          <p:nvPr/>
        </p:nvSpPr>
        <p:spPr>
          <a:xfrm>
            <a:off x="1005840" y="12161520"/>
            <a:ext cx="11795400" cy="9784080"/>
          </a:xfrm>
          <a:prstGeom prst="rect">
            <a:avLst/>
          </a:prstGeom>
          <a:noFill/>
          <a:ln w="12600">
            <a:solidFill>
              <a:srgbClr val="000000"/>
            </a:solidFill>
            <a:miter/>
          </a:ln>
        </p:spPr>
        <p:style>
          <a:lnRef idx="0"/>
          <a:fillRef idx="0"/>
          <a:effectRef idx="0"/>
          <a:fontRef idx="minor"/>
        </p:style>
      </p:sp>
      <p:sp>
        <p:nvSpPr>
          <p:cNvPr id="70" name="CustomShape 21"/>
          <p:cNvSpPr/>
          <p:nvPr/>
        </p:nvSpPr>
        <p:spPr>
          <a:xfrm>
            <a:off x="27249120" y="4683240"/>
            <a:ext cx="8686440" cy="11703960"/>
          </a:xfrm>
          <a:prstGeom prst="rect">
            <a:avLst/>
          </a:prstGeom>
          <a:noFill/>
          <a:ln w="12600">
            <a:solidFill>
              <a:srgbClr val="000000"/>
            </a:solidFill>
            <a:miter/>
          </a:ln>
        </p:spPr>
        <p:style>
          <a:lnRef idx="0"/>
          <a:fillRef idx="0"/>
          <a:effectRef idx="0"/>
          <a:fontRef idx="minor"/>
        </p:style>
      </p:sp>
      <p:sp>
        <p:nvSpPr>
          <p:cNvPr id="71" name="CustomShape 22"/>
          <p:cNvSpPr/>
          <p:nvPr/>
        </p:nvSpPr>
        <p:spPr>
          <a:xfrm>
            <a:off x="731520" y="23334480"/>
            <a:ext cx="34952760" cy="3840120"/>
          </a:xfrm>
          <a:prstGeom prst="rect">
            <a:avLst/>
          </a:prstGeom>
          <a:noFill/>
          <a:ln w="12600">
            <a:solidFill>
              <a:srgbClr val="000000"/>
            </a:solidFill>
            <a:miter/>
          </a:ln>
        </p:spPr>
        <p:style>
          <a:lnRef idx="0"/>
          <a:fillRef idx="0"/>
          <a:effectRef idx="0"/>
          <a:fontRef idx="minor"/>
        </p:style>
      </p:sp>
      <p:sp>
        <p:nvSpPr>
          <p:cNvPr id="72" name="CustomShape 23"/>
          <p:cNvSpPr/>
          <p:nvPr/>
        </p:nvSpPr>
        <p:spPr>
          <a:xfrm>
            <a:off x="1005840" y="4545000"/>
            <a:ext cx="11703960" cy="50558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	</a:t>
            </a:r>
            <a:r>
              <a:rPr lang="en-US" sz="3200" spc="-1" strike="noStrike">
                <a:uFill>
                  <a:solidFill>
                    <a:srgbClr val="ffffff"/>
                  </a:solidFill>
                </a:uFill>
                <a:latin typeface="Times New Roman"/>
              </a:rPr>
              <a:t>We first attempted to implement “People-Tracking-by-Detection and People-Detection-by-Tracking” [A], but quickly found  that to be too ambitions for our time constraints.  Instead, we opted to implement the first half of their paper, which deals entirely with detection.</a:t>
            </a:r>
            <a:endParaRPr/>
          </a:p>
          <a:p>
            <a:r>
              <a:rPr lang="en-US" sz="3200" spc="-1" strike="noStrike">
                <a:uFill>
                  <a:solidFill>
                    <a:srgbClr val="ffffff"/>
                  </a:solidFill>
                </a:uFill>
                <a:latin typeface="Times New Roman"/>
              </a:rPr>
              <a:t>	</a:t>
            </a:r>
            <a:r>
              <a:rPr lang="en-US" sz="3200" spc="-1" strike="noStrike">
                <a:uFill>
                  <a:solidFill>
                    <a:srgbClr val="ffffff"/>
                  </a:solidFill>
                </a:uFill>
                <a:latin typeface="Times New Roman"/>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73" name="CustomShape 24"/>
          <p:cNvSpPr/>
          <p:nvPr/>
        </p:nvSpPr>
        <p:spPr>
          <a:xfrm>
            <a:off x="4572000" y="3423240"/>
            <a:ext cx="356580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Overview</a:t>
            </a:r>
            <a:endParaRPr/>
          </a:p>
        </p:txBody>
      </p:sp>
      <p:pic>
        <p:nvPicPr>
          <p:cNvPr id="74" name="" descr=""/>
          <p:cNvPicPr/>
          <p:nvPr/>
        </p:nvPicPr>
        <p:blipFill>
          <a:blip r:embed="rId13"/>
          <a:stretch/>
        </p:blipFill>
        <p:spPr>
          <a:xfrm>
            <a:off x="13441680" y="4382280"/>
            <a:ext cx="5244480" cy="3043800"/>
          </a:xfrm>
          <a:prstGeom prst="rect">
            <a:avLst/>
          </a:prstGeom>
          <a:ln>
            <a:noFill/>
          </a:ln>
        </p:spPr>
      </p:pic>
      <p:sp>
        <p:nvSpPr>
          <p:cNvPr id="75" name="CustomShape 25"/>
          <p:cNvSpPr/>
          <p:nvPr/>
        </p:nvSpPr>
        <p:spPr>
          <a:xfrm>
            <a:off x="18044280" y="6694920"/>
            <a:ext cx="902520" cy="80352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[A]</a:t>
            </a:r>
            <a:endParaRPr/>
          </a:p>
        </p:txBody>
      </p:sp>
      <p:pic>
        <p:nvPicPr>
          <p:cNvPr id="76" name="" descr=""/>
          <p:cNvPicPr/>
          <p:nvPr/>
        </p:nvPicPr>
        <p:blipFill>
          <a:blip r:embed="rId14"/>
          <a:stretch/>
        </p:blipFill>
        <p:spPr>
          <a:xfrm>
            <a:off x="13350240" y="9986760"/>
            <a:ext cx="1960920" cy="3200040"/>
          </a:xfrm>
          <a:prstGeom prst="rect">
            <a:avLst/>
          </a:prstGeom>
          <a:ln>
            <a:noFill/>
          </a:ln>
        </p:spPr>
      </p:pic>
      <p:pic>
        <p:nvPicPr>
          <p:cNvPr id="77" name="" descr=""/>
          <p:cNvPicPr/>
          <p:nvPr/>
        </p:nvPicPr>
        <p:blipFill>
          <a:blip r:embed="rId15"/>
          <a:stretch/>
        </p:blipFill>
        <p:spPr>
          <a:xfrm>
            <a:off x="17556480" y="12034080"/>
            <a:ext cx="2359800" cy="3627000"/>
          </a:xfrm>
          <a:prstGeom prst="rect">
            <a:avLst/>
          </a:prstGeom>
          <a:ln>
            <a:noFill/>
          </a:ln>
        </p:spPr>
      </p:pic>
      <p:pic>
        <p:nvPicPr>
          <p:cNvPr id="78" name="" descr=""/>
          <p:cNvPicPr/>
          <p:nvPr/>
        </p:nvPicPr>
        <p:blipFill>
          <a:blip r:embed="rId16"/>
          <a:stretch/>
        </p:blipFill>
        <p:spPr>
          <a:xfrm>
            <a:off x="21031200" y="12034080"/>
            <a:ext cx="2222280" cy="3599280"/>
          </a:xfrm>
          <a:prstGeom prst="rect">
            <a:avLst/>
          </a:prstGeom>
          <a:ln>
            <a:noFill/>
          </a:ln>
        </p:spPr>
      </p:pic>
      <p:pic>
        <p:nvPicPr>
          <p:cNvPr id="79" name="" descr=""/>
          <p:cNvPicPr/>
          <p:nvPr/>
        </p:nvPicPr>
        <p:blipFill>
          <a:blip r:embed="rId17"/>
          <a:stretch/>
        </p:blipFill>
        <p:spPr>
          <a:xfrm>
            <a:off x="32787720" y="5226120"/>
            <a:ext cx="2504520" cy="3840120"/>
          </a:xfrm>
          <a:prstGeom prst="rect">
            <a:avLst/>
          </a:prstGeom>
          <a:ln>
            <a:noFill/>
          </a:ln>
        </p:spPr>
      </p:pic>
      <p:sp>
        <p:nvSpPr>
          <p:cNvPr id="80" name="Line 26"/>
          <p:cNvSpPr/>
          <p:nvPr/>
        </p:nvSpPr>
        <p:spPr>
          <a:xfrm>
            <a:off x="29605320" y="12056760"/>
            <a:ext cx="978840" cy="0"/>
          </a:xfrm>
          <a:prstGeom prst="line">
            <a:avLst/>
          </a:prstGeom>
          <a:ln w="91440">
            <a:solidFill>
              <a:srgbClr val="000000"/>
            </a:solidFill>
            <a:round/>
            <a:tailEnd len="med" type="triangle" w="med"/>
          </a:ln>
        </p:spPr>
        <p:style>
          <a:lnRef idx="0"/>
          <a:fillRef idx="0"/>
          <a:effectRef idx="0"/>
          <a:fontRef idx="minor"/>
        </p:style>
      </p:sp>
      <p:sp>
        <p:nvSpPr>
          <p:cNvPr id="81" name="Line 27"/>
          <p:cNvSpPr/>
          <p:nvPr/>
        </p:nvSpPr>
        <p:spPr>
          <a:xfrm>
            <a:off x="32235840" y="12037320"/>
            <a:ext cx="978840" cy="0"/>
          </a:xfrm>
          <a:prstGeom prst="line">
            <a:avLst/>
          </a:prstGeom>
          <a:ln w="91440">
            <a:solidFill>
              <a:srgbClr val="000000"/>
            </a:solidFill>
            <a:round/>
            <a:tailEnd len="med" type="triangle" w="med"/>
          </a:ln>
        </p:spPr>
        <p:style>
          <a:lnRef idx="0"/>
          <a:fillRef idx="0"/>
          <a:effectRef idx="0"/>
          <a:fontRef idx="minor"/>
        </p:style>
      </p:sp>
      <p:sp>
        <p:nvSpPr>
          <p:cNvPr id="82" name="Line 28"/>
          <p:cNvSpPr/>
          <p:nvPr/>
        </p:nvSpPr>
        <p:spPr>
          <a:xfrm flipH="1">
            <a:off x="34237080" y="9449640"/>
            <a:ext cx="27000" cy="1188720"/>
          </a:xfrm>
          <a:prstGeom prst="line">
            <a:avLst/>
          </a:prstGeom>
          <a:ln w="91440">
            <a:solidFill>
              <a:srgbClr val="000000"/>
            </a:solidFill>
            <a:round/>
            <a:tailEnd len="med" type="triangle" w="med"/>
          </a:ln>
        </p:spPr>
        <p:style>
          <a:lnRef idx="0"/>
          <a:fillRef idx="0"/>
          <a:effectRef idx="0"/>
          <a:fontRef idx="minor"/>
        </p:style>
      </p:sp>
      <p:sp>
        <p:nvSpPr>
          <p:cNvPr id="83" name="CustomShape 29"/>
          <p:cNvSpPr/>
          <p:nvPr/>
        </p:nvSpPr>
        <p:spPr>
          <a:xfrm>
            <a:off x="822960" y="3474720"/>
            <a:ext cx="11886840" cy="6583680"/>
          </a:xfrm>
          <a:prstGeom prst="rect">
            <a:avLst/>
          </a:prstGeom>
          <a:noFill/>
          <a:ln w="12600">
            <a:solidFill>
              <a:srgbClr val="000000"/>
            </a:solidFill>
            <a:miter/>
          </a:ln>
        </p:spPr>
        <p:style>
          <a:lnRef idx="0"/>
          <a:fillRef idx="0"/>
          <a:effectRef idx="0"/>
          <a:fontRef idx="minor"/>
        </p:style>
      </p:sp>
      <p:sp>
        <p:nvSpPr>
          <p:cNvPr id="84" name="CustomShape 30"/>
          <p:cNvSpPr/>
          <p:nvPr/>
        </p:nvSpPr>
        <p:spPr>
          <a:xfrm>
            <a:off x="16225920" y="8869680"/>
            <a:ext cx="356580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Training</a:t>
            </a:r>
            <a:endParaRPr/>
          </a:p>
        </p:txBody>
      </p:sp>
      <p:sp>
        <p:nvSpPr>
          <p:cNvPr id="85" name="CustomShape 31"/>
          <p:cNvSpPr/>
          <p:nvPr/>
        </p:nvSpPr>
        <p:spPr>
          <a:xfrm>
            <a:off x="26974800" y="3569040"/>
            <a:ext cx="886932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Detection</a:t>
            </a:r>
            <a:endParaRPr/>
          </a:p>
        </p:txBody>
      </p:sp>
      <p:sp>
        <p:nvSpPr>
          <p:cNvPr id="86" name="CustomShape 32"/>
          <p:cNvSpPr/>
          <p:nvPr/>
        </p:nvSpPr>
        <p:spPr>
          <a:xfrm>
            <a:off x="16215480" y="3566160"/>
            <a:ext cx="621756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Part-Based Model</a:t>
            </a:r>
            <a:endParaRPr/>
          </a:p>
        </p:txBody>
      </p:sp>
      <p:sp>
        <p:nvSpPr>
          <p:cNvPr id="87" name="CustomShape 33"/>
          <p:cNvSpPr/>
          <p:nvPr/>
        </p:nvSpPr>
        <p:spPr>
          <a:xfrm>
            <a:off x="1005840" y="4545000"/>
            <a:ext cx="11703960" cy="459900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	</a:t>
            </a:r>
            <a:r>
              <a:rPr lang="en-US" sz="3200" spc="-1" strike="noStrike">
                <a:uFill>
                  <a:solidFill>
                    <a:srgbClr val="ffffff"/>
                  </a:solidFill>
                </a:uFill>
                <a:latin typeface="Times New Roman"/>
              </a:rPr>
              <a:t>We first attempted to implement “People-Tracking-by-Detection and People-Detection-by-Tracking” [A], but quickly found  that to be too ambitious for our time constraints.  Instead, we opted to implement the first half of their paper, which deals entirely with detection.</a:t>
            </a:r>
            <a:endParaRPr/>
          </a:p>
          <a:p>
            <a:r>
              <a:rPr lang="en-US" sz="3200" spc="-1" strike="noStrike">
                <a:uFill>
                  <a:solidFill>
                    <a:srgbClr val="ffffff"/>
                  </a:solidFill>
                </a:uFill>
                <a:latin typeface="Times New Roman"/>
              </a:rPr>
              <a:t>	</a:t>
            </a:r>
            <a:r>
              <a:rPr lang="en-US" sz="3200" spc="-1" strike="noStrike">
                <a:uFill>
                  <a:solidFill>
                    <a:srgbClr val="ffffff"/>
                  </a:solidFill>
                </a:uFill>
                <a:latin typeface="Times New Roman"/>
              </a:rPr>
              <a:t>While we were able to implement the paper in its basic state, we ran into many problems early on in the pipeline, especially with keypoint detection and feature descriptors, which ultimately resulted in poor results.  In addition to discussing the theory of the paper and our implementation of it, we also discuss the reasons for our failures, as well as plans to improve our results.</a:t>
            </a:r>
            <a:endParaRPr/>
          </a:p>
        </p:txBody>
      </p:sp>
      <p:sp>
        <p:nvSpPr>
          <p:cNvPr id="88" name="CustomShape 34"/>
          <p:cNvSpPr/>
          <p:nvPr/>
        </p:nvSpPr>
        <p:spPr>
          <a:xfrm>
            <a:off x="12436200" y="22530240"/>
            <a:ext cx="11703960" cy="27986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REFERENCES NOT YET USED:</a:t>
            </a:r>
            <a:endParaRPr/>
          </a:p>
          <a:p>
            <a:r>
              <a:rPr lang="en-US" sz="3200" spc="-1" strike="noStrike">
                <a:uFill>
                  <a:solidFill>
                    <a:srgbClr val="ffffff"/>
                  </a:solidFill>
                </a:uFill>
                <a:latin typeface="Times New Roman"/>
              </a:rPr>
              <a:t>Mention that reference D says to do away with Shape Contexts</a:t>
            </a:r>
            <a:endParaRPr/>
          </a:p>
          <a:p>
            <a:r>
              <a:rPr lang="en-US" sz="3200" spc="-1" strike="noStrike">
                <a:uFill>
                  <a:solidFill>
                    <a:srgbClr val="ffffff"/>
                  </a:solidFill>
                </a:uFill>
                <a:latin typeface="Times New Roman"/>
              </a:rPr>
              <a:t>Mention that reference E describes how to perform the probability maximization efficiently with dynamic programming techniques</a:t>
            </a:r>
            <a:endParaRPr/>
          </a:p>
          <a:p>
            <a:r>
              <a:rPr lang="en-US" sz="3200" spc="-1" strike="noStrike">
                <a:uFill>
                  <a:solidFill>
                    <a:srgbClr val="ffffff"/>
                  </a:solidFill>
                </a:uFill>
                <a:latin typeface="Times New Roman"/>
              </a:rPr>
              <a:t>Mention that reference F describes Harris-Laplace interest point detectors”</a:t>
            </a:r>
            <a:endParaRPr/>
          </a:p>
        </p:txBody>
      </p:sp>
      <p:sp>
        <p:nvSpPr>
          <p:cNvPr id="89" name="CustomShape 35"/>
          <p:cNvSpPr/>
          <p:nvPr/>
        </p:nvSpPr>
        <p:spPr>
          <a:xfrm>
            <a:off x="16185240" y="20208240"/>
            <a:ext cx="5120280" cy="933840"/>
          </a:xfrm>
          <a:prstGeom prst="rect">
            <a:avLst/>
          </a:prstGeom>
          <a:noFill/>
          <a:ln>
            <a:noFill/>
          </a:ln>
        </p:spPr>
        <p:style>
          <a:lnRef idx="0"/>
          <a:fillRef idx="0"/>
          <a:effectRef idx="0"/>
          <a:fontRef idx="minor"/>
        </p:style>
        <p:txBody>
          <a:bodyPr lIns="90000" rIns="90000" tIns="45000" bIns="45000"/>
          <a:p>
            <a:pPr algn="ctr">
              <a:lnSpc>
                <a:spcPct val="100000"/>
              </a:lnSpc>
            </a:pPr>
            <a:r>
              <a:rPr lang="en-US" sz="6000" spc="-1" strike="noStrike">
                <a:solidFill>
                  <a:srgbClr val="000000"/>
                </a:solidFill>
                <a:uFill>
                  <a:solidFill>
                    <a:srgbClr val="ffffff"/>
                  </a:solidFill>
                </a:uFill>
                <a:latin typeface="Times New Roman"/>
                <a:ea typeface="DejaVu Sans"/>
              </a:rPr>
              <a:t>Future Work</a:t>
            </a:r>
            <a:endParaRPr/>
          </a:p>
        </p:txBody>
      </p:sp>
      <p:sp>
        <p:nvSpPr>
          <p:cNvPr id="90" name="CustomShape 36"/>
          <p:cNvSpPr/>
          <p:nvPr/>
        </p:nvSpPr>
        <p:spPr>
          <a:xfrm>
            <a:off x="17465400" y="18598320"/>
            <a:ext cx="7772040" cy="99288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p(L | a, E) </a:t>
            </a:r>
            <a:r>
              <a:rPr lang="en-US" sz="3200" spc="-1" strike="noStrike">
                <a:uFill>
                  <a:solidFill>
                    <a:srgbClr val="ffffff"/>
                  </a:solidFill>
                </a:uFill>
                <a:latin typeface="Times New Roman"/>
                <a:ea typeface="Times New Roman"/>
              </a:rPr>
              <a:t>≈ ∏ p(x | x , a) [ β + ∑  p(x | a, e ) ]</a:t>
            </a:r>
            <a:endParaRPr/>
          </a:p>
        </p:txBody>
      </p:sp>
      <p:sp>
        <p:nvSpPr>
          <p:cNvPr id="91" name="CustomShape 37"/>
          <p:cNvSpPr/>
          <p:nvPr/>
        </p:nvSpPr>
        <p:spPr>
          <a:xfrm>
            <a:off x="19862280" y="18866520"/>
            <a:ext cx="5009400" cy="656640"/>
          </a:xfrm>
          <a:prstGeom prst="rect">
            <a:avLst/>
          </a:prstGeom>
          <a:noFill/>
          <a:ln>
            <a:noFill/>
          </a:ln>
        </p:spPr>
        <p:style>
          <a:lnRef idx="0"/>
          <a:fillRef idx="0"/>
          <a:effectRef idx="0"/>
          <a:fontRef idx="minor"/>
        </p:style>
        <p:txBody>
          <a:bodyPr lIns="90000" rIns="90000" tIns="45000" bIns="45000"/>
          <a:p>
            <a:r>
              <a:rPr lang="en-US" sz="2000" spc="-1" strike="noStrike">
                <a:uFill>
                  <a:solidFill>
                    <a:srgbClr val="ffffff"/>
                  </a:solidFill>
                </a:uFill>
                <a:latin typeface="Arial"/>
              </a:rPr>
              <a:t>i        i      0                          k        i            k</a:t>
            </a:r>
            <a:endParaRPr/>
          </a:p>
        </p:txBody>
      </p:sp>
      <p:sp>
        <p:nvSpPr>
          <p:cNvPr id="92" name="CustomShape 38"/>
          <p:cNvSpPr/>
          <p:nvPr/>
        </p:nvSpPr>
        <p:spPr>
          <a:xfrm>
            <a:off x="17556840" y="19685160"/>
            <a:ext cx="7772040" cy="99288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p(x  | a, e ) =</a:t>
            </a:r>
            <a:r>
              <a:rPr lang="en-US" sz="3200" spc="-1" strike="noStrike">
                <a:uFill>
                  <a:solidFill>
                    <a:srgbClr val="ffffff"/>
                  </a:solidFill>
                </a:uFill>
                <a:latin typeface="Times New Roman"/>
                <a:ea typeface="Times New Roman"/>
              </a:rPr>
              <a:t> ∑  p(x | a, c , e     ) p(c  | e    )</a:t>
            </a:r>
            <a:endParaRPr/>
          </a:p>
        </p:txBody>
      </p:sp>
      <p:sp>
        <p:nvSpPr>
          <p:cNvPr id="93" name="CustomShape 39"/>
          <p:cNvSpPr/>
          <p:nvPr/>
        </p:nvSpPr>
        <p:spPr>
          <a:xfrm>
            <a:off x="18124920" y="19958400"/>
            <a:ext cx="6472440" cy="373320"/>
          </a:xfrm>
          <a:prstGeom prst="rect">
            <a:avLst/>
          </a:prstGeom>
          <a:noFill/>
          <a:ln>
            <a:noFill/>
          </a:ln>
        </p:spPr>
        <p:style>
          <a:lnRef idx="0"/>
          <a:fillRef idx="0"/>
          <a:effectRef idx="0"/>
          <a:fontRef idx="minor"/>
        </p:style>
        <p:txBody>
          <a:bodyPr lIns="90000" rIns="90000" tIns="45000" bIns="45000"/>
          <a:p>
            <a:r>
              <a:rPr lang="en-US" sz="2000" spc="-1" strike="noStrike">
                <a:uFill>
                  <a:solidFill>
                    <a:srgbClr val="ffffff"/>
                  </a:solidFill>
                </a:uFill>
                <a:latin typeface="Arial"/>
              </a:rPr>
              <a:t>i            k                       i            j      k                j       k</a:t>
            </a:r>
            <a:endParaRPr/>
          </a:p>
        </p:txBody>
      </p:sp>
      <p:sp>
        <p:nvSpPr>
          <p:cNvPr id="94" name="CustomShape 40"/>
          <p:cNvSpPr/>
          <p:nvPr/>
        </p:nvSpPr>
        <p:spPr>
          <a:xfrm>
            <a:off x="22128840" y="19685160"/>
            <a:ext cx="2651400" cy="373320"/>
          </a:xfrm>
          <a:prstGeom prst="rect">
            <a:avLst/>
          </a:prstGeom>
          <a:noFill/>
          <a:ln>
            <a:noFill/>
          </a:ln>
        </p:spPr>
        <p:style>
          <a:lnRef idx="0"/>
          <a:fillRef idx="0"/>
          <a:effectRef idx="0"/>
          <a:fontRef idx="minor"/>
        </p:style>
        <p:txBody>
          <a:bodyPr lIns="90000" rIns="90000" tIns="45000" bIns="45000"/>
          <a:p>
            <a:r>
              <a:rPr lang="en-US" sz="2000" spc="-1" strike="noStrike">
                <a:uFill>
                  <a:solidFill>
                    <a:srgbClr val="ffffff"/>
                  </a:solidFill>
                </a:uFill>
                <a:latin typeface="Arial"/>
              </a:rPr>
              <a:t>pos                    app</a:t>
            </a:r>
            <a:endParaRPr/>
          </a:p>
        </p:txBody>
      </p:sp>
      <p:sp>
        <p:nvSpPr>
          <p:cNvPr id="95" name="CustomShape 41"/>
          <p:cNvSpPr/>
          <p:nvPr/>
        </p:nvSpPr>
        <p:spPr>
          <a:xfrm>
            <a:off x="15563520" y="9627840"/>
            <a:ext cx="11246760" cy="189576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We were fortunate to have a well-labeled training set (from [A]) giving the L={</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i</a:t>
            </a:r>
            <a:r>
              <a:rPr lang="en-US" sz="3200" spc="-1" strike="noStrike">
                <a:uFill>
                  <a:solidFill>
                    <a:srgbClr val="ffffff"/>
                  </a:solidFill>
                </a:uFill>
                <a:latin typeface="Times New Roman"/>
              </a:rPr>
              <a:t>} set for each person in a series of images, where </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i</a:t>
            </a:r>
            <a:r>
              <a:rPr lang="en-US" sz="3200" spc="-1" strike="noStrike">
                <a:uFill>
                  <a:solidFill>
                    <a:srgbClr val="ffffff"/>
                  </a:solidFill>
                </a:uFill>
                <a:latin typeface="Times New Roman"/>
              </a:rPr>
              <a:t> is the position of the </a:t>
            </a:r>
            <a:r>
              <a:rPr i="1" lang="en-US" sz="3200" spc="-1" strike="noStrike">
                <a:uFill>
                  <a:solidFill>
                    <a:srgbClr val="ffffff"/>
                  </a:solidFill>
                </a:uFill>
                <a:latin typeface="Times New Roman"/>
              </a:rPr>
              <a:t>i</a:t>
            </a:r>
            <a:r>
              <a:rPr lang="en-US" sz="3200" spc="-1" strike="noStrike">
                <a:uFill>
                  <a:solidFill>
                    <a:srgbClr val="ffffff"/>
                  </a:solidFill>
                </a:uFill>
                <a:latin typeface="Times New Roman"/>
              </a:rPr>
              <a:t>th part of the person.</a:t>
            </a:r>
            <a:endParaRPr/>
          </a:p>
          <a:p>
            <a:r>
              <a:rPr lang="en-US" sz="3200" spc="-1" strike="noStrike">
                <a:uFill>
                  <a:solidFill>
                    <a:srgbClr val="ffffff"/>
                  </a:solidFill>
                </a:uFill>
                <a:latin typeface="Times New Roman"/>
              </a:rPr>
              <a:t>In training, we fit several gaussian distributions:</a:t>
            </a:r>
            <a:endParaRPr/>
          </a:p>
        </p:txBody>
      </p:sp>
      <p:sp>
        <p:nvSpPr>
          <p:cNvPr id="96" name="CustomShape 42"/>
          <p:cNvSpPr/>
          <p:nvPr/>
        </p:nvSpPr>
        <p:spPr>
          <a:xfrm>
            <a:off x="15453720" y="16289280"/>
            <a:ext cx="10881000" cy="99288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We also use clustering on shape contexts, and state that </a:t>
            </a:r>
            <a:r>
              <a:rPr i="1" lang="en-US" sz="3200" spc="-1" strike="noStrike">
                <a:uFill>
                  <a:solidFill>
                    <a:srgbClr val="ffffff"/>
                  </a:solidFill>
                </a:uFill>
                <a:latin typeface="Times New Roman"/>
              </a:rPr>
              <a:t>p</a:t>
            </a:r>
            <a:r>
              <a:rPr lang="en-US" sz="3200" spc="-1" strike="noStrike">
                <a:uFill>
                  <a:solidFill>
                    <a:srgbClr val="ffffff"/>
                  </a:solidFill>
                </a:uFill>
                <a:latin typeface="Times New Roman"/>
              </a:rPr>
              <a:t>(</a:t>
            </a:r>
            <a:r>
              <a:rPr i="1" lang="en-US" sz="3200" spc="-1" strike="noStrike">
                <a:uFill>
                  <a:solidFill>
                    <a:srgbClr val="ffffff"/>
                  </a:solidFill>
                </a:uFill>
                <a:latin typeface="Times New Roman"/>
              </a:rPr>
              <a:t>c</a:t>
            </a:r>
            <a:r>
              <a:rPr i="1" lang="en-US" sz="3200" spc="-1" strike="noStrike" baseline="-33000">
                <a:uFill>
                  <a:solidFill>
                    <a:srgbClr val="ffffff"/>
                  </a:solidFill>
                </a:uFill>
                <a:latin typeface="Times New Roman"/>
              </a:rPr>
              <a:t>j</a:t>
            </a:r>
            <a:r>
              <a:rPr lang="en-US" sz="3200" spc="-1" strike="noStrike">
                <a:uFill>
                  <a:solidFill>
                    <a:srgbClr val="ffffff"/>
                  </a:solidFill>
                </a:uFill>
                <a:latin typeface="Times New Roman"/>
              </a:rPr>
              <a:t> | </a:t>
            </a:r>
            <a:r>
              <a:rPr i="1" lang="en-US" sz="3200" spc="-1" strike="noStrike">
                <a:uFill>
                  <a:solidFill>
                    <a:srgbClr val="ffffff"/>
                  </a:solidFill>
                </a:uFill>
                <a:latin typeface="Times New Roman"/>
              </a:rPr>
              <a:t>e</a:t>
            </a:r>
            <a:r>
              <a:rPr i="1" lang="en-US" sz="3200" spc="-1" strike="noStrike" baseline="33000">
                <a:uFill>
                  <a:solidFill>
                    <a:srgbClr val="ffffff"/>
                  </a:solidFill>
                </a:uFill>
                <a:latin typeface="Times New Roman"/>
              </a:rPr>
              <a:t>k</a:t>
            </a:r>
            <a:r>
              <a:rPr i="1" lang="en-US" sz="3200" spc="-1" strike="noStrike" baseline="-33000">
                <a:uFill>
                  <a:solidFill>
                    <a:srgbClr val="ffffff"/>
                  </a:solidFill>
                </a:uFill>
                <a:latin typeface="Times New Roman"/>
              </a:rPr>
              <a:t>app</a:t>
            </a:r>
            <a:r>
              <a:rPr lang="en-US" sz="3200" spc="-1" strike="noStrike">
                <a:uFill>
                  <a:solidFill>
                    <a:srgbClr val="ffffff"/>
                  </a:solidFill>
                </a:uFill>
                <a:latin typeface="Times New Roman"/>
              </a:rPr>
              <a:t>) is proportional to the L2 norm of (</a:t>
            </a:r>
            <a:r>
              <a:rPr i="1" lang="en-US" sz="3200" spc="-1" strike="noStrike">
                <a:uFill>
                  <a:solidFill>
                    <a:srgbClr val="ffffff"/>
                  </a:solidFill>
                </a:uFill>
                <a:latin typeface="Times New Roman"/>
              </a:rPr>
              <a:t>c</a:t>
            </a:r>
            <a:r>
              <a:rPr i="1" lang="en-US" sz="3200" spc="-1" strike="noStrike" baseline="-33000">
                <a:uFill>
                  <a:solidFill>
                    <a:srgbClr val="ffffff"/>
                  </a:solidFill>
                </a:uFill>
                <a:latin typeface="Times New Roman"/>
              </a:rPr>
              <a:t>j</a:t>
            </a:r>
            <a:r>
              <a:rPr lang="en-US" sz="3200" spc="-1" strike="noStrike">
                <a:uFill>
                  <a:solidFill>
                    <a:srgbClr val="ffffff"/>
                  </a:solidFill>
                </a:uFill>
                <a:latin typeface="Times New Roman"/>
              </a:rPr>
              <a:t> – </a:t>
            </a:r>
            <a:r>
              <a:rPr i="1" lang="en-US" sz="3200" spc="-1" strike="noStrike">
                <a:uFill>
                  <a:solidFill>
                    <a:srgbClr val="ffffff"/>
                  </a:solidFill>
                </a:uFill>
                <a:latin typeface="Times New Roman"/>
              </a:rPr>
              <a:t>e</a:t>
            </a:r>
            <a:r>
              <a:rPr i="1" lang="en-US" sz="3200" spc="-1" strike="noStrike" baseline="33000">
                <a:uFill>
                  <a:solidFill>
                    <a:srgbClr val="ffffff"/>
                  </a:solidFill>
                </a:uFill>
                <a:latin typeface="Times New Roman"/>
              </a:rPr>
              <a:t>k</a:t>
            </a:r>
            <a:r>
              <a:rPr i="1" lang="en-US" sz="3200" spc="-1" strike="noStrike" baseline="-33000">
                <a:uFill>
                  <a:solidFill>
                    <a:srgbClr val="ffffff"/>
                  </a:solidFill>
                </a:uFill>
                <a:latin typeface="Times New Roman"/>
              </a:rPr>
              <a:t>app</a:t>
            </a:r>
            <a:r>
              <a:rPr lang="en-US" sz="3200" spc="-1" strike="noStrike">
                <a:uFill>
                  <a:solidFill>
                    <a:srgbClr val="ffffff"/>
                  </a:solidFill>
                </a:uFill>
                <a:latin typeface="Times New Roman"/>
              </a:rPr>
              <a:t>).  This gives us a </a:t>
            </a:r>
            <a:r>
              <a:rPr i="1" lang="en-US" sz="3200" spc="-1" strike="noStrike">
                <a:uFill>
                  <a:solidFill>
                    <a:srgbClr val="ffffff"/>
                  </a:solidFill>
                </a:uFill>
                <a:latin typeface="Times New Roman"/>
              </a:rPr>
              <a:t>c</a:t>
            </a:r>
            <a:r>
              <a:rPr i="1" lang="en-US" sz="3200" spc="-1" strike="noStrike" baseline="-33000">
                <a:uFill>
                  <a:solidFill>
                    <a:srgbClr val="ffffff"/>
                  </a:solidFill>
                </a:uFill>
                <a:latin typeface="Times New Roman"/>
              </a:rPr>
              <a:t>j</a:t>
            </a:r>
            <a:r>
              <a:rPr lang="en-US" sz="3200" spc="-1" strike="noStrike">
                <a:uFill>
                  <a:solidFill>
                    <a:srgbClr val="ffffff"/>
                  </a:solidFill>
                </a:uFill>
                <a:latin typeface="Times New Roman"/>
              </a:rPr>
              <a:t> for each </a:t>
            </a:r>
            <a:r>
              <a:rPr i="1" lang="en-US" sz="3200" spc="-1" strike="noStrike">
                <a:uFill>
                  <a:solidFill>
                    <a:srgbClr val="ffffff"/>
                  </a:solidFill>
                </a:uFill>
                <a:latin typeface="Times New Roman"/>
              </a:rPr>
              <a:t>e</a:t>
            </a:r>
            <a:r>
              <a:rPr lang="en-US" sz="3200" spc="-1" strike="noStrike">
                <a:uFill>
                  <a:solidFill>
                    <a:srgbClr val="ffffff"/>
                  </a:solidFill>
                </a:uFill>
                <a:latin typeface="Times New Roman"/>
              </a:rPr>
              <a:t>, which lets us fit </a:t>
            </a:r>
            <a:r>
              <a:rPr i="1" lang="en-US" sz="3200" spc="-1" strike="noStrike">
                <a:uFill>
                  <a:solidFill>
                    <a:srgbClr val="ffffff"/>
                  </a:solidFill>
                </a:uFill>
                <a:latin typeface="Times New Roman"/>
              </a:rPr>
              <a:t>p</a:t>
            </a:r>
            <a:r>
              <a:rPr lang="en-US" sz="3200" spc="-1" strike="noStrike">
                <a:uFill>
                  <a:solidFill>
                    <a:srgbClr val="ffffff"/>
                  </a:solidFill>
                </a:uFill>
                <a:latin typeface="Times New Roman"/>
              </a:rPr>
              <a:t>(</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i</a:t>
            </a:r>
            <a:r>
              <a:rPr lang="en-US" sz="3200" spc="-1" strike="noStrike">
                <a:uFill>
                  <a:solidFill>
                    <a:srgbClr val="ffffff"/>
                  </a:solidFill>
                </a:uFill>
                <a:latin typeface="Times New Roman"/>
              </a:rPr>
              <a:t> | </a:t>
            </a:r>
            <a:r>
              <a:rPr i="1" lang="en-US" sz="3200" spc="-1" strike="noStrike">
                <a:uFill>
                  <a:solidFill>
                    <a:srgbClr val="ffffff"/>
                  </a:solidFill>
                </a:uFill>
                <a:latin typeface="Times New Roman"/>
              </a:rPr>
              <a:t>a</a:t>
            </a:r>
            <a:r>
              <a:rPr lang="en-US" sz="3200" spc="-1" strike="noStrike">
                <a:uFill>
                  <a:solidFill>
                    <a:srgbClr val="ffffff"/>
                  </a:solidFill>
                </a:uFill>
                <a:latin typeface="Times New Roman"/>
              </a:rPr>
              <a:t>, </a:t>
            </a:r>
            <a:r>
              <a:rPr i="1" lang="en-US" sz="3200" spc="-1" strike="noStrike">
                <a:uFill>
                  <a:solidFill>
                    <a:srgbClr val="ffffff"/>
                  </a:solidFill>
                </a:uFill>
                <a:latin typeface="Times New Roman"/>
              </a:rPr>
              <a:t>c</a:t>
            </a:r>
            <a:r>
              <a:rPr i="1" lang="en-US" sz="3200" spc="-1" strike="noStrike" baseline="-33000">
                <a:uFill>
                  <a:solidFill>
                    <a:srgbClr val="ffffff"/>
                  </a:solidFill>
                </a:uFill>
                <a:latin typeface="Times New Roman"/>
              </a:rPr>
              <a:t>j</a:t>
            </a:r>
            <a:r>
              <a:rPr lang="en-US" sz="3200" spc="-1" strike="noStrike">
                <a:uFill>
                  <a:solidFill>
                    <a:srgbClr val="ffffff"/>
                  </a:solidFill>
                </a:uFill>
                <a:latin typeface="Times New Roman"/>
              </a:rPr>
              <a:t>, </a:t>
            </a:r>
            <a:r>
              <a:rPr i="1" lang="en-US" sz="3200" spc="-1" strike="noStrike">
                <a:uFill>
                  <a:solidFill>
                    <a:srgbClr val="ffffff"/>
                  </a:solidFill>
                </a:uFill>
                <a:latin typeface="Times New Roman"/>
              </a:rPr>
              <a:t>e</a:t>
            </a:r>
            <a:r>
              <a:rPr i="1" lang="en-US" sz="3200" spc="-1" strike="noStrike" baseline="33000">
                <a:uFill>
                  <a:solidFill>
                    <a:srgbClr val="ffffff"/>
                  </a:solidFill>
                </a:uFill>
                <a:latin typeface="Times New Roman"/>
              </a:rPr>
              <a:t>k</a:t>
            </a:r>
            <a:r>
              <a:rPr i="1" lang="en-US" sz="3200" spc="-1" strike="noStrike" baseline="-33000">
                <a:uFill>
                  <a:solidFill>
                    <a:srgbClr val="ffffff"/>
                  </a:solidFill>
                </a:uFill>
                <a:latin typeface="Times New Roman"/>
              </a:rPr>
              <a:t>pos</a:t>
            </a:r>
            <a:r>
              <a:rPr lang="en-US" sz="3200" spc="-1" strike="noStrike">
                <a:uFill>
                  <a:solidFill>
                    <a:srgbClr val="ffffff"/>
                  </a:solidFill>
                </a:uFill>
                <a:latin typeface="Times New Roman"/>
              </a:rPr>
              <a:t>).  The final likelihood can be computed from:</a:t>
            </a:r>
            <a:endParaRPr/>
          </a:p>
        </p:txBody>
      </p:sp>
      <p:sp>
        <p:nvSpPr>
          <p:cNvPr id="97" name="CustomShape 43"/>
          <p:cNvSpPr/>
          <p:nvPr/>
        </p:nvSpPr>
        <p:spPr>
          <a:xfrm>
            <a:off x="19385280" y="4670640"/>
            <a:ext cx="7425360" cy="54144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This is a latent variable model where the goal is to infer the position of the limbs given features observed in the image.  The features are </a:t>
            </a:r>
            <a:r>
              <a:rPr i="1" lang="en-US" sz="3200" spc="-1" strike="noStrike">
                <a:uFill>
                  <a:solidFill>
                    <a:srgbClr val="ffffff"/>
                  </a:solidFill>
                </a:uFill>
                <a:latin typeface="Times New Roman"/>
              </a:rPr>
              <a:t>e</a:t>
            </a:r>
            <a:r>
              <a:rPr lang="en-US" sz="3200" spc="-1" strike="noStrike">
                <a:uFill>
                  <a:solidFill>
                    <a:srgbClr val="ffffff"/>
                  </a:solidFill>
                </a:uFill>
                <a:latin typeface="Times New Roman"/>
              </a:rPr>
              <a:t>, limb positions are </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i</a:t>
            </a:r>
            <a:r>
              <a:rPr lang="en-US" sz="3200" spc="-1" strike="noStrike">
                <a:uFill>
                  <a:solidFill>
                    <a:srgbClr val="ffffff"/>
                  </a:solidFill>
                </a:uFill>
                <a:latin typeface="Times New Roman"/>
              </a:rPr>
              <a:t>, the center of mass is </a:t>
            </a:r>
            <a:r>
              <a:rPr i="1" lang="en-US" sz="3200" spc="-1" strike="noStrike">
                <a:uFill>
                  <a:solidFill>
                    <a:srgbClr val="ffffff"/>
                  </a:solidFill>
                </a:uFill>
                <a:latin typeface="Times New Roman"/>
              </a:rPr>
              <a:t>x</a:t>
            </a:r>
            <a:r>
              <a:rPr i="1" lang="en-US" sz="3200" spc="-1" strike="noStrike" baseline="33000">
                <a:uFill>
                  <a:solidFill>
                    <a:srgbClr val="ffffff"/>
                  </a:solidFill>
                </a:uFill>
                <a:latin typeface="Times New Roman"/>
              </a:rPr>
              <a:t>0</a:t>
            </a:r>
            <a:r>
              <a:rPr lang="en-US" sz="3200" spc="-1" strike="noStrike">
                <a:uFill>
                  <a:solidFill>
                    <a:srgbClr val="ffffff"/>
                  </a:solidFill>
                </a:uFill>
                <a:latin typeface="Times New Roman"/>
              </a:rPr>
              <a:t>, and </a:t>
            </a:r>
            <a:r>
              <a:rPr i="1" lang="en-US" sz="3200" spc="-1" strike="noStrike">
                <a:uFill>
                  <a:solidFill>
                    <a:srgbClr val="ffffff"/>
                  </a:solidFill>
                </a:uFill>
                <a:latin typeface="Times New Roman"/>
              </a:rPr>
              <a:t>a</a:t>
            </a:r>
            <a:r>
              <a:rPr lang="en-US" sz="3200" spc="-1" strike="noStrike">
                <a:uFill>
                  <a:solidFill>
                    <a:srgbClr val="ffffff"/>
                  </a:solidFill>
                </a:uFill>
                <a:latin typeface="Times New Roman"/>
              </a:rPr>
              <a:t> is the phase of the walking cycle.  Given the shape of this model, [B] gives an efficient way to maximize the resulting likelihood function.</a:t>
            </a:r>
            <a:endParaRPr/>
          </a:p>
        </p:txBody>
      </p:sp>
      <p:sp>
        <p:nvSpPr>
          <p:cNvPr id="98" name="CustomShape 44"/>
          <p:cNvSpPr/>
          <p:nvPr/>
        </p:nvSpPr>
        <p:spPr>
          <a:xfrm>
            <a:off x="27523440" y="5036400"/>
            <a:ext cx="4937760" cy="4381920"/>
          </a:xfrm>
          <a:prstGeom prst="rect">
            <a:avLst/>
          </a:prstGeom>
          <a:noFill/>
          <a:ln>
            <a:noFill/>
          </a:ln>
        </p:spPr>
        <p:style>
          <a:lnRef idx="0"/>
          <a:fillRef idx="0"/>
          <a:effectRef idx="0"/>
          <a:fontRef idx="minor"/>
        </p:style>
        <p:txBody>
          <a:bodyPr lIns="90000" rIns="90000" tIns="45000" bIns="45000"/>
          <a:p>
            <a:r>
              <a:rPr lang="en-US" sz="3200" spc="-1" strike="noStrike">
                <a:uFill>
                  <a:solidFill>
                    <a:srgbClr val="ffffff"/>
                  </a:solidFill>
                </a:uFill>
                <a:latin typeface="Times New Roman"/>
              </a:rPr>
              <a:t>To perform detection within a window, we first find interest points in the window and compute their feature descriptors.  We find the codebook word closest to each feature and maximize </a:t>
            </a:r>
            <a:r>
              <a:rPr i="1" lang="en-US" sz="3200" spc="-1" strike="noStrike">
                <a:uFill>
                  <a:solidFill>
                    <a:srgbClr val="ffffff"/>
                  </a:solidFill>
                </a:uFill>
                <a:latin typeface="Times New Roman"/>
              </a:rPr>
              <a:t>p</a:t>
            </a:r>
            <a:r>
              <a:rPr lang="en-US" sz="3200" spc="-1" strike="noStrike">
                <a:uFill>
                  <a:solidFill>
                    <a:srgbClr val="ffffff"/>
                  </a:solidFill>
                </a:uFill>
                <a:latin typeface="Times New Roman"/>
              </a:rPr>
              <a:t>(L | </a:t>
            </a:r>
            <a:r>
              <a:rPr i="1" lang="en-US" sz="3200" spc="-1" strike="noStrike">
                <a:uFill>
                  <a:solidFill>
                    <a:srgbClr val="ffffff"/>
                  </a:solidFill>
                </a:uFill>
                <a:latin typeface="Times New Roman"/>
              </a:rPr>
              <a:t>a</a:t>
            </a:r>
            <a:r>
              <a:rPr lang="en-US" sz="3200" spc="-1" strike="noStrike">
                <a:uFill>
                  <a:solidFill>
                    <a:srgbClr val="ffffff"/>
                  </a:solidFill>
                </a:uFill>
                <a:latin typeface="Times New Roman"/>
              </a:rPr>
              <a:t>, E)</a:t>
            </a:r>
            <a:r>
              <a:rPr lang="en-US" sz="3200" spc="-1" strike="noStrike">
                <a:uFill>
                  <a:solidFill>
                    <a:srgbClr val="ffffff"/>
                  </a:solidFill>
                </a:uFill>
                <a:latin typeface="Times New Roman"/>
              </a:rPr>
              <a:t> using the method from [B].</a:t>
            </a:r>
            <a:endParaRPr/>
          </a:p>
        </p:txBody>
      </p:sp>
      <p:sp>
        <p:nvSpPr>
          <p:cNvPr id="99" name="CustomShape 45"/>
          <p:cNvSpPr/>
          <p:nvPr/>
        </p:nvSpPr>
        <p:spPr>
          <a:xfrm>
            <a:off x="26810640" y="3566160"/>
            <a:ext cx="9490680" cy="13532760"/>
          </a:xfrm>
          <a:prstGeom prst="rect">
            <a:avLst/>
          </a:prstGeom>
          <a:noFill/>
          <a:ln w="12600">
            <a:solidFill>
              <a:srgbClr val="000000"/>
            </a:solidFill>
            <a:miter/>
          </a:ln>
        </p:spPr>
        <p:style>
          <a:lnRef idx="0"/>
          <a:fillRef idx="0"/>
          <a:effectRef idx="0"/>
          <a:fontRef idx="minor"/>
        </p:style>
      </p:sp>
      <p:sp>
        <p:nvSpPr>
          <p:cNvPr id="100" name="CustomShape 46"/>
          <p:cNvSpPr/>
          <p:nvPr/>
        </p:nvSpPr>
        <p:spPr>
          <a:xfrm>
            <a:off x="23500080" y="12252960"/>
            <a:ext cx="2834640" cy="1895760"/>
          </a:xfrm>
          <a:prstGeom prst="rect">
            <a:avLst/>
          </a:prstGeom>
          <a:noFill/>
          <a:ln>
            <a:noFill/>
          </a:ln>
        </p:spPr>
        <p:style>
          <a:lnRef idx="0"/>
          <a:fillRef idx="0"/>
          <a:effectRef idx="0"/>
          <a:fontRef idx="minor"/>
        </p:style>
        <p:txBody>
          <a:bodyPr lIns="90000" rIns="90000" tIns="45000" bIns="45000"/>
          <a:p>
            <a:r>
              <a:rPr i="1" lang="en-US" sz="2600" spc="-1" strike="noStrike">
                <a:uFill>
                  <a:solidFill>
                    <a:srgbClr val="ffffff"/>
                  </a:solidFill>
                </a:uFill>
                <a:latin typeface="Times New Roman"/>
              </a:rPr>
              <a:t>p</a:t>
            </a:r>
            <a:r>
              <a:rPr lang="en-US" sz="2600" spc="-1" strike="noStrike">
                <a:uFill>
                  <a:solidFill>
                    <a:srgbClr val="ffffff"/>
                  </a:solidFill>
                </a:uFill>
                <a:latin typeface="Times New Roman"/>
              </a:rPr>
              <a:t>(</a:t>
            </a:r>
            <a:r>
              <a:rPr i="1" lang="en-US" sz="2600" spc="-1" strike="noStrike">
                <a:uFill>
                  <a:solidFill>
                    <a:srgbClr val="ffffff"/>
                  </a:solidFill>
                </a:uFill>
                <a:latin typeface="Times New Roman"/>
              </a:rPr>
              <a:t>x</a:t>
            </a:r>
            <a:r>
              <a:rPr i="1" lang="en-US" sz="2600" spc="-1" strike="noStrike" baseline="33000">
                <a:uFill>
                  <a:solidFill>
                    <a:srgbClr val="ffffff"/>
                  </a:solidFill>
                </a:uFill>
                <a:latin typeface="Times New Roman"/>
              </a:rPr>
              <a:t>i</a:t>
            </a:r>
            <a:r>
              <a:rPr lang="en-US" sz="2600" spc="-1" strike="noStrike">
                <a:uFill>
                  <a:solidFill>
                    <a:srgbClr val="ffffff"/>
                  </a:solidFill>
                </a:uFill>
                <a:latin typeface="Times New Roman"/>
              </a:rPr>
              <a:t> | </a:t>
            </a:r>
            <a:r>
              <a:rPr i="1" lang="en-US" sz="2600" spc="-1" strike="noStrike">
                <a:uFill>
                  <a:solidFill>
                    <a:srgbClr val="ffffff"/>
                  </a:solidFill>
                </a:uFill>
                <a:latin typeface="Times New Roman"/>
              </a:rPr>
              <a:t>x</a:t>
            </a:r>
            <a:r>
              <a:rPr i="1" lang="en-US" sz="2600" spc="-1" strike="noStrike" baseline="33000">
                <a:uFill>
                  <a:solidFill>
                    <a:srgbClr val="ffffff"/>
                  </a:solidFill>
                </a:uFill>
                <a:latin typeface="Times New Roman"/>
              </a:rPr>
              <a:t>0</a:t>
            </a:r>
            <a:r>
              <a:rPr lang="en-US" sz="2600" spc="-1" strike="noStrike">
                <a:uFill>
                  <a:solidFill>
                    <a:srgbClr val="ffffff"/>
                  </a:solidFill>
                </a:uFill>
                <a:latin typeface="Times New Roman"/>
              </a:rPr>
              <a:t>, </a:t>
            </a:r>
            <a:r>
              <a:rPr i="1" lang="en-US" sz="2600" spc="-1" strike="noStrike">
                <a:uFill>
                  <a:solidFill>
                    <a:srgbClr val="ffffff"/>
                  </a:solidFill>
                </a:uFill>
                <a:latin typeface="Times New Roman"/>
              </a:rPr>
              <a:t>a</a:t>
            </a:r>
            <a:r>
              <a:rPr lang="en-US" sz="2600" spc="-1" strike="noStrike">
                <a:uFill>
                  <a:solidFill>
                    <a:srgbClr val="ffffff"/>
                  </a:solidFill>
                </a:uFill>
                <a:latin typeface="Times New Roman"/>
              </a:rPr>
              <a:t>=1, 2,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77525</TotalTime>
  <Application>LibreOffice/5.0.3.2$Linux_X86_64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language>en-US</dc:language>
  <dcterms:modified xsi:type="dcterms:W3CDTF">2015-12-06T23:41:25Z</dcterms:modified>
  <cp:revision>44</cp:revision>
</cp:coreProperties>
</file>