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media/image19.png" ContentType="image/png"/>
  <Override PartName="/ppt/media/image18.png" ContentType="image/png"/>
  <Override PartName="/ppt/media/image5.png" ContentType="image/png"/>
  <Override PartName="/ppt/media/image13.bmp" ContentType="image/bmp"/>
  <Override PartName="/ppt/media/image4.png" ContentType="image/png"/>
  <Override PartName="/ppt/media/image12.bmp" ContentType="image/bmp"/>
  <Override PartName="/ppt/media/image11.png" ContentType="image/png"/>
  <Override PartName="/ppt/media/image6.png" ContentType="image/png"/>
  <Override PartName="/ppt/media/image14.bmp" ContentType="image/bmp"/>
  <Override PartName="/ppt/media/image10.png" ContentType="image/png"/>
  <Override PartName="/ppt/media/image9.png" ContentType="image/png"/>
  <Override PartName="/ppt/media/image8.png" ContentType="image/png"/>
  <Override PartName="/ppt/media/image7.png" ContentType="image/pn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36576000" cy="27432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6"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27"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9"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30"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31"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32"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34"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35"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36" name="" descr=""/>
          <p:cNvPicPr/>
          <p:nvPr/>
        </p:nvPicPr>
        <p:blipFill>
          <a:blip r:embed="rId2"/>
          <a:stretch/>
        </p:blipFill>
        <p:spPr>
          <a:xfrm>
            <a:off x="8317080" y="6418440"/>
            <a:ext cx="19940760" cy="15910200"/>
          </a:xfrm>
          <a:prstGeom prst="rect">
            <a:avLst/>
          </a:prstGeom>
          <a:ln>
            <a:noFill/>
          </a:ln>
        </p:spPr>
      </p:pic>
      <p:pic>
        <p:nvPicPr>
          <p:cNvPr id="37" name="" descr=""/>
          <p:cNvPicPr/>
          <p:nvPr/>
        </p:nvPicPr>
        <p:blipFill>
          <a:blip r:embed="rId3"/>
          <a:stretch/>
        </p:blipFill>
        <p:spPr>
          <a:xfrm>
            <a:off x="8317080" y="6418440"/>
            <a:ext cx="19940760" cy="159102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5"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7"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9"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0"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4"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5"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16"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8"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9"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0"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2"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3"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4"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200" y="24991920"/>
            <a:ext cx="7617240" cy="1825920"/>
          </a:xfrm>
          <a:prstGeom prst="rect">
            <a:avLst/>
          </a:prstGeom>
          <a:noFill/>
          <a:ln>
            <a:noFill/>
          </a:ln>
        </p:spPr>
        <p:style>
          <a:lnRef idx="0"/>
          <a:fillRef idx="0"/>
          <a:effectRef idx="0"/>
          <a:fontRef idx="minor"/>
        </p:style>
      </p:sp>
      <p:sp>
        <p:nvSpPr>
          <p:cNvPr id="1" name="CustomShape 2"/>
          <p:cNvSpPr/>
          <p:nvPr/>
        </p:nvSpPr>
        <p:spPr>
          <a:xfrm>
            <a:off x="12496680" y="24991920"/>
            <a:ext cx="11579400" cy="1825920"/>
          </a:xfrm>
          <a:prstGeom prst="rect">
            <a:avLst/>
          </a:prstGeom>
          <a:noFill/>
          <a:ln>
            <a:noFill/>
          </a:ln>
        </p:spPr>
        <p:style>
          <a:lnRef idx="0"/>
          <a:fillRef idx="0"/>
          <a:effectRef idx="0"/>
          <a:fontRef idx="minor"/>
        </p:style>
      </p:sp>
      <p:sp>
        <p:nvSpPr>
          <p:cNvPr id="2" name="PlaceHolder 3"/>
          <p:cNvSpPr>
            <a:spLocks noGrp="1"/>
          </p:cNvSpPr>
          <p:nvPr>
            <p:ph type="title"/>
          </p:nvPr>
        </p:nvSpPr>
        <p:spPr>
          <a:xfrm>
            <a:off x="1828800" y="1094400"/>
            <a:ext cx="32918040" cy="4580640"/>
          </a:xfrm>
          <a:prstGeom prst="rect">
            <a:avLst/>
          </a:prstGeom>
        </p:spPr>
        <p:txBody>
          <a:bodyPr lIns="0" rIns="0" tIns="0" bIns="0" anchor="ctr"/>
          <a:p>
            <a:pPr algn="ctr"/>
            <a:r>
              <a:rPr lang="en-US" sz="4400">
                <a:latin typeface="Arial"/>
              </a:rPr>
              <a:t>Click to edit the title text format</a:t>
            </a:r>
            <a:endParaRPr/>
          </a:p>
        </p:txBody>
      </p:sp>
      <p:sp>
        <p:nvSpPr>
          <p:cNvPr id="3" name="PlaceHolder 4"/>
          <p:cNvSpPr>
            <a:spLocks noGrp="1"/>
          </p:cNvSpPr>
          <p:nvPr>
            <p:ph type="body"/>
          </p:nvPr>
        </p:nvSpPr>
        <p:spPr>
          <a:xfrm>
            <a:off x="1828800" y="6418800"/>
            <a:ext cx="32918040" cy="1591020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bmp"/><Relationship Id="rId11" Type="http://schemas.openxmlformats.org/officeDocument/2006/relationships/image" Target="../media/image13.bmp"/><Relationship Id="rId12" Type="http://schemas.openxmlformats.org/officeDocument/2006/relationships/image" Target="../media/image14.bmp"/><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8" name="" descr=""/>
          <p:cNvPicPr/>
          <p:nvPr/>
        </p:nvPicPr>
        <p:blipFill>
          <a:blip r:embed="rId1"/>
          <a:stretch/>
        </p:blipFill>
        <p:spPr>
          <a:xfrm>
            <a:off x="10341360" y="12510000"/>
            <a:ext cx="1697400" cy="1640520"/>
          </a:xfrm>
          <a:prstGeom prst="rect">
            <a:avLst/>
          </a:prstGeom>
          <a:ln>
            <a:noFill/>
          </a:ln>
        </p:spPr>
      </p:pic>
      <p:sp>
        <p:nvSpPr>
          <p:cNvPr id="39" name="CustomShape 1"/>
          <p:cNvSpPr/>
          <p:nvPr/>
        </p:nvSpPr>
        <p:spPr>
          <a:xfrm>
            <a:off x="6193440" y="608040"/>
            <a:ext cx="24228720" cy="1521000"/>
          </a:xfrm>
          <a:prstGeom prst="rect">
            <a:avLst/>
          </a:prstGeom>
          <a:noFill/>
          <a:ln>
            <a:noFill/>
          </a:ln>
        </p:spPr>
        <p:style>
          <a:lnRef idx="0"/>
          <a:fillRef idx="0"/>
          <a:effectRef idx="0"/>
          <a:fontRef idx="minor"/>
        </p:style>
        <p:txBody>
          <a:bodyPr lIns="367920" rIns="367920" tIns="183960" bIns="183960" anchor="ctr"/>
          <a:p>
            <a:pPr algn="ctr">
              <a:lnSpc>
                <a:spcPct val="100000"/>
              </a:lnSpc>
            </a:pPr>
            <a:r>
              <a:rPr b="1" lang="en-US" sz="7200" strike="noStrike">
                <a:solidFill>
                  <a:srgbClr val="c00000"/>
                </a:solidFill>
                <a:latin typeface="Times New Roman"/>
                <a:ea typeface="MS PGothic"/>
              </a:rPr>
              <a:t>Part-based Human Detection</a:t>
            </a:r>
            <a:endParaRPr/>
          </a:p>
        </p:txBody>
      </p:sp>
      <p:sp>
        <p:nvSpPr>
          <p:cNvPr id="40" name="CustomShape 2"/>
          <p:cNvSpPr/>
          <p:nvPr/>
        </p:nvSpPr>
        <p:spPr>
          <a:xfrm>
            <a:off x="1607400" y="1637640"/>
            <a:ext cx="32915520" cy="1010160"/>
          </a:xfrm>
          <a:prstGeom prst="rect">
            <a:avLst/>
          </a:prstGeom>
          <a:noFill/>
          <a:ln>
            <a:noFill/>
          </a:ln>
        </p:spPr>
        <p:style>
          <a:lnRef idx="0"/>
          <a:fillRef idx="0"/>
          <a:effectRef idx="0"/>
          <a:fontRef idx="minor"/>
        </p:style>
        <p:txBody>
          <a:bodyPr lIns="367920" rIns="367920" tIns="183960" bIns="183960"/>
          <a:p>
            <a:pPr algn="ctr">
              <a:lnSpc>
                <a:spcPct val="100000"/>
              </a:lnSpc>
            </a:pPr>
            <a:r>
              <a:rPr b="1" lang="en-US" sz="4000" strike="noStrike">
                <a:solidFill>
                  <a:srgbClr val="000000"/>
                </a:solidFill>
                <a:latin typeface="Times New Roman"/>
                <a:ea typeface="ＭＳ Ｐゴシック"/>
              </a:rPr>
              <a:t>Brandon Tolsch and Joseph Richardson</a:t>
            </a:r>
            <a:endParaRPr/>
          </a:p>
        </p:txBody>
      </p:sp>
      <p:pic>
        <p:nvPicPr>
          <p:cNvPr id="41" name="" descr=""/>
          <p:cNvPicPr/>
          <p:nvPr/>
        </p:nvPicPr>
        <p:blipFill>
          <a:blip r:embed="rId2"/>
          <a:stretch/>
        </p:blipFill>
        <p:spPr>
          <a:xfrm>
            <a:off x="30368160" y="10419480"/>
            <a:ext cx="1980360" cy="3304800"/>
          </a:xfrm>
          <a:prstGeom prst="rect">
            <a:avLst/>
          </a:prstGeom>
          <a:ln>
            <a:noFill/>
          </a:ln>
        </p:spPr>
      </p:pic>
      <p:sp>
        <p:nvSpPr>
          <p:cNvPr id="42" name="CustomShape 3"/>
          <p:cNvSpPr/>
          <p:nvPr/>
        </p:nvSpPr>
        <p:spPr>
          <a:xfrm>
            <a:off x="27502920" y="13763880"/>
            <a:ext cx="2401560" cy="189504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p(xi) given one keypoint</a:t>
            </a:r>
            <a:endParaRPr/>
          </a:p>
          <a:p>
            <a:endParaRPr/>
          </a:p>
        </p:txBody>
      </p:sp>
      <p:sp>
        <p:nvSpPr>
          <p:cNvPr id="43" name="CustomShape 4"/>
          <p:cNvSpPr/>
          <p:nvPr/>
        </p:nvSpPr>
        <p:spPr>
          <a:xfrm>
            <a:off x="30243960" y="13802760"/>
            <a:ext cx="2377080" cy="144360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p(xi) given all keypoints</a:t>
            </a:r>
            <a:endParaRPr/>
          </a:p>
        </p:txBody>
      </p:sp>
      <p:sp>
        <p:nvSpPr>
          <p:cNvPr id="44" name="CustomShape 5"/>
          <p:cNvSpPr/>
          <p:nvPr/>
        </p:nvSpPr>
        <p:spPr>
          <a:xfrm>
            <a:off x="32840280" y="8953560"/>
            <a:ext cx="2725560" cy="71208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p(xi) given x0</a:t>
            </a:r>
            <a:endParaRPr/>
          </a:p>
        </p:txBody>
      </p:sp>
      <p:sp>
        <p:nvSpPr>
          <p:cNvPr id="45" name="CustomShape 6"/>
          <p:cNvSpPr/>
          <p:nvPr/>
        </p:nvSpPr>
        <p:spPr>
          <a:xfrm>
            <a:off x="32934600" y="13854240"/>
            <a:ext cx="2559240" cy="144360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p(xi) given x0 and keypoints</a:t>
            </a:r>
            <a:endParaRPr/>
          </a:p>
        </p:txBody>
      </p:sp>
      <p:pic>
        <p:nvPicPr>
          <p:cNvPr id="46" name="" descr=""/>
          <p:cNvPicPr/>
          <p:nvPr/>
        </p:nvPicPr>
        <p:blipFill>
          <a:blip r:embed="rId3"/>
          <a:stretch/>
        </p:blipFill>
        <p:spPr>
          <a:xfrm>
            <a:off x="27453600" y="10155960"/>
            <a:ext cx="1980000" cy="3285000"/>
          </a:xfrm>
          <a:prstGeom prst="rect">
            <a:avLst/>
          </a:prstGeom>
          <a:ln>
            <a:noFill/>
          </a:ln>
        </p:spPr>
      </p:pic>
      <p:pic>
        <p:nvPicPr>
          <p:cNvPr id="47" name="" descr=""/>
          <p:cNvPicPr/>
          <p:nvPr/>
        </p:nvPicPr>
        <p:blipFill>
          <a:blip r:embed="rId4"/>
          <a:stretch/>
        </p:blipFill>
        <p:spPr>
          <a:xfrm>
            <a:off x="27733320" y="10436040"/>
            <a:ext cx="1980000" cy="3285000"/>
          </a:xfrm>
          <a:prstGeom prst="rect">
            <a:avLst/>
          </a:prstGeom>
          <a:ln>
            <a:noFill/>
          </a:ln>
        </p:spPr>
      </p:pic>
      <p:sp>
        <p:nvSpPr>
          <p:cNvPr id="48" name="CustomShape 7"/>
          <p:cNvSpPr/>
          <p:nvPr/>
        </p:nvSpPr>
        <p:spPr>
          <a:xfrm>
            <a:off x="33322680" y="15536160"/>
            <a:ext cx="1645200" cy="82224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Vary xi</a:t>
            </a:r>
            <a:endParaRPr/>
          </a:p>
        </p:txBody>
      </p:sp>
      <p:sp>
        <p:nvSpPr>
          <p:cNvPr id="49" name="CustomShape 8"/>
          <p:cNvSpPr/>
          <p:nvPr/>
        </p:nvSpPr>
        <p:spPr>
          <a:xfrm>
            <a:off x="32732280" y="5002200"/>
            <a:ext cx="2833560" cy="10533960"/>
          </a:xfrm>
          <a:prstGeom prst="rect">
            <a:avLst/>
          </a:prstGeom>
          <a:noFill/>
          <a:ln w="12600">
            <a:solidFill>
              <a:srgbClr val="000000"/>
            </a:solidFill>
            <a:miter/>
          </a:ln>
        </p:spPr>
        <p:style>
          <a:lnRef idx="0"/>
          <a:fillRef idx="0"/>
          <a:effectRef idx="0"/>
          <a:fontRef idx="minor"/>
        </p:style>
      </p:sp>
      <p:sp>
        <p:nvSpPr>
          <p:cNvPr id="50" name="CustomShape 9"/>
          <p:cNvSpPr/>
          <p:nvPr/>
        </p:nvSpPr>
        <p:spPr>
          <a:xfrm>
            <a:off x="26974800" y="16459920"/>
            <a:ext cx="8869680" cy="822240"/>
          </a:xfrm>
          <a:prstGeom prst="rect">
            <a:avLst/>
          </a:prstGeom>
          <a:noFill/>
          <a:ln>
            <a:noFill/>
          </a:ln>
        </p:spPr>
        <p:style>
          <a:lnRef idx="0"/>
          <a:fillRef idx="0"/>
          <a:effectRef idx="0"/>
          <a:fontRef idx="minor"/>
        </p:style>
        <p:txBody>
          <a:bodyPr lIns="90000" rIns="90000" tIns="45000" bIns="45000"/>
          <a:p>
            <a:pPr algn="ctr">
              <a:lnSpc>
                <a:spcPct val="100000"/>
              </a:lnSpc>
            </a:pPr>
            <a:r>
              <a:rPr lang="en-US" sz="3200" strike="noStrike">
                <a:solidFill>
                  <a:srgbClr val="000000"/>
                </a:solidFill>
                <a:latin typeface="Times New Roman"/>
                <a:ea typeface="DejaVu Sans"/>
              </a:rPr>
              <a:t>Vary x0</a:t>
            </a:r>
            <a:endParaRPr/>
          </a:p>
        </p:txBody>
      </p:sp>
      <p:pic>
        <p:nvPicPr>
          <p:cNvPr id="51" name="" descr=""/>
          <p:cNvPicPr/>
          <p:nvPr/>
        </p:nvPicPr>
        <p:blipFill>
          <a:blip r:embed="rId5"/>
          <a:stretch/>
        </p:blipFill>
        <p:spPr>
          <a:xfrm>
            <a:off x="3850200" y="16004520"/>
            <a:ext cx="3127320" cy="1303560"/>
          </a:xfrm>
          <a:prstGeom prst="rect">
            <a:avLst/>
          </a:prstGeom>
          <a:ln>
            <a:noFill/>
          </a:ln>
        </p:spPr>
      </p:pic>
      <p:pic>
        <p:nvPicPr>
          <p:cNvPr id="52" name="" descr=""/>
          <p:cNvPicPr/>
          <p:nvPr/>
        </p:nvPicPr>
        <p:blipFill>
          <a:blip r:embed="rId6"/>
          <a:stretch/>
        </p:blipFill>
        <p:spPr>
          <a:xfrm>
            <a:off x="3839760" y="17454960"/>
            <a:ext cx="3137760" cy="1283040"/>
          </a:xfrm>
          <a:prstGeom prst="rect">
            <a:avLst/>
          </a:prstGeom>
          <a:ln>
            <a:noFill/>
          </a:ln>
        </p:spPr>
      </p:pic>
      <p:pic>
        <p:nvPicPr>
          <p:cNvPr id="53" name="" descr=""/>
          <p:cNvPicPr/>
          <p:nvPr/>
        </p:nvPicPr>
        <p:blipFill>
          <a:blip r:embed="rId7"/>
          <a:stretch/>
        </p:blipFill>
        <p:spPr>
          <a:xfrm>
            <a:off x="7220520" y="17429040"/>
            <a:ext cx="3108240" cy="1308960"/>
          </a:xfrm>
          <a:prstGeom prst="rect">
            <a:avLst/>
          </a:prstGeom>
          <a:ln>
            <a:noFill/>
          </a:ln>
        </p:spPr>
      </p:pic>
      <p:pic>
        <p:nvPicPr>
          <p:cNvPr id="54" name="" descr=""/>
          <p:cNvPicPr/>
          <p:nvPr/>
        </p:nvPicPr>
        <p:blipFill>
          <a:blip r:embed="rId8"/>
          <a:stretch/>
        </p:blipFill>
        <p:spPr>
          <a:xfrm>
            <a:off x="7195680" y="16017480"/>
            <a:ext cx="3071160" cy="1280160"/>
          </a:xfrm>
          <a:prstGeom prst="rect">
            <a:avLst/>
          </a:prstGeom>
          <a:ln>
            <a:noFill/>
          </a:ln>
        </p:spPr>
      </p:pic>
      <p:pic>
        <p:nvPicPr>
          <p:cNvPr id="55" name="" descr=""/>
          <p:cNvPicPr/>
          <p:nvPr/>
        </p:nvPicPr>
        <p:blipFill>
          <a:blip r:embed="rId9"/>
          <a:stretch/>
        </p:blipFill>
        <p:spPr>
          <a:xfrm>
            <a:off x="10332720" y="18964440"/>
            <a:ext cx="2259000" cy="2259000"/>
          </a:xfrm>
          <a:prstGeom prst="rect">
            <a:avLst/>
          </a:prstGeom>
          <a:ln>
            <a:noFill/>
          </a:ln>
        </p:spPr>
      </p:pic>
      <p:pic>
        <p:nvPicPr>
          <p:cNvPr id="56" name="" descr=""/>
          <p:cNvPicPr/>
          <p:nvPr/>
        </p:nvPicPr>
        <p:blipFill>
          <a:blip r:embed="rId10"/>
          <a:stretch/>
        </p:blipFill>
        <p:spPr>
          <a:xfrm>
            <a:off x="10511640" y="16394040"/>
            <a:ext cx="2006280" cy="2285640"/>
          </a:xfrm>
          <a:prstGeom prst="rect">
            <a:avLst/>
          </a:prstGeom>
          <a:ln>
            <a:noFill/>
          </a:ln>
        </p:spPr>
      </p:pic>
      <p:pic>
        <p:nvPicPr>
          <p:cNvPr id="57" name="" descr=""/>
          <p:cNvPicPr/>
          <p:nvPr/>
        </p:nvPicPr>
        <p:blipFill>
          <a:blip r:embed="rId11"/>
          <a:stretch/>
        </p:blipFill>
        <p:spPr>
          <a:xfrm>
            <a:off x="10567080" y="14216040"/>
            <a:ext cx="1973160" cy="2011320"/>
          </a:xfrm>
          <a:prstGeom prst="rect">
            <a:avLst/>
          </a:prstGeom>
          <a:ln>
            <a:noFill/>
          </a:ln>
        </p:spPr>
      </p:pic>
      <p:pic>
        <p:nvPicPr>
          <p:cNvPr id="58" name="" descr=""/>
          <p:cNvPicPr/>
          <p:nvPr/>
        </p:nvPicPr>
        <p:blipFill>
          <a:blip r:embed="rId12"/>
          <a:stretch/>
        </p:blipFill>
        <p:spPr>
          <a:xfrm>
            <a:off x="1367640" y="16161480"/>
            <a:ext cx="2049840" cy="2352240"/>
          </a:xfrm>
          <a:prstGeom prst="rect">
            <a:avLst/>
          </a:prstGeom>
          <a:ln>
            <a:noFill/>
          </a:ln>
        </p:spPr>
      </p:pic>
      <p:sp>
        <p:nvSpPr>
          <p:cNvPr id="59" name="Line 10"/>
          <p:cNvSpPr/>
          <p:nvPr/>
        </p:nvSpPr>
        <p:spPr>
          <a:xfrm flipV="1">
            <a:off x="2624400" y="16690320"/>
            <a:ext cx="1371600" cy="908640"/>
          </a:xfrm>
          <a:prstGeom prst="line">
            <a:avLst/>
          </a:prstGeom>
          <a:ln w="91440">
            <a:solidFill>
              <a:srgbClr val="007826"/>
            </a:solidFill>
            <a:round/>
          </a:ln>
        </p:spPr>
      </p:sp>
      <p:sp>
        <p:nvSpPr>
          <p:cNvPr id="60" name="Line 11"/>
          <p:cNvSpPr/>
          <p:nvPr/>
        </p:nvSpPr>
        <p:spPr>
          <a:xfrm flipH="1" flipV="1">
            <a:off x="1990080" y="16893000"/>
            <a:ext cx="2005920" cy="1168920"/>
          </a:xfrm>
          <a:prstGeom prst="line">
            <a:avLst/>
          </a:prstGeom>
          <a:ln w="91440">
            <a:solidFill>
              <a:srgbClr val="ff3333"/>
            </a:solidFill>
            <a:round/>
          </a:ln>
        </p:spPr>
      </p:sp>
      <p:sp>
        <p:nvSpPr>
          <p:cNvPr id="61" name="Line 12"/>
          <p:cNvSpPr/>
          <p:nvPr/>
        </p:nvSpPr>
        <p:spPr>
          <a:xfrm flipV="1">
            <a:off x="10237320" y="17019000"/>
            <a:ext cx="1014120" cy="1203480"/>
          </a:xfrm>
          <a:prstGeom prst="line">
            <a:avLst/>
          </a:prstGeom>
          <a:ln w="91440">
            <a:solidFill>
              <a:srgbClr val="ff3333"/>
            </a:solidFill>
            <a:round/>
          </a:ln>
        </p:spPr>
      </p:sp>
      <p:sp>
        <p:nvSpPr>
          <p:cNvPr id="62" name="Line 13"/>
          <p:cNvSpPr/>
          <p:nvPr/>
        </p:nvSpPr>
        <p:spPr>
          <a:xfrm flipH="1">
            <a:off x="10109880" y="15241320"/>
            <a:ext cx="1479600" cy="1485000"/>
          </a:xfrm>
          <a:prstGeom prst="line">
            <a:avLst/>
          </a:prstGeom>
          <a:ln w="91440">
            <a:solidFill>
              <a:srgbClr val="0000ff"/>
            </a:solidFill>
            <a:round/>
          </a:ln>
        </p:spPr>
      </p:sp>
      <p:sp>
        <p:nvSpPr>
          <p:cNvPr id="63" name="CustomShape 14"/>
          <p:cNvSpPr/>
          <p:nvPr/>
        </p:nvSpPr>
        <p:spPr>
          <a:xfrm>
            <a:off x="1005840" y="12161520"/>
            <a:ext cx="11795760" cy="934200"/>
          </a:xfrm>
          <a:prstGeom prst="rect">
            <a:avLst/>
          </a:prstGeom>
          <a:noFill/>
          <a:ln>
            <a:noFill/>
          </a:ln>
        </p:spPr>
        <p:style>
          <a:lnRef idx="0"/>
          <a:fillRef idx="0"/>
          <a:effectRef idx="0"/>
          <a:fontRef idx="minor"/>
        </p:style>
        <p:txBody>
          <a:bodyPr lIns="90000" rIns="90000" tIns="45000" bIns="45000"/>
          <a:p>
            <a:pPr algn="ctr"/>
            <a:r>
              <a:rPr lang="en-US" sz="6000" strike="noStrike">
                <a:latin typeface="Times New Roman"/>
              </a:rPr>
              <a:t>Shape Contexts</a:t>
            </a:r>
            <a:endParaRPr/>
          </a:p>
        </p:txBody>
      </p:sp>
      <p:sp>
        <p:nvSpPr>
          <p:cNvPr id="64" name="TextShape 15"/>
          <p:cNvSpPr txBox="1"/>
          <p:nvPr/>
        </p:nvSpPr>
        <p:spPr>
          <a:xfrm>
            <a:off x="981000" y="24187320"/>
            <a:ext cx="34703640" cy="2987640"/>
          </a:xfrm>
          <a:prstGeom prst="rect">
            <a:avLst/>
          </a:prstGeom>
          <a:noFill/>
          <a:ln>
            <a:noFill/>
          </a:ln>
        </p:spPr>
        <p:txBody>
          <a:bodyPr lIns="90000" rIns="90000" tIns="45000" bIns="45000"/>
          <a:p>
            <a:r>
              <a:rPr lang="en-US" sz="3200">
                <a:latin typeface="Times New Roman"/>
              </a:rPr>
              <a:t>A) Andriluka, Roth, and Schiele, </a:t>
            </a:r>
            <a:r>
              <a:rPr lang="en-US" sz="3200">
                <a:latin typeface="Times New Roman"/>
              </a:rPr>
              <a:t>“People-Tracking-by-Detection and People-Detection-by-Tracking”, </a:t>
            </a:r>
            <a:r>
              <a:rPr lang="en-US" sz="3200">
                <a:latin typeface="Times New Roman"/>
              </a:rPr>
              <a:t>https://www.d2.mpi-inf.mpg.de/andriluka_cvpr08</a:t>
            </a:r>
            <a:endParaRPr/>
          </a:p>
          <a:p>
            <a:r>
              <a:rPr lang="en-US" sz="3200">
                <a:latin typeface="Times New Roman"/>
              </a:rPr>
              <a:t>B) Belongie, Malik, and Puzicha, “Shape Context: A new descriptor for shape matching and object recognition”, http://citeseerx.ist.psu.edu/viewdoc/download?doi=10.1.1.27.8567&amp;rep=rep1&amp;type=pdf</a:t>
            </a:r>
            <a:endParaRPr/>
          </a:p>
          <a:p>
            <a:r>
              <a:rPr lang="en-US" sz="3200">
                <a:latin typeface="Times New Roman"/>
              </a:rPr>
              <a:t>C) https://en.wikipedia.org/wiki/Shape_context#/media/File:Shapecontext.jpg</a:t>
            </a:r>
            <a:endParaRPr/>
          </a:p>
          <a:p>
            <a:r>
              <a:rPr lang="en-US" sz="3200">
                <a:latin typeface="Times New Roman"/>
              </a:rPr>
              <a:t>D) Leibe, Seemann, and Schiele, “Pedestrian Detection in Crowded Scenes”, http://luthuli.cs.uiuc.edu/~daf/courses/AppCV/Papers-2/leibe-crowdedscenes-cvpr05.pdf</a:t>
            </a:r>
            <a:endParaRPr/>
          </a:p>
          <a:p>
            <a:r>
              <a:rPr lang="en-US" sz="3200">
                <a:latin typeface="Times New Roman"/>
              </a:rPr>
              <a:t>E) Felzenszwalb and Huttenlocher, “Pictorial Structurs for Object Recognition”, http://citeseerx.ist.psu.edu/viewdoc/download?doi=10.1.1.66.5153&amp;rep=rep1&amp;type=pdf</a:t>
            </a:r>
            <a:endParaRPr/>
          </a:p>
          <a:p>
            <a:r>
              <a:rPr lang="en-US" sz="3200">
                <a:latin typeface="Times New Roman"/>
              </a:rPr>
              <a:t>F) Mikolajczyk and Schmid, “Scale &amp; Affine Invariant Interest Point Detectors”, http://www.robots.ox.ac.uk/~vgg/research/affine/det_eval_files/mikolajczyk_ijcv2004.pdf</a:t>
            </a:r>
            <a:endParaRPr/>
          </a:p>
        </p:txBody>
      </p:sp>
      <p:sp>
        <p:nvSpPr>
          <p:cNvPr id="65" name="TextShape 16"/>
          <p:cNvSpPr txBox="1"/>
          <p:nvPr/>
        </p:nvSpPr>
        <p:spPr>
          <a:xfrm>
            <a:off x="11612880" y="13533120"/>
            <a:ext cx="1085760" cy="541800"/>
          </a:xfrm>
          <a:prstGeom prst="rect">
            <a:avLst/>
          </a:prstGeom>
          <a:noFill/>
          <a:ln>
            <a:noFill/>
          </a:ln>
        </p:spPr>
        <p:txBody>
          <a:bodyPr lIns="90000" rIns="90000" tIns="45000" bIns="45000"/>
          <a:p>
            <a:r>
              <a:rPr lang="en-US" sz="3200">
                <a:latin typeface="Times New Roman"/>
              </a:rPr>
              <a:t>[C]</a:t>
            </a:r>
            <a:endParaRPr/>
          </a:p>
        </p:txBody>
      </p:sp>
      <p:sp>
        <p:nvSpPr>
          <p:cNvPr id="66" name="TextShape 17"/>
          <p:cNvSpPr txBox="1"/>
          <p:nvPr/>
        </p:nvSpPr>
        <p:spPr>
          <a:xfrm>
            <a:off x="1188720" y="13409280"/>
            <a:ext cx="9144000" cy="3383280"/>
          </a:xfrm>
          <a:prstGeom prst="rect">
            <a:avLst/>
          </a:prstGeom>
          <a:noFill/>
          <a:ln>
            <a:noFill/>
          </a:ln>
        </p:spPr>
        <p:txBody>
          <a:bodyPr lIns="90000" rIns="90000" tIns="45000" bIns="45000"/>
          <a:p>
            <a:r>
              <a:rPr lang="en-US" sz="3200">
                <a:latin typeface="Times New Roman"/>
              </a:rPr>
              <a:t>Shape Contexts [B] are a form of feature descriptor that relies on the relative positions of keypoints rather than on nearby brightness values.  This I done by taking a histogram of the log-radial coordinates of all other points relative the current point.</a:t>
            </a:r>
            <a:endParaRPr/>
          </a:p>
          <a:p>
            <a:endParaRPr/>
          </a:p>
        </p:txBody>
      </p:sp>
      <p:sp>
        <p:nvSpPr>
          <p:cNvPr id="67" name="CustomShape 18"/>
          <p:cNvSpPr/>
          <p:nvPr/>
        </p:nvSpPr>
        <p:spPr>
          <a:xfrm>
            <a:off x="731520" y="23317920"/>
            <a:ext cx="34953120" cy="934200"/>
          </a:xfrm>
          <a:prstGeom prst="rect">
            <a:avLst/>
          </a:prstGeom>
          <a:noFill/>
          <a:ln>
            <a:noFill/>
          </a:ln>
        </p:spPr>
        <p:style>
          <a:lnRef idx="0"/>
          <a:fillRef idx="0"/>
          <a:effectRef idx="0"/>
          <a:fontRef idx="minor"/>
        </p:style>
        <p:txBody>
          <a:bodyPr lIns="90000" rIns="90000" tIns="45000" bIns="45000"/>
          <a:p>
            <a:pPr algn="ctr"/>
            <a:r>
              <a:rPr lang="en-US" sz="6000" strike="noStrike">
                <a:latin typeface="Times New Roman"/>
              </a:rPr>
              <a:t>References</a:t>
            </a:r>
            <a:endParaRPr/>
          </a:p>
        </p:txBody>
      </p:sp>
      <p:sp>
        <p:nvSpPr>
          <p:cNvPr id="68" name="TextShape 19"/>
          <p:cNvSpPr txBox="1"/>
          <p:nvPr/>
        </p:nvSpPr>
        <p:spPr>
          <a:xfrm>
            <a:off x="1249200" y="18858600"/>
            <a:ext cx="9266400" cy="2799000"/>
          </a:xfrm>
          <a:prstGeom prst="rect">
            <a:avLst/>
          </a:prstGeom>
          <a:noFill/>
          <a:ln>
            <a:noFill/>
          </a:ln>
        </p:spPr>
        <p:txBody>
          <a:bodyPr lIns="90000" rIns="90000" tIns="45000" bIns="45000"/>
          <a:p>
            <a:r>
              <a:rPr lang="en-US" sz="3200">
                <a:latin typeface="Times New Roman"/>
              </a:rPr>
              <a:t>Shape Contexts are generally robust to noise, outliers, and deformations [B].  We repeated some tests from [B], with success, and added our own sanity checks as well.  Shown above are some points and their corresponding descriptors; shown right is a similarity matrix between points in the “disc” image.</a:t>
            </a:r>
            <a:endParaRPr/>
          </a:p>
        </p:txBody>
      </p:sp>
      <p:sp>
        <p:nvSpPr>
          <p:cNvPr id="69" name="CustomShape 20"/>
          <p:cNvSpPr/>
          <p:nvPr/>
        </p:nvSpPr>
        <p:spPr>
          <a:xfrm>
            <a:off x="1005840" y="12161520"/>
            <a:ext cx="11795760" cy="9519120"/>
          </a:xfrm>
          <a:prstGeom prst="rect">
            <a:avLst/>
          </a:prstGeom>
          <a:noFill/>
          <a:ln w="12600">
            <a:solidFill>
              <a:srgbClr val="000000"/>
            </a:solidFill>
            <a:miter/>
          </a:ln>
        </p:spPr>
        <p:style>
          <a:lnRef idx="0"/>
          <a:fillRef idx="0"/>
          <a:effectRef idx="0"/>
          <a:fontRef idx="minor"/>
        </p:style>
      </p:sp>
      <p:sp>
        <p:nvSpPr>
          <p:cNvPr id="70" name="CustomShape 21"/>
          <p:cNvSpPr/>
          <p:nvPr/>
        </p:nvSpPr>
        <p:spPr>
          <a:xfrm>
            <a:off x="27249120" y="4683240"/>
            <a:ext cx="8686800" cy="11704320"/>
          </a:xfrm>
          <a:prstGeom prst="rect">
            <a:avLst/>
          </a:prstGeom>
          <a:noFill/>
          <a:ln w="12600">
            <a:solidFill>
              <a:srgbClr val="000000"/>
            </a:solidFill>
            <a:miter/>
          </a:ln>
        </p:spPr>
        <p:style>
          <a:lnRef idx="0"/>
          <a:fillRef idx="0"/>
          <a:effectRef idx="0"/>
          <a:fontRef idx="minor"/>
        </p:style>
      </p:sp>
      <p:sp>
        <p:nvSpPr>
          <p:cNvPr id="71" name="CustomShape 22"/>
          <p:cNvSpPr/>
          <p:nvPr/>
        </p:nvSpPr>
        <p:spPr>
          <a:xfrm>
            <a:off x="731520" y="23334480"/>
            <a:ext cx="34953120" cy="3840480"/>
          </a:xfrm>
          <a:prstGeom prst="rect">
            <a:avLst/>
          </a:prstGeom>
          <a:noFill/>
          <a:ln w="12600">
            <a:solidFill>
              <a:srgbClr val="000000"/>
            </a:solidFill>
            <a:miter/>
          </a:ln>
        </p:spPr>
        <p:style>
          <a:lnRef idx="0"/>
          <a:fillRef idx="0"/>
          <a:effectRef idx="0"/>
          <a:fontRef idx="minor"/>
        </p:style>
      </p:sp>
      <p:sp>
        <p:nvSpPr>
          <p:cNvPr id="72" name="TextShape 23"/>
          <p:cNvSpPr txBox="1"/>
          <p:nvPr/>
        </p:nvSpPr>
        <p:spPr>
          <a:xfrm>
            <a:off x="1005840" y="4545000"/>
            <a:ext cx="11704320" cy="5056200"/>
          </a:xfrm>
          <a:prstGeom prst="rect">
            <a:avLst/>
          </a:prstGeom>
          <a:noFill/>
          <a:ln>
            <a:noFill/>
          </a:ln>
        </p:spPr>
        <p:txBody>
          <a:bodyPr lIns="90000" rIns="90000" tIns="45000" bIns="45000"/>
          <a:p>
            <a:r>
              <a:rPr lang="en-US" sz="3200">
                <a:latin typeface="Times New Roman"/>
              </a:rPr>
              <a:t>	</a:t>
            </a:r>
            <a:r>
              <a:rPr lang="en-US" sz="3200">
                <a:latin typeface="Times New Roman"/>
              </a:rPr>
              <a:t>We first attempted to implement “People-Tracking-by-Detection and People-Detection-by-Tracking” [A], but quickly found  that to be too ambitions for our time constraints.  Instead, we opted to implement the first half of their paper, which deals entirely with detection.</a:t>
            </a:r>
            <a:endParaRPr/>
          </a:p>
          <a:p>
            <a:r>
              <a:rPr lang="en-US" sz="3200">
                <a:latin typeface="Times New Roman"/>
              </a:rPr>
              <a:t>	</a:t>
            </a:r>
            <a:r>
              <a:rPr lang="en-US" sz="3200">
                <a:latin typeface="Times New Roman"/>
              </a:rPr>
              <a:t>While we were able to implement the paper in its basic state, we ran into many problems early on in the pipeline, especially with keypoint detection and feature descriptors, which ultimately resulted in poor results.  In addition to discussing the theory of the paper and our implementation of it, we also discuss the reasons for our failures, as well as plans to improve our results.</a:t>
            </a:r>
            <a:endParaRPr/>
          </a:p>
        </p:txBody>
      </p:sp>
      <p:sp>
        <p:nvSpPr>
          <p:cNvPr id="73" name="CustomShape 24"/>
          <p:cNvSpPr/>
          <p:nvPr/>
        </p:nvSpPr>
        <p:spPr>
          <a:xfrm>
            <a:off x="4572000" y="3423240"/>
            <a:ext cx="3566160" cy="934200"/>
          </a:xfrm>
          <a:prstGeom prst="rect">
            <a:avLst/>
          </a:prstGeom>
          <a:noFill/>
          <a:ln>
            <a:noFill/>
          </a:ln>
        </p:spPr>
        <p:style>
          <a:lnRef idx="0"/>
          <a:fillRef idx="0"/>
          <a:effectRef idx="0"/>
          <a:fontRef idx="minor"/>
        </p:style>
        <p:txBody>
          <a:bodyPr lIns="90000" rIns="90000" tIns="45000" bIns="45000"/>
          <a:p>
            <a:pPr algn="ctr"/>
            <a:r>
              <a:rPr lang="en-US" sz="6000" strike="noStrike">
                <a:latin typeface="Times New Roman"/>
              </a:rPr>
              <a:t>Overview</a:t>
            </a:r>
            <a:endParaRPr/>
          </a:p>
        </p:txBody>
      </p:sp>
      <p:pic>
        <p:nvPicPr>
          <p:cNvPr id="74" name="" descr=""/>
          <p:cNvPicPr/>
          <p:nvPr/>
        </p:nvPicPr>
        <p:blipFill>
          <a:blip r:embed="rId13"/>
          <a:stretch/>
        </p:blipFill>
        <p:spPr>
          <a:xfrm>
            <a:off x="13441680" y="4382280"/>
            <a:ext cx="5244840" cy="3044160"/>
          </a:xfrm>
          <a:prstGeom prst="rect">
            <a:avLst/>
          </a:prstGeom>
          <a:ln>
            <a:noFill/>
          </a:ln>
        </p:spPr>
      </p:pic>
      <p:sp>
        <p:nvSpPr>
          <p:cNvPr id="75" name="TextShape 25"/>
          <p:cNvSpPr txBox="1"/>
          <p:nvPr/>
        </p:nvSpPr>
        <p:spPr>
          <a:xfrm>
            <a:off x="18044280" y="6694920"/>
            <a:ext cx="902880" cy="803880"/>
          </a:xfrm>
          <a:prstGeom prst="rect">
            <a:avLst/>
          </a:prstGeom>
          <a:noFill/>
          <a:ln>
            <a:noFill/>
          </a:ln>
        </p:spPr>
        <p:txBody>
          <a:bodyPr lIns="90000" rIns="90000" tIns="45000" bIns="45000"/>
          <a:p>
            <a:r>
              <a:rPr lang="en-US" sz="3200">
                <a:latin typeface="Times New Roman"/>
              </a:rPr>
              <a:t>[A]</a:t>
            </a:r>
            <a:endParaRPr/>
          </a:p>
        </p:txBody>
      </p:sp>
      <p:pic>
        <p:nvPicPr>
          <p:cNvPr id="76" name="" descr=""/>
          <p:cNvPicPr/>
          <p:nvPr/>
        </p:nvPicPr>
        <p:blipFill>
          <a:blip r:embed="rId14"/>
          <a:stretch/>
        </p:blipFill>
        <p:spPr>
          <a:xfrm>
            <a:off x="13350240" y="9339480"/>
            <a:ext cx="1961280" cy="3200400"/>
          </a:xfrm>
          <a:prstGeom prst="rect">
            <a:avLst/>
          </a:prstGeom>
          <a:ln>
            <a:noFill/>
          </a:ln>
        </p:spPr>
      </p:pic>
      <p:pic>
        <p:nvPicPr>
          <p:cNvPr id="77" name="" descr=""/>
          <p:cNvPicPr/>
          <p:nvPr/>
        </p:nvPicPr>
        <p:blipFill>
          <a:blip r:embed="rId15"/>
          <a:stretch/>
        </p:blipFill>
        <p:spPr>
          <a:xfrm>
            <a:off x="17739360" y="14752080"/>
            <a:ext cx="2360160" cy="3627360"/>
          </a:xfrm>
          <a:prstGeom prst="rect">
            <a:avLst/>
          </a:prstGeom>
          <a:ln>
            <a:noFill/>
          </a:ln>
        </p:spPr>
      </p:pic>
      <p:pic>
        <p:nvPicPr>
          <p:cNvPr id="78" name="" descr=""/>
          <p:cNvPicPr/>
          <p:nvPr/>
        </p:nvPicPr>
        <p:blipFill>
          <a:blip r:embed="rId16"/>
          <a:stretch/>
        </p:blipFill>
        <p:spPr>
          <a:xfrm>
            <a:off x="20545920" y="14710680"/>
            <a:ext cx="2222640" cy="3599640"/>
          </a:xfrm>
          <a:prstGeom prst="rect">
            <a:avLst/>
          </a:prstGeom>
          <a:ln>
            <a:noFill/>
          </a:ln>
        </p:spPr>
      </p:pic>
      <p:pic>
        <p:nvPicPr>
          <p:cNvPr id="79" name="" descr=""/>
          <p:cNvPicPr/>
          <p:nvPr/>
        </p:nvPicPr>
        <p:blipFill>
          <a:blip r:embed="rId17"/>
          <a:stretch/>
        </p:blipFill>
        <p:spPr>
          <a:xfrm>
            <a:off x="32787720" y="5226120"/>
            <a:ext cx="2504880" cy="3840480"/>
          </a:xfrm>
          <a:prstGeom prst="rect">
            <a:avLst/>
          </a:prstGeom>
          <a:ln>
            <a:noFill/>
          </a:ln>
        </p:spPr>
      </p:pic>
      <p:sp>
        <p:nvSpPr>
          <p:cNvPr id="80" name="Line 26"/>
          <p:cNvSpPr/>
          <p:nvPr/>
        </p:nvSpPr>
        <p:spPr>
          <a:xfrm>
            <a:off x="29605320" y="12056760"/>
            <a:ext cx="978840" cy="0"/>
          </a:xfrm>
          <a:prstGeom prst="line">
            <a:avLst/>
          </a:prstGeom>
          <a:ln w="91440">
            <a:solidFill>
              <a:srgbClr val="000000"/>
            </a:solidFill>
            <a:round/>
            <a:tailEnd len="med" type="triangle" w="med"/>
          </a:ln>
        </p:spPr>
      </p:sp>
      <p:sp>
        <p:nvSpPr>
          <p:cNvPr id="81" name="Line 27"/>
          <p:cNvSpPr/>
          <p:nvPr/>
        </p:nvSpPr>
        <p:spPr>
          <a:xfrm>
            <a:off x="32235840" y="12037320"/>
            <a:ext cx="978840" cy="0"/>
          </a:xfrm>
          <a:prstGeom prst="line">
            <a:avLst/>
          </a:prstGeom>
          <a:ln w="91440">
            <a:solidFill>
              <a:srgbClr val="000000"/>
            </a:solidFill>
            <a:round/>
            <a:tailEnd len="med" type="triangle" w="med"/>
          </a:ln>
        </p:spPr>
      </p:sp>
      <p:sp>
        <p:nvSpPr>
          <p:cNvPr id="82" name="Line 28"/>
          <p:cNvSpPr/>
          <p:nvPr/>
        </p:nvSpPr>
        <p:spPr>
          <a:xfrm flipH="1">
            <a:off x="34237080" y="9449640"/>
            <a:ext cx="27000" cy="1188720"/>
          </a:xfrm>
          <a:prstGeom prst="line">
            <a:avLst/>
          </a:prstGeom>
          <a:ln w="91440">
            <a:solidFill>
              <a:srgbClr val="000000"/>
            </a:solidFill>
            <a:round/>
            <a:tailEnd len="med" type="triangle" w="med"/>
          </a:ln>
        </p:spPr>
      </p:sp>
      <p:sp>
        <p:nvSpPr>
          <p:cNvPr id="83" name="CustomShape 29"/>
          <p:cNvSpPr/>
          <p:nvPr/>
        </p:nvSpPr>
        <p:spPr>
          <a:xfrm>
            <a:off x="822960" y="3474720"/>
            <a:ext cx="11887200" cy="6126480"/>
          </a:xfrm>
          <a:prstGeom prst="rect">
            <a:avLst/>
          </a:prstGeom>
          <a:noFill/>
          <a:ln w="12600">
            <a:solidFill>
              <a:srgbClr val="000000"/>
            </a:solidFill>
            <a:miter/>
          </a:ln>
        </p:spPr>
        <p:style>
          <a:lnRef idx="0"/>
          <a:fillRef idx="0"/>
          <a:effectRef idx="0"/>
          <a:fontRef idx="minor"/>
        </p:style>
      </p:sp>
      <p:sp>
        <p:nvSpPr>
          <p:cNvPr id="84" name="CustomShape 30"/>
          <p:cNvSpPr/>
          <p:nvPr/>
        </p:nvSpPr>
        <p:spPr>
          <a:xfrm>
            <a:off x="16225920" y="8222400"/>
            <a:ext cx="3566160" cy="934200"/>
          </a:xfrm>
          <a:prstGeom prst="rect">
            <a:avLst/>
          </a:prstGeom>
          <a:noFill/>
          <a:ln>
            <a:noFill/>
          </a:ln>
        </p:spPr>
        <p:style>
          <a:lnRef idx="0"/>
          <a:fillRef idx="0"/>
          <a:effectRef idx="0"/>
          <a:fontRef idx="minor"/>
        </p:style>
        <p:txBody>
          <a:bodyPr lIns="90000" rIns="90000" tIns="45000" bIns="45000"/>
          <a:p>
            <a:pPr algn="ctr"/>
            <a:r>
              <a:rPr lang="en-US" sz="6000" strike="noStrike">
                <a:latin typeface="Times New Roman"/>
              </a:rPr>
              <a:t>Training</a:t>
            </a:r>
            <a:endParaRPr/>
          </a:p>
        </p:txBody>
      </p:sp>
      <p:sp>
        <p:nvSpPr>
          <p:cNvPr id="85" name="CustomShape 31"/>
          <p:cNvSpPr/>
          <p:nvPr/>
        </p:nvSpPr>
        <p:spPr>
          <a:xfrm>
            <a:off x="26974800" y="3569040"/>
            <a:ext cx="8869680" cy="934200"/>
          </a:xfrm>
          <a:prstGeom prst="rect">
            <a:avLst/>
          </a:prstGeom>
          <a:noFill/>
          <a:ln>
            <a:noFill/>
          </a:ln>
        </p:spPr>
        <p:style>
          <a:lnRef idx="0"/>
          <a:fillRef idx="0"/>
          <a:effectRef idx="0"/>
          <a:fontRef idx="minor"/>
        </p:style>
        <p:txBody>
          <a:bodyPr lIns="90000" rIns="90000" tIns="45000" bIns="45000"/>
          <a:p>
            <a:pPr algn="ctr"/>
            <a:r>
              <a:rPr lang="en-US" sz="6000" strike="noStrike">
                <a:latin typeface="Times New Roman"/>
              </a:rPr>
              <a:t>Detection</a:t>
            </a:r>
            <a:endParaRPr/>
          </a:p>
        </p:txBody>
      </p:sp>
      <p:sp>
        <p:nvSpPr>
          <p:cNvPr id="86" name="CustomShape 32"/>
          <p:cNvSpPr/>
          <p:nvPr/>
        </p:nvSpPr>
        <p:spPr>
          <a:xfrm>
            <a:off x="16215480" y="3566160"/>
            <a:ext cx="6217920" cy="934200"/>
          </a:xfrm>
          <a:prstGeom prst="rect">
            <a:avLst/>
          </a:prstGeom>
          <a:noFill/>
          <a:ln>
            <a:noFill/>
          </a:ln>
        </p:spPr>
        <p:style>
          <a:lnRef idx="0"/>
          <a:fillRef idx="0"/>
          <a:effectRef idx="0"/>
          <a:fontRef idx="minor"/>
        </p:style>
        <p:txBody>
          <a:bodyPr lIns="90000" rIns="90000" tIns="45000" bIns="45000"/>
          <a:p>
            <a:pPr algn="ctr"/>
            <a:r>
              <a:rPr lang="en-US" sz="6000" strike="noStrike">
                <a:latin typeface="Times New Roman"/>
              </a:rPr>
              <a:t>Part-Based Model</a:t>
            </a:r>
            <a:endParaRPr/>
          </a:p>
        </p:txBody>
      </p:sp>
      <p:sp>
        <p:nvSpPr>
          <p:cNvPr id="87" name="TextShape 33"/>
          <p:cNvSpPr txBox="1"/>
          <p:nvPr/>
        </p:nvSpPr>
        <p:spPr>
          <a:xfrm>
            <a:off x="1005840" y="4545000"/>
            <a:ext cx="11704320" cy="5056200"/>
          </a:xfrm>
          <a:prstGeom prst="rect">
            <a:avLst/>
          </a:prstGeom>
          <a:noFill/>
          <a:ln>
            <a:noFill/>
          </a:ln>
        </p:spPr>
        <p:txBody>
          <a:bodyPr lIns="90000" rIns="90000" tIns="45000" bIns="45000"/>
          <a:p>
            <a:r>
              <a:rPr lang="en-US" sz="3200">
                <a:latin typeface="Times New Roman"/>
              </a:rPr>
              <a:t>	</a:t>
            </a:r>
            <a:r>
              <a:rPr lang="en-US" sz="3200">
                <a:latin typeface="Times New Roman"/>
              </a:rPr>
              <a:t>We first attempted to implement “People-Tracking-by-Detection and People-Detection-by-Tracking” [A], but quickly found  that to be too ambitions for our time constraints.  Instead, we opted to implement the first half of their paper, which deals entirely with detection.</a:t>
            </a:r>
            <a:endParaRPr/>
          </a:p>
          <a:p>
            <a:r>
              <a:rPr lang="en-US" sz="3200">
                <a:latin typeface="Times New Roman"/>
              </a:rPr>
              <a:t>	</a:t>
            </a:r>
            <a:r>
              <a:rPr lang="en-US" sz="3200">
                <a:latin typeface="Times New Roman"/>
              </a:rPr>
              <a:t>While we were able to implement the paper in its basic state, we ran into many problems early on in the pipeline, especially with keypoint detection and feature descriptors, which ultimately resulted in poor results.  In addition to discussing the theory of the paper and our implementation of it, we also discuss the reasons for our failures, as well as plans to improve our results.</a:t>
            </a:r>
            <a:endParaRPr/>
          </a:p>
        </p:txBody>
      </p:sp>
      <p:sp>
        <p:nvSpPr>
          <p:cNvPr id="88" name="TextShape 34"/>
          <p:cNvSpPr txBox="1"/>
          <p:nvPr/>
        </p:nvSpPr>
        <p:spPr>
          <a:xfrm>
            <a:off x="7040880" y="21854160"/>
            <a:ext cx="11704320" cy="2799000"/>
          </a:xfrm>
          <a:prstGeom prst="rect">
            <a:avLst/>
          </a:prstGeom>
          <a:noFill/>
          <a:ln>
            <a:noFill/>
          </a:ln>
        </p:spPr>
        <p:txBody>
          <a:bodyPr lIns="90000" rIns="90000" tIns="45000" bIns="45000"/>
          <a:p>
            <a:r>
              <a:rPr lang="en-US" sz="3200">
                <a:latin typeface="Times New Roman"/>
              </a:rPr>
              <a:t>REFERENCES NOT YET USED:</a:t>
            </a:r>
            <a:endParaRPr/>
          </a:p>
          <a:p>
            <a:r>
              <a:rPr lang="en-US" sz="3200">
                <a:latin typeface="Times New Roman"/>
              </a:rPr>
              <a:t>Mention that reference D says to do away with Shape Contexts</a:t>
            </a:r>
            <a:endParaRPr/>
          </a:p>
          <a:p>
            <a:r>
              <a:rPr lang="en-US" sz="3200">
                <a:latin typeface="Times New Roman"/>
              </a:rPr>
              <a:t>Mention that reference E describes how to perform the probability maximization efficiently with dynamic programming techniques</a:t>
            </a:r>
            <a:endParaRPr/>
          </a:p>
          <a:p>
            <a:r>
              <a:rPr lang="en-US" sz="3200">
                <a:latin typeface="Times New Roman"/>
              </a:rPr>
              <a:t>Mention that reference F describes Harris-Laplace interest point detectors”</a:t>
            </a:r>
            <a:endParaRPr/>
          </a:p>
        </p:txBody>
      </p:sp>
      <p:sp>
        <p:nvSpPr>
          <p:cNvPr id="89" name="CustomShape 35"/>
          <p:cNvSpPr/>
          <p:nvPr/>
        </p:nvSpPr>
        <p:spPr>
          <a:xfrm>
            <a:off x="16184880" y="20005560"/>
            <a:ext cx="5120640" cy="934200"/>
          </a:xfrm>
          <a:prstGeom prst="rect">
            <a:avLst/>
          </a:prstGeom>
          <a:noFill/>
          <a:ln>
            <a:noFill/>
          </a:ln>
        </p:spPr>
        <p:style>
          <a:lnRef idx="0"/>
          <a:fillRef idx="0"/>
          <a:effectRef idx="0"/>
          <a:fontRef idx="minor"/>
        </p:style>
        <p:txBody>
          <a:bodyPr lIns="90000" rIns="90000" tIns="45000" bIns="45000"/>
          <a:p>
            <a:pPr algn="ctr"/>
            <a:r>
              <a:rPr lang="en-US" sz="6000" strike="noStrike">
                <a:latin typeface="Times New Roman"/>
              </a:rPr>
              <a:t>Future Work</a:t>
            </a:r>
            <a:endParaRPr/>
          </a:p>
        </p:txBody>
      </p:sp>
      <p:sp>
        <p:nvSpPr>
          <p:cNvPr id="90" name="TextShape 36"/>
          <p:cNvSpPr txBox="1"/>
          <p:nvPr/>
        </p:nvSpPr>
        <p:spPr>
          <a:xfrm>
            <a:off x="22311360" y="19591200"/>
            <a:ext cx="7772400" cy="993240"/>
          </a:xfrm>
          <a:prstGeom prst="rect">
            <a:avLst/>
          </a:prstGeom>
          <a:noFill/>
          <a:ln>
            <a:noFill/>
          </a:ln>
        </p:spPr>
        <p:txBody>
          <a:bodyPr lIns="90000" rIns="90000" tIns="45000" bIns="45000"/>
          <a:p>
            <a:r>
              <a:rPr lang="en-US" sz="3200">
                <a:latin typeface="Times New Roman"/>
              </a:rPr>
              <a:t>p(L | a, E) </a:t>
            </a:r>
            <a:r>
              <a:rPr lang="en-US" sz="3200">
                <a:latin typeface="Times New Roman"/>
                <a:ea typeface="Times New Roman"/>
              </a:rPr>
              <a:t>≈ ∏ p(x | x , a) [ β + </a:t>
            </a:r>
            <a:r>
              <a:rPr lang="en-US" sz="3200">
                <a:latin typeface="Times New Roman"/>
                <a:ea typeface="Times New Roman"/>
              </a:rPr>
              <a:t>∑  p(x | a, e ) ]</a:t>
            </a:r>
            <a:endParaRPr/>
          </a:p>
        </p:txBody>
      </p:sp>
      <p:sp>
        <p:nvSpPr>
          <p:cNvPr id="91" name="TextShape 37"/>
          <p:cNvSpPr txBox="1"/>
          <p:nvPr/>
        </p:nvSpPr>
        <p:spPr>
          <a:xfrm>
            <a:off x="24708240" y="19859400"/>
            <a:ext cx="5009760" cy="657000"/>
          </a:xfrm>
          <a:prstGeom prst="rect">
            <a:avLst/>
          </a:prstGeom>
          <a:noFill/>
          <a:ln>
            <a:noFill/>
          </a:ln>
        </p:spPr>
        <p:txBody>
          <a:bodyPr lIns="90000" rIns="90000" tIns="45000" bIns="45000"/>
          <a:p>
            <a:r>
              <a:rPr lang="en-US" sz="2000">
                <a:latin typeface="Arial"/>
              </a:rPr>
              <a:t>i        i      0                          k        i            k</a:t>
            </a:r>
            <a:endParaRPr/>
          </a:p>
        </p:txBody>
      </p:sp>
      <p:sp>
        <p:nvSpPr>
          <p:cNvPr id="92" name="TextShape 38"/>
          <p:cNvSpPr txBox="1"/>
          <p:nvPr/>
        </p:nvSpPr>
        <p:spPr>
          <a:xfrm>
            <a:off x="22402800" y="20678040"/>
            <a:ext cx="7772400" cy="993240"/>
          </a:xfrm>
          <a:prstGeom prst="rect">
            <a:avLst/>
          </a:prstGeom>
          <a:noFill/>
          <a:ln>
            <a:noFill/>
          </a:ln>
        </p:spPr>
        <p:txBody>
          <a:bodyPr lIns="90000" rIns="90000" tIns="45000" bIns="45000"/>
          <a:p>
            <a:r>
              <a:rPr lang="en-US" sz="3200">
                <a:latin typeface="Times New Roman"/>
              </a:rPr>
              <a:t>p(x  | a, e ) =</a:t>
            </a:r>
            <a:r>
              <a:rPr lang="en-US" sz="3200">
                <a:latin typeface="Times New Roman"/>
                <a:ea typeface="Times New Roman"/>
              </a:rPr>
              <a:t> ∑  p(x | a, c , e     ) p(c  | e    )</a:t>
            </a:r>
            <a:endParaRPr/>
          </a:p>
        </p:txBody>
      </p:sp>
      <p:sp>
        <p:nvSpPr>
          <p:cNvPr id="93" name="TextShape 39"/>
          <p:cNvSpPr txBox="1"/>
          <p:nvPr/>
        </p:nvSpPr>
        <p:spPr>
          <a:xfrm>
            <a:off x="22970880" y="20951280"/>
            <a:ext cx="6472800" cy="373680"/>
          </a:xfrm>
          <a:prstGeom prst="rect">
            <a:avLst/>
          </a:prstGeom>
          <a:noFill/>
          <a:ln>
            <a:noFill/>
          </a:ln>
        </p:spPr>
        <p:txBody>
          <a:bodyPr lIns="90000" rIns="90000" tIns="45000" bIns="45000"/>
          <a:p>
            <a:r>
              <a:rPr lang="en-US" sz="2000">
                <a:latin typeface="Arial"/>
              </a:rPr>
              <a:t>i            k                       i            j      k                j       k</a:t>
            </a:r>
            <a:endParaRPr/>
          </a:p>
        </p:txBody>
      </p:sp>
      <p:sp>
        <p:nvSpPr>
          <p:cNvPr id="94" name="TextShape 40"/>
          <p:cNvSpPr txBox="1"/>
          <p:nvPr/>
        </p:nvSpPr>
        <p:spPr>
          <a:xfrm>
            <a:off x="26974800" y="20678040"/>
            <a:ext cx="2651760" cy="373680"/>
          </a:xfrm>
          <a:prstGeom prst="rect">
            <a:avLst/>
          </a:prstGeom>
          <a:noFill/>
          <a:ln>
            <a:noFill/>
          </a:ln>
        </p:spPr>
        <p:txBody>
          <a:bodyPr lIns="90000" rIns="90000" tIns="45000" bIns="45000"/>
          <a:p>
            <a:r>
              <a:rPr lang="en-US" sz="2000">
                <a:latin typeface="Arial"/>
              </a:rPr>
              <a:t>pos                    app</a:t>
            </a:r>
            <a:endParaRPr/>
          </a:p>
        </p:txBody>
      </p:sp>
      <p:sp>
        <p:nvSpPr>
          <p:cNvPr id="95" name="TextShape 41"/>
          <p:cNvSpPr txBox="1"/>
          <p:nvPr/>
        </p:nvSpPr>
        <p:spPr>
          <a:xfrm>
            <a:off x="15563520" y="8980560"/>
            <a:ext cx="11247120" cy="1896120"/>
          </a:xfrm>
          <a:prstGeom prst="rect">
            <a:avLst/>
          </a:prstGeom>
          <a:noFill/>
          <a:ln>
            <a:noFill/>
          </a:ln>
        </p:spPr>
        <p:txBody>
          <a:bodyPr lIns="90000" rIns="90000" tIns="45000" bIns="45000"/>
          <a:p>
            <a:r>
              <a:rPr lang="en-US" sz="3200">
                <a:latin typeface="Times New Roman"/>
              </a:rPr>
              <a:t>We were fortunate to have a well-labeld training set (from [A]) giving the L={xi} set for each person in a seriese of images, where xi is the position of the ith part of the person.</a:t>
            </a:r>
            <a:endParaRPr/>
          </a:p>
          <a:p>
            <a:r>
              <a:rPr lang="en-US" sz="3200">
                <a:latin typeface="Times New Roman"/>
              </a:rPr>
              <a:t>In training, we fit several gaussian distributions:</a:t>
            </a:r>
            <a:endParaRPr/>
          </a:p>
        </p:txBody>
      </p:sp>
      <p:sp>
        <p:nvSpPr>
          <p:cNvPr id="96" name="TextShape 42"/>
          <p:cNvSpPr txBox="1"/>
          <p:nvPr/>
        </p:nvSpPr>
        <p:spPr>
          <a:xfrm>
            <a:off x="15455520" y="11808360"/>
            <a:ext cx="10881360" cy="993240"/>
          </a:xfrm>
          <a:prstGeom prst="rect">
            <a:avLst/>
          </a:prstGeom>
          <a:noFill/>
          <a:ln>
            <a:noFill/>
          </a:ln>
        </p:spPr>
        <p:txBody>
          <a:bodyPr lIns="90000" rIns="90000" tIns="45000" bIns="45000"/>
          <a:p>
            <a:r>
              <a:rPr lang="en-US" sz="3200">
                <a:latin typeface="Times New Roman"/>
              </a:rPr>
              <a:t>We also use clustering on shape contexts, and state that p(cj | ek_app) is proportional to the L2 norm of (cj - ek_app).</a:t>
            </a:r>
            <a:endParaRPr/>
          </a:p>
        </p:txBody>
      </p:sp>
      <p:sp>
        <p:nvSpPr>
          <p:cNvPr id="97" name="TextShape 43"/>
          <p:cNvSpPr txBox="1"/>
          <p:nvPr/>
        </p:nvSpPr>
        <p:spPr>
          <a:xfrm>
            <a:off x="19512360" y="5303520"/>
            <a:ext cx="4170600" cy="541800"/>
          </a:xfrm>
          <a:prstGeom prst="rect">
            <a:avLst/>
          </a:prstGeom>
          <a:noFill/>
          <a:ln>
            <a:noFill/>
          </a:ln>
        </p:spPr>
        <p:txBody>
          <a:bodyPr lIns="90000" rIns="90000" tIns="45000" bIns="45000"/>
          <a:p>
            <a:r>
              <a:rPr lang="en-US" sz="3200">
                <a:latin typeface="Times New Roman"/>
              </a:rPr>
              <a:t>EXPLANATION HERE</a:t>
            </a:r>
            <a:endParaRPr/>
          </a:p>
        </p:txBody>
      </p:sp>
      <p:sp>
        <p:nvSpPr>
          <p:cNvPr id="98" name="TextShape 44"/>
          <p:cNvSpPr txBox="1"/>
          <p:nvPr/>
        </p:nvSpPr>
        <p:spPr>
          <a:xfrm>
            <a:off x="27797760" y="5394960"/>
            <a:ext cx="4170600" cy="541800"/>
          </a:xfrm>
          <a:prstGeom prst="rect">
            <a:avLst/>
          </a:prstGeom>
          <a:noFill/>
          <a:ln>
            <a:noFill/>
          </a:ln>
        </p:spPr>
        <p:txBody>
          <a:bodyPr lIns="90000" rIns="90000" tIns="45000" bIns="45000"/>
          <a:p>
            <a:r>
              <a:rPr lang="en-US" sz="3200">
                <a:latin typeface="Times New Roman"/>
              </a:rPr>
              <a:t>EXPLANATION HERE</a:t>
            </a:r>
            <a:endParaRPr/>
          </a:p>
        </p:txBody>
      </p:sp>
      <p:sp>
        <p:nvSpPr>
          <p:cNvPr id="99" name="CustomShape 45"/>
          <p:cNvSpPr/>
          <p:nvPr/>
        </p:nvSpPr>
        <p:spPr>
          <a:xfrm>
            <a:off x="26810640" y="3566160"/>
            <a:ext cx="9491040" cy="13533120"/>
          </a:xfrm>
          <a:prstGeom prst="rect">
            <a:avLst/>
          </a:prstGeom>
          <a:noFill/>
          <a:ln w="12600">
            <a:solidFill>
              <a:srgbClr val="000000"/>
            </a:solidFill>
            <a:miter/>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77505</TotalTime>
  <Application>LibreOffice/4.4.0.3$Windows_x86 LibreOffice_project/de093506bcdc5fafd9023ee680b8c60e3e0645d7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en-US</dc:language>
  <dcterms:modified xsi:type="dcterms:W3CDTF">2015-12-06T22:36:28Z</dcterms:modified>
  <cp:revision>42</cp:revision>
</cp:coreProperties>
</file>

<file path=docProps/custom.xml><?xml version="1.0" encoding="utf-8"?>
<Properties xmlns="http://schemas.openxmlformats.org/officeDocument/2006/custom-properties" xmlns:vt="http://schemas.openxmlformats.org/officeDocument/2006/docPropsVTypes"/>
</file>