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3" r:id="rId7"/>
    <p:sldId id="266" r:id="rId8"/>
    <p:sldId id="265" r:id="rId9"/>
    <p:sldId id="274" r:id="rId10"/>
    <p:sldId id="267" r:id="rId11"/>
    <p:sldId id="268" r:id="rId12"/>
    <p:sldId id="271" r:id="rId13"/>
    <p:sldId id="269" r:id="rId14"/>
    <p:sldId id="272" r:id="rId15"/>
    <p:sldId id="273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30" autoAdjust="0"/>
  </p:normalViewPr>
  <p:slideViewPr>
    <p:cSldViewPr snapToGrid="0" snapToObjects="1">
      <p:cViewPr varScale="1">
        <p:scale>
          <a:sx n="109" d="100"/>
          <a:sy n="109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93FC7-60AF-A74E-A4CE-57A3C0FD7066}" type="datetimeFigureOut">
              <a:rPr lang="en-US" smtClean="0"/>
              <a:t>21/7/14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6268B-20EC-6E4B-857C-9E27F9CA6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www.macrumors.com</a:t>
            </a:r>
            <a:r>
              <a:rPr lang="en-US" dirty="0" smtClean="0"/>
              <a:t>/2014/01/21/apple-iris-scanning/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www.biometricupdate.com</a:t>
            </a:r>
            <a:r>
              <a:rPr lang="en-US" dirty="0" smtClean="0"/>
              <a:t>/201407/visa-</a:t>
            </a:r>
            <a:r>
              <a:rPr lang="en-US" dirty="0" err="1" smtClean="0"/>
              <a:t>europe</a:t>
            </a:r>
            <a:r>
              <a:rPr lang="en-US" dirty="0" smtClean="0"/>
              <a:t>-considers-biometric-authentication-for-payment 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www.biometricupdate.com</a:t>
            </a:r>
            <a:r>
              <a:rPr lang="en-US" dirty="0" smtClean="0"/>
              <a:t>/201407/samsung-galaxy-note-5-may-feature-iris-scanning-technology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www.crimtrac.gov.au</a:t>
            </a:r>
            <a:r>
              <a:rPr lang="en-US" dirty="0" smtClean="0"/>
              <a:t>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268B-20EC-6E4B-857C-9E27F9CA63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86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268B-20EC-6E4B-857C-9E27F9CA63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8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5B3-94C0-BA45-B657-B94851ABBEF1}" type="datetimeFigureOut">
              <a:rPr lang="en-US" smtClean="0"/>
              <a:t>21/7/14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6EF0-EE7C-B442-967F-F9726A38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6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5B3-94C0-BA45-B657-B94851ABBEF1}" type="datetimeFigureOut">
              <a:rPr lang="en-US" smtClean="0"/>
              <a:t>21/7/14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6EF0-EE7C-B442-967F-F9726A38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5B3-94C0-BA45-B657-B94851ABBEF1}" type="datetimeFigureOut">
              <a:rPr lang="en-US" smtClean="0"/>
              <a:t>21/7/14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6EF0-EE7C-B442-967F-F9726A38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6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5B3-94C0-BA45-B657-B94851ABBEF1}" type="datetimeFigureOut">
              <a:rPr lang="en-US" smtClean="0"/>
              <a:t>21/7/14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6EF0-EE7C-B442-967F-F9726A38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0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5B3-94C0-BA45-B657-B94851ABBEF1}" type="datetimeFigureOut">
              <a:rPr lang="en-US" smtClean="0"/>
              <a:t>21/7/14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6EF0-EE7C-B442-967F-F9726A38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5B3-94C0-BA45-B657-B94851ABBEF1}" type="datetimeFigureOut">
              <a:rPr lang="en-US" smtClean="0"/>
              <a:t>21/7/14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6EF0-EE7C-B442-967F-F9726A38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4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5B3-94C0-BA45-B657-B94851ABBEF1}" type="datetimeFigureOut">
              <a:rPr lang="en-US" smtClean="0"/>
              <a:t>21/7/14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6EF0-EE7C-B442-967F-F9726A38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5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5B3-94C0-BA45-B657-B94851ABBEF1}" type="datetimeFigureOut">
              <a:rPr lang="en-US" smtClean="0"/>
              <a:t>21/7/14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6EF0-EE7C-B442-967F-F9726A38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7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5B3-94C0-BA45-B657-B94851ABBEF1}" type="datetimeFigureOut">
              <a:rPr lang="en-US" smtClean="0"/>
              <a:t>21/7/14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6EF0-EE7C-B442-967F-F9726A38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6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5B3-94C0-BA45-B657-B94851ABBEF1}" type="datetimeFigureOut">
              <a:rPr lang="en-US" smtClean="0"/>
              <a:t>21/7/14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6EF0-EE7C-B442-967F-F9726A38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7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5B3-94C0-BA45-B657-B94851ABBEF1}" type="datetimeFigureOut">
              <a:rPr lang="en-US" smtClean="0"/>
              <a:t>21/7/14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6EF0-EE7C-B442-967F-F9726A38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9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55B3-94C0-BA45-B657-B94851ABBEF1}" type="datetimeFigureOut">
              <a:rPr lang="en-US" smtClean="0"/>
              <a:t>21/7/14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6EF0-EE7C-B442-967F-F9726A38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k.reuters.com/article/2014/06/11/us-mastercard-data-idUKKBN0EM1CI2014061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eyeLock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CAN have your cake and eat it too</a:t>
            </a:r>
          </a:p>
          <a:p>
            <a:r>
              <a:rPr lang="en-US" sz="2800" dirty="0" smtClean="0"/>
              <a:t>(security and convenience)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8153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Value of </a:t>
            </a:r>
            <a:r>
              <a:rPr lang="en-US" dirty="0" smtClean="0">
                <a:solidFill>
                  <a:srgbClr val="FFFFFF"/>
                </a:solidFill>
              </a:rPr>
              <a:t>a Software Development Kit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Why?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Scalability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Creativity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Excellent ROI for mass adoption (out source creativity and software development)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Ex. iPhone ecosystem in 2007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Since 2008’s iPhone </a:t>
            </a:r>
            <a:r>
              <a:rPr lang="en-US" dirty="0" smtClean="0">
                <a:solidFill>
                  <a:srgbClr val="FFFFFF"/>
                </a:solidFill>
              </a:rPr>
              <a:t>Software Development Kit (SDK), </a:t>
            </a:r>
            <a:r>
              <a:rPr lang="en-US" dirty="0" smtClean="0">
                <a:solidFill>
                  <a:srgbClr val="FFFFFF"/>
                </a:solidFill>
              </a:rPr>
              <a:t>mobile apps exploded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2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464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Convenience and Security is nice…</a:t>
            </a:r>
            <a:br>
              <a:rPr lang="en-US" sz="3200" dirty="0" smtClean="0">
                <a:solidFill>
                  <a:srgbClr val="FFFFFF"/>
                </a:solidFill>
              </a:rPr>
            </a:br>
            <a:r>
              <a:rPr lang="en-US" sz="3200" dirty="0" smtClean="0">
                <a:solidFill>
                  <a:srgbClr val="FFFFFF"/>
                </a:solidFill>
              </a:rPr>
              <a:t/>
            </a:r>
            <a:br>
              <a:rPr lang="en-US" sz="3200" dirty="0" smtClean="0">
                <a:solidFill>
                  <a:srgbClr val="FFFFFF"/>
                </a:solidFill>
              </a:rPr>
            </a:br>
            <a:r>
              <a:rPr lang="en-US" sz="3200" dirty="0" smtClean="0">
                <a:solidFill>
                  <a:srgbClr val="FFFFFF"/>
                </a:solidFill>
              </a:rPr>
              <a:t>but the REAL value…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79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635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000" u="sng" dirty="0" smtClean="0">
                <a:solidFill>
                  <a:srgbClr val="FFFFFF"/>
                </a:solidFill>
              </a:rPr>
              <a:t>in the data eyeLock can potentially collect</a:t>
            </a:r>
          </a:p>
          <a:p>
            <a:pPr marL="0" indent="0" algn="ctr">
              <a:buNone/>
            </a:pPr>
            <a:endParaRPr lang="en-US" sz="2800" u="sng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Value to businesses, government</a:t>
            </a: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Insights to help make better decisions</a:t>
            </a:r>
          </a:p>
          <a:p>
            <a:pPr marL="0" indent="0">
              <a:buNone/>
            </a:pPr>
            <a:endParaRPr lang="en-US" sz="2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Big data we collect would include: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- consumer behaviour, spending patterns and habits </a:t>
            </a:r>
            <a:r>
              <a:rPr lang="en-US" sz="1800" dirty="0" smtClean="0">
                <a:solidFill>
                  <a:srgbClr val="FFFFFF"/>
                </a:solidFill>
              </a:rPr>
              <a:t>(MasterCard’s 300MM+ revenue in 2013) </a:t>
            </a:r>
            <a:r>
              <a:rPr lang="en-US" sz="1800" dirty="0" smtClean="0">
                <a:hlinkClick r:id="rId2"/>
              </a:rPr>
              <a:t>http://uk.reuters.com/article/2014/06/11/us-mastercard-data-idUKKBN0EM1CI20140611</a:t>
            </a:r>
            <a:r>
              <a:rPr lang="en-US" sz="1800" dirty="0" smtClean="0"/>
              <a:t> </a:t>
            </a:r>
            <a:endParaRPr lang="en-US" sz="1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- online browsing data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 - health records (all personal information) etc… </a:t>
            </a:r>
          </a:p>
          <a:p>
            <a:pPr marL="0" indent="0">
              <a:buNone/>
            </a:pPr>
            <a:endParaRPr lang="en-US" sz="2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5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Big Data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Cross disciplinary analytics and insights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Triggers cutting edge research in big data analytics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Ex. Know the medication spending habits of diabetics, convicted felons’ gambling intentions etc.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Additional revenue streams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Sell data and insights to businesses and governments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Use data insights to consult businesses and governments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Subsequently, we become the leader in consumer trends, providing real-time insights quicker than government statistics</a:t>
            </a:r>
          </a:p>
          <a:p>
            <a:pPr lvl="2"/>
            <a:endParaRPr lang="en-US" dirty="0" smtClean="0">
              <a:solidFill>
                <a:srgbClr val="FFFFFF"/>
              </a:solidFill>
            </a:endParaRPr>
          </a:p>
          <a:p>
            <a:pPr lvl="2"/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7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60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FFFFFF"/>
                </a:solidFill>
              </a:rPr>
              <a:t>Things to look out for…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7113"/>
            <a:ext cx="8229600" cy="5147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Strategic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Focusing on Myris  and its’ personal mobile embedment technology because of the fear of competition in the business and government market space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Two largest mobile manufacturers Apple (acquired </a:t>
            </a:r>
            <a:r>
              <a:rPr lang="en-US" sz="1800" dirty="0" err="1" smtClean="0">
                <a:solidFill>
                  <a:srgbClr val="FFFFFF"/>
                </a:solidFill>
              </a:rPr>
              <a:t>AuthenTec</a:t>
            </a:r>
            <a:r>
              <a:rPr lang="en-US" sz="1800" dirty="0" smtClean="0">
                <a:solidFill>
                  <a:srgbClr val="FFFFFF"/>
                </a:solidFill>
              </a:rPr>
              <a:t> in 2012) and Samsung (applied for patent in South Korea relating to the user interface of iris authentication in smartphones) has their own in-house biometrics team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Google’s new contact lens that analyses blood through tears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Apple hiring employees from Sano Intelligence, creator of non-invasive sticker that is able to assess blood chemistry and transmit data to receiving devices (DNA more accurate than iris)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Australian Criminal Intelligence Agency introducing biometrics identification system, 2017 (with </a:t>
            </a:r>
            <a:r>
              <a:rPr lang="en-US" sz="1800" dirty="0" err="1" smtClean="0">
                <a:solidFill>
                  <a:srgbClr val="FFFFFF"/>
                </a:solidFill>
              </a:rPr>
              <a:t>Morpho</a:t>
            </a:r>
            <a:r>
              <a:rPr lang="en-US" sz="1800" dirty="0" smtClean="0">
                <a:solidFill>
                  <a:srgbClr val="FFFFFF"/>
                </a:solidFill>
              </a:rPr>
              <a:t>)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“A long way to go” until we can fit Myris’ technology (size and weight) into a smartphone (factor of 5) – EVP Mobile, Samsung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Innovation from payment platforms – VISA, </a:t>
            </a:r>
            <a:r>
              <a:rPr lang="en-US" sz="1800" dirty="0" err="1" smtClean="0">
                <a:solidFill>
                  <a:srgbClr val="FFFFFF"/>
                </a:solidFill>
              </a:rPr>
              <a:t>MaterCard</a:t>
            </a:r>
            <a:r>
              <a:rPr lang="en-US" sz="1800" dirty="0" smtClean="0">
                <a:solidFill>
                  <a:srgbClr val="FFFFFF"/>
                </a:solidFill>
              </a:rPr>
              <a:t>, Amex, PayPal, M-</a:t>
            </a:r>
            <a:r>
              <a:rPr lang="en-US" sz="1800" dirty="0" err="1" smtClean="0">
                <a:solidFill>
                  <a:srgbClr val="FFFFFF"/>
                </a:solidFill>
              </a:rPr>
              <a:t>Pesa</a:t>
            </a:r>
            <a:r>
              <a:rPr lang="en-US" sz="1800" dirty="0" smtClean="0">
                <a:solidFill>
                  <a:srgbClr val="FFFFFF"/>
                </a:solidFill>
              </a:rPr>
              <a:t>, Square, Amazon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Public opinion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Privacy Concerns</a:t>
            </a:r>
          </a:p>
        </p:txBody>
      </p:sp>
    </p:spTree>
    <p:extLst>
      <p:ext uri="{BB962C8B-B14F-4D97-AF65-F5344CB8AC3E}">
        <p14:creationId xmlns:p14="http://schemas.microsoft.com/office/powerpoint/2010/main" val="262976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850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FFFFFF"/>
                </a:solidFill>
              </a:rPr>
              <a:t>Other things… 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2887"/>
            <a:ext cx="8229600" cy="51472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Technical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Visible Wavelength (VW) or Near Infrared Imaging (NIR)?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Requires decent lighting? Affected by alcohol consumption? Eye surgeries (cataracts)?</a:t>
            </a:r>
          </a:p>
          <a:p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Financial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Lack of past financial statements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9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Questions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Near Field Communication </a:t>
            </a:r>
            <a:r>
              <a:rPr lang="en-US" dirty="0" smtClean="0">
                <a:solidFill>
                  <a:srgbClr val="FFFFFF"/>
                </a:solidFill>
              </a:rPr>
              <a:t>&amp; Bluetooth LE to eyeLock, how are they complementary technologies?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Does eyeLock use visible wavelength technology, or near infrared imaging?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eyeLock also reduces cost when replacing access cards? How?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What are the details in regards to the development of the </a:t>
            </a:r>
            <a:r>
              <a:rPr lang="en-US" dirty="0" smtClean="0">
                <a:solidFill>
                  <a:srgbClr val="FFFFFF"/>
                </a:solidFill>
              </a:rPr>
              <a:t>Software Development Kit? </a:t>
            </a:r>
            <a:r>
              <a:rPr lang="en-US" dirty="0" smtClean="0">
                <a:solidFill>
                  <a:srgbClr val="FFFFFF"/>
                </a:solidFill>
              </a:rPr>
              <a:t>What is in phase 2 and phase 3?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Financials</a:t>
            </a:r>
          </a:p>
          <a:p>
            <a:pPr marL="914400" lvl="1" indent="-514350">
              <a:buFont typeface="Arial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Equity in return for </a:t>
            </a:r>
            <a:r>
              <a:rPr lang="en-US" dirty="0" smtClean="0">
                <a:solidFill>
                  <a:srgbClr val="FFFFFF"/>
                </a:solidFill>
              </a:rPr>
              <a:t>20MM?</a:t>
            </a:r>
            <a:endParaRPr lang="en-US" dirty="0" smtClean="0">
              <a:solidFill>
                <a:srgbClr val="FFFFFF"/>
              </a:solidFill>
            </a:endParaRPr>
          </a:p>
          <a:p>
            <a:pPr marL="914400" lvl="1" indent="-514350"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Missing past financial statements since inception in 2006</a:t>
            </a:r>
          </a:p>
        </p:txBody>
      </p:sp>
    </p:spTree>
    <p:extLst>
      <p:ext uri="{BB962C8B-B14F-4D97-AF65-F5344CB8AC3E}">
        <p14:creationId xmlns:p14="http://schemas.microsoft.com/office/powerpoint/2010/main" val="79526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Where we are now…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B2B application dominates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Employee Authorization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B of A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Mandarin Oriental (time and attendance)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Port of Santos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Cornell’s nuclear irradiator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Shifting to B2C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Myris - USB plug and play for personal use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Bank Audi </a:t>
            </a:r>
            <a:r>
              <a:rPr lang="en-US" dirty="0" err="1" smtClean="0">
                <a:solidFill>
                  <a:srgbClr val="FFFFFF"/>
                </a:solidFill>
              </a:rPr>
              <a:t>sal</a:t>
            </a:r>
            <a:r>
              <a:rPr lang="en-US" dirty="0" smtClean="0">
                <a:solidFill>
                  <a:srgbClr val="FFFFFF"/>
                </a:solidFill>
              </a:rPr>
              <a:t> - Branches/ATM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2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Where we are going…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In addition to current applications and personal mobile embedment…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Casinos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Security is their number one priority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Employee authorization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Law Enforcement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No more ID/insurance checks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Payment + Loyalty Programs + CRM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No more credit cards, stamp cards, point cards (your whole wallet!)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Even PayPal and M-</a:t>
            </a:r>
            <a:r>
              <a:rPr lang="en-US" dirty="0" err="1" smtClean="0">
                <a:solidFill>
                  <a:srgbClr val="FFFFFF"/>
                </a:solidFill>
              </a:rPr>
              <a:t>Pesa</a:t>
            </a:r>
            <a:r>
              <a:rPr lang="en-US" dirty="0" smtClean="0">
                <a:solidFill>
                  <a:srgbClr val="FFFFFF"/>
                </a:solidFill>
              </a:rPr>
              <a:t> wants to move towards physical transactions</a:t>
            </a:r>
          </a:p>
        </p:txBody>
      </p:sp>
    </p:spTree>
    <p:extLst>
      <p:ext uri="{BB962C8B-B14F-4D97-AF65-F5344CB8AC3E}">
        <p14:creationId xmlns:p14="http://schemas.microsoft.com/office/powerpoint/2010/main" val="48696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Where we are going…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Medical Records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Entire medical history stored in database and accessible through an eye scan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Elimination of paperwork, human error (memory faults)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Insurance Companies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Cars (ignition only under authorized access), theft, leveled access and tracking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Online/home banking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Elimination of RSA Tokens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New forms of identification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Ongoing project in South Africa and Nigeria on developing biometric-based card (new national identity card)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Things eyeLock can make obsolete…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dirty="0" smtClean="0">
                <a:solidFill>
                  <a:srgbClr val="FFFFFF"/>
                </a:solidFill>
              </a:rPr>
              <a:t>In addition to presentation:</a:t>
            </a: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Passports (Personal Identification)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Credit Cards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Loyalty Cards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RSA Tokens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Medical Records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Business Cards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Chipped/smart cards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PAPER WORK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5100" dirty="0" smtClean="0">
                <a:solidFill>
                  <a:srgbClr val="FFFFFF"/>
                </a:solidFill>
              </a:rPr>
              <a:t>eyeLock can be applied to ANY verticals that requires identification, access, housekeeping paperwork</a:t>
            </a:r>
            <a:endParaRPr lang="en-US" sz="5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2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</a:rPr>
              <a:t>We can sit here all day and brainstorm applications…</a:t>
            </a:r>
          </a:p>
          <a:p>
            <a:pPr marL="0" indent="0" algn="ctr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3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</a:rPr>
              <a:t>We can sit here all day and brainstorm applications…</a:t>
            </a:r>
          </a:p>
          <a:p>
            <a:pPr marL="0" indent="0" algn="ctr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</a:rPr>
              <a:t>The opportunity…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59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</a:rPr>
              <a:t>We can sit here all day and brainstorm applications…</a:t>
            </a:r>
          </a:p>
          <a:p>
            <a:pPr marL="0" indent="0" algn="ctr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</a:rPr>
              <a:t>The opportunity…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8889" y="5115205"/>
            <a:ext cx="5975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Software Development Kit (SDK)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865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DK ecosyst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8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0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</TotalTime>
  <Words>860</Words>
  <Application>Microsoft Macintosh PowerPoint</Application>
  <PresentationFormat>On-screen Show (4:3)</PresentationFormat>
  <Paragraphs>118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eyeLock</vt:lpstr>
      <vt:lpstr>Where we are now…</vt:lpstr>
      <vt:lpstr>Where we are going…</vt:lpstr>
      <vt:lpstr>Where we are going… </vt:lpstr>
      <vt:lpstr>Things eyeLock can make obsolete…</vt:lpstr>
      <vt:lpstr>PowerPoint Presentation</vt:lpstr>
      <vt:lpstr>PowerPoint Presentation</vt:lpstr>
      <vt:lpstr>PowerPoint Presentation</vt:lpstr>
      <vt:lpstr>PowerPoint Presentation</vt:lpstr>
      <vt:lpstr>Value of a Software Development Kit</vt:lpstr>
      <vt:lpstr>Convenience and Security is nice…  but the REAL value…</vt:lpstr>
      <vt:lpstr>PowerPoint Presentation</vt:lpstr>
      <vt:lpstr>Big Data</vt:lpstr>
      <vt:lpstr>Things to look out for…</vt:lpstr>
      <vt:lpstr>Other things… 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</dc:creator>
  <cp:lastModifiedBy>Barney</cp:lastModifiedBy>
  <cp:revision>57</cp:revision>
  <dcterms:created xsi:type="dcterms:W3CDTF">2014-07-18T09:43:21Z</dcterms:created>
  <dcterms:modified xsi:type="dcterms:W3CDTF">2014-07-21T08:58:35Z</dcterms:modified>
</cp:coreProperties>
</file>