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graph.di.unimi.it/docs/" TargetMode="External"/><Relationship Id="rId2" Type="http://schemas.openxmlformats.org/officeDocument/2006/relationships/hyperlink" Target="http://webgraph.di.unimi.i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rgbClr val="800000"/>
                </a:solidFill>
              </a:rPr>
              <a:t>WebGraph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00000"/>
                </a:solidFill>
              </a:rPr>
              <a:t>Build the Graph: Step2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We can use the main method of the </a:t>
            </a:r>
            <a:r>
              <a:rPr lang="en-US" altLang="en-US" sz="2600" b="1" dirty="0" err="1">
                <a:solidFill>
                  <a:srgbClr val="800000"/>
                </a:solidFill>
              </a:rPr>
              <a:t>BVGraph</a:t>
            </a:r>
            <a:r>
              <a:rPr lang="en-US" altLang="en-US" sz="2600" b="1" dirty="0">
                <a:solidFill>
                  <a:srgbClr val="800000"/>
                </a:solidFill>
              </a:rPr>
              <a:t> </a:t>
            </a:r>
            <a:r>
              <a:rPr lang="en-US" altLang="en-US" sz="2600" dirty="0"/>
              <a:t>class to load and compress an </a:t>
            </a:r>
            <a:r>
              <a:rPr lang="en-US" altLang="en-US" sz="2600" dirty="0" err="1"/>
              <a:t>ImmutableGraph</a:t>
            </a:r>
            <a:r>
              <a:rPr lang="en-US" altLang="en-US" sz="2600" dirty="0"/>
              <a:t> </a:t>
            </a:r>
          </a:p>
          <a:p>
            <a:r>
              <a:rPr lang="en-US" altLang="en-US" sz="2600" dirty="0"/>
              <a:t>The compressed graph is described by:</a:t>
            </a:r>
          </a:p>
          <a:p>
            <a:pPr lvl="1"/>
            <a:r>
              <a:rPr lang="en-US" altLang="en-US" sz="2400" b="1" dirty="0" err="1"/>
              <a:t>basename.graph</a:t>
            </a:r>
            <a:r>
              <a:rPr lang="en-US" altLang="en-US" sz="2400" dirty="0"/>
              <a:t>: the graph file. It contains the successor lists, one for each node. Each list is a sequence of natural number that are coded as sequence of bits in a efficient way</a:t>
            </a:r>
          </a:p>
          <a:p>
            <a:pPr lvl="1"/>
            <a:r>
              <a:rPr lang="en-US" altLang="en-US" sz="2400" b="1" dirty="0" err="1"/>
              <a:t>basename.offsets</a:t>
            </a:r>
            <a:r>
              <a:rPr lang="en-US" altLang="en-US" sz="2400" dirty="0"/>
              <a:t>: the offset file. It stores the offset for each node of the graph</a:t>
            </a:r>
          </a:p>
          <a:p>
            <a:pPr lvl="1"/>
            <a:r>
              <a:rPr lang="en-US" altLang="en-US" sz="2400" b="1" dirty="0" err="1"/>
              <a:t>basename.properties</a:t>
            </a:r>
            <a:r>
              <a:rPr lang="en-US" altLang="en-US" sz="2400" dirty="0"/>
              <a:t>: the file with properties and statistics</a:t>
            </a:r>
            <a:endParaRPr lang="it-IT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1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00000"/>
                </a:solidFill>
              </a:rPr>
              <a:t>Build the Graph: Step2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Step 2 - Conversion from the </a:t>
            </a:r>
            <a:r>
              <a:rPr lang="en-US" altLang="en-US" dirty="0" err="1"/>
              <a:t>ASCIIGraph</a:t>
            </a:r>
            <a:r>
              <a:rPr lang="en-US" altLang="en-US" dirty="0"/>
              <a:t> to the </a:t>
            </a:r>
            <a:r>
              <a:rPr lang="en-US" altLang="en-US" dirty="0" err="1"/>
              <a:t>BVGraph</a:t>
            </a:r>
            <a:r>
              <a:rPr lang="en-US" altLang="en-US" dirty="0"/>
              <a:t>:</a:t>
            </a:r>
          </a:p>
          <a:p>
            <a:pPr>
              <a:buFont typeface="Arial" charset="0"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800000"/>
                </a:solidFill>
              </a:rPr>
              <a:t>java </a:t>
            </a:r>
            <a:r>
              <a:rPr lang="en-US" altLang="en-US" b="1" dirty="0" err="1">
                <a:solidFill>
                  <a:srgbClr val="800000"/>
                </a:solidFill>
              </a:rPr>
              <a:t>it.unimi.dsi.big.webgraph.BVGraph</a:t>
            </a:r>
            <a:r>
              <a:rPr lang="en-US" altLang="en-US" b="1" dirty="0">
                <a:solidFill>
                  <a:srgbClr val="800000"/>
                </a:solidFill>
              </a:rPr>
              <a:t> -g </a:t>
            </a:r>
            <a:r>
              <a:rPr lang="en-US" altLang="en-US" b="1" dirty="0" err="1">
                <a:solidFill>
                  <a:srgbClr val="800000"/>
                </a:solidFill>
              </a:rPr>
              <a:t>ASCIIGraph</a:t>
            </a:r>
            <a:r>
              <a:rPr lang="en-US" altLang="en-US" b="1" dirty="0">
                <a:solidFill>
                  <a:srgbClr val="800000"/>
                </a:solidFill>
              </a:rPr>
              <a:t> example </a:t>
            </a:r>
            <a:r>
              <a:rPr lang="en-US" altLang="en-US" b="1" dirty="0" err="1">
                <a:solidFill>
                  <a:srgbClr val="800000"/>
                </a:solidFill>
              </a:rPr>
              <a:t>exampleBV</a:t>
            </a:r>
            <a:endParaRPr lang="en-US" altLang="en-US" b="1" dirty="0">
              <a:solidFill>
                <a:srgbClr val="800000"/>
              </a:solidFill>
            </a:endParaRPr>
          </a:p>
          <a:p>
            <a:r>
              <a:rPr lang="en-US" altLang="en-US" dirty="0"/>
              <a:t>Output:</a:t>
            </a:r>
          </a:p>
          <a:p>
            <a:pPr lvl="1"/>
            <a:r>
              <a:rPr lang="en-US" altLang="en-US" b="1" dirty="0" err="1"/>
              <a:t>exampleBV.graph</a:t>
            </a:r>
            <a:endParaRPr lang="en-US" altLang="en-US" b="1" dirty="0"/>
          </a:p>
          <a:p>
            <a:pPr lvl="1"/>
            <a:r>
              <a:rPr lang="en-US" altLang="en-US" b="1" dirty="0" err="1"/>
              <a:t>exampleBV.offsets</a:t>
            </a:r>
            <a:endParaRPr lang="en-US" altLang="en-US" b="1" dirty="0"/>
          </a:p>
          <a:p>
            <a:pPr lvl="1"/>
            <a:r>
              <a:rPr lang="en-US" altLang="en-US" b="1" dirty="0" err="1"/>
              <a:t>exampleBV.properties</a:t>
            </a:r>
            <a:endParaRPr lang="en-US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8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Build the Graph: Step2</a:t>
            </a:r>
            <a:endParaRPr lang="en-US" b="1" dirty="0">
              <a:solidFill>
                <a:srgbClr val="8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None/>
            </a:pPr>
            <a:r>
              <a:rPr lang="en-US" altLang="en-US" b="1" dirty="0">
                <a:solidFill>
                  <a:srgbClr val="800000"/>
                </a:solidFill>
              </a:rPr>
              <a:t>more </a:t>
            </a:r>
            <a:r>
              <a:rPr lang="en-US" altLang="en-US" b="1" dirty="0" err="1">
                <a:solidFill>
                  <a:srgbClr val="800000"/>
                </a:solidFill>
              </a:rPr>
              <a:t>exampleBV.properties</a:t>
            </a:r>
            <a:endParaRPr lang="en-US" altLang="en-US" b="1" dirty="0">
              <a:solidFill>
                <a:srgbClr val="800000"/>
              </a:solidFill>
            </a:endParaRPr>
          </a:p>
          <a:p>
            <a:pPr marL="342900" lvl="1" indent="-342900">
              <a:buClr>
                <a:schemeClr val="tx1"/>
              </a:buClr>
              <a:buNone/>
            </a:pPr>
            <a:r>
              <a:rPr lang="it-IT" altLang="en-US" b="1" dirty="0">
                <a:solidFill>
                  <a:srgbClr val="800000"/>
                </a:solidFill>
              </a:rPr>
              <a:t>  </a:t>
            </a:r>
          </a:p>
        </p:txBody>
      </p:sp>
      <p:sp>
        <p:nvSpPr>
          <p:cNvPr id="4" name="Rettangolo 6"/>
          <p:cNvSpPr>
            <a:spLocks noChangeArrowheads="1"/>
          </p:cNvSpPr>
          <p:nvPr/>
        </p:nvSpPr>
        <p:spPr bwMode="auto">
          <a:xfrm>
            <a:off x="940968" y="2133600"/>
            <a:ext cx="7199312" cy="3879850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…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compratio=1,89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bitsforblocks=22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residualarcs=15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version=0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…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nodes=10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compressionflags=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intervalisedarcs=10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bitspernode=16,8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arcs=34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6321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8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232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rgbClr val="800000"/>
                </a:solidFill>
              </a:rPr>
              <a:t>WebGraph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 err="1">
                <a:solidFill>
                  <a:srgbClr val="800000"/>
                </a:solidFill>
              </a:rPr>
              <a:t>WebGraph</a:t>
            </a:r>
            <a:r>
              <a:rPr lang="en-US" altLang="en-US" dirty="0"/>
              <a:t> is a framework for graph compression</a:t>
            </a:r>
          </a:p>
          <a:p>
            <a:r>
              <a:rPr lang="en-US" altLang="en-US" dirty="0"/>
              <a:t>It exploits modern compression techniques to manage very large graphs</a:t>
            </a:r>
          </a:p>
          <a:p>
            <a:r>
              <a:rPr lang="en-US" altLang="en-US" dirty="0"/>
              <a:t>Useful links:</a:t>
            </a:r>
          </a:p>
          <a:p>
            <a:pPr lvl="1"/>
            <a:r>
              <a:rPr lang="en-US" altLang="en-US" dirty="0">
                <a:hlinkClick r:id="rId2"/>
              </a:rPr>
              <a:t>http://webgraph.di.unimi.it/</a:t>
            </a:r>
            <a:endParaRPr lang="en-US" altLang="en-US" dirty="0"/>
          </a:p>
          <a:p>
            <a:pPr lvl="1"/>
            <a:r>
              <a:rPr lang="en-US" altLang="en-US" dirty="0">
                <a:hlinkClick r:id="rId3"/>
              </a:rPr>
              <a:t>http://webgraph.di.unimi.it/docs/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rgbClr val="800000"/>
                </a:solidFill>
              </a:rPr>
              <a:t>WebGraph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 err="1">
                <a:solidFill>
                  <a:srgbClr val="800000"/>
                </a:solidFill>
              </a:rPr>
              <a:t>WebGraph</a:t>
            </a:r>
            <a:r>
              <a:rPr lang="en-US" altLang="en-US" dirty="0"/>
              <a:t> provides:</a:t>
            </a:r>
          </a:p>
          <a:p>
            <a:pPr lvl="1"/>
            <a:r>
              <a:rPr lang="en-US" altLang="en-US" dirty="0"/>
              <a:t>ζ-codes, which are suitable for storing web graphs</a:t>
            </a:r>
          </a:p>
          <a:p>
            <a:pPr lvl="1"/>
            <a:r>
              <a:rPr lang="en-US" altLang="en-US" dirty="0"/>
              <a:t>Algorithm for compressing the graph that exploit gap compression as well as ζ-codes. The parameters provide different tradeoffs between access speed and compression ratio</a:t>
            </a:r>
          </a:p>
          <a:p>
            <a:pPr lvl="1"/>
            <a:r>
              <a:rPr lang="en-US" altLang="en-US" dirty="0"/>
              <a:t>Algorithms to access to compressed graphs without decompression. The lazy techniques delay the decompression until it is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800000"/>
                </a:solidFill>
              </a:rPr>
              <a:t>WebGraph</a:t>
            </a:r>
            <a:r>
              <a:rPr lang="en-US" altLang="en-US" b="1" dirty="0">
                <a:solidFill>
                  <a:srgbClr val="800000"/>
                </a:solidFill>
              </a:rPr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important classes:</a:t>
            </a:r>
          </a:p>
          <a:p>
            <a:pPr lvl="1"/>
            <a:r>
              <a:rPr lang="en-US" altLang="en-US" b="1" dirty="0" err="1">
                <a:solidFill>
                  <a:srgbClr val="800000"/>
                </a:solidFill>
              </a:rPr>
              <a:t>ImmutableGraph</a:t>
            </a:r>
            <a:r>
              <a:rPr lang="en-US" altLang="en-US" b="1" dirty="0">
                <a:solidFill>
                  <a:srgbClr val="800000"/>
                </a:solidFill>
              </a:rPr>
              <a:t> </a:t>
            </a:r>
            <a:r>
              <a:rPr lang="en-US" altLang="en-US" dirty="0"/>
              <a:t>is an abstract class representing an immutable graph </a:t>
            </a:r>
          </a:p>
          <a:p>
            <a:pPr lvl="1"/>
            <a:r>
              <a:rPr lang="en-US" altLang="en-US" b="1" dirty="0" err="1">
                <a:solidFill>
                  <a:srgbClr val="800000"/>
                </a:solidFill>
              </a:rPr>
              <a:t>BVGraph</a:t>
            </a:r>
            <a:r>
              <a:rPr lang="en-US" altLang="en-US" b="1" dirty="0">
                <a:solidFill>
                  <a:srgbClr val="800000"/>
                </a:solidFill>
              </a:rPr>
              <a:t> </a:t>
            </a:r>
            <a:r>
              <a:rPr lang="en-US" altLang="en-US" dirty="0"/>
              <a:t>allows to store and access web graphs in a compressed form</a:t>
            </a:r>
          </a:p>
          <a:p>
            <a:pPr lvl="1"/>
            <a:r>
              <a:rPr lang="en-US" altLang="en-US" b="1" dirty="0" err="1">
                <a:solidFill>
                  <a:srgbClr val="800000"/>
                </a:solidFill>
              </a:rPr>
              <a:t>ASCIIGraph</a:t>
            </a:r>
            <a:r>
              <a:rPr lang="en-US" altLang="en-US" b="1" dirty="0">
                <a:solidFill>
                  <a:srgbClr val="800000"/>
                </a:solidFill>
              </a:rPr>
              <a:t> </a:t>
            </a:r>
            <a:r>
              <a:rPr lang="en-US" altLang="en-US" dirty="0"/>
              <a:t>is used to store the graph in a human-readable ASCII format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rgbClr val="800000"/>
                </a:solidFill>
              </a:rPr>
              <a:t>WebGraph</a:t>
            </a:r>
            <a:r>
              <a:rPr lang="en-US" altLang="en-US" b="1" dirty="0" smtClean="0">
                <a:solidFill>
                  <a:srgbClr val="800000"/>
                </a:solidFill>
              </a:rPr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important classes: </a:t>
            </a:r>
          </a:p>
          <a:p>
            <a:pPr lvl="1"/>
            <a:r>
              <a:rPr lang="en-US" altLang="en-US" b="1" dirty="0" err="1">
                <a:solidFill>
                  <a:srgbClr val="800000"/>
                </a:solidFill>
              </a:rPr>
              <a:t>ArcLabelledImmutableGraph</a:t>
            </a:r>
            <a:r>
              <a:rPr lang="en-US" altLang="en-US" b="1" dirty="0">
                <a:solidFill>
                  <a:srgbClr val="800000"/>
                </a:solidFill>
              </a:rPr>
              <a:t> </a:t>
            </a:r>
            <a:r>
              <a:rPr lang="en-US" altLang="en-US" dirty="0"/>
              <a:t>is an abstract implementation of a graph with labeled arcs </a:t>
            </a:r>
          </a:p>
          <a:p>
            <a:pPr lvl="1"/>
            <a:r>
              <a:rPr lang="en-US" altLang="en-US" b="1" dirty="0">
                <a:solidFill>
                  <a:srgbClr val="800000"/>
                </a:solidFill>
              </a:rPr>
              <a:t>Transform </a:t>
            </a:r>
            <a:r>
              <a:rPr lang="en-US" altLang="en-US" dirty="0"/>
              <a:t>returns the transformed version of an immutable graph</a:t>
            </a:r>
            <a:r>
              <a:rPr lang="it-IT" altLang="en-US" dirty="0"/>
              <a:t>. </a:t>
            </a:r>
            <a:r>
              <a:rPr lang="en-US" altLang="en-US" dirty="0"/>
              <a:t>We can use the </a:t>
            </a:r>
            <a:r>
              <a:rPr lang="en-US" altLang="en-US" b="1" dirty="0">
                <a:solidFill>
                  <a:srgbClr val="800000"/>
                </a:solidFill>
              </a:rPr>
              <a:t>transpose  </a:t>
            </a:r>
            <a:r>
              <a:rPr lang="en-US" altLang="en-US" dirty="0"/>
              <a:t>method of this class if we want to create the transpose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00000"/>
                </a:solidFill>
              </a:rPr>
              <a:t>Build the </a:t>
            </a:r>
            <a:r>
              <a:rPr lang="en-US" altLang="en-US" b="1" dirty="0" smtClean="0">
                <a:solidFill>
                  <a:srgbClr val="800000"/>
                </a:solidFill>
              </a:rPr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00" dirty="0"/>
              <a:t>Download the archive with libraries: </a:t>
            </a:r>
            <a:r>
              <a:rPr lang="en-US" altLang="en-US" sz="2500" b="1" dirty="0"/>
              <a:t>lib.zip</a:t>
            </a:r>
            <a:r>
              <a:rPr lang="en-US" altLang="en-US" sz="2500" dirty="0"/>
              <a:t> </a:t>
            </a:r>
          </a:p>
          <a:p>
            <a:r>
              <a:rPr lang="en-US" altLang="en-US" sz="2500" dirty="0"/>
              <a:t>Download the files:</a:t>
            </a:r>
          </a:p>
          <a:p>
            <a:pPr lvl="1"/>
            <a:r>
              <a:rPr lang="en-US" altLang="en-US" sz="2400" b="1" dirty="0"/>
              <a:t>set-classpath.sh </a:t>
            </a:r>
            <a:endParaRPr lang="en-US" altLang="en-US" sz="2100" dirty="0"/>
          </a:p>
          <a:p>
            <a:pPr lvl="1"/>
            <a:r>
              <a:rPr lang="en-US" altLang="en-US" sz="2400" b="1" dirty="0"/>
              <a:t>example</a:t>
            </a:r>
            <a:endParaRPr lang="en-US" altLang="en-US" sz="2400" dirty="0"/>
          </a:p>
          <a:p>
            <a:pPr lvl="1"/>
            <a:r>
              <a:rPr lang="en-US" altLang="en-US" sz="2400" b="1" dirty="0" smtClean="0"/>
              <a:t>Text2ASCII.class</a:t>
            </a:r>
            <a:endParaRPr lang="en-US" altLang="en-US" dirty="0"/>
          </a:p>
          <a:p>
            <a:pPr>
              <a:buNone/>
            </a:pPr>
            <a:r>
              <a:rPr lang="en-US" altLang="en-US" sz="2500" dirty="0"/>
              <a:t>	available at:</a:t>
            </a:r>
          </a:p>
          <a:p>
            <a:pPr>
              <a:buNone/>
            </a:pPr>
            <a:r>
              <a:rPr lang="en-US" altLang="en-US" sz="2500" dirty="0"/>
              <a:t> 	http</a:t>
            </a:r>
            <a:r>
              <a:rPr lang="en-US" altLang="en-US" sz="2500" dirty="0"/>
              <a:t>: https://github.com/btootoonchi/KCore-WebGraph</a:t>
            </a:r>
            <a:endParaRPr lang="en-US" altLang="en-US" sz="2500" dirty="0"/>
          </a:p>
          <a:p>
            <a:r>
              <a:rPr lang="en-US" altLang="en-US" sz="2500" dirty="0"/>
              <a:t>Set the </a:t>
            </a:r>
            <a:r>
              <a:rPr lang="en-US" altLang="en-US" sz="2500" dirty="0" err="1"/>
              <a:t>classpath</a:t>
            </a:r>
            <a:r>
              <a:rPr lang="en-US" altLang="en-US" sz="2500" dirty="0"/>
              <a:t> using the command:</a:t>
            </a:r>
          </a:p>
          <a:p>
            <a:pPr>
              <a:buNone/>
            </a:pPr>
            <a:r>
              <a:rPr lang="en-US" altLang="en-US" sz="2500" b="1" dirty="0">
                <a:solidFill>
                  <a:srgbClr val="800000"/>
                </a:solidFill>
              </a:rPr>
              <a:t>	source set-classpath.sh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00000"/>
                </a:solidFill>
              </a:rPr>
              <a:t>Build the Graph: </a:t>
            </a:r>
            <a:r>
              <a:rPr lang="en-US" altLang="en-US" b="1" dirty="0" smtClean="0">
                <a:solidFill>
                  <a:srgbClr val="800000"/>
                </a:solidFill>
              </a:rPr>
              <a:t>Step1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Step 1 - Create the file in the format </a:t>
            </a:r>
            <a:r>
              <a:rPr lang="en-US" altLang="en-US" sz="3000" dirty="0" err="1"/>
              <a:t>ASCIIGraph</a:t>
            </a:r>
            <a:r>
              <a:rPr lang="en-US" altLang="en-US" sz="3000" dirty="0"/>
              <a:t> using the command: </a:t>
            </a:r>
          </a:p>
          <a:p>
            <a:pPr>
              <a:buFont typeface="Arial" charset="0"/>
              <a:buNone/>
            </a:pPr>
            <a:r>
              <a:rPr lang="en-US" altLang="en-US" sz="3000" dirty="0"/>
              <a:t>	</a:t>
            </a:r>
            <a:r>
              <a:rPr lang="en-US" altLang="en-US" sz="3000" b="1" dirty="0">
                <a:solidFill>
                  <a:srgbClr val="800000"/>
                </a:solidFill>
              </a:rPr>
              <a:t>java Text2ASCII example</a:t>
            </a:r>
          </a:p>
          <a:p>
            <a:r>
              <a:rPr lang="en-US" altLang="en-US" sz="3000" dirty="0"/>
              <a:t>Output:</a:t>
            </a:r>
          </a:p>
          <a:p>
            <a:pPr lvl="1">
              <a:buFont typeface="Arial" charset="0"/>
              <a:buNone/>
            </a:pPr>
            <a:r>
              <a:rPr lang="en-US" altLang="en-US" sz="2600" b="1" dirty="0" err="1"/>
              <a:t>example.graph</a:t>
            </a:r>
            <a:r>
              <a:rPr lang="en-US" altLang="en-US" sz="2600" b="1" dirty="0"/>
              <a:t>-txt</a:t>
            </a:r>
            <a:r>
              <a:rPr lang="en-US" altLang="en-US" sz="2600" dirty="0"/>
              <a:t>: the first line contains the number of nodes (e.g., </a:t>
            </a:r>
            <a:r>
              <a:rPr lang="en-US" altLang="en-US" sz="2600" i="1" dirty="0"/>
              <a:t>n</a:t>
            </a:r>
            <a:r>
              <a:rPr lang="en-US" altLang="en-US" sz="2600" dirty="0"/>
              <a:t>). The following </a:t>
            </a:r>
            <a:r>
              <a:rPr lang="en-US" altLang="en-US" sz="2600" i="1" dirty="0"/>
              <a:t>n</a:t>
            </a:r>
            <a:r>
              <a:rPr lang="en-US" altLang="en-US" sz="2600" dirty="0"/>
              <a:t> lines contain the list of out-</a:t>
            </a:r>
            <a:r>
              <a:rPr lang="en-US" altLang="en-US" sz="2600" dirty="0" err="1"/>
              <a:t>neighbours</a:t>
            </a:r>
            <a:r>
              <a:rPr lang="en-US" altLang="en-US" sz="2600" dirty="0"/>
              <a:t> of the nodes. In particular, the line </a:t>
            </a:r>
            <a:r>
              <a:rPr lang="en-US" altLang="en-US" sz="2600" i="1" dirty="0" err="1"/>
              <a:t>i</a:t>
            </a:r>
            <a:r>
              <a:rPr lang="en-US" altLang="en-US" sz="2600" dirty="0" err="1"/>
              <a:t>-th</a:t>
            </a:r>
            <a:r>
              <a:rPr lang="en-US" altLang="en-US" sz="2600" dirty="0"/>
              <a:t> contains the successors of the node </a:t>
            </a:r>
            <a:r>
              <a:rPr lang="en-US" altLang="en-US" sz="2600" i="1" dirty="0" err="1"/>
              <a:t>i</a:t>
            </a:r>
            <a:r>
              <a:rPr lang="en-US" altLang="en-US" sz="2600" dirty="0"/>
              <a:t>, sorted in an increasing order and separated by a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00000"/>
                </a:solidFill>
              </a:rPr>
              <a:t>Build the Graph: </a:t>
            </a:r>
            <a:r>
              <a:rPr lang="en-US" altLang="en-US" b="1" dirty="0" smtClean="0">
                <a:solidFill>
                  <a:srgbClr val="800000"/>
                </a:solidFill>
              </a:rPr>
              <a:t>Step1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buClr>
                <a:schemeClr val="tx1"/>
              </a:buClr>
              <a:buNone/>
            </a:pPr>
            <a:r>
              <a:rPr lang="it-IT" altLang="en-US" sz="2600" dirty="0">
                <a:solidFill>
                  <a:srgbClr val="800000"/>
                </a:solidFill>
                <a:latin typeface="Calibri" charset="0"/>
              </a:rPr>
              <a:t>input: </a:t>
            </a:r>
            <a:r>
              <a:rPr lang="it-IT" altLang="en-US" sz="2600" b="1" dirty="0" smtClean="0">
                <a:solidFill>
                  <a:srgbClr val="800000"/>
                </a:solidFill>
                <a:latin typeface="Calibri" charset="0"/>
              </a:rPr>
              <a:t>example</a:t>
            </a:r>
            <a:endParaRPr lang="it-IT" altLang="en-US" sz="2600" b="1" dirty="0">
              <a:solidFill>
                <a:srgbClr val="800000"/>
              </a:solidFill>
              <a:latin typeface="Calibri" charset="0"/>
            </a:endParaRPr>
          </a:p>
          <a:p>
            <a:pPr marL="0" lvl="1">
              <a:buClr>
                <a:srgbClr val="800000"/>
              </a:buClr>
              <a:buNone/>
            </a:pPr>
            <a:endParaRPr lang="it-IT" altLang="en-US" b="1" dirty="0">
              <a:solidFill>
                <a:srgbClr val="800000"/>
              </a:solidFill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Rettangolo 21"/>
          <p:cNvSpPr>
            <a:spLocks noChangeArrowheads="1"/>
          </p:cNvSpPr>
          <p:nvPr/>
        </p:nvSpPr>
        <p:spPr bwMode="auto">
          <a:xfrm>
            <a:off x="533400" y="2286000"/>
            <a:ext cx="2971800" cy="3468687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0 1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0 8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0 9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1 4 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1 7 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1 9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2 1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2 3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2 4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2 5</a:t>
            </a:r>
          </a:p>
          <a:p>
            <a:pPr eaLnBrk="1" hangingPunct="1"/>
            <a:r>
              <a:rPr lang="it-IT" altLang="en-US" sz="2000">
                <a:solidFill>
                  <a:schemeClr val="tx2"/>
                </a:solidFill>
                <a:latin typeface="Courier" charset="0"/>
              </a:rPr>
              <a:t>…</a:t>
            </a:r>
          </a:p>
          <a:p>
            <a:pPr eaLnBrk="1" hangingPunct="1"/>
            <a:endParaRPr lang="it-IT" altLang="en-US" sz="2000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5" name="Freccia destra 26"/>
          <p:cNvSpPr>
            <a:spLocks noChangeArrowheads="1"/>
          </p:cNvSpPr>
          <p:nvPr/>
        </p:nvSpPr>
        <p:spPr bwMode="auto">
          <a:xfrm>
            <a:off x="3603812" y="3429000"/>
            <a:ext cx="18288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9694"/>
          </a:solidFill>
          <a:ln w="9525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r>
              <a:rPr lang="it-IT" altLang="en-US" sz="1800" b="1">
                <a:solidFill>
                  <a:srgbClr val="800000"/>
                </a:solidFill>
                <a:latin typeface="Calibri" charset="0"/>
              </a:rPr>
              <a:t>Text2ASCII</a:t>
            </a:r>
          </a:p>
        </p:txBody>
      </p:sp>
      <p:sp>
        <p:nvSpPr>
          <p:cNvPr id="6" name="Rettangolo 6"/>
          <p:cNvSpPr>
            <a:spLocks noChangeArrowheads="1"/>
          </p:cNvSpPr>
          <p:nvPr/>
        </p:nvSpPr>
        <p:spPr bwMode="auto">
          <a:xfrm>
            <a:off x="5562600" y="2268398"/>
            <a:ext cx="2971800" cy="3468687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10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1 8 9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4 7 9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1 3 4 5 6 7 8 9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1 4 5 6 9</a:t>
            </a:r>
          </a:p>
          <a:p>
            <a:pPr eaLnBrk="1" hangingPunct="1"/>
            <a:endParaRPr lang="it-IT" altLang="en-US" sz="2000" dirty="0">
              <a:solidFill>
                <a:schemeClr val="tx2"/>
              </a:solidFill>
              <a:latin typeface="Courier" charset="0"/>
            </a:endParaRP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1 2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1 2 3 4 5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5 9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0 1 3 4 6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4771" y="1676400"/>
            <a:ext cx="382745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Clr>
                <a:schemeClr val="tx1"/>
              </a:buClr>
            </a:pPr>
            <a:r>
              <a:rPr lang="it-IT" altLang="en-US" sz="2600" dirty="0">
                <a:solidFill>
                  <a:srgbClr val="800000"/>
                </a:solidFill>
              </a:rPr>
              <a:t>output: </a:t>
            </a:r>
            <a:r>
              <a:rPr lang="it-IT" altLang="en-US" sz="2600" b="1" dirty="0">
                <a:solidFill>
                  <a:srgbClr val="800000"/>
                </a:solidFill>
              </a:rPr>
              <a:t>example.graph-txt</a:t>
            </a:r>
          </a:p>
        </p:txBody>
      </p:sp>
    </p:spTree>
    <p:extLst>
      <p:ext uri="{BB962C8B-B14F-4D97-AF65-F5344CB8AC3E}">
        <p14:creationId xmlns:p14="http://schemas.microsoft.com/office/powerpoint/2010/main" val="331791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00000"/>
                </a:solidFill>
              </a:rPr>
              <a:t>Build the Graph: </a:t>
            </a:r>
            <a:r>
              <a:rPr lang="en-US" altLang="en-US" b="1" dirty="0" smtClean="0">
                <a:solidFill>
                  <a:srgbClr val="800000"/>
                </a:solidFill>
              </a:rPr>
              <a:t>Step1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buClr>
                <a:schemeClr val="tx1"/>
              </a:buClr>
              <a:buFont typeface="Arial" charset="0"/>
              <a:buNone/>
            </a:pPr>
            <a:r>
              <a:rPr lang="it-IT" altLang="en-US" b="1" smtClean="0">
                <a:solidFill>
                  <a:srgbClr val="800000"/>
                </a:solidFill>
              </a:rPr>
              <a:t>more example.graph-txt</a:t>
            </a:r>
          </a:p>
          <a:p>
            <a:pPr marL="342900" lvl="1" indent="-342900" eaLnBrk="1" hangingPunct="1">
              <a:buFont typeface="Arial" charset="0"/>
              <a:buNone/>
            </a:pPr>
            <a:endParaRPr lang="it-IT" altLang="en-US" b="1" smtClean="0">
              <a:solidFill>
                <a:srgbClr val="800000"/>
              </a:solidFill>
            </a:endParaRPr>
          </a:p>
        </p:txBody>
      </p:sp>
      <p:sp>
        <p:nvSpPr>
          <p:cNvPr id="5" name="Rettangolo 6"/>
          <p:cNvSpPr>
            <a:spLocks noChangeArrowheads="1"/>
          </p:cNvSpPr>
          <p:nvPr/>
        </p:nvSpPr>
        <p:spPr bwMode="auto">
          <a:xfrm>
            <a:off x="3081618" y="2438400"/>
            <a:ext cx="2971800" cy="3468687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10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1 8 9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4 7 9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1 3 4 5 6 7 8 9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1 4 5 6 9</a:t>
            </a:r>
          </a:p>
          <a:p>
            <a:pPr eaLnBrk="1" hangingPunct="1"/>
            <a:endParaRPr lang="it-IT" altLang="en-US" sz="2000" dirty="0">
              <a:solidFill>
                <a:schemeClr val="tx2"/>
              </a:solidFill>
              <a:latin typeface="Courier" charset="0"/>
            </a:endParaRP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1 2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1 2 3 4 5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5 9</a:t>
            </a:r>
          </a:p>
          <a:p>
            <a:pPr eaLnBrk="1" hangingPunct="1"/>
            <a:r>
              <a:rPr lang="it-IT" altLang="en-US" sz="2000" dirty="0">
                <a:solidFill>
                  <a:schemeClr val="tx2"/>
                </a:solidFill>
                <a:latin typeface="Courier" charset="0"/>
              </a:rPr>
              <a:t>0 1 3 4 6</a:t>
            </a:r>
          </a:p>
        </p:txBody>
      </p:sp>
      <p:grpSp>
        <p:nvGrpSpPr>
          <p:cNvPr id="6" name="Gruppo 33"/>
          <p:cNvGrpSpPr>
            <a:grpSpLocks/>
          </p:cNvGrpSpPr>
          <p:nvPr/>
        </p:nvGrpSpPr>
        <p:grpSpPr bwMode="auto">
          <a:xfrm>
            <a:off x="457200" y="2438400"/>
            <a:ext cx="2514600" cy="3468687"/>
            <a:chOff x="228600" y="2475000"/>
            <a:chExt cx="2514600" cy="3468600"/>
          </a:xfrm>
        </p:grpSpPr>
        <p:sp>
          <p:nvSpPr>
            <p:cNvPr id="7" name="Rettangolo 14"/>
            <p:cNvSpPr>
              <a:spLocks noChangeArrowheads="1"/>
            </p:cNvSpPr>
            <p:nvPr/>
          </p:nvSpPr>
          <p:spPr bwMode="auto">
            <a:xfrm>
              <a:off x="1905000" y="2475000"/>
              <a:ext cx="838200" cy="3468600"/>
            </a:xfrm>
            <a:prstGeom prst="rect">
              <a:avLst/>
            </a:prstGeom>
            <a:no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it-IT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/>
              <a:endParaRPr lang="it-IT" altLang="en-US" sz="2000">
                <a:solidFill>
                  <a:schemeClr val="tx2"/>
                </a:solidFill>
                <a:latin typeface="Courier" charset="0"/>
              </a:endParaRPr>
            </a:p>
            <a:p>
              <a:pPr algn="r" eaLnBrk="1" hangingPunct="1"/>
              <a:r>
                <a:rPr lang="it-IT" altLang="en-US" sz="2000">
                  <a:solidFill>
                    <a:srgbClr val="800000"/>
                  </a:solidFill>
                  <a:latin typeface="Courier" charset="0"/>
                </a:rPr>
                <a:t>0</a:t>
              </a:r>
            </a:p>
            <a:p>
              <a:pPr algn="r" eaLnBrk="1" hangingPunct="1"/>
              <a:r>
                <a:rPr lang="it-IT" altLang="en-US" sz="2000">
                  <a:solidFill>
                    <a:srgbClr val="800000"/>
                  </a:solidFill>
                  <a:latin typeface="Courier" charset="0"/>
                </a:rPr>
                <a:t>1</a:t>
              </a:r>
            </a:p>
            <a:p>
              <a:pPr algn="r" eaLnBrk="1" hangingPunct="1"/>
              <a:r>
                <a:rPr lang="it-IT" altLang="en-US" sz="2000">
                  <a:solidFill>
                    <a:srgbClr val="800000"/>
                  </a:solidFill>
                  <a:latin typeface="Courier" charset="0"/>
                </a:rPr>
                <a:t>2</a:t>
              </a:r>
            </a:p>
            <a:p>
              <a:pPr algn="r" eaLnBrk="1" hangingPunct="1"/>
              <a:r>
                <a:rPr lang="it-IT" altLang="en-US" sz="2000">
                  <a:solidFill>
                    <a:srgbClr val="800000"/>
                  </a:solidFill>
                  <a:latin typeface="Courier" charset="0"/>
                </a:rPr>
                <a:t>3</a:t>
              </a:r>
            </a:p>
            <a:p>
              <a:pPr algn="r" eaLnBrk="1" hangingPunct="1"/>
              <a:r>
                <a:rPr lang="it-IT" altLang="en-US" sz="2000">
                  <a:solidFill>
                    <a:srgbClr val="800000"/>
                  </a:solidFill>
                  <a:latin typeface="Courier" charset="0"/>
                </a:rPr>
                <a:t>4</a:t>
              </a:r>
            </a:p>
            <a:p>
              <a:pPr algn="r" eaLnBrk="1" hangingPunct="1"/>
              <a:r>
                <a:rPr lang="it-IT" altLang="en-US" sz="2000">
                  <a:solidFill>
                    <a:srgbClr val="800000"/>
                  </a:solidFill>
                  <a:latin typeface="Courier" charset="0"/>
                </a:rPr>
                <a:t>5</a:t>
              </a:r>
            </a:p>
            <a:p>
              <a:pPr algn="r" eaLnBrk="1" hangingPunct="1"/>
              <a:r>
                <a:rPr lang="it-IT" altLang="en-US" sz="2000">
                  <a:solidFill>
                    <a:srgbClr val="800000"/>
                  </a:solidFill>
                  <a:latin typeface="Courier" charset="0"/>
                </a:rPr>
                <a:t>6</a:t>
              </a:r>
            </a:p>
            <a:p>
              <a:pPr algn="r" eaLnBrk="1" hangingPunct="1"/>
              <a:r>
                <a:rPr lang="it-IT" altLang="en-US" sz="2000">
                  <a:solidFill>
                    <a:srgbClr val="800000"/>
                  </a:solidFill>
                  <a:latin typeface="Courier" charset="0"/>
                </a:rPr>
                <a:t>7</a:t>
              </a:r>
            </a:p>
            <a:p>
              <a:pPr algn="r" eaLnBrk="1" hangingPunct="1"/>
              <a:r>
                <a:rPr lang="it-IT" altLang="en-US" sz="2000">
                  <a:solidFill>
                    <a:srgbClr val="800000"/>
                  </a:solidFill>
                  <a:latin typeface="Courier" charset="0"/>
                </a:rPr>
                <a:t>8</a:t>
              </a:r>
            </a:p>
            <a:p>
              <a:pPr algn="r" eaLnBrk="1" hangingPunct="1"/>
              <a:r>
                <a:rPr lang="it-IT" altLang="en-US" sz="2000">
                  <a:solidFill>
                    <a:srgbClr val="800000"/>
                  </a:solidFill>
                  <a:latin typeface="Courier" charset="0"/>
                </a:rPr>
                <a:t>9</a:t>
              </a:r>
            </a:p>
          </p:txBody>
        </p:sp>
        <p:cxnSp>
          <p:nvCxnSpPr>
            <p:cNvPr id="8" name="Connettore 2 15"/>
            <p:cNvCxnSpPr>
              <a:cxnSpLocks noChangeShapeType="1"/>
            </p:cNvCxnSpPr>
            <p:nvPr/>
          </p:nvCxnSpPr>
          <p:spPr bwMode="auto">
            <a:xfrm>
              <a:off x="1295400" y="2819478"/>
              <a:ext cx="1143000" cy="152396"/>
            </a:xfrm>
            <a:prstGeom prst="straightConnector1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CasellaDiTesto 19"/>
            <p:cNvSpPr txBox="1">
              <a:spLocks noChangeArrowheads="1"/>
            </p:cNvSpPr>
            <p:nvPr/>
          </p:nvSpPr>
          <p:spPr bwMode="auto">
            <a:xfrm>
              <a:off x="228600" y="2602468"/>
              <a:ext cx="1066800" cy="4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800000"/>
                  </a:solidFill>
                  <a:latin typeface="Calibri" charset="0"/>
                </a:rPr>
                <a:t>Node id</a:t>
              </a:r>
            </a:p>
          </p:txBody>
        </p:sp>
        <p:cxnSp>
          <p:nvCxnSpPr>
            <p:cNvPr id="10" name="Connettore 2 20"/>
            <p:cNvCxnSpPr>
              <a:cxnSpLocks noChangeShapeType="1"/>
            </p:cNvCxnSpPr>
            <p:nvPr/>
          </p:nvCxnSpPr>
          <p:spPr bwMode="auto">
            <a:xfrm>
              <a:off x="1295400" y="2819478"/>
              <a:ext cx="1143000" cy="533387"/>
            </a:xfrm>
            <a:prstGeom prst="straightConnector1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Connettore 2 25"/>
            <p:cNvCxnSpPr>
              <a:cxnSpLocks noChangeShapeType="1"/>
            </p:cNvCxnSpPr>
            <p:nvPr/>
          </p:nvCxnSpPr>
          <p:spPr bwMode="auto">
            <a:xfrm rot="16200000" flipH="1">
              <a:off x="381035" y="3733843"/>
              <a:ext cx="2819329" cy="990600"/>
            </a:xfrm>
            <a:prstGeom prst="straightConnector1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CasellaDiTesto 32"/>
            <p:cNvSpPr txBox="1">
              <a:spLocks noChangeArrowheads="1"/>
            </p:cNvSpPr>
            <p:nvPr/>
          </p:nvSpPr>
          <p:spPr bwMode="auto">
            <a:xfrm>
              <a:off x="1905000" y="3581400"/>
              <a:ext cx="24631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/>
              <a:r>
                <a:rPr lang="it-IT" altLang="en-US" sz="1800" b="1">
                  <a:solidFill>
                    <a:srgbClr val="800000"/>
                  </a:solidFill>
                  <a:latin typeface="Calibri" charset="0"/>
                </a:rPr>
                <a:t>.</a:t>
              </a:r>
            </a:p>
            <a:p>
              <a:pPr eaLnBrk="1" hangingPunct="1"/>
              <a:r>
                <a:rPr lang="it-IT" altLang="en-US" sz="1800" b="1">
                  <a:solidFill>
                    <a:srgbClr val="800000"/>
                  </a:solidFill>
                  <a:latin typeface="Calibri" charset="0"/>
                </a:rPr>
                <a:t>.</a:t>
              </a:r>
            </a:p>
            <a:p>
              <a:pPr eaLnBrk="1" hangingPunct="1"/>
              <a:r>
                <a:rPr lang="it-IT" altLang="en-US" sz="1800" b="1">
                  <a:solidFill>
                    <a:srgbClr val="800000"/>
                  </a:solidFill>
                  <a:latin typeface="Calibri" charset="0"/>
                </a:rPr>
                <a:t>.</a:t>
              </a:r>
            </a:p>
          </p:txBody>
        </p:sp>
      </p:grpSp>
      <p:grpSp>
        <p:nvGrpSpPr>
          <p:cNvPr id="13" name="Gruppo 34"/>
          <p:cNvGrpSpPr>
            <a:grpSpLocks/>
          </p:cNvGrpSpPr>
          <p:nvPr/>
        </p:nvGrpSpPr>
        <p:grpSpPr bwMode="auto">
          <a:xfrm>
            <a:off x="3599330" y="1828800"/>
            <a:ext cx="5486400" cy="827087"/>
            <a:chOff x="3657600" y="1840468"/>
            <a:chExt cx="5486400" cy="826532"/>
          </a:xfrm>
        </p:grpSpPr>
        <p:cxnSp>
          <p:nvCxnSpPr>
            <p:cNvPr id="14" name="Connettore 2 9"/>
            <p:cNvCxnSpPr>
              <a:cxnSpLocks noChangeShapeType="1"/>
            </p:cNvCxnSpPr>
            <p:nvPr/>
          </p:nvCxnSpPr>
          <p:spPr bwMode="auto">
            <a:xfrm rot="10800000" flipV="1">
              <a:off x="3657600" y="2057809"/>
              <a:ext cx="3352800" cy="609191"/>
            </a:xfrm>
            <a:prstGeom prst="straightConnector1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CasellaDiTesto 12"/>
            <p:cNvSpPr txBox="1">
              <a:spLocks noChangeArrowheads="1"/>
            </p:cNvSpPr>
            <p:nvPr/>
          </p:nvSpPr>
          <p:spPr bwMode="auto">
            <a:xfrm>
              <a:off x="7010400" y="1840468"/>
              <a:ext cx="2133600" cy="399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800000"/>
                  </a:solidFill>
                  <a:latin typeface="Calibri" charset="0"/>
                </a:rPr>
                <a:t>Num of nodes</a:t>
              </a:r>
            </a:p>
          </p:txBody>
        </p:sp>
      </p:grpSp>
      <p:grpSp>
        <p:nvGrpSpPr>
          <p:cNvPr id="16" name="Gruppo 35"/>
          <p:cNvGrpSpPr>
            <a:grpSpLocks/>
          </p:cNvGrpSpPr>
          <p:nvPr/>
        </p:nvGrpSpPr>
        <p:grpSpPr bwMode="auto">
          <a:xfrm>
            <a:off x="6066865" y="2565871"/>
            <a:ext cx="2895600" cy="3200400"/>
            <a:chOff x="6096000" y="2743201"/>
            <a:chExt cx="2895600" cy="3200399"/>
          </a:xfrm>
        </p:grpSpPr>
        <p:sp>
          <p:nvSpPr>
            <p:cNvPr id="17" name="Parentesi graffa chiusa 10"/>
            <p:cNvSpPr>
              <a:spLocks/>
            </p:cNvSpPr>
            <p:nvPr/>
          </p:nvSpPr>
          <p:spPr bwMode="auto">
            <a:xfrm>
              <a:off x="6096000" y="2743201"/>
              <a:ext cx="533400" cy="320039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it-IT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algn="ctr" eaLnBrk="1" hangingPunct="1"/>
              <a:endParaRPr lang="en-US" altLang="en-US" sz="1800">
                <a:latin typeface="Calibri" charset="0"/>
              </a:endParaRPr>
            </a:p>
          </p:txBody>
        </p:sp>
        <p:sp>
          <p:nvSpPr>
            <p:cNvPr id="18" name="CasellaDiTesto 13"/>
            <p:cNvSpPr txBox="1">
              <a:spLocks noChangeArrowheads="1"/>
            </p:cNvSpPr>
            <p:nvPr/>
          </p:nvSpPr>
          <p:spPr bwMode="auto">
            <a:xfrm>
              <a:off x="6858000" y="4126468"/>
              <a:ext cx="2133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800000"/>
                  </a:solidFill>
                  <a:latin typeface="Calibri" charset="0"/>
                </a:rPr>
                <a:t>Lists of successors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57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464</Words>
  <Application>Microsoft Office PowerPoint</Application>
  <PresentationFormat>On-screen Show (4:3)</PresentationFormat>
  <Paragraphs>121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WebGraph</vt:lpstr>
      <vt:lpstr>WebGraph</vt:lpstr>
      <vt:lpstr>WebGraph</vt:lpstr>
      <vt:lpstr>WebGraph Classes</vt:lpstr>
      <vt:lpstr>WebGraph Classes</vt:lpstr>
      <vt:lpstr>Build the Graph</vt:lpstr>
      <vt:lpstr>Build the Graph: Step1</vt:lpstr>
      <vt:lpstr>Build the Graph: Step1</vt:lpstr>
      <vt:lpstr>Build the Graph: Step1</vt:lpstr>
      <vt:lpstr>Build the Graph: Step2</vt:lpstr>
      <vt:lpstr>Build the Graph: Step2</vt:lpstr>
      <vt:lpstr>Build the Graph: Step2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WebGraph</dc:title>
  <dc:creator>Babak Tootoonchi</dc:creator>
  <cp:lastModifiedBy>Babak Tootoonchi</cp:lastModifiedBy>
  <cp:revision>4</cp:revision>
  <dcterms:created xsi:type="dcterms:W3CDTF">2006-08-16T00:00:00Z</dcterms:created>
  <dcterms:modified xsi:type="dcterms:W3CDTF">2015-11-15T02:12:21Z</dcterms:modified>
</cp:coreProperties>
</file>