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4" roundtripDataSignature="AMtx7mim/53uA6Z8QjMdbiI/6jY9M5q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0D2A0-3B8B-4F16-AB36-A200ADC28882}">
  <a:tblStyle styleId="{E630D2A0-3B8B-4F16-AB36-A200ADC28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4FEB84-9FB2-4108-A20F-2C823F2083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Benja</a:t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b8412fa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5b8412faa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0ae660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00ae6608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b8412f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5b8412faa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b8412f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Fede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5b8412faa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b9f4a16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b9f4a1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171" name="Google Shape;171;g135b9f4a16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b8412f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185" name="Google Shape;185;g135b8412faa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dfde1a3d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dfde1a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Benja</a:t>
            </a:r>
            <a:endParaRPr/>
          </a:p>
        </p:txBody>
      </p:sp>
      <p:sp>
        <p:nvSpPr>
          <p:cNvPr id="201" name="Google Shape;201;g135dfde1a3d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Benja</a:t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b8412f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213" name="Google Shape;213;g135b8412faa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5b9f4a1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219" name="Google Shape;219;g135b9f4a169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5b9f4a1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225" name="Google Shape;225;g135b9f4a169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5dfde1a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Benja</a:t>
            </a:r>
            <a:endParaRPr/>
          </a:p>
        </p:txBody>
      </p:sp>
      <p:sp>
        <p:nvSpPr>
          <p:cNvPr id="232" name="Google Shape;232;g135dfde1a3d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5dfde1a3d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5dfde1a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Benja</a:t>
            </a:r>
            <a:endParaRPr/>
          </a:p>
        </p:txBody>
      </p:sp>
      <p:sp>
        <p:nvSpPr>
          <p:cNvPr id="239" name="Google Shape;239;g135dfde1a3d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dfde1a3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dfde1a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247" name="Google Shape;247;g135dfde1a3d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5dfde1a3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5dfde1a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255" name="Google Shape;255;g135dfde1a3d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5dfde1a3d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5dfde1a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263" name="Google Shape;263;g135dfde1a3d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00ae6608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00ae660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 y Benja</a:t>
            </a:r>
            <a:endParaRPr/>
          </a:p>
        </p:txBody>
      </p:sp>
      <p:sp>
        <p:nvSpPr>
          <p:cNvPr id="270" name="Google Shape;270;g1200ae6608b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5b8412faa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5b8412fa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35b8412faa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dfde1a3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5dfde1a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85" name="Google Shape;85;g135dfde1a3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b8412f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98" name="Google Shape;98;g135b8412faa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b8412f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Fede</a:t>
            </a:r>
            <a:endParaRPr/>
          </a:p>
        </p:txBody>
      </p:sp>
      <p:sp>
        <p:nvSpPr>
          <p:cNvPr id="105" name="Google Shape;105;g135b8412fa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b8412f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5b8412fa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b9f4a1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5b9f4a169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611560" y="980728"/>
            <a:ext cx="7920880" cy="158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b="0" sz="5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type="title"/>
          </p:nvPr>
        </p:nvSpPr>
        <p:spPr>
          <a:xfrm>
            <a:off x="395536" y="11663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95536" y="126876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95536" y="126876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395536" y="11663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346853" y="908720"/>
            <a:ext cx="8450294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b="0" sz="70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hyperlink" Target="https://simplemaps.com/data/au-citi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611560" y="700828"/>
            <a:ext cx="79209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b="1" lang="en-US">
                <a:solidFill>
                  <a:srgbClr val="4FC9D9"/>
                </a:solidFill>
              </a:rPr>
              <a:t>Lluvia en </a:t>
            </a:r>
            <a:r>
              <a:rPr b="1" lang="en-US">
                <a:solidFill>
                  <a:schemeClr val="accent5"/>
                </a:solidFill>
              </a:rPr>
              <a:t>Australia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85750" y="5549275"/>
            <a:ext cx="26718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FFFF"/>
                </a:solidFill>
              </a:rPr>
              <a:t>Grupo N°2: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Federico Paolino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Benjamin Tourn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187625" y="2057575"/>
            <a:ext cx="6768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A5A5A5"/>
                </a:solidFill>
              </a:rPr>
              <a:t>Análisis de Datos - Trabajo Práctico Integrador</a:t>
            </a:r>
            <a:endParaRPr b="1" sz="2200">
              <a:solidFill>
                <a:srgbClr val="A5A5A5"/>
              </a:solidFill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187625" y="2895775"/>
            <a:ext cx="6768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A5A5A5"/>
                </a:solidFill>
              </a:rPr>
              <a:t>Especialización en IA - 5Co2022</a:t>
            </a:r>
            <a:endParaRPr b="1" sz="22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5b8412faa_0_115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Discretización variable “Rainfall”</a:t>
            </a:r>
            <a:endParaRPr/>
          </a:p>
        </p:txBody>
      </p:sp>
      <p:sp>
        <p:nvSpPr>
          <p:cNvPr id="132" name="Google Shape;132;g135b8412faa_0_115"/>
          <p:cNvSpPr txBox="1"/>
          <p:nvPr>
            <p:ph idx="1" type="body"/>
          </p:nvPr>
        </p:nvSpPr>
        <p:spPr>
          <a:xfrm>
            <a:off x="395525" y="1143000"/>
            <a:ext cx="840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i="0" lang="en-US" sz="2100"/>
              <a:t>Apartamos un “bin” que representa todas las muestras con </a:t>
            </a:r>
            <a:r>
              <a:rPr lang="en-US" sz="2100"/>
              <a:t>Rainfall=0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i="0" lang="en-US" sz="2100"/>
              <a:t>Para </a:t>
            </a:r>
            <a:r>
              <a:rPr lang="en-US" sz="2100"/>
              <a:t>Rainfall&gt;0</a:t>
            </a:r>
            <a:r>
              <a:rPr i="0" lang="en-US" sz="2100"/>
              <a:t>, empleamos KBinsDiscretizer de Sklearn con encoding “ordinal” y </a:t>
            </a:r>
            <a:r>
              <a:rPr i="0" lang="en-US" sz="2100"/>
              <a:t>estrategia</a:t>
            </a:r>
            <a:r>
              <a:rPr i="0" lang="en-US" sz="2100"/>
              <a:t> “quantile”. </a:t>
            </a:r>
            <a:endParaRPr i="0" sz="2100"/>
          </a:p>
        </p:txBody>
      </p:sp>
      <p:pic>
        <p:nvPicPr>
          <p:cNvPr id="133" name="Google Shape;133;g135b8412faa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00" y="2902574"/>
            <a:ext cx="4587701" cy="2986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g135b8412faa_0_115"/>
          <p:cNvGraphicFramePr/>
          <p:nvPr/>
        </p:nvGraphicFramePr>
        <p:xfrm>
          <a:off x="1072563" y="284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{E630D2A0-3B8B-4F16-AB36-A200ADC28882}</a:tableStyleId>
              </a:tblPr>
              <a:tblGrid>
                <a:gridCol w="762000"/>
                <a:gridCol w="171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‘0’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mm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‘1’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(0.1, 0.4] mm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‘2’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(0.4, 1.2] mm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‘3’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(1.2, 3.4] mm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‘4’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(3.4, 9.2] mm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‘5’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(9.2, 278,4] mm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200ae6608b_0_1"/>
          <p:cNvPicPr preferRelativeResize="0"/>
          <p:nvPr/>
        </p:nvPicPr>
        <p:blipFill rotWithShape="1">
          <a:blip r:embed="rId3">
            <a:alphaModFix/>
          </a:blip>
          <a:srcRect b="0" l="0" r="0" t="7766"/>
          <a:stretch/>
        </p:blipFill>
        <p:spPr>
          <a:xfrm>
            <a:off x="30125" y="3174175"/>
            <a:ext cx="9143999" cy="1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200ae6608b_0_1"/>
          <p:cNvPicPr preferRelativeResize="0"/>
          <p:nvPr/>
        </p:nvPicPr>
        <p:blipFill rotWithShape="1">
          <a:blip r:embed="rId4">
            <a:alphaModFix/>
          </a:blip>
          <a:srcRect b="0" l="0" r="0" t="8483"/>
          <a:stretch/>
        </p:blipFill>
        <p:spPr>
          <a:xfrm>
            <a:off x="-60250" y="5145800"/>
            <a:ext cx="9204250" cy="171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00ae6608b_0_1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Vs Humidity</a:t>
            </a:r>
            <a:r>
              <a:rPr lang="en-US"/>
              <a:t>3pm</a:t>
            </a:r>
            <a:r>
              <a:rPr lang="en-US"/>
              <a:t>, Temperature</a:t>
            </a:r>
            <a:r>
              <a:rPr lang="en-US"/>
              <a:t>3pm</a:t>
            </a:r>
            <a:r>
              <a:rPr lang="en-US"/>
              <a:t>, Pressure3pm</a:t>
            </a:r>
            <a:endParaRPr/>
          </a:p>
        </p:txBody>
      </p:sp>
      <p:pic>
        <p:nvPicPr>
          <p:cNvPr id="142" name="Google Shape;142;g1200ae6608b_0_1"/>
          <p:cNvPicPr preferRelativeResize="0"/>
          <p:nvPr/>
        </p:nvPicPr>
        <p:blipFill rotWithShape="1">
          <a:blip r:embed="rId5">
            <a:alphaModFix/>
          </a:blip>
          <a:srcRect b="0" l="0" r="0" t="8172"/>
          <a:stretch/>
        </p:blipFill>
        <p:spPr>
          <a:xfrm>
            <a:off x="-30125" y="1359375"/>
            <a:ext cx="9204249" cy="18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00ae6608b_0_1"/>
          <p:cNvSpPr txBox="1"/>
          <p:nvPr/>
        </p:nvSpPr>
        <p:spPr>
          <a:xfrm>
            <a:off x="571500" y="866775"/>
            <a:ext cx="86025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Location: Albury - Year: 2009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00ae6608b_0_1"/>
          <p:cNvSpPr txBox="1"/>
          <p:nvPr/>
        </p:nvSpPr>
        <p:spPr>
          <a:xfrm>
            <a:off x="545250" y="1518900"/>
            <a:ext cx="12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Humidity3pm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00ae6608b_0_1"/>
          <p:cNvSpPr txBox="1"/>
          <p:nvPr/>
        </p:nvSpPr>
        <p:spPr>
          <a:xfrm>
            <a:off x="419100" y="4268525"/>
            <a:ext cx="14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Temperature3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00ae6608b_0_1"/>
          <p:cNvSpPr txBox="1"/>
          <p:nvPr/>
        </p:nvSpPr>
        <p:spPr>
          <a:xfrm>
            <a:off x="545250" y="5264500"/>
            <a:ext cx="12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Pressure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3pm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b8412faa_0_38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categóricas multiclase</a:t>
            </a:r>
            <a:endParaRPr/>
          </a:p>
        </p:txBody>
      </p:sp>
      <p:graphicFrame>
        <p:nvGraphicFramePr>
          <p:cNvPr id="152" name="Google Shape;152;g135b8412faa_0_38"/>
          <p:cNvGraphicFramePr/>
          <p:nvPr/>
        </p:nvGraphicFramePr>
        <p:xfrm>
          <a:off x="6248388" y="155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{B24FEB84-9FB2-4108-A20F-2C823F208324}</a:tableStyleId>
              </a:tblPr>
              <a:tblGrid>
                <a:gridCol w="2039525"/>
                <a:gridCol w="401250"/>
              </a:tblGrid>
              <a:tr h="44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Variable</a:t>
                      </a:r>
                      <a:endParaRPr b="1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#</a:t>
                      </a:r>
                      <a:endParaRPr b="1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</a:tr>
              <a:tr h="44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Location (1)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45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WindGustDir (2), WindDir9am (3), WindDir3pm (3)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pic>
        <p:nvPicPr>
          <p:cNvPr id="153" name="Google Shape;153;g135b8412fa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252500"/>
            <a:ext cx="4935651" cy="43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35b8412faa_0_38"/>
          <p:cNvSpPr txBox="1"/>
          <p:nvPr/>
        </p:nvSpPr>
        <p:spPr>
          <a:xfrm>
            <a:off x="138150" y="1485900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135b8412faa_0_38"/>
          <p:cNvSpPr txBox="1"/>
          <p:nvPr/>
        </p:nvSpPr>
        <p:spPr>
          <a:xfrm>
            <a:off x="138150" y="2652700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135b8412faa_0_38"/>
          <p:cNvSpPr txBox="1"/>
          <p:nvPr/>
        </p:nvSpPr>
        <p:spPr>
          <a:xfrm>
            <a:off x="138150" y="3819500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(3)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135b8412faa_0_38"/>
          <p:cNvSpPr txBox="1"/>
          <p:nvPr/>
        </p:nvSpPr>
        <p:spPr>
          <a:xfrm>
            <a:off x="138150" y="4914900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(4)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135b8412faa_0_38"/>
          <p:cNvSpPr txBox="1"/>
          <p:nvPr/>
        </p:nvSpPr>
        <p:spPr>
          <a:xfrm>
            <a:off x="5957900" y="3538550"/>
            <a:ext cx="3036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Algunas etiquetas: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‘Melbourne’, ‘Sidney’, ‘Albury’, ‘Canberra’, ‘Adelaide’, etc.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(2), (3), (4)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'W', 'WNW', 'WSW', 'NE', 'NNW', 'N', 'NNE', 'SW', 'ENE', 'SSE', 'S', 'NW', 'SE', 'ESE', 'E', 'SSW'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b8412faa_0_53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Codificación de variable “Location”</a:t>
            </a:r>
            <a:endParaRPr/>
          </a:p>
        </p:txBody>
      </p:sp>
      <p:pic>
        <p:nvPicPr>
          <p:cNvPr id="164" name="Google Shape;164;g135b8412fa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825"/>
            <a:ext cx="8416199" cy="503295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35b8412faa_0_53"/>
          <p:cNvSpPr txBox="1"/>
          <p:nvPr/>
        </p:nvSpPr>
        <p:spPr>
          <a:xfrm>
            <a:off x="3482000" y="3615350"/>
            <a:ext cx="450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5b8412faa_0_53"/>
          <p:cNvSpPr txBox="1"/>
          <p:nvPr>
            <p:ph idx="1" type="body"/>
          </p:nvPr>
        </p:nvSpPr>
        <p:spPr>
          <a:xfrm>
            <a:off x="395525" y="6067425"/>
            <a:ext cx="84162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2100">
                <a:solidFill>
                  <a:schemeClr val="dk1"/>
                </a:solidFill>
              </a:rPr>
              <a:t>Obtenemos </a:t>
            </a:r>
            <a:r>
              <a:rPr b="1" i="0" lang="en-US" sz="2100">
                <a:solidFill>
                  <a:schemeClr val="dk1"/>
                </a:solidFill>
              </a:rPr>
              <a:t>latitud y longitud </a:t>
            </a:r>
            <a:r>
              <a:rPr i="0" lang="en-US" sz="2100">
                <a:solidFill>
                  <a:schemeClr val="dk1"/>
                </a:solidFill>
              </a:rPr>
              <a:t>de cada una de las 49 ubicaciones (</a:t>
            </a:r>
            <a:r>
              <a:rPr i="0" lang="en-US" sz="2100" u="sng">
                <a:solidFill>
                  <a:schemeClr val="hlink"/>
                </a:solidFill>
                <a:hlinkClick r:id="rId4"/>
              </a:rPr>
              <a:t>https://simplemaps.com/data/au-cities</a:t>
            </a:r>
            <a:r>
              <a:rPr i="0" lang="en-US" sz="2100">
                <a:solidFill>
                  <a:schemeClr val="dk1"/>
                </a:solidFill>
              </a:rPr>
              <a:t>) </a:t>
            </a:r>
            <a:endParaRPr sz="2900"/>
          </a:p>
        </p:txBody>
      </p:sp>
      <p:sp>
        <p:nvSpPr>
          <p:cNvPr id="167" name="Google Shape;167;g135b8412faa_0_53"/>
          <p:cNvSpPr txBox="1"/>
          <p:nvPr/>
        </p:nvSpPr>
        <p:spPr>
          <a:xfrm>
            <a:off x="5572150" y="1471625"/>
            <a:ext cx="1600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Librería utilizada: Geopandas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b9f4a169_0_7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Codificación de variables de dirección del viento</a:t>
            </a:r>
            <a:endParaRPr/>
          </a:p>
        </p:txBody>
      </p:sp>
      <p:pic>
        <p:nvPicPr>
          <p:cNvPr id="174" name="Google Shape;174;g135b9f4a16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22" y="1226597"/>
            <a:ext cx="4220051" cy="40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35b9f4a16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25" y="1651702"/>
            <a:ext cx="2955300" cy="29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35b9f4a169_0_7"/>
          <p:cNvSpPr txBox="1"/>
          <p:nvPr/>
        </p:nvSpPr>
        <p:spPr>
          <a:xfrm>
            <a:off x="4634225" y="5278125"/>
            <a:ext cx="395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Codificación empleando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coordenadas cartesianas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 los puntos equivalentes sobre una circunferencia de radio unitario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35b9f4a169_0_7"/>
          <p:cNvSpPr txBox="1"/>
          <p:nvPr/>
        </p:nvSpPr>
        <p:spPr>
          <a:xfrm>
            <a:off x="806831" y="4606995"/>
            <a:ext cx="344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16 etiquetas correspondientes con los puntos cardinales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35b9f4a169_0_7"/>
          <p:cNvSpPr/>
          <p:nvPr/>
        </p:nvSpPr>
        <p:spPr>
          <a:xfrm flipH="1">
            <a:off x="6643625" y="1651700"/>
            <a:ext cx="771600" cy="1543800"/>
          </a:xfrm>
          <a:prstGeom prst="rtTriangle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5b9f4a169_0_7"/>
          <p:cNvSpPr txBox="1"/>
          <p:nvPr/>
        </p:nvSpPr>
        <p:spPr>
          <a:xfrm>
            <a:off x="7415225" y="2524125"/>
            <a:ext cx="11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0.92387…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5b9f4a169_0_7"/>
          <p:cNvSpPr txBox="1"/>
          <p:nvPr/>
        </p:nvSpPr>
        <p:spPr>
          <a:xfrm>
            <a:off x="6543625" y="3133750"/>
            <a:ext cx="11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0.38268…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35b9f4a169_0_7"/>
          <p:cNvSpPr/>
          <p:nvPr/>
        </p:nvSpPr>
        <p:spPr>
          <a:xfrm>
            <a:off x="6543625" y="2860250"/>
            <a:ext cx="514500" cy="538200"/>
          </a:xfrm>
          <a:prstGeom prst="arc">
            <a:avLst>
              <a:gd fmla="val 16200000" name="adj1"/>
              <a:gd fmla="val 11021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5b9f4a169_0_7"/>
          <p:cNvSpPr txBox="1"/>
          <p:nvPr/>
        </p:nvSpPr>
        <p:spPr>
          <a:xfrm>
            <a:off x="6291200" y="2474750"/>
            <a:ext cx="7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67,5°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5b8412faa_0_69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Codificación de variable “Date”</a:t>
            </a:r>
            <a:endParaRPr/>
          </a:p>
        </p:txBody>
      </p:sp>
      <p:sp>
        <p:nvSpPr>
          <p:cNvPr id="188" name="Google Shape;188;g135b8412faa_0_69"/>
          <p:cNvSpPr txBox="1"/>
          <p:nvPr/>
        </p:nvSpPr>
        <p:spPr>
          <a:xfrm>
            <a:off x="535800" y="957275"/>
            <a:ext cx="807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registro por día desde el 01-12-2008 hasta el 25-06-2017 (sin datos faltantes)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35b8412faa_0_69"/>
          <p:cNvSpPr txBox="1"/>
          <p:nvPr/>
        </p:nvSpPr>
        <p:spPr>
          <a:xfrm>
            <a:off x="3548100" y="1801525"/>
            <a:ext cx="20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2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AAAA</a:t>
            </a:r>
            <a:endParaRPr b="1" sz="20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g135b8412faa_0_69"/>
          <p:cNvGraphicFramePr/>
          <p:nvPr/>
        </p:nvGraphicFramePr>
        <p:xfrm>
          <a:off x="7205650" y="293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{E630D2A0-3B8B-4F16-AB36-A200ADC28882}</a:tableStyleId>
              </a:tblPr>
              <a:tblGrid>
                <a:gridCol w="1371600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Años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1" name="Google Shape;191;g135b8412faa_0_69"/>
          <p:cNvCxnSpPr/>
          <p:nvPr/>
        </p:nvCxnSpPr>
        <p:spPr>
          <a:xfrm flipH="1" rot="-5400000">
            <a:off x="4297350" y="2340175"/>
            <a:ext cx="611100" cy="36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2" name="Google Shape;192;g135b8412faa_0_69"/>
          <p:cNvGraphicFramePr/>
          <p:nvPr/>
        </p:nvGraphicFramePr>
        <p:xfrm>
          <a:off x="3710000" y="29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{E630D2A0-3B8B-4F16-AB36-A200ADC28882}</a:tableStyleId>
              </a:tblPr>
              <a:tblGrid>
                <a:gridCol w="1371600"/>
                <a:gridCol w="137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Meses_X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Meses_Y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g135b8412faa_0_69"/>
          <p:cNvGraphicFramePr/>
          <p:nvPr/>
        </p:nvGraphicFramePr>
        <p:xfrm>
          <a:off x="376275" y="29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{E630D2A0-3B8B-4F16-AB36-A200ADC28882}</a:tableStyleId>
              </a:tblPr>
              <a:tblGrid>
                <a:gridCol w="1371600"/>
                <a:gridCol w="137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Días</a:t>
                      </a:r>
                      <a:r>
                        <a:rPr b="1" lang="en-US"/>
                        <a:t>_X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Días</a:t>
                      </a:r>
                      <a:r>
                        <a:rPr b="1" lang="en-US"/>
                        <a:t>_Y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pic>
        <p:nvPicPr>
          <p:cNvPr id="194" name="Google Shape;194;g135b8412fa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9760"/>
            <a:ext cx="3101077" cy="297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35b8412faa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402" y="3499760"/>
            <a:ext cx="3240394" cy="2977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135b8412faa_0_69"/>
          <p:cNvCxnSpPr/>
          <p:nvPr/>
        </p:nvCxnSpPr>
        <p:spPr>
          <a:xfrm flipH="1">
            <a:off x="1885725" y="2243150"/>
            <a:ext cx="20862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135b8412faa_0_69"/>
          <p:cNvCxnSpPr/>
          <p:nvPr/>
        </p:nvCxnSpPr>
        <p:spPr>
          <a:xfrm>
            <a:off x="5186375" y="2257425"/>
            <a:ext cx="24432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5dfde1a3d_0_31"/>
          <p:cNvSpPr txBox="1"/>
          <p:nvPr>
            <p:ph idx="4294967295" type="body"/>
          </p:nvPr>
        </p:nvSpPr>
        <p:spPr>
          <a:xfrm>
            <a:off x="92850" y="2093100"/>
            <a:ext cx="8958300" cy="267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Consecuencia de las codificaciones mostradas: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¡Variables dejaron de ser categóricas, siendo ahora completamente numéricas! </a:t>
            </a:r>
            <a:endParaRPr i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395525" y="4164349"/>
            <a:ext cx="84024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Variable categorica “RainToday”: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 MICE con </a:t>
            </a:r>
            <a:r>
              <a:rPr lang="en-US" sz="2300"/>
              <a:t>regresión</a:t>
            </a:r>
            <a:r>
              <a:rPr lang="en-US" sz="2300"/>
              <a:t> </a:t>
            </a:r>
            <a:r>
              <a:rPr lang="en-US" sz="2300"/>
              <a:t>logística</a:t>
            </a:r>
            <a:r>
              <a:rPr lang="en-US" sz="2300"/>
              <a:t> y 4 features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Variables numéricas (todas las demás):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MICE con regresion Ridge y 4 features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 txBox="1"/>
          <p:nvPr>
            <p:ph type="title"/>
          </p:nvPr>
        </p:nvSpPr>
        <p:spPr>
          <a:xfrm>
            <a:off x="395536" y="11663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/>
              <a:t>Valores faltantes - Imputación</a:t>
            </a:r>
            <a:endParaRPr/>
          </a:p>
        </p:txBody>
      </p:sp>
      <p:pic>
        <p:nvPicPr>
          <p:cNvPr id="210" name="Google Shape;2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8" y="1528181"/>
            <a:ext cx="9144000" cy="240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5b8412faa_0_125"/>
          <p:cNvSpPr txBox="1"/>
          <p:nvPr>
            <p:ph type="title"/>
          </p:nvPr>
        </p:nvSpPr>
        <p:spPr>
          <a:xfrm>
            <a:off x="395524" y="116625"/>
            <a:ext cx="8462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/>
              <a:t>Relaciones entre variables independientes - Corr. de Pearson</a:t>
            </a:r>
            <a:endParaRPr/>
          </a:p>
        </p:txBody>
      </p:sp>
      <p:pic>
        <p:nvPicPr>
          <p:cNvPr id="216" name="Google Shape;216;g135b8412faa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825"/>
            <a:ext cx="8839200" cy="433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5b9f4a169_0_33"/>
          <p:cNvSpPr txBox="1"/>
          <p:nvPr>
            <p:ph type="title"/>
          </p:nvPr>
        </p:nvSpPr>
        <p:spPr>
          <a:xfrm>
            <a:off x="395525" y="116625"/>
            <a:ext cx="859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/>
              <a:t>Relaciones entre variables </a:t>
            </a:r>
            <a:r>
              <a:rPr lang="en-US"/>
              <a:t>independientes - Corr. de </a:t>
            </a:r>
            <a:r>
              <a:rPr lang="en-US"/>
              <a:t>Spearman</a:t>
            </a:r>
            <a:endParaRPr/>
          </a:p>
        </p:txBody>
      </p:sp>
      <p:pic>
        <p:nvPicPr>
          <p:cNvPr id="222" name="Google Shape;222;g135b9f4a16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825"/>
            <a:ext cx="8839200" cy="433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228253" y="667240"/>
            <a:ext cx="23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741696" y="2600404"/>
            <a:ext cx="3372138" cy="1034902"/>
            <a:chOff x="679160" y="2708280"/>
            <a:chExt cx="3020276" cy="926916"/>
          </a:xfrm>
        </p:grpSpPr>
        <p:sp>
          <p:nvSpPr>
            <p:cNvPr id="66" name="Google Shape;66;p2"/>
            <p:cNvSpPr txBox="1"/>
            <p:nvPr/>
          </p:nvSpPr>
          <p:spPr>
            <a:xfrm>
              <a:off x="1564936" y="2966772"/>
              <a:ext cx="21345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Interrogante</a:t>
              </a:r>
              <a:endPara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79160" y="2708280"/>
              <a:ext cx="926916" cy="926916"/>
            </a:xfrm>
            <a:prstGeom prst="donut">
              <a:avLst>
                <a:gd fmla="val 16369" name="adj"/>
              </a:avLst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741696" y="4016304"/>
            <a:ext cx="3372138" cy="1034996"/>
            <a:chOff x="679160" y="2708280"/>
            <a:chExt cx="3020276" cy="927000"/>
          </a:xfrm>
        </p:grpSpPr>
        <p:sp>
          <p:nvSpPr>
            <p:cNvPr id="69" name="Google Shape;69;p2"/>
            <p:cNvSpPr txBox="1"/>
            <p:nvPr/>
          </p:nvSpPr>
          <p:spPr>
            <a:xfrm>
              <a:off x="1564936" y="2898523"/>
              <a:ext cx="2134500" cy="5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Análisis de datos e Ingeniería de features</a:t>
              </a:r>
              <a:endPara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9160" y="2708280"/>
              <a:ext cx="927000" cy="927000"/>
            </a:xfrm>
            <a:prstGeom prst="donut">
              <a:avLst>
                <a:gd fmla="val 16369" name="adj"/>
              </a:avLst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137496" y="2600354"/>
            <a:ext cx="3372138" cy="1034996"/>
            <a:chOff x="679160" y="2708280"/>
            <a:chExt cx="3020276" cy="927000"/>
          </a:xfrm>
        </p:grpSpPr>
        <p:sp>
          <p:nvSpPr>
            <p:cNvPr id="72" name="Google Shape;72;p2"/>
            <p:cNvSpPr txBox="1"/>
            <p:nvPr/>
          </p:nvSpPr>
          <p:spPr>
            <a:xfrm>
              <a:off x="1564936" y="2966772"/>
              <a:ext cx="21345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Evaluación de modelos</a:t>
              </a:r>
              <a:endPara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79160" y="2708280"/>
              <a:ext cx="927000" cy="927000"/>
            </a:xfrm>
            <a:prstGeom prst="donut">
              <a:avLst>
                <a:gd fmla="val 16369" name="adj"/>
              </a:avLst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5137496" y="4016304"/>
            <a:ext cx="3372138" cy="1034996"/>
            <a:chOff x="679160" y="2708280"/>
            <a:chExt cx="3020276" cy="927000"/>
          </a:xfrm>
        </p:grpSpPr>
        <p:sp>
          <p:nvSpPr>
            <p:cNvPr id="75" name="Google Shape;75;p2"/>
            <p:cNvSpPr txBox="1"/>
            <p:nvPr/>
          </p:nvSpPr>
          <p:spPr>
            <a:xfrm>
              <a:off x="1564936" y="2966772"/>
              <a:ext cx="21345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9160" y="2708280"/>
              <a:ext cx="927000" cy="927000"/>
            </a:xfrm>
            <a:prstGeom prst="donut">
              <a:avLst>
                <a:gd fmla="val 16369" name="adj"/>
              </a:avLst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b9f4a169_0_44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/>
              <a:t>Eliminación de features por elevada correlación</a:t>
            </a:r>
            <a:endParaRPr/>
          </a:p>
        </p:txBody>
      </p:sp>
      <p:graphicFrame>
        <p:nvGraphicFramePr>
          <p:cNvPr id="228" name="Google Shape;228;g135b9f4a169_0_44"/>
          <p:cNvGraphicFramePr/>
          <p:nvPr/>
        </p:nvGraphicFramePr>
        <p:xfrm>
          <a:off x="952500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{E630D2A0-3B8B-4F16-AB36-A200ADC28882}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X1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X2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Corr. (Pea./Spe.)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MaxTemp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Temp3pm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Pressure3pm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Pressure9am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MinTemp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Temp9am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MaxTemp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Temp9am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Temp3pm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Temp9am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g135b9f4a169_0_44"/>
          <p:cNvSpPr txBox="1"/>
          <p:nvPr/>
        </p:nvSpPr>
        <p:spPr>
          <a:xfrm>
            <a:off x="1057200" y="5057775"/>
            <a:ext cx="7029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¡Se trata de variables con distribución asimilable a normal, con lo cual pueden ser eliminadas por elevada correlación!</a:t>
            </a:r>
            <a:endParaRPr b="1" i="1"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5dfde1a3d_0_65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/>
              <a:t>Relaciones con la variable objetivo - Corr. de Kendall</a:t>
            </a:r>
            <a:endParaRPr/>
          </a:p>
        </p:txBody>
      </p:sp>
      <p:pic>
        <p:nvPicPr>
          <p:cNvPr id="235" name="Google Shape;235;g135dfde1a3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64" y="1237249"/>
            <a:ext cx="3755875" cy="50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5dfde1a3d_0_47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Transformaciones</a:t>
            </a:r>
            <a:endParaRPr/>
          </a:p>
        </p:txBody>
      </p:sp>
      <p:sp>
        <p:nvSpPr>
          <p:cNvPr id="242" name="Google Shape;242;g135dfde1a3d_0_47"/>
          <p:cNvSpPr txBox="1"/>
          <p:nvPr>
            <p:ph idx="1" type="body"/>
          </p:nvPr>
        </p:nvSpPr>
        <p:spPr>
          <a:xfrm>
            <a:off x="4857750" y="2064063"/>
            <a:ext cx="4168800" cy="3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Transformación ensayada: Yeo-Johnson (los datos contienen valores 0)</a:t>
            </a:r>
            <a:endParaRPr i="0" sz="2200"/>
          </a:p>
          <a:p>
            <a:pPr indent="-3683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Variables con distribución “rara”: humedad y velocidad de viento</a:t>
            </a:r>
            <a:endParaRPr i="0" sz="2200"/>
          </a:p>
          <a:p>
            <a:pPr indent="-3683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Sólo “WindGustSpeed” podría ser transformada con este método</a:t>
            </a:r>
            <a:endParaRPr i="0" sz="2200"/>
          </a:p>
        </p:txBody>
      </p:sp>
      <p:pic>
        <p:nvPicPr>
          <p:cNvPr id="243" name="Google Shape;243;g135dfde1a3d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725"/>
            <a:ext cx="4607561" cy="57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g135dfde1a3d_0_10"/>
          <p:cNvGrpSpPr/>
          <p:nvPr/>
        </p:nvGrpSpPr>
        <p:grpSpPr>
          <a:xfrm>
            <a:off x="1734664" y="3254150"/>
            <a:ext cx="5674678" cy="1798658"/>
            <a:chOff x="679160" y="2708280"/>
            <a:chExt cx="2924639" cy="927000"/>
          </a:xfrm>
        </p:grpSpPr>
        <p:sp>
          <p:nvSpPr>
            <p:cNvPr id="250" name="Google Shape;250;g135dfde1a3d_0_10"/>
            <p:cNvSpPr txBox="1"/>
            <p:nvPr/>
          </p:nvSpPr>
          <p:spPr>
            <a:xfrm>
              <a:off x="1684699" y="2886178"/>
              <a:ext cx="1919100" cy="5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Evaluación de Modelos Predictivos</a:t>
              </a:r>
              <a:endParaRPr b="1" sz="33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35dfde1a3d_0_10"/>
            <p:cNvSpPr/>
            <p:nvPr/>
          </p:nvSpPr>
          <p:spPr>
            <a:xfrm>
              <a:off x="679160" y="2708280"/>
              <a:ext cx="927000" cy="927000"/>
            </a:xfrm>
            <a:prstGeom prst="donut">
              <a:avLst>
                <a:gd fmla="val 16369" name="adj"/>
              </a:avLst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5dfde1a3d_0_18"/>
          <p:cNvSpPr txBox="1"/>
          <p:nvPr>
            <p:ph idx="1" type="body"/>
          </p:nvPr>
        </p:nvSpPr>
        <p:spPr>
          <a:xfrm>
            <a:off x="395525" y="1192550"/>
            <a:ext cx="8402400" cy="42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Escalado de variables numéricas: StandardScaler</a:t>
            </a:r>
            <a:endParaRPr i="0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Partición del dataset: 80% train y 20% test</a:t>
            </a:r>
            <a:endParaRPr i="0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Balanceo de clases en variable target: SMOTE</a:t>
            </a:r>
            <a:endParaRPr i="0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Modelos ensayados:</a:t>
            </a:r>
            <a:endParaRPr i="0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0" lang="en-US" sz="2200"/>
              <a:t>Regresión logística</a:t>
            </a:r>
            <a:endParaRPr i="0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0" lang="en-US" sz="2200"/>
              <a:t>Árboles</a:t>
            </a:r>
            <a:r>
              <a:rPr i="0" lang="en-US" sz="2200"/>
              <a:t> de decisión</a:t>
            </a:r>
            <a:endParaRPr i="0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0" lang="en-US" sz="2200"/>
              <a:t>XGBoost</a:t>
            </a:r>
            <a:endParaRPr i="0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0" lang="en-US" sz="2200"/>
              <a:t>Random Forest</a:t>
            </a:r>
            <a:endParaRPr i="0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i="0" lang="en-US" sz="2200"/>
              <a:t>MLP</a:t>
            </a:r>
            <a:endParaRPr i="0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i="0" lang="en-US" sz="2200"/>
              <a:t>Métricas a evaluar: precision, recall,</a:t>
            </a:r>
            <a:r>
              <a:rPr i="0" lang="en-US" sz="2200"/>
              <a:t> F1-score, </a:t>
            </a:r>
            <a:r>
              <a:rPr i="0" lang="en-US" sz="2200"/>
              <a:t>balanced accuracy, averaged F1-score</a:t>
            </a:r>
            <a:endParaRPr i="0" sz="2200"/>
          </a:p>
        </p:txBody>
      </p:sp>
      <p:sp>
        <p:nvSpPr>
          <p:cNvPr id="258" name="Google Shape;258;g135dfde1a3d_0_18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</a:t>
            </a:r>
            <a:endParaRPr/>
          </a:p>
        </p:txBody>
      </p:sp>
      <p:sp>
        <p:nvSpPr>
          <p:cNvPr id="259" name="Google Shape;259;g135dfde1a3d_0_18"/>
          <p:cNvSpPr txBox="1"/>
          <p:nvPr>
            <p:ph idx="1" type="body"/>
          </p:nvPr>
        </p:nvSpPr>
        <p:spPr>
          <a:xfrm>
            <a:off x="370800" y="5617975"/>
            <a:ext cx="84024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980000"/>
                </a:solidFill>
              </a:rPr>
              <a:t>¡Idealmente sería necesario construir modelos de series temporales!</a:t>
            </a:r>
            <a:endParaRPr b="1" sz="2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5dfde1a3d_0_57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</a:t>
            </a:r>
            <a:endParaRPr/>
          </a:p>
        </p:txBody>
      </p:sp>
      <p:pic>
        <p:nvPicPr>
          <p:cNvPr id="266" name="Google Shape;266;g135dfde1a3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6032"/>
            <a:ext cx="8839198" cy="439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0ae6608b_1_0"/>
          <p:cNvSpPr txBox="1"/>
          <p:nvPr/>
        </p:nvSpPr>
        <p:spPr>
          <a:xfrm>
            <a:off x="442950" y="2162125"/>
            <a:ext cx="82581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 una relación apreciable entre la variable de salida y las variables de humedad y presión atmosférica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se evidencia una relación con los días ni con los meses encodeados, pero sí una tendencia con las estaciones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codificación de variables categóricas permitiría predecir si va a llover o no en otras localidades no incluidas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Sería conveniente emplear modelos de series temporales para obtener predicciones basadas en información histórica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200ae6608b_1_0"/>
          <p:cNvSpPr/>
          <p:nvPr/>
        </p:nvSpPr>
        <p:spPr>
          <a:xfrm>
            <a:off x="3672602" y="210925"/>
            <a:ext cx="1798800" cy="1798800"/>
          </a:xfrm>
          <a:prstGeom prst="donut">
            <a:avLst>
              <a:gd fmla="val 16369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5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5b8412faa_0_146"/>
          <p:cNvSpPr txBox="1"/>
          <p:nvPr>
            <p:ph type="ctrTitle"/>
          </p:nvPr>
        </p:nvSpPr>
        <p:spPr>
          <a:xfrm>
            <a:off x="346853" y="1289720"/>
            <a:ext cx="8450400" cy="23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¡MUCHAS GRACIAS!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¿Preguntas?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1993200" y="1421550"/>
            <a:ext cx="51576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¿Lloverá el día 26-06-2017 en Australia, basados en los registros históricos disponibles desde el 01-12-2008 y hasta el día anterior?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g135dfde1a3d_0_1"/>
          <p:cNvGrpSpPr/>
          <p:nvPr/>
        </p:nvGrpSpPr>
        <p:grpSpPr>
          <a:xfrm>
            <a:off x="1537627" y="2814625"/>
            <a:ext cx="6068753" cy="1798658"/>
            <a:chOff x="679160" y="2708280"/>
            <a:chExt cx="3127739" cy="927000"/>
          </a:xfrm>
        </p:grpSpPr>
        <p:sp>
          <p:nvSpPr>
            <p:cNvPr id="88" name="Google Shape;88;g135dfde1a3d_0_1"/>
            <p:cNvSpPr txBox="1"/>
            <p:nvPr/>
          </p:nvSpPr>
          <p:spPr>
            <a:xfrm>
              <a:off x="1684699" y="2886178"/>
              <a:ext cx="2122200" cy="5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Análisis de datos e Ingeniería de features</a:t>
              </a:r>
              <a:endParaRPr b="1" sz="33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135dfde1a3d_0_1"/>
            <p:cNvSpPr/>
            <p:nvPr/>
          </p:nvSpPr>
          <p:spPr>
            <a:xfrm>
              <a:off x="679160" y="2708280"/>
              <a:ext cx="927000" cy="927000"/>
            </a:xfrm>
            <a:prstGeom prst="donut">
              <a:avLst>
                <a:gd fmla="val 16369" name="adj"/>
              </a:avLst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395536" y="116632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 “Rain in Australia” 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395536" y="1116360"/>
            <a:ext cx="84024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i="0" lang="en-US" sz="2000"/>
              <a:t>https://www.kaggle.com/datasets/jsphyg/weather-dataset-rattle-package</a:t>
            </a:r>
            <a:endParaRPr i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i="0" lang="en-US" sz="2000"/>
              <a:t>145.460</a:t>
            </a:r>
            <a:r>
              <a:rPr i="0" lang="en-US" sz="2000"/>
              <a:t> registros y </a:t>
            </a:r>
            <a:r>
              <a:rPr b="1" i="0" lang="en-US" sz="2000"/>
              <a:t>23</a:t>
            </a:r>
            <a:r>
              <a:rPr i="0" lang="en-US" sz="2000"/>
              <a:t> features: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rgbClr val="F1C232"/>
                </a:solidFill>
              </a:rPr>
              <a:t>Fecha:</a:t>
            </a:r>
            <a:r>
              <a:rPr i="0" lang="en-US" sz="2000"/>
              <a:t> “Date”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rgbClr val="980000"/>
                </a:solidFill>
              </a:rPr>
              <a:t>Ubicación:</a:t>
            </a:r>
            <a:r>
              <a:rPr i="0" lang="en-US" sz="2000"/>
              <a:t> “Location” 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rgbClr val="980000"/>
                </a:solidFill>
              </a:rPr>
              <a:t>Dirección de viento:</a:t>
            </a:r>
            <a:r>
              <a:rPr i="0" lang="en-US" sz="2000"/>
              <a:t> “WindGustDir”, “WindDir9am”, “WindDir3pm”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rgbClr val="980000"/>
                </a:solidFill>
              </a:rPr>
              <a:t>Lluvia (Si/No)</a:t>
            </a:r>
            <a:r>
              <a:rPr b="1" i="0" lang="en-US" sz="2000">
                <a:solidFill>
                  <a:schemeClr val="accent1"/>
                </a:solidFill>
              </a:rPr>
              <a:t>:</a:t>
            </a:r>
            <a:r>
              <a:rPr i="0" lang="en-US" sz="2000"/>
              <a:t> “RainToday”, “RainTomorrow”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Temperaturas: </a:t>
            </a:r>
            <a:r>
              <a:rPr i="0" lang="en-US" sz="2000"/>
              <a:t>“MinTemp”, “MaxTemp”, “Temp9am”, “Temp3pm”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Precipitación:</a:t>
            </a:r>
            <a:r>
              <a:rPr i="0" lang="en-US" sz="2000"/>
              <a:t> “Rainfall”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Evaporación:</a:t>
            </a:r>
            <a:r>
              <a:rPr i="0" lang="en-US" sz="2000"/>
              <a:t> “Evaporation”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Luz solar: </a:t>
            </a:r>
            <a:r>
              <a:rPr i="0" lang="en-US" sz="2000"/>
              <a:t>“Sunshine”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Velocidad de viento:</a:t>
            </a:r>
            <a:r>
              <a:rPr i="0" lang="en-US" sz="2000"/>
              <a:t> “WindGustSpeed”, “WindSpeed9am”, “WindSpeed3pm”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Presión atmosférica:</a:t>
            </a:r>
            <a:r>
              <a:rPr i="0" lang="en-US" sz="2000"/>
              <a:t> “Pressure9am”, “Pressure3pm”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chemeClr val="accent1"/>
                </a:solidFill>
              </a:rPr>
              <a:t>Humedad:</a:t>
            </a:r>
            <a:r>
              <a:rPr i="0" lang="en-US" sz="2000"/>
              <a:t> “Humidity9am”, “Humidity3pm”</a:t>
            </a:r>
            <a:endParaRPr i="0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0" lang="en-US" sz="2000">
                <a:solidFill>
                  <a:srgbClr val="6AA84F"/>
                </a:solidFill>
              </a:rPr>
              <a:t>Nubosidad:</a:t>
            </a:r>
            <a:r>
              <a:rPr i="0" lang="en-US" sz="2000"/>
              <a:t> “Cloud9am”, “Cloud3pm”</a:t>
            </a:r>
            <a:endParaRPr i="0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b8412faa_0_101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 “Rain in Australia” </a:t>
            </a:r>
            <a:endParaRPr/>
          </a:p>
        </p:txBody>
      </p:sp>
      <p:sp>
        <p:nvSpPr>
          <p:cNvPr id="101" name="Google Shape;101;g135b8412faa_0_101"/>
          <p:cNvSpPr txBox="1"/>
          <p:nvPr>
            <p:ph idx="1" type="body"/>
          </p:nvPr>
        </p:nvSpPr>
        <p:spPr>
          <a:xfrm>
            <a:off x="395525" y="1116350"/>
            <a:ext cx="8402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i="0" lang="en-US" sz="2000"/>
              <a:t>https://www.kaggle.com/datasets/jsphyg/weather-dataset-rattle-package</a:t>
            </a:r>
            <a:endParaRPr i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i="0" lang="en-US" sz="2000"/>
              <a:t>145.460</a:t>
            </a:r>
            <a:r>
              <a:rPr i="0" lang="en-US" sz="2000"/>
              <a:t> registros y </a:t>
            </a:r>
            <a:r>
              <a:rPr b="1" i="0" lang="en-US" sz="2000"/>
              <a:t>23</a:t>
            </a:r>
            <a:r>
              <a:rPr i="0" lang="en-US" sz="2000"/>
              <a:t> features</a:t>
            </a:r>
            <a:endParaRPr i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i="0" lang="en-US" sz="2000"/>
              <a:t>Variable objetivo: </a:t>
            </a:r>
            <a:r>
              <a:rPr b="1" i="0" lang="en-US" sz="2000">
                <a:solidFill>
                  <a:srgbClr val="980000"/>
                </a:solidFill>
              </a:rPr>
              <a:t>“RainTomorrow”</a:t>
            </a:r>
            <a:endParaRPr i="0" sz="2000">
              <a:solidFill>
                <a:srgbClr val="980000"/>
              </a:solidFill>
            </a:endParaRPr>
          </a:p>
        </p:txBody>
      </p:sp>
      <p:pic>
        <p:nvPicPr>
          <p:cNvPr id="102" name="Google Shape;102;g135b8412faa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428" y="2588900"/>
            <a:ext cx="5178585" cy="3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b8412faa_0_28"/>
          <p:cNvSpPr txBox="1"/>
          <p:nvPr/>
        </p:nvSpPr>
        <p:spPr>
          <a:xfrm>
            <a:off x="1357350" y="2293200"/>
            <a:ext cx="64293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Eliminamos 4 features con 38% o más de datos faltantes (“Evaporation”, “Sunshine”, “Cloud9am”, “Cloud3pm”)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b8412faa_0_21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numéricas</a:t>
            </a:r>
            <a:endParaRPr/>
          </a:p>
        </p:txBody>
      </p:sp>
      <p:pic>
        <p:nvPicPr>
          <p:cNvPr id="113" name="Google Shape;113;g135b8412fa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0" y="1023949"/>
            <a:ext cx="6412350" cy="15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35b8412fa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400" y="2927311"/>
            <a:ext cx="6412350" cy="15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35b8412faa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750" y="4830649"/>
            <a:ext cx="6412350" cy="15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35b8412faa_0_21"/>
          <p:cNvSpPr txBox="1"/>
          <p:nvPr>
            <p:ph idx="1" type="body"/>
          </p:nvPr>
        </p:nvSpPr>
        <p:spPr>
          <a:xfrm>
            <a:off x="0" y="1178425"/>
            <a:ext cx="25479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0" lang="en-US" sz="1645"/>
              <a:t>“MinTemp”, “MaxTemp”, “Pressure9am”, “Pressure3pm”, “Temp9am”, “Temp3pm”</a:t>
            </a:r>
            <a:endParaRPr b="1" i="0" sz="1645"/>
          </a:p>
        </p:txBody>
      </p:sp>
      <p:sp>
        <p:nvSpPr>
          <p:cNvPr id="117" name="Google Shape;117;g135b8412faa_0_21"/>
          <p:cNvSpPr txBox="1"/>
          <p:nvPr>
            <p:ph idx="1" type="body"/>
          </p:nvPr>
        </p:nvSpPr>
        <p:spPr>
          <a:xfrm>
            <a:off x="0" y="3218583"/>
            <a:ext cx="25479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0" lang="en-US" sz="1645"/>
              <a:t>“Humidity9am” y “Humidity3pm”</a:t>
            </a:r>
            <a:endParaRPr b="1" i="0" sz="1645"/>
          </a:p>
        </p:txBody>
      </p:sp>
      <p:sp>
        <p:nvSpPr>
          <p:cNvPr id="118" name="Google Shape;118;g135b8412faa_0_21"/>
          <p:cNvSpPr txBox="1"/>
          <p:nvPr>
            <p:ph idx="1" type="body"/>
          </p:nvPr>
        </p:nvSpPr>
        <p:spPr>
          <a:xfrm>
            <a:off x="0" y="5068222"/>
            <a:ext cx="2547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0" lang="en-US" sz="1645"/>
              <a:t>“WindGustSpeed”, “WindSpeed9am”, “WindSpeed3pm”</a:t>
            </a:r>
            <a:endParaRPr b="1" i="0" sz="164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5b9f4a169_0_23"/>
          <p:cNvSpPr txBox="1"/>
          <p:nvPr>
            <p:ph type="title"/>
          </p:nvPr>
        </p:nvSpPr>
        <p:spPr>
          <a:xfrm>
            <a:off x="395536" y="116632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-US"/>
              <a:t>ariable “Rainfall”</a:t>
            </a:r>
            <a:endParaRPr/>
          </a:p>
        </p:txBody>
      </p:sp>
      <p:pic>
        <p:nvPicPr>
          <p:cNvPr id="124" name="Google Shape;124;g135b9f4a16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8747"/>
            <a:ext cx="9143999" cy="197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35b9f4a16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1933"/>
            <a:ext cx="9144001" cy="2180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35b9f4a169_0_23"/>
          <p:cNvSpPr txBox="1"/>
          <p:nvPr/>
        </p:nvSpPr>
        <p:spPr>
          <a:xfrm>
            <a:off x="1107300" y="5529250"/>
            <a:ext cx="69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¡Más de 90.000 registros con </a:t>
            </a:r>
            <a:r>
              <a:rPr b="1" i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Rainfall=0</a:t>
            </a: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sz="3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