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114"/>
  </p:notesMasterIdLst>
  <p:handoutMasterIdLst>
    <p:handoutMasterId r:id="rId115"/>
  </p:handoutMasterIdLst>
  <p:sldIdLst>
    <p:sldId id="497" r:id="rId2"/>
    <p:sldId id="291" r:id="rId3"/>
    <p:sldId id="292" r:id="rId4"/>
    <p:sldId id="297" r:id="rId5"/>
    <p:sldId id="470" r:id="rId6"/>
    <p:sldId id="471" r:id="rId7"/>
    <p:sldId id="472" r:id="rId8"/>
    <p:sldId id="473" r:id="rId9"/>
    <p:sldId id="474" r:id="rId10"/>
    <p:sldId id="475" r:id="rId11"/>
    <p:sldId id="476" r:id="rId12"/>
    <p:sldId id="477" r:id="rId13"/>
    <p:sldId id="478" r:id="rId14"/>
    <p:sldId id="351" r:id="rId15"/>
    <p:sldId id="480" r:id="rId16"/>
    <p:sldId id="481" r:id="rId17"/>
    <p:sldId id="482" r:id="rId18"/>
    <p:sldId id="479" r:id="rId19"/>
    <p:sldId id="350" r:id="rId20"/>
    <p:sldId id="484" r:id="rId21"/>
    <p:sldId id="488" r:id="rId22"/>
    <p:sldId id="487" r:id="rId23"/>
    <p:sldId id="489" r:id="rId24"/>
    <p:sldId id="493" r:id="rId25"/>
    <p:sldId id="492" r:id="rId26"/>
    <p:sldId id="483" r:id="rId27"/>
    <p:sldId id="495" r:id="rId28"/>
    <p:sldId id="525" r:id="rId29"/>
    <p:sldId id="501" r:id="rId30"/>
    <p:sldId id="586" r:id="rId31"/>
    <p:sldId id="643" r:id="rId32"/>
    <p:sldId id="502" r:id="rId33"/>
    <p:sldId id="588" r:id="rId34"/>
    <p:sldId id="526" r:id="rId35"/>
    <p:sldId id="545" r:id="rId36"/>
    <p:sldId id="504" r:id="rId37"/>
    <p:sldId id="505" r:id="rId38"/>
    <p:sldId id="506" r:id="rId39"/>
    <p:sldId id="507" r:id="rId40"/>
    <p:sldId id="508" r:id="rId41"/>
    <p:sldId id="527" r:id="rId42"/>
    <p:sldId id="509" r:id="rId43"/>
    <p:sldId id="510" r:id="rId44"/>
    <p:sldId id="512" r:id="rId45"/>
    <p:sldId id="513" r:id="rId46"/>
    <p:sldId id="600" r:id="rId47"/>
    <p:sldId id="601" r:id="rId48"/>
    <p:sldId id="602" r:id="rId49"/>
    <p:sldId id="603" r:id="rId50"/>
    <p:sldId id="604" r:id="rId51"/>
    <p:sldId id="605" r:id="rId52"/>
    <p:sldId id="606" r:id="rId53"/>
    <p:sldId id="607" r:id="rId54"/>
    <p:sldId id="608" r:id="rId55"/>
    <p:sldId id="611" r:id="rId56"/>
    <p:sldId id="612" r:id="rId57"/>
    <p:sldId id="613" r:id="rId58"/>
    <p:sldId id="614" r:id="rId59"/>
    <p:sldId id="615" r:id="rId60"/>
    <p:sldId id="658" r:id="rId61"/>
    <p:sldId id="616" r:id="rId62"/>
    <p:sldId id="617" r:id="rId63"/>
    <p:sldId id="618" r:id="rId64"/>
    <p:sldId id="619" r:id="rId65"/>
    <p:sldId id="620" r:id="rId66"/>
    <p:sldId id="621" r:id="rId67"/>
    <p:sldId id="638" r:id="rId68"/>
    <p:sldId id="640" r:id="rId69"/>
    <p:sldId id="659" r:id="rId70"/>
    <p:sldId id="647" r:id="rId71"/>
    <p:sldId id="622" r:id="rId72"/>
    <p:sldId id="623" r:id="rId73"/>
    <p:sldId id="624" r:id="rId74"/>
    <p:sldId id="625" r:id="rId75"/>
    <p:sldId id="626" r:id="rId76"/>
    <p:sldId id="519" r:id="rId77"/>
    <p:sldId id="520" r:id="rId78"/>
    <p:sldId id="521" r:id="rId79"/>
    <p:sldId id="522" r:id="rId80"/>
    <p:sldId id="627" r:id="rId81"/>
    <p:sldId id="628" r:id="rId82"/>
    <p:sldId id="654" r:id="rId83"/>
    <p:sldId id="629" r:id="rId84"/>
    <p:sldId id="630" r:id="rId85"/>
    <p:sldId id="635" r:id="rId86"/>
    <p:sldId id="636" r:id="rId87"/>
    <p:sldId id="637" r:id="rId88"/>
    <p:sldId id="553" r:id="rId89"/>
    <p:sldId id="551" r:id="rId90"/>
    <p:sldId id="559" r:id="rId91"/>
    <p:sldId id="560" r:id="rId92"/>
    <p:sldId id="655" r:id="rId93"/>
    <p:sldId id="562" r:id="rId94"/>
    <p:sldId id="563" r:id="rId95"/>
    <p:sldId id="564" r:id="rId96"/>
    <p:sldId id="565" r:id="rId97"/>
    <p:sldId id="566" r:id="rId98"/>
    <p:sldId id="567" r:id="rId99"/>
    <p:sldId id="568" r:id="rId100"/>
    <p:sldId id="569" r:id="rId101"/>
    <p:sldId id="570" r:id="rId102"/>
    <p:sldId id="571" r:id="rId103"/>
    <p:sldId id="572" r:id="rId104"/>
    <p:sldId id="573" r:id="rId105"/>
    <p:sldId id="574" r:id="rId106"/>
    <p:sldId id="575" r:id="rId107"/>
    <p:sldId id="576" r:id="rId108"/>
    <p:sldId id="577" r:id="rId109"/>
    <p:sldId id="578" r:id="rId110"/>
    <p:sldId id="579" r:id="rId111"/>
    <p:sldId id="657" r:id="rId112"/>
    <p:sldId id="656" r:id="rId113"/>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69696"/>
    <a:srgbClr val="C0C0C0"/>
    <a:srgbClr val="003399"/>
    <a:srgbClr val="DDDDDD"/>
    <a:srgbClr val="33CC33"/>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000" autoAdjust="0"/>
    <p:restoredTop sz="94660"/>
  </p:normalViewPr>
  <p:slideViewPr>
    <p:cSldViewPr>
      <p:cViewPr varScale="1">
        <p:scale>
          <a:sx n="106" d="100"/>
          <a:sy n="106" d="100"/>
        </p:scale>
        <p:origin x="976"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95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slide" Target="slides/slide31.xml"/><Relationship Id="rId1" Type="http://schemas.openxmlformats.org/officeDocument/2006/relationships/slide" Target="slides/slide28.xml"/><Relationship Id="rId5" Type="http://schemas.openxmlformats.org/officeDocument/2006/relationships/slide" Target="slides/slide91.xml"/><Relationship Id="rId4"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6788">
              <a:defRPr sz="1300"/>
            </a:lvl1pPr>
          </a:lstStyle>
          <a:p>
            <a:endParaRPr lang="en-US"/>
          </a:p>
        </p:txBody>
      </p:sp>
      <p:sp>
        <p:nvSpPr>
          <p:cNvPr id="378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6788">
              <a:defRPr sz="1300"/>
            </a:lvl1pPr>
          </a:lstStyle>
          <a:p>
            <a:endParaRPr lang="en-US"/>
          </a:p>
        </p:txBody>
      </p:sp>
      <p:sp>
        <p:nvSpPr>
          <p:cNvPr id="378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6788">
              <a:defRPr sz="1300"/>
            </a:lvl1pPr>
          </a:lstStyle>
          <a:p>
            <a:endParaRPr lang="en-US"/>
          </a:p>
        </p:txBody>
      </p:sp>
      <p:sp>
        <p:nvSpPr>
          <p:cNvPr id="378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6788">
              <a:defRPr sz="1300"/>
            </a:lvl1pPr>
          </a:lstStyle>
          <a:p>
            <a:fld id="{C1B957AC-2312-584E-9C62-5AAE35963E11}" type="slidenum">
              <a:rPr lang="en-US"/>
              <a:pPr/>
              <a:t>‹#›</a:t>
            </a:fld>
            <a:endParaRPr lang="en-US"/>
          </a:p>
        </p:txBody>
      </p:sp>
    </p:spTree>
    <p:extLst>
      <p:ext uri="{BB962C8B-B14F-4D97-AF65-F5344CB8AC3E}">
        <p14:creationId xmlns:p14="http://schemas.microsoft.com/office/powerpoint/2010/main" val="2225019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defTabSz="969963">
              <a:defRPr sz="1300"/>
            </a:lvl1pPr>
          </a:lstStyle>
          <a:p>
            <a:endParaRPr lang="en-US"/>
          </a:p>
        </p:txBody>
      </p:sp>
      <p:sp>
        <p:nvSpPr>
          <p:cNvPr id="83971" name="Rectangle 3"/>
          <p:cNvSpPr>
            <a:spLocks noGrp="1" noChangeArrowheads="1"/>
          </p:cNvSpPr>
          <p:nvPr>
            <p:ph type="dt" idx="1"/>
          </p:nvPr>
        </p:nvSpPr>
        <p:spPr bwMode="auto">
          <a:xfrm>
            <a:off x="414655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algn="r" defTabSz="969963">
              <a:defRPr sz="1300"/>
            </a:lvl1pPr>
          </a:lstStyle>
          <a:p>
            <a:endParaRPr lang="en-US"/>
          </a:p>
        </p:txBody>
      </p:sp>
      <p:sp>
        <p:nvSpPr>
          <p:cNvPr id="15364" name="Rectangle 4"/>
          <p:cNvSpPr>
            <a:spLocks noGrp="1" noRot="1" noChangeAspect="1" noChangeArrowheads="1" noTextEdit="1"/>
          </p:cNvSpPr>
          <p:nvPr>
            <p:ph type="sldImg" idx="2"/>
          </p:nvPr>
        </p:nvSpPr>
        <p:spPr bwMode="auto">
          <a:xfrm>
            <a:off x="1243013" y="725488"/>
            <a:ext cx="4832350" cy="3624262"/>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76313" y="4591050"/>
            <a:ext cx="5365750" cy="4268788"/>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defTabSz="969963">
              <a:defRPr sz="1300"/>
            </a:lvl1pPr>
          </a:lstStyle>
          <a:p>
            <a:endParaRPr lang="en-US"/>
          </a:p>
        </p:txBody>
      </p:sp>
      <p:sp>
        <p:nvSpPr>
          <p:cNvPr id="83975" name="Rectangle 7"/>
          <p:cNvSpPr>
            <a:spLocks noGrp="1" noChangeArrowheads="1"/>
          </p:cNvSpPr>
          <p:nvPr>
            <p:ph type="sldNum" sz="quarter" idx="5"/>
          </p:nvPr>
        </p:nvSpPr>
        <p:spPr bwMode="auto">
          <a:xfrm>
            <a:off x="414655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algn="r" defTabSz="969963">
              <a:defRPr sz="1300"/>
            </a:lvl1pPr>
          </a:lstStyle>
          <a:p>
            <a:fld id="{0CB69BF2-84F9-A545-911E-B9238632FA99}" type="slidenum">
              <a:rPr lang="en-US"/>
              <a:pPr/>
              <a:t>‹#›</a:t>
            </a:fld>
            <a:endParaRPr lang="en-US"/>
          </a:p>
        </p:txBody>
      </p:sp>
    </p:spTree>
    <p:extLst>
      <p:ext uri="{BB962C8B-B14F-4D97-AF65-F5344CB8AC3E}">
        <p14:creationId xmlns:p14="http://schemas.microsoft.com/office/powerpoint/2010/main" val="3749181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124FC-41DC-634E-82B4-9EEF0BB4E6C3}" type="slidenum">
              <a:rPr lang="en-US"/>
              <a:pPr/>
              <a:t>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A49C6-E647-4445-BDB6-7699388A8380}" type="slidenum">
              <a:rPr lang="en-US"/>
              <a:pPr/>
              <a:t>40</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r>
              <a:rPr lang="en-US" dirty="0"/>
              <a:t>Removed frontier from function parameters, as doesn’t seem needed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A49C6-E647-4445-BDB6-7699388A8380}" type="slidenum">
              <a:rPr lang="en-US"/>
              <a:pPr/>
              <a:t>41</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r>
              <a:rPr lang="en-US" dirty="0"/>
              <a:t>Removed frontier from function parameters, as doesn’t seem needed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DD082E-389F-1844-A6E1-F9F8D59DB9C5}" type="slidenum">
              <a:rPr lang="en-US"/>
              <a:pPr/>
              <a:t>42</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en-US"/>
              <a:t>Will look at recursive depth-first under depth-limited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79DE3-519B-5746-8721-D5819EB83B1D}" type="slidenum">
              <a:rPr lang="en-US"/>
              <a:pPr/>
              <a:t>43</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C8262-07AA-2945-8DF0-B13242F97FA0}" type="slidenum">
              <a:rPr lang="en-US"/>
              <a:pPr/>
              <a:t>44</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BD82C0-9906-874F-B79F-485DD320B245}" type="slidenum">
              <a:rPr lang="en-US"/>
              <a:pPr/>
              <a:t>45</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eaLnBrk="1" fontAlgn="auto" hangingPunct="1">
              <a:spcBef>
                <a:spcPts val="0"/>
              </a:spcBef>
              <a:spcAft>
                <a:spcPts val="0"/>
              </a:spcAft>
              <a:defRPr/>
            </a:pPr>
            <a:r>
              <a:rPr lang="en-US" sz="1300" dirty="0">
                <a:latin typeface="+mn-lt"/>
                <a:ea typeface="+mn-ea"/>
                <a:cs typeface="+mn-cs"/>
              </a:rPr>
              <a:t>There are a number of constraints on solutions to this problem, for example, the boat only holds one or two people, you can never have more cannibals than missionaries on either side of the river, etc.  Constraints are generally thought of as making it harder to solve a problem, but could they make it easier?   How? </a:t>
            </a:r>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60</a:t>
            </a:fld>
            <a:endParaRPr lang="en-US"/>
          </a:p>
        </p:txBody>
      </p:sp>
    </p:spTree>
    <p:extLst>
      <p:ext uri="{BB962C8B-B14F-4D97-AF65-F5344CB8AC3E}">
        <p14:creationId xmlns:p14="http://schemas.microsoft.com/office/powerpoint/2010/main" val="2388054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E9C65-E95F-9245-951B-2F427F14D8ED}" type="slidenum">
              <a:rPr lang="en-US"/>
              <a:pPr/>
              <a:t>61</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E9C65-E95F-9245-951B-2F427F14D8ED}" type="slidenum">
              <a:rPr lang="en-US"/>
              <a:pPr/>
              <a:t>70</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BCAA2A-C184-FA43-8618-F47F23F26D0F}" type="slidenum">
              <a:rPr lang="en-US"/>
              <a:pPr/>
              <a:t>71</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r>
              <a:rPr lang="en-US" dirty="0"/>
              <a:t>Book version 3 does check when generated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56E49-EF4A-644A-9743-04EA334DC831}" type="slidenum">
              <a:rPr lang="en-US"/>
              <a:pPr/>
              <a:t>20</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Memory a bigger</a:t>
            </a:r>
            <a:r>
              <a:rPr lang="en-US" baseline="0" dirty="0"/>
              <a:t> problem than time, but both quickly become problems.</a:t>
            </a:r>
            <a:endParaRPr lang="en-US" dirty="0"/>
          </a:p>
        </p:txBody>
      </p:sp>
      <p:sp>
        <p:nvSpPr>
          <p:cNvPr id="4" name="Slide Number Placeholder 3"/>
          <p:cNvSpPr>
            <a:spLocks noGrp="1"/>
          </p:cNvSpPr>
          <p:nvPr>
            <p:ph type="sldNum" sz="quarter" idx="10"/>
          </p:nvPr>
        </p:nvSpPr>
        <p:spPr/>
        <p:txBody>
          <a:bodyPr/>
          <a:lstStyle/>
          <a:p>
            <a:fld id="{96804B27-E142-2D49-BB48-ABC2BB0DDAD4}" type="slidenum">
              <a:rPr lang="en-US" smtClean="0"/>
              <a:pPr/>
              <a:t>72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C02F8-43C4-6C4B-8528-D729FD864D3F}" type="slidenum">
              <a:rPr lang="en-US"/>
              <a:pPr/>
              <a:t>73</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04B27-E142-2D49-BB48-ABC2BB0DDAD4}" type="slidenum">
              <a:rPr lang="en-US" smtClean="0"/>
              <a:pPr/>
              <a:t>74</a:t>
            </a:fld>
            <a:endParaRPr lang="en-US"/>
          </a:p>
        </p:txBody>
      </p:sp>
    </p:spTree>
    <p:extLst>
      <p:ext uri="{BB962C8B-B14F-4D97-AF65-F5344CB8AC3E}">
        <p14:creationId xmlns:p14="http://schemas.microsoft.com/office/powerpoint/2010/main" val="1576103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1B8FC5-C35B-C14D-AF9A-84315E7C736C}" type="slidenum">
              <a:rPr lang="en-US"/>
              <a:pPr/>
              <a:t>75</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5D9DB-A21F-B64E-9CF4-4322374B63B2}" type="slidenum">
              <a:rPr lang="en-US"/>
              <a:pPr/>
              <a:t>76</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E40DA8-0F09-D840-AC22-0801CA29941D}" type="slidenum">
              <a:rPr lang="en-US"/>
              <a:pPr/>
              <a:t>77</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DC1B7-2583-9643-8CE8-E489C8E8B74F}" type="slidenum">
              <a:rPr lang="en-US"/>
              <a:pPr/>
              <a:t>78</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a)DFS G1 (2%) _____ S­A­E­G1 ( 8%) [No partial credit]</a:t>
            </a:r>
          </a:p>
          <a:p>
            <a:endParaRPr lang="en-US" dirty="0"/>
          </a:p>
          <a:p>
            <a:r>
              <a:rPr lang="en-US" dirty="0"/>
              <a:t>b)UCS G3(2%) _____ S­C­D­B­G3( 8%) [No partial credit]</a:t>
            </a:r>
          </a:p>
          <a:p>
            <a:endParaRPr lang="en-US" dirty="0"/>
          </a:p>
          <a:p>
            <a:r>
              <a:rPr lang="en-US" dirty="0"/>
              <a:t>c)A* G3(2%) _____ S­B­C­D­G3 OR S­B­C­D­B­G3 (8%) [No partial credit]</a:t>
            </a:r>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111</a:t>
            </a:fld>
            <a:endParaRPr lang="en-US"/>
          </a:p>
        </p:txBody>
      </p:sp>
    </p:spTree>
    <p:extLst>
      <p:ext uri="{BB962C8B-B14F-4D97-AF65-F5344CB8AC3E}">
        <p14:creationId xmlns:p14="http://schemas.microsoft.com/office/powerpoint/2010/main" val="1079105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31E023-3DCA-884C-8A0F-CCF4C08A427E}" type="slidenum">
              <a:rPr lang="en-US"/>
              <a:pPr/>
              <a:t>23</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017472-0918-0F44-81C5-7721A33573CE}" type="slidenum">
              <a:rPr lang="en-US"/>
              <a:pPr/>
              <a:t>29</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F5C2E-19B8-C943-966F-C741EAD029C9}" type="slidenum">
              <a:rPr lang="en-US"/>
              <a:pPr/>
              <a:t>32</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BE5172-0DBF-2E42-9A28-E8B94E478A36}" type="slidenum">
              <a:rPr lang="en-US"/>
              <a:pPr/>
              <a:t>36</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6FFA3-CD5A-1C46-AB6B-9C96C5FD8B2F}" type="slidenum">
              <a:rPr lang="en-US"/>
              <a:pPr/>
              <a:t>37</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4BD36-7AA4-B247-93D5-8436198CC282}" type="slidenum">
              <a:rPr lang="en-US"/>
              <a:pPr/>
              <a:t>38</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E1188E-227A-9C47-90D5-9FC1F657A0C2}" type="slidenum">
              <a:rPr lang="en-US"/>
              <a:pPr/>
              <a:t>39</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dirty="0"/>
              <a:t>Removed frontier from function parameters, as doesn’t seem needed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endParaRPr lang="en-US"/>
          </a:p>
        </p:txBody>
      </p:sp>
      <p:sp>
        <p:nvSpPr>
          <p:cNvPr id="5" name="Footer Placeholder 4"/>
          <p:cNvSpPr>
            <a:spLocks noGrp="1"/>
          </p:cNvSpPr>
          <p:nvPr>
            <p:ph type="ftr" sz="quarter" idx="11"/>
          </p:nvPr>
        </p:nvSpPr>
        <p:spPr>
          <a:xfrm>
            <a:off x="457200" y="6492875"/>
            <a:ext cx="3429000" cy="283845"/>
          </a:xfrm>
          <a:prstGeom prst="rect">
            <a:avLst/>
          </a:prstGeom>
        </p:spPr>
        <p:txBody>
          <a:bodyPr/>
          <a:lstStyle/>
          <a:p>
            <a:r>
              <a:rPr lang="en-US"/>
              <a:t>CS 561,  Sessions 2-4</a:t>
            </a:r>
            <a:endParaRPr lang="en-US" dirty="0"/>
          </a:p>
        </p:txBody>
      </p:sp>
      <p:sp>
        <p:nvSpPr>
          <p:cNvPr id="6" name="Slide Number Placeholder 5"/>
          <p:cNvSpPr>
            <a:spLocks noGrp="1"/>
          </p:cNvSpPr>
          <p:nvPr>
            <p:ph type="sldNum" sz="quarter" idx="12"/>
          </p:nvPr>
        </p:nvSpPr>
        <p:spPr/>
        <p:txBody>
          <a:bodyPr/>
          <a:lstStyle/>
          <a:p>
            <a:fld id="{BA32D6C0-7763-1D41-B5F8-0512F73EDA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172201"/>
            <a:ext cx="3429000" cy="304800"/>
          </a:xfrm>
          <a:prstGeom prst="rect">
            <a:avLst/>
          </a:prstGeom>
        </p:spPr>
        <p:txBody>
          <a:bodyPr/>
          <a:lstStyle/>
          <a:p>
            <a:endParaRPr lang="en-US"/>
          </a:p>
        </p:txBody>
      </p:sp>
      <p:sp>
        <p:nvSpPr>
          <p:cNvPr id="5" name="Footer Placeholder 4"/>
          <p:cNvSpPr>
            <a:spLocks noGrp="1"/>
          </p:cNvSpPr>
          <p:nvPr>
            <p:ph type="ftr" sz="quarter" idx="11"/>
          </p:nvPr>
        </p:nvSpPr>
        <p:spPr>
          <a:xfrm>
            <a:off x="457200" y="6492875"/>
            <a:ext cx="3429000" cy="283845"/>
          </a:xfrm>
          <a:prstGeom prst="rect">
            <a:avLst/>
          </a:prstGeom>
        </p:spPr>
        <p:txBody>
          <a:bodyPr/>
          <a:lstStyle/>
          <a:p>
            <a:r>
              <a:rPr lang="en-US"/>
              <a:t>CS 561,  Sessions 2-4</a:t>
            </a:r>
            <a:endParaRPr lang="en-US" dirty="0"/>
          </a:p>
        </p:txBody>
      </p:sp>
      <p:sp>
        <p:nvSpPr>
          <p:cNvPr id="6" name="Slide Number Placeholder 5"/>
          <p:cNvSpPr>
            <a:spLocks noGrp="1"/>
          </p:cNvSpPr>
          <p:nvPr>
            <p:ph type="sldNum" sz="quarter" idx="12"/>
          </p:nvPr>
        </p:nvSpPr>
        <p:spPr/>
        <p:txBody>
          <a:bodyPr/>
          <a:lstStyle/>
          <a:p>
            <a:fld id="{D36D5F56-70C3-1E40-B8D8-AA3ED2D0E01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a:xfrm>
            <a:off x="457200" y="6172201"/>
            <a:ext cx="3429000" cy="304800"/>
          </a:xfrm>
          <a:prstGeom prst="rect">
            <a:avLst/>
          </a:prstGeom>
        </p:spPr>
        <p:txBody>
          <a:bodyPr/>
          <a:lstStyle/>
          <a:p>
            <a:endParaRPr lang="en-US"/>
          </a:p>
        </p:txBody>
      </p:sp>
      <p:sp>
        <p:nvSpPr>
          <p:cNvPr id="8" name="Slide Number Placeholder 7"/>
          <p:cNvSpPr>
            <a:spLocks noGrp="1"/>
          </p:cNvSpPr>
          <p:nvPr>
            <p:ph type="sldNum" sz="quarter" idx="11"/>
          </p:nvPr>
        </p:nvSpPr>
        <p:spPr/>
        <p:txBody>
          <a:bodyPr/>
          <a:lstStyle/>
          <a:p>
            <a:fld id="{BDEC2D2F-702E-ED43-904D-4C3A7D529C78}" type="slidenum">
              <a:rPr lang="en-US" smtClean="0"/>
              <a:pPr/>
              <a:t>‹#›</a:t>
            </a:fld>
            <a:endParaRPr lang="en-US"/>
          </a:p>
        </p:txBody>
      </p:sp>
      <p:sp>
        <p:nvSpPr>
          <p:cNvPr id="9" name="Footer Placeholder 8"/>
          <p:cNvSpPr>
            <a:spLocks noGrp="1"/>
          </p:cNvSpPr>
          <p:nvPr>
            <p:ph type="ftr" sz="quarter" idx="12"/>
          </p:nvPr>
        </p:nvSpPr>
        <p:spPr>
          <a:xfrm>
            <a:off x="457200" y="6492875"/>
            <a:ext cx="3429000" cy="283845"/>
          </a:xfrm>
          <a:prstGeom prst="rect">
            <a:avLst/>
          </a:prstGeom>
        </p:spPr>
        <p:txBody>
          <a:bodyPr/>
          <a:lstStyle/>
          <a:p>
            <a:r>
              <a:rPr lang="en-US"/>
              <a:t>CS 561,  Sessions 2-4</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6172201"/>
            <a:ext cx="3429000" cy="304800"/>
          </a:xfrm>
          <a:prstGeom prst="rect">
            <a:avLst/>
          </a:prstGeom>
        </p:spPr>
        <p:txBody>
          <a:bodyPr/>
          <a:lstStyle/>
          <a:p>
            <a:endParaRPr lang="en-US"/>
          </a:p>
        </p:txBody>
      </p:sp>
      <p:sp>
        <p:nvSpPr>
          <p:cNvPr id="8" name="Footer Placeholder 7"/>
          <p:cNvSpPr>
            <a:spLocks noGrp="1"/>
          </p:cNvSpPr>
          <p:nvPr>
            <p:ph type="ftr" sz="quarter" idx="11"/>
          </p:nvPr>
        </p:nvSpPr>
        <p:spPr>
          <a:xfrm>
            <a:off x="457200" y="6492875"/>
            <a:ext cx="3429000" cy="283845"/>
          </a:xfrm>
          <a:prstGeom prst="rect">
            <a:avLst/>
          </a:prstGeom>
        </p:spPr>
        <p:txBody>
          <a:bodyPr/>
          <a:lstStyle/>
          <a:p>
            <a:r>
              <a:rPr lang="en-US"/>
              <a:t>CS 561,  Sessions 2-4</a:t>
            </a:r>
            <a:endParaRPr lang="en-US" dirty="0"/>
          </a:p>
        </p:txBody>
      </p:sp>
      <p:sp>
        <p:nvSpPr>
          <p:cNvPr id="9" name="Slide Number Placeholder 8"/>
          <p:cNvSpPr>
            <a:spLocks noGrp="1"/>
          </p:cNvSpPr>
          <p:nvPr>
            <p:ph type="sldNum" sz="quarter" idx="12"/>
          </p:nvPr>
        </p:nvSpPr>
        <p:spPr/>
        <p:txBody>
          <a:bodyPr/>
          <a:lstStyle/>
          <a:p>
            <a:fld id="{A37278E9-9CB1-CB45-93E2-317D2D0D4B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172201"/>
            <a:ext cx="3429000" cy="304800"/>
          </a:xfrm>
          <a:prstGeom prst="rect">
            <a:avLst/>
          </a:prstGeom>
        </p:spPr>
        <p:txBody>
          <a:bodyPr/>
          <a:lstStyle/>
          <a:p>
            <a:endParaRPr lang="en-US"/>
          </a:p>
        </p:txBody>
      </p:sp>
      <p:sp>
        <p:nvSpPr>
          <p:cNvPr id="4" name="Footer Placeholder 3"/>
          <p:cNvSpPr>
            <a:spLocks noGrp="1"/>
          </p:cNvSpPr>
          <p:nvPr>
            <p:ph type="ftr" sz="quarter" idx="11"/>
          </p:nvPr>
        </p:nvSpPr>
        <p:spPr>
          <a:xfrm>
            <a:off x="457200" y="6492875"/>
            <a:ext cx="3429000" cy="283845"/>
          </a:xfrm>
          <a:prstGeom prst="rect">
            <a:avLst/>
          </a:prstGeom>
        </p:spPr>
        <p:txBody>
          <a:bodyPr/>
          <a:lstStyle/>
          <a:p>
            <a:r>
              <a:rPr lang="en-US"/>
              <a:t>CS 561,  Sessions 2-4</a:t>
            </a:r>
            <a:endParaRPr lang="en-US" dirty="0"/>
          </a:p>
        </p:txBody>
      </p:sp>
      <p:sp>
        <p:nvSpPr>
          <p:cNvPr id="5" name="Slide Number Placeholder 4"/>
          <p:cNvSpPr>
            <a:spLocks noGrp="1"/>
          </p:cNvSpPr>
          <p:nvPr>
            <p:ph type="sldNum" sz="quarter" idx="12"/>
          </p:nvPr>
        </p:nvSpPr>
        <p:spPr/>
        <p:txBody>
          <a:bodyPr/>
          <a:lstStyle/>
          <a:p>
            <a:fld id="{E1C57F5E-EB8A-2C43-B417-A9B425085E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1"/>
            <a:ext cx="3429000" cy="304800"/>
          </a:xfrm>
          <a:prstGeom prst="rect">
            <a:avLst/>
          </a:prstGeom>
        </p:spPr>
        <p:txBody>
          <a:bodyPr/>
          <a:lstStyle/>
          <a:p>
            <a:endParaRPr lang="en-US"/>
          </a:p>
        </p:txBody>
      </p:sp>
      <p:sp>
        <p:nvSpPr>
          <p:cNvPr id="3" name="Footer Placeholder 2"/>
          <p:cNvSpPr>
            <a:spLocks noGrp="1"/>
          </p:cNvSpPr>
          <p:nvPr>
            <p:ph type="ftr" sz="quarter" idx="11"/>
          </p:nvPr>
        </p:nvSpPr>
        <p:spPr>
          <a:xfrm>
            <a:off x="457200" y="6492875"/>
            <a:ext cx="3429000" cy="283845"/>
          </a:xfrm>
          <a:prstGeom prst="rect">
            <a:avLst/>
          </a:prstGeom>
        </p:spPr>
        <p:txBody>
          <a:bodyPr/>
          <a:lstStyle/>
          <a:p>
            <a:r>
              <a:rPr lang="en-US"/>
              <a:t>CS 561,  Sessions 2-4</a:t>
            </a:r>
            <a:endParaRPr lang="en-US" dirty="0"/>
          </a:p>
        </p:txBody>
      </p:sp>
      <p:sp>
        <p:nvSpPr>
          <p:cNvPr id="4" name="Slide Number Placeholder 3"/>
          <p:cNvSpPr>
            <a:spLocks noGrp="1"/>
          </p:cNvSpPr>
          <p:nvPr>
            <p:ph type="sldNum" sz="quarter" idx="12"/>
          </p:nvPr>
        </p:nvSpPr>
        <p:spPr/>
        <p:txBody>
          <a:bodyPr/>
          <a:lstStyle/>
          <a:p>
            <a:fld id="{C02C73AD-60CA-B34E-A513-9916ADA334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endParaRPr lang="en-US"/>
          </a:p>
        </p:txBody>
      </p:sp>
      <p:sp>
        <p:nvSpPr>
          <p:cNvPr id="6" name="Footer Placeholder 5"/>
          <p:cNvSpPr>
            <a:spLocks noGrp="1"/>
          </p:cNvSpPr>
          <p:nvPr>
            <p:ph type="ftr" sz="quarter" idx="11"/>
          </p:nvPr>
        </p:nvSpPr>
        <p:spPr>
          <a:xfrm>
            <a:off x="457200" y="6492875"/>
            <a:ext cx="3429000" cy="283845"/>
          </a:xfrm>
          <a:prstGeom prst="rect">
            <a:avLst/>
          </a:prstGeom>
        </p:spPr>
        <p:txBody>
          <a:bodyPr/>
          <a:lstStyle/>
          <a:p>
            <a:r>
              <a:rPr lang="en-US"/>
              <a:t>CS 561,  Sessions 2-4</a:t>
            </a:r>
            <a:endParaRPr lang="en-US" dirty="0"/>
          </a:p>
        </p:txBody>
      </p:sp>
      <p:sp>
        <p:nvSpPr>
          <p:cNvPr id="7" name="Slide Number Placeholder 6"/>
          <p:cNvSpPr>
            <a:spLocks noGrp="1"/>
          </p:cNvSpPr>
          <p:nvPr>
            <p:ph type="sldNum" sz="quarter" idx="12"/>
          </p:nvPr>
        </p:nvSpPr>
        <p:spPr/>
        <p:txBody>
          <a:bodyPr/>
          <a:lstStyle/>
          <a:p>
            <a:fld id="{B48680BD-DDF6-944C-BCE6-34541CD58814}"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172201"/>
            <a:ext cx="3429000" cy="304800"/>
          </a:xfrm>
          <a:prstGeom prst="rect">
            <a:avLst/>
          </a:prstGeom>
        </p:spPr>
        <p:txBody>
          <a:bodyPr/>
          <a:lstStyle/>
          <a:p>
            <a:endParaRPr lang="en-US"/>
          </a:p>
        </p:txBody>
      </p:sp>
      <p:sp>
        <p:nvSpPr>
          <p:cNvPr id="6" name="Footer Placeholder 5"/>
          <p:cNvSpPr>
            <a:spLocks noGrp="1"/>
          </p:cNvSpPr>
          <p:nvPr>
            <p:ph type="ftr" sz="quarter" idx="11"/>
          </p:nvPr>
        </p:nvSpPr>
        <p:spPr>
          <a:xfrm>
            <a:off x="457200" y="6492875"/>
            <a:ext cx="3429000" cy="283845"/>
          </a:xfrm>
          <a:prstGeom prst="rect">
            <a:avLst/>
          </a:prstGeom>
        </p:spPr>
        <p:txBody>
          <a:bodyPr/>
          <a:lstStyle/>
          <a:p>
            <a:r>
              <a:rPr lang="en-US"/>
              <a:t>CS 561,  Sessions 2-4</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910E111-C40B-FE46-96EF-3B405B0BB61E}"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066FA38-86FE-F443-A3DE-9BEEF7ADC0CD}"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18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jada@u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cs.kuleuven.ac.be/~dannyd/FA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hyperlink" Target="http://www.cs.kuleuven.ac.be/~dannyd/FAI/"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0.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desmos.com/calculator" TargetMode="External"/><Relationship Id="rId2" Type="http://schemas.openxmlformats.org/officeDocument/2006/relationships/image" Target="../media/image31.tiff"/><Relationship Id="rId1" Type="http://schemas.openxmlformats.org/officeDocument/2006/relationships/slideLayout" Target="../slideLayouts/slideLayout2.xml"/><Relationship Id="rId4" Type="http://schemas.openxmlformats.org/officeDocument/2006/relationships/hyperlink" Target="http://www.wolframalpha.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1544498"/>
            <a:ext cx="8534400" cy="1884502"/>
          </a:xfrm>
        </p:spPr>
        <p:txBody>
          <a:bodyPr/>
          <a:lstStyle/>
          <a:p>
            <a:r>
              <a:rPr lang="en-US" sz="3600" dirty="0"/>
              <a:t>CSCI 561</a:t>
            </a:r>
            <a:br>
              <a:rPr lang="en-US" sz="3600" dirty="0"/>
            </a:br>
            <a:r>
              <a:rPr lang="en-US" sz="3600" dirty="0"/>
              <a:t>Foundations of Artificial Intelligence</a:t>
            </a:r>
            <a:br>
              <a:rPr lang="en-US" sz="3600" dirty="0"/>
            </a:br>
            <a:r>
              <a:rPr lang="en-US" sz="3200" dirty="0">
                <a:solidFill>
                  <a:schemeClr val="accent1"/>
                </a:solidFill>
              </a:rPr>
              <a:t>Lecture 2-4: Problem Solving &amp; Search</a:t>
            </a:r>
            <a:br>
              <a:rPr lang="en-US" sz="3200" dirty="0">
                <a:solidFill>
                  <a:schemeClr val="accent1"/>
                </a:solidFill>
              </a:rPr>
            </a:br>
            <a:r>
              <a:rPr lang="en-US" sz="2400" dirty="0">
                <a:solidFill>
                  <a:schemeClr val="accent2"/>
                </a:solidFill>
              </a:rPr>
              <a:t>(Chapter 3)</a:t>
            </a:r>
            <a:endParaRPr lang="en-US" sz="2400" dirty="0"/>
          </a:p>
        </p:txBody>
      </p:sp>
      <p:sp>
        <p:nvSpPr>
          <p:cNvPr id="4099" name="Rectangle 3"/>
          <p:cNvSpPr>
            <a:spLocks noGrp="1" noChangeArrowheads="1"/>
          </p:cNvSpPr>
          <p:nvPr>
            <p:ph type="subTitle" idx="1"/>
          </p:nvPr>
        </p:nvSpPr>
        <p:spPr>
          <a:xfrm>
            <a:off x="609600" y="4173620"/>
            <a:ext cx="8153400" cy="2379579"/>
          </a:xfrm>
        </p:spPr>
        <p:txBody>
          <a:bodyPr>
            <a:normAutofit/>
          </a:bodyPr>
          <a:lstStyle/>
          <a:p>
            <a:r>
              <a:rPr lang="en-US" dirty="0"/>
              <a:t>Fall 2018</a:t>
            </a:r>
          </a:p>
          <a:p>
            <a:r>
              <a:rPr lang="en-US" dirty="0"/>
              <a:t>Instructor: </a:t>
            </a:r>
          </a:p>
          <a:p>
            <a:r>
              <a:rPr lang="en-US" dirty="0"/>
              <a:t>	Prof. Sheila Tejada (</a:t>
            </a:r>
            <a:r>
              <a:rPr lang="en-US" dirty="0">
                <a:hlinkClick r:id="rId3"/>
              </a:rPr>
              <a:t>stejada@usc.edu</a:t>
            </a:r>
            <a:r>
              <a:rPr lang="en-US" dirty="0"/>
              <a:t>)</a:t>
            </a:r>
          </a:p>
          <a:p>
            <a:r>
              <a:rPr lang="en-US" dirty="0"/>
              <a:t>	 </a:t>
            </a:r>
          </a:p>
          <a:p>
            <a:endParaRPr lang="en-US" dirty="0"/>
          </a:p>
          <a:p>
            <a:endParaRPr lang="en-US" dirty="0"/>
          </a:p>
        </p:txBody>
      </p:sp>
    </p:spTree>
    <p:extLst>
      <p:ext uri="{BB962C8B-B14F-4D97-AF65-F5344CB8AC3E}">
        <p14:creationId xmlns:p14="http://schemas.microsoft.com/office/powerpoint/2010/main" val="3635312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10</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89" name="Rectangle 10"/>
          <p:cNvSpPr>
            <a:spLocks noChangeArrowheads="1"/>
          </p:cNvSpPr>
          <p:nvPr/>
        </p:nvSpPr>
        <p:spPr bwMode="auto">
          <a:xfrm>
            <a:off x="1295400" y="4495800"/>
            <a:ext cx="4191000" cy="10668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814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Footer Placeholder 2"/>
          <p:cNvSpPr>
            <a:spLocks noGrp="1"/>
          </p:cNvSpPr>
          <p:nvPr>
            <p:ph type="ftr" sz="quarter" idx="11"/>
          </p:nvPr>
        </p:nvSpPr>
        <p:spPr>
          <a:noFill/>
        </p:spPr>
        <p:txBody>
          <a:bodyPr/>
          <a:lstStyle/>
          <a:p>
            <a:r>
              <a:rPr lang="en-US" dirty="0"/>
              <a:t>CS 561,  Sessions 2-4</a:t>
            </a:r>
          </a:p>
        </p:txBody>
      </p:sp>
      <p:sp>
        <p:nvSpPr>
          <p:cNvPr id="163843" name="Slide Number Placeholder 3"/>
          <p:cNvSpPr>
            <a:spLocks noGrp="1"/>
          </p:cNvSpPr>
          <p:nvPr>
            <p:ph type="sldNum" sz="quarter" idx="12"/>
          </p:nvPr>
        </p:nvSpPr>
        <p:spPr>
          <a:noFill/>
        </p:spPr>
        <p:txBody>
          <a:bodyPr/>
          <a:lstStyle/>
          <a:p>
            <a:fld id="{F0A337A5-B1B4-0549-94D0-A856CA50A4A9}" type="slidenum">
              <a:rPr lang="en-US" smtClean="0"/>
              <a:pPr/>
              <a:t>100</a:t>
            </a:fld>
            <a:endParaRPr lang="en-US"/>
          </a:p>
        </p:txBody>
      </p:sp>
      <p:pic>
        <p:nvPicPr>
          <p:cNvPr id="163844" name="Picture 2"/>
          <p:cNvPicPr>
            <a:picLocks noChangeAspect="1" noChangeArrowheads="1"/>
          </p:cNvPicPr>
          <p:nvPr/>
        </p:nvPicPr>
        <p:blipFill>
          <a:blip r:embed="rId2"/>
          <a:srcRect/>
          <a:stretch>
            <a:fillRect/>
          </a:stretch>
        </p:blipFill>
        <p:spPr bwMode="auto">
          <a:xfrm>
            <a:off x="304800" y="30163"/>
            <a:ext cx="8534400" cy="6827837"/>
          </a:xfrm>
          <a:prstGeom prst="rect">
            <a:avLst/>
          </a:prstGeom>
          <a:noFill/>
          <a:ln w="9525">
            <a:noFill/>
            <a:miter lim="800000"/>
            <a:headEnd/>
            <a:tailEnd/>
          </a:ln>
        </p:spPr>
      </p:pic>
    </p:spTree>
    <p:extLst>
      <p:ext uri="{BB962C8B-B14F-4D97-AF65-F5344CB8AC3E}">
        <p14:creationId xmlns:p14="http://schemas.microsoft.com/office/powerpoint/2010/main" val="14453271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2"/>
          <p:cNvSpPr>
            <a:spLocks noGrp="1" noChangeArrowheads="1"/>
          </p:cNvSpPr>
          <p:nvPr>
            <p:ph type="title"/>
          </p:nvPr>
        </p:nvSpPr>
        <p:spPr>
          <a:xfrm>
            <a:off x="457200" y="152718"/>
            <a:ext cx="8153400" cy="1371600"/>
          </a:xfrm>
        </p:spPr>
        <p:txBody>
          <a:bodyPr/>
          <a:lstStyle/>
          <a:p>
            <a:r>
              <a:rPr lang="en-US" dirty="0"/>
              <a:t>Iterative deepening complexity</a:t>
            </a:r>
          </a:p>
        </p:txBody>
      </p:sp>
      <p:sp>
        <p:nvSpPr>
          <p:cNvPr id="164869" name="Rectangle 3"/>
          <p:cNvSpPr>
            <a:spLocks noGrp="1" noChangeArrowheads="1"/>
          </p:cNvSpPr>
          <p:nvPr>
            <p:ph idx="1"/>
          </p:nvPr>
        </p:nvSpPr>
        <p:spPr>
          <a:xfrm>
            <a:off x="304800" y="1752600"/>
            <a:ext cx="8382000" cy="4373563"/>
          </a:xfrm>
        </p:spPr>
        <p:txBody>
          <a:bodyPr>
            <a:normAutofit/>
          </a:bodyPr>
          <a:lstStyle/>
          <a:p>
            <a:pPr marL="342900" indent="-342900">
              <a:buFont typeface="Arial"/>
              <a:buChar char="•"/>
            </a:pPr>
            <a:r>
              <a:rPr lang="en-US" sz="2400" dirty="0"/>
              <a:t>Iterative deepening search may seem wasteful because so many states are expanded multiple times.</a:t>
            </a:r>
          </a:p>
          <a:p>
            <a:pPr marL="342900" indent="-342900">
              <a:buFont typeface="Arial"/>
              <a:buChar char="•"/>
            </a:pPr>
            <a:r>
              <a:rPr lang="en-US" sz="2400" dirty="0"/>
              <a:t>In practice, however, the overhead of these multiple expansions is small, because most of the nodes are towards leaves (bottom) of the search tree:</a:t>
            </a:r>
          </a:p>
          <a:p>
            <a:pPr marL="342900" indent="-342900">
              <a:buFont typeface="Arial"/>
              <a:buChar char="•"/>
            </a:pPr>
            <a:r>
              <a:rPr lang="en-US" sz="2400" i="1" dirty="0">
                <a:solidFill>
                  <a:schemeClr val="hlink"/>
                </a:solidFill>
              </a:rPr>
              <a:t>thus, the nodes that are evaluated several times (towards top of tree) are in relatively small number.</a:t>
            </a:r>
          </a:p>
          <a:p>
            <a:endParaRPr lang="en-US" sz="2400" dirty="0"/>
          </a:p>
        </p:txBody>
      </p:sp>
      <p:sp>
        <p:nvSpPr>
          <p:cNvPr id="164867" name="Slide Number Placeholder 5"/>
          <p:cNvSpPr>
            <a:spLocks noGrp="1"/>
          </p:cNvSpPr>
          <p:nvPr>
            <p:ph type="sldNum" sz="quarter" idx="4294967295"/>
          </p:nvPr>
        </p:nvSpPr>
        <p:spPr>
          <a:xfrm rot="16200000">
            <a:off x="8227377" y="5885497"/>
            <a:ext cx="1315721" cy="365125"/>
          </a:xfrm>
          <a:noFill/>
        </p:spPr>
        <p:txBody>
          <a:bodyPr/>
          <a:lstStyle/>
          <a:p>
            <a:fld id="{E3F2795A-D6A3-4849-9572-75339B32FCBE}" type="slidenum">
              <a:rPr lang="en-US" smtClean="0"/>
              <a:pPr/>
              <a:t>101</a:t>
            </a:fld>
            <a:endParaRPr lang="en-US"/>
          </a:p>
        </p:txBody>
      </p:sp>
    </p:spTree>
    <p:extLst>
      <p:ext uri="{BB962C8B-B14F-4D97-AF65-F5344CB8AC3E}">
        <p14:creationId xmlns:p14="http://schemas.microsoft.com/office/powerpoint/2010/main" val="36002420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2"/>
          <p:cNvSpPr>
            <a:spLocks noGrp="1" noChangeArrowheads="1"/>
          </p:cNvSpPr>
          <p:nvPr>
            <p:ph type="title"/>
          </p:nvPr>
        </p:nvSpPr>
        <p:spPr/>
        <p:txBody>
          <a:bodyPr/>
          <a:lstStyle/>
          <a:p>
            <a:r>
              <a:rPr lang="en-US"/>
              <a:t>Iterative deepening complexity</a:t>
            </a:r>
          </a:p>
        </p:txBody>
      </p:sp>
      <p:sp>
        <p:nvSpPr>
          <p:cNvPr id="165893" name="Rectangle 3"/>
          <p:cNvSpPr>
            <a:spLocks noGrp="1" noChangeArrowheads="1"/>
          </p:cNvSpPr>
          <p:nvPr>
            <p:ph idx="1"/>
          </p:nvPr>
        </p:nvSpPr>
        <p:spPr>
          <a:xfrm>
            <a:off x="76200" y="1600200"/>
            <a:ext cx="8487459" cy="4457699"/>
          </a:xfrm>
        </p:spPr>
        <p:txBody>
          <a:bodyPr/>
          <a:lstStyle/>
          <a:p>
            <a:r>
              <a:rPr lang="en-US" sz="2400" dirty="0"/>
              <a:t>In iterative deepening, nodes at bottom level are expanded once, level above twice, etc. up to root (expanded d+1 times) so total number of expansions is:</a:t>
            </a:r>
          </a:p>
          <a:p>
            <a:pPr>
              <a:buFontTx/>
              <a:buNone/>
            </a:pPr>
            <a:r>
              <a:rPr lang="en-US" sz="2400" dirty="0"/>
              <a:t>	</a:t>
            </a:r>
            <a:r>
              <a:rPr lang="en-US" dirty="0"/>
              <a:t>(d+1)1 + (d)b + (d-1)b^2 + … + 3b^(d-2) + 2b^(d-1) + 1b^d = O(</a:t>
            </a:r>
            <a:r>
              <a:rPr lang="en-US" dirty="0" err="1"/>
              <a:t>b^d</a:t>
            </a:r>
            <a:r>
              <a:rPr lang="en-US" dirty="0"/>
              <a:t>)</a:t>
            </a:r>
          </a:p>
          <a:p>
            <a:endParaRPr lang="en-US" dirty="0"/>
          </a:p>
          <a:p>
            <a:r>
              <a:rPr lang="en-US" sz="2400" dirty="0"/>
              <a:t>In general, iterative deepening is preferred to depth-first or breadth-first when search space large and depth of solution not known.</a:t>
            </a:r>
          </a:p>
        </p:txBody>
      </p:sp>
      <p:sp>
        <p:nvSpPr>
          <p:cNvPr id="165891" name="Slide Number Placeholder 5"/>
          <p:cNvSpPr>
            <a:spLocks noGrp="1"/>
          </p:cNvSpPr>
          <p:nvPr>
            <p:ph type="sldNum" sz="quarter" idx="4294967295"/>
          </p:nvPr>
        </p:nvSpPr>
        <p:spPr>
          <a:xfrm rot="16200000">
            <a:off x="8227377" y="5885497"/>
            <a:ext cx="1315721" cy="365125"/>
          </a:xfrm>
          <a:noFill/>
        </p:spPr>
        <p:txBody>
          <a:bodyPr/>
          <a:lstStyle/>
          <a:p>
            <a:fld id="{6E97CC5B-5FBE-A945-AE0C-6B42D9A7246F}" type="slidenum">
              <a:rPr lang="en-US" smtClean="0"/>
              <a:pPr/>
              <a:t>102</a:t>
            </a:fld>
            <a:endParaRPr lang="en-US"/>
          </a:p>
        </p:txBody>
      </p:sp>
    </p:spTree>
    <p:extLst>
      <p:ext uri="{BB962C8B-B14F-4D97-AF65-F5344CB8AC3E}">
        <p14:creationId xmlns:p14="http://schemas.microsoft.com/office/powerpoint/2010/main" val="19617623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2"/>
          <p:cNvSpPr>
            <a:spLocks noGrp="1" noChangeArrowheads="1"/>
          </p:cNvSpPr>
          <p:nvPr>
            <p:ph type="title"/>
          </p:nvPr>
        </p:nvSpPr>
        <p:spPr/>
        <p:txBody>
          <a:bodyPr/>
          <a:lstStyle/>
          <a:p>
            <a:r>
              <a:rPr lang="en-US"/>
              <a:t>Bidirectional search</a:t>
            </a:r>
          </a:p>
        </p:txBody>
      </p:sp>
      <p:sp>
        <p:nvSpPr>
          <p:cNvPr id="166917" name="Rectangle 3"/>
          <p:cNvSpPr>
            <a:spLocks noGrp="1" noChangeArrowheads="1"/>
          </p:cNvSpPr>
          <p:nvPr>
            <p:ph idx="1"/>
          </p:nvPr>
        </p:nvSpPr>
        <p:spPr>
          <a:xfrm>
            <a:off x="457200" y="1600200"/>
            <a:ext cx="7620000" cy="4373563"/>
          </a:xfrm>
        </p:spPr>
        <p:txBody>
          <a:bodyPr/>
          <a:lstStyle/>
          <a:p>
            <a:r>
              <a:rPr lang="en-US" dirty="0"/>
              <a:t>Both search forward from initial state, and </a:t>
            </a:r>
            <a:r>
              <a:rPr lang="en-US" dirty="0">
                <a:solidFill>
                  <a:srgbClr val="0066FF"/>
                </a:solidFill>
              </a:rPr>
              <a:t>backwards from goal</a:t>
            </a:r>
            <a:r>
              <a:rPr lang="en-US" dirty="0"/>
              <a:t>.</a:t>
            </a:r>
          </a:p>
          <a:p>
            <a:r>
              <a:rPr lang="en-US" dirty="0"/>
              <a:t>Stop when the two searches meet in the middle.</a:t>
            </a:r>
          </a:p>
          <a:p>
            <a:endParaRPr lang="en-US" dirty="0"/>
          </a:p>
          <a:p>
            <a:r>
              <a:rPr lang="en-US" dirty="0">
                <a:solidFill>
                  <a:schemeClr val="hlink"/>
                </a:solidFill>
              </a:rPr>
              <a:t>Problem:</a:t>
            </a:r>
            <a:r>
              <a:rPr lang="en-US" dirty="0"/>
              <a:t> how do we search backwards from goal??</a:t>
            </a:r>
          </a:p>
          <a:p>
            <a:pPr lvl="1"/>
            <a:r>
              <a:rPr lang="en-US" sz="2000" dirty="0"/>
              <a:t>predecessor of node n = all nodes that have n as successor</a:t>
            </a:r>
          </a:p>
          <a:p>
            <a:pPr lvl="1"/>
            <a:r>
              <a:rPr lang="en-US" sz="2000" dirty="0"/>
              <a:t>this may not always be easy to compute!</a:t>
            </a:r>
          </a:p>
          <a:p>
            <a:pPr lvl="1"/>
            <a:r>
              <a:rPr lang="en-US" sz="2000" dirty="0"/>
              <a:t>if several goal states, apply predecessor function to them just as we applied successor</a:t>
            </a:r>
          </a:p>
        </p:txBody>
      </p:sp>
      <p:sp>
        <p:nvSpPr>
          <p:cNvPr id="166915" name="Slide Number Placeholder 5"/>
          <p:cNvSpPr>
            <a:spLocks noGrp="1"/>
          </p:cNvSpPr>
          <p:nvPr>
            <p:ph type="sldNum" sz="quarter" idx="4294967295"/>
          </p:nvPr>
        </p:nvSpPr>
        <p:spPr>
          <a:xfrm rot="16200000">
            <a:off x="8227377" y="5885497"/>
            <a:ext cx="1315721" cy="365125"/>
          </a:xfrm>
          <a:noFill/>
        </p:spPr>
        <p:txBody>
          <a:bodyPr/>
          <a:lstStyle/>
          <a:p>
            <a:fld id="{5616C201-0E01-644C-A2C8-02006F431E88}" type="slidenum">
              <a:rPr lang="en-US" smtClean="0"/>
              <a:pPr/>
              <a:t>103</a:t>
            </a:fld>
            <a:endParaRPr lang="en-US"/>
          </a:p>
        </p:txBody>
      </p:sp>
      <p:grpSp>
        <p:nvGrpSpPr>
          <p:cNvPr id="166918" name="Group 158"/>
          <p:cNvGrpSpPr>
            <a:grpSpLocks/>
          </p:cNvGrpSpPr>
          <p:nvPr/>
        </p:nvGrpSpPr>
        <p:grpSpPr bwMode="auto">
          <a:xfrm>
            <a:off x="4876800" y="4953000"/>
            <a:ext cx="4267200" cy="1905000"/>
            <a:chOff x="576" y="1968"/>
            <a:chExt cx="4464" cy="2064"/>
          </a:xfrm>
        </p:grpSpPr>
        <p:sp>
          <p:nvSpPr>
            <p:cNvPr id="166919" name="Rectangle 5"/>
            <p:cNvSpPr>
              <a:spLocks noChangeArrowheads="1"/>
            </p:cNvSpPr>
            <p:nvPr/>
          </p:nvSpPr>
          <p:spPr bwMode="auto">
            <a:xfrm>
              <a:off x="576" y="1968"/>
              <a:ext cx="4464" cy="2064"/>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166920" name="Oval 7"/>
            <p:cNvSpPr>
              <a:spLocks noChangeArrowheads="1"/>
            </p:cNvSpPr>
            <p:nvPr/>
          </p:nvSpPr>
          <p:spPr bwMode="auto">
            <a:xfrm flipV="1">
              <a:off x="3552" y="2808"/>
              <a:ext cx="576" cy="38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66921" name="Line 8"/>
            <p:cNvSpPr>
              <a:spLocks noChangeShapeType="1"/>
            </p:cNvSpPr>
            <p:nvPr/>
          </p:nvSpPr>
          <p:spPr bwMode="auto">
            <a:xfrm>
              <a:off x="4080" y="3120"/>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22" name="Line 9"/>
            <p:cNvSpPr>
              <a:spLocks noChangeShapeType="1"/>
            </p:cNvSpPr>
            <p:nvPr/>
          </p:nvSpPr>
          <p:spPr bwMode="auto">
            <a:xfrm flipV="1">
              <a:off x="4176" y="3024"/>
              <a:ext cx="9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23" name="Line 10"/>
            <p:cNvSpPr>
              <a:spLocks noChangeShapeType="1"/>
            </p:cNvSpPr>
            <p:nvPr/>
          </p:nvSpPr>
          <p:spPr bwMode="auto">
            <a:xfrm>
              <a:off x="4272" y="3024"/>
              <a:ext cx="192"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24" name="Line 11"/>
            <p:cNvSpPr>
              <a:spLocks noChangeShapeType="1"/>
            </p:cNvSpPr>
            <p:nvPr/>
          </p:nvSpPr>
          <p:spPr bwMode="auto">
            <a:xfrm flipV="1">
              <a:off x="4464" y="3072"/>
              <a:ext cx="192"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25" name="Line 12"/>
            <p:cNvSpPr>
              <a:spLocks noChangeShapeType="1"/>
            </p:cNvSpPr>
            <p:nvPr/>
          </p:nvSpPr>
          <p:spPr bwMode="auto">
            <a:xfrm>
              <a:off x="4656" y="3072"/>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26" name="Line 13"/>
            <p:cNvSpPr>
              <a:spLocks noChangeShapeType="1"/>
            </p:cNvSpPr>
            <p:nvPr/>
          </p:nvSpPr>
          <p:spPr bwMode="auto">
            <a:xfrm flipH="1">
              <a:off x="4128" y="3264"/>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27" name="Line 14"/>
            <p:cNvSpPr>
              <a:spLocks noChangeShapeType="1"/>
            </p:cNvSpPr>
            <p:nvPr/>
          </p:nvSpPr>
          <p:spPr bwMode="auto">
            <a:xfrm>
              <a:off x="4128" y="3456"/>
              <a:ext cx="33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28" name="Line 15"/>
            <p:cNvSpPr>
              <a:spLocks noChangeShapeType="1"/>
            </p:cNvSpPr>
            <p:nvPr/>
          </p:nvSpPr>
          <p:spPr bwMode="auto">
            <a:xfrm flipH="1">
              <a:off x="3984" y="3456"/>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29" name="Line 16"/>
            <p:cNvSpPr>
              <a:spLocks noChangeShapeType="1"/>
            </p:cNvSpPr>
            <p:nvPr/>
          </p:nvSpPr>
          <p:spPr bwMode="auto">
            <a:xfrm flipH="1">
              <a:off x="3696" y="3168"/>
              <a:ext cx="48" cy="33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0" name="Line 17"/>
            <p:cNvSpPr>
              <a:spLocks noChangeShapeType="1"/>
            </p:cNvSpPr>
            <p:nvPr/>
          </p:nvSpPr>
          <p:spPr bwMode="auto">
            <a:xfrm flipH="1" flipV="1">
              <a:off x="3312" y="3504"/>
              <a:ext cx="38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1" name="Line 18"/>
            <p:cNvSpPr>
              <a:spLocks noChangeShapeType="1"/>
            </p:cNvSpPr>
            <p:nvPr/>
          </p:nvSpPr>
          <p:spPr bwMode="auto">
            <a:xfrm>
              <a:off x="3696" y="3504"/>
              <a:ext cx="0" cy="38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2" name="Line 19"/>
            <p:cNvSpPr>
              <a:spLocks noChangeShapeType="1"/>
            </p:cNvSpPr>
            <p:nvPr/>
          </p:nvSpPr>
          <p:spPr bwMode="auto">
            <a:xfrm flipH="1" flipV="1">
              <a:off x="3504" y="3216"/>
              <a:ext cx="192"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3" name="Line 20"/>
            <p:cNvSpPr>
              <a:spLocks noChangeShapeType="1"/>
            </p:cNvSpPr>
            <p:nvPr/>
          </p:nvSpPr>
          <p:spPr bwMode="auto">
            <a:xfrm flipH="1" flipV="1">
              <a:off x="3216" y="3216"/>
              <a:ext cx="28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4" name="Line 21"/>
            <p:cNvSpPr>
              <a:spLocks noChangeShapeType="1"/>
            </p:cNvSpPr>
            <p:nvPr/>
          </p:nvSpPr>
          <p:spPr bwMode="auto">
            <a:xfrm flipH="1" flipV="1">
              <a:off x="3360" y="2976"/>
              <a:ext cx="144"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5" name="Line 22"/>
            <p:cNvSpPr>
              <a:spLocks noChangeShapeType="1"/>
            </p:cNvSpPr>
            <p:nvPr/>
          </p:nvSpPr>
          <p:spPr bwMode="auto">
            <a:xfrm flipH="1">
              <a:off x="3072" y="3024"/>
              <a:ext cx="48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6" name="Line 23"/>
            <p:cNvSpPr>
              <a:spLocks noChangeShapeType="1"/>
            </p:cNvSpPr>
            <p:nvPr/>
          </p:nvSpPr>
          <p:spPr bwMode="auto">
            <a:xfrm flipV="1">
              <a:off x="3072" y="2928"/>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7" name="Line 24"/>
            <p:cNvSpPr>
              <a:spLocks noChangeShapeType="1"/>
            </p:cNvSpPr>
            <p:nvPr/>
          </p:nvSpPr>
          <p:spPr bwMode="auto">
            <a:xfrm flipH="1">
              <a:off x="3120" y="3216"/>
              <a:ext cx="9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8" name="Line 25"/>
            <p:cNvSpPr>
              <a:spLocks noChangeShapeType="1"/>
            </p:cNvSpPr>
            <p:nvPr/>
          </p:nvSpPr>
          <p:spPr bwMode="auto">
            <a:xfrm flipH="1" flipV="1">
              <a:off x="3216" y="3312"/>
              <a:ext cx="96"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39" name="Line 26"/>
            <p:cNvSpPr>
              <a:spLocks noChangeShapeType="1"/>
            </p:cNvSpPr>
            <p:nvPr/>
          </p:nvSpPr>
          <p:spPr bwMode="auto">
            <a:xfrm>
              <a:off x="3312" y="3504"/>
              <a:ext cx="0"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0" name="Line 27"/>
            <p:cNvSpPr>
              <a:spLocks noChangeShapeType="1"/>
            </p:cNvSpPr>
            <p:nvPr/>
          </p:nvSpPr>
          <p:spPr bwMode="auto">
            <a:xfrm>
              <a:off x="3312" y="3504"/>
              <a:ext cx="192"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1" name="Line 28"/>
            <p:cNvSpPr>
              <a:spLocks noChangeShapeType="1"/>
            </p:cNvSpPr>
            <p:nvPr/>
          </p:nvSpPr>
          <p:spPr bwMode="auto">
            <a:xfrm>
              <a:off x="3984" y="3744"/>
              <a:ext cx="288"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2" name="Line 29"/>
            <p:cNvSpPr>
              <a:spLocks noChangeShapeType="1"/>
            </p:cNvSpPr>
            <p:nvPr/>
          </p:nvSpPr>
          <p:spPr bwMode="auto">
            <a:xfrm flipH="1" flipV="1">
              <a:off x="3504" y="2640"/>
              <a:ext cx="192"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3" name="Line 30"/>
            <p:cNvSpPr>
              <a:spLocks noChangeShapeType="1"/>
            </p:cNvSpPr>
            <p:nvPr/>
          </p:nvSpPr>
          <p:spPr bwMode="auto">
            <a:xfrm flipV="1">
              <a:off x="3504" y="2352"/>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4" name="Line 31"/>
            <p:cNvSpPr>
              <a:spLocks noChangeShapeType="1"/>
            </p:cNvSpPr>
            <p:nvPr/>
          </p:nvSpPr>
          <p:spPr bwMode="auto">
            <a:xfrm flipH="1" flipV="1">
              <a:off x="3216" y="2448"/>
              <a:ext cx="28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5" name="Line 32"/>
            <p:cNvSpPr>
              <a:spLocks noChangeShapeType="1"/>
            </p:cNvSpPr>
            <p:nvPr/>
          </p:nvSpPr>
          <p:spPr bwMode="auto">
            <a:xfrm flipV="1">
              <a:off x="3216" y="2256"/>
              <a:ext cx="144"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6" name="Line 33"/>
            <p:cNvSpPr>
              <a:spLocks noChangeShapeType="1"/>
            </p:cNvSpPr>
            <p:nvPr/>
          </p:nvSpPr>
          <p:spPr bwMode="auto">
            <a:xfrm flipH="1" flipV="1">
              <a:off x="3168" y="2160"/>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7" name="Line 34"/>
            <p:cNvSpPr>
              <a:spLocks noChangeShapeType="1"/>
            </p:cNvSpPr>
            <p:nvPr/>
          </p:nvSpPr>
          <p:spPr bwMode="auto">
            <a:xfrm flipV="1">
              <a:off x="3936" y="2496"/>
              <a:ext cx="144" cy="33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8" name="Line 35"/>
            <p:cNvSpPr>
              <a:spLocks noChangeShapeType="1"/>
            </p:cNvSpPr>
            <p:nvPr/>
          </p:nvSpPr>
          <p:spPr bwMode="auto">
            <a:xfrm flipH="1" flipV="1">
              <a:off x="3840" y="2208"/>
              <a:ext cx="240"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49" name="Line 36"/>
            <p:cNvSpPr>
              <a:spLocks noChangeShapeType="1"/>
            </p:cNvSpPr>
            <p:nvPr/>
          </p:nvSpPr>
          <p:spPr bwMode="auto">
            <a:xfrm flipV="1">
              <a:off x="4080" y="2304"/>
              <a:ext cx="52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0" name="Line 37"/>
            <p:cNvSpPr>
              <a:spLocks noChangeShapeType="1"/>
            </p:cNvSpPr>
            <p:nvPr/>
          </p:nvSpPr>
          <p:spPr bwMode="auto">
            <a:xfrm flipH="1" flipV="1">
              <a:off x="4416" y="2160"/>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1" name="Line 38"/>
            <p:cNvSpPr>
              <a:spLocks noChangeShapeType="1"/>
            </p:cNvSpPr>
            <p:nvPr/>
          </p:nvSpPr>
          <p:spPr bwMode="auto">
            <a:xfrm flipV="1">
              <a:off x="4128" y="2832"/>
              <a:ext cx="28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2" name="Line 39"/>
            <p:cNvSpPr>
              <a:spLocks noChangeShapeType="1"/>
            </p:cNvSpPr>
            <p:nvPr/>
          </p:nvSpPr>
          <p:spPr bwMode="auto">
            <a:xfrm flipV="1">
              <a:off x="4416" y="2544"/>
              <a:ext cx="0"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3" name="Line 40"/>
            <p:cNvSpPr>
              <a:spLocks noChangeShapeType="1"/>
            </p:cNvSpPr>
            <p:nvPr/>
          </p:nvSpPr>
          <p:spPr bwMode="auto">
            <a:xfrm>
              <a:off x="4416" y="2832"/>
              <a:ext cx="28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4" name="Line 41"/>
            <p:cNvSpPr>
              <a:spLocks noChangeShapeType="1"/>
            </p:cNvSpPr>
            <p:nvPr/>
          </p:nvSpPr>
          <p:spPr bwMode="auto">
            <a:xfrm flipH="1" flipV="1">
              <a:off x="3216" y="2688"/>
              <a:ext cx="33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5" name="Line 42"/>
            <p:cNvSpPr>
              <a:spLocks noChangeShapeType="1"/>
            </p:cNvSpPr>
            <p:nvPr/>
          </p:nvSpPr>
          <p:spPr bwMode="auto">
            <a:xfrm flipH="1">
              <a:off x="3168" y="2688"/>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6" name="Line 43"/>
            <p:cNvSpPr>
              <a:spLocks noChangeShapeType="1"/>
            </p:cNvSpPr>
            <p:nvPr/>
          </p:nvSpPr>
          <p:spPr bwMode="auto">
            <a:xfrm flipH="1" flipV="1">
              <a:off x="3120" y="2496"/>
              <a:ext cx="96"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7" name="Line 44"/>
            <p:cNvSpPr>
              <a:spLocks noChangeShapeType="1"/>
            </p:cNvSpPr>
            <p:nvPr/>
          </p:nvSpPr>
          <p:spPr bwMode="auto">
            <a:xfrm flipH="1">
              <a:off x="3072" y="2496"/>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8" name="Line 45"/>
            <p:cNvSpPr>
              <a:spLocks noChangeShapeType="1"/>
            </p:cNvSpPr>
            <p:nvPr/>
          </p:nvSpPr>
          <p:spPr bwMode="auto">
            <a:xfrm flipV="1">
              <a:off x="4272" y="3744"/>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59" name="Line 46"/>
            <p:cNvSpPr>
              <a:spLocks noChangeShapeType="1"/>
            </p:cNvSpPr>
            <p:nvPr/>
          </p:nvSpPr>
          <p:spPr bwMode="auto">
            <a:xfrm flipV="1">
              <a:off x="4464" y="3456"/>
              <a:ext cx="144"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0" name="Line 47"/>
            <p:cNvSpPr>
              <a:spLocks noChangeShapeType="1"/>
            </p:cNvSpPr>
            <p:nvPr/>
          </p:nvSpPr>
          <p:spPr bwMode="auto">
            <a:xfrm flipV="1">
              <a:off x="4416" y="2496"/>
              <a:ext cx="192"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1" name="Line 48"/>
            <p:cNvSpPr>
              <a:spLocks noChangeShapeType="1"/>
            </p:cNvSpPr>
            <p:nvPr/>
          </p:nvSpPr>
          <p:spPr bwMode="auto">
            <a:xfrm>
              <a:off x="4608" y="2496"/>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2" name="Line 49"/>
            <p:cNvSpPr>
              <a:spLocks noChangeShapeType="1"/>
            </p:cNvSpPr>
            <p:nvPr/>
          </p:nvSpPr>
          <p:spPr bwMode="auto">
            <a:xfrm flipV="1">
              <a:off x="3840" y="2544"/>
              <a:ext cx="0"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3" name="Line 50"/>
            <p:cNvSpPr>
              <a:spLocks noChangeShapeType="1"/>
            </p:cNvSpPr>
            <p:nvPr/>
          </p:nvSpPr>
          <p:spPr bwMode="auto">
            <a:xfrm flipH="1" flipV="1">
              <a:off x="3696" y="2352"/>
              <a:ext cx="144"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4" name="Line 51"/>
            <p:cNvSpPr>
              <a:spLocks noChangeShapeType="1"/>
            </p:cNvSpPr>
            <p:nvPr/>
          </p:nvSpPr>
          <p:spPr bwMode="auto">
            <a:xfrm flipV="1">
              <a:off x="3696" y="2112"/>
              <a:ext cx="48"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5" name="Line 52"/>
            <p:cNvSpPr>
              <a:spLocks noChangeShapeType="1"/>
            </p:cNvSpPr>
            <p:nvPr/>
          </p:nvSpPr>
          <p:spPr bwMode="auto">
            <a:xfrm flipV="1">
              <a:off x="3696" y="2304"/>
              <a:ext cx="384"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6" name="Line 53"/>
            <p:cNvSpPr>
              <a:spLocks noChangeShapeType="1"/>
            </p:cNvSpPr>
            <p:nvPr/>
          </p:nvSpPr>
          <p:spPr bwMode="auto">
            <a:xfrm flipH="1" flipV="1">
              <a:off x="3984" y="2160"/>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7" name="Line 54"/>
            <p:cNvSpPr>
              <a:spLocks noChangeShapeType="1"/>
            </p:cNvSpPr>
            <p:nvPr/>
          </p:nvSpPr>
          <p:spPr bwMode="auto">
            <a:xfrm>
              <a:off x="3888" y="3216"/>
              <a:ext cx="48"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8" name="Line 55"/>
            <p:cNvSpPr>
              <a:spLocks noChangeShapeType="1"/>
            </p:cNvSpPr>
            <p:nvPr/>
          </p:nvSpPr>
          <p:spPr bwMode="auto">
            <a:xfrm flipH="1">
              <a:off x="3792" y="3504"/>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69" name="Line 56"/>
            <p:cNvSpPr>
              <a:spLocks noChangeShapeType="1"/>
            </p:cNvSpPr>
            <p:nvPr/>
          </p:nvSpPr>
          <p:spPr bwMode="auto">
            <a:xfrm>
              <a:off x="3792" y="3600"/>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0" name="Line 57"/>
            <p:cNvSpPr>
              <a:spLocks noChangeShapeType="1"/>
            </p:cNvSpPr>
            <p:nvPr/>
          </p:nvSpPr>
          <p:spPr bwMode="auto">
            <a:xfrm flipH="1" flipV="1">
              <a:off x="3024" y="2304"/>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1" name="Line 58"/>
            <p:cNvSpPr>
              <a:spLocks noChangeShapeType="1"/>
            </p:cNvSpPr>
            <p:nvPr/>
          </p:nvSpPr>
          <p:spPr bwMode="auto">
            <a:xfrm flipV="1">
              <a:off x="3216" y="2352"/>
              <a:ext cx="24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2" name="Line 59"/>
            <p:cNvSpPr>
              <a:spLocks noChangeShapeType="1"/>
            </p:cNvSpPr>
            <p:nvPr/>
          </p:nvSpPr>
          <p:spPr bwMode="auto">
            <a:xfrm flipV="1">
              <a:off x="3360" y="2112"/>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3" name="Line 60"/>
            <p:cNvSpPr>
              <a:spLocks noChangeShapeType="1"/>
            </p:cNvSpPr>
            <p:nvPr/>
          </p:nvSpPr>
          <p:spPr bwMode="auto">
            <a:xfrm flipV="1">
              <a:off x="3216" y="2544"/>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4" name="Line 61"/>
            <p:cNvSpPr>
              <a:spLocks noChangeShapeType="1"/>
            </p:cNvSpPr>
            <p:nvPr/>
          </p:nvSpPr>
          <p:spPr bwMode="auto">
            <a:xfrm>
              <a:off x="4464" y="3264"/>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5" name="Line 62"/>
            <p:cNvSpPr>
              <a:spLocks noChangeShapeType="1"/>
            </p:cNvSpPr>
            <p:nvPr/>
          </p:nvSpPr>
          <p:spPr bwMode="auto">
            <a:xfrm>
              <a:off x="4464" y="3600"/>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6" name="Line 63"/>
            <p:cNvSpPr>
              <a:spLocks noChangeShapeType="1"/>
            </p:cNvSpPr>
            <p:nvPr/>
          </p:nvSpPr>
          <p:spPr bwMode="auto">
            <a:xfrm flipV="1">
              <a:off x="4272" y="3696"/>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7" name="Line 64"/>
            <p:cNvSpPr>
              <a:spLocks noChangeShapeType="1"/>
            </p:cNvSpPr>
            <p:nvPr/>
          </p:nvSpPr>
          <p:spPr bwMode="auto">
            <a:xfrm>
              <a:off x="3984" y="3744"/>
              <a:ext cx="48"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8" name="Line 65"/>
            <p:cNvSpPr>
              <a:spLocks noChangeShapeType="1"/>
            </p:cNvSpPr>
            <p:nvPr/>
          </p:nvSpPr>
          <p:spPr bwMode="auto">
            <a:xfrm flipV="1">
              <a:off x="4128" y="3360"/>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79" name="Line 66"/>
            <p:cNvSpPr>
              <a:spLocks noChangeShapeType="1"/>
            </p:cNvSpPr>
            <p:nvPr/>
          </p:nvSpPr>
          <p:spPr bwMode="auto">
            <a:xfrm flipV="1">
              <a:off x="4416" y="2784"/>
              <a:ext cx="288"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0" name="Line 67"/>
            <p:cNvSpPr>
              <a:spLocks noChangeShapeType="1"/>
            </p:cNvSpPr>
            <p:nvPr/>
          </p:nvSpPr>
          <p:spPr bwMode="auto">
            <a:xfrm>
              <a:off x="4416" y="2544"/>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1" name="Line 68"/>
            <p:cNvSpPr>
              <a:spLocks noChangeShapeType="1"/>
            </p:cNvSpPr>
            <p:nvPr/>
          </p:nvSpPr>
          <p:spPr bwMode="auto">
            <a:xfrm flipV="1">
              <a:off x="3216" y="3024"/>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2" name="Line 69"/>
            <p:cNvSpPr>
              <a:spLocks noChangeShapeType="1"/>
            </p:cNvSpPr>
            <p:nvPr/>
          </p:nvSpPr>
          <p:spPr bwMode="auto">
            <a:xfrm>
              <a:off x="4080" y="2496"/>
              <a:ext cx="24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3" name="Line 70"/>
            <p:cNvSpPr>
              <a:spLocks noChangeShapeType="1"/>
            </p:cNvSpPr>
            <p:nvPr/>
          </p:nvSpPr>
          <p:spPr bwMode="auto">
            <a:xfrm flipV="1">
              <a:off x="4608" y="2208"/>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4" name="Line 71"/>
            <p:cNvSpPr>
              <a:spLocks noChangeShapeType="1"/>
            </p:cNvSpPr>
            <p:nvPr/>
          </p:nvSpPr>
          <p:spPr bwMode="auto">
            <a:xfrm flipV="1">
              <a:off x="4608" y="2352"/>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5" name="Line 72"/>
            <p:cNvSpPr>
              <a:spLocks noChangeShapeType="1"/>
            </p:cNvSpPr>
            <p:nvPr/>
          </p:nvSpPr>
          <p:spPr bwMode="auto">
            <a:xfrm flipH="1" flipV="1">
              <a:off x="3024" y="3312"/>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6" name="Line 73"/>
            <p:cNvSpPr>
              <a:spLocks noChangeShapeType="1"/>
            </p:cNvSpPr>
            <p:nvPr/>
          </p:nvSpPr>
          <p:spPr bwMode="auto">
            <a:xfrm>
              <a:off x="3120" y="3456"/>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7" name="Line 74"/>
            <p:cNvSpPr>
              <a:spLocks noChangeShapeType="1"/>
            </p:cNvSpPr>
            <p:nvPr/>
          </p:nvSpPr>
          <p:spPr bwMode="auto">
            <a:xfrm flipH="1">
              <a:off x="2928" y="3120"/>
              <a:ext cx="144"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8" name="Line 75"/>
            <p:cNvSpPr>
              <a:spLocks noChangeShapeType="1"/>
            </p:cNvSpPr>
            <p:nvPr/>
          </p:nvSpPr>
          <p:spPr bwMode="auto">
            <a:xfrm>
              <a:off x="3072" y="3120"/>
              <a:ext cx="48"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89" name="Line 76"/>
            <p:cNvSpPr>
              <a:spLocks noChangeShapeType="1"/>
            </p:cNvSpPr>
            <p:nvPr/>
          </p:nvSpPr>
          <p:spPr bwMode="auto">
            <a:xfrm flipH="1" flipV="1">
              <a:off x="3024" y="2400"/>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90" name="Line 77"/>
            <p:cNvSpPr>
              <a:spLocks noChangeShapeType="1"/>
            </p:cNvSpPr>
            <p:nvPr/>
          </p:nvSpPr>
          <p:spPr bwMode="auto">
            <a:xfrm flipV="1">
              <a:off x="3216" y="2304"/>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91" name="Line 78"/>
            <p:cNvSpPr>
              <a:spLocks noChangeShapeType="1"/>
            </p:cNvSpPr>
            <p:nvPr/>
          </p:nvSpPr>
          <p:spPr bwMode="auto">
            <a:xfrm flipV="1">
              <a:off x="3360" y="2256"/>
              <a:ext cx="14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92" name="Line 79"/>
            <p:cNvSpPr>
              <a:spLocks noChangeShapeType="1"/>
            </p:cNvSpPr>
            <p:nvPr/>
          </p:nvSpPr>
          <p:spPr bwMode="auto">
            <a:xfrm>
              <a:off x="4560" y="2832"/>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93" name="Line 80"/>
            <p:cNvSpPr>
              <a:spLocks noChangeShapeType="1"/>
            </p:cNvSpPr>
            <p:nvPr/>
          </p:nvSpPr>
          <p:spPr bwMode="auto">
            <a:xfrm>
              <a:off x="4512" y="2880"/>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94" name="Oval 82"/>
            <p:cNvSpPr>
              <a:spLocks noChangeArrowheads="1"/>
            </p:cNvSpPr>
            <p:nvPr/>
          </p:nvSpPr>
          <p:spPr bwMode="auto">
            <a:xfrm>
              <a:off x="1440" y="2808"/>
              <a:ext cx="576" cy="38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66995" name="Line 83"/>
            <p:cNvSpPr>
              <a:spLocks noChangeShapeType="1"/>
            </p:cNvSpPr>
            <p:nvPr/>
          </p:nvSpPr>
          <p:spPr bwMode="auto">
            <a:xfrm flipV="1">
              <a:off x="1968" y="2736"/>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96" name="Line 84"/>
            <p:cNvSpPr>
              <a:spLocks noChangeShapeType="1"/>
            </p:cNvSpPr>
            <p:nvPr/>
          </p:nvSpPr>
          <p:spPr bwMode="auto">
            <a:xfrm>
              <a:off x="2064" y="2736"/>
              <a:ext cx="9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97" name="Line 85"/>
            <p:cNvSpPr>
              <a:spLocks noChangeShapeType="1"/>
            </p:cNvSpPr>
            <p:nvPr/>
          </p:nvSpPr>
          <p:spPr bwMode="auto">
            <a:xfrm flipV="1">
              <a:off x="2160" y="2736"/>
              <a:ext cx="192"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98" name="Line 86"/>
            <p:cNvSpPr>
              <a:spLocks noChangeShapeType="1"/>
            </p:cNvSpPr>
            <p:nvPr/>
          </p:nvSpPr>
          <p:spPr bwMode="auto">
            <a:xfrm>
              <a:off x="2352" y="2736"/>
              <a:ext cx="192"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6999" name="Line 87"/>
            <p:cNvSpPr>
              <a:spLocks noChangeShapeType="1"/>
            </p:cNvSpPr>
            <p:nvPr/>
          </p:nvSpPr>
          <p:spPr bwMode="auto">
            <a:xfrm flipV="1">
              <a:off x="2544" y="2640"/>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0" name="Line 88"/>
            <p:cNvSpPr>
              <a:spLocks noChangeShapeType="1"/>
            </p:cNvSpPr>
            <p:nvPr/>
          </p:nvSpPr>
          <p:spPr bwMode="auto">
            <a:xfrm flipH="1" flipV="1">
              <a:off x="2016" y="2544"/>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1" name="Line 89"/>
            <p:cNvSpPr>
              <a:spLocks noChangeShapeType="1"/>
            </p:cNvSpPr>
            <p:nvPr/>
          </p:nvSpPr>
          <p:spPr bwMode="auto">
            <a:xfrm flipV="1">
              <a:off x="2016" y="2400"/>
              <a:ext cx="33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2" name="Line 90"/>
            <p:cNvSpPr>
              <a:spLocks noChangeShapeType="1"/>
            </p:cNvSpPr>
            <p:nvPr/>
          </p:nvSpPr>
          <p:spPr bwMode="auto">
            <a:xfrm flipH="1" flipV="1">
              <a:off x="1872" y="2256"/>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3" name="Line 91"/>
            <p:cNvSpPr>
              <a:spLocks noChangeShapeType="1"/>
            </p:cNvSpPr>
            <p:nvPr/>
          </p:nvSpPr>
          <p:spPr bwMode="auto">
            <a:xfrm flipH="1" flipV="1">
              <a:off x="1584" y="2496"/>
              <a:ext cx="48" cy="33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4" name="Line 92"/>
            <p:cNvSpPr>
              <a:spLocks noChangeShapeType="1"/>
            </p:cNvSpPr>
            <p:nvPr/>
          </p:nvSpPr>
          <p:spPr bwMode="auto">
            <a:xfrm flipH="1">
              <a:off x="1200" y="2496"/>
              <a:ext cx="38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5" name="Line 93"/>
            <p:cNvSpPr>
              <a:spLocks noChangeShapeType="1"/>
            </p:cNvSpPr>
            <p:nvPr/>
          </p:nvSpPr>
          <p:spPr bwMode="auto">
            <a:xfrm flipV="1">
              <a:off x="1584" y="2112"/>
              <a:ext cx="0" cy="38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6" name="Line 94"/>
            <p:cNvSpPr>
              <a:spLocks noChangeShapeType="1"/>
            </p:cNvSpPr>
            <p:nvPr/>
          </p:nvSpPr>
          <p:spPr bwMode="auto">
            <a:xfrm flipH="1">
              <a:off x="1392" y="2496"/>
              <a:ext cx="192"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7" name="Line 95"/>
            <p:cNvSpPr>
              <a:spLocks noChangeShapeType="1"/>
            </p:cNvSpPr>
            <p:nvPr/>
          </p:nvSpPr>
          <p:spPr bwMode="auto">
            <a:xfrm flipH="1">
              <a:off x="1104" y="2784"/>
              <a:ext cx="28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8" name="Line 96"/>
            <p:cNvSpPr>
              <a:spLocks noChangeShapeType="1"/>
            </p:cNvSpPr>
            <p:nvPr/>
          </p:nvSpPr>
          <p:spPr bwMode="auto">
            <a:xfrm flipH="1">
              <a:off x="1248" y="2784"/>
              <a:ext cx="144"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09" name="Line 97"/>
            <p:cNvSpPr>
              <a:spLocks noChangeShapeType="1"/>
            </p:cNvSpPr>
            <p:nvPr/>
          </p:nvSpPr>
          <p:spPr bwMode="auto">
            <a:xfrm flipH="1" flipV="1">
              <a:off x="960" y="2880"/>
              <a:ext cx="48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0" name="Line 98"/>
            <p:cNvSpPr>
              <a:spLocks noChangeShapeType="1"/>
            </p:cNvSpPr>
            <p:nvPr/>
          </p:nvSpPr>
          <p:spPr bwMode="auto">
            <a:xfrm>
              <a:off x="960" y="2880"/>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1" name="Line 99"/>
            <p:cNvSpPr>
              <a:spLocks noChangeShapeType="1"/>
            </p:cNvSpPr>
            <p:nvPr/>
          </p:nvSpPr>
          <p:spPr bwMode="auto">
            <a:xfrm flipH="1" flipV="1">
              <a:off x="1008" y="2544"/>
              <a:ext cx="9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2" name="Line 100"/>
            <p:cNvSpPr>
              <a:spLocks noChangeShapeType="1"/>
            </p:cNvSpPr>
            <p:nvPr/>
          </p:nvSpPr>
          <p:spPr bwMode="auto">
            <a:xfrm flipH="1">
              <a:off x="1104" y="2496"/>
              <a:ext cx="96"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3" name="Line 101"/>
            <p:cNvSpPr>
              <a:spLocks noChangeShapeType="1"/>
            </p:cNvSpPr>
            <p:nvPr/>
          </p:nvSpPr>
          <p:spPr bwMode="auto">
            <a:xfrm flipV="1">
              <a:off x="1200" y="2256"/>
              <a:ext cx="0"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4" name="Line 102"/>
            <p:cNvSpPr>
              <a:spLocks noChangeShapeType="1"/>
            </p:cNvSpPr>
            <p:nvPr/>
          </p:nvSpPr>
          <p:spPr bwMode="auto">
            <a:xfrm flipV="1">
              <a:off x="1200" y="2256"/>
              <a:ext cx="192"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5" name="Line 103"/>
            <p:cNvSpPr>
              <a:spLocks noChangeShapeType="1"/>
            </p:cNvSpPr>
            <p:nvPr/>
          </p:nvSpPr>
          <p:spPr bwMode="auto">
            <a:xfrm flipV="1">
              <a:off x="1872" y="2160"/>
              <a:ext cx="288"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6" name="Line 104"/>
            <p:cNvSpPr>
              <a:spLocks noChangeShapeType="1"/>
            </p:cNvSpPr>
            <p:nvPr/>
          </p:nvSpPr>
          <p:spPr bwMode="auto">
            <a:xfrm flipH="1">
              <a:off x="1392" y="3168"/>
              <a:ext cx="192"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7" name="Line 105"/>
            <p:cNvSpPr>
              <a:spLocks noChangeShapeType="1"/>
            </p:cNvSpPr>
            <p:nvPr/>
          </p:nvSpPr>
          <p:spPr bwMode="auto">
            <a:xfrm>
              <a:off x="1392" y="3360"/>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8" name="Line 106"/>
            <p:cNvSpPr>
              <a:spLocks noChangeShapeType="1"/>
            </p:cNvSpPr>
            <p:nvPr/>
          </p:nvSpPr>
          <p:spPr bwMode="auto">
            <a:xfrm flipH="1">
              <a:off x="1104" y="3360"/>
              <a:ext cx="28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19" name="Line 107"/>
            <p:cNvSpPr>
              <a:spLocks noChangeShapeType="1"/>
            </p:cNvSpPr>
            <p:nvPr/>
          </p:nvSpPr>
          <p:spPr bwMode="auto">
            <a:xfrm>
              <a:off x="1104" y="3552"/>
              <a:ext cx="144"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0" name="Line 108"/>
            <p:cNvSpPr>
              <a:spLocks noChangeShapeType="1"/>
            </p:cNvSpPr>
            <p:nvPr/>
          </p:nvSpPr>
          <p:spPr bwMode="auto">
            <a:xfrm flipH="1">
              <a:off x="1056" y="3744"/>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1" name="Line 109"/>
            <p:cNvSpPr>
              <a:spLocks noChangeShapeType="1"/>
            </p:cNvSpPr>
            <p:nvPr/>
          </p:nvSpPr>
          <p:spPr bwMode="auto">
            <a:xfrm>
              <a:off x="1824" y="3168"/>
              <a:ext cx="144" cy="33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2" name="Line 110"/>
            <p:cNvSpPr>
              <a:spLocks noChangeShapeType="1"/>
            </p:cNvSpPr>
            <p:nvPr/>
          </p:nvSpPr>
          <p:spPr bwMode="auto">
            <a:xfrm flipH="1">
              <a:off x="1728" y="3504"/>
              <a:ext cx="240"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3" name="Line 111"/>
            <p:cNvSpPr>
              <a:spLocks noChangeShapeType="1"/>
            </p:cNvSpPr>
            <p:nvPr/>
          </p:nvSpPr>
          <p:spPr bwMode="auto">
            <a:xfrm>
              <a:off x="1968" y="3504"/>
              <a:ext cx="52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4" name="Line 112"/>
            <p:cNvSpPr>
              <a:spLocks noChangeShapeType="1"/>
            </p:cNvSpPr>
            <p:nvPr/>
          </p:nvSpPr>
          <p:spPr bwMode="auto">
            <a:xfrm flipH="1">
              <a:off x="2304" y="3696"/>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5" name="Line 113"/>
            <p:cNvSpPr>
              <a:spLocks noChangeShapeType="1"/>
            </p:cNvSpPr>
            <p:nvPr/>
          </p:nvSpPr>
          <p:spPr bwMode="auto">
            <a:xfrm>
              <a:off x="2016" y="3024"/>
              <a:ext cx="28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6" name="Line 114"/>
            <p:cNvSpPr>
              <a:spLocks noChangeShapeType="1"/>
            </p:cNvSpPr>
            <p:nvPr/>
          </p:nvSpPr>
          <p:spPr bwMode="auto">
            <a:xfrm>
              <a:off x="2304" y="3168"/>
              <a:ext cx="0"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7" name="Line 115"/>
            <p:cNvSpPr>
              <a:spLocks noChangeShapeType="1"/>
            </p:cNvSpPr>
            <p:nvPr/>
          </p:nvSpPr>
          <p:spPr bwMode="auto">
            <a:xfrm flipV="1">
              <a:off x="2304" y="3024"/>
              <a:ext cx="28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8" name="Line 116"/>
            <p:cNvSpPr>
              <a:spLocks noChangeShapeType="1"/>
            </p:cNvSpPr>
            <p:nvPr/>
          </p:nvSpPr>
          <p:spPr bwMode="auto">
            <a:xfrm flipH="1">
              <a:off x="1104" y="3072"/>
              <a:ext cx="33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29" name="Line 117"/>
            <p:cNvSpPr>
              <a:spLocks noChangeShapeType="1"/>
            </p:cNvSpPr>
            <p:nvPr/>
          </p:nvSpPr>
          <p:spPr bwMode="auto">
            <a:xfrm flipH="1" flipV="1">
              <a:off x="1056" y="3120"/>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0" name="Line 118"/>
            <p:cNvSpPr>
              <a:spLocks noChangeShapeType="1"/>
            </p:cNvSpPr>
            <p:nvPr/>
          </p:nvSpPr>
          <p:spPr bwMode="auto">
            <a:xfrm flipH="1">
              <a:off x="1008" y="3312"/>
              <a:ext cx="96"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1" name="Line 119"/>
            <p:cNvSpPr>
              <a:spLocks noChangeShapeType="1"/>
            </p:cNvSpPr>
            <p:nvPr/>
          </p:nvSpPr>
          <p:spPr bwMode="auto">
            <a:xfrm flipH="1" flipV="1">
              <a:off x="960" y="3312"/>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2" name="Line 120"/>
            <p:cNvSpPr>
              <a:spLocks noChangeShapeType="1"/>
            </p:cNvSpPr>
            <p:nvPr/>
          </p:nvSpPr>
          <p:spPr bwMode="auto">
            <a:xfrm>
              <a:off x="2160" y="2160"/>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3" name="Line 121"/>
            <p:cNvSpPr>
              <a:spLocks noChangeShapeType="1"/>
            </p:cNvSpPr>
            <p:nvPr/>
          </p:nvSpPr>
          <p:spPr bwMode="auto">
            <a:xfrm>
              <a:off x="2352" y="2400"/>
              <a:ext cx="144"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4" name="Line 122"/>
            <p:cNvSpPr>
              <a:spLocks noChangeShapeType="1"/>
            </p:cNvSpPr>
            <p:nvPr/>
          </p:nvSpPr>
          <p:spPr bwMode="auto">
            <a:xfrm>
              <a:off x="2304" y="3456"/>
              <a:ext cx="192"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5" name="Line 123"/>
            <p:cNvSpPr>
              <a:spLocks noChangeShapeType="1"/>
            </p:cNvSpPr>
            <p:nvPr/>
          </p:nvSpPr>
          <p:spPr bwMode="auto">
            <a:xfrm flipV="1">
              <a:off x="2496" y="3360"/>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6" name="Line 124"/>
            <p:cNvSpPr>
              <a:spLocks noChangeShapeType="1"/>
            </p:cNvSpPr>
            <p:nvPr/>
          </p:nvSpPr>
          <p:spPr bwMode="auto">
            <a:xfrm>
              <a:off x="1728" y="3216"/>
              <a:ext cx="0"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7" name="Line 125"/>
            <p:cNvSpPr>
              <a:spLocks noChangeShapeType="1"/>
            </p:cNvSpPr>
            <p:nvPr/>
          </p:nvSpPr>
          <p:spPr bwMode="auto">
            <a:xfrm flipH="1">
              <a:off x="1584" y="3456"/>
              <a:ext cx="144"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8" name="Line 126"/>
            <p:cNvSpPr>
              <a:spLocks noChangeShapeType="1"/>
            </p:cNvSpPr>
            <p:nvPr/>
          </p:nvSpPr>
          <p:spPr bwMode="auto">
            <a:xfrm>
              <a:off x="1584" y="3648"/>
              <a:ext cx="48"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39" name="Line 127"/>
            <p:cNvSpPr>
              <a:spLocks noChangeShapeType="1"/>
            </p:cNvSpPr>
            <p:nvPr/>
          </p:nvSpPr>
          <p:spPr bwMode="auto">
            <a:xfrm>
              <a:off x="1584" y="3648"/>
              <a:ext cx="384"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0" name="Line 128"/>
            <p:cNvSpPr>
              <a:spLocks noChangeShapeType="1"/>
            </p:cNvSpPr>
            <p:nvPr/>
          </p:nvSpPr>
          <p:spPr bwMode="auto">
            <a:xfrm flipH="1">
              <a:off x="1872" y="3696"/>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1" name="Line 129"/>
            <p:cNvSpPr>
              <a:spLocks noChangeShapeType="1"/>
            </p:cNvSpPr>
            <p:nvPr/>
          </p:nvSpPr>
          <p:spPr bwMode="auto">
            <a:xfrm flipV="1">
              <a:off x="1776" y="2496"/>
              <a:ext cx="48"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2" name="Line 130"/>
            <p:cNvSpPr>
              <a:spLocks noChangeShapeType="1"/>
            </p:cNvSpPr>
            <p:nvPr/>
          </p:nvSpPr>
          <p:spPr bwMode="auto">
            <a:xfrm flipH="1" flipV="1">
              <a:off x="1680" y="2400"/>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3" name="Line 131"/>
            <p:cNvSpPr>
              <a:spLocks noChangeShapeType="1"/>
            </p:cNvSpPr>
            <p:nvPr/>
          </p:nvSpPr>
          <p:spPr bwMode="auto">
            <a:xfrm flipV="1">
              <a:off x="1680" y="2304"/>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4" name="Line 132"/>
            <p:cNvSpPr>
              <a:spLocks noChangeShapeType="1"/>
            </p:cNvSpPr>
            <p:nvPr/>
          </p:nvSpPr>
          <p:spPr bwMode="auto">
            <a:xfrm flipH="1">
              <a:off x="912" y="3552"/>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5" name="Line 133"/>
            <p:cNvSpPr>
              <a:spLocks noChangeShapeType="1"/>
            </p:cNvSpPr>
            <p:nvPr/>
          </p:nvSpPr>
          <p:spPr bwMode="auto">
            <a:xfrm>
              <a:off x="1104" y="3552"/>
              <a:ext cx="24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6" name="Line 134"/>
            <p:cNvSpPr>
              <a:spLocks noChangeShapeType="1"/>
            </p:cNvSpPr>
            <p:nvPr/>
          </p:nvSpPr>
          <p:spPr bwMode="auto">
            <a:xfrm>
              <a:off x="1248" y="3744"/>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7" name="Line 135"/>
            <p:cNvSpPr>
              <a:spLocks noChangeShapeType="1"/>
            </p:cNvSpPr>
            <p:nvPr/>
          </p:nvSpPr>
          <p:spPr bwMode="auto">
            <a:xfrm>
              <a:off x="1104" y="3312"/>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8" name="Line 136"/>
            <p:cNvSpPr>
              <a:spLocks noChangeShapeType="1"/>
            </p:cNvSpPr>
            <p:nvPr/>
          </p:nvSpPr>
          <p:spPr bwMode="auto">
            <a:xfrm flipV="1">
              <a:off x="2352" y="2592"/>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49" name="Line 137"/>
            <p:cNvSpPr>
              <a:spLocks noChangeShapeType="1"/>
            </p:cNvSpPr>
            <p:nvPr/>
          </p:nvSpPr>
          <p:spPr bwMode="auto">
            <a:xfrm flipV="1">
              <a:off x="2352" y="2256"/>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0" name="Line 138"/>
            <p:cNvSpPr>
              <a:spLocks noChangeShapeType="1"/>
            </p:cNvSpPr>
            <p:nvPr/>
          </p:nvSpPr>
          <p:spPr bwMode="auto">
            <a:xfrm>
              <a:off x="2160" y="2160"/>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1" name="Line 139"/>
            <p:cNvSpPr>
              <a:spLocks noChangeShapeType="1"/>
            </p:cNvSpPr>
            <p:nvPr/>
          </p:nvSpPr>
          <p:spPr bwMode="auto">
            <a:xfrm flipV="1">
              <a:off x="1872" y="2016"/>
              <a:ext cx="48"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2" name="Line 140"/>
            <p:cNvSpPr>
              <a:spLocks noChangeShapeType="1"/>
            </p:cNvSpPr>
            <p:nvPr/>
          </p:nvSpPr>
          <p:spPr bwMode="auto">
            <a:xfrm>
              <a:off x="2016" y="2544"/>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3" name="Line 141"/>
            <p:cNvSpPr>
              <a:spLocks noChangeShapeType="1"/>
            </p:cNvSpPr>
            <p:nvPr/>
          </p:nvSpPr>
          <p:spPr bwMode="auto">
            <a:xfrm>
              <a:off x="2304" y="3168"/>
              <a:ext cx="288"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4" name="Line 142"/>
            <p:cNvSpPr>
              <a:spLocks noChangeShapeType="1"/>
            </p:cNvSpPr>
            <p:nvPr/>
          </p:nvSpPr>
          <p:spPr bwMode="auto">
            <a:xfrm flipV="1">
              <a:off x="2304" y="3360"/>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5" name="Line 143"/>
            <p:cNvSpPr>
              <a:spLocks noChangeShapeType="1"/>
            </p:cNvSpPr>
            <p:nvPr/>
          </p:nvSpPr>
          <p:spPr bwMode="auto">
            <a:xfrm>
              <a:off x="1104" y="2784"/>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6" name="Line 144"/>
            <p:cNvSpPr>
              <a:spLocks noChangeShapeType="1"/>
            </p:cNvSpPr>
            <p:nvPr/>
          </p:nvSpPr>
          <p:spPr bwMode="auto">
            <a:xfrm flipV="1">
              <a:off x="1968" y="3408"/>
              <a:ext cx="24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7" name="Line 145"/>
            <p:cNvSpPr>
              <a:spLocks noChangeShapeType="1"/>
            </p:cNvSpPr>
            <p:nvPr/>
          </p:nvSpPr>
          <p:spPr bwMode="auto">
            <a:xfrm>
              <a:off x="2496" y="3696"/>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8" name="Line 146"/>
            <p:cNvSpPr>
              <a:spLocks noChangeShapeType="1"/>
            </p:cNvSpPr>
            <p:nvPr/>
          </p:nvSpPr>
          <p:spPr bwMode="auto">
            <a:xfrm>
              <a:off x="2496" y="3504"/>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59" name="Line 147"/>
            <p:cNvSpPr>
              <a:spLocks noChangeShapeType="1"/>
            </p:cNvSpPr>
            <p:nvPr/>
          </p:nvSpPr>
          <p:spPr bwMode="auto">
            <a:xfrm flipH="1">
              <a:off x="912" y="2544"/>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60" name="Line 148"/>
            <p:cNvSpPr>
              <a:spLocks noChangeShapeType="1"/>
            </p:cNvSpPr>
            <p:nvPr/>
          </p:nvSpPr>
          <p:spPr bwMode="auto">
            <a:xfrm flipV="1">
              <a:off x="1008" y="2400"/>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61" name="Line 149"/>
            <p:cNvSpPr>
              <a:spLocks noChangeShapeType="1"/>
            </p:cNvSpPr>
            <p:nvPr/>
          </p:nvSpPr>
          <p:spPr bwMode="auto">
            <a:xfrm flipH="1" flipV="1">
              <a:off x="816" y="2832"/>
              <a:ext cx="144"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62" name="Line 150"/>
            <p:cNvSpPr>
              <a:spLocks noChangeShapeType="1"/>
            </p:cNvSpPr>
            <p:nvPr/>
          </p:nvSpPr>
          <p:spPr bwMode="auto">
            <a:xfrm flipV="1">
              <a:off x="960" y="2784"/>
              <a:ext cx="48"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63" name="Line 151"/>
            <p:cNvSpPr>
              <a:spLocks noChangeShapeType="1"/>
            </p:cNvSpPr>
            <p:nvPr/>
          </p:nvSpPr>
          <p:spPr bwMode="auto">
            <a:xfrm flipH="1">
              <a:off x="912" y="3504"/>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64" name="Line 152"/>
            <p:cNvSpPr>
              <a:spLocks noChangeShapeType="1"/>
            </p:cNvSpPr>
            <p:nvPr/>
          </p:nvSpPr>
          <p:spPr bwMode="auto">
            <a:xfrm>
              <a:off x="1104" y="3552"/>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65" name="Line 153"/>
            <p:cNvSpPr>
              <a:spLocks noChangeShapeType="1"/>
            </p:cNvSpPr>
            <p:nvPr/>
          </p:nvSpPr>
          <p:spPr bwMode="auto">
            <a:xfrm>
              <a:off x="1248" y="3744"/>
              <a:ext cx="14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66" name="Line 154"/>
            <p:cNvSpPr>
              <a:spLocks noChangeShapeType="1"/>
            </p:cNvSpPr>
            <p:nvPr/>
          </p:nvSpPr>
          <p:spPr bwMode="auto">
            <a:xfrm flipV="1">
              <a:off x="2448" y="3072"/>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067" name="Line 155"/>
            <p:cNvSpPr>
              <a:spLocks noChangeShapeType="1"/>
            </p:cNvSpPr>
            <p:nvPr/>
          </p:nvSpPr>
          <p:spPr bwMode="auto">
            <a:xfrm flipV="1">
              <a:off x="2400" y="2928"/>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21340" name="Text Box 156"/>
            <p:cNvSpPr txBox="1">
              <a:spLocks noChangeArrowheads="1"/>
            </p:cNvSpPr>
            <p:nvPr/>
          </p:nvSpPr>
          <p:spPr bwMode="auto">
            <a:xfrm>
              <a:off x="3590" y="2954"/>
              <a:ext cx="508" cy="299"/>
            </a:xfrm>
            <a:prstGeom prst="rect">
              <a:avLst/>
            </a:prstGeom>
            <a:noFill/>
            <a:ln w="9525">
              <a:noFill/>
              <a:miter lim="800000"/>
              <a:headEnd/>
              <a:tailEnd/>
            </a:ln>
            <a:effectLst/>
          </p:spPr>
          <p:txBody>
            <a:bodyPr wrap="none">
              <a:prstTxWarp prst="textNoShape">
                <a:avLst/>
              </a:prstTxWarp>
              <a:spAutoFit/>
            </a:bodyPr>
            <a:lstStyle/>
            <a:p>
              <a:r>
                <a:rPr lang="en-US" sz="1200">
                  <a:solidFill>
                    <a:srgbClr val="660066"/>
                  </a:solidFill>
                  <a:effectLst>
                    <a:outerShdw blurRad="38100" dist="38100" dir="2700000" algn="tl">
                      <a:srgbClr val="DDDDDD"/>
                    </a:outerShdw>
                  </a:effectLst>
                  <a:latin typeface="Comic Sans MS" charset="0"/>
                </a:rPr>
                <a:t>Goal</a:t>
              </a:r>
              <a:endParaRPr lang="en-US" sz="1000">
                <a:solidFill>
                  <a:srgbClr val="000099"/>
                </a:solidFill>
                <a:effectLst>
                  <a:outerShdw blurRad="38100" dist="38100" dir="2700000" algn="tl">
                    <a:srgbClr val="DDDDDD"/>
                  </a:outerShdw>
                </a:effectLst>
                <a:latin typeface="Comic Sans MS" charset="0"/>
              </a:endParaRPr>
            </a:p>
          </p:txBody>
        </p:sp>
        <p:sp>
          <p:nvSpPr>
            <p:cNvPr id="221341" name="Text Box 157"/>
            <p:cNvSpPr txBox="1">
              <a:spLocks noChangeArrowheads="1"/>
            </p:cNvSpPr>
            <p:nvPr/>
          </p:nvSpPr>
          <p:spPr bwMode="auto">
            <a:xfrm>
              <a:off x="1440" y="2954"/>
              <a:ext cx="611" cy="299"/>
            </a:xfrm>
            <a:prstGeom prst="rect">
              <a:avLst/>
            </a:prstGeom>
            <a:noFill/>
            <a:ln w="9525">
              <a:noFill/>
              <a:miter lim="800000"/>
              <a:headEnd/>
              <a:tailEnd/>
            </a:ln>
            <a:effectLst/>
          </p:spPr>
          <p:txBody>
            <a:bodyPr wrap="none">
              <a:prstTxWarp prst="textNoShape">
                <a:avLst/>
              </a:prstTxWarp>
              <a:spAutoFit/>
            </a:bodyPr>
            <a:lstStyle/>
            <a:p>
              <a:r>
                <a:rPr lang="en-US" sz="1200">
                  <a:solidFill>
                    <a:srgbClr val="660066"/>
                  </a:solidFill>
                  <a:effectLst>
                    <a:outerShdw blurRad="38100" dist="38100" dir="2700000" algn="tl">
                      <a:srgbClr val="DDDDDD"/>
                    </a:outerShdw>
                  </a:effectLst>
                  <a:latin typeface="Comic Sans MS" charset="0"/>
                </a:rPr>
                <a:t>Start</a:t>
              </a:r>
              <a:endParaRPr lang="en-US" sz="1000">
                <a:solidFill>
                  <a:srgbClr val="000099"/>
                </a:solidFill>
                <a:effectLst>
                  <a:outerShdw blurRad="38100" dist="38100" dir="2700000" algn="tl">
                    <a:srgbClr val="DDDDDD"/>
                  </a:outerShdw>
                </a:effectLst>
                <a:latin typeface="Comic Sans MS" charset="0"/>
              </a:endParaRPr>
            </a:p>
          </p:txBody>
        </p:sp>
      </p:grpSp>
    </p:spTree>
    <p:extLst>
      <p:ext uri="{BB962C8B-B14F-4D97-AF65-F5344CB8AC3E}">
        <p14:creationId xmlns:p14="http://schemas.microsoft.com/office/powerpoint/2010/main" val="2877655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2"/>
          <p:cNvSpPr>
            <a:spLocks noGrp="1" noChangeArrowheads="1"/>
          </p:cNvSpPr>
          <p:nvPr>
            <p:ph type="title"/>
          </p:nvPr>
        </p:nvSpPr>
        <p:spPr/>
        <p:txBody>
          <a:bodyPr/>
          <a:lstStyle/>
          <a:p>
            <a:r>
              <a:rPr lang="en-US"/>
              <a:t>Bidirectional search</a:t>
            </a:r>
          </a:p>
        </p:txBody>
      </p:sp>
      <p:sp>
        <p:nvSpPr>
          <p:cNvPr id="167941" name="Rectangle 3"/>
          <p:cNvSpPr>
            <a:spLocks noGrp="1" noChangeArrowheads="1"/>
          </p:cNvSpPr>
          <p:nvPr>
            <p:ph idx="1"/>
          </p:nvPr>
        </p:nvSpPr>
        <p:spPr/>
        <p:txBody>
          <a:bodyPr/>
          <a:lstStyle/>
          <a:p>
            <a:r>
              <a:rPr lang="en-US">
                <a:solidFill>
                  <a:schemeClr val="hlink"/>
                </a:solidFill>
              </a:rPr>
              <a:t>Problem:</a:t>
            </a:r>
            <a:r>
              <a:rPr lang="en-US"/>
              <a:t> how do we search backwards from goal?? (cont.)</a:t>
            </a:r>
          </a:p>
          <a:p>
            <a:pPr lvl="1"/>
            <a:r>
              <a:rPr lang="en-US" sz="1800"/>
              <a:t>…</a:t>
            </a:r>
          </a:p>
          <a:p>
            <a:pPr lvl="1"/>
            <a:r>
              <a:rPr lang="en-US" sz="2000"/>
              <a:t>for bidirectional search to work well, there must be an efficient way to check whether a given node belongs to the other search tree.</a:t>
            </a:r>
          </a:p>
          <a:p>
            <a:pPr lvl="1"/>
            <a:r>
              <a:rPr lang="en-US" sz="2000"/>
              <a:t>select a given search algorithm for each half.</a:t>
            </a:r>
          </a:p>
        </p:txBody>
      </p:sp>
      <p:sp>
        <p:nvSpPr>
          <p:cNvPr id="167939" name="Slide Number Placeholder 5"/>
          <p:cNvSpPr>
            <a:spLocks noGrp="1"/>
          </p:cNvSpPr>
          <p:nvPr>
            <p:ph type="sldNum" sz="quarter" idx="4294967295"/>
          </p:nvPr>
        </p:nvSpPr>
        <p:spPr>
          <a:xfrm rot="16200000">
            <a:off x="8227377" y="5885497"/>
            <a:ext cx="1315721" cy="365125"/>
          </a:xfrm>
          <a:noFill/>
        </p:spPr>
        <p:txBody>
          <a:bodyPr/>
          <a:lstStyle/>
          <a:p>
            <a:fld id="{9DAEC352-9BF1-7445-8757-48CF79A59DA2}" type="slidenum">
              <a:rPr lang="en-US" smtClean="0"/>
              <a:pPr/>
              <a:t>104</a:t>
            </a:fld>
            <a:endParaRPr lang="en-US"/>
          </a:p>
        </p:txBody>
      </p:sp>
      <p:grpSp>
        <p:nvGrpSpPr>
          <p:cNvPr id="167942" name="Group 4"/>
          <p:cNvGrpSpPr>
            <a:grpSpLocks/>
          </p:cNvGrpSpPr>
          <p:nvPr/>
        </p:nvGrpSpPr>
        <p:grpSpPr bwMode="auto">
          <a:xfrm>
            <a:off x="4876800" y="4953000"/>
            <a:ext cx="4267200" cy="1905000"/>
            <a:chOff x="576" y="1968"/>
            <a:chExt cx="4464" cy="2064"/>
          </a:xfrm>
        </p:grpSpPr>
        <p:sp>
          <p:nvSpPr>
            <p:cNvPr id="167943" name="Rectangle 5"/>
            <p:cNvSpPr>
              <a:spLocks noChangeArrowheads="1"/>
            </p:cNvSpPr>
            <p:nvPr/>
          </p:nvSpPr>
          <p:spPr bwMode="auto">
            <a:xfrm>
              <a:off x="576" y="1968"/>
              <a:ext cx="4464" cy="2064"/>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167944" name="Oval 6"/>
            <p:cNvSpPr>
              <a:spLocks noChangeArrowheads="1"/>
            </p:cNvSpPr>
            <p:nvPr/>
          </p:nvSpPr>
          <p:spPr bwMode="auto">
            <a:xfrm flipV="1">
              <a:off x="3552" y="2808"/>
              <a:ext cx="576" cy="38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67945" name="Line 7"/>
            <p:cNvSpPr>
              <a:spLocks noChangeShapeType="1"/>
            </p:cNvSpPr>
            <p:nvPr/>
          </p:nvSpPr>
          <p:spPr bwMode="auto">
            <a:xfrm>
              <a:off x="4080" y="3120"/>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46" name="Line 8"/>
            <p:cNvSpPr>
              <a:spLocks noChangeShapeType="1"/>
            </p:cNvSpPr>
            <p:nvPr/>
          </p:nvSpPr>
          <p:spPr bwMode="auto">
            <a:xfrm flipV="1">
              <a:off x="4176" y="3024"/>
              <a:ext cx="9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47" name="Line 9"/>
            <p:cNvSpPr>
              <a:spLocks noChangeShapeType="1"/>
            </p:cNvSpPr>
            <p:nvPr/>
          </p:nvSpPr>
          <p:spPr bwMode="auto">
            <a:xfrm>
              <a:off x="4272" y="3024"/>
              <a:ext cx="192"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48" name="Line 10"/>
            <p:cNvSpPr>
              <a:spLocks noChangeShapeType="1"/>
            </p:cNvSpPr>
            <p:nvPr/>
          </p:nvSpPr>
          <p:spPr bwMode="auto">
            <a:xfrm flipV="1">
              <a:off x="4464" y="3072"/>
              <a:ext cx="192"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49" name="Line 11"/>
            <p:cNvSpPr>
              <a:spLocks noChangeShapeType="1"/>
            </p:cNvSpPr>
            <p:nvPr/>
          </p:nvSpPr>
          <p:spPr bwMode="auto">
            <a:xfrm>
              <a:off x="4656" y="3072"/>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0" name="Line 12"/>
            <p:cNvSpPr>
              <a:spLocks noChangeShapeType="1"/>
            </p:cNvSpPr>
            <p:nvPr/>
          </p:nvSpPr>
          <p:spPr bwMode="auto">
            <a:xfrm flipH="1">
              <a:off x="4128" y="3264"/>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1" name="Line 13"/>
            <p:cNvSpPr>
              <a:spLocks noChangeShapeType="1"/>
            </p:cNvSpPr>
            <p:nvPr/>
          </p:nvSpPr>
          <p:spPr bwMode="auto">
            <a:xfrm>
              <a:off x="4128" y="3456"/>
              <a:ext cx="33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2" name="Line 14"/>
            <p:cNvSpPr>
              <a:spLocks noChangeShapeType="1"/>
            </p:cNvSpPr>
            <p:nvPr/>
          </p:nvSpPr>
          <p:spPr bwMode="auto">
            <a:xfrm flipH="1">
              <a:off x="3984" y="3456"/>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3" name="Line 15"/>
            <p:cNvSpPr>
              <a:spLocks noChangeShapeType="1"/>
            </p:cNvSpPr>
            <p:nvPr/>
          </p:nvSpPr>
          <p:spPr bwMode="auto">
            <a:xfrm flipH="1">
              <a:off x="3696" y="3168"/>
              <a:ext cx="48" cy="33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4" name="Line 16"/>
            <p:cNvSpPr>
              <a:spLocks noChangeShapeType="1"/>
            </p:cNvSpPr>
            <p:nvPr/>
          </p:nvSpPr>
          <p:spPr bwMode="auto">
            <a:xfrm flipH="1" flipV="1">
              <a:off x="3312" y="3504"/>
              <a:ext cx="38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5" name="Line 17"/>
            <p:cNvSpPr>
              <a:spLocks noChangeShapeType="1"/>
            </p:cNvSpPr>
            <p:nvPr/>
          </p:nvSpPr>
          <p:spPr bwMode="auto">
            <a:xfrm>
              <a:off x="3696" y="3504"/>
              <a:ext cx="0" cy="38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6" name="Line 18"/>
            <p:cNvSpPr>
              <a:spLocks noChangeShapeType="1"/>
            </p:cNvSpPr>
            <p:nvPr/>
          </p:nvSpPr>
          <p:spPr bwMode="auto">
            <a:xfrm flipH="1" flipV="1">
              <a:off x="3504" y="3216"/>
              <a:ext cx="192"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7" name="Line 19"/>
            <p:cNvSpPr>
              <a:spLocks noChangeShapeType="1"/>
            </p:cNvSpPr>
            <p:nvPr/>
          </p:nvSpPr>
          <p:spPr bwMode="auto">
            <a:xfrm flipH="1" flipV="1">
              <a:off x="3216" y="3216"/>
              <a:ext cx="28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8" name="Line 20"/>
            <p:cNvSpPr>
              <a:spLocks noChangeShapeType="1"/>
            </p:cNvSpPr>
            <p:nvPr/>
          </p:nvSpPr>
          <p:spPr bwMode="auto">
            <a:xfrm flipH="1" flipV="1">
              <a:off x="3360" y="2976"/>
              <a:ext cx="144"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59" name="Line 21"/>
            <p:cNvSpPr>
              <a:spLocks noChangeShapeType="1"/>
            </p:cNvSpPr>
            <p:nvPr/>
          </p:nvSpPr>
          <p:spPr bwMode="auto">
            <a:xfrm flipH="1">
              <a:off x="3072" y="3024"/>
              <a:ext cx="48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0" name="Line 22"/>
            <p:cNvSpPr>
              <a:spLocks noChangeShapeType="1"/>
            </p:cNvSpPr>
            <p:nvPr/>
          </p:nvSpPr>
          <p:spPr bwMode="auto">
            <a:xfrm flipV="1">
              <a:off x="3072" y="2928"/>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1" name="Line 23"/>
            <p:cNvSpPr>
              <a:spLocks noChangeShapeType="1"/>
            </p:cNvSpPr>
            <p:nvPr/>
          </p:nvSpPr>
          <p:spPr bwMode="auto">
            <a:xfrm flipH="1">
              <a:off x="3120" y="3216"/>
              <a:ext cx="9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2" name="Line 24"/>
            <p:cNvSpPr>
              <a:spLocks noChangeShapeType="1"/>
            </p:cNvSpPr>
            <p:nvPr/>
          </p:nvSpPr>
          <p:spPr bwMode="auto">
            <a:xfrm flipH="1" flipV="1">
              <a:off x="3216" y="3312"/>
              <a:ext cx="96"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3" name="Line 25"/>
            <p:cNvSpPr>
              <a:spLocks noChangeShapeType="1"/>
            </p:cNvSpPr>
            <p:nvPr/>
          </p:nvSpPr>
          <p:spPr bwMode="auto">
            <a:xfrm>
              <a:off x="3312" y="3504"/>
              <a:ext cx="0"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4" name="Line 26"/>
            <p:cNvSpPr>
              <a:spLocks noChangeShapeType="1"/>
            </p:cNvSpPr>
            <p:nvPr/>
          </p:nvSpPr>
          <p:spPr bwMode="auto">
            <a:xfrm>
              <a:off x="3312" y="3504"/>
              <a:ext cx="192"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5" name="Line 27"/>
            <p:cNvSpPr>
              <a:spLocks noChangeShapeType="1"/>
            </p:cNvSpPr>
            <p:nvPr/>
          </p:nvSpPr>
          <p:spPr bwMode="auto">
            <a:xfrm>
              <a:off x="3984" y="3744"/>
              <a:ext cx="288"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6" name="Line 28"/>
            <p:cNvSpPr>
              <a:spLocks noChangeShapeType="1"/>
            </p:cNvSpPr>
            <p:nvPr/>
          </p:nvSpPr>
          <p:spPr bwMode="auto">
            <a:xfrm flipH="1" flipV="1">
              <a:off x="3504" y="2640"/>
              <a:ext cx="192"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7" name="Line 29"/>
            <p:cNvSpPr>
              <a:spLocks noChangeShapeType="1"/>
            </p:cNvSpPr>
            <p:nvPr/>
          </p:nvSpPr>
          <p:spPr bwMode="auto">
            <a:xfrm flipV="1">
              <a:off x="3504" y="2352"/>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8" name="Line 30"/>
            <p:cNvSpPr>
              <a:spLocks noChangeShapeType="1"/>
            </p:cNvSpPr>
            <p:nvPr/>
          </p:nvSpPr>
          <p:spPr bwMode="auto">
            <a:xfrm flipH="1" flipV="1">
              <a:off x="3216" y="2448"/>
              <a:ext cx="28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69" name="Line 31"/>
            <p:cNvSpPr>
              <a:spLocks noChangeShapeType="1"/>
            </p:cNvSpPr>
            <p:nvPr/>
          </p:nvSpPr>
          <p:spPr bwMode="auto">
            <a:xfrm flipV="1">
              <a:off x="3216" y="2256"/>
              <a:ext cx="144"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0" name="Line 32"/>
            <p:cNvSpPr>
              <a:spLocks noChangeShapeType="1"/>
            </p:cNvSpPr>
            <p:nvPr/>
          </p:nvSpPr>
          <p:spPr bwMode="auto">
            <a:xfrm flipH="1" flipV="1">
              <a:off x="3168" y="2160"/>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1" name="Line 33"/>
            <p:cNvSpPr>
              <a:spLocks noChangeShapeType="1"/>
            </p:cNvSpPr>
            <p:nvPr/>
          </p:nvSpPr>
          <p:spPr bwMode="auto">
            <a:xfrm flipV="1">
              <a:off x="3936" y="2496"/>
              <a:ext cx="144" cy="33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2" name="Line 34"/>
            <p:cNvSpPr>
              <a:spLocks noChangeShapeType="1"/>
            </p:cNvSpPr>
            <p:nvPr/>
          </p:nvSpPr>
          <p:spPr bwMode="auto">
            <a:xfrm flipH="1" flipV="1">
              <a:off x="3840" y="2208"/>
              <a:ext cx="240"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3" name="Line 35"/>
            <p:cNvSpPr>
              <a:spLocks noChangeShapeType="1"/>
            </p:cNvSpPr>
            <p:nvPr/>
          </p:nvSpPr>
          <p:spPr bwMode="auto">
            <a:xfrm flipV="1">
              <a:off x="4080" y="2304"/>
              <a:ext cx="52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4" name="Line 36"/>
            <p:cNvSpPr>
              <a:spLocks noChangeShapeType="1"/>
            </p:cNvSpPr>
            <p:nvPr/>
          </p:nvSpPr>
          <p:spPr bwMode="auto">
            <a:xfrm flipH="1" flipV="1">
              <a:off x="4416" y="2160"/>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5" name="Line 37"/>
            <p:cNvSpPr>
              <a:spLocks noChangeShapeType="1"/>
            </p:cNvSpPr>
            <p:nvPr/>
          </p:nvSpPr>
          <p:spPr bwMode="auto">
            <a:xfrm flipV="1">
              <a:off x="4128" y="2832"/>
              <a:ext cx="28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6" name="Line 38"/>
            <p:cNvSpPr>
              <a:spLocks noChangeShapeType="1"/>
            </p:cNvSpPr>
            <p:nvPr/>
          </p:nvSpPr>
          <p:spPr bwMode="auto">
            <a:xfrm flipV="1">
              <a:off x="4416" y="2544"/>
              <a:ext cx="0"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7" name="Line 39"/>
            <p:cNvSpPr>
              <a:spLocks noChangeShapeType="1"/>
            </p:cNvSpPr>
            <p:nvPr/>
          </p:nvSpPr>
          <p:spPr bwMode="auto">
            <a:xfrm>
              <a:off x="4416" y="2832"/>
              <a:ext cx="28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8" name="Line 40"/>
            <p:cNvSpPr>
              <a:spLocks noChangeShapeType="1"/>
            </p:cNvSpPr>
            <p:nvPr/>
          </p:nvSpPr>
          <p:spPr bwMode="auto">
            <a:xfrm flipH="1" flipV="1">
              <a:off x="3216" y="2688"/>
              <a:ext cx="33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79" name="Line 41"/>
            <p:cNvSpPr>
              <a:spLocks noChangeShapeType="1"/>
            </p:cNvSpPr>
            <p:nvPr/>
          </p:nvSpPr>
          <p:spPr bwMode="auto">
            <a:xfrm flipH="1">
              <a:off x="3168" y="2688"/>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0" name="Line 42"/>
            <p:cNvSpPr>
              <a:spLocks noChangeShapeType="1"/>
            </p:cNvSpPr>
            <p:nvPr/>
          </p:nvSpPr>
          <p:spPr bwMode="auto">
            <a:xfrm flipH="1" flipV="1">
              <a:off x="3120" y="2496"/>
              <a:ext cx="96"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1" name="Line 43"/>
            <p:cNvSpPr>
              <a:spLocks noChangeShapeType="1"/>
            </p:cNvSpPr>
            <p:nvPr/>
          </p:nvSpPr>
          <p:spPr bwMode="auto">
            <a:xfrm flipH="1">
              <a:off x="3072" y="2496"/>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2" name="Line 44"/>
            <p:cNvSpPr>
              <a:spLocks noChangeShapeType="1"/>
            </p:cNvSpPr>
            <p:nvPr/>
          </p:nvSpPr>
          <p:spPr bwMode="auto">
            <a:xfrm flipV="1">
              <a:off x="4272" y="3744"/>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3" name="Line 45"/>
            <p:cNvSpPr>
              <a:spLocks noChangeShapeType="1"/>
            </p:cNvSpPr>
            <p:nvPr/>
          </p:nvSpPr>
          <p:spPr bwMode="auto">
            <a:xfrm flipV="1">
              <a:off x="4464" y="3456"/>
              <a:ext cx="144"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4" name="Line 46"/>
            <p:cNvSpPr>
              <a:spLocks noChangeShapeType="1"/>
            </p:cNvSpPr>
            <p:nvPr/>
          </p:nvSpPr>
          <p:spPr bwMode="auto">
            <a:xfrm flipV="1">
              <a:off x="4416" y="2496"/>
              <a:ext cx="192"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5" name="Line 47"/>
            <p:cNvSpPr>
              <a:spLocks noChangeShapeType="1"/>
            </p:cNvSpPr>
            <p:nvPr/>
          </p:nvSpPr>
          <p:spPr bwMode="auto">
            <a:xfrm>
              <a:off x="4608" y="2496"/>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6" name="Line 48"/>
            <p:cNvSpPr>
              <a:spLocks noChangeShapeType="1"/>
            </p:cNvSpPr>
            <p:nvPr/>
          </p:nvSpPr>
          <p:spPr bwMode="auto">
            <a:xfrm flipV="1">
              <a:off x="3840" y="2544"/>
              <a:ext cx="0"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7" name="Line 49"/>
            <p:cNvSpPr>
              <a:spLocks noChangeShapeType="1"/>
            </p:cNvSpPr>
            <p:nvPr/>
          </p:nvSpPr>
          <p:spPr bwMode="auto">
            <a:xfrm flipH="1" flipV="1">
              <a:off x="3696" y="2352"/>
              <a:ext cx="144"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8" name="Line 50"/>
            <p:cNvSpPr>
              <a:spLocks noChangeShapeType="1"/>
            </p:cNvSpPr>
            <p:nvPr/>
          </p:nvSpPr>
          <p:spPr bwMode="auto">
            <a:xfrm flipV="1">
              <a:off x="3696" y="2112"/>
              <a:ext cx="48"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89" name="Line 51"/>
            <p:cNvSpPr>
              <a:spLocks noChangeShapeType="1"/>
            </p:cNvSpPr>
            <p:nvPr/>
          </p:nvSpPr>
          <p:spPr bwMode="auto">
            <a:xfrm flipV="1">
              <a:off x="3696" y="2304"/>
              <a:ext cx="384"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0" name="Line 52"/>
            <p:cNvSpPr>
              <a:spLocks noChangeShapeType="1"/>
            </p:cNvSpPr>
            <p:nvPr/>
          </p:nvSpPr>
          <p:spPr bwMode="auto">
            <a:xfrm flipH="1" flipV="1">
              <a:off x="3984" y="2160"/>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1" name="Line 53"/>
            <p:cNvSpPr>
              <a:spLocks noChangeShapeType="1"/>
            </p:cNvSpPr>
            <p:nvPr/>
          </p:nvSpPr>
          <p:spPr bwMode="auto">
            <a:xfrm>
              <a:off x="3888" y="3216"/>
              <a:ext cx="48"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2" name="Line 54"/>
            <p:cNvSpPr>
              <a:spLocks noChangeShapeType="1"/>
            </p:cNvSpPr>
            <p:nvPr/>
          </p:nvSpPr>
          <p:spPr bwMode="auto">
            <a:xfrm flipH="1">
              <a:off x="3792" y="3504"/>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3" name="Line 55"/>
            <p:cNvSpPr>
              <a:spLocks noChangeShapeType="1"/>
            </p:cNvSpPr>
            <p:nvPr/>
          </p:nvSpPr>
          <p:spPr bwMode="auto">
            <a:xfrm>
              <a:off x="3792" y="3600"/>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4" name="Line 56"/>
            <p:cNvSpPr>
              <a:spLocks noChangeShapeType="1"/>
            </p:cNvSpPr>
            <p:nvPr/>
          </p:nvSpPr>
          <p:spPr bwMode="auto">
            <a:xfrm flipH="1" flipV="1">
              <a:off x="3024" y="2304"/>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5" name="Line 57"/>
            <p:cNvSpPr>
              <a:spLocks noChangeShapeType="1"/>
            </p:cNvSpPr>
            <p:nvPr/>
          </p:nvSpPr>
          <p:spPr bwMode="auto">
            <a:xfrm flipV="1">
              <a:off x="3216" y="2352"/>
              <a:ext cx="24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6" name="Line 58"/>
            <p:cNvSpPr>
              <a:spLocks noChangeShapeType="1"/>
            </p:cNvSpPr>
            <p:nvPr/>
          </p:nvSpPr>
          <p:spPr bwMode="auto">
            <a:xfrm flipV="1">
              <a:off x="3360" y="2112"/>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7" name="Line 59"/>
            <p:cNvSpPr>
              <a:spLocks noChangeShapeType="1"/>
            </p:cNvSpPr>
            <p:nvPr/>
          </p:nvSpPr>
          <p:spPr bwMode="auto">
            <a:xfrm flipV="1">
              <a:off x="3216" y="2544"/>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8" name="Line 60"/>
            <p:cNvSpPr>
              <a:spLocks noChangeShapeType="1"/>
            </p:cNvSpPr>
            <p:nvPr/>
          </p:nvSpPr>
          <p:spPr bwMode="auto">
            <a:xfrm>
              <a:off x="4464" y="3264"/>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7999" name="Line 61"/>
            <p:cNvSpPr>
              <a:spLocks noChangeShapeType="1"/>
            </p:cNvSpPr>
            <p:nvPr/>
          </p:nvSpPr>
          <p:spPr bwMode="auto">
            <a:xfrm>
              <a:off x="4464" y="3600"/>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0" name="Line 62"/>
            <p:cNvSpPr>
              <a:spLocks noChangeShapeType="1"/>
            </p:cNvSpPr>
            <p:nvPr/>
          </p:nvSpPr>
          <p:spPr bwMode="auto">
            <a:xfrm flipV="1">
              <a:off x="4272" y="3696"/>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1" name="Line 63"/>
            <p:cNvSpPr>
              <a:spLocks noChangeShapeType="1"/>
            </p:cNvSpPr>
            <p:nvPr/>
          </p:nvSpPr>
          <p:spPr bwMode="auto">
            <a:xfrm>
              <a:off x="3984" y="3744"/>
              <a:ext cx="48"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2" name="Line 64"/>
            <p:cNvSpPr>
              <a:spLocks noChangeShapeType="1"/>
            </p:cNvSpPr>
            <p:nvPr/>
          </p:nvSpPr>
          <p:spPr bwMode="auto">
            <a:xfrm flipV="1">
              <a:off x="4128" y="3360"/>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3" name="Line 65"/>
            <p:cNvSpPr>
              <a:spLocks noChangeShapeType="1"/>
            </p:cNvSpPr>
            <p:nvPr/>
          </p:nvSpPr>
          <p:spPr bwMode="auto">
            <a:xfrm flipV="1">
              <a:off x="4416" y="2784"/>
              <a:ext cx="288"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4" name="Line 66"/>
            <p:cNvSpPr>
              <a:spLocks noChangeShapeType="1"/>
            </p:cNvSpPr>
            <p:nvPr/>
          </p:nvSpPr>
          <p:spPr bwMode="auto">
            <a:xfrm>
              <a:off x="4416" y="2544"/>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5" name="Line 67"/>
            <p:cNvSpPr>
              <a:spLocks noChangeShapeType="1"/>
            </p:cNvSpPr>
            <p:nvPr/>
          </p:nvSpPr>
          <p:spPr bwMode="auto">
            <a:xfrm flipV="1">
              <a:off x="3216" y="3024"/>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6" name="Line 68"/>
            <p:cNvSpPr>
              <a:spLocks noChangeShapeType="1"/>
            </p:cNvSpPr>
            <p:nvPr/>
          </p:nvSpPr>
          <p:spPr bwMode="auto">
            <a:xfrm>
              <a:off x="4080" y="2496"/>
              <a:ext cx="24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7" name="Line 69"/>
            <p:cNvSpPr>
              <a:spLocks noChangeShapeType="1"/>
            </p:cNvSpPr>
            <p:nvPr/>
          </p:nvSpPr>
          <p:spPr bwMode="auto">
            <a:xfrm flipV="1">
              <a:off x="4608" y="2208"/>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8" name="Line 70"/>
            <p:cNvSpPr>
              <a:spLocks noChangeShapeType="1"/>
            </p:cNvSpPr>
            <p:nvPr/>
          </p:nvSpPr>
          <p:spPr bwMode="auto">
            <a:xfrm flipV="1">
              <a:off x="4608" y="2352"/>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09" name="Line 71"/>
            <p:cNvSpPr>
              <a:spLocks noChangeShapeType="1"/>
            </p:cNvSpPr>
            <p:nvPr/>
          </p:nvSpPr>
          <p:spPr bwMode="auto">
            <a:xfrm flipH="1" flipV="1">
              <a:off x="3024" y="3312"/>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10" name="Line 72"/>
            <p:cNvSpPr>
              <a:spLocks noChangeShapeType="1"/>
            </p:cNvSpPr>
            <p:nvPr/>
          </p:nvSpPr>
          <p:spPr bwMode="auto">
            <a:xfrm>
              <a:off x="3120" y="3456"/>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11" name="Line 73"/>
            <p:cNvSpPr>
              <a:spLocks noChangeShapeType="1"/>
            </p:cNvSpPr>
            <p:nvPr/>
          </p:nvSpPr>
          <p:spPr bwMode="auto">
            <a:xfrm flipH="1">
              <a:off x="2928" y="3120"/>
              <a:ext cx="144"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12" name="Line 74"/>
            <p:cNvSpPr>
              <a:spLocks noChangeShapeType="1"/>
            </p:cNvSpPr>
            <p:nvPr/>
          </p:nvSpPr>
          <p:spPr bwMode="auto">
            <a:xfrm>
              <a:off x="3072" y="3120"/>
              <a:ext cx="48"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13" name="Line 75"/>
            <p:cNvSpPr>
              <a:spLocks noChangeShapeType="1"/>
            </p:cNvSpPr>
            <p:nvPr/>
          </p:nvSpPr>
          <p:spPr bwMode="auto">
            <a:xfrm flipH="1" flipV="1">
              <a:off x="3024" y="2400"/>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14" name="Line 76"/>
            <p:cNvSpPr>
              <a:spLocks noChangeShapeType="1"/>
            </p:cNvSpPr>
            <p:nvPr/>
          </p:nvSpPr>
          <p:spPr bwMode="auto">
            <a:xfrm flipV="1">
              <a:off x="3216" y="2304"/>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15" name="Line 77"/>
            <p:cNvSpPr>
              <a:spLocks noChangeShapeType="1"/>
            </p:cNvSpPr>
            <p:nvPr/>
          </p:nvSpPr>
          <p:spPr bwMode="auto">
            <a:xfrm flipV="1">
              <a:off x="3360" y="2256"/>
              <a:ext cx="14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16" name="Line 78"/>
            <p:cNvSpPr>
              <a:spLocks noChangeShapeType="1"/>
            </p:cNvSpPr>
            <p:nvPr/>
          </p:nvSpPr>
          <p:spPr bwMode="auto">
            <a:xfrm>
              <a:off x="4560" y="2832"/>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17" name="Line 79"/>
            <p:cNvSpPr>
              <a:spLocks noChangeShapeType="1"/>
            </p:cNvSpPr>
            <p:nvPr/>
          </p:nvSpPr>
          <p:spPr bwMode="auto">
            <a:xfrm>
              <a:off x="4512" y="2880"/>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18" name="Oval 80"/>
            <p:cNvSpPr>
              <a:spLocks noChangeArrowheads="1"/>
            </p:cNvSpPr>
            <p:nvPr/>
          </p:nvSpPr>
          <p:spPr bwMode="auto">
            <a:xfrm>
              <a:off x="1440" y="2808"/>
              <a:ext cx="576" cy="38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168019" name="Line 81"/>
            <p:cNvSpPr>
              <a:spLocks noChangeShapeType="1"/>
            </p:cNvSpPr>
            <p:nvPr/>
          </p:nvSpPr>
          <p:spPr bwMode="auto">
            <a:xfrm flipV="1">
              <a:off x="1968" y="2736"/>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0" name="Line 82"/>
            <p:cNvSpPr>
              <a:spLocks noChangeShapeType="1"/>
            </p:cNvSpPr>
            <p:nvPr/>
          </p:nvSpPr>
          <p:spPr bwMode="auto">
            <a:xfrm>
              <a:off x="2064" y="2736"/>
              <a:ext cx="9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1" name="Line 83"/>
            <p:cNvSpPr>
              <a:spLocks noChangeShapeType="1"/>
            </p:cNvSpPr>
            <p:nvPr/>
          </p:nvSpPr>
          <p:spPr bwMode="auto">
            <a:xfrm flipV="1">
              <a:off x="2160" y="2736"/>
              <a:ext cx="192"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2" name="Line 84"/>
            <p:cNvSpPr>
              <a:spLocks noChangeShapeType="1"/>
            </p:cNvSpPr>
            <p:nvPr/>
          </p:nvSpPr>
          <p:spPr bwMode="auto">
            <a:xfrm>
              <a:off x="2352" y="2736"/>
              <a:ext cx="192"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3" name="Line 85"/>
            <p:cNvSpPr>
              <a:spLocks noChangeShapeType="1"/>
            </p:cNvSpPr>
            <p:nvPr/>
          </p:nvSpPr>
          <p:spPr bwMode="auto">
            <a:xfrm flipV="1">
              <a:off x="2544" y="2640"/>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4" name="Line 86"/>
            <p:cNvSpPr>
              <a:spLocks noChangeShapeType="1"/>
            </p:cNvSpPr>
            <p:nvPr/>
          </p:nvSpPr>
          <p:spPr bwMode="auto">
            <a:xfrm flipH="1" flipV="1">
              <a:off x="2016" y="2544"/>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5" name="Line 87"/>
            <p:cNvSpPr>
              <a:spLocks noChangeShapeType="1"/>
            </p:cNvSpPr>
            <p:nvPr/>
          </p:nvSpPr>
          <p:spPr bwMode="auto">
            <a:xfrm flipV="1">
              <a:off x="2016" y="2400"/>
              <a:ext cx="33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6" name="Line 88"/>
            <p:cNvSpPr>
              <a:spLocks noChangeShapeType="1"/>
            </p:cNvSpPr>
            <p:nvPr/>
          </p:nvSpPr>
          <p:spPr bwMode="auto">
            <a:xfrm flipH="1" flipV="1">
              <a:off x="1872" y="2256"/>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7" name="Line 89"/>
            <p:cNvSpPr>
              <a:spLocks noChangeShapeType="1"/>
            </p:cNvSpPr>
            <p:nvPr/>
          </p:nvSpPr>
          <p:spPr bwMode="auto">
            <a:xfrm flipH="1" flipV="1">
              <a:off x="1584" y="2496"/>
              <a:ext cx="48" cy="33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8" name="Line 90"/>
            <p:cNvSpPr>
              <a:spLocks noChangeShapeType="1"/>
            </p:cNvSpPr>
            <p:nvPr/>
          </p:nvSpPr>
          <p:spPr bwMode="auto">
            <a:xfrm flipH="1">
              <a:off x="1200" y="2496"/>
              <a:ext cx="38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29" name="Line 91"/>
            <p:cNvSpPr>
              <a:spLocks noChangeShapeType="1"/>
            </p:cNvSpPr>
            <p:nvPr/>
          </p:nvSpPr>
          <p:spPr bwMode="auto">
            <a:xfrm flipV="1">
              <a:off x="1584" y="2112"/>
              <a:ext cx="0" cy="38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0" name="Line 92"/>
            <p:cNvSpPr>
              <a:spLocks noChangeShapeType="1"/>
            </p:cNvSpPr>
            <p:nvPr/>
          </p:nvSpPr>
          <p:spPr bwMode="auto">
            <a:xfrm flipH="1">
              <a:off x="1392" y="2496"/>
              <a:ext cx="192"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1" name="Line 93"/>
            <p:cNvSpPr>
              <a:spLocks noChangeShapeType="1"/>
            </p:cNvSpPr>
            <p:nvPr/>
          </p:nvSpPr>
          <p:spPr bwMode="auto">
            <a:xfrm flipH="1">
              <a:off x="1104" y="2784"/>
              <a:ext cx="288"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2" name="Line 94"/>
            <p:cNvSpPr>
              <a:spLocks noChangeShapeType="1"/>
            </p:cNvSpPr>
            <p:nvPr/>
          </p:nvSpPr>
          <p:spPr bwMode="auto">
            <a:xfrm flipH="1">
              <a:off x="1248" y="2784"/>
              <a:ext cx="144"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3" name="Line 95"/>
            <p:cNvSpPr>
              <a:spLocks noChangeShapeType="1"/>
            </p:cNvSpPr>
            <p:nvPr/>
          </p:nvSpPr>
          <p:spPr bwMode="auto">
            <a:xfrm flipH="1" flipV="1">
              <a:off x="960" y="2880"/>
              <a:ext cx="48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4" name="Line 96"/>
            <p:cNvSpPr>
              <a:spLocks noChangeShapeType="1"/>
            </p:cNvSpPr>
            <p:nvPr/>
          </p:nvSpPr>
          <p:spPr bwMode="auto">
            <a:xfrm>
              <a:off x="960" y="2880"/>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5" name="Line 97"/>
            <p:cNvSpPr>
              <a:spLocks noChangeShapeType="1"/>
            </p:cNvSpPr>
            <p:nvPr/>
          </p:nvSpPr>
          <p:spPr bwMode="auto">
            <a:xfrm flipH="1" flipV="1">
              <a:off x="1008" y="2544"/>
              <a:ext cx="9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6" name="Line 98"/>
            <p:cNvSpPr>
              <a:spLocks noChangeShapeType="1"/>
            </p:cNvSpPr>
            <p:nvPr/>
          </p:nvSpPr>
          <p:spPr bwMode="auto">
            <a:xfrm flipH="1">
              <a:off x="1104" y="2496"/>
              <a:ext cx="96"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7" name="Line 99"/>
            <p:cNvSpPr>
              <a:spLocks noChangeShapeType="1"/>
            </p:cNvSpPr>
            <p:nvPr/>
          </p:nvSpPr>
          <p:spPr bwMode="auto">
            <a:xfrm flipV="1">
              <a:off x="1200" y="2256"/>
              <a:ext cx="0"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8" name="Line 100"/>
            <p:cNvSpPr>
              <a:spLocks noChangeShapeType="1"/>
            </p:cNvSpPr>
            <p:nvPr/>
          </p:nvSpPr>
          <p:spPr bwMode="auto">
            <a:xfrm flipV="1">
              <a:off x="1200" y="2256"/>
              <a:ext cx="192"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39" name="Line 101"/>
            <p:cNvSpPr>
              <a:spLocks noChangeShapeType="1"/>
            </p:cNvSpPr>
            <p:nvPr/>
          </p:nvSpPr>
          <p:spPr bwMode="auto">
            <a:xfrm flipV="1">
              <a:off x="1872" y="2160"/>
              <a:ext cx="288"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0" name="Line 102"/>
            <p:cNvSpPr>
              <a:spLocks noChangeShapeType="1"/>
            </p:cNvSpPr>
            <p:nvPr/>
          </p:nvSpPr>
          <p:spPr bwMode="auto">
            <a:xfrm flipH="1">
              <a:off x="1392" y="3168"/>
              <a:ext cx="192"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1" name="Line 103"/>
            <p:cNvSpPr>
              <a:spLocks noChangeShapeType="1"/>
            </p:cNvSpPr>
            <p:nvPr/>
          </p:nvSpPr>
          <p:spPr bwMode="auto">
            <a:xfrm>
              <a:off x="1392" y="3360"/>
              <a:ext cx="144"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2" name="Line 104"/>
            <p:cNvSpPr>
              <a:spLocks noChangeShapeType="1"/>
            </p:cNvSpPr>
            <p:nvPr/>
          </p:nvSpPr>
          <p:spPr bwMode="auto">
            <a:xfrm flipH="1">
              <a:off x="1104" y="3360"/>
              <a:ext cx="28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3" name="Line 105"/>
            <p:cNvSpPr>
              <a:spLocks noChangeShapeType="1"/>
            </p:cNvSpPr>
            <p:nvPr/>
          </p:nvSpPr>
          <p:spPr bwMode="auto">
            <a:xfrm>
              <a:off x="1104" y="3552"/>
              <a:ext cx="144"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4" name="Line 106"/>
            <p:cNvSpPr>
              <a:spLocks noChangeShapeType="1"/>
            </p:cNvSpPr>
            <p:nvPr/>
          </p:nvSpPr>
          <p:spPr bwMode="auto">
            <a:xfrm flipH="1">
              <a:off x="1056" y="3744"/>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5" name="Line 107"/>
            <p:cNvSpPr>
              <a:spLocks noChangeShapeType="1"/>
            </p:cNvSpPr>
            <p:nvPr/>
          </p:nvSpPr>
          <p:spPr bwMode="auto">
            <a:xfrm>
              <a:off x="1824" y="3168"/>
              <a:ext cx="144" cy="33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6" name="Line 108"/>
            <p:cNvSpPr>
              <a:spLocks noChangeShapeType="1"/>
            </p:cNvSpPr>
            <p:nvPr/>
          </p:nvSpPr>
          <p:spPr bwMode="auto">
            <a:xfrm flipH="1">
              <a:off x="1728" y="3504"/>
              <a:ext cx="240"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7" name="Line 109"/>
            <p:cNvSpPr>
              <a:spLocks noChangeShapeType="1"/>
            </p:cNvSpPr>
            <p:nvPr/>
          </p:nvSpPr>
          <p:spPr bwMode="auto">
            <a:xfrm>
              <a:off x="1968" y="3504"/>
              <a:ext cx="52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8" name="Line 110"/>
            <p:cNvSpPr>
              <a:spLocks noChangeShapeType="1"/>
            </p:cNvSpPr>
            <p:nvPr/>
          </p:nvSpPr>
          <p:spPr bwMode="auto">
            <a:xfrm flipH="1">
              <a:off x="2304" y="3696"/>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49" name="Line 111"/>
            <p:cNvSpPr>
              <a:spLocks noChangeShapeType="1"/>
            </p:cNvSpPr>
            <p:nvPr/>
          </p:nvSpPr>
          <p:spPr bwMode="auto">
            <a:xfrm>
              <a:off x="2016" y="3024"/>
              <a:ext cx="28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0" name="Line 112"/>
            <p:cNvSpPr>
              <a:spLocks noChangeShapeType="1"/>
            </p:cNvSpPr>
            <p:nvPr/>
          </p:nvSpPr>
          <p:spPr bwMode="auto">
            <a:xfrm>
              <a:off x="2304" y="3168"/>
              <a:ext cx="0"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1" name="Line 113"/>
            <p:cNvSpPr>
              <a:spLocks noChangeShapeType="1"/>
            </p:cNvSpPr>
            <p:nvPr/>
          </p:nvSpPr>
          <p:spPr bwMode="auto">
            <a:xfrm flipV="1">
              <a:off x="2304" y="3024"/>
              <a:ext cx="28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2" name="Line 114"/>
            <p:cNvSpPr>
              <a:spLocks noChangeShapeType="1"/>
            </p:cNvSpPr>
            <p:nvPr/>
          </p:nvSpPr>
          <p:spPr bwMode="auto">
            <a:xfrm flipH="1">
              <a:off x="1104" y="3072"/>
              <a:ext cx="336"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3" name="Line 115"/>
            <p:cNvSpPr>
              <a:spLocks noChangeShapeType="1"/>
            </p:cNvSpPr>
            <p:nvPr/>
          </p:nvSpPr>
          <p:spPr bwMode="auto">
            <a:xfrm flipH="1" flipV="1">
              <a:off x="1056" y="3120"/>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4" name="Line 116"/>
            <p:cNvSpPr>
              <a:spLocks noChangeShapeType="1"/>
            </p:cNvSpPr>
            <p:nvPr/>
          </p:nvSpPr>
          <p:spPr bwMode="auto">
            <a:xfrm flipH="1">
              <a:off x="1008" y="3312"/>
              <a:ext cx="96"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5" name="Line 117"/>
            <p:cNvSpPr>
              <a:spLocks noChangeShapeType="1"/>
            </p:cNvSpPr>
            <p:nvPr/>
          </p:nvSpPr>
          <p:spPr bwMode="auto">
            <a:xfrm flipH="1" flipV="1">
              <a:off x="960" y="3312"/>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6" name="Line 118"/>
            <p:cNvSpPr>
              <a:spLocks noChangeShapeType="1"/>
            </p:cNvSpPr>
            <p:nvPr/>
          </p:nvSpPr>
          <p:spPr bwMode="auto">
            <a:xfrm>
              <a:off x="2160" y="2160"/>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7" name="Line 119"/>
            <p:cNvSpPr>
              <a:spLocks noChangeShapeType="1"/>
            </p:cNvSpPr>
            <p:nvPr/>
          </p:nvSpPr>
          <p:spPr bwMode="auto">
            <a:xfrm>
              <a:off x="2352" y="2400"/>
              <a:ext cx="144"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8" name="Line 120"/>
            <p:cNvSpPr>
              <a:spLocks noChangeShapeType="1"/>
            </p:cNvSpPr>
            <p:nvPr/>
          </p:nvSpPr>
          <p:spPr bwMode="auto">
            <a:xfrm>
              <a:off x="2304" y="3456"/>
              <a:ext cx="192"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59" name="Line 121"/>
            <p:cNvSpPr>
              <a:spLocks noChangeShapeType="1"/>
            </p:cNvSpPr>
            <p:nvPr/>
          </p:nvSpPr>
          <p:spPr bwMode="auto">
            <a:xfrm flipV="1">
              <a:off x="2496" y="3360"/>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0" name="Line 122"/>
            <p:cNvSpPr>
              <a:spLocks noChangeShapeType="1"/>
            </p:cNvSpPr>
            <p:nvPr/>
          </p:nvSpPr>
          <p:spPr bwMode="auto">
            <a:xfrm>
              <a:off x="1728" y="3216"/>
              <a:ext cx="0"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1" name="Line 123"/>
            <p:cNvSpPr>
              <a:spLocks noChangeShapeType="1"/>
            </p:cNvSpPr>
            <p:nvPr/>
          </p:nvSpPr>
          <p:spPr bwMode="auto">
            <a:xfrm flipH="1">
              <a:off x="1584" y="3456"/>
              <a:ext cx="144"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2" name="Line 124"/>
            <p:cNvSpPr>
              <a:spLocks noChangeShapeType="1"/>
            </p:cNvSpPr>
            <p:nvPr/>
          </p:nvSpPr>
          <p:spPr bwMode="auto">
            <a:xfrm>
              <a:off x="1584" y="3648"/>
              <a:ext cx="48"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3" name="Line 125"/>
            <p:cNvSpPr>
              <a:spLocks noChangeShapeType="1"/>
            </p:cNvSpPr>
            <p:nvPr/>
          </p:nvSpPr>
          <p:spPr bwMode="auto">
            <a:xfrm>
              <a:off x="1584" y="3648"/>
              <a:ext cx="384"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4" name="Line 126"/>
            <p:cNvSpPr>
              <a:spLocks noChangeShapeType="1"/>
            </p:cNvSpPr>
            <p:nvPr/>
          </p:nvSpPr>
          <p:spPr bwMode="auto">
            <a:xfrm flipH="1">
              <a:off x="1872" y="3696"/>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5" name="Line 127"/>
            <p:cNvSpPr>
              <a:spLocks noChangeShapeType="1"/>
            </p:cNvSpPr>
            <p:nvPr/>
          </p:nvSpPr>
          <p:spPr bwMode="auto">
            <a:xfrm flipV="1">
              <a:off x="1776" y="2496"/>
              <a:ext cx="48" cy="28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6" name="Line 128"/>
            <p:cNvSpPr>
              <a:spLocks noChangeShapeType="1"/>
            </p:cNvSpPr>
            <p:nvPr/>
          </p:nvSpPr>
          <p:spPr bwMode="auto">
            <a:xfrm flipH="1" flipV="1">
              <a:off x="1680" y="2400"/>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7" name="Line 129"/>
            <p:cNvSpPr>
              <a:spLocks noChangeShapeType="1"/>
            </p:cNvSpPr>
            <p:nvPr/>
          </p:nvSpPr>
          <p:spPr bwMode="auto">
            <a:xfrm flipV="1">
              <a:off x="1680" y="2304"/>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8" name="Line 130"/>
            <p:cNvSpPr>
              <a:spLocks noChangeShapeType="1"/>
            </p:cNvSpPr>
            <p:nvPr/>
          </p:nvSpPr>
          <p:spPr bwMode="auto">
            <a:xfrm flipH="1">
              <a:off x="912" y="3552"/>
              <a:ext cx="192"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69" name="Line 131"/>
            <p:cNvSpPr>
              <a:spLocks noChangeShapeType="1"/>
            </p:cNvSpPr>
            <p:nvPr/>
          </p:nvSpPr>
          <p:spPr bwMode="auto">
            <a:xfrm>
              <a:off x="1104" y="3552"/>
              <a:ext cx="24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0" name="Line 132"/>
            <p:cNvSpPr>
              <a:spLocks noChangeShapeType="1"/>
            </p:cNvSpPr>
            <p:nvPr/>
          </p:nvSpPr>
          <p:spPr bwMode="auto">
            <a:xfrm>
              <a:off x="1248" y="3744"/>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1" name="Line 133"/>
            <p:cNvSpPr>
              <a:spLocks noChangeShapeType="1"/>
            </p:cNvSpPr>
            <p:nvPr/>
          </p:nvSpPr>
          <p:spPr bwMode="auto">
            <a:xfrm>
              <a:off x="1104" y="3312"/>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2" name="Line 134"/>
            <p:cNvSpPr>
              <a:spLocks noChangeShapeType="1"/>
            </p:cNvSpPr>
            <p:nvPr/>
          </p:nvSpPr>
          <p:spPr bwMode="auto">
            <a:xfrm flipV="1">
              <a:off x="2352" y="2592"/>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3" name="Line 135"/>
            <p:cNvSpPr>
              <a:spLocks noChangeShapeType="1"/>
            </p:cNvSpPr>
            <p:nvPr/>
          </p:nvSpPr>
          <p:spPr bwMode="auto">
            <a:xfrm flipV="1">
              <a:off x="2352" y="2256"/>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4" name="Line 136"/>
            <p:cNvSpPr>
              <a:spLocks noChangeShapeType="1"/>
            </p:cNvSpPr>
            <p:nvPr/>
          </p:nvSpPr>
          <p:spPr bwMode="auto">
            <a:xfrm>
              <a:off x="2160" y="2160"/>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5" name="Line 137"/>
            <p:cNvSpPr>
              <a:spLocks noChangeShapeType="1"/>
            </p:cNvSpPr>
            <p:nvPr/>
          </p:nvSpPr>
          <p:spPr bwMode="auto">
            <a:xfrm flipV="1">
              <a:off x="1872" y="2016"/>
              <a:ext cx="48" cy="24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6" name="Line 138"/>
            <p:cNvSpPr>
              <a:spLocks noChangeShapeType="1"/>
            </p:cNvSpPr>
            <p:nvPr/>
          </p:nvSpPr>
          <p:spPr bwMode="auto">
            <a:xfrm>
              <a:off x="2016" y="2544"/>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7" name="Line 139"/>
            <p:cNvSpPr>
              <a:spLocks noChangeShapeType="1"/>
            </p:cNvSpPr>
            <p:nvPr/>
          </p:nvSpPr>
          <p:spPr bwMode="auto">
            <a:xfrm>
              <a:off x="2304" y="3168"/>
              <a:ext cx="288"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8" name="Line 140"/>
            <p:cNvSpPr>
              <a:spLocks noChangeShapeType="1"/>
            </p:cNvSpPr>
            <p:nvPr/>
          </p:nvSpPr>
          <p:spPr bwMode="auto">
            <a:xfrm flipV="1">
              <a:off x="2304" y="3360"/>
              <a:ext cx="192"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79" name="Line 141"/>
            <p:cNvSpPr>
              <a:spLocks noChangeShapeType="1"/>
            </p:cNvSpPr>
            <p:nvPr/>
          </p:nvSpPr>
          <p:spPr bwMode="auto">
            <a:xfrm>
              <a:off x="1104" y="2784"/>
              <a:ext cx="0"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0" name="Line 142"/>
            <p:cNvSpPr>
              <a:spLocks noChangeShapeType="1"/>
            </p:cNvSpPr>
            <p:nvPr/>
          </p:nvSpPr>
          <p:spPr bwMode="auto">
            <a:xfrm flipV="1">
              <a:off x="1968" y="3408"/>
              <a:ext cx="240"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1" name="Line 143"/>
            <p:cNvSpPr>
              <a:spLocks noChangeShapeType="1"/>
            </p:cNvSpPr>
            <p:nvPr/>
          </p:nvSpPr>
          <p:spPr bwMode="auto">
            <a:xfrm>
              <a:off x="2496" y="3696"/>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2" name="Line 144"/>
            <p:cNvSpPr>
              <a:spLocks noChangeShapeType="1"/>
            </p:cNvSpPr>
            <p:nvPr/>
          </p:nvSpPr>
          <p:spPr bwMode="auto">
            <a:xfrm>
              <a:off x="2496" y="3504"/>
              <a:ext cx="48"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3" name="Line 145"/>
            <p:cNvSpPr>
              <a:spLocks noChangeShapeType="1"/>
            </p:cNvSpPr>
            <p:nvPr/>
          </p:nvSpPr>
          <p:spPr bwMode="auto">
            <a:xfrm flipH="1">
              <a:off x="912" y="2544"/>
              <a:ext cx="96"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4" name="Line 146"/>
            <p:cNvSpPr>
              <a:spLocks noChangeShapeType="1"/>
            </p:cNvSpPr>
            <p:nvPr/>
          </p:nvSpPr>
          <p:spPr bwMode="auto">
            <a:xfrm flipV="1">
              <a:off x="1008" y="2400"/>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5" name="Line 147"/>
            <p:cNvSpPr>
              <a:spLocks noChangeShapeType="1"/>
            </p:cNvSpPr>
            <p:nvPr/>
          </p:nvSpPr>
          <p:spPr bwMode="auto">
            <a:xfrm flipH="1" flipV="1">
              <a:off x="816" y="2832"/>
              <a:ext cx="144" cy="4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6" name="Line 148"/>
            <p:cNvSpPr>
              <a:spLocks noChangeShapeType="1"/>
            </p:cNvSpPr>
            <p:nvPr/>
          </p:nvSpPr>
          <p:spPr bwMode="auto">
            <a:xfrm flipV="1">
              <a:off x="960" y="2784"/>
              <a:ext cx="48"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7" name="Line 149"/>
            <p:cNvSpPr>
              <a:spLocks noChangeShapeType="1"/>
            </p:cNvSpPr>
            <p:nvPr/>
          </p:nvSpPr>
          <p:spPr bwMode="auto">
            <a:xfrm flipH="1">
              <a:off x="912" y="3504"/>
              <a:ext cx="96"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8" name="Line 150"/>
            <p:cNvSpPr>
              <a:spLocks noChangeShapeType="1"/>
            </p:cNvSpPr>
            <p:nvPr/>
          </p:nvSpPr>
          <p:spPr bwMode="auto">
            <a:xfrm>
              <a:off x="1104" y="3552"/>
              <a:ext cx="0" cy="144"/>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89" name="Line 151"/>
            <p:cNvSpPr>
              <a:spLocks noChangeShapeType="1"/>
            </p:cNvSpPr>
            <p:nvPr/>
          </p:nvSpPr>
          <p:spPr bwMode="auto">
            <a:xfrm>
              <a:off x="1248" y="3744"/>
              <a:ext cx="144"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90" name="Line 152"/>
            <p:cNvSpPr>
              <a:spLocks noChangeShapeType="1"/>
            </p:cNvSpPr>
            <p:nvPr/>
          </p:nvSpPr>
          <p:spPr bwMode="auto">
            <a:xfrm flipV="1">
              <a:off x="2448" y="3072"/>
              <a:ext cx="144" cy="9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68091" name="Line 153"/>
            <p:cNvSpPr>
              <a:spLocks noChangeShapeType="1"/>
            </p:cNvSpPr>
            <p:nvPr/>
          </p:nvSpPr>
          <p:spPr bwMode="auto">
            <a:xfrm flipV="1">
              <a:off x="2400" y="2928"/>
              <a:ext cx="48" cy="1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06330" name="Text Box 154"/>
            <p:cNvSpPr txBox="1">
              <a:spLocks noChangeArrowheads="1"/>
            </p:cNvSpPr>
            <p:nvPr/>
          </p:nvSpPr>
          <p:spPr bwMode="auto">
            <a:xfrm>
              <a:off x="3590" y="2954"/>
              <a:ext cx="508" cy="299"/>
            </a:xfrm>
            <a:prstGeom prst="rect">
              <a:avLst/>
            </a:prstGeom>
            <a:noFill/>
            <a:ln w="9525">
              <a:noFill/>
              <a:miter lim="800000"/>
              <a:headEnd/>
              <a:tailEnd/>
            </a:ln>
            <a:effectLst/>
          </p:spPr>
          <p:txBody>
            <a:bodyPr wrap="none">
              <a:prstTxWarp prst="textNoShape">
                <a:avLst/>
              </a:prstTxWarp>
              <a:spAutoFit/>
            </a:bodyPr>
            <a:lstStyle/>
            <a:p>
              <a:r>
                <a:rPr lang="en-US" sz="1200">
                  <a:solidFill>
                    <a:srgbClr val="660066"/>
                  </a:solidFill>
                  <a:effectLst>
                    <a:outerShdw blurRad="38100" dist="38100" dir="2700000" algn="tl">
                      <a:srgbClr val="DDDDDD"/>
                    </a:outerShdw>
                  </a:effectLst>
                  <a:latin typeface="Comic Sans MS" charset="0"/>
                </a:rPr>
                <a:t>Goal</a:t>
              </a:r>
              <a:endParaRPr lang="en-US" sz="1000">
                <a:solidFill>
                  <a:srgbClr val="000099"/>
                </a:solidFill>
                <a:effectLst>
                  <a:outerShdw blurRad="38100" dist="38100" dir="2700000" algn="tl">
                    <a:srgbClr val="DDDDDD"/>
                  </a:outerShdw>
                </a:effectLst>
                <a:latin typeface="Comic Sans MS" charset="0"/>
              </a:endParaRPr>
            </a:p>
          </p:txBody>
        </p:sp>
        <p:sp>
          <p:nvSpPr>
            <p:cNvPr id="306331" name="Text Box 155"/>
            <p:cNvSpPr txBox="1">
              <a:spLocks noChangeArrowheads="1"/>
            </p:cNvSpPr>
            <p:nvPr/>
          </p:nvSpPr>
          <p:spPr bwMode="auto">
            <a:xfrm>
              <a:off x="1440" y="2954"/>
              <a:ext cx="611" cy="299"/>
            </a:xfrm>
            <a:prstGeom prst="rect">
              <a:avLst/>
            </a:prstGeom>
            <a:noFill/>
            <a:ln w="9525">
              <a:noFill/>
              <a:miter lim="800000"/>
              <a:headEnd/>
              <a:tailEnd/>
            </a:ln>
            <a:effectLst/>
          </p:spPr>
          <p:txBody>
            <a:bodyPr wrap="none">
              <a:prstTxWarp prst="textNoShape">
                <a:avLst/>
              </a:prstTxWarp>
              <a:spAutoFit/>
            </a:bodyPr>
            <a:lstStyle/>
            <a:p>
              <a:r>
                <a:rPr lang="en-US" sz="1200">
                  <a:solidFill>
                    <a:srgbClr val="660066"/>
                  </a:solidFill>
                  <a:effectLst>
                    <a:outerShdw blurRad="38100" dist="38100" dir="2700000" algn="tl">
                      <a:srgbClr val="DDDDDD"/>
                    </a:outerShdw>
                  </a:effectLst>
                  <a:latin typeface="Comic Sans MS" charset="0"/>
                </a:rPr>
                <a:t>Start</a:t>
              </a:r>
              <a:endParaRPr lang="en-US" sz="1000">
                <a:solidFill>
                  <a:srgbClr val="000099"/>
                </a:solidFill>
                <a:effectLst>
                  <a:outerShdw blurRad="38100" dist="38100" dir="2700000" algn="tl">
                    <a:srgbClr val="DDDDDD"/>
                  </a:outerShdw>
                </a:effectLst>
                <a:latin typeface="Comic Sans MS" charset="0"/>
              </a:endParaRPr>
            </a:p>
          </p:txBody>
        </p:sp>
      </p:grpSp>
    </p:spTree>
    <p:extLst>
      <p:ext uri="{BB962C8B-B14F-4D97-AF65-F5344CB8AC3E}">
        <p14:creationId xmlns:p14="http://schemas.microsoft.com/office/powerpoint/2010/main" val="34481819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2"/>
          <p:cNvSpPr>
            <a:spLocks noGrp="1" noChangeArrowheads="1"/>
          </p:cNvSpPr>
          <p:nvPr>
            <p:ph type="title"/>
          </p:nvPr>
        </p:nvSpPr>
        <p:spPr/>
        <p:txBody>
          <a:bodyPr/>
          <a:lstStyle/>
          <a:p>
            <a:r>
              <a:rPr lang="en-US"/>
              <a:t>Bidirectional search</a:t>
            </a:r>
          </a:p>
        </p:txBody>
      </p:sp>
      <p:sp>
        <p:nvSpPr>
          <p:cNvPr id="307203" name="Text Box 3"/>
          <p:cNvSpPr txBox="1">
            <a:spLocks noGrp="1" noChangeArrowheads="1"/>
          </p:cNvSpPr>
          <p:nvPr>
            <p:ph idx="1"/>
          </p:nvPr>
        </p:nvSpPr>
        <p:spPr>
          <a:xfrm>
            <a:off x="971550" y="1676400"/>
            <a:ext cx="7664450" cy="4573588"/>
          </a:xfrm>
        </p:spPr>
        <p:txBody>
          <a:bodyPr>
            <a:normAutofit lnSpcReduction="10000"/>
          </a:bodyPr>
          <a:lstStyle/>
          <a:p>
            <a:pPr>
              <a:lnSpc>
                <a:spcPct val="80000"/>
              </a:lnSpc>
              <a:buFontTx/>
              <a:buNone/>
            </a:pPr>
            <a:r>
              <a:rPr lang="en-US" dirty="0">
                <a:effectLst>
                  <a:outerShdw blurRad="38100" dist="38100" dir="2700000" algn="tl">
                    <a:srgbClr val="DDDDDD"/>
                  </a:outerShdw>
                </a:effectLst>
              </a:rPr>
              <a:t>1. QUEUE1  &lt;--  paths only containing the root;</a:t>
            </a:r>
          </a:p>
          <a:p>
            <a:pPr>
              <a:lnSpc>
                <a:spcPct val="80000"/>
              </a:lnSpc>
              <a:buFontTx/>
              <a:buNone/>
            </a:pPr>
            <a:r>
              <a:rPr lang="en-US" dirty="0">
                <a:effectLst>
                  <a:outerShdw blurRad="38100" dist="38100" dir="2700000" algn="tl">
                    <a:srgbClr val="DDDDDD"/>
                  </a:outerShdw>
                </a:effectLst>
              </a:rPr>
              <a:t>   QUEUE2  &lt;--  paths only containing the goal;</a:t>
            </a:r>
          </a:p>
          <a:p>
            <a:pPr>
              <a:lnSpc>
                <a:spcPct val="80000"/>
              </a:lnSpc>
              <a:buFontTx/>
              <a:buNone/>
            </a:pPr>
            <a:endParaRPr lang="en-US" dirty="0">
              <a:effectLst>
                <a:outerShdw blurRad="38100" dist="38100" dir="2700000" algn="tl">
                  <a:srgbClr val="DDDDDD"/>
                </a:outerShdw>
              </a:effectLst>
            </a:endParaRPr>
          </a:p>
          <a:p>
            <a:pPr>
              <a:lnSpc>
                <a:spcPct val="80000"/>
              </a:lnSpc>
              <a:buFontTx/>
              <a:buNone/>
            </a:pPr>
            <a:r>
              <a:rPr lang="en-US" dirty="0">
                <a:effectLst>
                  <a:outerShdw blurRad="38100" dist="38100" dir="2700000" algn="tl">
                    <a:srgbClr val="DDDDDD"/>
                  </a:outerShdw>
                </a:effectLst>
              </a:rPr>
              <a:t>2. </a:t>
            </a:r>
            <a:r>
              <a:rPr lang="en-US" u="sng" dirty="0">
                <a:effectLst>
                  <a:outerShdw blurRad="38100" dist="38100" dir="2700000" algn="tl">
                    <a:srgbClr val="DDDDDD"/>
                  </a:outerShdw>
                </a:effectLst>
              </a:rPr>
              <a:t>WHILE</a:t>
            </a:r>
            <a:r>
              <a:rPr lang="en-US" dirty="0">
                <a:effectLst>
                  <a:outerShdw blurRad="38100" dist="38100" dir="2700000" algn="tl">
                    <a:srgbClr val="DDDDDD"/>
                  </a:outerShdw>
                </a:effectLst>
              </a:rPr>
              <a:t>  both  QUEUEs are not empty</a:t>
            </a:r>
          </a:p>
          <a:p>
            <a:pPr>
              <a:lnSpc>
                <a:spcPct val="80000"/>
              </a:lnSpc>
              <a:buFontTx/>
              <a:buNone/>
            </a:pPr>
            <a:r>
              <a:rPr lang="en-US" dirty="0">
                <a:effectLst>
                  <a:outerShdw blurRad="38100" dist="38100" dir="2700000" algn="tl">
                    <a:srgbClr val="DDDDDD"/>
                  </a:outerShdw>
                </a:effectLst>
              </a:rPr>
              <a:t>    </a:t>
            </a:r>
            <a:r>
              <a:rPr lang="en-US" u="sng" dirty="0">
                <a:effectLst>
                  <a:outerShdw blurRad="38100" dist="38100" dir="2700000" algn="tl">
                    <a:srgbClr val="DDDDDD"/>
                  </a:outerShdw>
                </a:effectLst>
              </a:rPr>
              <a:t>AND</a:t>
            </a:r>
            <a:r>
              <a:rPr lang="en-US" dirty="0">
                <a:effectLst>
                  <a:outerShdw blurRad="38100" dist="38100" dir="2700000" algn="tl">
                    <a:srgbClr val="DDDDDD"/>
                  </a:outerShdw>
                </a:effectLst>
              </a:rPr>
              <a:t> QUEUE1 and QUEUE2 do NOT share a state</a:t>
            </a:r>
          </a:p>
          <a:p>
            <a:pPr>
              <a:lnSpc>
                <a:spcPct val="80000"/>
              </a:lnSpc>
              <a:buFontTx/>
              <a:buNone/>
            </a:pPr>
            <a:endParaRPr lang="en-US" dirty="0">
              <a:effectLst>
                <a:outerShdw blurRad="38100" dist="38100" dir="2700000" algn="tl">
                  <a:srgbClr val="DDDDDD"/>
                </a:outerShdw>
              </a:effectLst>
            </a:endParaRPr>
          </a:p>
          <a:p>
            <a:pPr>
              <a:lnSpc>
                <a:spcPct val="80000"/>
              </a:lnSpc>
              <a:buFontTx/>
              <a:buNone/>
            </a:pPr>
            <a:r>
              <a:rPr lang="en-US" dirty="0">
                <a:effectLst>
                  <a:outerShdw blurRad="38100" dist="38100" dir="2700000" algn="tl">
                    <a:srgbClr val="DDDDDD"/>
                  </a:outerShdw>
                </a:effectLst>
              </a:rPr>
              <a:t>     </a:t>
            </a:r>
            <a:r>
              <a:rPr lang="en-US" u="sng" dirty="0">
                <a:effectLst>
                  <a:outerShdw blurRad="38100" dist="38100" dir="2700000" algn="tl">
                    <a:srgbClr val="DDDDDD"/>
                  </a:outerShdw>
                </a:effectLst>
              </a:rPr>
              <a:t>DO</a:t>
            </a:r>
            <a:r>
              <a:rPr lang="en-US" dirty="0">
                <a:effectLst>
                  <a:outerShdw blurRad="38100" dist="38100" dir="2700000" algn="tl">
                    <a:srgbClr val="DDDDDD"/>
                  </a:outerShdw>
                </a:effectLst>
              </a:rPr>
              <a:t>    remove their first paths;</a:t>
            </a:r>
          </a:p>
          <a:p>
            <a:pPr>
              <a:lnSpc>
                <a:spcPct val="80000"/>
              </a:lnSpc>
              <a:buFontTx/>
              <a:buNone/>
            </a:pPr>
            <a:r>
              <a:rPr lang="en-US" dirty="0">
                <a:effectLst>
                  <a:outerShdw blurRad="38100" dist="38100" dir="2700000" algn="tl">
                    <a:srgbClr val="DDDDDD"/>
                  </a:outerShdw>
                </a:effectLst>
              </a:rPr>
              <a:t>              create their new paths (to all children);</a:t>
            </a:r>
          </a:p>
          <a:p>
            <a:pPr>
              <a:lnSpc>
                <a:spcPct val="80000"/>
              </a:lnSpc>
              <a:buFontTx/>
              <a:buNone/>
            </a:pPr>
            <a:r>
              <a:rPr lang="en-US" dirty="0">
                <a:effectLst>
                  <a:outerShdw blurRad="38100" dist="38100" dir="2700000" algn="tl">
                    <a:srgbClr val="DDDDDD"/>
                  </a:outerShdw>
                </a:effectLst>
              </a:rPr>
              <a:t>              reject their new paths with loops;</a:t>
            </a:r>
          </a:p>
          <a:p>
            <a:pPr>
              <a:lnSpc>
                <a:spcPct val="80000"/>
              </a:lnSpc>
              <a:buFontTx/>
              <a:buNone/>
            </a:pPr>
            <a:r>
              <a:rPr lang="en-US" dirty="0">
                <a:effectLst>
                  <a:outerShdw blurRad="38100" dist="38100" dir="2700000" algn="tl">
                    <a:srgbClr val="DDDDDD"/>
                  </a:outerShdw>
                </a:effectLst>
              </a:rPr>
              <a:t>              add their new paths to back;</a:t>
            </a:r>
          </a:p>
          <a:p>
            <a:pPr>
              <a:lnSpc>
                <a:spcPct val="80000"/>
              </a:lnSpc>
              <a:buFontTx/>
              <a:buNone/>
            </a:pPr>
            <a:endParaRPr lang="en-US" dirty="0">
              <a:effectLst>
                <a:outerShdw blurRad="38100" dist="38100" dir="2700000" algn="tl">
                  <a:srgbClr val="DDDDDD"/>
                </a:outerShdw>
              </a:effectLst>
            </a:endParaRPr>
          </a:p>
          <a:p>
            <a:pPr>
              <a:lnSpc>
                <a:spcPct val="80000"/>
              </a:lnSpc>
              <a:buFontTx/>
              <a:buNone/>
            </a:pPr>
            <a:r>
              <a:rPr lang="en-US" dirty="0">
                <a:effectLst>
                  <a:outerShdw blurRad="38100" dist="38100" dir="2700000" algn="tl">
                    <a:srgbClr val="DDDDDD"/>
                  </a:outerShdw>
                </a:effectLst>
              </a:rPr>
              <a:t>3. </a:t>
            </a:r>
            <a:r>
              <a:rPr lang="en-US" u="sng" dirty="0">
                <a:effectLst>
                  <a:outerShdw blurRad="38100" dist="38100" dir="2700000" algn="tl">
                    <a:srgbClr val="DDDDDD"/>
                  </a:outerShdw>
                </a:effectLst>
              </a:rPr>
              <a:t>IF</a:t>
            </a:r>
            <a:r>
              <a:rPr lang="en-US" dirty="0">
                <a:effectLst>
                  <a:outerShdw blurRad="38100" dist="38100" dir="2700000" algn="tl">
                    <a:srgbClr val="DDDDDD"/>
                  </a:outerShdw>
                </a:effectLst>
              </a:rPr>
              <a:t> QUEUE1 and QUEUE2 share a state</a:t>
            </a:r>
          </a:p>
          <a:p>
            <a:pPr>
              <a:lnSpc>
                <a:spcPct val="80000"/>
              </a:lnSpc>
              <a:buFontTx/>
              <a:buNone/>
            </a:pPr>
            <a:r>
              <a:rPr lang="en-US" dirty="0">
                <a:effectLst>
                  <a:outerShdw blurRad="38100" dist="38100" dir="2700000" algn="tl">
                    <a:srgbClr val="DDDDDD"/>
                  </a:outerShdw>
                </a:effectLst>
              </a:rPr>
              <a:t>             </a:t>
            </a:r>
            <a:r>
              <a:rPr lang="en-US" u="sng" dirty="0">
                <a:effectLst>
                  <a:outerShdw blurRad="38100" dist="38100" dir="2700000" algn="tl">
                    <a:srgbClr val="DDDDDD"/>
                  </a:outerShdw>
                </a:effectLst>
              </a:rPr>
              <a:t>THEN</a:t>
            </a:r>
            <a:r>
              <a:rPr lang="en-US" dirty="0">
                <a:effectLst>
                  <a:outerShdw blurRad="38100" dist="38100" dir="2700000" algn="tl">
                    <a:srgbClr val="DDDDDD"/>
                  </a:outerShdw>
                </a:effectLst>
              </a:rPr>
              <a:t> success;</a:t>
            </a:r>
          </a:p>
          <a:p>
            <a:pPr>
              <a:lnSpc>
                <a:spcPct val="80000"/>
              </a:lnSpc>
              <a:buFontTx/>
              <a:buNone/>
            </a:pPr>
            <a:r>
              <a:rPr lang="en-US" dirty="0">
                <a:effectLst>
                  <a:outerShdw blurRad="38100" dist="38100" dir="2700000" algn="tl">
                    <a:srgbClr val="DDDDDD"/>
                  </a:outerShdw>
                </a:effectLst>
              </a:rPr>
              <a:t>             </a:t>
            </a:r>
            <a:r>
              <a:rPr lang="en-US" u="sng" dirty="0">
                <a:effectLst>
                  <a:outerShdw blurRad="38100" dist="38100" dir="2700000" algn="tl">
                    <a:srgbClr val="DDDDDD"/>
                  </a:outerShdw>
                </a:effectLst>
              </a:rPr>
              <a:t>ELSE</a:t>
            </a:r>
            <a:r>
              <a:rPr lang="en-US" dirty="0">
                <a:effectLst>
                  <a:outerShdw blurRad="38100" dist="38100" dir="2700000" algn="tl">
                    <a:srgbClr val="DDDDDD"/>
                  </a:outerShdw>
                </a:effectLst>
              </a:rPr>
              <a:t> failure;</a:t>
            </a:r>
            <a:r>
              <a:rPr lang="en-US" dirty="0"/>
              <a:t> </a:t>
            </a:r>
          </a:p>
        </p:txBody>
      </p:sp>
      <p:sp>
        <p:nvSpPr>
          <p:cNvPr id="168963" name="Slide Number Placeholder 5"/>
          <p:cNvSpPr>
            <a:spLocks noGrp="1"/>
          </p:cNvSpPr>
          <p:nvPr>
            <p:ph type="sldNum" sz="quarter" idx="4294967295"/>
          </p:nvPr>
        </p:nvSpPr>
        <p:spPr>
          <a:xfrm rot="16200000">
            <a:off x="8227377" y="5885497"/>
            <a:ext cx="1315721" cy="365125"/>
          </a:xfrm>
          <a:noFill/>
        </p:spPr>
        <p:txBody>
          <a:bodyPr/>
          <a:lstStyle/>
          <a:p>
            <a:fld id="{A66A228C-E5C7-174B-963B-DD6FEBF8E244}" type="slidenum">
              <a:rPr lang="en-US" smtClean="0"/>
              <a:pPr/>
              <a:t>105</a:t>
            </a:fld>
            <a:endParaRPr lang="en-US"/>
          </a:p>
        </p:txBody>
      </p:sp>
    </p:spTree>
    <p:extLst>
      <p:ext uri="{BB962C8B-B14F-4D97-AF65-F5344CB8AC3E}">
        <p14:creationId xmlns:p14="http://schemas.microsoft.com/office/powerpoint/2010/main" val="11411267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2"/>
          <p:cNvSpPr>
            <a:spLocks noGrp="1" noChangeArrowheads="1"/>
          </p:cNvSpPr>
          <p:nvPr>
            <p:ph type="title"/>
          </p:nvPr>
        </p:nvSpPr>
        <p:spPr/>
        <p:txBody>
          <a:bodyPr/>
          <a:lstStyle/>
          <a:p>
            <a:r>
              <a:rPr lang="en-US"/>
              <a:t>Bidirectional search</a:t>
            </a:r>
          </a:p>
        </p:txBody>
      </p:sp>
      <p:sp>
        <p:nvSpPr>
          <p:cNvPr id="169987" name="Slide Number Placeholder 5"/>
          <p:cNvSpPr>
            <a:spLocks noGrp="1"/>
          </p:cNvSpPr>
          <p:nvPr>
            <p:ph type="sldNum" sz="quarter" idx="4294967295"/>
          </p:nvPr>
        </p:nvSpPr>
        <p:spPr>
          <a:xfrm rot="16200000">
            <a:off x="8227377" y="5885497"/>
            <a:ext cx="1315721" cy="365125"/>
          </a:xfrm>
          <a:noFill/>
        </p:spPr>
        <p:txBody>
          <a:bodyPr/>
          <a:lstStyle/>
          <a:p>
            <a:fld id="{63D9EB89-864D-1248-ACB2-1F773F6109A0}" type="slidenum">
              <a:rPr lang="en-US" smtClean="0"/>
              <a:pPr/>
              <a:t>106</a:t>
            </a:fld>
            <a:endParaRPr lang="en-US"/>
          </a:p>
        </p:txBody>
      </p:sp>
      <p:sp>
        <p:nvSpPr>
          <p:cNvPr id="169989" name="Rectangle 3"/>
          <p:cNvSpPr>
            <a:spLocks noChangeArrowheads="1"/>
          </p:cNvSpPr>
          <p:nvPr/>
        </p:nvSpPr>
        <p:spPr bwMode="auto">
          <a:xfrm>
            <a:off x="395288" y="1447800"/>
            <a:ext cx="8578850" cy="4645025"/>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400">
                <a:latin typeface="Tahoma" charset="0"/>
              </a:rPr>
              <a:t>Completeness: 		Yes,</a:t>
            </a:r>
            <a:endParaRPr kumimoji="1" lang="en-US" sz="2400" i="1">
              <a:latin typeface="Tahoma" charset="0"/>
            </a:endParaRPr>
          </a:p>
          <a:p>
            <a:pPr marL="342900" indent="-342900">
              <a:spcBef>
                <a:spcPct val="20000"/>
              </a:spcBef>
              <a:buClr>
                <a:schemeClr val="tx1"/>
              </a:buClr>
              <a:buFontTx/>
              <a:buChar char="•"/>
            </a:pPr>
            <a:r>
              <a:rPr kumimoji="1" lang="en-US" sz="2400">
                <a:latin typeface="Tahoma" charset="0"/>
              </a:rPr>
              <a:t>Time complexity:	 	</a:t>
            </a:r>
            <a:r>
              <a:rPr kumimoji="1" lang="en-US"/>
              <a:t>2*</a:t>
            </a:r>
            <a:r>
              <a:rPr kumimoji="1" lang="en-US" i="1"/>
              <a:t>O(b </a:t>
            </a:r>
            <a:r>
              <a:rPr kumimoji="1" lang="en-US" i="1" baseline="30000"/>
              <a:t>d/2</a:t>
            </a:r>
            <a:r>
              <a:rPr kumimoji="1" lang="en-US" i="1"/>
              <a:t>) =</a:t>
            </a:r>
            <a:r>
              <a:rPr kumimoji="1" lang="en-US"/>
              <a:t> </a:t>
            </a:r>
            <a:r>
              <a:rPr kumimoji="1" lang="en-US" i="1"/>
              <a:t>O(b </a:t>
            </a:r>
            <a:r>
              <a:rPr kumimoji="1" lang="en-US" i="1" baseline="30000"/>
              <a:t>d/2</a:t>
            </a:r>
            <a:r>
              <a:rPr kumimoji="1" lang="en-US" i="1"/>
              <a:t>) </a:t>
            </a:r>
            <a:endParaRPr kumimoji="1" lang="en-US" sz="2400">
              <a:latin typeface="Tahoma" charset="0"/>
            </a:endParaRPr>
          </a:p>
          <a:p>
            <a:pPr marL="342900" indent="-342900">
              <a:spcBef>
                <a:spcPct val="20000"/>
              </a:spcBef>
              <a:buClr>
                <a:schemeClr val="tx1"/>
              </a:buClr>
              <a:buFontTx/>
              <a:buChar char="•"/>
            </a:pPr>
            <a:r>
              <a:rPr kumimoji="1" lang="en-US" sz="2400">
                <a:latin typeface="Tahoma" charset="0"/>
              </a:rPr>
              <a:t>Space complexity:	 </a:t>
            </a:r>
            <a:r>
              <a:rPr kumimoji="1" lang="en-US" i="1"/>
              <a:t>O(b </a:t>
            </a:r>
            <a:r>
              <a:rPr kumimoji="1" lang="en-US" i="1" baseline="30000"/>
              <a:t>m/2</a:t>
            </a:r>
            <a:r>
              <a:rPr kumimoji="1" lang="en-US" i="1"/>
              <a:t>)</a:t>
            </a:r>
            <a:r>
              <a:rPr kumimoji="1" lang="en-US"/>
              <a:t> </a:t>
            </a:r>
            <a:endParaRPr kumimoji="1" lang="en-US" sz="2400" i="1">
              <a:latin typeface="Tahoma" charset="0"/>
            </a:endParaRPr>
          </a:p>
          <a:p>
            <a:pPr marL="342900" indent="-342900">
              <a:spcBef>
                <a:spcPct val="20000"/>
              </a:spcBef>
              <a:buClr>
                <a:schemeClr val="tx1"/>
              </a:buClr>
              <a:buFontTx/>
              <a:buChar char="•"/>
            </a:pPr>
            <a:r>
              <a:rPr kumimoji="1" lang="en-US" sz="2400">
                <a:latin typeface="Tahoma" charset="0"/>
              </a:rPr>
              <a:t>Optimality:			Yes</a:t>
            </a:r>
          </a:p>
          <a:p>
            <a:pPr marL="342900" indent="-342900">
              <a:spcBef>
                <a:spcPct val="20000"/>
              </a:spcBef>
              <a:buClr>
                <a:schemeClr val="tx1"/>
              </a:buClr>
              <a:buFontTx/>
              <a:buChar char="•"/>
            </a:pPr>
            <a:endParaRPr kumimoji="1" lang="en-US" sz="2400">
              <a:latin typeface="Tahoma" charset="0"/>
            </a:endParaRPr>
          </a:p>
          <a:p>
            <a:pPr marL="342900" indent="-342900">
              <a:spcBef>
                <a:spcPct val="20000"/>
              </a:spcBef>
              <a:buClr>
                <a:schemeClr val="tx1"/>
              </a:buClr>
              <a:buFontTx/>
              <a:buChar char="•"/>
            </a:pPr>
            <a:r>
              <a:rPr kumimoji="1" lang="en-US" sz="2400">
                <a:latin typeface="Tahoma" charset="0"/>
              </a:rPr>
              <a:t>To avoid one by one comparison, we need a hash table of size </a:t>
            </a:r>
            <a:r>
              <a:rPr kumimoji="1" lang="en-US" i="1"/>
              <a:t>O(b </a:t>
            </a:r>
            <a:r>
              <a:rPr kumimoji="1" lang="en-US" i="1" baseline="30000"/>
              <a:t>m/2</a:t>
            </a:r>
            <a:r>
              <a:rPr kumimoji="1" lang="en-US" i="1"/>
              <a:t>)</a:t>
            </a:r>
          </a:p>
          <a:p>
            <a:pPr marL="342900" indent="-342900">
              <a:spcBef>
                <a:spcPct val="20000"/>
              </a:spcBef>
              <a:buClr>
                <a:schemeClr val="tx1"/>
              </a:buClr>
              <a:buFontTx/>
              <a:buChar char="•"/>
            </a:pPr>
            <a:r>
              <a:rPr kumimoji="1" lang="en-US" i="1">
                <a:solidFill>
                  <a:schemeClr val="hlink"/>
                </a:solidFill>
                <a:latin typeface="Tahoma" charset="0"/>
              </a:rPr>
              <a:t>If hash table is used, the cost of comparison is O(1)</a:t>
            </a:r>
            <a:r>
              <a:rPr kumimoji="1" lang="en-US">
                <a:solidFill>
                  <a:schemeClr val="hlink"/>
                </a:solidFill>
                <a:latin typeface="Tahoma" charset="0"/>
              </a:rPr>
              <a:t> </a:t>
            </a:r>
          </a:p>
        </p:txBody>
      </p:sp>
    </p:spTree>
    <p:extLst>
      <p:ext uri="{BB962C8B-B14F-4D97-AF65-F5344CB8AC3E}">
        <p14:creationId xmlns:p14="http://schemas.microsoft.com/office/powerpoint/2010/main" val="8509989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2"/>
          <p:cNvSpPr>
            <a:spLocks noGrp="1" noChangeArrowheads="1"/>
          </p:cNvSpPr>
          <p:nvPr>
            <p:ph type="title"/>
          </p:nvPr>
        </p:nvSpPr>
        <p:spPr/>
        <p:txBody>
          <a:bodyPr/>
          <a:lstStyle/>
          <a:p>
            <a:r>
              <a:rPr lang="en-US"/>
              <a:t>Bidirectional Search</a:t>
            </a:r>
          </a:p>
        </p:txBody>
      </p:sp>
      <p:sp>
        <p:nvSpPr>
          <p:cNvPr id="171011" name="Slide Number Placeholder 5"/>
          <p:cNvSpPr>
            <a:spLocks noGrp="1"/>
          </p:cNvSpPr>
          <p:nvPr>
            <p:ph type="sldNum" sz="quarter" idx="4294967295"/>
          </p:nvPr>
        </p:nvSpPr>
        <p:spPr>
          <a:xfrm rot="16200000">
            <a:off x="8227377" y="5885497"/>
            <a:ext cx="1315721" cy="365125"/>
          </a:xfrm>
          <a:noFill/>
        </p:spPr>
        <p:txBody>
          <a:bodyPr/>
          <a:lstStyle/>
          <a:p>
            <a:fld id="{EE53CB91-848A-3243-A9DD-7E79A0886F43}" type="slidenum">
              <a:rPr lang="en-US" smtClean="0"/>
              <a:pPr/>
              <a:t>107</a:t>
            </a:fld>
            <a:endParaRPr lang="en-US"/>
          </a:p>
        </p:txBody>
      </p:sp>
      <p:grpSp>
        <p:nvGrpSpPr>
          <p:cNvPr id="171013" name="Group 41"/>
          <p:cNvGrpSpPr>
            <a:grpSpLocks/>
          </p:cNvGrpSpPr>
          <p:nvPr/>
        </p:nvGrpSpPr>
        <p:grpSpPr bwMode="auto">
          <a:xfrm>
            <a:off x="1149350" y="1916113"/>
            <a:ext cx="6394450" cy="4027487"/>
            <a:chOff x="1292" y="1388"/>
            <a:chExt cx="3095" cy="1949"/>
          </a:xfrm>
        </p:grpSpPr>
        <p:grpSp>
          <p:nvGrpSpPr>
            <p:cNvPr id="171014" name="Group 4"/>
            <p:cNvGrpSpPr>
              <a:grpSpLocks/>
            </p:cNvGrpSpPr>
            <p:nvPr/>
          </p:nvGrpSpPr>
          <p:grpSpPr bwMode="auto">
            <a:xfrm>
              <a:off x="3108" y="1388"/>
              <a:ext cx="808" cy="1192"/>
              <a:chOff x="4036" y="1252"/>
              <a:chExt cx="808" cy="1192"/>
            </a:xfrm>
          </p:grpSpPr>
          <p:sp>
            <p:nvSpPr>
              <p:cNvPr id="171038" name="Oval 5"/>
              <p:cNvSpPr>
                <a:spLocks noChangeArrowheads="1"/>
              </p:cNvSpPr>
              <p:nvPr/>
            </p:nvSpPr>
            <p:spPr bwMode="auto">
              <a:xfrm>
                <a:off x="4708" y="1780"/>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39" name="Oval 6"/>
              <p:cNvSpPr>
                <a:spLocks noChangeArrowheads="1"/>
              </p:cNvSpPr>
              <p:nvPr/>
            </p:nvSpPr>
            <p:spPr bwMode="auto">
              <a:xfrm>
                <a:off x="4372" y="1444"/>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40" name="Oval 7"/>
              <p:cNvSpPr>
                <a:spLocks noChangeArrowheads="1"/>
              </p:cNvSpPr>
              <p:nvPr/>
            </p:nvSpPr>
            <p:spPr bwMode="auto">
              <a:xfrm>
                <a:off x="4372" y="2116"/>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41" name="Oval 8"/>
              <p:cNvSpPr>
                <a:spLocks noChangeArrowheads="1"/>
              </p:cNvSpPr>
              <p:nvPr/>
            </p:nvSpPr>
            <p:spPr bwMode="auto">
              <a:xfrm>
                <a:off x="4036" y="1252"/>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42" name="Oval 9"/>
              <p:cNvSpPr>
                <a:spLocks noChangeArrowheads="1"/>
              </p:cNvSpPr>
              <p:nvPr/>
            </p:nvSpPr>
            <p:spPr bwMode="auto">
              <a:xfrm>
                <a:off x="4036" y="1636"/>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43" name="Line 10"/>
              <p:cNvSpPr>
                <a:spLocks noChangeShapeType="1"/>
              </p:cNvSpPr>
              <p:nvPr/>
            </p:nvSpPr>
            <p:spPr bwMode="auto">
              <a:xfrm flipH="1" flipV="1">
                <a:off x="4176" y="1344"/>
                <a:ext cx="192" cy="144"/>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44" name="Line 11"/>
              <p:cNvSpPr>
                <a:spLocks noChangeShapeType="1"/>
              </p:cNvSpPr>
              <p:nvPr/>
            </p:nvSpPr>
            <p:spPr bwMode="auto">
              <a:xfrm flipH="1">
                <a:off x="4176" y="1536"/>
                <a:ext cx="192" cy="144"/>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45" name="Line 12"/>
              <p:cNvSpPr>
                <a:spLocks noChangeShapeType="1"/>
              </p:cNvSpPr>
              <p:nvPr/>
            </p:nvSpPr>
            <p:spPr bwMode="auto">
              <a:xfrm flipH="1" flipV="1">
                <a:off x="4487" y="1573"/>
                <a:ext cx="232" cy="232"/>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46" name="Line 13"/>
              <p:cNvSpPr>
                <a:spLocks noChangeShapeType="1"/>
              </p:cNvSpPr>
              <p:nvPr/>
            </p:nvSpPr>
            <p:spPr bwMode="auto">
              <a:xfrm flipH="1">
                <a:off x="4492" y="1905"/>
                <a:ext cx="227" cy="227"/>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47" name="Oval 14"/>
              <p:cNvSpPr>
                <a:spLocks noChangeArrowheads="1"/>
              </p:cNvSpPr>
              <p:nvPr/>
            </p:nvSpPr>
            <p:spPr bwMode="auto">
              <a:xfrm>
                <a:off x="4036" y="1924"/>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48" name="Oval 15"/>
              <p:cNvSpPr>
                <a:spLocks noChangeArrowheads="1"/>
              </p:cNvSpPr>
              <p:nvPr/>
            </p:nvSpPr>
            <p:spPr bwMode="auto">
              <a:xfrm>
                <a:off x="4036" y="2308"/>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49" name="Line 16"/>
              <p:cNvSpPr>
                <a:spLocks noChangeShapeType="1"/>
              </p:cNvSpPr>
              <p:nvPr/>
            </p:nvSpPr>
            <p:spPr bwMode="auto">
              <a:xfrm flipH="1" flipV="1">
                <a:off x="4176" y="2016"/>
                <a:ext cx="192" cy="144"/>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50" name="Line 17"/>
              <p:cNvSpPr>
                <a:spLocks noChangeShapeType="1"/>
              </p:cNvSpPr>
              <p:nvPr/>
            </p:nvSpPr>
            <p:spPr bwMode="auto">
              <a:xfrm flipH="1">
                <a:off x="4176" y="2208"/>
                <a:ext cx="192" cy="144"/>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grpSp>
        <p:grpSp>
          <p:nvGrpSpPr>
            <p:cNvPr id="171015" name="Group 18"/>
            <p:cNvGrpSpPr>
              <a:grpSpLocks/>
            </p:cNvGrpSpPr>
            <p:nvPr/>
          </p:nvGrpSpPr>
          <p:grpSpPr bwMode="auto">
            <a:xfrm>
              <a:off x="1860" y="1388"/>
              <a:ext cx="808" cy="1192"/>
              <a:chOff x="2788" y="1252"/>
              <a:chExt cx="808" cy="1192"/>
            </a:xfrm>
          </p:grpSpPr>
          <p:sp>
            <p:nvSpPr>
              <p:cNvPr id="171025" name="Oval 19"/>
              <p:cNvSpPr>
                <a:spLocks noChangeArrowheads="1"/>
              </p:cNvSpPr>
              <p:nvPr/>
            </p:nvSpPr>
            <p:spPr bwMode="auto">
              <a:xfrm>
                <a:off x="2788" y="1780"/>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26" name="Oval 20"/>
              <p:cNvSpPr>
                <a:spLocks noChangeArrowheads="1"/>
              </p:cNvSpPr>
              <p:nvPr/>
            </p:nvSpPr>
            <p:spPr bwMode="auto">
              <a:xfrm>
                <a:off x="3124" y="2116"/>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27" name="Oval 21"/>
              <p:cNvSpPr>
                <a:spLocks noChangeArrowheads="1"/>
              </p:cNvSpPr>
              <p:nvPr/>
            </p:nvSpPr>
            <p:spPr bwMode="auto">
              <a:xfrm>
                <a:off x="3124" y="1444"/>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28" name="Oval 22"/>
              <p:cNvSpPr>
                <a:spLocks noChangeArrowheads="1"/>
              </p:cNvSpPr>
              <p:nvPr/>
            </p:nvSpPr>
            <p:spPr bwMode="auto">
              <a:xfrm>
                <a:off x="3460" y="2308"/>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29" name="Oval 23"/>
              <p:cNvSpPr>
                <a:spLocks noChangeArrowheads="1"/>
              </p:cNvSpPr>
              <p:nvPr/>
            </p:nvSpPr>
            <p:spPr bwMode="auto">
              <a:xfrm>
                <a:off x="3460" y="1924"/>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30" name="Line 24"/>
              <p:cNvSpPr>
                <a:spLocks noChangeShapeType="1"/>
              </p:cNvSpPr>
              <p:nvPr/>
            </p:nvSpPr>
            <p:spPr bwMode="auto">
              <a:xfrm>
                <a:off x="3264" y="2208"/>
                <a:ext cx="192" cy="144"/>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31" name="Line 25"/>
              <p:cNvSpPr>
                <a:spLocks noChangeShapeType="1"/>
              </p:cNvSpPr>
              <p:nvPr/>
            </p:nvSpPr>
            <p:spPr bwMode="auto">
              <a:xfrm flipV="1">
                <a:off x="3264" y="2016"/>
                <a:ext cx="192" cy="144"/>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32" name="Line 26"/>
              <p:cNvSpPr>
                <a:spLocks noChangeShapeType="1"/>
              </p:cNvSpPr>
              <p:nvPr/>
            </p:nvSpPr>
            <p:spPr bwMode="auto">
              <a:xfrm>
                <a:off x="2913" y="1891"/>
                <a:ext cx="232" cy="232"/>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33" name="Line 27"/>
              <p:cNvSpPr>
                <a:spLocks noChangeShapeType="1"/>
              </p:cNvSpPr>
              <p:nvPr/>
            </p:nvSpPr>
            <p:spPr bwMode="auto">
              <a:xfrm flipV="1">
                <a:off x="2912" y="1563"/>
                <a:ext cx="227" cy="227"/>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34" name="Oval 28"/>
              <p:cNvSpPr>
                <a:spLocks noChangeArrowheads="1"/>
              </p:cNvSpPr>
              <p:nvPr/>
            </p:nvSpPr>
            <p:spPr bwMode="auto">
              <a:xfrm>
                <a:off x="3460" y="1636"/>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35" name="Oval 29"/>
              <p:cNvSpPr>
                <a:spLocks noChangeArrowheads="1"/>
              </p:cNvSpPr>
              <p:nvPr/>
            </p:nvSpPr>
            <p:spPr bwMode="auto">
              <a:xfrm>
                <a:off x="3460" y="1252"/>
                <a:ext cx="136" cy="136"/>
              </a:xfrm>
              <a:prstGeom prst="ellipse">
                <a:avLst/>
              </a:prstGeom>
              <a:noFill/>
              <a:ln w="12700">
                <a:solidFill>
                  <a:schemeClr val="tx1"/>
                </a:solidFill>
                <a:round/>
                <a:headEnd/>
                <a:tailEnd/>
              </a:ln>
            </p:spPr>
            <p:txBody>
              <a:bodyPr wrap="none" anchor="ctr">
                <a:prstTxWarp prst="textNoShape">
                  <a:avLst/>
                </a:prstTxWarp>
              </a:bodyPr>
              <a:lstStyle/>
              <a:p>
                <a:endParaRPr lang="en-US"/>
              </a:p>
            </p:txBody>
          </p:sp>
          <p:sp>
            <p:nvSpPr>
              <p:cNvPr id="171036" name="Line 30"/>
              <p:cNvSpPr>
                <a:spLocks noChangeShapeType="1"/>
              </p:cNvSpPr>
              <p:nvPr/>
            </p:nvSpPr>
            <p:spPr bwMode="auto">
              <a:xfrm>
                <a:off x="3264" y="1536"/>
                <a:ext cx="192" cy="144"/>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37" name="Line 31"/>
              <p:cNvSpPr>
                <a:spLocks noChangeShapeType="1"/>
              </p:cNvSpPr>
              <p:nvPr/>
            </p:nvSpPr>
            <p:spPr bwMode="auto">
              <a:xfrm flipV="1">
                <a:off x="3264" y="1344"/>
                <a:ext cx="192" cy="144"/>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grpSp>
        <p:sp>
          <p:nvSpPr>
            <p:cNvPr id="171016" name="Line 32"/>
            <p:cNvSpPr>
              <a:spLocks noChangeShapeType="1"/>
            </p:cNvSpPr>
            <p:nvPr/>
          </p:nvSpPr>
          <p:spPr bwMode="auto">
            <a:xfrm flipH="1">
              <a:off x="1919" y="2553"/>
              <a:ext cx="1" cy="640"/>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17" name="Line 33"/>
            <p:cNvSpPr>
              <a:spLocks noChangeShapeType="1"/>
            </p:cNvSpPr>
            <p:nvPr/>
          </p:nvSpPr>
          <p:spPr bwMode="auto">
            <a:xfrm flipH="1">
              <a:off x="3839" y="2553"/>
              <a:ext cx="1" cy="640"/>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18" name="Line 34"/>
            <p:cNvSpPr>
              <a:spLocks noChangeShapeType="1"/>
            </p:cNvSpPr>
            <p:nvPr/>
          </p:nvSpPr>
          <p:spPr bwMode="auto">
            <a:xfrm>
              <a:off x="1920" y="3158"/>
              <a:ext cx="1904" cy="2"/>
            </a:xfrm>
            <a:prstGeom prst="line">
              <a:avLst/>
            </a:prstGeom>
            <a:noFill/>
            <a:ln w="12700">
              <a:solidFill>
                <a:schemeClr val="tx1"/>
              </a:solidFill>
              <a:prstDash val="dash"/>
              <a:round/>
              <a:headEnd type="stealth" w="med" len="med"/>
              <a:tailEnd type="stealth" w="med" len="med"/>
            </a:ln>
          </p:spPr>
          <p:txBody>
            <a:bodyPr>
              <a:prstTxWarp prst="textNoShape">
                <a:avLst/>
              </a:prstTxWarp>
            </a:bodyPr>
            <a:lstStyle/>
            <a:p>
              <a:endParaRPr lang="en-US"/>
            </a:p>
          </p:txBody>
        </p:sp>
        <p:sp>
          <p:nvSpPr>
            <p:cNvPr id="171019" name="Rectangle 35"/>
            <p:cNvSpPr>
              <a:spLocks noChangeArrowheads="1"/>
            </p:cNvSpPr>
            <p:nvPr/>
          </p:nvSpPr>
          <p:spPr bwMode="auto">
            <a:xfrm>
              <a:off x="2806" y="3189"/>
              <a:ext cx="137" cy="148"/>
            </a:xfrm>
            <a:prstGeom prst="rect">
              <a:avLst/>
            </a:prstGeom>
            <a:noFill/>
            <a:ln w="9525">
              <a:noFill/>
              <a:miter lim="800000"/>
              <a:headEnd/>
              <a:tailEnd/>
            </a:ln>
          </p:spPr>
          <p:txBody>
            <a:bodyPr wrap="none" lIns="92075" tIns="46038" rIns="92075" bIns="46038">
              <a:prstTxWarp prst="textNoShape">
                <a:avLst/>
              </a:prstTxWarp>
              <a:spAutoFit/>
            </a:bodyPr>
            <a:lstStyle/>
            <a:p>
              <a:r>
                <a:rPr lang="en-US" sz="1400">
                  <a:latin typeface="Arial" charset="0"/>
                </a:rPr>
                <a:t>d</a:t>
              </a:r>
            </a:p>
          </p:txBody>
        </p:sp>
        <p:sp>
          <p:nvSpPr>
            <p:cNvPr id="171020" name="Line 36"/>
            <p:cNvSpPr>
              <a:spLocks noChangeShapeType="1"/>
            </p:cNvSpPr>
            <p:nvPr/>
          </p:nvSpPr>
          <p:spPr bwMode="auto">
            <a:xfrm flipH="1">
              <a:off x="2893" y="2553"/>
              <a:ext cx="2" cy="378"/>
            </a:xfrm>
            <a:prstGeom prst="line">
              <a:avLst/>
            </a:prstGeom>
            <a:noFill/>
            <a:ln w="12700">
              <a:solidFill>
                <a:schemeClr val="tx1"/>
              </a:solidFill>
              <a:round/>
              <a:headEnd type="none" w="sm" len="sm"/>
              <a:tailEnd type="none" w="sm" len="sm"/>
            </a:ln>
          </p:spPr>
          <p:txBody>
            <a:bodyPr>
              <a:prstTxWarp prst="textNoShape">
                <a:avLst/>
              </a:prstTxWarp>
            </a:bodyPr>
            <a:lstStyle/>
            <a:p>
              <a:endParaRPr lang="en-US"/>
            </a:p>
          </p:txBody>
        </p:sp>
        <p:sp>
          <p:nvSpPr>
            <p:cNvPr id="171021" name="Line 37"/>
            <p:cNvSpPr>
              <a:spLocks noChangeShapeType="1"/>
            </p:cNvSpPr>
            <p:nvPr/>
          </p:nvSpPr>
          <p:spPr bwMode="auto">
            <a:xfrm>
              <a:off x="1920" y="2822"/>
              <a:ext cx="963" cy="3"/>
            </a:xfrm>
            <a:prstGeom prst="line">
              <a:avLst/>
            </a:prstGeom>
            <a:noFill/>
            <a:ln w="12700">
              <a:solidFill>
                <a:schemeClr val="tx1"/>
              </a:solidFill>
              <a:prstDash val="dash"/>
              <a:round/>
              <a:headEnd type="stealth" w="med" len="med"/>
              <a:tailEnd type="stealth" w="med" len="med"/>
            </a:ln>
          </p:spPr>
          <p:txBody>
            <a:bodyPr>
              <a:prstTxWarp prst="textNoShape">
                <a:avLst/>
              </a:prstTxWarp>
            </a:bodyPr>
            <a:lstStyle/>
            <a:p>
              <a:endParaRPr lang="en-US"/>
            </a:p>
          </p:txBody>
        </p:sp>
        <p:sp>
          <p:nvSpPr>
            <p:cNvPr id="171022" name="Rectangle 38"/>
            <p:cNvSpPr>
              <a:spLocks noChangeArrowheads="1"/>
            </p:cNvSpPr>
            <p:nvPr/>
          </p:nvSpPr>
          <p:spPr bwMode="auto">
            <a:xfrm>
              <a:off x="2182" y="2830"/>
              <a:ext cx="256" cy="147"/>
            </a:xfrm>
            <a:prstGeom prst="rect">
              <a:avLst/>
            </a:prstGeom>
            <a:noFill/>
            <a:ln w="9525">
              <a:noFill/>
              <a:miter lim="800000"/>
              <a:headEnd/>
              <a:tailEnd/>
            </a:ln>
          </p:spPr>
          <p:txBody>
            <a:bodyPr wrap="none" lIns="92075" tIns="46038" rIns="92075" bIns="46038">
              <a:prstTxWarp prst="textNoShape">
                <a:avLst/>
              </a:prstTxWarp>
              <a:spAutoFit/>
            </a:bodyPr>
            <a:lstStyle/>
            <a:p>
              <a:r>
                <a:rPr lang="en-US" sz="1400">
                  <a:latin typeface="Arial" charset="0"/>
                </a:rPr>
                <a:t>d / 2</a:t>
              </a:r>
            </a:p>
          </p:txBody>
        </p:sp>
        <p:sp>
          <p:nvSpPr>
            <p:cNvPr id="171023" name="Rectangle 39"/>
            <p:cNvSpPr>
              <a:spLocks noChangeArrowheads="1"/>
            </p:cNvSpPr>
            <p:nvPr/>
          </p:nvSpPr>
          <p:spPr bwMode="auto">
            <a:xfrm>
              <a:off x="1292" y="1900"/>
              <a:ext cx="1488" cy="147"/>
            </a:xfrm>
            <a:prstGeom prst="rect">
              <a:avLst/>
            </a:prstGeom>
            <a:noFill/>
            <a:ln w="9525">
              <a:noFill/>
              <a:miter lim="800000"/>
              <a:headEnd/>
              <a:tailEnd/>
            </a:ln>
          </p:spPr>
          <p:txBody>
            <a:bodyPr lIns="92075" tIns="46038" rIns="92075" bIns="46038">
              <a:prstTxWarp prst="textNoShape">
                <a:avLst/>
              </a:prstTxWarp>
              <a:spAutoFit/>
            </a:bodyPr>
            <a:lstStyle/>
            <a:p>
              <a:pPr>
                <a:spcBef>
                  <a:spcPct val="50000"/>
                </a:spcBef>
              </a:pPr>
              <a:r>
                <a:rPr lang="en-US" sz="1400">
                  <a:latin typeface="Arial" charset="0"/>
                </a:rPr>
                <a:t>Initial State</a:t>
              </a:r>
            </a:p>
          </p:txBody>
        </p:sp>
        <p:sp>
          <p:nvSpPr>
            <p:cNvPr id="171024" name="Rectangle 40"/>
            <p:cNvSpPr>
              <a:spLocks noChangeArrowheads="1"/>
            </p:cNvSpPr>
            <p:nvPr/>
          </p:nvSpPr>
          <p:spPr bwMode="auto">
            <a:xfrm>
              <a:off x="3888" y="1908"/>
              <a:ext cx="499" cy="148"/>
            </a:xfrm>
            <a:prstGeom prst="rect">
              <a:avLst/>
            </a:prstGeom>
            <a:noFill/>
            <a:ln w="9525">
              <a:noFill/>
              <a:miter lim="800000"/>
              <a:headEnd/>
              <a:tailEnd/>
            </a:ln>
          </p:spPr>
          <p:txBody>
            <a:bodyPr wrap="none" lIns="92075" tIns="46038" rIns="92075" bIns="46038">
              <a:prstTxWarp prst="textNoShape">
                <a:avLst/>
              </a:prstTxWarp>
              <a:spAutoFit/>
            </a:bodyPr>
            <a:lstStyle/>
            <a:p>
              <a:r>
                <a:rPr lang="en-US" sz="1400">
                  <a:latin typeface="Arial" charset="0"/>
                </a:rPr>
                <a:t>Final State</a:t>
              </a:r>
            </a:p>
          </p:txBody>
        </p:sp>
      </p:grpSp>
    </p:spTree>
    <p:extLst>
      <p:ext uri="{BB962C8B-B14F-4D97-AF65-F5344CB8AC3E}">
        <p14:creationId xmlns:p14="http://schemas.microsoft.com/office/powerpoint/2010/main" val="36432141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2"/>
          <p:cNvSpPr>
            <a:spLocks noGrp="1" noChangeArrowheads="1"/>
          </p:cNvSpPr>
          <p:nvPr>
            <p:ph type="title"/>
          </p:nvPr>
        </p:nvSpPr>
        <p:spPr/>
        <p:txBody>
          <a:bodyPr/>
          <a:lstStyle/>
          <a:p>
            <a:r>
              <a:rPr lang="en-US"/>
              <a:t>Bidirectional search</a:t>
            </a:r>
          </a:p>
        </p:txBody>
      </p:sp>
      <p:sp>
        <p:nvSpPr>
          <p:cNvPr id="172037" name="Rectangle 3"/>
          <p:cNvSpPr>
            <a:spLocks noGrp="1" noChangeArrowheads="1"/>
          </p:cNvSpPr>
          <p:nvPr>
            <p:ph idx="1"/>
          </p:nvPr>
        </p:nvSpPr>
        <p:spPr>
          <a:xfrm>
            <a:off x="250825" y="2051050"/>
            <a:ext cx="8385175" cy="4762500"/>
          </a:xfrm>
        </p:spPr>
        <p:txBody>
          <a:bodyPr/>
          <a:lstStyle/>
          <a:p>
            <a:r>
              <a:rPr lang="en-US" altLang="ja-JP" sz="2800">
                <a:solidFill>
                  <a:schemeClr val="hlink"/>
                </a:solidFill>
              </a:rPr>
              <a:t>Bidirectional search merits:</a:t>
            </a:r>
          </a:p>
          <a:p>
            <a:pPr lvl="1"/>
            <a:r>
              <a:rPr lang="en-US" altLang="ja-JP" sz="2400">
                <a:cs typeface="ＭＳ Ｐゴシック" charset="-128"/>
              </a:rPr>
              <a:t>Big difference for problems with branching factor </a:t>
            </a:r>
            <a:r>
              <a:rPr lang="en-US" altLang="ja-JP" sz="2400" i="1">
                <a:cs typeface="ＭＳ Ｐゴシック" charset="-128"/>
              </a:rPr>
              <a:t>b </a:t>
            </a:r>
            <a:r>
              <a:rPr lang="en-US" altLang="ja-JP" sz="2400">
                <a:cs typeface="ＭＳ Ｐゴシック" charset="-128"/>
              </a:rPr>
              <a:t>in both directions</a:t>
            </a:r>
          </a:p>
          <a:p>
            <a:pPr lvl="2"/>
            <a:r>
              <a:rPr lang="en-US" altLang="ja-JP" sz="2000">
                <a:ea typeface="ＭＳ Ｐゴシック" charset="-128"/>
                <a:cs typeface="ＭＳ Ｐゴシック" charset="-128"/>
              </a:rPr>
              <a:t>A solution of length </a:t>
            </a:r>
            <a:r>
              <a:rPr lang="en-US" altLang="ja-JP" sz="2000" i="1">
                <a:ea typeface="ＭＳ Ｐゴシック" charset="-128"/>
                <a:cs typeface="ＭＳ Ｐゴシック" charset="-128"/>
              </a:rPr>
              <a:t>d</a:t>
            </a:r>
            <a:r>
              <a:rPr lang="en-US" altLang="ja-JP" sz="2000">
                <a:ea typeface="ＭＳ Ｐゴシック" charset="-128"/>
                <a:cs typeface="ＭＳ Ｐゴシック" charset="-128"/>
              </a:rPr>
              <a:t> will be found in O(2</a:t>
            </a:r>
            <a:r>
              <a:rPr lang="en-US" altLang="ja-JP" sz="2000" i="1">
                <a:ea typeface="ＭＳ Ｐゴシック" charset="-128"/>
                <a:cs typeface="ＭＳ Ｐゴシック" charset="-128"/>
              </a:rPr>
              <a:t>b</a:t>
            </a:r>
            <a:r>
              <a:rPr lang="en-US" altLang="ja-JP" sz="2000" i="1" baseline="30000">
                <a:ea typeface="ＭＳ Ｐゴシック" charset="-128"/>
                <a:cs typeface="ＭＳ Ｐゴシック" charset="-128"/>
              </a:rPr>
              <a:t>d</a:t>
            </a:r>
            <a:r>
              <a:rPr lang="en-US" altLang="ja-JP" sz="2000" baseline="30000">
                <a:ea typeface="ＭＳ Ｐゴシック" charset="-128"/>
                <a:cs typeface="ＭＳ Ｐゴシック" charset="-128"/>
              </a:rPr>
              <a:t>/2</a:t>
            </a:r>
            <a:r>
              <a:rPr lang="en-US" altLang="ja-JP" sz="2000">
                <a:ea typeface="ＭＳ Ｐゴシック" charset="-128"/>
                <a:cs typeface="ＭＳ Ｐゴシック" charset="-128"/>
              </a:rPr>
              <a:t>) = O(</a:t>
            </a:r>
            <a:r>
              <a:rPr lang="en-US" altLang="ja-JP" sz="2000" i="1">
                <a:ea typeface="ＭＳ Ｐゴシック" charset="-128"/>
                <a:cs typeface="ＭＳ Ｐゴシック" charset="-128"/>
              </a:rPr>
              <a:t>b</a:t>
            </a:r>
            <a:r>
              <a:rPr lang="en-US" altLang="ja-JP" sz="2000" i="1" baseline="30000">
                <a:ea typeface="ＭＳ Ｐゴシック" charset="-128"/>
                <a:cs typeface="ＭＳ Ｐゴシック" charset="-128"/>
              </a:rPr>
              <a:t>d</a:t>
            </a:r>
            <a:r>
              <a:rPr lang="en-US" altLang="ja-JP" sz="2000" baseline="30000">
                <a:ea typeface="ＭＳ Ｐゴシック" charset="-128"/>
                <a:cs typeface="ＭＳ Ｐゴシック" charset="-128"/>
              </a:rPr>
              <a:t>/2</a:t>
            </a:r>
            <a:r>
              <a:rPr lang="en-US" altLang="ja-JP" sz="2000">
                <a:ea typeface="ＭＳ Ｐゴシック" charset="-128"/>
                <a:cs typeface="ＭＳ Ｐゴシック" charset="-128"/>
              </a:rPr>
              <a:t>)</a:t>
            </a:r>
          </a:p>
          <a:p>
            <a:pPr lvl="2"/>
            <a:r>
              <a:rPr lang="en-US" altLang="ja-JP" sz="2000">
                <a:ea typeface="ＭＳ Ｐゴシック" charset="-128"/>
                <a:cs typeface="ＭＳ Ｐゴシック" charset="-128"/>
              </a:rPr>
              <a:t>For </a:t>
            </a:r>
            <a:r>
              <a:rPr lang="en-US" altLang="ja-JP" sz="2000" i="1">
                <a:ea typeface="ＭＳ Ｐゴシック" charset="-128"/>
                <a:cs typeface="ＭＳ Ｐゴシック" charset="-128"/>
              </a:rPr>
              <a:t>b</a:t>
            </a:r>
            <a:r>
              <a:rPr lang="en-US" altLang="ja-JP" sz="2000">
                <a:ea typeface="ＭＳ Ｐゴシック" charset="-128"/>
                <a:cs typeface="ＭＳ Ｐゴシック" charset="-128"/>
              </a:rPr>
              <a:t> = 10 and </a:t>
            </a:r>
            <a:r>
              <a:rPr lang="en-US" altLang="ja-JP" sz="2000" i="1">
                <a:ea typeface="ＭＳ Ｐゴシック" charset="-128"/>
                <a:cs typeface="ＭＳ Ｐゴシック" charset="-128"/>
              </a:rPr>
              <a:t>d</a:t>
            </a:r>
            <a:r>
              <a:rPr lang="en-US" altLang="ja-JP" sz="2000">
                <a:ea typeface="ＭＳ Ｐゴシック" charset="-128"/>
                <a:cs typeface="ＭＳ Ｐゴシック" charset="-128"/>
              </a:rPr>
              <a:t> = 6, only 2,222 nodes are needed instead of 1,111,111 for breadth-first search</a:t>
            </a:r>
          </a:p>
        </p:txBody>
      </p:sp>
      <p:sp>
        <p:nvSpPr>
          <p:cNvPr id="172035" name="Slide Number Placeholder 5"/>
          <p:cNvSpPr>
            <a:spLocks noGrp="1"/>
          </p:cNvSpPr>
          <p:nvPr>
            <p:ph type="sldNum" sz="quarter" idx="4294967295"/>
          </p:nvPr>
        </p:nvSpPr>
        <p:spPr>
          <a:xfrm rot="16200000">
            <a:off x="8227377" y="5885497"/>
            <a:ext cx="1315721" cy="365125"/>
          </a:xfrm>
          <a:noFill/>
        </p:spPr>
        <p:txBody>
          <a:bodyPr/>
          <a:lstStyle/>
          <a:p>
            <a:fld id="{B995A16E-5076-6147-89C1-D9C65064A03E}" type="slidenum">
              <a:rPr lang="en-US" smtClean="0"/>
              <a:pPr/>
              <a:t>108</a:t>
            </a:fld>
            <a:endParaRPr lang="en-US"/>
          </a:p>
        </p:txBody>
      </p:sp>
    </p:spTree>
    <p:extLst>
      <p:ext uri="{BB962C8B-B14F-4D97-AF65-F5344CB8AC3E}">
        <p14:creationId xmlns:p14="http://schemas.microsoft.com/office/powerpoint/2010/main" val="10318278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2"/>
          <p:cNvSpPr>
            <a:spLocks noGrp="1" noChangeArrowheads="1"/>
          </p:cNvSpPr>
          <p:nvPr>
            <p:ph type="title"/>
          </p:nvPr>
        </p:nvSpPr>
        <p:spPr/>
        <p:txBody>
          <a:bodyPr/>
          <a:lstStyle/>
          <a:p>
            <a:r>
              <a:rPr lang="en-US"/>
              <a:t>Bidirectional search</a:t>
            </a:r>
          </a:p>
        </p:txBody>
      </p:sp>
      <p:sp>
        <p:nvSpPr>
          <p:cNvPr id="173061" name="Rectangle 3"/>
          <p:cNvSpPr>
            <a:spLocks noGrp="1" noChangeArrowheads="1"/>
          </p:cNvSpPr>
          <p:nvPr>
            <p:ph idx="1"/>
          </p:nvPr>
        </p:nvSpPr>
        <p:spPr>
          <a:xfrm>
            <a:off x="323850" y="1773238"/>
            <a:ext cx="8385175" cy="4762500"/>
          </a:xfrm>
        </p:spPr>
        <p:txBody>
          <a:bodyPr/>
          <a:lstStyle/>
          <a:p>
            <a:r>
              <a:rPr lang="en-US" altLang="ja-JP" sz="2800">
                <a:solidFill>
                  <a:schemeClr val="hlink"/>
                </a:solidFill>
              </a:rPr>
              <a:t>Bidirectional search issues</a:t>
            </a:r>
          </a:p>
          <a:p>
            <a:pPr lvl="1"/>
            <a:r>
              <a:rPr lang="en-US" altLang="ja-JP" sz="2400" i="1">
                <a:solidFill>
                  <a:srgbClr val="0000FF"/>
                </a:solidFill>
                <a:cs typeface="ＭＳ Ｐゴシック" charset="-128"/>
              </a:rPr>
              <a:t>Predecessors</a:t>
            </a:r>
            <a:r>
              <a:rPr lang="en-US" altLang="ja-JP" sz="2400" i="1">
                <a:cs typeface="ＭＳ Ｐゴシック" charset="-128"/>
              </a:rPr>
              <a:t> </a:t>
            </a:r>
            <a:r>
              <a:rPr lang="en-US" altLang="ja-JP" sz="2400">
                <a:cs typeface="ＭＳ Ｐゴシック" charset="-128"/>
              </a:rPr>
              <a:t>of a node need to be generated</a:t>
            </a:r>
          </a:p>
          <a:p>
            <a:pPr lvl="2"/>
            <a:r>
              <a:rPr lang="en-US" altLang="ja-JP" sz="2000">
                <a:ea typeface="ＭＳ Ｐゴシック" charset="-128"/>
                <a:cs typeface="ＭＳ Ｐゴシック" charset="-128"/>
              </a:rPr>
              <a:t>Difficult when operators are not reversible</a:t>
            </a:r>
          </a:p>
          <a:p>
            <a:pPr lvl="1"/>
            <a:r>
              <a:rPr lang="en-US" altLang="ja-JP" sz="2400">
                <a:cs typeface="ＭＳ Ｐゴシック" charset="-128"/>
              </a:rPr>
              <a:t>What to do if there is no</a:t>
            </a:r>
            <a:r>
              <a:rPr lang="en-US" altLang="ja-JP" sz="2400" i="1">
                <a:solidFill>
                  <a:srgbClr val="0000FF"/>
                </a:solidFill>
                <a:cs typeface="ＭＳ Ｐゴシック" charset="-128"/>
              </a:rPr>
              <a:t> explicit list of goal</a:t>
            </a:r>
            <a:r>
              <a:rPr lang="en-US" altLang="ja-JP" sz="2400">
                <a:cs typeface="ＭＳ Ｐゴシック" charset="-128"/>
              </a:rPr>
              <a:t> states?</a:t>
            </a:r>
          </a:p>
          <a:p>
            <a:pPr lvl="1"/>
            <a:r>
              <a:rPr lang="en-US" altLang="ja-JP" sz="2400">
                <a:cs typeface="ＭＳ Ｐゴシック" charset="-128"/>
              </a:rPr>
              <a:t>For each node: </a:t>
            </a:r>
            <a:r>
              <a:rPr lang="en-US" altLang="ja-JP" sz="2400" i="1">
                <a:solidFill>
                  <a:srgbClr val="0000FF"/>
                </a:solidFill>
                <a:cs typeface="ＭＳ Ｐゴシック" charset="-128"/>
              </a:rPr>
              <a:t>check if it appeared in the other search</a:t>
            </a:r>
          </a:p>
          <a:p>
            <a:pPr lvl="2"/>
            <a:r>
              <a:rPr lang="en-US" altLang="ja-JP" sz="2000">
                <a:ea typeface="ＭＳ Ｐゴシック" charset="-128"/>
                <a:cs typeface="ＭＳ Ｐゴシック" charset="-128"/>
              </a:rPr>
              <a:t>Needs a hash table of O(</a:t>
            </a:r>
            <a:r>
              <a:rPr lang="en-US" altLang="ja-JP" sz="2000" i="1">
                <a:ea typeface="ＭＳ Ｐゴシック" charset="-128"/>
                <a:cs typeface="ＭＳ Ｐゴシック" charset="-128"/>
              </a:rPr>
              <a:t>b</a:t>
            </a:r>
            <a:r>
              <a:rPr lang="en-US" altLang="ja-JP" sz="2000" i="1" baseline="30000">
                <a:ea typeface="ＭＳ Ｐゴシック" charset="-128"/>
                <a:cs typeface="ＭＳ Ｐゴシック" charset="-128"/>
              </a:rPr>
              <a:t>d</a:t>
            </a:r>
            <a:r>
              <a:rPr lang="en-US" altLang="ja-JP" sz="2000" baseline="30000">
                <a:ea typeface="ＭＳ Ｐゴシック" charset="-128"/>
                <a:cs typeface="ＭＳ Ｐゴシック" charset="-128"/>
              </a:rPr>
              <a:t>/2</a:t>
            </a:r>
            <a:r>
              <a:rPr lang="en-US" altLang="ja-JP" sz="2000">
                <a:ea typeface="ＭＳ Ｐゴシック" charset="-128"/>
                <a:cs typeface="ＭＳ Ｐゴシック" charset="-128"/>
              </a:rPr>
              <a:t>)</a:t>
            </a:r>
          </a:p>
          <a:p>
            <a:pPr lvl="1"/>
            <a:r>
              <a:rPr lang="en-US" altLang="ja-JP" sz="2400">
                <a:cs typeface="ＭＳ Ｐゴシック" charset="-128"/>
              </a:rPr>
              <a:t>What is the </a:t>
            </a:r>
            <a:r>
              <a:rPr lang="en-US" altLang="ja-JP" sz="2400" i="1">
                <a:solidFill>
                  <a:srgbClr val="0000FF"/>
                </a:solidFill>
                <a:cs typeface="ＭＳ Ｐゴシック" charset="-128"/>
              </a:rPr>
              <a:t>best search strategy</a:t>
            </a:r>
            <a:r>
              <a:rPr lang="en-US" altLang="ja-JP" sz="2400">
                <a:cs typeface="ＭＳ Ｐゴシック" charset="-128"/>
              </a:rPr>
              <a:t> for the two searches?</a:t>
            </a:r>
            <a:endParaRPr lang="en-US" sz="2400"/>
          </a:p>
        </p:txBody>
      </p:sp>
      <p:sp>
        <p:nvSpPr>
          <p:cNvPr id="173059" name="Slide Number Placeholder 5"/>
          <p:cNvSpPr>
            <a:spLocks noGrp="1"/>
          </p:cNvSpPr>
          <p:nvPr>
            <p:ph type="sldNum" sz="quarter" idx="4294967295"/>
          </p:nvPr>
        </p:nvSpPr>
        <p:spPr>
          <a:xfrm rot="16200000">
            <a:off x="8227377" y="5885497"/>
            <a:ext cx="1315721" cy="365125"/>
          </a:xfrm>
          <a:noFill/>
        </p:spPr>
        <p:txBody>
          <a:bodyPr/>
          <a:lstStyle/>
          <a:p>
            <a:fld id="{41020D7A-D0AF-2A4F-AF96-59BD14B43539}" type="slidenum">
              <a:rPr lang="en-US" smtClean="0"/>
              <a:pPr/>
              <a:t>109</a:t>
            </a:fld>
            <a:endParaRPr lang="en-US"/>
          </a:p>
        </p:txBody>
      </p:sp>
    </p:spTree>
    <p:extLst>
      <p:ext uri="{BB962C8B-B14F-4D97-AF65-F5344CB8AC3E}">
        <p14:creationId xmlns:p14="http://schemas.microsoft.com/office/powerpoint/2010/main" val="263739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11</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89" name="Rectangle 10"/>
          <p:cNvSpPr>
            <a:spLocks noChangeArrowheads="1"/>
          </p:cNvSpPr>
          <p:nvPr/>
        </p:nvSpPr>
        <p:spPr bwMode="auto">
          <a:xfrm>
            <a:off x="1219200" y="4876800"/>
            <a:ext cx="4191000" cy="9906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8141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2"/>
          <p:cNvSpPr>
            <a:spLocks noGrp="1" noChangeArrowheads="1"/>
          </p:cNvSpPr>
          <p:nvPr>
            <p:ph type="title"/>
          </p:nvPr>
        </p:nvSpPr>
        <p:spPr>
          <a:xfrm>
            <a:off x="304800" y="-228600"/>
            <a:ext cx="5791200" cy="1371600"/>
          </a:xfrm>
        </p:spPr>
        <p:txBody>
          <a:bodyPr/>
          <a:lstStyle/>
          <a:p>
            <a:r>
              <a:rPr lang="en-US" dirty="0"/>
              <a:t>Comparing uninformed search strategies</a:t>
            </a:r>
          </a:p>
        </p:txBody>
      </p:sp>
      <p:sp>
        <p:nvSpPr>
          <p:cNvPr id="174083" name="Slide Number Placeholder 5"/>
          <p:cNvSpPr>
            <a:spLocks noGrp="1"/>
          </p:cNvSpPr>
          <p:nvPr>
            <p:ph type="sldNum" sz="quarter" idx="4294967295"/>
          </p:nvPr>
        </p:nvSpPr>
        <p:spPr>
          <a:xfrm rot="16200000">
            <a:off x="8227377" y="5885497"/>
            <a:ext cx="1315721" cy="365125"/>
          </a:xfrm>
          <a:noFill/>
        </p:spPr>
        <p:txBody>
          <a:bodyPr/>
          <a:lstStyle/>
          <a:p>
            <a:fld id="{6D60694B-7FF3-724B-9828-A30F72DEDF3E}" type="slidenum">
              <a:rPr lang="en-US" smtClean="0"/>
              <a:pPr/>
              <a:t>110</a:t>
            </a:fld>
            <a:endParaRPr lang="en-US"/>
          </a:p>
        </p:txBody>
      </p:sp>
      <p:sp>
        <p:nvSpPr>
          <p:cNvPr id="8" name="Rectangle 3"/>
          <p:cNvSpPr txBox="1">
            <a:spLocks noChangeArrowheads="1"/>
          </p:cNvSpPr>
          <p:nvPr/>
        </p:nvSpPr>
        <p:spPr bwMode="auto">
          <a:xfrm>
            <a:off x="457200" y="1295400"/>
            <a:ext cx="8534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9pPr>
          </a:lstStyle>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rPr>
              <a:t>Criterion		</a:t>
            </a:r>
            <a:r>
              <a:rPr kumimoji="1" lang="en-US" sz="1800" b="0" i="0" u="none" strike="noStrike" kern="0" cap="none" spc="0" normalizeH="0" baseline="0" noProof="0">
                <a:ln>
                  <a:noFill/>
                </a:ln>
                <a:solidFill>
                  <a:srgbClr val="0066FF"/>
                </a:solidFill>
                <a:effectLst/>
                <a:uLnTx/>
                <a:uFillTx/>
                <a:latin typeface="Tahoma"/>
                <a:ea typeface="ＭＳ Ｐゴシック" charset="-128"/>
                <a:cs typeface="ＭＳ Ｐゴシック" charset="-128"/>
              </a:rPr>
              <a:t>Breadth-	Uniform	Depth-	Depth-	Iterative	  Bidirectional</a:t>
            </a: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rPr>
              <a:t>			</a:t>
            </a:r>
            <a:r>
              <a:rPr kumimoji="1" lang="en-US" sz="1800" b="0" i="0" u="none" strike="noStrike" kern="0" cap="none" spc="0" normalizeH="0" baseline="0" noProof="0">
                <a:ln>
                  <a:noFill/>
                </a:ln>
                <a:solidFill>
                  <a:srgbClr val="0066FF"/>
                </a:solidFill>
                <a:effectLst/>
                <a:uLnTx/>
                <a:uFillTx/>
                <a:latin typeface="Tahoma"/>
                <a:ea typeface="ＭＳ Ｐゴシック" charset="-128"/>
                <a:cs typeface="ＭＳ Ｐゴシック" charset="-128"/>
              </a:rPr>
              <a:t>first	cost	first	limited	deepening</a:t>
            </a: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rPr>
              <a:t>  (if applicable)</a:t>
            </a: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endPar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endParaRP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r>
              <a:rPr kumimoji="1" lang="en-US" sz="1800" b="0" i="0" u="none" strike="noStrike" kern="0" cap="none" spc="0" normalizeH="0" baseline="0" noProof="0">
                <a:ln>
                  <a:noFill/>
                </a:ln>
                <a:solidFill>
                  <a:srgbClr val="0066FF"/>
                </a:solidFill>
                <a:effectLst/>
                <a:uLnTx/>
                <a:uFillTx/>
                <a:latin typeface="Tahoma"/>
                <a:ea typeface="ＭＳ Ｐゴシック" charset="-128"/>
                <a:cs typeface="ＭＳ Ｐゴシック" charset="-128"/>
              </a:rPr>
              <a:t>Time</a:t>
            </a: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rPr>
              <a:t>		b^d	b^d	b^m	b^l	b^d	  b^(d/2)</a:t>
            </a: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endPar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endParaRP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r>
              <a:rPr kumimoji="1" lang="en-US" sz="1800" b="0" i="0" u="none" strike="noStrike" kern="0" cap="none" spc="0" normalizeH="0" baseline="0" noProof="0">
                <a:ln>
                  <a:noFill/>
                </a:ln>
                <a:solidFill>
                  <a:srgbClr val="0066FF"/>
                </a:solidFill>
                <a:effectLst/>
                <a:uLnTx/>
                <a:uFillTx/>
                <a:latin typeface="Tahoma"/>
                <a:ea typeface="ＭＳ Ｐゴシック" charset="-128"/>
                <a:cs typeface="ＭＳ Ｐゴシック" charset="-128"/>
              </a:rPr>
              <a:t>Space</a:t>
            </a: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rPr>
              <a:t>		b^d	b^d	bm	bl	bd	  b^(d/2)</a:t>
            </a: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endPar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endParaRP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r>
              <a:rPr kumimoji="1" lang="en-US" sz="1800" b="0" i="0" u="none" strike="noStrike" kern="0" cap="none" spc="0" normalizeH="0" baseline="0" noProof="0">
                <a:ln>
                  <a:noFill/>
                </a:ln>
                <a:solidFill>
                  <a:srgbClr val="0066FF"/>
                </a:solidFill>
                <a:effectLst/>
                <a:uLnTx/>
                <a:uFillTx/>
                <a:latin typeface="Tahoma"/>
                <a:ea typeface="ＭＳ Ｐゴシック" charset="-128"/>
                <a:cs typeface="ＭＳ Ｐゴシック" charset="-128"/>
              </a:rPr>
              <a:t>Optimal</a:t>
            </a: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rPr>
              <a:t>?		Yes	Yes	No	No	Yes	  Yes</a:t>
            </a: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endPar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endParaRP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r>
              <a:rPr kumimoji="1" lang="en-US" sz="1800" b="0" i="0" u="none" strike="noStrike" kern="0" cap="none" spc="0" normalizeH="0" baseline="0" noProof="0">
                <a:ln>
                  <a:noFill/>
                </a:ln>
                <a:solidFill>
                  <a:srgbClr val="0066FF"/>
                </a:solidFill>
                <a:effectLst/>
                <a:uLnTx/>
                <a:uFillTx/>
                <a:latin typeface="Tahoma"/>
                <a:ea typeface="ＭＳ Ｐゴシック" charset="-128"/>
                <a:cs typeface="ＭＳ Ｐゴシック" charset="-128"/>
              </a:rPr>
              <a:t>Complete</a:t>
            </a: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rPr>
              <a:t>? 	Yes	Yes	No	Yes,</a:t>
            </a: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sym typeface="Symbol" charset="2"/>
              </a:rPr>
              <a:t>	Yes	  Yes</a:t>
            </a: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rPr>
              <a:t>						if l</a:t>
            </a:r>
            <a:r>
              <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sym typeface="Symbol" charset="2"/>
              </a:rPr>
              <a:t>d</a:t>
            </a:r>
          </a:p>
          <a:p>
            <a:pPr marL="342900" marR="0" lvl="0" indent="-342900" algn="l" defTabSz="914400" rtl="0" eaLnBrk="0" fontAlgn="base" latinLnBrk="0" hangingPunct="0">
              <a:lnSpc>
                <a:spcPct val="90000"/>
              </a:lnSpc>
              <a:spcBef>
                <a:spcPct val="20000"/>
              </a:spcBef>
              <a:spcAft>
                <a:spcPct val="0"/>
              </a:spcAft>
              <a:buClr>
                <a:srgbClr val="000000"/>
              </a:buClr>
              <a:buSzTx/>
              <a:buFontTx/>
              <a:buNone/>
              <a:tabLst/>
              <a:defRPr/>
            </a:pPr>
            <a:endParaRPr kumimoji="1" lang="en-US" sz="1800" b="0" i="0" u="none" strike="noStrike" kern="0" cap="none" spc="0" normalizeH="0" baseline="0" noProof="0">
              <a:ln>
                <a:noFill/>
              </a:ln>
              <a:solidFill>
                <a:srgbClr val="000000"/>
              </a:solidFill>
              <a:effectLst/>
              <a:uLnTx/>
              <a:uFillTx/>
              <a:latin typeface="Tahoma"/>
              <a:ea typeface="ＭＳ Ｐゴシック" charset="-128"/>
              <a:cs typeface="ＭＳ Ｐゴシック" charset="-128"/>
              <a:sym typeface="Symbol" charset="2"/>
            </a:endParaRPr>
          </a:p>
          <a:p>
            <a:pPr marL="742950" marR="0" lvl="1" indent="-285750" algn="l" defTabSz="914400" rtl="0" eaLnBrk="0" fontAlgn="base" latinLnBrk="0" hangingPunct="0">
              <a:lnSpc>
                <a:spcPct val="90000"/>
              </a:lnSpc>
              <a:spcBef>
                <a:spcPct val="20000"/>
              </a:spcBef>
              <a:spcAft>
                <a:spcPct val="0"/>
              </a:spcAft>
              <a:buClr>
                <a:srgbClr val="000000"/>
              </a:buClr>
              <a:buSzTx/>
              <a:buFontTx/>
              <a:buChar char="•"/>
              <a:tabLst/>
              <a:defRPr/>
            </a:pPr>
            <a:r>
              <a:rPr kumimoji="1" lang="en-US" sz="2000" b="0" i="1" u="none" strike="noStrike" kern="0" cap="none" spc="0" normalizeH="0" baseline="0" noProof="0">
                <a:ln>
                  <a:noFill/>
                </a:ln>
                <a:solidFill>
                  <a:srgbClr val="996633"/>
                </a:solidFill>
                <a:effectLst/>
                <a:uLnTx/>
                <a:uFillTx/>
                <a:latin typeface="Tahoma"/>
                <a:ea typeface="ＭＳ Ｐゴシック" charset="-128"/>
              </a:rPr>
              <a:t>b –  </a:t>
            </a:r>
            <a:r>
              <a:rPr kumimoji="1" lang="en-US" sz="2000" b="0" i="0" u="none" strike="noStrike" kern="0" cap="none" spc="0" normalizeH="0" baseline="0" noProof="0">
                <a:ln>
                  <a:noFill/>
                </a:ln>
                <a:solidFill>
                  <a:srgbClr val="996633"/>
                </a:solidFill>
                <a:effectLst/>
                <a:uLnTx/>
                <a:uFillTx/>
                <a:latin typeface="Tahoma"/>
                <a:ea typeface="ＭＳ Ｐゴシック" charset="-128"/>
              </a:rPr>
              <a:t>max branching factor of the search tree</a:t>
            </a:r>
          </a:p>
          <a:p>
            <a:pPr marL="742950" marR="0" lvl="1" indent="-285750" algn="l" defTabSz="914400" rtl="0" eaLnBrk="0" fontAlgn="base" latinLnBrk="0" hangingPunct="0">
              <a:lnSpc>
                <a:spcPct val="90000"/>
              </a:lnSpc>
              <a:spcBef>
                <a:spcPct val="20000"/>
              </a:spcBef>
              <a:spcAft>
                <a:spcPct val="0"/>
              </a:spcAft>
              <a:buClr>
                <a:srgbClr val="000000"/>
              </a:buClr>
              <a:buSzTx/>
              <a:buFontTx/>
              <a:buChar char="•"/>
              <a:tabLst/>
              <a:defRPr/>
            </a:pPr>
            <a:r>
              <a:rPr kumimoji="1" lang="en-US" sz="2000" b="0" i="1" u="none" strike="noStrike" kern="0" cap="none" spc="0" normalizeH="0" baseline="0" noProof="0">
                <a:ln>
                  <a:noFill/>
                </a:ln>
                <a:solidFill>
                  <a:srgbClr val="996633"/>
                </a:solidFill>
                <a:effectLst/>
                <a:uLnTx/>
                <a:uFillTx/>
                <a:latin typeface="Tahoma"/>
                <a:ea typeface="ＭＳ Ｐゴシック" charset="-128"/>
              </a:rPr>
              <a:t>d –  </a:t>
            </a:r>
            <a:r>
              <a:rPr kumimoji="1" lang="en-US" sz="2000" b="0" i="0" u="none" strike="noStrike" kern="0" cap="none" spc="0" normalizeH="0" baseline="0" noProof="0">
                <a:ln>
                  <a:noFill/>
                </a:ln>
                <a:solidFill>
                  <a:srgbClr val="996633"/>
                </a:solidFill>
                <a:effectLst/>
                <a:uLnTx/>
                <a:uFillTx/>
                <a:latin typeface="Tahoma"/>
                <a:ea typeface="ＭＳ Ｐゴシック" charset="-128"/>
              </a:rPr>
              <a:t>depth of the least-cost solution</a:t>
            </a:r>
          </a:p>
          <a:p>
            <a:pPr marL="742950" marR="0" lvl="1" indent="-285750" algn="l" defTabSz="914400" rtl="0" eaLnBrk="0" fontAlgn="base" latinLnBrk="0" hangingPunct="0">
              <a:lnSpc>
                <a:spcPct val="90000"/>
              </a:lnSpc>
              <a:spcBef>
                <a:spcPct val="20000"/>
              </a:spcBef>
              <a:spcAft>
                <a:spcPct val="0"/>
              </a:spcAft>
              <a:buClr>
                <a:srgbClr val="000000"/>
              </a:buClr>
              <a:buSzTx/>
              <a:buFontTx/>
              <a:buChar char="•"/>
              <a:tabLst/>
              <a:defRPr/>
            </a:pPr>
            <a:r>
              <a:rPr kumimoji="1" lang="en-US" sz="2000" b="0" i="1" u="none" strike="noStrike" kern="0" cap="none" spc="0" normalizeH="0" baseline="0" noProof="0">
                <a:ln>
                  <a:noFill/>
                </a:ln>
                <a:solidFill>
                  <a:srgbClr val="996633"/>
                </a:solidFill>
                <a:effectLst/>
                <a:uLnTx/>
                <a:uFillTx/>
                <a:latin typeface="Tahoma"/>
                <a:ea typeface="ＭＳ Ｐゴシック" charset="-128"/>
              </a:rPr>
              <a:t>m – </a:t>
            </a:r>
            <a:r>
              <a:rPr kumimoji="1" lang="en-US" sz="2000" b="0" i="0" u="none" strike="noStrike" kern="0" cap="none" spc="0" normalizeH="0" baseline="0" noProof="0">
                <a:ln>
                  <a:noFill/>
                </a:ln>
                <a:solidFill>
                  <a:srgbClr val="996633"/>
                </a:solidFill>
                <a:effectLst/>
                <a:uLnTx/>
                <a:uFillTx/>
                <a:latin typeface="Tahoma"/>
                <a:ea typeface="ＭＳ Ｐゴシック" charset="-128"/>
              </a:rPr>
              <a:t>max depth of the state-space (may be infinity)</a:t>
            </a:r>
          </a:p>
          <a:p>
            <a:pPr marL="742950" marR="0" lvl="1" indent="-285750" algn="l" defTabSz="914400" rtl="0" eaLnBrk="0" fontAlgn="base" latinLnBrk="0" hangingPunct="0">
              <a:lnSpc>
                <a:spcPct val="90000"/>
              </a:lnSpc>
              <a:spcBef>
                <a:spcPct val="20000"/>
              </a:spcBef>
              <a:spcAft>
                <a:spcPct val="0"/>
              </a:spcAft>
              <a:buClr>
                <a:srgbClr val="000000"/>
              </a:buClr>
              <a:buSzTx/>
              <a:buFontTx/>
              <a:buChar char="•"/>
              <a:tabLst/>
              <a:defRPr/>
            </a:pPr>
            <a:r>
              <a:rPr kumimoji="1" lang="en-US" sz="2000" b="0" i="1" u="none" strike="noStrike" kern="0" cap="none" spc="0" normalizeH="0" baseline="0" noProof="0">
                <a:ln>
                  <a:noFill/>
                </a:ln>
                <a:solidFill>
                  <a:srgbClr val="996633"/>
                </a:solidFill>
                <a:effectLst/>
                <a:uLnTx/>
                <a:uFillTx/>
                <a:latin typeface="Tahoma"/>
                <a:ea typeface="ＭＳ Ｐゴシック" charset="-128"/>
              </a:rPr>
              <a:t>l</a:t>
            </a:r>
            <a:r>
              <a:rPr kumimoji="1" lang="en-US" sz="2000" b="0" i="0" u="none" strike="noStrike" kern="0" cap="none" spc="0" normalizeH="0" baseline="0" noProof="0">
                <a:ln>
                  <a:noFill/>
                </a:ln>
                <a:solidFill>
                  <a:srgbClr val="996633"/>
                </a:solidFill>
                <a:effectLst/>
                <a:uLnTx/>
                <a:uFillTx/>
                <a:latin typeface="Tahoma"/>
                <a:ea typeface="ＭＳ Ｐゴシック" charset="-128"/>
              </a:rPr>
              <a:t> – depth cutoff</a:t>
            </a:r>
            <a:endParaRPr kumimoji="1" lang="en-US" sz="2000" b="0" i="0" u="none" strike="noStrike" kern="0" cap="none" spc="0" normalizeH="0" baseline="0" noProof="0" dirty="0">
              <a:ln>
                <a:noFill/>
              </a:ln>
              <a:solidFill>
                <a:srgbClr val="996633"/>
              </a:solidFill>
              <a:effectLst/>
              <a:uLnTx/>
              <a:uFillTx/>
              <a:latin typeface="Tahoma"/>
              <a:ea typeface="ＭＳ Ｐゴシック" charset="-128"/>
            </a:endParaRPr>
          </a:p>
        </p:txBody>
      </p:sp>
    </p:spTree>
    <p:extLst>
      <p:ext uri="{BB962C8B-B14F-4D97-AF65-F5344CB8AC3E}">
        <p14:creationId xmlns:p14="http://schemas.microsoft.com/office/powerpoint/2010/main" val="18521348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7162"/>
            <a:ext cx="7772400" cy="1143000"/>
          </a:xfrm>
        </p:spPr>
        <p:txBody>
          <a:bodyPr/>
          <a:lstStyle/>
          <a:p>
            <a:r>
              <a:rPr lang="en-US" dirty="0"/>
              <a:t>Search Graph</a:t>
            </a:r>
          </a:p>
        </p:txBody>
      </p:sp>
      <p:sp>
        <p:nvSpPr>
          <p:cNvPr id="4" name="Footer Placeholder 3"/>
          <p:cNvSpPr>
            <a:spLocks noGrp="1"/>
          </p:cNvSpPr>
          <p:nvPr>
            <p:ph type="ftr" sz="quarter" idx="4294967295"/>
          </p:nvPr>
        </p:nvSpPr>
        <p:spPr>
          <a:xfrm>
            <a:off x="457200" y="6492875"/>
            <a:ext cx="3429000" cy="283845"/>
          </a:xfrm>
          <a:prstGeom prst="rect">
            <a:avLst/>
          </a:prstGeom>
        </p:spPr>
        <p:txBody>
          <a:bodyPr/>
          <a:lstStyle/>
          <a:p>
            <a:endParaRPr lang="en-US"/>
          </a:p>
        </p:txBody>
      </p:sp>
      <p:sp>
        <p:nvSpPr>
          <p:cNvPr id="5" name="Slide Number Placeholder 4"/>
          <p:cNvSpPr>
            <a:spLocks noGrp="1"/>
          </p:cNvSpPr>
          <p:nvPr>
            <p:ph type="sldNum" sz="quarter" idx="4294967295"/>
          </p:nvPr>
        </p:nvSpPr>
        <p:spPr>
          <a:xfrm rot="16200000">
            <a:off x="8227377" y="5885497"/>
            <a:ext cx="1315721" cy="365125"/>
          </a:xfrm>
          <a:prstGeom prst="rect">
            <a:avLst/>
          </a:prstGeom>
        </p:spPr>
        <p:txBody>
          <a:bodyPr/>
          <a:lstStyle/>
          <a:p>
            <a:fld id="{68367B37-5408-8848-BA1A-2C039AA52483}" type="slidenum">
              <a:rPr lang="en-US" smtClean="0"/>
              <a:pPr/>
              <a:t>111</a:t>
            </a:fld>
            <a:endParaRPr lang="en-US"/>
          </a:p>
        </p:txBody>
      </p:sp>
      <p:pic>
        <p:nvPicPr>
          <p:cNvPr id="7" name="Content Placeholder 5"/>
          <p:cNvPicPr>
            <a:picLocks/>
          </p:cNvPicPr>
          <p:nvPr/>
        </p:nvPicPr>
        <p:blipFill rotWithShape="1">
          <a:blip r:embed="rId3">
            <a:extLst>
              <a:ext uri="{28A0092B-C50C-407E-A947-70E740481C1C}">
                <a14:useLocalDpi xmlns:a14="http://schemas.microsoft.com/office/drawing/2010/main" val="0"/>
              </a:ext>
            </a:extLst>
          </a:blip>
          <a:srcRect l="-27072" r="-33038" b="3632"/>
          <a:stretch/>
        </p:blipFill>
        <p:spPr bwMode="auto">
          <a:xfrm>
            <a:off x="-1825003" y="98401"/>
            <a:ext cx="13386627" cy="6394474"/>
          </a:xfrm>
          <a:prstGeom prst="rect">
            <a:avLst/>
          </a:prstGeom>
          <a:noFill/>
          <a:ln>
            <a:noFill/>
          </a:ln>
        </p:spPr>
      </p:pic>
    </p:spTree>
    <p:extLst>
      <p:ext uri="{BB962C8B-B14F-4D97-AF65-F5344CB8AC3E}">
        <p14:creationId xmlns:p14="http://schemas.microsoft.com/office/powerpoint/2010/main" val="34899418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Week</a:t>
            </a:r>
          </a:p>
        </p:txBody>
      </p:sp>
      <p:sp>
        <p:nvSpPr>
          <p:cNvPr id="3" name="Content Placeholder 2"/>
          <p:cNvSpPr>
            <a:spLocks noGrp="1"/>
          </p:cNvSpPr>
          <p:nvPr>
            <p:ph idx="1"/>
          </p:nvPr>
        </p:nvSpPr>
        <p:spPr/>
        <p:txBody>
          <a:bodyPr>
            <a:normAutofit lnSpcReduction="10000"/>
          </a:bodyPr>
          <a:lstStyle/>
          <a:p>
            <a:pPr marL="342900" indent="-342900">
              <a:buFont typeface="Arial"/>
              <a:buChar char="•"/>
            </a:pPr>
            <a:r>
              <a:rPr lang="en-US" dirty="0"/>
              <a:t>Beyond Classical Search</a:t>
            </a:r>
            <a:br>
              <a:rPr lang="en-US" dirty="0"/>
            </a:br>
            <a:r>
              <a:rPr lang="en-US" dirty="0"/>
              <a:t>(Chapter 4)</a:t>
            </a:r>
          </a:p>
          <a:p>
            <a:pPr marL="342900" indent="-342900">
              <a:buFont typeface="Arial"/>
              <a:buChar char="•"/>
            </a:pPr>
            <a:endParaRPr lang="en-US" dirty="0">
              <a:solidFill>
                <a:schemeClr val="accent1"/>
              </a:solidFill>
            </a:endParaRPr>
          </a:p>
          <a:p>
            <a:pPr marL="342900" indent="-342900">
              <a:buFont typeface="Arial"/>
              <a:buChar char="•"/>
            </a:pPr>
            <a:r>
              <a:rPr lang="en-US" dirty="0"/>
              <a:t>Adversarial Search (Games)</a:t>
            </a:r>
            <a:br>
              <a:rPr lang="en-US" dirty="0"/>
            </a:br>
            <a:r>
              <a:rPr lang="en-US" dirty="0"/>
              <a:t>(Chapter 5)</a:t>
            </a:r>
          </a:p>
          <a:p>
            <a:pPr marL="342900" indent="-342900">
              <a:buFont typeface="Arial"/>
              <a:buChar char="•"/>
            </a:pPr>
            <a:endParaRPr lang="en-US" dirty="0"/>
          </a:p>
          <a:p>
            <a:pPr marL="342900" indent="-342900">
              <a:buFont typeface="Arial"/>
              <a:buChar char="•"/>
            </a:pPr>
            <a:r>
              <a:rPr lang="en-US" dirty="0"/>
              <a:t>Constraint Satisfaction Problems</a:t>
            </a:r>
            <a:br>
              <a:rPr lang="en-US" dirty="0"/>
            </a:br>
            <a:r>
              <a:rPr lang="en-US" dirty="0"/>
              <a:t>(Chapter 6)</a:t>
            </a:r>
          </a:p>
          <a:p>
            <a:pPr marL="342900" indent="-342900">
              <a:buFont typeface="Arial"/>
              <a:buChar char="•"/>
            </a:pPr>
            <a:endParaRPr lang="en-US" dirty="0"/>
          </a:p>
          <a:p>
            <a:r>
              <a:rPr lang="en-US" dirty="0"/>
              <a:t>Practice Exercises:</a:t>
            </a:r>
          </a:p>
          <a:p>
            <a:pPr marL="68580"/>
            <a:r>
              <a:rPr lang="en-US" dirty="0"/>
              <a:t>	Chapter 4: # 4.1</a:t>
            </a:r>
          </a:p>
          <a:p>
            <a:pPr marL="68580"/>
            <a:r>
              <a:rPr lang="en-US" dirty="0"/>
              <a:t>	Chapter 6: # 6.1, 6.5</a:t>
            </a:r>
          </a:p>
          <a:p>
            <a:pPr marL="342900" indent="-342900">
              <a:buFont typeface="Arial"/>
              <a:buChar char="•"/>
            </a:pPr>
            <a:endParaRPr lang="en-US" dirty="0"/>
          </a:p>
        </p:txBody>
      </p:sp>
      <p:sp>
        <p:nvSpPr>
          <p:cNvPr id="4" name="Slide Number Placeholder 3"/>
          <p:cNvSpPr>
            <a:spLocks noGrp="1"/>
          </p:cNvSpPr>
          <p:nvPr>
            <p:ph type="sldNum" sz="quarter" idx="4294967295"/>
          </p:nvPr>
        </p:nvSpPr>
        <p:spPr>
          <a:xfrm rot="16200000">
            <a:off x="8227377" y="5885497"/>
            <a:ext cx="1315721" cy="365125"/>
          </a:xfrm>
          <a:prstGeom prst="rect">
            <a:avLst/>
          </a:prstGeom>
        </p:spPr>
        <p:txBody>
          <a:bodyPr/>
          <a:lstStyle/>
          <a:p>
            <a:fld id="{2D3A695E-CF49-844C-908C-762332DE5207}" type="slidenum">
              <a:rPr lang="en-US" smtClean="0"/>
              <a:pPr/>
              <a:t>112</a:t>
            </a:fld>
            <a:endParaRPr lang="en-US"/>
          </a:p>
        </p:txBody>
      </p:sp>
    </p:spTree>
    <p:extLst>
      <p:ext uri="{BB962C8B-B14F-4D97-AF65-F5344CB8AC3E}">
        <p14:creationId xmlns:p14="http://schemas.microsoft.com/office/powerpoint/2010/main" val="266969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12</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89" name="Rectangle 10"/>
          <p:cNvSpPr>
            <a:spLocks noChangeArrowheads="1"/>
          </p:cNvSpPr>
          <p:nvPr/>
        </p:nvSpPr>
        <p:spPr bwMode="auto">
          <a:xfrm>
            <a:off x="1295400" y="5257800"/>
            <a:ext cx="4191000" cy="4572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81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ChangeArrowheads="1"/>
          </p:cNvSpPr>
          <p:nvPr/>
        </p:nvSpPr>
        <p:spPr bwMode="auto">
          <a:xfrm>
            <a:off x="1752600" y="5181600"/>
            <a:ext cx="3124200" cy="381000"/>
          </a:xfrm>
          <a:prstGeom prst="rect">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13</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8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1026"/>
          <p:cNvSpPr>
            <a:spLocks noChangeArrowheads="1"/>
          </p:cNvSpPr>
          <p:nvPr/>
        </p:nvSpPr>
        <p:spPr bwMode="auto">
          <a:xfrm>
            <a:off x="1600200" y="23622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33799" name="Rectangle 1028"/>
          <p:cNvSpPr>
            <a:spLocks noGrp="1" noChangeArrowheads="1"/>
          </p:cNvSpPr>
          <p:nvPr>
            <p:ph type="title"/>
          </p:nvPr>
        </p:nvSpPr>
        <p:spPr>
          <a:xfrm>
            <a:off x="457200" y="-152400"/>
            <a:ext cx="7391400" cy="1143000"/>
          </a:xfrm>
        </p:spPr>
        <p:txBody>
          <a:bodyPr/>
          <a:lstStyle/>
          <a:p>
            <a:r>
              <a:rPr lang="en-US" dirty="0"/>
              <a:t>Example: Measuring problem!</a:t>
            </a:r>
          </a:p>
        </p:txBody>
      </p:sp>
      <p:sp>
        <p:nvSpPr>
          <p:cNvPr id="33800" name="Rectangle 1029"/>
          <p:cNvSpPr>
            <a:spLocks noGrp="1" noChangeArrowheads="1"/>
          </p:cNvSpPr>
          <p:nvPr>
            <p:ph idx="1"/>
          </p:nvPr>
        </p:nvSpPr>
        <p:spPr>
          <a:xfrm>
            <a:off x="152400" y="1371600"/>
            <a:ext cx="5334000" cy="4724400"/>
          </a:xfrm>
          <a:ln>
            <a:solidFill>
              <a:schemeClr val="tx2"/>
            </a:solidFill>
          </a:ln>
        </p:spPr>
        <p:txBody>
          <a:bodyPr>
            <a:noAutofit/>
          </a:bodyPr>
          <a:lstStyle/>
          <a:p>
            <a:r>
              <a:rPr lang="en-US" sz="1600" b="1" dirty="0"/>
              <a:t>Another Solution:</a:t>
            </a:r>
          </a:p>
          <a:p>
            <a:pPr>
              <a:buFontTx/>
              <a:buNone/>
            </a:pPr>
            <a:endParaRPr lang="en-US" sz="1600" dirty="0"/>
          </a:p>
          <a:p>
            <a:pPr>
              <a:spcBef>
                <a:spcPts val="0"/>
              </a:spcBef>
              <a:buFontTx/>
              <a:buNone/>
            </a:pPr>
            <a:r>
              <a:rPr lang="en-US" sz="1600" dirty="0"/>
              <a:t>	</a:t>
            </a:r>
            <a:r>
              <a:rPr lang="en-US" sz="1600" u="sng" dirty="0"/>
              <a:t>	a	b	c	</a:t>
            </a:r>
          </a:p>
          <a:p>
            <a:pPr>
              <a:spcBef>
                <a:spcPts val="0"/>
              </a:spcBef>
              <a:buFontTx/>
              <a:buNone/>
            </a:pPr>
            <a:r>
              <a:rPr lang="en-US" sz="1600" dirty="0"/>
              <a:t>		0	0	0	start</a:t>
            </a:r>
          </a:p>
          <a:p>
            <a:pPr>
              <a:spcBef>
                <a:spcPts val="0"/>
              </a:spcBef>
              <a:buFontTx/>
              <a:buNone/>
            </a:pPr>
            <a:r>
              <a:rPr lang="en-US" sz="1600" dirty="0"/>
              <a:t>		0	5	0</a:t>
            </a:r>
          </a:p>
          <a:p>
            <a:pPr>
              <a:spcBef>
                <a:spcPts val="0"/>
              </a:spcBef>
              <a:buFontTx/>
              <a:buNone/>
            </a:pPr>
            <a:r>
              <a:rPr lang="en-US" sz="1600" dirty="0"/>
              <a:t>		3	2	0</a:t>
            </a:r>
          </a:p>
          <a:p>
            <a:pPr>
              <a:spcBef>
                <a:spcPts val="0"/>
              </a:spcBef>
              <a:buFontTx/>
              <a:buNone/>
            </a:pPr>
            <a:r>
              <a:rPr lang="en-US" sz="1600" dirty="0"/>
              <a:t>		3	0	2</a:t>
            </a:r>
          </a:p>
          <a:p>
            <a:pPr>
              <a:spcBef>
                <a:spcPts val="0"/>
              </a:spcBef>
              <a:buFontTx/>
              <a:buNone/>
            </a:pPr>
            <a:r>
              <a:rPr lang="en-US" sz="1600" dirty="0"/>
              <a:t>		3	5	2</a:t>
            </a:r>
          </a:p>
          <a:p>
            <a:pPr>
              <a:spcBef>
                <a:spcPts val="0"/>
              </a:spcBef>
              <a:buFontTx/>
              <a:buNone/>
            </a:pPr>
            <a:r>
              <a:rPr lang="en-US" sz="1600" dirty="0"/>
              <a:t>		</a:t>
            </a:r>
            <a:r>
              <a:rPr lang="en-US" sz="1600" b="1" dirty="0"/>
              <a:t>3	0	7</a:t>
            </a:r>
            <a:r>
              <a:rPr lang="en-US" sz="1600" dirty="0"/>
              <a:t>	</a:t>
            </a:r>
            <a:r>
              <a:rPr lang="en-US" sz="1600" b="1" dirty="0"/>
              <a:t>goal</a:t>
            </a:r>
          </a:p>
          <a:p>
            <a:pPr>
              <a:spcBef>
                <a:spcPts val="0"/>
              </a:spcBef>
              <a:buFontTx/>
              <a:buNone/>
            </a:pPr>
            <a:r>
              <a:rPr lang="en-US" sz="1600" dirty="0"/>
              <a:t>		3	0	6</a:t>
            </a:r>
          </a:p>
          <a:p>
            <a:pPr>
              <a:spcBef>
                <a:spcPts val="0"/>
              </a:spcBef>
              <a:buFontTx/>
              <a:buNone/>
            </a:pPr>
            <a:r>
              <a:rPr lang="en-US" sz="1600" dirty="0"/>
              <a:t>		0	3	6</a:t>
            </a:r>
          </a:p>
          <a:p>
            <a:pPr>
              <a:spcBef>
                <a:spcPts val="0"/>
              </a:spcBef>
              <a:buFontTx/>
              <a:buNone/>
            </a:pPr>
            <a:r>
              <a:rPr lang="en-US" sz="1600" dirty="0"/>
              <a:t>		3	3	6</a:t>
            </a:r>
          </a:p>
          <a:p>
            <a:pPr>
              <a:spcBef>
                <a:spcPts val="0"/>
              </a:spcBef>
              <a:buFontTx/>
              <a:buNone/>
            </a:pPr>
            <a:r>
              <a:rPr lang="en-US" sz="1600" dirty="0"/>
              <a:t>		1	5	6</a:t>
            </a:r>
          </a:p>
          <a:p>
            <a:pPr>
              <a:spcBef>
                <a:spcPts val="0"/>
              </a:spcBef>
              <a:buFontTx/>
              <a:buNone/>
            </a:pPr>
            <a:r>
              <a:rPr lang="en-US" sz="1600" dirty="0"/>
              <a:t>		0	5	</a:t>
            </a:r>
            <a:r>
              <a:rPr lang="en-US" sz="1600" b="1" dirty="0"/>
              <a:t>7	goal</a:t>
            </a:r>
            <a:r>
              <a:rPr lang="en-US" sz="1600" dirty="0"/>
              <a:t>	</a:t>
            </a:r>
          </a:p>
        </p:txBody>
      </p:sp>
      <p:sp>
        <p:nvSpPr>
          <p:cNvPr id="33795" name="Slide Number Placeholder 5"/>
          <p:cNvSpPr>
            <a:spLocks noGrp="1"/>
          </p:cNvSpPr>
          <p:nvPr>
            <p:ph type="sldNum" sz="quarter" idx="4294967295"/>
          </p:nvPr>
        </p:nvSpPr>
        <p:spPr>
          <a:xfrm rot="16200000">
            <a:off x="8227377" y="5885497"/>
            <a:ext cx="1315721" cy="365125"/>
          </a:xfrm>
          <a:noFill/>
        </p:spPr>
        <p:txBody>
          <a:bodyPr/>
          <a:lstStyle/>
          <a:p>
            <a:fld id="{FA3B3DB9-725F-164C-8C90-2505DAB0415F}" type="slidenum">
              <a:rPr lang="en-US" smtClean="0"/>
              <a:pPr/>
              <a:t>14</a:t>
            </a:fld>
            <a:endParaRPr lang="en-US"/>
          </a:p>
        </p:txBody>
      </p:sp>
      <p:sp>
        <p:nvSpPr>
          <p:cNvPr id="33798" name="Rectangle 1027"/>
          <p:cNvSpPr>
            <a:spLocks noChangeArrowheads="1"/>
          </p:cNvSpPr>
          <p:nvPr/>
        </p:nvSpPr>
        <p:spPr bwMode="auto">
          <a:xfrm>
            <a:off x="838200" y="5410200"/>
            <a:ext cx="3124200" cy="381000"/>
          </a:xfrm>
          <a:prstGeom prst="rect">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grpSp>
        <p:nvGrpSpPr>
          <p:cNvPr id="33801" name="Group 1030"/>
          <p:cNvGrpSpPr>
            <a:grpSpLocks/>
          </p:cNvGrpSpPr>
          <p:nvPr/>
        </p:nvGrpSpPr>
        <p:grpSpPr bwMode="auto">
          <a:xfrm>
            <a:off x="5715000" y="1295400"/>
            <a:ext cx="3048000" cy="1600200"/>
            <a:chOff x="1776" y="1248"/>
            <a:chExt cx="1920" cy="1008"/>
          </a:xfrm>
        </p:grpSpPr>
        <p:sp>
          <p:nvSpPr>
            <p:cNvPr id="33806" name="AutoShape 1031"/>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33807" name="AutoShape 1032"/>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33808" name="AutoShape 1033"/>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33802" name="Rectangle 1034"/>
          <p:cNvSpPr>
            <a:spLocks noChangeArrowheads="1"/>
          </p:cNvSpPr>
          <p:nvPr/>
        </p:nvSpPr>
        <p:spPr bwMode="auto">
          <a:xfrm>
            <a:off x="762000" y="3048000"/>
            <a:ext cx="4572000" cy="29718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33803" name="Text Box 1035"/>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33804" name="Text Box 1036"/>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33805" name="Text Box 1037"/>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1026"/>
          <p:cNvSpPr>
            <a:spLocks noChangeArrowheads="1"/>
          </p:cNvSpPr>
          <p:nvPr/>
        </p:nvSpPr>
        <p:spPr bwMode="auto">
          <a:xfrm>
            <a:off x="1600200" y="23622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33799" name="Rectangle 1028"/>
          <p:cNvSpPr>
            <a:spLocks noGrp="1" noChangeArrowheads="1"/>
          </p:cNvSpPr>
          <p:nvPr>
            <p:ph type="title"/>
          </p:nvPr>
        </p:nvSpPr>
        <p:spPr>
          <a:xfrm>
            <a:off x="457200" y="-152400"/>
            <a:ext cx="7391400" cy="1143000"/>
          </a:xfrm>
        </p:spPr>
        <p:txBody>
          <a:bodyPr/>
          <a:lstStyle/>
          <a:p>
            <a:r>
              <a:rPr lang="en-US" dirty="0"/>
              <a:t>Example: Measuring problem!</a:t>
            </a:r>
          </a:p>
        </p:txBody>
      </p:sp>
      <p:sp>
        <p:nvSpPr>
          <p:cNvPr id="33800" name="Rectangle 1029"/>
          <p:cNvSpPr>
            <a:spLocks noGrp="1" noChangeArrowheads="1"/>
          </p:cNvSpPr>
          <p:nvPr>
            <p:ph idx="1"/>
          </p:nvPr>
        </p:nvSpPr>
        <p:spPr>
          <a:xfrm>
            <a:off x="152400" y="1371600"/>
            <a:ext cx="5334000" cy="4724400"/>
          </a:xfrm>
          <a:ln>
            <a:solidFill>
              <a:schemeClr val="tx2"/>
            </a:solidFill>
          </a:ln>
        </p:spPr>
        <p:txBody>
          <a:bodyPr>
            <a:noAutofit/>
          </a:bodyPr>
          <a:lstStyle/>
          <a:p>
            <a:r>
              <a:rPr lang="en-US" sz="1600" b="1" dirty="0"/>
              <a:t>Another Solution:</a:t>
            </a:r>
          </a:p>
          <a:p>
            <a:pPr>
              <a:buFontTx/>
              <a:buNone/>
            </a:pPr>
            <a:endParaRPr lang="en-US" sz="1600" dirty="0"/>
          </a:p>
          <a:p>
            <a:pPr>
              <a:spcBef>
                <a:spcPts val="0"/>
              </a:spcBef>
              <a:buFontTx/>
              <a:buNone/>
            </a:pPr>
            <a:r>
              <a:rPr lang="en-US" sz="1600" dirty="0"/>
              <a:t>	</a:t>
            </a:r>
            <a:r>
              <a:rPr lang="en-US" sz="1600" u="sng" dirty="0"/>
              <a:t>	a	b	c	</a:t>
            </a:r>
          </a:p>
          <a:p>
            <a:pPr>
              <a:spcBef>
                <a:spcPts val="0"/>
              </a:spcBef>
              <a:buFontTx/>
              <a:buNone/>
            </a:pPr>
            <a:r>
              <a:rPr lang="en-US" sz="1600" dirty="0"/>
              <a:t>		0	0	0	start</a:t>
            </a:r>
          </a:p>
          <a:p>
            <a:pPr>
              <a:spcBef>
                <a:spcPts val="0"/>
              </a:spcBef>
              <a:buFontTx/>
              <a:buNone/>
            </a:pPr>
            <a:r>
              <a:rPr lang="en-US" sz="1600" dirty="0"/>
              <a:t>		0	5	0</a:t>
            </a:r>
          </a:p>
          <a:p>
            <a:pPr>
              <a:spcBef>
                <a:spcPts val="0"/>
              </a:spcBef>
              <a:buFontTx/>
              <a:buNone/>
            </a:pPr>
            <a:r>
              <a:rPr lang="en-US" sz="1600" dirty="0"/>
              <a:t>		3	2	0</a:t>
            </a:r>
          </a:p>
          <a:p>
            <a:pPr>
              <a:spcBef>
                <a:spcPts val="0"/>
              </a:spcBef>
              <a:buFontTx/>
              <a:buNone/>
            </a:pPr>
            <a:r>
              <a:rPr lang="en-US" sz="1600" dirty="0"/>
              <a:t>		3	0	2</a:t>
            </a:r>
          </a:p>
          <a:p>
            <a:pPr>
              <a:spcBef>
                <a:spcPts val="0"/>
              </a:spcBef>
              <a:buFontTx/>
              <a:buNone/>
            </a:pPr>
            <a:r>
              <a:rPr lang="en-US" sz="1600" dirty="0"/>
              <a:t>		3	5	2</a:t>
            </a:r>
          </a:p>
          <a:p>
            <a:pPr>
              <a:spcBef>
                <a:spcPts val="0"/>
              </a:spcBef>
              <a:buFontTx/>
              <a:buNone/>
            </a:pPr>
            <a:r>
              <a:rPr lang="en-US" sz="1600" dirty="0"/>
              <a:t>		</a:t>
            </a:r>
            <a:r>
              <a:rPr lang="en-US" sz="1600" b="1" dirty="0"/>
              <a:t>3	0	7</a:t>
            </a:r>
            <a:r>
              <a:rPr lang="en-US" sz="1600" dirty="0"/>
              <a:t>	</a:t>
            </a:r>
            <a:r>
              <a:rPr lang="en-US" sz="1600" b="1" dirty="0"/>
              <a:t>goal</a:t>
            </a:r>
          </a:p>
          <a:p>
            <a:pPr>
              <a:spcBef>
                <a:spcPts val="0"/>
              </a:spcBef>
              <a:buFontTx/>
              <a:buNone/>
            </a:pPr>
            <a:r>
              <a:rPr lang="en-US" sz="1600" dirty="0"/>
              <a:t>		3	0	6</a:t>
            </a:r>
          </a:p>
          <a:p>
            <a:pPr>
              <a:spcBef>
                <a:spcPts val="0"/>
              </a:spcBef>
              <a:buFontTx/>
              <a:buNone/>
            </a:pPr>
            <a:r>
              <a:rPr lang="en-US" sz="1600" dirty="0"/>
              <a:t>		0	3	6</a:t>
            </a:r>
          </a:p>
          <a:p>
            <a:pPr>
              <a:spcBef>
                <a:spcPts val="0"/>
              </a:spcBef>
              <a:buFontTx/>
              <a:buNone/>
            </a:pPr>
            <a:r>
              <a:rPr lang="en-US" sz="1600" dirty="0"/>
              <a:t>		3	3	6</a:t>
            </a:r>
          </a:p>
          <a:p>
            <a:pPr>
              <a:spcBef>
                <a:spcPts val="0"/>
              </a:spcBef>
              <a:buFontTx/>
              <a:buNone/>
            </a:pPr>
            <a:r>
              <a:rPr lang="en-US" sz="1600" dirty="0"/>
              <a:t>		1	5	6</a:t>
            </a:r>
          </a:p>
          <a:p>
            <a:pPr>
              <a:spcBef>
                <a:spcPts val="0"/>
              </a:spcBef>
              <a:buFontTx/>
              <a:buNone/>
            </a:pPr>
            <a:r>
              <a:rPr lang="en-US" sz="1600" dirty="0"/>
              <a:t>		0	5	</a:t>
            </a:r>
            <a:r>
              <a:rPr lang="en-US" sz="1600" b="1" dirty="0"/>
              <a:t>7	goal</a:t>
            </a:r>
            <a:r>
              <a:rPr lang="en-US" sz="1600" dirty="0"/>
              <a:t>	</a:t>
            </a:r>
          </a:p>
        </p:txBody>
      </p:sp>
      <p:sp>
        <p:nvSpPr>
          <p:cNvPr id="33795" name="Slide Number Placeholder 5"/>
          <p:cNvSpPr>
            <a:spLocks noGrp="1"/>
          </p:cNvSpPr>
          <p:nvPr>
            <p:ph type="sldNum" sz="quarter" idx="4294967295"/>
          </p:nvPr>
        </p:nvSpPr>
        <p:spPr>
          <a:xfrm rot="16200000">
            <a:off x="8227377" y="5885497"/>
            <a:ext cx="1315721" cy="365125"/>
          </a:xfrm>
          <a:noFill/>
        </p:spPr>
        <p:txBody>
          <a:bodyPr/>
          <a:lstStyle/>
          <a:p>
            <a:fld id="{FA3B3DB9-725F-164C-8C90-2505DAB0415F}" type="slidenum">
              <a:rPr lang="en-US" smtClean="0"/>
              <a:pPr/>
              <a:t>15</a:t>
            </a:fld>
            <a:endParaRPr lang="en-US"/>
          </a:p>
        </p:txBody>
      </p:sp>
      <p:sp>
        <p:nvSpPr>
          <p:cNvPr id="33798" name="Rectangle 1027"/>
          <p:cNvSpPr>
            <a:spLocks noChangeArrowheads="1"/>
          </p:cNvSpPr>
          <p:nvPr/>
        </p:nvSpPr>
        <p:spPr bwMode="auto">
          <a:xfrm>
            <a:off x="838200" y="5410200"/>
            <a:ext cx="3124200" cy="381000"/>
          </a:xfrm>
          <a:prstGeom prst="rect">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grpSp>
        <p:nvGrpSpPr>
          <p:cNvPr id="33801" name="Group 1030"/>
          <p:cNvGrpSpPr>
            <a:grpSpLocks/>
          </p:cNvGrpSpPr>
          <p:nvPr/>
        </p:nvGrpSpPr>
        <p:grpSpPr bwMode="auto">
          <a:xfrm>
            <a:off x="5715000" y="1295400"/>
            <a:ext cx="3048000" cy="1600200"/>
            <a:chOff x="1776" y="1248"/>
            <a:chExt cx="1920" cy="1008"/>
          </a:xfrm>
        </p:grpSpPr>
        <p:sp>
          <p:nvSpPr>
            <p:cNvPr id="33806" name="AutoShape 1031"/>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33807" name="AutoShape 1032"/>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33808" name="AutoShape 1033"/>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33802" name="Rectangle 1034"/>
          <p:cNvSpPr>
            <a:spLocks noChangeArrowheads="1"/>
          </p:cNvSpPr>
          <p:nvPr/>
        </p:nvSpPr>
        <p:spPr bwMode="auto">
          <a:xfrm>
            <a:off x="762000" y="3352800"/>
            <a:ext cx="4572000" cy="26670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33803" name="Text Box 1035"/>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33804" name="Text Box 1036"/>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33805" name="Text Box 1037"/>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Tree>
    <p:extLst>
      <p:ext uri="{BB962C8B-B14F-4D97-AF65-F5344CB8AC3E}">
        <p14:creationId xmlns:p14="http://schemas.microsoft.com/office/powerpoint/2010/main" val="40056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1026"/>
          <p:cNvSpPr>
            <a:spLocks noChangeArrowheads="1"/>
          </p:cNvSpPr>
          <p:nvPr/>
        </p:nvSpPr>
        <p:spPr bwMode="auto">
          <a:xfrm>
            <a:off x="1600200" y="23622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33799" name="Rectangle 1028"/>
          <p:cNvSpPr>
            <a:spLocks noGrp="1" noChangeArrowheads="1"/>
          </p:cNvSpPr>
          <p:nvPr>
            <p:ph type="title"/>
          </p:nvPr>
        </p:nvSpPr>
        <p:spPr>
          <a:xfrm>
            <a:off x="457200" y="-152400"/>
            <a:ext cx="7391400" cy="1143000"/>
          </a:xfrm>
        </p:spPr>
        <p:txBody>
          <a:bodyPr/>
          <a:lstStyle/>
          <a:p>
            <a:r>
              <a:rPr lang="en-US" dirty="0"/>
              <a:t>Example: Measuring problem!</a:t>
            </a:r>
          </a:p>
        </p:txBody>
      </p:sp>
      <p:sp>
        <p:nvSpPr>
          <p:cNvPr id="33800" name="Rectangle 1029"/>
          <p:cNvSpPr>
            <a:spLocks noGrp="1" noChangeArrowheads="1"/>
          </p:cNvSpPr>
          <p:nvPr>
            <p:ph idx="1"/>
          </p:nvPr>
        </p:nvSpPr>
        <p:spPr>
          <a:xfrm>
            <a:off x="152400" y="1371600"/>
            <a:ext cx="5334000" cy="4724400"/>
          </a:xfrm>
          <a:ln>
            <a:solidFill>
              <a:schemeClr val="tx2"/>
            </a:solidFill>
          </a:ln>
        </p:spPr>
        <p:txBody>
          <a:bodyPr>
            <a:noAutofit/>
          </a:bodyPr>
          <a:lstStyle/>
          <a:p>
            <a:r>
              <a:rPr lang="en-US" sz="1600" b="1" dirty="0"/>
              <a:t>Another Solution:</a:t>
            </a:r>
          </a:p>
          <a:p>
            <a:pPr>
              <a:buFontTx/>
              <a:buNone/>
            </a:pPr>
            <a:endParaRPr lang="en-US" sz="1600" dirty="0"/>
          </a:p>
          <a:p>
            <a:pPr>
              <a:spcBef>
                <a:spcPts val="0"/>
              </a:spcBef>
              <a:buFontTx/>
              <a:buNone/>
            </a:pPr>
            <a:r>
              <a:rPr lang="en-US" sz="1600" dirty="0"/>
              <a:t>	</a:t>
            </a:r>
            <a:r>
              <a:rPr lang="en-US" sz="1600" u="sng" dirty="0"/>
              <a:t>	a	b	c	</a:t>
            </a:r>
          </a:p>
          <a:p>
            <a:pPr>
              <a:spcBef>
                <a:spcPts val="0"/>
              </a:spcBef>
              <a:buFontTx/>
              <a:buNone/>
            </a:pPr>
            <a:r>
              <a:rPr lang="en-US" sz="1600" dirty="0"/>
              <a:t>		0	0	0	start</a:t>
            </a:r>
          </a:p>
          <a:p>
            <a:pPr>
              <a:spcBef>
                <a:spcPts val="0"/>
              </a:spcBef>
              <a:buFontTx/>
              <a:buNone/>
            </a:pPr>
            <a:r>
              <a:rPr lang="en-US" sz="1600" dirty="0"/>
              <a:t>		0	5	0</a:t>
            </a:r>
          </a:p>
          <a:p>
            <a:pPr>
              <a:spcBef>
                <a:spcPts val="0"/>
              </a:spcBef>
              <a:buFontTx/>
              <a:buNone/>
            </a:pPr>
            <a:r>
              <a:rPr lang="en-US" sz="1600" dirty="0"/>
              <a:t>		3	2	0</a:t>
            </a:r>
          </a:p>
          <a:p>
            <a:pPr>
              <a:spcBef>
                <a:spcPts val="0"/>
              </a:spcBef>
              <a:buFontTx/>
              <a:buNone/>
            </a:pPr>
            <a:r>
              <a:rPr lang="en-US" sz="1600" dirty="0"/>
              <a:t>		3	0	2</a:t>
            </a:r>
          </a:p>
          <a:p>
            <a:pPr>
              <a:spcBef>
                <a:spcPts val="0"/>
              </a:spcBef>
              <a:buFontTx/>
              <a:buNone/>
            </a:pPr>
            <a:r>
              <a:rPr lang="en-US" sz="1600" dirty="0"/>
              <a:t>		3	5	2</a:t>
            </a:r>
          </a:p>
          <a:p>
            <a:pPr>
              <a:spcBef>
                <a:spcPts val="0"/>
              </a:spcBef>
              <a:buFontTx/>
              <a:buNone/>
            </a:pPr>
            <a:r>
              <a:rPr lang="en-US" sz="1600" dirty="0"/>
              <a:t>		</a:t>
            </a:r>
            <a:r>
              <a:rPr lang="en-US" sz="1600" b="1" dirty="0"/>
              <a:t>3	0	7</a:t>
            </a:r>
            <a:r>
              <a:rPr lang="en-US" sz="1600" dirty="0"/>
              <a:t>	</a:t>
            </a:r>
            <a:r>
              <a:rPr lang="en-US" sz="1600" b="1" dirty="0"/>
              <a:t>goal</a:t>
            </a:r>
          </a:p>
          <a:p>
            <a:pPr>
              <a:spcBef>
                <a:spcPts val="0"/>
              </a:spcBef>
              <a:buFontTx/>
              <a:buNone/>
            </a:pPr>
            <a:r>
              <a:rPr lang="en-US" sz="1600" dirty="0"/>
              <a:t>		3	0	6</a:t>
            </a:r>
          </a:p>
          <a:p>
            <a:pPr>
              <a:spcBef>
                <a:spcPts val="0"/>
              </a:spcBef>
              <a:buFontTx/>
              <a:buNone/>
            </a:pPr>
            <a:r>
              <a:rPr lang="en-US" sz="1600" dirty="0"/>
              <a:t>		0	3	6</a:t>
            </a:r>
          </a:p>
          <a:p>
            <a:pPr>
              <a:spcBef>
                <a:spcPts val="0"/>
              </a:spcBef>
              <a:buFontTx/>
              <a:buNone/>
            </a:pPr>
            <a:r>
              <a:rPr lang="en-US" sz="1600" dirty="0"/>
              <a:t>		3	3	6</a:t>
            </a:r>
          </a:p>
          <a:p>
            <a:pPr>
              <a:spcBef>
                <a:spcPts val="0"/>
              </a:spcBef>
              <a:buFontTx/>
              <a:buNone/>
            </a:pPr>
            <a:r>
              <a:rPr lang="en-US" sz="1600" dirty="0"/>
              <a:t>		1	5	6</a:t>
            </a:r>
          </a:p>
          <a:p>
            <a:pPr>
              <a:spcBef>
                <a:spcPts val="0"/>
              </a:spcBef>
              <a:buFontTx/>
              <a:buNone/>
            </a:pPr>
            <a:r>
              <a:rPr lang="en-US" sz="1600" dirty="0"/>
              <a:t>		0	5	</a:t>
            </a:r>
            <a:r>
              <a:rPr lang="en-US" sz="1600" b="1" dirty="0"/>
              <a:t>7	goal</a:t>
            </a:r>
            <a:r>
              <a:rPr lang="en-US" sz="1600" dirty="0"/>
              <a:t>	</a:t>
            </a:r>
          </a:p>
        </p:txBody>
      </p:sp>
      <p:sp>
        <p:nvSpPr>
          <p:cNvPr id="33795" name="Slide Number Placeholder 5"/>
          <p:cNvSpPr>
            <a:spLocks noGrp="1"/>
          </p:cNvSpPr>
          <p:nvPr>
            <p:ph type="sldNum" sz="quarter" idx="4294967295"/>
          </p:nvPr>
        </p:nvSpPr>
        <p:spPr>
          <a:xfrm rot="16200000">
            <a:off x="8227377" y="5885497"/>
            <a:ext cx="1315721" cy="365125"/>
          </a:xfrm>
          <a:noFill/>
        </p:spPr>
        <p:txBody>
          <a:bodyPr/>
          <a:lstStyle/>
          <a:p>
            <a:fld id="{FA3B3DB9-725F-164C-8C90-2505DAB0415F}" type="slidenum">
              <a:rPr lang="en-US" smtClean="0"/>
              <a:pPr/>
              <a:t>16</a:t>
            </a:fld>
            <a:endParaRPr lang="en-US"/>
          </a:p>
        </p:txBody>
      </p:sp>
      <p:sp>
        <p:nvSpPr>
          <p:cNvPr id="33798" name="Rectangle 1027"/>
          <p:cNvSpPr>
            <a:spLocks noChangeArrowheads="1"/>
          </p:cNvSpPr>
          <p:nvPr/>
        </p:nvSpPr>
        <p:spPr bwMode="auto">
          <a:xfrm>
            <a:off x="838200" y="5410200"/>
            <a:ext cx="3124200" cy="381000"/>
          </a:xfrm>
          <a:prstGeom prst="rect">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grpSp>
        <p:nvGrpSpPr>
          <p:cNvPr id="33801" name="Group 1030"/>
          <p:cNvGrpSpPr>
            <a:grpSpLocks/>
          </p:cNvGrpSpPr>
          <p:nvPr/>
        </p:nvGrpSpPr>
        <p:grpSpPr bwMode="auto">
          <a:xfrm>
            <a:off x="5715000" y="1295400"/>
            <a:ext cx="3048000" cy="1600200"/>
            <a:chOff x="1776" y="1248"/>
            <a:chExt cx="1920" cy="1008"/>
          </a:xfrm>
        </p:grpSpPr>
        <p:sp>
          <p:nvSpPr>
            <p:cNvPr id="33806" name="AutoShape 1031"/>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33807" name="AutoShape 1032"/>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33808" name="AutoShape 1033"/>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33802" name="Rectangle 1034"/>
          <p:cNvSpPr>
            <a:spLocks noChangeArrowheads="1"/>
          </p:cNvSpPr>
          <p:nvPr/>
        </p:nvSpPr>
        <p:spPr bwMode="auto">
          <a:xfrm>
            <a:off x="609600" y="3733800"/>
            <a:ext cx="4648200" cy="22860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33803" name="Text Box 1035"/>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33804" name="Text Box 1036"/>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33805" name="Text Box 1037"/>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Tree>
    <p:extLst>
      <p:ext uri="{BB962C8B-B14F-4D97-AF65-F5344CB8AC3E}">
        <p14:creationId xmlns:p14="http://schemas.microsoft.com/office/powerpoint/2010/main" val="40056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1026"/>
          <p:cNvSpPr>
            <a:spLocks noChangeArrowheads="1"/>
          </p:cNvSpPr>
          <p:nvPr/>
        </p:nvSpPr>
        <p:spPr bwMode="auto">
          <a:xfrm>
            <a:off x="1600200" y="23622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33799" name="Rectangle 1028"/>
          <p:cNvSpPr>
            <a:spLocks noGrp="1" noChangeArrowheads="1"/>
          </p:cNvSpPr>
          <p:nvPr>
            <p:ph type="title"/>
          </p:nvPr>
        </p:nvSpPr>
        <p:spPr>
          <a:xfrm>
            <a:off x="457200" y="-152400"/>
            <a:ext cx="7391400" cy="1143000"/>
          </a:xfrm>
        </p:spPr>
        <p:txBody>
          <a:bodyPr/>
          <a:lstStyle/>
          <a:p>
            <a:r>
              <a:rPr lang="en-US" dirty="0"/>
              <a:t>Example: Measuring problem!</a:t>
            </a:r>
          </a:p>
        </p:txBody>
      </p:sp>
      <p:sp>
        <p:nvSpPr>
          <p:cNvPr id="33800" name="Rectangle 1029"/>
          <p:cNvSpPr>
            <a:spLocks noGrp="1" noChangeArrowheads="1"/>
          </p:cNvSpPr>
          <p:nvPr>
            <p:ph idx="1"/>
          </p:nvPr>
        </p:nvSpPr>
        <p:spPr>
          <a:xfrm>
            <a:off x="152400" y="1371600"/>
            <a:ext cx="5334000" cy="4724400"/>
          </a:xfrm>
          <a:ln>
            <a:solidFill>
              <a:schemeClr val="tx2"/>
            </a:solidFill>
          </a:ln>
        </p:spPr>
        <p:txBody>
          <a:bodyPr>
            <a:noAutofit/>
          </a:bodyPr>
          <a:lstStyle/>
          <a:p>
            <a:r>
              <a:rPr lang="en-US" sz="1600" b="1" dirty="0"/>
              <a:t>Another Solution:</a:t>
            </a:r>
          </a:p>
          <a:p>
            <a:pPr>
              <a:buFontTx/>
              <a:buNone/>
            </a:pPr>
            <a:endParaRPr lang="en-US" sz="1600" dirty="0"/>
          </a:p>
          <a:p>
            <a:pPr>
              <a:spcBef>
                <a:spcPts val="0"/>
              </a:spcBef>
              <a:buFontTx/>
              <a:buNone/>
            </a:pPr>
            <a:r>
              <a:rPr lang="en-US" sz="1600" dirty="0"/>
              <a:t>	</a:t>
            </a:r>
            <a:r>
              <a:rPr lang="en-US" sz="1600" u="sng" dirty="0"/>
              <a:t>	a	b	c	</a:t>
            </a:r>
          </a:p>
          <a:p>
            <a:pPr>
              <a:spcBef>
                <a:spcPts val="0"/>
              </a:spcBef>
              <a:buFontTx/>
              <a:buNone/>
            </a:pPr>
            <a:r>
              <a:rPr lang="en-US" sz="1600" dirty="0"/>
              <a:t>		0	0	0	start</a:t>
            </a:r>
          </a:p>
          <a:p>
            <a:pPr>
              <a:spcBef>
                <a:spcPts val="0"/>
              </a:spcBef>
              <a:buFontTx/>
              <a:buNone/>
            </a:pPr>
            <a:r>
              <a:rPr lang="en-US" sz="1600" dirty="0"/>
              <a:t>		0	5	0</a:t>
            </a:r>
          </a:p>
          <a:p>
            <a:pPr>
              <a:spcBef>
                <a:spcPts val="0"/>
              </a:spcBef>
              <a:buFontTx/>
              <a:buNone/>
            </a:pPr>
            <a:r>
              <a:rPr lang="en-US" sz="1600" dirty="0"/>
              <a:t>		3	2	0</a:t>
            </a:r>
          </a:p>
          <a:p>
            <a:pPr>
              <a:spcBef>
                <a:spcPts val="0"/>
              </a:spcBef>
              <a:buFontTx/>
              <a:buNone/>
            </a:pPr>
            <a:r>
              <a:rPr lang="en-US" sz="1600" dirty="0"/>
              <a:t>		3	0	2</a:t>
            </a:r>
          </a:p>
          <a:p>
            <a:pPr>
              <a:spcBef>
                <a:spcPts val="0"/>
              </a:spcBef>
              <a:buFontTx/>
              <a:buNone/>
            </a:pPr>
            <a:r>
              <a:rPr lang="en-US" sz="1600" dirty="0"/>
              <a:t>		3	5	2</a:t>
            </a:r>
          </a:p>
          <a:p>
            <a:pPr>
              <a:spcBef>
                <a:spcPts val="0"/>
              </a:spcBef>
              <a:buFontTx/>
              <a:buNone/>
            </a:pPr>
            <a:r>
              <a:rPr lang="en-US" sz="1600" dirty="0"/>
              <a:t>		</a:t>
            </a:r>
            <a:r>
              <a:rPr lang="en-US" sz="1600" b="1" dirty="0"/>
              <a:t>3	0	7</a:t>
            </a:r>
            <a:r>
              <a:rPr lang="en-US" sz="1600" dirty="0"/>
              <a:t>	</a:t>
            </a:r>
            <a:r>
              <a:rPr lang="en-US" sz="1600" b="1" dirty="0"/>
              <a:t>goal</a:t>
            </a:r>
          </a:p>
          <a:p>
            <a:pPr>
              <a:spcBef>
                <a:spcPts val="0"/>
              </a:spcBef>
              <a:buFontTx/>
              <a:buNone/>
            </a:pPr>
            <a:r>
              <a:rPr lang="en-US" sz="1600" dirty="0"/>
              <a:t>		3	0	6</a:t>
            </a:r>
          </a:p>
          <a:p>
            <a:pPr>
              <a:spcBef>
                <a:spcPts val="0"/>
              </a:spcBef>
              <a:buFontTx/>
              <a:buNone/>
            </a:pPr>
            <a:r>
              <a:rPr lang="en-US" sz="1600" dirty="0"/>
              <a:t>		0	3	6</a:t>
            </a:r>
          </a:p>
          <a:p>
            <a:pPr>
              <a:spcBef>
                <a:spcPts val="0"/>
              </a:spcBef>
              <a:buFontTx/>
              <a:buNone/>
            </a:pPr>
            <a:r>
              <a:rPr lang="en-US" sz="1600" dirty="0"/>
              <a:t>		3	3	6</a:t>
            </a:r>
          </a:p>
          <a:p>
            <a:pPr>
              <a:spcBef>
                <a:spcPts val="0"/>
              </a:spcBef>
              <a:buFontTx/>
              <a:buNone/>
            </a:pPr>
            <a:r>
              <a:rPr lang="en-US" sz="1600" dirty="0"/>
              <a:t>		1	5	6</a:t>
            </a:r>
          </a:p>
          <a:p>
            <a:pPr>
              <a:spcBef>
                <a:spcPts val="0"/>
              </a:spcBef>
              <a:buFontTx/>
              <a:buNone/>
            </a:pPr>
            <a:r>
              <a:rPr lang="en-US" sz="1600" dirty="0"/>
              <a:t>		0	5	</a:t>
            </a:r>
            <a:r>
              <a:rPr lang="en-US" sz="1600" b="1" dirty="0"/>
              <a:t>7	goal</a:t>
            </a:r>
            <a:r>
              <a:rPr lang="en-US" sz="1600" dirty="0"/>
              <a:t>	</a:t>
            </a:r>
          </a:p>
        </p:txBody>
      </p:sp>
      <p:sp>
        <p:nvSpPr>
          <p:cNvPr id="33795" name="Slide Number Placeholder 5"/>
          <p:cNvSpPr>
            <a:spLocks noGrp="1"/>
          </p:cNvSpPr>
          <p:nvPr>
            <p:ph type="sldNum" sz="quarter" idx="4294967295"/>
          </p:nvPr>
        </p:nvSpPr>
        <p:spPr>
          <a:xfrm rot="16200000">
            <a:off x="8227377" y="5885497"/>
            <a:ext cx="1315721" cy="365125"/>
          </a:xfrm>
          <a:noFill/>
        </p:spPr>
        <p:txBody>
          <a:bodyPr/>
          <a:lstStyle/>
          <a:p>
            <a:fld id="{FA3B3DB9-725F-164C-8C90-2505DAB0415F}" type="slidenum">
              <a:rPr lang="en-US" smtClean="0"/>
              <a:pPr/>
              <a:t>17</a:t>
            </a:fld>
            <a:endParaRPr lang="en-US"/>
          </a:p>
        </p:txBody>
      </p:sp>
      <p:sp>
        <p:nvSpPr>
          <p:cNvPr id="33798" name="Rectangle 1027"/>
          <p:cNvSpPr>
            <a:spLocks noChangeArrowheads="1"/>
          </p:cNvSpPr>
          <p:nvPr/>
        </p:nvSpPr>
        <p:spPr bwMode="auto">
          <a:xfrm>
            <a:off x="838200" y="5410200"/>
            <a:ext cx="3124200" cy="381000"/>
          </a:xfrm>
          <a:prstGeom prst="rect">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grpSp>
        <p:nvGrpSpPr>
          <p:cNvPr id="33801" name="Group 1030"/>
          <p:cNvGrpSpPr>
            <a:grpSpLocks/>
          </p:cNvGrpSpPr>
          <p:nvPr/>
        </p:nvGrpSpPr>
        <p:grpSpPr bwMode="auto">
          <a:xfrm>
            <a:off x="5715000" y="1295400"/>
            <a:ext cx="3048000" cy="1600200"/>
            <a:chOff x="1776" y="1248"/>
            <a:chExt cx="1920" cy="1008"/>
          </a:xfrm>
        </p:grpSpPr>
        <p:sp>
          <p:nvSpPr>
            <p:cNvPr id="33806" name="AutoShape 1031"/>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33807" name="AutoShape 1032"/>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33808" name="AutoShape 1033"/>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33802" name="Rectangle 1034"/>
          <p:cNvSpPr>
            <a:spLocks noChangeArrowheads="1"/>
          </p:cNvSpPr>
          <p:nvPr/>
        </p:nvSpPr>
        <p:spPr bwMode="auto">
          <a:xfrm>
            <a:off x="609600" y="3962400"/>
            <a:ext cx="4724400" cy="20574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33803" name="Text Box 1035"/>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33804" name="Text Box 1036"/>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33805" name="Text Box 1037"/>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Tree>
    <p:extLst>
      <p:ext uri="{BB962C8B-B14F-4D97-AF65-F5344CB8AC3E}">
        <p14:creationId xmlns:p14="http://schemas.microsoft.com/office/powerpoint/2010/main" val="40056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38"/>
          <p:cNvSpPr>
            <a:spLocks noChangeArrowheads="1"/>
          </p:cNvSpPr>
          <p:nvPr/>
        </p:nvSpPr>
        <p:spPr bwMode="auto">
          <a:xfrm>
            <a:off x="1524000" y="3962400"/>
            <a:ext cx="3124200" cy="381000"/>
          </a:xfrm>
          <a:prstGeom prst="rect">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sp>
        <p:nvSpPr>
          <p:cNvPr id="33797" name="Rectangle 1026"/>
          <p:cNvSpPr>
            <a:spLocks noChangeArrowheads="1"/>
          </p:cNvSpPr>
          <p:nvPr/>
        </p:nvSpPr>
        <p:spPr bwMode="auto">
          <a:xfrm>
            <a:off x="1524000" y="23622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33799" name="Rectangle 1028"/>
          <p:cNvSpPr>
            <a:spLocks noGrp="1" noChangeArrowheads="1"/>
          </p:cNvSpPr>
          <p:nvPr>
            <p:ph type="title"/>
          </p:nvPr>
        </p:nvSpPr>
        <p:spPr>
          <a:xfrm>
            <a:off x="457200" y="-152400"/>
            <a:ext cx="7391400" cy="1143000"/>
          </a:xfrm>
        </p:spPr>
        <p:txBody>
          <a:bodyPr/>
          <a:lstStyle/>
          <a:p>
            <a:r>
              <a:rPr lang="en-US" dirty="0"/>
              <a:t>Example: Measuring problem!</a:t>
            </a:r>
          </a:p>
        </p:txBody>
      </p:sp>
      <p:sp>
        <p:nvSpPr>
          <p:cNvPr id="33800" name="Rectangle 1029"/>
          <p:cNvSpPr>
            <a:spLocks noGrp="1" noChangeArrowheads="1"/>
          </p:cNvSpPr>
          <p:nvPr>
            <p:ph idx="1"/>
          </p:nvPr>
        </p:nvSpPr>
        <p:spPr>
          <a:xfrm>
            <a:off x="152400" y="1371600"/>
            <a:ext cx="5334000" cy="4724400"/>
          </a:xfrm>
          <a:ln>
            <a:solidFill>
              <a:schemeClr val="tx2"/>
            </a:solidFill>
          </a:ln>
        </p:spPr>
        <p:txBody>
          <a:bodyPr>
            <a:noAutofit/>
          </a:bodyPr>
          <a:lstStyle/>
          <a:p>
            <a:r>
              <a:rPr lang="en-US" sz="1600" b="1" dirty="0"/>
              <a:t>Another Solution:</a:t>
            </a:r>
          </a:p>
          <a:p>
            <a:pPr>
              <a:buFontTx/>
              <a:buNone/>
            </a:pPr>
            <a:endParaRPr lang="en-US" sz="1600" dirty="0"/>
          </a:p>
          <a:p>
            <a:pPr>
              <a:spcBef>
                <a:spcPts val="0"/>
              </a:spcBef>
              <a:buFontTx/>
              <a:buNone/>
            </a:pPr>
            <a:r>
              <a:rPr lang="en-US" sz="1600" dirty="0"/>
              <a:t>	</a:t>
            </a:r>
            <a:r>
              <a:rPr lang="en-US" sz="1600" u="sng" dirty="0"/>
              <a:t>	a	b	c	</a:t>
            </a:r>
          </a:p>
          <a:p>
            <a:pPr>
              <a:spcBef>
                <a:spcPts val="0"/>
              </a:spcBef>
              <a:buFontTx/>
              <a:buNone/>
            </a:pPr>
            <a:r>
              <a:rPr lang="en-US" sz="1600" dirty="0"/>
              <a:t>		0	0	0	start</a:t>
            </a:r>
          </a:p>
          <a:p>
            <a:pPr>
              <a:spcBef>
                <a:spcPts val="0"/>
              </a:spcBef>
              <a:buFontTx/>
              <a:buNone/>
            </a:pPr>
            <a:r>
              <a:rPr lang="en-US" sz="1600" dirty="0"/>
              <a:t>		0	5	0</a:t>
            </a:r>
          </a:p>
          <a:p>
            <a:pPr>
              <a:spcBef>
                <a:spcPts val="0"/>
              </a:spcBef>
              <a:buFontTx/>
              <a:buNone/>
            </a:pPr>
            <a:r>
              <a:rPr lang="en-US" sz="1600" dirty="0"/>
              <a:t>		3	2	0</a:t>
            </a:r>
          </a:p>
          <a:p>
            <a:pPr>
              <a:spcBef>
                <a:spcPts val="0"/>
              </a:spcBef>
              <a:buFontTx/>
              <a:buNone/>
            </a:pPr>
            <a:r>
              <a:rPr lang="en-US" sz="1600" dirty="0"/>
              <a:t>		3	0	2</a:t>
            </a:r>
          </a:p>
          <a:p>
            <a:pPr>
              <a:spcBef>
                <a:spcPts val="0"/>
              </a:spcBef>
              <a:buFontTx/>
              <a:buNone/>
            </a:pPr>
            <a:r>
              <a:rPr lang="en-US" sz="1600" dirty="0"/>
              <a:t>		3	5	2</a:t>
            </a:r>
          </a:p>
          <a:p>
            <a:pPr>
              <a:spcBef>
                <a:spcPts val="0"/>
              </a:spcBef>
              <a:buFontTx/>
              <a:buNone/>
            </a:pPr>
            <a:r>
              <a:rPr lang="en-US" sz="1600" dirty="0"/>
              <a:t>		</a:t>
            </a:r>
            <a:r>
              <a:rPr lang="en-US" sz="1600" b="1" dirty="0"/>
              <a:t>3	0	7</a:t>
            </a:r>
            <a:r>
              <a:rPr lang="en-US" sz="1600" dirty="0"/>
              <a:t>	</a:t>
            </a:r>
            <a:r>
              <a:rPr lang="en-US" sz="1600" b="1" dirty="0"/>
              <a:t>goal</a:t>
            </a:r>
          </a:p>
          <a:p>
            <a:pPr>
              <a:spcBef>
                <a:spcPts val="0"/>
              </a:spcBef>
              <a:buFontTx/>
              <a:buNone/>
            </a:pPr>
            <a:r>
              <a:rPr lang="en-US" sz="1600" dirty="0"/>
              <a:t>		3	0	6</a:t>
            </a:r>
          </a:p>
          <a:p>
            <a:pPr>
              <a:spcBef>
                <a:spcPts val="0"/>
              </a:spcBef>
              <a:buFontTx/>
              <a:buNone/>
            </a:pPr>
            <a:r>
              <a:rPr lang="en-US" sz="1600" dirty="0"/>
              <a:t>		0	3	6</a:t>
            </a:r>
          </a:p>
          <a:p>
            <a:pPr>
              <a:spcBef>
                <a:spcPts val="0"/>
              </a:spcBef>
              <a:buFontTx/>
              <a:buNone/>
            </a:pPr>
            <a:r>
              <a:rPr lang="en-US" sz="1600" dirty="0"/>
              <a:t>		3	3	6</a:t>
            </a:r>
          </a:p>
          <a:p>
            <a:pPr>
              <a:spcBef>
                <a:spcPts val="0"/>
              </a:spcBef>
              <a:buFontTx/>
              <a:buNone/>
            </a:pPr>
            <a:r>
              <a:rPr lang="en-US" sz="1600" dirty="0"/>
              <a:t>		1	5	6</a:t>
            </a:r>
          </a:p>
          <a:p>
            <a:pPr>
              <a:spcBef>
                <a:spcPts val="0"/>
              </a:spcBef>
              <a:buFontTx/>
              <a:buNone/>
            </a:pPr>
            <a:r>
              <a:rPr lang="en-US" sz="1600" dirty="0"/>
              <a:t>		0	5	</a:t>
            </a:r>
            <a:r>
              <a:rPr lang="en-US" sz="1600" b="1" dirty="0"/>
              <a:t>7	goal</a:t>
            </a:r>
            <a:r>
              <a:rPr lang="en-US" sz="1600" dirty="0"/>
              <a:t>	</a:t>
            </a:r>
          </a:p>
        </p:txBody>
      </p:sp>
      <p:sp>
        <p:nvSpPr>
          <p:cNvPr id="33795" name="Slide Number Placeholder 5"/>
          <p:cNvSpPr>
            <a:spLocks noGrp="1"/>
          </p:cNvSpPr>
          <p:nvPr>
            <p:ph type="sldNum" sz="quarter" idx="4294967295"/>
          </p:nvPr>
        </p:nvSpPr>
        <p:spPr>
          <a:xfrm rot="16200000">
            <a:off x="8227377" y="5885497"/>
            <a:ext cx="1315721" cy="365125"/>
          </a:xfrm>
          <a:noFill/>
        </p:spPr>
        <p:txBody>
          <a:bodyPr/>
          <a:lstStyle/>
          <a:p>
            <a:fld id="{FA3B3DB9-725F-164C-8C90-2505DAB0415F}" type="slidenum">
              <a:rPr lang="en-US" smtClean="0"/>
              <a:pPr/>
              <a:t>18</a:t>
            </a:fld>
            <a:endParaRPr lang="en-US"/>
          </a:p>
        </p:txBody>
      </p:sp>
      <p:sp>
        <p:nvSpPr>
          <p:cNvPr id="33798" name="Rectangle 1027"/>
          <p:cNvSpPr>
            <a:spLocks noChangeArrowheads="1"/>
          </p:cNvSpPr>
          <p:nvPr/>
        </p:nvSpPr>
        <p:spPr bwMode="auto">
          <a:xfrm>
            <a:off x="838200" y="5410200"/>
            <a:ext cx="3124200" cy="381000"/>
          </a:xfrm>
          <a:prstGeom prst="rect">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grpSp>
        <p:nvGrpSpPr>
          <p:cNvPr id="33801" name="Group 1030"/>
          <p:cNvGrpSpPr>
            <a:grpSpLocks/>
          </p:cNvGrpSpPr>
          <p:nvPr/>
        </p:nvGrpSpPr>
        <p:grpSpPr bwMode="auto">
          <a:xfrm>
            <a:off x="5715000" y="1295400"/>
            <a:ext cx="3048000" cy="1600200"/>
            <a:chOff x="1776" y="1248"/>
            <a:chExt cx="1920" cy="1008"/>
          </a:xfrm>
        </p:grpSpPr>
        <p:sp>
          <p:nvSpPr>
            <p:cNvPr id="33806" name="AutoShape 1031"/>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33807" name="AutoShape 1032"/>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33808" name="AutoShape 1033"/>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33802" name="Rectangle 1034"/>
          <p:cNvSpPr>
            <a:spLocks noChangeArrowheads="1"/>
          </p:cNvSpPr>
          <p:nvPr/>
        </p:nvSpPr>
        <p:spPr bwMode="auto">
          <a:xfrm>
            <a:off x="609600" y="4343400"/>
            <a:ext cx="4648200" cy="16002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33803" name="Text Box 1035"/>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33804" name="Text Box 1036"/>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33805" name="Text Box 1037"/>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Tree>
    <p:extLst>
      <p:ext uri="{BB962C8B-B14F-4D97-AF65-F5344CB8AC3E}">
        <p14:creationId xmlns:p14="http://schemas.microsoft.com/office/powerpoint/2010/main" val="109846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457200" y="152718"/>
            <a:ext cx="7467600" cy="837882"/>
          </a:xfrm>
        </p:spPr>
        <p:txBody>
          <a:bodyPr/>
          <a:lstStyle/>
          <a:p>
            <a:r>
              <a:rPr lang="en-US" dirty="0"/>
              <a:t>Which solution do we prefer?</a:t>
            </a:r>
          </a:p>
        </p:txBody>
      </p:sp>
      <p:sp>
        <p:nvSpPr>
          <p:cNvPr id="34819" name="Slide Number Placeholder 4"/>
          <p:cNvSpPr>
            <a:spLocks noGrp="1"/>
          </p:cNvSpPr>
          <p:nvPr>
            <p:ph type="sldNum" sz="quarter" idx="12"/>
          </p:nvPr>
        </p:nvSpPr>
        <p:spPr>
          <a:noFill/>
        </p:spPr>
        <p:txBody>
          <a:bodyPr/>
          <a:lstStyle/>
          <a:p>
            <a:fld id="{5AA805B8-4ADB-8540-9207-DA07F40D6471}" type="slidenum">
              <a:rPr lang="en-US" smtClean="0"/>
              <a:pPr/>
              <a:t>19</a:t>
            </a:fld>
            <a:endParaRPr lang="en-US"/>
          </a:p>
        </p:txBody>
      </p:sp>
      <p:sp>
        <p:nvSpPr>
          <p:cNvPr id="34821" name="Rectangle 3"/>
          <p:cNvSpPr>
            <a:spLocks noChangeArrowheads="1"/>
          </p:cNvSpPr>
          <p:nvPr/>
        </p:nvSpPr>
        <p:spPr bwMode="auto">
          <a:xfrm>
            <a:off x="457200" y="22860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34822" name="Rectangle 4"/>
          <p:cNvSpPr>
            <a:spLocks noChangeArrowheads="1"/>
          </p:cNvSpPr>
          <p:nvPr/>
        </p:nvSpPr>
        <p:spPr bwMode="auto">
          <a:xfrm>
            <a:off x="457200" y="5334000"/>
            <a:ext cx="3124200" cy="381000"/>
          </a:xfrm>
          <a:prstGeom prst="rect">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sp>
        <p:nvSpPr>
          <p:cNvPr id="34823" name="Rectangle 5"/>
          <p:cNvSpPr>
            <a:spLocks noChangeArrowheads="1"/>
          </p:cNvSpPr>
          <p:nvPr/>
        </p:nvSpPr>
        <p:spPr bwMode="auto">
          <a:xfrm>
            <a:off x="0" y="1295400"/>
            <a:ext cx="4648200" cy="4724400"/>
          </a:xfrm>
          <a:prstGeom prst="rect">
            <a:avLst/>
          </a:prstGeom>
          <a:noFill/>
          <a:ln w="9525">
            <a:solidFill>
              <a:schemeClr val="tx2"/>
            </a:solidFill>
            <a:miter lim="800000"/>
            <a:headEnd/>
            <a:tailEnd/>
          </a:ln>
        </p:spPr>
        <p:txBody>
          <a:bodyPr>
            <a:prstTxWarp prst="textNoShape">
              <a:avLst/>
            </a:prstTxWarp>
          </a:bodyPr>
          <a:lstStyle/>
          <a:p>
            <a:pPr marL="342900" indent="-342900">
              <a:lnSpc>
                <a:spcPct val="90000"/>
              </a:lnSpc>
              <a:spcBef>
                <a:spcPct val="20000"/>
              </a:spcBef>
              <a:buClr>
                <a:schemeClr val="tx1"/>
              </a:buClr>
              <a:buFontTx/>
              <a:buChar char="•"/>
            </a:pPr>
            <a:r>
              <a:rPr kumimoji="1" lang="en-US" sz="2000" b="1">
                <a:latin typeface="Tahoma" charset="0"/>
              </a:rPr>
              <a:t>Solution 1:</a:t>
            </a:r>
          </a:p>
          <a:p>
            <a:pPr marL="342900" indent="-342900">
              <a:lnSpc>
                <a:spcPct val="90000"/>
              </a:lnSpc>
              <a:spcBef>
                <a:spcPct val="20000"/>
              </a:spcBef>
              <a:buClr>
                <a:schemeClr val="tx1"/>
              </a:buClr>
            </a:pPr>
            <a:endParaRPr kumimoji="1" lang="en-US" sz="2000">
              <a:latin typeface="Tahoma" charset="0"/>
            </a:endParaRPr>
          </a:p>
          <a:p>
            <a:pPr marL="342900" indent="-342900">
              <a:lnSpc>
                <a:spcPct val="90000"/>
              </a:lnSpc>
              <a:spcBef>
                <a:spcPct val="20000"/>
              </a:spcBef>
              <a:buClr>
                <a:schemeClr val="tx1"/>
              </a:buClr>
            </a:pPr>
            <a:r>
              <a:rPr kumimoji="1" lang="en-US" sz="2000">
                <a:latin typeface="Tahoma" charset="0"/>
              </a:rPr>
              <a:t>	</a:t>
            </a:r>
            <a:r>
              <a:rPr kumimoji="1" lang="en-US" sz="2000" u="sng">
                <a:latin typeface="Tahoma" charset="0"/>
              </a:rPr>
              <a:t>	a	b	c	</a:t>
            </a:r>
          </a:p>
          <a:p>
            <a:pPr marL="342900" indent="-342900">
              <a:lnSpc>
                <a:spcPct val="90000"/>
              </a:lnSpc>
              <a:spcBef>
                <a:spcPct val="20000"/>
              </a:spcBef>
              <a:buClr>
                <a:schemeClr val="tx1"/>
              </a:buClr>
            </a:pPr>
            <a:r>
              <a:rPr kumimoji="1" lang="en-US" sz="2000">
                <a:latin typeface="Tahoma" charset="0"/>
              </a:rPr>
              <a:t>		0	0	0	start</a:t>
            </a:r>
          </a:p>
          <a:p>
            <a:pPr marL="342900" indent="-342900">
              <a:lnSpc>
                <a:spcPct val="90000"/>
              </a:lnSpc>
              <a:spcBef>
                <a:spcPct val="20000"/>
              </a:spcBef>
              <a:buClr>
                <a:schemeClr val="tx1"/>
              </a:buClr>
            </a:pPr>
            <a:r>
              <a:rPr kumimoji="1" lang="en-US" sz="2000">
                <a:latin typeface="Tahoma" charset="0"/>
              </a:rPr>
              <a:t>		3	0	0</a:t>
            </a:r>
          </a:p>
          <a:p>
            <a:pPr marL="342900" indent="-342900">
              <a:lnSpc>
                <a:spcPct val="90000"/>
              </a:lnSpc>
              <a:spcBef>
                <a:spcPct val="20000"/>
              </a:spcBef>
              <a:buClr>
                <a:schemeClr val="tx1"/>
              </a:buClr>
            </a:pPr>
            <a:r>
              <a:rPr kumimoji="1" lang="en-US" sz="2000">
                <a:latin typeface="Tahoma" charset="0"/>
              </a:rPr>
              <a:t>		0	0	3</a:t>
            </a:r>
          </a:p>
          <a:p>
            <a:pPr marL="342900" indent="-342900">
              <a:lnSpc>
                <a:spcPct val="90000"/>
              </a:lnSpc>
              <a:spcBef>
                <a:spcPct val="20000"/>
              </a:spcBef>
              <a:buClr>
                <a:schemeClr val="tx1"/>
              </a:buClr>
            </a:pPr>
            <a:r>
              <a:rPr kumimoji="1" lang="en-US" sz="2000">
                <a:latin typeface="Tahoma" charset="0"/>
              </a:rPr>
              <a:t>		3	0	3</a:t>
            </a:r>
          </a:p>
          <a:p>
            <a:pPr marL="342900" indent="-342900">
              <a:lnSpc>
                <a:spcPct val="90000"/>
              </a:lnSpc>
              <a:spcBef>
                <a:spcPct val="20000"/>
              </a:spcBef>
              <a:buClr>
                <a:schemeClr val="tx1"/>
              </a:buClr>
            </a:pPr>
            <a:r>
              <a:rPr kumimoji="1" lang="en-US" sz="2000">
                <a:latin typeface="Tahoma" charset="0"/>
              </a:rPr>
              <a:t>		0	0	6</a:t>
            </a:r>
          </a:p>
          <a:p>
            <a:pPr marL="342900" indent="-342900">
              <a:lnSpc>
                <a:spcPct val="90000"/>
              </a:lnSpc>
              <a:spcBef>
                <a:spcPct val="20000"/>
              </a:spcBef>
              <a:buClr>
                <a:schemeClr val="tx1"/>
              </a:buClr>
            </a:pPr>
            <a:r>
              <a:rPr kumimoji="1" lang="en-US" sz="2000">
                <a:latin typeface="Tahoma" charset="0"/>
              </a:rPr>
              <a:t>		3	0	6</a:t>
            </a:r>
          </a:p>
          <a:p>
            <a:pPr marL="342900" indent="-342900">
              <a:lnSpc>
                <a:spcPct val="90000"/>
              </a:lnSpc>
              <a:spcBef>
                <a:spcPct val="20000"/>
              </a:spcBef>
              <a:buClr>
                <a:schemeClr val="tx1"/>
              </a:buClr>
            </a:pPr>
            <a:r>
              <a:rPr kumimoji="1" lang="en-US" sz="2000">
                <a:latin typeface="Tahoma" charset="0"/>
              </a:rPr>
              <a:t>		0	3	6</a:t>
            </a:r>
          </a:p>
          <a:p>
            <a:pPr marL="342900" indent="-342900">
              <a:lnSpc>
                <a:spcPct val="90000"/>
              </a:lnSpc>
              <a:spcBef>
                <a:spcPct val="20000"/>
              </a:spcBef>
              <a:buClr>
                <a:schemeClr val="tx1"/>
              </a:buClr>
            </a:pPr>
            <a:r>
              <a:rPr kumimoji="1" lang="en-US" sz="2000">
                <a:latin typeface="Tahoma" charset="0"/>
              </a:rPr>
              <a:t>		3	3	6</a:t>
            </a:r>
          </a:p>
          <a:p>
            <a:pPr marL="342900" indent="-342900">
              <a:lnSpc>
                <a:spcPct val="90000"/>
              </a:lnSpc>
              <a:spcBef>
                <a:spcPct val="20000"/>
              </a:spcBef>
              <a:buClr>
                <a:schemeClr val="tx1"/>
              </a:buClr>
            </a:pPr>
            <a:r>
              <a:rPr kumimoji="1" lang="en-US" sz="2000">
                <a:latin typeface="Tahoma" charset="0"/>
              </a:rPr>
              <a:t>		1	5	6</a:t>
            </a:r>
          </a:p>
          <a:p>
            <a:pPr marL="342900" indent="-342900">
              <a:lnSpc>
                <a:spcPct val="90000"/>
              </a:lnSpc>
              <a:spcBef>
                <a:spcPct val="20000"/>
              </a:spcBef>
              <a:buClr>
                <a:schemeClr val="tx1"/>
              </a:buClr>
            </a:pPr>
            <a:r>
              <a:rPr kumimoji="1" lang="en-US" sz="2000">
                <a:latin typeface="Tahoma" charset="0"/>
              </a:rPr>
              <a:t>		0	5	</a:t>
            </a:r>
            <a:r>
              <a:rPr kumimoji="1" lang="en-US" sz="2000" b="1">
                <a:latin typeface="Tahoma" charset="0"/>
              </a:rPr>
              <a:t>7	goal</a:t>
            </a:r>
            <a:r>
              <a:rPr kumimoji="1" lang="en-US" sz="2000">
                <a:latin typeface="Tahoma" charset="0"/>
              </a:rPr>
              <a:t>	</a:t>
            </a:r>
          </a:p>
        </p:txBody>
      </p:sp>
      <p:sp>
        <p:nvSpPr>
          <p:cNvPr id="34824" name="Rectangle 6"/>
          <p:cNvSpPr>
            <a:spLocks noChangeArrowheads="1"/>
          </p:cNvSpPr>
          <p:nvPr/>
        </p:nvSpPr>
        <p:spPr bwMode="auto">
          <a:xfrm>
            <a:off x="5105400" y="4114800"/>
            <a:ext cx="3124200" cy="381000"/>
          </a:xfrm>
          <a:prstGeom prst="rect">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sp>
        <p:nvSpPr>
          <p:cNvPr id="34825" name="Rectangle 7"/>
          <p:cNvSpPr>
            <a:spLocks noChangeArrowheads="1"/>
          </p:cNvSpPr>
          <p:nvPr/>
        </p:nvSpPr>
        <p:spPr bwMode="auto">
          <a:xfrm>
            <a:off x="5105400" y="23622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34826" name="Rectangle 8"/>
          <p:cNvSpPr>
            <a:spLocks noChangeArrowheads="1"/>
          </p:cNvSpPr>
          <p:nvPr/>
        </p:nvSpPr>
        <p:spPr bwMode="auto">
          <a:xfrm>
            <a:off x="4648200" y="1295400"/>
            <a:ext cx="4495800" cy="4724400"/>
          </a:xfrm>
          <a:prstGeom prst="rect">
            <a:avLst/>
          </a:prstGeom>
          <a:noFill/>
          <a:ln w="9525">
            <a:solidFill>
              <a:schemeClr val="tx2"/>
            </a:solid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b="1">
                <a:latin typeface="Tahoma" charset="0"/>
              </a:rPr>
              <a:t>Solution 2:</a:t>
            </a:r>
          </a:p>
          <a:p>
            <a:pPr marL="342900" indent="-342900">
              <a:spcBef>
                <a:spcPct val="20000"/>
              </a:spcBef>
              <a:buClr>
                <a:schemeClr val="tx1"/>
              </a:buClr>
            </a:pPr>
            <a:endParaRPr kumimoji="1" lang="en-US" sz="1600">
              <a:latin typeface="Tahoma" charset="0"/>
            </a:endParaRPr>
          </a:p>
          <a:p>
            <a:pPr marL="342900" indent="-342900">
              <a:spcBef>
                <a:spcPct val="20000"/>
              </a:spcBef>
              <a:buClr>
                <a:schemeClr val="tx1"/>
              </a:buClr>
            </a:pPr>
            <a:r>
              <a:rPr kumimoji="1" lang="en-US" sz="2000">
                <a:latin typeface="Tahoma" charset="0"/>
              </a:rPr>
              <a:t>	</a:t>
            </a:r>
            <a:r>
              <a:rPr kumimoji="1" lang="en-US" sz="2000" u="sng">
                <a:latin typeface="Tahoma" charset="0"/>
              </a:rPr>
              <a:t>	a	b	c	</a:t>
            </a:r>
          </a:p>
          <a:p>
            <a:pPr marL="342900" indent="-342900">
              <a:spcBef>
                <a:spcPct val="20000"/>
              </a:spcBef>
              <a:buClr>
                <a:schemeClr val="tx1"/>
              </a:buClr>
            </a:pPr>
            <a:r>
              <a:rPr kumimoji="1" lang="en-US" sz="2000">
                <a:latin typeface="Tahoma" charset="0"/>
              </a:rPr>
              <a:t>		0	0	0	start</a:t>
            </a:r>
          </a:p>
          <a:p>
            <a:pPr marL="342900" indent="-342900">
              <a:spcBef>
                <a:spcPct val="20000"/>
              </a:spcBef>
              <a:buClr>
                <a:schemeClr val="tx1"/>
              </a:buClr>
            </a:pPr>
            <a:r>
              <a:rPr kumimoji="1" lang="en-US" sz="2000">
                <a:latin typeface="Tahoma" charset="0"/>
              </a:rPr>
              <a:t>		0	5	0</a:t>
            </a:r>
          </a:p>
          <a:p>
            <a:pPr marL="342900" indent="-342900">
              <a:spcBef>
                <a:spcPct val="20000"/>
              </a:spcBef>
              <a:buClr>
                <a:schemeClr val="tx1"/>
              </a:buClr>
            </a:pPr>
            <a:r>
              <a:rPr kumimoji="1" lang="en-US" sz="2000">
                <a:latin typeface="Tahoma" charset="0"/>
              </a:rPr>
              <a:t>		3	2	0</a:t>
            </a:r>
          </a:p>
          <a:p>
            <a:pPr marL="342900" indent="-342900">
              <a:spcBef>
                <a:spcPct val="20000"/>
              </a:spcBef>
              <a:buClr>
                <a:schemeClr val="tx1"/>
              </a:buClr>
            </a:pPr>
            <a:r>
              <a:rPr kumimoji="1" lang="en-US" sz="2000">
                <a:latin typeface="Tahoma" charset="0"/>
              </a:rPr>
              <a:t>		3	0	2</a:t>
            </a:r>
          </a:p>
          <a:p>
            <a:pPr marL="342900" indent="-342900">
              <a:spcBef>
                <a:spcPct val="20000"/>
              </a:spcBef>
              <a:buClr>
                <a:schemeClr val="tx1"/>
              </a:buClr>
            </a:pPr>
            <a:r>
              <a:rPr kumimoji="1" lang="en-US" sz="2000">
                <a:latin typeface="Tahoma" charset="0"/>
              </a:rPr>
              <a:t>		3	5	2</a:t>
            </a:r>
          </a:p>
          <a:p>
            <a:pPr marL="342900" indent="-342900">
              <a:spcBef>
                <a:spcPct val="20000"/>
              </a:spcBef>
              <a:buClr>
                <a:schemeClr val="tx1"/>
              </a:buClr>
            </a:pPr>
            <a:r>
              <a:rPr kumimoji="1" lang="en-US" sz="2000">
                <a:latin typeface="Tahoma" charset="0"/>
              </a:rPr>
              <a:t>		</a:t>
            </a:r>
            <a:r>
              <a:rPr kumimoji="1" lang="en-US" sz="2000" b="1">
                <a:latin typeface="Tahoma" charset="0"/>
              </a:rPr>
              <a:t>3	0	7</a:t>
            </a:r>
            <a:r>
              <a:rPr kumimoji="1" lang="en-US" sz="2000">
                <a:latin typeface="Tahoma" charset="0"/>
              </a:rPr>
              <a:t>	</a:t>
            </a:r>
            <a:r>
              <a:rPr kumimoji="1" lang="en-US" sz="2000" b="1">
                <a:latin typeface="Tahoma" charset="0"/>
              </a:rPr>
              <a:t>goal</a:t>
            </a:r>
          </a:p>
          <a:p>
            <a:pPr marL="342900" indent="-342900">
              <a:spcBef>
                <a:spcPct val="20000"/>
              </a:spcBef>
              <a:buClr>
                <a:schemeClr val="tx1"/>
              </a:buClr>
            </a:pPr>
            <a:r>
              <a:rPr kumimoji="1" lang="en-US" sz="2000">
                <a:latin typeface="Tahoma" charset="0"/>
              </a:rPr>
              <a:t>	</a:t>
            </a:r>
          </a:p>
          <a:p>
            <a:pPr marL="342900" indent="-342900">
              <a:spcBef>
                <a:spcPct val="20000"/>
              </a:spcBef>
              <a:buClr>
                <a:schemeClr val="tx1"/>
              </a:buClr>
            </a:pPr>
            <a:endParaRPr kumimoji="1" lang="en-US" sz="2000">
              <a:latin typeface="Tahoma" charset="0"/>
            </a:endParaRPr>
          </a:p>
          <a:p>
            <a:pPr marL="342900" indent="-342900">
              <a:spcBef>
                <a:spcPct val="20000"/>
              </a:spcBef>
              <a:buClr>
                <a:schemeClr val="tx1"/>
              </a:buClr>
            </a:pPr>
            <a:endParaRPr kumimoji="1" lang="en-US" sz="2000">
              <a:latin typeface="Tahoma" charset="0"/>
            </a:endParaRPr>
          </a:p>
          <a:p>
            <a:pPr marL="342900" indent="-342900">
              <a:spcBef>
                <a:spcPct val="20000"/>
              </a:spcBef>
              <a:buClr>
                <a:schemeClr val="tx1"/>
              </a:buClr>
            </a:pPr>
            <a:endParaRPr kumimoji="1" lang="en-US" sz="2000">
              <a:latin typeface="Tahoma" charset="0"/>
            </a:endParaRPr>
          </a:p>
          <a:p>
            <a:pPr marL="342900" indent="-342900">
              <a:spcBef>
                <a:spcPct val="20000"/>
              </a:spcBef>
              <a:buClr>
                <a:schemeClr val="tx1"/>
              </a:buClr>
            </a:pPr>
            <a:endParaRPr kumimoji="1" lang="en-US" sz="2000">
              <a:latin typeface="Tahoma" charset="0"/>
            </a:endParaRPr>
          </a:p>
          <a:p>
            <a:pPr marL="342900" indent="-342900">
              <a:spcBef>
                <a:spcPct val="20000"/>
              </a:spcBef>
              <a:buClr>
                <a:schemeClr val="tx1"/>
              </a:buClr>
            </a:pPr>
            <a:r>
              <a:rPr kumimoji="1" lang="en-US" sz="2000">
                <a:latin typeface="Tahoma"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152718"/>
            <a:ext cx="8153400" cy="1371600"/>
          </a:xfrm>
        </p:spPr>
        <p:txBody>
          <a:bodyPr>
            <a:normAutofit fontScale="90000"/>
          </a:bodyPr>
          <a:lstStyle/>
          <a:p>
            <a:r>
              <a:rPr lang="en-US" dirty="0"/>
              <a:t>Outline: Problem solving and search </a:t>
            </a:r>
            <a:br>
              <a:rPr lang="en-US" dirty="0"/>
            </a:br>
            <a:endParaRPr lang="en-US" dirty="0"/>
          </a:p>
        </p:txBody>
      </p:sp>
      <p:sp>
        <p:nvSpPr>
          <p:cNvPr id="17413" name="Rectangle 3"/>
          <p:cNvSpPr>
            <a:spLocks noGrp="1" noChangeArrowheads="1"/>
          </p:cNvSpPr>
          <p:nvPr>
            <p:ph idx="1"/>
          </p:nvPr>
        </p:nvSpPr>
        <p:spPr/>
        <p:txBody>
          <a:bodyPr>
            <a:normAutofit fontScale="92500"/>
          </a:bodyPr>
          <a:lstStyle/>
          <a:p>
            <a:r>
              <a:rPr lang="en-US" sz="2400" b="1" dirty="0"/>
              <a:t>Introduction to Problem Solving</a:t>
            </a:r>
          </a:p>
          <a:p>
            <a:endParaRPr lang="en-US" sz="2400" b="1" dirty="0"/>
          </a:p>
          <a:p>
            <a:r>
              <a:rPr lang="en-US" sz="2400" b="1" dirty="0"/>
              <a:t>Problem Representation</a:t>
            </a:r>
          </a:p>
          <a:p>
            <a:endParaRPr lang="en-US" sz="2400" b="1" dirty="0"/>
          </a:p>
          <a:p>
            <a:r>
              <a:rPr lang="en-US" sz="2400" b="1" dirty="0"/>
              <a:t>Uninformed search</a:t>
            </a:r>
          </a:p>
          <a:p>
            <a:pPr lvl="1"/>
            <a:r>
              <a:rPr lang="en-US" sz="2000" dirty="0"/>
              <a:t>Search strategies: depth-first, breadth-first, uniform cost, variants</a:t>
            </a:r>
          </a:p>
          <a:p>
            <a:pPr lvl="1"/>
            <a:endParaRPr lang="en-US" sz="2000" dirty="0"/>
          </a:p>
          <a:p>
            <a:r>
              <a:rPr lang="en-US" sz="2400" b="1" dirty="0"/>
              <a:t>Informed search</a:t>
            </a:r>
          </a:p>
          <a:p>
            <a:pPr lvl="1"/>
            <a:r>
              <a:rPr lang="en-US" sz="2000" dirty="0"/>
              <a:t>Search strategies: best-first, A*</a:t>
            </a:r>
          </a:p>
          <a:p>
            <a:pPr lvl="1"/>
            <a:r>
              <a:rPr lang="en-US" sz="2000" dirty="0"/>
              <a:t>Heuristic functions</a:t>
            </a:r>
          </a:p>
        </p:txBody>
      </p:sp>
      <p:sp>
        <p:nvSpPr>
          <p:cNvPr id="17411" name="Slide Number Placeholder 5"/>
          <p:cNvSpPr>
            <a:spLocks noGrp="1"/>
          </p:cNvSpPr>
          <p:nvPr>
            <p:ph type="sldNum" sz="quarter" idx="4294967295"/>
          </p:nvPr>
        </p:nvSpPr>
        <p:spPr>
          <a:xfrm rot="16200000">
            <a:off x="8227377" y="5885497"/>
            <a:ext cx="1315721" cy="365125"/>
          </a:xfrm>
          <a:noFill/>
        </p:spPr>
        <p:txBody>
          <a:bodyPr/>
          <a:lstStyle/>
          <a:p>
            <a:fld id="{819B397F-3487-D24C-AA95-DA5D131EB6C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85800" y="0"/>
            <a:ext cx="7772400" cy="1143000"/>
          </a:xfrm>
        </p:spPr>
        <p:txBody>
          <a:bodyPr/>
          <a:lstStyle/>
          <a:p>
            <a:r>
              <a:rPr lang="en-US" dirty="0"/>
              <a:t>Problem Solving in AI</a:t>
            </a:r>
          </a:p>
        </p:txBody>
      </p:sp>
      <p:sp>
        <p:nvSpPr>
          <p:cNvPr id="156675" name="Rectangle 3"/>
          <p:cNvSpPr>
            <a:spLocks noGrp="1" noChangeArrowheads="1"/>
          </p:cNvSpPr>
          <p:nvPr>
            <p:ph idx="1"/>
          </p:nvPr>
        </p:nvSpPr>
        <p:spPr>
          <a:xfrm>
            <a:off x="533400" y="1143000"/>
            <a:ext cx="8153400" cy="5181600"/>
          </a:xfrm>
        </p:spPr>
        <p:txBody>
          <a:bodyPr>
            <a:normAutofit fontScale="92500" lnSpcReduction="10000"/>
          </a:bodyPr>
          <a:lstStyle/>
          <a:p>
            <a:pPr marL="514350" indent="-514350">
              <a:lnSpc>
                <a:spcPct val="90000"/>
              </a:lnSpc>
              <a:buFont typeface="+mj-lt"/>
              <a:buAutoNum type="arabicPeriod"/>
            </a:pPr>
            <a:r>
              <a:rPr lang="en-US" sz="2800" dirty="0"/>
              <a:t>Formulating a goal</a:t>
            </a:r>
          </a:p>
          <a:p>
            <a:pPr lvl="1">
              <a:lnSpc>
                <a:spcPct val="90000"/>
              </a:lnSpc>
            </a:pPr>
            <a:r>
              <a:rPr lang="en-US" sz="2400" dirty="0"/>
              <a:t>Having 7 liters in bucket C</a:t>
            </a:r>
          </a:p>
          <a:p>
            <a:pPr lvl="1">
              <a:lnSpc>
                <a:spcPct val="90000"/>
              </a:lnSpc>
            </a:pPr>
            <a:r>
              <a:rPr lang="en-US" sz="2400" dirty="0"/>
              <a:t>Winning a game of chess</a:t>
            </a:r>
          </a:p>
          <a:p>
            <a:pPr lvl="1">
              <a:lnSpc>
                <a:spcPct val="90000"/>
              </a:lnSpc>
            </a:pPr>
            <a:r>
              <a:rPr lang="en-US" sz="2400" dirty="0"/>
              <a:t>Getting to a particular location</a:t>
            </a:r>
          </a:p>
          <a:p>
            <a:pPr lvl="1">
              <a:lnSpc>
                <a:spcPct val="90000"/>
              </a:lnSpc>
            </a:pPr>
            <a:r>
              <a:rPr lang="en-US" sz="2400" dirty="0"/>
              <a:t>Saving people from a burning building</a:t>
            </a:r>
          </a:p>
          <a:p>
            <a:pPr lvl="1">
              <a:lnSpc>
                <a:spcPct val="90000"/>
              </a:lnSpc>
            </a:pPr>
            <a:r>
              <a:rPr lang="en-US" sz="2400" dirty="0"/>
              <a:t>Getting an A in this course</a:t>
            </a:r>
          </a:p>
          <a:p>
            <a:pPr marL="514350" indent="-514350">
              <a:lnSpc>
                <a:spcPct val="90000"/>
              </a:lnSpc>
              <a:buFont typeface="+mj-lt"/>
              <a:buAutoNum type="arabicPeriod"/>
            </a:pPr>
            <a:r>
              <a:rPr lang="en-US" sz="2800" dirty="0"/>
              <a:t>Then searching for actions that will move toward goal</a:t>
            </a:r>
          </a:p>
          <a:p>
            <a:pPr marL="514350" indent="-514350">
              <a:lnSpc>
                <a:spcPct val="90000"/>
              </a:lnSpc>
              <a:buFont typeface="+mj-lt"/>
              <a:buAutoNum type="arabicPeriod"/>
            </a:pPr>
            <a:r>
              <a:rPr lang="en-US" sz="2800" dirty="0"/>
              <a:t>Search may take on a variety of formulations</a:t>
            </a:r>
          </a:p>
          <a:p>
            <a:pPr lvl="1">
              <a:lnSpc>
                <a:spcPct val="90000"/>
              </a:lnSpc>
            </a:pPr>
            <a:r>
              <a:rPr lang="en-US" sz="2400" dirty="0"/>
              <a:t>Find any state that matches goal</a:t>
            </a:r>
          </a:p>
          <a:p>
            <a:pPr lvl="1">
              <a:lnSpc>
                <a:spcPct val="90000"/>
              </a:lnSpc>
            </a:pPr>
            <a:r>
              <a:rPr lang="en-US" sz="2400" dirty="0"/>
              <a:t>Find all states that match goal</a:t>
            </a:r>
          </a:p>
          <a:p>
            <a:pPr lvl="1">
              <a:lnSpc>
                <a:spcPct val="90000"/>
              </a:lnSpc>
            </a:pPr>
            <a:r>
              <a:rPr lang="en-US" sz="2400" dirty="0"/>
              <a:t>Prove that no state matches goal</a:t>
            </a:r>
          </a:p>
          <a:p>
            <a:pPr lvl="1">
              <a:lnSpc>
                <a:spcPct val="90000"/>
              </a:lnSpc>
            </a:pPr>
            <a:r>
              <a:rPr lang="en-US" sz="2400" dirty="0"/>
              <a:t>Find best state that matches goal</a:t>
            </a:r>
          </a:p>
          <a:p>
            <a:pPr lvl="1">
              <a:lnSpc>
                <a:spcPct val="90000"/>
              </a:lnSpc>
            </a:pPr>
            <a:r>
              <a:rPr lang="en-US" sz="2400" dirty="0"/>
              <a:t>Find best path to a goal state</a:t>
            </a:r>
          </a:p>
        </p:txBody>
      </p:sp>
      <p:sp>
        <p:nvSpPr>
          <p:cNvPr id="4" name="Slide Number Placeholder 5"/>
          <p:cNvSpPr>
            <a:spLocks noGrp="1"/>
          </p:cNvSpPr>
          <p:nvPr>
            <p:ph type="sldNum" sz="quarter" idx="4294967295"/>
          </p:nvPr>
        </p:nvSpPr>
        <p:spPr>
          <a:xfrm rot="16200000">
            <a:off x="8227377" y="5885497"/>
            <a:ext cx="1315721" cy="365125"/>
          </a:xfrm>
        </p:spPr>
        <p:txBody>
          <a:bodyPr/>
          <a:lstStyle/>
          <a:p>
            <a:fld id="{8B052FC3-72A7-EC43-A769-5A63F0091057}" type="slidenum">
              <a:rPr lang="en-US"/>
              <a:pPr/>
              <a:t>20</a:t>
            </a:fld>
            <a:endParaRPr lang="en-US"/>
          </a:p>
        </p:txBody>
      </p:sp>
    </p:spTree>
    <p:extLst>
      <p:ext uri="{BB962C8B-B14F-4D97-AF65-F5344CB8AC3E}">
        <p14:creationId xmlns:p14="http://schemas.microsoft.com/office/powerpoint/2010/main" val="421980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6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6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6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66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66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66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66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66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56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566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667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56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761682"/>
          </a:xfrm>
        </p:spPr>
        <p:txBody>
          <a:bodyPr/>
          <a:lstStyle/>
          <a:p>
            <a:r>
              <a:rPr lang="en-US" dirty="0"/>
              <a:t>Formalizing Problems</a:t>
            </a:r>
          </a:p>
        </p:txBody>
      </p:sp>
      <p:sp>
        <p:nvSpPr>
          <p:cNvPr id="4" name="Slide Number Placeholder 3"/>
          <p:cNvSpPr>
            <a:spLocks noGrp="1"/>
          </p:cNvSpPr>
          <p:nvPr>
            <p:ph type="sldNum" sz="quarter" idx="12"/>
          </p:nvPr>
        </p:nvSpPr>
        <p:spPr/>
        <p:txBody>
          <a:bodyPr/>
          <a:lstStyle/>
          <a:p>
            <a:fld id="{E1C57F5E-EB8A-2C43-B417-A9B425085EF9}" type="slidenum">
              <a:rPr lang="en-US" smtClean="0"/>
              <a:pPr/>
              <a:t>21</a:t>
            </a:fld>
            <a:endParaRPr lang="en-US"/>
          </a:p>
        </p:txBody>
      </p:sp>
      <p:pic>
        <p:nvPicPr>
          <p:cNvPr id="5" name="Picture 4"/>
          <p:cNvPicPr>
            <a:picLocks noChangeAspect="1"/>
          </p:cNvPicPr>
          <p:nvPr/>
        </p:nvPicPr>
        <p:blipFill>
          <a:blip r:embed="rId2"/>
          <a:stretch>
            <a:fillRect/>
          </a:stretch>
        </p:blipFill>
        <p:spPr>
          <a:xfrm>
            <a:off x="838200" y="914400"/>
            <a:ext cx="7849932" cy="5257800"/>
          </a:xfrm>
          <a:prstGeom prst="rect">
            <a:avLst/>
          </a:prstGeom>
        </p:spPr>
      </p:pic>
      <p:sp>
        <p:nvSpPr>
          <p:cNvPr id="7" name="Oval 6"/>
          <p:cNvSpPr/>
          <p:nvPr/>
        </p:nvSpPr>
        <p:spPr>
          <a:xfrm>
            <a:off x="5638800" y="4343400"/>
            <a:ext cx="609600" cy="609600"/>
          </a:xfrm>
          <a:prstGeom prst="ellipse">
            <a:avLst/>
          </a:prstGeom>
          <a:solidFill>
            <a:schemeClr val="accent1">
              <a:satMod val="110000"/>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371600" y="2057400"/>
            <a:ext cx="609600" cy="609600"/>
          </a:xfrm>
          <a:prstGeom prst="ellipse">
            <a:avLst/>
          </a:prstGeom>
          <a:solidFill>
            <a:srgbClr val="008000">
              <a:alpha val="36000"/>
            </a:srgb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22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848600" cy="837882"/>
          </a:xfrm>
        </p:spPr>
        <p:txBody>
          <a:bodyPr>
            <a:normAutofit fontScale="90000"/>
          </a:bodyPr>
          <a:lstStyle/>
          <a:p>
            <a:r>
              <a:rPr lang="en-US" dirty="0"/>
              <a:t>More on Goals, States, &amp; Actions: Problem Formulation</a:t>
            </a:r>
          </a:p>
        </p:txBody>
      </p:sp>
      <p:sp>
        <p:nvSpPr>
          <p:cNvPr id="3" name="Content Placeholder 2"/>
          <p:cNvSpPr>
            <a:spLocks noGrp="1"/>
          </p:cNvSpPr>
          <p:nvPr>
            <p:ph idx="1"/>
          </p:nvPr>
        </p:nvSpPr>
        <p:spPr>
          <a:xfrm>
            <a:off x="457200" y="1295400"/>
            <a:ext cx="7620000" cy="4830763"/>
          </a:xfrm>
        </p:spPr>
        <p:txBody>
          <a:bodyPr>
            <a:normAutofit/>
          </a:bodyPr>
          <a:lstStyle/>
          <a:p>
            <a:r>
              <a:rPr lang="en-US" sz="2400" dirty="0"/>
              <a:t>Given a </a:t>
            </a:r>
            <a:r>
              <a:rPr lang="en-US" sz="2400" i="1" dirty="0"/>
              <a:t>goal </a:t>
            </a:r>
            <a:r>
              <a:rPr lang="en-US" sz="2400" dirty="0"/>
              <a:t>(e.g. </a:t>
            </a:r>
            <a:r>
              <a:rPr lang="en-US" sz="2400" i="1" dirty="0"/>
              <a:t>drive from Arad to Bucharest</a:t>
            </a:r>
            <a:r>
              <a:rPr lang="en-US" sz="2400" dirty="0"/>
              <a:t>)</a:t>
            </a:r>
            <a:r>
              <a:rPr lang="en-US" sz="2400" i="1" dirty="0"/>
              <a:t> </a:t>
            </a:r>
            <a:r>
              <a:rPr lang="en-US" sz="2400" dirty="0"/>
              <a:t>need to </a:t>
            </a:r>
            <a:r>
              <a:rPr lang="en-US" sz="2400" i="1" dirty="0"/>
              <a:t>formulate the problem </a:t>
            </a:r>
            <a:r>
              <a:rPr lang="en-US" sz="2400" dirty="0"/>
              <a:t>so we can search:</a:t>
            </a:r>
          </a:p>
          <a:p>
            <a:r>
              <a:rPr lang="en-US" sz="2400" dirty="0"/>
              <a:t>Problem definition:</a:t>
            </a:r>
          </a:p>
          <a:p>
            <a:pPr marL="457200" indent="-457200">
              <a:buFont typeface="+mj-lt"/>
              <a:buAutoNum type="arabicPeriod"/>
            </a:pPr>
            <a:r>
              <a:rPr lang="en-US" sz="2400" dirty="0"/>
              <a:t>The initial state:  </a:t>
            </a:r>
            <a:r>
              <a:rPr lang="en-US" sz="2400" b="0" i="1" dirty="0">
                <a:latin typeface="Times"/>
                <a:cs typeface="Times"/>
              </a:rPr>
              <a:t>In(Arad)</a:t>
            </a:r>
          </a:p>
          <a:p>
            <a:pPr marL="457200" indent="-457200">
              <a:buFont typeface="+mj-lt"/>
              <a:buAutoNum type="arabicPeriod"/>
            </a:pPr>
            <a:r>
              <a:rPr lang="en-US" sz="2400" dirty="0"/>
              <a:t>Possible actions available in a given state:</a:t>
            </a:r>
            <a:br>
              <a:rPr lang="en-US" sz="2400" dirty="0"/>
            </a:br>
            <a:r>
              <a:rPr lang="en-US" sz="2400" b="0" i="1" dirty="0">
                <a:latin typeface="Times"/>
                <a:cs typeface="Times"/>
              </a:rPr>
              <a:t>{Go(Sibiu), Go(Timisoara), Go(</a:t>
            </a:r>
            <a:r>
              <a:rPr lang="en-US" sz="2400" b="0" i="1" dirty="0" err="1">
                <a:latin typeface="Times"/>
                <a:cs typeface="Times"/>
              </a:rPr>
              <a:t>Zerind</a:t>
            </a:r>
            <a:r>
              <a:rPr lang="en-US" sz="2400" b="0" i="1" dirty="0">
                <a:latin typeface="Times"/>
                <a:cs typeface="Times"/>
              </a:rPr>
              <a:t>)}</a:t>
            </a:r>
          </a:p>
          <a:p>
            <a:pPr marL="457200" indent="-457200">
              <a:buFont typeface="+mj-lt"/>
              <a:buAutoNum type="arabicPeriod"/>
            </a:pPr>
            <a:r>
              <a:rPr lang="en-US" sz="2400" dirty="0"/>
              <a:t>Transition model: What each action does:</a:t>
            </a:r>
            <a:br>
              <a:rPr lang="en-US" sz="2400" dirty="0"/>
            </a:br>
            <a:r>
              <a:rPr lang="en-US" sz="2400" b="0" dirty="0">
                <a:latin typeface="Times"/>
                <a:cs typeface="Times"/>
              </a:rPr>
              <a:t>RESULT</a:t>
            </a:r>
            <a:r>
              <a:rPr lang="en-US" sz="2400" b="0" i="1" dirty="0">
                <a:latin typeface="Times"/>
                <a:cs typeface="Times"/>
              </a:rPr>
              <a:t>(In(Arad),Go(</a:t>
            </a:r>
            <a:r>
              <a:rPr lang="en-US" sz="2400" b="0" i="1" dirty="0" err="1">
                <a:latin typeface="Times"/>
                <a:cs typeface="Times"/>
              </a:rPr>
              <a:t>Zerind</a:t>
            </a:r>
            <a:r>
              <a:rPr lang="en-US" sz="2400" b="0" i="1" dirty="0">
                <a:latin typeface="Times"/>
                <a:cs typeface="Times"/>
              </a:rPr>
              <a:t>)) = In(</a:t>
            </a:r>
            <a:r>
              <a:rPr lang="en-US" sz="2400" b="0" i="1" dirty="0" err="1">
                <a:latin typeface="Times"/>
                <a:cs typeface="Times"/>
              </a:rPr>
              <a:t>Zerind</a:t>
            </a:r>
            <a:r>
              <a:rPr lang="en-US" sz="2400" b="0" i="1" dirty="0">
                <a:latin typeface="Times"/>
                <a:cs typeface="Times"/>
              </a:rPr>
              <a:t>) </a:t>
            </a:r>
            <a:endParaRPr lang="en-US" sz="2400" i="1" dirty="0">
              <a:cs typeface="Times"/>
            </a:endParaRPr>
          </a:p>
          <a:p>
            <a:pPr marL="457200" indent="-457200">
              <a:buFont typeface="+mj-lt"/>
              <a:buAutoNum type="arabicPeriod"/>
            </a:pPr>
            <a:r>
              <a:rPr lang="en-US" sz="2400" dirty="0">
                <a:cs typeface="Times"/>
              </a:rPr>
              <a:t>Goal test: </a:t>
            </a:r>
            <a:r>
              <a:rPr lang="en-US" sz="2400" b="0" i="1" dirty="0">
                <a:latin typeface="Times"/>
                <a:cs typeface="Times"/>
              </a:rPr>
              <a:t>{In(Bucharest)}</a:t>
            </a:r>
          </a:p>
          <a:p>
            <a:pPr marL="457200" indent="-457200">
              <a:buFont typeface="+mj-lt"/>
              <a:buAutoNum type="arabicPeriod"/>
            </a:pPr>
            <a:r>
              <a:rPr lang="en-US" sz="2400" dirty="0">
                <a:cs typeface="Times"/>
              </a:rPr>
              <a:t>Path cost: </a:t>
            </a:r>
            <a:r>
              <a:rPr lang="en-US" sz="2400" b="0" i="1" dirty="0">
                <a:latin typeface="Times"/>
                <a:cs typeface="Times"/>
              </a:rPr>
              <a:t>mileage between cities traversed</a:t>
            </a:r>
            <a:endParaRPr lang="en-US" sz="2400" dirty="0">
              <a:cs typeface="Times"/>
            </a:endParaRPr>
          </a:p>
          <a:p>
            <a:pPr marL="457200" indent="-457200">
              <a:buFont typeface="+mj-lt"/>
              <a:buAutoNum type="arabicPeriod"/>
            </a:pPr>
            <a:endParaRPr lang="en-US" sz="2400" dirty="0"/>
          </a:p>
        </p:txBody>
      </p:sp>
      <p:sp>
        <p:nvSpPr>
          <p:cNvPr id="5" name="Slide Number Placeholder 4"/>
          <p:cNvSpPr>
            <a:spLocks noGrp="1"/>
          </p:cNvSpPr>
          <p:nvPr>
            <p:ph type="sldNum" sz="quarter" idx="4294967295"/>
          </p:nvPr>
        </p:nvSpPr>
        <p:spPr>
          <a:xfrm rot="16200000">
            <a:off x="8227377" y="5885497"/>
            <a:ext cx="1315721" cy="365125"/>
          </a:xfrm>
        </p:spPr>
        <p:txBody>
          <a:bodyPr/>
          <a:lstStyle/>
          <a:p>
            <a:fld id="{89DF0D92-C902-D140-8AA4-356D250D41FE}" type="slidenum">
              <a:rPr lang="en-US" smtClean="0"/>
              <a:pPr/>
              <a:t>22</a:t>
            </a:fld>
            <a:endParaRPr lang="en-US"/>
          </a:p>
        </p:txBody>
      </p:sp>
    </p:spTree>
    <p:extLst>
      <p:ext uri="{BB962C8B-B14F-4D97-AF65-F5344CB8AC3E}">
        <p14:creationId xmlns:p14="http://schemas.microsoft.com/office/powerpoint/2010/main" val="1133258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251143" y="0"/>
            <a:ext cx="7772400" cy="1143000"/>
          </a:xfrm>
        </p:spPr>
        <p:txBody>
          <a:bodyPr/>
          <a:lstStyle/>
          <a:p>
            <a:r>
              <a:rPr lang="en-US" dirty="0"/>
              <a:t>Eight Puzzle</a:t>
            </a:r>
          </a:p>
        </p:txBody>
      </p:sp>
      <p:sp>
        <p:nvSpPr>
          <p:cNvPr id="175107" name="Rectangle 3"/>
          <p:cNvSpPr>
            <a:spLocks noGrp="1" noChangeArrowheads="1"/>
          </p:cNvSpPr>
          <p:nvPr>
            <p:ph idx="1"/>
          </p:nvPr>
        </p:nvSpPr>
        <p:spPr>
          <a:xfrm>
            <a:off x="685800" y="2479040"/>
            <a:ext cx="7772400" cy="3616960"/>
          </a:xfrm>
        </p:spPr>
        <p:txBody>
          <a:bodyPr>
            <a:normAutofit/>
          </a:bodyPr>
          <a:lstStyle/>
          <a:p>
            <a:pPr>
              <a:lnSpc>
                <a:spcPct val="90000"/>
              </a:lnSpc>
            </a:pPr>
            <a:r>
              <a:rPr lang="en-US" sz="2800" dirty="0"/>
              <a:t>Initial State: A configuration of Tiles</a:t>
            </a:r>
          </a:p>
          <a:p>
            <a:pPr>
              <a:lnSpc>
                <a:spcPct val="90000"/>
              </a:lnSpc>
            </a:pPr>
            <a:r>
              <a:rPr lang="en-US" sz="2800" dirty="0"/>
              <a:t>Actions: Slide a tile into space, or “move” space </a:t>
            </a:r>
            <a:r>
              <a:rPr lang="en-US" sz="2800" b="0" i="1" dirty="0">
                <a:latin typeface="Times"/>
                <a:cs typeface="Times"/>
              </a:rPr>
              <a:t>Left, Right, Up, Down</a:t>
            </a:r>
            <a:endParaRPr lang="en-US" sz="2800" dirty="0"/>
          </a:p>
          <a:p>
            <a:pPr>
              <a:lnSpc>
                <a:spcPct val="90000"/>
              </a:lnSpc>
            </a:pPr>
            <a:r>
              <a:rPr lang="en-US" sz="2800" dirty="0"/>
              <a:t>Transition model: returns resulting state from action</a:t>
            </a:r>
          </a:p>
          <a:p>
            <a:pPr>
              <a:lnSpc>
                <a:spcPct val="90000"/>
              </a:lnSpc>
            </a:pPr>
            <a:r>
              <a:rPr lang="en-US" sz="2800" dirty="0"/>
              <a:t>Goal State: Another configuration</a:t>
            </a:r>
          </a:p>
          <a:p>
            <a:pPr>
              <a:lnSpc>
                <a:spcPct val="90000"/>
              </a:lnSpc>
            </a:pPr>
            <a:r>
              <a:rPr lang="en-US" sz="2800" dirty="0"/>
              <a:t>Path cost: each tile move costs 1</a:t>
            </a:r>
          </a:p>
        </p:txBody>
      </p:sp>
      <p:sp>
        <p:nvSpPr>
          <p:cNvPr id="5" name="Slide Number Placeholder 5"/>
          <p:cNvSpPr>
            <a:spLocks noGrp="1"/>
          </p:cNvSpPr>
          <p:nvPr>
            <p:ph type="sldNum" sz="quarter" idx="4294967295"/>
          </p:nvPr>
        </p:nvSpPr>
        <p:spPr>
          <a:xfrm rot="16200000">
            <a:off x="8227377" y="5885497"/>
            <a:ext cx="1315721" cy="365125"/>
          </a:xfrm>
        </p:spPr>
        <p:txBody>
          <a:bodyPr/>
          <a:lstStyle/>
          <a:p>
            <a:fld id="{4E023AF5-B7C2-4744-A82D-996C88C786CC}" type="slidenum">
              <a:rPr lang="en-US"/>
              <a:pPr/>
              <a:t>23</a:t>
            </a:fld>
            <a:endParaRPr lang="en-US"/>
          </a:p>
        </p:txBody>
      </p:sp>
      <p:pic>
        <p:nvPicPr>
          <p:cNvPr id="175108" name="Picture 4"/>
          <p:cNvPicPr>
            <a:picLocks noChangeAspect="1" noChangeArrowheads="1"/>
          </p:cNvPicPr>
          <p:nvPr/>
        </p:nvPicPr>
        <p:blipFill>
          <a:blip r:embed="rId3"/>
          <a:srcRect/>
          <a:stretch>
            <a:fillRect/>
          </a:stretch>
        </p:blipFill>
        <p:spPr bwMode="auto">
          <a:xfrm>
            <a:off x="4550728" y="346075"/>
            <a:ext cx="3811587" cy="1925638"/>
          </a:xfrm>
          <a:prstGeom prst="rect">
            <a:avLst/>
          </a:prstGeom>
          <a:noFill/>
          <a:ln w="19050">
            <a:noFill/>
            <a:miter lim="800000"/>
            <a:headEnd/>
            <a:tailEnd/>
          </a:ln>
          <a:effectLst>
            <a:outerShdw blurRad="63500" dist="38099" dir="2700000" algn="ctr" rotWithShape="0">
              <a:schemeClr val="bg2">
                <a:alpha val="74998"/>
              </a:schemeClr>
            </a:outerShdw>
          </a:effectLst>
        </p:spPr>
      </p:pic>
    </p:spTree>
    <p:extLst>
      <p:ext uri="{BB962C8B-B14F-4D97-AF65-F5344CB8AC3E}">
        <p14:creationId xmlns:p14="http://schemas.microsoft.com/office/powerpoint/2010/main" val="35266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Vacuum World</a:t>
            </a:r>
          </a:p>
        </p:txBody>
      </p:sp>
      <p:sp>
        <p:nvSpPr>
          <p:cNvPr id="3" name="Content Placeholder 2"/>
          <p:cNvSpPr>
            <a:spLocks noGrp="1"/>
          </p:cNvSpPr>
          <p:nvPr>
            <p:ph idx="1"/>
          </p:nvPr>
        </p:nvSpPr>
        <p:spPr>
          <a:xfrm>
            <a:off x="457200" y="1874837"/>
            <a:ext cx="7620000" cy="4373563"/>
          </a:xfrm>
        </p:spPr>
        <p:txBody>
          <a:bodyPr>
            <a:normAutofit/>
          </a:bodyPr>
          <a:lstStyle/>
          <a:p>
            <a:r>
              <a:rPr lang="en-US" sz="2000" dirty="0"/>
              <a:t>States: Determined by agent location and dirt location</a:t>
            </a:r>
          </a:p>
          <a:p>
            <a:r>
              <a:rPr lang="en-US" sz="2000" dirty="0"/>
              <a:t>Initial state: any state possible</a:t>
            </a:r>
          </a:p>
          <a:p>
            <a:r>
              <a:rPr lang="en-US" sz="2000" dirty="0"/>
              <a:t>Actions: </a:t>
            </a:r>
            <a:r>
              <a:rPr lang="en-US" sz="2000" i="1" dirty="0"/>
              <a:t>Left, Right, Suck</a:t>
            </a:r>
          </a:p>
          <a:p>
            <a:r>
              <a:rPr lang="en-US" sz="2000" dirty="0"/>
              <a:t>Transition model: actions have expected effects, except </a:t>
            </a:r>
            <a:r>
              <a:rPr lang="en-US" sz="2000" i="1" dirty="0"/>
              <a:t>Left </a:t>
            </a:r>
            <a:r>
              <a:rPr lang="en-US" sz="2000" dirty="0"/>
              <a:t>from </a:t>
            </a:r>
            <a:r>
              <a:rPr lang="en-US" sz="2000" i="1" dirty="0"/>
              <a:t>A </a:t>
            </a:r>
            <a:r>
              <a:rPr lang="en-US" sz="2000" dirty="0"/>
              <a:t>and </a:t>
            </a:r>
            <a:r>
              <a:rPr lang="en-US" sz="2000" i="1" dirty="0"/>
              <a:t>Right </a:t>
            </a:r>
            <a:r>
              <a:rPr lang="en-US" sz="2000" dirty="0"/>
              <a:t>from </a:t>
            </a:r>
            <a:r>
              <a:rPr lang="en-US" sz="2000" i="1" dirty="0"/>
              <a:t>B </a:t>
            </a:r>
            <a:r>
              <a:rPr lang="en-US" sz="2000" dirty="0"/>
              <a:t>are no-ops, as is </a:t>
            </a:r>
            <a:r>
              <a:rPr lang="en-US" sz="2000" i="1" dirty="0"/>
              <a:t>Suck </a:t>
            </a:r>
            <a:r>
              <a:rPr lang="en-US" sz="2000" dirty="0"/>
              <a:t>when </a:t>
            </a:r>
            <a:r>
              <a:rPr lang="en-US" sz="2000" i="1" dirty="0"/>
              <a:t>Clean.</a:t>
            </a:r>
          </a:p>
          <a:p>
            <a:r>
              <a:rPr lang="en-US" sz="2000" dirty="0"/>
              <a:t>Goal test: All squares are clean.</a:t>
            </a:r>
          </a:p>
        </p:txBody>
      </p:sp>
      <p:sp>
        <p:nvSpPr>
          <p:cNvPr id="5" name="Slide Number Placeholder 4"/>
          <p:cNvSpPr>
            <a:spLocks noGrp="1"/>
          </p:cNvSpPr>
          <p:nvPr>
            <p:ph type="sldNum" sz="quarter" idx="4294967295"/>
          </p:nvPr>
        </p:nvSpPr>
        <p:spPr>
          <a:xfrm rot="16200000">
            <a:off x="8227377" y="5885497"/>
            <a:ext cx="1315721" cy="365125"/>
          </a:xfrm>
        </p:spPr>
        <p:txBody>
          <a:bodyPr/>
          <a:lstStyle/>
          <a:p>
            <a:fld id="{89DF0D92-C902-D140-8AA4-356D250D41FE}" type="slidenum">
              <a:rPr lang="en-US" smtClean="0"/>
              <a:pPr/>
              <a:t>24</a:t>
            </a:fld>
            <a:endParaRPr lang="en-US"/>
          </a:p>
        </p:txBody>
      </p:sp>
      <p:pic>
        <p:nvPicPr>
          <p:cNvPr id="6" name="Picture 4"/>
          <p:cNvPicPr>
            <a:picLocks noChangeAspect="1" noChangeArrowheads="1"/>
          </p:cNvPicPr>
          <p:nvPr/>
        </p:nvPicPr>
        <p:blipFill>
          <a:blip r:embed="rId2"/>
          <a:srcRect/>
          <a:stretch>
            <a:fillRect/>
          </a:stretch>
        </p:blipFill>
        <p:spPr>
          <a:xfrm>
            <a:off x="5867400" y="76200"/>
            <a:ext cx="3053531" cy="1752600"/>
          </a:xfrm>
          <a:prstGeom prst="rect">
            <a:avLst/>
          </a:prstGeom>
        </p:spPr>
      </p:pic>
    </p:spTree>
    <p:extLst>
      <p:ext uri="{BB962C8B-B14F-4D97-AF65-F5344CB8AC3E}">
        <p14:creationId xmlns:p14="http://schemas.microsoft.com/office/powerpoint/2010/main" val="2394809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Vacuum World</a:t>
            </a:r>
          </a:p>
        </p:txBody>
      </p:sp>
      <p:sp>
        <p:nvSpPr>
          <p:cNvPr id="5" name="Slide Number Placeholder 4"/>
          <p:cNvSpPr>
            <a:spLocks noGrp="1"/>
          </p:cNvSpPr>
          <p:nvPr>
            <p:ph type="sldNum" sz="quarter" idx="4294967295"/>
          </p:nvPr>
        </p:nvSpPr>
        <p:spPr>
          <a:xfrm rot="16200000">
            <a:off x="8227377" y="5885497"/>
            <a:ext cx="1315721" cy="365125"/>
          </a:xfrm>
        </p:spPr>
        <p:txBody>
          <a:bodyPr/>
          <a:lstStyle/>
          <a:p>
            <a:fld id="{89DF0D92-C902-D140-8AA4-356D250D41FE}" type="slidenum">
              <a:rPr lang="en-US" smtClean="0"/>
              <a:pPr/>
              <a:t>25</a:t>
            </a:fld>
            <a:endParaRPr lang="en-US"/>
          </a:p>
        </p:txBody>
      </p:sp>
      <p:pic>
        <p:nvPicPr>
          <p:cNvPr id="6" name="Picture 4"/>
          <p:cNvPicPr>
            <a:picLocks noChangeAspect="1" noChangeArrowheads="1"/>
          </p:cNvPicPr>
          <p:nvPr/>
        </p:nvPicPr>
        <p:blipFill>
          <a:blip r:embed="rId2"/>
          <a:srcRect/>
          <a:stretch>
            <a:fillRect/>
          </a:stretch>
        </p:blipFill>
        <p:spPr>
          <a:xfrm>
            <a:off x="5867400" y="76200"/>
            <a:ext cx="3053531" cy="1752600"/>
          </a:xfrm>
          <a:prstGeom prst="rect">
            <a:avLst/>
          </a:prstGeom>
        </p:spPr>
      </p:pic>
      <p:pic>
        <p:nvPicPr>
          <p:cNvPr id="7" name="Picture 6"/>
          <p:cNvPicPr>
            <a:picLocks noChangeAspect="1"/>
          </p:cNvPicPr>
          <p:nvPr/>
        </p:nvPicPr>
        <p:blipFill>
          <a:blip r:embed="rId3"/>
          <a:stretch>
            <a:fillRect/>
          </a:stretch>
        </p:blipFill>
        <p:spPr>
          <a:xfrm>
            <a:off x="228600" y="1828800"/>
            <a:ext cx="8754457" cy="4648200"/>
          </a:xfrm>
          <a:prstGeom prst="rect">
            <a:avLst/>
          </a:prstGeom>
        </p:spPr>
      </p:pic>
    </p:spTree>
    <p:extLst>
      <p:ext uri="{BB962C8B-B14F-4D97-AF65-F5344CB8AC3E}">
        <p14:creationId xmlns:p14="http://schemas.microsoft.com/office/powerpoint/2010/main" val="239480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5"/>
          <p:cNvSpPr>
            <a:spLocks noGrp="1"/>
          </p:cNvSpPr>
          <p:nvPr>
            <p:ph type="sldNum" sz="quarter" idx="4294967295"/>
          </p:nvPr>
        </p:nvSpPr>
        <p:spPr>
          <a:xfrm rot="16200000">
            <a:off x="8227377" y="5885497"/>
            <a:ext cx="1315721" cy="365125"/>
          </a:xfrm>
          <a:noFill/>
        </p:spPr>
        <p:txBody>
          <a:bodyPr/>
          <a:lstStyle/>
          <a:p>
            <a:fld id="{D78D9B17-D28A-BC4E-A2AB-7C37ADECF61B}" type="slidenum">
              <a:rPr lang="en-US" smtClean="0"/>
              <a:pPr/>
              <a:t>26</a:t>
            </a:fld>
            <a:endParaRPr lang="en-US"/>
          </a:p>
        </p:txBody>
      </p:sp>
      <p:sp>
        <p:nvSpPr>
          <p:cNvPr id="36868" name="Rectangle 4"/>
          <p:cNvSpPr>
            <a:spLocks noChangeArrowheads="1"/>
          </p:cNvSpPr>
          <p:nvPr/>
        </p:nvSpPr>
        <p:spPr bwMode="auto">
          <a:xfrm>
            <a:off x="3505200" y="6324600"/>
            <a:ext cx="2209800" cy="3810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36869" name="Rectangle 2"/>
          <p:cNvSpPr>
            <a:spLocks noGrp="1" noChangeArrowheads="1"/>
          </p:cNvSpPr>
          <p:nvPr>
            <p:ph type="title"/>
          </p:nvPr>
        </p:nvSpPr>
        <p:spPr/>
        <p:txBody>
          <a:bodyPr/>
          <a:lstStyle/>
          <a:p>
            <a:r>
              <a:rPr lang="en-US" dirty="0"/>
              <a:t>Buckets</a:t>
            </a:r>
          </a:p>
        </p:txBody>
      </p:sp>
      <p:sp>
        <p:nvSpPr>
          <p:cNvPr id="36870" name="Rectangle 3"/>
          <p:cNvSpPr>
            <a:spLocks noGrp="1" noChangeArrowheads="1"/>
          </p:cNvSpPr>
          <p:nvPr>
            <p:ph type="body" idx="1"/>
          </p:nvPr>
        </p:nvSpPr>
        <p:spPr/>
        <p:txBody>
          <a:bodyPr>
            <a:normAutofit/>
          </a:bodyPr>
          <a:lstStyle/>
          <a:p>
            <a:pPr>
              <a:buFontTx/>
              <a:buNone/>
            </a:pPr>
            <a:r>
              <a:rPr lang="en-US" sz="2400" dirty="0"/>
              <a:t>Measure 7 liters of water using a 3-liter, a 5-liter, and a 9-liter buckets.</a:t>
            </a:r>
          </a:p>
          <a:p>
            <a:pPr marL="0" lvl="1" indent="0">
              <a:spcAft>
                <a:spcPts val="600"/>
              </a:spcAft>
              <a:buClrTx/>
              <a:buNone/>
            </a:pPr>
            <a:r>
              <a:rPr lang="en-US" sz="2400" b="1" dirty="0"/>
              <a:t>States:</a:t>
            </a:r>
            <a:r>
              <a:rPr lang="en-US" sz="2400" dirty="0"/>
              <a:t> Amount of water in the buckets</a:t>
            </a:r>
          </a:p>
          <a:p>
            <a:r>
              <a:rPr lang="en-US" sz="2400" dirty="0"/>
              <a:t>Initial State: </a:t>
            </a:r>
            <a:r>
              <a:rPr lang="en-US" sz="2400" b="0" dirty="0"/>
              <a:t>Empty buckets</a:t>
            </a:r>
          </a:p>
          <a:p>
            <a:r>
              <a:rPr lang="en-US" sz="2400" dirty="0"/>
              <a:t>G</a:t>
            </a:r>
            <a:r>
              <a:rPr lang="en-US" sz="2400" b="1" dirty="0"/>
              <a:t>oal:</a:t>
            </a:r>
            <a:r>
              <a:rPr lang="en-US" sz="2400" dirty="0"/>
              <a:t> </a:t>
            </a:r>
            <a:r>
              <a:rPr lang="en-US" sz="2400" b="0" dirty="0"/>
              <a:t>Have 7 liters of water in 9-liter bucket</a:t>
            </a:r>
          </a:p>
          <a:p>
            <a:r>
              <a:rPr lang="en-US" sz="2400" dirty="0"/>
              <a:t>Actions: 	</a:t>
            </a:r>
            <a:r>
              <a:rPr lang="en-US" sz="2400" i="1" dirty="0"/>
              <a:t>fill bucket &lt;x&gt;, </a:t>
            </a:r>
            <a:br>
              <a:rPr lang="en-US" sz="2400" i="1" dirty="0"/>
            </a:br>
            <a:r>
              <a:rPr lang="en-US" sz="2400" i="1" dirty="0"/>
              <a:t>		empty bucket &lt;x&gt; [to bucket &lt;y&gt;]</a:t>
            </a:r>
            <a:endParaRPr lang="en-US" sz="2400" dirty="0"/>
          </a:p>
          <a:p>
            <a:r>
              <a:rPr lang="en-US" sz="2400" b="1" dirty="0"/>
              <a:t>Find solution:</a:t>
            </a:r>
            <a:r>
              <a:rPr lang="en-US" sz="2400" dirty="0"/>
              <a:t> </a:t>
            </a:r>
            <a:r>
              <a:rPr lang="en-US" sz="2400" b="0" dirty="0"/>
              <a:t>Sequence of operators that bring you</a:t>
            </a:r>
          </a:p>
          <a:p>
            <a:pPr>
              <a:buFontTx/>
              <a:buNone/>
            </a:pPr>
            <a:r>
              <a:rPr lang="en-US" sz="2400" b="0" dirty="0"/>
              <a:t>		  from current state to the goal state</a:t>
            </a:r>
          </a:p>
        </p:txBody>
      </p:sp>
    </p:spTree>
    <p:extLst>
      <p:ext uri="{BB962C8B-B14F-4D97-AF65-F5344CB8AC3E}">
        <p14:creationId xmlns:p14="http://schemas.microsoft.com/office/powerpoint/2010/main" val="686702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761682"/>
          </a:xfrm>
        </p:spPr>
        <p:txBody>
          <a:bodyPr/>
          <a:lstStyle/>
          <a:p>
            <a:r>
              <a:rPr lang="en-US" dirty="0"/>
              <a:t>Real World Problems</a:t>
            </a:r>
          </a:p>
        </p:txBody>
      </p:sp>
      <p:sp>
        <p:nvSpPr>
          <p:cNvPr id="4" name="Slide Number Placeholder 3"/>
          <p:cNvSpPr>
            <a:spLocks noGrp="1"/>
          </p:cNvSpPr>
          <p:nvPr>
            <p:ph type="sldNum" sz="quarter" idx="12"/>
          </p:nvPr>
        </p:nvSpPr>
        <p:spPr/>
        <p:txBody>
          <a:bodyPr/>
          <a:lstStyle/>
          <a:p>
            <a:fld id="{E1C57F5E-EB8A-2C43-B417-A9B425085EF9}" type="slidenum">
              <a:rPr lang="en-US" smtClean="0"/>
              <a:pPr/>
              <a:t>27</a:t>
            </a:fld>
            <a:endParaRPr lang="en-US"/>
          </a:p>
        </p:txBody>
      </p:sp>
      <p:sp>
        <p:nvSpPr>
          <p:cNvPr id="5" name="Rectangle 1027"/>
          <p:cNvSpPr txBox="1">
            <a:spLocks noChangeArrowheads="1"/>
          </p:cNvSpPr>
          <p:nvPr/>
        </p:nvSpPr>
        <p:spPr>
          <a:xfrm>
            <a:off x="228600" y="1143000"/>
            <a:ext cx="8763000" cy="5067300"/>
          </a:xfrm>
          <a:prstGeom prst="rect">
            <a:avLst/>
          </a:prstGeom>
        </p:spPr>
        <p:txBody>
          <a:bodyPr>
            <a:normAutofit/>
          </a:bodyPr>
          <a:lstStyle>
            <a:lvl1pPr marL="0" indent="0" algn="l" defTabSz="914400" rtl="0" eaLnBrk="1" latinLnBrk="0" hangingPunct="1">
              <a:spcBef>
                <a:spcPct val="20000"/>
              </a:spcBef>
              <a:spcAft>
                <a:spcPts val="600"/>
              </a:spcAft>
              <a:buFont typeface="Arial" pitchFamily="34" charset="0"/>
              <a:buNone/>
              <a:defRPr sz="18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200" dirty="0"/>
              <a:t>Real world is absurdly complex; some abstraction is necessary to allow us to reason on it…</a:t>
            </a:r>
          </a:p>
          <a:p>
            <a:r>
              <a:rPr lang="en-US" sz="2200" dirty="0"/>
              <a:t>Selecting the correct abstraction and resulting state space is a difficult problem!</a:t>
            </a:r>
          </a:p>
          <a:p>
            <a:pPr lvl="1"/>
            <a:r>
              <a:rPr lang="en-US" sz="2000" dirty="0"/>
              <a:t>Abstract states  </a:t>
            </a:r>
            <a:r>
              <a:rPr lang="en-US" sz="2000" dirty="0">
                <a:sym typeface="Wingdings" charset="2"/>
              </a:rPr>
              <a:t>  real-world states</a:t>
            </a:r>
          </a:p>
          <a:p>
            <a:pPr lvl="1"/>
            <a:r>
              <a:rPr lang="en-US" sz="2000" dirty="0">
                <a:sym typeface="Wingdings" charset="2"/>
              </a:rPr>
              <a:t>Abstract operators  sequences of real-world actions</a:t>
            </a:r>
          </a:p>
          <a:p>
            <a:pPr>
              <a:buFontTx/>
              <a:buNone/>
            </a:pPr>
            <a:r>
              <a:rPr lang="en-US" sz="2000" dirty="0">
                <a:solidFill>
                  <a:schemeClr val="hlink"/>
                </a:solidFill>
                <a:sym typeface="Wingdings" charset="2"/>
              </a:rPr>
              <a:t>     </a:t>
            </a:r>
            <a:r>
              <a:rPr lang="en-US" dirty="0">
                <a:solidFill>
                  <a:schemeClr val="hlink"/>
                </a:solidFill>
                <a:sym typeface="Wingdings" charset="2"/>
              </a:rPr>
              <a:t>(e.g., going from city </a:t>
            </a:r>
            <a:r>
              <a:rPr lang="en-US" dirty="0" err="1">
                <a:solidFill>
                  <a:schemeClr val="hlink"/>
                </a:solidFill>
                <a:sym typeface="Wingdings" charset="2"/>
              </a:rPr>
              <a:t>i</a:t>
            </a:r>
            <a:r>
              <a:rPr lang="en-US" dirty="0">
                <a:solidFill>
                  <a:schemeClr val="hlink"/>
                </a:solidFill>
                <a:sym typeface="Wingdings" charset="2"/>
              </a:rPr>
              <a:t> to city j costs </a:t>
            </a:r>
            <a:r>
              <a:rPr lang="en-US" dirty="0" err="1">
                <a:solidFill>
                  <a:schemeClr val="hlink"/>
                </a:solidFill>
                <a:sym typeface="Wingdings" charset="2"/>
              </a:rPr>
              <a:t>Lij</a:t>
            </a:r>
            <a:r>
              <a:rPr lang="en-US" dirty="0">
                <a:solidFill>
                  <a:schemeClr val="hlink"/>
                </a:solidFill>
                <a:sym typeface="Wingdings" charset="2"/>
              </a:rPr>
              <a:t>  actually drive from city </a:t>
            </a:r>
            <a:r>
              <a:rPr lang="en-US" dirty="0" err="1">
                <a:solidFill>
                  <a:schemeClr val="hlink"/>
                </a:solidFill>
                <a:sym typeface="Wingdings" charset="2"/>
              </a:rPr>
              <a:t>i</a:t>
            </a:r>
            <a:r>
              <a:rPr lang="en-US" dirty="0">
                <a:solidFill>
                  <a:schemeClr val="hlink"/>
                </a:solidFill>
                <a:sym typeface="Wingdings" charset="2"/>
              </a:rPr>
              <a:t> to j)</a:t>
            </a:r>
          </a:p>
          <a:p>
            <a:pPr lvl="1"/>
            <a:r>
              <a:rPr lang="en-US" sz="2000" dirty="0">
                <a:sym typeface="Wingdings" charset="2"/>
              </a:rPr>
              <a:t>Abstract solution		set of real actions to take in the</a:t>
            </a:r>
            <a:br>
              <a:rPr lang="en-US" sz="2000" dirty="0">
                <a:sym typeface="Wingdings" charset="2"/>
              </a:rPr>
            </a:br>
            <a:r>
              <a:rPr lang="en-US" sz="2000" dirty="0">
                <a:sym typeface="Wingdings" charset="2"/>
              </a:rPr>
              <a:t>				</a:t>
            </a:r>
            <a:r>
              <a:rPr lang="en-US" sz="2000" dirty="0"/>
              <a:t>real world that solve problem</a:t>
            </a:r>
          </a:p>
        </p:txBody>
      </p:sp>
    </p:spTree>
    <p:extLst>
      <p:ext uri="{BB962C8B-B14F-4D97-AF65-F5344CB8AC3E}">
        <p14:creationId xmlns:p14="http://schemas.microsoft.com/office/powerpoint/2010/main" val="3175427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4294967295"/>
          </p:nvPr>
        </p:nvSpPr>
        <p:spPr>
          <a:xfrm rot="16200000">
            <a:off x="8227377" y="5885497"/>
            <a:ext cx="1315721" cy="365125"/>
          </a:xfrm>
          <a:noFill/>
        </p:spPr>
        <p:txBody>
          <a:bodyPr/>
          <a:lstStyle/>
          <a:p>
            <a:fld id="{88F82188-9D6D-3646-A460-865AD5B0D61E}" type="slidenum">
              <a:rPr lang="en-US" smtClean="0"/>
              <a:pPr/>
              <a:t>28</a:t>
            </a:fld>
            <a:endParaRPr lang="en-US"/>
          </a:p>
        </p:txBody>
      </p:sp>
      <p:sp>
        <p:nvSpPr>
          <p:cNvPr id="54276" name="Rectangle 2"/>
          <p:cNvSpPr>
            <a:spLocks noGrp="1" noChangeArrowheads="1"/>
          </p:cNvSpPr>
          <p:nvPr>
            <p:ph type="title"/>
          </p:nvPr>
        </p:nvSpPr>
        <p:spPr>
          <a:xfrm>
            <a:off x="457200" y="-17727"/>
            <a:ext cx="5791200" cy="1371600"/>
          </a:xfrm>
        </p:spPr>
        <p:txBody>
          <a:bodyPr/>
          <a:lstStyle/>
          <a:p>
            <a:r>
              <a:rPr lang="en-US" dirty="0"/>
              <a:t>Huge search space, even for toy problems </a:t>
            </a:r>
          </a:p>
        </p:txBody>
      </p:sp>
      <p:pic>
        <p:nvPicPr>
          <p:cNvPr id="54277" name="Picture 4"/>
          <p:cNvPicPr>
            <a:picLocks noChangeAspect="1" noChangeArrowheads="1"/>
          </p:cNvPicPr>
          <p:nvPr/>
        </p:nvPicPr>
        <p:blipFill>
          <a:blip r:embed="rId2">
            <a:lum contrast="6000"/>
          </a:blip>
          <a:srcRect b="12437"/>
          <a:stretch>
            <a:fillRect/>
          </a:stretch>
        </p:blipFill>
        <p:spPr bwMode="auto">
          <a:xfrm>
            <a:off x="2590800" y="1524000"/>
            <a:ext cx="3848100" cy="1676400"/>
          </a:xfrm>
          <a:prstGeom prst="rect">
            <a:avLst/>
          </a:prstGeom>
          <a:noFill/>
          <a:ln w="9525">
            <a:noFill/>
            <a:miter lim="800000"/>
            <a:headEnd/>
            <a:tailEnd/>
          </a:ln>
        </p:spPr>
      </p:pic>
      <p:sp>
        <p:nvSpPr>
          <p:cNvPr id="54278" name="Text Box 5"/>
          <p:cNvSpPr txBox="1">
            <a:spLocks noChangeArrowheads="1"/>
          </p:cNvSpPr>
          <p:nvPr/>
        </p:nvSpPr>
        <p:spPr bwMode="auto">
          <a:xfrm>
            <a:off x="2819400" y="3048000"/>
            <a:ext cx="1341438" cy="457200"/>
          </a:xfrm>
          <a:prstGeom prst="rect">
            <a:avLst/>
          </a:prstGeom>
          <a:noFill/>
          <a:ln w="9525">
            <a:noFill/>
            <a:miter lim="800000"/>
            <a:headEnd/>
            <a:tailEnd/>
          </a:ln>
        </p:spPr>
        <p:txBody>
          <a:bodyPr wrap="none">
            <a:prstTxWarp prst="textNoShape">
              <a:avLst/>
            </a:prstTxWarp>
            <a:spAutoFit/>
          </a:bodyPr>
          <a:lstStyle/>
          <a:p>
            <a:r>
              <a:rPr lang="en-US" sz="2400"/>
              <a:t>start state</a:t>
            </a:r>
          </a:p>
        </p:txBody>
      </p:sp>
      <p:sp>
        <p:nvSpPr>
          <p:cNvPr id="54279" name="Text Box 6"/>
          <p:cNvSpPr txBox="1">
            <a:spLocks noChangeArrowheads="1"/>
          </p:cNvSpPr>
          <p:nvPr/>
        </p:nvSpPr>
        <p:spPr bwMode="auto">
          <a:xfrm>
            <a:off x="4953000" y="3048000"/>
            <a:ext cx="1341438" cy="457200"/>
          </a:xfrm>
          <a:prstGeom prst="rect">
            <a:avLst/>
          </a:prstGeom>
          <a:noFill/>
          <a:ln w="9525">
            <a:noFill/>
            <a:miter lim="800000"/>
            <a:headEnd/>
            <a:tailEnd/>
          </a:ln>
        </p:spPr>
        <p:txBody>
          <a:bodyPr wrap="none">
            <a:prstTxWarp prst="textNoShape">
              <a:avLst/>
            </a:prstTxWarp>
            <a:spAutoFit/>
          </a:bodyPr>
          <a:lstStyle/>
          <a:p>
            <a:r>
              <a:rPr lang="en-US" sz="2400"/>
              <a:t>goal state</a:t>
            </a:r>
          </a:p>
        </p:txBody>
      </p:sp>
      <p:sp>
        <p:nvSpPr>
          <p:cNvPr id="54280" name="Rectangle 7"/>
          <p:cNvSpPr>
            <a:spLocks noGrp="1" noChangeArrowheads="1"/>
          </p:cNvSpPr>
          <p:nvPr>
            <p:ph type="body" idx="1"/>
          </p:nvPr>
        </p:nvSpPr>
        <p:spPr>
          <a:xfrm>
            <a:off x="457200" y="3733800"/>
            <a:ext cx="8178800" cy="2209800"/>
          </a:xfrm>
        </p:spPr>
        <p:txBody>
          <a:bodyPr>
            <a:normAutofit fontScale="92500" lnSpcReduction="20000"/>
          </a:bodyPr>
          <a:lstStyle/>
          <a:p>
            <a:pPr>
              <a:lnSpc>
                <a:spcPct val="90000"/>
              </a:lnSpc>
              <a:buFontTx/>
              <a:buNone/>
            </a:pPr>
            <a:r>
              <a:rPr lang="en-US" sz="2400" dirty="0"/>
              <a:t>8-Puzzle scales up quickly</a:t>
            </a:r>
          </a:p>
          <a:p>
            <a:pPr lvl="1">
              <a:lnSpc>
                <a:spcPct val="90000"/>
              </a:lnSpc>
            </a:pPr>
            <a:r>
              <a:rPr lang="en-US" sz="2000" dirty="0"/>
              <a:t>8-puzzle has 362,880 states</a:t>
            </a:r>
          </a:p>
          <a:p>
            <a:pPr lvl="1">
              <a:lnSpc>
                <a:spcPct val="90000"/>
              </a:lnSpc>
            </a:pPr>
            <a:r>
              <a:rPr lang="en-US" sz="2000" dirty="0"/>
              <a:t>15-puzzle has 10^12 states</a:t>
            </a:r>
          </a:p>
          <a:p>
            <a:pPr lvl="1">
              <a:lnSpc>
                <a:spcPct val="90000"/>
              </a:lnSpc>
            </a:pPr>
            <a:r>
              <a:rPr lang="en-US" sz="2000" dirty="0"/>
              <a:t>24-puzzle has 10^25 states</a:t>
            </a:r>
          </a:p>
          <a:p>
            <a:pPr>
              <a:lnSpc>
                <a:spcPct val="90000"/>
              </a:lnSpc>
            </a:pPr>
            <a:endParaRPr lang="en-US" sz="2400" dirty="0"/>
          </a:p>
          <a:p>
            <a:pPr>
              <a:lnSpc>
                <a:spcPct val="90000"/>
              </a:lnSpc>
              <a:buFontTx/>
              <a:buNone/>
            </a:pPr>
            <a:r>
              <a:rPr lang="en-US" sz="2400" dirty="0"/>
              <a:t>So, we need a principled way to look for a solution in these huge search spaces…</a:t>
            </a:r>
          </a:p>
        </p:txBody>
      </p:sp>
    </p:spTree>
    <p:extLst>
      <p:ext uri="{BB962C8B-B14F-4D97-AF65-F5344CB8AC3E}">
        <p14:creationId xmlns:p14="http://schemas.microsoft.com/office/powerpoint/2010/main" val="582700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rot="16200000">
            <a:off x="8227377" y="5885497"/>
            <a:ext cx="1315721" cy="365125"/>
          </a:xfrm>
        </p:spPr>
        <p:txBody>
          <a:bodyPr/>
          <a:lstStyle/>
          <a:p>
            <a:fld id="{8D50C1D3-3F4B-9844-82A4-316DA0262DE5}" type="slidenum">
              <a:rPr lang="en-US"/>
              <a:pPr/>
              <a:t>29</a:t>
            </a:fld>
            <a:endParaRPr lang="en-US"/>
          </a:p>
        </p:txBody>
      </p:sp>
      <p:sp>
        <p:nvSpPr>
          <p:cNvPr id="178178" name="Rectangle 2"/>
          <p:cNvSpPr>
            <a:spLocks noGrp="1" noChangeArrowheads="1"/>
          </p:cNvSpPr>
          <p:nvPr>
            <p:ph type="title"/>
          </p:nvPr>
        </p:nvSpPr>
        <p:spPr>
          <a:xfrm>
            <a:off x="466725" y="512763"/>
            <a:ext cx="8175625" cy="1143000"/>
          </a:xfrm>
        </p:spPr>
        <p:txBody>
          <a:bodyPr>
            <a:normAutofit fontScale="90000"/>
          </a:bodyPr>
          <a:lstStyle/>
          <a:p>
            <a:r>
              <a:rPr lang="en-US"/>
              <a:t>Search</a:t>
            </a:r>
            <a:br>
              <a:rPr lang="en-US"/>
            </a:br>
            <a:r>
              <a:rPr lang="en-US" sz="3200">
                <a:solidFill>
                  <a:schemeClr val="accent1"/>
                </a:solidFill>
              </a:rPr>
              <a:t>Finding Path from Initial State to Goal</a:t>
            </a:r>
            <a:endParaRPr lang="en-US"/>
          </a:p>
        </p:txBody>
      </p:sp>
      <p:sp>
        <p:nvSpPr>
          <p:cNvPr id="178179" name="Rectangle 3"/>
          <p:cNvSpPr>
            <a:spLocks noGrp="1" noChangeArrowheads="1"/>
          </p:cNvSpPr>
          <p:nvPr>
            <p:ph type="body" idx="1"/>
          </p:nvPr>
        </p:nvSpPr>
        <p:spPr>
          <a:xfrm>
            <a:off x="534988" y="1981200"/>
            <a:ext cx="8188325" cy="4114800"/>
          </a:xfrm>
        </p:spPr>
        <p:txBody>
          <a:bodyPr>
            <a:normAutofit/>
          </a:bodyPr>
          <a:lstStyle/>
          <a:p>
            <a:r>
              <a:rPr lang="en-US" sz="2800" dirty="0"/>
              <a:t>Blind/uninformed search</a:t>
            </a:r>
          </a:p>
          <a:p>
            <a:pPr lvl="1"/>
            <a:r>
              <a:rPr lang="en-US" sz="2400" dirty="0"/>
              <a:t>Search only based on goal, states, operators</a:t>
            </a:r>
          </a:p>
          <a:p>
            <a:r>
              <a:rPr lang="en-US" sz="2800" dirty="0"/>
              <a:t>Heuristic/informed search</a:t>
            </a:r>
          </a:p>
          <a:p>
            <a:pPr lvl="1"/>
            <a:r>
              <a:rPr lang="en-US" sz="2400" dirty="0"/>
              <a:t>Use additional knowledge about states and/or operators to guide search</a:t>
            </a:r>
          </a:p>
          <a:p>
            <a:pPr lvl="1"/>
            <a:r>
              <a:rPr lang="en-US" sz="2400" i="1" dirty="0"/>
              <a:t>Heuristics: Approximate knowledge or rules of thumb</a:t>
            </a:r>
          </a:p>
          <a:p>
            <a:pPr lvl="2"/>
            <a:r>
              <a:rPr lang="en-US" sz="2000" dirty="0"/>
              <a:t>But information need not just be heuristic</a:t>
            </a:r>
          </a:p>
        </p:txBody>
      </p:sp>
    </p:spTree>
    <p:extLst>
      <p:ext uri="{BB962C8B-B14F-4D97-AF65-F5344CB8AC3E}">
        <p14:creationId xmlns:p14="http://schemas.microsoft.com/office/powerpoint/2010/main" val="277281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8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78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78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81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78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152718"/>
            <a:ext cx="8077200" cy="1371600"/>
          </a:xfrm>
        </p:spPr>
        <p:txBody>
          <a:bodyPr/>
          <a:lstStyle/>
          <a:p>
            <a:r>
              <a:rPr lang="en-US" dirty="0"/>
              <a:t>Example: Measuring problem!</a:t>
            </a:r>
          </a:p>
        </p:txBody>
      </p:sp>
      <p:sp>
        <p:nvSpPr>
          <p:cNvPr id="18437" name="Rectangle 3"/>
          <p:cNvSpPr>
            <a:spLocks noGrp="1" noChangeArrowheads="1"/>
          </p:cNvSpPr>
          <p:nvPr>
            <p:ph idx="1"/>
          </p:nvPr>
        </p:nvSpPr>
        <p:spPr>
          <a:xfrm>
            <a:off x="457200" y="4343400"/>
            <a:ext cx="8178800" cy="685800"/>
          </a:xfrm>
        </p:spPr>
        <p:txBody>
          <a:bodyPr>
            <a:normAutofit fontScale="92500"/>
          </a:bodyPr>
          <a:lstStyle/>
          <a:p>
            <a:pPr>
              <a:buFontTx/>
              <a:buNone/>
            </a:pPr>
            <a:r>
              <a:rPr lang="en-US" sz="2400" b="1" dirty="0"/>
              <a:t>Problem:</a:t>
            </a:r>
            <a:r>
              <a:rPr lang="en-US" sz="2400" dirty="0"/>
              <a:t> </a:t>
            </a:r>
            <a:r>
              <a:rPr lang="en-US" sz="2400" b="0" dirty="0"/>
              <a:t>Using these three buckets, measure 7 liters of water.</a:t>
            </a:r>
          </a:p>
        </p:txBody>
      </p:sp>
      <p:sp>
        <p:nvSpPr>
          <p:cNvPr id="18435" name="Slide Number Placeholder 5"/>
          <p:cNvSpPr>
            <a:spLocks noGrp="1"/>
          </p:cNvSpPr>
          <p:nvPr>
            <p:ph type="sldNum" sz="quarter" idx="4294967295"/>
          </p:nvPr>
        </p:nvSpPr>
        <p:spPr>
          <a:xfrm rot="16200000">
            <a:off x="8227377" y="5885497"/>
            <a:ext cx="1315721" cy="365125"/>
          </a:xfrm>
          <a:noFill/>
        </p:spPr>
        <p:txBody>
          <a:bodyPr/>
          <a:lstStyle/>
          <a:p>
            <a:fld id="{F474AE01-3E6A-B245-8DFE-0C7B05740E4E}" type="slidenum">
              <a:rPr lang="en-US" smtClean="0"/>
              <a:pPr/>
              <a:t>3</a:t>
            </a:fld>
            <a:endParaRPr lang="en-US"/>
          </a:p>
        </p:txBody>
      </p:sp>
      <p:grpSp>
        <p:nvGrpSpPr>
          <p:cNvPr id="18438" name="Group 12"/>
          <p:cNvGrpSpPr>
            <a:grpSpLocks/>
          </p:cNvGrpSpPr>
          <p:nvPr/>
        </p:nvGrpSpPr>
        <p:grpSpPr bwMode="auto">
          <a:xfrm>
            <a:off x="2819400" y="1981200"/>
            <a:ext cx="3048000" cy="1600200"/>
            <a:chOff x="1776" y="1248"/>
            <a:chExt cx="1920" cy="1008"/>
          </a:xfrm>
        </p:grpSpPr>
        <p:sp>
          <p:nvSpPr>
            <p:cNvPr id="18439" name="AutoShape 4"/>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18440" name="AutoShape 5"/>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18441" name="AutoShape 6"/>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r>
              <a:rPr lang="en-US"/>
              <a:t>From problem space to search tree </a:t>
            </a:r>
          </a:p>
        </p:txBody>
      </p:sp>
      <p:sp>
        <p:nvSpPr>
          <p:cNvPr id="71685" name="Rectangle 3"/>
          <p:cNvSpPr>
            <a:spLocks noGrp="1" noChangeArrowheads="1"/>
          </p:cNvSpPr>
          <p:nvPr>
            <p:ph idx="1"/>
          </p:nvPr>
        </p:nvSpPr>
        <p:spPr>
          <a:xfrm>
            <a:off x="457200" y="1447800"/>
            <a:ext cx="7620000" cy="4373563"/>
          </a:xfrm>
        </p:spPr>
        <p:txBody>
          <a:bodyPr/>
          <a:lstStyle/>
          <a:p>
            <a:r>
              <a:rPr lang="en-US" dirty="0"/>
              <a:t>Some material in this and following slides is from</a:t>
            </a:r>
          </a:p>
          <a:p>
            <a:pPr>
              <a:buFontTx/>
              <a:buNone/>
            </a:pPr>
            <a:r>
              <a:rPr lang="en-US" dirty="0">
                <a:hlinkClick r:id="rId2"/>
              </a:rPr>
              <a:t>http://www.cs.kuleuven.ac.be/~dannyd/FAI/</a:t>
            </a:r>
            <a:r>
              <a:rPr lang="en-US" dirty="0"/>
              <a:t>           check it out!</a:t>
            </a:r>
          </a:p>
        </p:txBody>
      </p:sp>
      <p:sp>
        <p:nvSpPr>
          <p:cNvPr id="71683" name="Slide Number Placeholder 5"/>
          <p:cNvSpPr>
            <a:spLocks noGrp="1"/>
          </p:cNvSpPr>
          <p:nvPr>
            <p:ph type="sldNum" sz="quarter" idx="4294967295"/>
          </p:nvPr>
        </p:nvSpPr>
        <p:spPr>
          <a:xfrm rot="16200000">
            <a:off x="8227377" y="5885497"/>
            <a:ext cx="1315721" cy="365125"/>
          </a:xfrm>
          <a:noFill/>
        </p:spPr>
        <p:txBody>
          <a:bodyPr/>
          <a:lstStyle/>
          <a:p>
            <a:fld id="{0768259E-12D7-5946-AD1D-83493DDD07FB}" type="slidenum">
              <a:rPr lang="en-US" smtClean="0"/>
              <a:pPr/>
              <a:t>30</a:t>
            </a:fld>
            <a:endParaRPr lang="en-US"/>
          </a:p>
        </p:txBody>
      </p:sp>
      <p:sp>
        <p:nvSpPr>
          <p:cNvPr id="262149" name="Rectangle 5"/>
          <p:cNvSpPr>
            <a:spLocks noChangeArrowheads="1"/>
          </p:cNvSpPr>
          <p:nvPr/>
        </p:nvSpPr>
        <p:spPr bwMode="auto">
          <a:xfrm>
            <a:off x="2349500" y="2382838"/>
            <a:ext cx="4392613" cy="1214438"/>
          </a:xfrm>
          <a:prstGeom prst="rect">
            <a:avLst/>
          </a:prstGeom>
          <a:solidFill>
            <a:schemeClr val="accent2">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endParaRPr lang="en-US" sz="1800">
              <a:effectLst>
                <a:outerShdw blurRad="38100" dist="38100" dir="2700000" algn="tl">
                  <a:srgbClr val="FFFFFF"/>
                </a:outerShdw>
              </a:effectLst>
              <a:latin typeface="Comic Sans MS" charset="0"/>
            </a:endParaRPr>
          </a:p>
        </p:txBody>
      </p:sp>
      <p:sp>
        <p:nvSpPr>
          <p:cNvPr id="262151" name="Oval 7"/>
          <p:cNvSpPr>
            <a:spLocks noChangeArrowheads="1"/>
          </p:cNvSpPr>
          <p:nvPr/>
        </p:nvSpPr>
        <p:spPr bwMode="auto">
          <a:xfrm>
            <a:off x="3157538" y="2489201"/>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A</a:t>
            </a:r>
            <a:endParaRPr lang="en-US" sz="1600">
              <a:solidFill>
                <a:srgbClr val="000099"/>
              </a:solidFill>
              <a:effectLst>
                <a:outerShdw blurRad="38100" dist="38100" dir="2700000" algn="tl">
                  <a:srgbClr val="DDDDDD"/>
                </a:outerShdw>
              </a:effectLst>
              <a:latin typeface="Comic Sans MS" charset="0"/>
            </a:endParaRPr>
          </a:p>
        </p:txBody>
      </p:sp>
      <p:sp>
        <p:nvSpPr>
          <p:cNvPr id="262152" name="Oval 8"/>
          <p:cNvSpPr>
            <a:spLocks noChangeArrowheads="1"/>
          </p:cNvSpPr>
          <p:nvPr/>
        </p:nvSpPr>
        <p:spPr bwMode="auto">
          <a:xfrm>
            <a:off x="3446463" y="3241676"/>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D</a:t>
            </a:r>
            <a:endParaRPr lang="en-US" sz="1600">
              <a:solidFill>
                <a:srgbClr val="000099"/>
              </a:solidFill>
              <a:effectLst>
                <a:outerShdw blurRad="38100" dist="38100" dir="2700000" algn="tl">
                  <a:srgbClr val="DDDDDD"/>
                </a:outerShdw>
              </a:effectLst>
              <a:latin typeface="Comic Sans MS" charset="0"/>
            </a:endParaRPr>
          </a:p>
        </p:txBody>
      </p:sp>
      <p:sp>
        <p:nvSpPr>
          <p:cNvPr id="262153" name="Oval 9"/>
          <p:cNvSpPr>
            <a:spLocks noChangeArrowheads="1"/>
          </p:cNvSpPr>
          <p:nvPr/>
        </p:nvSpPr>
        <p:spPr bwMode="auto">
          <a:xfrm>
            <a:off x="4545013" y="2489201"/>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B</a:t>
            </a:r>
          </a:p>
        </p:txBody>
      </p:sp>
      <p:sp>
        <p:nvSpPr>
          <p:cNvPr id="262154" name="Oval 10"/>
          <p:cNvSpPr>
            <a:spLocks noChangeArrowheads="1"/>
          </p:cNvSpPr>
          <p:nvPr/>
        </p:nvSpPr>
        <p:spPr bwMode="auto">
          <a:xfrm>
            <a:off x="4140200" y="3241676"/>
            <a:ext cx="290513"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E</a:t>
            </a:r>
          </a:p>
        </p:txBody>
      </p:sp>
      <p:sp>
        <p:nvSpPr>
          <p:cNvPr id="262155" name="Oval 11"/>
          <p:cNvSpPr>
            <a:spLocks noChangeArrowheads="1"/>
          </p:cNvSpPr>
          <p:nvPr/>
        </p:nvSpPr>
        <p:spPr bwMode="auto">
          <a:xfrm>
            <a:off x="5759450" y="2489201"/>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C</a:t>
            </a:r>
          </a:p>
        </p:txBody>
      </p:sp>
      <p:sp>
        <p:nvSpPr>
          <p:cNvPr id="262156" name="Oval 12"/>
          <p:cNvSpPr>
            <a:spLocks noChangeArrowheads="1"/>
          </p:cNvSpPr>
          <p:nvPr/>
        </p:nvSpPr>
        <p:spPr bwMode="auto">
          <a:xfrm>
            <a:off x="5297488" y="3241676"/>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F</a:t>
            </a:r>
          </a:p>
        </p:txBody>
      </p:sp>
      <p:sp>
        <p:nvSpPr>
          <p:cNvPr id="262157" name="Oval 13"/>
          <p:cNvSpPr>
            <a:spLocks noChangeArrowheads="1"/>
          </p:cNvSpPr>
          <p:nvPr/>
        </p:nvSpPr>
        <p:spPr bwMode="auto">
          <a:xfrm>
            <a:off x="6164263" y="2976563"/>
            <a:ext cx="288925" cy="222250"/>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endParaRPr lang="en-US" sz="1600">
              <a:solidFill>
                <a:srgbClr val="000099"/>
              </a:solidFill>
              <a:effectLst>
                <a:outerShdw blurRad="38100" dist="38100" dir="2700000" algn="tl">
                  <a:srgbClr val="000000"/>
                </a:outerShdw>
              </a:effectLst>
              <a:latin typeface="Comic Sans MS" charset="0"/>
            </a:endParaRPr>
          </a:p>
        </p:txBody>
      </p:sp>
      <p:sp>
        <p:nvSpPr>
          <p:cNvPr id="262158" name="Oval 14"/>
          <p:cNvSpPr>
            <a:spLocks noChangeArrowheads="1"/>
          </p:cNvSpPr>
          <p:nvPr/>
        </p:nvSpPr>
        <p:spPr bwMode="auto">
          <a:xfrm>
            <a:off x="2579688" y="2843213"/>
            <a:ext cx="288925" cy="222250"/>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endParaRPr lang="en-US" sz="1600">
              <a:solidFill>
                <a:srgbClr val="000099"/>
              </a:solidFill>
              <a:effectLst>
                <a:outerShdw blurRad="38100" dist="38100" dir="2700000" algn="tl">
                  <a:srgbClr val="000000"/>
                </a:outerShdw>
              </a:effectLst>
              <a:latin typeface="Comic Sans MS" charset="0"/>
            </a:endParaRPr>
          </a:p>
        </p:txBody>
      </p:sp>
      <p:sp>
        <p:nvSpPr>
          <p:cNvPr id="262159" name="Text Box 15"/>
          <p:cNvSpPr txBox="1">
            <a:spLocks noChangeArrowheads="1"/>
          </p:cNvSpPr>
          <p:nvPr/>
        </p:nvSpPr>
        <p:spPr bwMode="auto">
          <a:xfrm>
            <a:off x="6149975" y="2928938"/>
            <a:ext cx="339725" cy="366713"/>
          </a:xfrm>
          <a:prstGeom prst="rect">
            <a:avLst/>
          </a:prstGeom>
          <a:noFill/>
          <a:ln w="9525">
            <a:noFill/>
            <a:miter lim="800000"/>
            <a:headEnd/>
            <a:tailEnd/>
          </a:ln>
          <a:effectLst/>
        </p:spPr>
        <p:txBody>
          <a:bodyPr wrap="none">
            <a:prstTxWarp prst="textNoShape">
              <a:avLst/>
            </a:prstTxWarp>
            <a:spAutoFit/>
          </a:bodyPr>
          <a:lstStyle/>
          <a:p>
            <a:r>
              <a:rPr lang="en-US" sz="1800">
                <a:effectLst>
                  <a:outerShdw blurRad="38100" dist="38100" dir="2700000" algn="tl">
                    <a:srgbClr val="DDDDDD"/>
                  </a:outerShdw>
                </a:effectLst>
                <a:latin typeface="Comic Sans MS" charset="0"/>
              </a:rPr>
              <a:t>G</a:t>
            </a:r>
          </a:p>
        </p:txBody>
      </p:sp>
      <p:sp>
        <p:nvSpPr>
          <p:cNvPr id="262160" name="Text Box 16"/>
          <p:cNvSpPr txBox="1">
            <a:spLocks noChangeArrowheads="1"/>
          </p:cNvSpPr>
          <p:nvPr/>
        </p:nvSpPr>
        <p:spPr bwMode="auto">
          <a:xfrm>
            <a:off x="2557463" y="2776538"/>
            <a:ext cx="341313" cy="365125"/>
          </a:xfrm>
          <a:prstGeom prst="rect">
            <a:avLst/>
          </a:prstGeom>
          <a:noFill/>
          <a:ln w="9525">
            <a:noFill/>
            <a:miter lim="800000"/>
            <a:headEnd/>
            <a:tailEnd/>
          </a:ln>
          <a:effectLst/>
        </p:spPr>
        <p:txBody>
          <a:bodyPr wrap="none">
            <a:prstTxWarp prst="textNoShape">
              <a:avLst/>
            </a:prstTxWarp>
            <a:spAutoFit/>
          </a:bodyPr>
          <a:lstStyle/>
          <a:p>
            <a:r>
              <a:rPr lang="en-US" sz="1800">
                <a:effectLst>
                  <a:outerShdw blurRad="38100" dist="38100" dir="2700000" algn="tl">
                    <a:srgbClr val="DDDDDD"/>
                  </a:outerShdw>
                </a:effectLst>
                <a:latin typeface="Comic Sans MS" charset="0"/>
              </a:rPr>
              <a:t>S</a:t>
            </a:r>
          </a:p>
        </p:txBody>
      </p:sp>
      <p:cxnSp>
        <p:nvCxnSpPr>
          <p:cNvPr id="71782" name="AutoShape 17"/>
          <p:cNvCxnSpPr>
            <a:cxnSpLocks noChangeShapeType="1"/>
            <a:stCxn id="262160" idx="0"/>
            <a:endCxn id="262151" idx="2"/>
          </p:cNvCxnSpPr>
          <p:nvPr/>
        </p:nvCxnSpPr>
        <p:spPr bwMode="auto">
          <a:xfrm flipV="1">
            <a:off x="2728913" y="2600326"/>
            <a:ext cx="428625" cy="176213"/>
          </a:xfrm>
          <a:prstGeom prst="straightConnector1">
            <a:avLst/>
          </a:prstGeom>
          <a:noFill/>
          <a:ln w="28575">
            <a:solidFill>
              <a:schemeClr val="tx1"/>
            </a:solidFill>
            <a:round/>
            <a:headEnd/>
            <a:tailEnd/>
          </a:ln>
        </p:spPr>
      </p:cxnSp>
      <p:cxnSp>
        <p:nvCxnSpPr>
          <p:cNvPr id="71783" name="AutoShape 18"/>
          <p:cNvCxnSpPr>
            <a:cxnSpLocks noChangeShapeType="1"/>
            <a:stCxn id="262158" idx="4"/>
            <a:endCxn id="262152" idx="2"/>
          </p:cNvCxnSpPr>
          <p:nvPr/>
        </p:nvCxnSpPr>
        <p:spPr bwMode="auto">
          <a:xfrm>
            <a:off x="2724150" y="3065463"/>
            <a:ext cx="722313" cy="287338"/>
          </a:xfrm>
          <a:prstGeom prst="straightConnector1">
            <a:avLst/>
          </a:prstGeom>
          <a:noFill/>
          <a:ln w="28575">
            <a:solidFill>
              <a:schemeClr val="tx1"/>
            </a:solidFill>
            <a:round/>
            <a:headEnd/>
            <a:tailEnd/>
          </a:ln>
        </p:spPr>
      </p:cxnSp>
      <p:cxnSp>
        <p:nvCxnSpPr>
          <p:cNvPr id="71784" name="AutoShape 19"/>
          <p:cNvCxnSpPr>
            <a:cxnSpLocks noChangeShapeType="1"/>
            <a:stCxn id="262151" idx="6"/>
            <a:endCxn id="262153" idx="2"/>
          </p:cNvCxnSpPr>
          <p:nvPr/>
        </p:nvCxnSpPr>
        <p:spPr bwMode="auto">
          <a:xfrm>
            <a:off x="3446463" y="2600326"/>
            <a:ext cx="1098550" cy="0"/>
          </a:xfrm>
          <a:prstGeom prst="straightConnector1">
            <a:avLst/>
          </a:prstGeom>
          <a:noFill/>
          <a:ln w="28575">
            <a:solidFill>
              <a:schemeClr val="tx1"/>
            </a:solidFill>
            <a:round/>
            <a:headEnd/>
            <a:tailEnd/>
          </a:ln>
        </p:spPr>
      </p:cxnSp>
      <p:cxnSp>
        <p:nvCxnSpPr>
          <p:cNvPr id="71785" name="AutoShape 20"/>
          <p:cNvCxnSpPr>
            <a:cxnSpLocks noChangeShapeType="1"/>
            <a:stCxn id="262152" idx="6"/>
            <a:endCxn id="262154" idx="2"/>
          </p:cNvCxnSpPr>
          <p:nvPr/>
        </p:nvCxnSpPr>
        <p:spPr bwMode="auto">
          <a:xfrm>
            <a:off x="3735388" y="3352801"/>
            <a:ext cx="404813" cy="0"/>
          </a:xfrm>
          <a:prstGeom prst="straightConnector1">
            <a:avLst/>
          </a:prstGeom>
          <a:noFill/>
          <a:ln w="28575">
            <a:solidFill>
              <a:schemeClr val="tx1"/>
            </a:solidFill>
            <a:round/>
            <a:headEnd/>
            <a:tailEnd/>
          </a:ln>
        </p:spPr>
      </p:cxnSp>
      <p:cxnSp>
        <p:nvCxnSpPr>
          <p:cNvPr id="71786" name="AutoShape 21"/>
          <p:cNvCxnSpPr>
            <a:cxnSpLocks noChangeShapeType="1"/>
            <a:stCxn id="262153" idx="6"/>
            <a:endCxn id="262155" idx="2"/>
          </p:cNvCxnSpPr>
          <p:nvPr/>
        </p:nvCxnSpPr>
        <p:spPr bwMode="auto">
          <a:xfrm>
            <a:off x="4833938" y="2600326"/>
            <a:ext cx="925513" cy="0"/>
          </a:xfrm>
          <a:prstGeom prst="straightConnector1">
            <a:avLst/>
          </a:prstGeom>
          <a:noFill/>
          <a:ln w="28575">
            <a:solidFill>
              <a:schemeClr val="tx1"/>
            </a:solidFill>
            <a:round/>
            <a:headEnd/>
            <a:tailEnd/>
          </a:ln>
        </p:spPr>
      </p:cxnSp>
      <p:cxnSp>
        <p:nvCxnSpPr>
          <p:cNvPr id="71787" name="AutoShape 22"/>
          <p:cNvCxnSpPr>
            <a:cxnSpLocks noChangeShapeType="1"/>
            <a:stCxn id="262154" idx="6"/>
            <a:endCxn id="262156" idx="2"/>
          </p:cNvCxnSpPr>
          <p:nvPr/>
        </p:nvCxnSpPr>
        <p:spPr bwMode="auto">
          <a:xfrm>
            <a:off x="4430713" y="3352801"/>
            <a:ext cx="866775" cy="0"/>
          </a:xfrm>
          <a:prstGeom prst="straightConnector1">
            <a:avLst/>
          </a:prstGeom>
          <a:noFill/>
          <a:ln w="28575">
            <a:solidFill>
              <a:schemeClr val="tx1"/>
            </a:solidFill>
            <a:round/>
            <a:headEnd/>
            <a:tailEnd/>
          </a:ln>
        </p:spPr>
      </p:cxnSp>
      <p:cxnSp>
        <p:nvCxnSpPr>
          <p:cNvPr id="71788" name="AutoShape 23"/>
          <p:cNvCxnSpPr>
            <a:cxnSpLocks noChangeShapeType="1"/>
            <a:stCxn id="262156" idx="6"/>
            <a:endCxn id="262157" idx="3"/>
          </p:cNvCxnSpPr>
          <p:nvPr/>
        </p:nvCxnSpPr>
        <p:spPr bwMode="auto">
          <a:xfrm flipV="1">
            <a:off x="5586413" y="3165476"/>
            <a:ext cx="620713" cy="187325"/>
          </a:xfrm>
          <a:prstGeom prst="straightConnector1">
            <a:avLst/>
          </a:prstGeom>
          <a:noFill/>
          <a:ln w="28575">
            <a:solidFill>
              <a:schemeClr val="tx1"/>
            </a:solidFill>
            <a:round/>
            <a:headEnd/>
            <a:tailEnd/>
          </a:ln>
        </p:spPr>
      </p:cxnSp>
      <p:cxnSp>
        <p:nvCxnSpPr>
          <p:cNvPr id="71789" name="AutoShape 24"/>
          <p:cNvCxnSpPr>
            <a:cxnSpLocks noChangeShapeType="1"/>
            <a:stCxn id="262151" idx="4"/>
            <a:endCxn id="262152" idx="0"/>
          </p:cNvCxnSpPr>
          <p:nvPr/>
        </p:nvCxnSpPr>
        <p:spPr bwMode="auto">
          <a:xfrm>
            <a:off x="3302000" y="2711451"/>
            <a:ext cx="288925" cy="530225"/>
          </a:xfrm>
          <a:prstGeom prst="straightConnector1">
            <a:avLst/>
          </a:prstGeom>
          <a:noFill/>
          <a:ln w="28575">
            <a:solidFill>
              <a:schemeClr val="tx1"/>
            </a:solidFill>
            <a:round/>
            <a:headEnd/>
            <a:tailEnd/>
          </a:ln>
        </p:spPr>
      </p:cxnSp>
      <p:cxnSp>
        <p:nvCxnSpPr>
          <p:cNvPr id="71790" name="AutoShape 25"/>
          <p:cNvCxnSpPr>
            <a:cxnSpLocks noChangeShapeType="1"/>
            <a:stCxn id="262154" idx="0"/>
            <a:endCxn id="262153" idx="4"/>
          </p:cNvCxnSpPr>
          <p:nvPr/>
        </p:nvCxnSpPr>
        <p:spPr bwMode="auto">
          <a:xfrm flipV="1">
            <a:off x="4284663" y="2711451"/>
            <a:ext cx="404813" cy="530225"/>
          </a:xfrm>
          <a:prstGeom prst="straightConnector1">
            <a:avLst/>
          </a:prstGeom>
          <a:noFill/>
          <a:ln w="28575">
            <a:solidFill>
              <a:schemeClr val="tx1"/>
            </a:solidFill>
            <a:round/>
            <a:headEnd/>
            <a:tailEnd/>
          </a:ln>
        </p:spPr>
      </p:cxnSp>
      <p:sp>
        <p:nvSpPr>
          <p:cNvPr id="262170" name="Text Box 26"/>
          <p:cNvSpPr txBox="1">
            <a:spLocks noChangeArrowheads="1"/>
          </p:cNvSpPr>
          <p:nvPr/>
        </p:nvSpPr>
        <p:spPr bwMode="auto">
          <a:xfrm>
            <a:off x="2754313" y="2438401"/>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3</a:t>
            </a:r>
          </a:p>
        </p:txBody>
      </p:sp>
      <p:sp>
        <p:nvSpPr>
          <p:cNvPr id="262171" name="Text Box 27"/>
          <p:cNvSpPr txBox="1">
            <a:spLocks noChangeArrowheads="1"/>
          </p:cNvSpPr>
          <p:nvPr/>
        </p:nvSpPr>
        <p:spPr bwMode="auto">
          <a:xfrm>
            <a:off x="2857500" y="3189288"/>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2" name="Text Box 28"/>
          <p:cNvSpPr txBox="1">
            <a:spLocks noChangeArrowheads="1"/>
          </p:cNvSpPr>
          <p:nvPr/>
        </p:nvSpPr>
        <p:spPr bwMode="auto">
          <a:xfrm>
            <a:off x="3840163" y="2436813"/>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3" name="Text Box 29"/>
          <p:cNvSpPr txBox="1">
            <a:spLocks noChangeArrowheads="1"/>
          </p:cNvSpPr>
          <p:nvPr/>
        </p:nvSpPr>
        <p:spPr bwMode="auto">
          <a:xfrm>
            <a:off x="4706938" y="3368676"/>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4" name="Text Box 30"/>
          <p:cNvSpPr txBox="1">
            <a:spLocks noChangeArrowheads="1"/>
          </p:cNvSpPr>
          <p:nvPr/>
        </p:nvSpPr>
        <p:spPr bwMode="auto">
          <a:xfrm>
            <a:off x="3389313" y="2835276"/>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5</a:t>
            </a:r>
          </a:p>
        </p:txBody>
      </p:sp>
      <p:sp>
        <p:nvSpPr>
          <p:cNvPr id="262175" name="Text Box 31"/>
          <p:cNvSpPr txBox="1">
            <a:spLocks noChangeArrowheads="1"/>
          </p:cNvSpPr>
          <p:nvPr/>
        </p:nvSpPr>
        <p:spPr bwMode="auto">
          <a:xfrm>
            <a:off x="4533900" y="2881313"/>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5</a:t>
            </a:r>
          </a:p>
        </p:txBody>
      </p:sp>
      <p:sp>
        <p:nvSpPr>
          <p:cNvPr id="262176" name="Text Box 32"/>
          <p:cNvSpPr txBox="1">
            <a:spLocks noChangeArrowheads="1"/>
          </p:cNvSpPr>
          <p:nvPr/>
        </p:nvSpPr>
        <p:spPr bwMode="auto">
          <a:xfrm>
            <a:off x="5168900" y="2436813"/>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7" name="Text Box 33"/>
          <p:cNvSpPr txBox="1">
            <a:spLocks noChangeArrowheads="1"/>
          </p:cNvSpPr>
          <p:nvPr/>
        </p:nvSpPr>
        <p:spPr bwMode="auto">
          <a:xfrm>
            <a:off x="5805488" y="3279776"/>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3</a:t>
            </a:r>
          </a:p>
        </p:txBody>
      </p:sp>
      <p:sp>
        <p:nvSpPr>
          <p:cNvPr id="262179" name="Text Box 35"/>
          <p:cNvSpPr txBox="1">
            <a:spLocks noChangeArrowheads="1"/>
          </p:cNvSpPr>
          <p:nvPr/>
        </p:nvSpPr>
        <p:spPr bwMode="auto">
          <a:xfrm>
            <a:off x="3840163" y="3340101"/>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2</a:t>
            </a:r>
            <a:endParaRPr lang="en-US" sz="1800">
              <a:effectLst>
                <a:outerShdw blurRad="38100" dist="38100" dir="2700000" algn="tl">
                  <a:srgbClr val="DDDDDD"/>
                </a:outerShdw>
              </a:effectLst>
              <a:latin typeface="Comic Sans MS" charset="0"/>
            </a:endParaRPr>
          </a:p>
        </p:txBody>
      </p:sp>
      <p:grpSp>
        <p:nvGrpSpPr>
          <p:cNvPr id="3" name="Group 36"/>
          <p:cNvGrpSpPr>
            <a:grpSpLocks/>
          </p:cNvGrpSpPr>
          <p:nvPr/>
        </p:nvGrpSpPr>
        <p:grpSpPr bwMode="auto">
          <a:xfrm>
            <a:off x="1981200" y="4014788"/>
            <a:ext cx="6400800" cy="2843212"/>
            <a:chOff x="96" y="1824"/>
            <a:chExt cx="5616" cy="2496"/>
          </a:xfrm>
        </p:grpSpPr>
        <p:sp>
          <p:nvSpPr>
            <p:cNvPr id="71690" name="Rectangle 37"/>
            <p:cNvSpPr>
              <a:spLocks noChangeArrowheads="1"/>
            </p:cNvSpPr>
            <p:nvPr/>
          </p:nvSpPr>
          <p:spPr bwMode="auto">
            <a:xfrm>
              <a:off x="96" y="1824"/>
              <a:ext cx="5616" cy="249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grpSp>
          <p:nvGrpSpPr>
            <p:cNvPr id="71691" name="Group 38"/>
            <p:cNvGrpSpPr>
              <a:grpSpLocks/>
            </p:cNvGrpSpPr>
            <p:nvPr/>
          </p:nvGrpSpPr>
          <p:grpSpPr bwMode="auto">
            <a:xfrm>
              <a:off x="143" y="1920"/>
              <a:ext cx="5509" cy="2304"/>
              <a:chOff x="143" y="1920"/>
              <a:chExt cx="5509" cy="2304"/>
            </a:xfrm>
          </p:grpSpPr>
          <p:sp>
            <p:nvSpPr>
              <p:cNvPr id="262183" name="Oval 39"/>
              <p:cNvSpPr>
                <a:spLocks noChangeArrowheads="1"/>
              </p:cNvSpPr>
              <p:nvPr/>
            </p:nvSpPr>
            <p:spPr bwMode="auto">
              <a:xfrm>
                <a:off x="2737" y="1920"/>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S</a:t>
                </a:r>
              </a:p>
            </p:txBody>
          </p:sp>
          <p:sp>
            <p:nvSpPr>
              <p:cNvPr id="262184" name="Oval 40"/>
              <p:cNvSpPr>
                <a:spLocks noChangeArrowheads="1"/>
              </p:cNvSpPr>
              <p:nvPr/>
            </p:nvSpPr>
            <p:spPr bwMode="auto">
              <a:xfrm>
                <a:off x="1297" y="2112"/>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A</a:t>
                </a:r>
              </a:p>
            </p:txBody>
          </p:sp>
          <p:sp>
            <p:nvSpPr>
              <p:cNvPr id="262185" name="Oval 41"/>
              <p:cNvSpPr>
                <a:spLocks noChangeArrowheads="1"/>
              </p:cNvSpPr>
              <p:nvPr/>
            </p:nvSpPr>
            <p:spPr bwMode="auto">
              <a:xfrm>
                <a:off x="4368"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D</a:t>
                </a:r>
              </a:p>
            </p:txBody>
          </p:sp>
          <p:sp>
            <p:nvSpPr>
              <p:cNvPr id="262186" name="Oval 42"/>
              <p:cNvSpPr>
                <a:spLocks noChangeArrowheads="1"/>
              </p:cNvSpPr>
              <p:nvPr/>
            </p:nvSpPr>
            <p:spPr bwMode="auto">
              <a:xfrm>
                <a:off x="384"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87" name="Oval 43"/>
              <p:cNvSpPr>
                <a:spLocks noChangeArrowheads="1"/>
              </p:cNvSpPr>
              <p:nvPr/>
            </p:nvSpPr>
            <p:spPr bwMode="auto">
              <a:xfrm>
                <a:off x="1872" y="24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D</a:t>
                </a:r>
              </a:p>
            </p:txBody>
          </p:sp>
          <p:sp>
            <p:nvSpPr>
              <p:cNvPr id="262188" name="Oval 44"/>
              <p:cNvSpPr>
                <a:spLocks noChangeArrowheads="1"/>
              </p:cNvSpPr>
              <p:nvPr/>
            </p:nvSpPr>
            <p:spPr bwMode="auto">
              <a:xfrm>
                <a:off x="5137" y="24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189" name="Oval 45"/>
              <p:cNvSpPr>
                <a:spLocks noChangeArrowheads="1"/>
              </p:cNvSpPr>
              <p:nvPr/>
            </p:nvSpPr>
            <p:spPr bwMode="auto">
              <a:xfrm>
                <a:off x="3648" y="24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A</a:t>
                </a:r>
              </a:p>
            </p:txBody>
          </p:sp>
          <p:sp>
            <p:nvSpPr>
              <p:cNvPr id="262190" name="Oval 46"/>
              <p:cNvSpPr>
                <a:spLocks noChangeArrowheads="1"/>
              </p:cNvSpPr>
              <p:nvPr/>
            </p:nvSpPr>
            <p:spPr bwMode="auto">
              <a:xfrm>
                <a:off x="192" y="2928"/>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191" name="Oval 47"/>
              <p:cNvSpPr>
                <a:spLocks noChangeArrowheads="1"/>
              </p:cNvSpPr>
              <p:nvPr/>
            </p:nvSpPr>
            <p:spPr bwMode="auto">
              <a:xfrm>
                <a:off x="865" y="2928"/>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192" name="Oval 48"/>
              <p:cNvSpPr>
                <a:spLocks noChangeArrowheads="1"/>
              </p:cNvSpPr>
              <p:nvPr/>
            </p:nvSpPr>
            <p:spPr bwMode="auto">
              <a:xfrm>
                <a:off x="2064" y="2928"/>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193" name="Oval 49"/>
              <p:cNvSpPr>
                <a:spLocks noChangeArrowheads="1"/>
              </p:cNvSpPr>
              <p:nvPr/>
            </p:nvSpPr>
            <p:spPr bwMode="auto">
              <a:xfrm>
                <a:off x="3456" y="2928"/>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94" name="Oval 50"/>
              <p:cNvSpPr>
                <a:spLocks noChangeArrowheads="1"/>
              </p:cNvSpPr>
              <p:nvPr/>
            </p:nvSpPr>
            <p:spPr bwMode="auto">
              <a:xfrm>
                <a:off x="4752" y="2928"/>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95" name="Oval 51"/>
              <p:cNvSpPr>
                <a:spLocks noChangeArrowheads="1"/>
              </p:cNvSpPr>
              <p:nvPr/>
            </p:nvSpPr>
            <p:spPr bwMode="auto">
              <a:xfrm>
                <a:off x="5231" y="2928"/>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196" name="Oval 52"/>
              <p:cNvSpPr>
                <a:spLocks noChangeArrowheads="1"/>
              </p:cNvSpPr>
              <p:nvPr/>
            </p:nvSpPr>
            <p:spPr bwMode="auto">
              <a:xfrm>
                <a:off x="578"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D</a:t>
                </a:r>
              </a:p>
            </p:txBody>
          </p:sp>
          <p:sp>
            <p:nvSpPr>
              <p:cNvPr id="262197" name="Oval 53"/>
              <p:cNvSpPr>
                <a:spLocks noChangeArrowheads="1"/>
              </p:cNvSpPr>
              <p:nvPr/>
            </p:nvSpPr>
            <p:spPr bwMode="auto">
              <a:xfrm>
                <a:off x="1152"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198" name="Oval 54"/>
              <p:cNvSpPr>
                <a:spLocks noChangeArrowheads="1"/>
              </p:cNvSpPr>
              <p:nvPr/>
            </p:nvSpPr>
            <p:spPr bwMode="auto">
              <a:xfrm>
                <a:off x="1776"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99" name="Oval 55"/>
              <p:cNvSpPr>
                <a:spLocks noChangeArrowheads="1"/>
              </p:cNvSpPr>
              <p:nvPr/>
            </p:nvSpPr>
            <p:spPr bwMode="auto">
              <a:xfrm>
                <a:off x="2400"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200" name="Oval 56"/>
              <p:cNvSpPr>
                <a:spLocks noChangeArrowheads="1"/>
              </p:cNvSpPr>
              <p:nvPr/>
            </p:nvSpPr>
            <p:spPr bwMode="auto">
              <a:xfrm>
                <a:off x="3216" y="3312"/>
                <a:ext cx="240"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201" name="Oval 57"/>
              <p:cNvSpPr>
                <a:spLocks noChangeArrowheads="1"/>
              </p:cNvSpPr>
              <p:nvPr/>
            </p:nvSpPr>
            <p:spPr bwMode="auto">
              <a:xfrm>
                <a:off x="3697"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202" name="Oval 58"/>
              <p:cNvSpPr>
                <a:spLocks noChangeArrowheads="1"/>
              </p:cNvSpPr>
              <p:nvPr/>
            </p:nvSpPr>
            <p:spPr bwMode="auto">
              <a:xfrm>
                <a:off x="4368" y="3312"/>
                <a:ext cx="240"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A</a:t>
                </a:r>
              </a:p>
            </p:txBody>
          </p:sp>
          <p:sp>
            <p:nvSpPr>
              <p:cNvPr id="262203" name="Oval 59"/>
              <p:cNvSpPr>
                <a:spLocks noChangeArrowheads="1"/>
              </p:cNvSpPr>
              <p:nvPr/>
            </p:nvSpPr>
            <p:spPr bwMode="auto">
              <a:xfrm>
                <a:off x="4848" y="3312"/>
                <a:ext cx="240"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204" name="Oval 60"/>
              <p:cNvSpPr>
                <a:spLocks noChangeArrowheads="1"/>
              </p:cNvSpPr>
              <p:nvPr/>
            </p:nvSpPr>
            <p:spPr bwMode="auto">
              <a:xfrm>
                <a:off x="5280" y="3312"/>
                <a:ext cx="240" cy="191"/>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sp>
            <p:nvSpPr>
              <p:cNvPr id="262205" name="Oval 61"/>
              <p:cNvSpPr>
                <a:spLocks noChangeArrowheads="1"/>
              </p:cNvSpPr>
              <p:nvPr/>
            </p:nvSpPr>
            <p:spPr bwMode="auto">
              <a:xfrm>
                <a:off x="1152" y="3696"/>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sp>
            <p:nvSpPr>
              <p:cNvPr id="262206" name="Oval 62"/>
              <p:cNvSpPr>
                <a:spLocks noChangeArrowheads="1"/>
              </p:cNvSpPr>
              <p:nvPr/>
            </p:nvSpPr>
            <p:spPr bwMode="auto">
              <a:xfrm>
                <a:off x="1776" y="36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207" name="Oval 63"/>
              <p:cNvSpPr>
                <a:spLocks noChangeArrowheads="1"/>
              </p:cNvSpPr>
              <p:nvPr/>
            </p:nvSpPr>
            <p:spPr bwMode="auto">
              <a:xfrm>
                <a:off x="2400" y="3696"/>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sp>
            <p:nvSpPr>
              <p:cNvPr id="262208" name="Oval 64"/>
              <p:cNvSpPr>
                <a:spLocks noChangeArrowheads="1"/>
              </p:cNvSpPr>
              <p:nvPr/>
            </p:nvSpPr>
            <p:spPr bwMode="auto">
              <a:xfrm>
                <a:off x="3697" y="36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209" name="Oval 65"/>
              <p:cNvSpPr>
                <a:spLocks noChangeArrowheads="1"/>
              </p:cNvSpPr>
              <p:nvPr/>
            </p:nvSpPr>
            <p:spPr bwMode="auto">
              <a:xfrm>
                <a:off x="3697" y="4032"/>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cxnSp>
            <p:nvCxnSpPr>
              <p:cNvPr id="71719" name="AutoShape 66"/>
              <p:cNvCxnSpPr>
                <a:cxnSpLocks noChangeShapeType="1"/>
                <a:stCxn id="262183" idx="2"/>
                <a:endCxn id="262184" idx="6"/>
              </p:cNvCxnSpPr>
              <p:nvPr/>
            </p:nvCxnSpPr>
            <p:spPr bwMode="auto">
              <a:xfrm flipH="1">
                <a:off x="1536" y="2016"/>
                <a:ext cx="1200" cy="192"/>
              </a:xfrm>
              <a:prstGeom prst="straightConnector1">
                <a:avLst/>
              </a:prstGeom>
              <a:noFill/>
              <a:ln w="9525">
                <a:solidFill>
                  <a:schemeClr val="tx1"/>
                </a:solidFill>
                <a:round/>
                <a:headEnd/>
                <a:tailEnd/>
              </a:ln>
            </p:spPr>
          </p:cxnSp>
          <p:cxnSp>
            <p:nvCxnSpPr>
              <p:cNvPr id="71720" name="AutoShape 67"/>
              <p:cNvCxnSpPr>
                <a:cxnSpLocks noChangeShapeType="1"/>
                <a:stCxn id="262183" idx="6"/>
                <a:endCxn id="262185" idx="2"/>
              </p:cNvCxnSpPr>
              <p:nvPr/>
            </p:nvCxnSpPr>
            <p:spPr bwMode="auto">
              <a:xfrm>
                <a:off x="2976" y="2016"/>
                <a:ext cx="1392" cy="192"/>
              </a:xfrm>
              <a:prstGeom prst="straightConnector1">
                <a:avLst/>
              </a:prstGeom>
              <a:noFill/>
              <a:ln w="9525">
                <a:solidFill>
                  <a:schemeClr val="tx1"/>
                </a:solidFill>
                <a:round/>
                <a:headEnd/>
                <a:tailEnd/>
              </a:ln>
            </p:spPr>
          </p:cxnSp>
          <p:cxnSp>
            <p:nvCxnSpPr>
              <p:cNvPr id="71721" name="AutoShape 68"/>
              <p:cNvCxnSpPr>
                <a:cxnSpLocks noChangeShapeType="1"/>
                <a:stCxn id="262184" idx="2"/>
                <a:endCxn id="262186" idx="7"/>
              </p:cNvCxnSpPr>
              <p:nvPr/>
            </p:nvCxnSpPr>
            <p:spPr bwMode="auto">
              <a:xfrm flipH="1">
                <a:off x="589" y="2208"/>
                <a:ext cx="707" cy="316"/>
              </a:xfrm>
              <a:prstGeom prst="straightConnector1">
                <a:avLst/>
              </a:prstGeom>
              <a:noFill/>
              <a:ln w="9525">
                <a:solidFill>
                  <a:schemeClr val="tx1"/>
                </a:solidFill>
                <a:round/>
                <a:headEnd/>
                <a:tailEnd/>
              </a:ln>
            </p:spPr>
          </p:cxnSp>
          <p:cxnSp>
            <p:nvCxnSpPr>
              <p:cNvPr id="71722" name="AutoShape 69"/>
              <p:cNvCxnSpPr>
                <a:cxnSpLocks noChangeShapeType="1"/>
                <a:stCxn id="262184" idx="5"/>
                <a:endCxn id="262187" idx="1"/>
              </p:cNvCxnSpPr>
              <p:nvPr/>
            </p:nvCxnSpPr>
            <p:spPr bwMode="auto">
              <a:xfrm>
                <a:off x="1501" y="2276"/>
                <a:ext cx="406" cy="248"/>
              </a:xfrm>
              <a:prstGeom prst="straightConnector1">
                <a:avLst/>
              </a:prstGeom>
              <a:noFill/>
              <a:ln w="9525">
                <a:solidFill>
                  <a:schemeClr val="tx1"/>
                </a:solidFill>
                <a:round/>
                <a:headEnd/>
                <a:tailEnd/>
              </a:ln>
            </p:spPr>
          </p:cxnSp>
          <p:cxnSp>
            <p:nvCxnSpPr>
              <p:cNvPr id="71723" name="AutoShape 70"/>
              <p:cNvCxnSpPr>
                <a:cxnSpLocks noChangeShapeType="1"/>
                <a:stCxn id="262185" idx="3"/>
                <a:endCxn id="262189" idx="7"/>
              </p:cNvCxnSpPr>
              <p:nvPr/>
            </p:nvCxnSpPr>
            <p:spPr bwMode="auto">
              <a:xfrm flipH="1">
                <a:off x="3853" y="2276"/>
                <a:ext cx="550" cy="248"/>
              </a:xfrm>
              <a:prstGeom prst="straightConnector1">
                <a:avLst/>
              </a:prstGeom>
              <a:noFill/>
              <a:ln w="9525">
                <a:solidFill>
                  <a:schemeClr val="tx1"/>
                </a:solidFill>
                <a:round/>
                <a:headEnd/>
                <a:tailEnd/>
              </a:ln>
            </p:spPr>
          </p:cxnSp>
          <p:cxnSp>
            <p:nvCxnSpPr>
              <p:cNvPr id="71724" name="AutoShape 71"/>
              <p:cNvCxnSpPr>
                <a:cxnSpLocks noChangeShapeType="1"/>
                <a:stCxn id="262185" idx="5"/>
                <a:endCxn id="262188" idx="1"/>
              </p:cNvCxnSpPr>
              <p:nvPr/>
            </p:nvCxnSpPr>
            <p:spPr bwMode="auto">
              <a:xfrm>
                <a:off x="4573" y="2276"/>
                <a:ext cx="598" cy="248"/>
              </a:xfrm>
              <a:prstGeom prst="straightConnector1">
                <a:avLst/>
              </a:prstGeom>
              <a:noFill/>
              <a:ln w="9525">
                <a:solidFill>
                  <a:schemeClr val="tx1"/>
                </a:solidFill>
                <a:round/>
                <a:headEnd/>
                <a:tailEnd/>
              </a:ln>
            </p:spPr>
          </p:cxnSp>
          <p:cxnSp>
            <p:nvCxnSpPr>
              <p:cNvPr id="71725" name="AutoShape 72"/>
              <p:cNvCxnSpPr>
                <a:cxnSpLocks noChangeShapeType="1"/>
                <a:stCxn id="262186" idx="3"/>
                <a:endCxn id="262190" idx="0"/>
              </p:cNvCxnSpPr>
              <p:nvPr/>
            </p:nvCxnSpPr>
            <p:spPr bwMode="auto">
              <a:xfrm flipH="1">
                <a:off x="312" y="2660"/>
                <a:ext cx="107" cy="268"/>
              </a:xfrm>
              <a:prstGeom prst="straightConnector1">
                <a:avLst/>
              </a:prstGeom>
              <a:noFill/>
              <a:ln w="9525">
                <a:solidFill>
                  <a:schemeClr val="tx1"/>
                </a:solidFill>
                <a:round/>
                <a:headEnd/>
                <a:tailEnd/>
              </a:ln>
            </p:spPr>
          </p:cxnSp>
          <p:cxnSp>
            <p:nvCxnSpPr>
              <p:cNvPr id="71726" name="AutoShape 73"/>
              <p:cNvCxnSpPr>
                <a:cxnSpLocks noChangeShapeType="1"/>
                <a:stCxn id="262186" idx="5"/>
                <a:endCxn id="262191" idx="1"/>
              </p:cNvCxnSpPr>
              <p:nvPr/>
            </p:nvCxnSpPr>
            <p:spPr bwMode="auto">
              <a:xfrm>
                <a:off x="589" y="2660"/>
                <a:ext cx="310" cy="296"/>
              </a:xfrm>
              <a:prstGeom prst="straightConnector1">
                <a:avLst/>
              </a:prstGeom>
              <a:noFill/>
              <a:ln w="9525">
                <a:solidFill>
                  <a:schemeClr val="tx1"/>
                </a:solidFill>
                <a:round/>
                <a:headEnd/>
                <a:tailEnd/>
              </a:ln>
            </p:spPr>
          </p:cxnSp>
          <p:cxnSp>
            <p:nvCxnSpPr>
              <p:cNvPr id="71727" name="AutoShape 74"/>
              <p:cNvCxnSpPr>
                <a:cxnSpLocks noChangeShapeType="1"/>
                <a:stCxn id="262187" idx="5"/>
                <a:endCxn id="262192" idx="0"/>
              </p:cNvCxnSpPr>
              <p:nvPr/>
            </p:nvCxnSpPr>
            <p:spPr bwMode="auto">
              <a:xfrm>
                <a:off x="2077" y="2660"/>
                <a:ext cx="107" cy="268"/>
              </a:xfrm>
              <a:prstGeom prst="straightConnector1">
                <a:avLst/>
              </a:prstGeom>
              <a:noFill/>
              <a:ln w="9525">
                <a:solidFill>
                  <a:schemeClr val="tx1"/>
                </a:solidFill>
                <a:round/>
                <a:headEnd/>
                <a:tailEnd/>
              </a:ln>
            </p:spPr>
          </p:cxnSp>
          <p:cxnSp>
            <p:nvCxnSpPr>
              <p:cNvPr id="71728" name="AutoShape 75"/>
              <p:cNvCxnSpPr>
                <a:cxnSpLocks noChangeShapeType="1"/>
                <a:stCxn id="262189" idx="3"/>
                <a:endCxn id="262193" idx="0"/>
              </p:cNvCxnSpPr>
              <p:nvPr/>
            </p:nvCxnSpPr>
            <p:spPr bwMode="auto">
              <a:xfrm flipH="1">
                <a:off x="3576" y="2660"/>
                <a:ext cx="107" cy="268"/>
              </a:xfrm>
              <a:prstGeom prst="straightConnector1">
                <a:avLst/>
              </a:prstGeom>
              <a:noFill/>
              <a:ln w="9525">
                <a:solidFill>
                  <a:schemeClr val="tx1"/>
                </a:solidFill>
                <a:round/>
                <a:headEnd/>
                <a:tailEnd/>
              </a:ln>
            </p:spPr>
          </p:cxnSp>
          <p:cxnSp>
            <p:nvCxnSpPr>
              <p:cNvPr id="71729" name="AutoShape 76"/>
              <p:cNvCxnSpPr>
                <a:cxnSpLocks noChangeShapeType="1"/>
                <a:stCxn id="262188" idx="3"/>
                <a:endCxn id="262194" idx="7"/>
              </p:cNvCxnSpPr>
              <p:nvPr/>
            </p:nvCxnSpPr>
            <p:spPr bwMode="auto">
              <a:xfrm flipH="1">
                <a:off x="4957" y="2660"/>
                <a:ext cx="214" cy="296"/>
              </a:xfrm>
              <a:prstGeom prst="straightConnector1">
                <a:avLst/>
              </a:prstGeom>
              <a:noFill/>
              <a:ln w="9525">
                <a:solidFill>
                  <a:schemeClr val="tx1"/>
                </a:solidFill>
                <a:round/>
                <a:headEnd/>
                <a:tailEnd/>
              </a:ln>
            </p:spPr>
          </p:cxnSp>
          <p:cxnSp>
            <p:nvCxnSpPr>
              <p:cNvPr id="71730" name="AutoShape 77"/>
              <p:cNvCxnSpPr>
                <a:cxnSpLocks noChangeShapeType="1"/>
                <a:stCxn id="262188" idx="4"/>
                <a:endCxn id="262195" idx="0"/>
              </p:cNvCxnSpPr>
              <p:nvPr/>
            </p:nvCxnSpPr>
            <p:spPr bwMode="auto">
              <a:xfrm>
                <a:off x="5256" y="2688"/>
                <a:ext cx="96" cy="240"/>
              </a:xfrm>
              <a:prstGeom prst="straightConnector1">
                <a:avLst/>
              </a:prstGeom>
              <a:noFill/>
              <a:ln w="9525">
                <a:solidFill>
                  <a:schemeClr val="tx1"/>
                </a:solidFill>
                <a:round/>
                <a:headEnd/>
                <a:tailEnd/>
              </a:ln>
            </p:spPr>
          </p:cxnSp>
          <p:cxnSp>
            <p:nvCxnSpPr>
              <p:cNvPr id="71731" name="AutoShape 78"/>
              <p:cNvCxnSpPr>
                <a:cxnSpLocks noChangeShapeType="1"/>
                <a:stCxn id="262191" idx="3"/>
                <a:endCxn id="262196" idx="0"/>
              </p:cNvCxnSpPr>
              <p:nvPr/>
            </p:nvCxnSpPr>
            <p:spPr bwMode="auto">
              <a:xfrm flipH="1">
                <a:off x="696" y="3092"/>
                <a:ext cx="203" cy="220"/>
              </a:xfrm>
              <a:prstGeom prst="straightConnector1">
                <a:avLst/>
              </a:prstGeom>
              <a:noFill/>
              <a:ln w="9525">
                <a:solidFill>
                  <a:schemeClr val="tx1"/>
                </a:solidFill>
                <a:round/>
                <a:headEnd/>
                <a:tailEnd/>
              </a:ln>
            </p:spPr>
          </p:cxnSp>
          <p:cxnSp>
            <p:nvCxnSpPr>
              <p:cNvPr id="71732" name="AutoShape 79"/>
              <p:cNvCxnSpPr>
                <a:cxnSpLocks noChangeShapeType="1"/>
                <a:stCxn id="262191" idx="5"/>
                <a:endCxn id="262197" idx="0"/>
              </p:cNvCxnSpPr>
              <p:nvPr/>
            </p:nvCxnSpPr>
            <p:spPr bwMode="auto">
              <a:xfrm>
                <a:off x="1069" y="3092"/>
                <a:ext cx="203" cy="220"/>
              </a:xfrm>
              <a:prstGeom prst="straightConnector1">
                <a:avLst/>
              </a:prstGeom>
              <a:noFill/>
              <a:ln w="9525">
                <a:solidFill>
                  <a:schemeClr val="tx1"/>
                </a:solidFill>
                <a:round/>
                <a:headEnd/>
                <a:tailEnd/>
              </a:ln>
            </p:spPr>
          </p:cxnSp>
          <p:cxnSp>
            <p:nvCxnSpPr>
              <p:cNvPr id="71733" name="AutoShape 80"/>
              <p:cNvCxnSpPr>
                <a:cxnSpLocks noChangeShapeType="1"/>
                <a:stCxn id="262192" idx="3"/>
                <a:endCxn id="262198" idx="0"/>
              </p:cNvCxnSpPr>
              <p:nvPr/>
            </p:nvCxnSpPr>
            <p:spPr bwMode="auto">
              <a:xfrm flipH="1">
                <a:off x="1896" y="3092"/>
                <a:ext cx="203" cy="220"/>
              </a:xfrm>
              <a:prstGeom prst="straightConnector1">
                <a:avLst/>
              </a:prstGeom>
              <a:noFill/>
              <a:ln w="9525">
                <a:solidFill>
                  <a:schemeClr val="tx1"/>
                </a:solidFill>
                <a:round/>
                <a:headEnd/>
                <a:tailEnd/>
              </a:ln>
            </p:spPr>
          </p:cxnSp>
          <p:cxnSp>
            <p:nvCxnSpPr>
              <p:cNvPr id="71734" name="AutoShape 81"/>
              <p:cNvCxnSpPr>
                <a:cxnSpLocks noChangeShapeType="1"/>
                <a:stCxn id="262192" idx="5"/>
                <a:endCxn id="262199" idx="1"/>
              </p:cNvCxnSpPr>
              <p:nvPr/>
            </p:nvCxnSpPr>
            <p:spPr bwMode="auto">
              <a:xfrm>
                <a:off x="2269" y="3092"/>
                <a:ext cx="166" cy="248"/>
              </a:xfrm>
              <a:prstGeom prst="straightConnector1">
                <a:avLst/>
              </a:prstGeom>
              <a:noFill/>
              <a:ln w="9525">
                <a:solidFill>
                  <a:schemeClr val="tx1"/>
                </a:solidFill>
                <a:round/>
                <a:headEnd/>
                <a:tailEnd/>
              </a:ln>
            </p:spPr>
          </p:cxnSp>
          <p:cxnSp>
            <p:nvCxnSpPr>
              <p:cNvPr id="71735" name="AutoShape 82"/>
              <p:cNvCxnSpPr>
                <a:cxnSpLocks noChangeShapeType="1"/>
                <a:stCxn id="262193" idx="3"/>
                <a:endCxn id="262200" idx="0"/>
              </p:cNvCxnSpPr>
              <p:nvPr/>
            </p:nvCxnSpPr>
            <p:spPr bwMode="auto">
              <a:xfrm flipH="1">
                <a:off x="3336" y="3092"/>
                <a:ext cx="155" cy="220"/>
              </a:xfrm>
              <a:prstGeom prst="straightConnector1">
                <a:avLst/>
              </a:prstGeom>
              <a:noFill/>
              <a:ln w="9525">
                <a:solidFill>
                  <a:schemeClr val="tx1"/>
                </a:solidFill>
                <a:round/>
                <a:headEnd/>
                <a:tailEnd/>
              </a:ln>
            </p:spPr>
          </p:cxnSp>
          <p:cxnSp>
            <p:nvCxnSpPr>
              <p:cNvPr id="71736" name="AutoShape 83"/>
              <p:cNvCxnSpPr>
                <a:cxnSpLocks noChangeShapeType="1"/>
                <a:stCxn id="262193" idx="5"/>
                <a:endCxn id="262201" idx="0"/>
              </p:cNvCxnSpPr>
              <p:nvPr/>
            </p:nvCxnSpPr>
            <p:spPr bwMode="auto">
              <a:xfrm>
                <a:off x="3661" y="3092"/>
                <a:ext cx="155" cy="220"/>
              </a:xfrm>
              <a:prstGeom prst="straightConnector1">
                <a:avLst/>
              </a:prstGeom>
              <a:noFill/>
              <a:ln w="9525">
                <a:solidFill>
                  <a:schemeClr val="tx1"/>
                </a:solidFill>
                <a:round/>
                <a:headEnd/>
                <a:tailEnd/>
              </a:ln>
            </p:spPr>
          </p:cxnSp>
          <p:cxnSp>
            <p:nvCxnSpPr>
              <p:cNvPr id="71737" name="AutoShape 84"/>
              <p:cNvCxnSpPr>
                <a:cxnSpLocks noChangeShapeType="1"/>
                <a:stCxn id="262194" idx="3"/>
                <a:endCxn id="262202" idx="7"/>
              </p:cNvCxnSpPr>
              <p:nvPr/>
            </p:nvCxnSpPr>
            <p:spPr bwMode="auto">
              <a:xfrm flipH="1">
                <a:off x="4573" y="3092"/>
                <a:ext cx="214" cy="248"/>
              </a:xfrm>
              <a:prstGeom prst="straightConnector1">
                <a:avLst/>
              </a:prstGeom>
              <a:noFill/>
              <a:ln w="9525">
                <a:solidFill>
                  <a:schemeClr val="tx1"/>
                </a:solidFill>
                <a:round/>
                <a:headEnd/>
                <a:tailEnd/>
              </a:ln>
            </p:spPr>
          </p:cxnSp>
          <p:cxnSp>
            <p:nvCxnSpPr>
              <p:cNvPr id="71738" name="AutoShape 85"/>
              <p:cNvCxnSpPr>
                <a:cxnSpLocks noChangeShapeType="1"/>
                <a:stCxn id="262194" idx="4"/>
                <a:endCxn id="262203" idx="0"/>
              </p:cNvCxnSpPr>
              <p:nvPr/>
            </p:nvCxnSpPr>
            <p:spPr bwMode="auto">
              <a:xfrm>
                <a:off x="4872" y="3120"/>
                <a:ext cx="96" cy="192"/>
              </a:xfrm>
              <a:prstGeom prst="straightConnector1">
                <a:avLst/>
              </a:prstGeom>
              <a:noFill/>
              <a:ln w="9525">
                <a:solidFill>
                  <a:schemeClr val="tx1"/>
                </a:solidFill>
                <a:round/>
                <a:headEnd/>
                <a:tailEnd/>
              </a:ln>
            </p:spPr>
          </p:cxnSp>
          <p:cxnSp>
            <p:nvCxnSpPr>
              <p:cNvPr id="71739" name="AutoShape 86"/>
              <p:cNvCxnSpPr>
                <a:cxnSpLocks noChangeShapeType="1"/>
                <a:stCxn id="262195" idx="4"/>
                <a:endCxn id="262204" idx="0"/>
              </p:cNvCxnSpPr>
              <p:nvPr/>
            </p:nvCxnSpPr>
            <p:spPr bwMode="auto">
              <a:xfrm>
                <a:off x="5352" y="3120"/>
                <a:ext cx="48" cy="192"/>
              </a:xfrm>
              <a:prstGeom prst="straightConnector1">
                <a:avLst/>
              </a:prstGeom>
              <a:noFill/>
              <a:ln w="9525">
                <a:solidFill>
                  <a:schemeClr val="tx1"/>
                </a:solidFill>
                <a:round/>
                <a:headEnd/>
                <a:tailEnd/>
              </a:ln>
            </p:spPr>
          </p:cxnSp>
          <p:cxnSp>
            <p:nvCxnSpPr>
              <p:cNvPr id="71740" name="AutoShape 87"/>
              <p:cNvCxnSpPr>
                <a:cxnSpLocks noChangeShapeType="1"/>
                <a:stCxn id="262197" idx="4"/>
                <a:endCxn id="262205" idx="0"/>
              </p:cNvCxnSpPr>
              <p:nvPr/>
            </p:nvCxnSpPr>
            <p:spPr bwMode="auto">
              <a:xfrm>
                <a:off x="1272" y="3504"/>
                <a:ext cx="0" cy="192"/>
              </a:xfrm>
              <a:prstGeom prst="straightConnector1">
                <a:avLst/>
              </a:prstGeom>
              <a:noFill/>
              <a:ln w="9525">
                <a:solidFill>
                  <a:schemeClr val="tx1"/>
                </a:solidFill>
                <a:round/>
                <a:headEnd/>
                <a:tailEnd/>
              </a:ln>
            </p:spPr>
          </p:cxnSp>
          <p:cxnSp>
            <p:nvCxnSpPr>
              <p:cNvPr id="71741" name="AutoShape 88"/>
              <p:cNvCxnSpPr>
                <a:cxnSpLocks noChangeShapeType="1"/>
                <a:stCxn id="262198" idx="4"/>
                <a:endCxn id="262206" idx="0"/>
              </p:cNvCxnSpPr>
              <p:nvPr/>
            </p:nvCxnSpPr>
            <p:spPr bwMode="auto">
              <a:xfrm>
                <a:off x="1896" y="3504"/>
                <a:ext cx="0" cy="192"/>
              </a:xfrm>
              <a:prstGeom prst="straightConnector1">
                <a:avLst/>
              </a:prstGeom>
              <a:noFill/>
              <a:ln w="9525">
                <a:solidFill>
                  <a:schemeClr val="tx1"/>
                </a:solidFill>
                <a:round/>
                <a:headEnd/>
                <a:tailEnd/>
              </a:ln>
            </p:spPr>
          </p:cxnSp>
          <p:cxnSp>
            <p:nvCxnSpPr>
              <p:cNvPr id="71742" name="AutoShape 89"/>
              <p:cNvCxnSpPr>
                <a:cxnSpLocks noChangeShapeType="1"/>
                <a:stCxn id="262199" idx="4"/>
                <a:endCxn id="262207" idx="0"/>
              </p:cNvCxnSpPr>
              <p:nvPr/>
            </p:nvCxnSpPr>
            <p:spPr bwMode="auto">
              <a:xfrm>
                <a:off x="2520" y="3504"/>
                <a:ext cx="0" cy="192"/>
              </a:xfrm>
              <a:prstGeom prst="straightConnector1">
                <a:avLst/>
              </a:prstGeom>
              <a:noFill/>
              <a:ln w="9525">
                <a:solidFill>
                  <a:schemeClr val="tx1"/>
                </a:solidFill>
                <a:round/>
                <a:headEnd/>
                <a:tailEnd/>
              </a:ln>
            </p:spPr>
          </p:cxnSp>
          <p:cxnSp>
            <p:nvCxnSpPr>
              <p:cNvPr id="71743" name="AutoShape 90"/>
              <p:cNvCxnSpPr>
                <a:cxnSpLocks noChangeShapeType="1"/>
                <a:stCxn id="262201" idx="4"/>
                <a:endCxn id="262208" idx="0"/>
              </p:cNvCxnSpPr>
              <p:nvPr/>
            </p:nvCxnSpPr>
            <p:spPr bwMode="auto">
              <a:xfrm>
                <a:off x="3816" y="3504"/>
                <a:ext cx="0" cy="192"/>
              </a:xfrm>
              <a:prstGeom prst="straightConnector1">
                <a:avLst/>
              </a:prstGeom>
              <a:noFill/>
              <a:ln w="9525">
                <a:solidFill>
                  <a:schemeClr val="tx1"/>
                </a:solidFill>
                <a:round/>
                <a:headEnd/>
                <a:tailEnd/>
              </a:ln>
            </p:spPr>
          </p:cxnSp>
          <p:cxnSp>
            <p:nvCxnSpPr>
              <p:cNvPr id="71744" name="AutoShape 91"/>
              <p:cNvCxnSpPr>
                <a:cxnSpLocks noChangeShapeType="1"/>
                <a:stCxn id="262208" idx="4"/>
                <a:endCxn id="262209" idx="0"/>
              </p:cNvCxnSpPr>
              <p:nvPr/>
            </p:nvCxnSpPr>
            <p:spPr bwMode="auto">
              <a:xfrm>
                <a:off x="3816" y="3888"/>
                <a:ext cx="0" cy="144"/>
              </a:xfrm>
              <a:prstGeom prst="straightConnector1">
                <a:avLst/>
              </a:prstGeom>
              <a:noFill/>
              <a:ln w="9525">
                <a:solidFill>
                  <a:schemeClr val="tx1"/>
                </a:solidFill>
                <a:round/>
                <a:headEnd/>
                <a:tailEnd/>
              </a:ln>
            </p:spPr>
          </p:cxnSp>
          <p:sp>
            <p:nvSpPr>
              <p:cNvPr id="262236" name="Text Box 92"/>
              <p:cNvSpPr txBox="1">
                <a:spLocks noChangeArrowheads="1"/>
              </p:cNvSpPr>
              <p:nvPr/>
            </p:nvSpPr>
            <p:spPr bwMode="auto">
              <a:xfrm>
                <a:off x="1975" y="1994"/>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37" name="Text Box 93"/>
              <p:cNvSpPr txBox="1">
                <a:spLocks noChangeArrowheads="1"/>
              </p:cNvSpPr>
              <p:nvPr/>
            </p:nvSpPr>
            <p:spPr bwMode="auto">
              <a:xfrm>
                <a:off x="1248" y="3531"/>
                <a:ext cx="270"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38" name="Text Box 94"/>
              <p:cNvSpPr txBox="1">
                <a:spLocks noChangeArrowheads="1"/>
              </p:cNvSpPr>
              <p:nvPr/>
            </p:nvSpPr>
            <p:spPr bwMode="auto">
              <a:xfrm>
                <a:off x="2497" y="3531"/>
                <a:ext cx="272"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39" name="Text Box 95"/>
              <p:cNvSpPr txBox="1">
                <a:spLocks noChangeArrowheads="1"/>
              </p:cNvSpPr>
              <p:nvPr/>
            </p:nvSpPr>
            <p:spPr bwMode="auto">
              <a:xfrm>
                <a:off x="3848" y="3914"/>
                <a:ext cx="270"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40" name="Text Box 96"/>
              <p:cNvSpPr txBox="1">
                <a:spLocks noChangeArrowheads="1"/>
              </p:cNvSpPr>
              <p:nvPr/>
            </p:nvSpPr>
            <p:spPr bwMode="auto">
              <a:xfrm>
                <a:off x="5382" y="3148"/>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41" name="Text Box 97"/>
              <p:cNvSpPr txBox="1">
                <a:spLocks noChangeArrowheads="1"/>
              </p:cNvSpPr>
              <p:nvPr/>
            </p:nvSpPr>
            <p:spPr bwMode="auto">
              <a:xfrm>
                <a:off x="2113" y="271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2</a:t>
                </a:r>
                <a:endParaRPr lang="en-US" sz="1600">
                  <a:effectLst>
                    <a:outerShdw blurRad="38100" dist="38100" dir="2700000" algn="tl">
                      <a:srgbClr val="DDDDDD"/>
                    </a:outerShdw>
                  </a:effectLst>
                  <a:latin typeface="Comic Sans MS" charset="0"/>
                </a:endParaRPr>
              </a:p>
            </p:txBody>
          </p:sp>
          <p:sp>
            <p:nvSpPr>
              <p:cNvPr id="262242" name="Text Box 98"/>
              <p:cNvSpPr txBox="1">
                <a:spLocks noChangeArrowheads="1"/>
              </p:cNvSpPr>
              <p:nvPr/>
            </p:nvSpPr>
            <p:spPr bwMode="auto">
              <a:xfrm>
                <a:off x="625" y="3052"/>
                <a:ext cx="272"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2</a:t>
                </a:r>
                <a:endParaRPr lang="en-US" sz="1600">
                  <a:effectLst>
                    <a:outerShdw blurRad="38100" dist="38100" dir="2700000" algn="tl">
                      <a:srgbClr val="DDDDDD"/>
                    </a:outerShdw>
                  </a:effectLst>
                  <a:latin typeface="Comic Sans MS" charset="0"/>
                </a:endParaRPr>
              </a:p>
            </p:txBody>
          </p:sp>
          <p:sp>
            <p:nvSpPr>
              <p:cNvPr id="262243" name="Text Box 99"/>
              <p:cNvSpPr txBox="1">
                <a:spLocks noChangeArrowheads="1"/>
              </p:cNvSpPr>
              <p:nvPr/>
            </p:nvSpPr>
            <p:spPr bwMode="auto">
              <a:xfrm>
                <a:off x="4800" y="223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2</a:t>
                </a:r>
                <a:endParaRPr lang="en-US" sz="1600">
                  <a:effectLst>
                    <a:outerShdw blurRad="38100" dist="38100" dir="2700000" algn="tl">
                      <a:srgbClr val="DDDDDD"/>
                    </a:outerShdw>
                  </a:effectLst>
                  <a:latin typeface="Comic Sans MS" charset="0"/>
                </a:endParaRPr>
              </a:p>
            </p:txBody>
          </p:sp>
          <p:sp>
            <p:nvSpPr>
              <p:cNvPr id="262244" name="Text Box 100"/>
              <p:cNvSpPr txBox="1">
                <a:spLocks noChangeArrowheads="1"/>
              </p:cNvSpPr>
              <p:nvPr/>
            </p:nvSpPr>
            <p:spPr bwMode="auto">
              <a:xfrm>
                <a:off x="819" y="2186"/>
                <a:ext cx="269"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5" name="Text Box 101"/>
              <p:cNvSpPr txBox="1">
                <a:spLocks noChangeArrowheads="1"/>
              </p:cNvSpPr>
              <p:nvPr/>
            </p:nvSpPr>
            <p:spPr bwMode="auto">
              <a:xfrm>
                <a:off x="3408" y="271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6" name="Text Box 102"/>
              <p:cNvSpPr txBox="1">
                <a:spLocks noChangeArrowheads="1"/>
              </p:cNvSpPr>
              <p:nvPr/>
            </p:nvSpPr>
            <p:spPr bwMode="auto">
              <a:xfrm>
                <a:off x="4464"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7" name="Text Box 103"/>
              <p:cNvSpPr txBox="1">
                <a:spLocks noChangeArrowheads="1"/>
              </p:cNvSpPr>
              <p:nvPr/>
            </p:nvSpPr>
            <p:spPr bwMode="auto">
              <a:xfrm>
                <a:off x="3223"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8" name="Text Box 104"/>
              <p:cNvSpPr txBox="1">
                <a:spLocks noChangeArrowheads="1"/>
              </p:cNvSpPr>
              <p:nvPr/>
            </p:nvSpPr>
            <p:spPr bwMode="auto">
              <a:xfrm>
                <a:off x="1833" y="3531"/>
                <a:ext cx="269"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9" name="Text Box 105"/>
              <p:cNvSpPr txBox="1">
                <a:spLocks noChangeArrowheads="1"/>
              </p:cNvSpPr>
              <p:nvPr/>
            </p:nvSpPr>
            <p:spPr bwMode="auto">
              <a:xfrm>
                <a:off x="4896"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0" name="Text Box 106"/>
              <p:cNvSpPr txBox="1">
                <a:spLocks noChangeArrowheads="1"/>
              </p:cNvSpPr>
              <p:nvPr/>
            </p:nvSpPr>
            <p:spPr bwMode="auto">
              <a:xfrm>
                <a:off x="1106" y="3052"/>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1" name="Text Box 107"/>
              <p:cNvSpPr txBox="1">
                <a:spLocks noChangeArrowheads="1"/>
              </p:cNvSpPr>
              <p:nvPr/>
            </p:nvSpPr>
            <p:spPr bwMode="auto">
              <a:xfrm>
                <a:off x="3793" y="3531"/>
                <a:ext cx="270"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2" name="Text Box 108"/>
              <p:cNvSpPr txBox="1">
                <a:spLocks noChangeArrowheads="1"/>
              </p:cNvSpPr>
              <p:nvPr/>
            </p:nvSpPr>
            <p:spPr bwMode="auto">
              <a:xfrm>
                <a:off x="5287" y="271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3" name="Text Box 109"/>
              <p:cNvSpPr txBox="1">
                <a:spLocks noChangeArrowheads="1"/>
              </p:cNvSpPr>
              <p:nvPr/>
            </p:nvSpPr>
            <p:spPr bwMode="auto">
              <a:xfrm>
                <a:off x="3600" y="1947"/>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4" name="Text Box 110"/>
              <p:cNvSpPr txBox="1">
                <a:spLocks noChangeArrowheads="1"/>
              </p:cNvSpPr>
              <p:nvPr/>
            </p:nvSpPr>
            <p:spPr bwMode="auto">
              <a:xfrm>
                <a:off x="143" y="2666"/>
                <a:ext cx="272"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5" name="Text Box 111"/>
              <p:cNvSpPr txBox="1">
                <a:spLocks noChangeArrowheads="1"/>
              </p:cNvSpPr>
              <p:nvPr/>
            </p:nvSpPr>
            <p:spPr bwMode="auto">
              <a:xfrm>
                <a:off x="2304"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6" name="Text Box 112"/>
              <p:cNvSpPr txBox="1">
                <a:spLocks noChangeArrowheads="1"/>
              </p:cNvSpPr>
              <p:nvPr/>
            </p:nvSpPr>
            <p:spPr bwMode="auto">
              <a:xfrm>
                <a:off x="3896" y="2283"/>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57" name="Text Box 113"/>
              <p:cNvSpPr txBox="1">
                <a:spLocks noChangeArrowheads="1"/>
              </p:cNvSpPr>
              <p:nvPr/>
            </p:nvSpPr>
            <p:spPr bwMode="auto">
              <a:xfrm>
                <a:off x="1680" y="2283"/>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58" name="Text Box 114"/>
              <p:cNvSpPr txBox="1">
                <a:spLocks noChangeArrowheads="1"/>
              </p:cNvSpPr>
              <p:nvPr/>
            </p:nvSpPr>
            <p:spPr bwMode="auto">
              <a:xfrm>
                <a:off x="720" y="269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59" name="Text Box 115"/>
              <p:cNvSpPr txBox="1">
                <a:spLocks noChangeArrowheads="1"/>
              </p:cNvSpPr>
              <p:nvPr/>
            </p:nvSpPr>
            <p:spPr bwMode="auto">
              <a:xfrm>
                <a:off x="4854" y="269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60" name="Text Box 116"/>
              <p:cNvSpPr txBox="1">
                <a:spLocks noChangeArrowheads="1"/>
              </p:cNvSpPr>
              <p:nvPr/>
            </p:nvSpPr>
            <p:spPr bwMode="auto">
              <a:xfrm>
                <a:off x="3704"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61" name="Text Box 117"/>
              <p:cNvSpPr txBox="1">
                <a:spLocks noChangeArrowheads="1"/>
              </p:cNvSpPr>
              <p:nvPr/>
            </p:nvSpPr>
            <p:spPr bwMode="auto">
              <a:xfrm>
                <a:off x="1822" y="3052"/>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grpSp>
      </p:grpSp>
      <p:sp>
        <p:nvSpPr>
          <p:cNvPr id="71688" name="Text Box 119"/>
          <p:cNvSpPr txBox="1">
            <a:spLocks noChangeArrowheads="1"/>
          </p:cNvSpPr>
          <p:nvPr/>
        </p:nvSpPr>
        <p:spPr bwMode="auto">
          <a:xfrm>
            <a:off x="142875" y="2700338"/>
            <a:ext cx="2143125" cy="457200"/>
          </a:xfrm>
          <a:prstGeom prst="rect">
            <a:avLst/>
          </a:prstGeom>
          <a:noFill/>
          <a:ln w="9525">
            <a:noFill/>
            <a:miter lim="800000"/>
            <a:headEnd/>
            <a:tailEnd/>
          </a:ln>
        </p:spPr>
        <p:txBody>
          <a:bodyPr wrap="none">
            <a:prstTxWarp prst="textNoShape">
              <a:avLst/>
            </a:prstTxWarp>
            <a:spAutoFit/>
          </a:bodyPr>
          <a:lstStyle/>
          <a:p>
            <a:r>
              <a:rPr lang="en-US" sz="2400">
                <a:solidFill>
                  <a:srgbClr val="0066FF"/>
                </a:solidFill>
                <a:latin typeface="Tahoma" charset="0"/>
              </a:rPr>
              <a:t>Problem space</a:t>
            </a:r>
          </a:p>
        </p:txBody>
      </p:sp>
      <p:sp>
        <p:nvSpPr>
          <p:cNvPr id="71689" name="Text Box 120"/>
          <p:cNvSpPr txBox="1">
            <a:spLocks noChangeArrowheads="1"/>
          </p:cNvSpPr>
          <p:nvPr/>
        </p:nvSpPr>
        <p:spPr bwMode="auto">
          <a:xfrm>
            <a:off x="152400" y="4605338"/>
            <a:ext cx="1689100" cy="1187450"/>
          </a:xfrm>
          <a:prstGeom prst="rect">
            <a:avLst/>
          </a:prstGeom>
          <a:noFill/>
          <a:ln w="9525">
            <a:noFill/>
            <a:miter lim="800000"/>
            <a:headEnd/>
            <a:tailEnd/>
          </a:ln>
        </p:spPr>
        <p:txBody>
          <a:bodyPr wrap="none">
            <a:prstTxWarp prst="textNoShape">
              <a:avLst/>
            </a:prstTxWarp>
            <a:spAutoFit/>
          </a:bodyPr>
          <a:lstStyle/>
          <a:p>
            <a:r>
              <a:rPr lang="en-US" sz="2400">
                <a:solidFill>
                  <a:srgbClr val="0066FF"/>
                </a:solidFill>
                <a:latin typeface="Tahoma" charset="0"/>
              </a:rPr>
              <a:t>Associated</a:t>
            </a:r>
          </a:p>
          <a:p>
            <a:r>
              <a:rPr lang="en-US" sz="2400">
                <a:solidFill>
                  <a:srgbClr val="0066FF"/>
                </a:solidFill>
                <a:latin typeface="Tahoma" charset="0"/>
              </a:rPr>
              <a:t>loop-free</a:t>
            </a:r>
          </a:p>
          <a:p>
            <a:r>
              <a:rPr lang="en-US" sz="2400">
                <a:solidFill>
                  <a:srgbClr val="0066FF"/>
                </a:solidFill>
                <a:latin typeface="Tahoma" charset="0"/>
              </a:rPr>
              <a:t>search tree</a:t>
            </a:r>
          </a:p>
        </p:txBody>
      </p:sp>
    </p:spTree>
    <p:extLst>
      <p:ext uri="{BB962C8B-B14F-4D97-AF65-F5344CB8AC3E}">
        <p14:creationId xmlns:p14="http://schemas.microsoft.com/office/powerpoint/2010/main" val="108834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a:t>Paths in search trees</a:t>
            </a:r>
          </a:p>
        </p:txBody>
      </p:sp>
      <p:grpSp>
        <p:nvGrpSpPr>
          <p:cNvPr id="72709" name="Group 59"/>
          <p:cNvGrpSpPr>
            <a:grpSpLocks/>
          </p:cNvGrpSpPr>
          <p:nvPr/>
        </p:nvGrpSpPr>
        <p:grpSpPr bwMode="auto">
          <a:xfrm>
            <a:off x="152400" y="1600200"/>
            <a:ext cx="8915400" cy="3962400"/>
            <a:chOff x="96" y="1008"/>
            <a:chExt cx="5616" cy="2496"/>
          </a:xfrm>
        </p:grpSpPr>
        <p:sp>
          <p:nvSpPr>
            <p:cNvPr id="72728" name="Rectangle 60"/>
            <p:cNvSpPr>
              <a:spLocks noChangeArrowheads="1"/>
            </p:cNvSpPr>
            <p:nvPr/>
          </p:nvSpPr>
          <p:spPr bwMode="auto">
            <a:xfrm>
              <a:off x="96" y="1008"/>
              <a:ext cx="5616" cy="249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63229" name="Oval 61"/>
            <p:cNvSpPr>
              <a:spLocks noChangeArrowheads="1"/>
            </p:cNvSpPr>
            <p:nvPr/>
          </p:nvSpPr>
          <p:spPr bwMode="auto">
            <a:xfrm>
              <a:off x="2736" y="1104"/>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S</a:t>
              </a:r>
            </a:p>
          </p:txBody>
        </p:sp>
        <p:sp>
          <p:nvSpPr>
            <p:cNvPr id="263230" name="Oval 62"/>
            <p:cNvSpPr>
              <a:spLocks noChangeArrowheads="1"/>
            </p:cNvSpPr>
            <p:nvPr/>
          </p:nvSpPr>
          <p:spPr bwMode="auto">
            <a:xfrm>
              <a:off x="1296" y="12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A</a:t>
              </a:r>
            </a:p>
          </p:txBody>
        </p:sp>
        <p:sp>
          <p:nvSpPr>
            <p:cNvPr id="263231" name="Oval 63"/>
            <p:cNvSpPr>
              <a:spLocks noChangeArrowheads="1"/>
            </p:cNvSpPr>
            <p:nvPr/>
          </p:nvSpPr>
          <p:spPr bwMode="auto">
            <a:xfrm>
              <a:off x="4368" y="12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D</a:t>
              </a:r>
            </a:p>
          </p:txBody>
        </p:sp>
        <p:sp>
          <p:nvSpPr>
            <p:cNvPr id="263232" name="Oval 64"/>
            <p:cNvSpPr>
              <a:spLocks noChangeArrowheads="1"/>
            </p:cNvSpPr>
            <p:nvPr/>
          </p:nvSpPr>
          <p:spPr bwMode="auto">
            <a:xfrm>
              <a:off x="384" y="16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B</a:t>
              </a:r>
            </a:p>
          </p:txBody>
        </p:sp>
        <p:sp>
          <p:nvSpPr>
            <p:cNvPr id="263233" name="Oval 65"/>
            <p:cNvSpPr>
              <a:spLocks noChangeArrowheads="1"/>
            </p:cNvSpPr>
            <p:nvPr/>
          </p:nvSpPr>
          <p:spPr bwMode="auto">
            <a:xfrm>
              <a:off x="1872" y="16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D</a:t>
              </a:r>
            </a:p>
          </p:txBody>
        </p:sp>
        <p:sp>
          <p:nvSpPr>
            <p:cNvPr id="263234" name="Oval 66"/>
            <p:cNvSpPr>
              <a:spLocks noChangeArrowheads="1"/>
            </p:cNvSpPr>
            <p:nvPr/>
          </p:nvSpPr>
          <p:spPr bwMode="auto">
            <a:xfrm>
              <a:off x="5136" y="16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E</a:t>
              </a:r>
            </a:p>
          </p:txBody>
        </p:sp>
        <p:sp>
          <p:nvSpPr>
            <p:cNvPr id="263235" name="Oval 67"/>
            <p:cNvSpPr>
              <a:spLocks noChangeArrowheads="1"/>
            </p:cNvSpPr>
            <p:nvPr/>
          </p:nvSpPr>
          <p:spPr bwMode="auto">
            <a:xfrm>
              <a:off x="3648" y="16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A</a:t>
              </a:r>
            </a:p>
          </p:txBody>
        </p:sp>
        <p:sp>
          <p:nvSpPr>
            <p:cNvPr id="263236" name="Oval 68"/>
            <p:cNvSpPr>
              <a:spLocks noChangeArrowheads="1"/>
            </p:cNvSpPr>
            <p:nvPr/>
          </p:nvSpPr>
          <p:spPr bwMode="auto">
            <a:xfrm>
              <a:off x="192"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C</a:t>
              </a:r>
            </a:p>
          </p:txBody>
        </p:sp>
        <p:sp>
          <p:nvSpPr>
            <p:cNvPr id="263237" name="Oval 69"/>
            <p:cNvSpPr>
              <a:spLocks noChangeArrowheads="1"/>
            </p:cNvSpPr>
            <p:nvPr/>
          </p:nvSpPr>
          <p:spPr bwMode="auto">
            <a:xfrm>
              <a:off x="864"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E</a:t>
              </a:r>
            </a:p>
          </p:txBody>
        </p:sp>
        <p:sp>
          <p:nvSpPr>
            <p:cNvPr id="263238" name="Oval 70"/>
            <p:cNvSpPr>
              <a:spLocks noChangeArrowheads="1"/>
            </p:cNvSpPr>
            <p:nvPr/>
          </p:nvSpPr>
          <p:spPr bwMode="auto">
            <a:xfrm>
              <a:off x="2064"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E</a:t>
              </a:r>
            </a:p>
          </p:txBody>
        </p:sp>
        <p:sp>
          <p:nvSpPr>
            <p:cNvPr id="263239" name="Oval 71"/>
            <p:cNvSpPr>
              <a:spLocks noChangeArrowheads="1"/>
            </p:cNvSpPr>
            <p:nvPr/>
          </p:nvSpPr>
          <p:spPr bwMode="auto">
            <a:xfrm>
              <a:off x="3456"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B</a:t>
              </a:r>
            </a:p>
          </p:txBody>
        </p:sp>
        <p:sp>
          <p:nvSpPr>
            <p:cNvPr id="263240" name="Oval 72"/>
            <p:cNvSpPr>
              <a:spLocks noChangeArrowheads="1"/>
            </p:cNvSpPr>
            <p:nvPr/>
          </p:nvSpPr>
          <p:spPr bwMode="auto">
            <a:xfrm>
              <a:off x="4752"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B</a:t>
              </a:r>
            </a:p>
          </p:txBody>
        </p:sp>
        <p:sp>
          <p:nvSpPr>
            <p:cNvPr id="263241" name="Oval 73"/>
            <p:cNvSpPr>
              <a:spLocks noChangeArrowheads="1"/>
            </p:cNvSpPr>
            <p:nvPr/>
          </p:nvSpPr>
          <p:spPr bwMode="auto">
            <a:xfrm>
              <a:off x="5232"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F</a:t>
              </a:r>
            </a:p>
          </p:txBody>
        </p:sp>
        <p:sp>
          <p:nvSpPr>
            <p:cNvPr id="263242" name="Oval 74"/>
            <p:cNvSpPr>
              <a:spLocks noChangeArrowheads="1"/>
            </p:cNvSpPr>
            <p:nvPr/>
          </p:nvSpPr>
          <p:spPr bwMode="auto">
            <a:xfrm>
              <a:off x="576"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D</a:t>
              </a:r>
            </a:p>
          </p:txBody>
        </p:sp>
        <p:sp>
          <p:nvSpPr>
            <p:cNvPr id="263243" name="Oval 75"/>
            <p:cNvSpPr>
              <a:spLocks noChangeArrowheads="1"/>
            </p:cNvSpPr>
            <p:nvPr/>
          </p:nvSpPr>
          <p:spPr bwMode="auto">
            <a:xfrm>
              <a:off x="1152"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F</a:t>
              </a:r>
            </a:p>
          </p:txBody>
        </p:sp>
        <p:sp>
          <p:nvSpPr>
            <p:cNvPr id="263244" name="Oval 76"/>
            <p:cNvSpPr>
              <a:spLocks noChangeArrowheads="1"/>
            </p:cNvSpPr>
            <p:nvPr/>
          </p:nvSpPr>
          <p:spPr bwMode="auto">
            <a:xfrm>
              <a:off x="1776"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B</a:t>
              </a:r>
            </a:p>
          </p:txBody>
        </p:sp>
        <p:sp>
          <p:nvSpPr>
            <p:cNvPr id="263245" name="Oval 77"/>
            <p:cNvSpPr>
              <a:spLocks noChangeArrowheads="1"/>
            </p:cNvSpPr>
            <p:nvPr/>
          </p:nvSpPr>
          <p:spPr bwMode="auto">
            <a:xfrm>
              <a:off x="2400"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F</a:t>
              </a:r>
            </a:p>
          </p:txBody>
        </p:sp>
        <p:sp>
          <p:nvSpPr>
            <p:cNvPr id="263246" name="Oval 78"/>
            <p:cNvSpPr>
              <a:spLocks noChangeArrowheads="1"/>
            </p:cNvSpPr>
            <p:nvPr/>
          </p:nvSpPr>
          <p:spPr bwMode="auto">
            <a:xfrm>
              <a:off x="3216"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C</a:t>
              </a:r>
            </a:p>
          </p:txBody>
        </p:sp>
        <p:sp>
          <p:nvSpPr>
            <p:cNvPr id="263247" name="Oval 79"/>
            <p:cNvSpPr>
              <a:spLocks noChangeArrowheads="1"/>
            </p:cNvSpPr>
            <p:nvPr/>
          </p:nvSpPr>
          <p:spPr bwMode="auto">
            <a:xfrm>
              <a:off x="3696"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E</a:t>
              </a:r>
            </a:p>
          </p:txBody>
        </p:sp>
        <p:sp>
          <p:nvSpPr>
            <p:cNvPr id="263248" name="Oval 80"/>
            <p:cNvSpPr>
              <a:spLocks noChangeArrowheads="1"/>
            </p:cNvSpPr>
            <p:nvPr/>
          </p:nvSpPr>
          <p:spPr bwMode="auto">
            <a:xfrm>
              <a:off x="4368"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A</a:t>
              </a:r>
            </a:p>
          </p:txBody>
        </p:sp>
        <p:sp>
          <p:nvSpPr>
            <p:cNvPr id="263249" name="Oval 81"/>
            <p:cNvSpPr>
              <a:spLocks noChangeArrowheads="1"/>
            </p:cNvSpPr>
            <p:nvPr/>
          </p:nvSpPr>
          <p:spPr bwMode="auto">
            <a:xfrm>
              <a:off x="4848"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C</a:t>
              </a:r>
            </a:p>
          </p:txBody>
        </p:sp>
        <p:sp>
          <p:nvSpPr>
            <p:cNvPr id="263250" name="Oval 82"/>
            <p:cNvSpPr>
              <a:spLocks noChangeArrowheads="1"/>
            </p:cNvSpPr>
            <p:nvPr/>
          </p:nvSpPr>
          <p:spPr bwMode="auto">
            <a:xfrm>
              <a:off x="5280" y="2496"/>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G</a:t>
              </a:r>
            </a:p>
          </p:txBody>
        </p:sp>
        <p:sp>
          <p:nvSpPr>
            <p:cNvPr id="263251" name="Oval 83"/>
            <p:cNvSpPr>
              <a:spLocks noChangeArrowheads="1"/>
            </p:cNvSpPr>
            <p:nvPr/>
          </p:nvSpPr>
          <p:spPr bwMode="auto">
            <a:xfrm>
              <a:off x="1152" y="2880"/>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G</a:t>
              </a:r>
            </a:p>
          </p:txBody>
        </p:sp>
        <p:sp>
          <p:nvSpPr>
            <p:cNvPr id="263252" name="Oval 84"/>
            <p:cNvSpPr>
              <a:spLocks noChangeArrowheads="1"/>
            </p:cNvSpPr>
            <p:nvPr/>
          </p:nvSpPr>
          <p:spPr bwMode="auto">
            <a:xfrm>
              <a:off x="1776" y="28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C</a:t>
              </a:r>
            </a:p>
          </p:txBody>
        </p:sp>
        <p:sp>
          <p:nvSpPr>
            <p:cNvPr id="263253" name="Oval 85"/>
            <p:cNvSpPr>
              <a:spLocks noChangeArrowheads="1"/>
            </p:cNvSpPr>
            <p:nvPr/>
          </p:nvSpPr>
          <p:spPr bwMode="auto">
            <a:xfrm>
              <a:off x="2400" y="2880"/>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G</a:t>
              </a:r>
            </a:p>
          </p:txBody>
        </p:sp>
        <p:sp>
          <p:nvSpPr>
            <p:cNvPr id="263254" name="Oval 86"/>
            <p:cNvSpPr>
              <a:spLocks noChangeArrowheads="1"/>
            </p:cNvSpPr>
            <p:nvPr/>
          </p:nvSpPr>
          <p:spPr bwMode="auto">
            <a:xfrm>
              <a:off x="3696" y="28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F</a:t>
              </a:r>
            </a:p>
          </p:txBody>
        </p:sp>
        <p:sp>
          <p:nvSpPr>
            <p:cNvPr id="263255" name="Oval 87"/>
            <p:cNvSpPr>
              <a:spLocks noChangeArrowheads="1"/>
            </p:cNvSpPr>
            <p:nvPr/>
          </p:nvSpPr>
          <p:spPr bwMode="auto">
            <a:xfrm>
              <a:off x="3696" y="3216"/>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G</a:t>
              </a:r>
            </a:p>
          </p:txBody>
        </p:sp>
        <p:cxnSp>
          <p:nvCxnSpPr>
            <p:cNvPr id="72756" name="AutoShape 88"/>
            <p:cNvCxnSpPr>
              <a:cxnSpLocks noChangeShapeType="1"/>
              <a:stCxn id="263229" idx="2"/>
              <a:endCxn id="263230" idx="6"/>
            </p:cNvCxnSpPr>
            <p:nvPr/>
          </p:nvCxnSpPr>
          <p:spPr bwMode="auto">
            <a:xfrm flipH="1">
              <a:off x="1536" y="1200"/>
              <a:ext cx="1200" cy="192"/>
            </a:xfrm>
            <a:prstGeom prst="straightConnector1">
              <a:avLst/>
            </a:prstGeom>
            <a:noFill/>
            <a:ln w="9525">
              <a:solidFill>
                <a:schemeClr val="tx1"/>
              </a:solidFill>
              <a:round/>
              <a:headEnd/>
              <a:tailEnd/>
            </a:ln>
          </p:spPr>
        </p:cxnSp>
        <p:cxnSp>
          <p:nvCxnSpPr>
            <p:cNvPr id="72757" name="AutoShape 89"/>
            <p:cNvCxnSpPr>
              <a:cxnSpLocks noChangeShapeType="1"/>
              <a:stCxn id="263229" idx="6"/>
              <a:endCxn id="263231" idx="2"/>
            </p:cNvCxnSpPr>
            <p:nvPr/>
          </p:nvCxnSpPr>
          <p:spPr bwMode="auto">
            <a:xfrm>
              <a:off x="2976" y="1200"/>
              <a:ext cx="1392" cy="192"/>
            </a:xfrm>
            <a:prstGeom prst="straightConnector1">
              <a:avLst/>
            </a:prstGeom>
            <a:noFill/>
            <a:ln w="9525">
              <a:solidFill>
                <a:schemeClr val="tx1"/>
              </a:solidFill>
              <a:round/>
              <a:headEnd/>
              <a:tailEnd/>
            </a:ln>
          </p:spPr>
        </p:cxnSp>
        <p:cxnSp>
          <p:nvCxnSpPr>
            <p:cNvPr id="72758" name="AutoShape 90"/>
            <p:cNvCxnSpPr>
              <a:cxnSpLocks noChangeShapeType="1"/>
              <a:stCxn id="263230" idx="2"/>
              <a:endCxn id="263232" idx="7"/>
            </p:cNvCxnSpPr>
            <p:nvPr/>
          </p:nvCxnSpPr>
          <p:spPr bwMode="auto">
            <a:xfrm flipH="1">
              <a:off x="589" y="1392"/>
              <a:ext cx="707" cy="316"/>
            </a:xfrm>
            <a:prstGeom prst="straightConnector1">
              <a:avLst/>
            </a:prstGeom>
            <a:noFill/>
            <a:ln w="9525">
              <a:solidFill>
                <a:schemeClr val="tx1"/>
              </a:solidFill>
              <a:round/>
              <a:headEnd/>
              <a:tailEnd/>
            </a:ln>
          </p:spPr>
        </p:cxnSp>
        <p:cxnSp>
          <p:nvCxnSpPr>
            <p:cNvPr id="72759" name="AutoShape 91"/>
            <p:cNvCxnSpPr>
              <a:cxnSpLocks noChangeShapeType="1"/>
              <a:stCxn id="263230" idx="5"/>
              <a:endCxn id="263233" idx="1"/>
            </p:cNvCxnSpPr>
            <p:nvPr/>
          </p:nvCxnSpPr>
          <p:spPr bwMode="auto">
            <a:xfrm>
              <a:off x="1501" y="1460"/>
              <a:ext cx="406" cy="248"/>
            </a:xfrm>
            <a:prstGeom prst="straightConnector1">
              <a:avLst/>
            </a:prstGeom>
            <a:noFill/>
            <a:ln w="9525">
              <a:solidFill>
                <a:schemeClr val="tx1"/>
              </a:solidFill>
              <a:round/>
              <a:headEnd/>
              <a:tailEnd/>
            </a:ln>
          </p:spPr>
        </p:cxnSp>
        <p:cxnSp>
          <p:nvCxnSpPr>
            <p:cNvPr id="72760" name="AutoShape 92"/>
            <p:cNvCxnSpPr>
              <a:cxnSpLocks noChangeShapeType="1"/>
              <a:stCxn id="263231" idx="3"/>
              <a:endCxn id="263235" idx="7"/>
            </p:cNvCxnSpPr>
            <p:nvPr/>
          </p:nvCxnSpPr>
          <p:spPr bwMode="auto">
            <a:xfrm flipH="1">
              <a:off x="3853" y="1460"/>
              <a:ext cx="550" cy="248"/>
            </a:xfrm>
            <a:prstGeom prst="straightConnector1">
              <a:avLst/>
            </a:prstGeom>
            <a:noFill/>
            <a:ln w="9525">
              <a:solidFill>
                <a:schemeClr val="tx1"/>
              </a:solidFill>
              <a:round/>
              <a:headEnd/>
              <a:tailEnd/>
            </a:ln>
          </p:spPr>
        </p:cxnSp>
        <p:cxnSp>
          <p:nvCxnSpPr>
            <p:cNvPr id="72761" name="AutoShape 93"/>
            <p:cNvCxnSpPr>
              <a:cxnSpLocks noChangeShapeType="1"/>
              <a:stCxn id="263231" idx="5"/>
              <a:endCxn id="263234" idx="1"/>
            </p:cNvCxnSpPr>
            <p:nvPr/>
          </p:nvCxnSpPr>
          <p:spPr bwMode="auto">
            <a:xfrm>
              <a:off x="4573" y="1460"/>
              <a:ext cx="598" cy="248"/>
            </a:xfrm>
            <a:prstGeom prst="straightConnector1">
              <a:avLst/>
            </a:prstGeom>
            <a:noFill/>
            <a:ln w="9525">
              <a:solidFill>
                <a:schemeClr val="tx1"/>
              </a:solidFill>
              <a:round/>
              <a:headEnd/>
              <a:tailEnd/>
            </a:ln>
          </p:spPr>
        </p:cxnSp>
        <p:cxnSp>
          <p:nvCxnSpPr>
            <p:cNvPr id="72762" name="AutoShape 94"/>
            <p:cNvCxnSpPr>
              <a:cxnSpLocks noChangeShapeType="1"/>
              <a:stCxn id="263232" idx="3"/>
              <a:endCxn id="263236" idx="0"/>
            </p:cNvCxnSpPr>
            <p:nvPr/>
          </p:nvCxnSpPr>
          <p:spPr bwMode="auto">
            <a:xfrm flipH="1">
              <a:off x="312" y="1844"/>
              <a:ext cx="107" cy="268"/>
            </a:xfrm>
            <a:prstGeom prst="straightConnector1">
              <a:avLst/>
            </a:prstGeom>
            <a:noFill/>
            <a:ln w="9525">
              <a:solidFill>
                <a:schemeClr val="tx1"/>
              </a:solidFill>
              <a:round/>
              <a:headEnd/>
              <a:tailEnd/>
            </a:ln>
          </p:spPr>
        </p:cxnSp>
        <p:cxnSp>
          <p:nvCxnSpPr>
            <p:cNvPr id="72763" name="AutoShape 95"/>
            <p:cNvCxnSpPr>
              <a:cxnSpLocks noChangeShapeType="1"/>
              <a:stCxn id="263232" idx="5"/>
              <a:endCxn id="263237" idx="1"/>
            </p:cNvCxnSpPr>
            <p:nvPr/>
          </p:nvCxnSpPr>
          <p:spPr bwMode="auto">
            <a:xfrm>
              <a:off x="589" y="1844"/>
              <a:ext cx="310" cy="296"/>
            </a:xfrm>
            <a:prstGeom prst="straightConnector1">
              <a:avLst/>
            </a:prstGeom>
            <a:noFill/>
            <a:ln w="9525">
              <a:solidFill>
                <a:schemeClr val="tx1"/>
              </a:solidFill>
              <a:round/>
              <a:headEnd/>
              <a:tailEnd/>
            </a:ln>
          </p:spPr>
        </p:cxnSp>
        <p:cxnSp>
          <p:nvCxnSpPr>
            <p:cNvPr id="72764" name="AutoShape 96"/>
            <p:cNvCxnSpPr>
              <a:cxnSpLocks noChangeShapeType="1"/>
              <a:stCxn id="263233" idx="5"/>
              <a:endCxn id="263238" idx="0"/>
            </p:cNvCxnSpPr>
            <p:nvPr/>
          </p:nvCxnSpPr>
          <p:spPr bwMode="auto">
            <a:xfrm>
              <a:off x="2077" y="1844"/>
              <a:ext cx="107" cy="268"/>
            </a:xfrm>
            <a:prstGeom prst="straightConnector1">
              <a:avLst/>
            </a:prstGeom>
            <a:noFill/>
            <a:ln w="9525">
              <a:solidFill>
                <a:schemeClr val="tx1"/>
              </a:solidFill>
              <a:round/>
              <a:headEnd/>
              <a:tailEnd/>
            </a:ln>
          </p:spPr>
        </p:cxnSp>
        <p:cxnSp>
          <p:nvCxnSpPr>
            <p:cNvPr id="72765" name="AutoShape 97"/>
            <p:cNvCxnSpPr>
              <a:cxnSpLocks noChangeShapeType="1"/>
              <a:stCxn id="263235" idx="3"/>
              <a:endCxn id="263239" idx="0"/>
            </p:cNvCxnSpPr>
            <p:nvPr/>
          </p:nvCxnSpPr>
          <p:spPr bwMode="auto">
            <a:xfrm flipH="1">
              <a:off x="3576" y="1844"/>
              <a:ext cx="107" cy="268"/>
            </a:xfrm>
            <a:prstGeom prst="straightConnector1">
              <a:avLst/>
            </a:prstGeom>
            <a:noFill/>
            <a:ln w="9525">
              <a:solidFill>
                <a:schemeClr val="tx1"/>
              </a:solidFill>
              <a:round/>
              <a:headEnd/>
              <a:tailEnd/>
            </a:ln>
          </p:spPr>
        </p:cxnSp>
        <p:cxnSp>
          <p:nvCxnSpPr>
            <p:cNvPr id="72766" name="AutoShape 98"/>
            <p:cNvCxnSpPr>
              <a:cxnSpLocks noChangeShapeType="1"/>
              <a:stCxn id="263234" idx="3"/>
              <a:endCxn id="263240" idx="7"/>
            </p:cNvCxnSpPr>
            <p:nvPr/>
          </p:nvCxnSpPr>
          <p:spPr bwMode="auto">
            <a:xfrm flipH="1">
              <a:off x="4957" y="1844"/>
              <a:ext cx="214" cy="296"/>
            </a:xfrm>
            <a:prstGeom prst="straightConnector1">
              <a:avLst/>
            </a:prstGeom>
            <a:noFill/>
            <a:ln w="9525">
              <a:solidFill>
                <a:schemeClr val="tx1"/>
              </a:solidFill>
              <a:round/>
              <a:headEnd/>
              <a:tailEnd/>
            </a:ln>
          </p:spPr>
        </p:cxnSp>
        <p:cxnSp>
          <p:nvCxnSpPr>
            <p:cNvPr id="72767" name="AutoShape 99"/>
            <p:cNvCxnSpPr>
              <a:cxnSpLocks noChangeShapeType="1"/>
              <a:stCxn id="263234" idx="4"/>
              <a:endCxn id="263241" idx="0"/>
            </p:cNvCxnSpPr>
            <p:nvPr/>
          </p:nvCxnSpPr>
          <p:spPr bwMode="auto">
            <a:xfrm>
              <a:off x="5256" y="1872"/>
              <a:ext cx="96" cy="240"/>
            </a:xfrm>
            <a:prstGeom prst="straightConnector1">
              <a:avLst/>
            </a:prstGeom>
            <a:noFill/>
            <a:ln w="9525">
              <a:solidFill>
                <a:schemeClr val="tx1"/>
              </a:solidFill>
              <a:round/>
              <a:headEnd/>
              <a:tailEnd/>
            </a:ln>
          </p:spPr>
        </p:cxnSp>
        <p:cxnSp>
          <p:nvCxnSpPr>
            <p:cNvPr id="72768" name="AutoShape 100"/>
            <p:cNvCxnSpPr>
              <a:cxnSpLocks noChangeShapeType="1"/>
              <a:stCxn id="263237" idx="3"/>
              <a:endCxn id="263242" idx="0"/>
            </p:cNvCxnSpPr>
            <p:nvPr/>
          </p:nvCxnSpPr>
          <p:spPr bwMode="auto">
            <a:xfrm flipH="1">
              <a:off x="696" y="2276"/>
              <a:ext cx="203" cy="220"/>
            </a:xfrm>
            <a:prstGeom prst="straightConnector1">
              <a:avLst/>
            </a:prstGeom>
            <a:noFill/>
            <a:ln w="9525">
              <a:solidFill>
                <a:schemeClr val="tx1"/>
              </a:solidFill>
              <a:round/>
              <a:headEnd/>
              <a:tailEnd/>
            </a:ln>
          </p:spPr>
        </p:cxnSp>
        <p:cxnSp>
          <p:nvCxnSpPr>
            <p:cNvPr id="72769" name="AutoShape 101"/>
            <p:cNvCxnSpPr>
              <a:cxnSpLocks noChangeShapeType="1"/>
              <a:stCxn id="263237" idx="5"/>
              <a:endCxn id="263243" idx="0"/>
            </p:cNvCxnSpPr>
            <p:nvPr/>
          </p:nvCxnSpPr>
          <p:spPr bwMode="auto">
            <a:xfrm>
              <a:off x="1069" y="2276"/>
              <a:ext cx="203" cy="220"/>
            </a:xfrm>
            <a:prstGeom prst="straightConnector1">
              <a:avLst/>
            </a:prstGeom>
            <a:noFill/>
            <a:ln w="9525">
              <a:solidFill>
                <a:schemeClr val="tx1"/>
              </a:solidFill>
              <a:round/>
              <a:headEnd/>
              <a:tailEnd/>
            </a:ln>
          </p:spPr>
        </p:cxnSp>
        <p:cxnSp>
          <p:nvCxnSpPr>
            <p:cNvPr id="72770" name="AutoShape 102"/>
            <p:cNvCxnSpPr>
              <a:cxnSpLocks noChangeShapeType="1"/>
              <a:stCxn id="263238" idx="3"/>
              <a:endCxn id="263244" idx="0"/>
            </p:cNvCxnSpPr>
            <p:nvPr/>
          </p:nvCxnSpPr>
          <p:spPr bwMode="auto">
            <a:xfrm flipH="1">
              <a:off x="1896" y="2276"/>
              <a:ext cx="203" cy="220"/>
            </a:xfrm>
            <a:prstGeom prst="straightConnector1">
              <a:avLst/>
            </a:prstGeom>
            <a:noFill/>
            <a:ln w="9525">
              <a:solidFill>
                <a:schemeClr val="tx1"/>
              </a:solidFill>
              <a:round/>
              <a:headEnd/>
              <a:tailEnd/>
            </a:ln>
          </p:spPr>
        </p:cxnSp>
        <p:cxnSp>
          <p:nvCxnSpPr>
            <p:cNvPr id="72771" name="AutoShape 103"/>
            <p:cNvCxnSpPr>
              <a:cxnSpLocks noChangeShapeType="1"/>
              <a:stCxn id="263238" idx="5"/>
              <a:endCxn id="263245" idx="1"/>
            </p:cNvCxnSpPr>
            <p:nvPr/>
          </p:nvCxnSpPr>
          <p:spPr bwMode="auto">
            <a:xfrm>
              <a:off x="2269" y="2276"/>
              <a:ext cx="166" cy="248"/>
            </a:xfrm>
            <a:prstGeom prst="straightConnector1">
              <a:avLst/>
            </a:prstGeom>
            <a:noFill/>
            <a:ln w="9525">
              <a:solidFill>
                <a:schemeClr val="tx1"/>
              </a:solidFill>
              <a:round/>
              <a:headEnd/>
              <a:tailEnd/>
            </a:ln>
          </p:spPr>
        </p:cxnSp>
        <p:cxnSp>
          <p:nvCxnSpPr>
            <p:cNvPr id="72772" name="AutoShape 104"/>
            <p:cNvCxnSpPr>
              <a:cxnSpLocks noChangeShapeType="1"/>
              <a:stCxn id="263239" idx="3"/>
              <a:endCxn id="263246" idx="0"/>
            </p:cNvCxnSpPr>
            <p:nvPr/>
          </p:nvCxnSpPr>
          <p:spPr bwMode="auto">
            <a:xfrm flipH="1">
              <a:off x="3336" y="2276"/>
              <a:ext cx="155" cy="220"/>
            </a:xfrm>
            <a:prstGeom prst="straightConnector1">
              <a:avLst/>
            </a:prstGeom>
            <a:noFill/>
            <a:ln w="9525">
              <a:solidFill>
                <a:schemeClr val="tx1"/>
              </a:solidFill>
              <a:round/>
              <a:headEnd/>
              <a:tailEnd/>
            </a:ln>
          </p:spPr>
        </p:cxnSp>
        <p:cxnSp>
          <p:nvCxnSpPr>
            <p:cNvPr id="72773" name="AutoShape 105"/>
            <p:cNvCxnSpPr>
              <a:cxnSpLocks noChangeShapeType="1"/>
              <a:stCxn id="263239" idx="5"/>
              <a:endCxn id="263247" idx="0"/>
            </p:cNvCxnSpPr>
            <p:nvPr/>
          </p:nvCxnSpPr>
          <p:spPr bwMode="auto">
            <a:xfrm>
              <a:off x="3661" y="2276"/>
              <a:ext cx="155" cy="220"/>
            </a:xfrm>
            <a:prstGeom prst="straightConnector1">
              <a:avLst/>
            </a:prstGeom>
            <a:noFill/>
            <a:ln w="9525">
              <a:solidFill>
                <a:schemeClr val="tx1"/>
              </a:solidFill>
              <a:round/>
              <a:headEnd/>
              <a:tailEnd/>
            </a:ln>
          </p:spPr>
        </p:cxnSp>
        <p:cxnSp>
          <p:nvCxnSpPr>
            <p:cNvPr id="72774" name="AutoShape 106"/>
            <p:cNvCxnSpPr>
              <a:cxnSpLocks noChangeShapeType="1"/>
              <a:stCxn id="263240" idx="3"/>
              <a:endCxn id="263248" idx="7"/>
            </p:cNvCxnSpPr>
            <p:nvPr/>
          </p:nvCxnSpPr>
          <p:spPr bwMode="auto">
            <a:xfrm flipH="1">
              <a:off x="4573" y="2276"/>
              <a:ext cx="214" cy="248"/>
            </a:xfrm>
            <a:prstGeom prst="straightConnector1">
              <a:avLst/>
            </a:prstGeom>
            <a:noFill/>
            <a:ln w="9525">
              <a:solidFill>
                <a:schemeClr val="tx1"/>
              </a:solidFill>
              <a:round/>
              <a:headEnd/>
              <a:tailEnd/>
            </a:ln>
          </p:spPr>
        </p:cxnSp>
        <p:cxnSp>
          <p:nvCxnSpPr>
            <p:cNvPr id="72775" name="AutoShape 107"/>
            <p:cNvCxnSpPr>
              <a:cxnSpLocks noChangeShapeType="1"/>
              <a:stCxn id="263240" idx="4"/>
              <a:endCxn id="263249" idx="0"/>
            </p:cNvCxnSpPr>
            <p:nvPr/>
          </p:nvCxnSpPr>
          <p:spPr bwMode="auto">
            <a:xfrm>
              <a:off x="4872" y="2304"/>
              <a:ext cx="96" cy="192"/>
            </a:xfrm>
            <a:prstGeom prst="straightConnector1">
              <a:avLst/>
            </a:prstGeom>
            <a:noFill/>
            <a:ln w="9525">
              <a:solidFill>
                <a:schemeClr val="tx1"/>
              </a:solidFill>
              <a:round/>
              <a:headEnd/>
              <a:tailEnd/>
            </a:ln>
          </p:spPr>
        </p:cxnSp>
        <p:cxnSp>
          <p:nvCxnSpPr>
            <p:cNvPr id="72776" name="AutoShape 108"/>
            <p:cNvCxnSpPr>
              <a:cxnSpLocks noChangeShapeType="1"/>
              <a:stCxn id="263241" idx="4"/>
              <a:endCxn id="263250" idx="0"/>
            </p:cNvCxnSpPr>
            <p:nvPr/>
          </p:nvCxnSpPr>
          <p:spPr bwMode="auto">
            <a:xfrm>
              <a:off x="5352" y="2304"/>
              <a:ext cx="48" cy="192"/>
            </a:xfrm>
            <a:prstGeom prst="straightConnector1">
              <a:avLst/>
            </a:prstGeom>
            <a:noFill/>
            <a:ln w="9525">
              <a:solidFill>
                <a:schemeClr val="tx1"/>
              </a:solidFill>
              <a:round/>
              <a:headEnd/>
              <a:tailEnd/>
            </a:ln>
          </p:spPr>
        </p:cxnSp>
        <p:cxnSp>
          <p:nvCxnSpPr>
            <p:cNvPr id="72777" name="AutoShape 109"/>
            <p:cNvCxnSpPr>
              <a:cxnSpLocks noChangeShapeType="1"/>
              <a:stCxn id="263243" idx="4"/>
              <a:endCxn id="263251" idx="0"/>
            </p:cNvCxnSpPr>
            <p:nvPr/>
          </p:nvCxnSpPr>
          <p:spPr bwMode="auto">
            <a:xfrm>
              <a:off x="1272" y="2688"/>
              <a:ext cx="0" cy="192"/>
            </a:xfrm>
            <a:prstGeom prst="straightConnector1">
              <a:avLst/>
            </a:prstGeom>
            <a:noFill/>
            <a:ln w="9525">
              <a:solidFill>
                <a:schemeClr val="tx1"/>
              </a:solidFill>
              <a:round/>
              <a:headEnd/>
              <a:tailEnd/>
            </a:ln>
          </p:spPr>
        </p:cxnSp>
        <p:cxnSp>
          <p:nvCxnSpPr>
            <p:cNvPr id="72778" name="AutoShape 110"/>
            <p:cNvCxnSpPr>
              <a:cxnSpLocks noChangeShapeType="1"/>
              <a:stCxn id="263244" idx="4"/>
              <a:endCxn id="263252" idx="0"/>
            </p:cNvCxnSpPr>
            <p:nvPr/>
          </p:nvCxnSpPr>
          <p:spPr bwMode="auto">
            <a:xfrm>
              <a:off x="1896" y="2688"/>
              <a:ext cx="0" cy="192"/>
            </a:xfrm>
            <a:prstGeom prst="straightConnector1">
              <a:avLst/>
            </a:prstGeom>
            <a:noFill/>
            <a:ln w="9525">
              <a:solidFill>
                <a:schemeClr val="tx1"/>
              </a:solidFill>
              <a:round/>
              <a:headEnd/>
              <a:tailEnd/>
            </a:ln>
          </p:spPr>
        </p:cxnSp>
        <p:cxnSp>
          <p:nvCxnSpPr>
            <p:cNvPr id="72779" name="AutoShape 111"/>
            <p:cNvCxnSpPr>
              <a:cxnSpLocks noChangeShapeType="1"/>
              <a:stCxn id="263245" idx="4"/>
              <a:endCxn id="263253" idx="0"/>
            </p:cNvCxnSpPr>
            <p:nvPr/>
          </p:nvCxnSpPr>
          <p:spPr bwMode="auto">
            <a:xfrm>
              <a:off x="2520" y="2688"/>
              <a:ext cx="0" cy="192"/>
            </a:xfrm>
            <a:prstGeom prst="straightConnector1">
              <a:avLst/>
            </a:prstGeom>
            <a:noFill/>
            <a:ln w="9525">
              <a:solidFill>
                <a:schemeClr val="tx1"/>
              </a:solidFill>
              <a:round/>
              <a:headEnd/>
              <a:tailEnd/>
            </a:ln>
          </p:spPr>
        </p:cxnSp>
        <p:cxnSp>
          <p:nvCxnSpPr>
            <p:cNvPr id="72780" name="AutoShape 112"/>
            <p:cNvCxnSpPr>
              <a:cxnSpLocks noChangeShapeType="1"/>
              <a:stCxn id="263247" idx="4"/>
              <a:endCxn id="263254" idx="0"/>
            </p:cNvCxnSpPr>
            <p:nvPr/>
          </p:nvCxnSpPr>
          <p:spPr bwMode="auto">
            <a:xfrm>
              <a:off x="3816" y="2688"/>
              <a:ext cx="0" cy="192"/>
            </a:xfrm>
            <a:prstGeom prst="straightConnector1">
              <a:avLst/>
            </a:prstGeom>
            <a:noFill/>
            <a:ln w="9525">
              <a:solidFill>
                <a:schemeClr val="tx1"/>
              </a:solidFill>
              <a:round/>
              <a:headEnd/>
              <a:tailEnd/>
            </a:ln>
          </p:spPr>
        </p:cxnSp>
        <p:cxnSp>
          <p:nvCxnSpPr>
            <p:cNvPr id="72781" name="AutoShape 113"/>
            <p:cNvCxnSpPr>
              <a:cxnSpLocks noChangeShapeType="1"/>
              <a:stCxn id="263254" idx="4"/>
              <a:endCxn id="263255" idx="0"/>
            </p:cNvCxnSpPr>
            <p:nvPr/>
          </p:nvCxnSpPr>
          <p:spPr bwMode="auto">
            <a:xfrm>
              <a:off x="3816" y="3072"/>
              <a:ext cx="0" cy="144"/>
            </a:xfrm>
            <a:prstGeom prst="straightConnector1">
              <a:avLst/>
            </a:prstGeom>
            <a:noFill/>
            <a:ln w="9525">
              <a:solidFill>
                <a:schemeClr val="tx1"/>
              </a:solidFill>
              <a:round/>
              <a:headEnd/>
              <a:tailEnd/>
            </a:ln>
          </p:spPr>
        </p:cxnSp>
      </p:grpSp>
      <p:grpSp>
        <p:nvGrpSpPr>
          <p:cNvPr id="3" name="Group 114"/>
          <p:cNvGrpSpPr>
            <a:grpSpLocks/>
          </p:cNvGrpSpPr>
          <p:nvPr/>
        </p:nvGrpSpPr>
        <p:grpSpPr bwMode="auto">
          <a:xfrm>
            <a:off x="152400" y="1539875"/>
            <a:ext cx="4191000" cy="822325"/>
            <a:chOff x="96" y="970"/>
            <a:chExt cx="2640" cy="518"/>
          </a:xfrm>
        </p:grpSpPr>
        <p:grpSp>
          <p:nvGrpSpPr>
            <p:cNvPr id="72724" name="Group 115"/>
            <p:cNvGrpSpPr>
              <a:grpSpLocks/>
            </p:cNvGrpSpPr>
            <p:nvPr/>
          </p:nvGrpSpPr>
          <p:grpSpPr bwMode="auto">
            <a:xfrm>
              <a:off x="96" y="970"/>
              <a:ext cx="1392" cy="518"/>
              <a:chOff x="96" y="970"/>
              <a:chExt cx="1392" cy="518"/>
            </a:xfrm>
          </p:grpSpPr>
          <p:sp>
            <p:nvSpPr>
              <p:cNvPr id="263284" name="Text Box 116"/>
              <p:cNvSpPr txBox="1">
                <a:spLocks noChangeArrowheads="1"/>
              </p:cNvSpPr>
              <p:nvPr/>
            </p:nvSpPr>
            <p:spPr bwMode="auto">
              <a:xfrm>
                <a:off x="96" y="970"/>
                <a:ext cx="907" cy="518"/>
              </a:xfrm>
              <a:prstGeom prst="rect">
                <a:avLst/>
              </a:prstGeom>
              <a:noFill/>
              <a:ln w="9525">
                <a:noFill/>
                <a:miter lim="800000"/>
                <a:headEnd/>
                <a:tailEnd/>
              </a:ln>
              <a:effectLst/>
            </p:spPr>
            <p:txBody>
              <a:bodyPr wrap="none">
                <a:prstTxWarp prst="textNoShape">
                  <a:avLst/>
                </a:prstTxWarp>
                <a:spAutoFit/>
              </a:bodyPr>
              <a:lstStyle/>
              <a:p>
                <a:r>
                  <a:rPr lang="en-US" sz="2400" u="sng">
                    <a:solidFill>
                      <a:srgbClr val="800080"/>
                    </a:solidFill>
                    <a:effectLst>
                      <a:outerShdw blurRad="38100" dist="38100" dir="2700000" algn="tl">
                        <a:srgbClr val="DDDDDD"/>
                      </a:outerShdw>
                    </a:effectLst>
                    <a:latin typeface="Comic Sans MS" charset="0"/>
                  </a:rPr>
                  <a:t>Denotes:</a:t>
                </a:r>
              </a:p>
              <a:p>
                <a:r>
                  <a:rPr lang="en-US" sz="2400">
                    <a:solidFill>
                      <a:srgbClr val="CC0000"/>
                    </a:solidFill>
                    <a:effectLst>
                      <a:outerShdw blurRad="38100" dist="38100" dir="2700000" algn="tl">
                        <a:srgbClr val="DDDDDD"/>
                      </a:outerShdw>
                    </a:effectLst>
                    <a:latin typeface="Comic Sans MS" charset="0"/>
                  </a:rPr>
                  <a:t>SA</a:t>
                </a:r>
                <a:endParaRPr lang="en-US" sz="2000">
                  <a:solidFill>
                    <a:srgbClr val="000099"/>
                  </a:solidFill>
                  <a:effectLst>
                    <a:outerShdw blurRad="38100" dist="38100" dir="2700000" algn="tl">
                      <a:srgbClr val="DDDDDD"/>
                    </a:outerShdw>
                  </a:effectLst>
                  <a:latin typeface="Comic Sans MS" charset="0"/>
                </a:endParaRPr>
              </a:p>
            </p:txBody>
          </p:sp>
          <p:sp>
            <p:nvSpPr>
              <p:cNvPr id="72727" name="AutoShape 117"/>
              <p:cNvSpPr>
                <a:spLocks noChangeArrowheads="1"/>
              </p:cNvSpPr>
              <p:nvPr/>
            </p:nvSpPr>
            <p:spPr bwMode="auto">
              <a:xfrm rot="-5400000">
                <a:off x="1171" y="941"/>
                <a:ext cx="201"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14400 h 21600"/>
                  <a:gd name="T20" fmla="*/ 1848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p:spPr>
            <p:txBody>
              <a:bodyPr wrap="none" anchor="ctr">
                <a:prstTxWarp prst="textNoShape">
                  <a:avLst/>
                </a:prstTxWarp>
              </a:bodyPr>
              <a:lstStyle/>
              <a:p>
                <a:endParaRPr lang="en-US"/>
              </a:p>
            </p:txBody>
          </p:sp>
        </p:grpSp>
        <p:cxnSp>
          <p:nvCxnSpPr>
            <p:cNvPr id="72725" name="AutoShape 118"/>
            <p:cNvCxnSpPr>
              <a:cxnSpLocks noChangeShapeType="1"/>
              <a:stCxn id="263229" idx="2"/>
              <a:endCxn id="263230" idx="6"/>
            </p:cNvCxnSpPr>
            <p:nvPr/>
          </p:nvCxnSpPr>
          <p:spPr bwMode="auto">
            <a:xfrm flipH="1">
              <a:off x="1536" y="1200"/>
              <a:ext cx="1200" cy="192"/>
            </a:xfrm>
            <a:prstGeom prst="straightConnector1">
              <a:avLst/>
            </a:prstGeom>
            <a:noFill/>
            <a:ln w="38100">
              <a:solidFill>
                <a:srgbClr val="CC0000"/>
              </a:solidFill>
              <a:round/>
              <a:headEnd/>
              <a:tailEnd/>
            </a:ln>
          </p:spPr>
        </p:cxnSp>
      </p:grpSp>
      <p:grpSp>
        <p:nvGrpSpPr>
          <p:cNvPr id="5" name="Group 119"/>
          <p:cNvGrpSpPr>
            <a:grpSpLocks/>
          </p:cNvGrpSpPr>
          <p:nvPr/>
        </p:nvGrpSpPr>
        <p:grpSpPr bwMode="auto">
          <a:xfrm>
            <a:off x="3733800" y="1905000"/>
            <a:ext cx="3255963" cy="930275"/>
            <a:chOff x="2352" y="1200"/>
            <a:chExt cx="2051" cy="586"/>
          </a:xfrm>
        </p:grpSpPr>
        <p:grpSp>
          <p:nvGrpSpPr>
            <p:cNvPr id="72719" name="Group 120"/>
            <p:cNvGrpSpPr>
              <a:grpSpLocks/>
            </p:cNvGrpSpPr>
            <p:nvPr/>
          </p:nvGrpSpPr>
          <p:grpSpPr bwMode="auto">
            <a:xfrm>
              <a:off x="2352" y="1296"/>
              <a:ext cx="1344" cy="490"/>
              <a:chOff x="2352" y="1296"/>
              <a:chExt cx="1344" cy="490"/>
            </a:xfrm>
          </p:grpSpPr>
          <p:sp>
            <p:nvSpPr>
              <p:cNvPr id="263289" name="Text Box 121"/>
              <p:cNvSpPr txBox="1">
                <a:spLocks noChangeArrowheads="1"/>
              </p:cNvSpPr>
              <p:nvPr/>
            </p:nvSpPr>
            <p:spPr bwMode="auto">
              <a:xfrm>
                <a:off x="2352" y="1296"/>
                <a:ext cx="1344" cy="288"/>
              </a:xfrm>
              <a:prstGeom prst="rect">
                <a:avLst/>
              </a:prstGeom>
              <a:noFill/>
              <a:ln w="9525">
                <a:noFill/>
                <a:miter lim="800000"/>
                <a:headEnd/>
                <a:tailEnd/>
              </a:ln>
              <a:effectLst/>
            </p:spPr>
            <p:txBody>
              <a:bodyPr>
                <a:prstTxWarp prst="textNoShape">
                  <a:avLst/>
                </a:prstTxWarp>
                <a:spAutoFit/>
              </a:bodyPr>
              <a:lstStyle/>
              <a:p>
                <a:r>
                  <a:rPr lang="en-US" sz="2400" u="sng">
                    <a:solidFill>
                      <a:srgbClr val="800080"/>
                    </a:solidFill>
                    <a:effectLst>
                      <a:outerShdw blurRad="38100" dist="38100" dir="2700000" algn="tl">
                        <a:srgbClr val="DDDDDD"/>
                      </a:outerShdw>
                    </a:effectLst>
                    <a:latin typeface="Comic Sans MS" charset="0"/>
                  </a:rPr>
                  <a:t>Denotes:</a:t>
                </a:r>
                <a:r>
                  <a:rPr lang="en-US" sz="2400">
                    <a:solidFill>
                      <a:srgbClr val="CC0000"/>
                    </a:solidFill>
                    <a:effectLst>
                      <a:outerShdw blurRad="38100" dist="38100" dir="2700000" algn="tl">
                        <a:srgbClr val="DDDDDD"/>
                      </a:outerShdw>
                    </a:effectLst>
                    <a:latin typeface="Comic Sans MS" charset="0"/>
                  </a:rPr>
                  <a:t>SDA</a:t>
                </a:r>
                <a:endParaRPr lang="en-US" sz="2400">
                  <a:solidFill>
                    <a:srgbClr val="800080"/>
                  </a:solidFill>
                  <a:effectLst>
                    <a:outerShdw blurRad="38100" dist="38100" dir="2700000" algn="tl">
                      <a:srgbClr val="DDDDDD"/>
                    </a:outerShdw>
                  </a:effectLst>
                  <a:latin typeface="Comic Sans MS" charset="0"/>
                </a:endParaRPr>
              </a:p>
            </p:txBody>
          </p:sp>
          <p:sp>
            <p:nvSpPr>
              <p:cNvPr id="72723" name="AutoShape 122"/>
              <p:cNvSpPr>
                <a:spLocks noChangeArrowheads="1"/>
              </p:cNvSpPr>
              <p:nvPr/>
            </p:nvSpPr>
            <p:spPr bwMode="auto">
              <a:xfrm flipH="1">
                <a:off x="3063" y="1584"/>
                <a:ext cx="537" cy="20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14436 h 21600"/>
                  <a:gd name="T20" fmla="*/ 1850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p:spPr>
            <p:txBody>
              <a:bodyPr wrap="none" anchor="ctr">
                <a:prstTxWarp prst="textNoShape">
                  <a:avLst/>
                </a:prstTxWarp>
              </a:bodyPr>
              <a:lstStyle/>
              <a:p>
                <a:endParaRPr lang="en-US"/>
              </a:p>
            </p:txBody>
          </p:sp>
        </p:grpSp>
        <p:cxnSp>
          <p:nvCxnSpPr>
            <p:cNvPr id="72720" name="AutoShape 123"/>
            <p:cNvCxnSpPr>
              <a:cxnSpLocks noChangeShapeType="1"/>
            </p:cNvCxnSpPr>
            <p:nvPr/>
          </p:nvCxnSpPr>
          <p:spPr bwMode="auto">
            <a:xfrm>
              <a:off x="2976" y="1200"/>
              <a:ext cx="1392" cy="192"/>
            </a:xfrm>
            <a:prstGeom prst="straightConnector1">
              <a:avLst/>
            </a:prstGeom>
            <a:noFill/>
            <a:ln w="38100">
              <a:solidFill>
                <a:srgbClr val="CC0000"/>
              </a:solidFill>
              <a:round/>
              <a:headEnd/>
              <a:tailEnd/>
            </a:ln>
          </p:spPr>
        </p:cxnSp>
        <p:cxnSp>
          <p:nvCxnSpPr>
            <p:cNvPr id="72721" name="AutoShape 124"/>
            <p:cNvCxnSpPr>
              <a:cxnSpLocks noChangeShapeType="1"/>
            </p:cNvCxnSpPr>
            <p:nvPr/>
          </p:nvCxnSpPr>
          <p:spPr bwMode="auto">
            <a:xfrm flipH="1">
              <a:off x="3853" y="1460"/>
              <a:ext cx="550" cy="248"/>
            </a:xfrm>
            <a:prstGeom prst="straightConnector1">
              <a:avLst/>
            </a:prstGeom>
            <a:noFill/>
            <a:ln w="38100">
              <a:solidFill>
                <a:srgbClr val="CC0000"/>
              </a:solidFill>
              <a:round/>
              <a:headEnd/>
              <a:tailEnd/>
            </a:ln>
          </p:spPr>
        </p:cxnSp>
      </p:grpSp>
      <p:grpSp>
        <p:nvGrpSpPr>
          <p:cNvPr id="7" name="Group 125"/>
          <p:cNvGrpSpPr>
            <a:grpSpLocks/>
          </p:cNvGrpSpPr>
          <p:nvPr/>
        </p:nvGrpSpPr>
        <p:grpSpPr bwMode="auto">
          <a:xfrm>
            <a:off x="7010400" y="2317750"/>
            <a:ext cx="1819275" cy="2935288"/>
            <a:chOff x="4416" y="1460"/>
            <a:chExt cx="1146" cy="1849"/>
          </a:xfrm>
        </p:grpSpPr>
        <p:grpSp>
          <p:nvGrpSpPr>
            <p:cNvPr id="72713" name="Group 126"/>
            <p:cNvGrpSpPr>
              <a:grpSpLocks/>
            </p:cNvGrpSpPr>
            <p:nvPr/>
          </p:nvGrpSpPr>
          <p:grpSpPr bwMode="auto">
            <a:xfrm>
              <a:off x="4416" y="2736"/>
              <a:ext cx="1146" cy="573"/>
              <a:chOff x="4470" y="2781"/>
              <a:chExt cx="1146" cy="573"/>
            </a:xfrm>
          </p:grpSpPr>
          <p:sp>
            <p:nvSpPr>
              <p:cNvPr id="263295" name="Text Box 127"/>
              <p:cNvSpPr txBox="1">
                <a:spLocks noChangeArrowheads="1"/>
              </p:cNvSpPr>
              <p:nvPr/>
            </p:nvSpPr>
            <p:spPr bwMode="auto">
              <a:xfrm>
                <a:off x="4662" y="2836"/>
                <a:ext cx="954" cy="518"/>
              </a:xfrm>
              <a:prstGeom prst="rect">
                <a:avLst/>
              </a:prstGeom>
              <a:noFill/>
              <a:ln w="9525">
                <a:noFill/>
                <a:miter lim="800000"/>
                <a:headEnd/>
                <a:tailEnd/>
              </a:ln>
              <a:effectLst/>
            </p:spPr>
            <p:txBody>
              <a:bodyPr>
                <a:prstTxWarp prst="textNoShape">
                  <a:avLst/>
                </a:prstTxWarp>
                <a:spAutoFit/>
              </a:bodyPr>
              <a:lstStyle/>
              <a:p>
                <a:r>
                  <a:rPr lang="en-US" sz="2400" u="sng">
                    <a:solidFill>
                      <a:srgbClr val="800080"/>
                    </a:solidFill>
                    <a:effectLst>
                      <a:outerShdw blurRad="38100" dist="38100" dir="2700000" algn="tl">
                        <a:srgbClr val="DDDDDD"/>
                      </a:outerShdw>
                    </a:effectLst>
                    <a:latin typeface="Comic Sans MS" charset="0"/>
                  </a:rPr>
                  <a:t>Denotes:</a:t>
                </a:r>
                <a:endParaRPr lang="en-US" sz="2400">
                  <a:solidFill>
                    <a:srgbClr val="800080"/>
                  </a:solidFill>
                  <a:effectLst>
                    <a:outerShdw blurRad="38100" dist="38100" dir="2700000" algn="tl">
                      <a:srgbClr val="DDDDDD"/>
                    </a:outerShdw>
                  </a:effectLst>
                  <a:latin typeface="Comic Sans MS" charset="0"/>
                </a:endParaRPr>
              </a:p>
              <a:p>
                <a:r>
                  <a:rPr lang="en-US" sz="2400">
                    <a:solidFill>
                      <a:srgbClr val="800080"/>
                    </a:solidFill>
                    <a:effectLst>
                      <a:outerShdw blurRad="38100" dist="38100" dir="2700000" algn="tl">
                        <a:srgbClr val="DDDDDD"/>
                      </a:outerShdw>
                    </a:effectLst>
                    <a:latin typeface="Comic Sans MS" charset="0"/>
                  </a:rPr>
                  <a:t> </a:t>
                </a:r>
                <a:r>
                  <a:rPr lang="en-US" sz="2400">
                    <a:solidFill>
                      <a:srgbClr val="CC0000"/>
                    </a:solidFill>
                    <a:effectLst>
                      <a:outerShdw blurRad="38100" dist="38100" dir="2700000" algn="tl">
                        <a:srgbClr val="DDDDDD"/>
                      </a:outerShdw>
                    </a:effectLst>
                    <a:latin typeface="Comic Sans MS" charset="0"/>
                  </a:rPr>
                  <a:t>SDEBA</a:t>
                </a:r>
                <a:endParaRPr lang="en-US" sz="2000">
                  <a:solidFill>
                    <a:srgbClr val="800080"/>
                  </a:solidFill>
                  <a:effectLst>
                    <a:outerShdw blurRad="38100" dist="38100" dir="2700000" algn="tl">
                      <a:srgbClr val="DDDDDD"/>
                    </a:outerShdw>
                  </a:effectLst>
                  <a:latin typeface="Comic Sans MS" charset="0"/>
                </a:endParaRPr>
              </a:p>
            </p:txBody>
          </p:sp>
          <p:sp>
            <p:nvSpPr>
              <p:cNvPr id="72718" name="AutoShape 128"/>
              <p:cNvSpPr>
                <a:spLocks noChangeArrowheads="1"/>
              </p:cNvSpPr>
              <p:nvPr/>
            </p:nvSpPr>
            <p:spPr bwMode="auto">
              <a:xfrm rot="5400000">
                <a:off x="4321" y="2930"/>
                <a:ext cx="537" cy="2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14400 h 21600"/>
                  <a:gd name="T20" fmla="*/ 1850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p:spPr>
            <p:txBody>
              <a:bodyPr wrap="none" anchor="ctr">
                <a:prstTxWarp prst="textNoShape">
                  <a:avLst/>
                </a:prstTxWarp>
              </a:bodyPr>
              <a:lstStyle/>
              <a:p>
                <a:endParaRPr lang="en-US"/>
              </a:p>
            </p:txBody>
          </p:sp>
        </p:grpSp>
        <p:cxnSp>
          <p:nvCxnSpPr>
            <p:cNvPr id="72714" name="AutoShape 129"/>
            <p:cNvCxnSpPr>
              <a:cxnSpLocks noChangeShapeType="1"/>
              <a:stCxn id="263231" idx="5"/>
              <a:endCxn id="263234" idx="1"/>
            </p:cNvCxnSpPr>
            <p:nvPr/>
          </p:nvCxnSpPr>
          <p:spPr bwMode="auto">
            <a:xfrm>
              <a:off x="4573" y="1460"/>
              <a:ext cx="598" cy="248"/>
            </a:xfrm>
            <a:prstGeom prst="straightConnector1">
              <a:avLst/>
            </a:prstGeom>
            <a:noFill/>
            <a:ln w="38100">
              <a:solidFill>
                <a:srgbClr val="CC0000"/>
              </a:solidFill>
              <a:round/>
              <a:headEnd/>
              <a:tailEnd/>
            </a:ln>
          </p:spPr>
        </p:cxnSp>
        <p:cxnSp>
          <p:nvCxnSpPr>
            <p:cNvPr id="72715" name="AutoShape 130"/>
            <p:cNvCxnSpPr>
              <a:cxnSpLocks noChangeShapeType="1"/>
              <a:stCxn id="263234" idx="3"/>
              <a:endCxn id="263240" idx="7"/>
            </p:cNvCxnSpPr>
            <p:nvPr/>
          </p:nvCxnSpPr>
          <p:spPr bwMode="auto">
            <a:xfrm flipH="1">
              <a:off x="4957" y="1844"/>
              <a:ext cx="214" cy="296"/>
            </a:xfrm>
            <a:prstGeom prst="straightConnector1">
              <a:avLst/>
            </a:prstGeom>
            <a:noFill/>
            <a:ln w="38100">
              <a:solidFill>
                <a:srgbClr val="CC0000"/>
              </a:solidFill>
              <a:round/>
              <a:headEnd/>
              <a:tailEnd/>
            </a:ln>
          </p:spPr>
        </p:cxnSp>
        <p:cxnSp>
          <p:nvCxnSpPr>
            <p:cNvPr id="72716" name="AutoShape 131"/>
            <p:cNvCxnSpPr>
              <a:cxnSpLocks noChangeShapeType="1"/>
              <a:stCxn id="263240" idx="3"/>
              <a:endCxn id="263248" idx="7"/>
            </p:cNvCxnSpPr>
            <p:nvPr/>
          </p:nvCxnSpPr>
          <p:spPr bwMode="auto">
            <a:xfrm flipH="1">
              <a:off x="4573" y="2276"/>
              <a:ext cx="214" cy="248"/>
            </a:xfrm>
            <a:prstGeom prst="straightConnector1">
              <a:avLst/>
            </a:prstGeom>
            <a:noFill/>
            <a:ln w="38100">
              <a:solidFill>
                <a:srgbClr val="CC0000"/>
              </a:solidFill>
              <a:round/>
              <a:headEnd/>
              <a:tailEnd/>
            </a:ln>
          </p:spPr>
        </p:cxnSp>
      </p:grpSp>
    </p:spTree>
    <p:extLst>
      <p:ext uri="{BB962C8B-B14F-4D97-AF65-F5344CB8AC3E}">
        <p14:creationId xmlns:p14="http://schemas.microsoft.com/office/powerpoint/2010/main" val="201652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rot="16200000">
            <a:off x="8227377" y="5885497"/>
            <a:ext cx="1315721" cy="365125"/>
          </a:xfrm>
        </p:spPr>
        <p:txBody>
          <a:bodyPr/>
          <a:lstStyle/>
          <a:p>
            <a:fld id="{2ABABBCA-A225-6F45-8276-FC777AC17402}" type="slidenum">
              <a:rPr lang="en-US"/>
              <a:pPr/>
              <a:t>32</a:t>
            </a:fld>
            <a:endParaRPr lang="en-US"/>
          </a:p>
        </p:txBody>
      </p:sp>
      <p:sp>
        <p:nvSpPr>
          <p:cNvPr id="204802" name="Rectangle 2"/>
          <p:cNvSpPr>
            <a:spLocks noGrp="1" noChangeArrowheads="1"/>
          </p:cNvSpPr>
          <p:nvPr>
            <p:ph type="title"/>
          </p:nvPr>
        </p:nvSpPr>
        <p:spPr>
          <a:xfrm>
            <a:off x="695325" y="334963"/>
            <a:ext cx="7772400" cy="1143000"/>
          </a:xfrm>
        </p:spPr>
        <p:txBody>
          <a:bodyPr>
            <a:normAutofit/>
          </a:bodyPr>
          <a:lstStyle/>
          <a:p>
            <a:r>
              <a:rPr lang="en-US" sz="4000" dirty="0"/>
              <a:t>Search Tree Nodes</a:t>
            </a:r>
          </a:p>
        </p:txBody>
      </p:sp>
      <p:sp>
        <p:nvSpPr>
          <p:cNvPr id="204803" name="Rectangle 3"/>
          <p:cNvSpPr>
            <a:spLocks noGrp="1" noChangeArrowheads="1"/>
          </p:cNvSpPr>
          <p:nvPr>
            <p:ph type="body" idx="1"/>
          </p:nvPr>
        </p:nvSpPr>
        <p:spPr>
          <a:xfrm>
            <a:off x="161925" y="4143375"/>
            <a:ext cx="5199063" cy="2409825"/>
          </a:xfrm>
        </p:spPr>
        <p:txBody>
          <a:bodyPr/>
          <a:lstStyle/>
          <a:p>
            <a:r>
              <a:rPr lang="en-US"/>
              <a:t>A</a:t>
            </a:r>
            <a:r>
              <a:rPr lang="en-US" i="1"/>
              <a:t> </a:t>
            </a:r>
            <a:r>
              <a:rPr lang="en-US" i="1" u="sng"/>
              <a:t>node</a:t>
            </a:r>
            <a:r>
              <a:rPr lang="en-US"/>
              <a:t> in the search tree is a data structure containing the state plus other data</a:t>
            </a:r>
          </a:p>
        </p:txBody>
      </p:sp>
      <p:pic>
        <p:nvPicPr>
          <p:cNvPr id="204805" name="Picture 5"/>
          <p:cNvPicPr>
            <a:picLocks noChangeAspect="1" noChangeArrowheads="1"/>
          </p:cNvPicPr>
          <p:nvPr/>
        </p:nvPicPr>
        <p:blipFill>
          <a:blip r:embed="rId3"/>
          <a:srcRect/>
          <a:stretch>
            <a:fillRect/>
          </a:stretch>
        </p:blipFill>
        <p:spPr bwMode="auto">
          <a:xfrm>
            <a:off x="4724400" y="1828800"/>
            <a:ext cx="3636962" cy="2339975"/>
          </a:xfrm>
          <a:prstGeom prst="rect">
            <a:avLst/>
          </a:prstGeom>
          <a:noFill/>
          <a:ln w="9525">
            <a:noFill/>
            <a:miter lim="800000"/>
            <a:headEnd/>
            <a:tailEnd/>
          </a:ln>
          <a:effectLst/>
        </p:spPr>
      </p:pic>
      <p:grpSp>
        <p:nvGrpSpPr>
          <p:cNvPr id="204806" name="Group 6"/>
          <p:cNvGrpSpPr>
            <a:grpSpLocks/>
          </p:cNvGrpSpPr>
          <p:nvPr/>
        </p:nvGrpSpPr>
        <p:grpSpPr bwMode="auto">
          <a:xfrm>
            <a:off x="1447800" y="1828800"/>
            <a:ext cx="2003425" cy="1641475"/>
            <a:chOff x="48" y="3236"/>
            <a:chExt cx="1262" cy="1034"/>
          </a:xfrm>
        </p:grpSpPr>
        <p:pic>
          <p:nvPicPr>
            <p:cNvPr id="204807" name="Picture 7" descr="Picture 2"/>
            <p:cNvPicPr>
              <a:picLocks noChangeAspect="1" noChangeArrowheads="1"/>
            </p:cNvPicPr>
            <p:nvPr/>
          </p:nvPicPr>
          <p:blipFill>
            <a:blip r:embed="rId4"/>
            <a:srcRect/>
            <a:stretch>
              <a:fillRect/>
            </a:stretch>
          </p:blipFill>
          <p:spPr bwMode="auto">
            <a:xfrm>
              <a:off x="48" y="3236"/>
              <a:ext cx="1262" cy="1034"/>
            </a:xfrm>
            <a:prstGeom prst="rect">
              <a:avLst/>
            </a:prstGeom>
            <a:noFill/>
          </p:spPr>
        </p:pic>
        <p:sp>
          <p:nvSpPr>
            <p:cNvPr id="204808" name="Oval 8"/>
            <p:cNvSpPr>
              <a:spLocks noChangeArrowheads="1"/>
            </p:cNvSpPr>
            <p:nvPr/>
          </p:nvSpPr>
          <p:spPr bwMode="auto">
            <a:xfrm>
              <a:off x="916" y="4030"/>
              <a:ext cx="210" cy="210"/>
            </a:xfrm>
            <a:prstGeom prst="ellipse">
              <a:avLst/>
            </a:prstGeom>
            <a:noFill/>
            <a:ln w="38100">
              <a:solidFill>
                <a:schemeClr val="accent1"/>
              </a:solidFill>
              <a:round/>
              <a:headEnd/>
              <a:tailEnd/>
            </a:ln>
          </p:spPr>
          <p:txBody>
            <a:bodyPr wrap="none" anchor="ctr">
              <a:prstTxWarp prst="textNoShape">
                <a:avLst/>
              </a:prstTxWarp>
            </a:bodyPr>
            <a:lstStyle/>
            <a:p>
              <a:endParaRPr lang="en-US"/>
            </a:p>
          </p:txBody>
        </p:sp>
        <p:sp>
          <p:nvSpPr>
            <p:cNvPr id="204809" name="Oval 9"/>
            <p:cNvSpPr>
              <a:spLocks noChangeArrowheads="1"/>
            </p:cNvSpPr>
            <p:nvPr/>
          </p:nvSpPr>
          <p:spPr bwMode="auto">
            <a:xfrm>
              <a:off x="566" y="3252"/>
              <a:ext cx="210" cy="210"/>
            </a:xfrm>
            <a:prstGeom prst="ellipse">
              <a:avLst/>
            </a:prstGeom>
            <a:noFill/>
            <a:ln w="38100">
              <a:solidFill>
                <a:schemeClr val="folHlink"/>
              </a:solidFill>
              <a:round/>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53164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04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normAutofit fontScale="90000"/>
          </a:bodyPr>
          <a:lstStyle/>
          <a:p>
            <a:r>
              <a:rPr lang="en-US" dirty="0"/>
              <a:t>Search Strategy: Which State to Examine Next?</a:t>
            </a:r>
          </a:p>
        </p:txBody>
      </p:sp>
      <p:sp>
        <p:nvSpPr>
          <p:cNvPr id="71685" name="Rectangle 3"/>
          <p:cNvSpPr>
            <a:spLocks noGrp="1" noChangeArrowheads="1"/>
          </p:cNvSpPr>
          <p:nvPr>
            <p:ph idx="1"/>
          </p:nvPr>
        </p:nvSpPr>
        <p:spPr>
          <a:xfrm>
            <a:off x="457200" y="1447800"/>
            <a:ext cx="7620000" cy="4373563"/>
          </a:xfrm>
        </p:spPr>
        <p:txBody>
          <a:bodyPr/>
          <a:lstStyle/>
          <a:p>
            <a:endParaRPr lang="en-US" dirty="0"/>
          </a:p>
        </p:txBody>
      </p:sp>
      <p:sp>
        <p:nvSpPr>
          <p:cNvPr id="71683" name="Slide Number Placeholder 5"/>
          <p:cNvSpPr>
            <a:spLocks noGrp="1"/>
          </p:cNvSpPr>
          <p:nvPr>
            <p:ph type="sldNum" sz="quarter" idx="4294967295"/>
          </p:nvPr>
        </p:nvSpPr>
        <p:spPr>
          <a:xfrm rot="16200000">
            <a:off x="8227377" y="5885497"/>
            <a:ext cx="1315721" cy="365125"/>
          </a:xfrm>
          <a:noFill/>
        </p:spPr>
        <p:txBody>
          <a:bodyPr/>
          <a:lstStyle/>
          <a:p>
            <a:fld id="{0768259E-12D7-5946-AD1D-83493DDD07FB}" type="slidenum">
              <a:rPr lang="en-US" smtClean="0"/>
              <a:pPr/>
              <a:t>33</a:t>
            </a:fld>
            <a:endParaRPr lang="en-US"/>
          </a:p>
        </p:txBody>
      </p:sp>
      <p:sp>
        <p:nvSpPr>
          <p:cNvPr id="262149" name="Rectangle 5"/>
          <p:cNvSpPr>
            <a:spLocks noChangeArrowheads="1"/>
          </p:cNvSpPr>
          <p:nvPr/>
        </p:nvSpPr>
        <p:spPr bwMode="auto">
          <a:xfrm>
            <a:off x="2349500" y="2382838"/>
            <a:ext cx="4392613" cy="1214438"/>
          </a:xfrm>
          <a:prstGeom prst="rect">
            <a:avLst/>
          </a:prstGeom>
          <a:solidFill>
            <a:schemeClr val="accent2">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endParaRPr lang="en-US" sz="1800">
              <a:effectLst>
                <a:outerShdw blurRad="38100" dist="38100" dir="2700000" algn="tl">
                  <a:srgbClr val="FFFFFF"/>
                </a:outerShdw>
              </a:effectLst>
              <a:latin typeface="Comic Sans MS" charset="0"/>
            </a:endParaRPr>
          </a:p>
        </p:txBody>
      </p:sp>
      <p:sp>
        <p:nvSpPr>
          <p:cNvPr id="262151" name="Oval 7"/>
          <p:cNvSpPr>
            <a:spLocks noChangeArrowheads="1"/>
          </p:cNvSpPr>
          <p:nvPr/>
        </p:nvSpPr>
        <p:spPr bwMode="auto">
          <a:xfrm>
            <a:off x="3157538" y="2489201"/>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A</a:t>
            </a:r>
            <a:endParaRPr lang="en-US" sz="1600">
              <a:solidFill>
                <a:srgbClr val="000099"/>
              </a:solidFill>
              <a:effectLst>
                <a:outerShdw blurRad="38100" dist="38100" dir="2700000" algn="tl">
                  <a:srgbClr val="DDDDDD"/>
                </a:outerShdw>
              </a:effectLst>
              <a:latin typeface="Comic Sans MS" charset="0"/>
            </a:endParaRPr>
          </a:p>
        </p:txBody>
      </p:sp>
      <p:sp>
        <p:nvSpPr>
          <p:cNvPr id="262152" name="Oval 8"/>
          <p:cNvSpPr>
            <a:spLocks noChangeArrowheads="1"/>
          </p:cNvSpPr>
          <p:nvPr/>
        </p:nvSpPr>
        <p:spPr bwMode="auto">
          <a:xfrm>
            <a:off x="3446463" y="3241676"/>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D</a:t>
            </a:r>
            <a:endParaRPr lang="en-US" sz="1600">
              <a:solidFill>
                <a:srgbClr val="000099"/>
              </a:solidFill>
              <a:effectLst>
                <a:outerShdw blurRad="38100" dist="38100" dir="2700000" algn="tl">
                  <a:srgbClr val="DDDDDD"/>
                </a:outerShdw>
              </a:effectLst>
              <a:latin typeface="Comic Sans MS" charset="0"/>
            </a:endParaRPr>
          </a:p>
        </p:txBody>
      </p:sp>
      <p:sp>
        <p:nvSpPr>
          <p:cNvPr id="262153" name="Oval 9"/>
          <p:cNvSpPr>
            <a:spLocks noChangeArrowheads="1"/>
          </p:cNvSpPr>
          <p:nvPr/>
        </p:nvSpPr>
        <p:spPr bwMode="auto">
          <a:xfrm>
            <a:off x="4545013" y="2489201"/>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B</a:t>
            </a:r>
          </a:p>
        </p:txBody>
      </p:sp>
      <p:sp>
        <p:nvSpPr>
          <p:cNvPr id="262154" name="Oval 10"/>
          <p:cNvSpPr>
            <a:spLocks noChangeArrowheads="1"/>
          </p:cNvSpPr>
          <p:nvPr/>
        </p:nvSpPr>
        <p:spPr bwMode="auto">
          <a:xfrm>
            <a:off x="4140200" y="3241676"/>
            <a:ext cx="290513"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E</a:t>
            </a:r>
          </a:p>
        </p:txBody>
      </p:sp>
      <p:sp>
        <p:nvSpPr>
          <p:cNvPr id="262155" name="Oval 11"/>
          <p:cNvSpPr>
            <a:spLocks noChangeArrowheads="1"/>
          </p:cNvSpPr>
          <p:nvPr/>
        </p:nvSpPr>
        <p:spPr bwMode="auto">
          <a:xfrm>
            <a:off x="5759450" y="2489201"/>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C</a:t>
            </a:r>
          </a:p>
        </p:txBody>
      </p:sp>
      <p:sp>
        <p:nvSpPr>
          <p:cNvPr id="262156" name="Oval 12"/>
          <p:cNvSpPr>
            <a:spLocks noChangeArrowheads="1"/>
          </p:cNvSpPr>
          <p:nvPr/>
        </p:nvSpPr>
        <p:spPr bwMode="auto">
          <a:xfrm>
            <a:off x="5297488" y="3241676"/>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F</a:t>
            </a:r>
          </a:p>
        </p:txBody>
      </p:sp>
      <p:sp>
        <p:nvSpPr>
          <p:cNvPr id="262157" name="Oval 13"/>
          <p:cNvSpPr>
            <a:spLocks noChangeArrowheads="1"/>
          </p:cNvSpPr>
          <p:nvPr/>
        </p:nvSpPr>
        <p:spPr bwMode="auto">
          <a:xfrm>
            <a:off x="6164263" y="2976563"/>
            <a:ext cx="288925" cy="222250"/>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endParaRPr lang="en-US" sz="1600">
              <a:solidFill>
                <a:srgbClr val="000099"/>
              </a:solidFill>
              <a:effectLst>
                <a:outerShdw blurRad="38100" dist="38100" dir="2700000" algn="tl">
                  <a:srgbClr val="000000"/>
                </a:outerShdw>
              </a:effectLst>
              <a:latin typeface="Comic Sans MS" charset="0"/>
            </a:endParaRPr>
          </a:p>
        </p:txBody>
      </p:sp>
      <p:sp>
        <p:nvSpPr>
          <p:cNvPr id="262158" name="Oval 14"/>
          <p:cNvSpPr>
            <a:spLocks noChangeArrowheads="1"/>
          </p:cNvSpPr>
          <p:nvPr/>
        </p:nvSpPr>
        <p:spPr bwMode="auto">
          <a:xfrm>
            <a:off x="2579688" y="2843213"/>
            <a:ext cx="288925" cy="222250"/>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endParaRPr lang="en-US" sz="1600">
              <a:solidFill>
                <a:srgbClr val="000099"/>
              </a:solidFill>
              <a:effectLst>
                <a:outerShdw blurRad="38100" dist="38100" dir="2700000" algn="tl">
                  <a:srgbClr val="000000"/>
                </a:outerShdw>
              </a:effectLst>
              <a:latin typeface="Comic Sans MS" charset="0"/>
            </a:endParaRPr>
          </a:p>
        </p:txBody>
      </p:sp>
      <p:sp>
        <p:nvSpPr>
          <p:cNvPr id="262159" name="Text Box 15"/>
          <p:cNvSpPr txBox="1">
            <a:spLocks noChangeArrowheads="1"/>
          </p:cNvSpPr>
          <p:nvPr/>
        </p:nvSpPr>
        <p:spPr bwMode="auto">
          <a:xfrm>
            <a:off x="6149975" y="2928938"/>
            <a:ext cx="339725" cy="366713"/>
          </a:xfrm>
          <a:prstGeom prst="rect">
            <a:avLst/>
          </a:prstGeom>
          <a:noFill/>
          <a:ln w="9525">
            <a:noFill/>
            <a:miter lim="800000"/>
            <a:headEnd/>
            <a:tailEnd/>
          </a:ln>
          <a:effectLst/>
        </p:spPr>
        <p:txBody>
          <a:bodyPr wrap="none">
            <a:prstTxWarp prst="textNoShape">
              <a:avLst/>
            </a:prstTxWarp>
            <a:spAutoFit/>
          </a:bodyPr>
          <a:lstStyle/>
          <a:p>
            <a:r>
              <a:rPr lang="en-US" sz="1800">
                <a:effectLst>
                  <a:outerShdw blurRad="38100" dist="38100" dir="2700000" algn="tl">
                    <a:srgbClr val="DDDDDD"/>
                  </a:outerShdw>
                </a:effectLst>
                <a:latin typeface="Comic Sans MS" charset="0"/>
              </a:rPr>
              <a:t>G</a:t>
            </a:r>
          </a:p>
        </p:txBody>
      </p:sp>
      <p:sp>
        <p:nvSpPr>
          <p:cNvPr id="262160" name="Text Box 16"/>
          <p:cNvSpPr txBox="1">
            <a:spLocks noChangeArrowheads="1"/>
          </p:cNvSpPr>
          <p:nvPr/>
        </p:nvSpPr>
        <p:spPr bwMode="auto">
          <a:xfrm>
            <a:off x="2557463" y="2776538"/>
            <a:ext cx="341313" cy="365125"/>
          </a:xfrm>
          <a:prstGeom prst="rect">
            <a:avLst/>
          </a:prstGeom>
          <a:noFill/>
          <a:ln w="9525">
            <a:noFill/>
            <a:miter lim="800000"/>
            <a:headEnd/>
            <a:tailEnd/>
          </a:ln>
          <a:effectLst/>
        </p:spPr>
        <p:txBody>
          <a:bodyPr wrap="none">
            <a:prstTxWarp prst="textNoShape">
              <a:avLst/>
            </a:prstTxWarp>
            <a:spAutoFit/>
          </a:bodyPr>
          <a:lstStyle/>
          <a:p>
            <a:r>
              <a:rPr lang="en-US" sz="1800">
                <a:effectLst>
                  <a:outerShdw blurRad="38100" dist="38100" dir="2700000" algn="tl">
                    <a:srgbClr val="DDDDDD"/>
                  </a:outerShdw>
                </a:effectLst>
                <a:latin typeface="Comic Sans MS" charset="0"/>
              </a:rPr>
              <a:t>S</a:t>
            </a:r>
          </a:p>
        </p:txBody>
      </p:sp>
      <p:cxnSp>
        <p:nvCxnSpPr>
          <p:cNvPr id="71782" name="AutoShape 17"/>
          <p:cNvCxnSpPr>
            <a:cxnSpLocks noChangeShapeType="1"/>
            <a:stCxn id="262160" idx="0"/>
            <a:endCxn id="262151" idx="2"/>
          </p:cNvCxnSpPr>
          <p:nvPr/>
        </p:nvCxnSpPr>
        <p:spPr bwMode="auto">
          <a:xfrm flipV="1">
            <a:off x="2728913" y="2600326"/>
            <a:ext cx="428625" cy="176213"/>
          </a:xfrm>
          <a:prstGeom prst="straightConnector1">
            <a:avLst/>
          </a:prstGeom>
          <a:noFill/>
          <a:ln w="28575">
            <a:solidFill>
              <a:schemeClr val="tx1"/>
            </a:solidFill>
            <a:round/>
            <a:headEnd/>
            <a:tailEnd/>
          </a:ln>
        </p:spPr>
      </p:cxnSp>
      <p:cxnSp>
        <p:nvCxnSpPr>
          <p:cNvPr id="71783" name="AutoShape 18"/>
          <p:cNvCxnSpPr>
            <a:cxnSpLocks noChangeShapeType="1"/>
            <a:stCxn id="262158" idx="4"/>
            <a:endCxn id="262152" idx="2"/>
          </p:cNvCxnSpPr>
          <p:nvPr/>
        </p:nvCxnSpPr>
        <p:spPr bwMode="auto">
          <a:xfrm>
            <a:off x="2724150" y="3065463"/>
            <a:ext cx="722313" cy="287338"/>
          </a:xfrm>
          <a:prstGeom prst="straightConnector1">
            <a:avLst/>
          </a:prstGeom>
          <a:noFill/>
          <a:ln w="28575">
            <a:solidFill>
              <a:schemeClr val="tx1"/>
            </a:solidFill>
            <a:round/>
            <a:headEnd/>
            <a:tailEnd/>
          </a:ln>
        </p:spPr>
      </p:cxnSp>
      <p:cxnSp>
        <p:nvCxnSpPr>
          <p:cNvPr id="71784" name="AutoShape 19"/>
          <p:cNvCxnSpPr>
            <a:cxnSpLocks noChangeShapeType="1"/>
            <a:stCxn id="262151" idx="6"/>
            <a:endCxn id="262153" idx="2"/>
          </p:cNvCxnSpPr>
          <p:nvPr/>
        </p:nvCxnSpPr>
        <p:spPr bwMode="auto">
          <a:xfrm>
            <a:off x="3446463" y="2600326"/>
            <a:ext cx="1098550" cy="0"/>
          </a:xfrm>
          <a:prstGeom prst="straightConnector1">
            <a:avLst/>
          </a:prstGeom>
          <a:noFill/>
          <a:ln w="28575">
            <a:solidFill>
              <a:schemeClr val="tx1"/>
            </a:solidFill>
            <a:round/>
            <a:headEnd/>
            <a:tailEnd/>
          </a:ln>
        </p:spPr>
      </p:cxnSp>
      <p:cxnSp>
        <p:nvCxnSpPr>
          <p:cNvPr id="71785" name="AutoShape 20"/>
          <p:cNvCxnSpPr>
            <a:cxnSpLocks noChangeShapeType="1"/>
            <a:stCxn id="262152" idx="6"/>
            <a:endCxn id="262154" idx="2"/>
          </p:cNvCxnSpPr>
          <p:nvPr/>
        </p:nvCxnSpPr>
        <p:spPr bwMode="auto">
          <a:xfrm>
            <a:off x="3735388" y="3352801"/>
            <a:ext cx="404813" cy="0"/>
          </a:xfrm>
          <a:prstGeom prst="straightConnector1">
            <a:avLst/>
          </a:prstGeom>
          <a:noFill/>
          <a:ln w="28575">
            <a:solidFill>
              <a:schemeClr val="tx1"/>
            </a:solidFill>
            <a:round/>
            <a:headEnd/>
            <a:tailEnd/>
          </a:ln>
        </p:spPr>
      </p:cxnSp>
      <p:cxnSp>
        <p:nvCxnSpPr>
          <p:cNvPr id="71786" name="AutoShape 21"/>
          <p:cNvCxnSpPr>
            <a:cxnSpLocks noChangeShapeType="1"/>
            <a:stCxn id="262153" idx="6"/>
            <a:endCxn id="262155" idx="2"/>
          </p:cNvCxnSpPr>
          <p:nvPr/>
        </p:nvCxnSpPr>
        <p:spPr bwMode="auto">
          <a:xfrm>
            <a:off x="4833938" y="2600326"/>
            <a:ext cx="925513" cy="0"/>
          </a:xfrm>
          <a:prstGeom prst="straightConnector1">
            <a:avLst/>
          </a:prstGeom>
          <a:noFill/>
          <a:ln w="28575">
            <a:solidFill>
              <a:schemeClr val="tx1"/>
            </a:solidFill>
            <a:round/>
            <a:headEnd/>
            <a:tailEnd/>
          </a:ln>
        </p:spPr>
      </p:cxnSp>
      <p:cxnSp>
        <p:nvCxnSpPr>
          <p:cNvPr id="71787" name="AutoShape 22"/>
          <p:cNvCxnSpPr>
            <a:cxnSpLocks noChangeShapeType="1"/>
            <a:stCxn id="262154" idx="6"/>
            <a:endCxn id="262156" idx="2"/>
          </p:cNvCxnSpPr>
          <p:nvPr/>
        </p:nvCxnSpPr>
        <p:spPr bwMode="auto">
          <a:xfrm>
            <a:off x="4430713" y="3352801"/>
            <a:ext cx="866775" cy="0"/>
          </a:xfrm>
          <a:prstGeom prst="straightConnector1">
            <a:avLst/>
          </a:prstGeom>
          <a:noFill/>
          <a:ln w="28575">
            <a:solidFill>
              <a:schemeClr val="tx1"/>
            </a:solidFill>
            <a:round/>
            <a:headEnd/>
            <a:tailEnd/>
          </a:ln>
        </p:spPr>
      </p:cxnSp>
      <p:cxnSp>
        <p:nvCxnSpPr>
          <p:cNvPr id="71788" name="AutoShape 23"/>
          <p:cNvCxnSpPr>
            <a:cxnSpLocks noChangeShapeType="1"/>
            <a:stCxn id="262156" idx="6"/>
            <a:endCxn id="262157" idx="3"/>
          </p:cNvCxnSpPr>
          <p:nvPr/>
        </p:nvCxnSpPr>
        <p:spPr bwMode="auto">
          <a:xfrm flipV="1">
            <a:off x="5586413" y="3165476"/>
            <a:ext cx="620713" cy="187325"/>
          </a:xfrm>
          <a:prstGeom prst="straightConnector1">
            <a:avLst/>
          </a:prstGeom>
          <a:noFill/>
          <a:ln w="28575">
            <a:solidFill>
              <a:schemeClr val="tx1"/>
            </a:solidFill>
            <a:round/>
            <a:headEnd/>
            <a:tailEnd/>
          </a:ln>
        </p:spPr>
      </p:cxnSp>
      <p:cxnSp>
        <p:nvCxnSpPr>
          <p:cNvPr id="71789" name="AutoShape 24"/>
          <p:cNvCxnSpPr>
            <a:cxnSpLocks noChangeShapeType="1"/>
            <a:stCxn id="262151" idx="4"/>
            <a:endCxn id="262152" idx="0"/>
          </p:cNvCxnSpPr>
          <p:nvPr/>
        </p:nvCxnSpPr>
        <p:spPr bwMode="auto">
          <a:xfrm>
            <a:off x="3302000" y="2711451"/>
            <a:ext cx="288925" cy="530225"/>
          </a:xfrm>
          <a:prstGeom prst="straightConnector1">
            <a:avLst/>
          </a:prstGeom>
          <a:noFill/>
          <a:ln w="28575">
            <a:solidFill>
              <a:schemeClr val="tx1"/>
            </a:solidFill>
            <a:round/>
            <a:headEnd/>
            <a:tailEnd/>
          </a:ln>
        </p:spPr>
      </p:cxnSp>
      <p:cxnSp>
        <p:nvCxnSpPr>
          <p:cNvPr id="71790" name="AutoShape 25"/>
          <p:cNvCxnSpPr>
            <a:cxnSpLocks noChangeShapeType="1"/>
            <a:stCxn id="262154" idx="0"/>
            <a:endCxn id="262153" idx="4"/>
          </p:cNvCxnSpPr>
          <p:nvPr/>
        </p:nvCxnSpPr>
        <p:spPr bwMode="auto">
          <a:xfrm flipV="1">
            <a:off x="4284663" y="2711451"/>
            <a:ext cx="404813" cy="530225"/>
          </a:xfrm>
          <a:prstGeom prst="straightConnector1">
            <a:avLst/>
          </a:prstGeom>
          <a:noFill/>
          <a:ln w="28575">
            <a:solidFill>
              <a:schemeClr val="tx1"/>
            </a:solidFill>
            <a:round/>
            <a:headEnd/>
            <a:tailEnd/>
          </a:ln>
        </p:spPr>
      </p:cxnSp>
      <p:sp>
        <p:nvSpPr>
          <p:cNvPr id="262170" name="Text Box 26"/>
          <p:cNvSpPr txBox="1">
            <a:spLocks noChangeArrowheads="1"/>
          </p:cNvSpPr>
          <p:nvPr/>
        </p:nvSpPr>
        <p:spPr bwMode="auto">
          <a:xfrm>
            <a:off x="2754313" y="2438401"/>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3</a:t>
            </a:r>
          </a:p>
        </p:txBody>
      </p:sp>
      <p:sp>
        <p:nvSpPr>
          <p:cNvPr id="262171" name="Text Box 27"/>
          <p:cNvSpPr txBox="1">
            <a:spLocks noChangeArrowheads="1"/>
          </p:cNvSpPr>
          <p:nvPr/>
        </p:nvSpPr>
        <p:spPr bwMode="auto">
          <a:xfrm>
            <a:off x="2857500" y="3189288"/>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2" name="Text Box 28"/>
          <p:cNvSpPr txBox="1">
            <a:spLocks noChangeArrowheads="1"/>
          </p:cNvSpPr>
          <p:nvPr/>
        </p:nvSpPr>
        <p:spPr bwMode="auto">
          <a:xfrm>
            <a:off x="3840163" y="2436813"/>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3" name="Text Box 29"/>
          <p:cNvSpPr txBox="1">
            <a:spLocks noChangeArrowheads="1"/>
          </p:cNvSpPr>
          <p:nvPr/>
        </p:nvSpPr>
        <p:spPr bwMode="auto">
          <a:xfrm>
            <a:off x="4706938" y="3368676"/>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4" name="Text Box 30"/>
          <p:cNvSpPr txBox="1">
            <a:spLocks noChangeArrowheads="1"/>
          </p:cNvSpPr>
          <p:nvPr/>
        </p:nvSpPr>
        <p:spPr bwMode="auto">
          <a:xfrm>
            <a:off x="3389313" y="2835276"/>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5</a:t>
            </a:r>
          </a:p>
        </p:txBody>
      </p:sp>
      <p:sp>
        <p:nvSpPr>
          <p:cNvPr id="262175" name="Text Box 31"/>
          <p:cNvSpPr txBox="1">
            <a:spLocks noChangeArrowheads="1"/>
          </p:cNvSpPr>
          <p:nvPr/>
        </p:nvSpPr>
        <p:spPr bwMode="auto">
          <a:xfrm>
            <a:off x="4533900" y="2881313"/>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5</a:t>
            </a:r>
          </a:p>
        </p:txBody>
      </p:sp>
      <p:sp>
        <p:nvSpPr>
          <p:cNvPr id="262176" name="Text Box 32"/>
          <p:cNvSpPr txBox="1">
            <a:spLocks noChangeArrowheads="1"/>
          </p:cNvSpPr>
          <p:nvPr/>
        </p:nvSpPr>
        <p:spPr bwMode="auto">
          <a:xfrm>
            <a:off x="5168900" y="2436813"/>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7" name="Text Box 33"/>
          <p:cNvSpPr txBox="1">
            <a:spLocks noChangeArrowheads="1"/>
          </p:cNvSpPr>
          <p:nvPr/>
        </p:nvSpPr>
        <p:spPr bwMode="auto">
          <a:xfrm>
            <a:off x="5805488" y="3279776"/>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3</a:t>
            </a:r>
          </a:p>
        </p:txBody>
      </p:sp>
      <p:sp>
        <p:nvSpPr>
          <p:cNvPr id="262179" name="Text Box 35"/>
          <p:cNvSpPr txBox="1">
            <a:spLocks noChangeArrowheads="1"/>
          </p:cNvSpPr>
          <p:nvPr/>
        </p:nvSpPr>
        <p:spPr bwMode="auto">
          <a:xfrm>
            <a:off x="3840163" y="3340101"/>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2</a:t>
            </a:r>
            <a:endParaRPr lang="en-US" sz="1800">
              <a:effectLst>
                <a:outerShdw blurRad="38100" dist="38100" dir="2700000" algn="tl">
                  <a:srgbClr val="DDDDDD"/>
                </a:outerShdw>
              </a:effectLst>
              <a:latin typeface="Comic Sans MS" charset="0"/>
            </a:endParaRPr>
          </a:p>
        </p:txBody>
      </p:sp>
      <p:sp>
        <p:nvSpPr>
          <p:cNvPr id="71690" name="Rectangle 37"/>
          <p:cNvSpPr>
            <a:spLocks noChangeArrowheads="1"/>
          </p:cNvSpPr>
          <p:nvPr/>
        </p:nvSpPr>
        <p:spPr bwMode="auto">
          <a:xfrm>
            <a:off x="1981200" y="4014788"/>
            <a:ext cx="6400800" cy="284321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grpSp>
        <p:nvGrpSpPr>
          <p:cNvPr id="71691" name="Group 38"/>
          <p:cNvGrpSpPr>
            <a:grpSpLocks/>
          </p:cNvGrpSpPr>
          <p:nvPr/>
        </p:nvGrpSpPr>
        <p:grpSpPr bwMode="auto">
          <a:xfrm>
            <a:off x="2034769" y="4124146"/>
            <a:ext cx="6278851" cy="2241767"/>
            <a:chOff x="143" y="1920"/>
            <a:chExt cx="5509" cy="1968"/>
          </a:xfrm>
        </p:grpSpPr>
        <p:sp>
          <p:nvSpPr>
            <p:cNvPr id="262183" name="Oval 39"/>
            <p:cNvSpPr>
              <a:spLocks noChangeArrowheads="1"/>
            </p:cNvSpPr>
            <p:nvPr/>
          </p:nvSpPr>
          <p:spPr bwMode="auto">
            <a:xfrm>
              <a:off x="2737" y="1920"/>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S</a:t>
              </a:r>
            </a:p>
          </p:txBody>
        </p:sp>
        <p:sp>
          <p:nvSpPr>
            <p:cNvPr id="262184" name="Oval 40"/>
            <p:cNvSpPr>
              <a:spLocks noChangeArrowheads="1"/>
            </p:cNvSpPr>
            <p:nvPr/>
          </p:nvSpPr>
          <p:spPr bwMode="auto">
            <a:xfrm>
              <a:off x="1297" y="2112"/>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A</a:t>
              </a:r>
            </a:p>
          </p:txBody>
        </p:sp>
        <p:sp>
          <p:nvSpPr>
            <p:cNvPr id="262185" name="Oval 41"/>
            <p:cNvSpPr>
              <a:spLocks noChangeArrowheads="1"/>
            </p:cNvSpPr>
            <p:nvPr/>
          </p:nvSpPr>
          <p:spPr bwMode="auto">
            <a:xfrm>
              <a:off x="4368"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D</a:t>
              </a:r>
            </a:p>
          </p:txBody>
        </p:sp>
        <p:sp>
          <p:nvSpPr>
            <p:cNvPr id="262186" name="Oval 42"/>
            <p:cNvSpPr>
              <a:spLocks noChangeArrowheads="1"/>
            </p:cNvSpPr>
            <p:nvPr/>
          </p:nvSpPr>
          <p:spPr bwMode="auto">
            <a:xfrm>
              <a:off x="384"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87" name="Oval 43"/>
            <p:cNvSpPr>
              <a:spLocks noChangeArrowheads="1"/>
            </p:cNvSpPr>
            <p:nvPr/>
          </p:nvSpPr>
          <p:spPr bwMode="auto">
            <a:xfrm>
              <a:off x="1872" y="24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D</a:t>
              </a:r>
            </a:p>
          </p:txBody>
        </p:sp>
        <p:sp>
          <p:nvSpPr>
            <p:cNvPr id="262188" name="Oval 44"/>
            <p:cNvSpPr>
              <a:spLocks noChangeArrowheads="1"/>
            </p:cNvSpPr>
            <p:nvPr/>
          </p:nvSpPr>
          <p:spPr bwMode="auto">
            <a:xfrm>
              <a:off x="5137" y="24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189" name="Oval 45"/>
            <p:cNvSpPr>
              <a:spLocks noChangeArrowheads="1"/>
            </p:cNvSpPr>
            <p:nvPr/>
          </p:nvSpPr>
          <p:spPr bwMode="auto">
            <a:xfrm>
              <a:off x="3648" y="24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A</a:t>
              </a:r>
            </a:p>
          </p:txBody>
        </p:sp>
        <p:sp>
          <p:nvSpPr>
            <p:cNvPr id="262190" name="Oval 46"/>
            <p:cNvSpPr>
              <a:spLocks noChangeArrowheads="1"/>
            </p:cNvSpPr>
            <p:nvPr/>
          </p:nvSpPr>
          <p:spPr bwMode="auto">
            <a:xfrm>
              <a:off x="192" y="2928"/>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191" name="Oval 47"/>
            <p:cNvSpPr>
              <a:spLocks noChangeArrowheads="1"/>
            </p:cNvSpPr>
            <p:nvPr/>
          </p:nvSpPr>
          <p:spPr bwMode="auto">
            <a:xfrm>
              <a:off x="865" y="2928"/>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192" name="Oval 48"/>
            <p:cNvSpPr>
              <a:spLocks noChangeArrowheads="1"/>
            </p:cNvSpPr>
            <p:nvPr/>
          </p:nvSpPr>
          <p:spPr bwMode="auto">
            <a:xfrm>
              <a:off x="2064" y="2928"/>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193" name="Oval 49"/>
            <p:cNvSpPr>
              <a:spLocks noChangeArrowheads="1"/>
            </p:cNvSpPr>
            <p:nvPr/>
          </p:nvSpPr>
          <p:spPr bwMode="auto">
            <a:xfrm>
              <a:off x="3456" y="2928"/>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94" name="Oval 50"/>
            <p:cNvSpPr>
              <a:spLocks noChangeArrowheads="1"/>
            </p:cNvSpPr>
            <p:nvPr/>
          </p:nvSpPr>
          <p:spPr bwMode="auto">
            <a:xfrm>
              <a:off x="4752" y="2928"/>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95" name="Oval 51"/>
            <p:cNvSpPr>
              <a:spLocks noChangeArrowheads="1"/>
            </p:cNvSpPr>
            <p:nvPr/>
          </p:nvSpPr>
          <p:spPr bwMode="auto">
            <a:xfrm>
              <a:off x="5231" y="2928"/>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196" name="Oval 52"/>
            <p:cNvSpPr>
              <a:spLocks noChangeArrowheads="1"/>
            </p:cNvSpPr>
            <p:nvPr/>
          </p:nvSpPr>
          <p:spPr bwMode="auto">
            <a:xfrm>
              <a:off x="578"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D</a:t>
              </a:r>
            </a:p>
          </p:txBody>
        </p:sp>
        <p:sp>
          <p:nvSpPr>
            <p:cNvPr id="262197" name="Oval 53"/>
            <p:cNvSpPr>
              <a:spLocks noChangeArrowheads="1"/>
            </p:cNvSpPr>
            <p:nvPr/>
          </p:nvSpPr>
          <p:spPr bwMode="auto">
            <a:xfrm>
              <a:off x="1152"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198" name="Oval 54"/>
            <p:cNvSpPr>
              <a:spLocks noChangeArrowheads="1"/>
            </p:cNvSpPr>
            <p:nvPr/>
          </p:nvSpPr>
          <p:spPr bwMode="auto">
            <a:xfrm>
              <a:off x="1776"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99" name="Oval 55"/>
            <p:cNvSpPr>
              <a:spLocks noChangeArrowheads="1"/>
            </p:cNvSpPr>
            <p:nvPr/>
          </p:nvSpPr>
          <p:spPr bwMode="auto">
            <a:xfrm>
              <a:off x="2400"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202" name="Oval 58"/>
            <p:cNvSpPr>
              <a:spLocks noChangeArrowheads="1"/>
            </p:cNvSpPr>
            <p:nvPr/>
          </p:nvSpPr>
          <p:spPr bwMode="auto">
            <a:xfrm>
              <a:off x="4368" y="3312"/>
              <a:ext cx="240"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A</a:t>
              </a:r>
            </a:p>
          </p:txBody>
        </p:sp>
        <p:sp>
          <p:nvSpPr>
            <p:cNvPr id="262203" name="Oval 59"/>
            <p:cNvSpPr>
              <a:spLocks noChangeArrowheads="1"/>
            </p:cNvSpPr>
            <p:nvPr/>
          </p:nvSpPr>
          <p:spPr bwMode="auto">
            <a:xfrm>
              <a:off x="4848" y="3312"/>
              <a:ext cx="240"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204" name="Oval 60"/>
            <p:cNvSpPr>
              <a:spLocks noChangeArrowheads="1"/>
            </p:cNvSpPr>
            <p:nvPr/>
          </p:nvSpPr>
          <p:spPr bwMode="auto">
            <a:xfrm>
              <a:off x="5280" y="3312"/>
              <a:ext cx="240" cy="191"/>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sp>
          <p:nvSpPr>
            <p:cNvPr id="262205" name="Oval 61"/>
            <p:cNvSpPr>
              <a:spLocks noChangeArrowheads="1"/>
            </p:cNvSpPr>
            <p:nvPr/>
          </p:nvSpPr>
          <p:spPr bwMode="auto">
            <a:xfrm>
              <a:off x="1152" y="3696"/>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sp>
          <p:nvSpPr>
            <p:cNvPr id="262206" name="Oval 62"/>
            <p:cNvSpPr>
              <a:spLocks noChangeArrowheads="1"/>
            </p:cNvSpPr>
            <p:nvPr/>
          </p:nvSpPr>
          <p:spPr bwMode="auto">
            <a:xfrm>
              <a:off x="1776" y="36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207" name="Oval 63"/>
            <p:cNvSpPr>
              <a:spLocks noChangeArrowheads="1"/>
            </p:cNvSpPr>
            <p:nvPr/>
          </p:nvSpPr>
          <p:spPr bwMode="auto">
            <a:xfrm>
              <a:off x="2400" y="3696"/>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cxnSp>
          <p:nvCxnSpPr>
            <p:cNvPr id="71719" name="AutoShape 66"/>
            <p:cNvCxnSpPr>
              <a:cxnSpLocks noChangeShapeType="1"/>
              <a:stCxn id="262183" idx="2"/>
              <a:endCxn id="262184" idx="6"/>
            </p:cNvCxnSpPr>
            <p:nvPr/>
          </p:nvCxnSpPr>
          <p:spPr bwMode="auto">
            <a:xfrm flipH="1">
              <a:off x="1536" y="2016"/>
              <a:ext cx="1200" cy="192"/>
            </a:xfrm>
            <a:prstGeom prst="straightConnector1">
              <a:avLst/>
            </a:prstGeom>
            <a:noFill/>
            <a:ln w="9525">
              <a:solidFill>
                <a:schemeClr val="tx1"/>
              </a:solidFill>
              <a:round/>
              <a:headEnd/>
              <a:tailEnd/>
            </a:ln>
          </p:spPr>
        </p:cxnSp>
        <p:cxnSp>
          <p:nvCxnSpPr>
            <p:cNvPr id="71720" name="AutoShape 67"/>
            <p:cNvCxnSpPr>
              <a:cxnSpLocks noChangeShapeType="1"/>
              <a:stCxn id="262183" idx="6"/>
              <a:endCxn id="262185" idx="2"/>
            </p:cNvCxnSpPr>
            <p:nvPr/>
          </p:nvCxnSpPr>
          <p:spPr bwMode="auto">
            <a:xfrm>
              <a:off x="2976" y="2016"/>
              <a:ext cx="1392" cy="192"/>
            </a:xfrm>
            <a:prstGeom prst="straightConnector1">
              <a:avLst/>
            </a:prstGeom>
            <a:noFill/>
            <a:ln w="9525">
              <a:solidFill>
                <a:schemeClr val="tx1"/>
              </a:solidFill>
              <a:round/>
              <a:headEnd/>
              <a:tailEnd/>
            </a:ln>
          </p:spPr>
        </p:cxnSp>
        <p:cxnSp>
          <p:nvCxnSpPr>
            <p:cNvPr id="71721" name="AutoShape 68"/>
            <p:cNvCxnSpPr>
              <a:cxnSpLocks noChangeShapeType="1"/>
              <a:stCxn id="262184" idx="2"/>
              <a:endCxn id="262186" idx="7"/>
            </p:cNvCxnSpPr>
            <p:nvPr/>
          </p:nvCxnSpPr>
          <p:spPr bwMode="auto">
            <a:xfrm flipH="1">
              <a:off x="589" y="2208"/>
              <a:ext cx="707" cy="316"/>
            </a:xfrm>
            <a:prstGeom prst="straightConnector1">
              <a:avLst/>
            </a:prstGeom>
            <a:noFill/>
            <a:ln w="9525">
              <a:solidFill>
                <a:schemeClr val="tx1"/>
              </a:solidFill>
              <a:round/>
              <a:headEnd/>
              <a:tailEnd/>
            </a:ln>
          </p:spPr>
        </p:cxnSp>
        <p:cxnSp>
          <p:nvCxnSpPr>
            <p:cNvPr id="71722" name="AutoShape 69"/>
            <p:cNvCxnSpPr>
              <a:cxnSpLocks noChangeShapeType="1"/>
              <a:stCxn id="262184" idx="5"/>
              <a:endCxn id="262187" idx="1"/>
            </p:cNvCxnSpPr>
            <p:nvPr/>
          </p:nvCxnSpPr>
          <p:spPr bwMode="auto">
            <a:xfrm>
              <a:off x="1501" y="2276"/>
              <a:ext cx="406" cy="248"/>
            </a:xfrm>
            <a:prstGeom prst="straightConnector1">
              <a:avLst/>
            </a:prstGeom>
            <a:noFill/>
            <a:ln w="9525">
              <a:solidFill>
                <a:schemeClr val="tx1"/>
              </a:solidFill>
              <a:round/>
              <a:headEnd/>
              <a:tailEnd/>
            </a:ln>
          </p:spPr>
        </p:cxnSp>
        <p:cxnSp>
          <p:nvCxnSpPr>
            <p:cNvPr id="71723" name="AutoShape 70"/>
            <p:cNvCxnSpPr>
              <a:cxnSpLocks noChangeShapeType="1"/>
              <a:stCxn id="262185" idx="3"/>
              <a:endCxn id="262189" idx="7"/>
            </p:cNvCxnSpPr>
            <p:nvPr/>
          </p:nvCxnSpPr>
          <p:spPr bwMode="auto">
            <a:xfrm flipH="1">
              <a:off x="3853" y="2276"/>
              <a:ext cx="550" cy="248"/>
            </a:xfrm>
            <a:prstGeom prst="straightConnector1">
              <a:avLst/>
            </a:prstGeom>
            <a:noFill/>
            <a:ln w="9525">
              <a:solidFill>
                <a:schemeClr val="tx1"/>
              </a:solidFill>
              <a:round/>
              <a:headEnd/>
              <a:tailEnd/>
            </a:ln>
          </p:spPr>
        </p:cxnSp>
        <p:cxnSp>
          <p:nvCxnSpPr>
            <p:cNvPr id="71724" name="AutoShape 71"/>
            <p:cNvCxnSpPr>
              <a:cxnSpLocks noChangeShapeType="1"/>
              <a:stCxn id="262185" idx="5"/>
              <a:endCxn id="262188" idx="1"/>
            </p:cNvCxnSpPr>
            <p:nvPr/>
          </p:nvCxnSpPr>
          <p:spPr bwMode="auto">
            <a:xfrm>
              <a:off x="4573" y="2276"/>
              <a:ext cx="598" cy="248"/>
            </a:xfrm>
            <a:prstGeom prst="straightConnector1">
              <a:avLst/>
            </a:prstGeom>
            <a:noFill/>
            <a:ln w="9525">
              <a:solidFill>
                <a:schemeClr val="tx1"/>
              </a:solidFill>
              <a:round/>
              <a:headEnd/>
              <a:tailEnd/>
            </a:ln>
          </p:spPr>
        </p:cxnSp>
        <p:cxnSp>
          <p:nvCxnSpPr>
            <p:cNvPr id="71725" name="AutoShape 72"/>
            <p:cNvCxnSpPr>
              <a:cxnSpLocks noChangeShapeType="1"/>
              <a:stCxn id="262186" idx="3"/>
              <a:endCxn id="262190" idx="0"/>
            </p:cNvCxnSpPr>
            <p:nvPr/>
          </p:nvCxnSpPr>
          <p:spPr bwMode="auto">
            <a:xfrm flipH="1">
              <a:off x="312" y="2660"/>
              <a:ext cx="107" cy="268"/>
            </a:xfrm>
            <a:prstGeom prst="straightConnector1">
              <a:avLst/>
            </a:prstGeom>
            <a:noFill/>
            <a:ln w="9525">
              <a:solidFill>
                <a:schemeClr val="tx1"/>
              </a:solidFill>
              <a:round/>
              <a:headEnd/>
              <a:tailEnd/>
            </a:ln>
          </p:spPr>
        </p:cxnSp>
        <p:cxnSp>
          <p:nvCxnSpPr>
            <p:cNvPr id="71726" name="AutoShape 73"/>
            <p:cNvCxnSpPr>
              <a:cxnSpLocks noChangeShapeType="1"/>
              <a:stCxn id="262186" idx="5"/>
              <a:endCxn id="262191" idx="1"/>
            </p:cNvCxnSpPr>
            <p:nvPr/>
          </p:nvCxnSpPr>
          <p:spPr bwMode="auto">
            <a:xfrm>
              <a:off x="589" y="2660"/>
              <a:ext cx="310" cy="296"/>
            </a:xfrm>
            <a:prstGeom prst="straightConnector1">
              <a:avLst/>
            </a:prstGeom>
            <a:noFill/>
            <a:ln w="9525">
              <a:solidFill>
                <a:schemeClr val="tx1"/>
              </a:solidFill>
              <a:round/>
              <a:headEnd/>
              <a:tailEnd/>
            </a:ln>
          </p:spPr>
        </p:cxnSp>
        <p:cxnSp>
          <p:nvCxnSpPr>
            <p:cNvPr id="71727" name="AutoShape 74"/>
            <p:cNvCxnSpPr>
              <a:cxnSpLocks noChangeShapeType="1"/>
              <a:stCxn id="262187" idx="5"/>
              <a:endCxn id="262192" idx="0"/>
            </p:cNvCxnSpPr>
            <p:nvPr/>
          </p:nvCxnSpPr>
          <p:spPr bwMode="auto">
            <a:xfrm>
              <a:off x="2077" y="2660"/>
              <a:ext cx="107" cy="268"/>
            </a:xfrm>
            <a:prstGeom prst="straightConnector1">
              <a:avLst/>
            </a:prstGeom>
            <a:noFill/>
            <a:ln w="9525">
              <a:solidFill>
                <a:schemeClr val="tx1"/>
              </a:solidFill>
              <a:round/>
              <a:headEnd/>
              <a:tailEnd/>
            </a:ln>
          </p:spPr>
        </p:cxnSp>
        <p:cxnSp>
          <p:nvCxnSpPr>
            <p:cNvPr id="71728" name="AutoShape 75"/>
            <p:cNvCxnSpPr>
              <a:cxnSpLocks noChangeShapeType="1"/>
              <a:stCxn id="262189" idx="3"/>
              <a:endCxn id="262193" idx="0"/>
            </p:cNvCxnSpPr>
            <p:nvPr/>
          </p:nvCxnSpPr>
          <p:spPr bwMode="auto">
            <a:xfrm flipH="1">
              <a:off x="3576" y="2660"/>
              <a:ext cx="107" cy="268"/>
            </a:xfrm>
            <a:prstGeom prst="straightConnector1">
              <a:avLst/>
            </a:prstGeom>
            <a:noFill/>
            <a:ln w="9525">
              <a:solidFill>
                <a:schemeClr val="tx1"/>
              </a:solidFill>
              <a:round/>
              <a:headEnd/>
              <a:tailEnd/>
            </a:ln>
          </p:spPr>
        </p:cxnSp>
        <p:cxnSp>
          <p:nvCxnSpPr>
            <p:cNvPr id="71729" name="AutoShape 76"/>
            <p:cNvCxnSpPr>
              <a:cxnSpLocks noChangeShapeType="1"/>
              <a:stCxn id="262188" idx="3"/>
              <a:endCxn id="262194" idx="7"/>
            </p:cNvCxnSpPr>
            <p:nvPr/>
          </p:nvCxnSpPr>
          <p:spPr bwMode="auto">
            <a:xfrm flipH="1">
              <a:off x="4957" y="2660"/>
              <a:ext cx="214" cy="296"/>
            </a:xfrm>
            <a:prstGeom prst="straightConnector1">
              <a:avLst/>
            </a:prstGeom>
            <a:noFill/>
            <a:ln w="9525">
              <a:solidFill>
                <a:schemeClr val="tx1"/>
              </a:solidFill>
              <a:round/>
              <a:headEnd/>
              <a:tailEnd/>
            </a:ln>
          </p:spPr>
        </p:cxnSp>
        <p:cxnSp>
          <p:nvCxnSpPr>
            <p:cNvPr id="71730" name="AutoShape 77"/>
            <p:cNvCxnSpPr>
              <a:cxnSpLocks noChangeShapeType="1"/>
              <a:stCxn id="262188" idx="4"/>
              <a:endCxn id="262195" idx="0"/>
            </p:cNvCxnSpPr>
            <p:nvPr/>
          </p:nvCxnSpPr>
          <p:spPr bwMode="auto">
            <a:xfrm>
              <a:off x="5256" y="2688"/>
              <a:ext cx="96" cy="240"/>
            </a:xfrm>
            <a:prstGeom prst="straightConnector1">
              <a:avLst/>
            </a:prstGeom>
            <a:noFill/>
            <a:ln w="9525">
              <a:solidFill>
                <a:schemeClr val="tx1"/>
              </a:solidFill>
              <a:round/>
              <a:headEnd/>
              <a:tailEnd/>
            </a:ln>
          </p:spPr>
        </p:cxnSp>
        <p:cxnSp>
          <p:nvCxnSpPr>
            <p:cNvPr id="71731" name="AutoShape 78"/>
            <p:cNvCxnSpPr>
              <a:cxnSpLocks noChangeShapeType="1"/>
              <a:stCxn id="262191" idx="3"/>
              <a:endCxn id="262196" idx="0"/>
            </p:cNvCxnSpPr>
            <p:nvPr/>
          </p:nvCxnSpPr>
          <p:spPr bwMode="auto">
            <a:xfrm flipH="1">
              <a:off x="696" y="3092"/>
              <a:ext cx="203" cy="220"/>
            </a:xfrm>
            <a:prstGeom prst="straightConnector1">
              <a:avLst/>
            </a:prstGeom>
            <a:noFill/>
            <a:ln w="9525">
              <a:solidFill>
                <a:schemeClr val="tx1"/>
              </a:solidFill>
              <a:round/>
              <a:headEnd/>
              <a:tailEnd/>
            </a:ln>
          </p:spPr>
        </p:cxnSp>
        <p:cxnSp>
          <p:nvCxnSpPr>
            <p:cNvPr id="71732" name="AutoShape 79"/>
            <p:cNvCxnSpPr>
              <a:cxnSpLocks noChangeShapeType="1"/>
              <a:stCxn id="262191" idx="5"/>
              <a:endCxn id="262197" idx="0"/>
            </p:cNvCxnSpPr>
            <p:nvPr/>
          </p:nvCxnSpPr>
          <p:spPr bwMode="auto">
            <a:xfrm>
              <a:off x="1069" y="3092"/>
              <a:ext cx="203" cy="220"/>
            </a:xfrm>
            <a:prstGeom prst="straightConnector1">
              <a:avLst/>
            </a:prstGeom>
            <a:noFill/>
            <a:ln w="9525">
              <a:solidFill>
                <a:schemeClr val="tx1"/>
              </a:solidFill>
              <a:round/>
              <a:headEnd/>
              <a:tailEnd/>
            </a:ln>
          </p:spPr>
        </p:cxnSp>
        <p:cxnSp>
          <p:nvCxnSpPr>
            <p:cNvPr id="71733" name="AutoShape 80"/>
            <p:cNvCxnSpPr>
              <a:cxnSpLocks noChangeShapeType="1"/>
              <a:stCxn id="262192" idx="3"/>
              <a:endCxn id="262198" idx="0"/>
            </p:cNvCxnSpPr>
            <p:nvPr/>
          </p:nvCxnSpPr>
          <p:spPr bwMode="auto">
            <a:xfrm flipH="1">
              <a:off x="1896" y="3092"/>
              <a:ext cx="203" cy="220"/>
            </a:xfrm>
            <a:prstGeom prst="straightConnector1">
              <a:avLst/>
            </a:prstGeom>
            <a:noFill/>
            <a:ln w="9525">
              <a:solidFill>
                <a:schemeClr val="tx1"/>
              </a:solidFill>
              <a:round/>
              <a:headEnd/>
              <a:tailEnd/>
            </a:ln>
          </p:spPr>
        </p:cxnSp>
        <p:cxnSp>
          <p:nvCxnSpPr>
            <p:cNvPr id="71734" name="AutoShape 81"/>
            <p:cNvCxnSpPr>
              <a:cxnSpLocks noChangeShapeType="1"/>
              <a:stCxn id="262192" idx="5"/>
              <a:endCxn id="262199" idx="1"/>
            </p:cNvCxnSpPr>
            <p:nvPr/>
          </p:nvCxnSpPr>
          <p:spPr bwMode="auto">
            <a:xfrm>
              <a:off x="2269" y="3092"/>
              <a:ext cx="166" cy="248"/>
            </a:xfrm>
            <a:prstGeom prst="straightConnector1">
              <a:avLst/>
            </a:prstGeom>
            <a:noFill/>
            <a:ln w="9525">
              <a:solidFill>
                <a:schemeClr val="tx1"/>
              </a:solidFill>
              <a:round/>
              <a:headEnd/>
              <a:tailEnd/>
            </a:ln>
          </p:spPr>
        </p:cxnSp>
        <p:cxnSp>
          <p:nvCxnSpPr>
            <p:cNvPr id="71737" name="AutoShape 84"/>
            <p:cNvCxnSpPr>
              <a:cxnSpLocks noChangeShapeType="1"/>
              <a:stCxn id="262194" idx="3"/>
              <a:endCxn id="262202" idx="7"/>
            </p:cNvCxnSpPr>
            <p:nvPr/>
          </p:nvCxnSpPr>
          <p:spPr bwMode="auto">
            <a:xfrm flipH="1">
              <a:off x="4573" y="3092"/>
              <a:ext cx="214" cy="248"/>
            </a:xfrm>
            <a:prstGeom prst="straightConnector1">
              <a:avLst/>
            </a:prstGeom>
            <a:noFill/>
            <a:ln w="9525">
              <a:solidFill>
                <a:schemeClr val="tx1"/>
              </a:solidFill>
              <a:round/>
              <a:headEnd/>
              <a:tailEnd/>
            </a:ln>
          </p:spPr>
        </p:cxnSp>
        <p:cxnSp>
          <p:nvCxnSpPr>
            <p:cNvPr id="71738" name="AutoShape 85"/>
            <p:cNvCxnSpPr>
              <a:cxnSpLocks noChangeShapeType="1"/>
              <a:stCxn id="262194" idx="4"/>
              <a:endCxn id="262203" idx="0"/>
            </p:cNvCxnSpPr>
            <p:nvPr/>
          </p:nvCxnSpPr>
          <p:spPr bwMode="auto">
            <a:xfrm>
              <a:off x="4872" y="3120"/>
              <a:ext cx="96" cy="192"/>
            </a:xfrm>
            <a:prstGeom prst="straightConnector1">
              <a:avLst/>
            </a:prstGeom>
            <a:noFill/>
            <a:ln w="9525">
              <a:solidFill>
                <a:schemeClr val="tx1"/>
              </a:solidFill>
              <a:round/>
              <a:headEnd/>
              <a:tailEnd/>
            </a:ln>
          </p:spPr>
        </p:cxnSp>
        <p:cxnSp>
          <p:nvCxnSpPr>
            <p:cNvPr id="71739" name="AutoShape 86"/>
            <p:cNvCxnSpPr>
              <a:cxnSpLocks noChangeShapeType="1"/>
              <a:stCxn id="262195" idx="4"/>
              <a:endCxn id="262204" idx="0"/>
            </p:cNvCxnSpPr>
            <p:nvPr/>
          </p:nvCxnSpPr>
          <p:spPr bwMode="auto">
            <a:xfrm>
              <a:off x="5352" y="3120"/>
              <a:ext cx="48" cy="192"/>
            </a:xfrm>
            <a:prstGeom prst="straightConnector1">
              <a:avLst/>
            </a:prstGeom>
            <a:noFill/>
            <a:ln w="9525">
              <a:solidFill>
                <a:schemeClr val="tx1"/>
              </a:solidFill>
              <a:round/>
              <a:headEnd/>
              <a:tailEnd/>
            </a:ln>
          </p:spPr>
        </p:cxnSp>
        <p:cxnSp>
          <p:nvCxnSpPr>
            <p:cNvPr id="71740" name="AutoShape 87"/>
            <p:cNvCxnSpPr>
              <a:cxnSpLocks noChangeShapeType="1"/>
              <a:stCxn id="262197" idx="4"/>
              <a:endCxn id="262205" idx="0"/>
            </p:cNvCxnSpPr>
            <p:nvPr/>
          </p:nvCxnSpPr>
          <p:spPr bwMode="auto">
            <a:xfrm>
              <a:off x="1272" y="3504"/>
              <a:ext cx="0" cy="192"/>
            </a:xfrm>
            <a:prstGeom prst="straightConnector1">
              <a:avLst/>
            </a:prstGeom>
            <a:noFill/>
            <a:ln w="9525">
              <a:solidFill>
                <a:schemeClr val="tx1"/>
              </a:solidFill>
              <a:round/>
              <a:headEnd/>
              <a:tailEnd/>
            </a:ln>
          </p:spPr>
        </p:cxnSp>
        <p:cxnSp>
          <p:nvCxnSpPr>
            <p:cNvPr id="71741" name="AutoShape 88"/>
            <p:cNvCxnSpPr>
              <a:cxnSpLocks noChangeShapeType="1"/>
              <a:stCxn id="262198" idx="4"/>
              <a:endCxn id="262206" idx="0"/>
            </p:cNvCxnSpPr>
            <p:nvPr/>
          </p:nvCxnSpPr>
          <p:spPr bwMode="auto">
            <a:xfrm>
              <a:off x="1896" y="3504"/>
              <a:ext cx="0" cy="192"/>
            </a:xfrm>
            <a:prstGeom prst="straightConnector1">
              <a:avLst/>
            </a:prstGeom>
            <a:noFill/>
            <a:ln w="9525">
              <a:solidFill>
                <a:schemeClr val="tx1"/>
              </a:solidFill>
              <a:round/>
              <a:headEnd/>
              <a:tailEnd/>
            </a:ln>
          </p:spPr>
        </p:cxnSp>
        <p:cxnSp>
          <p:nvCxnSpPr>
            <p:cNvPr id="71742" name="AutoShape 89"/>
            <p:cNvCxnSpPr>
              <a:cxnSpLocks noChangeShapeType="1"/>
              <a:stCxn id="262199" idx="4"/>
              <a:endCxn id="262207" idx="0"/>
            </p:cNvCxnSpPr>
            <p:nvPr/>
          </p:nvCxnSpPr>
          <p:spPr bwMode="auto">
            <a:xfrm>
              <a:off x="2520" y="3504"/>
              <a:ext cx="0" cy="192"/>
            </a:xfrm>
            <a:prstGeom prst="straightConnector1">
              <a:avLst/>
            </a:prstGeom>
            <a:noFill/>
            <a:ln w="9525">
              <a:solidFill>
                <a:schemeClr val="tx1"/>
              </a:solidFill>
              <a:round/>
              <a:headEnd/>
              <a:tailEnd/>
            </a:ln>
          </p:spPr>
        </p:cxnSp>
        <p:sp>
          <p:nvSpPr>
            <p:cNvPr id="262236" name="Text Box 92"/>
            <p:cNvSpPr txBox="1">
              <a:spLocks noChangeArrowheads="1"/>
            </p:cNvSpPr>
            <p:nvPr/>
          </p:nvSpPr>
          <p:spPr bwMode="auto">
            <a:xfrm>
              <a:off x="1975" y="1994"/>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37" name="Text Box 93"/>
            <p:cNvSpPr txBox="1">
              <a:spLocks noChangeArrowheads="1"/>
            </p:cNvSpPr>
            <p:nvPr/>
          </p:nvSpPr>
          <p:spPr bwMode="auto">
            <a:xfrm>
              <a:off x="1248" y="3531"/>
              <a:ext cx="270"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38" name="Text Box 94"/>
            <p:cNvSpPr txBox="1">
              <a:spLocks noChangeArrowheads="1"/>
            </p:cNvSpPr>
            <p:nvPr/>
          </p:nvSpPr>
          <p:spPr bwMode="auto">
            <a:xfrm>
              <a:off x="2497" y="3531"/>
              <a:ext cx="272"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40" name="Text Box 96"/>
            <p:cNvSpPr txBox="1">
              <a:spLocks noChangeArrowheads="1"/>
            </p:cNvSpPr>
            <p:nvPr/>
          </p:nvSpPr>
          <p:spPr bwMode="auto">
            <a:xfrm>
              <a:off x="5382" y="3148"/>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41" name="Text Box 97"/>
            <p:cNvSpPr txBox="1">
              <a:spLocks noChangeArrowheads="1"/>
            </p:cNvSpPr>
            <p:nvPr/>
          </p:nvSpPr>
          <p:spPr bwMode="auto">
            <a:xfrm>
              <a:off x="2113" y="271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2</a:t>
              </a:r>
              <a:endParaRPr lang="en-US" sz="1600">
                <a:effectLst>
                  <a:outerShdw blurRad="38100" dist="38100" dir="2700000" algn="tl">
                    <a:srgbClr val="DDDDDD"/>
                  </a:outerShdw>
                </a:effectLst>
                <a:latin typeface="Comic Sans MS" charset="0"/>
              </a:endParaRPr>
            </a:p>
          </p:txBody>
        </p:sp>
        <p:sp>
          <p:nvSpPr>
            <p:cNvPr id="262242" name="Text Box 98"/>
            <p:cNvSpPr txBox="1">
              <a:spLocks noChangeArrowheads="1"/>
            </p:cNvSpPr>
            <p:nvPr/>
          </p:nvSpPr>
          <p:spPr bwMode="auto">
            <a:xfrm>
              <a:off x="625" y="3052"/>
              <a:ext cx="272"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2</a:t>
              </a:r>
              <a:endParaRPr lang="en-US" sz="1600">
                <a:effectLst>
                  <a:outerShdw blurRad="38100" dist="38100" dir="2700000" algn="tl">
                    <a:srgbClr val="DDDDDD"/>
                  </a:outerShdw>
                </a:effectLst>
                <a:latin typeface="Comic Sans MS" charset="0"/>
              </a:endParaRPr>
            </a:p>
          </p:txBody>
        </p:sp>
        <p:sp>
          <p:nvSpPr>
            <p:cNvPr id="262243" name="Text Box 99"/>
            <p:cNvSpPr txBox="1">
              <a:spLocks noChangeArrowheads="1"/>
            </p:cNvSpPr>
            <p:nvPr/>
          </p:nvSpPr>
          <p:spPr bwMode="auto">
            <a:xfrm>
              <a:off x="4800" y="223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2</a:t>
              </a:r>
              <a:endParaRPr lang="en-US" sz="1600">
                <a:effectLst>
                  <a:outerShdw blurRad="38100" dist="38100" dir="2700000" algn="tl">
                    <a:srgbClr val="DDDDDD"/>
                  </a:outerShdw>
                </a:effectLst>
                <a:latin typeface="Comic Sans MS" charset="0"/>
              </a:endParaRPr>
            </a:p>
          </p:txBody>
        </p:sp>
        <p:sp>
          <p:nvSpPr>
            <p:cNvPr id="262244" name="Text Box 100"/>
            <p:cNvSpPr txBox="1">
              <a:spLocks noChangeArrowheads="1"/>
            </p:cNvSpPr>
            <p:nvPr/>
          </p:nvSpPr>
          <p:spPr bwMode="auto">
            <a:xfrm>
              <a:off x="819" y="2186"/>
              <a:ext cx="269"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5" name="Text Box 101"/>
            <p:cNvSpPr txBox="1">
              <a:spLocks noChangeArrowheads="1"/>
            </p:cNvSpPr>
            <p:nvPr/>
          </p:nvSpPr>
          <p:spPr bwMode="auto">
            <a:xfrm>
              <a:off x="3408" y="271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6" name="Text Box 102"/>
            <p:cNvSpPr txBox="1">
              <a:spLocks noChangeArrowheads="1"/>
            </p:cNvSpPr>
            <p:nvPr/>
          </p:nvSpPr>
          <p:spPr bwMode="auto">
            <a:xfrm>
              <a:off x="4464"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8" name="Text Box 104"/>
            <p:cNvSpPr txBox="1">
              <a:spLocks noChangeArrowheads="1"/>
            </p:cNvSpPr>
            <p:nvPr/>
          </p:nvSpPr>
          <p:spPr bwMode="auto">
            <a:xfrm>
              <a:off x="1833" y="3531"/>
              <a:ext cx="269"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9" name="Text Box 105"/>
            <p:cNvSpPr txBox="1">
              <a:spLocks noChangeArrowheads="1"/>
            </p:cNvSpPr>
            <p:nvPr/>
          </p:nvSpPr>
          <p:spPr bwMode="auto">
            <a:xfrm>
              <a:off x="4896"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0" name="Text Box 106"/>
            <p:cNvSpPr txBox="1">
              <a:spLocks noChangeArrowheads="1"/>
            </p:cNvSpPr>
            <p:nvPr/>
          </p:nvSpPr>
          <p:spPr bwMode="auto">
            <a:xfrm>
              <a:off x="1106" y="3052"/>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2" name="Text Box 108"/>
            <p:cNvSpPr txBox="1">
              <a:spLocks noChangeArrowheads="1"/>
            </p:cNvSpPr>
            <p:nvPr/>
          </p:nvSpPr>
          <p:spPr bwMode="auto">
            <a:xfrm>
              <a:off x="5287" y="271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3" name="Text Box 109"/>
            <p:cNvSpPr txBox="1">
              <a:spLocks noChangeArrowheads="1"/>
            </p:cNvSpPr>
            <p:nvPr/>
          </p:nvSpPr>
          <p:spPr bwMode="auto">
            <a:xfrm>
              <a:off x="3600" y="1947"/>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4" name="Text Box 110"/>
            <p:cNvSpPr txBox="1">
              <a:spLocks noChangeArrowheads="1"/>
            </p:cNvSpPr>
            <p:nvPr/>
          </p:nvSpPr>
          <p:spPr bwMode="auto">
            <a:xfrm>
              <a:off x="143" y="2666"/>
              <a:ext cx="272"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5" name="Text Box 111"/>
            <p:cNvSpPr txBox="1">
              <a:spLocks noChangeArrowheads="1"/>
            </p:cNvSpPr>
            <p:nvPr/>
          </p:nvSpPr>
          <p:spPr bwMode="auto">
            <a:xfrm>
              <a:off x="2304"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6" name="Text Box 112"/>
            <p:cNvSpPr txBox="1">
              <a:spLocks noChangeArrowheads="1"/>
            </p:cNvSpPr>
            <p:nvPr/>
          </p:nvSpPr>
          <p:spPr bwMode="auto">
            <a:xfrm>
              <a:off x="3896" y="2283"/>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57" name="Text Box 113"/>
            <p:cNvSpPr txBox="1">
              <a:spLocks noChangeArrowheads="1"/>
            </p:cNvSpPr>
            <p:nvPr/>
          </p:nvSpPr>
          <p:spPr bwMode="auto">
            <a:xfrm>
              <a:off x="1680" y="2283"/>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58" name="Text Box 114"/>
            <p:cNvSpPr txBox="1">
              <a:spLocks noChangeArrowheads="1"/>
            </p:cNvSpPr>
            <p:nvPr/>
          </p:nvSpPr>
          <p:spPr bwMode="auto">
            <a:xfrm>
              <a:off x="720" y="269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59" name="Text Box 115"/>
            <p:cNvSpPr txBox="1">
              <a:spLocks noChangeArrowheads="1"/>
            </p:cNvSpPr>
            <p:nvPr/>
          </p:nvSpPr>
          <p:spPr bwMode="auto">
            <a:xfrm>
              <a:off x="4854" y="269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61" name="Text Box 117"/>
            <p:cNvSpPr txBox="1">
              <a:spLocks noChangeArrowheads="1"/>
            </p:cNvSpPr>
            <p:nvPr/>
          </p:nvSpPr>
          <p:spPr bwMode="auto">
            <a:xfrm>
              <a:off x="1822" y="3052"/>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grpSp>
      <p:sp>
        <p:nvSpPr>
          <p:cNvPr id="71688" name="Text Box 119"/>
          <p:cNvSpPr txBox="1">
            <a:spLocks noChangeArrowheads="1"/>
          </p:cNvSpPr>
          <p:nvPr/>
        </p:nvSpPr>
        <p:spPr bwMode="auto">
          <a:xfrm>
            <a:off x="142875" y="2700338"/>
            <a:ext cx="2143125" cy="457200"/>
          </a:xfrm>
          <a:prstGeom prst="rect">
            <a:avLst/>
          </a:prstGeom>
          <a:noFill/>
          <a:ln w="9525">
            <a:noFill/>
            <a:miter lim="800000"/>
            <a:headEnd/>
            <a:tailEnd/>
          </a:ln>
        </p:spPr>
        <p:txBody>
          <a:bodyPr wrap="none">
            <a:prstTxWarp prst="textNoShape">
              <a:avLst/>
            </a:prstTxWarp>
            <a:spAutoFit/>
          </a:bodyPr>
          <a:lstStyle/>
          <a:p>
            <a:r>
              <a:rPr lang="en-US" sz="2400">
                <a:solidFill>
                  <a:srgbClr val="0066FF"/>
                </a:solidFill>
                <a:latin typeface="Tahoma" charset="0"/>
              </a:rPr>
              <a:t>Problem space</a:t>
            </a:r>
          </a:p>
        </p:txBody>
      </p:sp>
      <p:sp>
        <p:nvSpPr>
          <p:cNvPr id="71689" name="Text Box 120"/>
          <p:cNvSpPr txBox="1">
            <a:spLocks noChangeArrowheads="1"/>
          </p:cNvSpPr>
          <p:nvPr/>
        </p:nvSpPr>
        <p:spPr bwMode="auto">
          <a:xfrm>
            <a:off x="152400" y="4605338"/>
            <a:ext cx="1689100" cy="1187450"/>
          </a:xfrm>
          <a:prstGeom prst="rect">
            <a:avLst/>
          </a:prstGeom>
          <a:noFill/>
          <a:ln w="9525">
            <a:noFill/>
            <a:miter lim="800000"/>
            <a:headEnd/>
            <a:tailEnd/>
          </a:ln>
        </p:spPr>
        <p:txBody>
          <a:bodyPr wrap="none">
            <a:prstTxWarp prst="textNoShape">
              <a:avLst/>
            </a:prstTxWarp>
            <a:spAutoFit/>
          </a:bodyPr>
          <a:lstStyle/>
          <a:p>
            <a:r>
              <a:rPr lang="en-US" sz="2400">
                <a:solidFill>
                  <a:srgbClr val="0066FF"/>
                </a:solidFill>
                <a:latin typeface="Tahoma" charset="0"/>
              </a:rPr>
              <a:t>Associated</a:t>
            </a:r>
          </a:p>
          <a:p>
            <a:r>
              <a:rPr lang="en-US" sz="2400">
                <a:solidFill>
                  <a:srgbClr val="0066FF"/>
                </a:solidFill>
                <a:latin typeface="Tahoma" charset="0"/>
              </a:rPr>
              <a:t>loop-free</a:t>
            </a:r>
          </a:p>
          <a:p>
            <a:r>
              <a:rPr lang="en-US" sz="2400">
                <a:solidFill>
                  <a:srgbClr val="0066FF"/>
                </a:solidFill>
                <a:latin typeface="Tahoma" charset="0"/>
              </a:rPr>
              <a:t>search tree</a:t>
            </a:r>
          </a:p>
        </p:txBody>
      </p:sp>
      <p:sp>
        <p:nvSpPr>
          <p:cNvPr id="2" name="Oval 1"/>
          <p:cNvSpPr/>
          <p:nvPr/>
        </p:nvSpPr>
        <p:spPr>
          <a:xfrm>
            <a:off x="4419600" y="2362200"/>
            <a:ext cx="457200" cy="457200"/>
          </a:xfrm>
          <a:prstGeom prst="ellipse">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Oval 118"/>
          <p:cNvSpPr/>
          <p:nvPr/>
        </p:nvSpPr>
        <p:spPr>
          <a:xfrm>
            <a:off x="5715000" y="5105400"/>
            <a:ext cx="457200" cy="457200"/>
          </a:xfrm>
          <a:prstGeom prst="ellipse">
            <a:avLst/>
          </a:prstGeom>
          <a:noFill/>
          <a:ln w="571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3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Strategies</a:t>
            </a:r>
          </a:p>
        </p:txBody>
      </p:sp>
      <p:sp>
        <p:nvSpPr>
          <p:cNvPr id="3" name="Content Placeholder 2"/>
          <p:cNvSpPr>
            <a:spLocks noGrp="1"/>
          </p:cNvSpPr>
          <p:nvPr>
            <p:ph idx="1"/>
          </p:nvPr>
        </p:nvSpPr>
        <p:spPr/>
        <p:txBody>
          <a:bodyPr>
            <a:normAutofit/>
          </a:bodyPr>
          <a:lstStyle/>
          <a:p>
            <a:pPr lvl="1"/>
            <a:r>
              <a:rPr lang="en-US" sz="2800" dirty="0"/>
              <a:t>Breadth-First</a:t>
            </a:r>
          </a:p>
          <a:p>
            <a:pPr lvl="1"/>
            <a:r>
              <a:rPr lang="en-US" sz="2800" dirty="0"/>
              <a:t>Depth-First</a:t>
            </a:r>
          </a:p>
          <a:p>
            <a:pPr lvl="1"/>
            <a:r>
              <a:rPr lang="en-US" sz="2800" dirty="0"/>
              <a:t>Uniform Cost</a:t>
            </a:r>
          </a:p>
          <a:p>
            <a:pPr lvl="1"/>
            <a:r>
              <a:rPr lang="en-US" sz="2800" dirty="0"/>
              <a:t>Variants</a:t>
            </a:r>
          </a:p>
          <a:p>
            <a:pPr lvl="2"/>
            <a:r>
              <a:rPr lang="en-US" sz="2400" dirty="0"/>
              <a:t>Iterative deepening</a:t>
            </a:r>
          </a:p>
          <a:p>
            <a:pPr lvl="2"/>
            <a:r>
              <a:rPr lang="en-US" sz="2400" dirty="0"/>
              <a:t>Backward search</a:t>
            </a:r>
          </a:p>
          <a:p>
            <a:pPr lvl="2"/>
            <a:r>
              <a:rPr lang="en-US" sz="2400" dirty="0"/>
              <a:t>Bidirectional search</a:t>
            </a:r>
          </a:p>
          <a:p>
            <a:pPr lvl="1"/>
            <a:endParaRPr lang="en-US" sz="2800" i="1" dirty="0"/>
          </a:p>
          <a:p>
            <a:endParaRPr lang="en-US" sz="3200" dirty="0"/>
          </a:p>
        </p:txBody>
      </p:sp>
      <p:sp>
        <p:nvSpPr>
          <p:cNvPr id="5" name="Slide Number Placeholder 4"/>
          <p:cNvSpPr>
            <a:spLocks noGrp="1"/>
          </p:cNvSpPr>
          <p:nvPr>
            <p:ph type="sldNum" sz="quarter" idx="4294967295"/>
          </p:nvPr>
        </p:nvSpPr>
        <p:spPr>
          <a:xfrm rot="16200000">
            <a:off x="8227377" y="5885497"/>
            <a:ext cx="1315721" cy="365125"/>
          </a:xfrm>
        </p:spPr>
        <p:txBody>
          <a:bodyPr/>
          <a:lstStyle/>
          <a:p>
            <a:fld id="{89DF0D92-C902-D140-8AA4-356D250D41FE}" type="slidenum">
              <a:rPr lang="en-US" smtClean="0"/>
              <a:pPr/>
              <a:t>34</a:t>
            </a:fld>
            <a:endParaRPr lang="en-US"/>
          </a:p>
        </p:txBody>
      </p:sp>
    </p:spTree>
    <p:extLst>
      <p:ext uri="{BB962C8B-B14F-4D97-AF65-F5344CB8AC3E}">
        <p14:creationId xmlns:p14="http://schemas.microsoft.com/office/powerpoint/2010/main" val="1960270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a:xfrm>
            <a:off x="304800" y="115888"/>
            <a:ext cx="7793038" cy="839787"/>
          </a:xfrm>
        </p:spPr>
        <p:txBody>
          <a:bodyPr/>
          <a:lstStyle/>
          <a:p>
            <a:r>
              <a:rPr lang="en-US"/>
              <a:t>Breadth-first search</a:t>
            </a:r>
          </a:p>
        </p:txBody>
      </p:sp>
      <p:sp>
        <p:nvSpPr>
          <p:cNvPr id="108546" name="Footer Placeholder 3"/>
          <p:cNvSpPr>
            <a:spLocks noGrp="1"/>
          </p:cNvSpPr>
          <p:nvPr>
            <p:ph type="ftr" sz="quarter" idx="11"/>
          </p:nvPr>
        </p:nvSpPr>
        <p:spPr>
          <a:noFill/>
        </p:spPr>
        <p:txBody>
          <a:bodyPr/>
          <a:lstStyle/>
          <a:p>
            <a:r>
              <a:rPr lang="en-US" dirty="0"/>
              <a:t>CS 561,  Sessions 2-4</a:t>
            </a:r>
          </a:p>
        </p:txBody>
      </p:sp>
      <p:sp>
        <p:nvSpPr>
          <p:cNvPr id="108547" name="Slide Number Placeholder 4"/>
          <p:cNvSpPr>
            <a:spLocks noGrp="1"/>
          </p:cNvSpPr>
          <p:nvPr>
            <p:ph type="sldNum" sz="quarter" idx="12"/>
          </p:nvPr>
        </p:nvSpPr>
        <p:spPr>
          <a:noFill/>
        </p:spPr>
        <p:txBody>
          <a:bodyPr/>
          <a:lstStyle/>
          <a:p>
            <a:fld id="{42A0E28C-CC60-834E-80CA-A77347772620}" type="slidenum">
              <a:rPr lang="en-US" smtClean="0"/>
              <a:pPr/>
              <a:t>35</a:t>
            </a:fld>
            <a:endParaRPr lang="en-US"/>
          </a:p>
        </p:txBody>
      </p:sp>
      <p:sp>
        <p:nvSpPr>
          <p:cNvPr id="108549" name="Rectangle 4"/>
          <p:cNvSpPr>
            <a:spLocks noChangeArrowheads="1"/>
          </p:cNvSpPr>
          <p:nvPr/>
        </p:nvSpPr>
        <p:spPr bwMode="auto">
          <a:xfrm>
            <a:off x="6740525" y="3227388"/>
            <a:ext cx="2133600" cy="1497012"/>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108550" name="Rectangle 5"/>
          <p:cNvSpPr>
            <a:spLocks noChangeArrowheads="1"/>
          </p:cNvSpPr>
          <p:nvPr/>
        </p:nvSpPr>
        <p:spPr bwMode="auto">
          <a:xfrm>
            <a:off x="6659563" y="3379788"/>
            <a:ext cx="2366962" cy="2514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pPr>
            <a:r>
              <a:rPr kumimoji="1" lang="en-US" sz="1800">
                <a:latin typeface="Tahoma" charset="0"/>
              </a:rPr>
              <a:t> Move downwards, level by level, until goal is reached.</a:t>
            </a:r>
          </a:p>
        </p:txBody>
      </p:sp>
      <p:grpSp>
        <p:nvGrpSpPr>
          <p:cNvPr id="108551" name="Group 6"/>
          <p:cNvGrpSpPr>
            <a:grpSpLocks/>
          </p:cNvGrpSpPr>
          <p:nvPr/>
        </p:nvGrpSpPr>
        <p:grpSpPr bwMode="auto">
          <a:xfrm>
            <a:off x="152400" y="2667000"/>
            <a:ext cx="6553200" cy="4114800"/>
            <a:chOff x="96" y="864"/>
            <a:chExt cx="4128" cy="2592"/>
          </a:xfrm>
        </p:grpSpPr>
        <p:sp>
          <p:nvSpPr>
            <p:cNvPr id="108564" name="Rectangle 7"/>
            <p:cNvSpPr>
              <a:spLocks noChangeArrowheads="1"/>
            </p:cNvSpPr>
            <p:nvPr/>
          </p:nvSpPr>
          <p:spPr bwMode="auto">
            <a:xfrm>
              <a:off x="96" y="864"/>
              <a:ext cx="4128" cy="259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03112" name="Oval 8"/>
            <p:cNvSpPr>
              <a:spLocks noChangeArrowheads="1"/>
            </p:cNvSpPr>
            <p:nvPr/>
          </p:nvSpPr>
          <p:spPr bwMode="auto">
            <a:xfrm>
              <a:off x="1968" y="920"/>
              <a:ext cx="218" cy="142"/>
            </a:xfrm>
            <a:prstGeom prst="ellipse">
              <a:avLst/>
            </a:prstGeom>
            <a:solidFill>
              <a:srgbClr val="FFCC00"/>
            </a:solidFill>
            <a:ln w="28575">
              <a:solidFill>
                <a:schemeClr val="tx1"/>
              </a:solidFill>
              <a:round/>
              <a:headEnd/>
              <a:tailEnd/>
            </a:ln>
            <a:effectLst/>
          </p:spPr>
          <p:txBody>
            <a:bodyPr wrap="none" anchor="ctr">
              <a:prstTxWarp prst="textNoShape">
                <a:avLst/>
              </a:prstTxWarp>
            </a:bodyPr>
            <a:lstStyle/>
            <a:p>
              <a:pPr algn="ctr"/>
              <a:endParaRPr lang="en-GB">
                <a:solidFill>
                  <a:srgbClr val="660066"/>
                </a:solidFill>
                <a:effectLst>
                  <a:outerShdw blurRad="38100" dist="38100" dir="2700000" algn="tl">
                    <a:srgbClr val="000000"/>
                  </a:outerShdw>
                </a:effectLst>
                <a:latin typeface="Comic Sans MS" charset="0"/>
              </a:endParaRPr>
            </a:p>
          </p:txBody>
        </p:sp>
        <p:sp>
          <p:nvSpPr>
            <p:cNvPr id="303113" name="Text Box 9"/>
            <p:cNvSpPr txBox="1">
              <a:spLocks noChangeArrowheads="1"/>
            </p:cNvSpPr>
            <p:nvPr/>
          </p:nvSpPr>
          <p:spPr bwMode="auto">
            <a:xfrm>
              <a:off x="1976" y="864"/>
              <a:ext cx="204"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S</a:t>
              </a:r>
              <a:endParaRPr lang="en-US" sz="2400" b="1">
                <a:effectLst>
                  <a:outerShdw blurRad="38100" dist="38100" dir="2700000" algn="tl">
                    <a:srgbClr val="DDDDDD"/>
                  </a:outerShdw>
                </a:effectLst>
                <a:latin typeface="Arial Narrow" charset="0"/>
              </a:endParaRPr>
            </a:p>
          </p:txBody>
        </p:sp>
        <p:sp>
          <p:nvSpPr>
            <p:cNvPr id="108567" name="Oval 10"/>
            <p:cNvSpPr>
              <a:spLocks noChangeArrowheads="1"/>
            </p:cNvSpPr>
            <p:nvPr/>
          </p:nvSpPr>
          <p:spPr bwMode="auto">
            <a:xfrm>
              <a:off x="960" y="1374"/>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15" name="Text Box 11"/>
            <p:cNvSpPr txBox="1">
              <a:spLocks noChangeArrowheads="1"/>
            </p:cNvSpPr>
            <p:nvPr/>
          </p:nvSpPr>
          <p:spPr bwMode="auto">
            <a:xfrm>
              <a:off x="966" y="1334"/>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A</a:t>
              </a:r>
              <a:endParaRPr lang="en-US" sz="2400" b="1">
                <a:effectLst>
                  <a:outerShdw blurRad="38100" dist="38100" dir="2700000" algn="tl">
                    <a:srgbClr val="DDDDDD"/>
                  </a:outerShdw>
                </a:effectLst>
                <a:latin typeface="Arial Narrow" charset="0"/>
              </a:endParaRPr>
            </a:p>
          </p:txBody>
        </p:sp>
        <p:sp>
          <p:nvSpPr>
            <p:cNvPr id="303116" name="Oval 12"/>
            <p:cNvSpPr>
              <a:spLocks noChangeArrowheads="1"/>
            </p:cNvSpPr>
            <p:nvPr/>
          </p:nvSpPr>
          <p:spPr bwMode="auto">
            <a:xfrm>
              <a:off x="3027" y="1371"/>
              <a:ext cx="218" cy="141"/>
            </a:xfrm>
            <a:prstGeom prst="ellipse">
              <a:avLst/>
            </a:prstGeom>
            <a:no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DDDDDD"/>
                    </a:outerShdw>
                  </a:effectLst>
                  <a:latin typeface="Arial Narrow" charset="0"/>
                </a:rPr>
                <a:t>D</a:t>
              </a:r>
              <a:endParaRPr lang="en-US" sz="2400" b="1">
                <a:effectLst>
                  <a:outerShdw blurRad="38100" dist="38100" dir="2700000" algn="tl">
                    <a:srgbClr val="DDDDDD"/>
                  </a:outerShdw>
                </a:effectLst>
                <a:latin typeface="Arial Narrow" charset="0"/>
              </a:endParaRPr>
            </a:p>
          </p:txBody>
        </p:sp>
        <p:sp>
          <p:nvSpPr>
            <p:cNvPr id="108570" name="Oval 13"/>
            <p:cNvSpPr>
              <a:spLocks noChangeArrowheads="1"/>
            </p:cNvSpPr>
            <p:nvPr/>
          </p:nvSpPr>
          <p:spPr bwMode="auto">
            <a:xfrm>
              <a:off x="432" y="1802"/>
              <a:ext cx="218" cy="141"/>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18" name="Text Box 14"/>
            <p:cNvSpPr txBox="1">
              <a:spLocks noChangeArrowheads="1"/>
            </p:cNvSpPr>
            <p:nvPr/>
          </p:nvSpPr>
          <p:spPr bwMode="auto">
            <a:xfrm>
              <a:off x="437" y="1728"/>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B</a:t>
              </a:r>
              <a:endParaRPr lang="en-US" sz="2400" b="1">
                <a:effectLst>
                  <a:outerShdw blurRad="38100" dist="38100" dir="2700000" algn="tl">
                    <a:srgbClr val="DDDDDD"/>
                  </a:outerShdw>
                </a:effectLst>
                <a:latin typeface="Arial Narrow" charset="0"/>
              </a:endParaRPr>
            </a:p>
          </p:txBody>
        </p:sp>
        <p:sp>
          <p:nvSpPr>
            <p:cNvPr id="303119" name="Oval 15"/>
            <p:cNvSpPr>
              <a:spLocks noChangeArrowheads="1"/>
            </p:cNvSpPr>
            <p:nvPr/>
          </p:nvSpPr>
          <p:spPr bwMode="auto">
            <a:xfrm>
              <a:off x="1416" y="1796"/>
              <a:ext cx="218" cy="142"/>
            </a:xfrm>
            <a:prstGeom prst="ellipse">
              <a:avLst/>
            </a:prstGeom>
            <a:no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DDDDDD"/>
                    </a:outerShdw>
                  </a:effectLst>
                  <a:latin typeface="Arial Narrow" charset="0"/>
                </a:rPr>
                <a:t>D</a:t>
              </a:r>
              <a:endParaRPr lang="en-US" sz="2400" b="1">
                <a:effectLst>
                  <a:outerShdw blurRad="38100" dist="38100" dir="2700000" algn="tl">
                    <a:srgbClr val="DDDDDD"/>
                  </a:outerShdw>
                </a:effectLst>
                <a:latin typeface="Arial Narrow" charset="0"/>
              </a:endParaRPr>
            </a:p>
          </p:txBody>
        </p:sp>
        <p:sp>
          <p:nvSpPr>
            <p:cNvPr id="108573" name="Oval 16"/>
            <p:cNvSpPr>
              <a:spLocks noChangeArrowheads="1"/>
            </p:cNvSpPr>
            <p:nvPr/>
          </p:nvSpPr>
          <p:spPr bwMode="auto">
            <a:xfrm>
              <a:off x="2381" y="1801"/>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21" name="Text Box 17"/>
            <p:cNvSpPr txBox="1">
              <a:spLocks noChangeArrowheads="1"/>
            </p:cNvSpPr>
            <p:nvPr/>
          </p:nvSpPr>
          <p:spPr bwMode="auto">
            <a:xfrm>
              <a:off x="2387" y="1728"/>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A</a:t>
              </a:r>
              <a:endParaRPr lang="en-US" sz="2400" b="1">
                <a:effectLst>
                  <a:outerShdw blurRad="38100" dist="38100" dir="2700000" algn="tl">
                    <a:srgbClr val="DDDDDD"/>
                  </a:outerShdw>
                </a:effectLst>
                <a:latin typeface="Arial Narrow" charset="0"/>
              </a:endParaRPr>
            </a:p>
          </p:txBody>
        </p:sp>
        <p:sp>
          <p:nvSpPr>
            <p:cNvPr id="303122" name="Oval 18"/>
            <p:cNvSpPr>
              <a:spLocks noChangeArrowheads="1"/>
            </p:cNvSpPr>
            <p:nvPr/>
          </p:nvSpPr>
          <p:spPr bwMode="auto">
            <a:xfrm>
              <a:off x="3581" y="1796"/>
              <a:ext cx="219" cy="142"/>
            </a:xfrm>
            <a:prstGeom prst="ellipse">
              <a:avLst/>
            </a:prstGeom>
            <a:no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DDDDDD"/>
                    </a:outerShdw>
                  </a:effectLst>
                  <a:latin typeface="Arial Narrow" charset="0"/>
                </a:rPr>
                <a:t>E</a:t>
              </a:r>
              <a:endParaRPr lang="en-US" sz="2400" b="1">
                <a:effectLst>
                  <a:outerShdw blurRad="38100" dist="38100" dir="2700000" algn="tl">
                    <a:srgbClr val="DDDDDD"/>
                  </a:outerShdw>
                </a:effectLst>
                <a:latin typeface="Arial Narrow" charset="0"/>
              </a:endParaRPr>
            </a:p>
          </p:txBody>
        </p:sp>
        <p:sp>
          <p:nvSpPr>
            <p:cNvPr id="108576" name="Oval 19"/>
            <p:cNvSpPr>
              <a:spLocks noChangeArrowheads="1"/>
            </p:cNvSpPr>
            <p:nvPr/>
          </p:nvSpPr>
          <p:spPr bwMode="auto">
            <a:xfrm>
              <a:off x="192" y="2226"/>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24" name="Text Box 20"/>
            <p:cNvSpPr txBox="1">
              <a:spLocks noChangeArrowheads="1"/>
            </p:cNvSpPr>
            <p:nvPr/>
          </p:nvSpPr>
          <p:spPr bwMode="auto">
            <a:xfrm>
              <a:off x="198" y="2160"/>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C</a:t>
              </a:r>
              <a:endParaRPr lang="en-US" sz="2400" b="1">
                <a:effectLst>
                  <a:outerShdw blurRad="38100" dist="38100" dir="2700000" algn="tl">
                    <a:srgbClr val="DDDDDD"/>
                  </a:outerShdw>
                </a:effectLst>
                <a:latin typeface="Arial Narrow" charset="0"/>
              </a:endParaRPr>
            </a:p>
          </p:txBody>
        </p:sp>
        <p:sp>
          <p:nvSpPr>
            <p:cNvPr id="303125" name="Oval 21"/>
            <p:cNvSpPr>
              <a:spLocks noChangeArrowheads="1"/>
            </p:cNvSpPr>
            <p:nvPr/>
          </p:nvSpPr>
          <p:spPr bwMode="auto">
            <a:xfrm>
              <a:off x="720" y="2222"/>
              <a:ext cx="219" cy="142"/>
            </a:xfrm>
            <a:prstGeom prst="ellipse">
              <a:avLst/>
            </a:prstGeom>
            <a:no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DDDDDD"/>
                    </a:outerShdw>
                  </a:effectLst>
                  <a:latin typeface="Arial Narrow" charset="0"/>
                </a:rPr>
                <a:t>E</a:t>
              </a:r>
              <a:endParaRPr lang="en-US" sz="2400" b="1">
                <a:effectLst>
                  <a:outerShdw blurRad="38100" dist="38100" dir="2700000" algn="tl">
                    <a:srgbClr val="DDDDDD"/>
                  </a:outerShdw>
                </a:effectLst>
                <a:latin typeface="Arial Narrow" charset="0"/>
              </a:endParaRPr>
            </a:p>
          </p:txBody>
        </p:sp>
        <p:sp>
          <p:nvSpPr>
            <p:cNvPr id="303126" name="Oval 22"/>
            <p:cNvSpPr>
              <a:spLocks noChangeArrowheads="1"/>
            </p:cNvSpPr>
            <p:nvPr/>
          </p:nvSpPr>
          <p:spPr bwMode="auto">
            <a:xfrm>
              <a:off x="1415" y="2222"/>
              <a:ext cx="219" cy="142"/>
            </a:xfrm>
            <a:prstGeom prst="ellipse">
              <a:avLst/>
            </a:prstGeom>
            <a:no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DDDDDD"/>
                    </a:outerShdw>
                  </a:effectLst>
                  <a:latin typeface="Arial Narrow" charset="0"/>
                </a:rPr>
                <a:t>E</a:t>
              </a:r>
              <a:endParaRPr lang="en-US" sz="2400" b="1">
                <a:effectLst>
                  <a:outerShdw blurRad="38100" dist="38100" dir="2700000" algn="tl">
                    <a:srgbClr val="DDDDDD"/>
                  </a:outerShdw>
                </a:effectLst>
                <a:latin typeface="Arial Narrow" charset="0"/>
              </a:endParaRPr>
            </a:p>
          </p:txBody>
        </p:sp>
        <p:sp>
          <p:nvSpPr>
            <p:cNvPr id="108580" name="Oval 23"/>
            <p:cNvSpPr>
              <a:spLocks noChangeArrowheads="1"/>
            </p:cNvSpPr>
            <p:nvPr/>
          </p:nvSpPr>
          <p:spPr bwMode="auto">
            <a:xfrm>
              <a:off x="2381" y="2227"/>
              <a:ext cx="218"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28" name="Text Box 24"/>
            <p:cNvSpPr txBox="1">
              <a:spLocks noChangeArrowheads="1"/>
            </p:cNvSpPr>
            <p:nvPr/>
          </p:nvSpPr>
          <p:spPr bwMode="auto">
            <a:xfrm>
              <a:off x="2386" y="2160"/>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B</a:t>
              </a:r>
              <a:endParaRPr lang="en-US" sz="2400" b="1">
                <a:effectLst>
                  <a:outerShdw blurRad="38100" dist="38100" dir="2700000" algn="tl">
                    <a:srgbClr val="DDDDDD"/>
                  </a:outerShdw>
                </a:effectLst>
                <a:latin typeface="Arial Narrow" charset="0"/>
              </a:endParaRPr>
            </a:p>
          </p:txBody>
        </p:sp>
        <p:sp>
          <p:nvSpPr>
            <p:cNvPr id="108582" name="Oval 25"/>
            <p:cNvSpPr>
              <a:spLocks noChangeArrowheads="1"/>
            </p:cNvSpPr>
            <p:nvPr/>
          </p:nvSpPr>
          <p:spPr bwMode="auto">
            <a:xfrm>
              <a:off x="3245" y="2227"/>
              <a:ext cx="218"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30" name="Text Box 26"/>
            <p:cNvSpPr txBox="1">
              <a:spLocks noChangeArrowheads="1"/>
            </p:cNvSpPr>
            <p:nvPr/>
          </p:nvSpPr>
          <p:spPr bwMode="auto">
            <a:xfrm>
              <a:off x="3250" y="2160"/>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B</a:t>
              </a:r>
              <a:endParaRPr lang="en-US" sz="2400" b="1">
                <a:effectLst>
                  <a:outerShdw blurRad="38100" dist="38100" dir="2700000" algn="tl">
                    <a:srgbClr val="DDDDDD"/>
                  </a:outerShdw>
                </a:effectLst>
                <a:latin typeface="Arial Narrow" charset="0"/>
              </a:endParaRPr>
            </a:p>
          </p:txBody>
        </p:sp>
        <p:sp>
          <p:nvSpPr>
            <p:cNvPr id="108584" name="Oval 27"/>
            <p:cNvSpPr>
              <a:spLocks noChangeArrowheads="1"/>
            </p:cNvSpPr>
            <p:nvPr/>
          </p:nvSpPr>
          <p:spPr bwMode="auto">
            <a:xfrm>
              <a:off x="3869" y="2219"/>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32" name="Text Box 28"/>
            <p:cNvSpPr txBox="1">
              <a:spLocks noChangeArrowheads="1"/>
            </p:cNvSpPr>
            <p:nvPr/>
          </p:nvSpPr>
          <p:spPr bwMode="auto">
            <a:xfrm>
              <a:off x="3878" y="2160"/>
              <a:ext cx="196"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F</a:t>
              </a:r>
              <a:endParaRPr lang="en-US" sz="2400" b="1">
                <a:effectLst>
                  <a:outerShdw blurRad="38100" dist="38100" dir="2700000" algn="tl">
                    <a:srgbClr val="DDDDDD"/>
                  </a:outerShdw>
                </a:effectLst>
                <a:latin typeface="Arial Narrow" charset="0"/>
              </a:endParaRPr>
            </a:p>
          </p:txBody>
        </p:sp>
        <p:sp>
          <p:nvSpPr>
            <p:cNvPr id="303133" name="Oval 29"/>
            <p:cNvSpPr>
              <a:spLocks noChangeArrowheads="1"/>
            </p:cNvSpPr>
            <p:nvPr/>
          </p:nvSpPr>
          <p:spPr bwMode="auto">
            <a:xfrm>
              <a:off x="483" y="2625"/>
              <a:ext cx="218" cy="142"/>
            </a:xfrm>
            <a:prstGeom prst="ellipse">
              <a:avLst/>
            </a:prstGeom>
            <a:no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DDDDDD"/>
                    </a:outerShdw>
                  </a:effectLst>
                  <a:latin typeface="Arial Narrow" charset="0"/>
                </a:rPr>
                <a:t>D</a:t>
              </a:r>
              <a:endParaRPr lang="en-US" sz="2400" b="1">
                <a:effectLst>
                  <a:outerShdw blurRad="38100" dist="38100" dir="2700000" algn="tl">
                    <a:srgbClr val="DDDDDD"/>
                  </a:outerShdw>
                </a:effectLst>
                <a:latin typeface="Arial Narrow" charset="0"/>
              </a:endParaRPr>
            </a:p>
          </p:txBody>
        </p:sp>
        <p:sp>
          <p:nvSpPr>
            <p:cNvPr id="108587" name="Oval 30"/>
            <p:cNvSpPr>
              <a:spLocks noChangeArrowheads="1"/>
            </p:cNvSpPr>
            <p:nvPr/>
          </p:nvSpPr>
          <p:spPr bwMode="auto">
            <a:xfrm>
              <a:off x="893" y="2622"/>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35" name="Text Box 31"/>
            <p:cNvSpPr txBox="1">
              <a:spLocks noChangeArrowheads="1"/>
            </p:cNvSpPr>
            <p:nvPr/>
          </p:nvSpPr>
          <p:spPr bwMode="auto">
            <a:xfrm>
              <a:off x="908" y="2582"/>
              <a:ext cx="196"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F</a:t>
              </a:r>
              <a:endParaRPr lang="en-US" sz="2400" b="1">
                <a:effectLst>
                  <a:outerShdw blurRad="38100" dist="38100" dir="2700000" algn="tl">
                    <a:srgbClr val="DDDDDD"/>
                  </a:outerShdw>
                </a:effectLst>
                <a:latin typeface="Arial Narrow" charset="0"/>
              </a:endParaRPr>
            </a:p>
          </p:txBody>
        </p:sp>
        <p:sp>
          <p:nvSpPr>
            <p:cNvPr id="108589" name="Oval 32"/>
            <p:cNvSpPr>
              <a:spLocks noChangeArrowheads="1"/>
            </p:cNvSpPr>
            <p:nvPr/>
          </p:nvSpPr>
          <p:spPr bwMode="auto">
            <a:xfrm>
              <a:off x="1248" y="2610"/>
              <a:ext cx="218"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37" name="Text Box 33"/>
            <p:cNvSpPr txBox="1">
              <a:spLocks noChangeArrowheads="1"/>
            </p:cNvSpPr>
            <p:nvPr/>
          </p:nvSpPr>
          <p:spPr bwMode="auto">
            <a:xfrm>
              <a:off x="1253" y="2544"/>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B</a:t>
              </a:r>
              <a:endParaRPr lang="en-US" sz="2400" b="1">
                <a:effectLst>
                  <a:outerShdw blurRad="38100" dist="38100" dir="2700000" algn="tl">
                    <a:srgbClr val="DDDDDD"/>
                  </a:outerShdw>
                </a:effectLst>
                <a:latin typeface="Arial Narrow" charset="0"/>
              </a:endParaRPr>
            </a:p>
          </p:txBody>
        </p:sp>
        <p:sp>
          <p:nvSpPr>
            <p:cNvPr id="108591" name="Oval 34"/>
            <p:cNvSpPr>
              <a:spLocks noChangeArrowheads="1"/>
            </p:cNvSpPr>
            <p:nvPr/>
          </p:nvSpPr>
          <p:spPr bwMode="auto">
            <a:xfrm>
              <a:off x="1632" y="2622"/>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39" name="Text Box 35"/>
            <p:cNvSpPr txBox="1">
              <a:spLocks noChangeArrowheads="1"/>
            </p:cNvSpPr>
            <p:nvPr/>
          </p:nvSpPr>
          <p:spPr bwMode="auto">
            <a:xfrm>
              <a:off x="1641" y="2582"/>
              <a:ext cx="196"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F</a:t>
              </a:r>
              <a:endParaRPr lang="en-US" sz="2400" b="1">
                <a:effectLst>
                  <a:outerShdw blurRad="38100" dist="38100" dir="2700000" algn="tl">
                    <a:srgbClr val="DDDDDD"/>
                  </a:outerShdw>
                </a:effectLst>
                <a:latin typeface="Arial Narrow" charset="0"/>
              </a:endParaRPr>
            </a:p>
          </p:txBody>
        </p:sp>
        <p:sp>
          <p:nvSpPr>
            <p:cNvPr id="108593" name="Oval 36"/>
            <p:cNvSpPr>
              <a:spLocks noChangeArrowheads="1"/>
            </p:cNvSpPr>
            <p:nvPr/>
          </p:nvSpPr>
          <p:spPr bwMode="auto">
            <a:xfrm>
              <a:off x="2141" y="2629"/>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41" name="Text Box 37"/>
            <p:cNvSpPr txBox="1">
              <a:spLocks noChangeArrowheads="1"/>
            </p:cNvSpPr>
            <p:nvPr/>
          </p:nvSpPr>
          <p:spPr bwMode="auto">
            <a:xfrm>
              <a:off x="2147" y="2582"/>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C</a:t>
              </a:r>
              <a:endParaRPr lang="en-US" sz="2400" b="1">
                <a:effectLst>
                  <a:outerShdw blurRad="38100" dist="38100" dir="2700000" algn="tl">
                    <a:srgbClr val="DDDDDD"/>
                  </a:outerShdw>
                </a:effectLst>
                <a:latin typeface="Arial Narrow" charset="0"/>
              </a:endParaRPr>
            </a:p>
          </p:txBody>
        </p:sp>
        <p:sp>
          <p:nvSpPr>
            <p:cNvPr id="303142" name="Oval 38"/>
            <p:cNvSpPr>
              <a:spLocks noChangeArrowheads="1"/>
            </p:cNvSpPr>
            <p:nvPr/>
          </p:nvSpPr>
          <p:spPr bwMode="auto">
            <a:xfrm>
              <a:off x="2621" y="2625"/>
              <a:ext cx="219" cy="142"/>
            </a:xfrm>
            <a:prstGeom prst="ellipse">
              <a:avLst/>
            </a:prstGeom>
            <a:no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DDDDDD"/>
                    </a:outerShdw>
                  </a:effectLst>
                  <a:latin typeface="Arial Narrow" charset="0"/>
                </a:rPr>
                <a:t>E</a:t>
              </a:r>
              <a:endParaRPr lang="en-US" sz="2400" b="1">
                <a:effectLst>
                  <a:outerShdw blurRad="38100" dist="38100" dir="2700000" algn="tl">
                    <a:srgbClr val="DDDDDD"/>
                  </a:outerShdw>
                </a:effectLst>
                <a:latin typeface="Arial Narrow" charset="0"/>
              </a:endParaRPr>
            </a:p>
          </p:txBody>
        </p:sp>
        <p:sp>
          <p:nvSpPr>
            <p:cNvPr id="108596" name="Oval 39"/>
            <p:cNvSpPr>
              <a:spLocks noChangeArrowheads="1"/>
            </p:cNvSpPr>
            <p:nvPr/>
          </p:nvSpPr>
          <p:spPr bwMode="auto">
            <a:xfrm>
              <a:off x="3061" y="2629"/>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44" name="Text Box 40"/>
            <p:cNvSpPr txBox="1">
              <a:spLocks noChangeArrowheads="1"/>
            </p:cNvSpPr>
            <p:nvPr/>
          </p:nvSpPr>
          <p:spPr bwMode="auto">
            <a:xfrm>
              <a:off x="3067" y="2582"/>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A</a:t>
              </a:r>
              <a:endParaRPr lang="en-US" sz="2400" b="1">
                <a:effectLst>
                  <a:outerShdw blurRad="38100" dist="38100" dir="2700000" algn="tl">
                    <a:srgbClr val="DDDDDD"/>
                  </a:outerShdw>
                </a:effectLst>
                <a:latin typeface="Arial Narrow" charset="0"/>
              </a:endParaRPr>
            </a:p>
          </p:txBody>
        </p:sp>
        <p:sp>
          <p:nvSpPr>
            <p:cNvPr id="108598" name="Oval 41"/>
            <p:cNvSpPr>
              <a:spLocks noChangeArrowheads="1"/>
            </p:cNvSpPr>
            <p:nvPr/>
          </p:nvSpPr>
          <p:spPr bwMode="auto">
            <a:xfrm>
              <a:off x="3441" y="2629"/>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46" name="Text Box 42"/>
            <p:cNvSpPr txBox="1">
              <a:spLocks noChangeArrowheads="1"/>
            </p:cNvSpPr>
            <p:nvPr/>
          </p:nvSpPr>
          <p:spPr bwMode="auto">
            <a:xfrm>
              <a:off x="3447" y="2592"/>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C</a:t>
              </a:r>
              <a:endParaRPr lang="en-US" sz="2400" b="1">
                <a:effectLst>
                  <a:outerShdw blurRad="38100" dist="38100" dir="2700000" algn="tl">
                    <a:srgbClr val="DDDDDD"/>
                  </a:outerShdw>
                </a:effectLst>
                <a:latin typeface="Arial Narrow" charset="0"/>
              </a:endParaRPr>
            </a:p>
          </p:txBody>
        </p:sp>
        <p:sp>
          <p:nvSpPr>
            <p:cNvPr id="303147" name="Oval 43"/>
            <p:cNvSpPr>
              <a:spLocks noChangeArrowheads="1"/>
            </p:cNvSpPr>
            <p:nvPr/>
          </p:nvSpPr>
          <p:spPr bwMode="auto">
            <a:xfrm>
              <a:off x="3870" y="2625"/>
              <a:ext cx="219" cy="142"/>
            </a:xfrm>
            <a:prstGeom prst="ellipse">
              <a:avLst/>
            </a:prstGeom>
            <a:solidFill>
              <a:srgbClr val="FFCC00"/>
            </a:solid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FFFFFF"/>
                    </a:outerShdw>
                  </a:effectLst>
                  <a:latin typeface="Arial Narrow" charset="0"/>
                </a:rPr>
                <a:t>G</a:t>
              </a:r>
              <a:endParaRPr lang="en-US" sz="2400" b="1">
                <a:effectLst>
                  <a:outerShdw blurRad="38100" dist="38100" dir="2700000" algn="tl">
                    <a:srgbClr val="FFFFFF"/>
                  </a:outerShdw>
                </a:effectLst>
                <a:latin typeface="Arial Narrow" charset="0"/>
              </a:endParaRPr>
            </a:p>
          </p:txBody>
        </p:sp>
        <p:sp>
          <p:nvSpPr>
            <p:cNvPr id="303148" name="Oval 44"/>
            <p:cNvSpPr>
              <a:spLocks noChangeArrowheads="1"/>
            </p:cNvSpPr>
            <p:nvPr/>
          </p:nvSpPr>
          <p:spPr bwMode="auto">
            <a:xfrm>
              <a:off x="2621" y="3266"/>
              <a:ext cx="219" cy="142"/>
            </a:xfrm>
            <a:prstGeom prst="ellipse">
              <a:avLst/>
            </a:prstGeom>
            <a:solidFill>
              <a:srgbClr val="FFCC00"/>
            </a:solid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FFFFFF"/>
                    </a:outerShdw>
                  </a:effectLst>
                  <a:latin typeface="Arial Narrow" charset="0"/>
                </a:rPr>
                <a:t>G</a:t>
              </a:r>
            </a:p>
          </p:txBody>
        </p:sp>
        <p:sp>
          <p:nvSpPr>
            <p:cNvPr id="303149" name="Oval 45"/>
            <p:cNvSpPr>
              <a:spLocks noChangeArrowheads="1"/>
            </p:cNvSpPr>
            <p:nvPr/>
          </p:nvSpPr>
          <p:spPr bwMode="auto">
            <a:xfrm>
              <a:off x="1613" y="2989"/>
              <a:ext cx="219" cy="142"/>
            </a:xfrm>
            <a:prstGeom prst="ellipse">
              <a:avLst/>
            </a:prstGeom>
            <a:solidFill>
              <a:srgbClr val="FFCC00"/>
            </a:solid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FFFFFF"/>
                    </a:outerShdw>
                  </a:effectLst>
                  <a:latin typeface="Arial Narrow" charset="0"/>
                </a:rPr>
                <a:t>G</a:t>
              </a:r>
              <a:endParaRPr lang="en-US" sz="2400" b="1">
                <a:effectLst>
                  <a:outerShdw blurRad="38100" dist="38100" dir="2700000" algn="tl">
                    <a:srgbClr val="FFFFFF"/>
                  </a:outerShdw>
                </a:effectLst>
                <a:latin typeface="Arial Narrow" charset="0"/>
              </a:endParaRPr>
            </a:p>
          </p:txBody>
        </p:sp>
        <p:sp>
          <p:nvSpPr>
            <p:cNvPr id="303150" name="Oval 46"/>
            <p:cNvSpPr>
              <a:spLocks noChangeArrowheads="1"/>
            </p:cNvSpPr>
            <p:nvPr/>
          </p:nvSpPr>
          <p:spPr bwMode="auto">
            <a:xfrm>
              <a:off x="893" y="2989"/>
              <a:ext cx="219" cy="142"/>
            </a:xfrm>
            <a:prstGeom prst="ellipse">
              <a:avLst/>
            </a:prstGeom>
            <a:solidFill>
              <a:srgbClr val="FFCC00"/>
            </a:solidFill>
            <a:ln w="28575">
              <a:solidFill>
                <a:schemeClr val="tx1"/>
              </a:solidFill>
              <a:round/>
              <a:headEnd/>
              <a:tailEnd/>
            </a:ln>
            <a:effectLst/>
          </p:spPr>
          <p:txBody>
            <a:bodyPr wrap="none" anchor="ctr">
              <a:prstTxWarp prst="textNoShape">
                <a:avLst/>
              </a:prstTxWarp>
            </a:bodyPr>
            <a:lstStyle/>
            <a:p>
              <a:pPr algn="ctr"/>
              <a:r>
                <a:rPr lang="en-US" sz="2000" b="1">
                  <a:effectLst>
                    <a:outerShdw blurRad="38100" dist="38100" dir="2700000" algn="tl">
                      <a:srgbClr val="FFFFFF"/>
                    </a:outerShdw>
                  </a:effectLst>
                  <a:latin typeface="Arial Narrow" charset="0"/>
                </a:rPr>
                <a:t>G</a:t>
              </a:r>
              <a:endParaRPr lang="en-US" sz="2400" b="1">
                <a:effectLst>
                  <a:outerShdw blurRad="38100" dist="38100" dir="2700000" algn="tl">
                    <a:srgbClr val="FFFFFF"/>
                  </a:outerShdw>
                </a:effectLst>
                <a:latin typeface="Arial Narrow" charset="0"/>
              </a:endParaRPr>
            </a:p>
          </p:txBody>
        </p:sp>
        <p:sp>
          <p:nvSpPr>
            <p:cNvPr id="108604" name="Oval 47"/>
            <p:cNvSpPr>
              <a:spLocks noChangeArrowheads="1"/>
            </p:cNvSpPr>
            <p:nvPr/>
          </p:nvSpPr>
          <p:spPr bwMode="auto">
            <a:xfrm>
              <a:off x="2621" y="2985"/>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52" name="Text Box 48"/>
            <p:cNvSpPr txBox="1">
              <a:spLocks noChangeArrowheads="1"/>
            </p:cNvSpPr>
            <p:nvPr/>
          </p:nvSpPr>
          <p:spPr bwMode="auto">
            <a:xfrm>
              <a:off x="2630" y="2928"/>
              <a:ext cx="196"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F</a:t>
              </a:r>
              <a:endParaRPr lang="en-US" sz="2400" b="1">
                <a:effectLst>
                  <a:outerShdw blurRad="38100" dist="38100" dir="2700000" algn="tl">
                    <a:srgbClr val="DDDDDD"/>
                  </a:outerShdw>
                </a:effectLst>
                <a:latin typeface="Arial Narrow" charset="0"/>
              </a:endParaRPr>
            </a:p>
          </p:txBody>
        </p:sp>
        <p:cxnSp>
          <p:nvCxnSpPr>
            <p:cNvPr id="108606" name="AutoShape 49"/>
            <p:cNvCxnSpPr>
              <a:cxnSpLocks noChangeShapeType="1"/>
              <a:stCxn id="303113" idx="1"/>
              <a:endCxn id="303115" idx="0"/>
            </p:cNvCxnSpPr>
            <p:nvPr/>
          </p:nvCxnSpPr>
          <p:spPr bwMode="auto">
            <a:xfrm flipH="1">
              <a:off x="1072" y="989"/>
              <a:ext cx="904" cy="345"/>
            </a:xfrm>
            <a:prstGeom prst="straightConnector1">
              <a:avLst/>
            </a:prstGeom>
            <a:noFill/>
            <a:ln w="28575">
              <a:solidFill>
                <a:schemeClr val="tx1"/>
              </a:solidFill>
              <a:round/>
              <a:headEnd/>
              <a:tailEnd/>
            </a:ln>
          </p:spPr>
        </p:cxnSp>
        <p:cxnSp>
          <p:nvCxnSpPr>
            <p:cNvPr id="108607" name="AutoShape 50"/>
            <p:cNvCxnSpPr>
              <a:cxnSpLocks noChangeShapeType="1"/>
              <a:stCxn id="303113" idx="3"/>
              <a:endCxn id="303116" idx="1"/>
            </p:cNvCxnSpPr>
            <p:nvPr/>
          </p:nvCxnSpPr>
          <p:spPr bwMode="auto">
            <a:xfrm>
              <a:off x="2180" y="989"/>
              <a:ext cx="879" cy="394"/>
            </a:xfrm>
            <a:prstGeom prst="straightConnector1">
              <a:avLst/>
            </a:prstGeom>
            <a:noFill/>
            <a:ln w="28575">
              <a:solidFill>
                <a:schemeClr val="tx1"/>
              </a:solidFill>
              <a:round/>
              <a:headEnd/>
              <a:tailEnd/>
            </a:ln>
          </p:spPr>
        </p:cxnSp>
        <p:cxnSp>
          <p:nvCxnSpPr>
            <p:cNvPr id="108608" name="AutoShape 51"/>
            <p:cNvCxnSpPr>
              <a:cxnSpLocks noChangeShapeType="1"/>
              <a:stCxn id="303115" idx="1"/>
              <a:endCxn id="303118" idx="0"/>
            </p:cNvCxnSpPr>
            <p:nvPr/>
          </p:nvCxnSpPr>
          <p:spPr bwMode="auto">
            <a:xfrm flipH="1">
              <a:off x="543" y="1459"/>
              <a:ext cx="423" cy="269"/>
            </a:xfrm>
            <a:prstGeom prst="straightConnector1">
              <a:avLst/>
            </a:prstGeom>
            <a:noFill/>
            <a:ln w="28575">
              <a:solidFill>
                <a:schemeClr val="tx1"/>
              </a:solidFill>
              <a:round/>
              <a:headEnd/>
              <a:tailEnd/>
            </a:ln>
          </p:spPr>
        </p:cxnSp>
        <p:cxnSp>
          <p:nvCxnSpPr>
            <p:cNvPr id="108609" name="AutoShape 52"/>
            <p:cNvCxnSpPr>
              <a:cxnSpLocks noChangeShapeType="1"/>
              <a:stCxn id="303118" idx="1"/>
              <a:endCxn id="303124" idx="0"/>
            </p:cNvCxnSpPr>
            <p:nvPr/>
          </p:nvCxnSpPr>
          <p:spPr bwMode="auto">
            <a:xfrm flipH="1">
              <a:off x="304" y="1853"/>
              <a:ext cx="133" cy="307"/>
            </a:xfrm>
            <a:prstGeom prst="straightConnector1">
              <a:avLst/>
            </a:prstGeom>
            <a:noFill/>
            <a:ln w="28575">
              <a:solidFill>
                <a:schemeClr val="tx1"/>
              </a:solidFill>
              <a:round/>
              <a:headEnd/>
              <a:tailEnd/>
            </a:ln>
          </p:spPr>
        </p:cxnSp>
        <p:cxnSp>
          <p:nvCxnSpPr>
            <p:cNvPr id="108610" name="AutoShape 53"/>
            <p:cNvCxnSpPr>
              <a:cxnSpLocks noChangeShapeType="1"/>
              <a:stCxn id="303118" idx="3"/>
              <a:endCxn id="303125" idx="0"/>
            </p:cNvCxnSpPr>
            <p:nvPr/>
          </p:nvCxnSpPr>
          <p:spPr bwMode="auto">
            <a:xfrm>
              <a:off x="648" y="1853"/>
              <a:ext cx="182" cy="360"/>
            </a:xfrm>
            <a:prstGeom prst="straightConnector1">
              <a:avLst/>
            </a:prstGeom>
            <a:noFill/>
            <a:ln w="28575">
              <a:solidFill>
                <a:schemeClr val="tx1"/>
              </a:solidFill>
              <a:round/>
              <a:headEnd/>
              <a:tailEnd/>
            </a:ln>
          </p:spPr>
        </p:cxnSp>
        <p:cxnSp>
          <p:nvCxnSpPr>
            <p:cNvPr id="108611" name="AutoShape 54"/>
            <p:cNvCxnSpPr>
              <a:cxnSpLocks noChangeShapeType="1"/>
              <a:stCxn id="303115" idx="3"/>
              <a:endCxn id="303119" idx="0"/>
            </p:cNvCxnSpPr>
            <p:nvPr/>
          </p:nvCxnSpPr>
          <p:spPr bwMode="auto">
            <a:xfrm>
              <a:off x="1177" y="1459"/>
              <a:ext cx="348" cy="328"/>
            </a:xfrm>
            <a:prstGeom prst="straightConnector1">
              <a:avLst/>
            </a:prstGeom>
            <a:noFill/>
            <a:ln w="28575">
              <a:solidFill>
                <a:schemeClr val="tx1"/>
              </a:solidFill>
              <a:round/>
              <a:headEnd/>
              <a:tailEnd/>
            </a:ln>
          </p:spPr>
        </p:cxnSp>
        <p:cxnSp>
          <p:nvCxnSpPr>
            <p:cNvPr id="108612" name="AutoShape 55"/>
            <p:cNvCxnSpPr>
              <a:cxnSpLocks noChangeShapeType="1"/>
              <a:stCxn id="303116" idx="2"/>
              <a:endCxn id="303121" idx="0"/>
            </p:cNvCxnSpPr>
            <p:nvPr/>
          </p:nvCxnSpPr>
          <p:spPr bwMode="auto">
            <a:xfrm flipH="1">
              <a:off x="2493" y="1442"/>
              <a:ext cx="525" cy="286"/>
            </a:xfrm>
            <a:prstGeom prst="straightConnector1">
              <a:avLst/>
            </a:prstGeom>
            <a:noFill/>
            <a:ln w="28575">
              <a:solidFill>
                <a:schemeClr val="tx1"/>
              </a:solidFill>
              <a:round/>
              <a:headEnd/>
              <a:tailEnd/>
            </a:ln>
          </p:spPr>
        </p:cxnSp>
        <p:cxnSp>
          <p:nvCxnSpPr>
            <p:cNvPr id="108613" name="AutoShape 56"/>
            <p:cNvCxnSpPr>
              <a:cxnSpLocks noChangeShapeType="1"/>
              <a:stCxn id="303116" idx="6"/>
              <a:endCxn id="303122" idx="0"/>
            </p:cNvCxnSpPr>
            <p:nvPr/>
          </p:nvCxnSpPr>
          <p:spPr bwMode="auto">
            <a:xfrm>
              <a:off x="3254" y="1441"/>
              <a:ext cx="437" cy="348"/>
            </a:xfrm>
            <a:prstGeom prst="straightConnector1">
              <a:avLst/>
            </a:prstGeom>
            <a:noFill/>
            <a:ln w="28575">
              <a:solidFill>
                <a:schemeClr val="tx1"/>
              </a:solidFill>
              <a:round/>
              <a:headEnd/>
              <a:tailEnd/>
            </a:ln>
          </p:spPr>
        </p:cxnSp>
        <p:cxnSp>
          <p:nvCxnSpPr>
            <p:cNvPr id="108614" name="AutoShape 57"/>
            <p:cNvCxnSpPr>
              <a:cxnSpLocks noChangeShapeType="1"/>
              <a:stCxn id="303119" idx="4"/>
              <a:endCxn id="303126" idx="0"/>
            </p:cNvCxnSpPr>
            <p:nvPr/>
          </p:nvCxnSpPr>
          <p:spPr bwMode="auto">
            <a:xfrm>
              <a:off x="1525" y="1946"/>
              <a:ext cx="0" cy="269"/>
            </a:xfrm>
            <a:prstGeom prst="straightConnector1">
              <a:avLst/>
            </a:prstGeom>
            <a:noFill/>
            <a:ln w="28575">
              <a:solidFill>
                <a:schemeClr val="tx1"/>
              </a:solidFill>
              <a:round/>
              <a:headEnd/>
              <a:tailEnd/>
            </a:ln>
          </p:spPr>
        </p:cxnSp>
        <p:cxnSp>
          <p:nvCxnSpPr>
            <p:cNvPr id="108615" name="AutoShape 58"/>
            <p:cNvCxnSpPr>
              <a:cxnSpLocks noChangeShapeType="1"/>
              <a:stCxn id="303121" idx="2"/>
              <a:endCxn id="303128" idx="0"/>
            </p:cNvCxnSpPr>
            <p:nvPr/>
          </p:nvCxnSpPr>
          <p:spPr bwMode="auto">
            <a:xfrm flipH="1">
              <a:off x="2492" y="1978"/>
              <a:ext cx="1" cy="182"/>
            </a:xfrm>
            <a:prstGeom prst="straightConnector1">
              <a:avLst/>
            </a:prstGeom>
            <a:noFill/>
            <a:ln w="28575">
              <a:solidFill>
                <a:schemeClr val="tx1"/>
              </a:solidFill>
              <a:round/>
              <a:headEnd/>
              <a:tailEnd/>
            </a:ln>
          </p:spPr>
        </p:cxnSp>
        <p:cxnSp>
          <p:nvCxnSpPr>
            <p:cNvPr id="108616" name="AutoShape 59"/>
            <p:cNvCxnSpPr>
              <a:cxnSpLocks noChangeShapeType="1"/>
              <a:stCxn id="303122" idx="2"/>
              <a:endCxn id="303130" idx="0"/>
            </p:cNvCxnSpPr>
            <p:nvPr/>
          </p:nvCxnSpPr>
          <p:spPr bwMode="auto">
            <a:xfrm flipH="1">
              <a:off x="3356" y="1867"/>
              <a:ext cx="216" cy="293"/>
            </a:xfrm>
            <a:prstGeom prst="straightConnector1">
              <a:avLst/>
            </a:prstGeom>
            <a:noFill/>
            <a:ln w="28575">
              <a:solidFill>
                <a:schemeClr val="tx1"/>
              </a:solidFill>
              <a:round/>
              <a:headEnd/>
              <a:tailEnd/>
            </a:ln>
          </p:spPr>
        </p:cxnSp>
        <p:cxnSp>
          <p:nvCxnSpPr>
            <p:cNvPr id="108617" name="AutoShape 60"/>
            <p:cNvCxnSpPr>
              <a:cxnSpLocks noChangeShapeType="1"/>
              <a:stCxn id="303122" idx="6"/>
              <a:endCxn id="303132" idx="0"/>
            </p:cNvCxnSpPr>
            <p:nvPr/>
          </p:nvCxnSpPr>
          <p:spPr bwMode="auto">
            <a:xfrm>
              <a:off x="3809" y="1867"/>
              <a:ext cx="167" cy="293"/>
            </a:xfrm>
            <a:prstGeom prst="straightConnector1">
              <a:avLst/>
            </a:prstGeom>
            <a:noFill/>
            <a:ln w="28575">
              <a:solidFill>
                <a:schemeClr val="tx1"/>
              </a:solidFill>
              <a:round/>
              <a:headEnd/>
              <a:tailEnd/>
            </a:ln>
          </p:spPr>
        </p:cxnSp>
        <p:cxnSp>
          <p:nvCxnSpPr>
            <p:cNvPr id="108618" name="AutoShape 61"/>
            <p:cNvCxnSpPr>
              <a:cxnSpLocks noChangeShapeType="1"/>
              <a:stCxn id="303125" idx="2"/>
              <a:endCxn id="303133" idx="0"/>
            </p:cNvCxnSpPr>
            <p:nvPr/>
          </p:nvCxnSpPr>
          <p:spPr bwMode="auto">
            <a:xfrm flipH="1">
              <a:off x="592" y="2293"/>
              <a:ext cx="119" cy="325"/>
            </a:xfrm>
            <a:prstGeom prst="straightConnector1">
              <a:avLst/>
            </a:prstGeom>
            <a:noFill/>
            <a:ln w="28575">
              <a:solidFill>
                <a:schemeClr val="tx1"/>
              </a:solidFill>
              <a:round/>
              <a:headEnd/>
              <a:tailEnd/>
            </a:ln>
          </p:spPr>
        </p:cxnSp>
        <p:cxnSp>
          <p:nvCxnSpPr>
            <p:cNvPr id="108619" name="AutoShape 62"/>
            <p:cNvCxnSpPr>
              <a:cxnSpLocks noChangeShapeType="1"/>
              <a:stCxn id="303125" idx="6"/>
              <a:endCxn id="303135" idx="0"/>
            </p:cNvCxnSpPr>
            <p:nvPr/>
          </p:nvCxnSpPr>
          <p:spPr bwMode="auto">
            <a:xfrm>
              <a:off x="948" y="2293"/>
              <a:ext cx="58" cy="289"/>
            </a:xfrm>
            <a:prstGeom prst="straightConnector1">
              <a:avLst/>
            </a:prstGeom>
            <a:noFill/>
            <a:ln w="28575">
              <a:solidFill>
                <a:schemeClr val="tx1"/>
              </a:solidFill>
              <a:round/>
              <a:headEnd/>
              <a:tailEnd/>
            </a:ln>
          </p:spPr>
        </p:cxnSp>
        <p:cxnSp>
          <p:nvCxnSpPr>
            <p:cNvPr id="108620" name="AutoShape 63"/>
            <p:cNvCxnSpPr>
              <a:cxnSpLocks noChangeShapeType="1"/>
              <a:stCxn id="303135" idx="2"/>
              <a:endCxn id="303150" idx="0"/>
            </p:cNvCxnSpPr>
            <p:nvPr/>
          </p:nvCxnSpPr>
          <p:spPr bwMode="auto">
            <a:xfrm flipH="1">
              <a:off x="1003" y="2832"/>
              <a:ext cx="3" cy="148"/>
            </a:xfrm>
            <a:prstGeom prst="straightConnector1">
              <a:avLst/>
            </a:prstGeom>
            <a:noFill/>
            <a:ln w="28575">
              <a:solidFill>
                <a:schemeClr val="tx1"/>
              </a:solidFill>
              <a:round/>
              <a:headEnd/>
              <a:tailEnd/>
            </a:ln>
          </p:spPr>
        </p:cxnSp>
        <p:sp>
          <p:nvSpPr>
            <p:cNvPr id="108621" name="Oval 64"/>
            <p:cNvSpPr>
              <a:spLocks noChangeArrowheads="1"/>
            </p:cNvSpPr>
            <p:nvPr/>
          </p:nvSpPr>
          <p:spPr bwMode="auto">
            <a:xfrm>
              <a:off x="1233" y="2993"/>
              <a:ext cx="219" cy="142"/>
            </a:xfrm>
            <a:prstGeom prst="ellipse">
              <a:avLst/>
            </a:prstGeom>
            <a:noFill/>
            <a:ln w="28575">
              <a:solidFill>
                <a:schemeClr val="tx1"/>
              </a:solidFill>
              <a:round/>
              <a:headEnd/>
              <a:tailEnd/>
            </a:ln>
          </p:spPr>
          <p:txBody>
            <a:bodyPr wrap="none" anchor="ctr">
              <a:prstTxWarp prst="textNoShape">
                <a:avLst/>
              </a:prstTxWarp>
            </a:bodyPr>
            <a:lstStyle/>
            <a:p>
              <a:endParaRPr lang="en-US"/>
            </a:p>
          </p:txBody>
        </p:sp>
        <p:sp>
          <p:nvSpPr>
            <p:cNvPr id="303169" name="Text Box 65"/>
            <p:cNvSpPr txBox="1">
              <a:spLocks noChangeArrowheads="1"/>
            </p:cNvSpPr>
            <p:nvPr/>
          </p:nvSpPr>
          <p:spPr bwMode="auto">
            <a:xfrm>
              <a:off x="1239" y="2928"/>
              <a:ext cx="211" cy="250"/>
            </a:xfrm>
            <a:prstGeom prst="rect">
              <a:avLst/>
            </a:prstGeom>
            <a:noFill/>
            <a:ln w="9525">
              <a:noFill/>
              <a:miter lim="800000"/>
              <a:headEnd/>
              <a:tailEnd/>
            </a:ln>
            <a:effectLst/>
          </p:spPr>
          <p:txBody>
            <a:bodyPr wrap="none">
              <a:prstTxWarp prst="textNoShape">
                <a:avLst/>
              </a:prstTxWarp>
              <a:spAutoFit/>
            </a:bodyPr>
            <a:lstStyle/>
            <a:p>
              <a:r>
                <a:rPr lang="en-US" sz="2000" b="1">
                  <a:effectLst>
                    <a:outerShdw blurRad="38100" dist="38100" dir="2700000" algn="tl">
                      <a:srgbClr val="DDDDDD"/>
                    </a:outerShdw>
                  </a:effectLst>
                  <a:latin typeface="Arial Narrow" charset="0"/>
                </a:rPr>
                <a:t>C</a:t>
              </a:r>
              <a:endParaRPr lang="en-US" sz="2400" b="1">
                <a:effectLst>
                  <a:outerShdw blurRad="38100" dist="38100" dir="2700000" algn="tl">
                    <a:srgbClr val="DDDDDD"/>
                  </a:outerShdw>
                </a:effectLst>
                <a:latin typeface="Arial Narrow" charset="0"/>
              </a:endParaRPr>
            </a:p>
          </p:txBody>
        </p:sp>
        <p:cxnSp>
          <p:nvCxnSpPr>
            <p:cNvPr id="108623" name="AutoShape 66"/>
            <p:cNvCxnSpPr>
              <a:cxnSpLocks noChangeShapeType="1"/>
              <a:stCxn id="303137" idx="2"/>
              <a:endCxn id="303169" idx="0"/>
            </p:cNvCxnSpPr>
            <p:nvPr/>
          </p:nvCxnSpPr>
          <p:spPr bwMode="auto">
            <a:xfrm flipH="1">
              <a:off x="1345" y="2794"/>
              <a:ext cx="14" cy="134"/>
            </a:xfrm>
            <a:prstGeom prst="straightConnector1">
              <a:avLst/>
            </a:prstGeom>
            <a:noFill/>
            <a:ln w="28575">
              <a:solidFill>
                <a:schemeClr val="tx1"/>
              </a:solidFill>
              <a:round/>
              <a:headEnd/>
              <a:tailEnd/>
            </a:ln>
          </p:spPr>
        </p:cxnSp>
        <p:cxnSp>
          <p:nvCxnSpPr>
            <p:cNvPr id="108624" name="AutoShape 67"/>
            <p:cNvCxnSpPr>
              <a:cxnSpLocks noChangeShapeType="1"/>
              <a:stCxn id="303139" idx="2"/>
              <a:endCxn id="303149" idx="0"/>
            </p:cNvCxnSpPr>
            <p:nvPr/>
          </p:nvCxnSpPr>
          <p:spPr bwMode="auto">
            <a:xfrm flipH="1">
              <a:off x="1723" y="2832"/>
              <a:ext cx="16" cy="148"/>
            </a:xfrm>
            <a:prstGeom prst="straightConnector1">
              <a:avLst/>
            </a:prstGeom>
            <a:noFill/>
            <a:ln w="28575">
              <a:solidFill>
                <a:schemeClr val="tx1"/>
              </a:solidFill>
              <a:round/>
              <a:headEnd/>
              <a:tailEnd/>
            </a:ln>
          </p:spPr>
        </p:cxnSp>
        <p:cxnSp>
          <p:nvCxnSpPr>
            <p:cNvPr id="108625" name="AutoShape 68"/>
            <p:cNvCxnSpPr>
              <a:cxnSpLocks noChangeShapeType="1"/>
              <a:stCxn id="303126" idx="2"/>
              <a:endCxn id="303137" idx="0"/>
            </p:cNvCxnSpPr>
            <p:nvPr/>
          </p:nvCxnSpPr>
          <p:spPr bwMode="auto">
            <a:xfrm flipH="1">
              <a:off x="1359" y="2293"/>
              <a:ext cx="47" cy="251"/>
            </a:xfrm>
            <a:prstGeom prst="straightConnector1">
              <a:avLst/>
            </a:prstGeom>
            <a:noFill/>
            <a:ln w="28575">
              <a:solidFill>
                <a:schemeClr val="tx1"/>
              </a:solidFill>
              <a:round/>
              <a:headEnd/>
              <a:tailEnd/>
            </a:ln>
          </p:spPr>
        </p:cxnSp>
        <p:cxnSp>
          <p:nvCxnSpPr>
            <p:cNvPr id="108626" name="AutoShape 69"/>
            <p:cNvCxnSpPr>
              <a:cxnSpLocks noChangeShapeType="1"/>
              <a:stCxn id="303126" idx="6"/>
              <a:endCxn id="303139" idx="0"/>
            </p:cNvCxnSpPr>
            <p:nvPr/>
          </p:nvCxnSpPr>
          <p:spPr bwMode="auto">
            <a:xfrm>
              <a:off x="1643" y="2293"/>
              <a:ext cx="96" cy="289"/>
            </a:xfrm>
            <a:prstGeom prst="straightConnector1">
              <a:avLst/>
            </a:prstGeom>
            <a:noFill/>
            <a:ln w="28575">
              <a:solidFill>
                <a:schemeClr val="tx1"/>
              </a:solidFill>
              <a:round/>
              <a:headEnd/>
              <a:tailEnd/>
            </a:ln>
          </p:spPr>
        </p:cxnSp>
        <p:cxnSp>
          <p:nvCxnSpPr>
            <p:cNvPr id="108627" name="AutoShape 70"/>
            <p:cNvCxnSpPr>
              <a:cxnSpLocks noChangeShapeType="1"/>
              <a:stCxn id="303128" idx="1"/>
              <a:endCxn id="303141" idx="0"/>
            </p:cNvCxnSpPr>
            <p:nvPr/>
          </p:nvCxnSpPr>
          <p:spPr bwMode="auto">
            <a:xfrm flipH="1">
              <a:off x="2253" y="2285"/>
              <a:ext cx="133" cy="297"/>
            </a:xfrm>
            <a:prstGeom prst="straightConnector1">
              <a:avLst/>
            </a:prstGeom>
            <a:noFill/>
            <a:ln w="28575">
              <a:solidFill>
                <a:schemeClr val="tx1"/>
              </a:solidFill>
              <a:round/>
              <a:headEnd/>
              <a:tailEnd/>
            </a:ln>
          </p:spPr>
        </p:cxnSp>
        <p:cxnSp>
          <p:nvCxnSpPr>
            <p:cNvPr id="108628" name="AutoShape 71"/>
            <p:cNvCxnSpPr>
              <a:cxnSpLocks noChangeShapeType="1"/>
              <a:stCxn id="303128" idx="3"/>
              <a:endCxn id="303142" idx="0"/>
            </p:cNvCxnSpPr>
            <p:nvPr/>
          </p:nvCxnSpPr>
          <p:spPr bwMode="auto">
            <a:xfrm>
              <a:off x="2597" y="2285"/>
              <a:ext cx="134" cy="331"/>
            </a:xfrm>
            <a:prstGeom prst="straightConnector1">
              <a:avLst/>
            </a:prstGeom>
            <a:noFill/>
            <a:ln w="28575">
              <a:solidFill>
                <a:schemeClr val="tx1"/>
              </a:solidFill>
              <a:round/>
              <a:headEnd/>
              <a:tailEnd/>
            </a:ln>
          </p:spPr>
        </p:cxnSp>
        <p:cxnSp>
          <p:nvCxnSpPr>
            <p:cNvPr id="108629" name="AutoShape 72"/>
            <p:cNvCxnSpPr>
              <a:cxnSpLocks noChangeShapeType="1"/>
              <a:stCxn id="303142" idx="4"/>
              <a:endCxn id="303152" idx="0"/>
            </p:cNvCxnSpPr>
            <p:nvPr/>
          </p:nvCxnSpPr>
          <p:spPr bwMode="auto">
            <a:xfrm flipH="1">
              <a:off x="2728" y="2776"/>
              <a:ext cx="3" cy="152"/>
            </a:xfrm>
            <a:prstGeom prst="straightConnector1">
              <a:avLst/>
            </a:prstGeom>
            <a:noFill/>
            <a:ln w="28575">
              <a:solidFill>
                <a:schemeClr val="tx1"/>
              </a:solidFill>
              <a:round/>
              <a:headEnd/>
              <a:tailEnd/>
            </a:ln>
          </p:spPr>
        </p:cxnSp>
        <p:cxnSp>
          <p:nvCxnSpPr>
            <p:cNvPr id="108630" name="AutoShape 73"/>
            <p:cNvCxnSpPr>
              <a:cxnSpLocks noChangeShapeType="1"/>
              <a:stCxn id="303152" idx="2"/>
              <a:endCxn id="303148" idx="0"/>
            </p:cNvCxnSpPr>
            <p:nvPr/>
          </p:nvCxnSpPr>
          <p:spPr bwMode="auto">
            <a:xfrm>
              <a:off x="2728" y="3178"/>
              <a:ext cx="3" cy="79"/>
            </a:xfrm>
            <a:prstGeom prst="straightConnector1">
              <a:avLst/>
            </a:prstGeom>
            <a:noFill/>
            <a:ln w="28575">
              <a:solidFill>
                <a:schemeClr val="tx1"/>
              </a:solidFill>
              <a:round/>
              <a:headEnd/>
              <a:tailEnd/>
            </a:ln>
          </p:spPr>
        </p:cxnSp>
        <p:cxnSp>
          <p:nvCxnSpPr>
            <p:cNvPr id="108631" name="AutoShape 74"/>
            <p:cNvCxnSpPr>
              <a:cxnSpLocks noChangeShapeType="1"/>
              <a:stCxn id="303130" idx="1"/>
              <a:endCxn id="303144" idx="0"/>
            </p:cNvCxnSpPr>
            <p:nvPr/>
          </p:nvCxnSpPr>
          <p:spPr bwMode="auto">
            <a:xfrm flipH="1">
              <a:off x="3173" y="2285"/>
              <a:ext cx="77" cy="297"/>
            </a:xfrm>
            <a:prstGeom prst="straightConnector1">
              <a:avLst/>
            </a:prstGeom>
            <a:noFill/>
            <a:ln w="28575">
              <a:solidFill>
                <a:schemeClr val="tx1"/>
              </a:solidFill>
              <a:round/>
              <a:headEnd/>
              <a:tailEnd/>
            </a:ln>
          </p:spPr>
        </p:cxnSp>
        <p:cxnSp>
          <p:nvCxnSpPr>
            <p:cNvPr id="108632" name="AutoShape 75"/>
            <p:cNvCxnSpPr>
              <a:cxnSpLocks noChangeShapeType="1"/>
              <a:stCxn id="303130" idx="3"/>
              <a:endCxn id="303146" idx="0"/>
            </p:cNvCxnSpPr>
            <p:nvPr/>
          </p:nvCxnSpPr>
          <p:spPr bwMode="auto">
            <a:xfrm>
              <a:off x="3461" y="2285"/>
              <a:ext cx="92" cy="307"/>
            </a:xfrm>
            <a:prstGeom prst="straightConnector1">
              <a:avLst/>
            </a:prstGeom>
            <a:noFill/>
            <a:ln w="28575">
              <a:solidFill>
                <a:schemeClr val="tx1"/>
              </a:solidFill>
              <a:round/>
              <a:headEnd/>
              <a:tailEnd/>
            </a:ln>
          </p:spPr>
        </p:cxnSp>
        <p:cxnSp>
          <p:nvCxnSpPr>
            <p:cNvPr id="108633" name="AutoShape 76"/>
            <p:cNvCxnSpPr>
              <a:cxnSpLocks noChangeShapeType="1"/>
              <a:stCxn id="303132" idx="2"/>
              <a:endCxn id="303147" idx="0"/>
            </p:cNvCxnSpPr>
            <p:nvPr/>
          </p:nvCxnSpPr>
          <p:spPr bwMode="auto">
            <a:xfrm>
              <a:off x="3976" y="2410"/>
              <a:ext cx="4" cy="206"/>
            </a:xfrm>
            <a:prstGeom prst="straightConnector1">
              <a:avLst/>
            </a:prstGeom>
            <a:noFill/>
            <a:ln w="28575">
              <a:solidFill>
                <a:schemeClr val="tx1"/>
              </a:solidFill>
              <a:round/>
              <a:headEnd/>
              <a:tailEnd/>
            </a:ln>
          </p:spPr>
        </p:cxnSp>
      </p:grpSp>
      <p:cxnSp>
        <p:nvCxnSpPr>
          <p:cNvPr id="303181" name="AutoShape 77"/>
          <p:cNvCxnSpPr>
            <a:cxnSpLocks noChangeShapeType="1"/>
            <a:stCxn id="303113" idx="3"/>
            <a:endCxn id="303115" idx="1"/>
          </p:cNvCxnSpPr>
          <p:nvPr/>
        </p:nvCxnSpPr>
        <p:spPr bwMode="auto">
          <a:xfrm flipH="1">
            <a:off x="1533525" y="2865438"/>
            <a:ext cx="1927225" cy="746125"/>
          </a:xfrm>
          <a:prstGeom prst="curvedConnector5">
            <a:avLst>
              <a:gd name="adj1" fmla="val -11861"/>
              <a:gd name="adj2" fmla="val 50000"/>
              <a:gd name="adj3" fmla="val 111861"/>
            </a:avLst>
          </a:prstGeom>
          <a:noFill/>
          <a:ln w="28575">
            <a:solidFill>
              <a:srgbClr val="CC0000"/>
            </a:solidFill>
            <a:prstDash val="sysDot"/>
            <a:round/>
            <a:headEnd/>
            <a:tailEnd type="triangle" w="med" len="med"/>
          </a:ln>
        </p:spPr>
      </p:cxnSp>
      <p:cxnSp>
        <p:nvCxnSpPr>
          <p:cNvPr id="303182" name="AutoShape 78"/>
          <p:cNvCxnSpPr>
            <a:cxnSpLocks noChangeShapeType="1"/>
            <a:stCxn id="303115" idx="3"/>
            <a:endCxn id="303116" idx="2"/>
          </p:cNvCxnSpPr>
          <p:nvPr/>
        </p:nvCxnSpPr>
        <p:spPr bwMode="auto">
          <a:xfrm flipV="1">
            <a:off x="1868488" y="3584575"/>
            <a:ext cx="2922587" cy="26988"/>
          </a:xfrm>
          <a:prstGeom prst="straightConnector1">
            <a:avLst/>
          </a:prstGeom>
          <a:noFill/>
          <a:ln w="28575">
            <a:solidFill>
              <a:srgbClr val="CC0000"/>
            </a:solidFill>
            <a:prstDash val="sysDot"/>
            <a:round/>
            <a:headEnd/>
            <a:tailEnd type="triangle" w="med" len="med"/>
          </a:ln>
        </p:spPr>
      </p:cxnSp>
      <p:cxnSp>
        <p:nvCxnSpPr>
          <p:cNvPr id="303183" name="AutoShape 79"/>
          <p:cNvCxnSpPr>
            <a:cxnSpLocks noChangeShapeType="1"/>
            <a:stCxn id="303116" idx="6"/>
            <a:endCxn id="303118" idx="1"/>
          </p:cNvCxnSpPr>
          <p:nvPr/>
        </p:nvCxnSpPr>
        <p:spPr bwMode="auto">
          <a:xfrm flipH="1">
            <a:off x="693738" y="3584575"/>
            <a:ext cx="4471987" cy="652463"/>
          </a:xfrm>
          <a:prstGeom prst="curvedConnector5">
            <a:avLst>
              <a:gd name="adj1" fmla="val -4792"/>
              <a:gd name="adj2" fmla="val 43310"/>
              <a:gd name="adj3" fmla="val 105111"/>
            </a:avLst>
          </a:prstGeom>
          <a:noFill/>
          <a:ln w="28575">
            <a:solidFill>
              <a:srgbClr val="CC0000"/>
            </a:solidFill>
            <a:prstDash val="sysDot"/>
            <a:round/>
            <a:headEnd/>
            <a:tailEnd type="triangle" w="med" len="med"/>
          </a:ln>
        </p:spPr>
      </p:cxnSp>
      <p:cxnSp>
        <p:nvCxnSpPr>
          <p:cNvPr id="303184" name="AutoShape 80"/>
          <p:cNvCxnSpPr>
            <a:cxnSpLocks noChangeShapeType="1"/>
            <a:stCxn id="303118" idx="3"/>
            <a:endCxn id="303119" idx="2"/>
          </p:cNvCxnSpPr>
          <p:nvPr/>
        </p:nvCxnSpPr>
        <p:spPr bwMode="auto">
          <a:xfrm>
            <a:off x="1028700" y="4237038"/>
            <a:ext cx="1204913" cy="22225"/>
          </a:xfrm>
          <a:prstGeom prst="straightConnector1">
            <a:avLst/>
          </a:prstGeom>
          <a:noFill/>
          <a:ln w="28575">
            <a:solidFill>
              <a:srgbClr val="CC0000"/>
            </a:solidFill>
            <a:prstDash val="sysDot"/>
            <a:round/>
            <a:headEnd/>
            <a:tailEnd type="triangle" w="med" len="med"/>
          </a:ln>
        </p:spPr>
      </p:cxnSp>
      <p:cxnSp>
        <p:nvCxnSpPr>
          <p:cNvPr id="303185" name="AutoShape 81"/>
          <p:cNvCxnSpPr>
            <a:cxnSpLocks noChangeShapeType="1"/>
            <a:stCxn id="303119" idx="6"/>
            <a:endCxn id="303121" idx="1"/>
          </p:cNvCxnSpPr>
          <p:nvPr/>
        </p:nvCxnSpPr>
        <p:spPr bwMode="auto">
          <a:xfrm flipV="1">
            <a:off x="2608263" y="4237038"/>
            <a:ext cx="1181100" cy="22225"/>
          </a:xfrm>
          <a:prstGeom prst="straightConnector1">
            <a:avLst/>
          </a:prstGeom>
          <a:noFill/>
          <a:ln w="28575">
            <a:solidFill>
              <a:srgbClr val="CC0000"/>
            </a:solidFill>
            <a:prstDash val="sysDot"/>
            <a:round/>
            <a:headEnd/>
            <a:tailEnd type="triangle" w="med" len="med"/>
          </a:ln>
        </p:spPr>
      </p:cxnSp>
      <p:cxnSp>
        <p:nvCxnSpPr>
          <p:cNvPr id="303186" name="AutoShape 82"/>
          <p:cNvCxnSpPr>
            <a:cxnSpLocks noChangeShapeType="1"/>
            <a:stCxn id="303121" idx="3"/>
            <a:endCxn id="303122" idx="2"/>
          </p:cNvCxnSpPr>
          <p:nvPr/>
        </p:nvCxnSpPr>
        <p:spPr bwMode="auto">
          <a:xfrm>
            <a:off x="4124325" y="4237038"/>
            <a:ext cx="1546225" cy="22225"/>
          </a:xfrm>
          <a:prstGeom prst="straightConnector1">
            <a:avLst/>
          </a:prstGeom>
          <a:noFill/>
          <a:ln w="28575">
            <a:solidFill>
              <a:srgbClr val="CC0000"/>
            </a:solidFill>
            <a:prstDash val="sysDot"/>
            <a:round/>
            <a:headEnd/>
            <a:tailEnd type="triangle" w="med" len="med"/>
          </a:ln>
        </p:spPr>
      </p:cxnSp>
      <p:cxnSp>
        <p:nvCxnSpPr>
          <p:cNvPr id="303187" name="AutoShape 83"/>
          <p:cNvCxnSpPr>
            <a:cxnSpLocks noChangeShapeType="1"/>
            <a:stCxn id="303122" idx="6"/>
            <a:endCxn id="303124" idx="1"/>
          </p:cNvCxnSpPr>
          <p:nvPr/>
        </p:nvCxnSpPr>
        <p:spPr bwMode="auto">
          <a:xfrm flipH="1">
            <a:off x="314325" y="4259263"/>
            <a:ext cx="5732463" cy="663575"/>
          </a:xfrm>
          <a:prstGeom prst="curvedConnector5">
            <a:avLst>
              <a:gd name="adj1" fmla="val -3741"/>
              <a:gd name="adj2" fmla="val 43542"/>
              <a:gd name="adj3" fmla="val 103986"/>
            </a:avLst>
          </a:prstGeom>
          <a:noFill/>
          <a:ln w="28575">
            <a:solidFill>
              <a:srgbClr val="CC0000"/>
            </a:solidFill>
            <a:prstDash val="sysDot"/>
            <a:round/>
            <a:headEnd/>
            <a:tailEnd type="triangle" w="med" len="med"/>
          </a:ln>
        </p:spPr>
      </p:cxnSp>
      <p:cxnSp>
        <p:nvCxnSpPr>
          <p:cNvPr id="303188" name="AutoShape 84"/>
          <p:cNvCxnSpPr>
            <a:cxnSpLocks noChangeShapeType="1"/>
            <a:stCxn id="303124" idx="3"/>
            <a:endCxn id="303125" idx="2"/>
          </p:cNvCxnSpPr>
          <p:nvPr/>
        </p:nvCxnSpPr>
        <p:spPr bwMode="auto">
          <a:xfrm>
            <a:off x="649288" y="4922838"/>
            <a:ext cx="479425" cy="12700"/>
          </a:xfrm>
          <a:prstGeom prst="straightConnector1">
            <a:avLst/>
          </a:prstGeom>
          <a:noFill/>
          <a:ln w="28575">
            <a:solidFill>
              <a:srgbClr val="CC0000"/>
            </a:solidFill>
            <a:prstDash val="sysDot"/>
            <a:round/>
            <a:headEnd/>
            <a:tailEnd type="triangle" w="med" len="med"/>
          </a:ln>
        </p:spPr>
      </p:cxnSp>
      <p:cxnSp>
        <p:nvCxnSpPr>
          <p:cNvPr id="303189" name="AutoShape 85"/>
          <p:cNvCxnSpPr>
            <a:cxnSpLocks noChangeShapeType="1"/>
            <a:stCxn id="303125" idx="6"/>
            <a:endCxn id="303126" idx="2"/>
          </p:cNvCxnSpPr>
          <p:nvPr/>
        </p:nvCxnSpPr>
        <p:spPr bwMode="auto">
          <a:xfrm>
            <a:off x="1504950" y="4935538"/>
            <a:ext cx="727075" cy="0"/>
          </a:xfrm>
          <a:prstGeom prst="straightConnector1">
            <a:avLst/>
          </a:prstGeom>
          <a:noFill/>
          <a:ln w="28575">
            <a:solidFill>
              <a:srgbClr val="CC0000"/>
            </a:solidFill>
            <a:prstDash val="sysDot"/>
            <a:round/>
            <a:headEnd/>
            <a:tailEnd type="triangle" w="med" len="med"/>
          </a:ln>
        </p:spPr>
      </p:cxnSp>
      <p:cxnSp>
        <p:nvCxnSpPr>
          <p:cNvPr id="303190" name="AutoShape 86"/>
          <p:cNvCxnSpPr>
            <a:cxnSpLocks noChangeShapeType="1"/>
            <a:stCxn id="303126" idx="6"/>
            <a:endCxn id="303128" idx="1"/>
          </p:cNvCxnSpPr>
          <p:nvPr/>
        </p:nvCxnSpPr>
        <p:spPr bwMode="auto">
          <a:xfrm flipV="1">
            <a:off x="2608263" y="4922838"/>
            <a:ext cx="1179512" cy="12700"/>
          </a:xfrm>
          <a:prstGeom prst="straightConnector1">
            <a:avLst/>
          </a:prstGeom>
          <a:noFill/>
          <a:ln w="28575">
            <a:solidFill>
              <a:srgbClr val="CC0000"/>
            </a:solidFill>
            <a:prstDash val="sysDot"/>
            <a:round/>
            <a:headEnd/>
            <a:tailEnd type="triangle" w="med" len="med"/>
          </a:ln>
        </p:spPr>
      </p:cxnSp>
      <p:cxnSp>
        <p:nvCxnSpPr>
          <p:cNvPr id="303191" name="AutoShape 87"/>
          <p:cNvCxnSpPr>
            <a:cxnSpLocks noChangeShapeType="1"/>
            <a:stCxn id="303128" idx="3"/>
            <a:endCxn id="303130" idx="1"/>
          </p:cNvCxnSpPr>
          <p:nvPr/>
        </p:nvCxnSpPr>
        <p:spPr bwMode="auto">
          <a:xfrm>
            <a:off x="4122738" y="4922838"/>
            <a:ext cx="1036637" cy="0"/>
          </a:xfrm>
          <a:prstGeom prst="straightConnector1">
            <a:avLst/>
          </a:prstGeom>
          <a:noFill/>
          <a:ln w="28575">
            <a:solidFill>
              <a:srgbClr val="CC0000"/>
            </a:solidFill>
            <a:prstDash val="sysDot"/>
            <a:round/>
            <a:headEnd/>
            <a:tailEnd type="triangle" w="med" len="med"/>
          </a:ln>
        </p:spPr>
      </p:cxnSp>
      <p:cxnSp>
        <p:nvCxnSpPr>
          <p:cNvPr id="303192" name="AutoShape 88"/>
          <p:cNvCxnSpPr>
            <a:cxnSpLocks noChangeShapeType="1"/>
            <a:stCxn id="303130" idx="3"/>
            <a:endCxn id="303132" idx="1"/>
          </p:cNvCxnSpPr>
          <p:nvPr/>
        </p:nvCxnSpPr>
        <p:spPr bwMode="auto">
          <a:xfrm>
            <a:off x="5494338" y="4922838"/>
            <a:ext cx="661987" cy="0"/>
          </a:xfrm>
          <a:prstGeom prst="straightConnector1">
            <a:avLst/>
          </a:prstGeom>
          <a:noFill/>
          <a:ln w="28575">
            <a:solidFill>
              <a:srgbClr val="CC0000"/>
            </a:solidFill>
            <a:prstDash val="sysDot"/>
            <a:round/>
            <a:headEnd/>
            <a:tailEnd type="triangle" w="med" len="med"/>
          </a:ln>
        </p:spPr>
      </p:cxnSp>
    </p:spTree>
    <p:extLst>
      <p:ext uri="{BB962C8B-B14F-4D97-AF65-F5344CB8AC3E}">
        <p14:creationId xmlns:p14="http://schemas.microsoft.com/office/powerpoint/2010/main" val="393230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303181"/>
                                        </p:tgtEl>
                                        <p:attrNameLst>
                                          <p:attrName>style.visibility</p:attrName>
                                        </p:attrNameLst>
                                      </p:cBhvr>
                                      <p:to>
                                        <p:strVal val="visible"/>
                                      </p:to>
                                    </p:set>
                                    <p:animEffect transition="in" filter="wipe(right)">
                                      <p:cBhvr>
                                        <p:cTn id="7" dur="500"/>
                                        <p:tgtEl>
                                          <p:spTgt spid="303181"/>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303182"/>
                                        </p:tgtEl>
                                        <p:attrNameLst>
                                          <p:attrName>style.visibility</p:attrName>
                                        </p:attrNameLst>
                                      </p:cBhvr>
                                      <p:to>
                                        <p:strVal val="visible"/>
                                      </p:to>
                                    </p:set>
                                    <p:animEffect transition="in" filter="wipe(left)">
                                      <p:cBhvr>
                                        <p:cTn id="11" dur="500"/>
                                        <p:tgtEl>
                                          <p:spTgt spid="303182"/>
                                        </p:tgtEl>
                                      </p:cBhvr>
                                    </p:animEffect>
                                  </p:childTnLst>
                                </p:cTn>
                              </p:par>
                            </p:childTnLst>
                          </p:cTn>
                        </p:par>
                        <p:par>
                          <p:cTn id="12" fill="hold">
                            <p:stCondLst>
                              <p:cond delay="3000"/>
                            </p:stCondLst>
                            <p:childTnLst>
                              <p:par>
                                <p:cTn id="13" presetID="22" presetClass="entr" presetSubtype="2" fill="hold" nodeType="afterEffect">
                                  <p:stCondLst>
                                    <p:cond delay="1000"/>
                                  </p:stCondLst>
                                  <p:childTnLst>
                                    <p:set>
                                      <p:cBhvr>
                                        <p:cTn id="14" dur="1" fill="hold">
                                          <p:stCondLst>
                                            <p:cond delay="0"/>
                                          </p:stCondLst>
                                        </p:cTn>
                                        <p:tgtEl>
                                          <p:spTgt spid="303183"/>
                                        </p:tgtEl>
                                        <p:attrNameLst>
                                          <p:attrName>style.visibility</p:attrName>
                                        </p:attrNameLst>
                                      </p:cBhvr>
                                      <p:to>
                                        <p:strVal val="visible"/>
                                      </p:to>
                                    </p:set>
                                    <p:animEffect transition="in" filter="wipe(right)">
                                      <p:cBhvr>
                                        <p:cTn id="15" dur="500"/>
                                        <p:tgtEl>
                                          <p:spTgt spid="303183"/>
                                        </p:tgtEl>
                                      </p:cBhvr>
                                    </p:animEffect>
                                  </p:childTnLst>
                                </p:cTn>
                              </p:par>
                            </p:childTnLst>
                          </p:cTn>
                        </p:par>
                        <p:par>
                          <p:cTn id="16" fill="hold">
                            <p:stCondLst>
                              <p:cond delay="4500"/>
                            </p:stCondLst>
                            <p:childTnLst>
                              <p:par>
                                <p:cTn id="17" presetID="22" presetClass="entr" presetSubtype="8" fill="hold" nodeType="afterEffect">
                                  <p:stCondLst>
                                    <p:cond delay="1000"/>
                                  </p:stCondLst>
                                  <p:childTnLst>
                                    <p:set>
                                      <p:cBhvr>
                                        <p:cTn id="18" dur="1" fill="hold">
                                          <p:stCondLst>
                                            <p:cond delay="0"/>
                                          </p:stCondLst>
                                        </p:cTn>
                                        <p:tgtEl>
                                          <p:spTgt spid="303184"/>
                                        </p:tgtEl>
                                        <p:attrNameLst>
                                          <p:attrName>style.visibility</p:attrName>
                                        </p:attrNameLst>
                                      </p:cBhvr>
                                      <p:to>
                                        <p:strVal val="visible"/>
                                      </p:to>
                                    </p:set>
                                    <p:animEffect transition="in" filter="wipe(left)">
                                      <p:cBhvr>
                                        <p:cTn id="19" dur="500"/>
                                        <p:tgtEl>
                                          <p:spTgt spid="303184"/>
                                        </p:tgtEl>
                                      </p:cBhvr>
                                    </p:animEffect>
                                  </p:childTnLst>
                                </p:cTn>
                              </p:par>
                            </p:childTnLst>
                          </p:cTn>
                        </p:par>
                        <p:par>
                          <p:cTn id="20" fill="hold">
                            <p:stCondLst>
                              <p:cond delay="6000"/>
                            </p:stCondLst>
                            <p:childTnLst>
                              <p:par>
                                <p:cTn id="21" presetID="22" presetClass="entr" presetSubtype="8" fill="hold" nodeType="afterEffect">
                                  <p:stCondLst>
                                    <p:cond delay="1000"/>
                                  </p:stCondLst>
                                  <p:childTnLst>
                                    <p:set>
                                      <p:cBhvr>
                                        <p:cTn id="22" dur="1" fill="hold">
                                          <p:stCondLst>
                                            <p:cond delay="0"/>
                                          </p:stCondLst>
                                        </p:cTn>
                                        <p:tgtEl>
                                          <p:spTgt spid="303185"/>
                                        </p:tgtEl>
                                        <p:attrNameLst>
                                          <p:attrName>style.visibility</p:attrName>
                                        </p:attrNameLst>
                                      </p:cBhvr>
                                      <p:to>
                                        <p:strVal val="visible"/>
                                      </p:to>
                                    </p:set>
                                    <p:animEffect transition="in" filter="wipe(left)">
                                      <p:cBhvr>
                                        <p:cTn id="23" dur="500"/>
                                        <p:tgtEl>
                                          <p:spTgt spid="303185"/>
                                        </p:tgtEl>
                                      </p:cBhvr>
                                    </p:animEffect>
                                  </p:childTnLst>
                                </p:cTn>
                              </p:par>
                            </p:childTnLst>
                          </p:cTn>
                        </p:par>
                        <p:par>
                          <p:cTn id="24" fill="hold">
                            <p:stCondLst>
                              <p:cond delay="7500"/>
                            </p:stCondLst>
                            <p:childTnLst>
                              <p:par>
                                <p:cTn id="25" presetID="22" presetClass="entr" presetSubtype="8" fill="hold" nodeType="afterEffect">
                                  <p:stCondLst>
                                    <p:cond delay="1000"/>
                                  </p:stCondLst>
                                  <p:childTnLst>
                                    <p:set>
                                      <p:cBhvr>
                                        <p:cTn id="26" dur="1" fill="hold">
                                          <p:stCondLst>
                                            <p:cond delay="0"/>
                                          </p:stCondLst>
                                        </p:cTn>
                                        <p:tgtEl>
                                          <p:spTgt spid="303186"/>
                                        </p:tgtEl>
                                        <p:attrNameLst>
                                          <p:attrName>style.visibility</p:attrName>
                                        </p:attrNameLst>
                                      </p:cBhvr>
                                      <p:to>
                                        <p:strVal val="visible"/>
                                      </p:to>
                                    </p:set>
                                    <p:animEffect transition="in" filter="wipe(left)">
                                      <p:cBhvr>
                                        <p:cTn id="27" dur="500"/>
                                        <p:tgtEl>
                                          <p:spTgt spid="303186"/>
                                        </p:tgtEl>
                                      </p:cBhvr>
                                    </p:animEffect>
                                  </p:childTnLst>
                                </p:cTn>
                              </p:par>
                            </p:childTnLst>
                          </p:cTn>
                        </p:par>
                        <p:par>
                          <p:cTn id="28" fill="hold">
                            <p:stCondLst>
                              <p:cond delay="9000"/>
                            </p:stCondLst>
                            <p:childTnLst>
                              <p:par>
                                <p:cTn id="29" presetID="22" presetClass="entr" presetSubtype="2" fill="hold" nodeType="afterEffect">
                                  <p:stCondLst>
                                    <p:cond delay="500"/>
                                  </p:stCondLst>
                                  <p:childTnLst>
                                    <p:set>
                                      <p:cBhvr>
                                        <p:cTn id="30" dur="1" fill="hold">
                                          <p:stCondLst>
                                            <p:cond delay="0"/>
                                          </p:stCondLst>
                                        </p:cTn>
                                        <p:tgtEl>
                                          <p:spTgt spid="303187"/>
                                        </p:tgtEl>
                                        <p:attrNameLst>
                                          <p:attrName>style.visibility</p:attrName>
                                        </p:attrNameLst>
                                      </p:cBhvr>
                                      <p:to>
                                        <p:strVal val="visible"/>
                                      </p:to>
                                    </p:set>
                                    <p:animEffect transition="in" filter="wipe(right)">
                                      <p:cBhvr>
                                        <p:cTn id="31" dur="500"/>
                                        <p:tgtEl>
                                          <p:spTgt spid="303187"/>
                                        </p:tgtEl>
                                      </p:cBhvr>
                                    </p:animEffect>
                                  </p:childTnLst>
                                </p:cTn>
                              </p:par>
                            </p:childTnLst>
                          </p:cTn>
                        </p:par>
                        <p:par>
                          <p:cTn id="32" fill="hold">
                            <p:stCondLst>
                              <p:cond delay="10000"/>
                            </p:stCondLst>
                            <p:childTnLst>
                              <p:par>
                                <p:cTn id="33" presetID="22" presetClass="entr" presetSubtype="8" fill="hold" nodeType="afterEffect">
                                  <p:stCondLst>
                                    <p:cond delay="500"/>
                                  </p:stCondLst>
                                  <p:childTnLst>
                                    <p:set>
                                      <p:cBhvr>
                                        <p:cTn id="34" dur="1" fill="hold">
                                          <p:stCondLst>
                                            <p:cond delay="0"/>
                                          </p:stCondLst>
                                        </p:cTn>
                                        <p:tgtEl>
                                          <p:spTgt spid="303188"/>
                                        </p:tgtEl>
                                        <p:attrNameLst>
                                          <p:attrName>style.visibility</p:attrName>
                                        </p:attrNameLst>
                                      </p:cBhvr>
                                      <p:to>
                                        <p:strVal val="visible"/>
                                      </p:to>
                                    </p:set>
                                    <p:animEffect transition="in" filter="wipe(left)">
                                      <p:cBhvr>
                                        <p:cTn id="35" dur="500"/>
                                        <p:tgtEl>
                                          <p:spTgt spid="303188"/>
                                        </p:tgtEl>
                                      </p:cBhvr>
                                    </p:animEffect>
                                  </p:childTnLst>
                                </p:cTn>
                              </p:par>
                            </p:childTnLst>
                          </p:cTn>
                        </p:par>
                        <p:par>
                          <p:cTn id="36" fill="hold">
                            <p:stCondLst>
                              <p:cond delay="11000"/>
                            </p:stCondLst>
                            <p:childTnLst>
                              <p:par>
                                <p:cTn id="37" presetID="22" presetClass="entr" presetSubtype="8" fill="hold" nodeType="afterEffect">
                                  <p:stCondLst>
                                    <p:cond delay="500"/>
                                  </p:stCondLst>
                                  <p:childTnLst>
                                    <p:set>
                                      <p:cBhvr>
                                        <p:cTn id="38" dur="1" fill="hold">
                                          <p:stCondLst>
                                            <p:cond delay="0"/>
                                          </p:stCondLst>
                                        </p:cTn>
                                        <p:tgtEl>
                                          <p:spTgt spid="303189"/>
                                        </p:tgtEl>
                                        <p:attrNameLst>
                                          <p:attrName>style.visibility</p:attrName>
                                        </p:attrNameLst>
                                      </p:cBhvr>
                                      <p:to>
                                        <p:strVal val="visible"/>
                                      </p:to>
                                    </p:set>
                                    <p:animEffect transition="in" filter="wipe(left)">
                                      <p:cBhvr>
                                        <p:cTn id="39" dur="500"/>
                                        <p:tgtEl>
                                          <p:spTgt spid="303189"/>
                                        </p:tgtEl>
                                      </p:cBhvr>
                                    </p:animEffect>
                                  </p:childTnLst>
                                </p:cTn>
                              </p:par>
                            </p:childTnLst>
                          </p:cTn>
                        </p:par>
                        <p:par>
                          <p:cTn id="40" fill="hold">
                            <p:stCondLst>
                              <p:cond delay="12000"/>
                            </p:stCondLst>
                            <p:childTnLst>
                              <p:par>
                                <p:cTn id="41" presetID="22" presetClass="entr" presetSubtype="8" fill="hold" nodeType="afterEffect">
                                  <p:stCondLst>
                                    <p:cond delay="500"/>
                                  </p:stCondLst>
                                  <p:childTnLst>
                                    <p:set>
                                      <p:cBhvr>
                                        <p:cTn id="42" dur="1" fill="hold">
                                          <p:stCondLst>
                                            <p:cond delay="0"/>
                                          </p:stCondLst>
                                        </p:cTn>
                                        <p:tgtEl>
                                          <p:spTgt spid="303190"/>
                                        </p:tgtEl>
                                        <p:attrNameLst>
                                          <p:attrName>style.visibility</p:attrName>
                                        </p:attrNameLst>
                                      </p:cBhvr>
                                      <p:to>
                                        <p:strVal val="visible"/>
                                      </p:to>
                                    </p:set>
                                    <p:animEffect transition="in" filter="wipe(left)">
                                      <p:cBhvr>
                                        <p:cTn id="43" dur="500"/>
                                        <p:tgtEl>
                                          <p:spTgt spid="303190"/>
                                        </p:tgtEl>
                                      </p:cBhvr>
                                    </p:animEffect>
                                  </p:childTnLst>
                                </p:cTn>
                              </p:par>
                            </p:childTnLst>
                          </p:cTn>
                        </p:par>
                        <p:par>
                          <p:cTn id="44" fill="hold">
                            <p:stCondLst>
                              <p:cond delay="13000"/>
                            </p:stCondLst>
                            <p:childTnLst>
                              <p:par>
                                <p:cTn id="45" presetID="22" presetClass="entr" presetSubtype="8" fill="hold" nodeType="afterEffect">
                                  <p:stCondLst>
                                    <p:cond delay="500"/>
                                  </p:stCondLst>
                                  <p:childTnLst>
                                    <p:set>
                                      <p:cBhvr>
                                        <p:cTn id="46" dur="1" fill="hold">
                                          <p:stCondLst>
                                            <p:cond delay="0"/>
                                          </p:stCondLst>
                                        </p:cTn>
                                        <p:tgtEl>
                                          <p:spTgt spid="303191"/>
                                        </p:tgtEl>
                                        <p:attrNameLst>
                                          <p:attrName>style.visibility</p:attrName>
                                        </p:attrNameLst>
                                      </p:cBhvr>
                                      <p:to>
                                        <p:strVal val="visible"/>
                                      </p:to>
                                    </p:set>
                                    <p:animEffect transition="in" filter="wipe(left)">
                                      <p:cBhvr>
                                        <p:cTn id="47" dur="500"/>
                                        <p:tgtEl>
                                          <p:spTgt spid="303191"/>
                                        </p:tgtEl>
                                      </p:cBhvr>
                                    </p:animEffect>
                                  </p:childTnLst>
                                </p:cTn>
                              </p:par>
                            </p:childTnLst>
                          </p:cTn>
                        </p:par>
                        <p:par>
                          <p:cTn id="48" fill="hold">
                            <p:stCondLst>
                              <p:cond delay="14000"/>
                            </p:stCondLst>
                            <p:childTnLst>
                              <p:par>
                                <p:cTn id="49" presetID="22" presetClass="entr" presetSubtype="8" fill="hold" nodeType="afterEffect">
                                  <p:stCondLst>
                                    <p:cond delay="500"/>
                                  </p:stCondLst>
                                  <p:childTnLst>
                                    <p:set>
                                      <p:cBhvr>
                                        <p:cTn id="50" dur="1" fill="hold">
                                          <p:stCondLst>
                                            <p:cond delay="0"/>
                                          </p:stCondLst>
                                        </p:cTn>
                                        <p:tgtEl>
                                          <p:spTgt spid="303192"/>
                                        </p:tgtEl>
                                        <p:attrNameLst>
                                          <p:attrName>style.visibility</p:attrName>
                                        </p:attrNameLst>
                                      </p:cBhvr>
                                      <p:to>
                                        <p:strVal val="visible"/>
                                      </p:to>
                                    </p:set>
                                    <p:animEffect transition="in" filter="wipe(left)">
                                      <p:cBhvr>
                                        <p:cTn id="51" dur="500"/>
                                        <p:tgtEl>
                                          <p:spTgt spid="303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rot="16200000">
            <a:off x="8227377" y="5885497"/>
            <a:ext cx="1315721" cy="365125"/>
          </a:xfrm>
        </p:spPr>
        <p:txBody>
          <a:bodyPr/>
          <a:lstStyle/>
          <a:p>
            <a:fld id="{8B10D440-4CCD-764B-B6D5-19E5023E89C4}" type="slidenum">
              <a:rPr lang="en-US"/>
              <a:pPr/>
              <a:t>36</a:t>
            </a:fld>
            <a:endParaRPr lang="en-US"/>
          </a:p>
        </p:txBody>
      </p:sp>
      <p:sp>
        <p:nvSpPr>
          <p:cNvPr id="179202" name="Rectangle 2"/>
          <p:cNvSpPr>
            <a:spLocks noGrp="1" noChangeArrowheads="1"/>
          </p:cNvSpPr>
          <p:nvPr>
            <p:ph type="title"/>
          </p:nvPr>
        </p:nvSpPr>
        <p:spPr/>
        <p:txBody>
          <a:bodyPr/>
          <a:lstStyle/>
          <a:p>
            <a:r>
              <a:rPr lang="en-US"/>
              <a:t>Breadth-First Search</a:t>
            </a:r>
          </a:p>
        </p:txBody>
      </p:sp>
      <p:sp>
        <p:nvSpPr>
          <p:cNvPr id="179203" name="Rectangle 3"/>
          <p:cNvSpPr>
            <a:spLocks noGrp="1" noChangeArrowheads="1"/>
          </p:cNvSpPr>
          <p:nvPr>
            <p:ph type="body" idx="1"/>
          </p:nvPr>
        </p:nvSpPr>
        <p:spPr>
          <a:xfrm>
            <a:off x="609600" y="2057400"/>
            <a:ext cx="5357813" cy="2398713"/>
          </a:xfrm>
        </p:spPr>
        <p:txBody>
          <a:bodyPr/>
          <a:lstStyle/>
          <a:p>
            <a:r>
              <a:rPr lang="en-US" sz="2800" dirty="0"/>
              <a:t>Expand shallowest nodes first</a:t>
            </a:r>
          </a:p>
          <a:p>
            <a:pPr lvl="1"/>
            <a:r>
              <a:rPr lang="en-US" sz="2400" dirty="0"/>
              <a:t>Left to right at any depth</a:t>
            </a:r>
          </a:p>
        </p:txBody>
      </p:sp>
      <p:pic>
        <p:nvPicPr>
          <p:cNvPr id="179204" name="Picture 4" descr="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172200" y="2286000"/>
            <a:ext cx="2644775" cy="1846263"/>
          </a:xfrm>
          <a:prstGeom prst="rect">
            <a:avLst/>
          </a:prstGeom>
          <a:solidFill>
            <a:schemeClr val="accent4">
              <a:lumMod val="60000"/>
              <a:lumOff val="40000"/>
            </a:schemeClr>
          </a:solidFill>
        </p:spPr>
      </p:pic>
      <p:grpSp>
        <p:nvGrpSpPr>
          <p:cNvPr id="2" name="Group 1"/>
          <p:cNvGrpSpPr/>
          <p:nvPr/>
        </p:nvGrpSpPr>
        <p:grpSpPr>
          <a:xfrm>
            <a:off x="568855" y="4672014"/>
            <a:ext cx="2681287" cy="1819275"/>
            <a:chOff x="568855" y="4672014"/>
            <a:chExt cx="2681287" cy="1819275"/>
          </a:xfrm>
        </p:grpSpPr>
        <p:grpSp>
          <p:nvGrpSpPr>
            <p:cNvPr id="14" name="Group 13"/>
            <p:cNvGrpSpPr/>
            <p:nvPr/>
          </p:nvGrpSpPr>
          <p:grpSpPr>
            <a:xfrm>
              <a:off x="568855" y="4672014"/>
              <a:ext cx="2681287" cy="1819275"/>
              <a:chOff x="573088" y="4732338"/>
              <a:chExt cx="2681287" cy="1819275"/>
            </a:xfrm>
          </p:grpSpPr>
          <p:pic>
            <p:nvPicPr>
              <p:cNvPr id="179205" name="Picture 5" descr="Picture 2"/>
              <p:cNvPicPr>
                <a:picLocks noChangeAspect="1" noChangeArrowheads="1"/>
              </p:cNvPicPr>
              <p:nvPr/>
            </p:nvPicPr>
            <p:blipFill>
              <a:blip r:embed="rId4"/>
              <a:srcRect/>
              <a:stretch>
                <a:fillRect/>
              </a:stretch>
            </p:blipFill>
            <p:spPr bwMode="auto">
              <a:xfrm>
                <a:off x="573088" y="4732338"/>
                <a:ext cx="2681287" cy="1819275"/>
              </a:xfrm>
              <a:prstGeom prst="rect">
                <a:avLst/>
              </a:prstGeom>
              <a:noFill/>
            </p:spPr>
          </p:pic>
          <p:sp>
            <p:nvSpPr>
              <p:cNvPr id="9" name="Rectangle 8"/>
              <p:cNvSpPr/>
              <p:nvPr/>
            </p:nvSpPr>
            <p:spPr bwMode="auto">
              <a:xfrm>
                <a:off x="956732" y="5469467"/>
                <a:ext cx="228600" cy="3048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3" name="Picture 5" descr="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68855" y="4672014"/>
              <a:ext cx="2681287" cy="1819275"/>
            </a:xfrm>
            <a:prstGeom prst="rect">
              <a:avLst/>
            </a:prstGeom>
            <a:solidFill>
              <a:srgbClr val="C1C2CD"/>
            </a:solidFill>
          </p:spPr>
        </p:pic>
      </p:grpSp>
      <p:grpSp>
        <p:nvGrpSpPr>
          <p:cNvPr id="3" name="Group 2"/>
          <p:cNvGrpSpPr/>
          <p:nvPr/>
        </p:nvGrpSpPr>
        <p:grpSpPr>
          <a:xfrm>
            <a:off x="3336925" y="4689476"/>
            <a:ext cx="2563813" cy="1784350"/>
            <a:chOff x="3336925" y="4689476"/>
            <a:chExt cx="2563813" cy="1784350"/>
          </a:xfrm>
        </p:grpSpPr>
        <p:grpSp>
          <p:nvGrpSpPr>
            <p:cNvPr id="17" name="Group 16"/>
            <p:cNvGrpSpPr/>
            <p:nvPr/>
          </p:nvGrpSpPr>
          <p:grpSpPr>
            <a:xfrm>
              <a:off x="3336925" y="4689476"/>
              <a:ext cx="2563813" cy="1784350"/>
              <a:chOff x="3362325" y="4749800"/>
              <a:chExt cx="2563813" cy="1784350"/>
            </a:xfrm>
          </p:grpSpPr>
          <p:pic>
            <p:nvPicPr>
              <p:cNvPr id="179206" name="Picture 6" descr="Picture 3"/>
              <p:cNvPicPr>
                <a:picLocks noChangeAspect="1" noChangeArrowheads="1"/>
              </p:cNvPicPr>
              <p:nvPr/>
            </p:nvPicPr>
            <p:blipFill>
              <a:blip r:embed="rId5"/>
              <a:srcRect/>
              <a:stretch>
                <a:fillRect/>
              </a:stretch>
            </p:blipFill>
            <p:spPr bwMode="auto">
              <a:xfrm>
                <a:off x="3362325" y="4749800"/>
                <a:ext cx="2563813" cy="1784350"/>
              </a:xfrm>
              <a:prstGeom prst="rect">
                <a:avLst/>
              </a:prstGeom>
              <a:noFill/>
            </p:spPr>
          </p:pic>
          <p:sp>
            <p:nvSpPr>
              <p:cNvPr id="10" name="Rectangle 9"/>
              <p:cNvSpPr/>
              <p:nvPr/>
            </p:nvSpPr>
            <p:spPr bwMode="auto">
              <a:xfrm>
                <a:off x="4919132" y="5444066"/>
                <a:ext cx="228600" cy="3048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5" name="Picture 6" descr="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336925" y="4689476"/>
              <a:ext cx="2563813" cy="1784350"/>
            </a:xfrm>
            <a:prstGeom prst="rect">
              <a:avLst/>
            </a:prstGeom>
            <a:solidFill>
              <a:srgbClr val="C1C2CD"/>
            </a:solidFill>
          </p:spPr>
        </p:pic>
      </p:grpSp>
      <p:grpSp>
        <p:nvGrpSpPr>
          <p:cNvPr id="4" name="Group 3"/>
          <p:cNvGrpSpPr/>
          <p:nvPr/>
        </p:nvGrpSpPr>
        <p:grpSpPr>
          <a:xfrm>
            <a:off x="6070600" y="4640264"/>
            <a:ext cx="2760663" cy="1882775"/>
            <a:chOff x="6070600" y="4640264"/>
            <a:chExt cx="2760663" cy="1882775"/>
          </a:xfrm>
        </p:grpSpPr>
        <p:grpSp>
          <p:nvGrpSpPr>
            <p:cNvPr id="18" name="Group 17"/>
            <p:cNvGrpSpPr/>
            <p:nvPr/>
          </p:nvGrpSpPr>
          <p:grpSpPr>
            <a:xfrm>
              <a:off x="6070600" y="4640264"/>
              <a:ext cx="2760663" cy="1882775"/>
              <a:chOff x="6032500" y="4700588"/>
              <a:chExt cx="2760663" cy="1882775"/>
            </a:xfrm>
          </p:grpSpPr>
          <p:pic>
            <p:nvPicPr>
              <p:cNvPr id="179207" name="Picture 7" descr="Picture 4"/>
              <p:cNvPicPr>
                <a:picLocks noChangeAspect="1" noChangeArrowheads="1"/>
              </p:cNvPicPr>
              <p:nvPr/>
            </p:nvPicPr>
            <p:blipFill>
              <a:blip r:embed="rId6"/>
              <a:srcRect/>
              <a:stretch>
                <a:fillRect/>
              </a:stretch>
            </p:blipFill>
            <p:spPr bwMode="auto">
              <a:xfrm>
                <a:off x="6032500" y="4700588"/>
                <a:ext cx="2760663" cy="1882775"/>
              </a:xfrm>
              <a:prstGeom prst="rect">
                <a:avLst/>
              </a:prstGeom>
              <a:noFill/>
            </p:spPr>
          </p:pic>
          <p:sp>
            <p:nvSpPr>
              <p:cNvPr id="11" name="Rectangle 10"/>
              <p:cNvSpPr/>
              <p:nvPr/>
            </p:nvSpPr>
            <p:spPr bwMode="auto">
              <a:xfrm>
                <a:off x="6239933" y="6087533"/>
                <a:ext cx="228600" cy="3048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6" name="Picture 7" descr="Picture 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070600" y="4640264"/>
              <a:ext cx="2760663" cy="1882775"/>
            </a:xfrm>
            <a:prstGeom prst="rect">
              <a:avLst/>
            </a:prstGeom>
            <a:solidFill>
              <a:srgbClr val="C1C2CD"/>
            </a:solidFill>
          </p:spPr>
        </p:pic>
      </p:grpSp>
    </p:spTree>
    <p:extLst>
      <p:ext uri="{BB962C8B-B14F-4D97-AF65-F5344CB8AC3E}">
        <p14:creationId xmlns:p14="http://schemas.microsoft.com/office/powerpoint/2010/main" val="48857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rot="16200000">
            <a:off x="8227377" y="5885497"/>
            <a:ext cx="1315721" cy="365125"/>
          </a:xfrm>
        </p:spPr>
        <p:txBody>
          <a:bodyPr/>
          <a:lstStyle/>
          <a:p>
            <a:fld id="{11827C56-1B3C-EA4B-8DEC-6670C6878ED9}" type="slidenum">
              <a:rPr lang="en-US"/>
              <a:pPr/>
              <a:t>37</a:t>
            </a:fld>
            <a:endParaRPr lang="en-US"/>
          </a:p>
        </p:txBody>
      </p:sp>
      <p:sp>
        <p:nvSpPr>
          <p:cNvPr id="180226" name="Rectangle 2"/>
          <p:cNvSpPr>
            <a:spLocks noGrp="1" noChangeArrowheads="1"/>
          </p:cNvSpPr>
          <p:nvPr>
            <p:ph type="title"/>
          </p:nvPr>
        </p:nvSpPr>
        <p:spPr/>
        <p:txBody>
          <a:bodyPr/>
          <a:lstStyle/>
          <a:p>
            <a:r>
              <a:rPr lang="en-US"/>
              <a:t>Depth-First Search</a:t>
            </a:r>
          </a:p>
        </p:txBody>
      </p:sp>
      <p:sp>
        <p:nvSpPr>
          <p:cNvPr id="180227" name="Rectangle 3"/>
          <p:cNvSpPr>
            <a:spLocks noGrp="1" noChangeArrowheads="1"/>
          </p:cNvSpPr>
          <p:nvPr>
            <p:ph type="body" idx="1"/>
          </p:nvPr>
        </p:nvSpPr>
        <p:spPr>
          <a:xfrm>
            <a:off x="685800" y="1981200"/>
            <a:ext cx="4911725" cy="2063750"/>
          </a:xfrm>
        </p:spPr>
        <p:txBody>
          <a:bodyPr/>
          <a:lstStyle/>
          <a:p>
            <a:r>
              <a:rPr lang="en-US" sz="2800" dirty="0"/>
              <a:t>Expand deepest nodes first</a:t>
            </a:r>
          </a:p>
          <a:p>
            <a:pPr lvl="1"/>
            <a:r>
              <a:rPr lang="en-US" sz="2400" dirty="0"/>
              <a:t>Left to right at any depth</a:t>
            </a:r>
          </a:p>
        </p:txBody>
      </p:sp>
      <p:pic>
        <p:nvPicPr>
          <p:cNvPr id="180228" name="Picture 4" descr="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57900" y="2703513"/>
            <a:ext cx="2836863" cy="1654175"/>
          </a:xfrm>
          <a:prstGeom prst="rect">
            <a:avLst/>
          </a:prstGeom>
          <a:solidFill>
            <a:srgbClr val="C1C2CD"/>
          </a:solidFill>
        </p:spPr>
      </p:pic>
      <p:grpSp>
        <p:nvGrpSpPr>
          <p:cNvPr id="2" name="Group 1"/>
          <p:cNvGrpSpPr/>
          <p:nvPr/>
        </p:nvGrpSpPr>
        <p:grpSpPr>
          <a:xfrm>
            <a:off x="177271" y="5035022"/>
            <a:ext cx="2927350" cy="1654175"/>
            <a:chOff x="177271" y="5035022"/>
            <a:chExt cx="2927350" cy="1654175"/>
          </a:xfrm>
        </p:grpSpPr>
        <p:grpSp>
          <p:nvGrpSpPr>
            <p:cNvPr id="19" name="Group 18"/>
            <p:cNvGrpSpPr/>
            <p:nvPr/>
          </p:nvGrpSpPr>
          <p:grpSpPr>
            <a:xfrm>
              <a:off x="177271" y="5035022"/>
              <a:ext cx="2927350" cy="1654175"/>
              <a:chOff x="185738" y="5067300"/>
              <a:chExt cx="2927350" cy="1654175"/>
            </a:xfrm>
          </p:grpSpPr>
          <p:pic>
            <p:nvPicPr>
              <p:cNvPr id="180229" name="Picture 5" descr="Picture 2"/>
              <p:cNvPicPr>
                <a:picLocks noChangeAspect="1" noChangeArrowheads="1"/>
              </p:cNvPicPr>
              <p:nvPr/>
            </p:nvPicPr>
            <p:blipFill>
              <a:blip r:embed="rId4"/>
              <a:srcRect/>
              <a:stretch>
                <a:fillRect/>
              </a:stretch>
            </p:blipFill>
            <p:spPr bwMode="auto">
              <a:xfrm>
                <a:off x="185738" y="5067300"/>
                <a:ext cx="2927350" cy="1654175"/>
              </a:xfrm>
              <a:prstGeom prst="rect">
                <a:avLst/>
              </a:prstGeom>
              <a:noFill/>
            </p:spPr>
          </p:pic>
          <p:sp>
            <p:nvSpPr>
              <p:cNvPr id="9" name="Rectangle 8"/>
              <p:cNvSpPr/>
              <p:nvPr/>
            </p:nvSpPr>
            <p:spPr bwMode="auto">
              <a:xfrm>
                <a:off x="711200" y="5554133"/>
                <a:ext cx="135466" cy="160867"/>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6" name="Picture 5" descr="Picture 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7271" y="5035022"/>
              <a:ext cx="2927350" cy="1654175"/>
            </a:xfrm>
            <a:prstGeom prst="rect">
              <a:avLst/>
            </a:prstGeom>
            <a:solidFill>
              <a:srgbClr val="C1C2CD"/>
            </a:solidFill>
          </p:spPr>
        </p:pic>
      </p:grpSp>
      <p:grpSp>
        <p:nvGrpSpPr>
          <p:cNvPr id="4" name="Group 3"/>
          <p:cNvGrpSpPr/>
          <p:nvPr/>
        </p:nvGrpSpPr>
        <p:grpSpPr>
          <a:xfrm>
            <a:off x="6187546" y="5025497"/>
            <a:ext cx="2755900" cy="1673225"/>
            <a:chOff x="6187546" y="5025497"/>
            <a:chExt cx="2755900" cy="1673225"/>
          </a:xfrm>
        </p:grpSpPr>
        <p:grpSp>
          <p:nvGrpSpPr>
            <p:cNvPr id="21" name="Group 20"/>
            <p:cNvGrpSpPr/>
            <p:nvPr/>
          </p:nvGrpSpPr>
          <p:grpSpPr>
            <a:xfrm>
              <a:off x="6187546" y="5025497"/>
              <a:ext cx="2755900" cy="1673225"/>
              <a:chOff x="6170613" y="5059363"/>
              <a:chExt cx="2755900" cy="1673225"/>
            </a:xfrm>
          </p:grpSpPr>
          <p:pic>
            <p:nvPicPr>
              <p:cNvPr id="180231" name="Picture 7" descr="Picture 4"/>
              <p:cNvPicPr>
                <a:picLocks noChangeAspect="1" noChangeArrowheads="1"/>
              </p:cNvPicPr>
              <p:nvPr/>
            </p:nvPicPr>
            <p:blipFill>
              <a:blip r:embed="rId5"/>
              <a:srcRect/>
              <a:stretch>
                <a:fillRect/>
              </a:stretch>
            </p:blipFill>
            <p:spPr bwMode="auto">
              <a:xfrm>
                <a:off x="6170613" y="5059363"/>
                <a:ext cx="2755900" cy="1673225"/>
              </a:xfrm>
              <a:prstGeom prst="rect">
                <a:avLst/>
              </a:prstGeom>
              <a:noFill/>
            </p:spPr>
          </p:pic>
          <p:sp>
            <p:nvSpPr>
              <p:cNvPr id="11" name="Rectangle 10"/>
              <p:cNvSpPr/>
              <p:nvPr/>
            </p:nvSpPr>
            <p:spPr bwMode="auto">
              <a:xfrm>
                <a:off x="6189133" y="6434667"/>
                <a:ext cx="101600" cy="15239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7" name="Picture 7" descr="Picture 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187546" y="5025497"/>
              <a:ext cx="2755900" cy="1673225"/>
            </a:xfrm>
            <a:prstGeom prst="rect">
              <a:avLst/>
            </a:prstGeom>
            <a:solidFill>
              <a:srgbClr val="C1C2CD"/>
            </a:solidFill>
          </p:spPr>
        </p:pic>
      </p:grpSp>
      <p:grpSp>
        <p:nvGrpSpPr>
          <p:cNvPr id="3" name="Group 2"/>
          <p:cNvGrpSpPr/>
          <p:nvPr/>
        </p:nvGrpSpPr>
        <p:grpSpPr>
          <a:xfrm>
            <a:off x="3267075" y="5039784"/>
            <a:ext cx="2749550" cy="1644650"/>
            <a:chOff x="3267075" y="5039784"/>
            <a:chExt cx="2749550" cy="1644650"/>
          </a:xfrm>
        </p:grpSpPr>
        <p:grpSp>
          <p:nvGrpSpPr>
            <p:cNvPr id="20" name="Group 19"/>
            <p:cNvGrpSpPr/>
            <p:nvPr/>
          </p:nvGrpSpPr>
          <p:grpSpPr>
            <a:xfrm>
              <a:off x="3267075" y="5039784"/>
              <a:ext cx="2749550" cy="1644650"/>
              <a:chOff x="3292475" y="5072063"/>
              <a:chExt cx="2749550" cy="1644650"/>
            </a:xfrm>
          </p:grpSpPr>
          <p:pic>
            <p:nvPicPr>
              <p:cNvPr id="180233" name="Picture 9" descr="Picture 3"/>
              <p:cNvPicPr>
                <a:picLocks noChangeAspect="1" noChangeArrowheads="1"/>
              </p:cNvPicPr>
              <p:nvPr/>
            </p:nvPicPr>
            <p:blipFill>
              <a:blip r:embed="rId6"/>
              <a:srcRect/>
              <a:stretch>
                <a:fillRect/>
              </a:stretch>
            </p:blipFill>
            <p:spPr bwMode="auto">
              <a:xfrm>
                <a:off x="3292475" y="5072063"/>
                <a:ext cx="2749550" cy="1644650"/>
              </a:xfrm>
              <a:prstGeom prst="rect">
                <a:avLst/>
              </a:prstGeom>
              <a:noFill/>
            </p:spPr>
          </p:pic>
          <p:sp>
            <p:nvSpPr>
              <p:cNvPr id="10" name="Rectangle 9"/>
              <p:cNvSpPr/>
              <p:nvPr/>
            </p:nvSpPr>
            <p:spPr bwMode="auto">
              <a:xfrm>
                <a:off x="3420533" y="5960532"/>
                <a:ext cx="135466" cy="160867"/>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8" name="Picture 9" descr="Picture 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267075" y="5039784"/>
              <a:ext cx="2749550" cy="1644650"/>
            </a:xfrm>
            <a:prstGeom prst="rect">
              <a:avLst/>
            </a:prstGeom>
            <a:solidFill>
              <a:srgbClr val="C1C2CD"/>
            </a:solidFill>
          </p:spPr>
        </p:pic>
      </p:grpSp>
    </p:spTree>
    <p:extLst>
      <p:ext uri="{BB962C8B-B14F-4D97-AF65-F5344CB8AC3E}">
        <p14:creationId xmlns:p14="http://schemas.microsoft.com/office/powerpoint/2010/main" val="68784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Depth-First Search</a:t>
            </a:r>
          </a:p>
        </p:txBody>
      </p:sp>
      <p:sp>
        <p:nvSpPr>
          <p:cNvPr id="181251" name="Rectangle 3"/>
          <p:cNvSpPr>
            <a:spLocks noGrp="1" noChangeArrowheads="1"/>
          </p:cNvSpPr>
          <p:nvPr>
            <p:ph type="body" idx="1"/>
          </p:nvPr>
        </p:nvSpPr>
        <p:spPr>
          <a:xfrm>
            <a:off x="685800" y="1981200"/>
            <a:ext cx="4911725" cy="2063750"/>
          </a:xfrm>
        </p:spPr>
        <p:txBody>
          <a:bodyPr/>
          <a:lstStyle/>
          <a:p>
            <a:r>
              <a:rPr lang="en-US" sz="2800" dirty="0"/>
              <a:t>Expand deepest nodes first</a:t>
            </a:r>
          </a:p>
          <a:p>
            <a:pPr lvl="1"/>
            <a:r>
              <a:rPr lang="en-US" sz="2400" dirty="0"/>
              <a:t>Left to right at any depth</a:t>
            </a:r>
          </a:p>
          <a:p>
            <a:pPr lvl="1"/>
            <a:r>
              <a:rPr lang="en-US" sz="2400" dirty="0"/>
              <a:t>Backtrack when hit terminal</a:t>
            </a:r>
          </a:p>
        </p:txBody>
      </p:sp>
      <p:pic>
        <p:nvPicPr>
          <p:cNvPr id="181254" name="Picture 6" descr="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69013" y="2635250"/>
            <a:ext cx="2755900" cy="1673225"/>
          </a:xfrm>
          <a:prstGeom prst="rect">
            <a:avLst/>
          </a:prstGeom>
          <a:solidFill>
            <a:srgbClr val="C1C2CD"/>
          </a:solidFill>
        </p:spPr>
      </p:pic>
      <p:grpSp>
        <p:nvGrpSpPr>
          <p:cNvPr id="2" name="Group 1"/>
          <p:cNvGrpSpPr/>
          <p:nvPr/>
        </p:nvGrpSpPr>
        <p:grpSpPr>
          <a:xfrm>
            <a:off x="177536" y="5330561"/>
            <a:ext cx="2147887" cy="1296987"/>
            <a:chOff x="177536" y="5330561"/>
            <a:chExt cx="2147887" cy="1296987"/>
          </a:xfrm>
        </p:grpSpPr>
        <p:grpSp>
          <p:nvGrpSpPr>
            <p:cNvPr id="19" name="Group 18"/>
            <p:cNvGrpSpPr/>
            <p:nvPr/>
          </p:nvGrpSpPr>
          <p:grpSpPr>
            <a:xfrm>
              <a:off x="177536" y="5330561"/>
              <a:ext cx="2147887" cy="1296987"/>
              <a:chOff x="182563" y="5357813"/>
              <a:chExt cx="2147887" cy="1296987"/>
            </a:xfrm>
          </p:grpSpPr>
          <p:pic>
            <p:nvPicPr>
              <p:cNvPr id="181256" name="Picture 8" descr="Picture 1"/>
              <p:cNvPicPr>
                <a:picLocks noChangeAspect="1" noChangeArrowheads="1"/>
              </p:cNvPicPr>
              <p:nvPr/>
            </p:nvPicPr>
            <p:blipFill>
              <a:blip r:embed="rId4"/>
              <a:srcRect/>
              <a:stretch>
                <a:fillRect/>
              </a:stretch>
            </p:blipFill>
            <p:spPr bwMode="auto">
              <a:xfrm>
                <a:off x="182563" y="5357813"/>
                <a:ext cx="2147887" cy="1296987"/>
              </a:xfrm>
              <a:prstGeom prst="rect">
                <a:avLst/>
              </a:prstGeom>
              <a:noFill/>
            </p:spPr>
          </p:pic>
          <p:sp>
            <p:nvSpPr>
              <p:cNvPr id="10" name="Rectangle 9"/>
              <p:cNvSpPr/>
              <p:nvPr/>
            </p:nvSpPr>
            <p:spPr bwMode="auto">
              <a:xfrm>
                <a:off x="414866" y="6400800"/>
                <a:ext cx="76199" cy="169333"/>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4" name="Picture 8" descr="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7536" y="5330561"/>
              <a:ext cx="2147887" cy="1296987"/>
            </a:xfrm>
            <a:prstGeom prst="rect">
              <a:avLst/>
            </a:prstGeom>
            <a:solidFill>
              <a:srgbClr val="C1C2CD"/>
            </a:solidFill>
          </p:spPr>
        </p:pic>
      </p:grpSp>
      <p:grpSp>
        <p:nvGrpSpPr>
          <p:cNvPr id="3" name="Group 2"/>
          <p:cNvGrpSpPr/>
          <p:nvPr/>
        </p:nvGrpSpPr>
        <p:grpSpPr>
          <a:xfrm>
            <a:off x="2438400" y="5334000"/>
            <a:ext cx="2100262" cy="1328737"/>
            <a:chOff x="2495285" y="5314686"/>
            <a:chExt cx="2100262" cy="1328737"/>
          </a:xfrm>
        </p:grpSpPr>
        <p:grpSp>
          <p:nvGrpSpPr>
            <p:cNvPr id="20" name="Group 19"/>
            <p:cNvGrpSpPr/>
            <p:nvPr/>
          </p:nvGrpSpPr>
          <p:grpSpPr>
            <a:xfrm>
              <a:off x="2495285" y="5314686"/>
              <a:ext cx="2100262" cy="1328737"/>
              <a:chOff x="2462213" y="5341938"/>
              <a:chExt cx="2100262" cy="1328737"/>
            </a:xfrm>
          </p:grpSpPr>
          <p:pic>
            <p:nvPicPr>
              <p:cNvPr id="181257" name="Picture 9" descr="Picture 2"/>
              <p:cNvPicPr>
                <a:picLocks noChangeAspect="1" noChangeArrowheads="1"/>
              </p:cNvPicPr>
              <p:nvPr/>
            </p:nvPicPr>
            <p:blipFill>
              <a:blip r:embed="rId5"/>
              <a:srcRect/>
              <a:stretch>
                <a:fillRect/>
              </a:stretch>
            </p:blipFill>
            <p:spPr bwMode="auto">
              <a:xfrm>
                <a:off x="2462213" y="5341938"/>
                <a:ext cx="2100262" cy="1328737"/>
              </a:xfrm>
              <a:prstGeom prst="rect">
                <a:avLst/>
              </a:prstGeom>
              <a:noFill/>
            </p:spPr>
          </p:pic>
          <p:sp>
            <p:nvSpPr>
              <p:cNvPr id="11" name="Rectangle 10"/>
              <p:cNvSpPr/>
              <p:nvPr/>
            </p:nvSpPr>
            <p:spPr bwMode="auto">
              <a:xfrm>
                <a:off x="3064933" y="6096000"/>
                <a:ext cx="135466" cy="160867"/>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5" name="Picture 9" descr="Picture 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495285" y="5314686"/>
              <a:ext cx="2100262" cy="1328737"/>
            </a:xfrm>
            <a:prstGeom prst="rect">
              <a:avLst/>
            </a:prstGeom>
            <a:solidFill>
              <a:srgbClr val="C1C2CD"/>
            </a:solidFill>
          </p:spPr>
        </p:pic>
      </p:grpSp>
      <p:grpSp>
        <p:nvGrpSpPr>
          <p:cNvPr id="4" name="Group 3"/>
          <p:cNvGrpSpPr/>
          <p:nvPr/>
        </p:nvGrpSpPr>
        <p:grpSpPr>
          <a:xfrm>
            <a:off x="4648200" y="5334000"/>
            <a:ext cx="2044700" cy="1344613"/>
            <a:chOff x="4734189" y="5306748"/>
            <a:chExt cx="2044700" cy="1344613"/>
          </a:xfrm>
        </p:grpSpPr>
        <p:grpSp>
          <p:nvGrpSpPr>
            <p:cNvPr id="21" name="Group 20"/>
            <p:cNvGrpSpPr/>
            <p:nvPr/>
          </p:nvGrpSpPr>
          <p:grpSpPr>
            <a:xfrm>
              <a:off x="4734189" y="5306748"/>
              <a:ext cx="2044700" cy="1344613"/>
              <a:chOff x="4667250" y="5334000"/>
              <a:chExt cx="2044700" cy="1344613"/>
            </a:xfrm>
          </p:grpSpPr>
          <p:pic>
            <p:nvPicPr>
              <p:cNvPr id="181258" name="Picture 10" descr="Picture 3"/>
              <p:cNvPicPr>
                <a:picLocks noChangeAspect="1" noChangeArrowheads="1"/>
              </p:cNvPicPr>
              <p:nvPr/>
            </p:nvPicPr>
            <p:blipFill>
              <a:blip r:embed="rId6"/>
              <a:srcRect/>
              <a:stretch>
                <a:fillRect/>
              </a:stretch>
            </p:blipFill>
            <p:spPr bwMode="auto">
              <a:xfrm>
                <a:off x="4667250" y="5334000"/>
                <a:ext cx="2044700" cy="1344613"/>
              </a:xfrm>
              <a:prstGeom prst="rect">
                <a:avLst/>
              </a:prstGeom>
              <a:noFill/>
            </p:spPr>
          </p:pic>
          <p:sp>
            <p:nvSpPr>
              <p:cNvPr id="13" name="Rectangle 12"/>
              <p:cNvSpPr/>
              <p:nvPr/>
            </p:nvSpPr>
            <p:spPr bwMode="auto">
              <a:xfrm>
                <a:off x="5105399" y="6409266"/>
                <a:ext cx="76199" cy="143933"/>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6" name="Picture 10" descr="Picture 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734189" y="5306748"/>
              <a:ext cx="2044700" cy="1344613"/>
            </a:xfrm>
            <a:prstGeom prst="rect">
              <a:avLst/>
            </a:prstGeom>
            <a:solidFill>
              <a:srgbClr val="C1C2CD"/>
            </a:solidFill>
          </p:spPr>
        </p:pic>
      </p:grpSp>
      <p:grpSp>
        <p:nvGrpSpPr>
          <p:cNvPr id="5" name="Group 4"/>
          <p:cNvGrpSpPr/>
          <p:nvPr/>
        </p:nvGrpSpPr>
        <p:grpSpPr>
          <a:xfrm>
            <a:off x="6781800" y="5334000"/>
            <a:ext cx="2111375" cy="1319213"/>
            <a:chOff x="6957219" y="5319448"/>
            <a:chExt cx="2111375" cy="1319213"/>
          </a:xfrm>
        </p:grpSpPr>
        <p:grpSp>
          <p:nvGrpSpPr>
            <p:cNvPr id="22" name="Group 21"/>
            <p:cNvGrpSpPr/>
            <p:nvPr/>
          </p:nvGrpSpPr>
          <p:grpSpPr>
            <a:xfrm>
              <a:off x="6957219" y="5319448"/>
              <a:ext cx="2111375" cy="1319213"/>
              <a:chOff x="6881813" y="5346700"/>
              <a:chExt cx="2111375" cy="1319213"/>
            </a:xfrm>
          </p:grpSpPr>
          <p:pic>
            <p:nvPicPr>
              <p:cNvPr id="181259" name="Picture 11" descr="Picture 4"/>
              <p:cNvPicPr>
                <a:picLocks noChangeAspect="1" noChangeArrowheads="1"/>
              </p:cNvPicPr>
              <p:nvPr/>
            </p:nvPicPr>
            <p:blipFill>
              <a:blip r:embed="rId7"/>
              <a:srcRect/>
              <a:stretch>
                <a:fillRect/>
              </a:stretch>
            </p:blipFill>
            <p:spPr bwMode="auto">
              <a:xfrm>
                <a:off x="6881813" y="5346700"/>
                <a:ext cx="2111375" cy="1319213"/>
              </a:xfrm>
              <a:prstGeom prst="rect">
                <a:avLst/>
              </a:prstGeom>
              <a:noFill/>
            </p:spPr>
          </p:pic>
          <p:sp>
            <p:nvSpPr>
              <p:cNvPr id="18" name="Rectangle 17"/>
              <p:cNvSpPr/>
              <p:nvPr/>
            </p:nvSpPr>
            <p:spPr bwMode="auto">
              <a:xfrm>
                <a:off x="7636933" y="6409266"/>
                <a:ext cx="76199" cy="143933"/>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pic>
          <p:nvPicPr>
            <p:cNvPr id="17" name="Picture 11" descr="Picture 4"/>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957219" y="5319448"/>
              <a:ext cx="2111375" cy="1319213"/>
            </a:xfrm>
            <a:prstGeom prst="rect">
              <a:avLst/>
            </a:prstGeom>
            <a:solidFill>
              <a:srgbClr val="C1C2CD"/>
            </a:solidFill>
          </p:spPr>
        </p:pic>
      </p:grpSp>
    </p:spTree>
    <p:extLst>
      <p:ext uri="{BB962C8B-B14F-4D97-AF65-F5344CB8AC3E}">
        <p14:creationId xmlns:p14="http://schemas.microsoft.com/office/powerpoint/2010/main" val="69318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4294967295"/>
          </p:nvPr>
        </p:nvSpPr>
        <p:spPr>
          <a:xfrm rot="16200000">
            <a:off x="8227377" y="5885497"/>
            <a:ext cx="1315721" cy="365125"/>
          </a:xfrm>
        </p:spPr>
        <p:txBody>
          <a:bodyPr/>
          <a:lstStyle/>
          <a:p>
            <a:fld id="{5F530FF4-B3CC-A14C-BE8D-27D002B8B246}" type="slidenum">
              <a:rPr lang="en-US"/>
              <a:pPr/>
              <a:t>39</a:t>
            </a:fld>
            <a:endParaRPr lang="en-US"/>
          </a:p>
        </p:txBody>
      </p:sp>
      <p:sp>
        <p:nvSpPr>
          <p:cNvPr id="205828" name="Rectangle 4"/>
          <p:cNvSpPr>
            <a:spLocks noChangeArrowheads="1"/>
          </p:cNvSpPr>
          <p:nvPr/>
        </p:nvSpPr>
        <p:spPr bwMode="auto">
          <a:xfrm>
            <a:off x="573088" y="1095375"/>
            <a:ext cx="8061325" cy="2963863"/>
          </a:xfrm>
          <a:prstGeom prst="rect">
            <a:avLst/>
          </a:prstGeom>
          <a:solidFill>
            <a:srgbClr val="FFFFFF"/>
          </a:solidFill>
          <a:ln w="19050">
            <a:solidFill>
              <a:schemeClr val="tx1"/>
            </a:solidFill>
            <a:miter lim="800000"/>
            <a:headEnd/>
            <a:tailEnd/>
          </a:ln>
        </p:spPr>
        <p:txBody>
          <a:bodyPr wrap="none" anchor="ctr">
            <a:prstTxWarp prst="textNoShape">
              <a:avLst/>
            </a:prstTxWarp>
          </a:bodyPr>
          <a:lstStyle/>
          <a:p>
            <a:pPr eaLnBrk="1" hangingPunct="1">
              <a:spcBef>
                <a:spcPct val="20000"/>
              </a:spcBef>
              <a:buClr>
                <a:srgbClr val="3C0000"/>
              </a:buClr>
              <a:buFont typeface="Wingdings" charset="2"/>
              <a:buNone/>
            </a:pPr>
            <a:r>
              <a:rPr kumimoji="1" lang="en-US" sz="2000" b="1" dirty="0"/>
              <a:t>function</a:t>
            </a:r>
            <a:r>
              <a:rPr kumimoji="1" lang="en-US" sz="2000" dirty="0"/>
              <a:t> TREE-</a:t>
            </a:r>
            <a:r>
              <a:rPr kumimoji="1" lang="en-US" sz="2000" dirty="0" err="1"/>
              <a:t>SEARCH(</a:t>
            </a:r>
            <a:r>
              <a:rPr kumimoji="1" lang="en-US" sz="2000" i="1" dirty="0" err="1"/>
              <a:t>problem</a:t>
            </a:r>
            <a:r>
              <a:rPr kumimoji="1" lang="en-US" sz="2000" dirty="0"/>
              <a:t>) </a:t>
            </a:r>
            <a:r>
              <a:rPr kumimoji="1" lang="en-US" sz="2000" b="1" dirty="0"/>
              <a:t>return</a:t>
            </a:r>
            <a:r>
              <a:rPr kumimoji="1" lang="en-US" sz="2000" dirty="0"/>
              <a:t> a solution or failure</a:t>
            </a:r>
          </a:p>
          <a:p>
            <a:pPr eaLnBrk="1" hangingPunct="1">
              <a:spcBef>
                <a:spcPct val="20000"/>
              </a:spcBef>
              <a:buClr>
                <a:srgbClr val="3C0000"/>
              </a:buClr>
              <a:buFont typeface="Wingdings" charset="2"/>
              <a:buNone/>
            </a:pPr>
            <a:r>
              <a:rPr kumimoji="1" lang="en-US" sz="2000" dirty="0"/>
              <a:t>    </a:t>
            </a:r>
            <a:r>
              <a:rPr kumimoji="1" lang="en-US" sz="2000" i="1" dirty="0"/>
              <a:t>frontier</a:t>
            </a:r>
            <a:r>
              <a:rPr kumimoji="1" lang="en-US" sz="2000" dirty="0"/>
              <a:t> </a:t>
            </a:r>
            <a:r>
              <a:rPr kumimoji="1" lang="en-US" sz="2000" dirty="0" err="1">
                <a:sym typeface="Symbol" charset="2"/>
              </a:rPr>
              <a:t></a:t>
            </a:r>
            <a:r>
              <a:rPr kumimoji="1" lang="en-US" sz="2000" dirty="0">
                <a:sym typeface="Symbol" charset="2"/>
              </a:rPr>
              <a:t> MAKE-QUEUE(</a:t>
            </a:r>
            <a:r>
              <a:rPr kumimoji="1" lang="en-US" sz="2000" dirty="0"/>
              <a:t>MAKE-</a:t>
            </a:r>
            <a:r>
              <a:rPr kumimoji="1" lang="en-US" sz="2000" dirty="0" err="1"/>
              <a:t>NODE(problem.INITIAL</a:t>
            </a:r>
            <a:r>
              <a:rPr kumimoji="1" lang="en-US" sz="2000" dirty="0"/>
              <a:t>-STATE))</a:t>
            </a:r>
          </a:p>
          <a:p>
            <a:pPr eaLnBrk="1" hangingPunct="1">
              <a:spcBef>
                <a:spcPct val="20000"/>
              </a:spcBef>
              <a:buClr>
                <a:srgbClr val="3C0000"/>
              </a:buClr>
              <a:buFont typeface="Wingdings" charset="2"/>
              <a:buNone/>
            </a:pPr>
            <a:r>
              <a:rPr kumimoji="1" lang="en-US" sz="2000" dirty="0"/>
              <a:t>    </a:t>
            </a:r>
            <a:r>
              <a:rPr kumimoji="1" lang="en-US" sz="2000" b="1" dirty="0"/>
              <a:t>loop do</a:t>
            </a:r>
            <a:endParaRPr kumimoji="1" lang="en-US" sz="2000" dirty="0"/>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EMPTY?(</a:t>
            </a:r>
            <a:r>
              <a:rPr kumimoji="1" lang="en-US" sz="2000" i="1" dirty="0" err="1"/>
              <a:t>frontier</a:t>
            </a:r>
            <a:r>
              <a:rPr kumimoji="1" lang="en-US" sz="2000" dirty="0"/>
              <a:t>) </a:t>
            </a:r>
            <a:r>
              <a:rPr kumimoji="1" lang="en-US" sz="2000" b="1" dirty="0"/>
              <a:t>then return </a:t>
            </a:r>
            <a:r>
              <a:rPr kumimoji="1" lang="en-US" sz="2000" dirty="0"/>
              <a:t>failure</a:t>
            </a:r>
          </a:p>
          <a:p>
            <a:pPr eaLnBrk="1" hangingPunct="1">
              <a:spcBef>
                <a:spcPct val="20000"/>
              </a:spcBef>
              <a:buClr>
                <a:srgbClr val="3C0000"/>
              </a:buClr>
              <a:buFont typeface="Wingdings" charset="2"/>
              <a:buNone/>
            </a:pPr>
            <a:r>
              <a:rPr kumimoji="1" lang="en-US" sz="2000" dirty="0"/>
              <a:t>	</a:t>
            </a:r>
            <a:r>
              <a:rPr kumimoji="1" lang="en-US" sz="2000" i="1" dirty="0"/>
              <a:t>node</a:t>
            </a:r>
            <a:r>
              <a:rPr kumimoji="1" lang="en-US" sz="2000" dirty="0"/>
              <a:t> </a:t>
            </a:r>
            <a:r>
              <a:rPr kumimoji="1" lang="en-US" sz="2000" dirty="0" err="1">
                <a:sym typeface="Symbol" charset="2"/>
              </a:rPr>
              <a:t></a:t>
            </a:r>
            <a:r>
              <a:rPr kumimoji="1" lang="en-US" sz="2000" dirty="0">
                <a:sym typeface="Symbol" charset="2"/>
              </a:rPr>
              <a:t> </a:t>
            </a:r>
            <a:r>
              <a:rPr kumimoji="1" lang="en-US" sz="2000" dirty="0"/>
              <a:t>REMOVE-</a:t>
            </a:r>
            <a:r>
              <a:rPr kumimoji="1" lang="en-US" sz="2000" dirty="0" err="1"/>
              <a:t>FIRST(</a:t>
            </a:r>
            <a:r>
              <a:rPr kumimoji="1" lang="en-US" sz="2000" i="1" dirty="0" err="1"/>
              <a:t>frontier</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problem.GOAL</a:t>
            </a:r>
            <a:r>
              <a:rPr kumimoji="1" lang="en-US" sz="2000" dirty="0"/>
              <a:t>-TEST applied to </a:t>
            </a:r>
            <a:r>
              <a:rPr kumimoji="1" lang="en-US" sz="2000" dirty="0" err="1"/>
              <a:t>node.STATE</a:t>
            </a:r>
            <a:r>
              <a:rPr kumimoji="1" lang="en-US" sz="2000" dirty="0"/>
              <a:t> succeeds</a:t>
            </a:r>
          </a:p>
          <a:p>
            <a:pPr eaLnBrk="1" hangingPunct="1">
              <a:spcBef>
                <a:spcPct val="20000"/>
              </a:spcBef>
              <a:buClr>
                <a:srgbClr val="3C0000"/>
              </a:buClr>
              <a:buFont typeface="Wingdings" charset="2"/>
              <a:buNone/>
            </a:pPr>
            <a:r>
              <a:rPr kumimoji="1" lang="en-US" sz="2000" dirty="0"/>
              <a:t>		</a:t>
            </a:r>
            <a:r>
              <a:rPr kumimoji="1" lang="en-US" sz="2000" b="1" dirty="0"/>
              <a:t>then return</a:t>
            </a:r>
            <a:r>
              <a:rPr kumimoji="1" lang="en-US" sz="2000" dirty="0"/>
              <a:t> </a:t>
            </a:r>
            <a:r>
              <a:rPr kumimoji="1" lang="en-US" sz="2000" dirty="0" err="1"/>
              <a:t>SOLUTION(</a:t>
            </a:r>
            <a:r>
              <a:rPr kumimoji="1" lang="en-US" sz="2000" i="1" dirty="0" err="1"/>
              <a:t>node</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i="1" dirty="0" err="1"/>
              <a:t>frontier</a:t>
            </a:r>
            <a:r>
              <a:rPr kumimoji="1" lang="en-US" sz="2000" dirty="0" err="1">
                <a:sym typeface="Symbol" charset="2"/>
              </a:rPr>
              <a:t></a:t>
            </a:r>
            <a:r>
              <a:rPr kumimoji="1" lang="en-US" sz="2000" dirty="0">
                <a:sym typeface="Symbol" charset="2"/>
              </a:rPr>
              <a:t> </a:t>
            </a:r>
            <a:r>
              <a:rPr kumimoji="1" lang="en-US" sz="2000" dirty="0"/>
              <a:t>INSERT-</a:t>
            </a:r>
            <a:r>
              <a:rPr kumimoji="1" lang="en-US" sz="2000" dirty="0" err="1"/>
              <a:t>ALL(EXPAND(</a:t>
            </a:r>
            <a:r>
              <a:rPr kumimoji="1" lang="en-US" sz="2000" i="1" dirty="0" err="1"/>
              <a:t>node</a:t>
            </a:r>
            <a:r>
              <a:rPr kumimoji="1" lang="en-US" sz="2000" dirty="0"/>
              <a:t>, </a:t>
            </a:r>
            <a:r>
              <a:rPr kumimoji="1" lang="en-US" sz="2000" i="1" dirty="0"/>
              <a:t>problem</a:t>
            </a:r>
            <a:r>
              <a:rPr kumimoji="1" lang="en-US" sz="2000" dirty="0"/>
              <a:t>), </a:t>
            </a:r>
            <a:r>
              <a:rPr kumimoji="1" lang="en-US" sz="2000" i="1" dirty="0"/>
              <a:t>frontier</a:t>
            </a:r>
            <a:r>
              <a:rPr kumimoji="1" lang="en-US" sz="2000" dirty="0"/>
              <a:t>)</a:t>
            </a:r>
          </a:p>
        </p:txBody>
      </p:sp>
      <p:sp>
        <p:nvSpPr>
          <p:cNvPr id="205826" name="Rectangle 2"/>
          <p:cNvSpPr>
            <a:spLocks noGrp="1" noChangeArrowheads="1"/>
          </p:cNvSpPr>
          <p:nvPr>
            <p:ph type="title"/>
          </p:nvPr>
        </p:nvSpPr>
        <p:spPr>
          <a:xfrm>
            <a:off x="781050" y="0"/>
            <a:ext cx="7772400" cy="1143000"/>
          </a:xfrm>
        </p:spPr>
        <p:txBody>
          <a:bodyPr/>
          <a:lstStyle/>
          <a:p>
            <a:r>
              <a:rPr lang="en-US" sz="3600" dirty="0"/>
              <a:t>Generic Tree Search Algorithm</a:t>
            </a:r>
          </a:p>
        </p:txBody>
      </p:sp>
      <p:sp>
        <p:nvSpPr>
          <p:cNvPr id="205827" name="Rectangle 3"/>
          <p:cNvSpPr>
            <a:spLocks noGrp="1" noChangeArrowheads="1"/>
          </p:cNvSpPr>
          <p:nvPr>
            <p:ph type="body" idx="1"/>
          </p:nvPr>
        </p:nvSpPr>
        <p:spPr>
          <a:xfrm>
            <a:off x="130175" y="4148138"/>
            <a:ext cx="8705850" cy="2254250"/>
          </a:xfrm>
        </p:spPr>
        <p:txBody>
          <a:bodyPr/>
          <a:lstStyle/>
          <a:p>
            <a:r>
              <a:rPr lang="en-US" sz="2400" dirty="0"/>
              <a:t>The </a:t>
            </a:r>
            <a:r>
              <a:rPr lang="en-US" sz="2400" i="1" dirty="0"/>
              <a:t>frontier </a:t>
            </a:r>
            <a:r>
              <a:rPr lang="en-US" sz="2400" dirty="0"/>
              <a:t>is the set of nodes that have been generated but not yet expanded</a:t>
            </a:r>
          </a:p>
        </p:txBody>
      </p:sp>
      <p:grpSp>
        <p:nvGrpSpPr>
          <p:cNvPr id="205832" name="Group 8"/>
          <p:cNvGrpSpPr>
            <a:grpSpLocks/>
          </p:cNvGrpSpPr>
          <p:nvPr/>
        </p:nvGrpSpPr>
        <p:grpSpPr bwMode="auto">
          <a:xfrm>
            <a:off x="5075238" y="4619625"/>
            <a:ext cx="3662362" cy="2200275"/>
            <a:chOff x="3586" y="3000"/>
            <a:chExt cx="2174" cy="1320"/>
          </a:xfrm>
          <a:solidFill>
            <a:schemeClr val="accent4">
              <a:lumMod val="40000"/>
              <a:lumOff val="60000"/>
            </a:schemeClr>
          </a:solidFill>
        </p:grpSpPr>
        <p:pic>
          <p:nvPicPr>
            <p:cNvPr id="205829" name="Picture 5" descr="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86" y="3000"/>
              <a:ext cx="2174" cy="1320"/>
            </a:xfrm>
            <a:prstGeom prst="rect">
              <a:avLst/>
            </a:prstGeom>
            <a:grpFill/>
            <a:ln w="19050">
              <a:solidFill>
                <a:schemeClr val="tx1"/>
              </a:solidFill>
              <a:miter lim="800000"/>
              <a:headEnd/>
              <a:tailEnd/>
            </a:ln>
          </p:spPr>
        </p:pic>
        <p:sp>
          <p:nvSpPr>
            <p:cNvPr id="205831" name="Rectangle 7"/>
            <p:cNvSpPr>
              <a:spLocks noChangeArrowheads="1"/>
            </p:cNvSpPr>
            <p:nvPr/>
          </p:nvSpPr>
          <p:spPr bwMode="auto">
            <a:xfrm>
              <a:off x="3590" y="4078"/>
              <a:ext cx="82" cy="111"/>
            </a:xfrm>
            <a:prstGeom prst="rect">
              <a:avLst/>
            </a:prstGeom>
            <a:grpFill/>
            <a:ln w="9525">
              <a:noFill/>
              <a:miter lim="800000"/>
              <a:headEnd/>
              <a:tailEnd/>
            </a:ln>
          </p:spPr>
          <p:txBody>
            <a:bodyPr wrap="none" anchor="ctr">
              <a:prstTxWarp prst="textNoShape">
                <a:avLst/>
              </a:prstTxWarp>
            </a:bodyPr>
            <a:lstStyle/>
            <a:p>
              <a:endParaRPr lang="en-US"/>
            </a:p>
          </p:txBody>
        </p:sp>
      </p:grpSp>
      <p:sp>
        <p:nvSpPr>
          <p:cNvPr id="205830" name="Freeform 6"/>
          <p:cNvSpPr>
            <a:spLocks/>
          </p:cNvSpPr>
          <p:nvPr/>
        </p:nvSpPr>
        <p:spPr bwMode="auto">
          <a:xfrm>
            <a:off x="5168900" y="5224463"/>
            <a:ext cx="2830513" cy="1500187"/>
          </a:xfrm>
          <a:custGeom>
            <a:avLst/>
            <a:gdLst/>
            <a:ahLst/>
            <a:cxnLst>
              <a:cxn ang="0">
                <a:pos x="44" y="656"/>
              </a:cxn>
              <a:cxn ang="0">
                <a:pos x="477" y="617"/>
              </a:cxn>
              <a:cxn ang="0">
                <a:pos x="766" y="256"/>
              </a:cxn>
              <a:cxn ang="0">
                <a:pos x="1477" y="0"/>
              </a:cxn>
              <a:cxn ang="0">
                <a:pos x="1783" y="45"/>
              </a:cxn>
              <a:cxn ang="0">
                <a:pos x="1750" y="261"/>
              </a:cxn>
              <a:cxn ang="0">
                <a:pos x="822" y="700"/>
              </a:cxn>
              <a:cxn ang="0">
                <a:pos x="450" y="945"/>
              </a:cxn>
              <a:cxn ang="0">
                <a:pos x="22" y="928"/>
              </a:cxn>
              <a:cxn ang="0">
                <a:pos x="0" y="745"/>
              </a:cxn>
              <a:cxn ang="0">
                <a:pos x="44" y="656"/>
              </a:cxn>
            </a:cxnLst>
            <a:rect l="0" t="0" r="r" b="b"/>
            <a:pathLst>
              <a:path w="1783" h="945">
                <a:moveTo>
                  <a:pt x="44" y="656"/>
                </a:moveTo>
                <a:lnTo>
                  <a:pt x="477" y="617"/>
                </a:lnTo>
                <a:lnTo>
                  <a:pt x="766" y="256"/>
                </a:lnTo>
                <a:lnTo>
                  <a:pt x="1477" y="0"/>
                </a:lnTo>
                <a:lnTo>
                  <a:pt x="1783" y="45"/>
                </a:lnTo>
                <a:cubicBezTo>
                  <a:pt x="1749" y="257"/>
                  <a:pt x="1750" y="184"/>
                  <a:pt x="1750" y="261"/>
                </a:cubicBezTo>
                <a:lnTo>
                  <a:pt x="822" y="700"/>
                </a:lnTo>
                <a:lnTo>
                  <a:pt x="450" y="945"/>
                </a:lnTo>
                <a:lnTo>
                  <a:pt x="22" y="928"/>
                </a:lnTo>
                <a:lnTo>
                  <a:pt x="0" y="745"/>
                </a:lnTo>
                <a:lnTo>
                  <a:pt x="44" y="656"/>
                </a:lnTo>
                <a:close/>
              </a:path>
            </a:pathLst>
          </a:custGeom>
          <a:noFill/>
          <a:ln w="28575" cmpd="sng">
            <a:solidFill>
              <a:schemeClr val="hlink"/>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72221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4</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89" name="Rectangle 10"/>
          <p:cNvSpPr>
            <a:spLocks noChangeArrowheads="1"/>
          </p:cNvSpPr>
          <p:nvPr/>
        </p:nvSpPr>
        <p:spPr bwMode="auto">
          <a:xfrm>
            <a:off x="1066800" y="2514600"/>
            <a:ext cx="4191000" cy="29718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rot="16200000">
            <a:off x="8227377" y="5885497"/>
            <a:ext cx="1315721" cy="365125"/>
          </a:xfrm>
        </p:spPr>
        <p:txBody>
          <a:bodyPr/>
          <a:lstStyle/>
          <a:p>
            <a:fld id="{F6681D13-DA84-0242-B6C5-70A12C6FA171}" type="slidenum">
              <a:rPr lang="en-US"/>
              <a:pPr/>
              <a:t>40</a:t>
            </a:fld>
            <a:endParaRPr lang="en-US"/>
          </a:p>
        </p:txBody>
      </p:sp>
      <p:sp>
        <p:nvSpPr>
          <p:cNvPr id="214018" name="Rectangle 2"/>
          <p:cNvSpPr>
            <a:spLocks noChangeArrowheads="1"/>
          </p:cNvSpPr>
          <p:nvPr/>
        </p:nvSpPr>
        <p:spPr bwMode="auto">
          <a:xfrm>
            <a:off x="573088" y="1095375"/>
            <a:ext cx="8061325" cy="2963863"/>
          </a:xfrm>
          <a:prstGeom prst="rect">
            <a:avLst/>
          </a:prstGeom>
          <a:solidFill>
            <a:srgbClr val="FFFFFF"/>
          </a:solidFill>
          <a:ln w="19050">
            <a:solidFill>
              <a:schemeClr val="tx1"/>
            </a:solidFill>
            <a:miter lim="800000"/>
            <a:headEnd/>
            <a:tailEnd/>
          </a:ln>
        </p:spPr>
        <p:txBody>
          <a:bodyPr wrap="none" anchor="ctr">
            <a:prstTxWarp prst="textNoShape">
              <a:avLst/>
            </a:prstTxWarp>
          </a:bodyPr>
          <a:lstStyle/>
          <a:p>
            <a:pPr eaLnBrk="1" hangingPunct="1">
              <a:spcBef>
                <a:spcPct val="20000"/>
              </a:spcBef>
              <a:buClr>
                <a:srgbClr val="3C0000"/>
              </a:buClr>
              <a:buFont typeface="Wingdings" charset="2"/>
              <a:buNone/>
            </a:pPr>
            <a:r>
              <a:rPr kumimoji="1" lang="en-US" sz="2000" b="1" dirty="0"/>
              <a:t>function</a:t>
            </a:r>
            <a:r>
              <a:rPr kumimoji="1" lang="en-US" sz="2000" dirty="0"/>
              <a:t> TREE-</a:t>
            </a:r>
            <a:r>
              <a:rPr kumimoji="1" lang="en-US" sz="2000" dirty="0" err="1"/>
              <a:t>SEARCH(</a:t>
            </a:r>
            <a:r>
              <a:rPr kumimoji="1" lang="en-US" sz="2000" i="1" dirty="0" err="1"/>
              <a:t>problem</a:t>
            </a:r>
            <a:r>
              <a:rPr kumimoji="1" lang="en-US" sz="2000" dirty="0"/>
              <a:t>) </a:t>
            </a:r>
            <a:r>
              <a:rPr kumimoji="1" lang="en-US" sz="2000" b="1" dirty="0"/>
              <a:t>return</a:t>
            </a:r>
            <a:r>
              <a:rPr kumimoji="1" lang="en-US" sz="2000" dirty="0"/>
              <a:t> a solution or failure</a:t>
            </a:r>
          </a:p>
          <a:p>
            <a:pPr eaLnBrk="1" hangingPunct="1">
              <a:spcBef>
                <a:spcPct val="20000"/>
              </a:spcBef>
              <a:buClr>
                <a:srgbClr val="3C0000"/>
              </a:buClr>
              <a:buFont typeface="Wingdings" charset="2"/>
              <a:buNone/>
            </a:pPr>
            <a:r>
              <a:rPr kumimoji="1" lang="en-US" sz="2000" dirty="0"/>
              <a:t>    </a:t>
            </a:r>
            <a:r>
              <a:rPr kumimoji="1" lang="en-US" sz="2000" i="1" dirty="0"/>
              <a:t>frontier</a:t>
            </a:r>
            <a:r>
              <a:rPr kumimoji="1" lang="en-US" sz="2000" dirty="0"/>
              <a:t> </a:t>
            </a:r>
            <a:r>
              <a:rPr kumimoji="1" lang="en-US" sz="2000" dirty="0" err="1">
                <a:sym typeface="Symbol" charset="2"/>
              </a:rPr>
              <a:t></a:t>
            </a:r>
            <a:r>
              <a:rPr kumimoji="1" lang="en-US" sz="2000" dirty="0">
                <a:sym typeface="Symbol" charset="2"/>
              </a:rPr>
              <a:t> MAKE-QUEUE(</a:t>
            </a:r>
            <a:r>
              <a:rPr kumimoji="1" lang="en-US" sz="2000" dirty="0"/>
              <a:t>MAKE-</a:t>
            </a:r>
            <a:r>
              <a:rPr kumimoji="1" lang="en-US" sz="2000" dirty="0" err="1"/>
              <a:t>NODE(problem.INITIAL</a:t>
            </a:r>
            <a:r>
              <a:rPr kumimoji="1" lang="en-US" sz="2000" dirty="0"/>
              <a:t>-STATE))</a:t>
            </a:r>
          </a:p>
          <a:p>
            <a:pPr eaLnBrk="1" hangingPunct="1">
              <a:spcBef>
                <a:spcPct val="20000"/>
              </a:spcBef>
              <a:buClr>
                <a:srgbClr val="3C0000"/>
              </a:buClr>
              <a:buFont typeface="Wingdings" charset="2"/>
              <a:buNone/>
            </a:pPr>
            <a:r>
              <a:rPr kumimoji="1" lang="en-US" sz="2000" dirty="0"/>
              <a:t>    </a:t>
            </a:r>
            <a:r>
              <a:rPr kumimoji="1" lang="en-US" sz="2000" b="1" dirty="0"/>
              <a:t>loop do</a:t>
            </a:r>
            <a:endParaRPr kumimoji="1" lang="en-US" sz="2000" dirty="0"/>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EMPTY?(</a:t>
            </a:r>
            <a:r>
              <a:rPr kumimoji="1" lang="en-US" sz="2000" i="1" dirty="0" err="1"/>
              <a:t>frontier</a:t>
            </a:r>
            <a:r>
              <a:rPr kumimoji="1" lang="en-US" sz="2000" dirty="0"/>
              <a:t>) </a:t>
            </a:r>
            <a:r>
              <a:rPr kumimoji="1" lang="en-US" sz="2000" b="1" dirty="0"/>
              <a:t>then return </a:t>
            </a:r>
            <a:r>
              <a:rPr kumimoji="1" lang="en-US" sz="2000" dirty="0"/>
              <a:t>failure</a:t>
            </a:r>
          </a:p>
          <a:p>
            <a:pPr eaLnBrk="1" hangingPunct="1">
              <a:spcBef>
                <a:spcPct val="20000"/>
              </a:spcBef>
              <a:buClr>
                <a:srgbClr val="3C0000"/>
              </a:buClr>
              <a:buFont typeface="Wingdings" charset="2"/>
              <a:buNone/>
            </a:pPr>
            <a:r>
              <a:rPr kumimoji="1" lang="en-US" sz="2000" dirty="0"/>
              <a:t>	</a:t>
            </a:r>
            <a:r>
              <a:rPr kumimoji="1" lang="en-US" sz="2000" i="1" dirty="0"/>
              <a:t>node</a:t>
            </a:r>
            <a:r>
              <a:rPr kumimoji="1" lang="en-US" sz="2000" dirty="0"/>
              <a:t> </a:t>
            </a:r>
            <a:r>
              <a:rPr kumimoji="1" lang="en-US" sz="2000" dirty="0" err="1">
                <a:sym typeface="Symbol" charset="2"/>
              </a:rPr>
              <a:t></a:t>
            </a:r>
            <a:r>
              <a:rPr kumimoji="1" lang="en-US" sz="2000" dirty="0">
                <a:sym typeface="Symbol" charset="2"/>
              </a:rPr>
              <a:t> </a:t>
            </a:r>
            <a:r>
              <a:rPr kumimoji="1" lang="en-US" sz="2000" dirty="0"/>
              <a:t>REMOVE-</a:t>
            </a:r>
            <a:r>
              <a:rPr kumimoji="1" lang="en-US" sz="2000" dirty="0" err="1"/>
              <a:t>FIRST(</a:t>
            </a:r>
            <a:r>
              <a:rPr kumimoji="1" lang="en-US" sz="2000" i="1" dirty="0" err="1"/>
              <a:t>frontier</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problem.GOAL</a:t>
            </a:r>
            <a:r>
              <a:rPr kumimoji="1" lang="en-US" sz="2000" dirty="0"/>
              <a:t>-TEST applied to </a:t>
            </a:r>
            <a:r>
              <a:rPr kumimoji="1" lang="en-US" sz="2000" dirty="0" err="1"/>
              <a:t>node.STATE</a:t>
            </a:r>
            <a:r>
              <a:rPr kumimoji="1" lang="en-US" sz="2000" dirty="0"/>
              <a:t> succeeds</a:t>
            </a:r>
          </a:p>
          <a:p>
            <a:pPr eaLnBrk="1" hangingPunct="1">
              <a:spcBef>
                <a:spcPct val="20000"/>
              </a:spcBef>
              <a:buClr>
                <a:srgbClr val="3C0000"/>
              </a:buClr>
              <a:buFont typeface="Wingdings" charset="2"/>
              <a:buNone/>
            </a:pPr>
            <a:r>
              <a:rPr kumimoji="1" lang="en-US" sz="2000" dirty="0"/>
              <a:t>		</a:t>
            </a:r>
            <a:r>
              <a:rPr kumimoji="1" lang="en-US" sz="2000" b="1" dirty="0"/>
              <a:t>then return</a:t>
            </a:r>
            <a:r>
              <a:rPr kumimoji="1" lang="en-US" sz="2000" dirty="0"/>
              <a:t> </a:t>
            </a:r>
            <a:r>
              <a:rPr kumimoji="1" lang="en-US" sz="2000" dirty="0" err="1"/>
              <a:t>SOLUTION(</a:t>
            </a:r>
            <a:r>
              <a:rPr kumimoji="1" lang="en-US" sz="2000" i="1" dirty="0" err="1"/>
              <a:t>node</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i="1" dirty="0" err="1"/>
              <a:t>frontier</a:t>
            </a:r>
            <a:r>
              <a:rPr kumimoji="1" lang="en-US" sz="2000" dirty="0" err="1">
                <a:sym typeface="Symbol" charset="2"/>
              </a:rPr>
              <a:t></a:t>
            </a:r>
            <a:r>
              <a:rPr kumimoji="1" lang="en-US" sz="2000" dirty="0">
                <a:sym typeface="Symbol" charset="2"/>
              </a:rPr>
              <a:t> </a:t>
            </a:r>
            <a:r>
              <a:rPr kumimoji="1" lang="en-US" sz="2000" dirty="0"/>
              <a:t>INSERT-</a:t>
            </a:r>
            <a:r>
              <a:rPr kumimoji="1" lang="en-US" sz="2000" dirty="0" err="1"/>
              <a:t>ALL(EXPAND(</a:t>
            </a:r>
            <a:r>
              <a:rPr kumimoji="1" lang="en-US" sz="2000" i="1" dirty="0" err="1"/>
              <a:t>node</a:t>
            </a:r>
            <a:r>
              <a:rPr kumimoji="1" lang="en-US" sz="2000" dirty="0"/>
              <a:t>, </a:t>
            </a:r>
            <a:r>
              <a:rPr kumimoji="1" lang="en-US" sz="2000" i="1" dirty="0"/>
              <a:t>problem</a:t>
            </a:r>
            <a:r>
              <a:rPr kumimoji="1" lang="en-US" sz="2000" dirty="0"/>
              <a:t>), </a:t>
            </a:r>
            <a:r>
              <a:rPr kumimoji="1" lang="en-US" sz="2000" i="1" dirty="0"/>
              <a:t>frontier</a:t>
            </a:r>
            <a:r>
              <a:rPr kumimoji="1" lang="en-US" sz="2000" dirty="0"/>
              <a:t>)</a:t>
            </a:r>
          </a:p>
        </p:txBody>
      </p:sp>
      <p:sp>
        <p:nvSpPr>
          <p:cNvPr id="214019" name="Rectangle 3"/>
          <p:cNvSpPr>
            <a:spLocks noGrp="1" noChangeArrowheads="1"/>
          </p:cNvSpPr>
          <p:nvPr>
            <p:ph type="title"/>
          </p:nvPr>
        </p:nvSpPr>
        <p:spPr>
          <a:xfrm>
            <a:off x="781050" y="0"/>
            <a:ext cx="7772400" cy="1143000"/>
          </a:xfrm>
        </p:spPr>
        <p:txBody>
          <a:bodyPr/>
          <a:lstStyle/>
          <a:p>
            <a:r>
              <a:rPr lang="en-US" sz="3600" dirty="0"/>
              <a:t>Generic Tree Search Algorithm</a:t>
            </a:r>
          </a:p>
        </p:txBody>
      </p:sp>
      <p:sp>
        <p:nvSpPr>
          <p:cNvPr id="214020" name="Rectangle 4"/>
          <p:cNvSpPr>
            <a:spLocks noGrp="1" noChangeArrowheads="1"/>
          </p:cNvSpPr>
          <p:nvPr>
            <p:ph type="body" idx="1"/>
          </p:nvPr>
        </p:nvSpPr>
        <p:spPr>
          <a:xfrm>
            <a:off x="130175" y="4148138"/>
            <a:ext cx="8705850" cy="2254250"/>
          </a:xfrm>
        </p:spPr>
        <p:txBody>
          <a:bodyPr>
            <a:normAutofit fontScale="92500" lnSpcReduction="10000"/>
          </a:bodyPr>
          <a:lstStyle/>
          <a:p>
            <a:pPr>
              <a:lnSpc>
                <a:spcPct val="90000"/>
              </a:lnSpc>
            </a:pPr>
            <a:r>
              <a:rPr lang="en-US" sz="2400" dirty="0"/>
              <a:t>The </a:t>
            </a:r>
            <a:r>
              <a:rPr lang="en-US" sz="2400" i="1" dirty="0"/>
              <a:t>frontier </a:t>
            </a:r>
            <a:r>
              <a:rPr lang="en-US" sz="2400" dirty="0"/>
              <a:t>is the set of nodes that have been generated but not yet expanded</a:t>
            </a:r>
          </a:p>
          <a:p>
            <a:pPr lvl="1">
              <a:lnSpc>
                <a:spcPct val="90000"/>
              </a:lnSpc>
            </a:pPr>
            <a:r>
              <a:rPr lang="en-US" sz="2000" dirty="0"/>
              <a:t>Usually represented as a </a:t>
            </a:r>
            <a:r>
              <a:rPr lang="en-US" sz="2000" i="1" dirty="0"/>
              <a:t>queue</a:t>
            </a:r>
            <a:r>
              <a:rPr lang="en-US" sz="2000" dirty="0"/>
              <a:t> (a linear data structure)</a:t>
            </a:r>
          </a:p>
          <a:p>
            <a:pPr lvl="1">
              <a:lnSpc>
                <a:spcPct val="90000"/>
              </a:lnSpc>
            </a:pPr>
            <a:r>
              <a:rPr lang="en-US" sz="2000" dirty="0"/>
              <a:t>Queue operations include INSERT, REMOVE-FIRST, MAKE-QUEUE, EMPTY? and INSERT-ALL</a:t>
            </a:r>
            <a:endParaRPr lang="en-US" sz="1800" dirty="0"/>
          </a:p>
          <a:p>
            <a:pPr>
              <a:lnSpc>
                <a:spcPct val="90000"/>
              </a:lnSpc>
            </a:pPr>
            <a:r>
              <a:rPr lang="en-US" sz="2400" i="1" dirty="0"/>
              <a:t>Search strategy determined by how insert new nodes into queue!</a:t>
            </a:r>
          </a:p>
        </p:txBody>
      </p:sp>
      <p:grpSp>
        <p:nvGrpSpPr>
          <p:cNvPr id="214029" name="Group 13"/>
          <p:cNvGrpSpPr>
            <a:grpSpLocks/>
          </p:cNvGrpSpPr>
          <p:nvPr/>
        </p:nvGrpSpPr>
        <p:grpSpPr bwMode="auto">
          <a:xfrm>
            <a:off x="7399338" y="4902200"/>
            <a:ext cx="1074737" cy="220663"/>
            <a:chOff x="4634" y="2943"/>
            <a:chExt cx="677" cy="139"/>
          </a:xfrm>
        </p:grpSpPr>
        <p:sp>
          <p:nvSpPr>
            <p:cNvPr id="214025" name="Rectangle 9"/>
            <p:cNvSpPr>
              <a:spLocks noChangeArrowheads="1"/>
            </p:cNvSpPr>
            <p:nvPr/>
          </p:nvSpPr>
          <p:spPr bwMode="auto">
            <a:xfrm>
              <a:off x="4634" y="2943"/>
              <a:ext cx="161" cy="139"/>
            </a:xfrm>
            <a:prstGeom prst="rect">
              <a:avLst/>
            </a:prstGeom>
            <a:solidFill>
              <a:schemeClr val="tx2"/>
            </a:solidFill>
            <a:ln w="28575">
              <a:solidFill>
                <a:schemeClr val="tx1"/>
              </a:solidFill>
              <a:miter lim="800000"/>
              <a:headEnd/>
              <a:tailEnd/>
            </a:ln>
          </p:spPr>
          <p:txBody>
            <a:bodyPr wrap="none" anchor="ctr">
              <a:prstTxWarp prst="textNoShape">
                <a:avLst/>
              </a:prstTxWarp>
            </a:bodyPr>
            <a:lstStyle/>
            <a:p>
              <a:endParaRPr lang="en-US"/>
            </a:p>
          </p:txBody>
        </p:sp>
        <p:sp>
          <p:nvSpPr>
            <p:cNvPr id="214026" name="Rectangle 10"/>
            <p:cNvSpPr>
              <a:spLocks noChangeArrowheads="1"/>
            </p:cNvSpPr>
            <p:nvPr/>
          </p:nvSpPr>
          <p:spPr bwMode="auto">
            <a:xfrm>
              <a:off x="4806" y="2943"/>
              <a:ext cx="161" cy="139"/>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endParaRPr lang="en-US"/>
            </a:p>
          </p:txBody>
        </p:sp>
        <p:sp>
          <p:nvSpPr>
            <p:cNvPr id="214027" name="Rectangle 11"/>
            <p:cNvSpPr>
              <a:spLocks noChangeArrowheads="1"/>
            </p:cNvSpPr>
            <p:nvPr/>
          </p:nvSpPr>
          <p:spPr bwMode="auto">
            <a:xfrm>
              <a:off x="4978" y="2943"/>
              <a:ext cx="161" cy="139"/>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endParaRPr lang="en-US"/>
            </a:p>
          </p:txBody>
        </p:sp>
        <p:sp>
          <p:nvSpPr>
            <p:cNvPr id="214028" name="Rectangle 12"/>
            <p:cNvSpPr>
              <a:spLocks noChangeArrowheads="1"/>
            </p:cNvSpPr>
            <p:nvPr/>
          </p:nvSpPr>
          <p:spPr bwMode="auto">
            <a:xfrm>
              <a:off x="5150" y="2943"/>
              <a:ext cx="161" cy="139"/>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06875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rot="16200000">
            <a:off x="8227377" y="5885497"/>
            <a:ext cx="1315721" cy="365125"/>
          </a:xfrm>
        </p:spPr>
        <p:txBody>
          <a:bodyPr/>
          <a:lstStyle/>
          <a:p>
            <a:fld id="{F6681D13-DA84-0242-B6C5-70A12C6FA171}" type="slidenum">
              <a:rPr lang="en-US"/>
              <a:pPr/>
              <a:t>41</a:t>
            </a:fld>
            <a:endParaRPr lang="en-US"/>
          </a:p>
        </p:txBody>
      </p:sp>
      <p:sp>
        <p:nvSpPr>
          <p:cNvPr id="214018" name="Rectangle 2"/>
          <p:cNvSpPr>
            <a:spLocks noChangeArrowheads="1"/>
          </p:cNvSpPr>
          <p:nvPr/>
        </p:nvSpPr>
        <p:spPr bwMode="auto">
          <a:xfrm>
            <a:off x="573088" y="1095375"/>
            <a:ext cx="8061325" cy="2963863"/>
          </a:xfrm>
          <a:prstGeom prst="rect">
            <a:avLst/>
          </a:prstGeom>
          <a:solidFill>
            <a:srgbClr val="FFFFFF"/>
          </a:solidFill>
          <a:ln w="19050">
            <a:solidFill>
              <a:schemeClr val="tx1"/>
            </a:solidFill>
            <a:miter lim="800000"/>
            <a:headEnd/>
            <a:tailEnd/>
          </a:ln>
        </p:spPr>
        <p:txBody>
          <a:bodyPr wrap="none" anchor="ctr">
            <a:prstTxWarp prst="textNoShape">
              <a:avLst/>
            </a:prstTxWarp>
          </a:bodyPr>
          <a:lstStyle/>
          <a:p>
            <a:pPr eaLnBrk="1" hangingPunct="1">
              <a:spcBef>
                <a:spcPct val="20000"/>
              </a:spcBef>
              <a:buClr>
                <a:srgbClr val="3C0000"/>
              </a:buClr>
              <a:buFont typeface="Wingdings" charset="2"/>
              <a:buNone/>
            </a:pPr>
            <a:r>
              <a:rPr kumimoji="1" lang="en-US" sz="2000" b="1" dirty="0"/>
              <a:t>function</a:t>
            </a:r>
            <a:r>
              <a:rPr kumimoji="1" lang="en-US" sz="2000" dirty="0"/>
              <a:t> TREE-</a:t>
            </a:r>
            <a:r>
              <a:rPr kumimoji="1" lang="en-US" sz="2000" dirty="0" err="1"/>
              <a:t>SEARCH(</a:t>
            </a:r>
            <a:r>
              <a:rPr kumimoji="1" lang="en-US" sz="2000" i="1" dirty="0" err="1"/>
              <a:t>problem</a:t>
            </a:r>
            <a:r>
              <a:rPr kumimoji="1" lang="en-US" sz="2000" dirty="0"/>
              <a:t>) </a:t>
            </a:r>
            <a:r>
              <a:rPr kumimoji="1" lang="en-US" sz="2000" b="1" dirty="0"/>
              <a:t>return</a:t>
            </a:r>
            <a:r>
              <a:rPr kumimoji="1" lang="en-US" sz="2000" dirty="0"/>
              <a:t> a solution or failure</a:t>
            </a:r>
          </a:p>
          <a:p>
            <a:pPr eaLnBrk="1" hangingPunct="1">
              <a:spcBef>
                <a:spcPct val="20000"/>
              </a:spcBef>
              <a:buClr>
                <a:srgbClr val="3C0000"/>
              </a:buClr>
              <a:buFont typeface="Wingdings" charset="2"/>
              <a:buNone/>
            </a:pPr>
            <a:r>
              <a:rPr kumimoji="1" lang="en-US" sz="2000" dirty="0"/>
              <a:t>    </a:t>
            </a:r>
            <a:r>
              <a:rPr kumimoji="1" lang="en-US" sz="2000" i="1" dirty="0"/>
              <a:t>frontier</a:t>
            </a:r>
            <a:r>
              <a:rPr kumimoji="1" lang="en-US" sz="2000" dirty="0"/>
              <a:t> </a:t>
            </a:r>
            <a:r>
              <a:rPr kumimoji="1" lang="en-US" sz="2000" dirty="0" err="1">
                <a:sym typeface="Symbol" charset="2"/>
              </a:rPr>
              <a:t></a:t>
            </a:r>
            <a:r>
              <a:rPr kumimoji="1" lang="en-US" sz="2000" dirty="0">
                <a:sym typeface="Symbol" charset="2"/>
              </a:rPr>
              <a:t> MAKE-QUEUE(</a:t>
            </a:r>
            <a:r>
              <a:rPr kumimoji="1" lang="en-US" sz="2000" dirty="0"/>
              <a:t>MAKE-</a:t>
            </a:r>
            <a:r>
              <a:rPr kumimoji="1" lang="en-US" sz="2000" dirty="0" err="1"/>
              <a:t>NODE(problem.INITIAL</a:t>
            </a:r>
            <a:r>
              <a:rPr kumimoji="1" lang="en-US" sz="2000" dirty="0"/>
              <a:t>-STATE))</a:t>
            </a:r>
          </a:p>
          <a:p>
            <a:pPr eaLnBrk="1" hangingPunct="1">
              <a:spcBef>
                <a:spcPct val="20000"/>
              </a:spcBef>
              <a:buClr>
                <a:srgbClr val="3C0000"/>
              </a:buClr>
              <a:buFont typeface="Wingdings" charset="2"/>
              <a:buNone/>
            </a:pPr>
            <a:r>
              <a:rPr kumimoji="1" lang="en-US" sz="2000" dirty="0"/>
              <a:t>    </a:t>
            </a:r>
            <a:r>
              <a:rPr kumimoji="1" lang="en-US" sz="2000" b="1" dirty="0"/>
              <a:t>loop do</a:t>
            </a:r>
            <a:endParaRPr kumimoji="1" lang="en-US" sz="2000" dirty="0"/>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EMPTY?(</a:t>
            </a:r>
            <a:r>
              <a:rPr kumimoji="1" lang="en-US" sz="2000" i="1" dirty="0" err="1"/>
              <a:t>frontier</a:t>
            </a:r>
            <a:r>
              <a:rPr kumimoji="1" lang="en-US" sz="2000" dirty="0"/>
              <a:t>) </a:t>
            </a:r>
            <a:r>
              <a:rPr kumimoji="1" lang="en-US" sz="2000" b="1" dirty="0"/>
              <a:t>then return </a:t>
            </a:r>
            <a:r>
              <a:rPr kumimoji="1" lang="en-US" sz="2000" dirty="0"/>
              <a:t>failure</a:t>
            </a:r>
          </a:p>
          <a:p>
            <a:pPr eaLnBrk="1" hangingPunct="1">
              <a:spcBef>
                <a:spcPct val="20000"/>
              </a:spcBef>
              <a:buClr>
                <a:srgbClr val="3C0000"/>
              </a:buClr>
              <a:buFont typeface="Wingdings" charset="2"/>
              <a:buNone/>
            </a:pPr>
            <a:r>
              <a:rPr kumimoji="1" lang="en-US" sz="2000" dirty="0"/>
              <a:t>	</a:t>
            </a:r>
            <a:r>
              <a:rPr kumimoji="1" lang="en-US" sz="2000" i="1" dirty="0"/>
              <a:t>node</a:t>
            </a:r>
            <a:r>
              <a:rPr kumimoji="1" lang="en-US" sz="2000" dirty="0"/>
              <a:t> </a:t>
            </a:r>
            <a:r>
              <a:rPr kumimoji="1" lang="en-US" sz="2000" dirty="0" err="1">
                <a:sym typeface="Symbol" charset="2"/>
              </a:rPr>
              <a:t></a:t>
            </a:r>
            <a:r>
              <a:rPr kumimoji="1" lang="en-US" sz="2000" dirty="0">
                <a:sym typeface="Symbol" charset="2"/>
              </a:rPr>
              <a:t> </a:t>
            </a:r>
            <a:r>
              <a:rPr kumimoji="1" lang="en-US" sz="2000" dirty="0"/>
              <a:t>REMOVE-</a:t>
            </a:r>
            <a:r>
              <a:rPr kumimoji="1" lang="en-US" sz="2000" dirty="0" err="1"/>
              <a:t>FIRST(</a:t>
            </a:r>
            <a:r>
              <a:rPr kumimoji="1" lang="en-US" sz="2000" i="1" dirty="0" err="1"/>
              <a:t>frontier</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problem.GOAL</a:t>
            </a:r>
            <a:r>
              <a:rPr kumimoji="1" lang="en-US" sz="2000" dirty="0"/>
              <a:t>-TEST applied to </a:t>
            </a:r>
            <a:r>
              <a:rPr kumimoji="1" lang="en-US" sz="2000" dirty="0" err="1"/>
              <a:t>node.STATE</a:t>
            </a:r>
            <a:r>
              <a:rPr kumimoji="1" lang="en-US" sz="2000" dirty="0"/>
              <a:t> succeeds</a:t>
            </a:r>
          </a:p>
          <a:p>
            <a:pPr eaLnBrk="1" hangingPunct="1">
              <a:spcBef>
                <a:spcPct val="20000"/>
              </a:spcBef>
              <a:buClr>
                <a:srgbClr val="3C0000"/>
              </a:buClr>
              <a:buFont typeface="Wingdings" charset="2"/>
              <a:buNone/>
            </a:pPr>
            <a:r>
              <a:rPr kumimoji="1" lang="en-US" sz="2000" dirty="0"/>
              <a:t>		</a:t>
            </a:r>
            <a:r>
              <a:rPr kumimoji="1" lang="en-US" sz="2000" b="1" dirty="0"/>
              <a:t>then return</a:t>
            </a:r>
            <a:r>
              <a:rPr kumimoji="1" lang="en-US" sz="2000" dirty="0"/>
              <a:t> </a:t>
            </a:r>
            <a:r>
              <a:rPr kumimoji="1" lang="en-US" sz="2000" dirty="0" err="1"/>
              <a:t>SOLUTION(</a:t>
            </a:r>
            <a:r>
              <a:rPr kumimoji="1" lang="en-US" sz="2000" i="1" dirty="0" err="1"/>
              <a:t>node</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i="1" dirty="0" err="1"/>
              <a:t>frontier</a:t>
            </a:r>
            <a:r>
              <a:rPr kumimoji="1" lang="en-US" sz="2000" dirty="0" err="1">
                <a:sym typeface="Symbol" charset="2"/>
              </a:rPr>
              <a:t></a:t>
            </a:r>
            <a:r>
              <a:rPr kumimoji="1" lang="en-US" sz="2000" dirty="0">
                <a:sym typeface="Symbol" charset="2"/>
              </a:rPr>
              <a:t> </a:t>
            </a:r>
            <a:r>
              <a:rPr kumimoji="1" lang="en-US" sz="2000" dirty="0"/>
              <a:t>INSERT-</a:t>
            </a:r>
            <a:r>
              <a:rPr kumimoji="1" lang="en-US" sz="2000" dirty="0" err="1"/>
              <a:t>ALL(EXPAND(</a:t>
            </a:r>
            <a:r>
              <a:rPr kumimoji="1" lang="en-US" sz="2000" i="1" dirty="0" err="1"/>
              <a:t>node</a:t>
            </a:r>
            <a:r>
              <a:rPr kumimoji="1" lang="en-US" sz="2000" dirty="0"/>
              <a:t>, </a:t>
            </a:r>
            <a:r>
              <a:rPr kumimoji="1" lang="en-US" sz="2000" i="1" dirty="0"/>
              <a:t>problem</a:t>
            </a:r>
            <a:r>
              <a:rPr kumimoji="1" lang="en-US" sz="2000" dirty="0"/>
              <a:t>), </a:t>
            </a:r>
            <a:r>
              <a:rPr kumimoji="1" lang="en-US" sz="2000" i="1" dirty="0"/>
              <a:t>frontier</a:t>
            </a:r>
            <a:r>
              <a:rPr kumimoji="1" lang="en-US" sz="2000" dirty="0"/>
              <a:t>)</a:t>
            </a:r>
          </a:p>
        </p:txBody>
      </p:sp>
      <p:sp>
        <p:nvSpPr>
          <p:cNvPr id="214019" name="Rectangle 3"/>
          <p:cNvSpPr>
            <a:spLocks noGrp="1" noChangeArrowheads="1"/>
          </p:cNvSpPr>
          <p:nvPr>
            <p:ph type="title"/>
          </p:nvPr>
        </p:nvSpPr>
        <p:spPr>
          <a:xfrm>
            <a:off x="781050" y="0"/>
            <a:ext cx="7772400" cy="1143000"/>
          </a:xfrm>
        </p:spPr>
        <p:txBody>
          <a:bodyPr/>
          <a:lstStyle/>
          <a:p>
            <a:r>
              <a:rPr lang="en-US" sz="3600" dirty="0"/>
              <a:t>Generic Tree Search Algorithm</a:t>
            </a:r>
          </a:p>
        </p:txBody>
      </p:sp>
      <p:sp>
        <p:nvSpPr>
          <p:cNvPr id="214020" name="Rectangle 4"/>
          <p:cNvSpPr>
            <a:spLocks noGrp="1" noChangeArrowheads="1"/>
          </p:cNvSpPr>
          <p:nvPr>
            <p:ph type="body" idx="1"/>
          </p:nvPr>
        </p:nvSpPr>
        <p:spPr>
          <a:xfrm>
            <a:off x="130175" y="4148138"/>
            <a:ext cx="8705850" cy="2254250"/>
          </a:xfrm>
        </p:spPr>
        <p:txBody>
          <a:bodyPr>
            <a:normAutofit/>
          </a:bodyPr>
          <a:lstStyle/>
          <a:p>
            <a:pPr>
              <a:lnSpc>
                <a:spcPct val="90000"/>
              </a:lnSpc>
            </a:pPr>
            <a:r>
              <a:rPr lang="en-US" sz="2400" b="0" dirty="0">
                <a:latin typeface="Times New Roman"/>
                <a:cs typeface="Times New Roman"/>
              </a:rPr>
              <a:t>SOLUTION</a:t>
            </a:r>
            <a:r>
              <a:rPr lang="en-US" sz="2400" dirty="0"/>
              <a:t> extracts path from PARENT-NODE and STATE links in node(s) back to initial</a:t>
            </a:r>
            <a:br>
              <a:rPr lang="en-US" sz="2400" dirty="0"/>
            </a:br>
            <a:r>
              <a:rPr lang="en-US" sz="2400" dirty="0"/>
              <a:t>state</a:t>
            </a:r>
          </a:p>
          <a:p>
            <a:pPr marL="274320" lvl="1" indent="0">
              <a:lnSpc>
                <a:spcPct val="90000"/>
              </a:lnSpc>
              <a:buNone/>
            </a:pPr>
            <a:r>
              <a:rPr lang="en-US" sz="2200" dirty="0"/>
              <a:t> </a:t>
            </a:r>
          </a:p>
        </p:txBody>
      </p:sp>
      <p:pic>
        <p:nvPicPr>
          <p:cNvPr id="12" name="Picture 5" descr="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75238" y="4619625"/>
            <a:ext cx="3662362" cy="2200275"/>
          </a:xfrm>
          <a:prstGeom prst="rect">
            <a:avLst/>
          </a:prstGeom>
          <a:solidFill>
            <a:schemeClr val="accent4">
              <a:lumMod val="40000"/>
              <a:lumOff val="60000"/>
            </a:schemeClr>
          </a:solidFill>
          <a:ln w="19050">
            <a:solidFill>
              <a:schemeClr val="tx1"/>
            </a:solidFill>
            <a:miter lim="800000"/>
            <a:headEnd/>
            <a:tailEnd/>
          </a:ln>
        </p:spPr>
      </p:pic>
      <p:sp>
        <p:nvSpPr>
          <p:cNvPr id="13" name="Rectangle 7"/>
          <p:cNvSpPr>
            <a:spLocks noChangeArrowheads="1"/>
          </p:cNvSpPr>
          <p:nvPr/>
        </p:nvSpPr>
        <p:spPr bwMode="auto">
          <a:xfrm>
            <a:off x="5081976" y="6416516"/>
            <a:ext cx="138139" cy="185023"/>
          </a:xfrm>
          <a:prstGeom prst="rect">
            <a:avLst/>
          </a:prstGeom>
          <a:solidFill>
            <a:schemeClr val="accent4">
              <a:lumMod val="40000"/>
              <a:lumOff val="60000"/>
            </a:schemeClr>
          </a:solidFill>
          <a:ln w="9525">
            <a:noFill/>
            <a:miter lim="800000"/>
            <a:headEnd/>
            <a:tailEnd/>
          </a:ln>
        </p:spPr>
        <p:txBody>
          <a:bodyPr wrap="none" anchor="ctr">
            <a:prstTxWarp prst="textNoShape">
              <a:avLst/>
            </a:prstTxWarp>
          </a:bodyPr>
          <a:lstStyle/>
          <a:p>
            <a:endParaRPr lang="en-US"/>
          </a:p>
        </p:txBody>
      </p:sp>
      <p:sp>
        <p:nvSpPr>
          <p:cNvPr id="2" name="Oval 1"/>
          <p:cNvSpPr/>
          <p:nvPr/>
        </p:nvSpPr>
        <p:spPr>
          <a:xfrm>
            <a:off x="5257800" y="64008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16"/>
          <p:cNvSpPr/>
          <p:nvPr/>
        </p:nvSpPr>
        <p:spPr>
          <a:xfrm>
            <a:off x="5212692" y="4838988"/>
            <a:ext cx="1435981" cy="1294824"/>
          </a:xfrm>
          <a:custGeom>
            <a:avLst/>
            <a:gdLst>
              <a:gd name="connsiteX0" fmla="*/ 0 w 1435981"/>
              <a:gd name="connsiteY0" fmla="*/ 1294824 h 1294824"/>
              <a:gd name="connsiteX1" fmla="*/ 107906 w 1435981"/>
              <a:gd name="connsiteY1" fmla="*/ 879816 h 1294824"/>
              <a:gd name="connsiteX2" fmla="*/ 589333 w 1435981"/>
              <a:gd name="connsiteY2" fmla="*/ 365207 h 1294824"/>
              <a:gd name="connsiteX3" fmla="*/ 1435981 w 1435981"/>
              <a:gd name="connsiteY3" fmla="*/ 0 h 1294824"/>
            </a:gdLst>
            <a:ahLst/>
            <a:cxnLst>
              <a:cxn ang="0">
                <a:pos x="connsiteX0" y="connsiteY0"/>
              </a:cxn>
              <a:cxn ang="0">
                <a:pos x="connsiteX1" y="connsiteY1"/>
              </a:cxn>
              <a:cxn ang="0">
                <a:pos x="connsiteX2" y="connsiteY2"/>
              </a:cxn>
              <a:cxn ang="0">
                <a:pos x="connsiteX3" y="connsiteY3"/>
              </a:cxn>
            </a:cxnLst>
            <a:rect l="l" t="t" r="r" b="b"/>
            <a:pathLst>
              <a:path w="1435981" h="1294824">
                <a:moveTo>
                  <a:pt x="0" y="1294824"/>
                </a:moveTo>
                <a:cubicBezTo>
                  <a:pt x="4842" y="1164788"/>
                  <a:pt x="9684" y="1034752"/>
                  <a:pt x="107906" y="879816"/>
                </a:cubicBezTo>
                <a:cubicBezTo>
                  <a:pt x="206128" y="724880"/>
                  <a:pt x="367987" y="511843"/>
                  <a:pt x="589333" y="365207"/>
                </a:cubicBezTo>
                <a:cubicBezTo>
                  <a:pt x="810679" y="218571"/>
                  <a:pt x="1435981" y="0"/>
                  <a:pt x="1435981" y="0"/>
                </a:cubicBezTo>
              </a:path>
            </a:pathLst>
          </a:custGeom>
          <a:ln>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086600" y="4648200"/>
            <a:ext cx="618078" cy="338554"/>
          </a:xfrm>
          <a:prstGeom prst="rect">
            <a:avLst/>
          </a:prstGeom>
          <a:noFill/>
        </p:spPr>
        <p:txBody>
          <a:bodyPr wrap="none" rtlCol="0">
            <a:spAutoFit/>
          </a:bodyPr>
          <a:lstStyle/>
          <a:p>
            <a:r>
              <a:rPr lang="en-US" sz="1600" dirty="0">
                <a:latin typeface="+mn-lt"/>
              </a:rPr>
              <a:t>Arad</a:t>
            </a:r>
          </a:p>
        </p:txBody>
      </p:sp>
      <p:sp>
        <p:nvSpPr>
          <p:cNvPr id="27" name="TextBox 26"/>
          <p:cNvSpPr txBox="1"/>
          <p:nvPr/>
        </p:nvSpPr>
        <p:spPr>
          <a:xfrm>
            <a:off x="3962400" y="6400800"/>
            <a:ext cx="1108497" cy="338554"/>
          </a:xfrm>
          <a:prstGeom prst="rect">
            <a:avLst/>
          </a:prstGeom>
          <a:noFill/>
        </p:spPr>
        <p:txBody>
          <a:bodyPr wrap="none" rtlCol="0">
            <a:spAutoFit/>
          </a:bodyPr>
          <a:lstStyle/>
          <a:p>
            <a:r>
              <a:rPr lang="en-US" sz="1600" dirty="0">
                <a:latin typeface="+mn-lt"/>
              </a:rPr>
              <a:t>Bucharest</a:t>
            </a:r>
          </a:p>
        </p:txBody>
      </p:sp>
    </p:spTree>
    <p:extLst>
      <p:ext uri="{BB962C8B-B14F-4D97-AF65-F5344CB8AC3E}">
        <p14:creationId xmlns:p14="http://schemas.microsoft.com/office/powerpoint/2010/main" val="1646160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Slide Number Placeholder 5"/>
          <p:cNvSpPr>
            <a:spLocks noGrp="1"/>
          </p:cNvSpPr>
          <p:nvPr>
            <p:ph type="sldNum" sz="quarter" idx="4294967295"/>
          </p:nvPr>
        </p:nvSpPr>
        <p:spPr>
          <a:xfrm rot="16200000">
            <a:off x="8227377" y="5885497"/>
            <a:ext cx="1315721" cy="365125"/>
          </a:xfrm>
        </p:spPr>
        <p:txBody>
          <a:bodyPr/>
          <a:lstStyle/>
          <a:p>
            <a:fld id="{3273F556-B5A3-614B-8A4F-6DCCDD892C88}" type="slidenum">
              <a:rPr lang="en-US"/>
              <a:pPr/>
              <a:t>42</a:t>
            </a:fld>
            <a:endParaRPr lang="en-US"/>
          </a:p>
        </p:txBody>
      </p:sp>
      <p:sp>
        <p:nvSpPr>
          <p:cNvPr id="208898" name="Rectangle 2"/>
          <p:cNvSpPr>
            <a:spLocks noGrp="1" noChangeArrowheads="1"/>
          </p:cNvSpPr>
          <p:nvPr>
            <p:ph type="title"/>
          </p:nvPr>
        </p:nvSpPr>
        <p:spPr>
          <a:xfrm>
            <a:off x="663575" y="238125"/>
            <a:ext cx="7772400" cy="1143000"/>
          </a:xfrm>
        </p:spPr>
        <p:txBody>
          <a:bodyPr/>
          <a:lstStyle/>
          <a:p>
            <a:r>
              <a:rPr lang="en-US"/>
              <a:t>Queues and Search Strategy</a:t>
            </a:r>
          </a:p>
        </p:txBody>
      </p:sp>
      <p:sp>
        <p:nvSpPr>
          <p:cNvPr id="208899" name="Rectangle 3"/>
          <p:cNvSpPr>
            <a:spLocks noGrp="1" noChangeArrowheads="1"/>
          </p:cNvSpPr>
          <p:nvPr>
            <p:ph type="body" idx="1"/>
          </p:nvPr>
        </p:nvSpPr>
        <p:spPr>
          <a:xfrm>
            <a:off x="677863" y="1457325"/>
            <a:ext cx="7859712" cy="4943475"/>
          </a:xfrm>
        </p:spPr>
        <p:txBody>
          <a:bodyPr>
            <a:normAutofit fontScale="85000" lnSpcReduction="20000"/>
          </a:bodyPr>
          <a:lstStyle/>
          <a:p>
            <a:pPr>
              <a:lnSpc>
                <a:spcPct val="120000"/>
              </a:lnSpc>
            </a:pPr>
            <a:r>
              <a:rPr lang="en-US" sz="2400" dirty="0"/>
              <a:t>Where INSERT/INSERT-ALL place(s) new elements in queue determines strategy</a:t>
            </a:r>
          </a:p>
          <a:p>
            <a:pPr lvl="1">
              <a:lnSpc>
                <a:spcPct val="120000"/>
              </a:lnSpc>
            </a:pPr>
            <a:r>
              <a:rPr lang="en-US" sz="2000" b="1" i="1" dirty="0"/>
              <a:t>Always remove elements from the front</a:t>
            </a:r>
          </a:p>
          <a:p>
            <a:pPr>
              <a:lnSpc>
                <a:spcPct val="120000"/>
              </a:lnSpc>
            </a:pPr>
            <a:r>
              <a:rPr lang="en-US" sz="2400" dirty="0"/>
              <a:t>Breadth-first search</a:t>
            </a:r>
          </a:p>
          <a:p>
            <a:pPr lvl="1">
              <a:lnSpc>
                <a:spcPct val="120000"/>
              </a:lnSpc>
            </a:pPr>
            <a:r>
              <a:rPr lang="en-US" sz="2000" dirty="0"/>
              <a:t>Places new element(s) at end of queue</a:t>
            </a:r>
          </a:p>
          <a:p>
            <a:pPr lvl="1">
              <a:lnSpc>
                <a:spcPct val="120000"/>
              </a:lnSpc>
            </a:pPr>
            <a:r>
              <a:rPr lang="en-US" sz="2000" i="1" dirty="0"/>
              <a:t>First-In-First-Out (FIFO)</a:t>
            </a:r>
            <a:r>
              <a:rPr lang="en-US" sz="2000" dirty="0"/>
              <a:t> behavior</a:t>
            </a:r>
          </a:p>
          <a:p>
            <a:pPr>
              <a:lnSpc>
                <a:spcPct val="120000"/>
              </a:lnSpc>
            </a:pPr>
            <a:r>
              <a:rPr lang="en-US" sz="2400" dirty="0"/>
              <a:t>Depth-first search</a:t>
            </a:r>
          </a:p>
          <a:p>
            <a:pPr lvl="1">
              <a:lnSpc>
                <a:spcPct val="120000"/>
              </a:lnSpc>
            </a:pPr>
            <a:r>
              <a:rPr lang="en-US" sz="2000" dirty="0"/>
              <a:t>Places new element(s) at the front of the queue</a:t>
            </a:r>
          </a:p>
          <a:p>
            <a:pPr lvl="1">
              <a:lnSpc>
                <a:spcPct val="120000"/>
              </a:lnSpc>
            </a:pPr>
            <a:r>
              <a:rPr lang="en-US" sz="2000" i="1" dirty="0"/>
              <a:t>Last-In-First-Out (LIFO)</a:t>
            </a:r>
            <a:r>
              <a:rPr lang="en-US" sz="2000" dirty="0"/>
              <a:t> behavior (a </a:t>
            </a:r>
            <a:r>
              <a:rPr lang="en-US" sz="2000" b="1" i="1" dirty="0"/>
              <a:t>Stack</a:t>
            </a:r>
            <a:r>
              <a:rPr lang="en-US" sz="2000" dirty="0"/>
              <a:t>)</a:t>
            </a:r>
          </a:p>
          <a:p>
            <a:pPr lvl="1">
              <a:lnSpc>
                <a:spcPct val="120000"/>
              </a:lnSpc>
            </a:pPr>
            <a:r>
              <a:rPr lang="en-US" sz="2000" dirty="0"/>
              <a:t>Can implement recursively rather than iteratively if desired</a:t>
            </a:r>
          </a:p>
          <a:p>
            <a:pPr>
              <a:lnSpc>
                <a:spcPct val="120000"/>
              </a:lnSpc>
            </a:pPr>
            <a:r>
              <a:rPr lang="en-US" sz="2400" dirty="0"/>
              <a:t>Random walk places new elements in random places</a:t>
            </a:r>
          </a:p>
          <a:p>
            <a:pPr>
              <a:lnSpc>
                <a:spcPct val="120000"/>
              </a:lnSpc>
            </a:pPr>
            <a:r>
              <a:rPr lang="en-US" sz="2400" dirty="0"/>
              <a:t>We will also see see priority queues, where new elements are inserted sorted according to some value (Uniform Cost Search)</a:t>
            </a:r>
            <a:endParaRPr lang="en-US" dirty="0"/>
          </a:p>
        </p:txBody>
      </p:sp>
      <p:grpSp>
        <p:nvGrpSpPr>
          <p:cNvPr id="208923" name="Group 27"/>
          <p:cNvGrpSpPr>
            <a:grpSpLocks/>
          </p:cNvGrpSpPr>
          <p:nvPr/>
        </p:nvGrpSpPr>
        <p:grpSpPr bwMode="auto">
          <a:xfrm>
            <a:off x="4343400" y="2590800"/>
            <a:ext cx="1076325" cy="220663"/>
            <a:chOff x="1562" y="2181"/>
            <a:chExt cx="678" cy="139"/>
          </a:xfrm>
        </p:grpSpPr>
        <p:sp>
          <p:nvSpPr>
            <p:cNvPr id="208906" name="Rectangle 10"/>
            <p:cNvSpPr>
              <a:spLocks noChangeArrowheads="1"/>
            </p:cNvSpPr>
            <p:nvPr/>
          </p:nvSpPr>
          <p:spPr bwMode="auto">
            <a:xfrm>
              <a:off x="1562" y="2181"/>
              <a:ext cx="161" cy="139"/>
            </a:xfrm>
            <a:prstGeom prst="rect">
              <a:avLst/>
            </a:prstGeom>
            <a:solidFill>
              <a:schemeClr val="tx2"/>
            </a:solidFill>
            <a:ln w="28575">
              <a:solidFill>
                <a:schemeClr val="tx1"/>
              </a:solidFill>
              <a:miter lim="800000"/>
              <a:headEnd/>
              <a:tailEnd/>
            </a:ln>
          </p:spPr>
          <p:txBody>
            <a:bodyPr wrap="none" anchor="ctr">
              <a:prstTxWarp prst="textNoShape">
                <a:avLst/>
              </a:prstTxWarp>
            </a:bodyPr>
            <a:lstStyle/>
            <a:p>
              <a:endParaRPr lang="en-US"/>
            </a:p>
          </p:txBody>
        </p:sp>
        <p:sp>
          <p:nvSpPr>
            <p:cNvPr id="208907" name="Rectangle 11"/>
            <p:cNvSpPr>
              <a:spLocks noChangeArrowheads="1"/>
            </p:cNvSpPr>
            <p:nvPr/>
          </p:nvSpPr>
          <p:spPr bwMode="auto">
            <a:xfrm>
              <a:off x="1734" y="2181"/>
              <a:ext cx="161" cy="139"/>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endParaRPr lang="en-US"/>
            </a:p>
          </p:txBody>
        </p:sp>
        <p:sp>
          <p:nvSpPr>
            <p:cNvPr id="208908" name="Rectangle 12"/>
            <p:cNvSpPr>
              <a:spLocks noChangeArrowheads="1"/>
            </p:cNvSpPr>
            <p:nvPr/>
          </p:nvSpPr>
          <p:spPr bwMode="auto">
            <a:xfrm>
              <a:off x="1907" y="2181"/>
              <a:ext cx="161" cy="139"/>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endParaRPr lang="en-US"/>
            </a:p>
          </p:txBody>
        </p:sp>
        <p:sp>
          <p:nvSpPr>
            <p:cNvPr id="208909" name="Rectangle 13"/>
            <p:cNvSpPr>
              <a:spLocks noChangeArrowheads="1"/>
            </p:cNvSpPr>
            <p:nvPr/>
          </p:nvSpPr>
          <p:spPr bwMode="auto">
            <a:xfrm>
              <a:off x="2079" y="2181"/>
              <a:ext cx="161" cy="139"/>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endParaRPr lang="en-US"/>
            </a:p>
          </p:txBody>
        </p:sp>
      </p:grpSp>
      <p:sp>
        <p:nvSpPr>
          <p:cNvPr id="208910" name="Rectangle 14"/>
          <p:cNvSpPr>
            <a:spLocks noChangeArrowheads="1"/>
          </p:cNvSpPr>
          <p:nvPr/>
        </p:nvSpPr>
        <p:spPr bwMode="auto">
          <a:xfrm>
            <a:off x="5410200" y="2590800"/>
            <a:ext cx="255587" cy="220663"/>
          </a:xfrm>
          <a:prstGeom prst="rect">
            <a:avLst/>
          </a:prstGeom>
          <a:solidFill>
            <a:schemeClr val="folHlink"/>
          </a:solidFill>
          <a:ln w="28575">
            <a:solidFill>
              <a:schemeClr val="tx1"/>
            </a:solidFill>
            <a:miter lim="800000"/>
            <a:headEnd/>
            <a:tailEnd/>
          </a:ln>
        </p:spPr>
        <p:txBody>
          <a:bodyPr wrap="none" anchor="ctr">
            <a:prstTxWarp prst="textNoShape">
              <a:avLst/>
            </a:prstTxWarp>
          </a:bodyPr>
          <a:lstStyle/>
          <a:p>
            <a:endParaRPr lang="en-US"/>
          </a:p>
        </p:txBody>
      </p:sp>
      <p:grpSp>
        <p:nvGrpSpPr>
          <p:cNvPr id="208925" name="Group 29"/>
          <p:cNvGrpSpPr>
            <a:grpSpLocks/>
          </p:cNvGrpSpPr>
          <p:nvPr/>
        </p:nvGrpSpPr>
        <p:grpSpPr bwMode="auto">
          <a:xfrm>
            <a:off x="4572000" y="3581400"/>
            <a:ext cx="1069975" cy="220662"/>
            <a:chOff x="2034" y="2854"/>
            <a:chExt cx="674" cy="139"/>
          </a:xfrm>
        </p:grpSpPr>
        <p:sp>
          <p:nvSpPr>
            <p:cNvPr id="208901" name="Rectangle 5"/>
            <p:cNvSpPr>
              <a:spLocks noChangeArrowheads="1"/>
            </p:cNvSpPr>
            <p:nvPr/>
          </p:nvSpPr>
          <p:spPr bwMode="auto">
            <a:xfrm>
              <a:off x="2034" y="2854"/>
              <a:ext cx="161" cy="139"/>
            </a:xfrm>
            <a:prstGeom prst="rect">
              <a:avLst/>
            </a:prstGeom>
            <a:solidFill>
              <a:schemeClr val="tx2"/>
            </a:solidFill>
            <a:ln w="28575">
              <a:solidFill>
                <a:schemeClr val="tx1"/>
              </a:solidFill>
              <a:miter lim="800000"/>
              <a:headEnd/>
              <a:tailEnd/>
            </a:ln>
          </p:spPr>
          <p:txBody>
            <a:bodyPr wrap="none" anchor="ctr">
              <a:prstTxWarp prst="textNoShape">
                <a:avLst/>
              </a:prstTxWarp>
            </a:bodyPr>
            <a:lstStyle/>
            <a:p>
              <a:endParaRPr lang="en-US"/>
            </a:p>
          </p:txBody>
        </p:sp>
        <p:sp>
          <p:nvSpPr>
            <p:cNvPr id="208902" name="Rectangle 6"/>
            <p:cNvSpPr>
              <a:spLocks noChangeArrowheads="1"/>
            </p:cNvSpPr>
            <p:nvPr/>
          </p:nvSpPr>
          <p:spPr bwMode="auto">
            <a:xfrm>
              <a:off x="2205" y="2854"/>
              <a:ext cx="161" cy="139"/>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endParaRPr lang="en-US"/>
            </a:p>
          </p:txBody>
        </p:sp>
        <p:sp>
          <p:nvSpPr>
            <p:cNvPr id="208903" name="Rectangle 7"/>
            <p:cNvSpPr>
              <a:spLocks noChangeArrowheads="1"/>
            </p:cNvSpPr>
            <p:nvPr/>
          </p:nvSpPr>
          <p:spPr bwMode="auto">
            <a:xfrm>
              <a:off x="2376" y="2854"/>
              <a:ext cx="161" cy="139"/>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endParaRPr lang="en-US"/>
            </a:p>
          </p:txBody>
        </p:sp>
        <p:sp>
          <p:nvSpPr>
            <p:cNvPr id="208904" name="Rectangle 8"/>
            <p:cNvSpPr>
              <a:spLocks noChangeArrowheads="1"/>
            </p:cNvSpPr>
            <p:nvPr/>
          </p:nvSpPr>
          <p:spPr bwMode="auto">
            <a:xfrm>
              <a:off x="2547" y="2854"/>
              <a:ext cx="161" cy="139"/>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endParaRPr lang="en-US"/>
            </a:p>
          </p:txBody>
        </p:sp>
      </p:grpSp>
      <p:sp>
        <p:nvSpPr>
          <p:cNvPr id="208911" name="Rectangle 15"/>
          <p:cNvSpPr>
            <a:spLocks noChangeArrowheads="1"/>
          </p:cNvSpPr>
          <p:nvPr/>
        </p:nvSpPr>
        <p:spPr bwMode="auto">
          <a:xfrm>
            <a:off x="4316412" y="3581400"/>
            <a:ext cx="255588" cy="220662"/>
          </a:xfrm>
          <a:prstGeom prst="rect">
            <a:avLst/>
          </a:prstGeom>
          <a:solidFill>
            <a:schemeClr val="folHlink"/>
          </a:solidFill>
          <a:ln w="28575">
            <a:solidFill>
              <a:schemeClr val="tx1"/>
            </a:solidFill>
            <a:miter lim="800000"/>
            <a:headEnd/>
            <a:tailEnd/>
          </a:ln>
        </p:spPr>
        <p:txBody>
          <a:bodyPr wrap="none" anchor="ctr">
            <a:prstTxWarp prst="textNoShape">
              <a:avLst/>
            </a:prstTxWarp>
          </a:bodyPr>
          <a:lstStyle/>
          <a:p>
            <a:endParaRPr lang="en-US"/>
          </a:p>
        </p:txBody>
      </p:sp>
      <p:grpSp>
        <p:nvGrpSpPr>
          <p:cNvPr id="2" name="Group 1"/>
          <p:cNvGrpSpPr/>
          <p:nvPr/>
        </p:nvGrpSpPr>
        <p:grpSpPr>
          <a:xfrm>
            <a:off x="5638800" y="2133600"/>
            <a:ext cx="2146301" cy="220663"/>
            <a:chOff x="5364163" y="1889125"/>
            <a:chExt cx="2146301" cy="220663"/>
          </a:xfrm>
        </p:grpSpPr>
        <p:sp>
          <p:nvSpPr>
            <p:cNvPr id="208913" name="Rectangle 17"/>
            <p:cNvSpPr>
              <a:spLocks noChangeArrowheads="1"/>
            </p:cNvSpPr>
            <p:nvPr/>
          </p:nvSpPr>
          <p:spPr bwMode="auto">
            <a:xfrm>
              <a:off x="5364163" y="1889125"/>
              <a:ext cx="255588" cy="220663"/>
            </a:xfrm>
            <a:prstGeom prst="rect">
              <a:avLst/>
            </a:prstGeom>
            <a:solidFill>
              <a:schemeClr val="folHlink"/>
            </a:solidFill>
            <a:ln w="28575">
              <a:solidFill>
                <a:schemeClr val="tx1"/>
              </a:solidFill>
              <a:miter lim="800000"/>
              <a:headEnd/>
              <a:tailEnd/>
            </a:ln>
          </p:spPr>
          <p:txBody>
            <a:bodyPr wrap="none" anchor="ctr">
              <a:prstTxWarp prst="textNoShape">
                <a:avLst/>
              </a:prstTxWarp>
            </a:bodyPr>
            <a:lstStyle/>
            <a:p>
              <a:endParaRPr lang="en-US"/>
            </a:p>
          </p:txBody>
        </p:sp>
        <p:grpSp>
          <p:nvGrpSpPr>
            <p:cNvPr id="208915" name="Group 19"/>
            <p:cNvGrpSpPr>
              <a:grpSpLocks/>
            </p:cNvGrpSpPr>
            <p:nvPr/>
          </p:nvGrpSpPr>
          <p:grpSpPr bwMode="auto">
            <a:xfrm>
              <a:off x="6435726" y="1889125"/>
              <a:ext cx="1074738" cy="220663"/>
              <a:chOff x="4634" y="2943"/>
              <a:chExt cx="677" cy="139"/>
            </a:xfrm>
          </p:grpSpPr>
          <p:sp>
            <p:nvSpPr>
              <p:cNvPr id="208916" name="Rectangle 20"/>
              <p:cNvSpPr>
                <a:spLocks noChangeArrowheads="1"/>
              </p:cNvSpPr>
              <p:nvPr/>
            </p:nvSpPr>
            <p:spPr bwMode="auto">
              <a:xfrm>
                <a:off x="4634" y="2943"/>
                <a:ext cx="161" cy="139"/>
              </a:xfrm>
              <a:prstGeom prst="rect">
                <a:avLst/>
              </a:prstGeom>
              <a:solidFill>
                <a:schemeClr val="tx2"/>
              </a:solidFill>
              <a:ln w="28575">
                <a:solidFill>
                  <a:schemeClr val="tx1"/>
                </a:solidFill>
                <a:miter lim="800000"/>
                <a:headEnd/>
                <a:tailEnd/>
              </a:ln>
            </p:spPr>
            <p:txBody>
              <a:bodyPr wrap="none" anchor="ctr">
                <a:prstTxWarp prst="textNoShape">
                  <a:avLst/>
                </a:prstTxWarp>
              </a:bodyPr>
              <a:lstStyle/>
              <a:p>
                <a:endParaRPr lang="en-US"/>
              </a:p>
            </p:txBody>
          </p:sp>
          <p:sp>
            <p:nvSpPr>
              <p:cNvPr id="208917" name="Rectangle 21"/>
              <p:cNvSpPr>
                <a:spLocks noChangeArrowheads="1"/>
              </p:cNvSpPr>
              <p:nvPr/>
            </p:nvSpPr>
            <p:spPr bwMode="auto">
              <a:xfrm>
                <a:off x="4806" y="2943"/>
                <a:ext cx="161" cy="139"/>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endParaRPr lang="en-US"/>
              </a:p>
            </p:txBody>
          </p:sp>
          <p:sp>
            <p:nvSpPr>
              <p:cNvPr id="208918" name="Rectangle 22"/>
              <p:cNvSpPr>
                <a:spLocks noChangeArrowheads="1"/>
              </p:cNvSpPr>
              <p:nvPr/>
            </p:nvSpPr>
            <p:spPr bwMode="auto">
              <a:xfrm>
                <a:off x="4978" y="2943"/>
                <a:ext cx="161" cy="139"/>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endParaRPr lang="en-US"/>
              </a:p>
            </p:txBody>
          </p:sp>
          <p:sp>
            <p:nvSpPr>
              <p:cNvPr id="208919" name="Rectangle 23"/>
              <p:cNvSpPr>
                <a:spLocks noChangeArrowheads="1"/>
              </p:cNvSpPr>
              <p:nvPr/>
            </p:nvSpPr>
            <p:spPr bwMode="auto">
              <a:xfrm>
                <a:off x="5150" y="2943"/>
                <a:ext cx="161" cy="139"/>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endParaRPr lang="en-US"/>
              </a:p>
            </p:txBody>
          </p:sp>
        </p:grpSp>
        <p:sp>
          <p:nvSpPr>
            <p:cNvPr id="208921" name="Line 25"/>
            <p:cNvSpPr>
              <a:spLocks noChangeShapeType="1"/>
            </p:cNvSpPr>
            <p:nvPr/>
          </p:nvSpPr>
          <p:spPr bwMode="auto">
            <a:xfrm>
              <a:off x="5829301" y="1998663"/>
              <a:ext cx="396875" cy="0"/>
            </a:xfrm>
            <a:prstGeom prst="line">
              <a:avLst/>
            </a:prstGeom>
            <a:noFill/>
            <a:ln w="9525">
              <a:solidFill>
                <a:schemeClr val="tx1"/>
              </a:solidFill>
              <a:round/>
              <a:headEnd type="triangle" w="lg" len="lg"/>
              <a:tailEnd type="none" w="med" len="me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40994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9">
                                            <p:txEl>
                                              <p:pRg st="2" end="2"/>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2089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08899">
                                            <p:txEl>
                                              <p:pRg st="3" end="3"/>
                                            </p:txEl>
                                          </p:spTgt>
                                        </p:tgtEl>
                                        <p:attrNameLst>
                                          <p:attrName>style.visibility</p:attrName>
                                        </p:attrNameLst>
                                      </p:cBhvr>
                                      <p:to>
                                        <p:strVal val="visible"/>
                                      </p:to>
                                    </p:se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208910"/>
                                        </p:tgtEl>
                                        <p:attrNameLst>
                                          <p:attrName>style.visibility</p:attrName>
                                        </p:attrNameLst>
                                      </p:cBhvr>
                                      <p:to>
                                        <p:strVal val="visible"/>
                                      </p:to>
                                    </p:set>
                                    <p:anim calcmode="lin" valueType="num">
                                      <p:cBhvr additive="base">
                                        <p:cTn id="17" dur="500" fill="hold"/>
                                        <p:tgtEl>
                                          <p:spTgt spid="208910"/>
                                        </p:tgtEl>
                                        <p:attrNameLst>
                                          <p:attrName>ppt_x</p:attrName>
                                        </p:attrNameLst>
                                      </p:cBhvr>
                                      <p:tavLst>
                                        <p:tav tm="0">
                                          <p:val>
                                            <p:strVal val="1+#ppt_w/2"/>
                                          </p:val>
                                        </p:tav>
                                        <p:tav tm="100000">
                                          <p:val>
                                            <p:strVal val="#ppt_x"/>
                                          </p:val>
                                        </p:tav>
                                      </p:tavLst>
                                    </p:anim>
                                    <p:anim calcmode="lin" valueType="num">
                                      <p:cBhvr additive="base">
                                        <p:cTn id="18" dur="500" fill="hold"/>
                                        <p:tgtEl>
                                          <p:spTgt spid="2089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8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8899">
                                            <p:txEl>
                                              <p:pRg st="5" end="5"/>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2089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08899">
                                            <p:txEl>
                                              <p:pRg st="6" end="6"/>
                                            </p:txEl>
                                          </p:spTgt>
                                        </p:tgtEl>
                                        <p:attrNameLst>
                                          <p:attrName>style.visibility</p:attrName>
                                        </p:attrNameLst>
                                      </p:cBhvr>
                                      <p:to>
                                        <p:strVal val="visible"/>
                                      </p:to>
                                    </p:set>
                                  </p:childTnLst>
                                </p:cTn>
                              </p:par>
                            </p:childTnLst>
                          </p:cTn>
                        </p:par>
                        <p:par>
                          <p:cTn id="34" fill="hold">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208911"/>
                                        </p:tgtEl>
                                        <p:attrNameLst>
                                          <p:attrName>style.visibility</p:attrName>
                                        </p:attrNameLst>
                                      </p:cBhvr>
                                      <p:to>
                                        <p:strVal val="visible"/>
                                      </p:to>
                                    </p:set>
                                    <p:anim calcmode="lin" valueType="num">
                                      <p:cBhvr additive="base">
                                        <p:cTn id="37" dur="500" fill="hold"/>
                                        <p:tgtEl>
                                          <p:spTgt spid="208911"/>
                                        </p:tgtEl>
                                        <p:attrNameLst>
                                          <p:attrName>ppt_x</p:attrName>
                                        </p:attrNameLst>
                                      </p:cBhvr>
                                      <p:tavLst>
                                        <p:tav tm="0">
                                          <p:val>
                                            <p:strVal val="0-#ppt_w/2"/>
                                          </p:val>
                                        </p:tav>
                                        <p:tav tm="100000">
                                          <p:val>
                                            <p:strVal val="#ppt_x"/>
                                          </p:val>
                                        </p:tav>
                                      </p:tavLst>
                                    </p:anim>
                                    <p:anim calcmode="lin" valueType="num">
                                      <p:cBhvr additive="base">
                                        <p:cTn id="38" dur="500" fill="hold"/>
                                        <p:tgtEl>
                                          <p:spTgt spid="2089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889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08899">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08899">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08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P spid="208910" grpId="0" uiExpand="1" animBg="1"/>
      <p:bldP spid="2089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rot="16200000">
            <a:off x="8227377" y="5885497"/>
            <a:ext cx="1315721" cy="365125"/>
          </a:xfrm>
        </p:spPr>
        <p:txBody>
          <a:bodyPr/>
          <a:lstStyle/>
          <a:p>
            <a:fld id="{68D73D40-12EE-D44B-9A73-7F0E23192134}" type="slidenum">
              <a:rPr lang="en-US"/>
              <a:pPr/>
              <a:t>43</a:t>
            </a:fld>
            <a:endParaRPr lang="en-US"/>
          </a:p>
        </p:txBody>
      </p:sp>
      <p:sp>
        <p:nvSpPr>
          <p:cNvPr id="206850" name="Rectangle 2"/>
          <p:cNvSpPr>
            <a:spLocks noGrp="1" noChangeArrowheads="1"/>
          </p:cNvSpPr>
          <p:nvPr>
            <p:ph type="title"/>
          </p:nvPr>
        </p:nvSpPr>
        <p:spPr>
          <a:xfrm>
            <a:off x="720725" y="131763"/>
            <a:ext cx="7772400" cy="1143000"/>
          </a:xfrm>
        </p:spPr>
        <p:txBody>
          <a:bodyPr/>
          <a:lstStyle/>
          <a:p>
            <a:r>
              <a:rPr lang="en-US" i="1" dirty="0"/>
              <a:t>Expand </a:t>
            </a:r>
            <a:r>
              <a:rPr lang="en-US" dirty="0"/>
              <a:t>Function</a:t>
            </a:r>
          </a:p>
        </p:txBody>
      </p:sp>
      <p:sp>
        <p:nvSpPr>
          <p:cNvPr id="206851" name="Rectangle 3"/>
          <p:cNvSpPr>
            <a:spLocks noGrp="1" noChangeArrowheads="1"/>
          </p:cNvSpPr>
          <p:nvPr>
            <p:ph type="body" idx="1"/>
          </p:nvPr>
        </p:nvSpPr>
        <p:spPr>
          <a:xfrm>
            <a:off x="650875" y="5029200"/>
            <a:ext cx="7772400" cy="1490664"/>
          </a:xfrm>
        </p:spPr>
        <p:txBody>
          <a:bodyPr>
            <a:normAutofit fontScale="92500" lnSpcReduction="10000"/>
          </a:bodyPr>
          <a:lstStyle/>
          <a:p>
            <a:pPr>
              <a:lnSpc>
                <a:spcPct val="90000"/>
              </a:lnSpc>
            </a:pPr>
            <a:r>
              <a:rPr lang="en-US" sz="2400" dirty="0"/>
              <a:t>The SUCCESSOR-FN for a problem, when applied to a state, returns a set of two-element vectors</a:t>
            </a:r>
          </a:p>
          <a:p>
            <a:pPr lvl="1">
              <a:lnSpc>
                <a:spcPct val="90000"/>
              </a:lnSpc>
            </a:pPr>
            <a:r>
              <a:rPr lang="en-US" sz="2000" dirty="0"/>
              <a:t>Each vector includes an action that can be applied to the state and the state that results from applying that action</a:t>
            </a:r>
          </a:p>
          <a:p>
            <a:pPr lvl="2">
              <a:lnSpc>
                <a:spcPct val="90000"/>
              </a:lnSpc>
            </a:pPr>
            <a:r>
              <a:rPr lang="en-US" sz="1600" dirty="0"/>
              <a:t>E.g., &lt;P-to-K4, Opening board with KP forward 2&gt;</a:t>
            </a:r>
          </a:p>
        </p:txBody>
      </p:sp>
      <p:sp>
        <p:nvSpPr>
          <p:cNvPr id="206852" name="Rectangle 4"/>
          <p:cNvSpPr>
            <a:spLocks noChangeArrowheads="1"/>
          </p:cNvSpPr>
          <p:nvPr/>
        </p:nvSpPr>
        <p:spPr bwMode="auto">
          <a:xfrm>
            <a:off x="95250" y="1229253"/>
            <a:ext cx="8950325" cy="3625850"/>
          </a:xfrm>
          <a:prstGeom prst="rect">
            <a:avLst/>
          </a:prstGeom>
          <a:solidFill>
            <a:srgbClr val="FFFFFF"/>
          </a:solidFill>
          <a:ln w="19050">
            <a:solidFill>
              <a:schemeClr val="tx1"/>
            </a:solidFill>
            <a:miter lim="800000"/>
            <a:headEnd/>
            <a:tailEnd/>
          </a:ln>
        </p:spPr>
        <p:txBody>
          <a:bodyPr wrap="none" anchor="ctr">
            <a:prstTxWarp prst="textNoShape">
              <a:avLst/>
            </a:prstTxWarp>
          </a:bodyPr>
          <a:lstStyle/>
          <a:p>
            <a:pPr eaLnBrk="1" hangingPunct="1">
              <a:lnSpc>
                <a:spcPct val="90000"/>
              </a:lnSpc>
              <a:spcBef>
                <a:spcPct val="20000"/>
              </a:spcBef>
              <a:buClr>
                <a:srgbClr val="3C0000"/>
              </a:buClr>
              <a:buFont typeface="Wingdings" charset="2"/>
              <a:buNone/>
            </a:pPr>
            <a:r>
              <a:rPr kumimoji="1" lang="en-US" sz="2000" b="1" dirty="0"/>
              <a:t>function</a:t>
            </a:r>
            <a:r>
              <a:rPr kumimoji="1" lang="en-US" sz="2000" dirty="0"/>
              <a:t> </a:t>
            </a:r>
            <a:r>
              <a:rPr kumimoji="1" lang="en-US" sz="2000" dirty="0" err="1"/>
              <a:t>EXPAND(</a:t>
            </a:r>
            <a:r>
              <a:rPr kumimoji="1" lang="en-US" sz="2000" i="1" dirty="0" err="1"/>
              <a:t>node,problem</a:t>
            </a:r>
            <a:r>
              <a:rPr kumimoji="1" lang="en-US" sz="2000" dirty="0"/>
              <a:t>) </a:t>
            </a:r>
            <a:r>
              <a:rPr kumimoji="1" lang="en-US" sz="2000" b="1" dirty="0"/>
              <a:t>return</a:t>
            </a:r>
            <a:r>
              <a:rPr kumimoji="1" lang="en-US" sz="2000" dirty="0"/>
              <a:t> a set of nodes</a:t>
            </a:r>
          </a:p>
          <a:p>
            <a:pPr eaLnBrk="1" hangingPunct="1">
              <a:lnSpc>
                <a:spcPct val="90000"/>
              </a:lnSpc>
              <a:spcBef>
                <a:spcPct val="20000"/>
              </a:spcBef>
              <a:buClr>
                <a:srgbClr val="3C0000"/>
              </a:buClr>
              <a:buFont typeface="Wingdings" charset="2"/>
              <a:buNone/>
            </a:pPr>
            <a:r>
              <a:rPr kumimoji="1" lang="en-US" sz="2000" dirty="0"/>
              <a:t>    </a:t>
            </a:r>
            <a:r>
              <a:rPr kumimoji="1" lang="en-US" sz="2000" i="1" dirty="0"/>
              <a:t>successors</a:t>
            </a:r>
            <a:r>
              <a:rPr kumimoji="1" lang="en-US" sz="2000" dirty="0"/>
              <a:t> </a:t>
            </a:r>
            <a:r>
              <a:rPr kumimoji="1" lang="en-US" sz="2000" dirty="0" err="1">
                <a:sym typeface="Symbol" charset="2"/>
              </a:rPr>
              <a:t></a:t>
            </a:r>
            <a:r>
              <a:rPr kumimoji="1" lang="en-US" sz="2000" dirty="0">
                <a:sym typeface="Symbol" charset="2"/>
              </a:rPr>
              <a:t> the empty set</a:t>
            </a:r>
            <a:endParaRPr kumimoji="1" lang="en-US" sz="2000" dirty="0"/>
          </a:p>
          <a:p>
            <a:pPr eaLnBrk="1" hangingPunct="1">
              <a:lnSpc>
                <a:spcPct val="90000"/>
              </a:lnSpc>
              <a:spcBef>
                <a:spcPct val="20000"/>
              </a:spcBef>
              <a:buClr>
                <a:srgbClr val="3C0000"/>
              </a:buClr>
              <a:buFont typeface="Wingdings" charset="2"/>
              <a:buNone/>
            </a:pPr>
            <a:r>
              <a:rPr kumimoji="1" lang="en-US" sz="2000" dirty="0"/>
              <a:t>    </a:t>
            </a:r>
            <a:r>
              <a:rPr kumimoji="1" lang="en-US" sz="2000" b="1" dirty="0"/>
              <a:t>for each &lt;</a:t>
            </a:r>
            <a:r>
              <a:rPr kumimoji="1" lang="en-US" sz="2000" i="1" dirty="0"/>
              <a:t>action</a:t>
            </a:r>
            <a:r>
              <a:rPr kumimoji="1" lang="en-US" sz="2000" b="1" dirty="0"/>
              <a:t>, </a:t>
            </a:r>
            <a:r>
              <a:rPr kumimoji="1" lang="en-US" sz="2000" i="1" dirty="0"/>
              <a:t>result</a:t>
            </a:r>
            <a:r>
              <a:rPr kumimoji="1" lang="en-US" sz="2000" b="1" dirty="0"/>
              <a:t>&gt; in </a:t>
            </a:r>
            <a:r>
              <a:rPr kumimoji="1" lang="en-US" sz="2000" dirty="0" err="1"/>
              <a:t>problem.SUCCESSOR-FN(node.STATE</a:t>
            </a:r>
            <a:r>
              <a:rPr kumimoji="1" lang="en-US" sz="2000" dirty="0"/>
              <a:t>)</a:t>
            </a:r>
            <a:r>
              <a:rPr kumimoji="1" lang="en-US" sz="2000" b="1" dirty="0"/>
              <a:t> do</a:t>
            </a:r>
            <a:endParaRPr kumimoji="1" lang="en-US" sz="2000" dirty="0"/>
          </a:p>
          <a:p>
            <a:pPr eaLnBrk="1" hangingPunct="1">
              <a:lnSpc>
                <a:spcPct val="90000"/>
              </a:lnSpc>
              <a:spcBef>
                <a:spcPct val="20000"/>
              </a:spcBef>
              <a:buClr>
                <a:srgbClr val="3C0000"/>
              </a:buClr>
              <a:buFont typeface="Wingdings" charset="2"/>
              <a:buNone/>
            </a:pPr>
            <a:r>
              <a:rPr kumimoji="1" lang="en-US" sz="2000" dirty="0"/>
              <a:t>	</a:t>
            </a:r>
            <a:r>
              <a:rPr kumimoji="1" lang="en-US" sz="2000" i="1" dirty="0" err="1"/>
              <a:t>s</a:t>
            </a:r>
            <a:r>
              <a:rPr kumimoji="1" lang="en-US" sz="2000" dirty="0"/>
              <a:t> </a:t>
            </a:r>
            <a:r>
              <a:rPr kumimoji="1" lang="en-US" sz="2000" dirty="0" err="1">
                <a:sym typeface="Symbol" charset="2"/>
              </a:rPr>
              <a:t></a:t>
            </a:r>
            <a:r>
              <a:rPr kumimoji="1" lang="en-US" sz="2000" dirty="0">
                <a:sym typeface="Symbol" charset="2"/>
              </a:rPr>
              <a:t> </a:t>
            </a:r>
            <a:r>
              <a:rPr kumimoji="1" lang="en-US" sz="2000" dirty="0"/>
              <a:t>a new NODE</a:t>
            </a:r>
          </a:p>
          <a:p>
            <a:pPr eaLnBrk="1" hangingPunct="1">
              <a:lnSpc>
                <a:spcPct val="90000"/>
              </a:lnSpc>
              <a:spcBef>
                <a:spcPct val="20000"/>
              </a:spcBef>
              <a:buClr>
                <a:srgbClr val="3C0000"/>
              </a:buClr>
              <a:buFont typeface="Wingdings" charset="2"/>
              <a:buNone/>
            </a:pPr>
            <a:r>
              <a:rPr kumimoji="1" lang="en-US" sz="2000" dirty="0"/>
              <a:t>	</a:t>
            </a:r>
            <a:r>
              <a:rPr kumimoji="1" lang="en-US" sz="2000" dirty="0" err="1"/>
              <a:t>s.STATE</a:t>
            </a:r>
            <a:r>
              <a:rPr kumimoji="1" lang="en-US" sz="2000" dirty="0"/>
              <a:t> </a:t>
            </a:r>
            <a:r>
              <a:rPr kumimoji="1" lang="en-US" sz="2000" dirty="0" err="1">
                <a:sym typeface="Symbol" charset="2"/>
              </a:rPr>
              <a:t></a:t>
            </a:r>
            <a:r>
              <a:rPr kumimoji="1" lang="en-US" sz="2000" dirty="0">
                <a:sym typeface="Symbol" charset="2"/>
              </a:rPr>
              <a:t> </a:t>
            </a:r>
            <a:r>
              <a:rPr kumimoji="1" lang="en-US" sz="2000" i="1" dirty="0"/>
              <a:t>result</a:t>
            </a:r>
          </a:p>
          <a:p>
            <a:pPr eaLnBrk="1" hangingPunct="1">
              <a:lnSpc>
                <a:spcPct val="90000"/>
              </a:lnSpc>
              <a:spcBef>
                <a:spcPct val="20000"/>
              </a:spcBef>
              <a:buClr>
                <a:srgbClr val="3C0000"/>
              </a:buClr>
              <a:buFont typeface="Wingdings" charset="2"/>
              <a:buNone/>
            </a:pPr>
            <a:r>
              <a:rPr kumimoji="1" lang="en-US" sz="2000" dirty="0"/>
              <a:t>	</a:t>
            </a:r>
            <a:r>
              <a:rPr kumimoji="1" lang="en-US" sz="2000" dirty="0" err="1"/>
              <a:t>s.PARENT</a:t>
            </a:r>
            <a:r>
              <a:rPr kumimoji="1" lang="en-US" sz="2000" dirty="0"/>
              <a:t>-NODE </a:t>
            </a:r>
            <a:r>
              <a:rPr kumimoji="1" lang="en-US" sz="2000" dirty="0" err="1">
                <a:sym typeface="Symbol" charset="2"/>
              </a:rPr>
              <a:t></a:t>
            </a:r>
            <a:r>
              <a:rPr kumimoji="1" lang="en-US" sz="2000" dirty="0">
                <a:sym typeface="Symbol" charset="2"/>
              </a:rPr>
              <a:t> </a:t>
            </a:r>
            <a:r>
              <a:rPr kumimoji="1" lang="en-US" sz="2000" i="1" dirty="0"/>
              <a:t>node</a:t>
            </a:r>
            <a:endParaRPr kumimoji="1" lang="en-US" sz="2000" dirty="0"/>
          </a:p>
          <a:p>
            <a:pPr eaLnBrk="1" hangingPunct="1">
              <a:lnSpc>
                <a:spcPct val="90000"/>
              </a:lnSpc>
              <a:spcBef>
                <a:spcPct val="20000"/>
              </a:spcBef>
              <a:buClr>
                <a:srgbClr val="3C0000"/>
              </a:buClr>
              <a:buFont typeface="Wingdings" charset="2"/>
              <a:buNone/>
            </a:pPr>
            <a:r>
              <a:rPr kumimoji="1" lang="en-US" sz="2000" dirty="0"/>
              <a:t>	</a:t>
            </a:r>
            <a:r>
              <a:rPr kumimoji="1" lang="en-US" sz="2000" dirty="0" err="1"/>
              <a:t>s.ACTION</a:t>
            </a:r>
            <a:r>
              <a:rPr kumimoji="1" lang="en-US" sz="2000" dirty="0"/>
              <a:t> </a:t>
            </a:r>
            <a:r>
              <a:rPr kumimoji="1" lang="en-US" sz="2000" dirty="0" err="1">
                <a:sym typeface="Symbol" charset="2"/>
              </a:rPr>
              <a:t></a:t>
            </a:r>
            <a:r>
              <a:rPr kumimoji="1" lang="en-US" sz="2000" dirty="0">
                <a:sym typeface="Symbol" charset="2"/>
              </a:rPr>
              <a:t> </a:t>
            </a:r>
            <a:r>
              <a:rPr kumimoji="1" lang="en-US" sz="2000" i="1" dirty="0"/>
              <a:t>action</a:t>
            </a:r>
            <a:endParaRPr kumimoji="1" lang="en-US" sz="2000" dirty="0"/>
          </a:p>
          <a:p>
            <a:pPr eaLnBrk="1" hangingPunct="1">
              <a:lnSpc>
                <a:spcPct val="90000"/>
              </a:lnSpc>
              <a:spcBef>
                <a:spcPct val="20000"/>
              </a:spcBef>
              <a:buClr>
                <a:srgbClr val="3C0000"/>
              </a:buClr>
              <a:buFont typeface="Wingdings" charset="2"/>
              <a:buNone/>
            </a:pPr>
            <a:r>
              <a:rPr kumimoji="1" lang="en-US" sz="2000" dirty="0"/>
              <a:t>	</a:t>
            </a:r>
            <a:r>
              <a:rPr kumimoji="1" lang="en-US" sz="2000" dirty="0" err="1"/>
              <a:t>s.DEPTH</a:t>
            </a:r>
            <a:r>
              <a:rPr kumimoji="1" lang="en-US" sz="2000" dirty="0"/>
              <a:t> </a:t>
            </a:r>
            <a:r>
              <a:rPr kumimoji="1" lang="en-US" sz="2000" dirty="0" err="1">
                <a:sym typeface="Symbol" charset="2"/>
              </a:rPr>
              <a:t></a:t>
            </a:r>
            <a:r>
              <a:rPr kumimoji="1" lang="en-US" sz="2000" dirty="0">
                <a:sym typeface="Symbol" charset="2"/>
              </a:rPr>
              <a:t> node.DEPTH</a:t>
            </a:r>
            <a:r>
              <a:rPr kumimoji="1" lang="en-US" sz="2000" dirty="0"/>
              <a:t>+1</a:t>
            </a:r>
          </a:p>
          <a:p>
            <a:pPr eaLnBrk="1" hangingPunct="1">
              <a:lnSpc>
                <a:spcPct val="90000"/>
              </a:lnSpc>
              <a:spcBef>
                <a:spcPct val="20000"/>
              </a:spcBef>
              <a:buClr>
                <a:srgbClr val="3C0000"/>
              </a:buClr>
              <a:buFont typeface="Wingdings" charset="2"/>
              <a:buNone/>
            </a:pPr>
            <a:r>
              <a:rPr kumimoji="1" lang="en-US" sz="2000" dirty="0"/>
              <a:t>	add </a:t>
            </a:r>
            <a:r>
              <a:rPr kumimoji="1" lang="en-US" sz="2000" i="1" dirty="0" err="1"/>
              <a:t>s</a:t>
            </a:r>
            <a:r>
              <a:rPr kumimoji="1" lang="en-US" sz="2000" i="1" dirty="0"/>
              <a:t> </a:t>
            </a:r>
            <a:r>
              <a:rPr kumimoji="1" lang="en-US" sz="2000" dirty="0"/>
              <a:t>to </a:t>
            </a:r>
            <a:r>
              <a:rPr kumimoji="1" lang="en-US" sz="2000" i="1" dirty="0"/>
              <a:t>successors</a:t>
            </a:r>
            <a:endParaRPr kumimoji="1" lang="en-US" sz="2000" dirty="0"/>
          </a:p>
          <a:p>
            <a:pPr eaLnBrk="1" hangingPunct="1">
              <a:lnSpc>
                <a:spcPct val="90000"/>
              </a:lnSpc>
              <a:spcBef>
                <a:spcPct val="20000"/>
              </a:spcBef>
              <a:buClr>
                <a:srgbClr val="3C0000"/>
              </a:buClr>
              <a:buFont typeface="Wingdings" charset="2"/>
              <a:buNone/>
            </a:pPr>
            <a:r>
              <a:rPr kumimoji="1" lang="en-US" sz="2000" dirty="0"/>
              <a:t>    </a:t>
            </a:r>
            <a:r>
              <a:rPr kumimoji="1" lang="en-US" sz="2000" b="1" dirty="0"/>
              <a:t>return</a:t>
            </a:r>
            <a:r>
              <a:rPr kumimoji="1" lang="en-US" sz="2000" dirty="0"/>
              <a:t> </a:t>
            </a:r>
            <a:r>
              <a:rPr kumimoji="1" lang="en-US" sz="2000" i="1" dirty="0"/>
              <a:t>successors</a:t>
            </a:r>
          </a:p>
        </p:txBody>
      </p:sp>
    </p:spTree>
    <p:extLst>
      <p:ext uri="{BB962C8B-B14F-4D97-AF65-F5344CB8AC3E}">
        <p14:creationId xmlns:p14="http://schemas.microsoft.com/office/powerpoint/2010/main" val="2928730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4294967295"/>
          </p:nvPr>
        </p:nvSpPr>
        <p:spPr>
          <a:xfrm rot="16200000">
            <a:off x="8227377" y="5885497"/>
            <a:ext cx="1315721" cy="365125"/>
          </a:xfrm>
        </p:spPr>
        <p:txBody>
          <a:bodyPr/>
          <a:lstStyle/>
          <a:p>
            <a:fld id="{CA695316-10F2-0D4E-B6F7-65B2CEA812E4}" type="slidenum">
              <a:rPr lang="en-US"/>
              <a:pPr/>
              <a:t>44</a:t>
            </a:fld>
            <a:endParaRPr lang="en-US"/>
          </a:p>
        </p:txBody>
      </p:sp>
      <p:sp>
        <p:nvSpPr>
          <p:cNvPr id="200706" name="Rectangle 2"/>
          <p:cNvSpPr>
            <a:spLocks noGrp="1" noChangeArrowheads="1"/>
          </p:cNvSpPr>
          <p:nvPr>
            <p:ph type="title"/>
          </p:nvPr>
        </p:nvSpPr>
        <p:spPr>
          <a:xfrm>
            <a:off x="668338" y="361950"/>
            <a:ext cx="7772400" cy="1143000"/>
          </a:xfrm>
        </p:spPr>
        <p:txBody>
          <a:bodyPr/>
          <a:lstStyle/>
          <a:p>
            <a:r>
              <a:rPr lang="en-US" dirty="0"/>
              <a:t>Path Cost (for Optimality)</a:t>
            </a:r>
          </a:p>
        </p:txBody>
      </p:sp>
      <p:sp>
        <p:nvSpPr>
          <p:cNvPr id="200707" name="Rectangle 3"/>
          <p:cNvSpPr>
            <a:spLocks noGrp="1" noChangeArrowheads="1"/>
          </p:cNvSpPr>
          <p:nvPr>
            <p:ph type="body" idx="1"/>
          </p:nvPr>
        </p:nvSpPr>
        <p:spPr>
          <a:xfrm>
            <a:off x="173038" y="1636713"/>
            <a:ext cx="4560887" cy="3303587"/>
          </a:xfrm>
        </p:spPr>
        <p:txBody>
          <a:bodyPr/>
          <a:lstStyle/>
          <a:p>
            <a:r>
              <a:rPr lang="en-US" sz="2400"/>
              <a:t>Cost of reaching goal</a:t>
            </a:r>
          </a:p>
          <a:p>
            <a:pPr lvl="1"/>
            <a:r>
              <a:rPr lang="en-US" sz="2000"/>
              <a:t>During performance, not search</a:t>
            </a:r>
          </a:p>
          <a:p>
            <a:pPr lvl="1"/>
            <a:r>
              <a:rPr lang="en-US" sz="2000"/>
              <a:t>May be an important factor in choosing which goal state or path to goal state to use</a:t>
            </a:r>
          </a:p>
          <a:p>
            <a:r>
              <a:rPr lang="en-US" sz="2400"/>
              <a:t>Simplest is just length of path</a:t>
            </a:r>
          </a:p>
          <a:p>
            <a:r>
              <a:rPr lang="en-US" sz="2400"/>
              <a:t>But when explicit costs on links, will be sum of them</a:t>
            </a:r>
          </a:p>
        </p:txBody>
      </p:sp>
      <p:pic>
        <p:nvPicPr>
          <p:cNvPr id="200708" name="Picture 4" descr="Picture 4"/>
          <p:cNvPicPr>
            <a:picLocks noChangeAspect="1" noChangeArrowheads="1"/>
          </p:cNvPicPr>
          <p:nvPr/>
        </p:nvPicPr>
        <p:blipFill>
          <a:blip r:embed="rId3"/>
          <a:srcRect/>
          <a:stretch>
            <a:fillRect/>
          </a:stretch>
        </p:blipFill>
        <p:spPr bwMode="auto">
          <a:xfrm>
            <a:off x="5105400" y="1498600"/>
            <a:ext cx="3830638" cy="2325688"/>
          </a:xfrm>
          <a:prstGeom prst="rect">
            <a:avLst/>
          </a:prstGeom>
          <a:noFill/>
        </p:spPr>
      </p:pic>
      <p:grpSp>
        <p:nvGrpSpPr>
          <p:cNvPr id="200712" name="Group 8"/>
          <p:cNvGrpSpPr>
            <a:grpSpLocks/>
          </p:cNvGrpSpPr>
          <p:nvPr/>
        </p:nvGrpSpPr>
        <p:grpSpPr bwMode="auto">
          <a:xfrm>
            <a:off x="4197350" y="3897313"/>
            <a:ext cx="4908550" cy="2941637"/>
            <a:chOff x="2644" y="2455"/>
            <a:chExt cx="3092" cy="1853"/>
          </a:xfrm>
        </p:grpSpPr>
        <p:pic>
          <p:nvPicPr>
            <p:cNvPr id="200709" name="Picture 5"/>
            <p:cNvPicPr>
              <a:picLocks noChangeAspect="1" noChangeArrowheads="1"/>
            </p:cNvPicPr>
            <p:nvPr/>
          </p:nvPicPr>
          <p:blipFill>
            <a:blip r:embed="rId4"/>
            <a:srcRect/>
            <a:stretch>
              <a:fillRect/>
            </a:stretch>
          </p:blipFill>
          <p:spPr bwMode="auto">
            <a:xfrm>
              <a:off x="2644" y="2455"/>
              <a:ext cx="3092" cy="1853"/>
            </a:xfrm>
            <a:prstGeom prst="rect">
              <a:avLst/>
            </a:prstGeom>
            <a:noFill/>
            <a:ln w="9525">
              <a:noFill/>
              <a:miter lim="800000"/>
              <a:headEnd/>
              <a:tailEnd/>
            </a:ln>
            <a:effectLst/>
          </p:spPr>
        </p:pic>
        <p:sp>
          <p:nvSpPr>
            <p:cNvPr id="200710" name="Oval 6"/>
            <p:cNvSpPr>
              <a:spLocks noChangeArrowheads="1"/>
            </p:cNvSpPr>
            <p:nvPr/>
          </p:nvSpPr>
          <p:spPr bwMode="auto">
            <a:xfrm>
              <a:off x="2741" y="2876"/>
              <a:ext cx="210" cy="210"/>
            </a:xfrm>
            <a:prstGeom prst="ellipse">
              <a:avLst/>
            </a:prstGeom>
            <a:noFill/>
            <a:ln w="38100">
              <a:solidFill>
                <a:schemeClr val="accent2"/>
              </a:solidFill>
              <a:round/>
              <a:headEnd/>
              <a:tailEnd/>
            </a:ln>
          </p:spPr>
          <p:txBody>
            <a:bodyPr wrap="none" anchor="ctr">
              <a:prstTxWarp prst="textNoShape">
                <a:avLst/>
              </a:prstTxWarp>
            </a:bodyPr>
            <a:lstStyle/>
            <a:p>
              <a:endParaRPr lang="en-US"/>
            </a:p>
          </p:txBody>
        </p:sp>
        <p:sp>
          <p:nvSpPr>
            <p:cNvPr id="200711" name="Oval 7"/>
            <p:cNvSpPr>
              <a:spLocks noChangeArrowheads="1"/>
            </p:cNvSpPr>
            <p:nvPr/>
          </p:nvSpPr>
          <p:spPr bwMode="auto">
            <a:xfrm>
              <a:off x="4543" y="3811"/>
              <a:ext cx="210" cy="210"/>
            </a:xfrm>
            <a:prstGeom prst="ellipse">
              <a:avLst/>
            </a:prstGeom>
            <a:noFill/>
            <a:ln w="38100">
              <a:solidFill>
                <a:schemeClr val="accent1"/>
              </a:solidFill>
              <a:round/>
              <a:headEnd/>
              <a:tailEnd/>
            </a:ln>
          </p:spPr>
          <p:txBody>
            <a:bodyPr wrap="none" anchor="ctr">
              <a:prstTxWarp prst="textNoShape">
                <a:avLst/>
              </a:prstTxWarp>
            </a:bodyPr>
            <a:lstStyle/>
            <a:p>
              <a:endParaRPr lang="en-US"/>
            </a:p>
          </p:txBody>
        </p:sp>
      </p:grpSp>
      <p:grpSp>
        <p:nvGrpSpPr>
          <p:cNvPr id="200717" name="Group 13"/>
          <p:cNvGrpSpPr>
            <a:grpSpLocks/>
          </p:cNvGrpSpPr>
          <p:nvPr/>
        </p:nvGrpSpPr>
        <p:grpSpPr bwMode="auto">
          <a:xfrm>
            <a:off x="4549775" y="4700588"/>
            <a:ext cx="2835275" cy="1528762"/>
            <a:chOff x="2866" y="2961"/>
            <a:chExt cx="1786" cy="963"/>
          </a:xfrm>
        </p:grpSpPr>
        <p:sp>
          <p:nvSpPr>
            <p:cNvPr id="200713" name="Line 9"/>
            <p:cNvSpPr>
              <a:spLocks noChangeShapeType="1"/>
            </p:cNvSpPr>
            <p:nvPr/>
          </p:nvSpPr>
          <p:spPr bwMode="auto">
            <a:xfrm>
              <a:off x="2866" y="2961"/>
              <a:ext cx="673" cy="200"/>
            </a:xfrm>
            <a:prstGeom prst="line">
              <a:avLst/>
            </a:prstGeom>
            <a:noFill/>
            <a:ln w="38100">
              <a:solidFill>
                <a:srgbClr val="008000"/>
              </a:solidFill>
              <a:round/>
              <a:headEnd/>
              <a:tailEnd/>
            </a:ln>
          </p:spPr>
          <p:txBody>
            <a:bodyPr wrap="none" anchor="ctr">
              <a:prstTxWarp prst="textNoShape">
                <a:avLst/>
              </a:prstTxWarp>
            </a:bodyPr>
            <a:lstStyle/>
            <a:p>
              <a:endParaRPr lang="en-US"/>
            </a:p>
          </p:txBody>
        </p:sp>
        <p:sp>
          <p:nvSpPr>
            <p:cNvPr id="200714" name="Line 10"/>
            <p:cNvSpPr>
              <a:spLocks noChangeShapeType="1"/>
            </p:cNvSpPr>
            <p:nvPr/>
          </p:nvSpPr>
          <p:spPr bwMode="auto">
            <a:xfrm>
              <a:off x="4190" y="3685"/>
              <a:ext cx="462" cy="239"/>
            </a:xfrm>
            <a:prstGeom prst="line">
              <a:avLst/>
            </a:prstGeom>
            <a:noFill/>
            <a:ln w="38100">
              <a:solidFill>
                <a:srgbClr val="008000"/>
              </a:solidFill>
              <a:round/>
              <a:headEnd/>
              <a:tailEnd/>
            </a:ln>
          </p:spPr>
          <p:txBody>
            <a:bodyPr wrap="none" anchor="ctr">
              <a:prstTxWarp prst="textNoShape">
                <a:avLst/>
              </a:prstTxWarp>
            </a:bodyPr>
            <a:lstStyle/>
            <a:p>
              <a:endParaRPr lang="en-US"/>
            </a:p>
          </p:txBody>
        </p:sp>
        <p:sp>
          <p:nvSpPr>
            <p:cNvPr id="200715" name="Line 11"/>
            <p:cNvSpPr>
              <a:spLocks noChangeShapeType="1"/>
            </p:cNvSpPr>
            <p:nvPr/>
          </p:nvSpPr>
          <p:spPr bwMode="auto">
            <a:xfrm>
              <a:off x="3671" y="3452"/>
              <a:ext cx="506" cy="229"/>
            </a:xfrm>
            <a:prstGeom prst="line">
              <a:avLst/>
            </a:prstGeom>
            <a:noFill/>
            <a:ln w="38100">
              <a:solidFill>
                <a:srgbClr val="008000"/>
              </a:solidFill>
              <a:round/>
              <a:headEnd/>
              <a:tailEnd/>
            </a:ln>
          </p:spPr>
          <p:txBody>
            <a:bodyPr wrap="none" anchor="ctr">
              <a:prstTxWarp prst="textNoShape">
                <a:avLst/>
              </a:prstTxWarp>
            </a:bodyPr>
            <a:lstStyle/>
            <a:p>
              <a:endParaRPr lang="en-US"/>
            </a:p>
          </p:txBody>
        </p:sp>
        <p:sp>
          <p:nvSpPr>
            <p:cNvPr id="200716" name="Line 12"/>
            <p:cNvSpPr>
              <a:spLocks noChangeShapeType="1"/>
            </p:cNvSpPr>
            <p:nvPr/>
          </p:nvSpPr>
          <p:spPr bwMode="auto">
            <a:xfrm>
              <a:off x="3516" y="3165"/>
              <a:ext cx="167" cy="277"/>
            </a:xfrm>
            <a:prstGeom prst="line">
              <a:avLst/>
            </a:prstGeom>
            <a:noFill/>
            <a:ln w="38100">
              <a:solidFill>
                <a:srgbClr val="008000"/>
              </a:solidFill>
              <a:round/>
              <a:headEnd/>
              <a:tailEnd/>
            </a:ln>
          </p:spPr>
          <p:txBody>
            <a:bodyPr wrap="none" anchor="ctr">
              <a:prstTxWarp prst="textNoShape">
                <a:avLst/>
              </a:prstTxWarp>
            </a:bodyPr>
            <a:lstStyle/>
            <a:p>
              <a:endParaRPr lang="en-US"/>
            </a:p>
          </p:txBody>
        </p:sp>
      </p:grpSp>
      <p:sp>
        <p:nvSpPr>
          <p:cNvPr id="200718" name="Text Box 14"/>
          <p:cNvSpPr txBox="1">
            <a:spLocks noChangeArrowheads="1"/>
          </p:cNvSpPr>
          <p:nvPr/>
        </p:nvSpPr>
        <p:spPr bwMode="auto">
          <a:xfrm>
            <a:off x="57150" y="4962525"/>
            <a:ext cx="4121150" cy="1216025"/>
          </a:xfrm>
          <a:prstGeom prst="rect">
            <a:avLst/>
          </a:prstGeom>
          <a:noFill/>
          <a:ln w="28575">
            <a:solidFill>
              <a:srgbClr val="008000"/>
            </a:solidFill>
            <a:miter lim="800000"/>
            <a:headEnd/>
            <a:tailEnd/>
          </a:ln>
          <a:effectLst/>
        </p:spPr>
        <p:txBody>
          <a:bodyPr>
            <a:prstTxWarp prst="textNoShape">
              <a:avLst/>
            </a:prstTxWarp>
            <a:spAutoFit/>
          </a:bodyPr>
          <a:lstStyle/>
          <a:p>
            <a:pPr eaLnBrk="1" hangingPunct="1">
              <a:spcBef>
                <a:spcPct val="20000"/>
              </a:spcBef>
              <a:buClr>
                <a:srgbClr val="3C0000"/>
              </a:buClr>
              <a:buFont typeface="Wingdings" charset="2"/>
              <a:buNone/>
            </a:pPr>
            <a:r>
              <a:rPr kumimoji="1" lang="en-US" sz="2400" b="1">
                <a:solidFill>
                  <a:srgbClr val="008000"/>
                </a:solidFill>
              </a:rPr>
              <a:t>Arad</a:t>
            </a:r>
            <a:r>
              <a:rPr kumimoji="1" lang="en-US" sz="2400" b="1">
                <a:solidFill>
                  <a:srgbClr val="008000"/>
                </a:solidFill>
                <a:sym typeface="Symbol" charset="2"/>
              </a:rPr>
              <a:t>SibiuRimnicu VilceaPitestiBucharest </a:t>
            </a:r>
            <a:r>
              <a:rPr kumimoji="1" lang="en-US" sz="2400" b="1" i="1">
                <a:solidFill>
                  <a:srgbClr val="008000"/>
                </a:solidFill>
                <a:sym typeface="Symbol" charset="2"/>
              </a:rPr>
              <a:t>	</a:t>
            </a:r>
            <a:r>
              <a:rPr kumimoji="1" lang="en-US" sz="2400" b="1" i="1">
                <a:solidFill>
                  <a:srgbClr val="008000"/>
                </a:solidFill>
              </a:rPr>
              <a:t>= 418</a:t>
            </a:r>
            <a:endParaRPr lang="en-US" sz="3600" b="1" i="1">
              <a:solidFill>
                <a:srgbClr val="008000"/>
              </a:solidFill>
            </a:endParaRPr>
          </a:p>
        </p:txBody>
      </p:sp>
    </p:spTree>
    <p:extLst>
      <p:ext uri="{BB962C8B-B14F-4D97-AF65-F5344CB8AC3E}">
        <p14:creationId xmlns:p14="http://schemas.microsoft.com/office/powerpoint/2010/main" val="202769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0707">
                                            <p:txEl>
                                              <p:pRg st="3" end="3"/>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20070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00707">
                                            <p:txEl>
                                              <p:pRg st="4" end="4"/>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499"/>
                                          </p:stCondLst>
                                        </p:cTn>
                                        <p:tgtEl>
                                          <p:spTgt spid="2007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00717"/>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00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P spid="20071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rot="16200000">
            <a:off x="8227377" y="5885497"/>
            <a:ext cx="1315721" cy="365125"/>
          </a:xfrm>
        </p:spPr>
        <p:txBody>
          <a:bodyPr/>
          <a:lstStyle/>
          <a:p>
            <a:fld id="{49988B06-8B4E-CD48-BA44-E9781B38E7A9}" type="slidenum">
              <a:rPr lang="en-US"/>
              <a:pPr/>
              <a:t>45</a:t>
            </a:fld>
            <a:endParaRPr lang="en-US"/>
          </a:p>
        </p:txBody>
      </p:sp>
      <p:sp>
        <p:nvSpPr>
          <p:cNvPr id="221186" name="Rectangle 2"/>
          <p:cNvSpPr>
            <a:spLocks noGrp="1" noChangeArrowheads="1"/>
          </p:cNvSpPr>
          <p:nvPr>
            <p:ph type="title"/>
          </p:nvPr>
        </p:nvSpPr>
        <p:spPr>
          <a:xfrm>
            <a:off x="712788" y="423863"/>
            <a:ext cx="7772400" cy="1143000"/>
          </a:xfrm>
        </p:spPr>
        <p:txBody>
          <a:bodyPr/>
          <a:lstStyle/>
          <a:p>
            <a:r>
              <a:rPr lang="en-US" i="1" dirty="0"/>
              <a:t>Expand </a:t>
            </a:r>
            <a:r>
              <a:rPr lang="en-US" dirty="0"/>
              <a:t>Function (Revised)</a:t>
            </a:r>
          </a:p>
        </p:txBody>
      </p:sp>
      <p:sp>
        <p:nvSpPr>
          <p:cNvPr id="221188" name="Rectangle 4"/>
          <p:cNvSpPr>
            <a:spLocks noChangeArrowheads="1"/>
          </p:cNvSpPr>
          <p:nvPr/>
        </p:nvSpPr>
        <p:spPr bwMode="auto">
          <a:xfrm>
            <a:off x="176744" y="2003425"/>
            <a:ext cx="8747125" cy="3846513"/>
          </a:xfrm>
          <a:prstGeom prst="rect">
            <a:avLst/>
          </a:prstGeom>
          <a:solidFill>
            <a:srgbClr val="FFFFFF"/>
          </a:solidFill>
          <a:ln w="19050">
            <a:solidFill>
              <a:schemeClr val="tx1"/>
            </a:solidFill>
            <a:miter lim="800000"/>
            <a:headEnd/>
            <a:tailEnd/>
          </a:ln>
        </p:spPr>
        <p:txBody>
          <a:bodyPr wrap="none" anchor="ctr">
            <a:prstTxWarp prst="textNoShape">
              <a:avLst/>
            </a:prstTxWarp>
          </a:bodyPr>
          <a:lstStyle/>
          <a:p>
            <a:pPr eaLnBrk="1" hangingPunct="1">
              <a:lnSpc>
                <a:spcPct val="90000"/>
              </a:lnSpc>
              <a:spcBef>
                <a:spcPct val="20000"/>
              </a:spcBef>
              <a:buClr>
                <a:srgbClr val="3C0000"/>
              </a:buClr>
              <a:buFont typeface="Wingdings" charset="2"/>
              <a:buNone/>
            </a:pPr>
            <a:r>
              <a:rPr kumimoji="1" lang="en-US" sz="2000" b="1" dirty="0"/>
              <a:t>function</a:t>
            </a:r>
            <a:r>
              <a:rPr kumimoji="1" lang="en-US" sz="2000" dirty="0"/>
              <a:t> </a:t>
            </a:r>
            <a:r>
              <a:rPr kumimoji="1" lang="en-US" sz="2000" dirty="0" err="1"/>
              <a:t>EXPAND(</a:t>
            </a:r>
            <a:r>
              <a:rPr kumimoji="1" lang="en-US" sz="2000" i="1" dirty="0" err="1"/>
              <a:t>node,problem</a:t>
            </a:r>
            <a:r>
              <a:rPr kumimoji="1" lang="en-US" sz="2000" dirty="0"/>
              <a:t>) </a:t>
            </a:r>
            <a:r>
              <a:rPr kumimoji="1" lang="en-US" sz="2000" b="1" dirty="0"/>
              <a:t>return</a:t>
            </a:r>
            <a:r>
              <a:rPr kumimoji="1" lang="en-US" sz="2000" dirty="0"/>
              <a:t> a set of nodes</a:t>
            </a:r>
          </a:p>
          <a:p>
            <a:pPr eaLnBrk="1" hangingPunct="1">
              <a:lnSpc>
                <a:spcPct val="90000"/>
              </a:lnSpc>
              <a:spcBef>
                <a:spcPct val="20000"/>
              </a:spcBef>
              <a:buClr>
                <a:srgbClr val="3C0000"/>
              </a:buClr>
              <a:buFont typeface="Wingdings" charset="2"/>
              <a:buNone/>
            </a:pPr>
            <a:r>
              <a:rPr kumimoji="1" lang="en-US" sz="2000" dirty="0"/>
              <a:t>    </a:t>
            </a:r>
            <a:r>
              <a:rPr kumimoji="1" lang="en-US" sz="2000" i="1" dirty="0"/>
              <a:t>successors</a:t>
            </a:r>
            <a:r>
              <a:rPr kumimoji="1" lang="en-US" sz="2000" dirty="0"/>
              <a:t> </a:t>
            </a:r>
            <a:r>
              <a:rPr kumimoji="1" lang="en-US" sz="2000" dirty="0" err="1">
                <a:sym typeface="Symbol" charset="2"/>
              </a:rPr>
              <a:t></a:t>
            </a:r>
            <a:r>
              <a:rPr kumimoji="1" lang="en-US" sz="2000" dirty="0">
                <a:sym typeface="Symbol" charset="2"/>
              </a:rPr>
              <a:t> the empty set</a:t>
            </a:r>
            <a:endParaRPr kumimoji="1" lang="en-US" sz="2000" dirty="0"/>
          </a:p>
          <a:p>
            <a:pPr eaLnBrk="1" hangingPunct="1">
              <a:lnSpc>
                <a:spcPct val="90000"/>
              </a:lnSpc>
              <a:spcBef>
                <a:spcPct val="20000"/>
              </a:spcBef>
              <a:buClr>
                <a:srgbClr val="3C0000"/>
              </a:buClr>
              <a:buFont typeface="Wingdings" charset="2"/>
              <a:buNone/>
            </a:pPr>
            <a:r>
              <a:rPr kumimoji="1" lang="en-US" sz="2000" dirty="0"/>
              <a:t>    </a:t>
            </a:r>
            <a:r>
              <a:rPr kumimoji="1" lang="en-US" sz="2000" b="1" dirty="0"/>
              <a:t>for each &lt;</a:t>
            </a:r>
            <a:r>
              <a:rPr kumimoji="1" lang="en-US" sz="2000" i="1" dirty="0"/>
              <a:t>action</a:t>
            </a:r>
            <a:r>
              <a:rPr kumimoji="1" lang="en-US" sz="2000" b="1" dirty="0"/>
              <a:t>, </a:t>
            </a:r>
            <a:r>
              <a:rPr kumimoji="1" lang="en-US" sz="2000" i="1" dirty="0"/>
              <a:t>result</a:t>
            </a:r>
            <a:r>
              <a:rPr kumimoji="1" lang="en-US" sz="2000" b="1" dirty="0"/>
              <a:t>&gt; in </a:t>
            </a:r>
            <a:r>
              <a:rPr kumimoji="1" lang="en-US" sz="2000" dirty="0" err="1"/>
              <a:t>problem.SUCCESSOR-FN(node.STATE</a:t>
            </a:r>
            <a:r>
              <a:rPr kumimoji="1" lang="en-US" sz="2000" dirty="0"/>
              <a:t>)</a:t>
            </a:r>
            <a:r>
              <a:rPr kumimoji="1" lang="en-US" sz="2000" b="1" dirty="0"/>
              <a:t> do</a:t>
            </a:r>
            <a:endParaRPr kumimoji="1" lang="en-US" sz="2000" dirty="0"/>
          </a:p>
          <a:p>
            <a:pPr eaLnBrk="1" hangingPunct="1">
              <a:lnSpc>
                <a:spcPct val="90000"/>
              </a:lnSpc>
              <a:spcBef>
                <a:spcPct val="20000"/>
              </a:spcBef>
              <a:buClr>
                <a:srgbClr val="3C0000"/>
              </a:buClr>
              <a:buFont typeface="Wingdings" charset="2"/>
              <a:buNone/>
            </a:pPr>
            <a:r>
              <a:rPr kumimoji="1" lang="en-US" sz="2000" dirty="0"/>
              <a:t>	</a:t>
            </a:r>
            <a:r>
              <a:rPr kumimoji="1" lang="en-US" sz="2000" i="1" dirty="0" err="1"/>
              <a:t>s</a:t>
            </a:r>
            <a:r>
              <a:rPr kumimoji="1" lang="en-US" sz="2000" dirty="0"/>
              <a:t> </a:t>
            </a:r>
            <a:r>
              <a:rPr kumimoji="1" lang="en-US" sz="2000" dirty="0" err="1">
                <a:sym typeface="Symbol" charset="2"/>
              </a:rPr>
              <a:t></a:t>
            </a:r>
            <a:r>
              <a:rPr kumimoji="1" lang="en-US" sz="2000" dirty="0">
                <a:sym typeface="Symbol" charset="2"/>
              </a:rPr>
              <a:t> </a:t>
            </a:r>
            <a:r>
              <a:rPr kumimoji="1" lang="en-US" sz="2000" dirty="0"/>
              <a:t>a new NODE</a:t>
            </a:r>
          </a:p>
          <a:p>
            <a:pPr eaLnBrk="1" hangingPunct="1">
              <a:lnSpc>
                <a:spcPct val="90000"/>
              </a:lnSpc>
              <a:spcBef>
                <a:spcPct val="20000"/>
              </a:spcBef>
              <a:buClr>
                <a:srgbClr val="3C0000"/>
              </a:buClr>
              <a:buFont typeface="Wingdings" charset="2"/>
              <a:buNone/>
            </a:pPr>
            <a:r>
              <a:rPr kumimoji="1" lang="en-US" sz="2000" dirty="0"/>
              <a:t>	</a:t>
            </a:r>
            <a:r>
              <a:rPr kumimoji="1" lang="en-US" sz="2000" dirty="0" err="1"/>
              <a:t>s.STATE</a:t>
            </a:r>
            <a:r>
              <a:rPr kumimoji="1" lang="en-US" sz="2000" dirty="0"/>
              <a:t> </a:t>
            </a:r>
            <a:r>
              <a:rPr kumimoji="1" lang="en-US" sz="2000" dirty="0" err="1">
                <a:sym typeface="Symbol" charset="2"/>
              </a:rPr>
              <a:t></a:t>
            </a:r>
            <a:r>
              <a:rPr kumimoji="1" lang="en-US" sz="2000" dirty="0">
                <a:sym typeface="Symbol" charset="2"/>
              </a:rPr>
              <a:t> </a:t>
            </a:r>
            <a:r>
              <a:rPr kumimoji="1" lang="en-US" sz="2000" i="1" dirty="0"/>
              <a:t>result</a:t>
            </a:r>
          </a:p>
          <a:p>
            <a:pPr eaLnBrk="1" hangingPunct="1">
              <a:lnSpc>
                <a:spcPct val="90000"/>
              </a:lnSpc>
              <a:spcBef>
                <a:spcPct val="20000"/>
              </a:spcBef>
              <a:buClr>
                <a:srgbClr val="3C0000"/>
              </a:buClr>
              <a:buFont typeface="Wingdings" charset="2"/>
              <a:buNone/>
            </a:pPr>
            <a:r>
              <a:rPr kumimoji="1" lang="en-US" sz="2000" dirty="0"/>
              <a:t>	</a:t>
            </a:r>
            <a:r>
              <a:rPr kumimoji="1" lang="en-US" sz="2000" dirty="0" err="1"/>
              <a:t>s.PARENT</a:t>
            </a:r>
            <a:r>
              <a:rPr kumimoji="1" lang="en-US" sz="2000" dirty="0"/>
              <a:t>-NODE </a:t>
            </a:r>
            <a:r>
              <a:rPr kumimoji="1" lang="en-US" sz="2000" dirty="0" err="1">
                <a:sym typeface="Symbol" charset="2"/>
              </a:rPr>
              <a:t></a:t>
            </a:r>
            <a:r>
              <a:rPr kumimoji="1" lang="en-US" sz="2000" dirty="0">
                <a:sym typeface="Symbol" charset="2"/>
              </a:rPr>
              <a:t> </a:t>
            </a:r>
            <a:r>
              <a:rPr kumimoji="1" lang="en-US" sz="2000" i="1" dirty="0"/>
              <a:t>node</a:t>
            </a:r>
            <a:endParaRPr kumimoji="1" lang="en-US" sz="2000" dirty="0"/>
          </a:p>
          <a:p>
            <a:pPr eaLnBrk="1" hangingPunct="1">
              <a:lnSpc>
                <a:spcPct val="90000"/>
              </a:lnSpc>
              <a:spcBef>
                <a:spcPct val="20000"/>
              </a:spcBef>
              <a:buClr>
                <a:srgbClr val="3C0000"/>
              </a:buClr>
              <a:buFont typeface="Wingdings" charset="2"/>
              <a:buNone/>
            </a:pPr>
            <a:r>
              <a:rPr kumimoji="1" lang="en-US" sz="2000" dirty="0"/>
              <a:t>	</a:t>
            </a:r>
            <a:r>
              <a:rPr kumimoji="1" lang="en-US" sz="2000" dirty="0" err="1"/>
              <a:t>s.ACTION</a:t>
            </a:r>
            <a:r>
              <a:rPr kumimoji="1" lang="en-US" sz="2000" dirty="0"/>
              <a:t> </a:t>
            </a:r>
            <a:r>
              <a:rPr kumimoji="1" lang="en-US" sz="2000" dirty="0" err="1">
                <a:sym typeface="Symbol" charset="2"/>
              </a:rPr>
              <a:t></a:t>
            </a:r>
            <a:r>
              <a:rPr kumimoji="1" lang="en-US" sz="2000" dirty="0">
                <a:sym typeface="Symbol" charset="2"/>
              </a:rPr>
              <a:t> </a:t>
            </a:r>
            <a:r>
              <a:rPr kumimoji="1" lang="en-US" sz="2000" i="1" dirty="0"/>
              <a:t>action</a:t>
            </a:r>
            <a:endParaRPr kumimoji="1" lang="en-US" sz="2000" dirty="0"/>
          </a:p>
          <a:p>
            <a:pPr eaLnBrk="1" hangingPunct="1">
              <a:lnSpc>
                <a:spcPct val="90000"/>
              </a:lnSpc>
              <a:spcBef>
                <a:spcPct val="20000"/>
              </a:spcBef>
              <a:buClr>
                <a:srgbClr val="3C0000"/>
              </a:buClr>
              <a:buFont typeface="Wingdings" charset="2"/>
              <a:buNone/>
            </a:pPr>
            <a:r>
              <a:rPr kumimoji="1" lang="en-US" sz="2000" dirty="0">
                <a:solidFill>
                  <a:schemeClr val="accent1">
                    <a:lumMod val="75000"/>
                  </a:schemeClr>
                </a:solidFill>
              </a:rPr>
              <a:t>	</a:t>
            </a:r>
            <a:r>
              <a:rPr kumimoji="1" lang="en-US" sz="2000" dirty="0" err="1">
                <a:solidFill>
                  <a:schemeClr val="accent1">
                    <a:lumMod val="75000"/>
                  </a:schemeClr>
                </a:solidFill>
              </a:rPr>
              <a:t>s.PATH</a:t>
            </a:r>
            <a:r>
              <a:rPr kumimoji="1" lang="en-US" sz="2000" dirty="0">
                <a:solidFill>
                  <a:schemeClr val="accent1">
                    <a:lumMod val="75000"/>
                  </a:schemeClr>
                </a:solidFill>
              </a:rPr>
              <a:t>-COST </a:t>
            </a:r>
            <a:r>
              <a:rPr kumimoji="1" lang="en-US" sz="2000" dirty="0" err="1">
                <a:solidFill>
                  <a:schemeClr val="accent1">
                    <a:lumMod val="75000"/>
                  </a:schemeClr>
                </a:solidFill>
                <a:sym typeface="Symbol" charset="2"/>
              </a:rPr>
              <a:t></a:t>
            </a:r>
            <a:r>
              <a:rPr kumimoji="1" lang="en-US" sz="2000" dirty="0">
                <a:solidFill>
                  <a:schemeClr val="accent1">
                    <a:lumMod val="75000"/>
                  </a:schemeClr>
                </a:solidFill>
                <a:sym typeface="Symbol" charset="2"/>
              </a:rPr>
              <a:t> </a:t>
            </a:r>
            <a:r>
              <a:rPr kumimoji="1" lang="en-US" sz="2000" dirty="0" err="1">
                <a:solidFill>
                  <a:schemeClr val="accent1">
                    <a:lumMod val="75000"/>
                  </a:schemeClr>
                </a:solidFill>
                <a:sym typeface="Symbol" charset="2"/>
              </a:rPr>
              <a:t>node.</a:t>
            </a:r>
            <a:r>
              <a:rPr kumimoji="1" lang="en-US" sz="2000" dirty="0" err="1">
                <a:solidFill>
                  <a:schemeClr val="accent1">
                    <a:lumMod val="75000"/>
                  </a:schemeClr>
                </a:solidFill>
              </a:rPr>
              <a:t>PATH</a:t>
            </a:r>
            <a:r>
              <a:rPr kumimoji="1" lang="en-US" sz="2000" dirty="0">
                <a:solidFill>
                  <a:schemeClr val="accent1">
                    <a:lumMod val="75000"/>
                  </a:schemeClr>
                </a:solidFill>
              </a:rPr>
              <a:t>-COST</a:t>
            </a:r>
            <a:r>
              <a:rPr kumimoji="1" lang="en-US" sz="2000" i="1" dirty="0">
                <a:solidFill>
                  <a:schemeClr val="accent1">
                    <a:lumMod val="75000"/>
                  </a:schemeClr>
                </a:solidFill>
              </a:rPr>
              <a:t> </a:t>
            </a:r>
            <a:r>
              <a:rPr kumimoji="1" lang="en-US" sz="2000" dirty="0">
                <a:solidFill>
                  <a:schemeClr val="accent1">
                    <a:lumMod val="75000"/>
                  </a:schemeClr>
                </a:solidFill>
              </a:rPr>
              <a:t>+ STEP-</a:t>
            </a:r>
            <a:r>
              <a:rPr kumimoji="1" lang="en-US" sz="2000" dirty="0" err="1">
                <a:solidFill>
                  <a:schemeClr val="accent1">
                    <a:lumMod val="75000"/>
                  </a:schemeClr>
                </a:solidFill>
              </a:rPr>
              <a:t>COST(</a:t>
            </a:r>
            <a:r>
              <a:rPr kumimoji="1" lang="en-US" sz="2000" i="1" dirty="0" err="1">
                <a:solidFill>
                  <a:schemeClr val="accent1">
                    <a:lumMod val="75000"/>
                  </a:schemeClr>
                </a:solidFill>
              </a:rPr>
              <a:t>node,action,s</a:t>
            </a:r>
            <a:r>
              <a:rPr kumimoji="1" lang="en-US" sz="2000" dirty="0">
                <a:solidFill>
                  <a:schemeClr val="accent1">
                    <a:lumMod val="75000"/>
                  </a:schemeClr>
                </a:solidFill>
              </a:rPr>
              <a:t>)</a:t>
            </a:r>
          </a:p>
          <a:p>
            <a:pPr eaLnBrk="1" hangingPunct="1">
              <a:lnSpc>
                <a:spcPct val="90000"/>
              </a:lnSpc>
              <a:spcBef>
                <a:spcPct val="20000"/>
              </a:spcBef>
              <a:buClr>
                <a:srgbClr val="3C0000"/>
              </a:buClr>
              <a:buFont typeface="Wingdings" charset="2"/>
              <a:buNone/>
            </a:pPr>
            <a:r>
              <a:rPr kumimoji="1" lang="en-US" sz="2000" dirty="0"/>
              <a:t>	</a:t>
            </a:r>
            <a:r>
              <a:rPr kumimoji="1" lang="en-US" sz="2000" dirty="0" err="1"/>
              <a:t>s.DEPTH</a:t>
            </a:r>
            <a:r>
              <a:rPr kumimoji="1" lang="en-US" sz="2000" dirty="0"/>
              <a:t> </a:t>
            </a:r>
            <a:r>
              <a:rPr kumimoji="1" lang="en-US" sz="2000" dirty="0" err="1">
                <a:sym typeface="Symbol" charset="2"/>
              </a:rPr>
              <a:t></a:t>
            </a:r>
            <a:r>
              <a:rPr kumimoji="1" lang="en-US" sz="2000" dirty="0">
                <a:sym typeface="Symbol" charset="2"/>
              </a:rPr>
              <a:t> node.DEPTH</a:t>
            </a:r>
            <a:r>
              <a:rPr kumimoji="1" lang="en-US" sz="2000" dirty="0"/>
              <a:t>+1</a:t>
            </a:r>
          </a:p>
          <a:p>
            <a:pPr eaLnBrk="1" hangingPunct="1">
              <a:lnSpc>
                <a:spcPct val="90000"/>
              </a:lnSpc>
              <a:spcBef>
                <a:spcPct val="20000"/>
              </a:spcBef>
              <a:buClr>
                <a:srgbClr val="3C0000"/>
              </a:buClr>
              <a:buFont typeface="Wingdings" charset="2"/>
              <a:buNone/>
            </a:pPr>
            <a:r>
              <a:rPr kumimoji="1" lang="en-US" sz="2000" dirty="0"/>
              <a:t>	add </a:t>
            </a:r>
            <a:r>
              <a:rPr kumimoji="1" lang="en-US" sz="2000" i="1" dirty="0" err="1"/>
              <a:t>s</a:t>
            </a:r>
            <a:r>
              <a:rPr kumimoji="1" lang="en-US" sz="2000" i="1" dirty="0"/>
              <a:t> </a:t>
            </a:r>
            <a:r>
              <a:rPr kumimoji="1" lang="en-US" sz="2000" dirty="0"/>
              <a:t>to </a:t>
            </a:r>
            <a:r>
              <a:rPr kumimoji="1" lang="en-US" sz="2000" i="1" dirty="0"/>
              <a:t>successors</a:t>
            </a:r>
            <a:endParaRPr kumimoji="1" lang="en-US" sz="2000" dirty="0"/>
          </a:p>
          <a:p>
            <a:pPr eaLnBrk="1" hangingPunct="1">
              <a:lnSpc>
                <a:spcPct val="90000"/>
              </a:lnSpc>
              <a:spcBef>
                <a:spcPct val="20000"/>
              </a:spcBef>
              <a:buClr>
                <a:srgbClr val="3C0000"/>
              </a:buClr>
              <a:buFont typeface="Wingdings" charset="2"/>
              <a:buNone/>
            </a:pPr>
            <a:r>
              <a:rPr kumimoji="1" lang="en-US" sz="2000" dirty="0"/>
              <a:t>    </a:t>
            </a:r>
            <a:r>
              <a:rPr kumimoji="1" lang="en-US" sz="2000" b="1" dirty="0"/>
              <a:t>return</a:t>
            </a:r>
            <a:r>
              <a:rPr kumimoji="1" lang="en-US" sz="2000" dirty="0"/>
              <a:t> </a:t>
            </a:r>
            <a:r>
              <a:rPr kumimoji="1" lang="en-US" sz="2000" i="1" dirty="0"/>
              <a:t>successors</a:t>
            </a:r>
          </a:p>
        </p:txBody>
      </p:sp>
    </p:spTree>
    <p:extLst>
      <p:ext uri="{BB962C8B-B14F-4D97-AF65-F5344CB8AC3E}">
        <p14:creationId xmlns:p14="http://schemas.microsoft.com/office/powerpoint/2010/main" val="121425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Trees to Graphs</a:t>
            </a:r>
          </a:p>
        </p:txBody>
      </p:sp>
      <p:sp>
        <p:nvSpPr>
          <p:cNvPr id="3" name="Content Placeholder 2"/>
          <p:cNvSpPr>
            <a:spLocks noGrp="1"/>
          </p:cNvSpPr>
          <p:nvPr>
            <p:ph idx="1"/>
          </p:nvPr>
        </p:nvSpPr>
        <p:spPr/>
        <p:txBody>
          <a:bodyPr/>
          <a:lstStyle/>
          <a:p>
            <a:r>
              <a:rPr lang="en-US" dirty="0"/>
              <a:t>So far, we’ve talked about searching in trees…</a:t>
            </a:r>
          </a:p>
          <a:p>
            <a:endParaRPr lang="en-US" dirty="0"/>
          </a:p>
          <a:p>
            <a:r>
              <a:rPr lang="en-US" dirty="0"/>
              <a:t>What if our problem space is a graph?</a:t>
            </a:r>
          </a:p>
        </p:txBody>
      </p:sp>
    </p:spTree>
    <p:extLst>
      <p:ext uri="{BB962C8B-B14F-4D97-AF65-F5344CB8AC3E}">
        <p14:creationId xmlns:p14="http://schemas.microsoft.com/office/powerpoint/2010/main" val="1069563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normAutofit fontScale="90000"/>
          </a:bodyPr>
          <a:lstStyle/>
          <a:p>
            <a:r>
              <a:rPr lang="en-US"/>
              <a:t>Example: Traveling from Arad To Bucharest</a:t>
            </a:r>
          </a:p>
        </p:txBody>
      </p:sp>
      <p:sp>
        <p:nvSpPr>
          <p:cNvPr id="70659" name="Slide Number Placeholder 4"/>
          <p:cNvSpPr>
            <a:spLocks noGrp="1"/>
          </p:cNvSpPr>
          <p:nvPr>
            <p:ph type="sldNum" sz="quarter" idx="12"/>
          </p:nvPr>
        </p:nvSpPr>
        <p:spPr>
          <a:noFill/>
        </p:spPr>
        <p:txBody>
          <a:bodyPr/>
          <a:lstStyle/>
          <a:p>
            <a:fld id="{31CFBEC2-E9FE-0A44-9E49-17D008520BE5}" type="slidenum">
              <a:rPr lang="en-US" smtClean="0"/>
              <a:pPr/>
              <a:t>47</a:t>
            </a:fld>
            <a:endParaRPr lang="en-US"/>
          </a:p>
        </p:txBody>
      </p:sp>
      <p:pic>
        <p:nvPicPr>
          <p:cNvPr id="70661" name="Picture 3"/>
          <p:cNvPicPr>
            <a:picLocks noChangeAspect="1" noChangeArrowheads="1"/>
          </p:cNvPicPr>
          <p:nvPr/>
        </p:nvPicPr>
        <p:blipFill>
          <a:blip r:embed="rId2">
            <a:lum contrast="6000"/>
          </a:blip>
          <a:srcRect/>
          <a:stretch>
            <a:fillRect/>
          </a:stretch>
        </p:blipFill>
        <p:spPr bwMode="auto">
          <a:xfrm>
            <a:off x="457200" y="1419225"/>
            <a:ext cx="7848600" cy="4751388"/>
          </a:xfrm>
          <a:prstGeom prst="rect">
            <a:avLst/>
          </a:prstGeom>
          <a:noFill/>
          <a:ln w="9525">
            <a:noFill/>
            <a:miter lim="800000"/>
            <a:headEnd/>
            <a:tailEnd/>
          </a:ln>
        </p:spPr>
      </p:pic>
      <p:sp>
        <p:nvSpPr>
          <p:cNvPr id="70662" name="Oval 4"/>
          <p:cNvSpPr>
            <a:spLocks noChangeArrowheads="1"/>
          </p:cNvSpPr>
          <p:nvPr/>
        </p:nvSpPr>
        <p:spPr bwMode="auto">
          <a:xfrm>
            <a:off x="1295400" y="25146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70663" name="Oval 5"/>
          <p:cNvSpPr>
            <a:spLocks noChangeArrowheads="1"/>
          </p:cNvSpPr>
          <p:nvPr/>
        </p:nvSpPr>
        <p:spPr bwMode="auto">
          <a:xfrm>
            <a:off x="5486400" y="4876800"/>
            <a:ext cx="381000" cy="381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640032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r>
              <a:rPr lang="en-US"/>
              <a:t>From problem space to search tree </a:t>
            </a:r>
          </a:p>
        </p:txBody>
      </p:sp>
      <p:sp>
        <p:nvSpPr>
          <p:cNvPr id="71685" name="Rectangle 3"/>
          <p:cNvSpPr>
            <a:spLocks noGrp="1" noChangeArrowheads="1"/>
          </p:cNvSpPr>
          <p:nvPr>
            <p:ph idx="1"/>
          </p:nvPr>
        </p:nvSpPr>
        <p:spPr>
          <a:xfrm>
            <a:off x="457200" y="1447800"/>
            <a:ext cx="7620000" cy="4373563"/>
          </a:xfrm>
        </p:spPr>
        <p:txBody>
          <a:bodyPr/>
          <a:lstStyle/>
          <a:p>
            <a:r>
              <a:rPr lang="en-US" dirty="0"/>
              <a:t>Some material in this and following slides is from</a:t>
            </a:r>
          </a:p>
          <a:p>
            <a:pPr>
              <a:buFontTx/>
              <a:buNone/>
            </a:pPr>
            <a:r>
              <a:rPr lang="en-US" dirty="0">
                <a:hlinkClick r:id="rId2"/>
              </a:rPr>
              <a:t>http://www.cs.kuleuven.ac.be/~dannyd/FAI/</a:t>
            </a:r>
            <a:r>
              <a:rPr lang="en-US" dirty="0"/>
              <a:t>           check it out!</a:t>
            </a:r>
          </a:p>
        </p:txBody>
      </p:sp>
      <p:sp>
        <p:nvSpPr>
          <p:cNvPr id="71683" name="Slide Number Placeholder 5"/>
          <p:cNvSpPr>
            <a:spLocks noGrp="1"/>
          </p:cNvSpPr>
          <p:nvPr>
            <p:ph type="sldNum" sz="quarter" idx="4294967295"/>
          </p:nvPr>
        </p:nvSpPr>
        <p:spPr>
          <a:xfrm rot="16200000">
            <a:off x="8227377" y="5885497"/>
            <a:ext cx="1315721" cy="365125"/>
          </a:xfrm>
          <a:noFill/>
        </p:spPr>
        <p:txBody>
          <a:bodyPr/>
          <a:lstStyle/>
          <a:p>
            <a:fld id="{0768259E-12D7-5946-AD1D-83493DDD07FB}" type="slidenum">
              <a:rPr lang="en-US" smtClean="0"/>
              <a:pPr/>
              <a:t>48</a:t>
            </a:fld>
            <a:endParaRPr lang="en-US"/>
          </a:p>
        </p:txBody>
      </p:sp>
      <p:sp>
        <p:nvSpPr>
          <p:cNvPr id="262149" name="Rectangle 5"/>
          <p:cNvSpPr>
            <a:spLocks noChangeArrowheads="1"/>
          </p:cNvSpPr>
          <p:nvPr/>
        </p:nvSpPr>
        <p:spPr bwMode="auto">
          <a:xfrm>
            <a:off x="2349500" y="2382838"/>
            <a:ext cx="4392613" cy="1214438"/>
          </a:xfrm>
          <a:prstGeom prst="rect">
            <a:avLst/>
          </a:prstGeom>
          <a:solidFill>
            <a:schemeClr val="accent2">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endParaRPr lang="en-US" sz="1800">
              <a:effectLst>
                <a:outerShdw blurRad="38100" dist="38100" dir="2700000" algn="tl">
                  <a:srgbClr val="FFFFFF"/>
                </a:outerShdw>
              </a:effectLst>
              <a:latin typeface="Comic Sans MS" charset="0"/>
            </a:endParaRPr>
          </a:p>
        </p:txBody>
      </p:sp>
      <p:sp>
        <p:nvSpPr>
          <p:cNvPr id="262151" name="Oval 7"/>
          <p:cNvSpPr>
            <a:spLocks noChangeArrowheads="1"/>
          </p:cNvSpPr>
          <p:nvPr/>
        </p:nvSpPr>
        <p:spPr bwMode="auto">
          <a:xfrm>
            <a:off x="3157538" y="2489201"/>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A</a:t>
            </a:r>
            <a:endParaRPr lang="en-US" sz="1600">
              <a:solidFill>
                <a:srgbClr val="000099"/>
              </a:solidFill>
              <a:effectLst>
                <a:outerShdw blurRad="38100" dist="38100" dir="2700000" algn="tl">
                  <a:srgbClr val="DDDDDD"/>
                </a:outerShdw>
              </a:effectLst>
              <a:latin typeface="Comic Sans MS" charset="0"/>
            </a:endParaRPr>
          </a:p>
        </p:txBody>
      </p:sp>
      <p:sp>
        <p:nvSpPr>
          <p:cNvPr id="262152" name="Oval 8"/>
          <p:cNvSpPr>
            <a:spLocks noChangeArrowheads="1"/>
          </p:cNvSpPr>
          <p:nvPr/>
        </p:nvSpPr>
        <p:spPr bwMode="auto">
          <a:xfrm>
            <a:off x="3446463" y="3241676"/>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D</a:t>
            </a:r>
            <a:endParaRPr lang="en-US" sz="1600">
              <a:solidFill>
                <a:srgbClr val="000099"/>
              </a:solidFill>
              <a:effectLst>
                <a:outerShdw blurRad="38100" dist="38100" dir="2700000" algn="tl">
                  <a:srgbClr val="DDDDDD"/>
                </a:outerShdw>
              </a:effectLst>
              <a:latin typeface="Comic Sans MS" charset="0"/>
            </a:endParaRPr>
          </a:p>
        </p:txBody>
      </p:sp>
      <p:sp>
        <p:nvSpPr>
          <p:cNvPr id="262153" name="Oval 9"/>
          <p:cNvSpPr>
            <a:spLocks noChangeArrowheads="1"/>
          </p:cNvSpPr>
          <p:nvPr/>
        </p:nvSpPr>
        <p:spPr bwMode="auto">
          <a:xfrm>
            <a:off x="4545013" y="2489201"/>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B</a:t>
            </a:r>
          </a:p>
        </p:txBody>
      </p:sp>
      <p:sp>
        <p:nvSpPr>
          <p:cNvPr id="262154" name="Oval 10"/>
          <p:cNvSpPr>
            <a:spLocks noChangeArrowheads="1"/>
          </p:cNvSpPr>
          <p:nvPr/>
        </p:nvSpPr>
        <p:spPr bwMode="auto">
          <a:xfrm>
            <a:off x="4140200" y="3241676"/>
            <a:ext cx="290513"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E</a:t>
            </a:r>
          </a:p>
        </p:txBody>
      </p:sp>
      <p:sp>
        <p:nvSpPr>
          <p:cNvPr id="262155" name="Oval 11"/>
          <p:cNvSpPr>
            <a:spLocks noChangeArrowheads="1"/>
          </p:cNvSpPr>
          <p:nvPr/>
        </p:nvSpPr>
        <p:spPr bwMode="auto">
          <a:xfrm>
            <a:off x="5759450" y="2489201"/>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C</a:t>
            </a:r>
          </a:p>
        </p:txBody>
      </p:sp>
      <p:sp>
        <p:nvSpPr>
          <p:cNvPr id="262156" name="Oval 12"/>
          <p:cNvSpPr>
            <a:spLocks noChangeArrowheads="1"/>
          </p:cNvSpPr>
          <p:nvPr/>
        </p:nvSpPr>
        <p:spPr bwMode="auto">
          <a:xfrm>
            <a:off x="5297488" y="3241676"/>
            <a:ext cx="288925" cy="22225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800">
                <a:effectLst>
                  <a:outerShdw blurRad="38100" dist="38100" dir="2700000" algn="tl">
                    <a:srgbClr val="DDDDDD"/>
                  </a:outerShdw>
                </a:effectLst>
                <a:latin typeface="Comic Sans MS" charset="0"/>
              </a:rPr>
              <a:t>F</a:t>
            </a:r>
          </a:p>
        </p:txBody>
      </p:sp>
      <p:sp>
        <p:nvSpPr>
          <p:cNvPr id="262157" name="Oval 13"/>
          <p:cNvSpPr>
            <a:spLocks noChangeArrowheads="1"/>
          </p:cNvSpPr>
          <p:nvPr/>
        </p:nvSpPr>
        <p:spPr bwMode="auto">
          <a:xfrm>
            <a:off x="6164263" y="2976563"/>
            <a:ext cx="288925" cy="222250"/>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endParaRPr lang="en-US" sz="1600">
              <a:solidFill>
                <a:srgbClr val="000099"/>
              </a:solidFill>
              <a:effectLst>
                <a:outerShdw blurRad="38100" dist="38100" dir="2700000" algn="tl">
                  <a:srgbClr val="000000"/>
                </a:outerShdw>
              </a:effectLst>
              <a:latin typeface="Comic Sans MS" charset="0"/>
            </a:endParaRPr>
          </a:p>
        </p:txBody>
      </p:sp>
      <p:sp>
        <p:nvSpPr>
          <p:cNvPr id="262158" name="Oval 14"/>
          <p:cNvSpPr>
            <a:spLocks noChangeArrowheads="1"/>
          </p:cNvSpPr>
          <p:nvPr/>
        </p:nvSpPr>
        <p:spPr bwMode="auto">
          <a:xfrm>
            <a:off x="2579688" y="2843213"/>
            <a:ext cx="288925" cy="222250"/>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endParaRPr lang="en-US" sz="1600">
              <a:solidFill>
                <a:srgbClr val="000099"/>
              </a:solidFill>
              <a:effectLst>
                <a:outerShdw blurRad="38100" dist="38100" dir="2700000" algn="tl">
                  <a:srgbClr val="000000"/>
                </a:outerShdw>
              </a:effectLst>
              <a:latin typeface="Comic Sans MS" charset="0"/>
            </a:endParaRPr>
          </a:p>
        </p:txBody>
      </p:sp>
      <p:sp>
        <p:nvSpPr>
          <p:cNvPr id="262159" name="Text Box 15"/>
          <p:cNvSpPr txBox="1">
            <a:spLocks noChangeArrowheads="1"/>
          </p:cNvSpPr>
          <p:nvPr/>
        </p:nvSpPr>
        <p:spPr bwMode="auto">
          <a:xfrm>
            <a:off x="6149975" y="2928938"/>
            <a:ext cx="339725" cy="366713"/>
          </a:xfrm>
          <a:prstGeom prst="rect">
            <a:avLst/>
          </a:prstGeom>
          <a:noFill/>
          <a:ln w="9525">
            <a:noFill/>
            <a:miter lim="800000"/>
            <a:headEnd/>
            <a:tailEnd/>
          </a:ln>
          <a:effectLst/>
        </p:spPr>
        <p:txBody>
          <a:bodyPr wrap="none">
            <a:prstTxWarp prst="textNoShape">
              <a:avLst/>
            </a:prstTxWarp>
            <a:spAutoFit/>
          </a:bodyPr>
          <a:lstStyle/>
          <a:p>
            <a:r>
              <a:rPr lang="en-US" sz="1800">
                <a:effectLst>
                  <a:outerShdw blurRad="38100" dist="38100" dir="2700000" algn="tl">
                    <a:srgbClr val="DDDDDD"/>
                  </a:outerShdw>
                </a:effectLst>
                <a:latin typeface="Comic Sans MS" charset="0"/>
              </a:rPr>
              <a:t>G</a:t>
            </a:r>
          </a:p>
        </p:txBody>
      </p:sp>
      <p:sp>
        <p:nvSpPr>
          <p:cNvPr id="262160" name="Text Box 16"/>
          <p:cNvSpPr txBox="1">
            <a:spLocks noChangeArrowheads="1"/>
          </p:cNvSpPr>
          <p:nvPr/>
        </p:nvSpPr>
        <p:spPr bwMode="auto">
          <a:xfrm>
            <a:off x="2557463" y="2776538"/>
            <a:ext cx="341313" cy="365125"/>
          </a:xfrm>
          <a:prstGeom prst="rect">
            <a:avLst/>
          </a:prstGeom>
          <a:noFill/>
          <a:ln w="9525">
            <a:noFill/>
            <a:miter lim="800000"/>
            <a:headEnd/>
            <a:tailEnd/>
          </a:ln>
          <a:effectLst/>
        </p:spPr>
        <p:txBody>
          <a:bodyPr wrap="none">
            <a:prstTxWarp prst="textNoShape">
              <a:avLst/>
            </a:prstTxWarp>
            <a:spAutoFit/>
          </a:bodyPr>
          <a:lstStyle/>
          <a:p>
            <a:r>
              <a:rPr lang="en-US" sz="1800">
                <a:effectLst>
                  <a:outerShdw blurRad="38100" dist="38100" dir="2700000" algn="tl">
                    <a:srgbClr val="DDDDDD"/>
                  </a:outerShdw>
                </a:effectLst>
                <a:latin typeface="Comic Sans MS" charset="0"/>
              </a:rPr>
              <a:t>S</a:t>
            </a:r>
          </a:p>
        </p:txBody>
      </p:sp>
      <p:cxnSp>
        <p:nvCxnSpPr>
          <p:cNvPr id="71782" name="AutoShape 17"/>
          <p:cNvCxnSpPr>
            <a:cxnSpLocks noChangeShapeType="1"/>
            <a:stCxn id="262160" idx="0"/>
            <a:endCxn id="262151" idx="2"/>
          </p:cNvCxnSpPr>
          <p:nvPr/>
        </p:nvCxnSpPr>
        <p:spPr bwMode="auto">
          <a:xfrm flipV="1">
            <a:off x="2728913" y="2600326"/>
            <a:ext cx="428625" cy="176213"/>
          </a:xfrm>
          <a:prstGeom prst="straightConnector1">
            <a:avLst/>
          </a:prstGeom>
          <a:noFill/>
          <a:ln w="28575">
            <a:solidFill>
              <a:schemeClr val="tx1"/>
            </a:solidFill>
            <a:round/>
            <a:headEnd/>
            <a:tailEnd/>
          </a:ln>
        </p:spPr>
      </p:cxnSp>
      <p:cxnSp>
        <p:nvCxnSpPr>
          <p:cNvPr id="71783" name="AutoShape 18"/>
          <p:cNvCxnSpPr>
            <a:cxnSpLocks noChangeShapeType="1"/>
            <a:stCxn id="262158" idx="4"/>
            <a:endCxn id="262152" idx="2"/>
          </p:cNvCxnSpPr>
          <p:nvPr/>
        </p:nvCxnSpPr>
        <p:spPr bwMode="auto">
          <a:xfrm>
            <a:off x="2724150" y="3065463"/>
            <a:ext cx="722313" cy="287338"/>
          </a:xfrm>
          <a:prstGeom prst="straightConnector1">
            <a:avLst/>
          </a:prstGeom>
          <a:noFill/>
          <a:ln w="28575">
            <a:solidFill>
              <a:schemeClr val="tx1"/>
            </a:solidFill>
            <a:round/>
            <a:headEnd/>
            <a:tailEnd/>
          </a:ln>
        </p:spPr>
      </p:cxnSp>
      <p:cxnSp>
        <p:nvCxnSpPr>
          <p:cNvPr id="71784" name="AutoShape 19"/>
          <p:cNvCxnSpPr>
            <a:cxnSpLocks noChangeShapeType="1"/>
            <a:stCxn id="262151" idx="6"/>
            <a:endCxn id="262153" idx="2"/>
          </p:cNvCxnSpPr>
          <p:nvPr/>
        </p:nvCxnSpPr>
        <p:spPr bwMode="auto">
          <a:xfrm>
            <a:off x="3446463" y="2600326"/>
            <a:ext cx="1098550" cy="0"/>
          </a:xfrm>
          <a:prstGeom prst="straightConnector1">
            <a:avLst/>
          </a:prstGeom>
          <a:noFill/>
          <a:ln w="28575">
            <a:solidFill>
              <a:schemeClr val="tx1"/>
            </a:solidFill>
            <a:round/>
            <a:headEnd/>
            <a:tailEnd/>
          </a:ln>
        </p:spPr>
      </p:cxnSp>
      <p:cxnSp>
        <p:nvCxnSpPr>
          <p:cNvPr id="71785" name="AutoShape 20"/>
          <p:cNvCxnSpPr>
            <a:cxnSpLocks noChangeShapeType="1"/>
            <a:stCxn id="262152" idx="6"/>
            <a:endCxn id="262154" idx="2"/>
          </p:cNvCxnSpPr>
          <p:nvPr/>
        </p:nvCxnSpPr>
        <p:spPr bwMode="auto">
          <a:xfrm>
            <a:off x="3735388" y="3352801"/>
            <a:ext cx="404813" cy="0"/>
          </a:xfrm>
          <a:prstGeom prst="straightConnector1">
            <a:avLst/>
          </a:prstGeom>
          <a:noFill/>
          <a:ln w="28575">
            <a:solidFill>
              <a:schemeClr val="tx1"/>
            </a:solidFill>
            <a:round/>
            <a:headEnd/>
            <a:tailEnd/>
          </a:ln>
        </p:spPr>
      </p:cxnSp>
      <p:cxnSp>
        <p:nvCxnSpPr>
          <p:cNvPr id="71786" name="AutoShape 21"/>
          <p:cNvCxnSpPr>
            <a:cxnSpLocks noChangeShapeType="1"/>
            <a:stCxn id="262153" idx="6"/>
            <a:endCxn id="262155" idx="2"/>
          </p:cNvCxnSpPr>
          <p:nvPr/>
        </p:nvCxnSpPr>
        <p:spPr bwMode="auto">
          <a:xfrm>
            <a:off x="4833938" y="2600326"/>
            <a:ext cx="925513" cy="0"/>
          </a:xfrm>
          <a:prstGeom prst="straightConnector1">
            <a:avLst/>
          </a:prstGeom>
          <a:noFill/>
          <a:ln w="28575">
            <a:solidFill>
              <a:schemeClr val="tx1"/>
            </a:solidFill>
            <a:round/>
            <a:headEnd/>
            <a:tailEnd/>
          </a:ln>
        </p:spPr>
      </p:cxnSp>
      <p:cxnSp>
        <p:nvCxnSpPr>
          <p:cNvPr id="71787" name="AutoShape 22"/>
          <p:cNvCxnSpPr>
            <a:cxnSpLocks noChangeShapeType="1"/>
            <a:stCxn id="262154" idx="6"/>
            <a:endCxn id="262156" idx="2"/>
          </p:cNvCxnSpPr>
          <p:nvPr/>
        </p:nvCxnSpPr>
        <p:spPr bwMode="auto">
          <a:xfrm>
            <a:off x="4430713" y="3352801"/>
            <a:ext cx="866775" cy="0"/>
          </a:xfrm>
          <a:prstGeom prst="straightConnector1">
            <a:avLst/>
          </a:prstGeom>
          <a:noFill/>
          <a:ln w="28575">
            <a:solidFill>
              <a:schemeClr val="tx1"/>
            </a:solidFill>
            <a:round/>
            <a:headEnd/>
            <a:tailEnd/>
          </a:ln>
        </p:spPr>
      </p:cxnSp>
      <p:cxnSp>
        <p:nvCxnSpPr>
          <p:cNvPr id="71788" name="AutoShape 23"/>
          <p:cNvCxnSpPr>
            <a:cxnSpLocks noChangeShapeType="1"/>
            <a:stCxn id="262156" idx="6"/>
            <a:endCxn id="262157" idx="3"/>
          </p:cNvCxnSpPr>
          <p:nvPr/>
        </p:nvCxnSpPr>
        <p:spPr bwMode="auto">
          <a:xfrm flipV="1">
            <a:off x="5586413" y="3165476"/>
            <a:ext cx="620713" cy="187325"/>
          </a:xfrm>
          <a:prstGeom prst="straightConnector1">
            <a:avLst/>
          </a:prstGeom>
          <a:noFill/>
          <a:ln w="28575">
            <a:solidFill>
              <a:schemeClr val="tx1"/>
            </a:solidFill>
            <a:round/>
            <a:headEnd/>
            <a:tailEnd/>
          </a:ln>
        </p:spPr>
      </p:cxnSp>
      <p:cxnSp>
        <p:nvCxnSpPr>
          <p:cNvPr id="71789" name="AutoShape 24"/>
          <p:cNvCxnSpPr>
            <a:cxnSpLocks noChangeShapeType="1"/>
            <a:stCxn id="262151" idx="4"/>
            <a:endCxn id="262152" idx="0"/>
          </p:cNvCxnSpPr>
          <p:nvPr/>
        </p:nvCxnSpPr>
        <p:spPr bwMode="auto">
          <a:xfrm>
            <a:off x="3302000" y="2711451"/>
            <a:ext cx="288925" cy="530225"/>
          </a:xfrm>
          <a:prstGeom prst="straightConnector1">
            <a:avLst/>
          </a:prstGeom>
          <a:noFill/>
          <a:ln w="28575">
            <a:solidFill>
              <a:schemeClr val="tx1"/>
            </a:solidFill>
            <a:round/>
            <a:headEnd/>
            <a:tailEnd/>
          </a:ln>
        </p:spPr>
      </p:cxnSp>
      <p:cxnSp>
        <p:nvCxnSpPr>
          <p:cNvPr id="71790" name="AutoShape 25"/>
          <p:cNvCxnSpPr>
            <a:cxnSpLocks noChangeShapeType="1"/>
            <a:stCxn id="262154" idx="0"/>
            <a:endCxn id="262153" idx="4"/>
          </p:cNvCxnSpPr>
          <p:nvPr/>
        </p:nvCxnSpPr>
        <p:spPr bwMode="auto">
          <a:xfrm flipV="1">
            <a:off x="4284663" y="2711451"/>
            <a:ext cx="404813" cy="530225"/>
          </a:xfrm>
          <a:prstGeom prst="straightConnector1">
            <a:avLst/>
          </a:prstGeom>
          <a:noFill/>
          <a:ln w="28575">
            <a:solidFill>
              <a:schemeClr val="tx1"/>
            </a:solidFill>
            <a:round/>
            <a:headEnd/>
            <a:tailEnd/>
          </a:ln>
        </p:spPr>
      </p:cxnSp>
      <p:sp>
        <p:nvSpPr>
          <p:cNvPr id="262170" name="Text Box 26"/>
          <p:cNvSpPr txBox="1">
            <a:spLocks noChangeArrowheads="1"/>
          </p:cNvSpPr>
          <p:nvPr/>
        </p:nvSpPr>
        <p:spPr bwMode="auto">
          <a:xfrm>
            <a:off x="2754313" y="2438401"/>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3</a:t>
            </a:r>
          </a:p>
        </p:txBody>
      </p:sp>
      <p:sp>
        <p:nvSpPr>
          <p:cNvPr id="262171" name="Text Box 27"/>
          <p:cNvSpPr txBox="1">
            <a:spLocks noChangeArrowheads="1"/>
          </p:cNvSpPr>
          <p:nvPr/>
        </p:nvSpPr>
        <p:spPr bwMode="auto">
          <a:xfrm>
            <a:off x="2857500" y="3189288"/>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2" name="Text Box 28"/>
          <p:cNvSpPr txBox="1">
            <a:spLocks noChangeArrowheads="1"/>
          </p:cNvSpPr>
          <p:nvPr/>
        </p:nvSpPr>
        <p:spPr bwMode="auto">
          <a:xfrm>
            <a:off x="3840163" y="2436813"/>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3" name="Text Box 29"/>
          <p:cNvSpPr txBox="1">
            <a:spLocks noChangeArrowheads="1"/>
          </p:cNvSpPr>
          <p:nvPr/>
        </p:nvSpPr>
        <p:spPr bwMode="auto">
          <a:xfrm>
            <a:off x="4706938" y="3368676"/>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4" name="Text Box 30"/>
          <p:cNvSpPr txBox="1">
            <a:spLocks noChangeArrowheads="1"/>
          </p:cNvSpPr>
          <p:nvPr/>
        </p:nvSpPr>
        <p:spPr bwMode="auto">
          <a:xfrm>
            <a:off x="3389313" y="2835276"/>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5</a:t>
            </a:r>
          </a:p>
        </p:txBody>
      </p:sp>
      <p:sp>
        <p:nvSpPr>
          <p:cNvPr id="262175" name="Text Box 31"/>
          <p:cNvSpPr txBox="1">
            <a:spLocks noChangeArrowheads="1"/>
          </p:cNvSpPr>
          <p:nvPr/>
        </p:nvSpPr>
        <p:spPr bwMode="auto">
          <a:xfrm>
            <a:off x="4533900" y="2881313"/>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5</a:t>
            </a:r>
          </a:p>
        </p:txBody>
      </p:sp>
      <p:sp>
        <p:nvSpPr>
          <p:cNvPr id="262176" name="Text Box 32"/>
          <p:cNvSpPr txBox="1">
            <a:spLocks noChangeArrowheads="1"/>
          </p:cNvSpPr>
          <p:nvPr/>
        </p:nvSpPr>
        <p:spPr bwMode="auto">
          <a:xfrm>
            <a:off x="5168900" y="2436813"/>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4</a:t>
            </a:r>
          </a:p>
        </p:txBody>
      </p:sp>
      <p:sp>
        <p:nvSpPr>
          <p:cNvPr id="262177" name="Text Box 33"/>
          <p:cNvSpPr txBox="1">
            <a:spLocks noChangeArrowheads="1"/>
          </p:cNvSpPr>
          <p:nvPr/>
        </p:nvSpPr>
        <p:spPr bwMode="auto">
          <a:xfrm>
            <a:off x="5805488" y="3279776"/>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3</a:t>
            </a:r>
          </a:p>
        </p:txBody>
      </p:sp>
      <p:sp>
        <p:nvSpPr>
          <p:cNvPr id="262179" name="Text Box 35"/>
          <p:cNvSpPr txBox="1">
            <a:spLocks noChangeArrowheads="1"/>
          </p:cNvSpPr>
          <p:nvPr/>
        </p:nvSpPr>
        <p:spPr bwMode="auto">
          <a:xfrm>
            <a:off x="3840163" y="3340101"/>
            <a:ext cx="323850" cy="366713"/>
          </a:xfrm>
          <a:prstGeom prst="rect">
            <a:avLst/>
          </a:prstGeom>
          <a:noFill/>
          <a:ln w="9525">
            <a:noFill/>
            <a:miter lim="800000"/>
            <a:headEnd/>
            <a:tailEnd/>
          </a:ln>
          <a:effectLst/>
        </p:spPr>
        <p:txBody>
          <a:bodyPr wrap="none">
            <a:prstTxWarp prst="textNoShape">
              <a:avLst/>
            </a:prstTxWarp>
            <a:spAutoFit/>
          </a:bodyPr>
          <a:lstStyle/>
          <a:p>
            <a:r>
              <a:rPr lang="en-US" sz="1800">
                <a:solidFill>
                  <a:srgbClr val="000099"/>
                </a:solidFill>
                <a:effectLst>
                  <a:outerShdw blurRad="38100" dist="38100" dir="2700000" algn="tl">
                    <a:srgbClr val="DDDDDD"/>
                  </a:outerShdw>
                </a:effectLst>
                <a:latin typeface="Comic Sans MS" charset="0"/>
              </a:rPr>
              <a:t>2</a:t>
            </a:r>
            <a:endParaRPr lang="en-US" sz="1800">
              <a:effectLst>
                <a:outerShdw blurRad="38100" dist="38100" dir="2700000" algn="tl">
                  <a:srgbClr val="DDDDDD"/>
                </a:outerShdw>
              </a:effectLst>
              <a:latin typeface="Comic Sans MS" charset="0"/>
            </a:endParaRPr>
          </a:p>
        </p:txBody>
      </p:sp>
      <p:grpSp>
        <p:nvGrpSpPr>
          <p:cNvPr id="3" name="Group 36"/>
          <p:cNvGrpSpPr>
            <a:grpSpLocks/>
          </p:cNvGrpSpPr>
          <p:nvPr/>
        </p:nvGrpSpPr>
        <p:grpSpPr bwMode="auto">
          <a:xfrm>
            <a:off x="1981200" y="4014788"/>
            <a:ext cx="6400800" cy="2843212"/>
            <a:chOff x="96" y="1824"/>
            <a:chExt cx="5616" cy="2496"/>
          </a:xfrm>
        </p:grpSpPr>
        <p:sp>
          <p:nvSpPr>
            <p:cNvPr id="71690" name="Rectangle 37"/>
            <p:cNvSpPr>
              <a:spLocks noChangeArrowheads="1"/>
            </p:cNvSpPr>
            <p:nvPr/>
          </p:nvSpPr>
          <p:spPr bwMode="auto">
            <a:xfrm>
              <a:off x="96" y="1824"/>
              <a:ext cx="5616" cy="249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grpSp>
          <p:nvGrpSpPr>
            <p:cNvPr id="71691" name="Group 38"/>
            <p:cNvGrpSpPr>
              <a:grpSpLocks/>
            </p:cNvGrpSpPr>
            <p:nvPr/>
          </p:nvGrpSpPr>
          <p:grpSpPr bwMode="auto">
            <a:xfrm>
              <a:off x="143" y="1920"/>
              <a:ext cx="5509" cy="2304"/>
              <a:chOff x="143" y="1920"/>
              <a:chExt cx="5509" cy="2304"/>
            </a:xfrm>
          </p:grpSpPr>
          <p:sp>
            <p:nvSpPr>
              <p:cNvPr id="262183" name="Oval 39"/>
              <p:cNvSpPr>
                <a:spLocks noChangeArrowheads="1"/>
              </p:cNvSpPr>
              <p:nvPr/>
            </p:nvSpPr>
            <p:spPr bwMode="auto">
              <a:xfrm>
                <a:off x="2737" y="1920"/>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S</a:t>
                </a:r>
              </a:p>
            </p:txBody>
          </p:sp>
          <p:sp>
            <p:nvSpPr>
              <p:cNvPr id="262184" name="Oval 40"/>
              <p:cNvSpPr>
                <a:spLocks noChangeArrowheads="1"/>
              </p:cNvSpPr>
              <p:nvPr/>
            </p:nvSpPr>
            <p:spPr bwMode="auto">
              <a:xfrm>
                <a:off x="1297" y="2112"/>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A</a:t>
                </a:r>
              </a:p>
            </p:txBody>
          </p:sp>
          <p:sp>
            <p:nvSpPr>
              <p:cNvPr id="262185" name="Oval 41"/>
              <p:cNvSpPr>
                <a:spLocks noChangeArrowheads="1"/>
              </p:cNvSpPr>
              <p:nvPr/>
            </p:nvSpPr>
            <p:spPr bwMode="auto">
              <a:xfrm>
                <a:off x="4368"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D</a:t>
                </a:r>
              </a:p>
            </p:txBody>
          </p:sp>
          <p:sp>
            <p:nvSpPr>
              <p:cNvPr id="262186" name="Oval 42"/>
              <p:cNvSpPr>
                <a:spLocks noChangeArrowheads="1"/>
              </p:cNvSpPr>
              <p:nvPr/>
            </p:nvSpPr>
            <p:spPr bwMode="auto">
              <a:xfrm>
                <a:off x="384"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87" name="Oval 43"/>
              <p:cNvSpPr>
                <a:spLocks noChangeArrowheads="1"/>
              </p:cNvSpPr>
              <p:nvPr/>
            </p:nvSpPr>
            <p:spPr bwMode="auto">
              <a:xfrm>
                <a:off x="1872" y="24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D</a:t>
                </a:r>
              </a:p>
            </p:txBody>
          </p:sp>
          <p:sp>
            <p:nvSpPr>
              <p:cNvPr id="262188" name="Oval 44"/>
              <p:cNvSpPr>
                <a:spLocks noChangeArrowheads="1"/>
              </p:cNvSpPr>
              <p:nvPr/>
            </p:nvSpPr>
            <p:spPr bwMode="auto">
              <a:xfrm>
                <a:off x="5137" y="24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189" name="Oval 45"/>
              <p:cNvSpPr>
                <a:spLocks noChangeArrowheads="1"/>
              </p:cNvSpPr>
              <p:nvPr/>
            </p:nvSpPr>
            <p:spPr bwMode="auto">
              <a:xfrm>
                <a:off x="3648" y="24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A</a:t>
                </a:r>
              </a:p>
            </p:txBody>
          </p:sp>
          <p:sp>
            <p:nvSpPr>
              <p:cNvPr id="262190" name="Oval 46"/>
              <p:cNvSpPr>
                <a:spLocks noChangeArrowheads="1"/>
              </p:cNvSpPr>
              <p:nvPr/>
            </p:nvSpPr>
            <p:spPr bwMode="auto">
              <a:xfrm>
                <a:off x="192" y="2928"/>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191" name="Oval 47"/>
              <p:cNvSpPr>
                <a:spLocks noChangeArrowheads="1"/>
              </p:cNvSpPr>
              <p:nvPr/>
            </p:nvSpPr>
            <p:spPr bwMode="auto">
              <a:xfrm>
                <a:off x="865" y="2928"/>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192" name="Oval 48"/>
              <p:cNvSpPr>
                <a:spLocks noChangeArrowheads="1"/>
              </p:cNvSpPr>
              <p:nvPr/>
            </p:nvSpPr>
            <p:spPr bwMode="auto">
              <a:xfrm>
                <a:off x="2064" y="2928"/>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193" name="Oval 49"/>
              <p:cNvSpPr>
                <a:spLocks noChangeArrowheads="1"/>
              </p:cNvSpPr>
              <p:nvPr/>
            </p:nvSpPr>
            <p:spPr bwMode="auto">
              <a:xfrm>
                <a:off x="3456" y="2928"/>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94" name="Oval 50"/>
              <p:cNvSpPr>
                <a:spLocks noChangeArrowheads="1"/>
              </p:cNvSpPr>
              <p:nvPr/>
            </p:nvSpPr>
            <p:spPr bwMode="auto">
              <a:xfrm>
                <a:off x="4752" y="2928"/>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95" name="Oval 51"/>
              <p:cNvSpPr>
                <a:spLocks noChangeArrowheads="1"/>
              </p:cNvSpPr>
              <p:nvPr/>
            </p:nvSpPr>
            <p:spPr bwMode="auto">
              <a:xfrm>
                <a:off x="5231" y="2928"/>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196" name="Oval 52"/>
              <p:cNvSpPr>
                <a:spLocks noChangeArrowheads="1"/>
              </p:cNvSpPr>
              <p:nvPr/>
            </p:nvSpPr>
            <p:spPr bwMode="auto">
              <a:xfrm>
                <a:off x="578"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D</a:t>
                </a:r>
              </a:p>
            </p:txBody>
          </p:sp>
          <p:sp>
            <p:nvSpPr>
              <p:cNvPr id="262197" name="Oval 53"/>
              <p:cNvSpPr>
                <a:spLocks noChangeArrowheads="1"/>
              </p:cNvSpPr>
              <p:nvPr/>
            </p:nvSpPr>
            <p:spPr bwMode="auto">
              <a:xfrm>
                <a:off x="1152"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198" name="Oval 54"/>
              <p:cNvSpPr>
                <a:spLocks noChangeArrowheads="1"/>
              </p:cNvSpPr>
              <p:nvPr/>
            </p:nvSpPr>
            <p:spPr bwMode="auto">
              <a:xfrm>
                <a:off x="1776"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B</a:t>
                </a:r>
              </a:p>
            </p:txBody>
          </p:sp>
          <p:sp>
            <p:nvSpPr>
              <p:cNvPr id="262199" name="Oval 55"/>
              <p:cNvSpPr>
                <a:spLocks noChangeArrowheads="1"/>
              </p:cNvSpPr>
              <p:nvPr/>
            </p:nvSpPr>
            <p:spPr bwMode="auto">
              <a:xfrm>
                <a:off x="2400"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200" name="Oval 56"/>
              <p:cNvSpPr>
                <a:spLocks noChangeArrowheads="1"/>
              </p:cNvSpPr>
              <p:nvPr/>
            </p:nvSpPr>
            <p:spPr bwMode="auto">
              <a:xfrm>
                <a:off x="3216" y="3312"/>
                <a:ext cx="240"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201" name="Oval 57"/>
              <p:cNvSpPr>
                <a:spLocks noChangeArrowheads="1"/>
              </p:cNvSpPr>
              <p:nvPr/>
            </p:nvSpPr>
            <p:spPr bwMode="auto">
              <a:xfrm>
                <a:off x="3697" y="3312"/>
                <a:ext cx="241"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E</a:t>
                </a:r>
              </a:p>
            </p:txBody>
          </p:sp>
          <p:sp>
            <p:nvSpPr>
              <p:cNvPr id="262202" name="Oval 58"/>
              <p:cNvSpPr>
                <a:spLocks noChangeArrowheads="1"/>
              </p:cNvSpPr>
              <p:nvPr/>
            </p:nvSpPr>
            <p:spPr bwMode="auto">
              <a:xfrm>
                <a:off x="4368" y="3312"/>
                <a:ext cx="240"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A</a:t>
                </a:r>
              </a:p>
            </p:txBody>
          </p:sp>
          <p:sp>
            <p:nvSpPr>
              <p:cNvPr id="262203" name="Oval 59"/>
              <p:cNvSpPr>
                <a:spLocks noChangeArrowheads="1"/>
              </p:cNvSpPr>
              <p:nvPr/>
            </p:nvSpPr>
            <p:spPr bwMode="auto">
              <a:xfrm>
                <a:off x="4848" y="3312"/>
                <a:ext cx="240" cy="19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204" name="Oval 60"/>
              <p:cNvSpPr>
                <a:spLocks noChangeArrowheads="1"/>
              </p:cNvSpPr>
              <p:nvPr/>
            </p:nvSpPr>
            <p:spPr bwMode="auto">
              <a:xfrm>
                <a:off x="5280" y="3312"/>
                <a:ext cx="240" cy="191"/>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sp>
            <p:nvSpPr>
              <p:cNvPr id="262205" name="Oval 61"/>
              <p:cNvSpPr>
                <a:spLocks noChangeArrowheads="1"/>
              </p:cNvSpPr>
              <p:nvPr/>
            </p:nvSpPr>
            <p:spPr bwMode="auto">
              <a:xfrm>
                <a:off x="1152" y="3696"/>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sp>
            <p:nvSpPr>
              <p:cNvPr id="262206" name="Oval 62"/>
              <p:cNvSpPr>
                <a:spLocks noChangeArrowheads="1"/>
              </p:cNvSpPr>
              <p:nvPr/>
            </p:nvSpPr>
            <p:spPr bwMode="auto">
              <a:xfrm>
                <a:off x="1776" y="36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C</a:t>
                </a:r>
              </a:p>
            </p:txBody>
          </p:sp>
          <p:sp>
            <p:nvSpPr>
              <p:cNvPr id="262207" name="Oval 63"/>
              <p:cNvSpPr>
                <a:spLocks noChangeArrowheads="1"/>
              </p:cNvSpPr>
              <p:nvPr/>
            </p:nvSpPr>
            <p:spPr bwMode="auto">
              <a:xfrm>
                <a:off x="2400" y="3696"/>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sp>
            <p:nvSpPr>
              <p:cNvPr id="262208" name="Oval 64"/>
              <p:cNvSpPr>
                <a:spLocks noChangeArrowheads="1"/>
              </p:cNvSpPr>
              <p:nvPr/>
            </p:nvSpPr>
            <p:spPr bwMode="auto">
              <a:xfrm>
                <a:off x="3697" y="3696"/>
                <a:ext cx="241"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DDDDDD"/>
                      </a:outerShdw>
                    </a:effectLst>
                    <a:latin typeface="Comic Sans MS" charset="0"/>
                  </a:rPr>
                  <a:t>F</a:t>
                </a:r>
              </a:p>
            </p:txBody>
          </p:sp>
          <p:sp>
            <p:nvSpPr>
              <p:cNvPr id="262209" name="Oval 65"/>
              <p:cNvSpPr>
                <a:spLocks noChangeArrowheads="1"/>
              </p:cNvSpPr>
              <p:nvPr/>
            </p:nvSpPr>
            <p:spPr bwMode="auto">
              <a:xfrm>
                <a:off x="3697" y="4032"/>
                <a:ext cx="241"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1600">
                    <a:effectLst>
                      <a:outerShdw blurRad="38100" dist="38100" dir="2700000" algn="tl">
                        <a:srgbClr val="FFFFFF"/>
                      </a:outerShdw>
                    </a:effectLst>
                    <a:latin typeface="Comic Sans MS" charset="0"/>
                  </a:rPr>
                  <a:t>G</a:t>
                </a:r>
              </a:p>
            </p:txBody>
          </p:sp>
          <p:cxnSp>
            <p:nvCxnSpPr>
              <p:cNvPr id="71719" name="AutoShape 66"/>
              <p:cNvCxnSpPr>
                <a:cxnSpLocks noChangeShapeType="1"/>
                <a:stCxn id="262183" idx="2"/>
                <a:endCxn id="262184" idx="6"/>
              </p:cNvCxnSpPr>
              <p:nvPr/>
            </p:nvCxnSpPr>
            <p:spPr bwMode="auto">
              <a:xfrm flipH="1">
                <a:off x="1536" y="2016"/>
                <a:ext cx="1200" cy="192"/>
              </a:xfrm>
              <a:prstGeom prst="straightConnector1">
                <a:avLst/>
              </a:prstGeom>
              <a:noFill/>
              <a:ln w="9525">
                <a:solidFill>
                  <a:schemeClr val="tx1"/>
                </a:solidFill>
                <a:round/>
                <a:headEnd/>
                <a:tailEnd/>
              </a:ln>
            </p:spPr>
          </p:cxnSp>
          <p:cxnSp>
            <p:nvCxnSpPr>
              <p:cNvPr id="71720" name="AutoShape 67"/>
              <p:cNvCxnSpPr>
                <a:cxnSpLocks noChangeShapeType="1"/>
                <a:stCxn id="262183" idx="6"/>
                <a:endCxn id="262185" idx="2"/>
              </p:cNvCxnSpPr>
              <p:nvPr/>
            </p:nvCxnSpPr>
            <p:spPr bwMode="auto">
              <a:xfrm>
                <a:off x="2976" y="2016"/>
                <a:ext cx="1392" cy="192"/>
              </a:xfrm>
              <a:prstGeom prst="straightConnector1">
                <a:avLst/>
              </a:prstGeom>
              <a:noFill/>
              <a:ln w="9525">
                <a:solidFill>
                  <a:schemeClr val="tx1"/>
                </a:solidFill>
                <a:round/>
                <a:headEnd/>
                <a:tailEnd/>
              </a:ln>
            </p:spPr>
          </p:cxnSp>
          <p:cxnSp>
            <p:nvCxnSpPr>
              <p:cNvPr id="71721" name="AutoShape 68"/>
              <p:cNvCxnSpPr>
                <a:cxnSpLocks noChangeShapeType="1"/>
                <a:stCxn id="262184" idx="2"/>
                <a:endCxn id="262186" idx="7"/>
              </p:cNvCxnSpPr>
              <p:nvPr/>
            </p:nvCxnSpPr>
            <p:spPr bwMode="auto">
              <a:xfrm flipH="1">
                <a:off x="589" y="2208"/>
                <a:ext cx="707" cy="316"/>
              </a:xfrm>
              <a:prstGeom prst="straightConnector1">
                <a:avLst/>
              </a:prstGeom>
              <a:noFill/>
              <a:ln w="9525">
                <a:solidFill>
                  <a:schemeClr val="tx1"/>
                </a:solidFill>
                <a:round/>
                <a:headEnd/>
                <a:tailEnd/>
              </a:ln>
            </p:spPr>
          </p:cxnSp>
          <p:cxnSp>
            <p:nvCxnSpPr>
              <p:cNvPr id="71722" name="AutoShape 69"/>
              <p:cNvCxnSpPr>
                <a:cxnSpLocks noChangeShapeType="1"/>
                <a:stCxn id="262184" idx="5"/>
                <a:endCxn id="262187" idx="1"/>
              </p:cNvCxnSpPr>
              <p:nvPr/>
            </p:nvCxnSpPr>
            <p:spPr bwMode="auto">
              <a:xfrm>
                <a:off x="1501" y="2276"/>
                <a:ext cx="406" cy="248"/>
              </a:xfrm>
              <a:prstGeom prst="straightConnector1">
                <a:avLst/>
              </a:prstGeom>
              <a:noFill/>
              <a:ln w="9525">
                <a:solidFill>
                  <a:schemeClr val="tx1"/>
                </a:solidFill>
                <a:round/>
                <a:headEnd/>
                <a:tailEnd/>
              </a:ln>
            </p:spPr>
          </p:cxnSp>
          <p:cxnSp>
            <p:nvCxnSpPr>
              <p:cNvPr id="71723" name="AutoShape 70"/>
              <p:cNvCxnSpPr>
                <a:cxnSpLocks noChangeShapeType="1"/>
                <a:stCxn id="262185" idx="3"/>
                <a:endCxn id="262189" idx="7"/>
              </p:cNvCxnSpPr>
              <p:nvPr/>
            </p:nvCxnSpPr>
            <p:spPr bwMode="auto">
              <a:xfrm flipH="1">
                <a:off x="3853" y="2276"/>
                <a:ext cx="550" cy="248"/>
              </a:xfrm>
              <a:prstGeom prst="straightConnector1">
                <a:avLst/>
              </a:prstGeom>
              <a:noFill/>
              <a:ln w="9525">
                <a:solidFill>
                  <a:schemeClr val="tx1"/>
                </a:solidFill>
                <a:round/>
                <a:headEnd/>
                <a:tailEnd/>
              </a:ln>
            </p:spPr>
          </p:cxnSp>
          <p:cxnSp>
            <p:nvCxnSpPr>
              <p:cNvPr id="71724" name="AutoShape 71"/>
              <p:cNvCxnSpPr>
                <a:cxnSpLocks noChangeShapeType="1"/>
                <a:stCxn id="262185" idx="5"/>
                <a:endCxn id="262188" idx="1"/>
              </p:cNvCxnSpPr>
              <p:nvPr/>
            </p:nvCxnSpPr>
            <p:spPr bwMode="auto">
              <a:xfrm>
                <a:off x="4573" y="2276"/>
                <a:ext cx="598" cy="248"/>
              </a:xfrm>
              <a:prstGeom prst="straightConnector1">
                <a:avLst/>
              </a:prstGeom>
              <a:noFill/>
              <a:ln w="9525">
                <a:solidFill>
                  <a:schemeClr val="tx1"/>
                </a:solidFill>
                <a:round/>
                <a:headEnd/>
                <a:tailEnd/>
              </a:ln>
            </p:spPr>
          </p:cxnSp>
          <p:cxnSp>
            <p:nvCxnSpPr>
              <p:cNvPr id="71725" name="AutoShape 72"/>
              <p:cNvCxnSpPr>
                <a:cxnSpLocks noChangeShapeType="1"/>
                <a:stCxn id="262186" idx="3"/>
                <a:endCxn id="262190" idx="0"/>
              </p:cNvCxnSpPr>
              <p:nvPr/>
            </p:nvCxnSpPr>
            <p:spPr bwMode="auto">
              <a:xfrm flipH="1">
                <a:off x="312" y="2660"/>
                <a:ext cx="107" cy="268"/>
              </a:xfrm>
              <a:prstGeom prst="straightConnector1">
                <a:avLst/>
              </a:prstGeom>
              <a:noFill/>
              <a:ln w="9525">
                <a:solidFill>
                  <a:schemeClr val="tx1"/>
                </a:solidFill>
                <a:round/>
                <a:headEnd/>
                <a:tailEnd/>
              </a:ln>
            </p:spPr>
          </p:cxnSp>
          <p:cxnSp>
            <p:nvCxnSpPr>
              <p:cNvPr id="71726" name="AutoShape 73"/>
              <p:cNvCxnSpPr>
                <a:cxnSpLocks noChangeShapeType="1"/>
                <a:stCxn id="262186" idx="5"/>
                <a:endCxn id="262191" idx="1"/>
              </p:cNvCxnSpPr>
              <p:nvPr/>
            </p:nvCxnSpPr>
            <p:spPr bwMode="auto">
              <a:xfrm>
                <a:off x="589" y="2660"/>
                <a:ext cx="310" cy="296"/>
              </a:xfrm>
              <a:prstGeom prst="straightConnector1">
                <a:avLst/>
              </a:prstGeom>
              <a:noFill/>
              <a:ln w="9525">
                <a:solidFill>
                  <a:schemeClr val="tx1"/>
                </a:solidFill>
                <a:round/>
                <a:headEnd/>
                <a:tailEnd/>
              </a:ln>
            </p:spPr>
          </p:cxnSp>
          <p:cxnSp>
            <p:nvCxnSpPr>
              <p:cNvPr id="71727" name="AutoShape 74"/>
              <p:cNvCxnSpPr>
                <a:cxnSpLocks noChangeShapeType="1"/>
                <a:stCxn id="262187" idx="5"/>
                <a:endCxn id="262192" idx="0"/>
              </p:cNvCxnSpPr>
              <p:nvPr/>
            </p:nvCxnSpPr>
            <p:spPr bwMode="auto">
              <a:xfrm>
                <a:off x="2077" y="2660"/>
                <a:ext cx="107" cy="268"/>
              </a:xfrm>
              <a:prstGeom prst="straightConnector1">
                <a:avLst/>
              </a:prstGeom>
              <a:noFill/>
              <a:ln w="9525">
                <a:solidFill>
                  <a:schemeClr val="tx1"/>
                </a:solidFill>
                <a:round/>
                <a:headEnd/>
                <a:tailEnd/>
              </a:ln>
            </p:spPr>
          </p:cxnSp>
          <p:cxnSp>
            <p:nvCxnSpPr>
              <p:cNvPr id="71728" name="AutoShape 75"/>
              <p:cNvCxnSpPr>
                <a:cxnSpLocks noChangeShapeType="1"/>
                <a:stCxn id="262189" idx="3"/>
                <a:endCxn id="262193" idx="0"/>
              </p:cNvCxnSpPr>
              <p:nvPr/>
            </p:nvCxnSpPr>
            <p:spPr bwMode="auto">
              <a:xfrm flipH="1">
                <a:off x="3576" y="2660"/>
                <a:ext cx="107" cy="268"/>
              </a:xfrm>
              <a:prstGeom prst="straightConnector1">
                <a:avLst/>
              </a:prstGeom>
              <a:noFill/>
              <a:ln w="9525">
                <a:solidFill>
                  <a:schemeClr val="tx1"/>
                </a:solidFill>
                <a:round/>
                <a:headEnd/>
                <a:tailEnd/>
              </a:ln>
            </p:spPr>
          </p:cxnSp>
          <p:cxnSp>
            <p:nvCxnSpPr>
              <p:cNvPr id="71729" name="AutoShape 76"/>
              <p:cNvCxnSpPr>
                <a:cxnSpLocks noChangeShapeType="1"/>
                <a:stCxn id="262188" idx="3"/>
                <a:endCxn id="262194" idx="7"/>
              </p:cNvCxnSpPr>
              <p:nvPr/>
            </p:nvCxnSpPr>
            <p:spPr bwMode="auto">
              <a:xfrm flipH="1">
                <a:off x="4957" y="2660"/>
                <a:ext cx="214" cy="296"/>
              </a:xfrm>
              <a:prstGeom prst="straightConnector1">
                <a:avLst/>
              </a:prstGeom>
              <a:noFill/>
              <a:ln w="9525">
                <a:solidFill>
                  <a:schemeClr val="tx1"/>
                </a:solidFill>
                <a:round/>
                <a:headEnd/>
                <a:tailEnd/>
              </a:ln>
            </p:spPr>
          </p:cxnSp>
          <p:cxnSp>
            <p:nvCxnSpPr>
              <p:cNvPr id="71730" name="AutoShape 77"/>
              <p:cNvCxnSpPr>
                <a:cxnSpLocks noChangeShapeType="1"/>
                <a:stCxn id="262188" idx="4"/>
                <a:endCxn id="262195" idx="0"/>
              </p:cNvCxnSpPr>
              <p:nvPr/>
            </p:nvCxnSpPr>
            <p:spPr bwMode="auto">
              <a:xfrm>
                <a:off x="5256" y="2688"/>
                <a:ext cx="96" cy="240"/>
              </a:xfrm>
              <a:prstGeom prst="straightConnector1">
                <a:avLst/>
              </a:prstGeom>
              <a:noFill/>
              <a:ln w="9525">
                <a:solidFill>
                  <a:schemeClr val="tx1"/>
                </a:solidFill>
                <a:round/>
                <a:headEnd/>
                <a:tailEnd/>
              </a:ln>
            </p:spPr>
          </p:cxnSp>
          <p:cxnSp>
            <p:nvCxnSpPr>
              <p:cNvPr id="71731" name="AutoShape 78"/>
              <p:cNvCxnSpPr>
                <a:cxnSpLocks noChangeShapeType="1"/>
                <a:stCxn id="262191" idx="3"/>
                <a:endCxn id="262196" idx="0"/>
              </p:cNvCxnSpPr>
              <p:nvPr/>
            </p:nvCxnSpPr>
            <p:spPr bwMode="auto">
              <a:xfrm flipH="1">
                <a:off x="696" y="3092"/>
                <a:ext cx="203" cy="220"/>
              </a:xfrm>
              <a:prstGeom prst="straightConnector1">
                <a:avLst/>
              </a:prstGeom>
              <a:noFill/>
              <a:ln w="9525">
                <a:solidFill>
                  <a:schemeClr val="tx1"/>
                </a:solidFill>
                <a:round/>
                <a:headEnd/>
                <a:tailEnd/>
              </a:ln>
            </p:spPr>
          </p:cxnSp>
          <p:cxnSp>
            <p:nvCxnSpPr>
              <p:cNvPr id="71732" name="AutoShape 79"/>
              <p:cNvCxnSpPr>
                <a:cxnSpLocks noChangeShapeType="1"/>
                <a:stCxn id="262191" idx="5"/>
                <a:endCxn id="262197" idx="0"/>
              </p:cNvCxnSpPr>
              <p:nvPr/>
            </p:nvCxnSpPr>
            <p:spPr bwMode="auto">
              <a:xfrm>
                <a:off x="1069" y="3092"/>
                <a:ext cx="203" cy="220"/>
              </a:xfrm>
              <a:prstGeom prst="straightConnector1">
                <a:avLst/>
              </a:prstGeom>
              <a:noFill/>
              <a:ln w="9525">
                <a:solidFill>
                  <a:schemeClr val="tx1"/>
                </a:solidFill>
                <a:round/>
                <a:headEnd/>
                <a:tailEnd/>
              </a:ln>
            </p:spPr>
          </p:cxnSp>
          <p:cxnSp>
            <p:nvCxnSpPr>
              <p:cNvPr id="71733" name="AutoShape 80"/>
              <p:cNvCxnSpPr>
                <a:cxnSpLocks noChangeShapeType="1"/>
                <a:stCxn id="262192" idx="3"/>
                <a:endCxn id="262198" idx="0"/>
              </p:cNvCxnSpPr>
              <p:nvPr/>
            </p:nvCxnSpPr>
            <p:spPr bwMode="auto">
              <a:xfrm flipH="1">
                <a:off x="1896" y="3092"/>
                <a:ext cx="203" cy="220"/>
              </a:xfrm>
              <a:prstGeom prst="straightConnector1">
                <a:avLst/>
              </a:prstGeom>
              <a:noFill/>
              <a:ln w="9525">
                <a:solidFill>
                  <a:schemeClr val="tx1"/>
                </a:solidFill>
                <a:round/>
                <a:headEnd/>
                <a:tailEnd/>
              </a:ln>
            </p:spPr>
          </p:cxnSp>
          <p:cxnSp>
            <p:nvCxnSpPr>
              <p:cNvPr id="71734" name="AutoShape 81"/>
              <p:cNvCxnSpPr>
                <a:cxnSpLocks noChangeShapeType="1"/>
                <a:stCxn id="262192" idx="5"/>
                <a:endCxn id="262199" idx="1"/>
              </p:cNvCxnSpPr>
              <p:nvPr/>
            </p:nvCxnSpPr>
            <p:spPr bwMode="auto">
              <a:xfrm>
                <a:off x="2269" y="3092"/>
                <a:ext cx="166" cy="248"/>
              </a:xfrm>
              <a:prstGeom prst="straightConnector1">
                <a:avLst/>
              </a:prstGeom>
              <a:noFill/>
              <a:ln w="9525">
                <a:solidFill>
                  <a:schemeClr val="tx1"/>
                </a:solidFill>
                <a:round/>
                <a:headEnd/>
                <a:tailEnd/>
              </a:ln>
            </p:spPr>
          </p:cxnSp>
          <p:cxnSp>
            <p:nvCxnSpPr>
              <p:cNvPr id="71735" name="AutoShape 82"/>
              <p:cNvCxnSpPr>
                <a:cxnSpLocks noChangeShapeType="1"/>
                <a:stCxn id="262193" idx="3"/>
                <a:endCxn id="262200" idx="0"/>
              </p:cNvCxnSpPr>
              <p:nvPr/>
            </p:nvCxnSpPr>
            <p:spPr bwMode="auto">
              <a:xfrm flipH="1">
                <a:off x="3336" y="3092"/>
                <a:ext cx="155" cy="220"/>
              </a:xfrm>
              <a:prstGeom prst="straightConnector1">
                <a:avLst/>
              </a:prstGeom>
              <a:noFill/>
              <a:ln w="9525">
                <a:solidFill>
                  <a:schemeClr val="tx1"/>
                </a:solidFill>
                <a:round/>
                <a:headEnd/>
                <a:tailEnd/>
              </a:ln>
            </p:spPr>
          </p:cxnSp>
          <p:cxnSp>
            <p:nvCxnSpPr>
              <p:cNvPr id="71736" name="AutoShape 83"/>
              <p:cNvCxnSpPr>
                <a:cxnSpLocks noChangeShapeType="1"/>
                <a:stCxn id="262193" idx="5"/>
                <a:endCxn id="262201" idx="0"/>
              </p:cNvCxnSpPr>
              <p:nvPr/>
            </p:nvCxnSpPr>
            <p:spPr bwMode="auto">
              <a:xfrm>
                <a:off x="3661" y="3092"/>
                <a:ext cx="155" cy="220"/>
              </a:xfrm>
              <a:prstGeom prst="straightConnector1">
                <a:avLst/>
              </a:prstGeom>
              <a:noFill/>
              <a:ln w="9525">
                <a:solidFill>
                  <a:schemeClr val="tx1"/>
                </a:solidFill>
                <a:round/>
                <a:headEnd/>
                <a:tailEnd/>
              </a:ln>
            </p:spPr>
          </p:cxnSp>
          <p:cxnSp>
            <p:nvCxnSpPr>
              <p:cNvPr id="71737" name="AutoShape 84"/>
              <p:cNvCxnSpPr>
                <a:cxnSpLocks noChangeShapeType="1"/>
                <a:stCxn id="262194" idx="3"/>
                <a:endCxn id="262202" idx="7"/>
              </p:cNvCxnSpPr>
              <p:nvPr/>
            </p:nvCxnSpPr>
            <p:spPr bwMode="auto">
              <a:xfrm flipH="1">
                <a:off x="4573" y="3092"/>
                <a:ext cx="214" cy="248"/>
              </a:xfrm>
              <a:prstGeom prst="straightConnector1">
                <a:avLst/>
              </a:prstGeom>
              <a:noFill/>
              <a:ln w="9525">
                <a:solidFill>
                  <a:schemeClr val="tx1"/>
                </a:solidFill>
                <a:round/>
                <a:headEnd/>
                <a:tailEnd/>
              </a:ln>
            </p:spPr>
          </p:cxnSp>
          <p:cxnSp>
            <p:nvCxnSpPr>
              <p:cNvPr id="71738" name="AutoShape 85"/>
              <p:cNvCxnSpPr>
                <a:cxnSpLocks noChangeShapeType="1"/>
                <a:stCxn id="262194" idx="4"/>
                <a:endCxn id="262203" idx="0"/>
              </p:cNvCxnSpPr>
              <p:nvPr/>
            </p:nvCxnSpPr>
            <p:spPr bwMode="auto">
              <a:xfrm>
                <a:off x="4872" y="3120"/>
                <a:ext cx="96" cy="192"/>
              </a:xfrm>
              <a:prstGeom prst="straightConnector1">
                <a:avLst/>
              </a:prstGeom>
              <a:noFill/>
              <a:ln w="9525">
                <a:solidFill>
                  <a:schemeClr val="tx1"/>
                </a:solidFill>
                <a:round/>
                <a:headEnd/>
                <a:tailEnd/>
              </a:ln>
            </p:spPr>
          </p:cxnSp>
          <p:cxnSp>
            <p:nvCxnSpPr>
              <p:cNvPr id="71739" name="AutoShape 86"/>
              <p:cNvCxnSpPr>
                <a:cxnSpLocks noChangeShapeType="1"/>
                <a:stCxn id="262195" idx="4"/>
                <a:endCxn id="262204" idx="0"/>
              </p:cNvCxnSpPr>
              <p:nvPr/>
            </p:nvCxnSpPr>
            <p:spPr bwMode="auto">
              <a:xfrm>
                <a:off x="5352" y="3120"/>
                <a:ext cx="48" cy="192"/>
              </a:xfrm>
              <a:prstGeom prst="straightConnector1">
                <a:avLst/>
              </a:prstGeom>
              <a:noFill/>
              <a:ln w="9525">
                <a:solidFill>
                  <a:schemeClr val="tx1"/>
                </a:solidFill>
                <a:round/>
                <a:headEnd/>
                <a:tailEnd/>
              </a:ln>
            </p:spPr>
          </p:cxnSp>
          <p:cxnSp>
            <p:nvCxnSpPr>
              <p:cNvPr id="71740" name="AutoShape 87"/>
              <p:cNvCxnSpPr>
                <a:cxnSpLocks noChangeShapeType="1"/>
                <a:stCxn id="262197" idx="4"/>
                <a:endCxn id="262205" idx="0"/>
              </p:cNvCxnSpPr>
              <p:nvPr/>
            </p:nvCxnSpPr>
            <p:spPr bwMode="auto">
              <a:xfrm>
                <a:off x="1272" y="3504"/>
                <a:ext cx="0" cy="192"/>
              </a:xfrm>
              <a:prstGeom prst="straightConnector1">
                <a:avLst/>
              </a:prstGeom>
              <a:noFill/>
              <a:ln w="9525">
                <a:solidFill>
                  <a:schemeClr val="tx1"/>
                </a:solidFill>
                <a:round/>
                <a:headEnd/>
                <a:tailEnd/>
              </a:ln>
            </p:spPr>
          </p:cxnSp>
          <p:cxnSp>
            <p:nvCxnSpPr>
              <p:cNvPr id="71741" name="AutoShape 88"/>
              <p:cNvCxnSpPr>
                <a:cxnSpLocks noChangeShapeType="1"/>
                <a:stCxn id="262198" idx="4"/>
                <a:endCxn id="262206" idx="0"/>
              </p:cNvCxnSpPr>
              <p:nvPr/>
            </p:nvCxnSpPr>
            <p:spPr bwMode="auto">
              <a:xfrm>
                <a:off x="1896" y="3504"/>
                <a:ext cx="0" cy="192"/>
              </a:xfrm>
              <a:prstGeom prst="straightConnector1">
                <a:avLst/>
              </a:prstGeom>
              <a:noFill/>
              <a:ln w="9525">
                <a:solidFill>
                  <a:schemeClr val="tx1"/>
                </a:solidFill>
                <a:round/>
                <a:headEnd/>
                <a:tailEnd/>
              </a:ln>
            </p:spPr>
          </p:cxnSp>
          <p:cxnSp>
            <p:nvCxnSpPr>
              <p:cNvPr id="71742" name="AutoShape 89"/>
              <p:cNvCxnSpPr>
                <a:cxnSpLocks noChangeShapeType="1"/>
                <a:stCxn id="262199" idx="4"/>
                <a:endCxn id="262207" idx="0"/>
              </p:cNvCxnSpPr>
              <p:nvPr/>
            </p:nvCxnSpPr>
            <p:spPr bwMode="auto">
              <a:xfrm>
                <a:off x="2520" y="3504"/>
                <a:ext cx="0" cy="192"/>
              </a:xfrm>
              <a:prstGeom prst="straightConnector1">
                <a:avLst/>
              </a:prstGeom>
              <a:noFill/>
              <a:ln w="9525">
                <a:solidFill>
                  <a:schemeClr val="tx1"/>
                </a:solidFill>
                <a:round/>
                <a:headEnd/>
                <a:tailEnd/>
              </a:ln>
            </p:spPr>
          </p:cxnSp>
          <p:cxnSp>
            <p:nvCxnSpPr>
              <p:cNvPr id="71743" name="AutoShape 90"/>
              <p:cNvCxnSpPr>
                <a:cxnSpLocks noChangeShapeType="1"/>
                <a:stCxn id="262201" idx="4"/>
                <a:endCxn id="262208" idx="0"/>
              </p:cNvCxnSpPr>
              <p:nvPr/>
            </p:nvCxnSpPr>
            <p:spPr bwMode="auto">
              <a:xfrm>
                <a:off x="3816" y="3504"/>
                <a:ext cx="0" cy="192"/>
              </a:xfrm>
              <a:prstGeom prst="straightConnector1">
                <a:avLst/>
              </a:prstGeom>
              <a:noFill/>
              <a:ln w="9525">
                <a:solidFill>
                  <a:schemeClr val="tx1"/>
                </a:solidFill>
                <a:round/>
                <a:headEnd/>
                <a:tailEnd/>
              </a:ln>
            </p:spPr>
          </p:cxnSp>
          <p:cxnSp>
            <p:nvCxnSpPr>
              <p:cNvPr id="71744" name="AutoShape 91"/>
              <p:cNvCxnSpPr>
                <a:cxnSpLocks noChangeShapeType="1"/>
                <a:stCxn id="262208" idx="4"/>
                <a:endCxn id="262209" idx="0"/>
              </p:cNvCxnSpPr>
              <p:nvPr/>
            </p:nvCxnSpPr>
            <p:spPr bwMode="auto">
              <a:xfrm>
                <a:off x="3816" y="3888"/>
                <a:ext cx="0" cy="144"/>
              </a:xfrm>
              <a:prstGeom prst="straightConnector1">
                <a:avLst/>
              </a:prstGeom>
              <a:noFill/>
              <a:ln w="9525">
                <a:solidFill>
                  <a:schemeClr val="tx1"/>
                </a:solidFill>
                <a:round/>
                <a:headEnd/>
                <a:tailEnd/>
              </a:ln>
            </p:spPr>
          </p:cxnSp>
          <p:sp>
            <p:nvSpPr>
              <p:cNvPr id="262236" name="Text Box 92"/>
              <p:cNvSpPr txBox="1">
                <a:spLocks noChangeArrowheads="1"/>
              </p:cNvSpPr>
              <p:nvPr/>
            </p:nvSpPr>
            <p:spPr bwMode="auto">
              <a:xfrm>
                <a:off x="1975" y="1994"/>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37" name="Text Box 93"/>
              <p:cNvSpPr txBox="1">
                <a:spLocks noChangeArrowheads="1"/>
              </p:cNvSpPr>
              <p:nvPr/>
            </p:nvSpPr>
            <p:spPr bwMode="auto">
              <a:xfrm>
                <a:off x="1248" y="3531"/>
                <a:ext cx="270"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38" name="Text Box 94"/>
              <p:cNvSpPr txBox="1">
                <a:spLocks noChangeArrowheads="1"/>
              </p:cNvSpPr>
              <p:nvPr/>
            </p:nvSpPr>
            <p:spPr bwMode="auto">
              <a:xfrm>
                <a:off x="2497" y="3531"/>
                <a:ext cx="272"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39" name="Text Box 95"/>
              <p:cNvSpPr txBox="1">
                <a:spLocks noChangeArrowheads="1"/>
              </p:cNvSpPr>
              <p:nvPr/>
            </p:nvSpPr>
            <p:spPr bwMode="auto">
              <a:xfrm>
                <a:off x="3848" y="3914"/>
                <a:ext cx="270"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40" name="Text Box 96"/>
              <p:cNvSpPr txBox="1">
                <a:spLocks noChangeArrowheads="1"/>
              </p:cNvSpPr>
              <p:nvPr/>
            </p:nvSpPr>
            <p:spPr bwMode="auto">
              <a:xfrm>
                <a:off x="5382" y="3148"/>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3</a:t>
                </a:r>
              </a:p>
            </p:txBody>
          </p:sp>
          <p:sp>
            <p:nvSpPr>
              <p:cNvPr id="262241" name="Text Box 97"/>
              <p:cNvSpPr txBox="1">
                <a:spLocks noChangeArrowheads="1"/>
              </p:cNvSpPr>
              <p:nvPr/>
            </p:nvSpPr>
            <p:spPr bwMode="auto">
              <a:xfrm>
                <a:off x="2113" y="271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2</a:t>
                </a:r>
                <a:endParaRPr lang="en-US" sz="1600">
                  <a:effectLst>
                    <a:outerShdw blurRad="38100" dist="38100" dir="2700000" algn="tl">
                      <a:srgbClr val="DDDDDD"/>
                    </a:outerShdw>
                  </a:effectLst>
                  <a:latin typeface="Comic Sans MS" charset="0"/>
                </a:endParaRPr>
              </a:p>
            </p:txBody>
          </p:sp>
          <p:sp>
            <p:nvSpPr>
              <p:cNvPr id="262242" name="Text Box 98"/>
              <p:cNvSpPr txBox="1">
                <a:spLocks noChangeArrowheads="1"/>
              </p:cNvSpPr>
              <p:nvPr/>
            </p:nvSpPr>
            <p:spPr bwMode="auto">
              <a:xfrm>
                <a:off x="625" y="3052"/>
                <a:ext cx="272"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2</a:t>
                </a:r>
                <a:endParaRPr lang="en-US" sz="1600">
                  <a:effectLst>
                    <a:outerShdw blurRad="38100" dist="38100" dir="2700000" algn="tl">
                      <a:srgbClr val="DDDDDD"/>
                    </a:outerShdw>
                  </a:effectLst>
                  <a:latin typeface="Comic Sans MS" charset="0"/>
                </a:endParaRPr>
              </a:p>
            </p:txBody>
          </p:sp>
          <p:sp>
            <p:nvSpPr>
              <p:cNvPr id="262243" name="Text Box 99"/>
              <p:cNvSpPr txBox="1">
                <a:spLocks noChangeArrowheads="1"/>
              </p:cNvSpPr>
              <p:nvPr/>
            </p:nvSpPr>
            <p:spPr bwMode="auto">
              <a:xfrm>
                <a:off x="4800" y="223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2</a:t>
                </a:r>
                <a:endParaRPr lang="en-US" sz="1600">
                  <a:effectLst>
                    <a:outerShdw blurRad="38100" dist="38100" dir="2700000" algn="tl">
                      <a:srgbClr val="DDDDDD"/>
                    </a:outerShdw>
                  </a:effectLst>
                  <a:latin typeface="Comic Sans MS" charset="0"/>
                </a:endParaRPr>
              </a:p>
            </p:txBody>
          </p:sp>
          <p:sp>
            <p:nvSpPr>
              <p:cNvPr id="262244" name="Text Box 100"/>
              <p:cNvSpPr txBox="1">
                <a:spLocks noChangeArrowheads="1"/>
              </p:cNvSpPr>
              <p:nvPr/>
            </p:nvSpPr>
            <p:spPr bwMode="auto">
              <a:xfrm>
                <a:off x="819" y="2186"/>
                <a:ext cx="269"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5" name="Text Box 101"/>
              <p:cNvSpPr txBox="1">
                <a:spLocks noChangeArrowheads="1"/>
              </p:cNvSpPr>
              <p:nvPr/>
            </p:nvSpPr>
            <p:spPr bwMode="auto">
              <a:xfrm>
                <a:off x="3408" y="271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6" name="Text Box 102"/>
              <p:cNvSpPr txBox="1">
                <a:spLocks noChangeArrowheads="1"/>
              </p:cNvSpPr>
              <p:nvPr/>
            </p:nvSpPr>
            <p:spPr bwMode="auto">
              <a:xfrm>
                <a:off x="4464"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7" name="Text Box 103"/>
              <p:cNvSpPr txBox="1">
                <a:spLocks noChangeArrowheads="1"/>
              </p:cNvSpPr>
              <p:nvPr/>
            </p:nvSpPr>
            <p:spPr bwMode="auto">
              <a:xfrm>
                <a:off x="3223"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8" name="Text Box 104"/>
              <p:cNvSpPr txBox="1">
                <a:spLocks noChangeArrowheads="1"/>
              </p:cNvSpPr>
              <p:nvPr/>
            </p:nvSpPr>
            <p:spPr bwMode="auto">
              <a:xfrm>
                <a:off x="1833" y="3531"/>
                <a:ext cx="269"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49" name="Text Box 105"/>
              <p:cNvSpPr txBox="1">
                <a:spLocks noChangeArrowheads="1"/>
              </p:cNvSpPr>
              <p:nvPr/>
            </p:nvSpPr>
            <p:spPr bwMode="auto">
              <a:xfrm>
                <a:off x="4896"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0" name="Text Box 106"/>
              <p:cNvSpPr txBox="1">
                <a:spLocks noChangeArrowheads="1"/>
              </p:cNvSpPr>
              <p:nvPr/>
            </p:nvSpPr>
            <p:spPr bwMode="auto">
              <a:xfrm>
                <a:off x="1106" y="3052"/>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1" name="Text Box 107"/>
              <p:cNvSpPr txBox="1">
                <a:spLocks noChangeArrowheads="1"/>
              </p:cNvSpPr>
              <p:nvPr/>
            </p:nvSpPr>
            <p:spPr bwMode="auto">
              <a:xfrm>
                <a:off x="3793" y="3531"/>
                <a:ext cx="270" cy="29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2" name="Text Box 108"/>
              <p:cNvSpPr txBox="1">
                <a:spLocks noChangeArrowheads="1"/>
              </p:cNvSpPr>
              <p:nvPr/>
            </p:nvSpPr>
            <p:spPr bwMode="auto">
              <a:xfrm>
                <a:off x="5287" y="271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3" name="Text Box 109"/>
              <p:cNvSpPr txBox="1">
                <a:spLocks noChangeArrowheads="1"/>
              </p:cNvSpPr>
              <p:nvPr/>
            </p:nvSpPr>
            <p:spPr bwMode="auto">
              <a:xfrm>
                <a:off x="3600" y="1947"/>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4" name="Text Box 110"/>
              <p:cNvSpPr txBox="1">
                <a:spLocks noChangeArrowheads="1"/>
              </p:cNvSpPr>
              <p:nvPr/>
            </p:nvSpPr>
            <p:spPr bwMode="auto">
              <a:xfrm>
                <a:off x="143" y="2666"/>
                <a:ext cx="272"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5" name="Text Box 111"/>
              <p:cNvSpPr txBox="1">
                <a:spLocks noChangeArrowheads="1"/>
              </p:cNvSpPr>
              <p:nvPr/>
            </p:nvSpPr>
            <p:spPr bwMode="auto">
              <a:xfrm>
                <a:off x="2304"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4</a:t>
                </a:r>
              </a:p>
            </p:txBody>
          </p:sp>
          <p:sp>
            <p:nvSpPr>
              <p:cNvPr id="262256" name="Text Box 112"/>
              <p:cNvSpPr txBox="1">
                <a:spLocks noChangeArrowheads="1"/>
              </p:cNvSpPr>
              <p:nvPr/>
            </p:nvSpPr>
            <p:spPr bwMode="auto">
              <a:xfrm>
                <a:off x="3896" y="2283"/>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57" name="Text Box 113"/>
              <p:cNvSpPr txBox="1">
                <a:spLocks noChangeArrowheads="1"/>
              </p:cNvSpPr>
              <p:nvPr/>
            </p:nvSpPr>
            <p:spPr bwMode="auto">
              <a:xfrm>
                <a:off x="1680" y="2283"/>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58" name="Text Box 114"/>
              <p:cNvSpPr txBox="1">
                <a:spLocks noChangeArrowheads="1"/>
              </p:cNvSpPr>
              <p:nvPr/>
            </p:nvSpPr>
            <p:spPr bwMode="auto">
              <a:xfrm>
                <a:off x="720" y="269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59" name="Text Box 115"/>
              <p:cNvSpPr txBox="1">
                <a:spLocks noChangeArrowheads="1"/>
              </p:cNvSpPr>
              <p:nvPr/>
            </p:nvSpPr>
            <p:spPr bwMode="auto">
              <a:xfrm>
                <a:off x="4854" y="2695"/>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60" name="Text Box 116"/>
              <p:cNvSpPr txBox="1">
                <a:spLocks noChangeArrowheads="1"/>
              </p:cNvSpPr>
              <p:nvPr/>
            </p:nvSpPr>
            <p:spPr bwMode="auto">
              <a:xfrm>
                <a:off x="3704" y="3099"/>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sp>
            <p:nvSpPr>
              <p:cNvPr id="262261" name="Text Box 117"/>
              <p:cNvSpPr txBox="1">
                <a:spLocks noChangeArrowheads="1"/>
              </p:cNvSpPr>
              <p:nvPr/>
            </p:nvSpPr>
            <p:spPr bwMode="auto">
              <a:xfrm>
                <a:off x="1822" y="3052"/>
                <a:ext cx="270" cy="295"/>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99"/>
                    </a:solidFill>
                    <a:effectLst>
                      <a:outerShdw blurRad="38100" dist="38100" dir="2700000" algn="tl">
                        <a:srgbClr val="DDDDDD"/>
                      </a:outerShdw>
                    </a:effectLst>
                    <a:latin typeface="Comic Sans MS" charset="0"/>
                  </a:rPr>
                  <a:t>5</a:t>
                </a:r>
              </a:p>
            </p:txBody>
          </p:sp>
        </p:grpSp>
      </p:grpSp>
      <p:sp>
        <p:nvSpPr>
          <p:cNvPr id="71688" name="Text Box 119"/>
          <p:cNvSpPr txBox="1">
            <a:spLocks noChangeArrowheads="1"/>
          </p:cNvSpPr>
          <p:nvPr/>
        </p:nvSpPr>
        <p:spPr bwMode="auto">
          <a:xfrm>
            <a:off x="142875" y="2700338"/>
            <a:ext cx="2143125" cy="457200"/>
          </a:xfrm>
          <a:prstGeom prst="rect">
            <a:avLst/>
          </a:prstGeom>
          <a:noFill/>
          <a:ln w="9525">
            <a:noFill/>
            <a:miter lim="800000"/>
            <a:headEnd/>
            <a:tailEnd/>
          </a:ln>
        </p:spPr>
        <p:txBody>
          <a:bodyPr wrap="none">
            <a:prstTxWarp prst="textNoShape">
              <a:avLst/>
            </a:prstTxWarp>
            <a:spAutoFit/>
          </a:bodyPr>
          <a:lstStyle/>
          <a:p>
            <a:r>
              <a:rPr lang="en-US" sz="2400">
                <a:solidFill>
                  <a:srgbClr val="0066FF"/>
                </a:solidFill>
                <a:latin typeface="Tahoma" charset="0"/>
              </a:rPr>
              <a:t>Problem space</a:t>
            </a:r>
          </a:p>
        </p:txBody>
      </p:sp>
      <p:sp>
        <p:nvSpPr>
          <p:cNvPr id="71689" name="Text Box 120"/>
          <p:cNvSpPr txBox="1">
            <a:spLocks noChangeArrowheads="1"/>
          </p:cNvSpPr>
          <p:nvPr/>
        </p:nvSpPr>
        <p:spPr bwMode="auto">
          <a:xfrm>
            <a:off x="152400" y="4605338"/>
            <a:ext cx="1689100" cy="1187450"/>
          </a:xfrm>
          <a:prstGeom prst="rect">
            <a:avLst/>
          </a:prstGeom>
          <a:noFill/>
          <a:ln w="9525">
            <a:noFill/>
            <a:miter lim="800000"/>
            <a:headEnd/>
            <a:tailEnd/>
          </a:ln>
        </p:spPr>
        <p:txBody>
          <a:bodyPr wrap="none">
            <a:prstTxWarp prst="textNoShape">
              <a:avLst/>
            </a:prstTxWarp>
            <a:spAutoFit/>
          </a:bodyPr>
          <a:lstStyle/>
          <a:p>
            <a:r>
              <a:rPr lang="en-US" sz="2400">
                <a:solidFill>
                  <a:srgbClr val="0066FF"/>
                </a:solidFill>
                <a:latin typeface="Tahoma" charset="0"/>
              </a:rPr>
              <a:t>Associated</a:t>
            </a:r>
          </a:p>
          <a:p>
            <a:r>
              <a:rPr lang="en-US" sz="2400">
                <a:solidFill>
                  <a:srgbClr val="0066FF"/>
                </a:solidFill>
                <a:latin typeface="Tahoma" charset="0"/>
              </a:rPr>
              <a:t>loop-free</a:t>
            </a:r>
          </a:p>
          <a:p>
            <a:r>
              <a:rPr lang="en-US" sz="2400">
                <a:solidFill>
                  <a:srgbClr val="0066FF"/>
                </a:solidFill>
                <a:latin typeface="Tahoma" charset="0"/>
              </a:rPr>
              <a:t>search tree</a:t>
            </a:r>
          </a:p>
        </p:txBody>
      </p:sp>
    </p:spTree>
    <p:extLst>
      <p:ext uri="{BB962C8B-B14F-4D97-AF65-F5344CB8AC3E}">
        <p14:creationId xmlns:p14="http://schemas.microsoft.com/office/powerpoint/2010/main" val="234387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a:t>Paths in search trees</a:t>
            </a:r>
          </a:p>
        </p:txBody>
      </p:sp>
      <p:sp>
        <p:nvSpPr>
          <p:cNvPr id="72707" name="Slide Number Placeholder 5"/>
          <p:cNvSpPr>
            <a:spLocks noGrp="1"/>
          </p:cNvSpPr>
          <p:nvPr>
            <p:ph type="sldNum" sz="quarter" idx="4294967295"/>
          </p:nvPr>
        </p:nvSpPr>
        <p:spPr>
          <a:xfrm rot="16200000">
            <a:off x="8227377" y="5885497"/>
            <a:ext cx="1315721" cy="365125"/>
          </a:xfrm>
          <a:noFill/>
        </p:spPr>
        <p:txBody>
          <a:bodyPr/>
          <a:lstStyle/>
          <a:p>
            <a:fld id="{C75CF3BA-E8A0-0345-9212-5F02B9A234C3}" type="slidenum">
              <a:rPr lang="en-US" smtClean="0"/>
              <a:pPr/>
              <a:t>49</a:t>
            </a:fld>
            <a:endParaRPr lang="en-US"/>
          </a:p>
        </p:txBody>
      </p:sp>
      <p:grpSp>
        <p:nvGrpSpPr>
          <p:cNvPr id="72709" name="Group 59"/>
          <p:cNvGrpSpPr>
            <a:grpSpLocks/>
          </p:cNvGrpSpPr>
          <p:nvPr/>
        </p:nvGrpSpPr>
        <p:grpSpPr bwMode="auto">
          <a:xfrm>
            <a:off x="152400" y="1600200"/>
            <a:ext cx="8915400" cy="3962400"/>
            <a:chOff x="96" y="1008"/>
            <a:chExt cx="5616" cy="2496"/>
          </a:xfrm>
        </p:grpSpPr>
        <p:sp>
          <p:nvSpPr>
            <p:cNvPr id="72728" name="Rectangle 60"/>
            <p:cNvSpPr>
              <a:spLocks noChangeArrowheads="1"/>
            </p:cNvSpPr>
            <p:nvPr/>
          </p:nvSpPr>
          <p:spPr bwMode="auto">
            <a:xfrm>
              <a:off x="96" y="1008"/>
              <a:ext cx="5616" cy="2496"/>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63229" name="Oval 61"/>
            <p:cNvSpPr>
              <a:spLocks noChangeArrowheads="1"/>
            </p:cNvSpPr>
            <p:nvPr/>
          </p:nvSpPr>
          <p:spPr bwMode="auto">
            <a:xfrm>
              <a:off x="2736" y="1104"/>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S</a:t>
              </a:r>
            </a:p>
          </p:txBody>
        </p:sp>
        <p:sp>
          <p:nvSpPr>
            <p:cNvPr id="263230" name="Oval 62"/>
            <p:cNvSpPr>
              <a:spLocks noChangeArrowheads="1"/>
            </p:cNvSpPr>
            <p:nvPr/>
          </p:nvSpPr>
          <p:spPr bwMode="auto">
            <a:xfrm>
              <a:off x="1296" y="12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A</a:t>
              </a:r>
            </a:p>
          </p:txBody>
        </p:sp>
        <p:sp>
          <p:nvSpPr>
            <p:cNvPr id="263231" name="Oval 63"/>
            <p:cNvSpPr>
              <a:spLocks noChangeArrowheads="1"/>
            </p:cNvSpPr>
            <p:nvPr/>
          </p:nvSpPr>
          <p:spPr bwMode="auto">
            <a:xfrm>
              <a:off x="4368" y="12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D</a:t>
              </a:r>
            </a:p>
          </p:txBody>
        </p:sp>
        <p:sp>
          <p:nvSpPr>
            <p:cNvPr id="263232" name="Oval 64"/>
            <p:cNvSpPr>
              <a:spLocks noChangeArrowheads="1"/>
            </p:cNvSpPr>
            <p:nvPr/>
          </p:nvSpPr>
          <p:spPr bwMode="auto">
            <a:xfrm>
              <a:off x="384" y="16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B</a:t>
              </a:r>
            </a:p>
          </p:txBody>
        </p:sp>
        <p:sp>
          <p:nvSpPr>
            <p:cNvPr id="263233" name="Oval 65"/>
            <p:cNvSpPr>
              <a:spLocks noChangeArrowheads="1"/>
            </p:cNvSpPr>
            <p:nvPr/>
          </p:nvSpPr>
          <p:spPr bwMode="auto">
            <a:xfrm>
              <a:off x="1872" y="16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D</a:t>
              </a:r>
            </a:p>
          </p:txBody>
        </p:sp>
        <p:sp>
          <p:nvSpPr>
            <p:cNvPr id="263234" name="Oval 66"/>
            <p:cNvSpPr>
              <a:spLocks noChangeArrowheads="1"/>
            </p:cNvSpPr>
            <p:nvPr/>
          </p:nvSpPr>
          <p:spPr bwMode="auto">
            <a:xfrm>
              <a:off x="5136" y="16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E</a:t>
              </a:r>
            </a:p>
          </p:txBody>
        </p:sp>
        <p:sp>
          <p:nvSpPr>
            <p:cNvPr id="263235" name="Oval 67"/>
            <p:cNvSpPr>
              <a:spLocks noChangeArrowheads="1"/>
            </p:cNvSpPr>
            <p:nvPr/>
          </p:nvSpPr>
          <p:spPr bwMode="auto">
            <a:xfrm>
              <a:off x="3648" y="16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A</a:t>
              </a:r>
            </a:p>
          </p:txBody>
        </p:sp>
        <p:sp>
          <p:nvSpPr>
            <p:cNvPr id="263236" name="Oval 68"/>
            <p:cNvSpPr>
              <a:spLocks noChangeArrowheads="1"/>
            </p:cNvSpPr>
            <p:nvPr/>
          </p:nvSpPr>
          <p:spPr bwMode="auto">
            <a:xfrm>
              <a:off x="192"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C</a:t>
              </a:r>
            </a:p>
          </p:txBody>
        </p:sp>
        <p:sp>
          <p:nvSpPr>
            <p:cNvPr id="263237" name="Oval 69"/>
            <p:cNvSpPr>
              <a:spLocks noChangeArrowheads="1"/>
            </p:cNvSpPr>
            <p:nvPr/>
          </p:nvSpPr>
          <p:spPr bwMode="auto">
            <a:xfrm>
              <a:off x="864"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E</a:t>
              </a:r>
            </a:p>
          </p:txBody>
        </p:sp>
        <p:sp>
          <p:nvSpPr>
            <p:cNvPr id="263238" name="Oval 70"/>
            <p:cNvSpPr>
              <a:spLocks noChangeArrowheads="1"/>
            </p:cNvSpPr>
            <p:nvPr/>
          </p:nvSpPr>
          <p:spPr bwMode="auto">
            <a:xfrm>
              <a:off x="2064"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E</a:t>
              </a:r>
            </a:p>
          </p:txBody>
        </p:sp>
        <p:sp>
          <p:nvSpPr>
            <p:cNvPr id="263239" name="Oval 71"/>
            <p:cNvSpPr>
              <a:spLocks noChangeArrowheads="1"/>
            </p:cNvSpPr>
            <p:nvPr/>
          </p:nvSpPr>
          <p:spPr bwMode="auto">
            <a:xfrm>
              <a:off x="3456"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B</a:t>
              </a:r>
            </a:p>
          </p:txBody>
        </p:sp>
        <p:sp>
          <p:nvSpPr>
            <p:cNvPr id="263240" name="Oval 72"/>
            <p:cNvSpPr>
              <a:spLocks noChangeArrowheads="1"/>
            </p:cNvSpPr>
            <p:nvPr/>
          </p:nvSpPr>
          <p:spPr bwMode="auto">
            <a:xfrm>
              <a:off x="4752"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B</a:t>
              </a:r>
            </a:p>
          </p:txBody>
        </p:sp>
        <p:sp>
          <p:nvSpPr>
            <p:cNvPr id="263241" name="Oval 73"/>
            <p:cNvSpPr>
              <a:spLocks noChangeArrowheads="1"/>
            </p:cNvSpPr>
            <p:nvPr/>
          </p:nvSpPr>
          <p:spPr bwMode="auto">
            <a:xfrm>
              <a:off x="5232" y="2112"/>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F</a:t>
              </a:r>
            </a:p>
          </p:txBody>
        </p:sp>
        <p:sp>
          <p:nvSpPr>
            <p:cNvPr id="263242" name="Oval 74"/>
            <p:cNvSpPr>
              <a:spLocks noChangeArrowheads="1"/>
            </p:cNvSpPr>
            <p:nvPr/>
          </p:nvSpPr>
          <p:spPr bwMode="auto">
            <a:xfrm>
              <a:off x="576"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D</a:t>
              </a:r>
            </a:p>
          </p:txBody>
        </p:sp>
        <p:sp>
          <p:nvSpPr>
            <p:cNvPr id="263243" name="Oval 75"/>
            <p:cNvSpPr>
              <a:spLocks noChangeArrowheads="1"/>
            </p:cNvSpPr>
            <p:nvPr/>
          </p:nvSpPr>
          <p:spPr bwMode="auto">
            <a:xfrm>
              <a:off x="1152"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F</a:t>
              </a:r>
            </a:p>
          </p:txBody>
        </p:sp>
        <p:sp>
          <p:nvSpPr>
            <p:cNvPr id="263244" name="Oval 76"/>
            <p:cNvSpPr>
              <a:spLocks noChangeArrowheads="1"/>
            </p:cNvSpPr>
            <p:nvPr/>
          </p:nvSpPr>
          <p:spPr bwMode="auto">
            <a:xfrm>
              <a:off x="1776"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B</a:t>
              </a:r>
            </a:p>
          </p:txBody>
        </p:sp>
        <p:sp>
          <p:nvSpPr>
            <p:cNvPr id="263245" name="Oval 77"/>
            <p:cNvSpPr>
              <a:spLocks noChangeArrowheads="1"/>
            </p:cNvSpPr>
            <p:nvPr/>
          </p:nvSpPr>
          <p:spPr bwMode="auto">
            <a:xfrm>
              <a:off x="2400"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F</a:t>
              </a:r>
            </a:p>
          </p:txBody>
        </p:sp>
        <p:sp>
          <p:nvSpPr>
            <p:cNvPr id="263246" name="Oval 78"/>
            <p:cNvSpPr>
              <a:spLocks noChangeArrowheads="1"/>
            </p:cNvSpPr>
            <p:nvPr/>
          </p:nvSpPr>
          <p:spPr bwMode="auto">
            <a:xfrm>
              <a:off x="3216"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C</a:t>
              </a:r>
            </a:p>
          </p:txBody>
        </p:sp>
        <p:sp>
          <p:nvSpPr>
            <p:cNvPr id="263247" name="Oval 79"/>
            <p:cNvSpPr>
              <a:spLocks noChangeArrowheads="1"/>
            </p:cNvSpPr>
            <p:nvPr/>
          </p:nvSpPr>
          <p:spPr bwMode="auto">
            <a:xfrm>
              <a:off x="3696"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E</a:t>
              </a:r>
            </a:p>
          </p:txBody>
        </p:sp>
        <p:sp>
          <p:nvSpPr>
            <p:cNvPr id="263248" name="Oval 80"/>
            <p:cNvSpPr>
              <a:spLocks noChangeArrowheads="1"/>
            </p:cNvSpPr>
            <p:nvPr/>
          </p:nvSpPr>
          <p:spPr bwMode="auto">
            <a:xfrm>
              <a:off x="4368"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A</a:t>
              </a:r>
            </a:p>
          </p:txBody>
        </p:sp>
        <p:sp>
          <p:nvSpPr>
            <p:cNvPr id="263249" name="Oval 81"/>
            <p:cNvSpPr>
              <a:spLocks noChangeArrowheads="1"/>
            </p:cNvSpPr>
            <p:nvPr/>
          </p:nvSpPr>
          <p:spPr bwMode="auto">
            <a:xfrm>
              <a:off x="4848" y="2496"/>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C</a:t>
              </a:r>
            </a:p>
          </p:txBody>
        </p:sp>
        <p:sp>
          <p:nvSpPr>
            <p:cNvPr id="263250" name="Oval 82"/>
            <p:cNvSpPr>
              <a:spLocks noChangeArrowheads="1"/>
            </p:cNvSpPr>
            <p:nvPr/>
          </p:nvSpPr>
          <p:spPr bwMode="auto">
            <a:xfrm>
              <a:off x="5280" y="2496"/>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G</a:t>
              </a:r>
            </a:p>
          </p:txBody>
        </p:sp>
        <p:sp>
          <p:nvSpPr>
            <p:cNvPr id="263251" name="Oval 83"/>
            <p:cNvSpPr>
              <a:spLocks noChangeArrowheads="1"/>
            </p:cNvSpPr>
            <p:nvPr/>
          </p:nvSpPr>
          <p:spPr bwMode="auto">
            <a:xfrm>
              <a:off x="1152" y="2880"/>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G</a:t>
              </a:r>
            </a:p>
          </p:txBody>
        </p:sp>
        <p:sp>
          <p:nvSpPr>
            <p:cNvPr id="263252" name="Oval 84"/>
            <p:cNvSpPr>
              <a:spLocks noChangeArrowheads="1"/>
            </p:cNvSpPr>
            <p:nvPr/>
          </p:nvSpPr>
          <p:spPr bwMode="auto">
            <a:xfrm>
              <a:off x="1776" y="28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C</a:t>
              </a:r>
            </a:p>
          </p:txBody>
        </p:sp>
        <p:sp>
          <p:nvSpPr>
            <p:cNvPr id="263253" name="Oval 85"/>
            <p:cNvSpPr>
              <a:spLocks noChangeArrowheads="1"/>
            </p:cNvSpPr>
            <p:nvPr/>
          </p:nvSpPr>
          <p:spPr bwMode="auto">
            <a:xfrm>
              <a:off x="2400" y="2880"/>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G</a:t>
              </a:r>
            </a:p>
          </p:txBody>
        </p:sp>
        <p:sp>
          <p:nvSpPr>
            <p:cNvPr id="263254" name="Oval 86"/>
            <p:cNvSpPr>
              <a:spLocks noChangeArrowheads="1"/>
            </p:cNvSpPr>
            <p:nvPr/>
          </p:nvSpPr>
          <p:spPr bwMode="auto">
            <a:xfrm>
              <a:off x="3696" y="2880"/>
              <a:ext cx="240" cy="19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DDDDDD"/>
                    </a:outerShdw>
                  </a:effectLst>
                  <a:latin typeface="Comic Sans MS" charset="0"/>
                </a:rPr>
                <a:t>F</a:t>
              </a:r>
            </a:p>
          </p:txBody>
        </p:sp>
        <p:sp>
          <p:nvSpPr>
            <p:cNvPr id="263255" name="Oval 87"/>
            <p:cNvSpPr>
              <a:spLocks noChangeArrowheads="1"/>
            </p:cNvSpPr>
            <p:nvPr/>
          </p:nvSpPr>
          <p:spPr bwMode="auto">
            <a:xfrm>
              <a:off x="3696" y="3216"/>
              <a:ext cx="240" cy="192"/>
            </a:xfrm>
            <a:prstGeom prst="ellipse">
              <a:avLst/>
            </a:prstGeom>
            <a:solidFill>
              <a:srgbClr val="FFCC00"/>
            </a:solidFill>
            <a:ln w="9525">
              <a:solidFill>
                <a:schemeClr val="tx1"/>
              </a:solidFill>
              <a:round/>
              <a:headEnd/>
              <a:tailEnd/>
            </a:ln>
            <a:effectLst/>
          </p:spPr>
          <p:txBody>
            <a:bodyPr wrap="none" anchor="ctr">
              <a:prstTxWarp prst="textNoShape">
                <a:avLst/>
              </a:prstTxWarp>
            </a:bodyPr>
            <a:lstStyle/>
            <a:p>
              <a:pPr algn="ctr"/>
              <a:r>
                <a:rPr lang="en-US" sz="2200">
                  <a:effectLst>
                    <a:outerShdw blurRad="38100" dist="38100" dir="2700000" algn="tl">
                      <a:srgbClr val="FFFFFF"/>
                    </a:outerShdw>
                  </a:effectLst>
                  <a:latin typeface="Comic Sans MS" charset="0"/>
                </a:rPr>
                <a:t>G</a:t>
              </a:r>
            </a:p>
          </p:txBody>
        </p:sp>
        <p:cxnSp>
          <p:nvCxnSpPr>
            <p:cNvPr id="72756" name="AutoShape 88"/>
            <p:cNvCxnSpPr>
              <a:cxnSpLocks noChangeShapeType="1"/>
              <a:stCxn id="263229" idx="2"/>
              <a:endCxn id="263230" idx="6"/>
            </p:cNvCxnSpPr>
            <p:nvPr/>
          </p:nvCxnSpPr>
          <p:spPr bwMode="auto">
            <a:xfrm flipH="1">
              <a:off x="1536" y="1200"/>
              <a:ext cx="1200" cy="192"/>
            </a:xfrm>
            <a:prstGeom prst="straightConnector1">
              <a:avLst/>
            </a:prstGeom>
            <a:noFill/>
            <a:ln w="9525">
              <a:solidFill>
                <a:schemeClr val="tx1"/>
              </a:solidFill>
              <a:round/>
              <a:headEnd/>
              <a:tailEnd/>
            </a:ln>
          </p:spPr>
        </p:cxnSp>
        <p:cxnSp>
          <p:nvCxnSpPr>
            <p:cNvPr id="72757" name="AutoShape 89"/>
            <p:cNvCxnSpPr>
              <a:cxnSpLocks noChangeShapeType="1"/>
              <a:stCxn id="263229" idx="6"/>
              <a:endCxn id="263231" idx="2"/>
            </p:cNvCxnSpPr>
            <p:nvPr/>
          </p:nvCxnSpPr>
          <p:spPr bwMode="auto">
            <a:xfrm>
              <a:off x="2976" y="1200"/>
              <a:ext cx="1392" cy="192"/>
            </a:xfrm>
            <a:prstGeom prst="straightConnector1">
              <a:avLst/>
            </a:prstGeom>
            <a:noFill/>
            <a:ln w="9525">
              <a:solidFill>
                <a:schemeClr val="tx1"/>
              </a:solidFill>
              <a:round/>
              <a:headEnd/>
              <a:tailEnd/>
            </a:ln>
          </p:spPr>
        </p:cxnSp>
        <p:cxnSp>
          <p:nvCxnSpPr>
            <p:cNvPr id="72758" name="AutoShape 90"/>
            <p:cNvCxnSpPr>
              <a:cxnSpLocks noChangeShapeType="1"/>
              <a:stCxn id="263230" idx="2"/>
              <a:endCxn id="263232" idx="7"/>
            </p:cNvCxnSpPr>
            <p:nvPr/>
          </p:nvCxnSpPr>
          <p:spPr bwMode="auto">
            <a:xfrm flipH="1">
              <a:off x="589" y="1392"/>
              <a:ext cx="707" cy="316"/>
            </a:xfrm>
            <a:prstGeom prst="straightConnector1">
              <a:avLst/>
            </a:prstGeom>
            <a:noFill/>
            <a:ln w="9525">
              <a:solidFill>
                <a:schemeClr val="tx1"/>
              </a:solidFill>
              <a:round/>
              <a:headEnd/>
              <a:tailEnd/>
            </a:ln>
          </p:spPr>
        </p:cxnSp>
        <p:cxnSp>
          <p:nvCxnSpPr>
            <p:cNvPr id="72759" name="AutoShape 91"/>
            <p:cNvCxnSpPr>
              <a:cxnSpLocks noChangeShapeType="1"/>
              <a:stCxn id="263230" idx="5"/>
              <a:endCxn id="263233" idx="1"/>
            </p:cNvCxnSpPr>
            <p:nvPr/>
          </p:nvCxnSpPr>
          <p:spPr bwMode="auto">
            <a:xfrm>
              <a:off x="1501" y="1460"/>
              <a:ext cx="406" cy="248"/>
            </a:xfrm>
            <a:prstGeom prst="straightConnector1">
              <a:avLst/>
            </a:prstGeom>
            <a:noFill/>
            <a:ln w="9525">
              <a:solidFill>
                <a:schemeClr val="tx1"/>
              </a:solidFill>
              <a:round/>
              <a:headEnd/>
              <a:tailEnd/>
            </a:ln>
          </p:spPr>
        </p:cxnSp>
        <p:cxnSp>
          <p:nvCxnSpPr>
            <p:cNvPr id="72760" name="AutoShape 92"/>
            <p:cNvCxnSpPr>
              <a:cxnSpLocks noChangeShapeType="1"/>
              <a:stCxn id="263231" idx="3"/>
              <a:endCxn id="263235" idx="7"/>
            </p:cNvCxnSpPr>
            <p:nvPr/>
          </p:nvCxnSpPr>
          <p:spPr bwMode="auto">
            <a:xfrm flipH="1">
              <a:off x="3853" y="1460"/>
              <a:ext cx="550" cy="248"/>
            </a:xfrm>
            <a:prstGeom prst="straightConnector1">
              <a:avLst/>
            </a:prstGeom>
            <a:noFill/>
            <a:ln w="9525">
              <a:solidFill>
                <a:schemeClr val="tx1"/>
              </a:solidFill>
              <a:round/>
              <a:headEnd/>
              <a:tailEnd/>
            </a:ln>
          </p:spPr>
        </p:cxnSp>
        <p:cxnSp>
          <p:nvCxnSpPr>
            <p:cNvPr id="72761" name="AutoShape 93"/>
            <p:cNvCxnSpPr>
              <a:cxnSpLocks noChangeShapeType="1"/>
              <a:stCxn id="263231" idx="5"/>
              <a:endCxn id="263234" idx="1"/>
            </p:cNvCxnSpPr>
            <p:nvPr/>
          </p:nvCxnSpPr>
          <p:spPr bwMode="auto">
            <a:xfrm>
              <a:off x="4573" y="1460"/>
              <a:ext cx="598" cy="248"/>
            </a:xfrm>
            <a:prstGeom prst="straightConnector1">
              <a:avLst/>
            </a:prstGeom>
            <a:noFill/>
            <a:ln w="9525">
              <a:solidFill>
                <a:schemeClr val="tx1"/>
              </a:solidFill>
              <a:round/>
              <a:headEnd/>
              <a:tailEnd/>
            </a:ln>
          </p:spPr>
        </p:cxnSp>
        <p:cxnSp>
          <p:nvCxnSpPr>
            <p:cNvPr id="72762" name="AutoShape 94"/>
            <p:cNvCxnSpPr>
              <a:cxnSpLocks noChangeShapeType="1"/>
              <a:stCxn id="263232" idx="3"/>
              <a:endCxn id="263236" idx="0"/>
            </p:cNvCxnSpPr>
            <p:nvPr/>
          </p:nvCxnSpPr>
          <p:spPr bwMode="auto">
            <a:xfrm flipH="1">
              <a:off x="312" y="1844"/>
              <a:ext cx="107" cy="268"/>
            </a:xfrm>
            <a:prstGeom prst="straightConnector1">
              <a:avLst/>
            </a:prstGeom>
            <a:noFill/>
            <a:ln w="9525">
              <a:solidFill>
                <a:schemeClr val="tx1"/>
              </a:solidFill>
              <a:round/>
              <a:headEnd/>
              <a:tailEnd/>
            </a:ln>
          </p:spPr>
        </p:cxnSp>
        <p:cxnSp>
          <p:nvCxnSpPr>
            <p:cNvPr id="72763" name="AutoShape 95"/>
            <p:cNvCxnSpPr>
              <a:cxnSpLocks noChangeShapeType="1"/>
              <a:stCxn id="263232" idx="5"/>
              <a:endCxn id="263237" idx="1"/>
            </p:cNvCxnSpPr>
            <p:nvPr/>
          </p:nvCxnSpPr>
          <p:spPr bwMode="auto">
            <a:xfrm>
              <a:off x="589" y="1844"/>
              <a:ext cx="310" cy="296"/>
            </a:xfrm>
            <a:prstGeom prst="straightConnector1">
              <a:avLst/>
            </a:prstGeom>
            <a:noFill/>
            <a:ln w="9525">
              <a:solidFill>
                <a:schemeClr val="tx1"/>
              </a:solidFill>
              <a:round/>
              <a:headEnd/>
              <a:tailEnd/>
            </a:ln>
          </p:spPr>
        </p:cxnSp>
        <p:cxnSp>
          <p:nvCxnSpPr>
            <p:cNvPr id="72764" name="AutoShape 96"/>
            <p:cNvCxnSpPr>
              <a:cxnSpLocks noChangeShapeType="1"/>
              <a:stCxn id="263233" idx="5"/>
              <a:endCxn id="263238" idx="0"/>
            </p:cNvCxnSpPr>
            <p:nvPr/>
          </p:nvCxnSpPr>
          <p:spPr bwMode="auto">
            <a:xfrm>
              <a:off x="2077" y="1844"/>
              <a:ext cx="107" cy="268"/>
            </a:xfrm>
            <a:prstGeom prst="straightConnector1">
              <a:avLst/>
            </a:prstGeom>
            <a:noFill/>
            <a:ln w="9525">
              <a:solidFill>
                <a:schemeClr val="tx1"/>
              </a:solidFill>
              <a:round/>
              <a:headEnd/>
              <a:tailEnd/>
            </a:ln>
          </p:spPr>
        </p:cxnSp>
        <p:cxnSp>
          <p:nvCxnSpPr>
            <p:cNvPr id="72765" name="AutoShape 97"/>
            <p:cNvCxnSpPr>
              <a:cxnSpLocks noChangeShapeType="1"/>
              <a:stCxn id="263235" idx="3"/>
              <a:endCxn id="263239" idx="0"/>
            </p:cNvCxnSpPr>
            <p:nvPr/>
          </p:nvCxnSpPr>
          <p:spPr bwMode="auto">
            <a:xfrm flipH="1">
              <a:off x="3576" y="1844"/>
              <a:ext cx="107" cy="268"/>
            </a:xfrm>
            <a:prstGeom prst="straightConnector1">
              <a:avLst/>
            </a:prstGeom>
            <a:noFill/>
            <a:ln w="9525">
              <a:solidFill>
                <a:schemeClr val="tx1"/>
              </a:solidFill>
              <a:round/>
              <a:headEnd/>
              <a:tailEnd/>
            </a:ln>
          </p:spPr>
        </p:cxnSp>
        <p:cxnSp>
          <p:nvCxnSpPr>
            <p:cNvPr id="72766" name="AutoShape 98"/>
            <p:cNvCxnSpPr>
              <a:cxnSpLocks noChangeShapeType="1"/>
              <a:stCxn id="263234" idx="3"/>
              <a:endCxn id="263240" idx="7"/>
            </p:cNvCxnSpPr>
            <p:nvPr/>
          </p:nvCxnSpPr>
          <p:spPr bwMode="auto">
            <a:xfrm flipH="1">
              <a:off x="4957" y="1844"/>
              <a:ext cx="214" cy="296"/>
            </a:xfrm>
            <a:prstGeom prst="straightConnector1">
              <a:avLst/>
            </a:prstGeom>
            <a:noFill/>
            <a:ln w="9525">
              <a:solidFill>
                <a:schemeClr val="tx1"/>
              </a:solidFill>
              <a:round/>
              <a:headEnd/>
              <a:tailEnd/>
            </a:ln>
          </p:spPr>
        </p:cxnSp>
        <p:cxnSp>
          <p:nvCxnSpPr>
            <p:cNvPr id="72767" name="AutoShape 99"/>
            <p:cNvCxnSpPr>
              <a:cxnSpLocks noChangeShapeType="1"/>
              <a:stCxn id="263234" idx="4"/>
              <a:endCxn id="263241" idx="0"/>
            </p:cNvCxnSpPr>
            <p:nvPr/>
          </p:nvCxnSpPr>
          <p:spPr bwMode="auto">
            <a:xfrm>
              <a:off x="5256" y="1872"/>
              <a:ext cx="96" cy="240"/>
            </a:xfrm>
            <a:prstGeom prst="straightConnector1">
              <a:avLst/>
            </a:prstGeom>
            <a:noFill/>
            <a:ln w="9525">
              <a:solidFill>
                <a:schemeClr val="tx1"/>
              </a:solidFill>
              <a:round/>
              <a:headEnd/>
              <a:tailEnd/>
            </a:ln>
          </p:spPr>
        </p:cxnSp>
        <p:cxnSp>
          <p:nvCxnSpPr>
            <p:cNvPr id="72768" name="AutoShape 100"/>
            <p:cNvCxnSpPr>
              <a:cxnSpLocks noChangeShapeType="1"/>
              <a:stCxn id="263237" idx="3"/>
              <a:endCxn id="263242" idx="0"/>
            </p:cNvCxnSpPr>
            <p:nvPr/>
          </p:nvCxnSpPr>
          <p:spPr bwMode="auto">
            <a:xfrm flipH="1">
              <a:off x="696" y="2276"/>
              <a:ext cx="203" cy="220"/>
            </a:xfrm>
            <a:prstGeom prst="straightConnector1">
              <a:avLst/>
            </a:prstGeom>
            <a:noFill/>
            <a:ln w="9525">
              <a:solidFill>
                <a:schemeClr val="tx1"/>
              </a:solidFill>
              <a:round/>
              <a:headEnd/>
              <a:tailEnd/>
            </a:ln>
          </p:spPr>
        </p:cxnSp>
        <p:cxnSp>
          <p:nvCxnSpPr>
            <p:cNvPr id="72769" name="AutoShape 101"/>
            <p:cNvCxnSpPr>
              <a:cxnSpLocks noChangeShapeType="1"/>
              <a:stCxn id="263237" idx="5"/>
              <a:endCxn id="263243" idx="0"/>
            </p:cNvCxnSpPr>
            <p:nvPr/>
          </p:nvCxnSpPr>
          <p:spPr bwMode="auto">
            <a:xfrm>
              <a:off x="1069" y="2276"/>
              <a:ext cx="203" cy="220"/>
            </a:xfrm>
            <a:prstGeom prst="straightConnector1">
              <a:avLst/>
            </a:prstGeom>
            <a:noFill/>
            <a:ln w="9525">
              <a:solidFill>
                <a:schemeClr val="tx1"/>
              </a:solidFill>
              <a:round/>
              <a:headEnd/>
              <a:tailEnd/>
            </a:ln>
          </p:spPr>
        </p:cxnSp>
        <p:cxnSp>
          <p:nvCxnSpPr>
            <p:cNvPr id="72770" name="AutoShape 102"/>
            <p:cNvCxnSpPr>
              <a:cxnSpLocks noChangeShapeType="1"/>
              <a:stCxn id="263238" idx="3"/>
              <a:endCxn id="263244" idx="0"/>
            </p:cNvCxnSpPr>
            <p:nvPr/>
          </p:nvCxnSpPr>
          <p:spPr bwMode="auto">
            <a:xfrm flipH="1">
              <a:off x="1896" y="2276"/>
              <a:ext cx="203" cy="220"/>
            </a:xfrm>
            <a:prstGeom prst="straightConnector1">
              <a:avLst/>
            </a:prstGeom>
            <a:noFill/>
            <a:ln w="9525">
              <a:solidFill>
                <a:schemeClr val="tx1"/>
              </a:solidFill>
              <a:round/>
              <a:headEnd/>
              <a:tailEnd/>
            </a:ln>
          </p:spPr>
        </p:cxnSp>
        <p:cxnSp>
          <p:nvCxnSpPr>
            <p:cNvPr id="72771" name="AutoShape 103"/>
            <p:cNvCxnSpPr>
              <a:cxnSpLocks noChangeShapeType="1"/>
              <a:stCxn id="263238" idx="5"/>
              <a:endCxn id="263245" idx="1"/>
            </p:cNvCxnSpPr>
            <p:nvPr/>
          </p:nvCxnSpPr>
          <p:spPr bwMode="auto">
            <a:xfrm>
              <a:off x="2269" y="2276"/>
              <a:ext cx="166" cy="248"/>
            </a:xfrm>
            <a:prstGeom prst="straightConnector1">
              <a:avLst/>
            </a:prstGeom>
            <a:noFill/>
            <a:ln w="9525">
              <a:solidFill>
                <a:schemeClr val="tx1"/>
              </a:solidFill>
              <a:round/>
              <a:headEnd/>
              <a:tailEnd/>
            </a:ln>
          </p:spPr>
        </p:cxnSp>
        <p:cxnSp>
          <p:nvCxnSpPr>
            <p:cNvPr id="72772" name="AutoShape 104"/>
            <p:cNvCxnSpPr>
              <a:cxnSpLocks noChangeShapeType="1"/>
              <a:stCxn id="263239" idx="3"/>
              <a:endCxn id="263246" idx="0"/>
            </p:cNvCxnSpPr>
            <p:nvPr/>
          </p:nvCxnSpPr>
          <p:spPr bwMode="auto">
            <a:xfrm flipH="1">
              <a:off x="3336" y="2276"/>
              <a:ext cx="155" cy="220"/>
            </a:xfrm>
            <a:prstGeom prst="straightConnector1">
              <a:avLst/>
            </a:prstGeom>
            <a:noFill/>
            <a:ln w="9525">
              <a:solidFill>
                <a:schemeClr val="tx1"/>
              </a:solidFill>
              <a:round/>
              <a:headEnd/>
              <a:tailEnd/>
            </a:ln>
          </p:spPr>
        </p:cxnSp>
        <p:cxnSp>
          <p:nvCxnSpPr>
            <p:cNvPr id="72773" name="AutoShape 105"/>
            <p:cNvCxnSpPr>
              <a:cxnSpLocks noChangeShapeType="1"/>
              <a:stCxn id="263239" idx="5"/>
              <a:endCxn id="263247" idx="0"/>
            </p:cNvCxnSpPr>
            <p:nvPr/>
          </p:nvCxnSpPr>
          <p:spPr bwMode="auto">
            <a:xfrm>
              <a:off x="3661" y="2276"/>
              <a:ext cx="155" cy="220"/>
            </a:xfrm>
            <a:prstGeom prst="straightConnector1">
              <a:avLst/>
            </a:prstGeom>
            <a:noFill/>
            <a:ln w="9525">
              <a:solidFill>
                <a:schemeClr val="tx1"/>
              </a:solidFill>
              <a:round/>
              <a:headEnd/>
              <a:tailEnd/>
            </a:ln>
          </p:spPr>
        </p:cxnSp>
        <p:cxnSp>
          <p:nvCxnSpPr>
            <p:cNvPr id="72774" name="AutoShape 106"/>
            <p:cNvCxnSpPr>
              <a:cxnSpLocks noChangeShapeType="1"/>
              <a:stCxn id="263240" idx="3"/>
              <a:endCxn id="263248" idx="7"/>
            </p:cNvCxnSpPr>
            <p:nvPr/>
          </p:nvCxnSpPr>
          <p:spPr bwMode="auto">
            <a:xfrm flipH="1">
              <a:off x="4573" y="2276"/>
              <a:ext cx="214" cy="248"/>
            </a:xfrm>
            <a:prstGeom prst="straightConnector1">
              <a:avLst/>
            </a:prstGeom>
            <a:noFill/>
            <a:ln w="9525">
              <a:solidFill>
                <a:schemeClr val="tx1"/>
              </a:solidFill>
              <a:round/>
              <a:headEnd/>
              <a:tailEnd/>
            </a:ln>
          </p:spPr>
        </p:cxnSp>
        <p:cxnSp>
          <p:nvCxnSpPr>
            <p:cNvPr id="72775" name="AutoShape 107"/>
            <p:cNvCxnSpPr>
              <a:cxnSpLocks noChangeShapeType="1"/>
              <a:stCxn id="263240" idx="4"/>
              <a:endCxn id="263249" idx="0"/>
            </p:cNvCxnSpPr>
            <p:nvPr/>
          </p:nvCxnSpPr>
          <p:spPr bwMode="auto">
            <a:xfrm>
              <a:off x="4872" y="2304"/>
              <a:ext cx="96" cy="192"/>
            </a:xfrm>
            <a:prstGeom prst="straightConnector1">
              <a:avLst/>
            </a:prstGeom>
            <a:noFill/>
            <a:ln w="9525">
              <a:solidFill>
                <a:schemeClr val="tx1"/>
              </a:solidFill>
              <a:round/>
              <a:headEnd/>
              <a:tailEnd/>
            </a:ln>
          </p:spPr>
        </p:cxnSp>
        <p:cxnSp>
          <p:nvCxnSpPr>
            <p:cNvPr id="72776" name="AutoShape 108"/>
            <p:cNvCxnSpPr>
              <a:cxnSpLocks noChangeShapeType="1"/>
              <a:stCxn id="263241" idx="4"/>
              <a:endCxn id="263250" idx="0"/>
            </p:cNvCxnSpPr>
            <p:nvPr/>
          </p:nvCxnSpPr>
          <p:spPr bwMode="auto">
            <a:xfrm>
              <a:off x="5352" y="2304"/>
              <a:ext cx="48" cy="192"/>
            </a:xfrm>
            <a:prstGeom prst="straightConnector1">
              <a:avLst/>
            </a:prstGeom>
            <a:noFill/>
            <a:ln w="9525">
              <a:solidFill>
                <a:schemeClr val="tx1"/>
              </a:solidFill>
              <a:round/>
              <a:headEnd/>
              <a:tailEnd/>
            </a:ln>
          </p:spPr>
        </p:cxnSp>
        <p:cxnSp>
          <p:nvCxnSpPr>
            <p:cNvPr id="72777" name="AutoShape 109"/>
            <p:cNvCxnSpPr>
              <a:cxnSpLocks noChangeShapeType="1"/>
              <a:stCxn id="263243" idx="4"/>
              <a:endCxn id="263251" idx="0"/>
            </p:cNvCxnSpPr>
            <p:nvPr/>
          </p:nvCxnSpPr>
          <p:spPr bwMode="auto">
            <a:xfrm>
              <a:off x="1272" y="2688"/>
              <a:ext cx="0" cy="192"/>
            </a:xfrm>
            <a:prstGeom prst="straightConnector1">
              <a:avLst/>
            </a:prstGeom>
            <a:noFill/>
            <a:ln w="9525">
              <a:solidFill>
                <a:schemeClr val="tx1"/>
              </a:solidFill>
              <a:round/>
              <a:headEnd/>
              <a:tailEnd/>
            </a:ln>
          </p:spPr>
        </p:cxnSp>
        <p:cxnSp>
          <p:nvCxnSpPr>
            <p:cNvPr id="72778" name="AutoShape 110"/>
            <p:cNvCxnSpPr>
              <a:cxnSpLocks noChangeShapeType="1"/>
              <a:stCxn id="263244" idx="4"/>
              <a:endCxn id="263252" idx="0"/>
            </p:cNvCxnSpPr>
            <p:nvPr/>
          </p:nvCxnSpPr>
          <p:spPr bwMode="auto">
            <a:xfrm>
              <a:off x="1896" y="2688"/>
              <a:ext cx="0" cy="192"/>
            </a:xfrm>
            <a:prstGeom prst="straightConnector1">
              <a:avLst/>
            </a:prstGeom>
            <a:noFill/>
            <a:ln w="9525">
              <a:solidFill>
                <a:schemeClr val="tx1"/>
              </a:solidFill>
              <a:round/>
              <a:headEnd/>
              <a:tailEnd/>
            </a:ln>
          </p:spPr>
        </p:cxnSp>
        <p:cxnSp>
          <p:nvCxnSpPr>
            <p:cNvPr id="72779" name="AutoShape 111"/>
            <p:cNvCxnSpPr>
              <a:cxnSpLocks noChangeShapeType="1"/>
              <a:stCxn id="263245" idx="4"/>
              <a:endCxn id="263253" idx="0"/>
            </p:cNvCxnSpPr>
            <p:nvPr/>
          </p:nvCxnSpPr>
          <p:spPr bwMode="auto">
            <a:xfrm>
              <a:off x="2520" y="2688"/>
              <a:ext cx="0" cy="192"/>
            </a:xfrm>
            <a:prstGeom prst="straightConnector1">
              <a:avLst/>
            </a:prstGeom>
            <a:noFill/>
            <a:ln w="9525">
              <a:solidFill>
                <a:schemeClr val="tx1"/>
              </a:solidFill>
              <a:round/>
              <a:headEnd/>
              <a:tailEnd/>
            </a:ln>
          </p:spPr>
        </p:cxnSp>
        <p:cxnSp>
          <p:nvCxnSpPr>
            <p:cNvPr id="72780" name="AutoShape 112"/>
            <p:cNvCxnSpPr>
              <a:cxnSpLocks noChangeShapeType="1"/>
              <a:stCxn id="263247" idx="4"/>
              <a:endCxn id="263254" idx="0"/>
            </p:cNvCxnSpPr>
            <p:nvPr/>
          </p:nvCxnSpPr>
          <p:spPr bwMode="auto">
            <a:xfrm>
              <a:off x="3816" y="2688"/>
              <a:ext cx="0" cy="192"/>
            </a:xfrm>
            <a:prstGeom prst="straightConnector1">
              <a:avLst/>
            </a:prstGeom>
            <a:noFill/>
            <a:ln w="9525">
              <a:solidFill>
                <a:schemeClr val="tx1"/>
              </a:solidFill>
              <a:round/>
              <a:headEnd/>
              <a:tailEnd/>
            </a:ln>
          </p:spPr>
        </p:cxnSp>
        <p:cxnSp>
          <p:nvCxnSpPr>
            <p:cNvPr id="72781" name="AutoShape 113"/>
            <p:cNvCxnSpPr>
              <a:cxnSpLocks noChangeShapeType="1"/>
              <a:stCxn id="263254" idx="4"/>
              <a:endCxn id="263255" idx="0"/>
            </p:cNvCxnSpPr>
            <p:nvPr/>
          </p:nvCxnSpPr>
          <p:spPr bwMode="auto">
            <a:xfrm>
              <a:off x="3816" y="3072"/>
              <a:ext cx="0" cy="144"/>
            </a:xfrm>
            <a:prstGeom prst="straightConnector1">
              <a:avLst/>
            </a:prstGeom>
            <a:noFill/>
            <a:ln w="9525">
              <a:solidFill>
                <a:schemeClr val="tx1"/>
              </a:solidFill>
              <a:round/>
              <a:headEnd/>
              <a:tailEnd/>
            </a:ln>
          </p:spPr>
        </p:cxnSp>
      </p:grpSp>
      <p:grpSp>
        <p:nvGrpSpPr>
          <p:cNvPr id="3" name="Group 114"/>
          <p:cNvGrpSpPr>
            <a:grpSpLocks/>
          </p:cNvGrpSpPr>
          <p:nvPr/>
        </p:nvGrpSpPr>
        <p:grpSpPr bwMode="auto">
          <a:xfrm>
            <a:off x="152400" y="1539875"/>
            <a:ext cx="4191000" cy="822325"/>
            <a:chOff x="96" y="970"/>
            <a:chExt cx="2640" cy="518"/>
          </a:xfrm>
        </p:grpSpPr>
        <p:grpSp>
          <p:nvGrpSpPr>
            <p:cNvPr id="72724" name="Group 115"/>
            <p:cNvGrpSpPr>
              <a:grpSpLocks/>
            </p:cNvGrpSpPr>
            <p:nvPr/>
          </p:nvGrpSpPr>
          <p:grpSpPr bwMode="auto">
            <a:xfrm>
              <a:off x="96" y="970"/>
              <a:ext cx="1392" cy="518"/>
              <a:chOff x="96" y="970"/>
              <a:chExt cx="1392" cy="518"/>
            </a:xfrm>
          </p:grpSpPr>
          <p:sp>
            <p:nvSpPr>
              <p:cNvPr id="263284" name="Text Box 116"/>
              <p:cNvSpPr txBox="1">
                <a:spLocks noChangeArrowheads="1"/>
              </p:cNvSpPr>
              <p:nvPr/>
            </p:nvSpPr>
            <p:spPr bwMode="auto">
              <a:xfrm>
                <a:off x="96" y="970"/>
                <a:ext cx="907" cy="518"/>
              </a:xfrm>
              <a:prstGeom prst="rect">
                <a:avLst/>
              </a:prstGeom>
              <a:noFill/>
              <a:ln w="9525">
                <a:noFill/>
                <a:miter lim="800000"/>
                <a:headEnd/>
                <a:tailEnd/>
              </a:ln>
              <a:effectLst/>
            </p:spPr>
            <p:txBody>
              <a:bodyPr wrap="none">
                <a:prstTxWarp prst="textNoShape">
                  <a:avLst/>
                </a:prstTxWarp>
                <a:spAutoFit/>
              </a:bodyPr>
              <a:lstStyle/>
              <a:p>
                <a:r>
                  <a:rPr lang="en-US" sz="2400" u="sng">
                    <a:solidFill>
                      <a:srgbClr val="800080"/>
                    </a:solidFill>
                    <a:effectLst>
                      <a:outerShdw blurRad="38100" dist="38100" dir="2700000" algn="tl">
                        <a:srgbClr val="DDDDDD"/>
                      </a:outerShdw>
                    </a:effectLst>
                    <a:latin typeface="Comic Sans MS" charset="0"/>
                  </a:rPr>
                  <a:t>Denotes:</a:t>
                </a:r>
              </a:p>
              <a:p>
                <a:r>
                  <a:rPr lang="en-US" sz="2400">
                    <a:solidFill>
                      <a:srgbClr val="CC0000"/>
                    </a:solidFill>
                    <a:effectLst>
                      <a:outerShdw blurRad="38100" dist="38100" dir="2700000" algn="tl">
                        <a:srgbClr val="DDDDDD"/>
                      </a:outerShdw>
                    </a:effectLst>
                    <a:latin typeface="Comic Sans MS" charset="0"/>
                  </a:rPr>
                  <a:t>SA</a:t>
                </a:r>
                <a:endParaRPr lang="en-US" sz="2000">
                  <a:solidFill>
                    <a:srgbClr val="000099"/>
                  </a:solidFill>
                  <a:effectLst>
                    <a:outerShdw blurRad="38100" dist="38100" dir="2700000" algn="tl">
                      <a:srgbClr val="DDDDDD"/>
                    </a:outerShdw>
                  </a:effectLst>
                  <a:latin typeface="Comic Sans MS" charset="0"/>
                </a:endParaRPr>
              </a:p>
            </p:txBody>
          </p:sp>
          <p:sp>
            <p:nvSpPr>
              <p:cNvPr id="72727" name="AutoShape 117"/>
              <p:cNvSpPr>
                <a:spLocks noChangeArrowheads="1"/>
              </p:cNvSpPr>
              <p:nvPr/>
            </p:nvSpPr>
            <p:spPr bwMode="auto">
              <a:xfrm rot="-5400000">
                <a:off x="1171" y="941"/>
                <a:ext cx="201"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14400 h 21600"/>
                  <a:gd name="T20" fmla="*/ 1848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p:spPr>
            <p:txBody>
              <a:bodyPr wrap="none" anchor="ctr">
                <a:prstTxWarp prst="textNoShape">
                  <a:avLst/>
                </a:prstTxWarp>
              </a:bodyPr>
              <a:lstStyle/>
              <a:p>
                <a:endParaRPr lang="en-US"/>
              </a:p>
            </p:txBody>
          </p:sp>
        </p:grpSp>
        <p:cxnSp>
          <p:nvCxnSpPr>
            <p:cNvPr id="72725" name="AutoShape 118"/>
            <p:cNvCxnSpPr>
              <a:cxnSpLocks noChangeShapeType="1"/>
              <a:stCxn id="263229" idx="2"/>
              <a:endCxn id="263230" idx="6"/>
            </p:cNvCxnSpPr>
            <p:nvPr/>
          </p:nvCxnSpPr>
          <p:spPr bwMode="auto">
            <a:xfrm flipH="1">
              <a:off x="1536" y="1200"/>
              <a:ext cx="1200" cy="192"/>
            </a:xfrm>
            <a:prstGeom prst="straightConnector1">
              <a:avLst/>
            </a:prstGeom>
            <a:noFill/>
            <a:ln w="38100">
              <a:solidFill>
                <a:srgbClr val="CC0000"/>
              </a:solidFill>
              <a:round/>
              <a:headEnd/>
              <a:tailEnd/>
            </a:ln>
          </p:spPr>
        </p:cxnSp>
      </p:grpSp>
      <p:grpSp>
        <p:nvGrpSpPr>
          <p:cNvPr id="5" name="Group 119"/>
          <p:cNvGrpSpPr>
            <a:grpSpLocks/>
          </p:cNvGrpSpPr>
          <p:nvPr/>
        </p:nvGrpSpPr>
        <p:grpSpPr bwMode="auto">
          <a:xfrm>
            <a:off x="3733800" y="1905000"/>
            <a:ext cx="3255963" cy="930275"/>
            <a:chOff x="2352" y="1200"/>
            <a:chExt cx="2051" cy="586"/>
          </a:xfrm>
        </p:grpSpPr>
        <p:grpSp>
          <p:nvGrpSpPr>
            <p:cNvPr id="72719" name="Group 120"/>
            <p:cNvGrpSpPr>
              <a:grpSpLocks/>
            </p:cNvGrpSpPr>
            <p:nvPr/>
          </p:nvGrpSpPr>
          <p:grpSpPr bwMode="auto">
            <a:xfrm>
              <a:off x="2352" y="1296"/>
              <a:ext cx="1344" cy="490"/>
              <a:chOff x="2352" y="1296"/>
              <a:chExt cx="1344" cy="490"/>
            </a:xfrm>
          </p:grpSpPr>
          <p:sp>
            <p:nvSpPr>
              <p:cNvPr id="263289" name="Text Box 121"/>
              <p:cNvSpPr txBox="1">
                <a:spLocks noChangeArrowheads="1"/>
              </p:cNvSpPr>
              <p:nvPr/>
            </p:nvSpPr>
            <p:spPr bwMode="auto">
              <a:xfrm>
                <a:off x="2352" y="1296"/>
                <a:ext cx="1344" cy="288"/>
              </a:xfrm>
              <a:prstGeom prst="rect">
                <a:avLst/>
              </a:prstGeom>
              <a:noFill/>
              <a:ln w="9525">
                <a:noFill/>
                <a:miter lim="800000"/>
                <a:headEnd/>
                <a:tailEnd/>
              </a:ln>
              <a:effectLst/>
            </p:spPr>
            <p:txBody>
              <a:bodyPr>
                <a:prstTxWarp prst="textNoShape">
                  <a:avLst/>
                </a:prstTxWarp>
                <a:spAutoFit/>
              </a:bodyPr>
              <a:lstStyle/>
              <a:p>
                <a:r>
                  <a:rPr lang="en-US" sz="2400" u="sng">
                    <a:solidFill>
                      <a:srgbClr val="800080"/>
                    </a:solidFill>
                    <a:effectLst>
                      <a:outerShdw blurRad="38100" dist="38100" dir="2700000" algn="tl">
                        <a:srgbClr val="DDDDDD"/>
                      </a:outerShdw>
                    </a:effectLst>
                    <a:latin typeface="Comic Sans MS" charset="0"/>
                  </a:rPr>
                  <a:t>Denotes:</a:t>
                </a:r>
                <a:r>
                  <a:rPr lang="en-US" sz="2400">
                    <a:solidFill>
                      <a:srgbClr val="CC0000"/>
                    </a:solidFill>
                    <a:effectLst>
                      <a:outerShdw blurRad="38100" dist="38100" dir="2700000" algn="tl">
                        <a:srgbClr val="DDDDDD"/>
                      </a:outerShdw>
                    </a:effectLst>
                    <a:latin typeface="Comic Sans MS" charset="0"/>
                  </a:rPr>
                  <a:t>SDA</a:t>
                </a:r>
                <a:endParaRPr lang="en-US" sz="2400">
                  <a:solidFill>
                    <a:srgbClr val="800080"/>
                  </a:solidFill>
                  <a:effectLst>
                    <a:outerShdw blurRad="38100" dist="38100" dir="2700000" algn="tl">
                      <a:srgbClr val="DDDDDD"/>
                    </a:outerShdw>
                  </a:effectLst>
                  <a:latin typeface="Comic Sans MS" charset="0"/>
                </a:endParaRPr>
              </a:p>
            </p:txBody>
          </p:sp>
          <p:sp>
            <p:nvSpPr>
              <p:cNvPr id="72723" name="AutoShape 122"/>
              <p:cNvSpPr>
                <a:spLocks noChangeArrowheads="1"/>
              </p:cNvSpPr>
              <p:nvPr/>
            </p:nvSpPr>
            <p:spPr bwMode="auto">
              <a:xfrm flipH="1">
                <a:off x="3063" y="1584"/>
                <a:ext cx="537" cy="20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14436 h 21600"/>
                  <a:gd name="T20" fmla="*/ 1850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p:spPr>
            <p:txBody>
              <a:bodyPr wrap="none" anchor="ctr">
                <a:prstTxWarp prst="textNoShape">
                  <a:avLst/>
                </a:prstTxWarp>
              </a:bodyPr>
              <a:lstStyle/>
              <a:p>
                <a:endParaRPr lang="en-US"/>
              </a:p>
            </p:txBody>
          </p:sp>
        </p:grpSp>
        <p:cxnSp>
          <p:nvCxnSpPr>
            <p:cNvPr id="72720" name="AutoShape 123"/>
            <p:cNvCxnSpPr>
              <a:cxnSpLocks noChangeShapeType="1"/>
            </p:cNvCxnSpPr>
            <p:nvPr/>
          </p:nvCxnSpPr>
          <p:spPr bwMode="auto">
            <a:xfrm>
              <a:off x="2976" y="1200"/>
              <a:ext cx="1392" cy="192"/>
            </a:xfrm>
            <a:prstGeom prst="straightConnector1">
              <a:avLst/>
            </a:prstGeom>
            <a:noFill/>
            <a:ln w="38100">
              <a:solidFill>
                <a:srgbClr val="CC0000"/>
              </a:solidFill>
              <a:round/>
              <a:headEnd/>
              <a:tailEnd/>
            </a:ln>
          </p:spPr>
        </p:cxnSp>
        <p:cxnSp>
          <p:nvCxnSpPr>
            <p:cNvPr id="72721" name="AutoShape 124"/>
            <p:cNvCxnSpPr>
              <a:cxnSpLocks noChangeShapeType="1"/>
            </p:cNvCxnSpPr>
            <p:nvPr/>
          </p:nvCxnSpPr>
          <p:spPr bwMode="auto">
            <a:xfrm flipH="1">
              <a:off x="3853" y="1460"/>
              <a:ext cx="550" cy="248"/>
            </a:xfrm>
            <a:prstGeom prst="straightConnector1">
              <a:avLst/>
            </a:prstGeom>
            <a:noFill/>
            <a:ln w="38100">
              <a:solidFill>
                <a:srgbClr val="CC0000"/>
              </a:solidFill>
              <a:round/>
              <a:headEnd/>
              <a:tailEnd/>
            </a:ln>
          </p:spPr>
        </p:cxnSp>
      </p:grpSp>
      <p:grpSp>
        <p:nvGrpSpPr>
          <p:cNvPr id="7" name="Group 125"/>
          <p:cNvGrpSpPr>
            <a:grpSpLocks/>
          </p:cNvGrpSpPr>
          <p:nvPr/>
        </p:nvGrpSpPr>
        <p:grpSpPr bwMode="auto">
          <a:xfrm>
            <a:off x="7010400" y="2317750"/>
            <a:ext cx="1819275" cy="2935288"/>
            <a:chOff x="4416" y="1460"/>
            <a:chExt cx="1146" cy="1849"/>
          </a:xfrm>
        </p:grpSpPr>
        <p:grpSp>
          <p:nvGrpSpPr>
            <p:cNvPr id="72713" name="Group 126"/>
            <p:cNvGrpSpPr>
              <a:grpSpLocks/>
            </p:cNvGrpSpPr>
            <p:nvPr/>
          </p:nvGrpSpPr>
          <p:grpSpPr bwMode="auto">
            <a:xfrm>
              <a:off x="4416" y="2736"/>
              <a:ext cx="1146" cy="573"/>
              <a:chOff x="4470" y="2781"/>
              <a:chExt cx="1146" cy="573"/>
            </a:xfrm>
          </p:grpSpPr>
          <p:sp>
            <p:nvSpPr>
              <p:cNvPr id="263295" name="Text Box 127"/>
              <p:cNvSpPr txBox="1">
                <a:spLocks noChangeArrowheads="1"/>
              </p:cNvSpPr>
              <p:nvPr/>
            </p:nvSpPr>
            <p:spPr bwMode="auto">
              <a:xfrm>
                <a:off x="4662" y="2836"/>
                <a:ext cx="954" cy="518"/>
              </a:xfrm>
              <a:prstGeom prst="rect">
                <a:avLst/>
              </a:prstGeom>
              <a:noFill/>
              <a:ln w="9525">
                <a:noFill/>
                <a:miter lim="800000"/>
                <a:headEnd/>
                <a:tailEnd/>
              </a:ln>
              <a:effectLst/>
            </p:spPr>
            <p:txBody>
              <a:bodyPr>
                <a:prstTxWarp prst="textNoShape">
                  <a:avLst/>
                </a:prstTxWarp>
                <a:spAutoFit/>
              </a:bodyPr>
              <a:lstStyle/>
              <a:p>
                <a:r>
                  <a:rPr lang="en-US" sz="2400" u="sng">
                    <a:solidFill>
                      <a:srgbClr val="800080"/>
                    </a:solidFill>
                    <a:effectLst>
                      <a:outerShdw blurRad="38100" dist="38100" dir="2700000" algn="tl">
                        <a:srgbClr val="DDDDDD"/>
                      </a:outerShdw>
                    </a:effectLst>
                    <a:latin typeface="Comic Sans MS" charset="0"/>
                  </a:rPr>
                  <a:t>Denotes:</a:t>
                </a:r>
                <a:endParaRPr lang="en-US" sz="2400">
                  <a:solidFill>
                    <a:srgbClr val="800080"/>
                  </a:solidFill>
                  <a:effectLst>
                    <a:outerShdw blurRad="38100" dist="38100" dir="2700000" algn="tl">
                      <a:srgbClr val="DDDDDD"/>
                    </a:outerShdw>
                  </a:effectLst>
                  <a:latin typeface="Comic Sans MS" charset="0"/>
                </a:endParaRPr>
              </a:p>
              <a:p>
                <a:r>
                  <a:rPr lang="en-US" sz="2400">
                    <a:solidFill>
                      <a:srgbClr val="800080"/>
                    </a:solidFill>
                    <a:effectLst>
                      <a:outerShdw blurRad="38100" dist="38100" dir="2700000" algn="tl">
                        <a:srgbClr val="DDDDDD"/>
                      </a:outerShdw>
                    </a:effectLst>
                    <a:latin typeface="Comic Sans MS" charset="0"/>
                  </a:rPr>
                  <a:t> </a:t>
                </a:r>
                <a:r>
                  <a:rPr lang="en-US" sz="2400">
                    <a:solidFill>
                      <a:srgbClr val="CC0000"/>
                    </a:solidFill>
                    <a:effectLst>
                      <a:outerShdw blurRad="38100" dist="38100" dir="2700000" algn="tl">
                        <a:srgbClr val="DDDDDD"/>
                      </a:outerShdw>
                    </a:effectLst>
                    <a:latin typeface="Comic Sans MS" charset="0"/>
                  </a:rPr>
                  <a:t>SDEBA</a:t>
                </a:r>
                <a:endParaRPr lang="en-US" sz="2000">
                  <a:solidFill>
                    <a:srgbClr val="800080"/>
                  </a:solidFill>
                  <a:effectLst>
                    <a:outerShdw blurRad="38100" dist="38100" dir="2700000" algn="tl">
                      <a:srgbClr val="DDDDDD"/>
                    </a:outerShdw>
                  </a:effectLst>
                  <a:latin typeface="Comic Sans MS" charset="0"/>
                </a:endParaRPr>
              </a:p>
            </p:txBody>
          </p:sp>
          <p:sp>
            <p:nvSpPr>
              <p:cNvPr id="72718" name="AutoShape 128"/>
              <p:cNvSpPr>
                <a:spLocks noChangeArrowheads="1"/>
              </p:cNvSpPr>
              <p:nvPr/>
            </p:nvSpPr>
            <p:spPr bwMode="auto">
              <a:xfrm rot="5400000">
                <a:off x="4321" y="2930"/>
                <a:ext cx="537" cy="2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14400 h 21600"/>
                  <a:gd name="T20" fmla="*/ 1850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CC0000"/>
              </a:solidFill>
              <a:ln w="9525">
                <a:solidFill>
                  <a:schemeClr val="tx1"/>
                </a:solidFill>
                <a:miter lim="800000"/>
                <a:headEnd/>
                <a:tailEnd/>
              </a:ln>
            </p:spPr>
            <p:txBody>
              <a:bodyPr wrap="none" anchor="ctr">
                <a:prstTxWarp prst="textNoShape">
                  <a:avLst/>
                </a:prstTxWarp>
              </a:bodyPr>
              <a:lstStyle/>
              <a:p>
                <a:endParaRPr lang="en-US"/>
              </a:p>
            </p:txBody>
          </p:sp>
        </p:grpSp>
        <p:cxnSp>
          <p:nvCxnSpPr>
            <p:cNvPr id="72714" name="AutoShape 129"/>
            <p:cNvCxnSpPr>
              <a:cxnSpLocks noChangeShapeType="1"/>
              <a:stCxn id="263231" idx="5"/>
              <a:endCxn id="263234" idx="1"/>
            </p:cNvCxnSpPr>
            <p:nvPr/>
          </p:nvCxnSpPr>
          <p:spPr bwMode="auto">
            <a:xfrm>
              <a:off x="4573" y="1460"/>
              <a:ext cx="598" cy="248"/>
            </a:xfrm>
            <a:prstGeom prst="straightConnector1">
              <a:avLst/>
            </a:prstGeom>
            <a:noFill/>
            <a:ln w="38100">
              <a:solidFill>
                <a:srgbClr val="CC0000"/>
              </a:solidFill>
              <a:round/>
              <a:headEnd/>
              <a:tailEnd/>
            </a:ln>
          </p:spPr>
        </p:cxnSp>
        <p:cxnSp>
          <p:nvCxnSpPr>
            <p:cNvPr id="72715" name="AutoShape 130"/>
            <p:cNvCxnSpPr>
              <a:cxnSpLocks noChangeShapeType="1"/>
              <a:stCxn id="263234" idx="3"/>
              <a:endCxn id="263240" idx="7"/>
            </p:cNvCxnSpPr>
            <p:nvPr/>
          </p:nvCxnSpPr>
          <p:spPr bwMode="auto">
            <a:xfrm flipH="1">
              <a:off x="4957" y="1844"/>
              <a:ext cx="214" cy="296"/>
            </a:xfrm>
            <a:prstGeom prst="straightConnector1">
              <a:avLst/>
            </a:prstGeom>
            <a:noFill/>
            <a:ln w="38100">
              <a:solidFill>
                <a:srgbClr val="CC0000"/>
              </a:solidFill>
              <a:round/>
              <a:headEnd/>
              <a:tailEnd/>
            </a:ln>
          </p:spPr>
        </p:cxnSp>
        <p:cxnSp>
          <p:nvCxnSpPr>
            <p:cNvPr id="72716" name="AutoShape 131"/>
            <p:cNvCxnSpPr>
              <a:cxnSpLocks noChangeShapeType="1"/>
              <a:stCxn id="263240" idx="3"/>
              <a:endCxn id="263248" idx="7"/>
            </p:cNvCxnSpPr>
            <p:nvPr/>
          </p:nvCxnSpPr>
          <p:spPr bwMode="auto">
            <a:xfrm flipH="1">
              <a:off x="4573" y="2276"/>
              <a:ext cx="214" cy="248"/>
            </a:xfrm>
            <a:prstGeom prst="straightConnector1">
              <a:avLst/>
            </a:prstGeom>
            <a:noFill/>
            <a:ln w="38100">
              <a:solidFill>
                <a:srgbClr val="CC0000"/>
              </a:solidFill>
              <a:round/>
              <a:headEnd/>
              <a:tailEnd/>
            </a:ln>
          </p:spPr>
        </p:cxnSp>
      </p:grpSp>
    </p:spTree>
    <p:extLst>
      <p:ext uri="{BB962C8B-B14F-4D97-AF65-F5344CB8AC3E}">
        <p14:creationId xmlns:p14="http://schemas.microsoft.com/office/powerpoint/2010/main" val="328714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5</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89" name="Rectangle 10"/>
          <p:cNvSpPr>
            <a:spLocks noChangeArrowheads="1"/>
          </p:cNvSpPr>
          <p:nvPr/>
        </p:nvSpPr>
        <p:spPr bwMode="auto">
          <a:xfrm>
            <a:off x="1295400" y="2819400"/>
            <a:ext cx="4191000" cy="29718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814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761682"/>
          </a:xfrm>
        </p:spPr>
        <p:txBody>
          <a:bodyPr/>
          <a:lstStyle/>
          <a:p>
            <a:r>
              <a:rPr lang="en-US" dirty="0"/>
              <a:t>Search for route…</a:t>
            </a:r>
          </a:p>
        </p:txBody>
      </p:sp>
      <p:sp>
        <p:nvSpPr>
          <p:cNvPr id="4" name="Slide Number Placeholder 3"/>
          <p:cNvSpPr>
            <a:spLocks noGrp="1"/>
          </p:cNvSpPr>
          <p:nvPr>
            <p:ph type="sldNum" sz="quarter" idx="12"/>
          </p:nvPr>
        </p:nvSpPr>
        <p:spPr/>
        <p:txBody>
          <a:bodyPr/>
          <a:lstStyle/>
          <a:p>
            <a:fld id="{E1C57F5E-EB8A-2C43-B417-A9B425085EF9}" type="slidenum">
              <a:rPr lang="en-US" smtClean="0"/>
              <a:pPr/>
              <a:t>50</a:t>
            </a:fld>
            <a:endParaRPr lang="en-US"/>
          </a:p>
        </p:txBody>
      </p:sp>
      <p:pic>
        <p:nvPicPr>
          <p:cNvPr id="5" name="Picture 4"/>
          <p:cNvPicPr>
            <a:picLocks noChangeAspect="1"/>
          </p:cNvPicPr>
          <p:nvPr/>
        </p:nvPicPr>
        <p:blipFill>
          <a:blip r:embed="rId2"/>
          <a:stretch>
            <a:fillRect/>
          </a:stretch>
        </p:blipFill>
        <p:spPr>
          <a:xfrm>
            <a:off x="838200" y="914400"/>
            <a:ext cx="7849932" cy="5257800"/>
          </a:xfrm>
          <a:prstGeom prst="rect">
            <a:avLst/>
          </a:prstGeom>
        </p:spPr>
      </p:pic>
      <p:sp>
        <p:nvSpPr>
          <p:cNvPr id="7" name="Oval 6"/>
          <p:cNvSpPr/>
          <p:nvPr/>
        </p:nvSpPr>
        <p:spPr>
          <a:xfrm>
            <a:off x="5638800" y="4343400"/>
            <a:ext cx="609600" cy="609600"/>
          </a:xfrm>
          <a:prstGeom prst="ellipse">
            <a:avLst/>
          </a:prstGeom>
          <a:solidFill>
            <a:schemeClr val="accent1">
              <a:satMod val="110000"/>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371600" y="2057400"/>
            <a:ext cx="609600" cy="609600"/>
          </a:xfrm>
          <a:prstGeom prst="ellipse">
            <a:avLst/>
          </a:prstGeom>
          <a:solidFill>
            <a:srgbClr val="008000">
              <a:alpha val="36000"/>
            </a:srgb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65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a:xfrm>
            <a:off x="457200" y="-228600"/>
            <a:ext cx="8382000" cy="1371600"/>
          </a:xfrm>
        </p:spPr>
        <p:txBody>
          <a:bodyPr/>
          <a:lstStyle/>
          <a:p>
            <a:r>
              <a:rPr lang="en-US" dirty="0"/>
              <a:t>General search example</a:t>
            </a:r>
          </a:p>
        </p:txBody>
      </p:sp>
      <p:sp>
        <p:nvSpPr>
          <p:cNvPr id="73731" name="Slide Number Placeholder 4"/>
          <p:cNvSpPr>
            <a:spLocks noGrp="1"/>
          </p:cNvSpPr>
          <p:nvPr>
            <p:ph type="sldNum" sz="quarter" idx="12"/>
          </p:nvPr>
        </p:nvSpPr>
        <p:spPr>
          <a:noFill/>
        </p:spPr>
        <p:txBody>
          <a:bodyPr/>
          <a:lstStyle/>
          <a:p>
            <a:fld id="{23CDEA14-77BE-8643-8B1D-4FC2743877D4}" type="slidenum">
              <a:rPr lang="en-US" smtClean="0"/>
              <a:pPr/>
              <a:t>51</a:t>
            </a:fld>
            <a:endParaRPr lang="en-US"/>
          </a:p>
        </p:txBody>
      </p:sp>
      <p:pic>
        <p:nvPicPr>
          <p:cNvPr id="73733" name="Picture 3"/>
          <p:cNvPicPr>
            <a:picLocks noChangeAspect="1" noChangeArrowheads="1"/>
          </p:cNvPicPr>
          <p:nvPr/>
        </p:nvPicPr>
        <p:blipFill>
          <a:blip r:embed="rId2">
            <a:lum contrast="6000"/>
          </a:blip>
          <a:srcRect/>
          <a:stretch>
            <a:fillRect/>
          </a:stretch>
        </p:blipFill>
        <p:spPr bwMode="auto">
          <a:xfrm>
            <a:off x="3657600" y="1481138"/>
            <a:ext cx="1736725" cy="957262"/>
          </a:xfrm>
          <a:prstGeom prst="rect">
            <a:avLst/>
          </a:prstGeom>
          <a:noFill/>
          <a:ln w="9525">
            <a:noFill/>
            <a:miter lim="800000"/>
            <a:headEnd/>
            <a:tailEnd/>
          </a:ln>
        </p:spPr>
      </p:pic>
    </p:spTree>
    <p:extLst>
      <p:ext uri="{BB962C8B-B14F-4D97-AF65-F5344CB8AC3E}">
        <p14:creationId xmlns:p14="http://schemas.microsoft.com/office/powerpoint/2010/main" val="2667726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a:xfrm>
            <a:off x="457200" y="-228600"/>
            <a:ext cx="7620000" cy="1371600"/>
          </a:xfrm>
        </p:spPr>
        <p:txBody>
          <a:bodyPr/>
          <a:lstStyle/>
          <a:p>
            <a:r>
              <a:rPr lang="en-US" dirty="0"/>
              <a:t>General search example</a:t>
            </a:r>
          </a:p>
        </p:txBody>
      </p:sp>
      <p:sp>
        <p:nvSpPr>
          <p:cNvPr id="74755" name="Slide Number Placeholder 4"/>
          <p:cNvSpPr>
            <a:spLocks noGrp="1"/>
          </p:cNvSpPr>
          <p:nvPr>
            <p:ph type="sldNum" sz="quarter" idx="12"/>
          </p:nvPr>
        </p:nvSpPr>
        <p:spPr>
          <a:noFill/>
        </p:spPr>
        <p:txBody>
          <a:bodyPr/>
          <a:lstStyle/>
          <a:p>
            <a:fld id="{8B3FBB8E-BB11-834E-B940-AF44ED9B28FA}" type="slidenum">
              <a:rPr lang="en-US" smtClean="0"/>
              <a:pPr/>
              <a:t>52</a:t>
            </a:fld>
            <a:endParaRPr lang="en-US"/>
          </a:p>
        </p:txBody>
      </p:sp>
      <p:pic>
        <p:nvPicPr>
          <p:cNvPr id="74757" name="Picture 4"/>
          <p:cNvPicPr>
            <a:picLocks noChangeAspect="1" noChangeArrowheads="1"/>
          </p:cNvPicPr>
          <p:nvPr/>
        </p:nvPicPr>
        <p:blipFill>
          <a:blip r:embed="rId2">
            <a:lum contrast="6000"/>
          </a:blip>
          <a:srcRect/>
          <a:stretch>
            <a:fillRect/>
          </a:stretch>
        </p:blipFill>
        <p:spPr bwMode="auto">
          <a:xfrm>
            <a:off x="1781175" y="1295400"/>
            <a:ext cx="5457825" cy="2687638"/>
          </a:xfrm>
          <a:prstGeom prst="rect">
            <a:avLst/>
          </a:prstGeom>
          <a:noFill/>
          <a:ln w="9525">
            <a:noFill/>
            <a:miter lim="800000"/>
            <a:headEnd/>
            <a:tailEnd/>
          </a:ln>
        </p:spPr>
      </p:pic>
    </p:spTree>
    <p:extLst>
      <p:ext uri="{BB962C8B-B14F-4D97-AF65-F5344CB8AC3E}">
        <p14:creationId xmlns:p14="http://schemas.microsoft.com/office/powerpoint/2010/main" val="3608077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457200" y="-228600"/>
            <a:ext cx="8153400" cy="1371600"/>
          </a:xfrm>
        </p:spPr>
        <p:txBody>
          <a:bodyPr/>
          <a:lstStyle/>
          <a:p>
            <a:r>
              <a:rPr lang="en-US" dirty="0"/>
              <a:t>General search example</a:t>
            </a:r>
          </a:p>
        </p:txBody>
      </p:sp>
      <p:sp>
        <p:nvSpPr>
          <p:cNvPr id="75779" name="Slide Number Placeholder 4"/>
          <p:cNvSpPr>
            <a:spLocks noGrp="1"/>
          </p:cNvSpPr>
          <p:nvPr>
            <p:ph type="sldNum" sz="quarter" idx="12"/>
          </p:nvPr>
        </p:nvSpPr>
        <p:spPr>
          <a:noFill/>
        </p:spPr>
        <p:txBody>
          <a:bodyPr/>
          <a:lstStyle/>
          <a:p>
            <a:fld id="{6FB9D357-E1A4-CD47-80F6-C91F557770F3}" type="slidenum">
              <a:rPr lang="en-US" smtClean="0"/>
              <a:pPr/>
              <a:t>53</a:t>
            </a:fld>
            <a:endParaRPr lang="en-US"/>
          </a:p>
        </p:txBody>
      </p:sp>
      <p:pic>
        <p:nvPicPr>
          <p:cNvPr id="75781" name="Picture 4"/>
          <p:cNvPicPr>
            <a:picLocks noChangeAspect="1" noChangeArrowheads="1"/>
          </p:cNvPicPr>
          <p:nvPr/>
        </p:nvPicPr>
        <p:blipFill>
          <a:blip r:embed="rId2">
            <a:lum contrast="6000"/>
          </a:blip>
          <a:srcRect/>
          <a:stretch>
            <a:fillRect/>
          </a:stretch>
        </p:blipFill>
        <p:spPr bwMode="auto">
          <a:xfrm>
            <a:off x="990600" y="1447800"/>
            <a:ext cx="7092950" cy="4048125"/>
          </a:xfrm>
          <a:prstGeom prst="rect">
            <a:avLst/>
          </a:prstGeom>
          <a:noFill/>
          <a:ln w="9525">
            <a:noFill/>
            <a:miter lim="800000"/>
            <a:headEnd/>
            <a:tailEnd/>
          </a:ln>
        </p:spPr>
      </p:pic>
    </p:spTree>
    <p:extLst>
      <p:ext uri="{BB962C8B-B14F-4D97-AF65-F5344CB8AC3E}">
        <p14:creationId xmlns:p14="http://schemas.microsoft.com/office/powerpoint/2010/main" val="4179333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p:cNvSpPr>
            <a:spLocks noGrp="1" noChangeArrowheads="1"/>
          </p:cNvSpPr>
          <p:nvPr>
            <p:ph type="title"/>
          </p:nvPr>
        </p:nvSpPr>
        <p:spPr>
          <a:xfrm>
            <a:off x="457200" y="-228600"/>
            <a:ext cx="7010400" cy="1371600"/>
          </a:xfrm>
        </p:spPr>
        <p:txBody>
          <a:bodyPr/>
          <a:lstStyle/>
          <a:p>
            <a:r>
              <a:rPr lang="en-US" dirty="0"/>
              <a:t>General search example</a:t>
            </a:r>
          </a:p>
        </p:txBody>
      </p:sp>
      <p:sp>
        <p:nvSpPr>
          <p:cNvPr id="76803" name="Slide Number Placeholder 4"/>
          <p:cNvSpPr>
            <a:spLocks noGrp="1"/>
          </p:cNvSpPr>
          <p:nvPr>
            <p:ph type="sldNum" sz="quarter" idx="12"/>
          </p:nvPr>
        </p:nvSpPr>
        <p:spPr>
          <a:noFill/>
        </p:spPr>
        <p:txBody>
          <a:bodyPr/>
          <a:lstStyle/>
          <a:p>
            <a:fld id="{EA7124A2-4915-D641-B76C-BBEF88EFC673}" type="slidenum">
              <a:rPr lang="en-US" smtClean="0"/>
              <a:pPr/>
              <a:t>54</a:t>
            </a:fld>
            <a:endParaRPr lang="en-US"/>
          </a:p>
        </p:txBody>
      </p:sp>
      <p:sp>
        <p:nvSpPr>
          <p:cNvPr id="76804" name="Rectangle 6"/>
          <p:cNvSpPr>
            <a:spLocks noChangeArrowheads="1"/>
          </p:cNvSpPr>
          <p:nvPr/>
        </p:nvSpPr>
        <p:spPr bwMode="auto">
          <a:xfrm>
            <a:off x="3505200" y="6324600"/>
            <a:ext cx="2057400" cy="3810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pic>
        <p:nvPicPr>
          <p:cNvPr id="76806" name="Picture 4"/>
          <p:cNvPicPr>
            <a:picLocks noChangeAspect="1" noChangeArrowheads="1"/>
          </p:cNvPicPr>
          <p:nvPr/>
        </p:nvPicPr>
        <p:blipFill>
          <a:blip r:embed="rId2">
            <a:lum contrast="6000"/>
          </a:blip>
          <a:srcRect/>
          <a:stretch>
            <a:fillRect/>
          </a:stretch>
        </p:blipFill>
        <p:spPr bwMode="auto">
          <a:xfrm>
            <a:off x="762000" y="1295400"/>
            <a:ext cx="7285038" cy="5245100"/>
          </a:xfrm>
          <a:prstGeom prst="rect">
            <a:avLst/>
          </a:prstGeom>
          <a:noFill/>
          <a:ln w="9525">
            <a:noFill/>
            <a:miter lim="800000"/>
            <a:headEnd/>
            <a:tailEnd/>
          </a:ln>
        </p:spPr>
      </p:pic>
      <p:sp>
        <p:nvSpPr>
          <p:cNvPr id="76807" name="Oval 5"/>
          <p:cNvSpPr>
            <a:spLocks noChangeArrowheads="1"/>
          </p:cNvSpPr>
          <p:nvPr/>
        </p:nvSpPr>
        <p:spPr bwMode="auto">
          <a:xfrm>
            <a:off x="5756275" y="5715000"/>
            <a:ext cx="1330325" cy="685800"/>
          </a:xfrm>
          <a:prstGeom prst="ellipse">
            <a:avLst/>
          </a:prstGeom>
          <a:noFill/>
          <a:ln w="57150">
            <a:solidFill>
              <a:srgbClr val="CC3300"/>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726489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71600"/>
          </a:xfrm>
        </p:spPr>
        <p:txBody>
          <a:bodyPr/>
          <a:lstStyle/>
          <a:p>
            <a:r>
              <a:rPr lang="en-US" dirty="0"/>
              <a:t>Graph Search Problems</a:t>
            </a:r>
          </a:p>
        </p:txBody>
      </p:sp>
      <p:sp>
        <p:nvSpPr>
          <p:cNvPr id="3" name="Content Placeholder 2"/>
          <p:cNvSpPr>
            <a:spLocks noGrp="1"/>
          </p:cNvSpPr>
          <p:nvPr>
            <p:ph idx="1"/>
          </p:nvPr>
        </p:nvSpPr>
        <p:spPr/>
        <p:txBody>
          <a:bodyPr/>
          <a:lstStyle/>
          <a:p>
            <a:r>
              <a:rPr lang="en-US" dirty="0"/>
              <a:t>Tree Search may get stuck when searching graphs:</a:t>
            </a:r>
          </a:p>
          <a:p>
            <a:pPr lvl="1"/>
            <a:r>
              <a:rPr lang="en-US" dirty="0"/>
              <a:t>Breadth first version: may re-visit already visited states</a:t>
            </a:r>
          </a:p>
          <a:p>
            <a:pPr lvl="1"/>
            <a:r>
              <a:rPr lang="en-US" dirty="0"/>
              <a:t>Depth first version: may get stuck in infinite loop</a:t>
            </a:r>
          </a:p>
        </p:txBody>
      </p:sp>
    </p:spTree>
    <p:extLst>
      <p:ext uri="{BB962C8B-B14F-4D97-AF65-F5344CB8AC3E}">
        <p14:creationId xmlns:p14="http://schemas.microsoft.com/office/powerpoint/2010/main" val="1615711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761682"/>
          </a:xfrm>
        </p:spPr>
        <p:txBody>
          <a:bodyPr/>
          <a:lstStyle/>
          <a:p>
            <a:r>
              <a:rPr lang="en-US" dirty="0"/>
              <a:t>Looping Problems</a:t>
            </a:r>
          </a:p>
        </p:txBody>
      </p:sp>
      <p:sp>
        <p:nvSpPr>
          <p:cNvPr id="4" name="Slide Number Placeholder 3"/>
          <p:cNvSpPr>
            <a:spLocks noGrp="1"/>
          </p:cNvSpPr>
          <p:nvPr>
            <p:ph type="sldNum" sz="quarter" idx="12"/>
          </p:nvPr>
        </p:nvSpPr>
        <p:spPr/>
        <p:txBody>
          <a:bodyPr/>
          <a:lstStyle/>
          <a:p>
            <a:fld id="{E1C57F5E-EB8A-2C43-B417-A9B425085EF9}" type="slidenum">
              <a:rPr lang="en-US" smtClean="0"/>
              <a:pPr/>
              <a:t>56</a:t>
            </a:fld>
            <a:endParaRPr lang="en-US"/>
          </a:p>
        </p:txBody>
      </p:sp>
      <p:pic>
        <p:nvPicPr>
          <p:cNvPr id="5" name="Picture 4"/>
          <p:cNvPicPr>
            <a:picLocks noChangeAspect="1"/>
          </p:cNvPicPr>
          <p:nvPr/>
        </p:nvPicPr>
        <p:blipFill>
          <a:blip r:embed="rId2"/>
          <a:stretch>
            <a:fillRect/>
          </a:stretch>
        </p:blipFill>
        <p:spPr>
          <a:xfrm>
            <a:off x="838200" y="914400"/>
            <a:ext cx="7849932" cy="5257800"/>
          </a:xfrm>
          <a:prstGeom prst="rect">
            <a:avLst/>
          </a:prstGeom>
        </p:spPr>
      </p:pic>
      <p:sp>
        <p:nvSpPr>
          <p:cNvPr id="7" name="Oval 6"/>
          <p:cNvSpPr/>
          <p:nvPr/>
        </p:nvSpPr>
        <p:spPr>
          <a:xfrm>
            <a:off x="5638800" y="4343400"/>
            <a:ext cx="609600" cy="609600"/>
          </a:xfrm>
          <a:prstGeom prst="ellipse">
            <a:avLst/>
          </a:prstGeom>
          <a:solidFill>
            <a:schemeClr val="accent1">
              <a:satMod val="110000"/>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371600" y="2057400"/>
            <a:ext cx="609600" cy="609600"/>
          </a:xfrm>
          <a:prstGeom prst="ellipse">
            <a:avLst/>
          </a:prstGeom>
          <a:solidFill>
            <a:srgbClr val="008000">
              <a:alpha val="36000"/>
            </a:srgb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447800" y="2133600"/>
            <a:ext cx="381000" cy="381000"/>
          </a:xfrm>
          <a:prstGeom prst="ellipse">
            <a:avLst/>
          </a:prstGeom>
          <a:solidFill>
            <a:schemeClr val="accent2">
              <a:lumMod val="40000"/>
              <a:lumOff val="60000"/>
              <a:alpha val="5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048000" y="2667000"/>
            <a:ext cx="381000" cy="381000"/>
          </a:xfrm>
          <a:prstGeom prst="ellipse">
            <a:avLst/>
          </a:prstGeom>
          <a:solidFill>
            <a:schemeClr val="accent2">
              <a:lumMod val="40000"/>
              <a:lumOff val="60000"/>
              <a:alpha val="5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981200" y="1066800"/>
            <a:ext cx="381000" cy="381000"/>
          </a:xfrm>
          <a:prstGeom prst="ellipse">
            <a:avLst/>
          </a:prstGeom>
          <a:solidFill>
            <a:schemeClr val="accent2">
              <a:lumMod val="40000"/>
              <a:lumOff val="60000"/>
              <a:alpha val="5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676400" y="1600200"/>
            <a:ext cx="381000" cy="381000"/>
          </a:xfrm>
          <a:prstGeom prst="ellipse">
            <a:avLst/>
          </a:prstGeom>
          <a:solidFill>
            <a:schemeClr val="accent2">
              <a:lumMod val="40000"/>
              <a:lumOff val="60000"/>
              <a:alpha val="5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1447800" y="2133600"/>
            <a:ext cx="381000" cy="381000"/>
          </a:xfrm>
          <a:prstGeom prst="ellipse">
            <a:avLst/>
          </a:prstGeom>
          <a:solidFill>
            <a:schemeClr val="accent2">
              <a:lumMod val="40000"/>
              <a:lumOff val="60000"/>
              <a:alpha val="5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96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animBg="1"/>
      <p:bldP spid="10" grpId="1" animBg="1"/>
      <p:bldP spid="11" grpId="0" animBg="1"/>
      <p:bldP spid="11" grpId="1" animBg="1"/>
      <p:bldP spid="12" grpId="0" animBg="1"/>
      <p:bldP spid="12" grpId="1" animBg="1"/>
      <p:bldP spid="14" grpId="0" animBg="1"/>
      <p:bldP spid="14"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Tree Search…</a:t>
            </a:r>
          </a:p>
        </p:txBody>
      </p:sp>
      <p:sp>
        <p:nvSpPr>
          <p:cNvPr id="6" name="Rectangle 4"/>
          <p:cNvSpPr>
            <a:spLocks noChangeArrowheads="1"/>
          </p:cNvSpPr>
          <p:nvPr/>
        </p:nvSpPr>
        <p:spPr bwMode="auto">
          <a:xfrm>
            <a:off x="457200" y="1828800"/>
            <a:ext cx="8061325" cy="2963863"/>
          </a:xfrm>
          <a:prstGeom prst="rect">
            <a:avLst/>
          </a:prstGeom>
          <a:solidFill>
            <a:srgbClr val="FFFFFF"/>
          </a:solidFill>
          <a:ln w="19050">
            <a:solidFill>
              <a:schemeClr val="tx1"/>
            </a:solidFill>
            <a:miter lim="800000"/>
            <a:headEnd/>
            <a:tailEnd/>
          </a:ln>
        </p:spPr>
        <p:txBody>
          <a:bodyPr wrap="none" anchor="ctr">
            <a:prstTxWarp prst="textNoShape">
              <a:avLst/>
            </a:prstTxWarp>
          </a:bodyPr>
          <a:lstStyle/>
          <a:p>
            <a:pPr eaLnBrk="1" hangingPunct="1">
              <a:spcBef>
                <a:spcPct val="20000"/>
              </a:spcBef>
              <a:buClr>
                <a:srgbClr val="3C0000"/>
              </a:buClr>
              <a:buFont typeface="Wingdings" charset="2"/>
              <a:buNone/>
            </a:pPr>
            <a:r>
              <a:rPr kumimoji="1" lang="en-US" sz="2000" b="1" dirty="0"/>
              <a:t>function</a:t>
            </a:r>
            <a:r>
              <a:rPr kumimoji="1" lang="en-US" sz="2000" dirty="0"/>
              <a:t> TREE-</a:t>
            </a:r>
            <a:r>
              <a:rPr kumimoji="1" lang="en-US" sz="2000" dirty="0" err="1"/>
              <a:t>SEARCH(</a:t>
            </a:r>
            <a:r>
              <a:rPr kumimoji="1" lang="en-US" sz="2000" i="1" dirty="0" err="1"/>
              <a:t>problem</a:t>
            </a:r>
            <a:r>
              <a:rPr kumimoji="1" lang="en-US" sz="2000" dirty="0"/>
              <a:t>) </a:t>
            </a:r>
            <a:r>
              <a:rPr kumimoji="1" lang="en-US" sz="2000" b="1" dirty="0"/>
              <a:t>return</a:t>
            </a:r>
            <a:r>
              <a:rPr kumimoji="1" lang="en-US" sz="2000" dirty="0"/>
              <a:t> a solution or failure</a:t>
            </a:r>
          </a:p>
          <a:p>
            <a:pPr eaLnBrk="1" hangingPunct="1">
              <a:spcBef>
                <a:spcPct val="20000"/>
              </a:spcBef>
              <a:buClr>
                <a:srgbClr val="3C0000"/>
              </a:buClr>
              <a:buFont typeface="Wingdings" charset="2"/>
              <a:buNone/>
            </a:pPr>
            <a:r>
              <a:rPr kumimoji="1" lang="en-US" sz="2000" dirty="0"/>
              <a:t>    </a:t>
            </a:r>
            <a:r>
              <a:rPr kumimoji="1" lang="en-US" sz="2000" i="1" dirty="0"/>
              <a:t>frontier</a:t>
            </a:r>
            <a:r>
              <a:rPr kumimoji="1" lang="en-US" sz="2000" dirty="0"/>
              <a:t> </a:t>
            </a:r>
            <a:r>
              <a:rPr kumimoji="1" lang="en-US" sz="2000" dirty="0" err="1">
                <a:sym typeface="Symbol" charset="2"/>
              </a:rPr>
              <a:t></a:t>
            </a:r>
            <a:r>
              <a:rPr kumimoji="1" lang="en-US" sz="2000" dirty="0">
                <a:sym typeface="Symbol" charset="2"/>
              </a:rPr>
              <a:t> MAKE-QUEUE(</a:t>
            </a:r>
            <a:r>
              <a:rPr kumimoji="1" lang="en-US" sz="2000" dirty="0"/>
              <a:t>MAKE-</a:t>
            </a:r>
            <a:r>
              <a:rPr kumimoji="1" lang="en-US" sz="2000" dirty="0" err="1"/>
              <a:t>NODE(problem.INITIAL</a:t>
            </a:r>
            <a:r>
              <a:rPr kumimoji="1" lang="en-US" sz="2000" dirty="0"/>
              <a:t>-STATE))</a:t>
            </a:r>
          </a:p>
          <a:p>
            <a:pPr eaLnBrk="1" hangingPunct="1">
              <a:spcBef>
                <a:spcPct val="20000"/>
              </a:spcBef>
              <a:buClr>
                <a:srgbClr val="3C0000"/>
              </a:buClr>
              <a:buFont typeface="Wingdings" charset="2"/>
              <a:buNone/>
            </a:pPr>
            <a:r>
              <a:rPr kumimoji="1" lang="en-US" sz="2000" dirty="0"/>
              <a:t>    </a:t>
            </a:r>
            <a:r>
              <a:rPr kumimoji="1" lang="en-US" sz="2000" b="1" dirty="0"/>
              <a:t>loop do</a:t>
            </a:r>
            <a:endParaRPr kumimoji="1" lang="en-US" sz="2000" dirty="0"/>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EMPTY?(</a:t>
            </a:r>
            <a:r>
              <a:rPr kumimoji="1" lang="en-US" sz="2000" i="1" dirty="0" err="1"/>
              <a:t>frontier</a:t>
            </a:r>
            <a:r>
              <a:rPr kumimoji="1" lang="en-US" sz="2000" dirty="0"/>
              <a:t>) </a:t>
            </a:r>
            <a:r>
              <a:rPr kumimoji="1" lang="en-US" sz="2000" b="1" dirty="0"/>
              <a:t>then return </a:t>
            </a:r>
            <a:r>
              <a:rPr kumimoji="1" lang="en-US" sz="2000" dirty="0"/>
              <a:t>failure</a:t>
            </a:r>
          </a:p>
          <a:p>
            <a:pPr eaLnBrk="1" hangingPunct="1">
              <a:spcBef>
                <a:spcPct val="20000"/>
              </a:spcBef>
              <a:buClr>
                <a:srgbClr val="3C0000"/>
              </a:buClr>
              <a:buFont typeface="Wingdings" charset="2"/>
              <a:buNone/>
            </a:pPr>
            <a:r>
              <a:rPr kumimoji="1" lang="en-US" sz="2000" dirty="0"/>
              <a:t>	</a:t>
            </a:r>
            <a:r>
              <a:rPr kumimoji="1" lang="en-US" sz="2000" i="1" dirty="0"/>
              <a:t>node</a:t>
            </a:r>
            <a:r>
              <a:rPr kumimoji="1" lang="en-US" sz="2000" dirty="0"/>
              <a:t> </a:t>
            </a:r>
            <a:r>
              <a:rPr kumimoji="1" lang="en-US" sz="2000" dirty="0" err="1">
                <a:sym typeface="Symbol" charset="2"/>
              </a:rPr>
              <a:t></a:t>
            </a:r>
            <a:r>
              <a:rPr kumimoji="1" lang="en-US" sz="2000" dirty="0">
                <a:sym typeface="Symbol" charset="2"/>
              </a:rPr>
              <a:t> </a:t>
            </a:r>
            <a:r>
              <a:rPr kumimoji="1" lang="en-US" sz="2000" dirty="0"/>
              <a:t>REMOVE-</a:t>
            </a:r>
            <a:r>
              <a:rPr kumimoji="1" lang="en-US" sz="2000" dirty="0" err="1"/>
              <a:t>FIRST(</a:t>
            </a:r>
            <a:r>
              <a:rPr kumimoji="1" lang="en-US" sz="2000" i="1" dirty="0" err="1"/>
              <a:t>frontier</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problem.GOAL</a:t>
            </a:r>
            <a:r>
              <a:rPr kumimoji="1" lang="en-US" sz="2000" dirty="0"/>
              <a:t>-TEST applied to </a:t>
            </a:r>
            <a:r>
              <a:rPr kumimoji="1" lang="en-US" sz="2000" dirty="0" err="1"/>
              <a:t>node.STATE</a:t>
            </a:r>
            <a:r>
              <a:rPr kumimoji="1" lang="en-US" sz="2000" dirty="0"/>
              <a:t> succeeds</a:t>
            </a:r>
          </a:p>
          <a:p>
            <a:pPr eaLnBrk="1" hangingPunct="1">
              <a:spcBef>
                <a:spcPct val="20000"/>
              </a:spcBef>
              <a:buClr>
                <a:srgbClr val="3C0000"/>
              </a:buClr>
              <a:buFont typeface="Wingdings" charset="2"/>
              <a:buNone/>
            </a:pPr>
            <a:r>
              <a:rPr kumimoji="1" lang="en-US" sz="2000" dirty="0"/>
              <a:t>		</a:t>
            </a:r>
            <a:r>
              <a:rPr kumimoji="1" lang="en-US" sz="2000" b="1" dirty="0"/>
              <a:t>then return</a:t>
            </a:r>
            <a:r>
              <a:rPr kumimoji="1" lang="en-US" sz="2000" dirty="0"/>
              <a:t> </a:t>
            </a:r>
            <a:r>
              <a:rPr kumimoji="1" lang="en-US" sz="2000" dirty="0" err="1"/>
              <a:t>SOLUTION(</a:t>
            </a:r>
            <a:r>
              <a:rPr kumimoji="1" lang="en-US" sz="2000" i="1" dirty="0" err="1"/>
              <a:t>node</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i="1" dirty="0" err="1"/>
              <a:t>frontier</a:t>
            </a:r>
            <a:r>
              <a:rPr kumimoji="1" lang="en-US" sz="2000" dirty="0" err="1">
                <a:sym typeface="Symbol" charset="2"/>
              </a:rPr>
              <a:t></a:t>
            </a:r>
            <a:r>
              <a:rPr kumimoji="1" lang="en-US" sz="2000" dirty="0">
                <a:sym typeface="Symbol" charset="2"/>
              </a:rPr>
              <a:t> </a:t>
            </a:r>
            <a:r>
              <a:rPr kumimoji="1" lang="en-US" sz="2000" dirty="0"/>
              <a:t>INSERT-</a:t>
            </a:r>
            <a:r>
              <a:rPr kumimoji="1" lang="en-US" sz="2000" dirty="0" err="1"/>
              <a:t>ALL(EXPAND(</a:t>
            </a:r>
            <a:r>
              <a:rPr kumimoji="1" lang="en-US" sz="2000" i="1" dirty="0" err="1"/>
              <a:t>node</a:t>
            </a:r>
            <a:r>
              <a:rPr kumimoji="1" lang="en-US" sz="2000" dirty="0"/>
              <a:t>, </a:t>
            </a:r>
            <a:r>
              <a:rPr kumimoji="1" lang="en-US" sz="2000" i="1" dirty="0"/>
              <a:t>problem</a:t>
            </a:r>
            <a:r>
              <a:rPr kumimoji="1" lang="en-US" sz="2000" dirty="0"/>
              <a:t>), </a:t>
            </a:r>
            <a:r>
              <a:rPr kumimoji="1" lang="en-US" sz="2000" i="1" dirty="0"/>
              <a:t>frontier</a:t>
            </a:r>
            <a:r>
              <a:rPr kumimoji="1" lang="en-US" sz="2000" dirty="0"/>
              <a:t>)</a:t>
            </a:r>
          </a:p>
        </p:txBody>
      </p:sp>
    </p:spTree>
    <p:extLst>
      <p:ext uri="{BB962C8B-B14F-4D97-AF65-F5344CB8AC3E}">
        <p14:creationId xmlns:p14="http://schemas.microsoft.com/office/powerpoint/2010/main" val="3060216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Search</a:t>
            </a:r>
          </a:p>
        </p:txBody>
      </p:sp>
      <p:sp>
        <p:nvSpPr>
          <p:cNvPr id="6" name="Rectangle 4"/>
          <p:cNvSpPr>
            <a:spLocks noChangeArrowheads="1"/>
          </p:cNvSpPr>
          <p:nvPr/>
        </p:nvSpPr>
        <p:spPr bwMode="auto">
          <a:xfrm>
            <a:off x="457200" y="1752600"/>
            <a:ext cx="8061325" cy="4800600"/>
          </a:xfrm>
          <a:prstGeom prst="rect">
            <a:avLst/>
          </a:prstGeom>
          <a:solidFill>
            <a:srgbClr val="FFFFFF"/>
          </a:solidFill>
          <a:ln w="19050">
            <a:solidFill>
              <a:schemeClr val="tx1"/>
            </a:solidFill>
            <a:miter lim="800000"/>
            <a:headEnd/>
            <a:tailEnd/>
          </a:ln>
        </p:spPr>
        <p:txBody>
          <a:bodyPr wrap="none" anchor="ctr">
            <a:prstTxWarp prst="textNoShape">
              <a:avLst/>
            </a:prstTxWarp>
          </a:bodyPr>
          <a:lstStyle/>
          <a:p>
            <a:pPr eaLnBrk="1" hangingPunct="1">
              <a:spcBef>
                <a:spcPct val="20000"/>
              </a:spcBef>
              <a:buClr>
                <a:srgbClr val="3C0000"/>
              </a:buClr>
              <a:buFont typeface="Wingdings" charset="2"/>
              <a:buNone/>
            </a:pPr>
            <a:r>
              <a:rPr kumimoji="1" lang="en-US" sz="2000" b="1" dirty="0"/>
              <a:t>function</a:t>
            </a:r>
            <a:r>
              <a:rPr kumimoji="1" lang="en-US" sz="2000" dirty="0"/>
              <a:t> GRAPH-SEARCH(</a:t>
            </a:r>
            <a:r>
              <a:rPr kumimoji="1" lang="en-US" sz="2000" i="1" dirty="0"/>
              <a:t>problem</a:t>
            </a:r>
            <a:r>
              <a:rPr kumimoji="1" lang="en-US" sz="2000" dirty="0"/>
              <a:t>) </a:t>
            </a:r>
            <a:r>
              <a:rPr kumimoji="1" lang="en-US" sz="2000" b="1" dirty="0"/>
              <a:t>return</a:t>
            </a:r>
            <a:r>
              <a:rPr kumimoji="1" lang="en-US" sz="2000" dirty="0"/>
              <a:t> a solution or failure</a:t>
            </a:r>
          </a:p>
          <a:p>
            <a:pPr eaLnBrk="1" hangingPunct="1">
              <a:spcBef>
                <a:spcPct val="20000"/>
              </a:spcBef>
              <a:buClr>
                <a:srgbClr val="3C0000"/>
              </a:buClr>
              <a:buFont typeface="Wingdings" charset="2"/>
              <a:buNone/>
            </a:pPr>
            <a:r>
              <a:rPr kumimoji="1" lang="en-US" sz="2000" dirty="0"/>
              <a:t>    </a:t>
            </a:r>
            <a:r>
              <a:rPr kumimoji="1" lang="en-US" sz="2000" i="1" dirty="0"/>
              <a:t>frontier</a:t>
            </a:r>
            <a:r>
              <a:rPr kumimoji="1" lang="en-US" sz="2000" dirty="0"/>
              <a:t> </a:t>
            </a:r>
            <a:r>
              <a:rPr kumimoji="1" lang="en-US" sz="2000" dirty="0">
                <a:sym typeface="Symbol" charset="2"/>
              </a:rPr>
              <a:t> MAKE-QUEUE(</a:t>
            </a:r>
            <a:r>
              <a:rPr kumimoji="1" lang="en-US" sz="2000" dirty="0"/>
              <a:t>MAKE-NODE(</a:t>
            </a:r>
            <a:r>
              <a:rPr kumimoji="1" lang="en-US" sz="2000" dirty="0" err="1"/>
              <a:t>problem.INITIAL</a:t>
            </a:r>
            <a:r>
              <a:rPr kumimoji="1" lang="en-US" sz="2000" dirty="0"/>
              <a:t>-STATE))</a:t>
            </a:r>
          </a:p>
          <a:p>
            <a:pPr eaLnBrk="1" hangingPunct="1">
              <a:spcBef>
                <a:spcPct val="20000"/>
              </a:spcBef>
              <a:buClr>
                <a:srgbClr val="3C0000"/>
              </a:buClr>
              <a:buFont typeface="Wingdings" charset="2"/>
              <a:buNone/>
            </a:pPr>
            <a:r>
              <a:rPr kumimoji="1" lang="en-US" sz="2000" dirty="0"/>
              <a:t>  </a:t>
            </a:r>
            <a:r>
              <a:rPr kumimoji="1" lang="en-US" sz="2000" dirty="0">
                <a:solidFill>
                  <a:srgbClr val="FF0000"/>
                </a:solidFill>
              </a:rPr>
              <a:t> </a:t>
            </a:r>
            <a:r>
              <a:rPr kumimoji="1" lang="en-US" sz="2000" i="1" dirty="0" err="1">
                <a:solidFill>
                  <a:srgbClr val="FF0000"/>
                </a:solidFill>
              </a:rPr>
              <a:t>explored_set</a:t>
            </a:r>
            <a:r>
              <a:rPr kumimoji="1" lang="en-US" sz="2000" i="1" dirty="0">
                <a:solidFill>
                  <a:srgbClr val="FF0000"/>
                </a:solidFill>
              </a:rPr>
              <a:t> </a:t>
            </a:r>
            <a:r>
              <a:rPr kumimoji="1" lang="en-US" sz="2000" dirty="0">
                <a:solidFill>
                  <a:srgbClr val="FF0000"/>
                </a:solidFill>
                <a:sym typeface="Symbol" charset="2"/>
              </a:rPr>
              <a:t> empty</a:t>
            </a:r>
            <a:endParaRPr kumimoji="1" lang="en-US" sz="2000" dirty="0">
              <a:solidFill>
                <a:srgbClr val="FF0000"/>
              </a:solidFill>
            </a:endParaRPr>
          </a:p>
          <a:p>
            <a:pPr eaLnBrk="1" hangingPunct="1">
              <a:spcBef>
                <a:spcPct val="20000"/>
              </a:spcBef>
              <a:buClr>
                <a:srgbClr val="3C0000"/>
              </a:buClr>
              <a:buFont typeface="Wingdings" charset="2"/>
              <a:buNone/>
            </a:pPr>
            <a:r>
              <a:rPr kumimoji="1" lang="en-US" sz="2000" dirty="0"/>
              <a:t>    </a:t>
            </a:r>
            <a:r>
              <a:rPr kumimoji="1" lang="en-US" sz="2000" b="1" dirty="0"/>
              <a:t>loop do</a:t>
            </a:r>
            <a:endParaRPr kumimoji="1" lang="en-US" sz="2000" dirty="0"/>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EMPTY?(</a:t>
            </a:r>
            <a:r>
              <a:rPr kumimoji="1" lang="en-US" sz="2000" i="1" dirty="0" err="1"/>
              <a:t>frontier</a:t>
            </a:r>
            <a:r>
              <a:rPr kumimoji="1" lang="en-US" sz="2000" dirty="0"/>
              <a:t>) </a:t>
            </a:r>
            <a:r>
              <a:rPr kumimoji="1" lang="en-US" sz="2000" b="1" dirty="0"/>
              <a:t>then return </a:t>
            </a:r>
            <a:r>
              <a:rPr kumimoji="1" lang="en-US" sz="2000" dirty="0"/>
              <a:t>failure</a:t>
            </a:r>
          </a:p>
          <a:p>
            <a:pPr eaLnBrk="1" hangingPunct="1">
              <a:spcBef>
                <a:spcPct val="20000"/>
              </a:spcBef>
              <a:buClr>
                <a:srgbClr val="3C0000"/>
              </a:buClr>
              <a:buFont typeface="Wingdings" charset="2"/>
              <a:buNone/>
            </a:pPr>
            <a:r>
              <a:rPr kumimoji="1" lang="en-US" sz="2000" dirty="0"/>
              <a:t>	</a:t>
            </a:r>
            <a:r>
              <a:rPr kumimoji="1" lang="en-US" sz="2000" i="1" dirty="0"/>
              <a:t>node</a:t>
            </a:r>
            <a:r>
              <a:rPr kumimoji="1" lang="en-US" sz="2000" dirty="0"/>
              <a:t> </a:t>
            </a:r>
            <a:r>
              <a:rPr kumimoji="1" lang="en-US" sz="2000" dirty="0" err="1">
                <a:sym typeface="Symbol" charset="2"/>
              </a:rPr>
              <a:t></a:t>
            </a:r>
            <a:r>
              <a:rPr kumimoji="1" lang="en-US" sz="2000" dirty="0">
                <a:sym typeface="Symbol" charset="2"/>
              </a:rPr>
              <a:t> </a:t>
            </a:r>
            <a:r>
              <a:rPr kumimoji="1" lang="en-US" sz="2000" dirty="0"/>
              <a:t>REMOVE-</a:t>
            </a:r>
            <a:r>
              <a:rPr kumimoji="1" lang="en-US" sz="2000" dirty="0" err="1"/>
              <a:t>FIRST(</a:t>
            </a:r>
            <a:r>
              <a:rPr kumimoji="1" lang="en-US" sz="2000" i="1" dirty="0" err="1"/>
              <a:t>frontier</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b="1" dirty="0"/>
              <a:t>if</a:t>
            </a:r>
            <a:r>
              <a:rPr kumimoji="1" lang="en-US" sz="2000" dirty="0"/>
              <a:t> </a:t>
            </a:r>
            <a:r>
              <a:rPr kumimoji="1" lang="en-US" sz="2000" dirty="0" err="1"/>
              <a:t>problem.GOAL</a:t>
            </a:r>
            <a:r>
              <a:rPr kumimoji="1" lang="en-US" sz="2000" dirty="0"/>
              <a:t>-TEST applied to </a:t>
            </a:r>
            <a:r>
              <a:rPr kumimoji="1" lang="en-US" sz="2000" dirty="0" err="1"/>
              <a:t>node.STATE</a:t>
            </a:r>
            <a:r>
              <a:rPr kumimoji="1" lang="en-US" sz="2000" dirty="0"/>
              <a:t> succeeds</a:t>
            </a:r>
          </a:p>
          <a:p>
            <a:pPr eaLnBrk="1" hangingPunct="1">
              <a:spcBef>
                <a:spcPct val="20000"/>
              </a:spcBef>
              <a:buClr>
                <a:srgbClr val="3C0000"/>
              </a:buClr>
              <a:buFont typeface="Wingdings" charset="2"/>
              <a:buNone/>
            </a:pPr>
            <a:r>
              <a:rPr kumimoji="1" lang="en-US" sz="2000" dirty="0"/>
              <a:t>		</a:t>
            </a:r>
            <a:r>
              <a:rPr kumimoji="1" lang="en-US" sz="2000" b="1" dirty="0"/>
              <a:t>then return</a:t>
            </a:r>
            <a:r>
              <a:rPr kumimoji="1" lang="en-US" sz="2000" dirty="0"/>
              <a:t> SOLUTION(</a:t>
            </a:r>
            <a:r>
              <a:rPr kumimoji="1" lang="en-US" sz="2000" i="1" dirty="0"/>
              <a:t>node</a:t>
            </a:r>
            <a:r>
              <a:rPr kumimoji="1" lang="en-US" sz="2000" dirty="0"/>
              <a:t>)</a:t>
            </a:r>
          </a:p>
          <a:p>
            <a:pPr eaLnBrk="1" hangingPunct="1">
              <a:spcBef>
                <a:spcPct val="20000"/>
              </a:spcBef>
              <a:buClr>
                <a:srgbClr val="3C0000"/>
              </a:buClr>
              <a:buFont typeface="Wingdings" charset="2"/>
              <a:buNone/>
            </a:pPr>
            <a:r>
              <a:rPr kumimoji="1" lang="en-US" sz="2000" dirty="0"/>
              <a:t>	</a:t>
            </a:r>
            <a:r>
              <a:rPr kumimoji="1" lang="en-US" sz="2000" i="1" dirty="0" err="1">
                <a:solidFill>
                  <a:srgbClr val="FF0000"/>
                </a:solidFill>
              </a:rPr>
              <a:t>explored_set</a:t>
            </a:r>
            <a:r>
              <a:rPr kumimoji="1" lang="en-US" sz="2000" i="1" dirty="0">
                <a:solidFill>
                  <a:srgbClr val="FF0000"/>
                </a:solidFill>
              </a:rPr>
              <a:t> </a:t>
            </a:r>
            <a:r>
              <a:rPr kumimoji="1" lang="en-US" sz="2000" dirty="0">
                <a:solidFill>
                  <a:srgbClr val="FF0000"/>
                </a:solidFill>
                <a:sym typeface="Symbol" charset="2"/>
              </a:rPr>
              <a:t> INSERT(</a:t>
            </a:r>
            <a:r>
              <a:rPr kumimoji="1" lang="en-US" sz="2000" i="1" dirty="0">
                <a:solidFill>
                  <a:srgbClr val="FF0000"/>
                </a:solidFill>
                <a:sym typeface="Symbol" charset="2"/>
              </a:rPr>
              <a:t>node, </a:t>
            </a:r>
            <a:r>
              <a:rPr kumimoji="1" lang="en-US" sz="2000" i="1" dirty="0" err="1">
                <a:solidFill>
                  <a:srgbClr val="FF0000"/>
                </a:solidFill>
                <a:sym typeface="Symbol" charset="2"/>
              </a:rPr>
              <a:t>explored_set</a:t>
            </a:r>
            <a:r>
              <a:rPr kumimoji="1" lang="en-US" sz="2000" i="1" dirty="0">
                <a:sym typeface="Symbol" charset="2"/>
              </a:rPr>
              <a:t>)</a:t>
            </a:r>
            <a:br>
              <a:rPr kumimoji="1" lang="en-US" sz="2000" i="1" dirty="0">
                <a:sym typeface="Symbol" charset="2"/>
              </a:rPr>
            </a:br>
            <a:r>
              <a:rPr kumimoji="1" lang="en-US" sz="2000" i="1" dirty="0">
                <a:sym typeface="Symbol" charset="2"/>
              </a:rPr>
              <a:t>	</a:t>
            </a:r>
            <a:r>
              <a:rPr kumimoji="1" lang="en-US" sz="2000" b="1" dirty="0">
                <a:sym typeface="Symbol" charset="2"/>
              </a:rPr>
              <a:t>for each </a:t>
            </a:r>
            <a:r>
              <a:rPr kumimoji="1" lang="en-US" sz="2000" i="1" dirty="0" err="1">
                <a:sym typeface="Symbol" charset="2"/>
              </a:rPr>
              <a:t>new_node</a:t>
            </a:r>
            <a:r>
              <a:rPr kumimoji="1" lang="en-US" sz="2000" i="1" dirty="0">
                <a:sym typeface="Symbol" charset="2"/>
              </a:rPr>
              <a:t> </a:t>
            </a:r>
            <a:r>
              <a:rPr kumimoji="1" lang="en-US" sz="2000" b="1" dirty="0">
                <a:sym typeface="Symbol" charset="2"/>
              </a:rPr>
              <a:t>in </a:t>
            </a:r>
            <a:r>
              <a:rPr kumimoji="1" lang="en-US" sz="2000" dirty="0"/>
              <a:t>EXPAND(</a:t>
            </a:r>
            <a:r>
              <a:rPr kumimoji="1" lang="en-US" sz="2000" i="1" dirty="0"/>
              <a:t>node</a:t>
            </a:r>
            <a:r>
              <a:rPr kumimoji="1" lang="en-US" sz="2000" dirty="0"/>
              <a:t>, </a:t>
            </a:r>
            <a:r>
              <a:rPr kumimoji="1" lang="en-US" sz="2000" i="1" dirty="0"/>
              <a:t>problem</a:t>
            </a:r>
            <a:r>
              <a:rPr kumimoji="1" lang="en-US" sz="2000" dirty="0"/>
              <a:t>) </a:t>
            </a:r>
            <a:r>
              <a:rPr kumimoji="1" lang="en-US" sz="2000" b="1" dirty="0"/>
              <a:t>do</a:t>
            </a:r>
            <a:br>
              <a:rPr kumimoji="1" lang="en-US" sz="2000" b="1" dirty="0"/>
            </a:br>
            <a:r>
              <a:rPr kumimoji="1" lang="en-US" sz="2000" b="1" dirty="0"/>
              <a:t>		</a:t>
            </a:r>
            <a:r>
              <a:rPr kumimoji="1" lang="en-US" sz="2000" b="1" dirty="0">
                <a:solidFill>
                  <a:srgbClr val="FF0000"/>
                </a:solidFill>
              </a:rPr>
              <a:t>if </a:t>
            </a:r>
            <a:r>
              <a:rPr kumimoji="1" lang="en-US" sz="2000" dirty="0">
                <a:solidFill>
                  <a:srgbClr val="FF0000"/>
                </a:solidFill>
              </a:rPr>
              <a:t>NOT(MEMBER?(</a:t>
            </a:r>
            <a:r>
              <a:rPr kumimoji="1" lang="en-US" sz="2000" i="1" dirty="0" err="1">
                <a:solidFill>
                  <a:srgbClr val="FF0000"/>
                </a:solidFill>
              </a:rPr>
              <a:t>new_node</a:t>
            </a:r>
            <a:r>
              <a:rPr kumimoji="1" lang="en-US" sz="2000" i="1" dirty="0">
                <a:solidFill>
                  <a:srgbClr val="FF0000"/>
                </a:solidFill>
              </a:rPr>
              <a:t>, frontier</a:t>
            </a:r>
            <a:r>
              <a:rPr kumimoji="1" lang="en-US" sz="2000" dirty="0">
                <a:solidFill>
                  <a:srgbClr val="FF0000"/>
                </a:solidFill>
              </a:rPr>
              <a:t>)) and</a:t>
            </a:r>
            <a:br>
              <a:rPr kumimoji="1" lang="en-US" sz="2000" dirty="0">
                <a:solidFill>
                  <a:srgbClr val="FF0000"/>
                </a:solidFill>
              </a:rPr>
            </a:br>
            <a:r>
              <a:rPr kumimoji="1" lang="en-US" sz="2000" dirty="0">
                <a:solidFill>
                  <a:srgbClr val="FF0000"/>
                </a:solidFill>
              </a:rPr>
              <a:t>		   NOT(MEMBER?(</a:t>
            </a:r>
            <a:r>
              <a:rPr kumimoji="1" lang="en-US" sz="2000" i="1" dirty="0" err="1">
                <a:solidFill>
                  <a:srgbClr val="FF0000"/>
                </a:solidFill>
              </a:rPr>
              <a:t>new_node</a:t>
            </a:r>
            <a:r>
              <a:rPr kumimoji="1" lang="en-US" sz="2000" i="1" dirty="0">
                <a:solidFill>
                  <a:srgbClr val="FF0000"/>
                </a:solidFill>
              </a:rPr>
              <a:t>, </a:t>
            </a:r>
            <a:r>
              <a:rPr kumimoji="1" lang="en-US" sz="2000" i="1" dirty="0" err="1">
                <a:solidFill>
                  <a:srgbClr val="FF0000"/>
                </a:solidFill>
              </a:rPr>
              <a:t>explored_set</a:t>
            </a:r>
            <a:r>
              <a:rPr kumimoji="1" lang="en-US" sz="2000" dirty="0">
                <a:solidFill>
                  <a:srgbClr val="FF0000"/>
                </a:solidFill>
              </a:rPr>
              <a:t>))</a:t>
            </a:r>
          </a:p>
          <a:p>
            <a:pPr eaLnBrk="1" hangingPunct="1">
              <a:spcBef>
                <a:spcPct val="20000"/>
              </a:spcBef>
              <a:buClr>
                <a:srgbClr val="3C0000"/>
              </a:buClr>
              <a:buFont typeface="Wingdings" charset="2"/>
              <a:buNone/>
            </a:pPr>
            <a:r>
              <a:rPr kumimoji="1" lang="en-US" sz="2000" dirty="0"/>
              <a:t>		   </a:t>
            </a:r>
            <a:r>
              <a:rPr kumimoji="1" lang="en-US" sz="2000" b="1" dirty="0"/>
              <a:t>then </a:t>
            </a:r>
            <a:r>
              <a:rPr kumimoji="1" lang="en-US" sz="2000" i="1" dirty="0"/>
              <a:t>frontier </a:t>
            </a:r>
            <a:r>
              <a:rPr kumimoji="1" lang="en-US" sz="2000" dirty="0">
                <a:sym typeface="Symbol" charset="2"/>
              </a:rPr>
              <a:t> INSERT(</a:t>
            </a:r>
            <a:r>
              <a:rPr kumimoji="1" lang="en-US" sz="2000" i="1" dirty="0" err="1">
                <a:sym typeface="Symbol" charset="2"/>
              </a:rPr>
              <a:t>new_node</a:t>
            </a:r>
            <a:r>
              <a:rPr kumimoji="1" lang="en-US" sz="2000" i="1" dirty="0">
                <a:sym typeface="Symbol" charset="2"/>
              </a:rPr>
              <a:t>, frontier)</a:t>
            </a:r>
            <a:r>
              <a:rPr kumimoji="1" lang="en-US" sz="2000" i="1" dirty="0"/>
              <a:t> </a:t>
            </a:r>
            <a:endParaRPr kumimoji="1" lang="en-US" sz="2000" dirty="0"/>
          </a:p>
          <a:p>
            <a:pPr eaLnBrk="1" hangingPunct="1">
              <a:spcBef>
                <a:spcPct val="20000"/>
              </a:spcBef>
              <a:buClr>
                <a:srgbClr val="3C0000"/>
              </a:buClr>
              <a:buFont typeface="Wingdings" charset="2"/>
              <a:buNone/>
            </a:pPr>
            <a:r>
              <a:rPr kumimoji="1" lang="en-US" sz="2000" dirty="0"/>
              <a:t>	</a:t>
            </a:r>
          </a:p>
        </p:txBody>
      </p:sp>
    </p:spTree>
    <p:extLst>
      <p:ext uri="{BB962C8B-B14F-4D97-AF65-F5344CB8AC3E}">
        <p14:creationId xmlns:p14="http://schemas.microsoft.com/office/powerpoint/2010/main" val="4075357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Explored_Set</a:t>
            </a:r>
            <a:r>
              <a:rPr lang="en-US" i="1" dirty="0"/>
              <a:t>  </a:t>
            </a:r>
            <a:r>
              <a:rPr lang="en-US" dirty="0"/>
              <a:t>Issues</a:t>
            </a:r>
            <a:endParaRPr lang="en-US" i="1" dirty="0"/>
          </a:p>
        </p:txBody>
      </p:sp>
      <p:sp>
        <p:nvSpPr>
          <p:cNvPr id="3" name="Content Placeholder 2"/>
          <p:cNvSpPr>
            <a:spLocks noGrp="1"/>
          </p:cNvSpPr>
          <p:nvPr>
            <p:ph idx="1"/>
          </p:nvPr>
        </p:nvSpPr>
        <p:spPr/>
        <p:txBody>
          <a:bodyPr>
            <a:normAutofit/>
          </a:bodyPr>
          <a:lstStyle/>
          <a:p>
            <a:pPr lvl="1"/>
            <a:r>
              <a:rPr lang="en-US" sz="2400" dirty="0"/>
              <a:t>Maintaining and checking </a:t>
            </a:r>
            <a:r>
              <a:rPr lang="en-US" sz="2400" i="1" dirty="0" err="1">
                <a:latin typeface="Times New Roman"/>
                <a:cs typeface="Times New Roman"/>
              </a:rPr>
              <a:t>explored_set</a:t>
            </a:r>
            <a:r>
              <a:rPr lang="en-US" sz="2400" i="1" dirty="0">
                <a:latin typeface="Times New Roman"/>
                <a:cs typeface="Times New Roman"/>
              </a:rPr>
              <a:t> </a:t>
            </a:r>
            <a:r>
              <a:rPr lang="en-US" sz="2400" dirty="0">
                <a:cs typeface="Times New Roman"/>
              </a:rPr>
              <a:t>adds cost</a:t>
            </a:r>
          </a:p>
          <a:p>
            <a:pPr lvl="1"/>
            <a:r>
              <a:rPr lang="en-US" sz="2400" dirty="0">
                <a:cs typeface="Times New Roman"/>
              </a:rPr>
              <a:t>Required for depth-first search to avoid infinite loops</a:t>
            </a:r>
          </a:p>
          <a:p>
            <a:pPr lvl="1"/>
            <a:r>
              <a:rPr lang="en-US" sz="2400" dirty="0">
                <a:cs typeface="Times New Roman"/>
              </a:rPr>
              <a:t>Not strictly required in breadth-first search (if there is a solution)</a:t>
            </a:r>
          </a:p>
          <a:p>
            <a:pPr lvl="2"/>
            <a:r>
              <a:rPr lang="en-US" sz="2200" dirty="0">
                <a:cs typeface="Times New Roman"/>
              </a:rPr>
              <a:t>But worth it if many loops in search space</a:t>
            </a:r>
          </a:p>
          <a:p>
            <a:pPr lvl="2"/>
            <a:r>
              <a:rPr lang="en-US" sz="2200" dirty="0">
                <a:cs typeface="Times New Roman"/>
              </a:rPr>
              <a:t>Needed to detect that there is no solution</a:t>
            </a:r>
            <a:endParaRPr lang="en-US" sz="2200" dirty="0"/>
          </a:p>
        </p:txBody>
      </p:sp>
    </p:spTree>
    <p:extLst>
      <p:ext uri="{BB962C8B-B14F-4D97-AF65-F5344CB8AC3E}">
        <p14:creationId xmlns:p14="http://schemas.microsoft.com/office/powerpoint/2010/main" val="244049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6</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89" name="Rectangle 10"/>
          <p:cNvSpPr>
            <a:spLocks noChangeArrowheads="1"/>
          </p:cNvSpPr>
          <p:nvPr/>
        </p:nvSpPr>
        <p:spPr bwMode="auto">
          <a:xfrm>
            <a:off x="1219200" y="3276600"/>
            <a:ext cx="4191000" cy="23622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8141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520723" cy="825182"/>
          </a:xfrm>
        </p:spPr>
        <p:txBody>
          <a:bodyPr lIns="64291" tIns="32146" rIns="64291" bIns="32146"/>
          <a:lstStyle/>
          <a:p>
            <a:r>
              <a:rPr lang="en-US" dirty="0"/>
              <a:t>Missionaries and Cannibals</a:t>
            </a:r>
          </a:p>
        </p:txBody>
      </p:sp>
      <p:sp>
        <p:nvSpPr>
          <p:cNvPr id="3" name="Content Placeholder 2"/>
          <p:cNvSpPr>
            <a:spLocks noGrp="1"/>
          </p:cNvSpPr>
          <p:nvPr>
            <p:ph idx="1"/>
          </p:nvPr>
        </p:nvSpPr>
        <p:spPr>
          <a:xfrm>
            <a:off x="234463" y="1114081"/>
            <a:ext cx="8743460" cy="4747458"/>
          </a:xfrm>
        </p:spPr>
        <p:txBody>
          <a:bodyPr lIns="64291" tIns="32146" rIns="64291" bIns="32146">
            <a:normAutofit/>
          </a:bodyPr>
          <a:lstStyle/>
          <a:p>
            <a:pPr marL="0" indent="0"/>
            <a:r>
              <a:rPr lang="en-US" sz="2400" dirty="0"/>
              <a:t> Did you find that there was much search involved in finding a solution?  </a:t>
            </a:r>
            <a:br>
              <a:rPr lang="en-US" sz="2400" dirty="0"/>
            </a:br>
            <a:endParaRPr lang="en-US" sz="2400" dirty="0"/>
          </a:p>
          <a:p>
            <a:pPr marL="0" indent="0"/>
            <a:endParaRPr lang="en-US" sz="2400" dirty="0"/>
          </a:p>
          <a:p>
            <a:pPr marL="0" indent="0"/>
            <a:endParaRPr lang="en-US" sz="2400" dirty="0"/>
          </a:p>
          <a:p>
            <a:pPr marL="0" indent="0"/>
            <a:endParaRPr lang="en-US" sz="2400" dirty="0"/>
          </a:p>
          <a:p>
            <a:pPr marL="0" indent="0"/>
            <a:endParaRPr lang="en-US" sz="2400" dirty="0"/>
          </a:p>
          <a:p>
            <a:pPr marL="0" indent="0"/>
            <a:endParaRPr lang="en-US" sz="2400" dirty="0"/>
          </a:p>
          <a:p>
            <a:pPr marL="0" indent="0"/>
            <a:r>
              <a:rPr lang="en-US" sz="2400" dirty="0"/>
              <a:t> Why do people have a hard time solving this problem? </a:t>
            </a:r>
          </a:p>
          <a:p>
            <a:pPr marL="0" indent="0"/>
            <a:endParaRPr lang="en-US" sz="2400" dirty="0"/>
          </a:p>
          <a:p>
            <a:pPr marL="0" indent="0"/>
            <a:endParaRPr lang="en-US" sz="2400" dirty="0"/>
          </a:p>
          <a:p>
            <a:pPr marL="0" indent="0">
              <a:buNone/>
            </a:pPr>
            <a:endParaRPr lang="en-US" sz="1400" dirty="0"/>
          </a:p>
        </p:txBody>
      </p:sp>
      <p:sp>
        <p:nvSpPr>
          <p:cNvPr id="5" name="TextBox 4"/>
          <p:cNvSpPr txBox="1"/>
          <p:nvPr/>
        </p:nvSpPr>
        <p:spPr>
          <a:xfrm>
            <a:off x="2370667" y="2726267"/>
            <a:ext cx="184666" cy="369332"/>
          </a:xfrm>
          <a:prstGeom prst="rect">
            <a:avLst/>
          </a:prstGeom>
          <a:noFill/>
        </p:spPr>
        <p:txBody>
          <a:bodyPr wrap="none" rtlCol="0">
            <a:spAutoFit/>
          </a:bodyPr>
          <a:lstStyle/>
          <a:p>
            <a:endParaRPr lang="en-US" dirty="0"/>
          </a:p>
        </p:txBody>
      </p:sp>
      <p:pic>
        <p:nvPicPr>
          <p:cNvPr id="8" name="Picture 7" descr="mc-search-space.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11865" y="1879601"/>
            <a:ext cx="5278967" cy="2692273"/>
          </a:xfrm>
          <a:prstGeom prst="rect">
            <a:avLst/>
          </a:prstGeom>
        </p:spPr>
      </p:pic>
    </p:spTree>
    <p:extLst>
      <p:ext uri="{BB962C8B-B14F-4D97-AF65-F5344CB8AC3E}">
        <p14:creationId xmlns:p14="http://schemas.microsoft.com/office/powerpoint/2010/main" val="3332960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rot="16200000">
            <a:off x="8227377" y="5885497"/>
            <a:ext cx="1315721" cy="365125"/>
          </a:xfrm>
        </p:spPr>
        <p:txBody>
          <a:bodyPr/>
          <a:lstStyle/>
          <a:p>
            <a:fld id="{F9882A1A-54C6-ED47-AB12-4885DC73A185}" type="slidenum">
              <a:rPr lang="en-US"/>
              <a:pPr/>
              <a:t>61</a:t>
            </a:fld>
            <a:endParaRPr lang="en-US"/>
          </a:p>
        </p:txBody>
      </p:sp>
      <p:sp>
        <p:nvSpPr>
          <p:cNvPr id="190466" name="Rectangle 2"/>
          <p:cNvSpPr>
            <a:spLocks noGrp="1" noChangeArrowheads="1"/>
          </p:cNvSpPr>
          <p:nvPr>
            <p:ph type="title"/>
          </p:nvPr>
        </p:nvSpPr>
        <p:spPr>
          <a:xfrm>
            <a:off x="685799" y="457197"/>
            <a:ext cx="7984067" cy="1143000"/>
          </a:xfrm>
        </p:spPr>
        <p:txBody>
          <a:bodyPr/>
          <a:lstStyle/>
          <a:p>
            <a:r>
              <a:rPr lang="en-US" dirty="0"/>
              <a:t>Evaluating Search Performance</a:t>
            </a:r>
          </a:p>
        </p:txBody>
      </p:sp>
      <p:pic>
        <p:nvPicPr>
          <p:cNvPr id="6" name="Picture 4" descr="Picture 2"/>
          <p:cNvPicPr>
            <a:picLocks noChangeAspect="1" noChangeArrowheads="1"/>
          </p:cNvPicPr>
          <p:nvPr/>
        </p:nvPicPr>
        <p:blipFill>
          <a:blip r:embed="rId3"/>
          <a:srcRect/>
          <a:stretch>
            <a:fillRect/>
          </a:stretch>
        </p:blipFill>
        <p:spPr bwMode="auto">
          <a:xfrm>
            <a:off x="7044267" y="5147733"/>
            <a:ext cx="2099733" cy="1710267"/>
          </a:xfrm>
          <a:prstGeom prst="rect">
            <a:avLst/>
          </a:prstGeom>
          <a:noFill/>
        </p:spPr>
      </p:pic>
      <p:sp>
        <p:nvSpPr>
          <p:cNvPr id="7" name="Oval 5"/>
          <p:cNvSpPr>
            <a:spLocks noChangeArrowheads="1"/>
          </p:cNvSpPr>
          <p:nvPr/>
        </p:nvSpPr>
        <p:spPr bwMode="auto">
          <a:xfrm>
            <a:off x="7041999" y="6019800"/>
            <a:ext cx="349401" cy="347346"/>
          </a:xfrm>
          <a:prstGeom prst="ellipse">
            <a:avLst/>
          </a:prstGeom>
          <a:noFill/>
          <a:ln w="38100">
            <a:solidFill>
              <a:schemeClr val="accent1"/>
            </a:solidFill>
            <a:round/>
            <a:headEnd/>
            <a:tailEnd/>
          </a:ln>
        </p:spPr>
        <p:txBody>
          <a:bodyPr wrap="none" anchor="ctr">
            <a:prstTxWarp prst="textNoShape">
              <a:avLst/>
            </a:prstTxWarp>
          </a:bodyPr>
          <a:lstStyle/>
          <a:p>
            <a:endParaRPr lang="en-US"/>
          </a:p>
        </p:txBody>
      </p:sp>
      <p:sp>
        <p:nvSpPr>
          <p:cNvPr id="8" name="Oval 9"/>
          <p:cNvSpPr>
            <a:spLocks noChangeArrowheads="1"/>
          </p:cNvSpPr>
          <p:nvPr/>
        </p:nvSpPr>
        <p:spPr bwMode="auto">
          <a:xfrm>
            <a:off x="7906123" y="5174197"/>
            <a:ext cx="349401" cy="347346"/>
          </a:xfrm>
          <a:prstGeom prst="ellipse">
            <a:avLst/>
          </a:prstGeom>
          <a:noFill/>
          <a:ln w="38100">
            <a:solidFill>
              <a:schemeClr val="folHlink"/>
            </a:solidFill>
            <a:round/>
            <a:headEnd/>
            <a:tailEnd/>
          </a:ln>
        </p:spPr>
        <p:txBody>
          <a:bodyPr wrap="none" anchor="ctr">
            <a:prstTxWarp prst="textNoShape">
              <a:avLst/>
            </a:prstTxWarp>
          </a:bodyPr>
          <a:lstStyle/>
          <a:p>
            <a:endParaRPr lang="en-US"/>
          </a:p>
        </p:txBody>
      </p:sp>
      <p:sp>
        <p:nvSpPr>
          <p:cNvPr id="9" name="Oval 5"/>
          <p:cNvSpPr>
            <a:spLocks noChangeArrowheads="1"/>
          </p:cNvSpPr>
          <p:nvPr/>
        </p:nvSpPr>
        <p:spPr bwMode="auto">
          <a:xfrm>
            <a:off x="8489799" y="6477000"/>
            <a:ext cx="349401" cy="347346"/>
          </a:xfrm>
          <a:prstGeom prst="ellipse">
            <a:avLst/>
          </a:prstGeom>
          <a:noFill/>
          <a:ln w="38100">
            <a:solidFill>
              <a:schemeClr val="accent1"/>
            </a:solidFill>
            <a:round/>
            <a:headEnd/>
            <a:tailEnd/>
          </a:ln>
        </p:spPr>
        <p:txBody>
          <a:bodyPr wrap="none" anchor="ctr">
            <a:prstTxWarp prst="textNoShape">
              <a:avLst/>
            </a:prstTxWarp>
          </a:bodyPr>
          <a:lstStyle/>
          <a:p>
            <a:endParaRPr lang="en-US"/>
          </a:p>
        </p:txBody>
      </p:sp>
      <p:sp>
        <p:nvSpPr>
          <p:cNvPr id="190467" name="Rectangle 3"/>
          <p:cNvSpPr>
            <a:spLocks noGrp="1" noChangeArrowheads="1"/>
          </p:cNvSpPr>
          <p:nvPr>
            <p:ph type="body" idx="1"/>
          </p:nvPr>
        </p:nvSpPr>
        <p:spPr>
          <a:xfrm>
            <a:off x="668867" y="1634063"/>
            <a:ext cx="8034338" cy="4114800"/>
          </a:xfrm>
        </p:spPr>
        <p:txBody>
          <a:bodyPr/>
          <a:lstStyle/>
          <a:p>
            <a:r>
              <a:rPr lang="en-US" sz="2400" dirty="0"/>
              <a:t>Search performance is measured in four ways:</a:t>
            </a:r>
            <a:endParaRPr lang="en-US" sz="1800" dirty="0"/>
          </a:p>
          <a:p>
            <a:pPr lvl="1"/>
            <a:r>
              <a:rPr lang="en-US" sz="2000" dirty="0"/>
              <a:t>Completeness: </a:t>
            </a:r>
            <a:r>
              <a:rPr lang="en-US" sz="2000" i="1" dirty="0"/>
              <a:t>Does it always find a solution if one exists?</a:t>
            </a:r>
          </a:p>
          <a:p>
            <a:pPr lvl="1"/>
            <a:r>
              <a:rPr lang="en-US" sz="2000" dirty="0"/>
              <a:t>Optimality: </a:t>
            </a:r>
            <a:r>
              <a:rPr lang="en-US" sz="2000" i="1" dirty="0"/>
              <a:t>Does it always find least cost path to a solution?</a:t>
            </a:r>
            <a:endParaRPr lang="en-US" sz="2000" dirty="0"/>
          </a:p>
          <a:p>
            <a:pPr lvl="1"/>
            <a:r>
              <a:rPr lang="en-US" sz="2000" dirty="0"/>
              <a:t>Time Complexity: </a:t>
            </a:r>
            <a:r>
              <a:rPr lang="en-US" sz="2000" i="1" dirty="0"/>
              <a:t>Number of nodes generated</a:t>
            </a:r>
          </a:p>
          <a:p>
            <a:pPr lvl="1"/>
            <a:r>
              <a:rPr lang="en-US" sz="2000" dirty="0"/>
              <a:t>Space Complexity: </a:t>
            </a:r>
            <a:r>
              <a:rPr lang="en-US" sz="2000" i="1" dirty="0"/>
              <a:t>Number of nodes kept in memory</a:t>
            </a:r>
          </a:p>
          <a:p>
            <a:r>
              <a:rPr lang="en-US" sz="2400" dirty="0"/>
              <a:t>Time and space complexity are assessed in terms of:</a:t>
            </a:r>
            <a:endParaRPr lang="en-US" sz="1800" dirty="0"/>
          </a:p>
          <a:p>
            <a:pPr lvl="1"/>
            <a:r>
              <a:rPr lang="en-US" sz="2000" i="1" dirty="0"/>
              <a:t>b</a:t>
            </a:r>
            <a:r>
              <a:rPr lang="en-US" sz="2000" dirty="0"/>
              <a:t> - maximum branching factor of the search tree  (2 in figure)</a:t>
            </a:r>
          </a:p>
          <a:p>
            <a:pPr lvl="1"/>
            <a:r>
              <a:rPr lang="en-US" sz="2000" i="1" dirty="0"/>
              <a:t>d</a:t>
            </a:r>
            <a:r>
              <a:rPr lang="en-US" sz="2000" dirty="0"/>
              <a:t> - depth of the least-cost solution (2 in figure)</a:t>
            </a:r>
          </a:p>
          <a:p>
            <a:pPr lvl="1"/>
            <a:r>
              <a:rPr lang="en-US" sz="2000" i="1" dirty="0"/>
              <a:t>m</a:t>
            </a:r>
            <a:r>
              <a:rPr lang="en-US" sz="2000" dirty="0"/>
              <a:t> - maximum depth of the state space (may be </a:t>
            </a:r>
            <a:r>
              <a:rPr lang="en-US" sz="2000" b="1" dirty="0">
                <a:sym typeface="Symbol" charset="2"/>
              </a:rPr>
              <a:t></a:t>
            </a:r>
            <a:r>
              <a:rPr lang="en-US" sz="2000" dirty="0"/>
              <a:t>) (4) in fig</a:t>
            </a:r>
            <a:endParaRPr lang="en-US" sz="2400" i="1" dirty="0"/>
          </a:p>
        </p:txBody>
      </p:sp>
    </p:spTree>
    <p:extLst>
      <p:ext uri="{BB962C8B-B14F-4D97-AF65-F5344CB8AC3E}">
        <p14:creationId xmlns:p14="http://schemas.microsoft.com/office/powerpoint/2010/main" val="1716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0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90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0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04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04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04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04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0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lstStyle/>
          <a:p>
            <a:r>
              <a:rPr lang="en-US"/>
              <a:t>Complexity</a:t>
            </a:r>
          </a:p>
        </p:txBody>
      </p:sp>
      <p:sp>
        <p:nvSpPr>
          <p:cNvPr id="81925" name="Rectangle 3"/>
          <p:cNvSpPr>
            <a:spLocks noGrp="1" noChangeArrowheads="1"/>
          </p:cNvSpPr>
          <p:nvPr>
            <p:ph idx="1"/>
          </p:nvPr>
        </p:nvSpPr>
        <p:spPr/>
        <p:txBody>
          <a:bodyPr/>
          <a:lstStyle/>
          <a:p>
            <a:r>
              <a:rPr lang="en-US" sz="2400">
                <a:solidFill>
                  <a:srgbClr val="0066FF"/>
                </a:solidFill>
              </a:rPr>
              <a:t>Why worry about complexity of algorithms?</a:t>
            </a:r>
          </a:p>
          <a:p>
            <a:endParaRPr lang="en-US" sz="2400">
              <a:solidFill>
                <a:srgbClr val="0066FF"/>
              </a:solidFill>
            </a:endParaRPr>
          </a:p>
          <a:p>
            <a:pPr>
              <a:buFont typeface="Wingdings" charset="2"/>
              <a:buChar char="Ø"/>
            </a:pPr>
            <a:r>
              <a:rPr lang="en-US" sz="2400"/>
              <a:t>because a problem may be solvable in principle but may take too long to solve in practice</a:t>
            </a:r>
          </a:p>
          <a:p>
            <a:pPr>
              <a:buFont typeface="Wingdings" charset="2"/>
              <a:buChar char="Ø"/>
            </a:pPr>
            <a:endParaRPr lang="en-US" sz="2400"/>
          </a:p>
        </p:txBody>
      </p:sp>
      <p:sp>
        <p:nvSpPr>
          <p:cNvPr id="81923" name="Slide Number Placeholder 5"/>
          <p:cNvSpPr>
            <a:spLocks noGrp="1"/>
          </p:cNvSpPr>
          <p:nvPr>
            <p:ph type="sldNum" sz="quarter" idx="4294967295"/>
          </p:nvPr>
        </p:nvSpPr>
        <p:spPr>
          <a:xfrm rot="16200000">
            <a:off x="8227377" y="5885497"/>
            <a:ext cx="1315721" cy="365125"/>
          </a:xfrm>
          <a:noFill/>
        </p:spPr>
        <p:txBody>
          <a:bodyPr/>
          <a:lstStyle/>
          <a:p>
            <a:fld id="{E960C013-8DE0-D748-A165-491A2F7FC087}" type="slidenum">
              <a:rPr lang="en-US" smtClean="0"/>
              <a:pPr/>
              <a:t>62</a:t>
            </a:fld>
            <a:endParaRPr lang="en-US"/>
          </a:p>
        </p:txBody>
      </p:sp>
    </p:spTree>
    <p:extLst>
      <p:ext uri="{BB962C8B-B14F-4D97-AF65-F5344CB8AC3E}">
        <p14:creationId xmlns:p14="http://schemas.microsoft.com/office/powerpoint/2010/main" val="3721466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p:cNvSpPr>
            <a:spLocks noGrp="1" noChangeArrowheads="1"/>
          </p:cNvSpPr>
          <p:nvPr>
            <p:ph type="title"/>
          </p:nvPr>
        </p:nvSpPr>
        <p:spPr/>
        <p:txBody>
          <a:bodyPr/>
          <a:lstStyle/>
          <a:p>
            <a:r>
              <a:rPr lang="en-US"/>
              <a:t>Complexity: Tower of Hanoi</a:t>
            </a:r>
          </a:p>
        </p:txBody>
      </p:sp>
      <p:graphicFrame>
        <p:nvGraphicFramePr>
          <p:cNvPr id="82946" name="Object 2"/>
          <p:cNvGraphicFramePr>
            <a:graphicFrameLocks noGrp="1" noChangeAspect="1"/>
          </p:cNvGraphicFramePr>
          <p:nvPr>
            <p:ph idx="1"/>
          </p:nvPr>
        </p:nvGraphicFramePr>
        <p:xfrm>
          <a:off x="1350963" y="1752600"/>
          <a:ext cx="5830887" cy="4373563"/>
        </p:xfrm>
        <a:graphic>
          <a:graphicData uri="http://schemas.openxmlformats.org/presentationml/2006/ole">
            <mc:AlternateContent xmlns:mc="http://schemas.openxmlformats.org/markup-compatibility/2006">
              <mc:Choice xmlns:v="urn:schemas-microsoft-com:vml" Requires="v">
                <p:oleObj spid="_x0000_s161848" name="Bitmap Image" r:id="rId3" imgW="6095238" imgH="4571429" progId="">
                  <p:embed/>
                </p:oleObj>
              </mc:Choice>
              <mc:Fallback>
                <p:oleObj name="Bitmap Image" r:id="rId3" imgW="6095238" imgH="45714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963" y="1752600"/>
                        <a:ext cx="5830887" cy="4373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2948" name="Slide Number Placeholder 5"/>
          <p:cNvSpPr>
            <a:spLocks noGrp="1"/>
          </p:cNvSpPr>
          <p:nvPr>
            <p:ph type="sldNum" sz="quarter" idx="4294967295"/>
          </p:nvPr>
        </p:nvSpPr>
        <p:spPr>
          <a:xfrm rot="16200000">
            <a:off x="8227377" y="5885497"/>
            <a:ext cx="1315721" cy="365125"/>
          </a:xfrm>
          <a:noFill/>
        </p:spPr>
        <p:txBody>
          <a:bodyPr/>
          <a:lstStyle/>
          <a:p>
            <a:fld id="{5985F07F-9737-5945-9DF3-FF04826034BA}" type="slidenum">
              <a:rPr lang="en-US" smtClean="0"/>
              <a:pPr/>
              <a:t>63</a:t>
            </a:fld>
            <a:endParaRPr lang="en-US"/>
          </a:p>
        </p:txBody>
      </p:sp>
    </p:spTree>
    <p:extLst>
      <p:ext uri="{BB962C8B-B14F-4D97-AF65-F5344CB8AC3E}">
        <p14:creationId xmlns:p14="http://schemas.microsoft.com/office/powerpoint/2010/main" val="3050200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2"/>
          <p:cNvGraphicFramePr>
            <a:graphicFrameLocks noGrp="1" noChangeAspect="1"/>
          </p:cNvGraphicFramePr>
          <p:nvPr>
            <p:ph idx="1"/>
            <p:extLst>
              <p:ext uri="{D42A27DB-BD31-4B8C-83A1-F6EECF244321}">
                <p14:modId xmlns:p14="http://schemas.microsoft.com/office/powerpoint/2010/main" val="2358372012"/>
              </p:ext>
            </p:extLst>
          </p:nvPr>
        </p:nvGraphicFramePr>
        <p:xfrm>
          <a:off x="1676400" y="152400"/>
          <a:ext cx="8839200" cy="6629400"/>
        </p:xfrm>
        <a:graphic>
          <a:graphicData uri="http://schemas.openxmlformats.org/presentationml/2006/ole">
            <mc:AlternateContent xmlns:mc="http://schemas.openxmlformats.org/markup-compatibility/2006">
              <mc:Choice xmlns:v="urn:schemas-microsoft-com:vml" Requires="v">
                <p:oleObj spid="_x0000_s162872" name="Bitmap Image" r:id="rId3" imgW="6095238" imgH="4571429" progId="">
                  <p:embed/>
                </p:oleObj>
              </mc:Choice>
              <mc:Fallback>
                <p:oleObj name="Bitmap Image" r:id="rId3" imgW="6095238" imgH="45714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2400"/>
                        <a:ext cx="8839200" cy="662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3974" name="Rectangle 2"/>
          <p:cNvSpPr>
            <a:spLocks noGrp="1" noChangeArrowheads="1"/>
          </p:cNvSpPr>
          <p:nvPr>
            <p:ph type="title"/>
          </p:nvPr>
        </p:nvSpPr>
        <p:spPr>
          <a:xfrm>
            <a:off x="152400" y="188913"/>
            <a:ext cx="7793038" cy="839787"/>
          </a:xfrm>
        </p:spPr>
        <p:txBody>
          <a:bodyPr>
            <a:normAutofit fontScale="90000"/>
          </a:bodyPr>
          <a:lstStyle/>
          <a:p>
            <a:r>
              <a:rPr lang="en-US"/>
              <a:t>Complexity:</a:t>
            </a:r>
            <a:br>
              <a:rPr lang="en-US"/>
            </a:br>
            <a:r>
              <a:rPr lang="en-US"/>
              <a:t>Tower of Hanoi</a:t>
            </a:r>
          </a:p>
        </p:txBody>
      </p:sp>
      <p:sp>
        <p:nvSpPr>
          <p:cNvPr id="83972" name="Slide Number Placeholder 5"/>
          <p:cNvSpPr>
            <a:spLocks noGrp="1"/>
          </p:cNvSpPr>
          <p:nvPr>
            <p:ph type="sldNum" sz="quarter" idx="4294967295"/>
          </p:nvPr>
        </p:nvSpPr>
        <p:spPr>
          <a:xfrm rot="16200000">
            <a:off x="8227377" y="5885497"/>
            <a:ext cx="1315721" cy="365125"/>
          </a:xfrm>
          <a:noFill/>
        </p:spPr>
        <p:txBody>
          <a:bodyPr/>
          <a:lstStyle/>
          <a:p>
            <a:fld id="{1282E09F-9AF0-FA4A-9630-2C241170A773}" type="slidenum">
              <a:rPr lang="en-US" smtClean="0"/>
              <a:pPr/>
              <a:t>64</a:t>
            </a:fld>
            <a:endParaRPr lang="en-US"/>
          </a:p>
        </p:txBody>
      </p:sp>
    </p:spTree>
    <p:extLst>
      <p:ext uri="{BB962C8B-B14F-4D97-AF65-F5344CB8AC3E}">
        <p14:creationId xmlns:p14="http://schemas.microsoft.com/office/powerpoint/2010/main" val="28549969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a:t>Complexity: Tower of Hanoi</a:t>
            </a:r>
          </a:p>
        </p:txBody>
      </p:sp>
      <p:sp>
        <p:nvSpPr>
          <p:cNvPr id="84997" name="Rectangle 3"/>
          <p:cNvSpPr>
            <a:spLocks noGrp="1" noChangeArrowheads="1"/>
          </p:cNvSpPr>
          <p:nvPr>
            <p:ph idx="1"/>
          </p:nvPr>
        </p:nvSpPr>
        <p:spPr/>
        <p:txBody>
          <a:bodyPr/>
          <a:lstStyle/>
          <a:p>
            <a:pPr>
              <a:spcBef>
                <a:spcPct val="10000"/>
              </a:spcBef>
              <a:spcAft>
                <a:spcPts val="600"/>
              </a:spcAft>
              <a:buFont typeface="Symbol" charset="2"/>
              <a:buChar char="·"/>
            </a:pPr>
            <a:endParaRPr lang="en-US" sz="2600"/>
          </a:p>
          <a:p>
            <a:pPr>
              <a:spcBef>
                <a:spcPct val="10000"/>
              </a:spcBef>
              <a:spcAft>
                <a:spcPts val="600"/>
              </a:spcAft>
              <a:buFont typeface="Symbol" charset="2"/>
              <a:buChar char="·"/>
            </a:pPr>
            <a:r>
              <a:rPr lang="en-US" sz="2600"/>
              <a:t>3-disk problem: </a:t>
            </a:r>
            <a:r>
              <a:rPr lang="en-US" sz="2600" b="1">
                <a:latin typeface="Courier New" charset="0"/>
              </a:rPr>
              <a:t>2</a:t>
            </a:r>
            <a:r>
              <a:rPr lang="en-US" sz="2600" b="1" baseline="30000">
                <a:latin typeface="Courier New" charset="0"/>
              </a:rPr>
              <a:t>3 </a:t>
            </a:r>
            <a:r>
              <a:rPr lang="en-US" sz="2600" b="1">
                <a:latin typeface="Courier New" charset="0"/>
              </a:rPr>
              <a:t>- 1 = 7</a:t>
            </a:r>
            <a:r>
              <a:rPr lang="en-US" sz="2600"/>
              <a:t> moves</a:t>
            </a:r>
          </a:p>
          <a:p>
            <a:pPr>
              <a:spcBef>
                <a:spcPct val="10000"/>
              </a:spcBef>
              <a:spcAft>
                <a:spcPts val="600"/>
              </a:spcAft>
              <a:buFont typeface="Symbol" charset="2"/>
              <a:buChar char="·"/>
            </a:pPr>
            <a:endParaRPr lang="en-US" sz="2600"/>
          </a:p>
          <a:p>
            <a:pPr>
              <a:spcBef>
                <a:spcPct val="10000"/>
              </a:spcBef>
              <a:spcAft>
                <a:spcPts val="600"/>
              </a:spcAft>
              <a:buFont typeface="Symbol" charset="2"/>
              <a:buChar char="·"/>
            </a:pPr>
            <a:r>
              <a:rPr lang="en-US" sz="2600"/>
              <a:t>64-disk problem: </a:t>
            </a:r>
            <a:r>
              <a:rPr lang="en-US" sz="2600" b="1">
                <a:latin typeface="Courier New" charset="0"/>
              </a:rPr>
              <a:t>2</a:t>
            </a:r>
            <a:r>
              <a:rPr lang="en-US" sz="2600" b="1" baseline="30000">
                <a:latin typeface="Courier New" charset="0"/>
              </a:rPr>
              <a:t>64 </a:t>
            </a:r>
            <a:r>
              <a:rPr lang="en-US" sz="2600" b="1">
                <a:latin typeface="Courier New" charset="0"/>
              </a:rPr>
              <a:t>- 1</a:t>
            </a:r>
            <a:r>
              <a:rPr lang="en-US" sz="2600"/>
              <a:t>. </a:t>
            </a:r>
          </a:p>
          <a:p>
            <a:pPr lvl="1">
              <a:spcBef>
                <a:spcPct val="10000"/>
              </a:spcBef>
              <a:spcAft>
                <a:spcPts val="600"/>
              </a:spcAft>
              <a:buFont typeface="Symbol" charset="2"/>
              <a:buChar char="·"/>
            </a:pPr>
            <a:r>
              <a:rPr lang="en-US" sz="2400" b="1">
                <a:latin typeface="Courier New" charset="0"/>
              </a:rPr>
              <a:t>2</a:t>
            </a:r>
            <a:r>
              <a:rPr lang="en-US" sz="2400" b="1" baseline="30000">
                <a:latin typeface="Courier New" charset="0"/>
              </a:rPr>
              <a:t>10 </a:t>
            </a:r>
            <a:r>
              <a:rPr lang="en-US" sz="2400" b="1">
                <a:latin typeface="Courier New" charset="0"/>
              </a:rPr>
              <a:t>= 1024 </a:t>
            </a:r>
            <a:r>
              <a:rPr lang="en-US" sz="2400" b="1">
                <a:latin typeface="Courier New" charset="0"/>
                <a:sym typeface="Symbol" charset="2"/>
              </a:rPr>
              <a:t></a:t>
            </a:r>
            <a:r>
              <a:rPr lang="en-US" sz="2400" b="1">
                <a:latin typeface="Courier New" charset="0"/>
              </a:rPr>
              <a:t> 1000 = 10</a:t>
            </a:r>
            <a:r>
              <a:rPr lang="en-US" sz="2400" b="1" baseline="30000">
                <a:latin typeface="Courier New" charset="0"/>
              </a:rPr>
              <a:t>3</a:t>
            </a:r>
            <a:r>
              <a:rPr lang="en-US" sz="2400"/>
              <a:t>,</a:t>
            </a:r>
            <a:r>
              <a:rPr lang="en-US" sz="2400">
                <a:latin typeface="Courier New" charset="0"/>
              </a:rPr>
              <a:t> </a:t>
            </a:r>
          </a:p>
          <a:p>
            <a:pPr lvl="1">
              <a:spcBef>
                <a:spcPct val="10000"/>
              </a:spcBef>
              <a:spcAft>
                <a:spcPts val="600"/>
              </a:spcAft>
              <a:buFont typeface="Symbol" charset="2"/>
              <a:buChar char="·"/>
            </a:pPr>
            <a:r>
              <a:rPr lang="en-US" sz="2400" b="1">
                <a:latin typeface="Courier New" charset="0"/>
              </a:rPr>
              <a:t>2</a:t>
            </a:r>
            <a:r>
              <a:rPr lang="en-US" sz="2400" b="1" baseline="30000">
                <a:latin typeface="Courier New" charset="0"/>
              </a:rPr>
              <a:t>64 </a:t>
            </a:r>
            <a:r>
              <a:rPr lang="en-US" sz="2400" b="1">
                <a:latin typeface="Courier New" charset="0"/>
              </a:rPr>
              <a:t>= 2</a:t>
            </a:r>
            <a:r>
              <a:rPr lang="en-US" sz="2400" b="1" baseline="30000">
                <a:latin typeface="Courier New" charset="0"/>
              </a:rPr>
              <a:t>4</a:t>
            </a:r>
            <a:r>
              <a:rPr lang="en-US" sz="2400" b="1">
                <a:latin typeface="Courier New" charset="0"/>
              </a:rPr>
              <a:t> * 2</a:t>
            </a:r>
            <a:r>
              <a:rPr lang="en-US" sz="2400" b="1" baseline="30000">
                <a:latin typeface="Courier New" charset="0"/>
              </a:rPr>
              <a:t>60 </a:t>
            </a:r>
            <a:r>
              <a:rPr lang="en-US" sz="2400" b="1">
                <a:latin typeface="Courier New" charset="0"/>
                <a:sym typeface="Symbol" charset="2"/>
              </a:rPr>
              <a:t></a:t>
            </a:r>
            <a:r>
              <a:rPr lang="en-US" sz="2400" b="1">
                <a:latin typeface="Courier New" charset="0"/>
              </a:rPr>
              <a:t> 2</a:t>
            </a:r>
            <a:r>
              <a:rPr lang="en-US" sz="2400" b="1" baseline="30000">
                <a:latin typeface="Courier New" charset="0"/>
              </a:rPr>
              <a:t>4</a:t>
            </a:r>
            <a:r>
              <a:rPr lang="en-US" sz="2400" b="1">
                <a:latin typeface="Courier New" charset="0"/>
              </a:rPr>
              <a:t> * 10</a:t>
            </a:r>
            <a:r>
              <a:rPr lang="en-US" sz="2400" b="1" baseline="30000">
                <a:latin typeface="Courier New" charset="0"/>
              </a:rPr>
              <a:t>18 </a:t>
            </a:r>
            <a:r>
              <a:rPr lang="en-US" sz="2400" b="1">
                <a:latin typeface="Courier New" charset="0"/>
              </a:rPr>
              <a:t>= </a:t>
            </a:r>
            <a:r>
              <a:rPr lang="en-US" sz="2400" b="1">
                <a:solidFill>
                  <a:srgbClr val="990000"/>
                </a:solidFill>
                <a:latin typeface="Courier New" charset="0"/>
              </a:rPr>
              <a:t>1.6 * 10</a:t>
            </a:r>
            <a:r>
              <a:rPr lang="en-US" sz="2400" b="1" baseline="30000">
                <a:solidFill>
                  <a:srgbClr val="990000"/>
                </a:solidFill>
                <a:latin typeface="Courier New" charset="0"/>
              </a:rPr>
              <a:t>19</a:t>
            </a:r>
            <a:endParaRPr lang="en-US" sz="2400" b="1">
              <a:solidFill>
                <a:srgbClr val="990000"/>
              </a:solidFill>
              <a:latin typeface="Courier New" charset="0"/>
            </a:endParaRPr>
          </a:p>
          <a:p>
            <a:pPr algn="just">
              <a:spcBef>
                <a:spcPct val="10000"/>
              </a:spcBef>
              <a:buFont typeface="Symbol" charset="2"/>
              <a:buChar char="·"/>
            </a:pPr>
            <a:endParaRPr lang="en-US" sz="900">
              <a:latin typeface="Courier New" charset="0"/>
            </a:endParaRPr>
          </a:p>
          <a:p>
            <a:pPr algn="just">
              <a:spcBef>
                <a:spcPct val="10000"/>
              </a:spcBef>
              <a:buFont typeface="Symbol" charset="2"/>
              <a:buChar char="·"/>
            </a:pPr>
            <a:endParaRPr lang="en-US" sz="900">
              <a:latin typeface="Courier New" charset="0"/>
            </a:endParaRPr>
          </a:p>
          <a:p>
            <a:pPr algn="just">
              <a:spcBef>
                <a:spcPct val="10000"/>
              </a:spcBef>
              <a:buFont typeface="Symbol" charset="2"/>
              <a:buChar char="·"/>
            </a:pPr>
            <a:endParaRPr lang="en-US" sz="900">
              <a:latin typeface="Courier New" charset="0"/>
            </a:endParaRPr>
          </a:p>
          <a:p>
            <a:pPr>
              <a:spcBef>
                <a:spcPct val="10000"/>
              </a:spcBef>
              <a:spcAft>
                <a:spcPts val="600"/>
              </a:spcAft>
              <a:buFont typeface="Symbol" charset="2"/>
              <a:buChar char="·"/>
            </a:pPr>
            <a:r>
              <a:rPr lang="en-US" sz="2600"/>
              <a:t>One year </a:t>
            </a:r>
            <a:r>
              <a:rPr lang="en-US" sz="2600" b="1">
                <a:latin typeface="Courier New" charset="0"/>
                <a:sym typeface="Symbol" charset="2"/>
              </a:rPr>
              <a:t></a:t>
            </a:r>
            <a:r>
              <a:rPr lang="en-US" sz="2600" b="1"/>
              <a:t> </a:t>
            </a:r>
            <a:r>
              <a:rPr lang="en-US" sz="2600" b="1">
                <a:latin typeface="Courier New" charset="0"/>
              </a:rPr>
              <a:t>3.2 * 10</a:t>
            </a:r>
            <a:r>
              <a:rPr lang="en-US" sz="2600" b="1" baseline="30000">
                <a:latin typeface="Courier New" charset="0"/>
              </a:rPr>
              <a:t>7</a:t>
            </a:r>
            <a:r>
              <a:rPr lang="en-US" sz="2600"/>
              <a:t> seconds</a:t>
            </a:r>
          </a:p>
        </p:txBody>
      </p:sp>
      <p:sp>
        <p:nvSpPr>
          <p:cNvPr id="84995" name="Slide Number Placeholder 5"/>
          <p:cNvSpPr>
            <a:spLocks noGrp="1"/>
          </p:cNvSpPr>
          <p:nvPr>
            <p:ph type="sldNum" sz="quarter" idx="4294967295"/>
          </p:nvPr>
        </p:nvSpPr>
        <p:spPr>
          <a:xfrm rot="16200000">
            <a:off x="8227377" y="5885497"/>
            <a:ext cx="1315721" cy="365125"/>
          </a:xfrm>
          <a:noFill/>
        </p:spPr>
        <p:txBody>
          <a:bodyPr/>
          <a:lstStyle/>
          <a:p>
            <a:fld id="{67B483AE-0C48-E148-A122-CF4DDB6A67BB}" type="slidenum">
              <a:rPr lang="en-US" smtClean="0"/>
              <a:pPr/>
              <a:t>65</a:t>
            </a:fld>
            <a:endParaRPr lang="en-US"/>
          </a:p>
        </p:txBody>
      </p:sp>
    </p:spTree>
    <p:extLst>
      <p:ext uri="{BB962C8B-B14F-4D97-AF65-F5344CB8AC3E}">
        <p14:creationId xmlns:p14="http://schemas.microsoft.com/office/powerpoint/2010/main" val="36763480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r>
              <a:rPr lang="en-US"/>
              <a:t>Complexity</a:t>
            </a:r>
          </a:p>
        </p:txBody>
      </p:sp>
      <p:sp>
        <p:nvSpPr>
          <p:cNvPr id="89093" name="Rectangle 3"/>
          <p:cNvSpPr>
            <a:spLocks noGrp="1" noChangeArrowheads="1"/>
          </p:cNvSpPr>
          <p:nvPr>
            <p:ph idx="1"/>
          </p:nvPr>
        </p:nvSpPr>
        <p:spPr/>
        <p:txBody>
          <a:bodyPr>
            <a:normAutofit fontScale="85000" lnSpcReduction="20000"/>
          </a:bodyPr>
          <a:lstStyle/>
          <a:p>
            <a:r>
              <a:rPr lang="en-US" sz="2800">
                <a:solidFill>
                  <a:srgbClr val="0066FF"/>
                </a:solidFill>
              </a:rPr>
              <a:t>Why worry about complexity of algorithms?</a:t>
            </a:r>
          </a:p>
          <a:p>
            <a:pPr>
              <a:buFont typeface="Wingdings" charset="2"/>
              <a:buChar char="Ø"/>
            </a:pPr>
            <a:r>
              <a:rPr lang="en-US" sz="2800"/>
              <a:t>because a problem may be solvable in principle but may take too long to solve in practice</a:t>
            </a:r>
          </a:p>
          <a:p>
            <a:pPr>
              <a:buFont typeface="Wingdings" charset="2"/>
              <a:buChar char="Ø"/>
            </a:pPr>
            <a:endParaRPr lang="en-US" sz="1600"/>
          </a:p>
          <a:p>
            <a:r>
              <a:rPr lang="en-US" sz="2800">
                <a:solidFill>
                  <a:srgbClr val="0066FF"/>
                </a:solidFill>
              </a:rPr>
              <a:t>How can we evaluate the complexity of algorithms?</a:t>
            </a:r>
          </a:p>
          <a:p>
            <a:pPr>
              <a:buFont typeface="Wingdings" charset="2"/>
              <a:buChar char="Ø"/>
            </a:pPr>
            <a:r>
              <a:rPr lang="en-US" sz="2800"/>
              <a:t>through asymptotic analysis, i.e., estimate time (or number of operations) necessary to solve an instance of size </a:t>
            </a:r>
            <a:r>
              <a:rPr lang="en-US" sz="2800" i="1"/>
              <a:t>n</a:t>
            </a:r>
            <a:r>
              <a:rPr lang="en-US" sz="2800"/>
              <a:t> of a problem when </a:t>
            </a:r>
            <a:r>
              <a:rPr lang="en-US" sz="2800" i="1"/>
              <a:t>n</a:t>
            </a:r>
            <a:r>
              <a:rPr lang="en-US" sz="2800"/>
              <a:t> tends towards infinity</a:t>
            </a:r>
          </a:p>
          <a:p>
            <a:pPr>
              <a:buFont typeface="Wingdings" charset="2"/>
              <a:buChar char="Ø"/>
            </a:pPr>
            <a:endParaRPr lang="en-US" sz="700"/>
          </a:p>
          <a:p>
            <a:pPr>
              <a:buFont typeface="Wingdings" charset="2"/>
              <a:buChar char="Ø"/>
            </a:pPr>
            <a:r>
              <a:rPr lang="en-US" sz="2800"/>
              <a:t>See AIMA, Appendix A.</a:t>
            </a:r>
          </a:p>
        </p:txBody>
      </p:sp>
      <p:sp>
        <p:nvSpPr>
          <p:cNvPr id="89091" name="Slide Number Placeholder 5"/>
          <p:cNvSpPr>
            <a:spLocks noGrp="1"/>
          </p:cNvSpPr>
          <p:nvPr>
            <p:ph type="sldNum" sz="quarter" idx="4294967295"/>
          </p:nvPr>
        </p:nvSpPr>
        <p:spPr>
          <a:xfrm rot="16200000">
            <a:off x="8227377" y="5885497"/>
            <a:ext cx="1315721" cy="365125"/>
          </a:xfrm>
          <a:noFill/>
        </p:spPr>
        <p:txBody>
          <a:bodyPr/>
          <a:lstStyle/>
          <a:p>
            <a:fld id="{749A902A-3DC5-7443-B836-88214436FD3C}" type="slidenum">
              <a:rPr lang="en-US" smtClean="0"/>
              <a:pPr/>
              <a:t>66</a:t>
            </a:fld>
            <a:endParaRPr lang="en-US"/>
          </a:p>
        </p:txBody>
      </p:sp>
    </p:spTree>
    <p:extLst>
      <p:ext uri="{BB962C8B-B14F-4D97-AF65-F5344CB8AC3E}">
        <p14:creationId xmlns:p14="http://schemas.microsoft.com/office/powerpoint/2010/main" val="1141379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Rectangle 2"/>
          <p:cNvSpPr>
            <a:spLocks noGrp="1" noChangeArrowheads="1"/>
          </p:cNvSpPr>
          <p:nvPr>
            <p:ph type="title"/>
          </p:nvPr>
        </p:nvSpPr>
        <p:spPr>
          <a:xfrm>
            <a:off x="457200" y="152718"/>
            <a:ext cx="8001000" cy="914082"/>
          </a:xfrm>
        </p:spPr>
        <p:txBody>
          <a:bodyPr>
            <a:normAutofit fontScale="90000"/>
          </a:bodyPr>
          <a:lstStyle/>
          <a:p>
            <a:r>
              <a:rPr lang="en-US" sz="2800" dirty="0"/>
              <a:t>Complexity: O() measures </a:t>
            </a:r>
            <a:br>
              <a:rPr lang="en-US" sz="2800" dirty="0"/>
            </a:br>
            <a:endParaRPr lang="en-US" sz="2800" dirty="0"/>
          </a:p>
        </p:txBody>
      </p:sp>
      <p:sp>
        <p:nvSpPr>
          <p:cNvPr id="97287" name="Rectangle 3"/>
          <p:cNvSpPr>
            <a:spLocks noGrp="1" noChangeArrowheads="1"/>
          </p:cNvSpPr>
          <p:nvPr>
            <p:ph type="body" idx="1"/>
          </p:nvPr>
        </p:nvSpPr>
        <p:spPr>
          <a:xfrm>
            <a:off x="457200" y="1295400"/>
            <a:ext cx="8178800" cy="5181600"/>
          </a:xfrm>
        </p:spPr>
        <p:txBody>
          <a:bodyPr>
            <a:normAutofit fontScale="77500" lnSpcReduction="20000"/>
          </a:bodyPr>
          <a:lstStyle/>
          <a:p>
            <a:r>
              <a:rPr lang="en-US" sz="2400" b="0" dirty="0"/>
              <a:t>How can we represent the complexity of an algorithm?</a:t>
            </a:r>
          </a:p>
          <a:p>
            <a:endParaRPr lang="en-US" sz="2400" b="0" dirty="0"/>
          </a:p>
          <a:p>
            <a:r>
              <a:rPr lang="en-US" sz="2400" b="0" dirty="0"/>
              <a:t>Given:	Problem input (or instance) size: </a:t>
            </a:r>
            <a:r>
              <a:rPr lang="en-US" sz="2400" b="0" i="1" dirty="0"/>
              <a:t>n</a:t>
            </a:r>
          </a:p>
          <a:p>
            <a:pPr>
              <a:buFontTx/>
              <a:buNone/>
            </a:pPr>
            <a:r>
              <a:rPr lang="en-US" sz="2400" b="0" dirty="0"/>
              <a:t>	Number of operations to solve problem: </a:t>
            </a:r>
            <a:r>
              <a:rPr lang="en-US" sz="2400" b="0" i="1" dirty="0"/>
              <a:t>f(n)</a:t>
            </a:r>
          </a:p>
          <a:p>
            <a:endParaRPr lang="en-US" sz="2400" b="0" dirty="0"/>
          </a:p>
          <a:p>
            <a:r>
              <a:rPr lang="en-US" sz="2400" b="0" dirty="0"/>
              <a:t>If, for a given function g(n), we have:</a:t>
            </a:r>
          </a:p>
          <a:p>
            <a:endParaRPr lang="en-US" dirty="0"/>
          </a:p>
          <a:p>
            <a:endParaRPr lang="en-US" sz="2600" b="0" dirty="0"/>
          </a:p>
          <a:p>
            <a:pPr>
              <a:buFontTx/>
              <a:buNone/>
            </a:pPr>
            <a:r>
              <a:rPr lang="en-US" sz="2600" b="0" dirty="0"/>
              <a:t>then				f is </a:t>
            </a:r>
            <a:r>
              <a:rPr lang="en-US" sz="2600" b="0" dirty="0">
                <a:solidFill>
                  <a:schemeClr val="hlink"/>
                </a:solidFill>
              </a:rPr>
              <a:t>dominated</a:t>
            </a:r>
            <a:r>
              <a:rPr lang="en-US" sz="2600" b="0" dirty="0"/>
              <a:t> by g</a:t>
            </a:r>
          </a:p>
          <a:p>
            <a:pPr>
              <a:buFontTx/>
              <a:buNone/>
            </a:pPr>
            <a:endParaRPr lang="en-US" sz="2600" b="0" dirty="0"/>
          </a:p>
          <a:p>
            <a:r>
              <a:rPr lang="en-US" sz="2600" b="0" dirty="0"/>
              <a:t> </a:t>
            </a:r>
          </a:p>
          <a:p>
            <a:endParaRPr lang="en-US" sz="2600" b="0" dirty="0"/>
          </a:p>
          <a:p>
            <a:endParaRPr lang="en-US" sz="2600" b="0" dirty="0"/>
          </a:p>
          <a:p>
            <a:pPr>
              <a:buFontTx/>
              <a:buNone/>
            </a:pPr>
            <a:r>
              <a:rPr lang="en-US" sz="2600" b="0" dirty="0"/>
              <a:t> 				 </a:t>
            </a:r>
          </a:p>
        </p:txBody>
      </p:sp>
      <p:graphicFrame>
        <p:nvGraphicFramePr>
          <p:cNvPr id="97282" name="Object 2"/>
          <p:cNvGraphicFramePr>
            <a:graphicFrameLocks noChangeAspect="1"/>
          </p:cNvGraphicFramePr>
          <p:nvPr>
            <p:extLst>
              <p:ext uri="{D42A27DB-BD31-4B8C-83A1-F6EECF244321}">
                <p14:modId xmlns:p14="http://schemas.microsoft.com/office/powerpoint/2010/main" val="1053348408"/>
              </p:ext>
            </p:extLst>
          </p:nvPr>
        </p:nvGraphicFramePr>
        <p:xfrm>
          <a:off x="1828800" y="3581400"/>
          <a:ext cx="6670675" cy="1069975"/>
        </p:xfrm>
        <a:graphic>
          <a:graphicData uri="http://schemas.openxmlformats.org/presentationml/2006/ole">
            <mc:AlternateContent xmlns:mc="http://schemas.openxmlformats.org/markup-compatibility/2006">
              <mc:Choice xmlns:v="urn:schemas-microsoft-com:vml" Requires="v">
                <p:oleObj spid="_x0000_s164937" name="Equation" r:id="rId3" imgW="2768600" imgH="444500" progId="Equation.3">
                  <p:embed/>
                </p:oleObj>
              </mc:Choice>
              <mc:Fallback>
                <p:oleObj name="Equation" r:id="rId3" imgW="2768600" imgH="444500" progId="Equation.3">
                  <p:embed/>
                  <p:pic>
                    <p:nvPicPr>
                      <p:cNvPr id="0" name=""/>
                      <p:cNvPicPr>
                        <a:picLocks noChangeAspect="1" noChangeArrowheads="1"/>
                      </p:cNvPicPr>
                      <p:nvPr/>
                    </p:nvPicPr>
                    <p:blipFill>
                      <a:blip r:embed="rId4"/>
                      <a:srcRect/>
                      <a:stretch>
                        <a:fillRect/>
                      </a:stretch>
                    </p:blipFill>
                    <p:spPr bwMode="auto">
                      <a:xfrm>
                        <a:off x="1828800" y="3581400"/>
                        <a:ext cx="6670675" cy="10699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66009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a:xfrm>
            <a:off x="457200" y="152718"/>
            <a:ext cx="5791200" cy="761682"/>
          </a:xfrm>
        </p:spPr>
        <p:txBody>
          <a:bodyPr/>
          <a:lstStyle/>
          <a:p>
            <a:r>
              <a:rPr lang="en-US" dirty="0"/>
              <a:t>Example</a:t>
            </a:r>
          </a:p>
        </p:txBody>
      </p:sp>
      <p:sp>
        <p:nvSpPr>
          <p:cNvPr id="9" name="Rectangle 3"/>
          <p:cNvSpPr txBox="1">
            <a:spLocks noChangeArrowheads="1"/>
          </p:cNvSpPr>
          <p:nvPr/>
        </p:nvSpPr>
        <p:spPr bwMode="auto">
          <a:xfrm>
            <a:off x="457200" y="1295400"/>
            <a:ext cx="81788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20000"/>
              </a:spcBef>
              <a:spcAft>
                <a:spcPct val="0"/>
              </a:spcAft>
              <a:buClr>
                <a:srgbClr val="000000"/>
              </a:buClr>
              <a:buSzTx/>
              <a:buFontTx/>
              <a:buNone/>
              <a:tabLst/>
              <a:defRPr/>
            </a:pPr>
            <a:endParaRPr kumimoji="1" lang="en-US" sz="2200" b="0" i="0" u="none" strike="noStrike" kern="0" cap="none" spc="0" normalizeH="0" baseline="0" noProof="0" dirty="0">
              <a:ln>
                <a:noFill/>
              </a:ln>
              <a:solidFill>
                <a:srgbClr val="000000"/>
              </a:solidFill>
              <a:effectLst/>
              <a:uLnTx/>
              <a:uFillTx/>
              <a:latin typeface="Tahoma"/>
              <a:ea typeface="ＭＳ Ｐゴシック" charset="-128"/>
              <a:cs typeface="ＭＳ Ｐゴシック" charset="-128"/>
            </a:endParaRPr>
          </a:p>
          <a:p>
            <a:pPr>
              <a:buClr>
                <a:srgbClr val="000000"/>
              </a:buClr>
              <a:defRPr/>
            </a:pPr>
            <a:endParaRPr lang="en-US" sz="2200" kern="0" dirty="0">
              <a:solidFill>
                <a:srgbClr val="000000"/>
              </a:solidFill>
              <a:latin typeface="Tahoma"/>
            </a:endParaRPr>
          </a:p>
          <a:p>
            <a:pPr>
              <a:buClr>
                <a:srgbClr val="000000"/>
              </a:buClr>
              <a:defRPr/>
            </a:pPr>
            <a:r>
              <a:rPr lang="en-US" sz="2200" kern="0" dirty="0">
                <a:solidFill>
                  <a:srgbClr val="000000"/>
                </a:solidFill>
                <a:latin typeface="Tahoma"/>
              </a:rPr>
              <a:t>f(n) = x</a:t>
            </a:r>
            <a:r>
              <a:rPr lang="en-US" sz="2200" kern="0" baseline="30000" dirty="0">
                <a:solidFill>
                  <a:srgbClr val="000000"/>
                </a:solidFill>
                <a:latin typeface="Tahoma"/>
              </a:rPr>
              <a:t>4 </a:t>
            </a:r>
            <a:r>
              <a:rPr lang="en-US" sz="2200" kern="0" dirty="0">
                <a:solidFill>
                  <a:srgbClr val="000000"/>
                </a:solidFill>
                <a:latin typeface="Tahoma"/>
              </a:rPr>
              <a:t>+ 3x</a:t>
            </a:r>
            <a:r>
              <a:rPr lang="en-US" sz="2200" kern="0" baseline="30000" dirty="0">
                <a:solidFill>
                  <a:srgbClr val="000000"/>
                </a:solidFill>
                <a:latin typeface="Tahoma"/>
              </a:rPr>
              <a:t>3</a:t>
            </a:r>
            <a:r>
              <a:rPr lang="en-US" sz="2200" kern="0" dirty="0">
                <a:solidFill>
                  <a:srgbClr val="000000"/>
                </a:solidFill>
                <a:latin typeface="Tahoma"/>
              </a:rPr>
              <a:t> + 2x</a:t>
            </a:r>
            <a:r>
              <a:rPr lang="en-US" sz="2200" kern="0" baseline="30000" dirty="0">
                <a:solidFill>
                  <a:srgbClr val="000000"/>
                </a:solidFill>
                <a:latin typeface="Tahoma"/>
              </a:rPr>
              <a:t>2</a:t>
            </a:r>
          </a:p>
          <a:p>
            <a:pPr marL="457200" lvl="1" indent="0">
              <a:buClr>
                <a:srgbClr val="000000"/>
              </a:buClr>
              <a:buNone/>
              <a:defRPr/>
            </a:pPr>
            <a:r>
              <a:rPr lang="en-US" sz="2200" kern="0" dirty="0">
                <a:solidFill>
                  <a:srgbClr val="000000"/>
                </a:solidFill>
                <a:latin typeface="Tahoma"/>
                <a:cs typeface="ＭＳ Ｐゴシック" charset="-128"/>
              </a:rPr>
              <a:t>f(n) is O(x</a:t>
            </a:r>
            <a:r>
              <a:rPr lang="en-US" sz="2200" kern="0" baseline="30000" dirty="0">
                <a:solidFill>
                  <a:srgbClr val="000000"/>
                </a:solidFill>
                <a:latin typeface="Tahoma"/>
                <a:cs typeface="ＭＳ Ｐゴシック" charset="-128"/>
              </a:rPr>
              <a:t>4</a:t>
            </a:r>
            <a:r>
              <a:rPr lang="en-US" sz="2200" kern="0" dirty="0">
                <a:solidFill>
                  <a:srgbClr val="000000"/>
                </a:solidFill>
                <a:latin typeface="Tahoma"/>
                <a:cs typeface="ＭＳ Ｐゴシック" charset="-128"/>
              </a:rPr>
              <a:t>) because other terms are negligible with respect to x</a:t>
            </a:r>
            <a:r>
              <a:rPr lang="en-US" sz="2200" kern="0" baseline="30000" dirty="0">
                <a:solidFill>
                  <a:srgbClr val="000000"/>
                </a:solidFill>
                <a:latin typeface="Tahoma"/>
                <a:cs typeface="ＭＳ Ｐゴシック" charset="-128"/>
              </a:rPr>
              <a:t>4</a:t>
            </a:r>
          </a:p>
          <a:p>
            <a:pPr marL="457200" lvl="1" indent="0">
              <a:buClr>
                <a:srgbClr val="000000"/>
              </a:buClr>
              <a:buNone/>
              <a:defRPr/>
            </a:pPr>
            <a:endParaRPr lang="en-US" sz="2200" kern="0" baseline="30000" dirty="0">
              <a:solidFill>
                <a:srgbClr val="000000"/>
              </a:solidFill>
              <a:latin typeface="Tahoma"/>
              <a:cs typeface="ＭＳ Ｐゴシック" charset="-128"/>
            </a:endParaRPr>
          </a:p>
          <a:p>
            <a:pPr marL="457200" lvl="1" indent="0">
              <a:buClr>
                <a:srgbClr val="000000"/>
              </a:buClr>
              <a:buNone/>
              <a:defRPr/>
            </a:pPr>
            <a:r>
              <a:rPr lang="en-US" sz="2200" kern="0" dirty="0">
                <a:solidFill>
                  <a:srgbClr val="0000FF"/>
                </a:solidFill>
                <a:latin typeface="Tahoma"/>
                <a:cs typeface="ＭＳ Ｐゴシック" charset="-128"/>
              </a:rPr>
              <a:t>What is the Big O() for the Tower of Hanoi problem?</a:t>
            </a:r>
          </a:p>
          <a:p>
            <a:pPr marL="457200" lvl="1" indent="0">
              <a:buClr>
                <a:srgbClr val="000000"/>
              </a:buClr>
              <a:buNone/>
              <a:defRPr/>
            </a:pPr>
            <a:endParaRPr lang="en-US" sz="2200" kern="0" baseline="30000" dirty="0">
              <a:solidFill>
                <a:srgbClr val="0000FF"/>
              </a:solidFill>
              <a:latin typeface="Tahoma"/>
              <a:cs typeface="ＭＳ Ｐゴシック" charset="-128"/>
            </a:endParaRPr>
          </a:p>
          <a:p>
            <a:pPr lvl="1">
              <a:buClr>
                <a:srgbClr val="000000"/>
              </a:buClr>
              <a:defRPr/>
            </a:pPr>
            <a:endParaRPr lang="en-US" sz="2200" kern="0" dirty="0">
              <a:solidFill>
                <a:srgbClr val="0000FF"/>
              </a:solidFill>
              <a:latin typeface="Tahoma"/>
              <a:cs typeface="ＭＳ Ｐゴシック" charset="-128"/>
            </a:endParaRPr>
          </a:p>
        </p:txBody>
      </p:sp>
    </p:spTree>
    <p:extLst>
      <p:ext uri="{BB962C8B-B14F-4D97-AF65-F5344CB8AC3E}">
        <p14:creationId xmlns:p14="http://schemas.microsoft.com/office/powerpoint/2010/main" val="1069615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52718"/>
            <a:ext cx="9321800" cy="837882"/>
          </a:xfrm>
        </p:spPr>
        <p:txBody>
          <a:bodyPr/>
          <a:lstStyle/>
          <a:p>
            <a:r>
              <a:rPr lang="en-US" altLang="ko-KR" dirty="0">
                <a:ea typeface="굴림" charset="-127"/>
              </a:rPr>
              <a:t>Visualizing Orders of Growth</a:t>
            </a:r>
            <a:endParaRPr lang="en-US" dirty="0"/>
          </a:p>
        </p:txBody>
      </p:sp>
      <p:sp>
        <p:nvSpPr>
          <p:cNvPr id="3" name="Content Placeholder 2"/>
          <p:cNvSpPr>
            <a:spLocks noGrp="1"/>
          </p:cNvSpPr>
          <p:nvPr>
            <p:ph idx="1"/>
          </p:nvPr>
        </p:nvSpPr>
        <p:spPr>
          <a:xfrm>
            <a:off x="453758" y="990600"/>
            <a:ext cx="6023242" cy="2086896"/>
          </a:xfrm>
        </p:spPr>
        <p:txBody>
          <a:bodyPr/>
          <a:lstStyle/>
          <a:p>
            <a:pPr marL="342900" indent="-342900">
              <a:spcAft>
                <a:spcPts val="0"/>
              </a:spcAft>
              <a:buFont typeface="Arial" charset="0"/>
              <a:buChar char="•"/>
            </a:pPr>
            <a:r>
              <a:rPr lang="en-US" sz="2000" b="0" i="1" dirty="0"/>
              <a:t>O(1)</a:t>
            </a:r>
            <a:r>
              <a:rPr lang="en-US" sz="2000" b="0" dirty="0"/>
              <a:t>: Constant growth</a:t>
            </a:r>
          </a:p>
          <a:p>
            <a:pPr marL="342900" indent="-342900">
              <a:spcAft>
                <a:spcPts val="0"/>
              </a:spcAft>
              <a:buFont typeface="Arial" charset="0"/>
              <a:buChar char="•"/>
            </a:pPr>
            <a:r>
              <a:rPr lang="en-US" sz="2000" b="0" i="1" dirty="0"/>
              <a:t>O(log(n))</a:t>
            </a:r>
            <a:r>
              <a:rPr lang="en-US" sz="2000" b="0" dirty="0"/>
              <a:t>: Logarithmic growth</a:t>
            </a:r>
          </a:p>
          <a:p>
            <a:pPr marL="342900" indent="-342900">
              <a:spcAft>
                <a:spcPts val="0"/>
              </a:spcAft>
              <a:buFont typeface="Arial" charset="0"/>
              <a:buChar char="•"/>
            </a:pPr>
            <a:r>
              <a:rPr lang="en-US" sz="2000" b="0" i="1" dirty="0"/>
              <a:t>O(n)</a:t>
            </a:r>
            <a:r>
              <a:rPr lang="en-US" sz="2000" b="0" dirty="0"/>
              <a:t>: Linear growth</a:t>
            </a:r>
          </a:p>
          <a:p>
            <a:pPr marL="342900" indent="-342900">
              <a:spcAft>
                <a:spcPts val="0"/>
              </a:spcAft>
              <a:buFont typeface="Arial" charset="0"/>
              <a:buChar char="•"/>
            </a:pPr>
            <a:r>
              <a:rPr lang="en-US" sz="2000" b="0" i="1" dirty="0"/>
              <a:t>O(</a:t>
            </a:r>
            <a:r>
              <a:rPr lang="en-US" sz="2000" b="0" i="1" dirty="0" err="1"/>
              <a:t>n</a:t>
            </a:r>
            <a:r>
              <a:rPr lang="en-US" sz="2000" b="0" i="1" baseline="30000" dirty="0" err="1"/>
              <a:t>k</a:t>
            </a:r>
            <a:r>
              <a:rPr lang="en-US" sz="2000" b="0" i="1" dirty="0"/>
              <a:t>)</a:t>
            </a:r>
            <a:r>
              <a:rPr lang="en-US" sz="2000" b="0" dirty="0"/>
              <a:t>: Polynomial growth, where k is a constant</a:t>
            </a:r>
          </a:p>
          <a:p>
            <a:pPr marL="342900" indent="-342900">
              <a:spcAft>
                <a:spcPts val="0"/>
              </a:spcAft>
              <a:buFont typeface="Arial" charset="0"/>
              <a:buChar char="•"/>
            </a:pPr>
            <a:r>
              <a:rPr lang="en-US" sz="2000" b="0" i="1" dirty="0"/>
              <a:t>O(2</a:t>
            </a:r>
            <a:r>
              <a:rPr lang="en-US" sz="2000" b="0" i="1" baseline="30000" dirty="0"/>
              <a:t>n</a:t>
            </a:r>
            <a:r>
              <a:rPr lang="en-US" sz="2000" b="0" i="1" dirty="0"/>
              <a:t>)</a:t>
            </a:r>
            <a:r>
              <a:rPr lang="en-US" sz="2000" b="0" dirty="0"/>
              <a:t>: Exponential growth</a:t>
            </a:r>
          </a:p>
        </p:txBody>
      </p:sp>
      <p:sp>
        <p:nvSpPr>
          <p:cNvPr id="4" name="Slide Number Placeholder 3"/>
          <p:cNvSpPr>
            <a:spLocks noGrp="1"/>
          </p:cNvSpPr>
          <p:nvPr>
            <p:ph type="sldNum" sz="quarter" idx="4294967295"/>
          </p:nvPr>
        </p:nvSpPr>
        <p:spPr>
          <a:xfrm rot="16200000">
            <a:off x="8227377" y="5885497"/>
            <a:ext cx="1315721" cy="365125"/>
          </a:xfrm>
          <a:prstGeom prst="rect">
            <a:avLst/>
          </a:prstGeom>
        </p:spPr>
        <p:txBody>
          <a:bodyPr/>
          <a:lstStyle/>
          <a:p>
            <a:fld id="{2D3A695E-CF49-844C-908C-762332DE5207}" type="slidenum">
              <a:rPr lang="en-US" smtClean="0">
                <a:solidFill>
                  <a:srgbClr val="D1282E"/>
                </a:solidFill>
              </a:rPr>
              <a:pPr/>
              <a:t>69</a:t>
            </a:fld>
            <a:endParaRPr lang="en-US" dirty="0">
              <a:solidFill>
                <a:srgbClr val="D1282E"/>
              </a:solidFill>
            </a:endParaRPr>
          </a:p>
        </p:txBody>
      </p:sp>
      <p:pic>
        <p:nvPicPr>
          <p:cNvPr id="5" name="Picture 4"/>
          <p:cNvPicPr>
            <a:picLocks noChangeAspect="1"/>
          </p:cNvPicPr>
          <p:nvPr/>
        </p:nvPicPr>
        <p:blipFill rotWithShape="1">
          <a:blip r:embed="rId2"/>
          <a:srcRect l="1162" t="10026" r="1162" b="7750"/>
          <a:stretch/>
        </p:blipFill>
        <p:spPr>
          <a:xfrm>
            <a:off x="480615" y="3027680"/>
            <a:ext cx="7847484" cy="3830320"/>
          </a:xfrm>
          <a:prstGeom prst="rect">
            <a:avLst/>
          </a:prstGeom>
        </p:spPr>
      </p:pic>
      <p:sp>
        <p:nvSpPr>
          <p:cNvPr id="6" name="TextBox 5"/>
          <p:cNvSpPr txBox="1"/>
          <p:nvPr/>
        </p:nvSpPr>
        <p:spPr>
          <a:xfrm>
            <a:off x="5327307" y="990600"/>
            <a:ext cx="3390608" cy="830997"/>
          </a:xfrm>
          <a:prstGeom prst="rect">
            <a:avLst/>
          </a:prstGeom>
          <a:ln w="6350"/>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t>Try plot them out yourself:</a:t>
            </a:r>
          </a:p>
          <a:p>
            <a:r>
              <a:rPr lang="en-US" sz="1600" dirty="0">
                <a:hlinkClick r:id="rId3"/>
              </a:rPr>
              <a:t>https://www.desmos.com/calculator</a:t>
            </a:r>
            <a:endParaRPr lang="en-US" sz="1600" dirty="0"/>
          </a:p>
          <a:p>
            <a:r>
              <a:rPr lang="en-US" sz="1600" dirty="0">
                <a:hlinkClick r:id="rId4"/>
              </a:rPr>
              <a:t>www.wolframalpha.com</a:t>
            </a:r>
            <a:endParaRPr lang="en-US" sz="1600" dirty="0"/>
          </a:p>
        </p:txBody>
      </p:sp>
    </p:spTree>
    <p:extLst>
      <p:ext uri="{BB962C8B-B14F-4D97-AF65-F5344CB8AC3E}">
        <p14:creationId xmlns:p14="http://schemas.microsoft.com/office/powerpoint/2010/main" val="165842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7</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89" name="Rectangle 10"/>
          <p:cNvSpPr>
            <a:spLocks noChangeArrowheads="1"/>
          </p:cNvSpPr>
          <p:nvPr/>
        </p:nvSpPr>
        <p:spPr bwMode="auto">
          <a:xfrm>
            <a:off x="1295400" y="3505200"/>
            <a:ext cx="4191000" cy="22098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8141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rot="16200000">
            <a:off x="8227377" y="5885497"/>
            <a:ext cx="1315721" cy="365125"/>
          </a:xfrm>
        </p:spPr>
        <p:txBody>
          <a:bodyPr/>
          <a:lstStyle/>
          <a:p>
            <a:fld id="{F9882A1A-54C6-ED47-AB12-4885DC73A185}" type="slidenum">
              <a:rPr lang="en-US"/>
              <a:pPr/>
              <a:t>70</a:t>
            </a:fld>
            <a:endParaRPr lang="en-US"/>
          </a:p>
        </p:txBody>
      </p:sp>
      <p:sp>
        <p:nvSpPr>
          <p:cNvPr id="190466" name="Rectangle 2"/>
          <p:cNvSpPr>
            <a:spLocks noGrp="1" noChangeArrowheads="1"/>
          </p:cNvSpPr>
          <p:nvPr>
            <p:ph type="title"/>
          </p:nvPr>
        </p:nvSpPr>
        <p:spPr>
          <a:xfrm>
            <a:off x="685799" y="457197"/>
            <a:ext cx="7984067" cy="1143000"/>
          </a:xfrm>
        </p:spPr>
        <p:txBody>
          <a:bodyPr/>
          <a:lstStyle/>
          <a:p>
            <a:r>
              <a:rPr lang="en-US" dirty="0"/>
              <a:t>Evaluating Search Performance</a:t>
            </a:r>
          </a:p>
        </p:txBody>
      </p:sp>
      <p:pic>
        <p:nvPicPr>
          <p:cNvPr id="6" name="Picture 4" descr="Picture 2"/>
          <p:cNvPicPr>
            <a:picLocks noChangeAspect="1" noChangeArrowheads="1"/>
          </p:cNvPicPr>
          <p:nvPr/>
        </p:nvPicPr>
        <p:blipFill>
          <a:blip r:embed="rId3"/>
          <a:srcRect/>
          <a:stretch>
            <a:fillRect/>
          </a:stretch>
        </p:blipFill>
        <p:spPr bwMode="auto">
          <a:xfrm>
            <a:off x="7044267" y="5147733"/>
            <a:ext cx="2099733" cy="1710267"/>
          </a:xfrm>
          <a:prstGeom prst="rect">
            <a:avLst/>
          </a:prstGeom>
          <a:noFill/>
        </p:spPr>
      </p:pic>
      <p:sp>
        <p:nvSpPr>
          <p:cNvPr id="7" name="Oval 5"/>
          <p:cNvSpPr>
            <a:spLocks noChangeArrowheads="1"/>
          </p:cNvSpPr>
          <p:nvPr/>
        </p:nvSpPr>
        <p:spPr bwMode="auto">
          <a:xfrm>
            <a:off x="7041999" y="6019800"/>
            <a:ext cx="349401" cy="347346"/>
          </a:xfrm>
          <a:prstGeom prst="ellipse">
            <a:avLst/>
          </a:prstGeom>
          <a:noFill/>
          <a:ln w="38100">
            <a:solidFill>
              <a:schemeClr val="accent1"/>
            </a:solidFill>
            <a:round/>
            <a:headEnd/>
            <a:tailEnd/>
          </a:ln>
        </p:spPr>
        <p:txBody>
          <a:bodyPr wrap="none" anchor="ctr">
            <a:prstTxWarp prst="textNoShape">
              <a:avLst/>
            </a:prstTxWarp>
          </a:bodyPr>
          <a:lstStyle/>
          <a:p>
            <a:endParaRPr lang="en-US"/>
          </a:p>
        </p:txBody>
      </p:sp>
      <p:sp>
        <p:nvSpPr>
          <p:cNvPr id="8" name="Oval 9"/>
          <p:cNvSpPr>
            <a:spLocks noChangeArrowheads="1"/>
          </p:cNvSpPr>
          <p:nvPr/>
        </p:nvSpPr>
        <p:spPr bwMode="auto">
          <a:xfrm>
            <a:off x="7906123" y="5174197"/>
            <a:ext cx="349401" cy="347346"/>
          </a:xfrm>
          <a:prstGeom prst="ellipse">
            <a:avLst/>
          </a:prstGeom>
          <a:noFill/>
          <a:ln w="38100">
            <a:solidFill>
              <a:schemeClr val="folHlink"/>
            </a:solidFill>
            <a:round/>
            <a:headEnd/>
            <a:tailEnd/>
          </a:ln>
        </p:spPr>
        <p:txBody>
          <a:bodyPr wrap="none" anchor="ctr">
            <a:prstTxWarp prst="textNoShape">
              <a:avLst/>
            </a:prstTxWarp>
          </a:bodyPr>
          <a:lstStyle/>
          <a:p>
            <a:endParaRPr lang="en-US"/>
          </a:p>
        </p:txBody>
      </p:sp>
      <p:sp>
        <p:nvSpPr>
          <p:cNvPr id="9" name="Oval 5"/>
          <p:cNvSpPr>
            <a:spLocks noChangeArrowheads="1"/>
          </p:cNvSpPr>
          <p:nvPr/>
        </p:nvSpPr>
        <p:spPr bwMode="auto">
          <a:xfrm>
            <a:off x="8489799" y="6477000"/>
            <a:ext cx="349401" cy="347346"/>
          </a:xfrm>
          <a:prstGeom prst="ellipse">
            <a:avLst/>
          </a:prstGeom>
          <a:noFill/>
          <a:ln w="38100">
            <a:solidFill>
              <a:schemeClr val="accent1"/>
            </a:solidFill>
            <a:round/>
            <a:headEnd/>
            <a:tailEnd/>
          </a:ln>
        </p:spPr>
        <p:txBody>
          <a:bodyPr wrap="none" anchor="ctr">
            <a:prstTxWarp prst="textNoShape">
              <a:avLst/>
            </a:prstTxWarp>
          </a:bodyPr>
          <a:lstStyle/>
          <a:p>
            <a:endParaRPr lang="en-US"/>
          </a:p>
        </p:txBody>
      </p:sp>
      <p:sp>
        <p:nvSpPr>
          <p:cNvPr id="190467" name="Rectangle 3"/>
          <p:cNvSpPr>
            <a:spLocks noGrp="1" noChangeArrowheads="1"/>
          </p:cNvSpPr>
          <p:nvPr>
            <p:ph type="body" idx="1"/>
          </p:nvPr>
        </p:nvSpPr>
        <p:spPr>
          <a:xfrm>
            <a:off x="668867" y="1634063"/>
            <a:ext cx="8034338" cy="4114800"/>
          </a:xfrm>
        </p:spPr>
        <p:txBody>
          <a:bodyPr/>
          <a:lstStyle/>
          <a:p>
            <a:r>
              <a:rPr lang="en-US" sz="2400" dirty="0"/>
              <a:t>Search performance is measured in four ways:</a:t>
            </a:r>
            <a:endParaRPr lang="en-US" sz="1800" dirty="0"/>
          </a:p>
          <a:p>
            <a:pPr lvl="1"/>
            <a:r>
              <a:rPr lang="en-US" sz="2000" dirty="0"/>
              <a:t>Completeness: </a:t>
            </a:r>
            <a:r>
              <a:rPr lang="en-US" sz="2000" i="1" dirty="0"/>
              <a:t>Does it always find a solution if one exists?</a:t>
            </a:r>
          </a:p>
          <a:p>
            <a:pPr lvl="1"/>
            <a:r>
              <a:rPr lang="en-US" sz="2000" dirty="0"/>
              <a:t>Optimality: </a:t>
            </a:r>
            <a:r>
              <a:rPr lang="en-US" sz="2000" i="1" dirty="0"/>
              <a:t>Does it always find least cost path to a solution?</a:t>
            </a:r>
            <a:endParaRPr lang="en-US" sz="2000" dirty="0"/>
          </a:p>
          <a:p>
            <a:pPr lvl="1"/>
            <a:r>
              <a:rPr lang="en-US" sz="2000" dirty="0"/>
              <a:t>Time Complexity: </a:t>
            </a:r>
            <a:r>
              <a:rPr lang="en-US" sz="2000" i="1" dirty="0"/>
              <a:t>Number of nodes generated</a:t>
            </a:r>
          </a:p>
          <a:p>
            <a:pPr lvl="1"/>
            <a:r>
              <a:rPr lang="en-US" sz="2000" dirty="0"/>
              <a:t>Space Complexity: </a:t>
            </a:r>
            <a:r>
              <a:rPr lang="en-US" sz="2000" i="1" dirty="0"/>
              <a:t>Number of nodes kept in memory</a:t>
            </a:r>
          </a:p>
        </p:txBody>
      </p:sp>
    </p:spTree>
    <p:extLst>
      <p:ext uri="{BB962C8B-B14F-4D97-AF65-F5344CB8AC3E}">
        <p14:creationId xmlns:p14="http://schemas.microsoft.com/office/powerpoint/2010/main" val="25544768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rot="16200000">
            <a:off x="8227377" y="5885497"/>
            <a:ext cx="1315721" cy="365125"/>
          </a:xfrm>
        </p:spPr>
        <p:txBody>
          <a:bodyPr/>
          <a:lstStyle/>
          <a:p>
            <a:fld id="{26154882-93B4-8D4B-A3AE-FD0D7EFFE6E5}" type="slidenum">
              <a:rPr lang="en-US"/>
              <a:pPr/>
              <a:t>71</a:t>
            </a:fld>
            <a:endParaRPr lang="en-US"/>
          </a:p>
        </p:txBody>
      </p:sp>
      <p:sp>
        <p:nvSpPr>
          <p:cNvPr id="192514" name="Rectangle 2"/>
          <p:cNvSpPr>
            <a:spLocks noGrp="1" noChangeArrowheads="1"/>
          </p:cNvSpPr>
          <p:nvPr>
            <p:ph type="title"/>
          </p:nvPr>
        </p:nvSpPr>
        <p:spPr>
          <a:xfrm>
            <a:off x="693738" y="289455"/>
            <a:ext cx="7772400" cy="1143000"/>
          </a:xfrm>
        </p:spPr>
        <p:txBody>
          <a:bodyPr>
            <a:normAutofit fontScale="90000"/>
          </a:bodyPr>
          <a:lstStyle/>
          <a:p>
            <a:r>
              <a:rPr lang="en-US" sz="4000" dirty="0"/>
              <a:t>Evaluating Breadth-First Search</a:t>
            </a:r>
          </a:p>
        </p:txBody>
      </p:sp>
      <p:sp>
        <p:nvSpPr>
          <p:cNvPr id="192515" name="Rectangle 3"/>
          <p:cNvSpPr>
            <a:spLocks noGrp="1" noChangeArrowheads="1"/>
          </p:cNvSpPr>
          <p:nvPr>
            <p:ph type="body" idx="1"/>
          </p:nvPr>
        </p:nvSpPr>
        <p:spPr>
          <a:xfrm>
            <a:off x="685800" y="1481667"/>
            <a:ext cx="7772400" cy="4711171"/>
          </a:xfrm>
        </p:spPr>
        <p:txBody>
          <a:bodyPr>
            <a:normAutofit/>
          </a:bodyPr>
          <a:lstStyle/>
          <a:p>
            <a:r>
              <a:rPr lang="en-US" sz="2400" dirty="0"/>
              <a:t>Completeness</a:t>
            </a:r>
          </a:p>
          <a:p>
            <a:pPr lvl="1"/>
            <a:r>
              <a:rPr lang="en-US" sz="2000" dirty="0"/>
              <a:t>When </a:t>
            </a:r>
            <a:r>
              <a:rPr lang="en-US" sz="2000" dirty="0" err="1"/>
              <a:t>b</a:t>
            </a:r>
            <a:r>
              <a:rPr lang="en-US" sz="2000" dirty="0"/>
              <a:t> is finite</a:t>
            </a:r>
          </a:p>
          <a:p>
            <a:r>
              <a:rPr lang="en-US" sz="2400" dirty="0"/>
              <a:t>Optimality</a:t>
            </a:r>
          </a:p>
          <a:p>
            <a:pPr lvl="1"/>
            <a:r>
              <a:rPr lang="en-US" sz="2000" dirty="0"/>
              <a:t>When constant step cost </a:t>
            </a:r>
          </a:p>
          <a:p>
            <a:r>
              <a:rPr lang="en-US" sz="2400" dirty="0"/>
              <a:t>Time Complexity </a:t>
            </a:r>
            <a:r>
              <a:rPr lang="en-US" sz="2400" i="1" dirty="0"/>
              <a:t>(Worst Case)</a:t>
            </a:r>
          </a:p>
          <a:p>
            <a:pPr lvl="1"/>
            <a:r>
              <a:rPr lang="en-US" sz="2000" dirty="0"/>
              <a:t>b+b</a:t>
            </a:r>
            <a:r>
              <a:rPr lang="en-US" sz="2000" baseline="30000" dirty="0"/>
              <a:t>2</a:t>
            </a:r>
            <a:r>
              <a:rPr lang="en-US" sz="2000" dirty="0"/>
              <a:t>+b</a:t>
            </a:r>
            <a:r>
              <a:rPr lang="en-US" sz="2000" baseline="30000" dirty="0"/>
              <a:t>3</a:t>
            </a:r>
            <a:r>
              <a:rPr lang="en-US" sz="2000" dirty="0"/>
              <a:t>+…+b</a:t>
            </a:r>
            <a:r>
              <a:rPr lang="en-US" sz="2000" baseline="30000" dirty="0"/>
              <a:t>d</a:t>
            </a:r>
            <a:r>
              <a:rPr lang="en-US" sz="2000" dirty="0"/>
              <a:t>+b</a:t>
            </a:r>
            <a:r>
              <a:rPr lang="en-US" sz="2000" baseline="30000" dirty="0"/>
              <a:t>d+1</a:t>
            </a:r>
            <a:r>
              <a:rPr lang="en-US" sz="2000" dirty="0"/>
              <a:t> = O(b</a:t>
            </a:r>
            <a:r>
              <a:rPr lang="en-US" sz="2000" baseline="30000" dirty="0"/>
              <a:t>d+1</a:t>
            </a:r>
            <a:r>
              <a:rPr lang="en-US" sz="2000" dirty="0"/>
              <a:t>)</a:t>
            </a:r>
          </a:p>
          <a:p>
            <a:pPr lvl="2"/>
            <a:r>
              <a:rPr lang="en-US" sz="1800" dirty="0"/>
              <a:t>Can reduce to O(</a:t>
            </a:r>
            <a:r>
              <a:rPr lang="en-US" sz="1800" dirty="0" err="1"/>
              <a:t>b</a:t>
            </a:r>
            <a:r>
              <a:rPr lang="en-US" sz="1800" baseline="30000" dirty="0" err="1"/>
              <a:t>d</a:t>
            </a:r>
            <a:r>
              <a:rPr lang="en-US" sz="1800" dirty="0"/>
              <a:t>) if check for goal when node generated rather than when expanded  (Figure 3.11 in text shows BFS that does this)</a:t>
            </a:r>
          </a:p>
          <a:p>
            <a:r>
              <a:rPr lang="en-US" sz="2400" dirty="0"/>
              <a:t>Space Complexity </a:t>
            </a:r>
          </a:p>
          <a:p>
            <a:pPr lvl="1"/>
            <a:r>
              <a:rPr lang="en-US" sz="2000" dirty="0"/>
              <a:t>Same as time complexity</a:t>
            </a:r>
          </a:p>
        </p:txBody>
      </p:sp>
      <p:pic>
        <p:nvPicPr>
          <p:cNvPr id="192516" name="Picture 4" descr="Picture 3"/>
          <p:cNvPicPr>
            <a:picLocks noChangeAspect="1" noChangeArrowheads="1"/>
          </p:cNvPicPr>
          <p:nvPr/>
        </p:nvPicPr>
        <p:blipFill>
          <a:blip r:embed="rId3"/>
          <a:srcRect/>
          <a:stretch>
            <a:fillRect/>
          </a:stretch>
        </p:blipFill>
        <p:spPr bwMode="auto">
          <a:xfrm>
            <a:off x="5257800" y="990600"/>
            <a:ext cx="3525838" cy="2454275"/>
          </a:xfrm>
          <a:prstGeom prst="rect">
            <a:avLst/>
          </a:prstGeom>
          <a:noFill/>
        </p:spPr>
      </p:pic>
    </p:spTree>
    <p:extLst>
      <p:ext uri="{BB962C8B-B14F-4D97-AF65-F5344CB8AC3E}">
        <p14:creationId xmlns:p14="http://schemas.microsoft.com/office/powerpoint/2010/main" val="241465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2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2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2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25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25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25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25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2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a:t>
            </a:r>
            <a:r>
              <a:rPr lang="en-US" dirty="0" err="1"/>
              <a:t>b</a:t>
            </a:r>
            <a:r>
              <a:rPr lang="en-US" dirty="0"/>
              <a:t>=10)</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67296610"/>
              </p:ext>
            </p:extLst>
          </p:nvPr>
        </p:nvGraphicFramePr>
        <p:xfrm>
          <a:off x="685800" y="1981200"/>
          <a:ext cx="7772400" cy="333756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70840">
                <a:tc>
                  <a:txBody>
                    <a:bodyPr/>
                    <a:lstStyle/>
                    <a:p>
                      <a:pPr algn="ctr"/>
                      <a:r>
                        <a:rPr lang="en-US" dirty="0"/>
                        <a:t>Depth</a:t>
                      </a:r>
                    </a:p>
                  </a:txBody>
                  <a:tcPr/>
                </a:tc>
                <a:tc>
                  <a:txBody>
                    <a:bodyPr/>
                    <a:lstStyle/>
                    <a:p>
                      <a:pPr algn="ctr"/>
                      <a:r>
                        <a:rPr lang="en-US" dirty="0"/>
                        <a:t>Nodes</a:t>
                      </a:r>
                    </a:p>
                  </a:txBody>
                  <a:tcPr/>
                </a:tc>
                <a:tc>
                  <a:txBody>
                    <a:bodyPr/>
                    <a:lstStyle/>
                    <a:p>
                      <a:pPr algn="ctr"/>
                      <a:r>
                        <a:rPr lang="en-US" dirty="0"/>
                        <a:t>Time</a:t>
                      </a:r>
                    </a:p>
                  </a:txBody>
                  <a:tcPr/>
                </a:tc>
                <a:tc>
                  <a:txBody>
                    <a:bodyPr/>
                    <a:lstStyle/>
                    <a:p>
                      <a:pPr algn="ctr"/>
                      <a:r>
                        <a:rPr lang="en-US" dirty="0"/>
                        <a:t>Memory</a:t>
                      </a:r>
                    </a:p>
                  </a:txBody>
                  <a:tcPr/>
                </a:tc>
                <a:extLst>
                  <a:ext uri="{0D108BD9-81ED-4DB2-BD59-A6C34878D82A}">
                    <a16:rowId xmlns:a16="http://schemas.microsoft.com/office/drawing/2014/main" val="10000"/>
                  </a:ext>
                </a:extLst>
              </a:tr>
              <a:tr h="370840">
                <a:tc>
                  <a:txBody>
                    <a:bodyPr/>
                    <a:lstStyle/>
                    <a:p>
                      <a:pPr algn="ctr"/>
                      <a:r>
                        <a:rPr lang="en-US" dirty="0"/>
                        <a:t>2</a:t>
                      </a:r>
                    </a:p>
                  </a:txBody>
                  <a:tcPr/>
                </a:tc>
                <a:tc>
                  <a:txBody>
                    <a:bodyPr/>
                    <a:lstStyle/>
                    <a:p>
                      <a:pPr algn="ctr"/>
                      <a:r>
                        <a:rPr lang="en-US" dirty="0"/>
                        <a:t>110</a:t>
                      </a:r>
                    </a:p>
                  </a:txBody>
                  <a:tcPr/>
                </a:tc>
                <a:tc>
                  <a:txBody>
                    <a:bodyPr/>
                    <a:lstStyle/>
                    <a:p>
                      <a:pPr algn="ctr"/>
                      <a:r>
                        <a:rPr lang="en-US" dirty="0"/>
                        <a:t>110 </a:t>
                      </a:r>
                      <a:r>
                        <a:rPr lang="en-US" dirty="0" err="1"/>
                        <a:t>μs</a:t>
                      </a:r>
                      <a:endParaRPr lang="en-US" dirty="0"/>
                    </a:p>
                  </a:txBody>
                  <a:tcPr/>
                </a:tc>
                <a:tc>
                  <a:txBody>
                    <a:bodyPr/>
                    <a:lstStyle/>
                    <a:p>
                      <a:pPr algn="ctr"/>
                      <a:r>
                        <a:rPr lang="en-US" dirty="0"/>
                        <a:t>107 KB</a:t>
                      </a:r>
                    </a:p>
                  </a:txBody>
                  <a:tcPr/>
                </a:tc>
                <a:extLst>
                  <a:ext uri="{0D108BD9-81ED-4DB2-BD59-A6C34878D82A}">
                    <a16:rowId xmlns:a16="http://schemas.microsoft.com/office/drawing/2014/main" val="10001"/>
                  </a:ext>
                </a:extLst>
              </a:tr>
              <a:tr h="370840">
                <a:tc>
                  <a:txBody>
                    <a:bodyPr/>
                    <a:lstStyle/>
                    <a:p>
                      <a:pPr algn="ctr"/>
                      <a:r>
                        <a:rPr lang="en-US" dirty="0"/>
                        <a:t>4</a:t>
                      </a:r>
                    </a:p>
                  </a:txBody>
                  <a:tcPr/>
                </a:tc>
                <a:tc>
                  <a:txBody>
                    <a:bodyPr/>
                    <a:lstStyle/>
                    <a:p>
                      <a:pPr algn="ctr"/>
                      <a:r>
                        <a:rPr lang="en-US" dirty="0"/>
                        <a:t>11,110</a:t>
                      </a:r>
                    </a:p>
                  </a:txBody>
                  <a:tcPr/>
                </a:tc>
                <a:tc>
                  <a:txBody>
                    <a:bodyPr/>
                    <a:lstStyle/>
                    <a:p>
                      <a:pPr algn="ctr"/>
                      <a:r>
                        <a:rPr lang="en-US" dirty="0"/>
                        <a:t>11 ms</a:t>
                      </a:r>
                    </a:p>
                  </a:txBody>
                  <a:tcPr/>
                </a:tc>
                <a:tc>
                  <a:txBody>
                    <a:bodyPr/>
                    <a:lstStyle/>
                    <a:p>
                      <a:pPr algn="ctr"/>
                      <a:r>
                        <a:rPr lang="en-US" dirty="0"/>
                        <a:t>10.6 MB</a:t>
                      </a:r>
                    </a:p>
                  </a:txBody>
                  <a:tcPr/>
                </a:tc>
                <a:extLst>
                  <a:ext uri="{0D108BD9-81ED-4DB2-BD59-A6C34878D82A}">
                    <a16:rowId xmlns:a16="http://schemas.microsoft.com/office/drawing/2014/main" val="10002"/>
                  </a:ext>
                </a:extLst>
              </a:tr>
              <a:tr h="370840">
                <a:tc>
                  <a:txBody>
                    <a:bodyPr/>
                    <a:lstStyle/>
                    <a:p>
                      <a:pPr algn="ctr"/>
                      <a:r>
                        <a:rPr lang="en-US" dirty="0"/>
                        <a:t>6</a:t>
                      </a:r>
                    </a:p>
                  </a:txBody>
                  <a:tcPr/>
                </a:tc>
                <a:tc>
                  <a:txBody>
                    <a:bodyPr/>
                    <a:lstStyle/>
                    <a:p>
                      <a:pPr algn="ctr"/>
                      <a:r>
                        <a:rPr lang="en-US" dirty="0"/>
                        <a:t>10</a:t>
                      </a:r>
                      <a:r>
                        <a:rPr lang="en-US" baseline="30000" dirty="0"/>
                        <a:t>6</a:t>
                      </a:r>
                      <a:endParaRPr lang="en-US" dirty="0"/>
                    </a:p>
                  </a:txBody>
                  <a:tcPr/>
                </a:tc>
                <a:tc>
                  <a:txBody>
                    <a:bodyPr/>
                    <a:lstStyle/>
                    <a:p>
                      <a:pPr algn="ctr"/>
                      <a:r>
                        <a:rPr lang="en-US" dirty="0"/>
                        <a:t>1.1 sec</a:t>
                      </a:r>
                    </a:p>
                  </a:txBody>
                  <a:tcPr/>
                </a:tc>
                <a:tc>
                  <a:txBody>
                    <a:bodyPr/>
                    <a:lstStyle/>
                    <a:p>
                      <a:pPr algn="ctr"/>
                      <a:r>
                        <a:rPr lang="en-US" dirty="0"/>
                        <a:t>1 GB</a:t>
                      </a:r>
                    </a:p>
                  </a:txBody>
                  <a:tcPr/>
                </a:tc>
                <a:extLst>
                  <a:ext uri="{0D108BD9-81ED-4DB2-BD59-A6C34878D82A}">
                    <a16:rowId xmlns:a16="http://schemas.microsoft.com/office/drawing/2014/main" val="10003"/>
                  </a:ext>
                </a:extLst>
              </a:tr>
              <a:tr h="370840">
                <a:tc>
                  <a:txBody>
                    <a:bodyPr/>
                    <a:lstStyle/>
                    <a:p>
                      <a:pPr algn="ctr"/>
                      <a:r>
                        <a:rPr lang="en-US" dirty="0"/>
                        <a:t>8</a:t>
                      </a:r>
                    </a:p>
                  </a:txBody>
                  <a:tcPr/>
                </a:tc>
                <a:tc>
                  <a:txBody>
                    <a:bodyPr/>
                    <a:lstStyle/>
                    <a:p>
                      <a:pPr algn="ctr"/>
                      <a:r>
                        <a:rPr lang="en-US" dirty="0"/>
                        <a:t>10</a:t>
                      </a:r>
                      <a:r>
                        <a:rPr lang="en-US" baseline="30000" dirty="0"/>
                        <a:t>8</a:t>
                      </a:r>
                      <a:endParaRPr lang="en-US" dirty="0"/>
                    </a:p>
                  </a:txBody>
                  <a:tcPr/>
                </a:tc>
                <a:tc>
                  <a:txBody>
                    <a:bodyPr/>
                    <a:lstStyle/>
                    <a:p>
                      <a:pPr algn="ctr"/>
                      <a:r>
                        <a:rPr lang="en-US" dirty="0"/>
                        <a:t>2 min</a:t>
                      </a:r>
                    </a:p>
                  </a:txBody>
                  <a:tcPr/>
                </a:tc>
                <a:tc>
                  <a:txBody>
                    <a:bodyPr/>
                    <a:lstStyle/>
                    <a:p>
                      <a:pPr algn="ctr"/>
                      <a:r>
                        <a:rPr lang="en-US" dirty="0"/>
                        <a:t>103 GB</a:t>
                      </a:r>
                    </a:p>
                  </a:txBody>
                  <a:tcPr/>
                </a:tc>
                <a:extLst>
                  <a:ext uri="{0D108BD9-81ED-4DB2-BD59-A6C34878D82A}">
                    <a16:rowId xmlns:a16="http://schemas.microsoft.com/office/drawing/2014/main" val="10004"/>
                  </a:ext>
                </a:extLst>
              </a:tr>
              <a:tr h="370840">
                <a:tc>
                  <a:txBody>
                    <a:bodyPr/>
                    <a:lstStyle/>
                    <a:p>
                      <a:pPr algn="ctr"/>
                      <a:r>
                        <a:rPr lang="en-US" dirty="0"/>
                        <a:t>10</a:t>
                      </a:r>
                    </a:p>
                  </a:txBody>
                  <a:tcPr/>
                </a:tc>
                <a:tc>
                  <a:txBody>
                    <a:bodyPr/>
                    <a:lstStyle/>
                    <a:p>
                      <a:pPr algn="ctr"/>
                      <a:r>
                        <a:rPr lang="en-US" dirty="0"/>
                        <a:t>10</a:t>
                      </a:r>
                      <a:r>
                        <a:rPr lang="en-US" baseline="30000" dirty="0"/>
                        <a:t>10</a:t>
                      </a:r>
                      <a:endParaRPr lang="en-US" dirty="0"/>
                    </a:p>
                  </a:txBody>
                  <a:tcPr/>
                </a:tc>
                <a:tc>
                  <a:txBody>
                    <a:bodyPr/>
                    <a:lstStyle/>
                    <a:p>
                      <a:pPr algn="ctr"/>
                      <a:r>
                        <a:rPr lang="en-US" dirty="0"/>
                        <a:t>3 hrs</a:t>
                      </a:r>
                    </a:p>
                  </a:txBody>
                  <a:tcPr/>
                </a:tc>
                <a:tc>
                  <a:txBody>
                    <a:bodyPr/>
                    <a:lstStyle/>
                    <a:p>
                      <a:pPr algn="ctr"/>
                      <a:r>
                        <a:rPr lang="en-US" dirty="0"/>
                        <a:t>10 TB</a:t>
                      </a:r>
                    </a:p>
                  </a:txBody>
                  <a:tcPr/>
                </a:tc>
                <a:extLst>
                  <a:ext uri="{0D108BD9-81ED-4DB2-BD59-A6C34878D82A}">
                    <a16:rowId xmlns:a16="http://schemas.microsoft.com/office/drawing/2014/main" val="10005"/>
                  </a:ext>
                </a:extLst>
              </a:tr>
              <a:tr h="370840">
                <a:tc>
                  <a:txBody>
                    <a:bodyPr/>
                    <a:lstStyle/>
                    <a:p>
                      <a:pPr algn="ctr"/>
                      <a:r>
                        <a:rPr lang="en-US" dirty="0"/>
                        <a:t>12</a:t>
                      </a:r>
                    </a:p>
                  </a:txBody>
                  <a:tcPr/>
                </a:tc>
                <a:tc>
                  <a:txBody>
                    <a:bodyPr/>
                    <a:lstStyle/>
                    <a:p>
                      <a:pPr algn="ctr"/>
                      <a:r>
                        <a:rPr lang="en-US" dirty="0"/>
                        <a:t>10</a:t>
                      </a:r>
                      <a:r>
                        <a:rPr lang="en-US" baseline="30000" dirty="0"/>
                        <a:t>12</a:t>
                      </a:r>
                      <a:endParaRPr lang="en-US" dirty="0"/>
                    </a:p>
                  </a:txBody>
                  <a:tcPr/>
                </a:tc>
                <a:tc>
                  <a:txBody>
                    <a:bodyPr/>
                    <a:lstStyle/>
                    <a:p>
                      <a:pPr algn="ctr"/>
                      <a:r>
                        <a:rPr lang="en-US" dirty="0"/>
                        <a:t>13 days</a:t>
                      </a:r>
                    </a:p>
                  </a:txBody>
                  <a:tcPr/>
                </a:tc>
                <a:tc>
                  <a:txBody>
                    <a:bodyPr/>
                    <a:lstStyle/>
                    <a:p>
                      <a:pPr algn="ctr"/>
                      <a:r>
                        <a:rPr lang="en-US" dirty="0"/>
                        <a:t>1 PB</a:t>
                      </a:r>
                    </a:p>
                  </a:txBody>
                  <a:tcPr/>
                </a:tc>
                <a:extLst>
                  <a:ext uri="{0D108BD9-81ED-4DB2-BD59-A6C34878D82A}">
                    <a16:rowId xmlns:a16="http://schemas.microsoft.com/office/drawing/2014/main" val="10006"/>
                  </a:ext>
                </a:extLst>
              </a:tr>
              <a:tr h="370840">
                <a:tc>
                  <a:txBody>
                    <a:bodyPr/>
                    <a:lstStyle/>
                    <a:p>
                      <a:pPr algn="ctr"/>
                      <a:r>
                        <a:rPr lang="en-US" dirty="0"/>
                        <a:t>14</a:t>
                      </a:r>
                    </a:p>
                  </a:txBody>
                  <a:tcPr/>
                </a:tc>
                <a:tc>
                  <a:txBody>
                    <a:bodyPr/>
                    <a:lstStyle/>
                    <a:p>
                      <a:pPr algn="ctr"/>
                      <a:r>
                        <a:rPr lang="en-US" dirty="0"/>
                        <a:t>10</a:t>
                      </a:r>
                      <a:r>
                        <a:rPr lang="en-US" baseline="30000" dirty="0"/>
                        <a:t>14</a:t>
                      </a:r>
                      <a:endParaRPr lang="en-US" dirty="0"/>
                    </a:p>
                  </a:txBody>
                  <a:tcPr/>
                </a:tc>
                <a:tc>
                  <a:txBody>
                    <a:bodyPr/>
                    <a:lstStyle/>
                    <a:p>
                      <a:pPr algn="ctr"/>
                      <a:r>
                        <a:rPr lang="en-US" dirty="0"/>
                        <a:t>3.5 yrs</a:t>
                      </a:r>
                    </a:p>
                  </a:txBody>
                  <a:tcPr/>
                </a:tc>
                <a:tc>
                  <a:txBody>
                    <a:bodyPr/>
                    <a:lstStyle/>
                    <a:p>
                      <a:pPr algn="ctr"/>
                      <a:r>
                        <a:rPr lang="en-US" dirty="0"/>
                        <a:t>99 PB</a:t>
                      </a:r>
                    </a:p>
                  </a:txBody>
                  <a:tcPr/>
                </a:tc>
                <a:extLst>
                  <a:ext uri="{0D108BD9-81ED-4DB2-BD59-A6C34878D82A}">
                    <a16:rowId xmlns:a16="http://schemas.microsoft.com/office/drawing/2014/main" val="10007"/>
                  </a:ext>
                </a:extLst>
              </a:tr>
              <a:tr h="370840">
                <a:tc>
                  <a:txBody>
                    <a:bodyPr/>
                    <a:lstStyle/>
                    <a:p>
                      <a:pPr algn="ctr"/>
                      <a:r>
                        <a:rPr lang="en-US" dirty="0"/>
                        <a:t>16</a:t>
                      </a:r>
                    </a:p>
                  </a:txBody>
                  <a:tcPr/>
                </a:tc>
                <a:tc>
                  <a:txBody>
                    <a:bodyPr/>
                    <a:lstStyle/>
                    <a:p>
                      <a:pPr algn="ctr"/>
                      <a:r>
                        <a:rPr lang="en-US" dirty="0"/>
                        <a:t>10</a:t>
                      </a:r>
                      <a:r>
                        <a:rPr lang="en-US" baseline="30000" dirty="0"/>
                        <a:t>16</a:t>
                      </a:r>
                      <a:endParaRPr lang="en-US" dirty="0"/>
                    </a:p>
                  </a:txBody>
                  <a:tcPr/>
                </a:tc>
                <a:tc>
                  <a:txBody>
                    <a:bodyPr/>
                    <a:lstStyle/>
                    <a:p>
                      <a:pPr algn="ctr"/>
                      <a:r>
                        <a:rPr lang="en-US" dirty="0"/>
                        <a:t>3.5 </a:t>
                      </a:r>
                      <a:r>
                        <a:rPr lang="en-US" dirty="0" err="1"/>
                        <a:t>cen</a:t>
                      </a:r>
                      <a:endParaRPr lang="en-US" dirty="0"/>
                    </a:p>
                  </a:txBody>
                  <a:tcPr/>
                </a:tc>
                <a:tc>
                  <a:txBody>
                    <a:bodyPr/>
                    <a:lstStyle/>
                    <a:p>
                      <a:pPr algn="ctr"/>
                      <a:r>
                        <a:rPr lang="en-US" dirty="0"/>
                        <a:t>10 EB</a:t>
                      </a:r>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4294967295"/>
          </p:nvPr>
        </p:nvSpPr>
        <p:spPr>
          <a:xfrm rot="16200000">
            <a:off x="8227377" y="5885497"/>
            <a:ext cx="1315721" cy="365125"/>
          </a:xfrm>
        </p:spPr>
        <p:txBody>
          <a:bodyPr/>
          <a:lstStyle/>
          <a:p>
            <a:fld id="{A16BBA22-ED1A-D74F-A00E-F43BB2D709B7}" type="slidenum">
              <a:rPr lang="en-US" smtClean="0"/>
              <a:pPr/>
              <a:t>72</a:t>
            </a:fld>
            <a:endParaRPr lang="en-US"/>
          </a:p>
        </p:txBody>
      </p:sp>
      <p:sp>
        <p:nvSpPr>
          <p:cNvPr id="3" name="TextBox 2"/>
          <p:cNvSpPr txBox="1"/>
          <p:nvPr/>
        </p:nvSpPr>
        <p:spPr>
          <a:xfrm>
            <a:off x="1019361" y="5661905"/>
            <a:ext cx="7068714" cy="584776"/>
          </a:xfrm>
          <a:prstGeom prst="rect">
            <a:avLst/>
          </a:prstGeom>
          <a:noFill/>
        </p:spPr>
        <p:txBody>
          <a:bodyPr wrap="square" rtlCol="0">
            <a:spAutoFit/>
          </a:bodyPr>
          <a:lstStyle/>
          <a:p>
            <a:r>
              <a:rPr lang="en-US" dirty="0"/>
              <a:t>Assuming 1 </a:t>
            </a:r>
            <a:r>
              <a:rPr lang="en-US" dirty="0" err="1"/>
              <a:t>μs</a:t>
            </a:r>
            <a:r>
              <a:rPr lang="en-US" dirty="0"/>
              <a:t> and 1000 B per node</a:t>
            </a:r>
          </a:p>
        </p:txBody>
      </p:sp>
    </p:spTree>
    <p:extLst>
      <p:ext uri="{BB962C8B-B14F-4D97-AF65-F5344CB8AC3E}">
        <p14:creationId xmlns:p14="http://schemas.microsoft.com/office/powerpoint/2010/main" val="36530330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rot="16200000">
            <a:off x="8227377" y="5885497"/>
            <a:ext cx="1315721" cy="365125"/>
          </a:xfrm>
        </p:spPr>
        <p:txBody>
          <a:bodyPr/>
          <a:lstStyle/>
          <a:p>
            <a:fld id="{5792DC5D-AE75-E347-862B-E0FF7B6667B9}" type="slidenum">
              <a:rPr lang="en-US"/>
              <a:pPr/>
              <a:t>73</a:t>
            </a:fld>
            <a:endParaRPr lang="en-US"/>
          </a:p>
        </p:txBody>
      </p:sp>
      <p:sp>
        <p:nvSpPr>
          <p:cNvPr id="191490" name="Rectangle 2"/>
          <p:cNvSpPr>
            <a:spLocks noGrp="1" noChangeArrowheads="1"/>
          </p:cNvSpPr>
          <p:nvPr>
            <p:ph type="title"/>
          </p:nvPr>
        </p:nvSpPr>
        <p:spPr>
          <a:xfrm>
            <a:off x="685800" y="381000"/>
            <a:ext cx="7772400" cy="1143000"/>
          </a:xfrm>
        </p:spPr>
        <p:txBody>
          <a:bodyPr>
            <a:normAutofit fontScale="90000"/>
          </a:bodyPr>
          <a:lstStyle/>
          <a:p>
            <a:r>
              <a:rPr lang="en-US" sz="4000"/>
              <a:t>Evaluating Depth-First Search</a:t>
            </a:r>
          </a:p>
        </p:txBody>
      </p:sp>
      <p:sp>
        <p:nvSpPr>
          <p:cNvPr id="191491" name="Rectangle 3"/>
          <p:cNvSpPr>
            <a:spLocks noGrp="1" noChangeArrowheads="1"/>
          </p:cNvSpPr>
          <p:nvPr>
            <p:ph type="body" idx="1"/>
          </p:nvPr>
        </p:nvSpPr>
        <p:spPr>
          <a:xfrm>
            <a:off x="685800" y="1541463"/>
            <a:ext cx="7940675" cy="4960937"/>
          </a:xfrm>
        </p:spPr>
        <p:txBody>
          <a:bodyPr/>
          <a:lstStyle/>
          <a:p>
            <a:pPr>
              <a:lnSpc>
                <a:spcPct val="90000"/>
              </a:lnSpc>
            </a:pPr>
            <a:r>
              <a:rPr lang="en-US" dirty="0"/>
              <a:t>Completeness</a:t>
            </a:r>
          </a:p>
          <a:p>
            <a:pPr lvl="1">
              <a:lnSpc>
                <a:spcPct val="90000"/>
              </a:lnSpc>
            </a:pPr>
            <a:r>
              <a:rPr lang="en-US" dirty="0"/>
              <a:t>Complete in finite spaces </a:t>
            </a:r>
            <a:r>
              <a:rPr lang="en-US" b="1" i="1" dirty="0"/>
              <a:t>if </a:t>
            </a:r>
            <a:r>
              <a:rPr lang="en-US" dirty="0"/>
              <a:t>use</a:t>
            </a:r>
            <a:br>
              <a:rPr lang="en-US" dirty="0"/>
            </a:br>
            <a:r>
              <a:rPr lang="en-US" dirty="0"/>
              <a:t>graph search version</a:t>
            </a:r>
          </a:p>
          <a:p>
            <a:pPr>
              <a:lnSpc>
                <a:spcPct val="90000"/>
              </a:lnSpc>
            </a:pPr>
            <a:r>
              <a:rPr lang="en-US" dirty="0"/>
              <a:t>Optimality</a:t>
            </a:r>
          </a:p>
          <a:p>
            <a:pPr lvl="1">
              <a:lnSpc>
                <a:spcPct val="90000"/>
              </a:lnSpc>
            </a:pPr>
            <a:r>
              <a:rPr lang="en-US" dirty="0"/>
              <a:t>No (both versions)</a:t>
            </a:r>
          </a:p>
          <a:p>
            <a:pPr>
              <a:lnSpc>
                <a:spcPct val="90000"/>
              </a:lnSpc>
            </a:pPr>
            <a:r>
              <a:rPr lang="en-US" dirty="0"/>
              <a:t>Time Complexity </a:t>
            </a:r>
            <a:endParaRPr lang="en-US" i="1" dirty="0"/>
          </a:p>
          <a:p>
            <a:pPr lvl="1">
              <a:lnSpc>
                <a:spcPct val="90000"/>
              </a:lnSpc>
            </a:pPr>
            <a:r>
              <a:rPr lang="en-US" dirty="0"/>
              <a:t>Nodes in Tree: b+b</a:t>
            </a:r>
            <a:r>
              <a:rPr lang="en-US" baseline="30000" dirty="0"/>
              <a:t>2</a:t>
            </a:r>
            <a:r>
              <a:rPr lang="en-US" dirty="0"/>
              <a:t>+…+</a:t>
            </a:r>
            <a:r>
              <a:rPr lang="en-US" dirty="0" err="1"/>
              <a:t>b</a:t>
            </a:r>
            <a:r>
              <a:rPr lang="en-US" baseline="30000" dirty="0" err="1"/>
              <a:t>m</a:t>
            </a:r>
            <a:r>
              <a:rPr lang="en-US" dirty="0"/>
              <a:t> = O(</a:t>
            </a:r>
            <a:r>
              <a:rPr lang="en-US" dirty="0" err="1"/>
              <a:t>b</a:t>
            </a:r>
            <a:r>
              <a:rPr lang="en-US" baseline="30000" dirty="0" err="1"/>
              <a:t>m</a:t>
            </a:r>
            <a:r>
              <a:rPr lang="en-US" dirty="0"/>
              <a:t>)</a:t>
            </a:r>
          </a:p>
          <a:p>
            <a:pPr lvl="1">
              <a:lnSpc>
                <a:spcPct val="90000"/>
              </a:lnSpc>
            </a:pPr>
            <a:r>
              <a:rPr lang="en-US" dirty="0"/>
              <a:t>Roughly search half of tree: (</a:t>
            </a:r>
            <a:r>
              <a:rPr lang="en-US" dirty="0" err="1"/>
              <a:t>b</a:t>
            </a:r>
            <a:r>
              <a:rPr lang="en-US" baseline="30000" dirty="0" err="1"/>
              <a:t>m</a:t>
            </a:r>
            <a:r>
              <a:rPr lang="en-US" dirty="0"/>
              <a:t>)/2 = O(</a:t>
            </a:r>
            <a:r>
              <a:rPr lang="en-US" dirty="0" err="1"/>
              <a:t>b</a:t>
            </a:r>
            <a:r>
              <a:rPr lang="en-US" baseline="30000" dirty="0" err="1"/>
              <a:t>m</a:t>
            </a:r>
            <a:r>
              <a:rPr lang="en-US" dirty="0"/>
              <a:t>)</a:t>
            </a:r>
          </a:p>
          <a:p>
            <a:pPr>
              <a:lnSpc>
                <a:spcPct val="90000"/>
              </a:lnSpc>
            </a:pPr>
            <a:r>
              <a:rPr lang="en-US" dirty="0"/>
              <a:t>Space Complexity </a:t>
            </a:r>
            <a:endParaRPr lang="en-US" i="1" dirty="0"/>
          </a:p>
          <a:p>
            <a:pPr lvl="1">
              <a:lnSpc>
                <a:spcPct val="90000"/>
              </a:lnSpc>
            </a:pPr>
            <a:r>
              <a:rPr lang="en-US" dirty="0"/>
              <a:t>b*m if generate all children as move down</a:t>
            </a:r>
          </a:p>
          <a:p>
            <a:pPr lvl="1">
              <a:lnSpc>
                <a:spcPct val="90000"/>
              </a:lnSpc>
            </a:pPr>
            <a:r>
              <a:rPr lang="en-US" dirty="0"/>
              <a:t>m if generate only one child at a time</a:t>
            </a:r>
          </a:p>
          <a:p>
            <a:pPr lvl="1">
              <a:lnSpc>
                <a:spcPct val="90000"/>
              </a:lnSpc>
            </a:pPr>
            <a:endParaRPr lang="en-US" dirty="0"/>
          </a:p>
        </p:txBody>
      </p:sp>
      <p:pic>
        <p:nvPicPr>
          <p:cNvPr id="191492" name="Picture 4" descr="Picture 3"/>
          <p:cNvPicPr>
            <a:picLocks noChangeAspect="1" noChangeArrowheads="1"/>
          </p:cNvPicPr>
          <p:nvPr/>
        </p:nvPicPr>
        <p:blipFill>
          <a:blip r:embed="rId3"/>
          <a:srcRect/>
          <a:stretch>
            <a:fillRect/>
          </a:stretch>
        </p:blipFill>
        <p:spPr bwMode="auto">
          <a:xfrm>
            <a:off x="4906963" y="1395413"/>
            <a:ext cx="3516312" cy="2103437"/>
          </a:xfrm>
          <a:prstGeom prst="rect">
            <a:avLst/>
          </a:prstGeom>
          <a:noFill/>
        </p:spPr>
      </p:pic>
    </p:spTree>
    <p:extLst>
      <p:ext uri="{BB962C8B-B14F-4D97-AF65-F5344CB8AC3E}">
        <p14:creationId xmlns:p14="http://schemas.microsoft.com/office/powerpoint/2010/main" val="24672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914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14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149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149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149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9149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9149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91491">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91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00480"/>
            <a:ext cx="7772400" cy="3454400"/>
          </a:xfrm>
        </p:spPr>
        <p:txBody>
          <a:bodyPr>
            <a:normAutofit/>
          </a:bodyPr>
          <a:lstStyle/>
          <a:p>
            <a:r>
              <a:rPr lang="en-US" sz="2400" dirty="0"/>
              <a:t>Does completeness of depth-first search depend on finiteness of problem space (</a:t>
            </a:r>
            <a:r>
              <a:rPr lang="en-US" sz="2400" dirty="0" err="1"/>
              <a:t>b</a:t>
            </a:r>
            <a:r>
              <a:rPr lang="en-US" sz="2400" baseline="30000" dirty="0" err="1"/>
              <a:t>m</a:t>
            </a:r>
            <a:r>
              <a:rPr lang="en-US" sz="2400" dirty="0"/>
              <a:t>) or only on finiteness of m?</a:t>
            </a:r>
          </a:p>
          <a:p>
            <a:pPr lvl="1"/>
            <a:r>
              <a:rPr lang="en-US" sz="2000" dirty="0"/>
              <a:t>On finiteness of space, because if b is infinite, can still get stuck moving forever down one fruitless branch when solution is elsewhere</a:t>
            </a:r>
          </a:p>
        </p:txBody>
      </p:sp>
      <p:sp>
        <p:nvSpPr>
          <p:cNvPr id="4" name="Slide Number Placeholder 3"/>
          <p:cNvSpPr>
            <a:spLocks noGrp="1"/>
          </p:cNvSpPr>
          <p:nvPr>
            <p:ph type="sldNum" sz="quarter" idx="4294967295"/>
          </p:nvPr>
        </p:nvSpPr>
        <p:spPr>
          <a:xfrm rot="16200000">
            <a:off x="8227377" y="5885497"/>
            <a:ext cx="1315721" cy="365125"/>
          </a:xfrm>
        </p:spPr>
        <p:txBody>
          <a:bodyPr/>
          <a:lstStyle/>
          <a:p>
            <a:fld id="{A16BBA22-ED1A-D74F-A00E-F43BB2D709B7}" type="slidenum">
              <a:rPr lang="en-US" smtClean="0"/>
              <a:pPr/>
              <a:t>74</a:t>
            </a:fld>
            <a:endParaRPr lang="en-US"/>
          </a:p>
        </p:txBody>
      </p:sp>
      <p:grpSp>
        <p:nvGrpSpPr>
          <p:cNvPr id="19" name="Group 18"/>
          <p:cNvGrpSpPr/>
          <p:nvPr/>
        </p:nvGrpSpPr>
        <p:grpSpPr>
          <a:xfrm>
            <a:off x="4155440" y="4497705"/>
            <a:ext cx="2136141" cy="1750695"/>
            <a:chOff x="5283200" y="4558665"/>
            <a:chExt cx="2136141" cy="1750695"/>
          </a:xfrm>
        </p:grpSpPr>
        <p:sp>
          <p:nvSpPr>
            <p:cNvPr id="5" name="AutoShape 4"/>
            <p:cNvSpPr>
              <a:spLocks noChangeArrowheads="1"/>
            </p:cNvSpPr>
            <p:nvPr/>
          </p:nvSpPr>
          <p:spPr bwMode="auto">
            <a:xfrm rot="5400000">
              <a:off x="6867208" y="5339716"/>
              <a:ext cx="176213" cy="176212"/>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sp>
          <p:nvSpPr>
            <p:cNvPr id="6" name="AutoShape 5"/>
            <p:cNvSpPr>
              <a:spLocks noChangeArrowheads="1"/>
            </p:cNvSpPr>
            <p:nvPr/>
          </p:nvSpPr>
          <p:spPr bwMode="auto">
            <a:xfrm rot="5400000">
              <a:off x="6240145" y="4558665"/>
              <a:ext cx="176213" cy="176213"/>
            </a:xfrm>
            <a:prstGeom prst="roundRect">
              <a:avLst>
                <a:gd name="adj" fmla="val 16667"/>
              </a:avLst>
            </a:prstGeom>
            <a:solidFill>
              <a:schemeClr val="folHlink"/>
            </a:solidFill>
            <a:ln w="9525">
              <a:solidFill>
                <a:schemeClr val="tx1"/>
              </a:solidFill>
              <a:round/>
              <a:headEnd/>
              <a:tailEnd/>
            </a:ln>
          </p:spPr>
          <p:txBody>
            <a:bodyPr wrap="none" anchor="ctr">
              <a:prstTxWarp prst="textNoShape">
                <a:avLst/>
              </a:prstTxWarp>
            </a:bodyPr>
            <a:lstStyle/>
            <a:p>
              <a:pPr algn="ctr"/>
              <a:endParaRPr lang="en-US"/>
            </a:p>
          </p:txBody>
        </p:sp>
        <p:sp>
          <p:nvSpPr>
            <p:cNvPr id="7" name="AutoShape 7"/>
            <p:cNvSpPr>
              <a:spLocks noChangeArrowheads="1"/>
            </p:cNvSpPr>
            <p:nvPr/>
          </p:nvSpPr>
          <p:spPr bwMode="auto">
            <a:xfrm rot="5400000">
              <a:off x="5568633" y="5339716"/>
              <a:ext cx="176213" cy="176212"/>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cxnSp>
          <p:nvCxnSpPr>
            <p:cNvPr id="8" name="AutoShape 17"/>
            <p:cNvCxnSpPr>
              <a:cxnSpLocks noChangeShapeType="1"/>
            </p:cNvCxnSpPr>
            <p:nvPr/>
          </p:nvCxnSpPr>
          <p:spPr bwMode="auto">
            <a:xfrm rot="5400000" flipV="1">
              <a:off x="6338571" y="4723766"/>
              <a:ext cx="604837" cy="627062"/>
            </a:xfrm>
            <a:prstGeom prst="straightConnector1">
              <a:avLst/>
            </a:prstGeom>
            <a:noFill/>
            <a:ln w="19050">
              <a:solidFill>
                <a:schemeClr val="tx1"/>
              </a:solidFill>
              <a:round/>
              <a:headEnd/>
              <a:tailEnd type="stealth" w="med" len="med"/>
            </a:ln>
          </p:spPr>
        </p:cxnSp>
        <p:cxnSp>
          <p:nvCxnSpPr>
            <p:cNvPr id="9" name="AutoShape 23"/>
            <p:cNvCxnSpPr>
              <a:cxnSpLocks noChangeShapeType="1"/>
              <a:stCxn id="6" idx="3"/>
              <a:endCxn id="7" idx="1"/>
            </p:cNvCxnSpPr>
            <p:nvPr/>
          </p:nvCxnSpPr>
          <p:spPr bwMode="auto">
            <a:xfrm rot="5400000">
              <a:off x="5689283" y="4701540"/>
              <a:ext cx="604837" cy="671513"/>
            </a:xfrm>
            <a:prstGeom prst="straightConnector1">
              <a:avLst/>
            </a:prstGeom>
            <a:noFill/>
            <a:ln w="19050">
              <a:solidFill>
                <a:schemeClr val="tx1"/>
              </a:solidFill>
              <a:round/>
              <a:headEnd/>
              <a:tailEnd type="stealth" w="med" len="med"/>
            </a:ln>
          </p:spPr>
        </p:cxnSp>
        <p:sp>
          <p:nvSpPr>
            <p:cNvPr id="13" name="AutoShape 4"/>
            <p:cNvSpPr>
              <a:spLocks noChangeArrowheads="1"/>
            </p:cNvSpPr>
            <p:nvPr/>
          </p:nvSpPr>
          <p:spPr bwMode="auto">
            <a:xfrm rot="5400000">
              <a:off x="7243128" y="6132197"/>
              <a:ext cx="176213" cy="176212"/>
            </a:xfrm>
            <a:prstGeom prst="roundRect">
              <a:avLst>
                <a:gd name="adj" fmla="val 16667"/>
              </a:avLst>
            </a:prstGeom>
            <a:solidFill>
              <a:srgbClr val="CB1212"/>
            </a:solidFill>
            <a:ln w="9525">
              <a:solidFill>
                <a:schemeClr val="tx1"/>
              </a:solidFill>
              <a:round/>
              <a:headEnd/>
              <a:tailEnd/>
            </a:ln>
          </p:spPr>
          <p:txBody>
            <a:bodyPr wrap="none" anchor="ctr">
              <a:prstTxWarp prst="textNoShape">
                <a:avLst/>
              </a:prstTxWarp>
            </a:bodyPr>
            <a:lstStyle/>
            <a:p>
              <a:endParaRPr lang="en-US">
                <a:solidFill>
                  <a:srgbClr val="FF0000"/>
                </a:solidFill>
              </a:endParaRPr>
            </a:p>
          </p:txBody>
        </p:sp>
        <p:cxnSp>
          <p:nvCxnSpPr>
            <p:cNvPr id="14" name="AutoShape 17"/>
            <p:cNvCxnSpPr>
              <a:cxnSpLocks noChangeShapeType="1"/>
              <a:stCxn id="5" idx="3"/>
              <a:endCxn id="13" idx="1"/>
            </p:cNvCxnSpPr>
            <p:nvPr/>
          </p:nvCxnSpPr>
          <p:spPr bwMode="auto">
            <a:xfrm>
              <a:off x="6955315" y="5515929"/>
              <a:ext cx="375920" cy="616268"/>
            </a:xfrm>
            <a:prstGeom prst="straightConnector1">
              <a:avLst/>
            </a:prstGeom>
            <a:noFill/>
            <a:ln w="19050">
              <a:solidFill>
                <a:schemeClr val="tx1"/>
              </a:solidFill>
              <a:round/>
              <a:headEnd/>
              <a:tailEnd type="stealth" w="med" len="med"/>
            </a:ln>
          </p:spPr>
        </p:cxnSp>
        <p:sp>
          <p:nvSpPr>
            <p:cNvPr id="18" name="Isosceles Triangle 17"/>
            <p:cNvSpPr/>
            <p:nvPr/>
          </p:nvSpPr>
          <p:spPr bwMode="auto">
            <a:xfrm>
              <a:off x="5283200" y="5527040"/>
              <a:ext cx="751840" cy="782320"/>
            </a:xfrm>
            <a:prstGeom prst="triangle">
              <a:avLst/>
            </a:prstGeom>
            <a:gradFill flip="none" rotWithShape="1">
              <a:gsLst>
                <a:gs pos="0">
                  <a:schemeClr val="tx1">
                    <a:lumMod val="95000"/>
                    <a:lumOff val="5000"/>
                  </a:schemeClr>
                </a:gs>
                <a:gs pos="53000">
                  <a:srgbClr val="FFFFFF"/>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grpSp>
      <p:sp>
        <p:nvSpPr>
          <p:cNvPr id="2" name="TextBox 1"/>
          <p:cNvSpPr txBox="1"/>
          <p:nvPr/>
        </p:nvSpPr>
        <p:spPr>
          <a:xfrm>
            <a:off x="6400800" y="6019800"/>
            <a:ext cx="990600" cy="369332"/>
          </a:xfrm>
          <a:prstGeom prst="rect">
            <a:avLst/>
          </a:prstGeom>
          <a:noFill/>
        </p:spPr>
        <p:txBody>
          <a:bodyPr wrap="square" rtlCol="0">
            <a:spAutoFit/>
          </a:bodyPr>
          <a:lstStyle/>
          <a:p>
            <a:r>
              <a:rPr lang="en-US" sz="1800" dirty="0">
                <a:latin typeface="+mn-lt"/>
              </a:rPr>
              <a:t>Goal</a:t>
            </a:r>
          </a:p>
        </p:txBody>
      </p:sp>
      <p:sp>
        <p:nvSpPr>
          <p:cNvPr id="15" name="TextBox 14"/>
          <p:cNvSpPr txBox="1"/>
          <p:nvPr/>
        </p:nvSpPr>
        <p:spPr>
          <a:xfrm>
            <a:off x="2819400" y="5486400"/>
            <a:ext cx="1295400" cy="923330"/>
          </a:xfrm>
          <a:prstGeom prst="rect">
            <a:avLst/>
          </a:prstGeom>
          <a:noFill/>
        </p:spPr>
        <p:txBody>
          <a:bodyPr wrap="square" rtlCol="0">
            <a:spAutoFit/>
          </a:bodyPr>
          <a:lstStyle/>
          <a:p>
            <a:r>
              <a:rPr lang="en-US" sz="1800" dirty="0">
                <a:latin typeface="+mn-lt"/>
              </a:rPr>
              <a:t>Infinite branching </a:t>
            </a:r>
            <a:r>
              <a:rPr lang="en-US" sz="1800" dirty="0" err="1">
                <a:latin typeface="+mn-lt"/>
              </a:rPr>
              <a:t>subtree</a:t>
            </a:r>
            <a:endParaRPr lang="en-US" sz="1800" dirty="0">
              <a:latin typeface="+mn-lt"/>
            </a:endParaRPr>
          </a:p>
        </p:txBody>
      </p:sp>
    </p:spTree>
    <p:extLst>
      <p:ext uri="{BB962C8B-B14F-4D97-AF65-F5344CB8AC3E}">
        <p14:creationId xmlns:p14="http://schemas.microsoft.com/office/powerpoint/2010/main" val="402525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rot="16200000">
            <a:off x="8227377" y="5885497"/>
            <a:ext cx="1315721" cy="365125"/>
          </a:xfrm>
        </p:spPr>
        <p:txBody>
          <a:bodyPr/>
          <a:lstStyle/>
          <a:p>
            <a:fld id="{E9653B4E-89D9-5040-BBD2-AA9A01136FD0}" type="slidenum">
              <a:rPr lang="en-US"/>
              <a:pPr/>
              <a:t>75</a:t>
            </a:fld>
            <a:endParaRPr lang="en-US"/>
          </a:p>
        </p:txBody>
      </p:sp>
      <p:sp>
        <p:nvSpPr>
          <p:cNvPr id="193538" name="Rectangle 2"/>
          <p:cNvSpPr>
            <a:spLocks noGrp="1" noChangeArrowheads="1"/>
          </p:cNvSpPr>
          <p:nvPr>
            <p:ph type="title"/>
          </p:nvPr>
        </p:nvSpPr>
        <p:spPr/>
        <p:txBody>
          <a:bodyPr/>
          <a:lstStyle/>
          <a:p>
            <a:r>
              <a:rPr lang="en-US"/>
              <a:t>Comparison</a:t>
            </a:r>
          </a:p>
        </p:txBody>
      </p:sp>
      <p:sp>
        <p:nvSpPr>
          <p:cNvPr id="193539" name="Rectangle 3"/>
          <p:cNvSpPr>
            <a:spLocks noGrp="1" noChangeArrowheads="1"/>
          </p:cNvSpPr>
          <p:nvPr>
            <p:ph type="body" idx="1"/>
          </p:nvPr>
        </p:nvSpPr>
        <p:spPr/>
        <p:txBody>
          <a:bodyPr/>
          <a:lstStyle/>
          <a:p>
            <a:r>
              <a:rPr lang="en-US" dirty="0"/>
              <a:t>Breadth-first has an advantage on completeness – if </a:t>
            </a:r>
            <a:r>
              <a:rPr lang="en-US"/>
              <a:t>infinite space – </a:t>
            </a:r>
            <a:r>
              <a:rPr lang="en-US" dirty="0"/>
              <a:t>optimality, and time complexity (particularly if m&gt;&gt;d)</a:t>
            </a:r>
          </a:p>
          <a:p>
            <a:r>
              <a:rPr lang="en-US" dirty="0"/>
              <a:t>Depth-first has a big advantage on space complexity (m </a:t>
            </a:r>
            <a:r>
              <a:rPr lang="en-US" dirty="0" err="1"/>
              <a:t>vs</a:t>
            </a:r>
            <a:r>
              <a:rPr lang="en-US" dirty="0"/>
              <a:t> b</a:t>
            </a:r>
            <a:r>
              <a:rPr lang="en-US" baseline="30000" dirty="0"/>
              <a:t>d+1</a:t>
            </a:r>
            <a:r>
              <a:rPr lang="en-US" dirty="0"/>
              <a:t>)</a:t>
            </a:r>
          </a:p>
          <a:p>
            <a:endParaRPr lang="en-US" dirty="0"/>
          </a:p>
        </p:txBody>
      </p:sp>
    </p:spTree>
    <p:extLst>
      <p:ext uri="{BB962C8B-B14F-4D97-AF65-F5344CB8AC3E}">
        <p14:creationId xmlns:p14="http://schemas.microsoft.com/office/powerpoint/2010/main" val="38098657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rot="16200000">
            <a:off x="8227377" y="5885497"/>
            <a:ext cx="1315721" cy="365125"/>
          </a:xfrm>
        </p:spPr>
        <p:txBody>
          <a:bodyPr/>
          <a:lstStyle/>
          <a:p>
            <a:fld id="{F1B87AA0-6A51-064E-AA90-AF15530675E7}" type="slidenum">
              <a:rPr lang="en-US"/>
              <a:pPr/>
              <a:t>76</a:t>
            </a:fld>
            <a:endParaRPr lang="en-US"/>
          </a:p>
        </p:txBody>
      </p:sp>
      <p:sp>
        <p:nvSpPr>
          <p:cNvPr id="202754" name="Rectangle 2"/>
          <p:cNvSpPr>
            <a:spLocks noGrp="1" noChangeArrowheads="1"/>
          </p:cNvSpPr>
          <p:nvPr>
            <p:ph type="title"/>
          </p:nvPr>
        </p:nvSpPr>
        <p:spPr>
          <a:xfrm>
            <a:off x="693738" y="327025"/>
            <a:ext cx="7772400" cy="1143000"/>
          </a:xfrm>
        </p:spPr>
        <p:txBody>
          <a:bodyPr>
            <a:normAutofit fontScale="90000"/>
          </a:bodyPr>
          <a:lstStyle/>
          <a:p>
            <a:r>
              <a:rPr lang="en-US" sz="4000"/>
              <a:t>Variations and Enhancements</a:t>
            </a:r>
          </a:p>
        </p:txBody>
      </p:sp>
      <p:sp>
        <p:nvSpPr>
          <p:cNvPr id="202755" name="Rectangle 3"/>
          <p:cNvSpPr>
            <a:spLocks noGrp="1" noChangeArrowheads="1"/>
          </p:cNvSpPr>
          <p:nvPr>
            <p:ph type="body" idx="1"/>
          </p:nvPr>
        </p:nvSpPr>
        <p:spPr>
          <a:xfrm>
            <a:off x="710381" y="1638709"/>
            <a:ext cx="7877175" cy="4629355"/>
          </a:xfrm>
        </p:spPr>
        <p:txBody>
          <a:bodyPr/>
          <a:lstStyle/>
          <a:p>
            <a:pPr>
              <a:lnSpc>
                <a:spcPct val="90000"/>
              </a:lnSpc>
            </a:pPr>
            <a:r>
              <a:rPr lang="en-US" sz="2400" dirty="0"/>
              <a:t>Breadth-first </a:t>
            </a:r>
            <a:r>
              <a:rPr lang="en-US" sz="2400" dirty="0">
                <a:latin typeface="Wingdings"/>
                <a:ea typeface="Wingdings"/>
                <a:cs typeface="Wingdings"/>
                <a:sym typeface="Wingdings"/>
              </a:rPr>
              <a:t></a:t>
            </a:r>
            <a:r>
              <a:rPr lang="en-US" sz="2400" dirty="0">
                <a:sym typeface="Wingdings"/>
              </a:rPr>
              <a:t> </a:t>
            </a:r>
            <a:r>
              <a:rPr lang="en-US" sz="2400" i="1" dirty="0">
                <a:sym typeface="Wingdings"/>
              </a:rPr>
              <a:t>Uniform-cost search</a:t>
            </a:r>
            <a:endParaRPr lang="en-US" sz="2400" i="1" dirty="0"/>
          </a:p>
          <a:p>
            <a:pPr lvl="1">
              <a:lnSpc>
                <a:spcPct val="90000"/>
              </a:lnSpc>
            </a:pPr>
            <a:r>
              <a:rPr lang="en-US" sz="2400" dirty="0"/>
              <a:t>Yield optimality in presence of general path costs</a:t>
            </a:r>
          </a:p>
          <a:p>
            <a:pPr>
              <a:lnSpc>
                <a:spcPct val="90000"/>
              </a:lnSpc>
            </a:pPr>
            <a:r>
              <a:rPr lang="en-US" sz="2400" dirty="0"/>
              <a:t>Depth-first </a:t>
            </a:r>
            <a:r>
              <a:rPr lang="en-US" sz="2400" dirty="0">
                <a:latin typeface="Wingdings"/>
                <a:ea typeface="Wingdings"/>
                <a:cs typeface="Wingdings"/>
                <a:sym typeface="Wingdings"/>
              </a:rPr>
              <a:t></a:t>
            </a:r>
            <a:r>
              <a:rPr lang="en-US" sz="2400" dirty="0"/>
              <a:t> </a:t>
            </a:r>
            <a:r>
              <a:rPr lang="en-US" sz="2400" i="1" dirty="0"/>
              <a:t>Iterative-deepening search</a:t>
            </a:r>
            <a:endParaRPr lang="en-US" sz="2400" dirty="0"/>
          </a:p>
          <a:p>
            <a:pPr lvl="1">
              <a:lnSpc>
                <a:spcPct val="90000"/>
              </a:lnSpc>
            </a:pPr>
            <a:r>
              <a:rPr lang="en-US" sz="2400" dirty="0"/>
              <a:t>Yield completeness even when space is infinite</a:t>
            </a:r>
          </a:p>
          <a:p>
            <a:pPr lvl="1">
              <a:lnSpc>
                <a:spcPct val="90000"/>
              </a:lnSpc>
            </a:pPr>
            <a:r>
              <a:rPr lang="en-US" sz="2400" dirty="0"/>
              <a:t>Yield same optimality properties as breadth-first </a:t>
            </a:r>
          </a:p>
          <a:p>
            <a:pPr lvl="1">
              <a:lnSpc>
                <a:spcPct val="90000"/>
              </a:lnSpc>
            </a:pPr>
            <a:r>
              <a:rPr lang="en-US" sz="2400" dirty="0"/>
              <a:t>Reduce time complexity when </a:t>
            </a:r>
            <a:r>
              <a:rPr lang="en-US" sz="2400" dirty="0" err="1"/>
              <a:t>m</a:t>
            </a:r>
            <a:r>
              <a:rPr lang="en-US" sz="2400" dirty="0"/>
              <a:t>&gt;</a:t>
            </a:r>
            <a:r>
              <a:rPr lang="en-US" sz="2400" dirty="0" err="1"/>
              <a:t>d</a:t>
            </a:r>
            <a:endParaRPr lang="en-US" sz="2400" dirty="0"/>
          </a:p>
          <a:p>
            <a:pPr marL="0" lvl="1" indent="0">
              <a:lnSpc>
                <a:spcPct val="90000"/>
              </a:lnSpc>
              <a:spcBef>
                <a:spcPts val="1000"/>
              </a:spcBef>
              <a:buNone/>
            </a:pPr>
            <a:r>
              <a:rPr lang="en-US" sz="2400" b="1" i="1" dirty="0"/>
              <a:t>Backward search</a:t>
            </a:r>
          </a:p>
          <a:p>
            <a:pPr lvl="1">
              <a:lnSpc>
                <a:spcPct val="90000"/>
              </a:lnSpc>
            </a:pPr>
            <a:r>
              <a:rPr lang="en-US" sz="2400" dirty="0"/>
              <a:t>(Possibly) Reduce branching factor</a:t>
            </a:r>
          </a:p>
          <a:p>
            <a:pPr marL="0" lvl="1" indent="0">
              <a:lnSpc>
                <a:spcPct val="90000"/>
              </a:lnSpc>
              <a:spcBef>
                <a:spcPts val="1000"/>
              </a:spcBef>
              <a:buNone/>
            </a:pPr>
            <a:r>
              <a:rPr lang="en-US" sz="2400" b="1" i="1" dirty="0"/>
              <a:t>Bidirectional search</a:t>
            </a:r>
          </a:p>
          <a:p>
            <a:pPr lvl="1">
              <a:lnSpc>
                <a:spcPct val="90000"/>
              </a:lnSpc>
            </a:pPr>
            <a:r>
              <a:rPr lang="en-US" sz="2400" dirty="0"/>
              <a:t>Reduce search depth</a:t>
            </a:r>
          </a:p>
        </p:txBody>
      </p:sp>
    </p:spTree>
    <p:extLst>
      <p:ext uri="{BB962C8B-B14F-4D97-AF65-F5344CB8AC3E}">
        <p14:creationId xmlns:p14="http://schemas.microsoft.com/office/powerpoint/2010/main" val="206479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7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2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27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275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27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275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275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4294967295"/>
          </p:nvPr>
        </p:nvSpPr>
        <p:spPr>
          <a:xfrm rot="16200000">
            <a:off x="8227377" y="5885497"/>
            <a:ext cx="1315721" cy="365125"/>
          </a:xfrm>
        </p:spPr>
        <p:txBody>
          <a:bodyPr/>
          <a:lstStyle/>
          <a:p>
            <a:fld id="{F64A58F4-FB28-204C-ACD8-6412C1A607E2}" type="slidenum">
              <a:rPr lang="en-US"/>
              <a:pPr/>
              <a:t>77</a:t>
            </a:fld>
            <a:endParaRPr lang="en-US"/>
          </a:p>
        </p:txBody>
      </p:sp>
      <p:sp>
        <p:nvSpPr>
          <p:cNvPr id="203779" name="Rectangle 3"/>
          <p:cNvSpPr>
            <a:spLocks noGrp="1" noChangeArrowheads="1"/>
          </p:cNvSpPr>
          <p:nvPr>
            <p:ph type="body" idx="1"/>
          </p:nvPr>
        </p:nvSpPr>
        <p:spPr/>
        <p:txBody>
          <a:bodyPr/>
          <a:lstStyle/>
          <a:p>
            <a:r>
              <a:rPr lang="en-US"/>
              <a:t>Expand node with lowest path cost first</a:t>
            </a:r>
          </a:p>
          <a:p>
            <a:pPr lvl="1"/>
            <a:r>
              <a:rPr lang="en-US"/>
              <a:t>Requires a priority queue</a:t>
            </a:r>
          </a:p>
        </p:txBody>
      </p:sp>
      <p:grpSp>
        <p:nvGrpSpPr>
          <p:cNvPr id="203791" name="Group 15"/>
          <p:cNvGrpSpPr>
            <a:grpSpLocks/>
          </p:cNvGrpSpPr>
          <p:nvPr/>
        </p:nvGrpSpPr>
        <p:grpSpPr bwMode="auto">
          <a:xfrm>
            <a:off x="2709863" y="3203575"/>
            <a:ext cx="449262" cy="915988"/>
            <a:chOff x="1290" y="2209"/>
            <a:chExt cx="283" cy="577"/>
          </a:xfrm>
        </p:grpSpPr>
        <p:sp>
          <p:nvSpPr>
            <p:cNvPr id="203781" name="Rectangle 5"/>
            <p:cNvSpPr>
              <a:spLocks noChangeArrowheads="1"/>
            </p:cNvSpPr>
            <p:nvPr/>
          </p:nvSpPr>
          <p:spPr bwMode="auto">
            <a:xfrm>
              <a:off x="1290" y="2209"/>
              <a:ext cx="283" cy="289"/>
            </a:xfrm>
            <a:prstGeom prst="rect">
              <a:avLst/>
            </a:prstGeom>
            <a:solidFill>
              <a:schemeClr val="tx2"/>
            </a:solidFill>
            <a:ln w="28575">
              <a:solidFill>
                <a:schemeClr val="tx1"/>
              </a:solidFill>
              <a:miter lim="800000"/>
              <a:headEnd/>
              <a:tailEnd/>
            </a:ln>
          </p:spPr>
          <p:txBody>
            <a:bodyPr wrap="none" anchor="ctr">
              <a:prstTxWarp prst="textNoShape">
                <a:avLst/>
              </a:prstTxWarp>
            </a:bodyPr>
            <a:lstStyle/>
            <a:p>
              <a:endParaRPr lang="en-US"/>
            </a:p>
          </p:txBody>
        </p:sp>
        <p:sp>
          <p:nvSpPr>
            <p:cNvPr id="203786" name="Text Box 10"/>
            <p:cNvSpPr txBox="1">
              <a:spLocks noChangeArrowheads="1"/>
            </p:cNvSpPr>
            <p:nvPr/>
          </p:nvSpPr>
          <p:spPr bwMode="auto">
            <a:xfrm>
              <a:off x="1320" y="2498"/>
              <a:ext cx="223" cy="288"/>
            </a:xfrm>
            <a:prstGeom prst="rect">
              <a:avLst/>
            </a:prstGeom>
            <a:noFill/>
            <a:ln w="9525">
              <a:noFill/>
              <a:miter lim="800000"/>
              <a:headEnd/>
              <a:tailEnd/>
            </a:ln>
          </p:spPr>
          <p:txBody>
            <a:bodyPr wrap="none">
              <a:prstTxWarp prst="textNoShape">
                <a:avLst/>
              </a:prstTxWarp>
              <a:spAutoFit/>
            </a:bodyPr>
            <a:lstStyle/>
            <a:p>
              <a:r>
                <a:rPr lang="en-US" sz="2400"/>
                <a:t>5</a:t>
              </a:r>
            </a:p>
          </p:txBody>
        </p:sp>
      </p:grpSp>
      <p:grpSp>
        <p:nvGrpSpPr>
          <p:cNvPr id="203796" name="Group 20"/>
          <p:cNvGrpSpPr>
            <a:grpSpLocks/>
          </p:cNvGrpSpPr>
          <p:nvPr/>
        </p:nvGrpSpPr>
        <p:grpSpPr bwMode="auto">
          <a:xfrm>
            <a:off x="3138488" y="3203575"/>
            <a:ext cx="1414462" cy="915988"/>
            <a:chOff x="1826" y="2198"/>
            <a:chExt cx="891" cy="577"/>
          </a:xfrm>
        </p:grpSpPr>
        <p:grpSp>
          <p:nvGrpSpPr>
            <p:cNvPr id="203795" name="Group 19"/>
            <p:cNvGrpSpPr>
              <a:grpSpLocks/>
            </p:cNvGrpSpPr>
            <p:nvPr/>
          </p:nvGrpSpPr>
          <p:grpSpPr bwMode="auto">
            <a:xfrm>
              <a:off x="2387" y="2198"/>
              <a:ext cx="330" cy="577"/>
              <a:chOff x="2422" y="2209"/>
              <a:chExt cx="330" cy="577"/>
            </a:xfrm>
          </p:grpSpPr>
          <p:sp>
            <p:nvSpPr>
              <p:cNvPr id="203784" name="Rectangle 8"/>
              <p:cNvSpPr>
                <a:spLocks noChangeArrowheads="1"/>
              </p:cNvSpPr>
              <p:nvPr/>
            </p:nvSpPr>
            <p:spPr bwMode="auto">
              <a:xfrm>
                <a:off x="2445" y="2209"/>
                <a:ext cx="283" cy="289"/>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endParaRPr lang="en-US"/>
              </a:p>
            </p:txBody>
          </p:sp>
          <p:sp>
            <p:nvSpPr>
              <p:cNvPr id="203788" name="Text Box 12"/>
              <p:cNvSpPr txBox="1">
                <a:spLocks noChangeArrowheads="1"/>
              </p:cNvSpPr>
              <p:nvPr/>
            </p:nvSpPr>
            <p:spPr bwMode="auto">
              <a:xfrm>
                <a:off x="2422" y="2498"/>
                <a:ext cx="330" cy="288"/>
              </a:xfrm>
              <a:prstGeom prst="rect">
                <a:avLst/>
              </a:prstGeom>
              <a:noFill/>
              <a:ln w="9525">
                <a:noFill/>
                <a:miter lim="800000"/>
                <a:headEnd/>
                <a:tailEnd/>
              </a:ln>
            </p:spPr>
            <p:txBody>
              <a:bodyPr wrap="none">
                <a:prstTxWarp prst="textNoShape">
                  <a:avLst/>
                </a:prstTxWarp>
                <a:spAutoFit/>
              </a:bodyPr>
              <a:lstStyle/>
              <a:p>
                <a:r>
                  <a:rPr lang="en-US" sz="2400"/>
                  <a:t>17</a:t>
                </a:r>
              </a:p>
            </p:txBody>
          </p:sp>
        </p:grpSp>
        <p:grpSp>
          <p:nvGrpSpPr>
            <p:cNvPr id="203794" name="Group 18"/>
            <p:cNvGrpSpPr>
              <a:grpSpLocks/>
            </p:cNvGrpSpPr>
            <p:nvPr/>
          </p:nvGrpSpPr>
          <p:grpSpPr bwMode="auto">
            <a:xfrm>
              <a:off x="2108" y="2198"/>
              <a:ext cx="330" cy="577"/>
              <a:chOff x="2139" y="2209"/>
              <a:chExt cx="330" cy="577"/>
            </a:xfrm>
          </p:grpSpPr>
          <p:sp>
            <p:nvSpPr>
              <p:cNvPr id="203783" name="Rectangle 7"/>
              <p:cNvSpPr>
                <a:spLocks noChangeArrowheads="1"/>
              </p:cNvSpPr>
              <p:nvPr/>
            </p:nvSpPr>
            <p:spPr bwMode="auto">
              <a:xfrm>
                <a:off x="2162" y="2209"/>
                <a:ext cx="283" cy="289"/>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endParaRPr lang="en-US"/>
              </a:p>
            </p:txBody>
          </p:sp>
          <p:sp>
            <p:nvSpPr>
              <p:cNvPr id="203789" name="Text Box 13"/>
              <p:cNvSpPr txBox="1">
                <a:spLocks noChangeArrowheads="1"/>
              </p:cNvSpPr>
              <p:nvPr/>
            </p:nvSpPr>
            <p:spPr bwMode="auto">
              <a:xfrm>
                <a:off x="2139" y="2498"/>
                <a:ext cx="330" cy="288"/>
              </a:xfrm>
              <a:prstGeom prst="rect">
                <a:avLst/>
              </a:prstGeom>
              <a:noFill/>
              <a:ln w="9525">
                <a:noFill/>
                <a:miter lim="800000"/>
                <a:headEnd/>
                <a:tailEnd/>
              </a:ln>
            </p:spPr>
            <p:txBody>
              <a:bodyPr wrap="none">
                <a:prstTxWarp prst="textNoShape">
                  <a:avLst/>
                </a:prstTxWarp>
                <a:spAutoFit/>
              </a:bodyPr>
              <a:lstStyle/>
              <a:p>
                <a:r>
                  <a:rPr lang="en-US" sz="2400"/>
                  <a:t>14</a:t>
                </a:r>
              </a:p>
            </p:txBody>
          </p:sp>
        </p:grpSp>
        <p:grpSp>
          <p:nvGrpSpPr>
            <p:cNvPr id="203793" name="Group 17"/>
            <p:cNvGrpSpPr>
              <a:grpSpLocks/>
            </p:cNvGrpSpPr>
            <p:nvPr/>
          </p:nvGrpSpPr>
          <p:grpSpPr bwMode="auto">
            <a:xfrm>
              <a:off x="1826" y="2198"/>
              <a:ext cx="330" cy="577"/>
              <a:chOff x="1856" y="2209"/>
              <a:chExt cx="330" cy="577"/>
            </a:xfrm>
          </p:grpSpPr>
          <p:sp>
            <p:nvSpPr>
              <p:cNvPr id="203782" name="Rectangle 6"/>
              <p:cNvSpPr>
                <a:spLocks noChangeArrowheads="1"/>
              </p:cNvSpPr>
              <p:nvPr/>
            </p:nvSpPr>
            <p:spPr bwMode="auto">
              <a:xfrm>
                <a:off x="1879" y="2209"/>
                <a:ext cx="283" cy="289"/>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endParaRPr lang="en-US"/>
              </a:p>
            </p:txBody>
          </p:sp>
          <p:sp>
            <p:nvSpPr>
              <p:cNvPr id="203790" name="Text Box 14"/>
              <p:cNvSpPr txBox="1">
                <a:spLocks noChangeArrowheads="1"/>
              </p:cNvSpPr>
              <p:nvPr/>
            </p:nvSpPr>
            <p:spPr bwMode="auto">
              <a:xfrm>
                <a:off x="1856" y="2498"/>
                <a:ext cx="330" cy="288"/>
              </a:xfrm>
              <a:prstGeom prst="rect">
                <a:avLst/>
              </a:prstGeom>
              <a:noFill/>
              <a:ln w="9525">
                <a:noFill/>
                <a:miter lim="800000"/>
                <a:headEnd/>
                <a:tailEnd/>
              </a:ln>
            </p:spPr>
            <p:txBody>
              <a:bodyPr wrap="none">
                <a:prstTxWarp prst="textNoShape">
                  <a:avLst/>
                </a:prstTxWarp>
                <a:spAutoFit/>
              </a:bodyPr>
              <a:lstStyle/>
              <a:p>
                <a:r>
                  <a:rPr lang="en-US" sz="2400"/>
                  <a:t>12</a:t>
                </a:r>
              </a:p>
            </p:txBody>
          </p:sp>
        </p:grpSp>
      </p:grpSp>
      <p:grpSp>
        <p:nvGrpSpPr>
          <p:cNvPr id="203813" name="Group 37"/>
          <p:cNvGrpSpPr>
            <a:grpSpLocks/>
          </p:cNvGrpSpPr>
          <p:nvPr/>
        </p:nvGrpSpPr>
        <p:grpSpPr bwMode="auto">
          <a:xfrm>
            <a:off x="8580438" y="3203575"/>
            <a:ext cx="449262" cy="915988"/>
            <a:chOff x="1573" y="2209"/>
            <a:chExt cx="283" cy="577"/>
          </a:xfrm>
        </p:grpSpPr>
        <p:sp>
          <p:nvSpPr>
            <p:cNvPr id="203814" name="Rectangle 38"/>
            <p:cNvSpPr>
              <a:spLocks noChangeArrowheads="1"/>
            </p:cNvSpPr>
            <p:nvPr/>
          </p:nvSpPr>
          <p:spPr bwMode="auto">
            <a:xfrm>
              <a:off x="1573" y="2209"/>
              <a:ext cx="283" cy="289"/>
            </a:xfrm>
            <a:prstGeom prst="rect">
              <a:avLst/>
            </a:prstGeom>
            <a:solidFill>
              <a:schemeClr val="folHlink"/>
            </a:solidFill>
            <a:ln w="28575">
              <a:solidFill>
                <a:schemeClr val="tx1"/>
              </a:solidFill>
              <a:miter lim="800000"/>
              <a:headEnd/>
              <a:tailEnd/>
            </a:ln>
          </p:spPr>
          <p:txBody>
            <a:bodyPr wrap="none" anchor="ctr">
              <a:prstTxWarp prst="textNoShape">
                <a:avLst/>
              </a:prstTxWarp>
            </a:bodyPr>
            <a:lstStyle/>
            <a:p>
              <a:endParaRPr lang="en-US"/>
            </a:p>
          </p:txBody>
        </p:sp>
        <p:sp>
          <p:nvSpPr>
            <p:cNvPr id="203815" name="Text Box 39"/>
            <p:cNvSpPr txBox="1">
              <a:spLocks noChangeArrowheads="1"/>
            </p:cNvSpPr>
            <p:nvPr/>
          </p:nvSpPr>
          <p:spPr bwMode="auto">
            <a:xfrm>
              <a:off x="1603" y="2498"/>
              <a:ext cx="223" cy="288"/>
            </a:xfrm>
            <a:prstGeom prst="rect">
              <a:avLst/>
            </a:prstGeom>
            <a:noFill/>
            <a:ln w="9525">
              <a:noFill/>
              <a:miter lim="800000"/>
              <a:headEnd/>
              <a:tailEnd/>
            </a:ln>
          </p:spPr>
          <p:txBody>
            <a:bodyPr wrap="none">
              <a:prstTxWarp prst="textNoShape">
                <a:avLst/>
              </a:prstTxWarp>
              <a:spAutoFit/>
            </a:bodyPr>
            <a:lstStyle/>
            <a:p>
              <a:r>
                <a:rPr lang="en-US" sz="2400"/>
                <a:t>8</a:t>
              </a:r>
            </a:p>
          </p:txBody>
        </p:sp>
      </p:grpSp>
      <p:sp>
        <p:nvSpPr>
          <p:cNvPr id="203816" name="Line 40"/>
          <p:cNvSpPr>
            <a:spLocks noChangeShapeType="1"/>
          </p:cNvSpPr>
          <p:nvPr/>
        </p:nvSpPr>
        <p:spPr bwMode="auto">
          <a:xfrm flipH="1">
            <a:off x="7459663" y="3422650"/>
            <a:ext cx="820737"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203818" name="Rectangle 42"/>
          <p:cNvSpPr>
            <a:spLocks noGrp="1" noChangeArrowheads="1"/>
          </p:cNvSpPr>
          <p:nvPr>
            <p:ph type="title"/>
          </p:nvPr>
        </p:nvSpPr>
        <p:spPr>
          <a:noFill/>
          <a:ln/>
        </p:spPr>
        <p:txBody>
          <a:bodyPr/>
          <a:lstStyle/>
          <a:p>
            <a:r>
              <a:rPr lang="en-US"/>
              <a:t>Uniform Cost Search</a:t>
            </a:r>
          </a:p>
        </p:txBody>
      </p:sp>
    </p:spTree>
    <p:extLst>
      <p:ext uri="{BB962C8B-B14F-4D97-AF65-F5344CB8AC3E}">
        <p14:creationId xmlns:p14="http://schemas.microsoft.com/office/powerpoint/2010/main" val="6449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9">
                                            <p:txEl>
                                              <p:pRg st="1" end="1"/>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203791"/>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0379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38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3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P spid="203816"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Slide Number Placeholder 5"/>
          <p:cNvSpPr>
            <a:spLocks noGrp="1"/>
          </p:cNvSpPr>
          <p:nvPr>
            <p:ph type="sldNum" sz="quarter" idx="4294967295"/>
          </p:nvPr>
        </p:nvSpPr>
        <p:spPr>
          <a:xfrm rot="16200000">
            <a:off x="8227377" y="5885497"/>
            <a:ext cx="1315721" cy="365125"/>
          </a:xfrm>
        </p:spPr>
        <p:txBody>
          <a:bodyPr/>
          <a:lstStyle/>
          <a:p>
            <a:fld id="{758C487D-67B5-AE43-83F2-12BD8149D5CC}" type="slidenum">
              <a:rPr lang="en-US"/>
              <a:pPr/>
              <a:t>78</a:t>
            </a:fld>
            <a:endParaRPr lang="en-US"/>
          </a:p>
        </p:txBody>
      </p:sp>
      <p:sp>
        <p:nvSpPr>
          <p:cNvPr id="233474" name="Rectangle 2"/>
          <p:cNvSpPr>
            <a:spLocks noGrp="1" noChangeArrowheads="1"/>
          </p:cNvSpPr>
          <p:nvPr>
            <p:ph type="title"/>
          </p:nvPr>
        </p:nvSpPr>
        <p:spPr>
          <a:xfrm>
            <a:off x="666750" y="600075"/>
            <a:ext cx="7772400" cy="1143000"/>
          </a:xfrm>
        </p:spPr>
        <p:txBody>
          <a:bodyPr/>
          <a:lstStyle/>
          <a:p>
            <a:r>
              <a:rPr lang="en-US"/>
              <a:t>Uniform Cost Search</a:t>
            </a:r>
          </a:p>
        </p:txBody>
      </p:sp>
      <p:sp>
        <p:nvSpPr>
          <p:cNvPr id="233475" name="Rectangle 3"/>
          <p:cNvSpPr>
            <a:spLocks noGrp="1" noChangeArrowheads="1"/>
          </p:cNvSpPr>
          <p:nvPr>
            <p:ph type="body" idx="1"/>
          </p:nvPr>
        </p:nvSpPr>
        <p:spPr>
          <a:xfrm>
            <a:off x="669925" y="2085975"/>
            <a:ext cx="7772400" cy="4772025"/>
          </a:xfrm>
        </p:spPr>
        <p:txBody>
          <a:bodyPr/>
          <a:lstStyle/>
          <a:p>
            <a:r>
              <a:rPr lang="en-US"/>
              <a:t>Expand node with lowest cost path first</a:t>
            </a:r>
          </a:p>
          <a:p>
            <a:pPr lvl="1"/>
            <a:r>
              <a:rPr lang="en-US"/>
              <a:t>Requires a priority queue</a:t>
            </a:r>
          </a:p>
        </p:txBody>
      </p:sp>
      <p:grpSp>
        <p:nvGrpSpPr>
          <p:cNvPr id="233476" name="Group 4"/>
          <p:cNvGrpSpPr>
            <a:grpSpLocks/>
          </p:cNvGrpSpPr>
          <p:nvPr/>
        </p:nvGrpSpPr>
        <p:grpSpPr bwMode="auto">
          <a:xfrm>
            <a:off x="2709863" y="3194050"/>
            <a:ext cx="449262" cy="915988"/>
            <a:chOff x="1290" y="2209"/>
            <a:chExt cx="283" cy="577"/>
          </a:xfrm>
        </p:grpSpPr>
        <p:sp>
          <p:nvSpPr>
            <p:cNvPr id="233477" name="Rectangle 5"/>
            <p:cNvSpPr>
              <a:spLocks noChangeArrowheads="1"/>
            </p:cNvSpPr>
            <p:nvPr/>
          </p:nvSpPr>
          <p:spPr bwMode="auto">
            <a:xfrm>
              <a:off x="1290" y="2209"/>
              <a:ext cx="283" cy="289"/>
            </a:xfrm>
            <a:prstGeom prst="rect">
              <a:avLst/>
            </a:prstGeom>
            <a:solidFill>
              <a:schemeClr val="tx2"/>
            </a:solidFill>
            <a:ln w="28575">
              <a:solidFill>
                <a:schemeClr val="tx1"/>
              </a:solidFill>
              <a:miter lim="800000"/>
              <a:headEnd/>
              <a:tailEnd/>
            </a:ln>
          </p:spPr>
          <p:txBody>
            <a:bodyPr wrap="none" anchor="ctr">
              <a:prstTxWarp prst="textNoShape">
                <a:avLst/>
              </a:prstTxWarp>
            </a:bodyPr>
            <a:lstStyle/>
            <a:p>
              <a:endParaRPr lang="en-US"/>
            </a:p>
          </p:txBody>
        </p:sp>
        <p:sp>
          <p:nvSpPr>
            <p:cNvPr id="233478" name="Text Box 6"/>
            <p:cNvSpPr txBox="1">
              <a:spLocks noChangeArrowheads="1"/>
            </p:cNvSpPr>
            <p:nvPr/>
          </p:nvSpPr>
          <p:spPr bwMode="auto">
            <a:xfrm>
              <a:off x="1320" y="2498"/>
              <a:ext cx="223" cy="288"/>
            </a:xfrm>
            <a:prstGeom prst="rect">
              <a:avLst/>
            </a:prstGeom>
            <a:noFill/>
            <a:ln w="9525">
              <a:noFill/>
              <a:miter lim="800000"/>
              <a:headEnd/>
              <a:tailEnd/>
            </a:ln>
          </p:spPr>
          <p:txBody>
            <a:bodyPr wrap="none">
              <a:prstTxWarp prst="textNoShape">
                <a:avLst/>
              </a:prstTxWarp>
              <a:spAutoFit/>
            </a:bodyPr>
            <a:lstStyle/>
            <a:p>
              <a:r>
                <a:rPr lang="en-US" sz="2400"/>
                <a:t>5</a:t>
              </a:r>
            </a:p>
          </p:txBody>
        </p:sp>
      </p:grpSp>
      <p:grpSp>
        <p:nvGrpSpPr>
          <p:cNvPr id="233479" name="Group 7"/>
          <p:cNvGrpSpPr>
            <a:grpSpLocks/>
          </p:cNvGrpSpPr>
          <p:nvPr/>
        </p:nvGrpSpPr>
        <p:grpSpPr bwMode="auto">
          <a:xfrm>
            <a:off x="3587750" y="3194050"/>
            <a:ext cx="1414463" cy="915988"/>
            <a:chOff x="1826" y="2198"/>
            <a:chExt cx="891" cy="577"/>
          </a:xfrm>
        </p:grpSpPr>
        <p:grpSp>
          <p:nvGrpSpPr>
            <p:cNvPr id="233480" name="Group 8"/>
            <p:cNvGrpSpPr>
              <a:grpSpLocks/>
            </p:cNvGrpSpPr>
            <p:nvPr/>
          </p:nvGrpSpPr>
          <p:grpSpPr bwMode="auto">
            <a:xfrm>
              <a:off x="2387" y="2198"/>
              <a:ext cx="330" cy="577"/>
              <a:chOff x="2422" y="2209"/>
              <a:chExt cx="330" cy="577"/>
            </a:xfrm>
          </p:grpSpPr>
          <p:sp>
            <p:nvSpPr>
              <p:cNvPr id="233481" name="Rectangle 9"/>
              <p:cNvSpPr>
                <a:spLocks noChangeArrowheads="1"/>
              </p:cNvSpPr>
              <p:nvPr/>
            </p:nvSpPr>
            <p:spPr bwMode="auto">
              <a:xfrm>
                <a:off x="2445" y="2209"/>
                <a:ext cx="283" cy="289"/>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endParaRPr lang="en-US"/>
              </a:p>
            </p:txBody>
          </p:sp>
          <p:sp>
            <p:nvSpPr>
              <p:cNvPr id="233482" name="Text Box 10"/>
              <p:cNvSpPr txBox="1">
                <a:spLocks noChangeArrowheads="1"/>
              </p:cNvSpPr>
              <p:nvPr/>
            </p:nvSpPr>
            <p:spPr bwMode="auto">
              <a:xfrm>
                <a:off x="2422" y="2498"/>
                <a:ext cx="330" cy="288"/>
              </a:xfrm>
              <a:prstGeom prst="rect">
                <a:avLst/>
              </a:prstGeom>
              <a:noFill/>
              <a:ln w="9525">
                <a:noFill/>
                <a:miter lim="800000"/>
                <a:headEnd/>
                <a:tailEnd/>
              </a:ln>
            </p:spPr>
            <p:txBody>
              <a:bodyPr wrap="none">
                <a:prstTxWarp prst="textNoShape">
                  <a:avLst/>
                </a:prstTxWarp>
                <a:spAutoFit/>
              </a:bodyPr>
              <a:lstStyle/>
              <a:p>
                <a:r>
                  <a:rPr lang="en-US" sz="2400"/>
                  <a:t>17</a:t>
                </a:r>
              </a:p>
            </p:txBody>
          </p:sp>
        </p:grpSp>
        <p:grpSp>
          <p:nvGrpSpPr>
            <p:cNvPr id="233483" name="Group 11"/>
            <p:cNvGrpSpPr>
              <a:grpSpLocks/>
            </p:cNvGrpSpPr>
            <p:nvPr/>
          </p:nvGrpSpPr>
          <p:grpSpPr bwMode="auto">
            <a:xfrm>
              <a:off x="2108" y="2198"/>
              <a:ext cx="330" cy="577"/>
              <a:chOff x="2139" y="2209"/>
              <a:chExt cx="330" cy="577"/>
            </a:xfrm>
          </p:grpSpPr>
          <p:sp>
            <p:nvSpPr>
              <p:cNvPr id="233484" name="Rectangle 12"/>
              <p:cNvSpPr>
                <a:spLocks noChangeArrowheads="1"/>
              </p:cNvSpPr>
              <p:nvPr/>
            </p:nvSpPr>
            <p:spPr bwMode="auto">
              <a:xfrm>
                <a:off x="2162" y="2209"/>
                <a:ext cx="283" cy="289"/>
              </a:xfrm>
              <a:prstGeom prst="rect">
                <a:avLst/>
              </a:prstGeom>
              <a:solidFill>
                <a:schemeClr val="accent2"/>
              </a:solidFill>
              <a:ln w="28575">
                <a:solidFill>
                  <a:schemeClr val="tx1"/>
                </a:solidFill>
                <a:miter lim="800000"/>
                <a:headEnd/>
                <a:tailEnd/>
              </a:ln>
            </p:spPr>
            <p:txBody>
              <a:bodyPr wrap="none" anchor="ctr">
                <a:prstTxWarp prst="textNoShape">
                  <a:avLst/>
                </a:prstTxWarp>
              </a:bodyPr>
              <a:lstStyle/>
              <a:p>
                <a:endParaRPr lang="en-US"/>
              </a:p>
            </p:txBody>
          </p:sp>
          <p:sp>
            <p:nvSpPr>
              <p:cNvPr id="233485" name="Text Box 13"/>
              <p:cNvSpPr txBox="1">
                <a:spLocks noChangeArrowheads="1"/>
              </p:cNvSpPr>
              <p:nvPr/>
            </p:nvSpPr>
            <p:spPr bwMode="auto">
              <a:xfrm>
                <a:off x="2139" y="2498"/>
                <a:ext cx="330" cy="288"/>
              </a:xfrm>
              <a:prstGeom prst="rect">
                <a:avLst/>
              </a:prstGeom>
              <a:noFill/>
              <a:ln w="9525">
                <a:noFill/>
                <a:miter lim="800000"/>
                <a:headEnd/>
                <a:tailEnd/>
              </a:ln>
            </p:spPr>
            <p:txBody>
              <a:bodyPr wrap="none">
                <a:prstTxWarp prst="textNoShape">
                  <a:avLst/>
                </a:prstTxWarp>
                <a:spAutoFit/>
              </a:bodyPr>
              <a:lstStyle/>
              <a:p>
                <a:r>
                  <a:rPr lang="en-US" sz="2400"/>
                  <a:t>14</a:t>
                </a:r>
              </a:p>
            </p:txBody>
          </p:sp>
        </p:grpSp>
        <p:grpSp>
          <p:nvGrpSpPr>
            <p:cNvPr id="233486" name="Group 14"/>
            <p:cNvGrpSpPr>
              <a:grpSpLocks/>
            </p:cNvGrpSpPr>
            <p:nvPr/>
          </p:nvGrpSpPr>
          <p:grpSpPr bwMode="auto">
            <a:xfrm>
              <a:off x="1826" y="2198"/>
              <a:ext cx="330" cy="577"/>
              <a:chOff x="1856" y="2209"/>
              <a:chExt cx="330" cy="577"/>
            </a:xfrm>
          </p:grpSpPr>
          <p:sp>
            <p:nvSpPr>
              <p:cNvPr id="233487" name="Rectangle 15"/>
              <p:cNvSpPr>
                <a:spLocks noChangeArrowheads="1"/>
              </p:cNvSpPr>
              <p:nvPr/>
            </p:nvSpPr>
            <p:spPr bwMode="auto">
              <a:xfrm>
                <a:off x="1879" y="2209"/>
                <a:ext cx="283" cy="289"/>
              </a:xfrm>
              <a:prstGeom prst="rect">
                <a:avLst/>
              </a:prstGeom>
              <a:solidFill>
                <a:schemeClr val="accent1"/>
              </a:solidFill>
              <a:ln w="28575">
                <a:solidFill>
                  <a:schemeClr val="tx1"/>
                </a:solidFill>
                <a:miter lim="800000"/>
                <a:headEnd/>
                <a:tailEnd/>
              </a:ln>
            </p:spPr>
            <p:txBody>
              <a:bodyPr wrap="none" anchor="ctr">
                <a:prstTxWarp prst="textNoShape">
                  <a:avLst/>
                </a:prstTxWarp>
              </a:bodyPr>
              <a:lstStyle/>
              <a:p>
                <a:endParaRPr lang="en-US"/>
              </a:p>
            </p:txBody>
          </p:sp>
          <p:sp>
            <p:nvSpPr>
              <p:cNvPr id="233488" name="Text Box 16"/>
              <p:cNvSpPr txBox="1">
                <a:spLocks noChangeArrowheads="1"/>
              </p:cNvSpPr>
              <p:nvPr/>
            </p:nvSpPr>
            <p:spPr bwMode="auto">
              <a:xfrm>
                <a:off x="1856" y="2498"/>
                <a:ext cx="330" cy="288"/>
              </a:xfrm>
              <a:prstGeom prst="rect">
                <a:avLst/>
              </a:prstGeom>
              <a:noFill/>
              <a:ln w="9525">
                <a:noFill/>
                <a:miter lim="800000"/>
                <a:headEnd/>
                <a:tailEnd/>
              </a:ln>
            </p:spPr>
            <p:txBody>
              <a:bodyPr wrap="none">
                <a:prstTxWarp prst="textNoShape">
                  <a:avLst/>
                </a:prstTxWarp>
                <a:spAutoFit/>
              </a:bodyPr>
              <a:lstStyle/>
              <a:p>
                <a:r>
                  <a:rPr lang="en-US" sz="2400"/>
                  <a:t>12</a:t>
                </a:r>
              </a:p>
            </p:txBody>
          </p:sp>
        </p:grpSp>
      </p:grpSp>
      <p:grpSp>
        <p:nvGrpSpPr>
          <p:cNvPr id="233489" name="Group 17"/>
          <p:cNvGrpSpPr>
            <a:grpSpLocks/>
          </p:cNvGrpSpPr>
          <p:nvPr/>
        </p:nvGrpSpPr>
        <p:grpSpPr bwMode="auto">
          <a:xfrm>
            <a:off x="3165475" y="3194050"/>
            <a:ext cx="449263" cy="915988"/>
            <a:chOff x="1573" y="2209"/>
            <a:chExt cx="283" cy="577"/>
          </a:xfrm>
        </p:grpSpPr>
        <p:sp>
          <p:nvSpPr>
            <p:cNvPr id="233490" name="Rectangle 18"/>
            <p:cNvSpPr>
              <a:spLocks noChangeArrowheads="1"/>
            </p:cNvSpPr>
            <p:nvPr/>
          </p:nvSpPr>
          <p:spPr bwMode="auto">
            <a:xfrm>
              <a:off x="1573" y="2209"/>
              <a:ext cx="283" cy="289"/>
            </a:xfrm>
            <a:prstGeom prst="rect">
              <a:avLst/>
            </a:prstGeom>
            <a:solidFill>
              <a:schemeClr val="folHlink"/>
            </a:solidFill>
            <a:ln w="28575">
              <a:solidFill>
                <a:schemeClr val="tx1"/>
              </a:solidFill>
              <a:miter lim="800000"/>
              <a:headEnd/>
              <a:tailEnd/>
            </a:ln>
          </p:spPr>
          <p:txBody>
            <a:bodyPr wrap="none" anchor="ctr">
              <a:prstTxWarp prst="textNoShape">
                <a:avLst/>
              </a:prstTxWarp>
            </a:bodyPr>
            <a:lstStyle/>
            <a:p>
              <a:endParaRPr lang="en-US"/>
            </a:p>
          </p:txBody>
        </p:sp>
        <p:sp>
          <p:nvSpPr>
            <p:cNvPr id="233491" name="Text Box 19"/>
            <p:cNvSpPr txBox="1">
              <a:spLocks noChangeArrowheads="1"/>
            </p:cNvSpPr>
            <p:nvPr/>
          </p:nvSpPr>
          <p:spPr bwMode="auto">
            <a:xfrm>
              <a:off x="1603" y="2498"/>
              <a:ext cx="223" cy="288"/>
            </a:xfrm>
            <a:prstGeom prst="rect">
              <a:avLst/>
            </a:prstGeom>
            <a:noFill/>
            <a:ln w="9525">
              <a:noFill/>
              <a:miter lim="800000"/>
              <a:headEnd/>
              <a:tailEnd/>
            </a:ln>
          </p:spPr>
          <p:txBody>
            <a:bodyPr wrap="none">
              <a:prstTxWarp prst="textNoShape">
                <a:avLst/>
              </a:prstTxWarp>
              <a:spAutoFit/>
            </a:bodyPr>
            <a:lstStyle/>
            <a:p>
              <a:r>
                <a:rPr lang="en-US" sz="2400"/>
                <a:t>8</a:t>
              </a:r>
            </a:p>
          </p:txBody>
        </p:sp>
      </p:grpSp>
    </p:spTree>
    <p:extLst>
      <p:ext uri="{BB962C8B-B14F-4D97-AF65-F5344CB8AC3E}">
        <p14:creationId xmlns:p14="http://schemas.microsoft.com/office/powerpoint/2010/main" val="311893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33489"/>
                                        </p:tgtEl>
                                        <p:attrNameLst>
                                          <p:attrName>style.visibility</p:attrName>
                                        </p:attrNameLst>
                                      </p:cBhvr>
                                      <p:to>
                                        <p:strVal val="visible"/>
                                      </p:to>
                                    </p:set>
                                    <p:anim calcmode="lin" valueType="num">
                                      <p:cBhvr additive="base">
                                        <p:cTn id="7" dur="2000" fill="hold"/>
                                        <p:tgtEl>
                                          <p:spTgt spid="233489"/>
                                        </p:tgtEl>
                                        <p:attrNameLst>
                                          <p:attrName>ppt_x</p:attrName>
                                        </p:attrNameLst>
                                      </p:cBhvr>
                                      <p:tavLst>
                                        <p:tav tm="0">
                                          <p:val>
                                            <p:strVal val="1+#ppt_w/2"/>
                                          </p:val>
                                        </p:tav>
                                        <p:tav tm="100000">
                                          <p:val>
                                            <p:strVal val="#ppt_x"/>
                                          </p:val>
                                        </p:tav>
                                      </p:tavLst>
                                    </p:anim>
                                    <p:anim calcmode="lin" valueType="num">
                                      <p:cBhvr additive="base">
                                        <p:cTn id="8" dur="2000" fill="hold"/>
                                        <p:tgtEl>
                                          <p:spTgt spid="2334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p:cNvSpPr/>
          <p:nvPr/>
        </p:nvSpPr>
        <p:spPr bwMode="auto">
          <a:xfrm>
            <a:off x="1227665" y="4216399"/>
            <a:ext cx="389467" cy="304800"/>
          </a:xfrm>
          <a:prstGeom prst="ellipse">
            <a:avLst/>
          </a:prstGeom>
          <a:solidFill>
            <a:schemeClr val="tx2">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3" name="Oval 32"/>
          <p:cNvSpPr/>
          <p:nvPr/>
        </p:nvSpPr>
        <p:spPr bwMode="auto">
          <a:xfrm>
            <a:off x="2540001" y="2463800"/>
            <a:ext cx="313266" cy="245534"/>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Oval 27"/>
          <p:cNvSpPr/>
          <p:nvPr/>
        </p:nvSpPr>
        <p:spPr bwMode="auto">
          <a:xfrm>
            <a:off x="3598334" y="4241799"/>
            <a:ext cx="313266" cy="245534"/>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9" name="Oval 28"/>
          <p:cNvSpPr/>
          <p:nvPr/>
        </p:nvSpPr>
        <p:spPr bwMode="auto">
          <a:xfrm>
            <a:off x="2819400" y="4241800"/>
            <a:ext cx="313266" cy="245534"/>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0" name="Oval 29"/>
          <p:cNvSpPr/>
          <p:nvPr/>
        </p:nvSpPr>
        <p:spPr bwMode="auto">
          <a:xfrm>
            <a:off x="2040467" y="4241800"/>
            <a:ext cx="313266" cy="245534"/>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1" name="Oval 30"/>
          <p:cNvSpPr/>
          <p:nvPr/>
        </p:nvSpPr>
        <p:spPr bwMode="auto">
          <a:xfrm>
            <a:off x="1270000" y="4241799"/>
            <a:ext cx="313266" cy="245534"/>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2" name="Oval 31"/>
          <p:cNvSpPr/>
          <p:nvPr/>
        </p:nvSpPr>
        <p:spPr bwMode="auto">
          <a:xfrm>
            <a:off x="3166534" y="3234266"/>
            <a:ext cx="313266" cy="245534"/>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7" name="Oval 26"/>
          <p:cNvSpPr/>
          <p:nvPr/>
        </p:nvSpPr>
        <p:spPr bwMode="auto">
          <a:xfrm>
            <a:off x="1862667" y="3242733"/>
            <a:ext cx="313266" cy="245534"/>
          </a:xfrm>
          <a:prstGeom prst="ellipse">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6" name="Slide Number Placeholder 5"/>
          <p:cNvSpPr>
            <a:spLocks noGrp="1"/>
          </p:cNvSpPr>
          <p:nvPr>
            <p:ph type="sldNum" sz="quarter" idx="4294967295"/>
          </p:nvPr>
        </p:nvSpPr>
        <p:spPr>
          <a:xfrm rot="16200000">
            <a:off x="8227377" y="5885497"/>
            <a:ext cx="1315721" cy="365125"/>
          </a:xfrm>
        </p:spPr>
        <p:txBody>
          <a:bodyPr/>
          <a:lstStyle/>
          <a:p>
            <a:fld id="{6A2BAEEC-3C7B-7744-887E-190DFCF63BD1}" type="slidenum">
              <a:rPr lang="en-US"/>
              <a:pPr/>
              <a:t>79</a:t>
            </a:fld>
            <a:endParaRPr lang="en-US"/>
          </a:p>
        </p:txBody>
      </p:sp>
      <p:sp>
        <p:nvSpPr>
          <p:cNvPr id="286722" name="Rectangle 2"/>
          <p:cNvSpPr>
            <a:spLocks noGrp="1" noChangeArrowheads="1"/>
          </p:cNvSpPr>
          <p:nvPr>
            <p:ph type="title"/>
          </p:nvPr>
        </p:nvSpPr>
        <p:spPr/>
        <p:txBody>
          <a:bodyPr/>
          <a:lstStyle/>
          <a:p>
            <a:r>
              <a:rPr lang="en-US"/>
              <a:t>Uniform Cost Example</a:t>
            </a:r>
          </a:p>
        </p:txBody>
      </p:sp>
      <p:sp>
        <p:nvSpPr>
          <p:cNvPr id="286724" name="AutoShape 4"/>
          <p:cNvSpPr>
            <a:spLocks noChangeArrowheads="1"/>
          </p:cNvSpPr>
          <p:nvPr/>
        </p:nvSpPr>
        <p:spPr bwMode="auto">
          <a:xfrm rot="5400000">
            <a:off x="3233738" y="3275013"/>
            <a:ext cx="176212" cy="176212"/>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sp>
        <p:nvSpPr>
          <p:cNvPr id="286725" name="AutoShape 5"/>
          <p:cNvSpPr>
            <a:spLocks noChangeArrowheads="1"/>
          </p:cNvSpPr>
          <p:nvPr/>
        </p:nvSpPr>
        <p:spPr bwMode="auto">
          <a:xfrm rot="5400000">
            <a:off x="2606676" y="2493962"/>
            <a:ext cx="176212" cy="176213"/>
          </a:xfrm>
          <a:prstGeom prst="roundRect">
            <a:avLst>
              <a:gd name="adj" fmla="val 16667"/>
            </a:avLst>
          </a:prstGeom>
          <a:solidFill>
            <a:schemeClr val="folHlink"/>
          </a:solidFill>
          <a:ln w="9525">
            <a:solidFill>
              <a:schemeClr val="tx1"/>
            </a:solidFill>
            <a:round/>
            <a:headEnd/>
            <a:tailEnd/>
          </a:ln>
        </p:spPr>
        <p:txBody>
          <a:bodyPr rot="10800000" vert="eaVert" wrap="none" anchor="ctr">
            <a:prstTxWarp prst="textNoShape">
              <a:avLst/>
            </a:prstTxWarp>
          </a:bodyPr>
          <a:lstStyle/>
          <a:p>
            <a:pPr algn="ctr"/>
            <a:endParaRPr lang="en-US"/>
          </a:p>
        </p:txBody>
      </p:sp>
      <p:sp>
        <p:nvSpPr>
          <p:cNvPr id="286726" name="AutoShape 6"/>
          <p:cNvSpPr>
            <a:spLocks noChangeArrowheads="1"/>
          </p:cNvSpPr>
          <p:nvPr/>
        </p:nvSpPr>
        <p:spPr bwMode="auto">
          <a:xfrm rot="5400000">
            <a:off x="1935163" y="3275013"/>
            <a:ext cx="176212" cy="176212"/>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sp>
        <p:nvSpPr>
          <p:cNvPr id="286727" name="AutoShape 7"/>
          <p:cNvSpPr>
            <a:spLocks noChangeArrowheads="1"/>
          </p:cNvSpPr>
          <p:nvPr/>
        </p:nvSpPr>
        <p:spPr bwMode="auto">
          <a:xfrm rot="5400000">
            <a:off x="3659188" y="4278313"/>
            <a:ext cx="176212" cy="176212"/>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sp>
        <p:nvSpPr>
          <p:cNvPr id="286728" name="AutoShape 8"/>
          <p:cNvSpPr>
            <a:spLocks noChangeArrowheads="1"/>
          </p:cNvSpPr>
          <p:nvPr/>
        </p:nvSpPr>
        <p:spPr bwMode="auto">
          <a:xfrm rot="5400000">
            <a:off x="2884487" y="4279901"/>
            <a:ext cx="176213" cy="176212"/>
          </a:xfrm>
          <a:prstGeom prst="roundRect">
            <a:avLst>
              <a:gd name="adj" fmla="val 16667"/>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86729" name="AutoShape 9"/>
          <p:cNvSpPr>
            <a:spLocks noChangeArrowheads="1"/>
          </p:cNvSpPr>
          <p:nvPr/>
        </p:nvSpPr>
        <p:spPr bwMode="auto">
          <a:xfrm rot="5400000">
            <a:off x="2109787" y="4279901"/>
            <a:ext cx="176213" cy="176212"/>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sp>
        <p:nvSpPr>
          <p:cNvPr id="286730" name="AutoShape 10"/>
          <p:cNvSpPr>
            <a:spLocks noChangeArrowheads="1"/>
          </p:cNvSpPr>
          <p:nvPr/>
        </p:nvSpPr>
        <p:spPr bwMode="auto">
          <a:xfrm rot="5400000">
            <a:off x="1335087" y="4279901"/>
            <a:ext cx="176213" cy="176212"/>
          </a:xfrm>
          <a:prstGeom prst="roundRect">
            <a:avLst>
              <a:gd name="adj" fmla="val 16667"/>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86731" name="AutoShape 11"/>
          <p:cNvCxnSpPr>
            <a:cxnSpLocks noChangeShapeType="1"/>
          </p:cNvCxnSpPr>
          <p:nvPr/>
        </p:nvCxnSpPr>
        <p:spPr bwMode="auto">
          <a:xfrm rot="5400000" flipV="1">
            <a:off x="2705100" y="2659063"/>
            <a:ext cx="604838" cy="627062"/>
          </a:xfrm>
          <a:prstGeom prst="straightConnector1">
            <a:avLst/>
          </a:prstGeom>
          <a:noFill/>
          <a:ln w="19050">
            <a:solidFill>
              <a:schemeClr val="tx1"/>
            </a:solidFill>
            <a:round/>
            <a:headEnd/>
            <a:tailEnd type="stealth" w="med" len="med"/>
          </a:ln>
        </p:spPr>
      </p:cxnSp>
      <p:cxnSp>
        <p:nvCxnSpPr>
          <p:cNvPr id="286732" name="AutoShape 12"/>
          <p:cNvCxnSpPr>
            <a:cxnSpLocks noChangeShapeType="1"/>
            <a:stCxn id="286724" idx="3"/>
            <a:endCxn id="286727" idx="1"/>
          </p:cNvCxnSpPr>
          <p:nvPr/>
        </p:nvCxnSpPr>
        <p:spPr bwMode="auto">
          <a:xfrm>
            <a:off x="3324225" y="3451225"/>
            <a:ext cx="425450" cy="827088"/>
          </a:xfrm>
          <a:prstGeom prst="straightConnector1">
            <a:avLst/>
          </a:prstGeom>
          <a:noFill/>
          <a:ln w="19050">
            <a:solidFill>
              <a:schemeClr val="tx1"/>
            </a:solidFill>
            <a:round/>
            <a:headEnd/>
            <a:tailEnd type="stealth" w="med" len="med"/>
          </a:ln>
        </p:spPr>
      </p:cxnSp>
      <p:cxnSp>
        <p:nvCxnSpPr>
          <p:cNvPr id="286733" name="AutoShape 13"/>
          <p:cNvCxnSpPr>
            <a:cxnSpLocks noChangeShapeType="1"/>
          </p:cNvCxnSpPr>
          <p:nvPr/>
        </p:nvCxnSpPr>
        <p:spPr bwMode="auto">
          <a:xfrm rot="5400000">
            <a:off x="2733675" y="3698876"/>
            <a:ext cx="828675" cy="349250"/>
          </a:xfrm>
          <a:prstGeom prst="straightConnector1">
            <a:avLst/>
          </a:prstGeom>
          <a:noFill/>
          <a:ln w="19050">
            <a:solidFill>
              <a:schemeClr val="tx1"/>
            </a:solidFill>
            <a:round/>
            <a:headEnd/>
            <a:tailEnd type="stealth" w="med" len="med"/>
          </a:ln>
        </p:spPr>
      </p:cxnSp>
      <p:cxnSp>
        <p:nvCxnSpPr>
          <p:cNvPr id="286734" name="AutoShape 14"/>
          <p:cNvCxnSpPr>
            <a:cxnSpLocks noChangeShapeType="1"/>
            <a:stCxn id="286725" idx="3"/>
            <a:endCxn id="286726" idx="1"/>
          </p:cNvCxnSpPr>
          <p:nvPr/>
        </p:nvCxnSpPr>
        <p:spPr bwMode="auto">
          <a:xfrm flipH="1">
            <a:off x="2025650" y="2670175"/>
            <a:ext cx="671513" cy="604838"/>
          </a:xfrm>
          <a:prstGeom prst="straightConnector1">
            <a:avLst/>
          </a:prstGeom>
          <a:noFill/>
          <a:ln w="19050">
            <a:solidFill>
              <a:schemeClr val="tx1"/>
            </a:solidFill>
            <a:round/>
            <a:headEnd/>
            <a:tailEnd type="stealth" w="med" len="med"/>
          </a:ln>
        </p:spPr>
      </p:cxnSp>
      <p:cxnSp>
        <p:nvCxnSpPr>
          <p:cNvPr id="286735" name="AutoShape 15"/>
          <p:cNvCxnSpPr>
            <a:cxnSpLocks noChangeShapeType="1"/>
            <a:stCxn id="286726" idx="3"/>
            <a:endCxn id="286729" idx="1"/>
          </p:cNvCxnSpPr>
          <p:nvPr/>
        </p:nvCxnSpPr>
        <p:spPr bwMode="auto">
          <a:xfrm>
            <a:off x="2025650" y="3451225"/>
            <a:ext cx="174625" cy="828675"/>
          </a:xfrm>
          <a:prstGeom prst="straightConnector1">
            <a:avLst/>
          </a:prstGeom>
          <a:noFill/>
          <a:ln w="19050">
            <a:solidFill>
              <a:schemeClr val="tx1"/>
            </a:solidFill>
            <a:round/>
            <a:headEnd/>
            <a:tailEnd type="stealth" w="med" len="med"/>
          </a:ln>
        </p:spPr>
      </p:cxnSp>
      <p:cxnSp>
        <p:nvCxnSpPr>
          <p:cNvPr id="286736" name="AutoShape 16"/>
          <p:cNvCxnSpPr>
            <a:cxnSpLocks noChangeShapeType="1"/>
            <a:stCxn id="286726" idx="3"/>
            <a:endCxn id="286730" idx="1"/>
          </p:cNvCxnSpPr>
          <p:nvPr/>
        </p:nvCxnSpPr>
        <p:spPr bwMode="auto">
          <a:xfrm flipH="1">
            <a:off x="1425575" y="3451225"/>
            <a:ext cx="600075" cy="828675"/>
          </a:xfrm>
          <a:prstGeom prst="straightConnector1">
            <a:avLst/>
          </a:prstGeom>
          <a:noFill/>
          <a:ln w="19050">
            <a:solidFill>
              <a:schemeClr val="tx1"/>
            </a:solidFill>
            <a:round/>
            <a:headEnd/>
            <a:tailEnd type="stealth" w="med" len="med"/>
          </a:ln>
        </p:spPr>
      </p:cxnSp>
      <p:cxnSp>
        <p:nvCxnSpPr>
          <p:cNvPr id="286737" name="AutoShape 17"/>
          <p:cNvCxnSpPr>
            <a:cxnSpLocks noChangeShapeType="1"/>
            <a:stCxn id="286725" idx="3"/>
            <a:endCxn id="286726" idx="1"/>
          </p:cNvCxnSpPr>
          <p:nvPr/>
        </p:nvCxnSpPr>
        <p:spPr bwMode="auto">
          <a:xfrm flipH="1">
            <a:off x="2025650" y="2670175"/>
            <a:ext cx="671513" cy="604838"/>
          </a:xfrm>
          <a:prstGeom prst="straightConnector1">
            <a:avLst/>
          </a:prstGeom>
          <a:noFill/>
          <a:ln w="38100">
            <a:solidFill>
              <a:schemeClr val="hlink"/>
            </a:solidFill>
            <a:round/>
            <a:headEnd/>
            <a:tailEnd type="triangle" w="med" len="med"/>
          </a:ln>
        </p:spPr>
      </p:cxnSp>
      <p:cxnSp>
        <p:nvCxnSpPr>
          <p:cNvPr id="286738" name="AutoShape 18"/>
          <p:cNvCxnSpPr>
            <a:cxnSpLocks noChangeShapeType="1"/>
            <a:stCxn id="286726" idx="3"/>
            <a:endCxn id="286730" idx="1"/>
          </p:cNvCxnSpPr>
          <p:nvPr/>
        </p:nvCxnSpPr>
        <p:spPr bwMode="auto">
          <a:xfrm flipH="1">
            <a:off x="1425575" y="3451225"/>
            <a:ext cx="600075" cy="828675"/>
          </a:xfrm>
          <a:prstGeom prst="straightConnector1">
            <a:avLst/>
          </a:prstGeom>
          <a:noFill/>
          <a:ln w="38100">
            <a:solidFill>
              <a:schemeClr val="hlink"/>
            </a:solidFill>
            <a:round/>
            <a:headEnd/>
            <a:tailEnd type="triangle" w="med" len="med"/>
          </a:ln>
        </p:spPr>
      </p:cxnSp>
      <p:cxnSp>
        <p:nvCxnSpPr>
          <p:cNvPr id="286741" name="AutoShape 21"/>
          <p:cNvCxnSpPr>
            <a:cxnSpLocks noChangeShapeType="1"/>
            <a:stCxn id="286725" idx="3"/>
            <a:endCxn id="286724" idx="1"/>
          </p:cNvCxnSpPr>
          <p:nvPr/>
        </p:nvCxnSpPr>
        <p:spPr bwMode="auto">
          <a:xfrm>
            <a:off x="2697163" y="2670175"/>
            <a:ext cx="627062" cy="604838"/>
          </a:xfrm>
          <a:prstGeom prst="straightConnector1">
            <a:avLst/>
          </a:prstGeom>
          <a:noFill/>
          <a:ln w="38100">
            <a:solidFill>
              <a:schemeClr val="hlink"/>
            </a:solidFill>
            <a:round/>
            <a:headEnd/>
            <a:tailEnd type="triangle" w="med" len="med"/>
          </a:ln>
        </p:spPr>
      </p:cxnSp>
      <p:sp>
        <p:nvSpPr>
          <p:cNvPr id="286742" name="Text Box 22"/>
          <p:cNvSpPr txBox="1">
            <a:spLocks noChangeArrowheads="1"/>
          </p:cNvSpPr>
          <p:nvPr/>
        </p:nvSpPr>
        <p:spPr bwMode="auto">
          <a:xfrm>
            <a:off x="1930400" y="2573338"/>
            <a:ext cx="523875" cy="457200"/>
          </a:xfrm>
          <a:prstGeom prst="rect">
            <a:avLst/>
          </a:prstGeom>
          <a:noFill/>
          <a:ln w="9525">
            <a:noFill/>
            <a:miter lim="800000"/>
            <a:headEnd/>
            <a:tailEnd/>
          </a:ln>
        </p:spPr>
        <p:txBody>
          <a:bodyPr wrap="none">
            <a:prstTxWarp prst="textNoShape">
              <a:avLst/>
            </a:prstTxWarp>
            <a:spAutoFit/>
          </a:bodyPr>
          <a:lstStyle/>
          <a:p>
            <a:r>
              <a:rPr lang="en-US" sz="2400"/>
              <a:t>10</a:t>
            </a:r>
          </a:p>
        </p:txBody>
      </p:sp>
      <p:sp>
        <p:nvSpPr>
          <p:cNvPr id="286743" name="Text Box 23"/>
          <p:cNvSpPr txBox="1">
            <a:spLocks noChangeArrowheads="1"/>
          </p:cNvSpPr>
          <p:nvPr/>
        </p:nvSpPr>
        <p:spPr bwMode="auto">
          <a:xfrm>
            <a:off x="1382713" y="3556000"/>
            <a:ext cx="354012" cy="457200"/>
          </a:xfrm>
          <a:prstGeom prst="rect">
            <a:avLst/>
          </a:prstGeom>
          <a:noFill/>
          <a:ln w="9525">
            <a:noFill/>
            <a:miter lim="800000"/>
            <a:headEnd/>
            <a:tailEnd/>
          </a:ln>
        </p:spPr>
        <p:txBody>
          <a:bodyPr wrap="none">
            <a:prstTxWarp prst="textNoShape">
              <a:avLst/>
            </a:prstTxWarp>
            <a:spAutoFit/>
          </a:bodyPr>
          <a:lstStyle/>
          <a:p>
            <a:r>
              <a:rPr lang="en-US" sz="2400"/>
              <a:t>1</a:t>
            </a:r>
          </a:p>
        </p:txBody>
      </p:sp>
      <p:sp>
        <p:nvSpPr>
          <p:cNvPr id="286744" name="Text Box 24"/>
          <p:cNvSpPr txBox="1">
            <a:spLocks noChangeArrowheads="1"/>
          </p:cNvSpPr>
          <p:nvPr/>
        </p:nvSpPr>
        <p:spPr bwMode="auto">
          <a:xfrm>
            <a:off x="3460750" y="3556000"/>
            <a:ext cx="354013" cy="457200"/>
          </a:xfrm>
          <a:prstGeom prst="rect">
            <a:avLst/>
          </a:prstGeom>
          <a:noFill/>
          <a:ln w="9525">
            <a:noFill/>
            <a:miter lim="800000"/>
            <a:headEnd/>
            <a:tailEnd/>
          </a:ln>
        </p:spPr>
        <p:txBody>
          <a:bodyPr wrap="none">
            <a:prstTxWarp prst="textNoShape">
              <a:avLst/>
            </a:prstTxWarp>
            <a:spAutoFit/>
          </a:bodyPr>
          <a:lstStyle/>
          <a:p>
            <a:r>
              <a:rPr lang="en-US" sz="2400"/>
              <a:t>8</a:t>
            </a:r>
          </a:p>
        </p:txBody>
      </p:sp>
      <p:sp>
        <p:nvSpPr>
          <p:cNvPr id="286745" name="Text Box 25"/>
          <p:cNvSpPr txBox="1">
            <a:spLocks noChangeArrowheads="1"/>
          </p:cNvSpPr>
          <p:nvPr/>
        </p:nvSpPr>
        <p:spPr bwMode="auto">
          <a:xfrm>
            <a:off x="2074863" y="3556000"/>
            <a:ext cx="354012" cy="457200"/>
          </a:xfrm>
          <a:prstGeom prst="rect">
            <a:avLst/>
          </a:prstGeom>
          <a:noFill/>
          <a:ln w="9525">
            <a:noFill/>
            <a:miter lim="800000"/>
            <a:headEnd/>
            <a:tailEnd/>
          </a:ln>
        </p:spPr>
        <p:txBody>
          <a:bodyPr wrap="none">
            <a:prstTxWarp prst="textNoShape">
              <a:avLst/>
            </a:prstTxWarp>
            <a:spAutoFit/>
          </a:bodyPr>
          <a:lstStyle/>
          <a:p>
            <a:r>
              <a:rPr lang="en-US" sz="2400"/>
              <a:t>3</a:t>
            </a:r>
          </a:p>
        </p:txBody>
      </p:sp>
      <p:sp>
        <p:nvSpPr>
          <p:cNvPr id="286746" name="Text Box 26"/>
          <p:cNvSpPr txBox="1">
            <a:spLocks noChangeArrowheads="1"/>
          </p:cNvSpPr>
          <p:nvPr/>
        </p:nvSpPr>
        <p:spPr bwMode="auto">
          <a:xfrm>
            <a:off x="2819400" y="3556000"/>
            <a:ext cx="354013" cy="457200"/>
          </a:xfrm>
          <a:prstGeom prst="rect">
            <a:avLst/>
          </a:prstGeom>
          <a:noFill/>
          <a:ln w="9525">
            <a:noFill/>
            <a:miter lim="800000"/>
            <a:headEnd/>
            <a:tailEnd/>
          </a:ln>
        </p:spPr>
        <p:txBody>
          <a:bodyPr wrap="none">
            <a:prstTxWarp prst="textNoShape">
              <a:avLst/>
            </a:prstTxWarp>
            <a:spAutoFit/>
          </a:bodyPr>
          <a:lstStyle/>
          <a:p>
            <a:r>
              <a:rPr lang="en-US" sz="2400"/>
              <a:t>7</a:t>
            </a:r>
          </a:p>
        </p:txBody>
      </p:sp>
      <p:sp>
        <p:nvSpPr>
          <p:cNvPr id="286747" name="Text Box 27"/>
          <p:cNvSpPr txBox="1">
            <a:spLocks noChangeArrowheads="1"/>
          </p:cNvSpPr>
          <p:nvPr/>
        </p:nvSpPr>
        <p:spPr bwMode="auto">
          <a:xfrm>
            <a:off x="2895600" y="2571750"/>
            <a:ext cx="354013" cy="457200"/>
          </a:xfrm>
          <a:prstGeom prst="rect">
            <a:avLst/>
          </a:prstGeom>
          <a:noFill/>
          <a:ln w="9525">
            <a:noFill/>
            <a:miter lim="800000"/>
            <a:headEnd/>
            <a:tailEnd/>
          </a:ln>
        </p:spPr>
        <p:txBody>
          <a:bodyPr wrap="none">
            <a:prstTxWarp prst="textNoShape">
              <a:avLst/>
            </a:prstTxWarp>
            <a:spAutoFit/>
          </a:bodyPr>
          <a:lstStyle/>
          <a:p>
            <a:r>
              <a:rPr lang="en-US" sz="2400"/>
              <a:t>5</a:t>
            </a:r>
          </a:p>
        </p:txBody>
      </p:sp>
      <p:sp>
        <p:nvSpPr>
          <p:cNvPr id="286748" name="Rectangle 28"/>
          <p:cNvSpPr>
            <a:spLocks noChangeArrowheads="1"/>
          </p:cNvSpPr>
          <p:nvPr/>
        </p:nvSpPr>
        <p:spPr bwMode="auto">
          <a:xfrm>
            <a:off x="5043488" y="2478088"/>
            <a:ext cx="3094037" cy="2195512"/>
          </a:xfrm>
          <a:prstGeom prst="rect">
            <a:avLst/>
          </a:prstGeom>
          <a:noFill/>
          <a:ln w="9525">
            <a:noFill/>
            <a:miter lim="800000"/>
            <a:headEnd/>
            <a:tailEnd/>
          </a:ln>
          <a:effectLst/>
        </p:spPr>
        <p:txBody>
          <a:bodyPr>
            <a:prstTxWarp prst="textNoShape">
              <a:avLst/>
            </a:prstTxWarp>
          </a:bodyPr>
          <a:lstStyle/>
          <a:p>
            <a:pPr marL="342900" indent="-342900" eaLnBrk="1" hangingPunct="1">
              <a:spcBef>
                <a:spcPct val="20000"/>
              </a:spcBef>
              <a:buClr>
                <a:srgbClr val="3C0000"/>
              </a:buClr>
              <a:buFont typeface="Wingdings" charset="2"/>
              <a:buChar char="£"/>
            </a:pPr>
            <a:r>
              <a:rPr kumimoji="1" lang="en-US"/>
              <a:t>5,10</a:t>
            </a:r>
          </a:p>
          <a:p>
            <a:pPr marL="342900" indent="-342900" eaLnBrk="1" hangingPunct="1">
              <a:spcBef>
                <a:spcPct val="20000"/>
              </a:spcBef>
              <a:buClr>
                <a:srgbClr val="3C0000"/>
              </a:buClr>
              <a:buFont typeface="Wingdings" charset="2"/>
              <a:buChar char="£"/>
            </a:pPr>
            <a:r>
              <a:rPr kumimoji="1" lang="en-US"/>
              <a:t>10,12,13</a:t>
            </a:r>
          </a:p>
          <a:p>
            <a:pPr marL="342900" indent="-342900" eaLnBrk="1" hangingPunct="1">
              <a:spcBef>
                <a:spcPct val="20000"/>
              </a:spcBef>
              <a:buClr>
                <a:srgbClr val="3C0000"/>
              </a:buClr>
              <a:buFont typeface="Wingdings" charset="2"/>
              <a:buChar char="£"/>
            </a:pPr>
            <a:r>
              <a:rPr kumimoji="1" lang="en-US"/>
              <a:t>11,12,13,13</a:t>
            </a:r>
          </a:p>
        </p:txBody>
      </p:sp>
    </p:spTree>
    <p:extLst>
      <p:ext uri="{BB962C8B-B14F-4D97-AF65-F5344CB8AC3E}">
        <p14:creationId xmlns:p14="http://schemas.microsoft.com/office/powerpoint/2010/main" val="262286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499"/>
                                          </p:stCondLst>
                                        </p:cTn>
                                        <p:tgtEl>
                                          <p:spTgt spid="28674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86741"/>
                                        </p:tgtEl>
                                        <p:attrNameLst>
                                          <p:attrName>style.visibility</p:attrName>
                                        </p:attrNameLst>
                                      </p:cBhvr>
                                      <p:to>
                                        <p:strVal val="visible"/>
                                      </p:to>
                                    </p:set>
                                  </p:childTnLst>
                                </p:cTn>
                              </p:par>
                            </p:childTnLst>
                          </p:cTn>
                        </p:par>
                        <p:par>
                          <p:cTn id="20" fill="hold">
                            <p:stCondLst>
                              <p:cond delay="500"/>
                            </p:stCondLst>
                            <p:childTnLst>
                              <p:par>
                                <p:cTn id="21" presetID="1" presetClass="exit" presetSubtype="0" fill="hold" grpId="1"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86748">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86737"/>
                                        </p:tgtEl>
                                        <p:attrNameLst>
                                          <p:attrName>style.visibility</p:attrName>
                                        </p:attrNameLst>
                                      </p:cBhvr>
                                      <p:to>
                                        <p:strVal val="visible"/>
                                      </p:to>
                                    </p:set>
                                  </p:childTnLst>
                                </p:cTn>
                              </p:par>
                            </p:childTnLst>
                          </p:cTn>
                        </p:par>
                        <p:par>
                          <p:cTn id="36" fill="hold">
                            <p:stCondLst>
                              <p:cond delay="500"/>
                            </p:stCondLst>
                            <p:childTnLst>
                              <p:par>
                                <p:cTn id="37" presetID="1" presetClass="exit" presetSubtype="0" fill="hold" grpId="1" nodeType="after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86748">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286738"/>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3" grpId="0" animBg="1"/>
      <p:bldP spid="28" grpId="0" animBg="1"/>
      <p:bldP spid="29" grpId="0" animBg="1"/>
      <p:bldP spid="30" grpId="0" animBg="1"/>
      <p:bldP spid="31" grpId="0" animBg="1"/>
      <p:bldP spid="32" grpId="0" animBg="1"/>
      <p:bldP spid="32" grpId="1" animBg="1"/>
      <p:bldP spid="27" grpId="0" animBg="1"/>
      <p:bldP spid="27" grpId="1" animBg="1"/>
      <p:bldP spid="28674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8</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89" name="Rectangle 10"/>
          <p:cNvSpPr>
            <a:spLocks noChangeArrowheads="1"/>
          </p:cNvSpPr>
          <p:nvPr/>
        </p:nvSpPr>
        <p:spPr bwMode="auto">
          <a:xfrm>
            <a:off x="1219200" y="3810000"/>
            <a:ext cx="4191000" cy="19050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8141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05600" cy="1371600"/>
          </a:xfrm>
        </p:spPr>
        <p:txBody>
          <a:bodyPr/>
          <a:lstStyle/>
          <a:p>
            <a:r>
              <a:rPr lang="en-US" dirty="0"/>
              <a:t>Uniform Cost (Key mods)</a:t>
            </a:r>
          </a:p>
        </p:txBody>
      </p:sp>
      <p:sp>
        <p:nvSpPr>
          <p:cNvPr id="3" name="Content Placeholder 2"/>
          <p:cNvSpPr>
            <a:spLocks noGrp="1"/>
          </p:cNvSpPr>
          <p:nvPr>
            <p:ph idx="1"/>
          </p:nvPr>
        </p:nvSpPr>
        <p:spPr/>
        <p:txBody>
          <a:bodyPr>
            <a:normAutofit/>
          </a:bodyPr>
          <a:lstStyle/>
          <a:p>
            <a:r>
              <a:rPr lang="en-US" sz="2400" dirty="0"/>
              <a:t>Similar to Breadth First Search </a:t>
            </a:r>
            <a:r>
              <a:rPr lang="en-US" sz="2400" i="1" dirty="0"/>
              <a:t>BUT:</a:t>
            </a:r>
          </a:p>
          <a:p>
            <a:pPr lvl="1"/>
            <a:r>
              <a:rPr lang="en-US" sz="2000" dirty="0"/>
              <a:t>Queue order by path cost</a:t>
            </a:r>
          </a:p>
          <a:p>
            <a:pPr lvl="1"/>
            <a:r>
              <a:rPr lang="en-US" sz="2000" dirty="0"/>
              <a:t>Goal test applied </a:t>
            </a:r>
            <a:r>
              <a:rPr lang="en-US" sz="2000" i="1" dirty="0"/>
              <a:t>when node selected for expansion </a:t>
            </a:r>
            <a:r>
              <a:rPr lang="en-US" sz="2000" dirty="0"/>
              <a:t>rather than when first generated </a:t>
            </a:r>
            <a:r>
              <a:rPr lang="en-US" sz="2000" b="1" i="1" dirty="0"/>
              <a:t>otherwise may miss optimal path</a:t>
            </a:r>
          </a:p>
          <a:p>
            <a:pPr lvl="1"/>
            <a:r>
              <a:rPr lang="en-US" sz="2000" dirty="0"/>
              <a:t>Test added in case better path found to node on frontier</a:t>
            </a:r>
          </a:p>
          <a:p>
            <a:pPr lvl="1"/>
            <a:endParaRPr lang="en-US" sz="2000" dirty="0"/>
          </a:p>
        </p:txBody>
      </p:sp>
    </p:spTree>
    <p:extLst>
      <p:ext uri="{BB962C8B-B14F-4D97-AF65-F5344CB8AC3E}">
        <p14:creationId xmlns:p14="http://schemas.microsoft.com/office/powerpoint/2010/main" val="4184709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5105400"/>
            <a:ext cx="5257800" cy="457200"/>
          </a:xfrm>
          <a:prstGeom prst="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Uniform Cost Search</a:t>
            </a:r>
          </a:p>
        </p:txBody>
      </p:sp>
      <p:sp>
        <p:nvSpPr>
          <p:cNvPr id="6" name="Rectangle 5"/>
          <p:cNvSpPr/>
          <p:nvPr/>
        </p:nvSpPr>
        <p:spPr>
          <a:xfrm>
            <a:off x="1143000" y="3429000"/>
            <a:ext cx="5715000" cy="457200"/>
          </a:xfrm>
          <a:prstGeom prst="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2"/>
          <a:srcRect l="108" r="859"/>
          <a:stretch/>
        </p:blipFill>
        <p:spPr>
          <a:xfrm>
            <a:off x="381000" y="1676400"/>
            <a:ext cx="8302201" cy="4181740"/>
          </a:xfrm>
        </p:spPr>
      </p:pic>
    </p:spTree>
    <p:extLst>
      <p:ext uri="{BB962C8B-B14F-4D97-AF65-F5344CB8AC3E}">
        <p14:creationId xmlns:p14="http://schemas.microsoft.com/office/powerpoint/2010/main" val="33903258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761682"/>
          </a:xfrm>
        </p:spPr>
        <p:txBody>
          <a:bodyPr/>
          <a:lstStyle/>
          <a:p>
            <a:r>
              <a:rPr lang="en-US" dirty="0"/>
              <a:t>Search for route…</a:t>
            </a:r>
          </a:p>
        </p:txBody>
      </p:sp>
      <p:sp>
        <p:nvSpPr>
          <p:cNvPr id="4" name="Slide Number Placeholder 3"/>
          <p:cNvSpPr>
            <a:spLocks noGrp="1"/>
          </p:cNvSpPr>
          <p:nvPr>
            <p:ph type="sldNum" sz="quarter" idx="12"/>
          </p:nvPr>
        </p:nvSpPr>
        <p:spPr/>
        <p:txBody>
          <a:bodyPr/>
          <a:lstStyle/>
          <a:p>
            <a:fld id="{E1C57F5E-EB8A-2C43-B417-A9B425085EF9}" type="slidenum">
              <a:rPr lang="en-US" smtClean="0"/>
              <a:pPr/>
              <a:t>82</a:t>
            </a:fld>
            <a:endParaRPr lang="en-US"/>
          </a:p>
        </p:txBody>
      </p:sp>
      <p:pic>
        <p:nvPicPr>
          <p:cNvPr id="5" name="Picture 4"/>
          <p:cNvPicPr>
            <a:picLocks noChangeAspect="1"/>
          </p:cNvPicPr>
          <p:nvPr/>
        </p:nvPicPr>
        <p:blipFill>
          <a:blip r:embed="rId2"/>
          <a:stretch>
            <a:fillRect/>
          </a:stretch>
        </p:blipFill>
        <p:spPr>
          <a:xfrm>
            <a:off x="838200" y="914400"/>
            <a:ext cx="7849932" cy="5257800"/>
          </a:xfrm>
          <a:prstGeom prst="rect">
            <a:avLst/>
          </a:prstGeom>
        </p:spPr>
      </p:pic>
      <p:sp>
        <p:nvSpPr>
          <p:cNvPr id="7" name="Oval 6"/>
          <p:cNvSpPr/>
          <p:nvPr/>
        </p:nvSpPr>
        <p:spPr>
          <a:xfrm>
            <a:off x="5638800" y="4343400"/>
            <a:ext cx="609600" cy="609600"/>
          </a:xfrm>
          <a:prstGeom prst="ellipse">
            <a:avLst/>
          </a:prstGeom>
          <a:solidFill>
            <a:schemeClr val="accent1">
              <a:satMod val="110000"/>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371600" y="2057400"/>
            <a:ext cx="609600" cy="609600"/>
          </a:xfrm>
          <a:prstGeom prst="ellipse">
            <a:avLst/>
          </a:prstGeom>
          <a:solidFill>
            <a:srgbClr val="008000">
              <a:alpha val="36000"/>
            </a:srgb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328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Cost Search in action</a:t>
            </a:r>
          </a:p>
        </p:txBody>
      </p:sp>
      <p:pic>
        <p:nvPicPr>
          <p:cNvPr id="5" name="Picture 4"/>
          <p:cNvPicPr>
            <a:picLocks noChangeAspect="1"/>
          </p:cNvPicPr>
          <p:nvPr/>
        </p:nvPicPr>
        <p:blipFill>
          <a:blip r:embed="rId2"/>
          <a:stretch>
            <a:fillRect/>
          </a:stretch>
        </p:blipFill>
        <p:spPr>
          <a:xfrm>
            <a:off x="914400" y="2057400"/>
            <a:ext cx="4584700" cy="2599981"/>
          </a:xfrm>
          <a:prstGeom prst="rect">
            <a:avLst/>
          </a:prstGeom>
        </p:spPr>
      </p:pic>
      <p:sp>
        <p:nvSpPr>
          <p:cNvPr id="6" name="Oval 5"/>
          <p:cNvSpPr/>
          <p:nvPr/>
        </p:nvSpPr>
        <p:spPr>
          <a:xfrm>
            <a:off x="1143000" y="2133600"/>
            <a:ext cx="457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334000" y="1828800"/>
            <a:ext cx="2895600" cy="400110"/>
          </a:xfrm>
          <a:prstGeom prst="rect">
            <a:avLst/>
          </a:prstGeom>
          <a:noFill/>
        </p:spPr>
        <p:txBody>
          <a:bodyPr wrap="square" rtlCol="0">
            <a:spAutoFit/>
          </a:bodyPr>
          <a:lstStyle/>
          <a:p>
            <a:r>
              <a:rPr lang="en-US" sz="2000" dirty="0"/>
              <a:t>Expand Sibiu</a:t>
            </a:r>
          </a:p>
        </p:txBody>
      </p:sp>
    </p:spTree>
    <p:extLst>
      <p:ext uri="{BB962C8B-B14F-4D97-AF65-F5344CB8AC3E}">
        <p14:creationId xmlns:p14="http://schemas.microsoft.com/office/powerpoint/2010/main" val="2509649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Cost Search in action</a:t>
            </a:r>
          </a:p>
        </p:txBody>
      </p:sp>
      <p:pic>
        <p:nvPicPr>
          <p:cNvPr id="5" name="Picture 4"/>
          <p:cNvPicPr>
            <a:picLocks noChangeAspect="1"/>
          </p:cNvPicPr>
          <p:nvPr/>
        </p:nvPicPr>
        <p:blipFill>
          <a:blip r:embed="rId2"/>
          <a:stretch>
            <a:fillRect/>
          </a:stretch>
        </p:blipFill>
        <p:spPr>
          <a:xfrm>
            <a:off x="914400" y="2057400"/>
            <a:ext cx="4584700" cy="2599981"/>
          </a:xfrm>
          <a:prstGeom prst="rect">
            <a:avLst/>
          </a:prstGeom>
        </p:spPr>
      </p:pic>
      <p:sp>
        <p:nvSpPr>
          <p:cNvPr id="6" name="Oval 5"/>
          <p:cNvSpPr/>
          <p:nvPr/>
        </p:nvSpPr>
        <p:spPr>
          <a:xfrm>
            <a:off x="1143000" y="2133600"/>
            <a:ext cx="457200" cy="457200"/>
          </a:xfrm>
          <a:prstGeom prst="ellipse">
            <a:avLst/>
          </a:prstGeom>
          <a:noFill/>
          <a:ln w="28575" cmpd="sng">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524000" y="2819400"/>
            <a:ext cx="457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590800" y="2209800"/>
            <a:ext cx="457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334000" y="1828800"/>
            <a:ext cx="2895600" cy="707886"/>
          </a:xfrm>
          <a:prstGeom prst="rect">
            <a:avLst/>
          </a:prstGeom>
          <a:noFill/>
        </p:spPr>
        <p:txBody>
          <a:bodyPr wrap="square" rtlCol="0">
            <a:spAutoFit/>
          </a:bodyPr>
          <a:lstStyle/>
          <a:p>
            <a:r>
              <a:rPr lang="en-US" sz="2000" dirty="0"/>
              <a:t>Lowest cost is </a:t>
            </a:r>
            <a:r>
              <a:rPr lang="en-US" sz="2000" dirty="0" err="1"/>
              <a:t>Rimnicu</a:t>
            </a:r>
            <a:r>
              <a:rPr lang="en-US" sz="2000" dirty="0"/>
              <a:t> </a:t>
            </a:r>
            <a:r>
              <a:rPr lang="en-US" sz="2000" dirty="0" err="1"/>
              <a:t>Vilcea</a:t>
            </a:r>
            <a:r>
              <a:rPr lang="en-US" sz="2000" dirty="0"/>
              <a:t>; expand it next</a:t>
            </a:r>
          </a:p>
        </p:txBody>
      </p:sp>
    </p:spTree>
    <p:extLst>
      <p:ext uri="{BB962C8B-B14F-4D97-AF65-F5344CB8AC3E}">
        <p14:creationId xmlns:p14="http://schemas.microsoft.com/office/powerpoint/2010/main" val="42510489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Cost Search in action</a:t>
            </a:r>
          </a:p>
        </p:txBody>
      </p:sp>
      <p:pic>
        <p:nvPicPr>
          <p:cNvPr id="5" name="Picture 4"/>
          <p:cNvPicPr>
            <a:picLocks noChangeAspect="1"/>
          </p:cNvPicPr>
          <p:nvPr/>
        </p:nvPicPr>
        <p:blipFill>
          <a:blip r:embed="rId2"/>
          <a:stretch>
            <a:fillRect/>
          </a:stretch>
        </p:blipFill>
        <p:spPr>
          <a:xfrm>
            <a:off x="914400" y="2057400"/>
            <a:ext cx="4584700" cy="2599981"/>
          </a:xfrm>
          <a:prstGeom prst="rect">
            <a:avLst/>
          </a:prstGeom>
        </p:spPr>
      </p:pic>
      <p:sp>
        <p:nvSpPr>
          <p:cNvPr id="6" name="Oval 5"/>
          <p:cNvSpPr/>
          <p:nvPr/>
        </p:nvSpPr>
        <p:spPr>
          <a:xfrm>
            <a:off x="1143000" y="2133600"/>
            <a:ext cx="457200" cy="457200"/>
          </a:xfrm>
          <a:prstGeom prst="ellipse">
            <a:avLst/>
          </a:prstGeom>
          <a:noFill/>
          <a:ln w="28575" cmpd="sng">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524000" y="2819400"/>
            <a:ext cx="457200" cy="457200"/>
          </a:xfrm>
          <a:prstGeom prst="ellipse">
            <a:avLst/>
          </a:prstGeom>
          <a:noFill/>
          <a:ln w="28575" cmpd="sng">
            <a:solidFill>
              <a:srgbClr val="345D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590800" y="2209800"/>
            <a:ext cx="457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19400" y="3505200"/>
            <a:ext cx="457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334000" y="1828800"/>
            <a:ext cx="2895600" cy="707886"/>
          </a:xfrm>
          <a:prstGeom prst="rect">
            <a:avLst/>
          </a:prstGeom>
          <a:noFill/>
        </p:spPr>
        <p:txBody>
          <a:bodyPr wrap="square" rtlCol="0">
            <a:spAutoFit/>
          </a:bodyPr>
          <a:lstStyle/>
          <a:p>
            <a:r>
              <a:rPr lang="en-US" sz="2000" dirty="0"/>
              <a:t>Now lowest cost is </a:t>
            </a:r>
            <a:r>
              <a:rPr lang="en-US" sz="2000" dirty="0" err="1"/>
              <a:t>Fagaras</a:t>
            </a:r>
            <a:r>
              <a:rPr lang="en-US" sz="2000" dirty="0"/>
              <a:t>; expand it</a:t>
            </a:r>
          </a:p>
        </p:txBody>
      </p:sp>
    </p:spTree>
    <p:extLst>
      <p:ext uri="{BB962C8B-B14F-4D97-AF65-F5344CB8AC3E}">
        <p14:creationId xmlns:p14="http://schemas.microsoft.com/office/powerpoint/2010/main" val="39436756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Cost Search in action</a:t>
            </a:r>
          </a:p>
        </p:txBody>
      </p:sp>
      <p:pic>
        <p:nvPicPr>
          <p:cNvPr id="5" name="Picture 4"/>
          <p:cNvPicPr>
            <a:picLocks noChangeAspect="1"/>
          </p:cNvPicPr>
          <p:nvPr/>
        </p:nvPicPr>
        <p:blipFill>
          <a:blip r:embed="rId2"/>
          <a:stretch>
            <a:fillRect/>
          </a:stretch>
        </p:blipFill>
        <p:spPr>
          <a:xfrm>
            <a:off x="914400" y="2057400"/>
            <a:ext cx="4584700" cy="2599981"/>
          </a:xfrm>
          <a:prstGeom prst="rect">
            <a:avLst/>
          </a:prstGeom>
        </p:spPr>
      </p:pic>
      <p:sp>
        <p:nvSpPr>
          <p:cNvPr id="6" name="Oval 5"/>
          <p:cNvSpPr/>
          <p:nvPr/>
        </p:nvSpPr>
        <p:spPr>
          <a:xfrm>
            <a:off x="1143000" y="2133600"/>
            <a:ext cx="457200" cy="457200"/>
          </a:xfrm>
          <a:prstGeom prst="ellipse">
            <a:avLst/>
          </a:prstGeom>
          <a:noFill/>
          <a:ln w="28575" cmpd="sng">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524000" y="2819400"/>
            <a:ext cx="457200" cy="457200"/>
          </a:xfrm>
          <a:prstGeom prst="ellipse">
            <a:avLst/>
          </a:prstGeom>
          <a:noFill/>
          <a:ln w="28575" cmpd="sng">
            <a:solidFill>
              <a:srgbClr val="345D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590800" y="2209800"/>
            <a:ext cx="457200" cy="457200"/>
          </a:xfrm>
          <a:prstGeom prst="ellipse">
            <a:avLst/>
          </a:prstGeom>
          <a:noFill/>
          <a:ln w="28575" cmpd="sng">
            <a:solidFill>
              <a:srgbClr val="345D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19400" y="3505200"/>
            <a:ext cx="457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038600" y="4038600"/>
            <a:ext cx="457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334000" y="1828800"/>
            <a:ext cx="2895600" cy="1323439"/>
          </a:xfrm>
          <a:prstGeom prst="rect">
            <a:avLst/>
          </a:prstGeom>
          <a:noFill/>
        </p:spPr>
        <p:txBody>
          <a:bodyPr wrap="square" rtlCol="0">
            <a:spAutoFit/>
          </a:bodyPr>
          <a:lstStyle/>
          <a:p>
            <a:r>
              <a:rPr lang="en-US" sz="2000" dirty="0"/>
              <a:t>Bucharest is goal, but if we stop now the path through </a:t>
            </a:r>
            <a:r>
              <a:rPr lang="en-US" sz="2000" dirty="0" err="1"/>
              <a:t>Fagaras</a:t>
            </a:r>
            <a:r>
              <a:rPr lang="en-US" sz="2000" dirty="0"/>
              <a:t> is not optimal</a:t>
            </a:r>
          </a:p>
        </p:txBody>
      </p:sp>
    </p:spTree>
    <p:extLst>
      <p:ext uri="{BB962C8B-B14F-4D97-AF65-F5344CB8AC3E}">
        <p14:creationId xmlns:p14="http://schemas.microsoft.com/office/powerpoint/2010/main" val="10458388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Cost Search in action</a:t>
            </a:r>
          </a:p>
        </p:txBody>
      </p:sp>
      <p:pic>
        <p:nvPicPr>
          <p:cNvPr id="5" name="Picture 4"/>
          <p:cNvPicPr>
            <a:picLocks noChangeAspect="1"/>
          </p:cNvPicPr>
          <p:nvPr/>
        </p:nvPicPr>
        <p:blipFill>
          <a:blip r:embed="rId2"/>
          <a:stretch>
            <a:fillRect/>
          </a:stretch>
        </p:blipFill>
        <p:spPr>
          <a:xfrm>
            <a:off x="914400" y="2057400"/>
            <a:ext cx="4584700" cy="2599981"/>
          </a:xfrm>
          <a:prstGeom prst="rect">
            <a:avLst/>
          </a:prstGeom>
        </p:spPr>
      </p:pic>
      <p:sp>
        <p:nvSpPr>
          <p:cNvPr id="6" name="Oval 5"/>
          <p:cNvSpPr/>
          <p:nvPr/>
        </p:nvSpPr>
        <p:spPr>
          <a:xfrm>
            <a:off x="1143000" y="2133600"/>
            <a:ext cx="457200" cy="457200"/>
          </a:xfrm>
          <a:prstGeom prst="ellipse">
            <a:avLst/>
          </a:prstGeom>
          <a:noFill/>
          <a:ln w="28575" cmpd="sng">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524000" y="2819400"/>
            <a:ext cx="457200" cy="457200"/>
          </a:xfrm>
          <a:prstGeom prst="ellipse">
            <a:avLst/>
          </a:prstGeom>
          <a:noFill/>
          <a:ln w="28575" cmpd="sng">
            <a:solidFill>
              <a:srgbClr val="345D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590800" y="2209800"/>
            <a:ext cx="457200" cy="457200"/>
          </a:xfrm>
          <a:prstGeom prst="ellipse">
            <a:avLst/>
          </a:prstGeom>
          <a:noFill/>
          <a:ln w="28575" cmpd="sng">
            <a:solidFill>
              <a:srgbClr val="345D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819400" y="3505200"/>
            <a:ext cx="457200" cy="457200"/>
          </a:xfrm>
          <a:prstGeom prst="ellipse">
            <a:avLst/>
          </a:prstGeom>
          <a:noFill/>
          <a:ln w="28575" cmpd="sng">
            <a:solidFill>
              <a:srgbClr val="345D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038600" y="4038600"/>
            <a:ext cx="457200" cy="457200"/>
          </a:xfrm>
          <a:prstGeom prst="ellipse">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reeform 2"/>
          <p:cNvSpPr/>
          <p:nvPr/>
        </p:nvSpPr>
        <p:spPr>
          <a:xfrm>
            <a:off x="1082567" y="2643396"/>
            <a:ext cx="2896766" cy="2047137"/>
          </a:xfrm>
          <a:custGeom>
            <a:avLst/>
            <a:gdLst>
              <a:gd name="connsiteX0" fmla="*/ 2896766 w 2896766"/>
              <a:gd name="connsiteY0" fmla="*/ 2047137 h 2047137"/>
              <a:gd name="connsiteX1" fmla="*/ 1643700 w 2896766"/>
              <a:gd name="connsiteY1" fmla="*/ 1496804 h 2047137"/>
              <a:gd name="connsiteX2" fmla="*/ 365233 w 2896766"/>
              <a:gd name="connsiteY2" fmla="*/ 870271 h 2047137"/>
              <a:gd name="connsiteX3" fmla="*/ 35033 w 2896766"/>
              <a:gd name="connsiteY3" fmla="*/ 82871 h 2047137"/>
              <a:gd name="connsiteX4" fmla="*/ 9633 w 2896766"/>
              <a:gd name="connsiteY4" fmla="*/ 23604 h 2047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766" h="2047137">
                <a:moveTo>
                  <a:pt x="2896766" y="2047137"/>
                </a:moveTo>
                <a:cubicBezTo>
                  <a:pt x="2481194" y="1870042"/>
                  <a:pt x="2065622" y="1692948"/>
                  <a:pt x="1643700" y="1496804"/>
                </a:cubicBezTo>
                <a:cubicBezTo>
                  <a:pt x="1221778" y="1300660"/>
                  <a:pt x="633344" y="1105926"/>
                  <a:pt x="365233" y="870271"/>
                </a:cubicBezTo>
                <a:cubicBezTo>
                  <a:pt x="97122" y="634615"/>
                  <a:pt x="94300" y="223982"/>
                  <a:pt x="35033" y="82871"/>
                </a:cubicBezTo>
                <a:cubicBezTo>
                  <a:pt x="-24234" y="-58240"/>
                  <a:pt x="9633" y="23604"/>
                  <a:pt x="9633" y="23604"/>
                </a:cubicBezTo>
              </a:path>
            </a:pathLst>
          </a:custGeom>
          <a:ln>
            <a:headEnd type="triangl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5334000" y="1828800"/>
            <a:ext cx="2895600" cy="707886"/>
          </a:xfrm>
          <a:prstGeom prst="rect">
            <a:avLst/>
          </a:prstGeom>
          <a:noFill/>
        </p:spPr>
        <p:txBody>
          <a:bodyPr wrap="square" rtlCol="0">
            <a:spAutoFit/>
          </a:bodyPr>
          <a:lstStyle/>
          <a:p>
            <a:r>
              <a:rPr lang="en-US" sz="2000" dirty="0"/>
              <a:t>Expand Pitesti, substitute better path </a:t>
            </a:r>
            <a:r>
              <a:rPr lang="en-US" sz="2000"/>
              <a:t>in </a:t>
            </a:r>
            <a:r>
              <a:rPr lang="en-US" sz="2000" i="1"/>
              <a:t>frontier</a:t>
            </a:r>
            <a:endParaRPr lang="en-US" sz="2000" dirty="0"/>
          </a:p>
        </p:txBody>
      </p:sp>
    </p:spTree>
    <p:extLst>
      <p:ext uri="{BB962C8B-B14F-4D97-AF65-F5344CB8AC3E}">
        <p14:creationId xmlns:p14="http://schemas.microsoft.com/office/powerpoint/2010/main" val="37463253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ChangeArrowheads="1"/>
          </p:cNvSpPr>
          <p:nvPr>
            <p:ph type="title"/>
          </p:nvPr>
        </p:nvSpPr>
        <p:spPr/>
        <p:txBody>
          <a:bodyPr/>
          <a:lstStyle/>
          <a:p>
            <a:r>
              <a:rPr lang="en-US" dirty="0"/>
              <a:t>Another example</a:t>
            </a:r>
          </a:p>
        </p:txBody>
      </p:sp>
      <p:sp>
        <p:nvSpPr>
          <p:cNvPr id="124933" name="Rectangle 3"/>
          <p:cNvSpPr>
            <a:spLocks noGrp="1" noChangeArrowheads="1"/>
          </p:cNvSpPr>
          <p:nvPr>
            <p:ph idx="1"/>
          </p:nvPr>
        </p:nvSpPr>
        <p:spPr>
          <a:xfrm>
            <a:off x="457200" y="1524000"/>
            <a:ext cx="7620000" cy="4373563"/>
          </a:xfrm>
        </p:spPr>
        <p:txBody>
          <a:bodyPr/>
          <a:lstStyle/>
          <a:p>
            <a:r>
              <a:rPr lang="en-US" dirty="0"/>
              <a:t>Uniform-cost search not optimal if it is terminated when </a:t>
            </a:r>
            <a:r>
              <a:rPr lang="en-US" b="1" i="1" dirty="0">
                <a:solidFill>
                  <a:srgbClr val="FF0000"/>
                </a:solidFill>
              </a:rPr>
              <a:t>some</a:t>
            </a:r>
            <a:r>
              <a:rPr lang="en-US" b="1" i="1" dirty="0"/>
              <a:t> </a:t>
            </a:r>
            <a:r>
              <a:rPr lang="en-US" dirty="0"/>
              <a:t>node in the queue has goal state.</a:t>
            </a:r>
          </a:p>
        </p:txBody>
      </p:sp>
      <p:sp>
        <p:nvSpPr>
          <p:cNvPr id="124931" name="Slide Number Placeholder 5"/>
          <p:cNvSpPr>
            <a:spLocks noGrp="1"/>
          </p:cNvSpPr>
          <p:nvPr>
            <p:ph type="sldNum" sz="quarter" idx="4294967295"/>
          </p:nvPr>
        </p:nvSpPr>
        <p:spPr>
          <a:xfrm rot="16200000">
            <a:off x="8227377" y="5885497"/>
            <a:ext cx="1315721" cy="365125"/>
          </a:xfrm>
          <a:noFill/>
        </p:spPr>
        <p:txBody>
          <a:bodyPr/>
          <a:lstStyle/>
          <a:p>
            <a:fld id="{E9ED85A6-4E2B-C344-9241-7FAB5E170421}" type="slidenum">
              <a:rPr lang="en-US" smtClean="0"/>
              <a:pPr/>
              <a:t>88</a:t>
            </a:fld>
            <a:endParaRPr lang="en-US"/>
          </a:p>
        </p:txBody>
      </p:sp>
      <p:grpSp>
        <p:nvGrpSpPr>
          <p:cNvPr id="124934" name="Group 53"/>
          <p:cNvGrpSpPr>
            <a:grpSpLocks/>
          </p:cNvGrpSpPr>
          <p:nvPr/>
        </p:nvGrpSpPr>
        <p:grpSpPr bwMode="auto">
          <a:xfrm>
            <a:off x="1524000" y="2133600"/>
            <a:ext cx="4259263" cy="4559300"/>
            <a:chOff x="960" y="1344"/>
            <a:chExt cx="2683" cy="2872"/>
          </a:xfrm>
        </p:grpSpPr>
        <p:sp>
          <p:nvSpPr>
            <p:cNvPr id="124937" name="Rectangle 11"/>
            <p:cNvSpPr>
              <a:spLocks noChangeArrowheads="1"/>
            </p:cNvSpPr>
            <p:nvPr/>
          </p:nvSpPr>
          <p:spPr bwMode="auto">
            <a:xfrm>
              <a:off x="960" y="1344"/>
              <a:ext cx="2664" cy="2872"/>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grpSp>
          <p:nvGrpSpPr>
            <p:cNvPr id="124938" name="Group 12"/>
            <p:cNvGrpSpPr>
              <a:grpSpLocks/>
            </p:cNvGrpSpPr>
            <p:nvPr/>
          </p:nvGrpSpPr>
          <p:grpSpPr bwMode="auto">
            <a:xfrm>
              <a:off x="1022" y="2385"/>
              <a:ext cx="1187" cy="1789"/>
              <a:chOff x="312" y="2064"/>
              <a:chExt cx="1368" cy="2064"/>
            </a:xfrm>
          </p:grpSpPr>
          <p:sp>
            <p:nvSpPr>
              <p:cNvPr id="260109" name="Oval 13"/>
              <p:cNvSpPr>
                <a:spLocks noChangeArrowheads="1"/>
              </p:cNvSpPr>
              <p:nvPr/>
            </p:nvSpPr>
            <p:spPr bwMode="auto">
              <a:xfrm>
                <a:off x="1248" y="3697"/>
                <a:ext cx="432" cy="431"/>
              </a:xfrm>
              <a:prstGeom prst="ellipse">
                <a:avLst/>
              </a:prstGeom>
              <a:solidFill>
                <a:srgbClr val="FFCC00"/>
              </a:solidFill>
              <a:ln w="28575">
                <a:solidFill>
                  <a:schemeClr val="tx1"/>
                </a:solidFill>
                <a:round/>
                <a:headEnd/>
                <a:tailEnd/>
              </a:ln>
              <a:effectLst/>
            </p:spPr>
            <p:txBody>
              <a:bodyPr wrap="none" anchor="ctr">
                <a:prstTxWarp prst="textNoShape">
                  <a:avLst/>
                </a:prstTxWarp>
              </a:bodyPr>
              <a:lstStyle/>
              <a:p>
                <a:pPr algn="ctr"/>
                <a:r>
                  <a:rPr lang="en-US" sz="3600">
                    <a:solidFill>
                      <a:srgbClr val="000099"/>
                    </a:solidFill>
                    <a:effectLst>
                      <a:outerShdw blurRad="38100" dist="38100" dir="2700000" algn="tl">
                        <a:srgbClr val="000000"/>
                      </a:outerShdw>
                    </a:effectLst>
                    <a:latin typeface="Comic Sans MS" charset="0"/>
                  </a:rPr>
                  <a:t>G</a:t>
                </a:r>
              </a:p>
            </p:txBody>
          </p:sp>
          <p:sp>
            <p:nvSpPr>
              <p:cNvPr id="124974" name="Freeform 14"/>
              <p:cNvSpPr>
                <a:spLocks/>
              </p:cNvSpPr>
              <p:nvPr/>
            </p:nvSpPr>
            <p:spPr bwMode="auto">
              <a:xfrm>
                <a:off x="312" y="2064"/>
                <a:ext cx="1184" cy="1680"/>
              </a:xfrm>
              <a:custGeom>
                <a:avLst/>
                <a:gdLst>
                  <a:gd name="T0" fmla="*/ 264 w 1184"/>
                  <a:gd name="T1" fmla="*/ 0 h 1680"/>
                  <a:gd name="T2" fmla="*/ 72 w 1184"/>
                  <a:gd name="T3" fmla="*/ 480 h 1680"/>
                  <a:gd name="T4" fmla="*/ 696 w 1184"/>
                  <a:gd name="T5" fmla="*/ 768 h 1680"/>
                  <a:gd name="T6" fmla="*/ 408 w 1184"/>
                  <a:gd name="T7" fmla="*/ 1344 h 1680"/>
                  <a:gd name="T8" fmla="*/ 1080 w 1184"/>
                  <a:gd name="T9" fmla="*/ 1344 h 1680"/>
                  <a:gd name="T10" fmla="*/ 1032 w 1184"/>
                  <a:gd name="T11" fmla="*/ 1680 h 1680"/>
                  <a:gd name="T12" fmla="*/ 0 60000 65536"/>
                  <a:gd name="T13" fmla="*/ 0 60000 65536"/>
                  <a:gd name="T14" fmla="*/ 0 60000 65536"/>
                  <a:gd name="T15" fmla="*/ 0 60000 65536"/>
                  <a:gd name="T16" fmla="*/ 0 60000 65536"/>
                  <a:gd name="T17" fmla="*/ 0 60000 65536"/>
                  <a:gd name="T18" fmla="*/ 0 w 1184"/>
                  <a:gd name="T19" fmla="*/ 0 h 1680"/>
                  <a:gd name="T20" fmla="*/ 1184 w 1184"/>
                  <a:gd name="T21" fmla="*/ 1680 h 1680"/>
                </a:gdLst>
                <a:ahLst/>
                <a:cxnLst>
                  <a:cxn ang="T12">
                    <a:pos x="T0" y="T1"/>
                  </a:cxn>
                  <a:cxn ang="T13">
                    <a:pos x="T2" y="T3"/>
                  </a:cxn>
                  <a:cxn ang="T14">
                    <a:pos x="T4" y="T5"/>
                  </a:cxn>
                  <a:cxn ang="T15">
                    <a:pos x="T6" y="T7"/>
                  </a:cxn>
                  <a:cxn ang="T16">
                    <a:pos x="T8" y="T9"/>
                  </a:cxn>
                  <a:cxn ang="T17">
                    <a:pos x="T10" y="T11"/>
                  </a:cxn>
                </a:cxnLst>
                <a:rect l="T18" t="T19" r="T20" b="T21"/>
                <a:pathLst>
                  <a:path w="1184" h="1680">
                    <a:moveTo>
                      <a:pt x="264" y="0"/>
                    </a:moveTo>
                    <a:cubicBezTo>
                      <a:pt x="132" y="176"/>
                      <a:pt x="0" y="352"/>
                      <a:pt x="72" y="480"/>
                    </a:cubicBezTo>
                    <a:cubicBezTo>
                      <a:pt x="144" y="608"/>
                      <a:pt x="640" y="624"/>
                      <a:pt x="696" y="768"/>
                    </a:cubicBezTo>
                    <a:cubicBezTo>
                      <a:pt x="752" y="912"/>
                      <a:pt x="344" y="1248"/>
                      <a:pt x="408" y="1344"/>
                    </a:cubicBezTo>
                    <a:cubicBezTo>
                      <a:pt x="472" y="1440"/>
                      <a:pt x="976" y="1288"/>
                      <a:pt x="1080" y="1344"/>
                    </a:cubicBezTo>
                    <a:cubicBezTo>
                      <a:pt x="1184" y="1400"/>
                      <a:pt x="1048" y="1624"/>
                      <a:pt x="1032" y="1680"/>
                    </a:cubicBezTo>
                  </a:path>
                </a:pathLst>
              </a:custGeom>
              <a:noFill/>
              <a:ln w="28575">
                <a:solidFill>
                  <a:schemeClr val="tx1"/>
                </a:solidFill>
                <a:round/>
                <a:headEnd/>
                <a:tailEnd/>
              </a:ln>
            </p:spPr>
            <p:txBody>
              <a:bodyPr wrap="none" anchor="ctr">
                <a:prstTxWarp prst="textNoShape">
                  <a:avLst/>
                </a:prstTxWarp>
              </a:bodyPr>
              <a:lstStyle/>
              <a:p>
                <a:endParaRPr lang="en-US"/>
              </a:p>
            </p:txBody>
          </p:sp>
          <p:sp>
            <p:nvSpPr>
              <p:cNvPr id="260111" name="Text Box 15"/>
              <p:cNvSpPr txBox="1">
                <a:spLocks noChangeArrowheads="1"/>
              </p:cNvSpPr>
              <p:nvPr/>
            </p:nvSpPr>
            <p:spPr bwMode="auto">
              <a:xfrm>
                <a:off x="566" y="2828"/>
                <a:ext cx="471" cy="310"/>
              </a:xfrm>
              <a:prstGeom prst="rect">
                <a:avLst/>
              </a:prstGeom>
              <a:noFill/>
              <a:ln w="9525">
                <a:noFill/>
                <a:miter lim="800000"/>
                <a:headEnd/>
                <a:tailEnd/>
              </a:ln>
              <a:effectLst/>
            </p:spPr>
            <p:txBody>
              <a:bodyPr wrap="none">
                <a:prstTxWarp prst="textNoShape">
                  <a:avLst/>
                </a:prstTxWarp>
                <a:spAutoFit/>
              </a:bodyPr>
              <a:lstStyle/>
              <a:p>
                <a:r>
                  <a:rPr lang="en-US" sz="2200">
                    <a:solidFill>
                      <a:srgbClr val="000099"/>
                    </a:solidFill>
                    <a:effectLst>
                      <a:outerShdw blurRad="38100" dist="38100" dir="2700000" algn="tl">
                        <a:srgbClr val="DDDDDD"/>
                      </a:outerShdw>
                    </a:effectLst>
                    <a:latin typeface="Comic Sans MS" charset="0"/>
                  </a:rPr>
                  <a:t>100</a:t>
                </a:r>
              </a:p>
            </p:txBody>
          </p:sp>
        </p:grpSp>
        <p:grpSp>
          <p:nvGrpSpPr>
            <p:cNvPr id="124939" name="Group 16"/>
            <p:cNvGrpSpPr>
              <a:grpSpLocks/>
            </p:cNvGrpSpPr>
            <p:nvPr/>
          </p:nvGrpSpPr>
          <p:grpSpPr bwMode="auto">
            <a:xfrm>
              <a:off x="2217" y="3836"/>
              <a:ext cx="331" cy="312"/>
              <a:chOff x="1689" y="3738"/>
              <a:chExt cx="382" cy="360"/>
            </a:xfrm>
          </p:grpSpPr>
          <p:cxnSp>
            <p:nvCxnSpPr>
              <p:cNvPr id="124971" name="AutoShape 17"/>
              <p:cNvCxnSpPr>
                <a:cxnSpLocks noChangeShapeType="1"/>
                <a:stCxn id="260126" idx="3"/>
                <a:endCxn id="260109" idx="6"/>
              </p:cNvCxnSpPr>
              <p:nvPr/>
            </p:nvCxnSpPr>
            <p:spPr bwMode="auto">
              <a:xfrm flipH="1">
                <a:off x="1689" y="3738"/>
                <a:ext cx="294" cy="174"/>
              </a:xfrm>
              <a:prstGeom prst="straightConnector1">
                <a:avLst/>
              </a:prstGeom>
              <a:noFill/>
              <a:ln w="28575">
                <a:solidFill>
                  <a:schemeClr val="tx1"/>
                </a:solidFill>
                <a:round/>
                <a:headEnd/>
                <a:tailEnd/>
              </a:ln>
            </p:spPr>
          </p:cxnSp>
          <p:sp>
            <p:nvSpPr>
              <p:cNvPr id="260114" name="Text Box 18"/>
              <p:cNvSpPr txBox="1">
                <a:spLocks noChangeArrowheads="1"/>
              </p:cNvSpPr>
              <p:nvPr/>
            </p:nvSpPr>
            <p:spPr bwMode="auto">
              <a:xfrm>
                <a:off x="1814" y="3786"/>
                <a:ext cx="257" cy="312"/>
              </a:xfrm>
              <a:prstGeom prst="rect">
                <a:avLst/>
              </a:prstGeom>
              <a:noFill/>
              <a:ln w="9525">
                <a:noFill/>
                <a:miter lim="800000"/>
                <a:headEnd/>
                <a:tailEnd/>
              </a:ln>
              <a:effectLst/>
            </p:spPr>
            <p:txBody>
              <a:bodyPr wrap="none">
                <a:prstTxWarp prst="textNoShape">
                  <a:avLst/>
                </a:prstTxWarp>
                <a:spAutoFit/>
              </a:bodyPr>
              <a:lstStyle/>
              <a:p>
                <a:r>
                  <a:rPr lang="en-US" sz="2200">
                    <a:solidFill>
                      <a:srgbClr val="000099"/>
                    </a:solidFill>
                    <a:effectLst>
                      <a:outerShdw blurRad="38100" dist="38100" dir="2700000" algn="tl">
                        <a:srgbClr val="DDDDDD"/>
                      </a:outerShdw>
                    </a:effectLst>
                    <a:latin typeface="Comic Sans MS" charset="0"/>
                  </a:rPr>
                  <a:t>5</a:t>
                </a:r>
              </a:p>
            </p:txBody>
          </p:sp>
        </p:grpSp>
        <p:grpSp>
          <p:nvGrpSpPr>
            <p:cNvPr id="124940" name="Group 19"/>
            <p:cNvGrpSpPr>
              <a:grpSpLocks/>
            </p:cNvGrpSpPr>
            <p:nvPr/>
          </p:nvGrpSpPr>
          <p:grpSpPr bwMode="auto">
            <a:xfrm>
              <a:off x="3000" y="2007"/>
              <a:ext cx="643" cy="711"/>
              <a:chOff x="2592" y="1629"/>
              <a:chExt cx="742" cy="819"/>
            </a:xfrm>
          </p:grpSpPr>
          <p:sp>
            <p:nvSpPr>
              <p:cNvPr id="260116" name="Oval 20"/>
              <p:cNvSpPr>
                <a:spLocks noChangeArrowheads="1"/>
              </p:cNvSpPr>
              <p:nvPr/>
            </p:nvSpPr>
            <p:spPr bwMode="auto">
              <a:xfrm>
                <a:off x="2592" y="2016"/>
                <a:ext cx="432" cy="432"/>
              </a:xfrm>
              <a:prstGeom prst="ellipse">
                <a:avLst/>
              </a:prstGeom>
              <a:solidFill>
                <a:schemeClr val="bg1"/>
              </a:solidFill>
              <a:ln w="28575">
                <a:solidFill>
                  <a:schemeClr val="tx1"/>
                </a:solidFill>
                <a:round/>
                <a:headEnd/>
                <a:tailEnd/>
              </a:ln>
              <a:effectLst/>
            </p:spPr>
            <p:txBody>
              <a:bodyPr wrap="none" anchor="ctr">
                <a:prstTxWarp prst="textNoShape">
                  <a:avLst/>
                </a:prstTxWarp>
              </a:bodyPr>
              <a:lstStyle/>
              <a:p>
                <a:pPr algn="ctr"/>
                <a:r>
                  <a:rPr lang="en-US" sz="3600">
                    <a:solidFill>
                      <a:srgbClr val="000099"/>
                    </a:solidFill>
                    <a:effectLst>
                      <a:outerShdw blurRad="38100" dist="38100" dir="2700000" algn="tl">
                        <a:srgbClr val="DDDDDD"/>
                      </a:outerShdw>
                    </a:effectLst>
                    <a:latin typeface="Comic Sans MS" charset="0"/>
                  </a:rPr>
                  <a:t>D</a:t>
                </a:r>
              </a:p>
            </p:txBody>
          </p:sp>
          <p:cxnSp>
            <p:nvCxnSpPr>
              <p:cNvPr id="124968" name="AutoShape 21"/>
              <p:cNvCxnSpPr>
                <a:cxnSpLocks noChangeShapeType="1"/>
                <a:stCxn id="260134" idx="5"/>
                <a:endCxn id="260116" idx="0"/>
              </p:cNvCxnSpPr>
              <p:nvPr/>
            </p:nvCxnSpPr>
            <p:spPr bwMode="auto">
              <a:xfrm>
                <a:off x="2625" y="1722"/>
                <a:ext cx="183" cy="285"/>
              </a:xfrm>
              <a:prstGeom prst="straightConnector1">
                <a:avLst/>
              </a:prstGeom>
              <a:noFill/>
              <a:ln w="28575">
                <a:solidFill>
                  <a:schemeClr val="tx1"/>
                </a:solidFill>
                <a:round/>
                <a:headEnd/>
                <a:tailEnd/>
              </a:ln>
            </p:spPr>
          </p:cxnSp>
          <p:sp>
            <p:nvSpPr>
              <p:cNvPr id="260118" name="Text Box 22"/>
              <p:cNvSpPr txBox="1">
                <a:spLocks noChangeArrowheads="1"/>
              </p:cNvSpPr>
              <p:nvPr/>
            </p:nvSpPr>
            <p:spPr bwMode="auto">
              <a:xfrm>
                <a:off x="2679" y="1629"/>
                <a:ext cx="257" cy="310"/>
              </a:xfrm>
              <a:prstGeom prst="rect">
                <a:avLst/>
              </a:prstGeom>
              <a:noFill/>
              <a:ln w="9525">
                <a:noFill/>
                <a:miter lim="800000"/>
                <a:headEnd/>
                <a:tailEnd/>
              </a:ln>
              <a:effectLst/>
            </p:spPr>
            <p:txBody>
              <a:bodyPr wrap="none">
                <a:prstTxWarp prst="textNoShape">
                  <a:avLst/>
                </a:prstTxWarp>
                <a:spAutoFit/>
              </a:bodyPr>
              <a:lstStyle/>
              <a:p>
                <a:r>
                  <a:rPr lang="en-US" sz="2200">
                    <a:solidFill>
                      <a:srgbClr val="000099"/>
                    </a:solidFill>
                    <a:effectLst>
                      <a:outerShdw blurRad="38100" dist="38100" dir="2700000" algn="tl">
                        <a:srgbClr val="DDDDDD"/>
                      </a:outerShdw>
                    </a:effectLst>
                    <a:latin typeface="Comic Sans MS" charset="0"/>
                  </a:rPr>
                  <a:t>5</a:t>
                </a:r>
              </a:p>
            </p:txBody>
          </p:sp>
          <p:sp>
            <p:nvSpPr>
              <p:cNvPr id="260119" name="Text Box 23"/>
              <p:cNvSpPr txBox="1">
                <a:spLocks noChangeArrowheads="1"/>
              </p:cNvSpPr>
              <p:nvPr/>
            </p:nvSpPr>
            <p:spPr bwMode="auto">
              <a:xfrm>
                <a:off x="2966" y="1949"/>
                <a:ext cx="368" cy="332"/>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10</a:t>
                </a:r>
              </a:p>
            </p:txBody>
          </p:sp>
        </p:grpSp>
        <p:grpSp>
          <p:nvGrpSpPr>
            <p:cNvPr id="124941" name="Group 24"/>
            <p:cNvGrpSpPr>
              <a:grpSpLocks/>
            </p:cNvGrpSpPr>
            <p:nvPr/>
          </p:nvGrpSpPr>
          <p:grpSpPr bwMode="auto">
            <a:xfrm>
              <a:off x="2917" y="2725"/>
              <a:ext cx="685" cy="659"/>
              <a:chOff x="2496" y="2457"/>
              <a:chExt cx="790" cy="759"/>
            </a:xfrm>
          </p:grpSpPr>
          <p:sp>
            <p:nvSpPr>
              <p:cNvPr id="260121" name="Oval 25"/>
              <p:cNvSpPr>
                <a:spLocks noChangeArrowheads="1"/>
              </p:cNvSpPr>
              <p:nvPr/>
            </p:nvSpPr>
            <p:spPr bwMode="auto">
              <a:xfrm>
                <a:off x="2496" y="2784"/>
                <a:ext cx="432" cy="432"/>
              </a:xfrm>
              <a:prstGeom prst="ellipse">
                <a:avLst/>
              </a:prstGeom>
              <a:solidFill>
                <a:schemeClr val="bg1"/>
              </a:solidFill>
              <a:ln w="28575">
                <a:solidFill>
                  <a:schemeClr val="tx1"/>
                </a:solidFill>
                <a:round/>
                <a:headEnd/>
                <a:tailEnd/>
              </a:ln>
              <a:effectLst/>
            </p:spPr>
            <p:txBody>
              <a:bodyPr wrap="none" anchor="ctr">
                <a:prstTxWarp prst="textNoShape">
                  <a:avLst/>
                </a:prstTxWarp>
              </a:bodyPr>
              <a:lstStyle/>
              <a:p>
                <a:pPr algn="ctr"/>
                <a:r>
                  <a:rPr lang="en-US" sz="3600">
                    <a:solidFill>
                      <a:srgbClr val="000099"/>
                    </a:solidFill>
                    <a:effectLst>
                      <a:outerShdw blurRad="38100" dist="38100" dir="2700000" algn="tl">
                        <a:srgbClr val="DDDDDD"/>
                      </a:outerShdw>
                    </a:effectLst>
                    <a:latin typeface="Comic Sans MS" charset="0"/>
                  </a:rPr>
                  <a:t>E</a:t>
                </a:r>
              </a:p>
            </p:txBody>
          </p:sp>
          <p:cxnSp>
            <p:nvCxnSpPr>
              <p:cNvPr id="124964" name="AutoShape 26"/>
              <p:cNvCxnSpPr>
                <a:cxnSpLocks noChangeShapeType="1"/>
                <a:stCxn id="260116" idx="4"/>
                <a:endCxn id="260121" idx="0"/>
              </p:cNvCxnSpPr>
              <p:nvPr/>
            </p:nvCxnSpPr>
            <p:spPr bwMode="auto">
              <a:xfrm flipH="1">
                <a:off x="2712" y="2457"/>
                <a:ext cx="96" cy="318"/>
              </a:xfrm>
              <a:prstGeom prst="straightConnector1">
                <a:avLst/>
              </a:prstGeom>
              <a:noFill/>
              <a:ln w="28575">
                <a:solidFill>
                  <a:schemeClr val="tx1"/>
                </a:solidFill>
                <a:round/>
                <a:headEnd/>
                <a:tailEnd/>
              </a:ln>
            </p:spPr>
          </p:cxnSp>
          <p:sp>
            <p:nvSpPr>
              <p:cNvPr id="260123" name="Text Box 27"/>
              <p:cNvSpPr txBox="1">
                <a:spLocks noChangeArrowheads="1"/>
              </p:cNvSpPr>
              <p:nvPr/>
            </p:nvSpPr>
            <p:spPr bwMode="auto">
              <a:xfrm>
                <a:off x="2774" y="2492"/>
                <a:ext cx="258" cy="311"/>
              </a:xfrm>
              <a:prstGeom prst="rect">
                <a:avLst/>
              </a:prstGeom>
              <a:noFill/>
              <a:ln w="9525">
                <a:noFill/>
                <a:miter lim="800000"/>
                <a:headEnd/>
                <a:tailEnd/>
              </a:ln>
              <a:effectLst/>
            </p:spPr>
            <p:txBody>
              <a:bodyPr wrap="none">
                <a:prstTxWarp prst="textNoShape">
                  <a:avLst/>
                </a:prstTxWarp>
                <a:spAutoFit/>
              </a:bodyPr>
              <a:lstStyle/>
              <a:p>
                <a:r>
                  <a:rPr lang="en-US" sz="2200">
                    <a:solidFill>
                      <a:srgbClr val="000099"/>
                    </a:solidFill>
                    <a:effectLst>
                      <a:outerShdw blurRad="38100" dist="38100" dir="2700000" algn="tl">
                        <a:srgbClr val="DDDDDD"/>
                      </a:outerShdw>
                    </a:effectLst>
                    <a:latin typeface="Comic Sans MS" charset="0"/>
                  </a:rPr>
                  <a:t>5</a:t>
                </a:r>
              </a:p>
            </p:txBody>
          </p:sp>
          <p:sp>
            <p:nvSpPr>
              <p:cNvPr id="260124" name="Text Box 28"/>
              <p:cNvSpPr txBox="1">
                <a:spLocks noChangeArrowheads="1"/>
              </p:cNvSpPr>
              <p:nvPr/>
            </p:nvSpPr>
            <p:spPr bwMode="auto">
              <a:xfrm>
                <a:off x="2919" y="2765"/>
                <a:ext cx="367" cy="334"/>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15</a:t>
                </a:r>
              </a:p>
            </p:txBody>
          </p:sp>
        </p:grpSp>
        <p:grpSp>
          <p:nvGrpSpPr>
            <p:cNvPr id="124942" name="Group 29"/>
            <p:cNvGrpSpPr>
              <a:grpSpLocks/>
            </p:cNvGrpSpPr>
            <p:nvPr/>
          </p:nvGrpSpPr>
          <p:grpSpPr bwMode="auto">
            <a:xfrm>
              <a:off x="2417" y="3337"/>
              <a:ext cx="716" cy="546"/>
              <a:chOff x="1920" y="3162"/>
              <a:chExt cx="826" cy="630"/>
            </a:xfrm>
          </p:grpSpPr>
          <p:sp>
            <p:nvSpPr>
              <p:cNvPr id="260126" name="Oval 30"/>
              <p:cNvSpPr>
                <a:spLocks noChangeArrowheads="1"/>
              </p:cNvSpPr>
              <p:nvPr/>
            </p:nvSpPr>
            <p:spPr bwMode="auto">
              <a:xfrm>
                <a:off x="1920" y="3360"/>
                <a:ext cx="431" cy="432"/>
              </a:xfrm>
              <a:prstGeom prst="ellipse">
                <a:avLst/>
              </a:prstGeom>
              <a:solidFill>
                <a:schemeClr val="bg1"/>
              </a:solidFill>
              <a:ln w="28575">
                <a:solidFill>
                  <a:schemeClr val="tx1"/>
                </a:solidFill>
                <a:round/>
                <a:headEnd/>
                <a:tailEnd/>
              </a:ln>
              <a:effectLst/>
            </p:spPr>
            <p:txBody>
              <a:bodyPr wrap="none" anchor="ctr">
                <a:prstTxWarp prst="textNoShape">
                  <a:avLst/>
                </a:prstTxWarp>
              </a:bodyPr>
              <a:lstStyle/>
              <a:p>
                <a:pPr algn="ctr"/>
                <a:r>
                  <a:rPr lang="en-US" sz="3600">
                    <a:solidFill>
                      <a:srgbClr val="000099"/>
                    </a:solidFill>
                    <a:effectLst>
                      <a:outerShdw blurRad="38100" dist="38100" dir="2700000" algn="tl">
                        <a:srgbClr val="DDDDDD"/>
                      </a:outerShdw>
                    </a:effectLst>
                    <a:latin typeface="Comic Sans MS" charset="0"/>
                  </a:rPr>
                  <a:t>F</a:t>
                </a:r>
              </a:p>
            </p:txBody>
          </p:sp>
          <p:cxnSp>
            <p:nvCxnSpPr>
              <p:cNvPr id="124960" name="AutoShape 31"/>
              <p:cNvCxnSpPr>
                <a:cxnSpLocks noChangeShapeType="1"/>
                <a:stCxn id="260121" idx="3"/>
                <a:endCxn id="260126" idx="7"/>
              </p:cNvCxnSpPr>
              <p:nvPr/>
            </p:nvCxnSpPr>
            <p:spPr bwMode="auto">
              <a:xfrm flipH="1">
                <a:off x="2289" y="3162"/>
                <a:ext cx="270" cy="252"/>
              </a:xfrm>
              <a:prstGeom prst="straightConnector1">
                <a:avLst/>
              </a:prstGeom>
              <a:noFill/>
              <a:ln w="28575">
                <a:solidFill>
                  <a:schemeClr val="tx1"/>
                </a:solidFill>
                <a:round/>
                <a:headEnd/>
                <a:tailEnd/>
              </a:ln>
            </p:spPr>
          </p:cxnSp>
          <p:sp>
            <p:nvSpPr>
              <p:cNvPr id="260128" name="Text Box 32"/>
              <p:cNvSpPr txBox="1">
                <a:spLocks noChangeArrowheads="1"/>
              </p:cNvSpPr>
              <p:nvPr/>
            </p:nvSpPr>
            <p:spPr bwMode="auto">
              <a:xfrm>
                <a:off x="2438" y="3260"/>
                <a:ext cx="257" cy="310"/>
              </a:xfrm>
              <a:prstGeom prst="rect">
                <a:avLst/>
              </a:prstGeom>
              <a:noFill/>
              <a:ln w="9525">
                <a:noFill/>
                <a:miter lim="800000"/>
                <a:headEnd/>
                <a:tailEnd/>
              </a:ln>
              <a:effectLst/>
            </p:spPr>
            <p:txBody>
              <a:bodyPr wrap="none">
                <a:prstTxWarp prst="textNoShape">
                  <a:avLst/>
                </a:prstTxWarp>
                <a:spAutoFit/>
              </a:bodyPr>
              <a:lstStyle/>
              <a:p>
                <a:r>
                  <a:rPr lang="en-US" sz="2200">
                    <a:solidFill>
                      <a:srgbClr val="000099"/>
                    </a:solidFill>
                    <a:effectLst>
                      <a:outerShdw blurRad="38100" dist="38100" dir="2700000" algn="tl">
                        <a:srgbClr val="DDDDDD"/>
                      </a:outerShdw>
                    </a:effectLst>
                    <a:latin typeface="Comic Sans MS" charset="0"/>
                  </a:rPr>
                  <a:t>5</a:t>
                </a:r>
              </a:p>
            </p:txBody>
          </p:sp>
          <p:sp>
            <p:nvSpPr>
              <p:cNvPr id="260129" name="Text Box 33"/>
              <p:cNvSpPr txBox="1">
                <a:spLocks noChangeArrowheads="1"/>
              </p:cNvSpPr>
              <p:nvPr/>
            </p:nvSpPr>
            <p:spPr bwMode="auto">
              <a:xfrm>
                <a:off x="2342" y="3437"/>
                <a:ext cx="404" cy="332"/>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20</a:t>
                </a:r>
              </a:p>
            </p:txBody>
          </p:sp>
        </p:grpSp>
        <p:grpSp>
          <p:nvGrpSpPr>
            <p:cNvPr id="124943" name="Group 34"/>
            <p:cNvGrpSpPr>
              <a:grpSpLocks/>
            </p:cNvGrpSpPr>
            <p:nvPr/>
          </p:nvGrpSpPr>
          <p:grpSpPr bwMode="auto">
            <a:xfrm>
              <a:off x="1492" y="1386"/>
              <a:ext cx="1774" cy="749"/>
              <a:chOff x="853" y="912"/>
              <a:chExt cx="2046" cy="864"/>
            </a:xfrm>
          </p:grpSpPr>
          <p:grpSp>
            <p:nvGrpSpPr>
              <p:cNvPr id="124949" name="Group 35"/>
              <p:cNvGrpSpPr>
                <a:grpSpLocks/>
              </p:cNvGrpSpPr>
              <p:nvPr/>
            </p:nvGrpSpPr>
            <p:grpSpPr bwMode="auto">
              <a:xfrm>
                <a:off x="960" y="912"/>
                <a:ext cx="1939" cy="864"/>
                <a:chOff x="960" y="912"/>
                <a:chExt cx="1939" cy="864"/>
              </a:xfrm>
            </p:grpSpPr>
            <p:sp>
              <p:nvSpPr>
                <p:cNvPr id="260132" name="Oval 36"/>
                <p:cNvSpPr>
                  <a:spLocks noChangeArrowheads="1"/>
                </p:cNvSpPr>
                <p:nvPr/>
              </p:nvSpPr>
              <p:spPr bwMode="auto">
                <a:xfrm>
                  <a:off x="1584" y="912"/>
                  <a:ext cx="431" cy="433"/>
                </a:xfrm>
                <a:prstGeom prst="ellipse">
                  <a:avLst/>
                </a:prstGeom>
                <a:solidFill>
                  <a:srgbClr val="FFCC00"/>
                </a:solidFill>
                <a:ln w="28575">
                  <a:solidFill>
                    <a:schemeClr val="tx1"/>
                  </a:solidFill>
                  <a:round/>
                  <a:headEnd/>
                  <a:tailEnd/>
                </a:ln>
                <a:effectLst/>
              </p:spPr>
              <p:txBody>
                <a:bodyPr wrap="none" anchor="ctr">
                  <a:prstTxWarp prst="textNoShape">
                    <a:avLst/>
                  </a:prstTxWarp>
                </a:bodyPr>
                <a:lstStyle/>
                <a:p>
                  <a:pPr algn="ctr"/>
                  <a:r>
                    <a:rPr lang="en-US" sz="3600">
                      <a:solidFill>
                        <a:srgbClr val="000099"/>
                      </a:solidFill>
                      <a:effectLst>
                        <a:outerShdw blurRad="38100" dist="38100" dir="2700000" algn="tl">
                          <a:srgbClr val="000000"/>
                        </a:outerShdw>
                      </a:effectLst>
                      <a:latin typeface="Comic Sans MS" charset="0"/>
                    </a:rPr>
                    <a:t>S</a:t>
                  </a:r>
                </a:p>
              </p:txBody>
            </p:sp>
            <p:sp>
              <p:nvSpPr>
                <p:cNvPr id="260133" name="Oval 37"/>
                <p:cNvSpPr>
                  <a:spLocks noChangeArrowheads="1"/>
                </p:cNvSpPr>
                <p:nvPr/>
              </p:nvSpPr>
              <p:spPr bwMode="auto">
                <a:xfrm>
                  <a:off x="960" y="1200"/>
                  <a:ext cx="432" cy="429"/>
                </a:xfrm>
                <a:prstGeom prst="ellipse">
                  <a:avLst/>
                </a:prstGeom>
                <a:solidFill>
                  <a:schemeClr val="bg1"/>
                </a:solidFill>
                <a:ln w="28575">
                  <a:solidFill>
                    <a:schemeClr val="tx1"/>
                  </a:solidFill>
                  <a:round/>
                  <a:headEnd/>
                  <a:tailEnd/>
                </a:ln>
                <a:effectLst/>
              </p:spPr>
              <p:txBody>
                <a:bodyPr wrap="none" anchor="ctr">
                  <a:prstTxWarp prst="textNoShape">
                    <a:avLst/>
                  </a:prstTxWarp>
                </a:bodyPr>
                <a:lstStyle/>
                <a:p>
                  <a:pPr algn="ctr"/>
                  <a:r>
                    <a:rPr lang="en-US" sz="3600">
                      <a:solidFill>
                        <a:srgbClr val="000099"/>
                      </a:solidFill>
                      <a:effectLst>
                        <a:outerShdw blurRad="38100" dist="38100" dir="2700000" algn="tl">
                          <a:srgbClr val="DDDDDD"/>
                        </a:outerShdw>
                      </a:effectLst>
                      <a:latin typeface="Comic Sans MS" charset="0"/>
                    </a:rPr>
                    <a:t>A</a:t>
                  </a:r>
                </a:p>
              </p:txBody>
            </p:sp>
            <p:sp>
              <p:nvSpPr>
                <p:cNvPr id="260134" name="Oval 38"/>
                <p:cNvSpPr>
                  <a:spLocks noChangeArrowheads="1"/>
                </p:cNvSpPr>
                <p:nvPr/>
              </p:nvSpPr>
              <p:spPr bwMode="auto">
                <a:xfrm>
                  <a:off x="2257" y="1345"/>
                  <a:ext cx="431" cy="431"/>
                </a:xfrm>
                <a:prstGeom prst="ellipse">
                  <a:avLst/>
                </a:prstGeom>
                <a:solidFill>
                  <a:schemeClr val="bg1"/>
                </a:solidFill>
                <a:ln w="28575">
                  <a:solidFill>
                    <a:schemeClr val="tx1"/>
                  </a:solidFill>
                  <a:round/>
                  <a:headEnd/>
                  <a:tailEnd/>
                </a:ln>
                <a:effectLst/>
              </p:spPr>
              <p:txBody>
                <a:bodyPr wrap="none" anchor="ctr">
                  <a:prstTxWarp prst="textNoShape">
                    <a:avLst/>
                  </a:prstTxWarp>
                </a:bodyPr>
                <a:lstStyle/>
                <a:p>
                  <a:pPr algn="ctr"/>
                  <a:r>
                    <a:rPr lang="en-US" sz="3600">
                      <a:solidFill>
                        <a:srgbClr val="000099"/>
                      </a:solidFill>
                      <a:effectLst>
                        <a:outerShdw blurRad="38100" dist="38100" dir="2700000" algn="tl">
                          <a:srgbClr val="DDDDDD"/>
                        </a:outerShdw>
                      </a:effectLst>
                      <a:latin typeface="Comic Sans MS" charset="0"/>
                    </a:rPr>
                    <a:t>C</a:t>
                  </a:r>
                </a:p>
              </p:txBody>
            </p:sp>
            <p:cxnSp>
              <p:nvCxnSpPr>
                <p:cNvPr id="124954" name="AutoShape 39"/>
                <p:cNvCxnSpPr>
                  <a:cxnSpLocks noChangeShapeType="1"/>
                  <a:stCxn id="260132" idx="2"/>
                  <a:endCxn id="260133" idx="7"/>
                </p:cNvCxnSpPr>
                <p:nvPr/>
              </p:nvCxnSpPr>
              <p:spPr bwMode="auto">
                <a:xfrm flipH="1">
                  <a:off x="1329" y="1128"/>
                  <a:ext cx="246" cy="126"/>
                </a:xfrm>
                <a:prstGeom prst="straightConnector1">
                  <a:avLst/>
                </a:prstGeom>
                <a:noFill/>
                <a:ln w="28575">
                  <a:solidFill>
                    <a:schemeClr val="tx1"/>
                  </a:solidFill>
                  <a:round/>
                  <a:headEnd/>
                  <a:tailEnd/>
                </a:ln>
              </p:spPr>
            </p:cxnSp>
            <p:cxnSp>
              <p:nvCxnSpPr>
                <p:cNvPr id="124955" name="AutoShape 40"/>
                <p:cNvCxnSpPr>
                  <a:cxnSpLocks noChangeShapeType="1"/>
                  <a:stCxn id="260132" idx="6"/>
                  <a:endCxn id="260134" idx="1"/>
                </p:cNvCxnSpPr>
                <p:nvPr/>
              </p:nvCxnSpPr>
              <p:spPr bwMode="auto">
                <a:xfrm>
                  <a:off x="2025" y="1128"/>
                  <a:ext cx="294" cy="270"/>
                </a:xfrm>
                <a:prstGeom prst="straightConnector1">
                  <a:avLst/>
                </a:prstGeom>
                <a:noFill/>
                <a:ln w="28575">
                  <a:solidFill>
                    <a:schemeClr val="tx1"/>
                  </a:solidFill>
                  <a:round/>
                  <a:headEnd/>
                  <a:tailEnd/>
                </a:ln>
              </p:spPr>
            </p:cxnSp>
            <p:sp>
              <p:nvSpPr>
                <p:cNvPr id="260137" name="Text Box 41"/>
                <p:cNvSpPr txBox="1">
                  <a:spLocks noChangeArrowheads="1"/>
                </p:cNvSpPr>
                <p:nvPr/>
              </p:nvSpPr>
              <p:spPr bwMode="auto">
                <a:xfrm>
                  <a:off x="1334" y="956"/>
                  <a:ext cx="225" cy="310"/>
                </a:xfrm>
                <a:prstGeom prst="rect">
                  <a:avLst/>
                </a:prstGeom>
                <a:noFill/>
                <a:ln w="9525">
                  <a:noFill/>
                  <a:miter lim="800000"/>
                  <a:headEnd/>
                  <a:tailEnd/>
                </a:ln>
                <a:effectLst/>
              </p:spPr>
              <p:txBody>
                <a:bodyPr wrap="none">
                  <a:prstTxWarp prst="textNoShape">
                    <a:avLst/>
                  </a:prstTxWarp>
                  <a:spAutoFit/>
                </a:bodyPr>
                <a:lstStyle/>
                <a:p>
                  <a:r>
                    <a:rPr lang="en-US" sz="2200">
                      <a:solidFill>
                        <a:srgbClr val="000099"/>
                      </a:solidFill>
                      <a:effectLst>
                        <a:outerShdw blurRad="38100" dist="38100" dir="2700000" algn="tl">
                          <a:srgbClr val="DDDDDD"/>
                        </a:outerShdw>
                      </a:effectLst>
                      <a:latin typeface="Comic Sans MS" charset="0"/>
                    </a:rPr>
                    <a:t>1</a:t>
                  </a:r>
                </a:p>
              </p:txBody>
            </p:sp>
            <p:sp>
              <p:nvSpPr>
                <p:cNvPr id="260138" name="Text Box 42"/>
                <p:cNvSpPr txBox="1">
                  <a:spLocks noChangeArrowheads="1"/>
                </p:cNvSpPr>
                <p:nvPr/>
              </p:nvSpPr>
              <p:spPr bwMode="auto">
                <a:xfrm>
                  <a:off x="2152" y="1052"/>
                  <a:ext cx="256" cy="310"/>
                </a:xfrm>
                <a:prstGeom prst="rect">
                  <a:avLst/>
                </a:prstGeom>
                <a:noFill/>
                <a:ln w="9525">
                  <a:noFill/>
                  <a:miter lim="800000"/>
                  <a:headEnd/>
                  <a:tailEnd/>
                </a:ln>
                <a:effectLst/>
              </p:spPr>
              <p:txBody>
                <a:bodyPr wrap="none">
                  <a:prstTxWarp prst="textNoShape">
                    <a:avLst/>
                  </a:prstTxWarp>
                  <a:spAutoFit/>
                </a:bodyPr>
                <a:lstStyle/>
                <a:p>
                  <a:r>
                    <a:rPr lang="en-US" sz="2200">
                      <a:solidFill>
                        <a:srgbClr val="000099"/>
                      </a:solidFill>
                      <a:effectLst>
                        <a:outerShdw blurRad="38100" dist="38100" dir="2700000" algn="tl">
                          <a:srgbClr val="DDDDDD"/>
                        </a:outerShdw>
                      </a:effectLst>
                      <a:latin typeface="Comic Sans MS" charset="0"/>
                    </a:rPr>
                    <a:t>5</a:t>
                  </a:r>
                </a:p>
              </p:txBody>
            </p:sp>
            <p:sp>
              <p:nvSpPr>
                <p:cNvPr id="260139" name="Text Box 43"/>
                <p:cNvSpPr txBox="1">
                  <a:spLocks noChangeArrowheads="1"/>
                </p:cNvSpPr>
                <p:nvPr/>
              </p:nvSpPr>
              <p:spPr bwMode="auto">
                <a:xfrm>
                  <a:off x="2630" y="1181"/>
                  <a:ext cx="269" cy="332"/>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5</a:t>
                  </a:r>
                </a:p>
              </p:txBody>
            </p:sp>
          </p:grpSp>
          <p:sp>
            <p:nvSpPr>
              <p:cNvPr id="260140" name="Text Box 44"/>
              <p:cNvSpPr txBox="1">
                <a:spLocks noChangeArrowheads="1"/>
              </p:cNvSpPr>
              <p:nvPr/>
            </p:nvSpPr>
            <p:spPr bwMode="auto">
              <a:xfrm>
                <a:off x="853" y="1037"/>
                <a:ext cx="233" cy="332"/>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1</a:t>
                </a:r>
              </a:p>
            </p:txBody>
          </p:sp>
        </p:grpSp>
        <p:grpSp>
          <p:nvGrpSpPr>
            <p:cNvPr id="124944" name="Group 45"/>
            <p:cNvGrpSpPr>
              <a:grpSpLocks/>
            </p:cNvGrpSpPr>
            <p:nvPr/>
          </p:nvGrpSpPr>
          <p:grpSpPr bwMode="auto">
            <a:xfrm>
              <a:off x="993" y="1843"/>
              <a:ext cx="646" cy="583"/>
              <a:chOff x="278" y="1439"/>
              <a:chExt cx="745" cy="673"/>
            </a:xfrm>
          </p:grpSpPr>
          <p:sp>
            <p:nvSpPr>
              <p:cNvPr id="260142" name="Oval 46"/>
              <p:cNvSpPr>
                <a:spLocks noChangeArrowheads="1"/>
              </p:cNvSpPr>
              <p:nvPr/>
            </p:nvSpPr>
            <p:spPr bwMode="auto">
              <a:xfrm>
                <a:off x="480" y="1680"/>
                <a:ext cx="432" cy="432"/>
              </a:xfrm>
              <a:prstGeom prst="ellipse">
                <a:avLst/>
              </a:prstGeom>
              <a:solidFill>
                <a:schemeClr val="bg1"/>
              </a:solidFill>
              <a:ln w="28575">
                <a:solidFill>
                  <a:schemeClr val="tx1"/>
                </a:solidFill>
                <a:round/>
                <a:headEnd/>
                <a:tailEnd/>
              </a:ln>
              <a:effectLst/>
            </p:spPr>
            <p:txBody>
              <a:bodyPr wrap="none" anchor="ctr">
                <a:prstTxWarp prst="textNoShape">
                  <a:avLst/>
                </a:prstTxWarp>
              </a:bodyPr>
              <a:lstStyle/>
              <a:p>
                <a:pPr algn="ctr"/>
                <a:r>
                  <a:rPr lang="en-US" sz="3600">
                    <a:solidFill>
                      <a:srgbClr val="000099"/>
                    </a:solidFill>
                    <a:effectLst>
                      <a:outerShdw blurRad="38100" dist="38100" dir="2700000" algn="tl">
                        <a:srgbClr val="DDDDDD"/>
                      </a:outerShdw>
                    </a:effectLst>
                    <a:latin typeface="Comic Sans MS" charset="0"/>
                  </a:rPr>
                  <a:t>B</a:t>
                </a:r>
              </a:p>
            </p:txBody>
          </p:sp>
          <p:cxnSp>
            <p:nvCxnSpPr>
              <p:cNvPr id="124946" name="AutoShape 47"/>
              <p:cNvCxnSpPr>
                <a:cxnSpLocks noChangeShapeType="1"/>
                <a:stCxn id="260133" idx="3"/>
                <a:endCxn id="260142" idx="7"/>
              </p:cNvCxnSpPr>
              <p:nvPr/>
            </p:nvCxnSpPr>
            <p:spPr bwMode="auto">
              <a:xfrm flipH="1">
                <a:off x="849" y="1578"/>
                <a:ext cx="174" cy="156"/>
              </a:xfrm>
              <a:prstGeom prst="straightConnector1">
                <a:avLst/>
              </a:prstGeom>
              <a:noFill/>
              <a:ln w="28575">
                <a:solidFill>
                  <a:schemeClr val="tx1"/>
                </a:solidFill>
                <a:round/>
                <a:headEnd/>
                <a:tailEnd/>
              </a:ln>
            </p:spPr>
          </p:cxnSp>
          <p:sp>
            <p:nvSpPr>
              <p:cNvPr id="260144" name="Text Box 48"/>
              <p:cNvSpPr txBox="1">
                <a:spLocks noChangeArrowheads="1"/>
              </p:cNvSpPr>
              <p:nvPr/>
            </p:nvSpPr>
            <p:spPr bwMode="auto">
              <a:xfrm>
                <a:off x="768" y="1439"/>
                <a:ext cx="225" cy="311"/>
              </a:xfrm>
              <a:prstGeom prst="rect">
                <a:avLst/>
              </a:prstGeom>
              <a:noFill/>
              <a:ln w="9525">
                <a:noFill/>
                <a:miter lim="800000"/>
                <a:headEnd/>
                <a:tailEnd/>
              </a:ln>
              <a:effectLst/>
            </p:spPr>
            <p:txBody>
              <a:bodyPr wrap="none">
                <a:prstTxWarp prst="textNoShape">
                  <a:avLst/>
                </a:prstTxWarp>
                <a:spAutoFit/>
              </a:bodyPr>
              <a:lstStyle/>
              <a:p>
                <a:r>
                  <a:rPr lang="en-US" sz="2200">
                    <a:solidFill>
                      <a:srgbClr val="000099"/>
                    </a:solidFill>
                    <a:effectLst>
                      <a:outerShdw blurRad="38100" dist="38100" dir="2700000" algn="tl">
                        <a:srgbClr val="DDDDDD"/>
                      </a:outerShdw>
                    </a:effectLst>
                    <a:latin typeface="Comic Sans MS" charset="0"/>
                  </a:rPr>
                  <a:t>1</a:t>
                </a:r>
              </a:p>
            </p:txBody>
          </p:sp>
          <p:sp>
            <p:nvSpPr>
              <p:cNvPr id="260145" name="Text Box 49"/>
              <p:cNvSpPr txBox="1">
                <a:spLocks noChangeArrowheads="1"/>
              </p:cNvSpPr>
              <p:nvPr/>
            </p:nvSpPr>
            <p:spPr bwMode="auto">
              <a:xfrm>
                <a:off x="278" y="1612"/>
                <a:ext cx="269" cy="331"/>
              </a:xfrm>
              <a:prstGeom prst="rect">
                <a:avLst/>
              </a:prstGeom>
              <a:noFill/>
              <a:ln w="9525">
                <a:noFill/>
                <a:miter lim="800000"/>
                <a:headEnd/>
                <a:tailEnd/>
              </a:ln>
              <a:effectLst/>
            </p:spPr>
            <p:txBody>
              <a:bodyPr wrap="none">
                <a:prstTxWarp prst="textNoShape">
                  <a:avLst/>
                </a:prstTxWarp>
                <a:spAutoFit/>
              </a:bodyPr>
              <a:lstStyle/>
              <a:p>
                <a:r>
                  <a:rPr lang="en-US" sz="2400">
                    <a:solidFill>
                      <a:srgbClr val="CC0000"/>
                    </a:solidFill>
                    <a:effectLst>
                      <a:outerShdw blurRad="38100" dist="38100" dir="2700000" algn="tl">
                        <a:srgbClr val="DDDDDD"/>
                      </a:outerShdw>
                    </a:effectLst>
                    <a:latin typeface="Comic Sans MS" charset="0"/>
                  </a:rPr>
                  <a:t>2</a:t>
                </a:r>
              </a:p>
            </p:txBody>
          </p:sp>
        </p:grpSp>
      </p:grpSp>
      <p:sp>
        <p:nvSpPr>
          <p:cNvPr id="260146" name="Rectangle 50"/>
          <p:cNvSpPr>
            <a:spLocks noChangeArrowheads="1"/>
          </p:cNvSpPr>
          <p:nvPr/>
        </p:nvSpPr>
        <p:spPr bwMode="auto">
          <a:xfrm>
            <a:off x="6083300" y="3195638"/>
            <a:ext cx="2908300" cy="2373312"/>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260147" name="Rectangle 51"/>
          <p:cNvSpPr>
            <a:spLocks noChangeArrowheads="1"/>
          </p:cNvSpPr>
          <p:nvPr/>
        </p:nvSpPr>
        <p:spPr bwMode="auto">
          <a:xfrm>
            <a:off x="6083300" y="3360738"/>
            <a:ext cx="2908300" cy="2049462"/>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a:latin typeface="Tahoma" charset="0"/>
              </a:rPr>
              <a:t>Uniform cost returns the path with cost 102 (if any goal node is considered a solution), while there is a path with cost 25.</a:t>
            </a:r>
          </a:p>
        </p:txBody>
      </p:sp>
    </p:spTree>
    <p:extLst>
      <p:ext uri="{BB962C8B-B14F-4D97-AF65-F5344CB8AC3E}">
        <p14:creationId xmlns:p14="http://schemas.microsoft.com/office/powerpoint/2010/main" val="44608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60146"/>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260147">
                                            <p:txEl>
                                              <p:pRg st="0" end="0"/>
                                            </p:txEl>
                                          </p:spTgt>
                                        </p:tgtEl>
                                        <p:attrNameLst>
                                          <p:attrName>style.visibility</p:attrName>
                                        </p:attrNameLst>
                                      </p:cBhvr>
                                      <p:to>
                                        <p:strVal val="visible"/>
                                      </p:to>
                                    </p:set>
                                    <p:animEffect transition="in" filter="wipe(left)">
                                      <p:cBhvr>
                                        <p:cTn id="10" dur="500"/>
                                        <p:tgtEl>
                                          <p:spTgt spid="260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46" grpId="0" animBg="1"/>
      <p:bldP spid="260147" grpId="0" build="p" autoUpdateAnimBg="0" advAuto="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type="title"/>
          </p:nvPr>
        </p:nvSpPr>
        <p:spPr>
          <a:xfrm>
            <a:off x="457200" y="16933"/>
            <a:ext cx="8534400" cy="1371600"/>
          </a:xfrm>
        </p:spPr>
        <p:txBody>
          <a:bodyPr/>
          <a:lstStyle/>
          <a:p>
            <a:r>
              <a:rPr lang="en-US" dirty="0"/>
              <a:t>Properties of uniform-cost search</a:t>
            </a:r>
          </a:p>
        </p:txBody>
      </p:sp>
      <p:sp>
        <p:nvSpPr>
          <p:cNvPr id="122885" name="Rectangle 3"/>
          <p:cNvSpPr>
            <a:spLocks noGrp="1" noChangeArrowheads="1"/>
          </p:cNvSpPr>
          <p:nvPr>
            <p:ph idx="1"/>
          </p:nvPr>
        </p:nvSpPr>
        <p:spPr>
          <a:xfrm>
            <a:off x="381000" y="1524000"/>
            <a:ext cx="8610600" cy="4762500"/>
          </a:xfrm>
        </p:spPr>
        <p:txBody>
          <a:bodyPr>
            <a:normAutofit/>
          </a:bodyPr>
          <a:lstStyle/>
          <a:p>
            <a:r>
              <a:rPr lang="en-US" dirty="0"/>
              <a:t>Completeness: 	Yes, if steps have non-zero costs</a:t>
            </a:r>
            <a:endParaRPr lang="en-US" i="1" dirty="0"/>
          </a:p>
          <a:p>
            <a:r>
              <a:rPr lang="en-US" dirty="0"/>
              <a:t>Time &amp; Space complexity</a:t>
            </a:r>
          </a:p>
          <a:p>
            <a:pPr lvl="1"/>
            <a:r>
              <a:rPr lang="en-US" dirty="0"/>
              <a:t>Not easily characterized in terms of </a:t>
            </a:r>
            <a:r>
              <a:rPr lang="en-US" b="1" i="1" dirty="0"/>
              <a:t>b, d &amp; m </a:t>
            </a:r>
            <a:r>
              <a:rPr lang="en-US" dirty="0"/>
              <a:t>since search guided by path costs</a:t>
            </a:r>
          </a:p>
          <a:p>
            <a:pPr lvl="1"/>
            <a:r>
              <a:rPr lang="en-US" dirty="0"/>
              <a:t>Assume </a:t>
            </a:r>
            <a:r>
              <a:rPr lang="en-US" i="1" dirty="0">
                <a:latin typeface="Times New Roman"/>
                <a:cs typeface="Times New Roman"/>
              </a:rPr>
              <a:t>C* </a:t>
            </a:r>
            <a:r>
              <a:rPr lang="en-US" dirty="0">
                <a:cs typeface="Times New Roman"/>
              </a:rPr>
              <a:t>is cost of optimal solution &amp; every action costs at least </a:t>
            </a:r>
            <a:r>
              <a:rPr lang="en-US" dirty="0" err="1">
                <a:cs typeface="Times New Roman"/>
              </a:rPr>
              <a:t>ε</a:t>
            </a:r>
            <a:r>
              <a:rPr lang="en-US" dirty="0">
                <a:cs typeface="Times New Roman"/>
              </a:rPr>
              <a:t>, then worst case time &amp; space is given by:</a:t>
            </a:r>
            <a:br>
              <a:rPr lang="en-US" dirty="0">
                <a:cs typeface="Times New Roman"/>
              </a:rPr>
            </a:br>
            <a:br>
              <a:rPr lang="en-US" dirty="0">
                <a:cs typeface="Times New Roman"/>
              </a:rPr>
            </a:br>
            <a:endParaRPr lang="en-US" dirty="0">
              <a:cs typeface="Times New Roman"/>
            </a:endParaRPr>
          </a:p>
          <a:p>
            <a:pPr lvl="1"/>
            <a:r>
              <a:rPr lang="en-US" dirty="0">
                <a:cs typeface="Times New Roman"/>
              </a:rPr>
              <a:t>Can be much greater than </a:t>
            </a:r>
            <a:r>
              <a:rPr lang="en-US" i="1" dirty="0" err="1">
                <a:latin typeface="Times New Roman"/>
                <a:cs typeface="Times New Roman"/>
              </a:rPr>
              <a:t>b</a:t>
            </a:r>
            <a:r>
              <a:rPr lang="en-US" i="1" baseline="30000" dirty="0" err="1">
                <a:latin typeface="Times New Roman"/>
                <a:cs typeface="Times New Roman"/>
              </a:rPr>
              <a:t>d</a:t>
            </a:r>
            <a:r>
              <a:rPr lang="en-US" i="1" baseline="30000" dirty="0">
                <a:latin typeface="Times New Roman"/>
                <a:cs typeface="Times New Roman"/>
              </a:rPr>
              <a:t> </a:t>
            </a:r>
            <a:r>
              <a:rPr lang="en-US" dirty="0">
                <a:cs typeface="Times New Roman"/>
              </a:rPr>
              <a:t> since can get stuck on lots of low-cost insignificant steps</a:t>
            </a:r>
            <a:r>
              <a:rPr lang="en-US" dirty="0"/>
              <a:t>	</a:t>
            </a:r>
          </a:p>
          <a:p>
            <a:endParaRPr lang="en-US" dirty="0"/>
          </a:p>
          <a:p>
            <a:br>
              <a:rPr lang="en-US" dirty="0"/>
            </a:br>
            <a:r>
              <a:rPr lang="en-US" dirty="0"/>
              <a:t>Optimality:		</a:t>
            </a:r>
          </a:p>
          <a:p>
            <a:pPr lvl="1"/>
            <a:r>
              <a:rPr lang="en-US" dirty="0"/>
              <a:t>Yes, as long as path cost never decreases</a:t>
            </a:r>
          </a:p>
          <a:p>
            <a:endParaRPr lang="en-US" dirty="0"/>
          </a:p>
        </p:txBody>
      </p:sp>
      <p:sp>
        <p:nvSpPr>
          <p:cNvPr id="122883" name="Slide Number Placeholder 5"/>
          <p:cNvSpPr>
            <a:spLocks noGrp="1"/>
          </p:cNvSpPr>
          <p:nvPr>
            <p:ph type="sldNum" sz="quarter" idx="4294967295"/>
          </p:nvPr>
        </p:nvSpPr>
        <p:spPr>
          <a:xfrm rot="16200000">
            <a:off x="8227377" y="5885497"/>
            <a:ext cx="1315721" cy="365125"/>
          </a:xfrm>
          <a:noFill/>
        </p:spPr>
        <p:txBody>
          <a:bodyPr/>
          <a:lstStyle/>
          <a:p>
            <a:fld id="{090A6EE5-D290-AA4E-9DD4-923456C194CF}" type="slidenum">
              <a:rPr lang="en-US" smtClean="0"/>
              <a:pPr/>
              <a:t>89</a:t>
            </a:fld>
            <a:endParaRPr lang="en-US"/>
          </a:p>
        </p:txBody>
      </p:sp>
      <p:pic>
        <p:nvPicPr>
          <p:cNvPr id="3" name="Picture 2"/>
          <p:cNvPicPr>
            <a:picLocks noChangeAspect="1"/>
          </p:cNvPicPr>
          <p:nvPr/>
        </p:nvPicPr>
        <p:blipFill>
          <a:blip r:embed="rId2"/>
          <a:stretch>
            <a:fillRect/>
          </a:stretch>
        </p:blipFill>
        <p:spPr>
          <a:xfrm>
            <a:off x="1143000" y="3200400"/>
            <a:ext cx="1809750" cy="482600"/>
          </a:xfrm>
          <a:prstGeom prst="rect">
            <a:avLst/>
          </a:prstGeom>
        </p:spPr>
      </p:pic>
    </p:spTree>
    <p:extLst>
      <p:ext uri="{BB962C8B-B14F-4D97-AF65-F5344CB8AC3E}">
        <p14:creationId xmlns:p14="http://schemas.microsoft.com/office/powerpoint/2010/main" val="78055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ChangeArrowheads="1"/>
          </p:cNvSpPr>
          <p:nvPr/>
        </p:nvSpPr>
        <p:spPr bwMode="auto">
          <a:xfrm>
            <a:off x="1752600" y="2133600"/>
            <a:ext cx="3124200" cy="381000"/>
          </a:xfrm>
          <a:prstGeom prst="rect">
            <a:avLst/>
          </a:prstGeom>
          <a:solidFill>
            <a:srgbClr val="33CC33"/>
          </a:solidFill>
          <a:ln w="9525">
            <a:solidFill>
              <a:schemeClr val="tx1"/>
            </a:solidFill>
            <a:miter lim="800000"/>
            <a:headEnd/>
            <a:tailEnd/>
          </a:ln>
        </p:spPr>
        <p:txBody>
          <a:bodyPr wrap="none" anchor="ctr">
            <a:prstTxWarp prst="textNoShape">
              <a:avLst/>
            </a:prstTxWarp>
          </a:bodyPr>
          <a:lstStyle/>
          <a:p>
            <a:endParaRPr lang="en-US"/>
          </a:p>
        </p:txBody>
      </p:sp>
      <p:sp>
        <p:nvSpPr>
          <p:cNvPr id="20486" name="Rectangle 4"/>
          <p:cNvSpPr>
            <a:spLocks noGrp="1" noChangeArrowheads="1"/>
          </p:cNvSpPr>
          <p:nvPr>
            <p:ph type="title"/>
          </p:nvPr>
        </p:nvSpPr>
        <p:spPr>
          <a:xfrm>
            <a:off x="304800" y="152718"/>
            <a:ext cx="8077200" cy="837882"/>
          </a:xfrm>
        </p:spPr>
        <p:txBody>
          <a:bodyPr/>
          <a:lstStyle/>
          <a:p>
            <a:r>
              <a:rPr lang="en-US" dirty="0"/>
              <a:t>Example: Measuring problem!</a:t>
            </a:r>
          </a:p>
        </p:txBody>
      </p:sp>
      <p:sp>
        <p:nvSpPr>
          <p:cNvPr id="20487" name="Rectangle 5"/>
          <p:cNvSpPr>
            <a:spLocks noGrp="1" noChangeArrowheads="1"/>
          </p:cNvSpPr>
          <p:nvPr>
            <p:ph idx="1"/>
          </p:nvPr>
        </p:nvSpPr>
        <p:spPr>
          <a:xfrm>
            <a:off x="304800" y="1219200"/>
            <a:ext cx="5257800" cy="4800600"/>
          </a:xfrm>
          <a:ln>
            <a:solidFill>
              <a:schemeClr val="tx2"/>
            </a:solidFill>
          </a:ln>
        </p:spPr>
        <p:txBody>
          <a:bodyPr>
            <a:normAutofit fontScale="92500" lnSpcReduction="10000"/>
          </a:bodyPr>
          <a:lstStyle/>
          <a:p>
            <a:pPr>
              <a:lnSpc>
                <a:spcPct val="90000"/>
              </a:lnSpc>
            </a:pPr>
            <a:r>
              <a:rPr lang="en-US" b="1" dirty="0"/>
              <a:t>(one possible) Solution:</a:t>
            </a:r>
          </a:p>
          <a:p>
            <a:pPr>
              <a:lnSpc>
                <a:spcPct val="90000"/>
              </a:lnSpc>
              <a:buFontTx/>
              <a:buNone/>
            </a:pPr>
            <a:endParaRPr lang="en-US" dirty="0"/>
          </a:p>
          <a:p>
            <a:pPr>
              <a:lnSpc>
                <a:spcPct val="90000"/>
              </a:lnSpc>
              <a:buFontTx/>
              <a:buNone/>
            </a:pPr>
            <a:r>
              <a:rPr lang="en-US" dirty="0"/>
              <a:t>	</a:t>
            </a:r>
            <a:r>
              <a:rPr lang="en-US" u="sng" dirty="0"/>
              <a:t>	a	</a:t>
            </a:r>
            <a:r>
              <a:rPr lang="en-US" u="sng" dirty="0" err="1"/>
              <a:t>b</a:t>
            </a:r>
            <a:r>
              <a:rPr lang="en-US" u="sng" dirty="0"/>
              <a:t>	</a:t>
            </a:r>
            <a:r>
              <a:rPr lang="en-US" u="sng" dirty="0" err="1"/>
              <a:t>c</a:t>
            </a:r>
            <a:r>
              <a:rPr lang="en-US" u="sng" dirty="0"/>
              <a:t>	</a:t>
            </a:r>
          </a:p>
          <a:p>
            <a:pPr>
              <a:lnSpc>
                <a:spcPct val="90000"/>
              </a:lnSpc>
              <a:buFontTx/>
              <a:buNone/>
            </a:pPr>
            <a:r>
              <a:rPr lang="en-US" dirty="0"/>
              <a:t>		0	0	0	start</a:t>
            </a:r>
          </a:p>
          <a:p>
            <a:pPr>
              <a:lnSpc>
                <a:spcPct val="90000"/>
              </a:lnSpc>
              <a:buFontTx/>
              <a:buNone/>
            </a:pPr>
            <a:r>
              <a:rPr lang="en-US" dirty="0"/>
              <a:t>		3	0	0</a:t>
            </a:r>
          </a:p>
          <a:p>
            <a:pPr>
              <a:lnSpc>
                <a:spcPct val="90000"/>
              </a:lnSpc>
              <a:buFontTx/>
              <a:buNone/>
            </a:pPr>
            <a:r>
              <a:rPr lang="en-US" dirty="0"/>
              <a:t>		0	0	3</a:t>
            </a:r>
          </a:p>
          <a:p>
            <a:pPr>
              <a:lnSpc>
                <a:spcPct val="90000"/>
              </a:lnSpc>
              <a:buFontTx/>
              <a:buNone/>
            </a:pPr>
            <a:r>
              <a:rPr lang="en-US" dirty="0"/>
              <a:t>		3	0	3</a:t>
            </a:r>
          </a:p>
          <a:p>
            <a:pPr>
              <a:lnSpc>
                <a:spcPct val="90000"/>
              </a:lnSpc>
              <a:buFontTx/>
              <a:buNone/>
            </a:pPr>
            <a:r>
              <a:rPr lang="en-US" dirty="0"/>
              <a:t>		0	0	6</a:t>
            </a:r>
          </a:p>
          <a:p>
            <a:pPr>
              <a:lnSpc>
                <a:spcPct val="90000"/>
              </a:lnSpc>
              <a:buFontTx/>
              <a:buNone/>
            </a:pPr>
            <a:r>
              <a:rPr lang="en-US" dirty="0"/>
              <a:t>		3	0	6</a:t>
            </a:r>
          </a:p>
          <a:p>
            <a:pPr>
              <a:lnSpc>
                <a:spcPct val="90000"/>
              </a:lnSpc>
              <a:buFontTx/>
              <a:buNone/>
            </a:pPr>
            <a:r>
              <a:rPr lang="en-US" dirty="0"/>
              <a:t>		0	3	6</a:t>
            </a:r>
          </a:p>
          <a:p>
            <a:pPr>
              <a:lnSpc>
                <a:spcPct val="90000"/>
              </a:lnSpc>
              <a:buFontTx/>
              <a:buNone/>
            </a:pPr>
            <a:r>
              <a:rPr lang="en-US" dirty="0"/>
              <a:t>		3	3	6</a:t>
            </a:r>
          </a:p>
          <a:p>
            <a:pPr>
              <a:lnSpc>
                <a:spcPct val="90000"/>
              </a:lnSpc>
              <a:buFontTx/>
              <a:buNone/>
            </a:pPr>
            <a:r>
              <a:rPr lang="en-US" dirty="0"/>
              <a:t>		1	5	6</a:t>
            </a:r>
          </a:p>
          <a:p>
            <a:pPr>
              <a:lnSpc>
                <a:spcPct val="90000"/>
              </a:lnSpc>
              <a:buFontTx/>
              <a:buNone/>
            </a:pPr>
            <a:r>
              <a:rPr lang="en-US" dirty="0"/>
              <a:t>		0	5	</a:t>
            </a:r>
            <a:r>
              <a:rPr lang="en-US" b="1" dirty="0"/>
              <a:t>7	goal</a:t>
            </a:r>
            <a:r>
              <a:rPr lang="en-US" dirty="0"/>
              <a:t>	</a:t>
            </a:r>
          </a:p>
        </p:txBody>
      </p:sp>
      <p:sp>
        <p:nvSpPr>
          <p:cNvPr id="20483" name="Slide Number Placeholder 5"/>
          <p:cNvSpPr>
            <a:spLocks noGrp="1"/>
          </p:cNvSpPr>
          <p:nvPr>
            <p:ph type="sldNum" sz="quarter" idx="4294967295"/>
          </p:nvPr>
        </p:nvSpPr>
        <p:spPr>
          <a:xfrm rot="16200000">
            <a:off x="8227377" y="5885497"/>
            <a:ext cx="1315721" cy="365125"/>
          </a:xfrm>
          <a:noFill/>
        </p:spPr>
        <p:txBody>
          <a:bodyPr/>
          <a:lstStyle/>
          <a:p>
            <a:fld id="{3A420D97-03D0-4848-BF5C-65427C54620E}" type="slidenum">
              <a:rPr lang="en-US" smtClean="0"/>
              <a:pPr/>
              <a:t>9</a:t>
            </a:fld>
            <a:endParaRPr lang="en-US"/>
          </a:p>
        </p:txBody>
      </p:sp>
      <p:grpSp>
        <p:nvGrpSpPr>
          <p:cNvPr id="20488" name="Group 6"/>
          <p:cNvGrpSpPr>
            <a:grpSpLocks/>
          </p:cNvGrpSpPr>
          <p:nvPr/>
        </p:nvGrpSpPr>
        <p:grpSpPr bwMode="auto">
          <a:xfrm>
            <a:off x="5715000" y="1295400"/>
            <a:ext cx="3048000" cy="1600200"/>
            <a:chOff x="1776" y="1248"/>
            <a:chExt cx="1920" cy="1008"/>
          </a:xfrm>
        </p:grpSpPr>
        <p:sp>
          <p:nvSpPr>
            <p:cNvPr id="20493" name="AutoShape 7"/>
            <p:cNvSpPr>
              <a:spLocks noChangeArrowheads="1"/>
            </p:cNvSpPr>
            <p:nvPr/>
          </p:nvSpPr>
          <p:spPr bwMode="auto">
            <a:xfrm>
              <a:off x="1776" y="1824"/>
              <a:ext cx="480" cy="432"/>
            </a:xfrm>
            <a:prstGeom prst="can">
              <a:avLst>
                <a:gd name="adj" fmla="val 20602"/>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3 l</a:t>
              </a:r>
            </a:p>
          </p:txBody>
        </p:sp>
        <p:sp>
          <p:nvSpPr>
            <p:cNvPr id="20494" name="AutoShape 8"/>
            <p:cNvSpPr>
              <a:spLocks noChangeArrowheads="1"/>
            </p:cNvSpPr>
            <p:nvPr/>
          </p:nvSpPr>
          <p:spPr bwMode="auto">
            <a:xfrm>
              <a:off x="2496" y="1680"/>
              <a:ext cx="480" cy="576"/>
            </a:xfrm>
            <a:prstGeom prst="can">
              <a:avLst>
                <a:gd name="adj" fmla="val 19378"/>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5 l</a:t>
              </a:r>
            </a:p>
          </p:txBody>
        </p:sp>
        <p:sp>
          <p:nvSpPr>
            <p:cNvPr id="20495" name="AutoShape 9"/>
            <p:cNvSpPr>
              <a:spLocks noChangeArrowheads="1"/>
            </p:cNvSpPr>
            <p:nvPr/>
          </p:nvSpPr>
          <p:spPr bwMode="auto">
            <a:xfrm>
              <a:off x="3216" y="1248"/>
              <a:ext cx="480" cy="1008"/>
            </a:xfrm>
            <a:prstGeom prst="can">
              <a:avLst>
                <a:gd name="adj" fmla="val 20621"/>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2400" i="1"/>
                <a:t>9 l</a:t>
              </a:r>
            </a:p>
          </p:txBody>
        </p:sp>
      </p:grpSp>
      <p:sp>
        <p:nvSpPr>
          <p:cNvPr id="20489" name="Rectangle 10"/>
          <p:cNvSpPr>
            <a:spLocks noChangeArrowheads="1"/>
          </p:cNvSpPr>
          <p:nvPr/>
        </p:nvSpPr>
        <p:spPr bwMode="auto">
          <a:xfrm>
            <a:off x="1295400" y="4191000"/>
            <a:ext cx="4191000" cy="1676400"/>
          </a:xfrm>
          <a:prstGeom prst="rect">
            <a:avLst/>
          </a:prstGeom>
          <a:solidFill>
            <a:schemeClr val="bg1"/>
          </a:solidFill>
          <a:ln w="9525">
            <a:noFill/>
            <a:miter lim="800000"/>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5927725" y="3013075"/>
            <a:ext cx="31750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a</a:t>
            </a:r>
          </a:p>
        </p:txBody>
      </p:sp>
      <p:sp>
        <p:nvSpPr>
          <p:cNvPr id="20491" name="Text Box 15"/>
          <p:cNvSpPr txBox="1">
            <a:spLocks noChangeArrowheads="1"/>
          </p:cNvSpPr>
          <p:nvPr/>
        </p:nvSpPr>
        <p:spPr bwMode="auto">
          <a:xfrm>
            <a:off x="7162800" y="3013075"/>
            <a:ext cx="323850"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b</a:t>
            </a:r>
          </a:p>
        </p:txBody>
      </p:sp>
      <p:sp>
        <p:nvSpPr>
          <p:cNvPr id="20492" name="Text Box 16"/>
          <p:cNvSpPr txBox="1">
            <a:spLocks noChangeArrowheads="1"/>
          </p:cNvSpPr>
          <p:nvPr/>
        </p:nvSpPr>
        <p:spPr bwMode="auto">
          <a:xfrm>
            <a:off x="8229600" y="3013075"/>
            <a:ext cx="301625" cy="396875"/>
          </a:xfrm>
          <a:prstGeom prst="rect">
            <a:avLst/>
          </a:prstGeom>
          <a:noFill/>
          <a:ln w="9525">
            <a:noFill/>
            <a:miter lim="800000"/>
            <a:headEnd/>
            <a:tailEnd/>
          </a:ln>
        </p:spPr>
        <p:txBody>
          <a:bodyPr wrap="none">
            <a:prstTxWarp prst="textNoShape">
              <a:avLst/>
            </a:prstTxWarp>
            <a:spAutoFit/>
          </a:bodyPr>
          <a:lstStyle/>
          <a:p>
            <a:r>
              <a:rPr lang="en-US" sz="2000">
                <a:latin typeface="Tahoma" charset="0"/>
              </a:rPr>
              <a:t>c</a:t>
            </a:r>
          </a:p>
        </p:txBody>
      </p:sp>
      <p:sp>
        <p:nvSpPr>
          <p:cNvPr id="2" name="TextBox 1"/>
          <p:cNvSpPr txBox="1"/>
          <p:nvPr/>
        </p:nvSpPr>
        <p:spPr>
          <a:xfrm>
            <a:off x="6647476" y="-1329435"/>
            <a:ext cx="184666" cy="52322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28141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2"/>
          <p:cNvSpPr>
            <a:spLocks noGrp="1" noChangeArrowheads="1"/>
          </p:cNvSpPr>
          <p:nvPr>
            <p:ph type="title"/>
          </p:nvPr>
        </p:nvSpPr>
        <p:spPr/>
        <p:txBody>
          <a:bodyPr/>
          <a:lstStyle/>
          <a:p>
            <a:r>
              <a:rPr lang="en-US"/>
              <a:t>Depth-limited search</a:t>
            </a:r>
          </a:p>
        </p:txBody>
      </p:sp>
      <p:sp>
        <p:nvSpPr>
          <p:cNvPr id="153603" name="Slide Number Placeholder 4"/>
          <p:cNvSpPr>
            <a:spLocks noGrp="1"/>
          </p:cNvSpPr>
          <p:nvPr>
            <p:ph type="sldNum" sz="quarter" idx="12"/>
          </p:nvPr>
        </p:nvSpPr>
        <p:spPr>
          <a:noFill/>
        </p:spPr>
        <p:txBody>
          <a:bodyPr/>
          <a:lstStyle/>
          <a:p>
            <a:fld id="{2CB24550-2BD1-4E46-8808-1DFBFE74D7CC}" type="slidenum">
              <a:rPr lang="en-US" smtClean="0"/>
              <a:pPr/>
              <a:t>90</a:t>
            </a:fld>
            <a:endParaRPr lang="en-US"/>
          </a:p>
        </p:txBody>
      </p:sp>
      <p:sp>
        <p:nvSpPr>
          <p:cNvPr id="153605" name="Text Box 3"/>
          <p:cNvSpPr txBox="1">
            <a:spLocks noChangeArrowheads="1"/>
          </p:cNvSpPr>
          <p:nvPr/>
        </p:nvSpPr>
        <p:spPr bwMode="auto">
          <a:xfrm>
            <a:off x="381000" y="1447800"/>
            <a:ext cx="8229600" cy="3195638"/>
          </a:xfrm>
          <a:prstGeom prst="rect">
            <a:avLst/>
          </a:prstGeom>
          <a:noFill/>
          <a:ln w="9525">
            <a:noFill/>
            <a:miter lim="800000"/>
            <a:headEnd/>
            <a:tailEnd/>
          </a:ln>
        </p:spPr>
        <p:txBody>
          <a:bodyPr>
            <a:prstTxWarp prst="textNoShape">
              <a:avLst/>
            </a:prstTxWarp>
            <a:spAutoFit/>
          </a:bodyPr>
          <a:lstStyle/>
          <a:p>
            <a:pPr>
              <a:spcBef>
                <a:spcPct val="50000"/>
              </a:spcBef>
            </a:pPr>
            <a:r>
              <a:rPr lang="en-US" sz="2400">
                <a:latin typeface="Tahoma" charset="0"/>
              </a:rPr>
              <a:t>Is a depth-first search with depth limit </a:t>
            </a:r>
            <a:r>
              <a:rPr lang="en-US" sz="2400" i="1"/>
              <a:t>l</a:t>
            </a:r>
          </a:p>
          <a:p>
            <a:pPr>
              <a:spcBef>
                <a:spcPct val="50000"/>
              </a:spcBef>
            </a:pPr>
            <a:r>
              <a:rPr lang="en-US" sz="2400" b="1">
                <a:latin typeface="Tahoma" charset="0"/>
              </a:rPr>
              <a:t>Implementation: </a:t>
            </a:r>
            <a:br>
              <a:rPr lang="en-US" sz="2400" b="1">
                <a:latin typeface="Tahoma" charset="0"/>
              </a:rPr>
            </a:br>
            <a:r>
              <a:rPr lang="en-US" sz="2400">
                <a:latin typeface="Tahoma" charset="0"/>
              </a:rPr>
              <a:t>Nodes at depth</a:t>
            </a:r>
            <a:r>
              <a:rPr lang="en-US" sz="2400"/>
              <a:t> </a:t>
            </a:r>
            <a:r>
              <a:rPr lang="en-US" sz="2400" i="1"/>
              <a:t>l</a:t>
            </a:r>
            <a:r>
              <a:rPr lang="en-US" sz="2400"/>
              <a:t> </a:t>
            </a:r>
            <a:r>
              <a:rPr lang="en-US" sz="2400">
                <a:latin typeface="Tahoma" charset="0"/>
              </a:rPr>
              <a:t>have no successors.</a:t>
            </a:r>
          </a:p>
          <a:p>
            <a:pPr>
              <a:spcBef>
                <a:spcPct val="50000"/>
              </a:spcBef>
            </a:pPr>
            <a:r>
              <a:rPr lang="en-US" sz="2400" b="1">
                <a:latin typeface="Tahoma" charset="0"/>
              </a:rPr>
              <a:t>Complete</a:t>
            </a:r>
            <a:r>
              <a:rPr lang="en-US" sz="2400">
                <a:latin typeface="Tahoma" charset="0"/>
              </a:rPr>
              <a:t>: if cutoff chosen appropriately then it is guaranteed to find a solution.</a:t>
            </a:r>
          </a:p>
          <a:p>
            <a:pPr>
              <a:spcBef>
                <a:spcPct val="50000"/>
              </a:spcBef>
            </a:pPr>
            <a:r>
              <a:rPr lang="en-US" sz="2400" b="1">
                <a:latin typeface="Tahoma" charset="0"/>
              </a:rPr>
              <a:t>Optimal</a:t>
            </a:r>
            <a:r>
              <a:rPr lang="en-US" sz="2400">
                <a:latin typeface="Tahoma" charset="0"/>
              </a:rPr>
              <a:t>: it does not guarantee to find the least-cost solution</a:t>
            </a:r>
          </a:p>
        </p:txBody>
      </p:sp>
    </p:spTree>
    <p:extLst>
      <p:ext uri="{BB962C8B-B14F-4D97-AF65-F5344CB8AC3E}">
        <p14:creationId xmlns:p14="http://schemas.microsoft.com/office/powerpoint/2010/main" val="3166662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2"/>
          <p:cNvSpPr>
            <a:spLocks noGrp="1" noChangeArrowheads="1"/>
          </p:cNvSpPr>
          <p:nvPr>
            <p:ph type="title"/>
          </p:nvPr>
        </p:nvSpPr>
        <p:spPr>
          <a:xfrm>
            <a:off x="457200" y="35088"/>
            <a:ext cx="7010400" cy="1219518"/>
          </a:xfrm>
        </p:spPr>
        <p:txBody>
          <a:bodyPr/>
          <a:lstStyle/>
          <a:p>
            <a:r>
              <a:rPr lang="en-US" dirty="0"/>
              <a:t>Iterative deepening search</a:t>
            </a:r>
          </a:p>
        </p:txBody>
      </p:sp>
      <p:sp>
        <p:nvSpPr>
          <p:cNvPr id="154627" name="Slide Number Placeholder 5"/>
          <p:cNvSpPr>
            <a:spLocks noGrp="1"/>
          </p:cNvSpPr>
          <p:nvPr>
            <p:ph type="sldNum" sz="quarter" idx="4294967295"/>
          </p:nvPr>
        </p:nvSpPr>
        <p:spPr>
          <a:xfrm rot="16200000">
            <a:off x="8227377" y="5885497"/>
            <a:ext cx="1315721" cy="365125"/>
          </a:xfrm>
          <a:noFill/>
        </p:spPr>
        <p:txBody>
          <a:bodyPr/>
          <a:lstStyle/>
          <a:p>
            <a:fld id="{02E09535-821C-6A41-BB32-1C61571D701E}" type="slidenum">
              <a:rPr lang="en-US" smtClean="0"/>
              <a:pPr/>
              <a:t>91</a:t>
            </a:fld>
            <a:endParaRPr lang="en-US"/>
          </a:p>
        </p:txBody>
      </p:sp>
      <p:sp>
        <p:nvSpPr>
          <p:cNvPr id="154629" name="Rectangle 4"/>
          <p:cNvSpPr>
            <a:spLocks noChangeArrowheads="1"/>
          </p:cNvSpPr>
          <p:nvPr/>
        </p:nvSpPr>
        <p:spPr bwMode="auto">
          <a:xfrm>
            <a:off x="304800" y="1371600"/>
            <a:ext cx="8610600" cy="2667000"/>
          </a:xfrm>
          <a:prstGeom prst="rect">
            <a:avLst/>
          </a:prstGeom>
          <a:noFill/>
          <a:ln w="19050">
            <a:solidFill>
              <a:schemeClr val="tx1"/>
            </a:solidFill>
            <a:miter lim="800000"/>
            <a:headEnd/>
            <a:tailEnd/>
          </a:ln>
        </p:spPr>
        <p:txBody>
          <a:bodyPr>
            <a:prstTxWarp prst="textNoShape">
              <a:avLst/>
            </a:prstTxWarp>
          </a:bodyPr>
          <a:lstStyle/>
          <a:p>
            <a:pPr marL="342900" indent="-342900">
              <a:spcBef>
                <a:spcPct val="20000"/>
              </a:spcBef>
              <a:buClr>
                <a:schemeClr val="tx1"/>
              </a:buClr>
            </a:pPr>
            <a:r>
              <a:rPr kumimoji="1" lang="en-US" sz="2000" b="1">
                <a:latin typeface="Tahoma" charset="0"/>
              </a:rPr>
              <a:t>Function </a:t>
            </a:r>
            <a:r>
              <a:rPr kumimoji="1" lang="en-US" sz="2000">
                <a:latin typeface="Tahoma" charset="0"/>
              </a:rPr>
              <a:t>Iterative-deepening-Search(</a:t>
            </a:r>
            <a:r>
              <a:rPr kumimoji="1" lang="en-US" sz="2000" i="1">
                <a:latin typeface="Tahoma" charset="0"/>
              </a:rPr>
              <a:t>problem</a:t>
            </a:r>
            <a:r>
              <a:rPr kumimoji="1" lang="en-US" sz="2000">
                <a:latin typeface="Tahoma" charset="0"/>
              </a:rPr>
              <a:t>) </a:t>
            </a:r>
            <a:r>
              <a:rPr kumimoji="1" lang="en-US" sz="2000" b="1">
                <a:latin typeface="Tahoma" charset="0"/>
              </a:rPr>
              <a:t>returns</a:t>
            </a:r>
            <a:r>
              <a:rPr kumimoji="1" lang="en-US" sz="2000">
                <a:latin typeface="Tahoma" charset="0"/>
              </a:rPr>
              <a:t> a solution,</a:t>
            </a:r>
          </a:p>
          <a:p>
            <a:pPr marL="342900" indent="-342900">
              <a:spcBef>
                <a:spcPct val="20000"/>
              </a:spcBef>
              <a:buClr>
                <a:schemeClr val="tx1"/>
              </a:buClr>
            </a:pPr>
            <a:r>
              <a:rPr kumimoji="1" lang="en-US" sz="2000">
                <a:latin typeface="Tahoma" charset="0"/>
              </a:rPr>
              <a:t>								     or failure</a:t>
            </a:r>
          </a:p>
          <a:p>
            <a:pPr marL="342900" indent="-342900">
              <a:spcBef>
                <a:spcPct val="20000"/>
              </a:spcBef>
              <a:buClr>
                <a:schemeClr val="tx1"/>
              </a:buClr>
            </a:pPr>
            <a:r>
              <a:rPr kumimoji="1" lang="en-US" sz="2000">
                <a:latin typeface="Tahoma" charset="0"/>
              </a:rPr>
              <a:t>	</a:t>
            </a:r>
            <a:r>
              <a:rPr kumimoji="1" lang="en-US" sz="2000" b="1">
                <a:latin typeface="Tahoma" charset="0"/>
                <a:sym typeface="Wingdings" charset="2"/>
              </a:rPr>
              <a:t>for </a:t>
            </a:r>
            <a:r>
              <a:rPr kumimoji="1" lang="en-US" sz="2000" i="1">
                <a:latin typeface="Tahoma" charset="0"/>
                <a:sym typeface="Wingdings" charset="2"/>
              </a:rPr>
              <a:t>depth</a:t>
            </a:r>
            <a:r>
              <a:rPr kumimoji="1" lang="en-US" sz="2000">
                <a:latin typeface="Tahoma" charset="0"/>
                <a:sym typeface="Wingdings" charset="2"/>
              </a:rPr>
              <a:t> = 0</a:t>
            </a:r>
            <a:r>
              <a:rPr kumimoji="1" lang="en-US" sz="2000" b="1">
                <a:latin typeface="Tahoma" charset="0"/>
                <a:sym typeface="Wingdings" charset="2"/>
              </a:rPr>
              <a:t> to </a:t>
            </a:r>
            <a:r>
              <a:rPr kumimoji="1" lang="en-US" sz="2000">
                <a:latin typeface="Tahoma" charset="0"/>
                <a:sym typeface="Symbol" charset="2"/>
              </a:rPr>
              <a:t> </a:t>
            </a:r>
            <a:r>
              <a:rPr kumimoji="1" lang="en-US" sz="2000" b="1">
                <a:latin typeface="Tahoma" charset="0"/>
                <a:sym typeface="Symbol" charset="2"/>
              </a:rPr>
              <a:t>do</a:t>
            </a:r>
            <a:endParaRPr kumimoji="1" lang="en-US" sz="2000">
              <a:latin typeface="Tahoma" charset="0"/>
              <a:sym typeface="Wingdings" charset="2"/>
            </a:endParaRPr>
          </a:p>
          <a:p>
            <a:pPr marL="342900" indent="-342900">
              <a:spcBef>
                <a:spcPct val="20000"/>
              </a:spcBef>
              <a:buClr>
                <a:schemeClr val="tx1"/>
              </a:buClr>
            </a:pPr>
            <a:r>
              <a:rPr kumimoji="1" lang="en-US" sz="2000">
                <a:latin typeface="Tahoma" charset="0"/>
                <a:sym typeface="Wingdings" charset="2"/>
              </a:rPr>
              <a:t>		</a:t>
            </a:r>
            <a:r>
              <a:rPr kumimoji="1" lang="en-US" sz="2000" i="1">
                <a:latin typeface="Tahoma" charset="0"/>
                <a:sym typeface="Wingdings" charset="2"/>
              </a:rPr>
              <a:t>result </a:t>
            </a:r>
            <a:r>
              <a:rPr kumimoji="1" lang="en-US" sz="2000">
                <a:latin typeface="Tahoma" charset="0"/>
                <a:sym typeface="Wingdings" charset="2"/>
              </a:rPr>
              <a:t> Depth-Limited-Search(</a:t>
            </a:r>
            <a:r>
              <a:rPr kumimoji="1" lang="en-US" sz="2000" i="1">
                <a:latin typeface="Tahoma" charset="0"/>
                <a:sym typeface="Wingdings" charset="2"/>
              </a:rPr>
              <a:t>problem</a:t>
            </a:r>
            <a:r>
              <a:rPr kumimoji="1" lang="en-US" sz="2000">
                <a:latin typeface="Tahoma" charset="0"/>
                <a:sym typeface="Wingdings" charset="2"/>
              </a:rPr>
              <a:t>, </a:t>
            </a:r>
            <a:r>
              <a:rPr kumimoji="1" lang="en-US" sz="2000" i="1">
                <a:latin typeface="Tahoma" charset="0"/>
                <a:sym typeface="Wingdings" charset="2"/>
              </a:rPr>
              <a:t>depth</a:t>
            </a:r>
            <a:r>
              <a:rPr kumimoji="1" lang="en-US" sz="2000">
                <a:latin typeface="Tahoma" charset="0"/>
                <a:sym typeface="Wingdings" charset="2"/>
              </a:rPr>
              <a:t>)</a:t>
            </a:r>
          </a:p>
          <a:p>
            <a:pPr marL="342900" indent="-342900">
              <a:spcBef>
                <a:spcPct val="20000"/>
              </a:spcBef>
              <a:buClr>
                <a:schemeClr val="tx1"/>
              </a:buClr>
            </a:pPr>
            <a:r>
              <a:rPr kumimoji="1" lang="en-US" sz="2000" b="1">
                <a:latin typeface="Tahoma" charset="0"/>
                <a:sym typeface="Wingdings" charset="2"/>
              </a:rPr>
              <a:t>		if </a:t>
            </a:r>
            <a:r>
              <a:rPr kumimoji="1" lang="en-US" sz="2000" i="1">
                <a:latin typeface="Tahoma" charset="0"/>
                <a:sym typeface="Wingdings" charset="2"/>
              </a:rPr>
              <a:t>result </a:t>
            </a:r>
            <a:r>
              <a:rPr kumimoji="1" lang="en-US" sz="2000">
                <a:latin typeface="Tahoma" charset="0"/>
                <a:sym typeface="Symbol" charset="2"/>
              </a:rPr>
              <a:t>succeeds</a:t>
            </a:r>
            <a:r>
              <a:rPr kumimoji="1" lang="en-US" sz="2000" i="1">
                <a:latin typeface="Tahoma" charset="0"/>
                <a:sym typeface="Symbol" charset="2"/>
              </a:rPr>
              <a:t> </a:t>
            </a:r>
            <a:r>
              <a:rPr kumimoji="1" lang="en-US" sz="2000" b="1">
                <a:latin typeface="Tahoma" charset="0"/>
                <a:sym typeface="Wingdings" charset="2"/>
              </a:rPr>
              <a:t>then return </a:t>
            </a:r>
            <a:r>
              <a:rPr kumimoji="1" lang="en-US" sz="2000" i="1">
                <a:latin typeface="Tahoma" charset="0"/>
                <a:sym typeface="Wingdings" charset="2"/>
              </a:rPr>
              <a:t>result</a:t>
            </a:r>
          </a:p>
          <a:p>
            <a:pPr marL="342900" indent="-342900">
              <a:spcBef>
                <a:spcPct val="20000"/>
              </a:spcBef>
              <a:buClr>
                <a:schemeClr val="tx1"/>
              </a:buClr>
            </a:pPr>
            <a:r>
              <a:rPr kumimoji="1" lang="en-US" sz="2000" b="1">
                <a:latin typeface="Tahoma" charset="0"/>
                <a:sym typeface="Wingdings" charset="2"/>
              </a:rPr>
              <a:t>	end</a:t>
            </a:r>
          </a:p>
          <a:p>
            <a:pPr marL="342900" indent="-342900">
              <a:spcBef>
                <a:spcPct val="20000"/>
              </a:spcBef>
              <a:buClr>
                <a:schemeClr val="tx1"/>
              </a:buClr>
            </a:pPr>
            <a:r>
              <a:rPr kumimoji="1" lang="en-US" sz="2000" b="1">
                <a:latin typeface="Tahoma" charset="0"/>
                <a:sym typeface="Wingdings" charset="2"/>
              </a:rPr>
              <a:t>	return </a:t>
            </a:r>
            <a:r>
              <a:rPr kumimoji="1" lang="en-US" sz="2000">
                <a:latin typeface="Tahoma" charset="0"/>
                <a:sym typeface="Wingdings" charset="2"/>
              </a:rPr>
              <a:t>failure </a:t>
            </a:r>
            <a:endParaRPr kumimoji="1" lang="en-US" sz="2000" b="1">
              <a:latin typeface="Tahoma" charset="0"/>
            </a:endParaRPr>
          </a:p>
        </p:txBody>
      </p:sp>
      <p:sp>
        <p:nvSpPr>
          <p:cNvPr id="154630" name="Text Box 5"/>
          <p:cNvSpPr txBox="1">
            <a:spLocks noChangeArrowheads="1"/>
          </p:cNvSpPr>
          <p:nvPr/>
        </p:nvSpPr>
        <p:spPr bwMode="auto">
          <a:xfrm>
            <a:off x="381000" y="4130675"/>
            <a:ext cx="8534400" cy="822325"/>
          </a:xfrm>
          <a:prstGeom prst="rect">
            <a:avLst/>
          </a:prstGeom>
          <a:noFill/>
          <a:ln w="9525">
            <a:noFill/>
            <a:miter lim="800000"/>
            <a:headEnd/>
            <a:tailEnd/>
          </a:ln>
        </p:spPr>
        <p:txBody>
          <a:bodyPr>
            <a:prstTxWarp prst="textNoShape">
              <a:avLst/>
            </a:prstTxWarp>
            <a:spAutoFit/>
          </a:bodyPr>
          <a:lstStyle/>
          <a:p>
            <a:pPr>
              <a:spcBef>
                <a:spcPct val="50000"/>
              </a:spcBef>
            </a:pPr>
            <a:r>
              <a:rPr lang="en-US" sz="2400">
                <a:latin typeface="Tahoma" charset="0"/>
              </a:rPr>
              <a:t>Combines the best of breadth-first and depth-first search strategies.</a:t>
            </a:r>
          </a:p>
        </p:txBody>
      </p:sp>
      <p:sp>
        <p:nvSpPr>
          <p:cNvPr id="154631" name="Rectangle 6"/>
          <p:cNvSpPr>
            <a:spLocks noChangeArrowheads="1"/>
          </p:cNvSpPr>
          <p:nvPr/>
        </p:nvSpPr>
        <p:spPr bwMode="auto">
          <a:xfrm>
            <a:off x="457200" y="5143500"/>
            <a:ext cx="8178800" cy="1562100"/>
          </a:xfrm>
          <a:prstGeom prst="rect">
            <a:avLst/>
          </a:prstGeom>
          <a:solidFill>
            <a:schemeClr val="bg1"/>
          </a:solid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a:latin typeface="Tahoma" charset="0"/>
              </a:rPr>
              <a:t>Completeness: 	Yes,</a:t>
            </a:r>
            <a:endParaRPr kumimoji="1" lang="en-US" sz="2000" i="1">
              <a:latin typeface="Tahoma" charset="0"/>
            </a:endParaRPr>
          </a:p>
          <a:p>
            <a:pPr marL="342900" indent="-342900">
              <a:spcBef>
                <a:spcPct val="20000"/>
              </a:spcBef>
              <a:buClr>
                <a:schemeClr val="tx1"/>
              </a:buClr>
              <a:buFontTx/>
              <a:buChar char="•"/>
            </a:pPr>
            <a:r>
              <a:rPr kumimoji="1" lang="en-US" sz="2000">
                <a:latin typeface="Tahoma" charset="0"/>
              </a:rPr>
              <a:t>Time complexity:	</a:t>
            </a:r>
            <a:r>
              <a:rPr kumimoji="1" lang="en-US" sz="2000" i="1">
                <a:latin typeface="Tahoma" charset="0"/>
              </a:rPr>
              <a:t>O(b </a:t>
            </a:r>
            <a:r>
              <a:rPr kumimoji="1" lang="en-US" sz="2000" i="1" baseline="30000">
                <a:latin typeface="Tahoma" charset="0"/>
              </a:rPr>
              <a:t>d</a:t>
            </a:r>
            <a:r>
              <a:rPr kumimoji="1" lang="en-US" sz="2000" i="1">
                <a:latin typeface="Tahoma" charset="0"/>
              </a:rPr>
              <a:t>)</a:t>
            </a:r>
            <a:endParaRPr kumimoji="1" lang="en-US" sz="2000">
              <a:latin typeface="Tahoma" charset="0"/>
            </a:endParaRPr>
          </a:p>
          <a:p>
            <a:pPr marL="342900" indent="-342900">
              <a:spcBef>
                <a:spcPct val="20000"/>
              </a:spcBef>
              <a:buClr>
                <a:schemeClr val="tx1"/>
              </a:buClr>
              <a:buFontTx/>
              <a:buChar char="•"/>
            </a:pPr>
            <a:r>
              <a:rPr kumimoji="1" lang="en-US" sz="2000">
                <a:latin typeface="Tahoma" charset="0"/>
              </a:rPr>
              <a:t>Space complexity:	</a:t>
            </a:r>
            <a:r>
              <a:rPr kumimoji="1" lang="en-US" sz="2000" i="1">
                <a:latin typeface="Tahoma" charset="0"/>
              </a:rPr>
              <a:t>O(bd)</a:t>
            </a:r>
          </a:p>
          <a:p>
            <a:pPr marL="342900" indent="-342900">
              <a:spcBef>
                <a:spcPct val="20000"/>
              </a:spcBef>
              <a:buClr>
                <a:schemeClr val="tx1"/>
              </a:buClr>
              <a:buFontTx/>
              <a:buChar char="•"/>
            </a:pPr>
            <a:r>
              <a:rPr kumimoji="1" lang="en-US" sz="2000">
                <a:latin typeface="Tahoma" charset="0"/>
              </a:rPr>
              <a:t>Optimality:		Yes, if step cost = 1</a:t>
            </a:r>
          </a:p>
        </p:txBody>
      </p:sp>
    </p:spTree>
    <p:extLst>
      <p:ext uri="{BB962C8B-B14F-4D97-AF65-F5344CB8AC3E}">
        <p14:creationId xmlns:p14="http://schemas.microsoft.com/office/powerpoint/2010/main" val="34722494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761682"/>
          </a:xfrm>
        </p:spPr>
        <p:txBody>
          <a:bodyPr/>
          <a:lstStyle/>
          <a:p>
            <a:r>
              <a:rPr lang="en-US" dirty="0"/>
              <a:t>Search for route…</a:t>
            </a:r>
          </a:p>
        </p:txBody>
      </p:sp>
      <p:sp>
        <p:nvSpPr>
          <p:cNvPr id="4" name="Slide Number Placeholder 3"/>
          <p:cNvSpPr>
            <a:spLocks noGrp="1"/>
          </p:cNvSpPr>
          <p:nvPr>
            <p:ph type="sldNum" sz="quarter" idx="12"/>
          </p:nvPr>
        </p:nvSpPr>
        <p:spPr/>
        <p:txBody>
          <a:bodyPr/>
          <a:lstStyle/>
          <a:p>
            <a:fld id="{E1C57F5E-EB8A-2C43-B417-A9B425085EF9}" type="slidenum">
              <a:rPr lang="en-US" smtClean="0"/>
              <a:pPr/>
              <a:t>92</a:t>
            </a:fld>
            <a:endParaRPr lang="en-US"/>
          </a:p>
        </p:txBody>
      </p:sp>
      <p:pic>
        <p:nvPicPr>
          <p:cNvPr id="5" name="Picture 4"/>
          <p:cNvPicPr>
            <a:picLocks noChangeAspect="1"/>
          </p:cNvPicPr>
          <p:nvPr/>
        </p:nvPicPr>
        <p:blipFill>
          <a:blip r:embed="rId2"/>
          <a:stretch>
            <a:fillRect/>
          </a:stretch>
        </p:blipFill>
        <p:spPr>
          <a:xfrm>
            <a:off x="838200" y="914400"/>
            <a:ext cx="7849932" cy="5257800"/>
          </a:xfrm>
          <a:prstGeom prst="rect">
            <a:avLst/>
          </a:prstGeom>
        </p:spPr>
      </p:pic>
      <p:sp>
        <p:nvSpPr>
          <p:cNvPr id="7" name="Oval 6"/>
          <p:cNvSpPr/>
          <p:nvPr/>
        </p:nvSpPr>
        <p:spPr>
          <a:xfrm>
            <a:off x="5638800" y="4343400"/>
            <a:ext cx="609600" cy="609600"/>
          </a:xfrm>
          <a:prstGeom prst="ellipse">
            <a:avLst/>
          </a:prstGeom>
          <a:solidFill>
            <a:schemeClr val="accent1">
              <a:satMod val="110000"/>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371600" y="2057400"/>
            <a:ext cx="609600" cy="609600"/>
          </a:xfrm>
          <a:prstGeom prst="ellipse">
            <a:avLst/>
          </a:prstGeom>
          <a:solidFill>
            <a:srgbClr val="008000">
              <a:alpha val="36000"/>
            </a:srgb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3282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Footer Placeholder 2"/>
          <p:cNvSpPr>
            <a:spLocks noGrp="1"/>
          </p:cNvSpPr>
          <p:nvPr>
            <p:ph type="ftr" sz="quarter" idx="11"/>
          </p:nvPr>
        </p:nvSpPr>
        <p:spPr>
          <a:noFill/>
        </p:spPr>
        <p:txBody>
          <a:bodyPr/>
          <a:lstStyle/>
          <a:p>
            <a:r>
              <a:rPr lang="en-US" dirty="0"/>
              <a:t>CS 561,  Sessions 2-4</a:t>
            </a:r>
          </a:p>
        </p:txBody>
      </p:sp>
      <p:sp>
        <p:nvSpPr>
          <p:cNvPr id="156675" name="Slide Number Placeholder 3"/>
          <p:cNvSpPr>
            <a:spLocks noGrp="1"/>
          </p:cNvSpPr>
          <p:nvPr>
            <p:ph type="sldNum" sz="quarter" idx="12"/>
          </p:nvPr>
        </p:nvSpPr>
        <p:spPr>
          <a:noFill/>
        </p:spPr>
        <p:txBody>
          <a:bodyPr/>
          <a:lstStyle/>
          <a:p>
            <a:fld id="{D331E35C-62A1-3843-B167-2421584388AC}" type="slidenum">
              <a:rPr lang="en-US" smtClean="0"/>
              <a:pPr/>
              <a:t>93</a:t>
            </a:fld>
            <a:endParaRPr lang="en-US"/>
          </a:p>
        </p:txBody>
      </p:sp>
      <p:pic>
        <p:nvPicPr>
          <p:cNvPr id="156676" name="Picture 2"/>
          <p:cNvPicPr>
            <a:picLocks noChangeAspect="1" noChangeArrowheads="1"/>
          </p:cNvPicPr>
          <p:nvPr/>
        </p:nvPicPr>
        <p:blipFill>
          <a:blip r:embed="rId2"/>
          <a:srcRect/>
          <a:stretch>
            <a:fillRect/>
          </a:stretch>
        </p:blipFill>
        <p:spPr bwMode="auto">
          <a:xfrm>
            <a:off x="304800" y="30163"/>
            <a:ext cx="8534400" cy="6827837"/>
          </a:xfrm>
          <a:prstGeom prst="rect">
            <a:avLst/>
          </a:prstGeom>
          <a:noFill/>
          <a:ln w="9525">
            <a:noFill/>
            <a:miter lim="800000"/>
            <a:headEnd/>
            <a:tailEnd/>
          </a:ln>
        </p:spPr>
      </p:pic>
    </p:spTree>
    <p:extLst>
      <p:ext uri="{BB962C8B-B14F-4D97-AF65-F5344CB8AC3E}">
        <p14:creationId xmlns:p14="http://schemas.microsoft.com/office/powerpoint/2010/main" val="4839201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2"/>
          <p:cNvSpPr>
            <a:spLocks noGrp="1"/>
          </p:cNvSpPr>
          <p:nvPr>
            <p:ph type="ftr" sz="quarter" idx="11"/>
          </p:nvPr>
        </p:nvSpPr>
        <p:spPr>
          <a:noFill/>
        </p:spPr>
        <p:txBody>
          <a:bodyPr/>
          <a:lstStyle/>
          <a:p>
            <a:r>
              <a:rPr lang="en-US" dirty="0"/>
              <a:t>CS 561,  Sessions 2-4</a:t>
            </a:r>
          </a:p>
        </p:txBody>
      </p:sp>
      <p:sp>
        <p:nvSpPr>
          <p:cNvPr id="157699" name="Slide Number Placeholder 3"/>
          <p:cNvSpPr>
            <a:spLocks noGrp="1"/>
          </p:cNvSpPr>
          <p:nvPr>
            <p:ph type="sldNum" sz="quarter" idx="12"/>
          </p:nvPr>
        </p:nvSpPr>
        <p:spPr>
          <a:noFill/>
        </p:spPr>
        <p:txBody>
          <a:bodyPr/>
          <a:lstStyle/>
          <a:p>
            <a:fld id="{E2C36D82-07E6-AF4A-93E1-45F050EC1B35}" type="slidenum">
              <a:rPr lang="en-US" smtClean="0"/>
              <a:pPr/>
              <a:t>94</a:t>
            </a:fld>
            <a:endParaRPr lang="en-US"/>
          </a:p>
        </p:txBody>
      </p:sp>
      <p:pic>
        <p:nvPicPr>
          <p:cNvPr id="157700" name="Picture 2"/>
          <p:cNvPicPr>
            <a:picLocks noChangeAspect="1" noChangeArrowheads="1"/>
          </p:cNvPicPr>
          <p:nvPr/>
        </p:nvPicPr>
        <p:blipFill>
          <a:blip r:embed="rId2"/>
          <a:srcRect/>
          <a:stretch>
            <a:fillRect/>
          </a:stretch>
        </p:blipFill>
        <p:spPr bwMode="auto">
          <a:xfrm>
            <a:off x="304800" y="30163"/>
            <a:ext cx="8534400" cy="6827837"/>
          </a:xfrm>
          <a:prstGeom prst="rect">
            <a:avLst/>
          </a:prstGeom>
          <a:noFill/>
          <a:ln w="9525">
            <a:noFill/>
            <a:miter lim="800000"/>
            <a:headEnd/>
            <a:tailEnd/>
          </a:ln>
        </p:spPr>
      </p:pic>
    </p:spTree>
    <p:extLst>
      <p:ext uri="{BB962C8B-B14F-4D97-AF65-F5344CB8AC3E}">
        <p14:creationId xmlns:p14="http://schemas.microsoft.com/office/powerpoint/2010/main" val="34166134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Footer Placeholder 2"/>
          <p:cNvSpPr>
            <a:spLocks noGrp="1"/>
          </p:cNvSpPr>
          <p:nvPr>
            <p:ph type="ftr" sz="quarter" idx="11"/>
          </p:nvPr>
        </p:nvSpPr>
        <p:spPr>
          <a:noFill/>
        </p:spPr>
        <p:txBody>
          <a:bodyPr/>
          <a:lstStyle/>
          <a:p>
            <a:r>
              <a:rPr lang="en-US" dirty="0"/>
              <a:t>CS 561,  Sessions 2-4</a:t>
            </a:r>
          </a:p>
        </p:txBody>
      </p:sp>
      <p:sp>
        <p:nvSpPr>
          <p:cNvPr id="158723" name="Slide Number Placeholder 3"/>
          <p:cNvSpPr>
            <a:spLocks noGrp="1"/>
          </p:cNvSpPr>
          <p:nvPr>
            <p:ph type="sldNum" sz="quarter" idx="12"/>
          </p:nvPr>
        </p:nvSpPr>
        <p:spPr>
          <a:noFill/>
        </p:spPr>
        <p:txBody>
          <a:bodyPr/>
          <a:lstStyle/>
          <a:p>
            <a:fld id="{3088E434-29E4-1C4B-B2CB-935490ED818A}" type="slidenum">
              <a:rPr lang="en-US" smtClean="0"/>
              <a:pPr/>
              <a:t>95</a:t>
            </a:fld>
            <a:endParaRPr lang="en-US"/>
          </a:p>
        </p:txBody>
      </p:sp>
      <p:pic>
        <p:nvPicPr>
          <p:cNvPr id="158724" name="Picture 2"/>
          <p:cNvPicPr>
            <a:picLocks noChangeAspect="1" noChangeArrowheads="1"/>
          </p:cNvPicPr>
          <p:nvPr/>
        </p:nvPicPr>
        <p:blipFill>
          <a:blip r:embed="rId2"/>
          <a:srcRect/>
          <a:stretch>
            <a:fillRect/>
          </a:stretch>
        </p:blipFill>
        <p:spPr bwMode="auto">
          <a:xfrm>
            <a:off x="304800" y="30163"/>
            <a:ext cx="8534400" cy="6827837"/>
          </a:xfrm>
          <a:prstGeom prst="rect">
            <a:avLst/>
          </a:prstGeom>
          <a:noFill/>
          <a:ln w="9525">
            <a:noFill/>
            <a:miter lim="800000"/>
            <a:headEnd/>
            <a:tailEnd/>
          </a:ln>
        </p:spPr>
      </p:pic>
    </p:spTree>
    <p:extLst>
      <p:ext uri="{BB962C8B-B14F-4D97-AF65-F5344CB8AC3E}">
        <p14:creationId xmlns:p14="http://schemas.microsoft.com/office/powerpoint/2010/main" val="4044614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2"/>
          <p:cNvSpPr>
            <a:spLocks noGrp="1"/>
          </p:cNvSpPr>
          <p:nvPr>
            <p:ph type="ftr" sz="quarter" idx="11"/>
          </p:nvPr>
        </p:nvSpPr>
        <p:spPr>
          <a:noFill/>
        </p:spPr>
        <p:txBody>
          <a:bodyPr/>
          <a:lstStyle/>
          <a:p>
            <a:r>
              <a:rPr lang="en-US" dirty="0"/>
              <a:t>CS 561,  Sessions 2-4</a:t>
            </a:r>
          </a:p>
        </p:txBody>
      </p:sp>
      <p:sp>
        <p:nvSpPr>
          <p:cNvPr id="159747" name="Slide Number Placeholder 3"/>
          <p:cNvSpPr>
            <a:spLocks noGrp="1"/>
          </p:cNvSpPr>
          <p:nvPr>
            <p:ph type="sldNum" sz="quarter" idx="12"/>
          </p:nvPr>
        </p:nvSpPr>
        <p:spPr>
          <a:noFill/>
        </p:spPr>
        <p:txBody>
          <a:bodyPr/>
          <a:lstStyle/>
          <a:p>
            <a:fld id="{4BE0C71F-31E0-0A42-80B4-67C4F6D377EE}" type="slidenum">
              <a:rPr lang="en-US" smtClean="0"/>
              <a:pPr/>
              <a:t>96</a:t>
            </a:fld>
            <a:endParaRPr lang="en-US"/>
          </a:p>
        </p:txBody>
      </p:sp>
      <p:pic>
        <p:nvPicPr>
          <p:cNvPr id="159748" name="Picture 2"/>
          <p:cNvPicPr>
            <a:picLocks noChangeAspect="1" noChangeArrowheads="1"/>
          </p:cNvPicPr>
          <p:nvPr/>
        </p:nvPicPr>
        <p:blipFill>
          <a:blip r:embed="rId2"/>
          <a:srcRect/>
          <a:stretch>
            <a:fillRect/>
          </a:stretch>
        </p:blipFill>
        <p:spPr bwMode="auto">
          <a:xfrm>
            <a:off x="304800" y="30163"/>
            <a:ext cx="8534400" cy="6827837"/>
          </a:xfrm>
          <a:prstGeom prst="rect">
            <a:avLst/>
          </a:prstGeom>
          <a:noFill/>
          <a:ln w="9525">
            <a:noFill/>
            <a:miter lim="800000"/>
            <a:headEnd/>
            <a:tailEnd/>
          </a:ln>
        </p:spPr>
      </p:pic>
    </p:spTree>
    <p:extLst>
      <p:ext uri="{BB962C8B-B14F-4D97-AF65-F5344CB8AC3E}">
        <p14:creationId xmlns:p14="http://schemas.microsoft.com/office/powerpoint/2010/main" val="42187937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2"/>
          <p:cNvSpPr>
            <a:spLocks noGrp="1"/>
          </p:cNvSpPr>
          <p:nvPr>
            <p:ph type="ftr" sz="quarter" idx="11"/>
          </p:nvPr>
        </p:nvSpPr>
        <p:spPr>
          <a:noFill/>
        </p:spPr>
        <p:txBody>
          <a:bodyPr/>
          <a:lstStyle/>
          <a:p>
            <a:r>
              <a:rPr lang="en-US" dirty="0"/>
              <a:t>CS 561,  Sessions 2-4</a:t>
            </a:r>
          </a:p>
        </p:txBody>
      </p:sp>
      <p:sp>
        <p:nvSpPr>
          <p:cNvPr id="160771" name="Slide Number Placeholder 3"/>
          <p:cNvSpPr>
            <a:spLocks noGrp="1"/>
          </p:cNvSpPr>
          <p:nvPr>
            <p:ph type="sldNum" sz="quarter" idx="12"/>
          </p:nvPr>
        </p:nvSpPr>
        <p:spPr>
          <a:noFill/>
        </p:spPr>
        <p:txBody>
          <a:bodyPr/>
          <a:lstStyle/>
          <a:p>
            <a:fld id="{8CB5EEB9-6652-314E-947C-2935BDAEFA3F}" type="slidenum">
              <a:rPr lang="en-US" smtClean="0"/>
              <a:pPr/>
              <a:t>97</a:t>
            </a:fld>
            <a:endParaRPr lang="en-US"/>
          </a:p>
        </p:txBody>
      </p:sp>
      <p:pic>
        <p:nvPicPr>
          <p:cNvPr id="160772" name="Picture 1026"/>
          <p:cNvPicPr>
            <a:picLocks noChangeAspect="1" noChangeArrowheads="1"/>
          </p:cNvPicPr>
          <p:nvPr/>
        </p:nvPicPr>
        <p:blipFill>
          <a:blip r:embed="rId2"/>
          <a:srcRect/>
          <a:stretch>
            <a:fillRect/>
          </a:stretch>
        </p:blipFill>
        <p:spPr bwMode="auto">
          <a:xfrm>
            <a:off x="304800" y="31750"/>
            <a:ext cx="8534400" cy="6826250"/>
          </a:xfrm>
          <a:prstGeom prst="rect">
            <a:avLst/>
          </a:prstGeom>
          <a:noFill/>
          <a:ln w="9525">
            <a:noFill/>
            <a:miter lim="800000"/>
            <a:headEnd/>
            <a:tailEnd/>
          </a:ln>
        </p:spPr>
      </p:pic>
    </p:spTree>
    <p:extLst>
      <p:ext uri="{BB962C8B-B14F-4D97-AF65-F5344CB8AC3E}">
        <p14:creationId xmlns:p14="http://schemas.microsoft.com/office/powerpoint/2010/main" val="22849508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2"/>
          <p:cNvSpPr>
            <a:spLocks noGrp="1"/>
          </p:cNvSpPr>
          <p:nvPr>
            <p:ph type="ftr" sz="quarter" idx="11"/>
          </p:nvPr>
        </p:nvSpPr>
        <p:spPr>
          <a:noFill/>
        </p:spPr>
        <p:txBody>
          <a:bodyPr/>
          <a:lstStyle/>
          <a:p>
            <a:r>
              <a:rPr lang="en-US" dirty="0"/>
              <a:t>CS 561,  Sessions 2-4</a:t>
            </a:r>
          </a:p>
        </p:txBody>
      </p:sp>
      <p:sp>
        <p:nvSpPr>
          <p:cNvPr id="161795" name="Slide Number Placeholder 3"/>
          <p:cNvSpPr>
            <a:spLocks noGrp="1"/>
          </p:cNvSpPr>
          <p:nvPr>
            <p:ph type="sldNum" sz="quarter" idx="12"/>
          </p:nvPr>
        </p:nvSpPr>
        <p:spPr>
          <a:noFill/>
        </p:spPr>
        <p:txBody>
          <a:bodyPr/>
          <a:lstStyle/>
          <a:p>
            <a:fld id="{421405B8-9B35-5C4E-958C-8C8AB80C7566}" type="slidenum">
              <a:rPr lang="en-US" smtClean="0"/>
              <a:pPr/>
              <a:t>98</a:t>
            </a:fld>
            <a:endParaRPr lang="en-US"/>
          </a:p>
        </p:txBody>
      </p:sp>
      <p:pic>
        <p:nvPicPr>
          <p:cNvPr id="161796" name="Picture 1026"/>
          <p:cNvPicPr>
            <a:picLocks noChangeAspect="1" noChangeArrowheads="1"/>
          </p:cNvPicPr>
          <p:nvPr/>
        </p:nvPicPr>
        <p:blipFill>
          <a:blip r:embed="rId2"/>
          <a:srcRect/>
          <a:stretch>
            <a:fillRect/>
          </a:stretch>
        </p:blipFill>
        <p:spPr bwMode="auto">
          <a:xfrm>
            <a:off x="304800" y="30163"/>
            <a:ext cx="8534400" cy="6827837"/>
          </a:xfrm>
          <a:prstGeom prst="rect">
            <a:avLst/>
          </a:prstGeom>
          <a:noFill/>
          <a:ln w="9525">
            <a:noFill/>
            <a:miter lim="800000"/>
            <a:headEnd/>
            <a:tailEnd/>
          </a:ln>
        </p:spPr>
      </p:pic>
    </p:spTree>
    <p:extLst>
      <p:ext uri="{BB962C8B-B14F-4D97-AF65-F5344CB8AC3E}">
        <p14:creationId xmlns:p14="http://schemas.microsoft.com/office/powerpoint/2010/main" val="9283029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ooter Placeholder 2"/>
          <p:cNvSpPr>
            <a:spLocks noGrp="1"/>
          </p:cNvSpPr>
          <p:nvPr>
            <p:ph type="ftr" sz="quarter" idx="11"/>
          </p:nvPr>
        </p:nvSpPr>
        <p:spPr>
          <a:noFill/>
        </p:spPr>
        <p:txBody>
          <a:bodyPr/>
          <a:lstStyle/>
          <a:p>
            <a:r>
              <a:rPr lang="en-US" dirty="0"/>
              <a:t>CS 561,  Sessions 2-4</a:t>
            </a:r>
          </a:p>
        </p:txBody>
      </p:sp>
      <p:sp>
        <p:nvSpPr>
          <p:cNvPr id="162819" name="Slide Number Placeholder 3"/>
          <p:cNvSpPr>
            <a:spLocks noGrp="1"/>
          </p:cNvSpPr>
          <p:nvPr>
            <p:ph type="sldNum" sz="quarter" idx="12"/>
          </p:nvPr>
        </p:nvSpPr>
        <p:spPr>
          <a:noFill/>
        </p:spPr>
        <p:txBody>
          <a:bodyPr/>
          <a:lstStyle/>
          <a:p>
            <a:fld id="{E6538A99-6CD6-F54E-B504-8DDA9A1DB0CB}" type="slidenum">
              <a:rPr lang="en-US" smtClean="0"/>
              <a:pPr/>
              <a:t>99</a:t>
            </a:fld>
            <a:endParaRPr lang="en-US"/>
          </a:p>
        </p:txBody>
      </p:sp>
      <p:pic>
        <p:nvPicPr>
          <p:cNvPr id="162820" name="Picture 1026"/>
          <p:cNvPicPr>
            <a:picLocks noChangeAspect="1" noChangeArrowheads="1"/>
          </p:cNvPicPr>
          <p:nvPr/>
        </p:nvPicPr>
        <p:blipFill>
          <a:blip r:embed="rId2"/>
          <a:srcRect/>
          <a:stretch>
            <a:fillRect/>
          </a:stretch>
        </p:blipFill>
        <p:spPr bwMode="auto">
          <a:xfrm>
            <a:off x="304800" y="30163"/>
            <a:ext cx="8534400" cy="6827837"/>
          </a:xfrm>
          <a:prstGeom prst="rect">
            <a:avLst/>
          </a:prstGeom>
          <a:noFill/>
          <a:ln w="9525">
            <a:noFill/>
            <a:miter lim="800000"/>
            <a:headEnd/>
            <a:tailEnd/>
          </a:ln>
        </p:spPr>
      </p:pic>
    </p:spTree>
    <p:extLst>
      <p:ext uri="{BB962C8B-B14F-4D97-AF65-F5344CB8AC3E}">
        <p14:creationId xmlns:p14="http://schemas.microsoft.com/office/powerpoint/2010/main" val="3263026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I Spring 2015">
  <a:themeElements>
    <a:clrScheme name="Custom 1">
      <a:dk1>
        <a:srgbClr val="000000"/>
      </a:dk1>
      <a:lt1>
        <a:srgbClr val="FFFFFF"/>
      </a:lt1>
      <a:dk2>
        <a:srgbClr val="D1282E"/>
      </a:dk2>
      <a:lt2>
        <a:srgbClr val="C8C8B1"/>
      </a:lt2>
      <a:accent1>
        <a:srgbClr val="BC1422"/>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AI Spring 2015.thmx</Template>
  <TotalTime>5005</TotalTime>
  <Words>3832</Words>
  <Application>Microsoft Macintosh PowerPoint</Application>
  <PresentationFormat>On-screen Show (4:3)</PresentationFormat>
  <Paragraphs>1372</Paragraphs>
  <Slides>112</Slides>
  <Notes>27</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112</vt:i4>
      </vt:variant>
    </vt:vector>
  </HeadingPairs>
  <TitlesOfParts>
    <vt:vector size="130" baseType="lpstr">
      <vt:lpstr>굴림</vt:lpstr>
      <vt:lpstr>ＭＳ Ｐゴシック</vt:lpstr>
      <vt:lpstr>ヒラギノ角ゴ Pro W3</vt:lpstr>
      <vt:lpstr>Arial</vt:lpstr>
      <vt:lpstr>Arial Black</vt:lpstr>
      <vt:lpstr>Arial Narrow</vt:lpstr>
      <vt:lpstr>Calibri</vt:lpstr>
      <vt:lpstr>Comic Sans MS</vt:lpstr>
      <vt:lpstr>Courier New</vt:lpstr>
      <vt:lpstr>Helvetica</vt:lpstr>
      <vt:lpstr>Symbol</vt:lpstr>
      <vt:lpstr>Tahoma</vt:lpstr>
      <vt:lpstr>Times</vt:lpstr>
      <vt:lpstr>Times New Roman</vt:lpstr>
      <vt:lpstr>Wingdings</vt:lpstr>
      <vt:lpstr>AI Spring 2015</vt:lpstr>
      <vt:lpstr>Bitmap Image</vt:lpstr>
      <vt:lpstr>Equation</vt:lpstr>
      <vt:lpstr>CSCI 561 Foundations of Artificial Intelligence Lecture 2-4: Problem Solving &amp; Search (Chapter 3)</vt:lpstr>
      <vt:lpstr>Outline: Problem solving and search  </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Example: Measuring problem!</vt:lpstr>
      <vt:lpstr>Which solution do we prefer?</vt:lpstr>
      <vt:lpstr>Problem Solving in AI</vt:lpstr>
      <vt:lpstr>Formalizing Problems</vt:lpstr>
      <vt:lpstr>More on Goals, States, &amp; Actions: Problem Formulation</vt:lpstr>
      <vt:lpstr>Eight Puzzle</vt:lpstr>
      <vt:lpstr>Vacuum World</vt:lpstr>
      <vt:lpstr>Vacuum World</vt:lpstr>
      <vt:lpstr>Buckets</vt:lpstr>
      <vt:lpstr>Real World Problems</vt:lpstr>
      <vt:lpstr>Huge search space, even for toy problems </vt:lpstr>
      <vt:lpstr>Search Finding Path from Initial State to Goal</vt:lpstr>
      <vt:lpstr>From problem space to search tree </vt:lpstr>
      <vt:lpstr>Paths in search trees</vt:lpstr>
      <vt:lpstr>Search Tree Nodes</vt:lpstr>
      <vt:lpstr>Search Strategy: Which State to Examine Next?</vt:lpstr>
      <vt:lpstr>Search Strategies</vt:lpstr>
      <vt:lpstr>Breadth-first search</vt:lpstr>
      <vt:lpstr>Breadth-First Search</vt:lpstr>
      <vt:lpstr>Depth-First Search</vt:lpstr>
      <vt:lpstr>Depth-First Search</vt:lpstr>
      <vt:lpstr>Generic Tree Search Algorithm</vt:lpstr>
      <vt:lpstr>Generic Tree Search Algorithm</vt:lpstr>
      <vt:lpstr>Generic Tree Search Algorithm</vt:lpstr>
      <vt:lpstr>Queues and Search Strategy</vt:lpstr>
      <vt:lpstr>Expand Function</vt:lpstr>
      <vt:lpstr>Path Cost (for Optimality)</vt:lpstr>
      <vt:lpstr>Expand Function (Revised)</vt:lpstr>
      <vt:lpstr>From Trees to Graphs</vt:lpstr>
      <vt:lpstr>Example: Traveling from Arad To Bucharest</vt:lpstr>
      <vt:lpstr>From problem space to search tree </vt:lpstr>
      <vt:lpstr>Paths in search trees</vt:lpstr>
      <vt:lpstr>Search for route…</vt:lpstr>
      <vt:lpstr>General search example</vt:lpstr>
      <vt:lpstr>General search example</vt:lpstr>
      <vt:lpstr>General search example</vt:lpstr>
      <vt:lpstr>General search example</vt:lpstr>
      <vt:lpstr>Graph Search Problems</vt:lpstr>
      <vt:lpstr>Looping Problems</vt:lpstr>
      <vt:lpstr>Modify Tree Search…</vt:lpstr>
      <vt:lpstr>Graph Search</vt:lpstr>
      <vt:lpstr>Explored_Set  Issues</vt:lpstr>
      <vt:lpstr>Missionaries and Cannibals</vt:lpstr>
      <vt:lpstr>Evaluating Search Performance</vt:lpstr>
      <vt:lpstr>Complexity</vt:lpstr>
      <vt:lpstr>Complexity: Tower of Hanoi</vt:lpstr>
      <vt:lpstr>Complexity: Tower of Hanoi</vt:lpstr>
      <vt:lpstr>Complexity: Tower of Hanoi</vt:lpstr>
      <vt:lpstr>Complexity</vt:lpstr>
      <vt:lpstr>Complexity: O() measures  </vt:lpstr>
      <vt:lpstr>Example</vt:lpstr>
      <vt:lpstr>Visualizing Orders of Growth</vt:lpstr>
      <vt:lpstr>Evaluating Search Performance</vt:lpstr>
      <vt:lpstr>Evaluating Breadth-First Search</vt:lpstr>
      <vt:lpstr>Breadth First Search (b=10)</vt:lpstr>
      <vt:lpstr>Evaluating Depth-First Search</vt:lpstr>
      <vt:lpstr>PowerPoint Presentation</vt:lpstr>
      <vt:lpstr>Comparison</vt:lpstr>
      <vt:lpstr>Variations and Enhancements</vt:lpstr>
      <vt:lpstr>Uniform Cost Search</vt:lpstr>
      <vt:lpstr>Uniform Cost Search</vt:lpstr>
      <vt:lpstr>Uniform Cost Example</vt:lpstr>
      <vt:lpstr>Uniform Cost (Key mods)</vt:lpstr>
      <vt:lpstr>Uniform Cost Search</vt:lpstr>
      <vt:lpstr>Search for route…</vt:lpstr>
      <vt:lpstr>Uniform Cost Search in action</vt:lpstr>
      <vt:lpstr>Uniform Cost Search in action</vt:lpstr>
      <vt:lpstr>Uniform Cost Search in action</vt:lpstr>
      <vt:lpstr>Uniform Cost Search in action</vt:lpstr>
      <vt:lpstr>Uniform Cost Search in action</vt:lpstr>
      <vt:lpstr>Another example</vt:lpstr>
      <vt:lpstr>Properties of uniform-cost search</vt:lpstr>
      <vt:lpstr>Depth-limited search</vt:lpstr>
      <vt:lpstr>Iterative deepening search</vt:lpstr>
      <vt:lpstr>Search for route…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Iterative deepening complexity</vt:lpstr>
      <vt:lpstr>Iterative deepening complexity</vt:lpstr>
      <vt:lpstr>Bidirectional search</vt:lpstr>
      <vt:lpstr>Bidirectional search</vt:lpstr>
      <vt:lpstr>Bidirectional search</vt:lpstr>
      <vt:lpstr>Bidirectional search</vt:lpstr>
      <vt:lpstr>Bidirectional Search</vt:lpstr>
      <vt:lpstr>Bidirectional search</vt:lpstr>
      <vt:lpstr>Bidirectional search</vt:lpstr>
      <vt:lpstr>Comparing uninformed search strategies</vt:lpstr>
      <vt:lpstr>Search Graph</vt:lpstr>
      <vt:lpstr>Next Week</vt:lpstr>
    </vt:vector>
  </TitlesOfParts>
  <Company>Individual</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Sheila Tejada</cp:lastModifiedBy>
  <cp:revision>360</cp:revision>
  <cp:lastPrinted>2015-01-20T18:41:39Z</cp:lastPrinted>
  <dcterms:created xsi:type="dcterms:W3CDTF">2014-08-21T17:48:56Z</dcterms:created>
  <dcterms:modified xsi:type="dcterms:W3CDTF">2018-08-21T23:10:31Z</dcterms:modified>
</cp:coreProperties>
</file>