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embeddings/oleObject1.bin" ContentType="application/vnd.openxmlformats-officedocument.oleObject"/>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75" r:id="rId2"/>
  </p:sldMasterIdLst>
  <p:notesMasterIdLst>
    <p:notesMasterId r:id="rId145"/>
  </p:notesMasterIdLst>
  <p:sldIdLst>
    <p:sldId id="536" r:id="rId3"/>
    <p:sldId id="257" r:id="rId4"/>
    <p:sldId id="258" r:id="rId5"/>
    <p:sldId id="259" r:id="rId6"/>
    <p:sldId id="260" r:id="rId7"/>
    <p:sldId id="567" r:id="rId8"/>
    <p:sldId id="261" r:id="rId9"/>
    <p:sldId id="568" r:id="rId10"/>
    <p:sldId id="569" r:id="rId11"/>
    <p:sldId id="570" r:id="rId12"/>
    <p:sldId id="262" r:id="rId13"/>
    <p:sldId id="263" r:id="rId14"/>
    <p:sldId id="264" r:id="rId15"/>
    <p:sldId id="265" r:id="rId16"/>
    <p:sldId id="266" r:id="rId17"/>
    <p:sldId id="267" r:id="rId18"/>
    <p:sldId id="268" r:id="rId19"/>
    <p:sldId id="572" r:id="rId20"/>
    <p:sldId id="573" r:id="rId21"/>
    <p:sldId id="574" r:id="rId22"/>
    <p:sldId id="575" r:id="rId23"/>
    <p:sldId id="576" r:id="rId24"/>
    <p:sldId id="577" r:id="rId25"/>
    <p:sldId id="571" r:id="rId26"/>
    <p:sldId id="578" r:id="rId27"/>
    <p:sldId id="579" r:id="rId28"/>
    <p:sldId id="270" r:id="rId29"/>
    <p:sldId id="584" r:id="rId30"/>
    <p:sldId id="581" r:id="rId31"/>
    <p:sldId id="582" r:id="rId32"/>
    <p:sldId id="271" r:id="rId33"/>
    <p:sldId id="272" r:id="rId34"/>
    <p:sldId id="273" r:id="rId35"/>
    <p:sldId id="274" r:id="rId36"/>
    <p:sldId id="585" r:id="rId37"/>
    <p:sldId id="583" r:id="rId38"/>
    <p:sldId id="587" r:id="rId39"/>
    <p:sldId id="588" r:id="rId40"/>
    <p:sldId id="275" r:id="rId41"/>
    <p:sldId id="586" r:id="rId42"/>
    <p:sldId id="589" r:id="rId43"/>
    <p:sldId id="590" r:id="rId44"/>
    <p:sldId id="580" r:id="rId45"/>
    <p:sldId id="591" r:id="rId46"/>
    <p:sldId id="592" r:id="rId47"/>
    <p:sldId id="276" r:id="rId48"/>
    <p:sldId id="277" r:id="rId49"/>
    <p:sldId id="278" r:id="rId50"/>
    <p:sldId id="279" r:id="rId51"/>
    <p:sldId id="280" r:id="rId52"/>
    <p:sldId id="281" r:id="rId53"/>
    <p:sldId id="282" r:id="rId54"/>
    <p:sldId id="283" r:id="rId55"/>
    <p:sldId id="284" r:id="rId56"/>
    <p:sldId id="285" r:id="rId57"/>
    <p:sldId id="286" r:id="rId58"/>
    <p:sldId id="292" r:id="rId59"/>
    <p:sldId id="293" r:id="rId60"/>
    <p:sldId id="594" r:id="rId61"/>
    <p:sldId id="593" r:id="rId62"/>
    <p:sldId id="595" r:id="rId63"/>
    <p:sldId id="294" r:id="rId64"/>
    <p:sldId id="290" r:id="rId65"/>
    <p:sldId id="295" r:id="rId66"/>
    <p:sldId id="297" r:id="rId67"/>
    <p:sldId id="596" r:id="rId68"/>
    <p:sldId id="298" r:id="rId69"/>
    <p:sldId id="299" r:id="rId70"/>
    <p:sldId id="313" r:id="rId71"/>
    <p:sldId id="540" r:id="rId72"/>
    <p:sldId id="541" r:id="rId73"/>
    <p:sldId id="542" r:id="rId74"/>
    <p:sldId id="543" r:id="rId75"/>
    <p:sldId id="597" r:id="rId76"/>
    <p:sldId id="552" r:id="rId77"/>
    <p:sldId id="600" r:id="rId78"/>
    <p:sldId id="553" r:id="rId79"/>
    <p:sldId id="554" r:id="rId80"/>
    <p:sldId id="555" r:id="rId81"/>
    <p:sldId id="556" r:id="rId82"/>
    <p:sldId id="601" r:id="rId83"/>
    <p:sldId id="557" r:id="rId84"/>
    <p:sldId id="558" r:id="rId85"/>
    <p:sldId id="559" r:id="rId86"/>
    <p:sldId id="560" r:id="rId87"/>
    <p:sldId id="561" r:id="rId88"/>
    <p:sldId id="562" r:id="rId89"/>
    <p:sldId id="598" r:id="rId90"/>
    <p:sldId id="563" r:id="rId91"/>
    <p:sldId id="564" r:id="rId92"/>
    <p:sldId id="565" r:id="rId93"/>
    <p:sldId id="566" r:id="rId94"/>
    <p:sldId id="320" r:id="rId95"/>
    <p:sldId id="321" r:id="rId96"/>
    <p:sldId id="322" r:id="rId97"/>
    <p:sldId id="323" r:id="rId98"/>
    <p:sldId id="324" r:id="rId99"/>
    <p:sldId id="325" r:id="rId100"/>
    <p:sldId id="326" r:id="rId101"/>
    <p:sldId id="327" r:id="rId102"/>
    <p:sldId id="328" r:id="rId103"/>
    <p:sldId id="329" r:id="rId104"/>
    <p:sldId id="330" r:id="rId105"/>
    <p:sldId id="331" r:id="rId106"/>
    <p:sldId id="332" r:id="rId107"/>
    <p:sldId id="333" r:id="rId108"/>
    <p:sldId id="334" r:id="rId109"/>
    <p:sldId id="335" r:id="rId110"/>
    <p:sldId id="599" r:id="rId111"/>
    <p:sldId id="336" r:id="rId112"/>
    <p:sldId id="337" r:id="rId113"/>
    <p:sldId id="338" r:id="rId114"/>
    <p:sldId id="339" r:id="rId115"/>
    <p:sldId id="340" r:id="rId116"/>
    <p:sldId id="341" r:id="rId117"/>
    <p:sldId id="342" r:id="rId118"/>
    <p:sldId id="343" r:id="rId119"/>
    <p:sldId id="344" r:id="rId120"/>
    <p:sldId id="345" r:id="rId121"/>
    <p:sldId id="346" r:id="rId122"/>
    <p:sldId id="347" r:id="rId123"/>
    <p:sldId id="348" r:id="rId124"/>
    <p:sldId id="349" r:id="rId125"/>
    <p:sldId id="350" r:id="rId126"/>
    <p:sldId id="351" r:id="rId127"/>
    <p:sldId id="352" r:id="rId128"/>
    <p:sldId id="353" r:id="rId129"/>
    <p:sldId id="354" r:id="rId130"/>
    <p:sldId id="355" r:id="rId131"/>
    <p:sldId id="356" r:id="rId132"/>
    <p:sldId id="357" r:id="rId133"/>
    <p:sldId id="358" r:id="rId134"/>
    <p:sldId id="359" r:id="rId135"/>
    <p:sldId id="360" r:id="rId136"/>
    <p:sldId id="361" r:id="rId137"/>
    <p:sldId id="362" r:id="rId138"/>
    <p:sldId id="363" r:id="rId139"/>
    <p:sldId id="364" r:id="rId140"/>
    <p:sldId id="365" r:id="rId141"/>
    <p:sldId id="366" r:id="rId142"/>
    <p:sldId id="318" r:id="rId143"/>
    <p:sldId id="319" r:id="rId144"/>
  </p:sldIdLst>
  <p:sldSz cx="9144000" cy="6858000" type="screen4x3"/>
  <p:notesSz cx="6858000" cy="9144000"/>
  <p:defaultTextStyle>
    <a:defPPr>
      <a:defRPr lang="en-US">
        <a:uFillTx/>
      </a:defRPr>
    </a:defPPr>
    <a:lvl1pPr marL="0" algn="l" defTabSz="457200" rtl="0" eaLnBrk="1" latinLnBrk="0" hangingPunct="1">
      <a:defRPr sz="1800" kern="1200">
        <a:solidFill>
          <a:schemeClr val="tx1"/>
        </a:solidFill>
        <a:uFillTx/>
        <a:latin typeface="+mn-lt"/>
        <a:ea typeface="+mn-ea"/>
        <a:cs typeface="+mn-cs"/>
      </a:defRPr>
    </a:lvl1pPr>
    <a:lvl2pPr marL="457200" algn="l" defTabSz="457200" rtl="0" eaLnBrk="1" latinLnBrk="0" hangingPunct="1">
      <a:defRPr sz="1800" kern="1200">
        <a:solidFill>
          <a:schemeClr val="tx1"/>
        </a:solidFill>
        <a:uFillTx/>
        <a:latin typeface="+mn-lt"/>
        <a:ea typeface="+mn-ea"/>
        <a:cs typeface="+mn-cs"/>
      </a:defRPr>
    </a:lvl2pPr>
    <a:lvl3pPr marL="914400" algn="l" defTabSz="457200" rtl="0" eaLnBrk="1" latinLnBrk="0" hangingPunct="1">
      <a:defRPr sz="1800" kern="1200">
        <a:solidFill>
          <a:schemeClr val="tx1"/>
        </a:solidFill>
        <a:uFillTx/>
        <a:latin typeface="+mn-lt"/>
        <a:ea typeface="+mn-ea"/>
        <a:cs typeface="+mn-cs"/>
      </a:defRPr>
    </a:lvl3pPr>
    <a:lvl4pPr marL="1371600" algn="l" defTabSz="457200" rtl="0" eaLnBrk="1" latinLnBrk="0" hangingPunct="1">
      <a:defRPr sz="1800" kern="1200">
        <a:solidFill>
          <a:schemeClr val="tx1"/>
        </a:solidFill>
        <a:uFillTx/>
        <a:latin typeface="+mn-lt"/>
        <a:ea typeface="+mn-ea"/>
        <a:cs typeface="+mn-cs"/>
      </a:defRPr>
    </a:lvl4pPr>
    <a:lvl5pPr marL="1828800" algn="l" defTabSz="457200" rtl="0" eaLnBrk="1" latinLnBrk="0" hangingPunct="1">
      <a:defRPr sz="1800" kern="1200">
        <a:solidFill>
          <a:schemeClr val="tx1"/>
        </a:solidFill>
        <a:uFillTx/>
        <a:latin typeface="+mn-lt"/>
        <a:ea typeface="+mn-ea"/>
        <a:cs typeface="+mn-cs"/>
      </a:defRPr>
    </a:lvl5pPr>
    <a:lvl6pPr marL="2286000" algn="l" defTabSz="457200" rtl="0" eaLnBrk="1" latinLnBrk="0" hangingPunct="1">
      <a:defRPr sz="1800" kern="1200">
        <a:solidFill>
          <a:schemeClr val="tx1"/>
        </a:solidFill>
        <a:uFillTx/>
        <a:latin typeface="+mn-lt"/>
        <a:ea typeface="+mn-ea"/>
        <a:cs typeface="+mn-cs"/>
      </a:defRPr>
    </a:lvl6pPr>
    <a:lvl7pPr marL="2743200" algn="l" defTabSz="457200" rtl="0" eaLnBrk="1" latinLnBrk="0" hangingPunct="1">
      <a:defRPr sz="1800" kern="1200">
        <a:solidFill>
          <a:schemeClr val="tx1"/>
        </a:solidFill>
        <a:uFillTx/>
        <a:latin typeface="+mn-lt"/>
        <a:ea typeface="+mn-ea"/>
        <a:cs typeface="+mn-cs"/>
      </a:defRPr>
    </a:lvl7pPr>
    <a:lvl8pPr marL="3200400" algn="l" defTabSz="457200" rtl="0" eaLnBrk="1" latinLnBrk="0" hangingPunct="1">
      <a:defRPr sz="1800" kern="1200">
        <a:solidFill>
          <a:schemeClr val="tx1"/>
        </a:solidFill>
        <a:uFillTx/>
        <a:latin typeface="+mn-lt"/>
        <a:ea typeface="+mn-ea"/>
        <a:cs typeface="+mn-cs"/>
      </a:defRPr>
    </a:lvl8pPr>
    <a:lvl9pPr marL="3657600" algn="l" defTabSz="457200" rtl="0" eaLnBrk="1" latinLnBrk="0" hangingPunct="1">
      <a:defRPr sz="1800" kern="1200">
        <a:solidFill>
          <a:schemeClr val="tx1"/>
        </a:solidFill>
        <a:uFillTx/>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76"/>
  </p:normalViewPr>
  <p:slideViewPr>
    <p:cSldViewPr snapToGrid="0" snapToObjects="1">
      <p:cViewPr varScale="1">
        <p:scale>
          <a:sx n="131" d="100"/>
          <a:sy n="131" d="100"/>
        </p:scale>
        <p:origin x="-608" y="-104"/>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115" d="100"/>
          <a:sy n="115" d="100"/>
        </p:scale>
        <p:origin x="-3184"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120" Type="http://schemas.openxmlformats.org/officeDocument/2006/relationships/slide" Target="slides/slide118.xml"/><Relationship Id="rId121" Type="http://schemas.openxmlformats.org/officeDocument/2006/relationships/slide" Target="slides/slide119.xml"/><Relationship Id="rId122" Type="http://schemas.openxmlformats.org/officeDocument/2006/relationships/slide" Target="slides/slide120.xml"/><Relationship Id="rId123" Type="http://schemas.openxmlformats.org/officeDocument/2006/relationships/slide" Target="slides/slide121.xml"/><Relationship Id="rId124" Type="http://schemas.openxmlformats.org/officeDocument/2006/relationships/slide" Target="slides/slide122.xml"/><Relationship Id="rId125" Type="http://schemas.openxmlformats.org/officeDocument/2006/relationships/slide" Target="slides/slide123.xml"/><Relationship Id="rId126" Type="http://schemas.openxmlformats.org/officeDocument/2006/relationships/slide" Target="slides/slide124.xml"/><Relationship Id="rId127" Type="http://schemas.openxmlformats.org/officeDocument/2006/relationships/slide" Target="slides/slide125.xml"/><Relationship Id="rId128" Type="http://schemas.openxmlformats.org/officeDocument/2006/relationships/slide" Target="slides/slide126.xml"/><Relationship Id="rId129" Type="http://schemas.openxmlformats.org/officeDocument/2006/relationships/slide" Target="slides/slide12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slide" Target="slides/slide103.xml"/><Relationship Id="rId106" Type="http://schemas.openxmlformats.org/officeDocument/2006/relationships/slide" Target="slides/slide104.xml"/><Relationship Id="rId107" Type="http://schemas.openxmlformats.org/officeDocument/2006/relationships/slide" Target="slides/slide105.xml"/><Relationship Id="rId108" Type="http://schemas.openxmlformats.org/officeDocument/2006/relationships/slide" Target="slides/slide106.xml"/><Relationship Id="rId109" Type="http://schemas.openxmlformats.org/officeDocument/2006/relationships/slide" Target="slides/slide107.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00" Type="http://schemas.openxmlformats.org/officeDocument/2006/relationships/slide" Target="slides/slide98.xml"/><Relationship Id="rId150"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30" Type="http://schemas.openxmlformats.org/officeDocument/2006/relationships/slide" Target="slides/slide128.xml"/><Relationship Id="rId131" Type="http://schemas.openxmlformats.org/officeDocument/2006/relationships/slide" Target="slides/slide129.xml"/><Relationship Id="rId132" Type="http://schemas.openxmlformats.org/officeDocument/2006/relationships/slide" Target="slides/slide130.xml"/><Relationship Id="rId133" Type="http://schemas.openxmlformats.org/officeDocument/2006/relationships/slide" Target="slides/slide131.xml"/><Relationship Id="rId134" Type="http://schemas.openxmlformats.org/officeDocument/2006/relationships/slide" Target="slides/slide132.xml"/><Relationship Id="rId135" Type="http://schemas.openxmlformats.org/officeDocument/2006/relationships/slide" Target="slides/slide133.xml"/><Relationship Id="rId136" Type="http://schemas.openxmlformats.org/officeDocument/2006/relationships/slide" Target="slides/slide134.xml"/><Relationship Id="rId137" Type="http://schemas.openxmlformats.org/officeDocument/2006/relationships/slide" Target="slides/slide135.xml"/><Relationship Id="rId138" Type="http://schemas.openxmlformats.org/officeDocument/2006/relationships/slide" Target="slides/slide136.xml"/><Relationship Id="rId139" Type="http://schemas.openxmlformats.org/officeDocument/2006/relationships/slide" Target="slides/slide13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110" Type="http://schemas.openxmlformats.org/officeDocument/2006/relationships/slide" Target="slides/slide108.xml"/><Relationship Id="rId111" Type="http://schemas.openxmlformats.org/officeDocument/2006/relationships/slide" Target="slides/slide109.xml"/><Relationship Id="rId112" Type="http://schemas.openxmlformats.org/officeDocument/2006/relationships/slide" Target="slides/slide110.xml"/><Relationship Id="rId113" Type="http://schemas.openxmlformats.org/officeDocument/2006/relationships/slide" Target="slides/slide111.xml"/><Relationship Id="rId114" Type="http://schemas.openxmlformats.org/officeDocument/2006/relationships/slide" Target="slides/slide112.xml"/><Relationship Id="rId115" Type="http://schemas.openxmlformats.org/officeDocument/2006/relationships/slide" Target="slides/slide113.xml"/><Relationship Id="rId116" Type="http://schemas.openxmlformats.org/officeDocument/2006/relationships/slide" Target="slides/slide114.xml"/><Relationship Id="rId117" Type="http://schemas.openxmlformats.org/officeDocument/2006/relationships/slide" Target="slides/slide115.xml"/><Relationship Id="rId118" Type="http://schemas.openxmlformats.org/officeDocument/2006/relationships/slide" Target="slides/slide116.xml"/><Relationship Id="rId119" Type="http://schemas.openxmlformats.org/officeDocument/2006/relationships/slide" Target="slides/slide11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 Id="rId140" Type="http://schemas.openxmlformats.org/officeDocument/2006/relationships/slide" Target="slides/slide138.xml"/><Relationship Id="rId141" Type="http://schemas.openxmlformats.org/officeDocument/2006/relationships/slide" Target="slides/slide139.xml"/><Relationship Id="rId142" Type="http://schemas.openxmlformats.org/officeDocument/2006/relationships/slide" Target="slides/slide140.xml"/><Relationship Id="rId143" Type="http://schemas.openxmlformats.org/officeDocument/2006/relationships/slide" Target="slides/slide141.xml"/><Relationship Id="rId144" Type="http://schemas.openxmlformats.org/officeDocument/2006/relationships/slide" Target="slides/slide142.xml"/><Relationship Id="rId145" Type="http://schemas.openxmlformats.org/officeDocument/2006/relationships/notesMaster" Target="notesMasters/notesMaster1.xml"/><Relationship Id="rId146" Type="http://schemas.openxmlformats.org/officeDocument/2006/relationships/printerSettings" Target="printerSettings/printerSettings1.bin"/><Relationship Id="rId147" Type="http://schemas.openxmlformats.org/officeDocument/2006/relationships/presProps" Target="presProps.xml"/><Relationship Id="rId148" Type="http://schemas.openxmlformats.org/officeDocument/2006/relationships/viewProps" Target="viewProps.xml"/><Relationship Id="rId14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uFillTx/>
              </a:defRPr>
            </a:lvl1pPr>
          </a:lstStyle>
          <a:p>
            <a:endParaRPr lang="en-US">
              <a:uFillTx/>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uFillTx/>
              </a:defRPr>
            </a:lvl1pPr>
          </a:lstStyle>
          <a:p>
            <a:fld id="{D699FDA4-A46D-E84D-9F68-047CDFD31F19}" type="datetimeFigureOut">
              <a:rPr lang="en-US" smtClean="0">
                <a:uFillTx/>
              </a:rPr>
              <a:t>10/23/18</a:t>
            </a:fld>
            <a:endParaRPr lang="en-US">
              <a:uFillTx/>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srgbClr val="000000"/>
            </a:solidFill>
          </a:ln>
        </p:spPr>
        <p:txBody>
          <a:bodyPr vert="horz" lIns="91440" tIns="45720" rIns="91440" bIns="45720" rtlCol="0" anchor="ctr"/>
          <a:lstStyle/>
          <a:p>
            <a:endParaRPr lang="en-US">
              <a:uFillTx/>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uFillTx/>
              </a:defRPr>
            </a:lvl1pPr>
          </a:lstStyle>
          <a:p>
            <a:endParaRPr lang="en-US">
              <a:uFillTx/>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uFillTx/>
              </a:defRPr>
            </a:lvl1pPr>
          </a:lstStyle>
          <a:p>
            <a:fld id="{4D04FC11-5EF7-3644-94FC-8E6F52BBD293}" type="slidenum">
              <a:rPr lang="en-US" smtClean="0">
                <a:uFillTx/>
              </a:rPr>
              <a:t>‹#›</a:t>
            </a:fld>
            <a:endParaRPr lang="en-US">
              <a:uFillTx/>
            </a:endParaRPr>
          </a:p>
        </p:txBody>
      </p:sp>
    </p:spTree>
    <p:extLst>
      <p:ext uri="{BB962C8B-B14F-4D97-AF65-F5344CB8AC3E}">
        <p14:creationId xmlns:p14="http://schemas.microsoft.com/office/powerpoint/2010/main" val="14071977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uFillTx/>
        <a:latin typeface="+mn-lt"/>
        <a:ea typeface="+mn-ea"/>
        <a:cs typeface="+mn-cs"/>
      </a:defRPr>
    </a:lvl1pPr>
    <a:lvl2pPr marL="457200" algn="l" defTabSz="457200" rtl="0" eaLnBrk="1" latinLnBrk="0" hangingPunct="1">
      <a:defRPr sz="1200" kern="1200">
        <a:solidFill>
          <a:schemeClr val="tx1"/>
        </a:solidFill>
        <a:uFillTx/>
        <a:latin typeface="+mn-lt"/>
        <a:ea typeface="+mn-ea"/>
        <a:cs typeface="+mn-cs"/>
      </a:defRPr>
    </a:lvl2pPr>
    <a:lvl3pPr marL="914400" algn="l" defTabSz="457200" rtl="0" eaLnBrk="1" latinLnBrk="0" hangingPunct="1">
      <a:defRPr sz="1200" kern="1200">
        <a:solidFill>
          <a:schemeClr val="tx1"/>
        </a:solidFill>
        <a:uFillTx/>
        <a:latin typeface="+mn-lt"/>
        <a:ea typeface="+mn-ea"/>
        <a:cs typeface="+mn-cs"/>
      </a:defRPr>
    </a:lvl3pPr>
    <a:lvl4pPr marL="1371600" algn="l" defTabSz="457200" rtl="0" eaLnBrk="1" latinLnBrk="0" hangingPunct="1">
      <a:defRPr sz="1200" kern="1200">
        <a:solidFill>
          <a:schemeClr val="tx1"/>
        </a:solidFill>
        <a:uFillTx/>
        <a:latin typeface="+mn-lt"/>
        <a:ea typeface="+mn-ea"/>
        <a:cs typeface="+mn-cs"/>
      </a:defRPr>
    </a:lvl4pPr>
    <a:lvl5pPr marL="1828800" algn="l" defTabSz="457200" rtl="0" eaLnBrk="1" latinLnBrk="0" hangingPunct="1">
      <a:defRPr sz="1200" kern="1200">
        <a:solidFill>
          <a:schemeClr val="tx1"/>
        </a:solidFill>
        <a:uFillTx/>
        <a:latin typeface="+mn-lt"/>
        <a:ea typeface="+mn-ea"/>
        <a:cs typeface="+mn-cs"/>
      </a:defRPr>
    </a:lvl5pPr>
    <a:lvl6pPr marL="2286000" algn="l" defTabSz="457200" rtl="0" eaLnBrk="1" latinLnBrk="0" hangingPunct="1">
      <a:defRPr sz="1200" kern="1200">
        <a:solidFill>
          <a:schemeClr val="tx1"/>
        </a:solidFill>
        <a:uFillTx/>
        <a:latin typeface="+mn-lt"/>
        <a:ea typeface="+mn-ea"/>
        <a:cs typeface="+mn-cs"/>
      </a:defRPr>
    </a:lvl6pPr>
    <a:lvl7pPr marL="2743200" algn="l" defTabSz="457200" rtl="0" eaLnBrk="1" latinLnBrk="0" hangingPunct="1">
      <a:defRPr sz="1200" kern="1200">
        <a:solidFill>
          <a:schemeClr val="tx1"/>
        </a:solidFill>
        <a:uFillTx/>
        <a:latin typeface="+mn-lt"/>
        <a:ea typeface="+mn-ea"/>
        <a:cs typeface="+mn-cs"/>
      </a:defRPr>
    </a:lvl7pPr>
    <a:lvl8pPr marL="3200400" algn="l" defTabSz="457200" rtl="0" eaLnBrk="1" latinLnBrk="0" hangingPunct="1">
      <a:defRPr sz="1200" kern="1200">
        <a:solidFill>
          <a:schemeClr val="tx1"/>
        </a:solidFill>
        <a:uFillTx/>
        <a:latin typeface="+mn-lt"/>
        <a:ea typeface="+mn-ea"/>
        <a:cs typeface="+mn-cs"/>
      </a:defRPr>
    </a:lvl8pPr>
    <a:lvl9pPr marL="3657600" algn="l" defTabSz="457200" rtl="0" eaLnBrk="1" latinLnBrk="0" hangingPunct="1">
      <a:defRPr sz="1200" kern="1200">
        <a:solidFill>
          <a:schemeClr val="tx1"/>
        </a:solidFill>
        <a:uFillTx/>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3.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4.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5.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6.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7.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8.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9.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5.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0.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3.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4.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5.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6.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7.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8.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9.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0.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4124FC-41DC-634E-82B4-9EEF0BB4E6C3}" type="slidenum">
              <a:rPr lang="en-US"/>
              <a:pPr/>
              <a:t>1</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129279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41DC2A2-F447-DB47-82C1-7BD648272749}" type="slidenum">
              <a:rPr lang="en-US">
                <a:uFillTx/>
              </a:rPr>
              <a:pPr/>
              <a:t>14</a:t>
            </a:fld>
            <a:endParaRPr lang="en-US">
              <a:uFillTx/>
            </a:endParaRPr>
          </a:p>
        </p:txBody>
      </p:sp>
      <p:sp>
        <p:nvSpPr>
          <p:cNvPr id="1509378" name="Rectangle 2"/>
          <p:cNvSpPr>
            <a:spLocks noGrp="1" noRot="1" noChangeAspect="1" noChangeArrowheads="1" noTextEdit="1"/>
          </p:cNvSpPr>
          <p:nvPr>
            <p:ph type="sldImg"/>
          </p:nvPr>
        </p:nvSpPr>
        <p:spPr/>
      </p:sp>
      <p:sp>
        <p:nvSpPr>
          <p:cNvPr id="1509379"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6"/>
        <p:cNvGrpSpPr/>
        <p:nvPr/>
      </p:nvGrpSpPr>
      <p:grpSpPr>
        <a:xfrm>
          <a:off x="0" y="0"/>
          <a:ext cx="0" cy="0"/>
          <a:chOff x="0" y="0"/>
          <a:chExt cx="0" cy="0"/>
        </a:xfrm>
      </p:grpSpPr>
      <p:sp>
        <p:nvSpPr>
          <p:cNvPr id="1827" name="Google Shape;1827;g3726439b4c_0_39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828" name="Google Shape;1828;g3726439b4c_0_397: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558211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6"/>
        <p:cNvGrpSpPr/>
        <p:nvPr/>
      </p:nvGrpSpPr>
      <p:grpSpPr>
        <a:xfrm>
          <a:off x="0" y="0"/>
          <a:ext cx="0" cy="0"/>
          <a:chOff x="0" y="0"/>
          <a:chExt cx="0" cy="0"/>
        </a:xfrm>
      </p:grpSpPr>
      <p:sp>
        <p:nvSpPr>
          <p:cNvPr id="1847" name="Google Shape;1847;g3726439b4c_0_41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Seems kind of obvious, but even if it’s obvious what you *want* to do, it’s not always obvious how to provably get the correct value out of what you want to do</a:t>
            </a:r>
            <a:endParaRPr/>
          </a:p>
        </p:txBody>
      </p:sp>
      <p:sp>
        <p:nvSpPr>
          <p:cNvPr id="1848" name="Google Shape;1848;g3726439b4c_0_416: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732175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3"/>
        <p:cNvGrpSpPr/>
        <p:nvPr/>
      </p:nvGrpSpPr>
      <p:grpSpPr>
        <a:xfrm>
          <a:off x="0" y="0"/>
          <a:ext cx="0" cy="0"/>
          <a:chOff x="0" y="0"/>
          <a:chExt cx="0" cy="0"/>
        </a:xfrm>
      </p:grpSpPr>
      <p:sp>
        <p:nvSpPr>
          <p:cNvPr id="1854" name="Google Shape;1854;g3726439b4c_0_42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855" name="Google Shape;1855;g3726439b4c_0_42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001994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4"/>
        <p:cNvGrpSpPr/>
        <p:nvPr/>
      </p:nvGrpSpPr>
      <p:grpSpPr>
        <a:xfrm>
          <a:off x="0" y="0"/>
          <a:ext cx="0" cy="0"/>
          <a:chOff x="0" y="0"/>
          <a:chExt cx="0" cy="0"/>
        </a:xfrm>
      </p:grpSpPr>
      <p:sp>
        <p:nvSpPr>
          <p:cNvPr id="1875" name="Google Shape;1875;g3726439b4c_0_44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876" name="Google Shape;1876;g3726439b4c_0_44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520195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5"/>
        <p:cNvGrpSpPr/>
        <p:nvPr/>
      </p:nvGrpSpPr>
      <p:grpSpPr>
        <a:xfrm>
          <a:off x="0" y="0"/>
          <a:ext cx="0" cy="0"/>
          <a:chOff x="0" y="0"/>
          <a:chExt cx="0" cy="0"/>
        </a:xfrm>
      </p:grpSpPr>
      <p:sp>
        <p:nvSpPr>
          <p:cNvPr id="1896" name="Google Shape;1896;g3726439b4c_0_46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897" name="Google Shape;1897;g3726439b4c_0_46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181205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2"/>
        <p:cNvGrpSpPr/>
        <p:nvPr/>
      </p:nvGrpSpPr>
      <p:grpSpPr>
        <a:xfrm>
          <a:off x="0" y="0"/>
          <a:ext cx="0" cy="0"/>
          <a:chOff x="0" y="0"/>
          <a:chExt cx="0" cy="0"/>
        </a:xfrm>
      </p:grpSpPr>
      <p:sp>
        <p:nvSpPr>
          <p:cNvPr id="1903" name="Google Shape;1903;g3726439b4c_0_46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904" name="Google Shape;1904;g3726439b4c_0_468: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797318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9"/>
        <p:cNvGrpSpPr/>
        <p:nvPr/>
      </p:nvGrpSpPr>
      <p:grpSpPr>
        <a:xfrm>
          <a:off x="0" y="0"/>
          <a:ext cx="0" cy="0"/>
          <a:chOff x="0" y="0"/>
          <a:chExt cx="0" cy="0"/>
        </a:xfrm>
      </p:grpSpPr>
      <p:sp>
        <p:nvSpPr>
          <p:cNvPr id="1910" name="Google Shape;1910;g3726439b4c_0_47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911" name="Google Shape;1911;g3726439b4c_0_474: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289183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6"/>
        <p:cNvGrpSpPr/>
        <p:nvPr/>
      </p:nvGrpSpPr>
      <p:grpSpPr>
        <a:xfrm>
          <a:off x="0" y="0"/>
          <a:ext cx="0" cy="0"/>
          <a:chOff x="0" y="0"/>
          <a:chExt cx="0" cy="0"/>
        </a:xfrm>
      </p:grpSpPr>
      <p:sp>
        <p:nvSpPr>
          <p:cNvPr id="1917" name="Google Shape;1917;g3726439b4c_0_48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918" name="Google Shape;1918;g3726439b4c_0_480: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957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5C271DE-3536-C04F-9C66-BB388263F887}" type="slidenum">
              <a:rPr lang="en-US">
                <a:uFillTx/>
              </a:rPr>
              <a:pPr/>
              <a:t>15</a:t>
            </a:fld>
            <a:endParaRPr lang="en-US">
              <a:uFillTx/>
            </a:endParaRPr>
          </a:p>
        </p:txBody>
      </p:sp>
      <p:sp>
        <p:nvSpPr>
          <p:cNvPr id="1507330" name="Rectangle 2"/>
          <p:cNvSpPr>
            <a:spLocks noGrp="1" noRot="1" noChangeAspect="1" noChangeArrowheads="1" noTextEdit="1"/>
          </p:cNvSpPr>
          <p:nvPr>
            <p:ph type="sldImg"/>
          </p:nvPr>
        </p:nvSpPr>
        <p:spPr/>
      </p:sp>
      <p:sp>
        <p:nvSpPr>
          <p:cNvPr id="1507331"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8E67845-F49A-2C42-A37E-94DCBAD38478}" type="slidenum">
              <a:rPr lang="en-US">
                <a:uFillTx/>
              </a:rPr>
              <a:pPr/>
              <a:t>16</a:t>
            </a:fld>
            <a:endParaRPr lang="en-US">
              <a:uFillTx/>
            </a:endParaRPr>
          </a:p>
        </p:txBody>
      </p:sp>
      <p:sp>
        <p:nvSpPr>
          <p:cNvPr id="1484802" name="Rectangle 2"/>
          <p:cNvSpPr>
            <a:spLocks noGrp="1" noRot="1" noChangeAspect="1" noChangeArrowheads="1" noTextEdit="1"/>
          </p:cNvSpPr>
          <p:nvPr>
            <p:ph type="sldImg"/>
          </p:nvPr>
        </p:nvSpPr>
        <p:spPr/>
      </p:sp>
      <p:sp>
        <p:nvSpPr>
          <p:cNvPr id="1484803"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9D69650-7134-8C4D-A3FE-9F84769FEAC7}" type="slidenum">
              <a:rPr lang="en-US">
                <a:uFillTx/>
              </a:rPr>
              <a:pPr/>
              <a:t>17</a:t>
            </a:fld>
            <a:endParaRPr lang="en-US">
              <a:uFillTx/>
            </a:endParaRPr>
          </a:p>
        </p:txBody>
      </p:sp>
      <p:sp>
        <p:nvSpPr>
          <p:cNvPr id="1512450" name="Rectangle 2"/>
          <p:cNvSpPr>
            <a:spLocks noGrp="1" noRot="1" noChangeAspect="1" noChangeArrowheads="1" noTextEdit="1"/>
          </p:cNvSpPr>
          <p:nvPr>
            <p:ph type="sldImg"/>
          </p:nvPr>
        </p:nvSpPr>
        <p:spPr/>
      </p:sp>
      <p:sp>
        <p:nvSpPr>
          <p:cNvPr id="1512451"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E7D767A-E795-2B45-A279-9AEBDA6F1EB5}" type="slidenum">
              <a:rPr lang="en-US">
                <a:uFillTx/>
              </a:rPr>
              <a:pPr/>
              <a:t>27</a:t>
            </a:fld>
            <a:endParaRPr lang="en-US">
              <a:uFillTx/>
            </a:endParaRPr>
          </a:p>
        </p:txBody>
      </p:sp>
      <p:sp>
        <p:nvSpPr>
          <p:cNvPr id="1491970" name="Rectangle 2"/>
          <p:cNvSpPr>
            <a:spLocks noGrp="1" noRot="1" noChangeAspect="1" noChangeArrowheads="1" noTextEdit="1"/>
          </p:cNvSpPr>
          <p:nvPr>
            <p:ph type="sldImg"/>
          </p:nvPr>
        </p:nvSpPr>
        <p:spPr/>
      </p:sp>
      <p:sp>
        <p:nvSpPr>
          <p:cNvPr id="1491971"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ED4CF67-7D03-084C-B57D-07928314C306}" type="slidenum">
              <a:rPr lang="en-US">
                <a:uFillTx/>
              </a:rPr>
              <a:pPr/>
              <a:t>31</a:t>
            </a:fld>
            <a:endParaRPr lang="en-US">
              <a:uFillTx/>
            </a:endParaRPr>
          </a:p>
        </p:txBody>
      </p:sp>
      <p:sp>
        <p:nvSpPr>
          <p:cNvPr id="1513474" name="Rectangle 2"/>
          <p:cNvSpPr>
            <a:spLocks noGrp="1" noRot="1" noChangeAspect="1" noChangeArrowheads="1" noTextEdit="1"/>
          </p:cNvSpPr>
          <p:nvPr>
            <p:ph type="sldImg"/>
          </p:nvPr>
        </p:nvSpPr>
        <p:spPr/>
      </p:sp>
      <p:sp>
        <p:nvSpPr>
          <p:cNvPr id="1513475"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4F13290-BD01-604E-9D58-EC1DFC586344}" type="slidenum">
              <a:rPr lang="en-US">
                <a:uFillTx/>
              </a:rPr>
              <a:pPr/>
              <a:t>32</a:t>
            </a:fld>
            <a:endParaRPr lang="en-US">
              <a:uFillTx/>
            </a:endParaRPr>
          </a:p>
        </p:txBody>
      </p:sp>
      <p:sp>
        <p:nvSpPr>
          <p:cNvPr id="1488898" name="Rectangle 2"/>
          <p:cNvSpPr>
            <a:spLocks noGrp="1" noRot="1" noChangeAspect="1" noChangeArrowheads="1" noTextEdit="1"/>
          </p:cNvSpPr>
          <p:nvPr>
            <p:ph type="sldImg"/>
          </p:nvPr>
        </p:nvSpPr>
        <p:spPr/>
      </p:sp>
      <p:sp>
        <p:nvSpPr>
          <p:cNvPr id="1488899" name="Rectangle 3"/>
          <p:cNvSpPr>
            <a:spLocks noGrp="1" noChangeArrowheads="1"/>
          </p:cNvSpPr>
          <p:nvPr>
            <p:ph type="body" idx="1"/>
          </p:nvPr>
        </p:nvSpPr>
        <p:spPr/>
        <p:txBody>
          <a:bodyPr/>
          <a:lstStyle/>
          <a:p>
            <a:endParaRPr lang="en-US" baseline="0">
              <a:uFillTx/>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762453A-D5CA-EE4C-8EC7-6D085669A729}" type="slidenum">
              <a:rPr lang="en-US">
                <a:uFillTx/>
              </a:rPr>
              <a:pPr/>
              <a:t>33</a:t>
            </a:fld>
            <a:endParaRPr lang="en-US">
              <a:uFillTx/>
            </a:endParaRPr>
          </a:p>
        </p:txBody>
      </p:sp>
      <p:sp>
        <p:nvSpPr>
          <p:cNvPr id="1517570" name="Rectangle 2"/>
          <p:cNvSpPr>
            <a:spLocks noGrp="1" noRot="1" noChangeAspect="1" noChangeArrowheads="1" noTextEdit="1"/>
          </p:cNvSpPr>
          <p:nvPr>
            <p:ph type="sldImg"/>
          </p:nvPr>
        </p:nvSpPr>
        <p:spPr/>
      </p:sp>
      <p:sp>
        <p:nvSpPr>
          <p:cNvPr id="1517571"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B8FCA8E-B88C-FF40-92E9-B5DA8F949DFE}" type="slidenum">
              <a:rPr lang="en-US">
                <a:uFillTx/>
              </a:rPr>
              <a:pPr/>
              <a:t>34</a:t>
            </a:fld>
            <a:endParaRPr lang="en-US">
              <a:uFillTx/>
            </a:endParaRPr>
          </a:p>
        </p:txBody>
      </p:sp>
      <p:sp>
        <p:nvSpPr>
          <p:cNvPr id="1544194" name="Rectangle 2"/>
          <p:cNvSpPr>
            <a:spLocks noGrp="1" noRot="1" noChangeAspect="1" noChangeArrowheads="1" noTextEdit="1"/>
          </p:cNvSpPr>
          <p:nvPr>
            <p:ph type="sldImg"/>
          </p:nvPr>
        </p:nvSpPr>
        <p:spPr/>
      </p:sp>
      <p:sp>
        <p:nvSpPr>
          <p:cNvPr id="1544195"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357D0F3-70A1-9D44-A3CF-6B3BCE7A9649}" type="slidenum">
              <a:rPr lang="en-US">
                <a:uFillTx/>
              </a:rPr>
              <a:pPr/>
              <a:t>39</a:t>
            </a:fld>
            <a:endParaRPr lang="en-US">
              <a:uFillTx/>
            </a:endParaRPr>
          </a:p>
        </p:txBody>
      </p:sp>
      <p:sp>
        <p:nvSpPr>
          <p:cNvPr id="1519618" name="Rectangle 2"/>
          <p:cNvSpPr>
            <a:spLocks noGrp="1" noRot="1" noChangeAspect="1" noChangeArrowheads="1" noTextEdit="1"/>
          </p:cNvSpPr>
          <p:nvPr>
            <p:ph type="sldImg"/>
          </p:nvPr>
        </p:nvSpPr>
        <p:spPr/>
      </p:sp>
      <p:sp>
        <p:nvSpPr>
          <p:cNvPr id="1519619"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23CCD4A-CC96-E14E-8727-0115F87F67DD}" type="slidenum">
              <a:rPr lang="en-US">
                <a:uFillTx/>
              </a:rPr>
              <a:pPr/>
              <a:t>2</a:t>
            </a:fld>
            <a:endParaRPr lang="en-US" dirty="0">
              <a:uFillTx/>
            </a:endParaRPr>
          </a:p>
        </p:txBody>
      </p:sp>
      <p:sp>
        <p:nvSpPr>
          <p:cNvPr id="1477634" name="Rectangle 2"/>
          <p:cNvSpPr>
            <a:spLocks noGrp="1" noRot="1" noChangeAspect="1" noChangeArrowheads="1" noTextEdit="1"/>
          </p:cNvSpPr>
          <p:nvPr>
            <p:ph type="sldImg"/>
          </p:nvPr>
        </p:nvSpPr>
        <p:spPr/>
      </p:sp>
      <p:sp>
        <p:nvSpPr>
          <p:cNvPr id="1477635" name="Rectangle 3"/>
          <p:cNvSpPr>
            <a:spLocks noGrp="1" noChangeArrowheads="1"/>
          </p:cNvSpPr>
          <p:nvPr>
            <p:ph type="body" idx="1"/>
          </p:nvPr>
        </p:nvSpPr>
        <p:spPr/>
        <p:txBody>
          <a:bodyPr/>
          <a:lstStyle/>
          <a:p>
            <a:endParaRPr lang="en-US" dirty="0">
              <a:uFillTx/>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CF80002-3060-BF47-88E6-A8A1055BCED3}" type="slidenum">
              <a:rPr lang="en-US">
                <a:uFillTx/>
              </a:rPr>
              <a:pPr/>
              <a:t>43</a:t>
            </a:fld>
            <a:endParaRPr lang="en-US">
              <a:uFillTx/>
            </a:endParaRPr>
          </a:p>
        </p:txBody>
      </p:sp>
      <p:sp>
        <p:nvSpPr>
          <p:cNvPr id="1490946" name="Rectangle 2"/>
          <p:cNvSpPr>
            <a:spLocks noGrp="1" noRot="1" noChangeAspect="1" noChangeArrowheads="1" noTextEdit="1"/>
          </p:cNvSpPr>
          <p:nvPr>
            <p:ph type="sldImg"/>
          </p:nvPr>
        </p:nvSpPr>
        <p:spPr/>
      </p:sp>
      <p:sp>
        <p:nvSpPr>
          <p:cNvPr id="1490947"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7FEB79-E9A3-AD41-94FE-43BBE0209AEC}" type="slidenum">
              <a:rPr lang="en-US"/>
              <a:pPr/>
              <a:t>45</a:t>
            </a:fld>
            <a:endParaRPr lang="en-US"/>
          </a:p>
        </p:txBody>
      </p:sp>
      <p:sp>
        <p:nvSpPr>
          <p:cNvPr id="1501186" name="Rectangle 2"/>
          <p:cNvSpPr>
            <a:spLocks noGrp="1" noRot="1" noChangeAspect="1" noChangeArrowheads="1" noTextEdit="1"/>
          </p:cNvSpPr>
          <p:nvPr>
            <p:ph type="sldImg"/>
          </p:nvPr>
        </p:nvSpPr>
        <p:spPr>
          <a:ln/>
        </p:spPr>
      </p:sp>
      <p:sp>
        <p:nvSpPr>
          <p:cNvPr id="1501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2B8A9DB-DACB-5D4B-B992-89192AF7F58F}" type="slidenum">
              <a:rPr lang="en-US">
                <a:uFillTx/>
              </a:rPr>
              <a:pPr/>
              <a:t>46</a:t>
            </a:fld>
            <a:endParaRPr lang="en-US">
              <a:uFillTx/>
            </a:endParaRPr>
          </a:p>
        </p:txBody>
      </p:sp>
      <p:sp>
        <p:nvSpPr>
          <p:cNvPr id="1487874" name="Rectangle 2"/>
          <p:cNvSpPr>
            <a:spLocks noGrp="1" noRot="1" noChangeAspect="1" noChangeArrowheads="1" noTextEdit="1"/>
          </p:cNvSpPr>
          <p:nvPr>
            <p:ph type="sldImg"/>
          </p:nvPr>
        </p:nvSpPr>
        <p:spPr/>
      </p:sp>
      <p:sp>
        <p:nvSpPr>
          <p:cNvPr id="1487875"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5C5C3D7-2B2E-BD4B-9C82-6A9D6B27C168}" type="slidenum">
              <a:rPr lang="en-US">
                <a:uFillTx/>
              </a:rPr>
              <a:pPr/>
              <a:t>47</a:t>
            </a:fld>
            <a:endParaRPr lang="en-US">
              <a:uFillTx/>
            </a:endParaRPr>
          </a:p>
        </p:txBody>
      </p:sp>
      <p:sp>
        <p:nvSpPr>
          <p:cNvPr id="1496066" name="Rectangle 2"/>
          <p:cNvSpPr>
            <a:spLocks noGrp="1" noRot="1" noChangeAspect="1" noChangeArrowheads="1" noTextEdit="1"/>
          </p:cNvSpPr>
          <p:nvPr>
            <p:ph type="sldImg"/>
          </p:nvPr>
        </p:nvSpPr>
        <p:spPr/>
      </p:sp>
      <p:sp>
        <p:nvSpPr>
          <p:cNvPr id="1496067"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59059E2-7191-5842-B594-9E33BE3E5CB7}" type="slidenum">
              <a:rPr lang="en-US">
                <a:uFillTx/>
              </a:rPr>
              <a:pPr/>
              <a:t>48</a:t>
            </a:fld>
            <a:endParaRPr lang="en-US">
              <a:uFillTx/>
            </a:endParaRPr>
          </a:p>
        </p:txBody>
      </p:sp>
      <p:sp>
        <p:nvSpPr>
          <p:cNvPr id="1497090" name="Rectangle 2"/>
          <p:cNvSpPr>
            <a:spLocks noGrp="1" noRot="1" noChangeAspect="1" noChangeArrowheads="1" noTextEdit="1"/>
          </p:cNvSpPr>
          <p:nvPr>
            <p:ph type="sldImg"/>
          </p:nvPr>
        </p:nvSpPr>
        <p:spPr/>
      </p:sp>
      <p:sp>
        <p:nvSpPr>
          <p:cNvPr id="1497091"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59059E2-7191-5842-B594-9E33BE3E5CB7}" type="slidenum">
              <a:rPr lang="en-US">
                <a:uFillTx/>
              </a:rPr>
              <a:pPr/>
              <a:t>49</a:t>
            </a:fld>
            <a:endParaRPr lang="en-US">
              <a:uFillTx/>
            </a:endParaRPr>
          </a:p>
        </p:txBody>
      </p:sp>
      <p:sp>
        <p:nvSpPr>
          <p:cNvPr id="1497090" name="Rectangle 2"/>
          <p:cNvSpPr>
            <a:spLocks noGrp="1" noRot="1" noChangeAspect="1" noChangeArrowheads="1" noTextEdit="1"/>
          </p:cNvSpPr>
          <p:nvPr>
            <p:ph type="sldImg"/>
          </p:nvPr>
        </p:nvSpPr>
        <p:spPr/>
      </p:sp>
      <p:sp>
        <p:nvSpPr>
          <p:cNvPr id="1497091"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7E18093-9136-3043-909B-F56AA749C4EC}" type="slidenum">
              <a:rPr lang="en-US">
                <a:uFillTx/>
              </a:rPr>
              <a:pPr/>
              <a:t>50</a:t>
            </a:fld>
            <a:endParaRPr lang="en-US">
              <a:uFillTx/>
            </a:endParaRPr>
          </a:p>
        </p:txBody>
      </p:sp>
      <p:sp>
        <p:nvSpPr>
          <p:cNvPr id="1498114" name="Rectangle 2"/>
          <p:cNvSpPr>
            <a:spLocks noGrp="1" noRot="1" noChangeAspect="1" noChangeArrowheads="1" noTextEdit="1"/>
          </p:cNvSpPr>
          <p:nvPr>
            <p:ph type="sldImg"/>
          </p:nvPr>
        </p:nvSpPr>
        <p:spPr/>
      </p:sp>
      <p:sp>
        <p:nvSpPr>
          <p:cNvPr id="1498115"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9093CBE-BEA5-EF49-AF8D-D04F4D03FE95}" type="slidenum">
              <a:rPr lang="en-US">
                <a:uFillTx/>
              </a:rPr>
              <a:pPr/>
              <a:t>51</a:t>
            </a:fld>
            <a:endParaRPr lang="en-US">
              <a:uFillTx/>
            </a:endParaRPr>
          </a:p>
        </p:txBody>
      </p:sp>
      <p:sp>
        <p:nvSpPr>
          <p:cNvPr id="1499138" name="Rectangle 2"/>
          <p:cNvSpPr>
            <a:spLocks noGrp="1" noRot="1" noChangeAspect="1" noChangeArrowheads="1" noTextEdit="1"/>
          </p:cNvSpPr>
          <p:nvPr>
            <p:ph type="sldImg"/>
          </p:nvPr>
        </p:nvSpPr>
        <p:spPr/>
      </p:sp>
      <p:sp>
        <p:nvSpPr>
          <p:cNvPr id="1499139"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9093CBE-BEA5-EF49-AF8D-D04F4D03FE95}" type="slidenum">
              <a:rPr lang="en-US">
                <a:uFillTx/>
              </a:rPr>
              <a:pPr/>
              <a:t>52</a:t>
            </a:fld>
            <a:endParaRPr lang="en-US">
              <a:uFillTx/>
            </a:endParaRPr>
          </a:p>
        </p:txBody>
      </p:sp>
      <p:sp>
        <p:nvSpPr>
          <p:cNvPr id="1499138" name="Rectangle 2"/>
          <p:cNvSpPr>
            <a:spLocks noGrp="1" noRot="1" noChangeAspect="1" noChangeArrowheads="1" noTextEdit="1"/>
          </p:cNvSpPr>
          <p:nvPr>
            <p:ph type="sldImg"/>
          </p:nvPr>
        </p:nvSpPr>
        <p:spPr/>
      </p:sp>
      <p:sp>
        <p:nvSpPr>
          <p:cNvPr id="1499139"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9093CBE-BEA5-EF49-AF8D-D04F4D03FE95}" type="slidenum">
              <a:rPr lang="en-US">
                <a:uFillTx/>
              </a:rPr>
              <a:pPr/>
              <a:t>53</a:t>
            </a:fld>
            <a:endParaRPr lang="en-US">
              <a:uFillTx/>
            </a:endParaRPr>
          </a:p>
        </p:txBody>
      </p:sp>
      <p:sp>
        <p:nvSpPr>
          <p:cNvPr id="1499138" name="Rectangle 2"/>
          <p:cNvSpPr>
            <a:spLocks noGrp="1" noRot="1" noChangeAspect="1" noChangeArrowheads="1" noTextEdit="1"/>
          </p:cNvSpPr>
          <p:nvPr>
            <p:ph type="sldImg"/>
          </p:nvPr>
        </p:nvSpPr>
        <p:spPr/>
      </p:sp>
      <p:sp>
        <p:nvSpPr>
          <p:cNvPr id="1499139"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38C74CA-1B17-374E-9BEB-7AEEBF331426}" type="slidenum">
              <a:rPr lang="en-US">
                <a:uFillTx/>
              </a:rPr>
              <a:pPr/>
              <a:t>3</a:t>
            </a:fld>
            <a:endParaRPr lang="en-US" dirty="0">
              <a:uFillTx/>
            </a:endParaRPr>
          </a:p>
        </p:txBody>
      </p:sp>
      <p:sp>
        <p:nvSpPr>
          <p:cNvPr id="1478658" name="Rectangle 2"/>
          <p:cNvSpPr>
            <a:spLocks noGrp="1" noRot="1" noChangeAspect="1" noChangeArrowheads="1" noTextEdit="1"/>
          </p:cNvSpPr>
          <p:nvPr>
            <p:ph type="sldImg"/>
          </p:nvPr>
        </p:nvSpPr>
        <p:spPr/>
      </p:sp>
      <p:sp>
        <p:nvSpPr>
          <p:cNvPr id="1478659" name="Rectangle 3"/>
          <p:cNvSpPr>
            <a:spLocks noGrp="1" noChangeArrowheads="1"/>
          </p:cNvSpPr>
          <p:nvPr>
            <p:ph type="body" idx="1"/>
          </p:nvPr>
        </p:nvSpPr>
        <p:spPr/>
        <p:txBody>
          <a:bodyPr/>
          <a:lstStyle/>
          <a:p>
            <a:endParaRPr lang="en-US" dirty="0">
              <a:uFillTx/>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69ABF00-12C6-BB4A-A34D-1003B30CDB46}" type="slidenum">
              <a:rPr lang="en-US">
                <a:uFillTx/>
              </a:rPr>
              <a:pPr/>
              <a:t>54</a:t>
            </a:fld>
            <a:endParaRPr lang="en-US">
              <a:uFillTx/>
            </a:endParaRPr>
          </a:p>
        </p:txBody>
      </p:sp>
      <p:sp>
        <p:nvSpPr>
          <p:cNvPr id="1500162" name="Rectangle 2"/>
          <p:cNvSpPr>
            <a:spLocks noGrp="1" noRot="1" noChangeAspect="1" noChangeArrowheads="1" noTextEdit="1"/>
          </p:cNvSpPr>
          <p:nvPr>
            <p:ph type="sldImg"/>
          </p:nvPr>
        </p:nvSpPr>
        <p:spPr/>
      </p:sp>
      <p:sp>
        <p:nvSpPr>
          <p:cNvPr id="1500163"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3B55E0C-5BEF-0E4F-BA93-A1EB51FE1216}" type="slidenum">
              <a:rPr lang="en-US">
                <a:uFillTx/>
              </a:rPr>
              <a:pPr/>
              <a:t>55</a:t>
            </a:fld>
            <a:endParaRPr lang="en-US">
              <a:uFillTx/>
            </a:endParaRPr>
          </a:p>
        </p:txBody>
      </p:sp>
      <p:sp>
        <p:nvSpPr>
          <p:cNvPr id="1482754" name="Rectangle 2"/>
          <p:cNvSpPr>
            <a:spLocks noGrp="1" noRot="1" noChangeAspect="1" noChangeArrowheads="1" noTextEdit="1"/>
          </p:cNvSpPr>
          <p:nvPr>
            <p:ph type="sldImg"/>
          </p:nvPr>
        </p:nvSpPr>
        <p:spPr/>
      </p:sp>
      <p:sp>
        <p:nvSpPr>
          <p:cNvPr id="1482755"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BFADB10-71E9-1A4A-8403-7C393946C518}" type="slidenum">
              <a:rPr lang="en-US">
                <a:uFillTx/>
              </a:rPr>
              <a:pPr/>
              <a:t>56</a:t>
            </a:fld>
            <a:endParaRPr lang="en-US">
              <a:uFillTx/>
            </a:endParaRPr>
          </a:p>
        </p:txBody>
      </p:sp>
      <p:sp>
        <p:nvSpPr>
          <p:cNvPr id="1521666" name="Rectangle 2"/>
          <p:cNvSpPr>
            <a:spLocks noGrp="1" noRot="1" noChangeAspect="1" noChangeArrowheads="1" noTextEdit="1"/>
          </p:cNvSpPr>
          <p:nvPr>
            <p:ph type="sldImg"/>
          </p:nvPr>
        </p:nvSpPr>
        <p:spPr/>
      </p:sp>
      <p:sp>
        <p:nvSpPr>
          <p:cNvPr id="1521667" name="Rectangle 3"/>
          <p:cNvSpPr>
            <a:spLocks noGrp="1" noChangeArrowheads="1"/>
          </p:cNvSpPr>
          <p:nvPr>
            <p:ph type="body" idx="1"/>
          </p:nvPr>
        </p:nvSpPr>
        <p:spPr/>
        <p:txBody>
          <a:bodyPr/>
          <a:lstStyle/>
          <a:p>
            <a:r>
              <a:rPr lang="en-US">
                <a:uFillTx/>
              </a:rPr>
              <a:t>WU: Weighted Utility</a:t>
            </a:r>
          </a:p>
          <a:p>
            <a:r>
              <a:rPr lang="en-US">
                <a:uFillTx/>
              </a:rPr>
              <a:t>EU: Expected Utility</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6C4A3F6-5F97-054C-B77A-C42FA116F409}" type="slidenum">
              <a:rPr lang="en-US">
                <a:uFillTx/>
              </a:rPr>
              <a:pPr/>
              <a:t>57</a:t>
            </a:fld>
            <a:endParaRPr lang="en-US">
              <a:uFillTx/>
            </a:endParaRPr>
          </a:p>
        </p:txBody>
      </p:sp>
      <p:sp>
        <p:nvSpPr>
          <p:cNvPr id="1551362" name="Rectangle 2"/>
          <p:cNvSpPr>
            <a:spLocks noGrp="1" noRot="1" noChangeAspect="1" noChangeArrowheads="1" noTextEdit="1"/>
          </p:cNvSpPr>
          <p:nvPr>
            <p:ph type="sldImg"/>
          </p:nvPr>
        </p:nvSpPr>
        <p:spPr/>
      </p:sp>
      <p:sp>
        <p:nvSpPr>
          <p:cNvPr id="1551363" name="Rectangle 3"/>
          <p:cNvSpPr>
            <a:spLocks noGrp="1" noChangeArrowheads="1"/>
          </p:cNvSpPr>
          <p:nvPr>
            <p:ph type="body" idx="1"/>
          </p:nvPr>
        </p:nvSpPr>
        <p:spPr/>
        <p:txBody>
          <a:bodyPr/>
          <a:lstStyle/>
          <a:p>
            <a:r>
              <a:rPr lang="en-US">
                <a:uFillTx/>
              </a:rPr>
              <a:t>Car diagnosis</a:t>
            </a:r>
          </a:p>
          <a:p>
            <a:r>
              <a:rPr lang="en-US">
                <a:uFillTx/>
              </a:rPr>
              <a:t>Think of the</a:t>
            </a:r>
            <a:r>
              <a:rPr lang="en-US" baseline="0">
                <a:uFillTx/>
              </a:rPr>
              <a:t> causal relationships</a:t>
            </a:r>
            <a:endParaRPr lang="en-US">
              <a:uFillTx/>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7E3595B-0C55-1A4E-BDC7-72B5DFD1A045}" type="slidenum">
              <a:rPr lang="en-US">
                <a:uFillTx/>
              </a:rPr>
              <a:pPr/>
              <a:t>58</a:t>
            </a:fld>
            <a:endParaRPr lang="en-US">
              <a:uFillTx/>
            </a:endParaRPr>
          </a:p>
        </p:txBody>
      </p:sp>
      <p:sp>
        <p:nvSpPr>
          <p:cNvPr id="1566722" name="Rectangle 2"/>
          <p:cNvSpPr>
            <a:spLocks noGrp="1" noRot="1" noChangeAspect="1" noChangeArrowheads="1" noTextEdit="1"/>
          </p:cNvSpPr>
          <p:nvPr>
            <p:ph type="sldImg"/>
          </p:nvPr>
        </p:nvSpPr>
        <p:spPr/>
      </p:sp>
      <p:sp>
        <p:nvSpPr>
          <p:cNvPr id="1566723"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27DE45F-BA72-B544-A9E8-3F6CC6B863B2}" type="slidenum">
              <a:rPr lang="en-US">
                <a:uFillTx/>
              </a:rPr>
              <a:pPr/>
              <a:t>62</a:t>
            </a:fld>
            <a:endParaRPr lang="en-US">
              <a:uFillTx/>
            </a:endParaRPr>
          </a:p>
        </p:txBody>
      </p:sp>
      <p:sp>
        <p:nvSpPr>
          <p:cNvPr id="1552386" name="Rectangle 2"/>
          <p:cNvSpPr>
            <a:spLocks noGrp="1" noRot="1" noChangeAspect="1" noChangeArrowheads="1" noTextEdit="1"/>
          </p:cNvSpPr>
          <p:nvPr>
            <p:ph type="sldImg"/>
          </p:nvPr>
        </p:nvSpPr>
        <p:spPr/>
      </p:sp>
      <p:sp>
        <p:nvSpPr>
          <p:cNvPr id="1552387"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1d3617b80f_0_8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Terminology</a:t>
            </a:r>
            <a:endParaRPr/>
          </a:p>
        </p:txBody>
      </p:sp>
      <p:sp>
        <p:nvSpPr>
          <p:cNvPr id="697" name="Google Shape;697;g1d3617b80f_0_8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52777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2229326-F9D3-884C-9667-F134F784B14C}" type="slidenum">
              <a:rPr lang="en-US">
                <a:uFillTx/>
              </a:rPr>
              <a:pPr/>
              <a:t>64</a:t>
            </a:fld>
            <a:endParaRPr lang="en-US">
              <a:uFillTx/>
            </a:endParaRPr>
          </a:p>
        </p:txBody>
      </p:sp>
      <p:sp>
        <p:nvSpPr>
          <p:cNvPr id="1553410" name="Rectangle 2"/>
          <p:cNvSpPr>
            <a:spLocks noGrp="1" noRot="1" noChangeAspect="1" noChangeArrowheads="1" noTextEdit="1"/>
          </p:cNvSpPr>
          <p:nvPr>
            <p:ph type="sldImg"/>
          </p:nvPr>
        </p:nvSpPr>
        <p:spPr/>
      </p:sp>
      <p:sp>
        <p:nvSpPr>
          <p:cNvPr id="1553411"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494D429-7FDB-D04D-A3D7-AA28BEB428A5}" type="slidenum">
              <a:rPr lang="en-US">
                <a:uFillTx/>
              </a:rPr>
              <a:pPr/>
              <a:t>65</a:t>
            </a:fld>
            <a:endParaRPr lang="en-US">
              <a:uFillTx/>
            </a:endParaRPr>
          </a:p>
        </p:txBody>
      </p:sp>
      <p:sp>
        <p:nvSpPr>
          <p:cNvPr id="1555458" name="Rectangle 2"/>
          <p:cNvSpPr>
            <a:spLocks noGrp="1" noRot="1" noChangeAspect="1" noChangeArrowheads="1" noTextEdit="1"/>
          </p:cNvSpPr>
          <p:nvPr>
            <p:ph type="sldImg"/>
          </p:nvPr>
        </p:nvSpPr>
        <p:spPr/>
      </p:sp>
      <p:sp>
        <p:nvSpPr>
          <p:cNvPr id="1555459"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B06F18E-CA83-9B42-8C02-CBC6CBC502EC}" type="slidenum">
              <a:rPr lang="en-US">
                <a:uFillTx/>
              </a:rPr>
              <a:pPr/>
              <a:t>67</a:t>
            </a:fld>
            <a:endParaRPr lang="en-US">
              <a:uFillTx/>
            </a:endParaRPr>
          </a:p>
        </p:txBody>
      </p:sp>
      <p:sp>
        <p:nvSpPr>
          <p:cNvPr id="1556482" name="Rectangle 2"/>
          <p:cNvSpPr>
            <a:spLocks noGrp="1" noRot="1" noChangeAspect="1" noChangeArrowheads="1" noTextEdit="1"/>
          </p:cNvSpPr>
          <p:nvPr>
            <p:ph type="sldImg"/>
          </p:nvPr>
        </p:nvSpPr>
        <p:spPr/>
      </p:sp>
      <p:sp>
        <p:nvSpPr>
          <p:cNvPr id="1556483"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9871FDB-E351-D743-B512-003A19B99C0A}" type="slidenum">
              <a:rPr lang="en-US">
                <a:uFillTx/>
              </a:rPr>
              <a:pPr/>
              <a:t>4</a:t>
            </a:fld>
            <a:endParaRPr lang="en-US" dirty="0">
              <a:uFillTx/>
            </a:endParaRPr>
          </a:p>
        </p:txBody>
      </p:sp>
      <p:sp>
        <p:nvSpPr>
          <p:cNvPr id="1479682" name="Rectangle 2"/>
          <p:cNvSpPr>
            <a:spLocks noGrp="1" noRot="1" noChangeAspect="1" noChangeArrowheads="1" noTextEdit="1"/>
          </p:cNvSpPr>
          <p:nvPr>
            <p:ph type="sldImg"/>
          </p:nvPr>
        </p:nvSpPr>
        <p:spPr/>
      </p:sp>
      <p:sp>
        <p:nvSpPr>
          <p:cNvPr id="1479683" name="Rectangle 3"/>
          <p:cNvSpPr>
            <a:spLocks noGrp="1" noChangeArrowheads="1"/>
          </p:cNvSpPr>
          <p:nvPr>
            <p:ph type="body" idx="1"/>
          </p:nvPr>
        </p:nvSpPr>
        <p:spPr/>
        <p:txBody>
          <a:bodyPr/>
          <a:lstStyle/>
          <a:p>
            <a:endParaRPr lang="en-US" dirty="0">
              <a:uFillTx/>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B06F18E-CA83-9B42-8C02-CBC6CBC502EC}" type="slidenum">
              <a:rPr lang="en-US">
                <a:uFillTx/>
              </a:rPr>
              <a:pPr/>
              <a:t>68</a:t>
            </a:fld>
            <a:endParaRPr lang="en-US">
              <a:uFillTx/>
            </a:endParaRPr>
          </a:p>
        </p:txBody>
      </p:sp>
      <p:sp>
        <p:nvSpPr>
          <p:cNvPr id="1556482" name="Rectangle 2"/>
          <p:cNvSpPr>
            <a:spLocks noGrp="1" noRot="1" noChangeAspect="1" noChangeArrowheads="1" noTextEdit="1"/>
          </p:cNvSpPr>
          <p:nvPr>
            <p:ph type="sldImg"/>
          </p:nvPr>
        </p:nvSpPr>
        <p:spPr/>
      </p:sp>
      <p:sp>
        <p:nvSpPr>
          <p:cNvPr id="1556483"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FE6BB6D-6ECD-1C4B-B6B0-8F7111B18C3D}" type="slidenum">
              <a:rPr lang="en-US">
                <a:uFillTx/>
              </a:rPr>
              <a:pPr/>
              <a:t>69</a:t>
            </a:fld>
            <a:endParaRPr lang="en-US">
              <a:uFillTx/>
            </a:endParaRPr>
          </a:p>
        </p:txBody>
      </p:sp>
      <p:sp>
        <p:nvSpPr>
          <p:cNvPr id="1573890" name="Rectangle 2"/>
          <p:cNvSpPr>
            <a:spLocks noGrp="1" noRot="1" noChangeAspect="1" noChangeArrowheads="1" noTextEdit="1"/>
          </p:cNvSpPr>
          <p:nvPr>
            <p:ph type="sldImg"/>
          </p:nvPr>
        </p:nvSpPr>
        <p:spPr/>
      </p:sp>
      <p:sp>
        <p:nvSpPr>
          <p:cNvPr id="1573891"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1d3617b80f_0_13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An example so old, they were using back when I was learning Bayesian networks.</a:t>
            </a:r>
            <a:endParaRPr/>
          </a:p>
          <a:p>
            <a:pPr marL="0" lvl="0" indent="0" rtl="0">
              <a:spcBef>
                <a:spcPts val="0"/>
              </a:spcBef>
              <a:spcAft>
                <a:spcPts val="0"/>
              </a:spcAft>
              <a:buNone/>
            </a:pPr>
            <a:r>
              <a:rPr lang="en-US"/>
              <a:t>Notice that we could include the factors that lead to burglaries or earthquakes, or the factors that might make John and Mary more or less likely to call, but we don’t</a:t>
            </a:r>
            <a:endParaRPr/>
          </a:p>
          <a:p>
            <a:pPr marL="0" lvl="0" indent="0" rtl="0">
              <a:spcBef>
                <a:spcPts val="0"/>
              </a:spcBef>
              <a:spcAft>
                <a:spcPts val="0"/>
              </a:spcAft>
              <a:buNone/>
            </a:pPr>
            <a:endParaRPr/>
          </a:p>
        </p:txBody>
      </p:sp>
      <p:sp>
        <p:nvSpPr>
          <p:cNvPr id="752" name="Google Shape;752;g1d3617b80f_0_134: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89495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1d3617b80f_0_14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What can we learn from this network structure?</a:t>
            </a:r>
            <a:endParaRPr/>
          </a:p>
        </p:txBody>
      </p:sp>
      <p:sp>
        <p:nvSpPr>
          <p:cNvPr id="767" name="Google Shape;767;g1d3617b80f_0_148: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45233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1d3617b80f_0_16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The absence of a link means conditional independence.</a:t>
            </a:r>
            <a:endParaRPr/>
          </a:p>
          <a:p>
            <a:pPr marL="0" lvl="0" indent="0" rtl="0">
              <a:spcBef>
                <a:spcPts val="0"/>
              </a:spcBef>
              <a:spcAft>
                <a:spcPts val="0"/>
              </a:spcAft>
              <a:buNone/>
            </a:pPr>
            <a:r>
              <a:rPr lang="en-US"/>
              <a:t>John calls because the alarm goes off, not because there’s a burglary or an earthquake.</a:t>
            </a:r>
            <a:endParaRPr/>
          </a:p>
          <a:p>
            <a:pPr marL="0" lvl="0" indent="0" rtl="0">
              <a:spcBef>
                <a:spcPts val="0"/>
              </a:spcBef>
              <a:spcAft>
                <a:spcPts val="0"/>
              </a:spcAft>
              <a:buNone/>
            </a:pPr>
            <a:r>
              <a:rPr lang="en-US"/>
              <a:t>If there’s a burglary, but no alarm, we shouldn’t expect John to call.</a:t>
            </a:r>
            <a:endParaRPr/>
          </a:p>
        </p:txBody>
      </p:sp>
      <p:sp>
        <p:nvSpPr>
          <p:cNvPr id="783" name="Google Shape;783;g1d3617b80f_0_163: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99415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1d3617b80f_0_17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Be sure to understand the difference between independence and conditional independence.</a:t>
            </a:r>
            <a:endParaRPr/>
          </a:p>
          <a:p>
            <a:pPr marL="0" lvl="0" indent="0" rtl="0">
              <a:spcBef>
                <a:spcPts val="0"/>
              </a:spcBef>
              <a:spcAft>
                <a:spcPts val="0"/>
              </a:spcAft>
              <a:buNone/>
            </a:pPr>
            <a:r>
              <a:rPr lang="en-US"/>
              <a:t>So these are all conclusions we can draw from just the graphical structure. </a:t>
            </a:r>
            <a:endParaRPr/>
          </a:p>
          <a:p>
            <a:pPr marL="0" lvl="0" indent="0" rtl="0">
              <a:spcBef>
                <a:spcPts val="0"/>
              </a:spcBef>
              <a:spcAft>
                <a:spcPts val="0"/>
              </a:spcAft>
              <a:buNone/>
            </a:pPr>
            <a:r>
              <a:rPr lang="en-US"/>
              <a:t>But it doesn’t really say anything about what direction or magnitude of the dependency is.</a:t>
            </a:r>
            <a:endParaRPr/>
          </a:p>
          <a:p>
            <a:pPr marL="0" lvl="0" indent="0" rtl="0">
              <a:spcBef>
                <a:spcPts val="0"/>
              </a:spcBef>
              <a:spcAft>
                <a:spcPts val="0"/>
              </a:spcAft>
              <a:buNone/>
            </a:pPr>
            <a:r>
              <a:rPr lang="en-US"/>
              <a:t>So we can’t tell from just the graph whether Alarm makes John’s call more or less likely. We can’t tell whether Burglary or Earthquake is a stronger influence on Alarm.</a:t>
            </a:r>
            <a:endParaRPr/>
          </a:p>
        </p:txBody>
      </p:sp>
      <p:sp>
        <p:nvSpPr>
          <p:cNvPr id="800" name="Google Shape;800;g1d3617b80f_0_179: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12944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g1d3617b80f_0_36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028" name="Google Shape;1028;g1d3617b80f_0_367: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733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1d3617b80f_0_37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035" name="Google Shape;1035;g1d3617b80f_0_373: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2794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1d3617b80f_0_37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042" name="Google Shape;1042;g1d3617b80f_0_379: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57807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7"/>
        <p:cNvGrpSpPr/>
        <p:nvPr/>
      </p:nvGrpSpPr>
      <p:grpSpPr>
        <a:xfrm>
          <a:off x="0" y="0"/>
          <a:ext cx="0" cy="0"/>
          <a:chOff x="0" y="0"/>
          <a:chExt cx="0" cy="0"/>
        </a:xfrm>
      </p:grpSpPr>
      <p:sp>
        <p:nvSpPr>
          <p:cNvPr id="1048" name="Google Shape;1048;g1d3617b80f_0_38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a:t>The posterior probability of a burglary is much higher than it was before, it’s still much lower than 50%.</a:t>
            </a:r>
            <a:endParaRPr/>
          </a:p>
          <a:p>
            <a:pPr marL="0" lvl="0" indent="0" rtl="0">
              <a:spcBef>
                <a:spcPts val="0"/>
              </a:spcBef>
              <a:spcAft>
                <a:spcPts val="0"/>
              </a:spcAft>
              <a:buClr>
                <a:schemeClr val="dk1"/>
              </a:buClr>
              <a:buSzPts val="1100"/>
              <a:buFont typeface="Arial"/>
              <a:buNone/>
            </a:pPr>
            <a:r>
              <a:rPr lang="en-US"/>
              <a:t>Because earthquake is more likely than burglary</a:t>
            </a:r>
            <a:endParaRPr/>
          </a:p>
          <a:p>
            <a:pPr marL="0" lvl="0" indent="0" rtl="0">
              <a:spcBef>
                <a:spcPts val="0"/>
              </a:spcBef>
              <a:spcAft>
                <a:spcPts val="0"/>
              </a:spcAft>
              <a:buNone/>
            </a:pPr>
            <a:endParaRPr/>
          </a:p>
        </p:txBody>
      </p:sp>
      <p:sp>
        <p:nvSpPr>
          <p:cNvPr id="1049" name="Google Shape;1049;g1d3617b80f_0_385: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9353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F4A1FB7-1788-C446-80EA-1414E774980B}" type="slidenum">
              <a:rPr lang="en-US">
                <a:uFillTx/>
              </a:rPr>
              <a:pPr/>
              <a:t>5</a:t>
            </a:fld>
            <a:endParaRPr lang="en-US" dirty="0">
              <a:uFillTx/>
            </a:endParaRPr>
          </a:p>
        </p:txBody>
      </p:sp>
      <p:sp>
        <p:nvSpPr>
          <p:cNvPr id="1480706" name="Rectangle 2"/>
          <p:cNvSpPr>
            <a:spLocks noGrp="1" noRot="1" noChangeAspect="1" noChangeArrowheads="1" noTextEdit="1"/>
          </p:cNvSpPr>
          <p:nvPr>
            <p:ph type="sldImg"/>
          </p:nvPr>
        </p:nvSpPr>
        <p:spPr/>
      </p:sp>
      <p:sp>
        <p:nvSpPr>
          <p:cNvPr id="1480707" name="Rectangle 3"/>
          <p:cNvSpPr>
            <a:spLocks noGrp="1" noChangeArrowheads="1"/>
          </p:cNvSpPr>
          <p:nvPr>
            <p:ph type="body" idx="1"/>
          </p:nvPr>
        </p:nvSpPr>
        <p:spPr/>
        <p:txBody>
          <a:bodyPr/>
          <a:lstStyle/>
          <a:p>
            <a:endParaRPr lang="en-US" dirty="0">
              <a:uFillTx/>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371f05e629_0_14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057" name="Google Shape;1057;g371f05e629_0_141: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53021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g371f05e629_0_14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066" name="Google Shape;1066;g371f05e629_0_149: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09800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7"/>
        <p:cNvGrpSpPr/>
        <p:nvPr/>
      </p:nvGrpSpPr>
      <p:grpSpPr>
        <a:xfrm>
          <a:off x="0" y="0"/>
          <a:ext cx="0" cy="0"/>
          <a:chOff x="0" y="0"/>
          <a:chExt cx="0" cy="0"/>
        </a:xfrm>
      </p:grpSpPr>
      <p:sp>
        <p:nvSpPr>
          <p:cNvPr id="1078" name="Google Shape;1078;g371f05e629_0_16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079" name="Google Shape;1079;g371f05e629_0_161: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56431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371f05e629_0_17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095" name="Google Shape;1095;g371f05e629_0_176: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89176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1"/>
        <p:cNvGrpSpPr/>
        <p:nvPr/>
      </p:nvGrpSpPr>
      <p:grpSpPr>
        <a:xfrm>
          <a:off x="0" y="0"/>
          <a:ext cx="0" cy="0"/>
          <a:chOff x="0" y="0"/>
          <a:chExt cx="0" cy="0"/>
        </a:xfrm>
      </p:grpSpPr>
      <p:sp>
        <p:nvSpPr>
          <p:cNvPr id="1112" name="Google Shape;1112;g371f05e629_0_19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13" name="Google Shape;1113;g371f05e629_0_193: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70824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371f05e629_0_21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33" name="Google Shape;1133;g371f05e629_0_21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47123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g371f05e629_0_23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To see why order matters, let’s look at how we build the network in the first place.</a:t>
            </a:r>
            <a:endParaRPr/>
          </a:p>
        </p:txBody>
      </p:sp>
      <p:sp>
        <p:nvSpPr>
          <p:cNvPr id="1156" name="Google Shape;1156;g371f05e629_0_234: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89647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7"/>
        <p:cNvGrpSpPr/>
        <p:nvPr/>
      </p:nvGrpSpPr>
      <p:grpSpPr>
        <a:xfrm>
          <a:off x="0" y="0"/>
          <a:ext cx="0" cy="0"/>
          <a:chOff x="0" y="0"/>
          <a:chExt cx="0" cy="0"/>
        </a:xfrm>
      </p:grpSpPr>
      <p:sp>
        <p:nvSpPr>
          <p:cNvPr id="1178" name="Google Shape;1178;g371f05e629_0_25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79" name="Google Shape;1179;g371f05e629_0_256: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907308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g371f05e629_0_26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Let’s observe this process in action. Here’s an order. We pick the first variable and add a node.</a:t>
            </a:r>
            <a:endParaRPr/>
          </a:p>
        </p:txBody>
      </p:sp>
      <p:sp>
        <p:nvSpPr>
          <p:cNvPr id="1186" name="Google Shape;1186;g371f05e629_0_26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9912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g371f05e629_0_26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There are no other nodes yet, so no links to draw</a:t>
            </a:r>
            <a:endParaRPr/>
          </a:p>
        </p:txBody>
      </p:sp>
      <p:sp>
        <p:nvSpPr>
          <p:cNvPr id="1193" name="Google Shape;1193;g371f05e629_0_268: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7481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65613FA-A565-914D-923A-96D7AA46441A}" type="slidenum">
              <a:rPr lang="en-US">
                <a:uFillTx/>
              </a:rPr>
              <a:pPr/>
              <a:t>7</a:t>
            </a:fld>
            <a:endParaRPr lang="en-US" dirty="0">
              <a:uFillTx/>
            </a:endParaRPr>
          </a:p>
        </p:txBody>
      </p:sp>
      <p:sp>
        <p:nvSpPr>
          <p:cNvPr id="1481730" name="Rectangle 2"/>
          <p:cNvSpPr>
            <a:spLocks noGrp="1" noRot="1" noChangeAspect="1" noChangeArrowheads="1" noTextEdit="1"/>
          </p:cNvSpPr>
          <p:nvPr>
            <p:ph type="sldImg"/>
          </p:nvPr>
        </p:nvSpPr>
        <p:spPr/>
      </p:sp>
      <p:sp>
        <p:nvSpPr>
          <p:cNvPr id="1481731" name="Rectangle 3"/>
          <p:cNvSpPr>
            <a:spLocks noGrp="1" noChangeArrowheads="1"/>
          </p:cNvSpPr>
          <p:nvPr>
            <p:ph type="body" idx="1"/>
          </p:nvPr>
        </p:nvSpPr>
        <p:spPr/>
        <p:txBody>
          <a:bodyPr/>
          <a:lstStyle/>
          <a:p>
            <a:endParaRPr lang="en-US" dirty="0">
              <a:uFillTx/>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g371f05e629_0_27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Earthquake is independent of Burglary, so no link to draw</a:t>
            </a:r>
            <a:endParaRPr/>
          </a:p>
        </p:txBody>
      </p:sp>
      <p:sp>
        <p:nvSpPr>
          <p:cNvPr id="1201" name="Google Shape;1201;g371f05e629_0_275: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71928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371f05e629_0_28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Add Alarm, which does depend on B &amp; E</a:t>
            </a:r>
            <a:endParaRPr/>
          </a:p>
        </p:txBody>
      </p:sp>
      <p:sp>
        <p:nvSpPr>
          <p:cNvPr id="1210" name="Google Shape;1210;g371f05e629_0_283: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45590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8"/>
        <p:cNvGrpSpPr/>
        <p:nvPr/>
      </p:nvGrpSpPr>
      <p:grpSpPr>
        <a:xfrm>
          <a:off x="0" y="0"/>
          <a:ext cx="0" cy="0"/>
          <a:chOff x="0" y="0"/>
          <a:chExt cx="0" cy="0"/>
        </a:xfrm>
      </p:grpSpPr>
      <p:sp>
        <p:nvSpPr>
          <p:cNvPr id="1219" name="Google Shape;1219;g371f05e629_0_29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220" name="Google Shape;1220;g371f05e629_0_29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29363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0"/>
        <p:cNvGrpSpPr/>
        <p:nvPr/>
      </p:nvGrpSpPr>
      <p:grpSpPr>
        <a:xfrm>
          <a:off x="0" y="0"/>
          <a:ext cx="0" cy="0"/>
          <a:chOff x="0" y="0"/>
          <a:chExt cx="0" cy="0"/>
        </a:xfrm>
      </p:grpSpPr>
      <p:sp>
        <p:nvSpPr>
          <p:cNvPr id="1231" name="Google Shape;1231;g371f05e629_0_30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John needs a link from Alarm, but is conditionally independent of B &amp; E</a:t>
            </a:r>
            <a:endParaRPr/>
          </a:p>
        </p:txBody>
      </p:sp>
      <p:sp>
        <p:nvSpPr>
          <p:cNvPr id="1232" name="Google Shape;1232;g371f05e629_0_303: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739065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g371f05e629_0_31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245" name="Google Shape;1245;g371f05e629_0_315: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27470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g371f05e629_0_32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Likewise for Mary</a:t>
            </a:r>
            <a:endParaRPr/>
          </a:p>
        </p:txBody>
      </p:sp>
      <p:sp>
        <p:nvSpPr>
          <p:cNvPr id="1259" name="Google Shape;1259;g371f05e629_0_328: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363046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g371f05e629_0_34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Likewise for Mary</a:t>
            </a:r>
            <a:endParaRPr/>
          </a:p>
        </p:txBody>
      </p:sp>
      <p:sp>
        <p:nvSpPr>
          <p:cNvPr id="1274" name="Google Shape;1274;g371f05e629_0_34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173604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8"/>
        <p:cNvGrpSpPr/>
        <p:nvPr/>
      </p:nvGrpSpPr>
      <p:grpSpPr>
        <a:xfrm>
          <a:off x="0" y="0"/>
          <a:ext cx="0" cy="0"/>
          <a:chOff x="0" y="0"/>
          <a:chExt cx="0" cy="0"/>
        </a:xfrm>
      </p:grpSpPr>
      <p:sp>
        <p:nvSpPr>
          <p:cNvPr id="1289" name="Google Shape;1289;g371f05e629_0_35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What if we reversed our order?</a:t>
            </a:r>
            <a:endParaRPr/>
          </a:p>
        </p:txBody>
      </p:sp>
      <p:sp>
        <p:nvSpPr>
          <p:cNvPr id="1290" name="Google Shape;1290;g371f05e629_0_357: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068124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371f05e629_0_36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First we add Mary, and there are no other nodes.</a:t>
            </a:r>
            <a:endParaRPr/>
          </a:p>
        </p:txBody>
      </p:sp>
      <p:sp>
        <p:nvSpPr>
          <p:cNvPr id="1297" name="Google Shape;1297;g371f05e629_0_363: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712013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3"/>
        <p:cNvGrpSpPr/>
        <p:nvPr/>
      </p:nvGrpSpPr>
      <p:grpSpPr>
        <a:xfrm>
          <a:off x="0" y="0"/>
          <a:ext cx="0" cy="0"/>
          <a:chOff x="0" y="0"/>
          <a:chExt cx="0" cy="0"/>
        </a:xfrm>
      </p:grpSpPr>
      <p:sp>
        <p:nvSpPr>
          <p:cNvPr id="1304" name="Google Shape;1304;g371f05e629_0_37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Then we add John. Now John is conditionally independent of Mary given Alarm, but we don’t have Alarm here. And John is dependent on Mary if Alarm is present. After all, they’re calling for the same reason.</a:t>
            </a:r>
            <a:endParaRPr/>
          </a:p>
        </p:txBody>
      </p:sp>
      <p:sp>
        <p:nvSpPr>
          <p:cNvPr id="1305" name="Google Shape;1305;g371f05e629_0_370: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7863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5D1CBD9-6162-5742-A5AF-B7E3DE906A00}" type="slidenum">
              <a:rPr lang="en-US">
                <a:uFillTx/>
              </a:rPr>
              <a:pPr/>
              <a:t>11</a:t>
            </a:fld>
            <a:endParaRPr lang="en-US" dirty="0">
              <a:uFillTx/>
            </a:endParaRPr>
          </a:p>
        </p:txBody>
      </p:sp>
      <p:sp>
        <p:nvSpPr>
          <p:cNvPr id="1503234" name="Rectangle 2"/>
          <p:cNvSpPr>
            <a:spLocks noGrp="1" noRot="1" noChangeAspect="1" noChangeArrowheads="1" noTextEdit="1"/>
          </p:cNvSpPr>
          <p:nvPr>
            <p:ph type="sldImg"/>
          </p:nvPr>
        </p:nvSpPr>
        <p:spPr/>
      </p:sp>
      <p:sp>
        <p:nvSpPr>
          <p:cNvPr id="1503235" name="Rectangle 3"/>
          <p:cNvSpPr>
            <a:spLocks noGrp="1" noChangeArrowheads="1"/>
          </p:cNvSpPr>
          <p:nvPr>
            <p:ph type="body" idx="1"/>
          </p:nvPr>
        </p:nvSpPr>
        <p:spPr/>
        <p:txBody>
          <a:bodyPr/>
          <a:lstStyle/>
          <a:p>
            <a:r>
              <a:rPr lang="en-US" dirty="0">
                <a:uFillTx/>
              </a:rPr>
              <a:t>How many have had a previous introduction to probability?</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g371f05e629_0_37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If John calls, the alarm is more likely to have gone off. Same with Mary. And even more so if both of them. Not conditionally independent of either</a:t>
            </a:r>
            <a:endParaRPr/>
          </a:p>
        </p:txBody>
      </p:sp>
      <p:sp>
        <p:nvSpPr>
          <p:cNvPr id="1314" name="Google Shape;1314;g371f05e629_0_378: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729652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3"/>
        <p:cNvGrpSpPr/>
        <p:nvPr/>
      </p:nvGrpSpPr>
      <p:grpSpPr>
        <a:xfrm>
          <a:off x="0" y="0"/>
          <a:ext cx="0" cy="0"/>
          <a:chOff x="0" y="0"/>
          <a:chExt cx="0" cy="0"/>
        </a:xfrm>
      </p:grpSpPr>
      <p:sp>
        <p:nvSpPr>
          <p:cNvPr id="1324" name="Google Shape;1324;g371f05e629_0_38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If John calls, the alarm is more likely to have gone off. Same with Mary. And even more so if both of them. Not conditionally independent of either</a:t>
            </a:r>
            <a:endParaRPr/>
          </a:p>
        </p:txBody>
      </p:sp>
      <p:sp>
        <p:nvSpPr>
          <p:cNvPr id="1325" name="Google Shape;1325;g371f05e629_0_388: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171886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6"/>
        <p:cNvGrpSpPr/>
        <p:nvPr/>
      </p:nvGrpSpPr>
      <p:grpSpPr>
        <a:xfrm>
          <a:off x="0" y="0"/>
          <a:ext cx="0" cy="0"/>
          <a:chOff x="0" y="0"/>
          <a:chExt cx="0" cy="0"/>
        </a:xfrm>
      </p:grpSpPr>
      <p:sp>
        <p:nvSpPr>
          <p:cNvPr id="1337" name="Google Shape;1337;g371f05e629_0_40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If the alarm goes off, that means it’s more likely to have been an earthquake. However, it doesn’t matter whether any calls come in.</a:t>
            </a:r>
            <a:endParaRPr/>
          </a:p>
        </p:txBody>
      </p:sp>
      <p:sp>
        <p:nvSpPr>
          <p:cNvPr id="1338" name="Google Shape;1338;g371f05e629_0_400: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714279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0"/>
        <p:cNvGrpSpPr/>
        <p:nvPr/>
      </p:nvGrpSpPr>
      <p:grpSpPr>
        <a:xfrm>
          <a:off x="0" y="0"/>
          <a:ext cx="0" cy="0"/>
          <a:chOff x="0" y="0"/>
          <a:chExt cx="0" cy="0"/>
        </a:xfrm>
      </p:grpSpPr>
      <p:sp>
        <p:nvSpPr>
          <p:cNvPr id="1351" name="Google Shape;1351;g371f05e629_0_41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If the alarm goes off, that means it’s more likely to have been an earthquake. However, it doesn’t matter whether any calls come in.</a:t>
            </a:r>
            <a:endParaRPr/>
          </a:p>
        </p:txBody>
      </p:sp>
      <p:sp>
        <p:nvSpPr>
          <p:cNvPr id="1352" name="Google Shape;1352;g371f05e629_0_413: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346290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371f05e629_0_42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Burglary also depends on Alarm</a:t>
            </a:r>
            <a:endParaRPr/>
          </a:p>
          <a:p>
            <a:pPr marL="0" lvl="0" indent="0" rtl="0">
              <a:spcBef>
                <a:spcPts val="0"/>
              </a:spcBef>
              <a:spcAft>
                <a:spcPts val="0"/>
              </a:spcAft>
              <a:buNone/>
            </a:pPr>
            <a:r>
              <a:rPr lang="en-US"/>
              <a:t>However, Earthquake also gives information, because if there’s an alarm, burglary may be more likely, but if there’s also an earthquake, then that would explain the alarm, making burglary less likely</a:t>
            </a:r>
            <a:endParaRPr/>
          </a:p>
        </p:txBody>
      </p:sp>
      <p:sp>
        <p:nvSpPr>
          <p:cNvPr id="1367" name="Google Shape;1367;g371f05e629_0_427: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95507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g371f05e629_0_44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Burglary also depends on Alarm</a:t>
            </a:r>
            <a:endParaRPr/>
          </a:p>
          <a:p>
            <a:pPr marL="0" lvl="0" indent="0" rtl="0">
              <a:spcBef>
                <a:spcPts val="0"/>
              </a:spcBef>
              <a:spcAft>
                <a:spcPts val="0"/>
              </a:spcAft>
              <a:buNone/>
            </a:pPr>
            <a:r>
              <a:rPr lang="en-US"/>
              <a:t>However, Earthquake also gives information, because if there’s an alarm, burglary may be more likely, but if there’s also an earthquake, then that would explain the alarm, making burglary less likely</a:t>
            </a:r>
            <a:endParaRPr/>
          </a:p>
        </p:txBody>
      </p:sp>
      <p:sp>
        <p:nvSpPr>
          <p:cNvPr id="1383" name="Google Shape;1383;g371f05e629_0_44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838804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9"/>
        <p:cNvGrpSpPr/>
        <p:nvPr/>
      </p:nvGrpSpPr>
      <p:grpSpPr>
        <a:xfrm>
          <a:off x="0" y="0"/>
          <a:ext cx="0" cy="0"/>
          <a:chOff x="0" y="0"/>
          <a:chExt cx="0" cy="0"/>
        </a:xfrm>
      </p:grpSpPr>
      <p:sp>
        <p:nvSpPr>
          <p:cNvPr id="1400" name="Google Shape;1400;g371f05e629_0_45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401" name="Google Shape;1401;g371f05e629_0_459: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76092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
        <p:cNvGrpSpPr/>
        <p:nvPr/>
      </p:nvGrpSpPr>
      <p:grpSpPr>
        <a:xfrm>
          <a:off x="0" y="0"/>
          <a:ext cx="0" cy="0"/>
          <a:chOff x="0" y="0"/>
          <a:chExt cx="0" cy="0"/>
        </a:xfrm>
      </p:grpSpPr>
      <p:sp>
        <p:nvSpPr>
          <p:cNvPr id="1407" name="Google Shape;1407;g3726439b4c_0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But still very complex</a:t>
            </a:r>
            <a:endParaRPr/>
          </a:p>
        </p:txBody>
      </p:sp>
      <p:sp>
        <p:nvSpPr>
          <p:cNvPr id="1408" name="Google Shape;1408;g3726439b4c_0_0: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950277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3"/>
        <p:cNvGrpSpPr/>
        <p:nvPr/>
      </p:nvGrpSpPr>
      <p:grpSpPr>
        <a:xfrm>
          <a:off x="0" y="0"/>
          <a:ext cx="0" cy="0"/>
          <a:chOff x="0" y="0"/>
          <a:chExt cx="0" cy="0"/>
        </a:xfrm>
      </p:grpSpPr>
      <p:sp>
        <p:nvSpPr>
          <p:cNvPr id="1414" name="Google Shape;1414;g3726439b4c_0_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415" name="Google Shape;1415;g3726439b4c_0_6: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019812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9"/>
        <p:cNvGrpSpPr/>
        <p:nvPr/>
      </p:nvGrpSpPr>
      <p:grpSpPr>
        <a:xfrm>
          <a:off x="0" y="0"/>
          <a:ext cx="0" cy="0"/>
          <a:chOff x="0" y="0"/>
          <a:chExt cx="0" cy="0"/>
        </a:xfrm>
      </p:grpSpPr>
      <p:sp>
        <p:nvSpPr>
          <p:cNvPr id="1430" name="Google Shape;1430;g3726439b4c_0_2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431" name="Google Shape;1431;g3726439b4c_0_21: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8498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C7656AE-A59D-7444-AFE5-87D97384A54C}" type="slidenum">
              <a:rPr lang="en-US">
                <a:uFillTx/>
              </a:rPr>
              <a:pPr/>
              <a:t>12</a:t>
            </a:fld>
            <a:endParaRPr lang="en-US">
              <a:uFillTx/>
            </a:endParaRPr>
          </a:p>
        </p:txBody>
      </p:sp>
      <p:sp>
        <p:nvSpPr>
          <p:cNvPr id="1505282" name="Rectangle 2"/>
          <p:cNvSpPr>
            <a:spLocks noGrp="1" noRot="1" noChangeAspect="1" noChangeArrowheads="1" noTextEdit="1"/>
          </p:cNvSpPr>
          <p:nvPr>
            <p:ph type="sldImg"/>
          </p:nvPr>
        </p:nvSpPr>
        <p:spPr/>
      </p:sp>
      <p:sp>
        <p:nvSpPr>
          <p:cNvPr id="1505283"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7"/>
        <p:cNvGrpSpPr/>
        <p:nvPr/>
      </p:nvGrpSpPr>
      <p:grpSpPr>
        <a:xfrm>
          <a:off x="0" y="0"/>
          <a:ext cx="0" cy="0"/>
          <a:chOff x="0" y="0"/>
          <a:chExt cx="0" cy="0"/>
        </a:xfrm>
      </p:grpSpPr>
      <p:sp>
        <p:nvSpPr>
          <p:cNvPr id="1448" name="Google Shape;1448;g3726439b4c_0_3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449" name="Google Shape;1449;g3726439b4c_0_38: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01543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5"/>
        <p:cNvGrpSpPr/>
        <p:nvPr/>
      </p:nvGrpSpPr>
      <p:grpSpPr>
        <a:xfrm>
          <a:off x="0" y="0"/>
          <a:ext cx="0" cy="0"/>
          <a:chOff x="0" y="0"/>
          <a:chExt cx="0" cy="0"/>
        </a:xfrm>
      </p:grpSpPr>
      <p:sp>
        <p:nvSpPr>
          <p:cNvPr id="1466" name="Google Shape;1466;g3726439b4c_0_5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467" name="Google Shape;1467;g3726439b4c_0_55: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795922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3726439b4c_0_7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486" name="Google Shape;1486;g3726439b4c_0_73: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011208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3"/>
        <p:cNvGrpSpPr/>
        <p:nvPr/>
      </p:nvGrpSpPr>
      <p:grpSpPr>
        <a:xfrm>
          <a:off x="0" y="0"/>
          <a:ext cx="0" cy="0"/>
          <a:chOff x="0" y="0"/>
          <a:chExt cx="0" cy="0"/>
        </a:xfrm>
      </p:grpSpPr>
      <p:sp>
        <p:nvSpPr>
          <p:cNvPr id="1504" name="Google Shape;1504;g3726439b4c_0_9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505" name="Google Shape;1505;g3726439b4c_0_91: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156156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g3726439b4c_0_11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526" name="Google Shape;1526;g3726439b4c_0_111: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093541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5"/>
        <p:cNvGrpSpPr/>
        <p:nvPr/>
      </p:nvGrpSpPr>
      <p:grpSpPr>
        <a:xfrm>
          <a:off x="0" y="0"/>
          <a:ext cx="0" cy="0"/>
          <a:chOff x="0" y="0"/>
          <a:chExt cx="0" cy="0"/>
        </a:xfrm>
      </p:grpSpPr>
      <p:sp>
        <p:nvSpPr>
          <p:cNvPr id="1546" name="Google Shape;1546;g3726439b4c_0_13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547" name="Google Shape;1547;g3726439b4c_0_131: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56839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7"/>
        <p:cNvGrpSpPr/>
        <p:nvPr/>
      </p:nvGrpSpPr>
      <p:grpSpPr>
        <a:xfrm>
          <a:off x="0" y="0"/>
          <a:ext cx="0" cy="0"/>
          <a:chOff x="0" y="0"/>
          <a:chExt cx="0" cy="0"/>
        </a:xfrm>
      </p:grpSpPr>
      <p:sp>
        <p:nvSpPr>
          <p:cNvPr id="1568" name="Google Shape;1568;g3726439b4c_0_15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569" name="Google Shape;1569;g3726439b4c_0_15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065026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9"/>
        <p:cNvGrpSpPr/>
        <p:nvPr/>
      </p:nvGrpSpPr>
      <p:grpSpPr>
        <a:xfrm>
          <a:off x="0" y="0"/>
          <a:ext cx="0" cy="0"/>
          <a:chOff x="0" y="0"/>
          <a:chExt cx="0" cy="0"/>
        </a:xfrm>
      </p:grpSpPr>
      <p:sp>
        <p:nvSpPr>
          <p:cNvPr id="1590" name="Google Shape;1590;g3726439b4c_0_17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591" name="Google Shape;1591;g3726439b4c_0_173: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734280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2"/>
        <p:cNvGrpSpPr/>
        <p:nvPr/>
      </p:nvGrpSpPr>
      <p:grpSpPr>
        <a:xfrm>
          <a:off x="0" y="0"/>
          <a:ext cx="0" cy="0"/>
          <a:chOff x="0" y="0"/>
          <a:chExt cx="0" cy="0"/>
        </a:xfrm>
      </p:grpSpPr>
      <p:sp>
        <p:nvSpPr>
          <p:cNvPr id="1613" name="Google Shape;1613;g3726439b4c_0_19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614" name="Google Shape;1614;g3726439b4c_0_195: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64961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3726439b4c_0_21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637" name="Google Shape;1637;g3726439b4c_0_217: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0389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F198F99-49C0-8F49-BD27-80A39F864D44}" type="slidenum">
              <a:rPr lang="en-US">
                <a:uFillTx/>
              </a:rPr>
              <a:pPr/>
              <a:t>13</a:t>
            </a:fld>
            <a:endParaRPr lang="en-US">
              <a:uFillTx/>
            </a:endParaRPr>
          </a:p>
        </p:txBody>
      </p:sp>
      <p:sp>
        <p:nvSpPr>
          <p:cNvPr id="1483778" name="Rectangle 2"/>
          <p:cNvSpPr>
            <a:spLocks noGrp="1" noRot="1" noChangeAspect="1" noChangeArrowheads="1" noTextEdit="1"/>
          </p:cNvSpPr>
          <p:nvPr>
            <p:ph type="sldImg"/>
          </p:nvPr>
        </p:nvSpPr>
        <p:spPr/>
      </p:sp>
      <p:sp>
        <p:nvSpPr>
          <p:cNvPr id="1483779"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2"/>
        <p:cNvGrpSpPr/>
        <p:nvPr/>
      </p:nvGrpSpPr>
      <p:grpSpPr>
        <a:xfrm>
          <a:off x="0" y="0"/>
          <a:ext cx="0" cy="0"/>
          <a:chOff x="0" y="0"/>
          <a:chExt cx="0" cy="0"/>
        </a:xfrm>
      </p:grpSpPr>
      <p:sp>
        <p:nvSpPr>
          <p:cNvPr id="1653" name="Google Shape;1653;g3726439b4c_0_23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A bit of a drawback</a:t>
            </a:r>
            <a:endParaRPr/>
          </a:p>
        </p:txBody>
      </p:sp>
      <p:sp>
        <p:nvSpPr>
          <p:cNvPr id="1654" name="Google Shape;1654;g3726439b4c_0_233: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2871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4"/>
        <p:cNvGrpSpPr/>
        <p:nvPr/>
      </p:nvGrpSpPr>
      <p:grpSpPr>
        <a:xfrm>
          <a:off x="0" y="0"/>
          <a:ext cx="0" cy="0"/>
          <a:chOff x="0" y="0"/>
          <a:chExt cx="0" cy="0"/>
        </a:xfrm>
      </p:grpSpPr>
      <p:sp>
        <p:nvSpPr>
          <p:cNvPr id="1675" name="Google Shape;1675;g3726439b4c_0_25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676" name="Google Shape;1676;g3726439b4c_0_254: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721420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1"/>
        <p:cNvGrpSpPr/>
        <p:nvPr/>
      </p:nvGrpSpPr>
      <p:grpSpPr>
        <a:xfrm>
          <a:off x="0" y="0"/>
          <a:ext cx="0" cy="0"/>
          <a:chOff x="0" y="0"/>
          <a:chExt cx="0" cy="0"/>
        </a:xfrm>
      </p:grpSpPr>
      <p:sp>
        <p:nvSpPr>
          <p:cNvPr id="1682" name="Google Shape;1682;g3726439b4c_0_26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683" name="Google Shape;1683;g3726439b4c_0_260: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293016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7"/>
        <p:cNvGrpSpPr/>
        <p:nvPr/>
      </p:nvGrpSpPr>
      <p:grpSpPr>
        <a:xfrm>
          <a:off x="0" y="0"/>
          <a:ext cx="0" cy="0"/>
          <a:chOff x="0" y="0"/>
          <a:chExt cx="0" cy="0"/>
        </a:xfrm>
      </p:grpSpPr>
      <p:sp>
        <p:nvSpPr>
          <p:cNvPr id="1698" name="Google Shape;1698;g3726439b4c_0_27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699" name="Google Shape;1699;g3726439b4c_0_275: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818005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5"/>
        <p:cNvGrpSpPr/>
        <p:nvPr/>
      </p:nvGrpSpPr>
      <p:grpSpPr>
        <a:xfrm>
          <a:off x="0" y="0"/>
          <a:ext cx="0" cy="0"/>
          <a:chOff x="0" y="0"/>
          <a:chExt cx="0" cy="0"/>
        </a:xfrm>
      </p:grpSpPr>
      <p:sp>
        <p:nvSpPr>
          <p:cNvPr id="1716" name="Google Shape;1716;g3726439b4c_0_29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717" name="Google Shape;1717;g3726439b4c_0_29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964027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4"/>
        <p:cNvGrpSpPr/>
        <p:nvPr/>
      </p:nvGrpSpPr>
      <p:grpSpPr>
        <a:xfrm>
          <a:off x="0" y="0"/>
          <a:ext cx="0" cy="0"/>
          <a:chOff x="0" y="0"/>
          <a:chExt cx="0" cy="0"/>
        </a:xfrm>
      </p:grpSpPr>
      <p:sp>
        <p:nvSpPr>
          <p:cNvPr id="1735" name="Google Shape;1735;g3726439b4c_0_31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736" name="Google Shape;1736;g3726439b4c_0_310: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624995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5"/>
        <p:cNvGrpSpPr/>
        <p:nvPr/>
      </p:nvGrpSpPr>
      <p:grpSpPr>
        <a:xfrm>
          <a:off x="0" y="0"/>
          <a:ext cx="0" cy="0"/>
          <a:chOff x="0" y="0"/>
          <a:chExt cx="0" cy="0"/>
        </a:xfrm>
      </p:grpSpPr>
      <p:sp>
        <p:nvSpPr>
          <p:cNvPr id="1756" name="Google Shape;1756;g3726439b4c_0_33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757" name="Google Shape;1757;g3726439b4c_0_330: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785142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7"/>
        <p:cNvGrpSpPr/>
        <p:nvPr/>
      </p:nvGrpSpPr>
      <p:grpSpPr>
        <a:xfrm>
          <a:off x="0" y="0"/>
          <a:ext cx="0" cy="0"/>
          <a:chOff x="0" y="0"/>
          <a:chExt cx="0" cy="0"/>
        </a:xfrm>
      </p:grpSpPr>
      <p:sp>
        <p:nvSpPr>
          <p:cNvPr id="1778" name="Google Shape;1778;g3726439b4c_0_35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779" name="Google Shape;1779;g3726439b4c_0_351: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942596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3"/>
        <p:cNvGrpSpPr/>
        <p:nvPr/>
      </p:nvGrpSpPr>
      <p:grpSpPr>
        <a:xfrm>
          <a:off x="0" y="0"/>
          <a:ext cx="0" cy="0"/>
          <a:chOff x="0" y="0"/>
          <a:chExt cx="0" cy="0"/>
        </a:xfrm>
      </p:grpSpPr>
      <p:sp>
        <p:nvSpPr>
          <p:cNvPr id="1794" name="Google Shape;1794;g3726439b4c_0_36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795" name="Google Shape;1795;g3726439b4c_0_366: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366981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9"/>
        <p:cNvGrpSpPr/>
        <p:nvPr/>
      </p:nvGrpSpPr>
      <p:grpSpPr>
        <a:xfrm>
          <a:off x="0" y="0"/>
          <a:ext cx="0" cy="0"/>
          <a:chOff x="0" y="0"/>
          <a:chExt cx="0" cy="0"/>
        </a:xfrm>
      </p:grpSpPr>
      <p:sp>
        <p:nvSpPr>
          <p:cNvPr id="1810" name="Google Shape;1810;g3726439b4c_0_38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811" name="Google Shape;1811;g3726439b4c_0_381: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4170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6000" spc="-80" baseline="0">
                <a:solidFill>
                  <a:schemeClr val="tx1"/>
                </a:solidFill>
                <a:uFillTx/>
              </a:defRPr>
            </a:lvl1pPr>
          </a:lstStyle>
          <a:p>
            <a:r>
              <a:rPr lang="en-US">
                <a:uFillTx/>
              </a:rPr>
              <a:t>Click to edit Master title style</a:t>
            </a:r>
            <a:endParaRPr lang="en-US" dirty="0">
              <a:uFillTx/>
            </a:endParaRPr>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uFillTx/>
                <a:latin typeface="+mj-lt"/>
              </a:defRPr>
            </a:lvl1pPr>
            <a:lvl2pPr marL="457200" indent="0" algn="ctr">
              <a:buNone/>
              <a:defRPr>
                <a:solidFill>
                  <a:schemeClr val="tx1">
                    <a:tint val="75000"/>
                  </a:schemeClr>
                </a:solidFill>
                <a:uFillTx/>
              </a:defRPr>
            </a:lvl2pPr>
            <a:lvl3pPr marL="914400" indent="0" algn="ctr">
              <a:buNone/>
              <a:defRPr>
                <a:solidFill>
                  <a:schemeClr val="tx1">
                    <a:tint val="75000"/>
                  </a:schemeClr>
                </a:solidFill>
                <a:uFillTx/>
              </a:defRPr>
            </a:lvl3pPr>
            <a:lvl4pPr marL="1371600" indent="0" algn="ctr">
              <a:buNone/>
              <a:defRPr>
                <a:solidFill>
                  <a:schemeClr val="tx1">
                    <a:tint val="75000"/>
                  </a:schemeClr>
                </a:solidFill>
                <a:uFillTx/>
              </a:defRPr>
            </a:lvl4pPr>
            <a:lvl5pPr marL="1828800" indent="0" algn="ctr">
              <a:buNone/>
              <a:defRPr>
                <a:solidFill>
                  <a:schemeClr val="tx1">
                    <a:tint val="75000"/>
                  </a:schemeClr>
                </a:solidFill>
                <a:uFillTx/>
              </a:defRPr>
            </a:lvl5pPr>
            <a:lvl6pPr marL="2286000" indent="0" algn="ctr">
              <a:buNone/>
              <a:defRPr>
                <a:solidFill>
                  <a:schemeClr val="tx1">
                    <a:tint val="75000"/>
                  </a:schemeClr>
                </a:solidFill>
                <a:uFillTx/>
              </a:defRPr>
            </a:lvl6pPr>
            <a:lvl7pPr marL="2743200" indent="0" algn="ctr">
              <a:buNone/>
              <a:defRPr>
                <a:solidFill>
                  <a:schemeClr val="tx1">
                    <a:tint val="75000"/>
                  </a:schemeClr>
                </a:solidFill>
                <a:uFillTx/>
              </a:defRPr>
            </a:lvl7pPr>
            <a:lvl8pPr marL="3200400" indent="0" algn="ctr">
              <a:buNone/>
              <a:defRPr>
                <a:solidFill>
                  <a:schemeClr val="tx1">
                    <a:tint val="75000"/>
                  </a:schemeClr>
                </a:solidFill>
                <a:uFillTx/>
              </a:defRPr>
            </a:lvl8pPr>
            <a:lvl9pPr marL="3657600" indent="0" algn="ctr">
              <a:buNone/>
              <a:defRPr>
                <a:solidFill>
                  <a:schemeClr val="tx1">
                    <a:tint val="75000"/>
                  </a:schemeClr>
                </a:solidFill>
                <a:uFillTx/>
              </a:defRPr>
            </a:lvl9pPr>
          </a:lstStyle>
          <a:p>
            <a:r>
              <a:rPr lang="en-US">
                <a:uFillTx/>
              </a:rPr>
              <a:t>Click to edit Master subtitle style</a:t>
            </a:r>
            <a:endParaRPr lang="en-US" dirty="0">
              <a:uFillTx/>
            </a:endParaRPr>
          </a:p>
        </p:txBody>
      </p:sp>
      <p:sp>
        <p:nvSpPr>
          <p:cNvPr id="4" name="Date Placeholder 3"/>
          <p:cNvSpPr>
            <a:spLocks noGrp="1"/>
          </p:cNvSpPr>
          <p:nvPr>
            <p:ph type="dt" sz="half" idx="10"/>
          </p:nvPr>
        </p:nvSpPr>
        <p:spPr/>
        <p:txBody>
          <a:bodyPr/>
          <a:lstStyle/>
          <a:p>
            <a:fld id="{AA391362-5FB5-9C41-905E-0E116628DCDE}" type="datetimeFigureOut">
              <a:rPr lang="en-US" smtClean="0">
                <a:uFillTx/>
              </a:rPr>
              <a:t>10/23/18</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9" name="Rectangle 8"/>
          <p:cNvSpPr>
            <a:spLocks/>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
        <p:nvSpPr>
          <p:cNvPr id="10" name="Rectangle 9"/>
          <p:cNvSpPr>
            <a:spLocks/>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
        <p:nvSpPr>
          <p:cNvPr id="6" name="Slide Number Placeholder 5"/>
          <p:cNvSpPr>
            <a:spLocks noGrp="1"/>
          </p:cNvSpPr>
          <p:nvPr>
            <p:ph type="sldNum" sz="quarter" idx="12"/>
          </p:nvPr>
        </p:nvSpPr>
        <p:spPr/>
        <p:txBody>
          <a:bodyPr/>
          <a:lstStyle>
            <a:lvl1pPr>
              <a:defRPr>
                <a:solidFill>
                  <a:schemeClr val="tx1"/>
                </a:solidFill>
                <a:uFillTx/>
              </a:defRPr>
            </a:lvl1pPr>
          </a:lstStyle>
          <a:p>
            <a:fld id="{BC8DB83E-30C0-2C41-B6EE-192620078E5D}" type="slidenum">
              <a:rPr lang="en-US" smtClean="0">
                <a:uFillTx/>
              </a:rPr>
              <a:t>‹#›</a:t>
            </a:fld>
            <a:endParaRPr lang="en-US">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Vertical Text Placeholder 2"/>
          <p:cNvSpPr>
            <a:spLocks noGrp="1"/>
          </p:cNvSpPr>
          <p:nvPr>
            <p:ph type="body" orient="vert" idx="1"/>
          </p:nvPr>
        </p:nvSpPr>
        <p:spPr/>
        <p:txBody>
          <a:bodyPr vert="eaVert"/>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10"/>
          </p:nvPr>
        </p:nvSpPr>
        <p:spPr/>
        <p:txBody>
          <a:bodyPr/>
          <a:lstStyle/>
          <a:p>
            <a:fld id="{AA391362-5FB5-9C41-905E-0E116628DCDE}" type="datetimeFigureOut">
              <a:rPr lang="en-US" smtClean="0">
                <a:uFillTx/>
              </a:rPr>
              <a:t>10/23/18</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BC8DB83E-30C0-2C41-B6EE-192620078E5D}" type="slidenum">
              <a:rPr lang="en-US" smtClean="0">
                <a:uFillTx/>
              </a:rPr>
              <a:t>‹#›</a:t>
            </a:fld>
            <a:endParaRPr lang="en-US">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uFillTx/>
              </a:rPr>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10"/>
          </p:nvPr>
        </p:nvSpPr>
        <p:spPr/>
        <p:txBody>
          <a:bodyPr/>
          <a:lstStyle/>
          <a:p>
            <a:fld id="{AA391362-5FB5-9C41-905E-0E116628DCDE}" type="datetimeFigureOut">
              <a:rPr lang="en-US" smtClean="0">
                <a:uFillTx/>
              </a:rPr>
              <a:t>10/23/18</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BC8DB83E-30C0-2C41-B6EE-192620078E5D}" type="slidenum">
              <a:rPr lang="en-US" smtClean="0">
                <a:uFillTx/>
              </a:rPr>
              <a:t>‹#›</a:t>
            </a:fld>
            <a:endParaRPr lang="en-US">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uFillTx/>
                <a:latin typeface="Helvetica" pitchFamily="34" charset="0"/>
                <a:cs typeface="Helvetica" pitchFamily="34" charset="0"/>
              </a:defRPr>
            </a:lvl1pPr>
            <a:lvl2pPr>
              <a:buClr>
                <a:schemeClr val="bg1">
                  <a:lumMod val="50000"/>
                </a:schemeClr>
              </a:buClr>
              <a:defRPr sz="1900">
                <a:solidFill>
                  <a:srgbClr val="000000"/>
                </a:solidFill>
                <a:uFillTx/>
                <a:latin typeface="Helvetica" pitchFamily="34" charset="0"/>
                <a:cs typeface="Helvetica" pitchFamily="34" charset="0"/>
              </a:defRPr>
            </a:lvl2pPr>
            <a:lvl3pPr>
              <a:buClr>
                <a:schemeClr val="bg1">
                  <a:lumMod val="50000"/>
                </a:schemeClr>
              </a:buClr>
              <a:defRPr sz="1700">
                <a:solidFill>
                  <a:srgbClr val="000000"/>
                </a:solidFill>
                <a:uFillTx/>
                <a:latin typeface="Helvetica" pitchFamily="34" charset="0"/>
                <a:cs typeface="Helvetica" pitchFamily="34" charset="0"/>
              </a:defRPr>
            </a:lvl3pPr>
            <a:lvl4pPr>
              <a:buClr>
                <a:schemeClr val="bg1">
                  <a:lumMod val="50000"/>
                </a:schemeClr>
              </a:buClr>
              <a:defRPr sz="1500">
                <a:solidFill>
                  <a:srgbClr val="000000"/>
                </a:solidFill>
                <a:uFillTx/>
                <a:latin typeface="Helvetica" pitchFamily="34" charset="0"/>
                <a:cs typeface="Helvetica" pitchFamily="34" charset="0"/>
              </a:defRPr>
            </a:lvl4pPr>
            <a:lvl5pPr>
              <a:buClr>
                <a:schemeClr val="bg1">
                  <a:lumMod val="50000"/>
                </a:schemeClr>
              </a:buClr>
              <a:defRPr sz="1500" b="0">
                <a:solidFill>
                  <a:srgbClr val="000000"/>
                </a:solidFill>
                <a:uFillTx/>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uFillTx/>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uFillTx/>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uFillTx/>
                <a:latin typeface="Helvetica" pitchFamily="34" charset="0"/>
                <a:cs typeface="Helvetica" pitchFamily="34" charset="0"/>
              </a:defRPr>
            </a:lvl8pPr>
            <a:lvl9pPr marL="3657600" indent="0">
              <a:buNone/>
              <a:defRPr baseline="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uFillTx/>
              </a:defRPr>
            </a:lvl1pPr>
          </a:lstStyle>
          <a:p>
            <a:r>
              <a:rPr lang="en-US" dirty="0">
                <a:uFillTx/>
              </a:rPr>
              <a:t>Click to add title</a:t>
            </a:r>
          </a:p>
        </p:txBody>
      </p:sp>
      <p:sp>
        <p:nvSpPr>
          <p:cNvPr id="7" name="Line 10"/>
          <p:cNvSpPr>
            <a:spLocks noChangeShapeType="1"/>
          </p:cNvSpPr>
          <p:nvPr/>
        </p:nvSpPr>
        <p:spPr bwMode="auto">
          <a:xfrm>
            <a:off x="561975" y="1143000"/>
            <a:ext cx="7772400" cy="0"/>
          </a:xfrm>
          <a:prstGeom prst="line">
            <a:avLst/>
          </a:prstGeom>
          <a:noFill/>
          <a:ln w="12700">
            <a:solidFill>
              <a:srgbClr val="404040"/>
            </a:solidFill>
            <a:prstDash val="sysDot"/>
            <a:round/>
          </a:ln>
        </p:spPr>
        <p:txBody>
          <a:bodyPr wrap="none" anchor="ctr"/>
          <a:lstStyle/>
          <a:p>
            <a:endParaRPr lang="en-US">
              <a:uFillTx/>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9900" y="228600"/>
            <a:ext cx="8153400" cy="685800"/>
          </a:xfrm>
        </p:spPr>
        <p:txBody>
          <a:bodyPr/>
          <a:lstStyle/>
          <a:p>
            <a:r>
              <a:rPr lang="en-US">
                <a:uFillTx/>
              </a:rPr>
              <a:t>Click to edit Master title style</a:t>
            </a:r>
          </a:p>
        </p:txBody>
      </p:sp>
      <p:sp>
        <p:nvSpPr>
          <p:cNvPr id="3" name="Table Placeholder 2"/>
          <p:cNvSpPr>
            <a:spLocks noGrp="1"/>
          </p:cNvSpPr>
          <p:nvPr>
            <p:ph type="tbl" idx="1"/>
          </p:nvPr>
        </p:nvSpPr>
        <p:spPr>
          <a:xfrm>
            <a:off x="457200" y="1295400"/>
            <a:ext cx="8178800" cy="4762500"/>
          </a:xfrm>
        </p:spPr>
        <p:txBody>
          <a:bodyPr/>
          <a:lstStyle/>
          <a:p>
            <a:pPr lvl="0"/>
            <a:r>
              <a:rPr lang="en-US" noProof="0">
                <a:uFillTx/>
              </a:rPr>
              <a:t>Click icon to add table</a:t>
            </a:r>
          </a:p>
        </p:txBody>
      </p:sp>
      <p:sp>
        <p:nvSpPr>
          <p:cNvPr id="4" name="Rectangle 4"/>
          <p:cNvSpPr>
            <a:spLocks noGrp="1" noChangeArrowheads="1"/>
          </p:cNvSpPr>
          <p:nvPr>
            <p:ph type="dt" sz="half" idx="10"/>
          </p:nvPr>
        </p:nvSpPr>
        <p:spPr/>
        <p:txBody>
          <a:bodyPr/>
          <a:lstStyle>
            <a:lvl1pPr>
              <a:defRPr>
                <a:uFillTx/>
              </a:defRPr>
            </a:lvl1pPr>
          </a:lstStyle>
          <a:p>
            <a:fld id="{AA391362-5FB5-9C41-905E-0E116628DCDE}" type="datetimeFigureOut">
              <a:rPr lang="en-US" smtClean="0">
                <a:uFillTx/>
              </a:rPr>
              <a:t>10/23/18</a:t>
            </a:fld>
            <a:endParaRPr lang="en-US">
              <a:uFillTx/>
            </a:endParaRPr>
          </a:p>
        </p:txBody>
      </p:sp>
      <p:sp>
        <p:nvSpPr>
          <p:cNvPr id="5" name="Rectangle 5"/>
          <p:cNvSpPr>
            <a:spLocks noGrp="1" noChangeArrowheads="1"/>
          </p:cNvSpPr>
          <p:nvPr>
            <p:ph type="ftr" sz="quarter" idx="11"/>
          </p:nvPr>
        </p:nvSpPr>
        <p:spPr/>
        <p:txBody>
          <a:bodyPr/>
          <a:lstStyle>
            <a:lvl1pPr>
              <a:defRPr>
                <a:uFillTx/>
              </a:defRPr>
            </a:lvl1pPr>
          </a:lstStyle>
          <a:p>
            <a:endParaRPr lang="en-US">
              <a:uFillTx/>
            </a:endParaRPr>
          </a:p>
        </p:txBody>
      </p:sp>
      <p:sp>
        <p:nvSpPr>
          <p:cNvPr id="6" name="Rectangle 6"/>
          <p:cNvSpPr>
            <a:spLocks noGrp="1" noChangeArrowheads="1"/>
          </p:cNvSpPr>
          <p:nvPr>
            <p:ph type="sldNum" sz="quarter" idx="12"/>
          </p:nvPr>
        </p:nvSpPr>
        <p:spPr/>
        <p:txBody>
          <a:bodyPr/>
          <a:lstStyle>
            <a:lvl1pPr>
              <a:defRPr>
                <a:uFillTx/>
              </a:defRPr>
            </a:lvl1pPr>
          </a:lstStyle>
          <a:p>
            <a:fld id="{BC8DB83E-30C0-2C41-B6EE-192620078E5D}" type="slidenum">
              <a:rPr lang="en-US" smtClean="0">
                <a:uFillTx/>
              </a:rPr>
              <a:t>‹#›</a:t>
            </a:fld>
            <a:endParaRPr lang="en-US">
              <a:uFillTx/>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uFillTx/>
                <a:latin typeface="Helvetica" pitchFamily="34" charset="0"/>
                <a:cs typeface="Helvetica" pitchFamily="34" charset="0"/>
              </a:defRPr>
            </a:lvl1pPr>
            <a:lvl2pPr>
              <a:buClr>
                <a:schemeClr val="bg1">
                  <a:lumMod val="50000"/>
                </a:schemeClr>
              </a:buClr>
              <a:defRPr sz="1900">
                <a:solidFill>
                  <a:srgbClr val="000000"/>
                </a:solidFill>
                <a:uFillTx/>
                <a:latin typeface="Helvetica" pitchFamily="34" charset="0"/>
                <a:cs typeface="Helvetica" pitchFamily="34" charset="0"/>
              </a:defRPr>
            </a:lvl2pPr>
            <a:lvl3pPr>
              <a:buClr>
                <a:schemeClr val="bg1">
                  <a:lumMod val="50000"/>
                </a:schemeClr>
              </a:buClr>
              <a:defRPr sz="1700">
                <a:solidFill>
                  <a:srgbClr val="000000"/>
                </a:solidFill>
                <a:uFillTx/>
                <a:latin typeface="Helvetica" pitchFamily="34" charset="0"/>
                <a:cs typeface="Helvetica" pitchFamily="34" charset="0"/>
              </a:defRPr>
            </a:lvl3pPr>
            <a:lvl4pPr>
              <a:buClr>
                <a:schemeClr val="bg1">
                  <a:lumMod val="50000"/>
                </a:schemeClr>
              </a:buClr>
              <a:defRPr sz="1500">
                <a:solidFill>
                  <a:srgbClr val="000000"/>
                </a:solidFill>
                <a:uFillTx/>
                <a:latin typeface="Helvetica" pitchFamily="34" charset="0"/>
                <a:cs typeface="Helvetica" pitchFamily="34" charset="0"/>
              </a:defRPr>
            </a:lvl4pPr>
            <a:lvl5pPr>
              <a:buClr>
                <a:schemeClr val="bg1">
                  <a:lumMod val="50000"/>
                </a:schemeClr>
              </a:buClr>
              <a:defRPr sz="1500" b="0">
                <a:solidFill>
                  <a:srgbClr val="000000"/>
                </a:solidFill>
                <a:uFillTx/>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uFillTx/>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uFillTx/>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uFillTx/>
                <a:latin typeface="Helvetica" pitchFamily="34" charset="0"/>
                <a:cs typeface="Helvetica" pitchFamily="34" charset="0"/>
              </a:defRPr>
            </a:lvl8pPr>
            <a:lvl9pPr marL="3657600" indent="0">
              <a:buNone/>
              <a:defRPr baseline="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uFillTx/>
              </a:defRPr>
            </a:lvl1pPr>
          </a:lstStyle>
          <a:p>
            <a:r>
              <a:rPr lang="en-US" dirty="0">
                <a:uFillTx/>
              </a:rPr>
              <a:t>Click to add title</a:t>
            </a:r>
          </a:p>
        </p:txBody>
      </p:sp>
      <p:sp>
        <p:nvSpPr>
          <p:cNvPr id="7" name="Line 10"/>
          <p:cNvSpPr>
            <a:spLocks noChangeShapeType="1"/>
          </p:cNvSpPr>
          <p:nvPr/>
        </p:nvSpPr>
        <p:spPr bwMode="auto">
          <a:xfrm>
            <a:off x="561975" y="1143000"/>
            <a:ext cx="7772400" cy="0"/>
          </a:xfrm>
          <a:prstGeom prst="line">
            <a:avLst/>
          </a:prstGeom>
          <a:noFill/>
          <a:ln w="12700">
            <a:solidFill>
              <a:srgbClr val="404040"/>
            </a:solidFill>
            <a:prstDash val="sysDot"/>
            <a:round/>
          </a:ln>
        </p:spPr>
        <p:txBody>
          <a:bodyPr wrap="none" anchor="ctr"/>
          <a:lstStyle/>
          <a:p>
            <a:endParaRPr lang="en-US">
              <a:uFillTx/>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6000" spc="-80" baseline="0">
                <a:solidFill>
                  <a:schemeClr val="tx1"/>
                </a:solidFill>
                <a:uFillTx/>
              </a:defRPr>
            </a:lvl1pPr>
          </a:lstStyle>
          <a:p>
            <a:r>
              <a:rPr lang="en-US">
                <a:uFillTx/>
              </a:rPr>
              <a:t>Click to edit Master title style</a:t>
            </a:r>
            <a:endParaRPr lang="en-US" dirty="0">
              <a:uFillTx/>
            </a:endParaRPr>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uFillTx/>
                <a:latin typeface="+mj-lt"/>
              </a:defRPr>
            </a:lvl1pPr>
            <a:lvl2pPr marL="457200" indent="0" algn="ctr">
              <a:buNone/>
              <a:defRPr>
                <a:solidFill>
                  <a:schemeClr val="tx1">
                    <a:tint val="75000"/>
                  </a:schemeClr>
                </a:solidFill>
                <a:uFillTx/>
              </a:defRPr>
            </a:lvl2pPr>
            <a:lvl3pPr marL="914400" indent="0" algn="ctr">
              <a:buNone/>
              <a:defRPr>
                <a:solidFill>
                  <a:schemeClr val="tx1">
                    <a:tint val="75000"/>
                  </a:schemeClr>
                </a:solidFill>
                <a:uFillTx/>
              </a:defRPr>
            </a:lvl3pPr>
            <a:lvl4pPr marL="1371600" indent="0" algn="ctr">
              <a:buNone/>
              <a:defRPr>
                <a:solidFill>
                  <a:schemeClr val="tx1">
                    <a:tint val="75000"/>
                  </a:schemeClr>
                </a:solidFill>
                <a:uFillTx/>
              </a:defRPr>
            </a:lvl4pPr>
            <a:lvl5pPr marL="1828800" indent="0" algn="ctr">
              <a:buNone/>
              <a:defRPr>
                <a:solidFill>
                  <a:schemeClr val="tx1">
                    <a:tint val="75000"/>
                  </a:schemeClr>
                </a:solidFill>
                <a:uFillTx/>
              </a:defRPr>
            </a:lvl5pPr>
            <a:lvl6pPr marL="2286000" indent="0" algn="ctr">
              <a:buNone/>
              <a:defRPr>
                <a:solidFill>
                  <a:schemeClr val="tx1">
                    <a:tint val="75000"/>
                  </a:schemeClr>
                </a:solidFill>
                <a:uFillTx/>
              </a:defRPr>
            </a:lvl6pPr>
            <a:lvl7pPr marL="2743200" indent="0" algn="ctr">
              <a:buNone/>
              <a:defRPr>
                <a:solidFill>
                  <a:schemeClr val="tx1">
                    <a:tint val="75000"/>
                  </a:schemeClr>
                </a:solidFill>
                <a:uFillTx/>
              </a:defRPr>
            </a:lvl7pPr>
            <a:lvl8pPr marL="3200400" indent="0" algn="ctr">
              <a:buNone/>
              <a:defRPr>
                <a:solidFill>
                  <a:schemeClr val="tx1">
                    <a:tint val="75000"/>
                  </a:schemeClr>
                </a:solidFill>
                <a:uFillTx/>
              </a:defRPr>
            </a:lvl8pPr>
            <a:lvl9pPr marL="3657600" indent="0" algn="ctr">
              <a:buNone/>
              <a:defRPr>
                <a:solidFill>
                  <a:schemeClr val="tx1">
                    <a:tint val="75000"/>
                  </a:schemeClr>
                </a:solidFill>
                <a:uFillTx/>
              </a:defRPr>
            </a:lvl9pPr>
          </a:lstStyle>
          <a:p>
            <a:r>
              <a:rPr lang="en-US">
                <a:uFillTx/>
              </a:rPr>
              <a:t>Click to edit Master subtitle style</a:t>
            </a:r>
            <a:endParaRPr lang="en-US" dirty="0">
              <a:uFillTx/>
            </a:endParaRPr>
          </a:p>
        </p:txBody>
      </p:sp>
      <p:sp>
        <p:nvSpPr>
          <p:cNvPr id="4" name="Date Placeholder 3"/>
          <p:cNvSpPr>
            <a:spLocks noGrp="1"/>
          </p:cNvSpPr>
          <p:nvPr>
            <p:ph type="dt" sz="half" idx="10"/>
          </p:nvPr>
        </p:nvSpPr>
        <p:spPr/>
        <p:txBody>
          <a:bodyPr/>
          <a:lstStyle/>
          <a:p>
            <a:endParaRPr lang="en-US">
              <a:solidFill>
                <a:srgbClr val="000000"/>
              </a:solidFill>
              <a:uFillTx/>
            </a:endParaRPr>
          </a:p>
        </p:txBody>
      </p:sp>
      <p:sp>
        <p:nvSpPr>
          <p:cNvPr id="5" name="Footer Placeholder 4"/>
          <p:cNvSpPr>
            <a:spLocks noGrp="1"/>
          </p:cNvSpPr>
          <p:nvPr>
            <p:ph type="ftr" sz="quarter" idx="11"/>
          </p:nvPr>
        </p:nvSpPr>
        <p:spPr/>
        <p:txBody>
          <a:bodyPr/>
          <a:lstStyle/>
          <a:p>
            <a:endParaRPr lang="en-US">
              <a:solidFill>
                <a:srgbClr val="000000"/>
              </a:solidFill>
              <a:uFillTx/>
            </a:endParaRPr>
          </a:p>
        </p:txBody>
      </p:sp>
      <p:sp>
        <p:nvSpPr>
          <p:cNvPr id="9" name="Rectangle 8"/>
          <p:cNvSpPr>
            <a:spLocks/>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uFillTx/>
              <a:latin typeface="Arial"/>
            </a:endParaRPr>
          </a:p>
        </p:txBody>
      </p:sp>
      <p:sp>
        <p:nvSpPr>
          <p:cNvPr id="10" name="Rectangle 9"/>
          <p:cNvSpPr>
            <a:spLocks/>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uFillTx/>
              <a:latin typeface="Arial"/>
            </a:endParaRPr>
          </a:p>
        </p:txBody>
      </p:sp>
      <p:sp>
        <p:nvSpPr>
          <p:cNvPr id="6" name="Slide Number Placeholder 5"/>
          <p:cNvSpPr>
            <a:spLocks noGrp="1"/>
          </p:cNvSpPr>
          <p:nvPr>
            <p:ph type="sldNum" sz="quarter" idx="12"/>
          </p:nvPr>
        </p:nvSpPr>
        <p:spPr/>
        <p:txBody>
          <a:bodyPr/>
          <a:lstStyle>
            <a:lvl1pPr>
              <a:defRPr>
                <a:solidFill>
                  <a:schemeClr val="tx1"/>
                </a:solidFill>
                <a:uFillTx/>
              </a:defRPr>
            </a:lvl1pPr>
          </a:lstStyle>
          <a:p>
            <a:fld id="{325FC387-D6ED-8F40-826E-ED0E74977C77}" type="slidenum">
              <a:rPr lang="en-US" smtClean="0">
                <a:solidFill>
                  <a:srgbClr val="000000"/>
                </a:solidFill>
                <a:uFillTx/>
              </a:rPr>
              <a:pPr/>
              <a:t>‹#›</a:t>
            </a:fld>
            <a:endParaRPr lang="en-US">
              <a:solidFill>
                <a:srgbClr val="000000"/>
              </a:solidFill>
              <a:uFillTx/>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Content Placeholder 2"/>
          <p:cNvSpPr>
            <a:spLocks noGrp="1"/>
          </p:cNvSpPr>
          <p:nvPr>
            <p:ph idx="1"/>
          </p:nvPr>
        </p:nvSpPr>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4" name="Date Placeholder 3"/>
          <p:cNvSpPr>
            <a:spLocks noGrp="1"/>
          </p:cNvSpPr>
          <p:nvPr>
            <p:ph type="dt" sz="half" idx="10"/>
          </p:nvPr>
        </p:nvSpPr>
        <p:spPr/>
        <p:txBody>
          <a:bodyPr/>
          <a:lstStyle/>
          <a:p>
            <a:endParaRPr lang="en-US">
              <a:solidFill>
                <a:srgbClr val="000000"/>
              </a:solidFill>
              <a:uFillTx/>
            </a:endParaRPr>
          </a:p>
        </p:txBody>
      </p:sp>
      <p:sp>
        <p:nvSpPr>
          <p:cNvPr id="5" name="Footer Placeholder 4"/>
          <p:cNvSpPr>
            <a:spLocks noGrp="1"/>
          </p:cNvSpPr>
          <p:nvPr>
            <p:ph type="ftr" sz="quarter" idx="11"/>
          </p:nvPr>
        </p:nvSpPr>
        <p:spPr/>
        <p:txBody>
          <a:bodyPr/>
          <a:lstStyle/>
          <a:p>
            <a:endParaRPr lang="en-US">
              <a:solidFill>
                <a:srgbClr val="000000"/>
              </a:solidFill>
              <a:uFillTx/>
            </a:endParaRPr>
          </a:p>
        </p:txBody>
      </p:sp>
      <p:sp>
        <p:nvSpPr>
          <p:cNvPr id="6" name="Slide Number Placeholder 5"/>
          <p:cNvSpPr>
            <a:spLocks noGrp="1"/>
          </p:cNvSpPr>
          <p:nvPr>
            <p:ph type="sldNum" sz="quarter" idx="12"/>
          </p:nvPr>
        </p:nvSpPr>
        <p:spPr/>
        <p:txBody>
          <a:bodyPr/>
          <a:lstStyle/>
          <a:p>
            <a:fld id="{2D3A695E-CF49-844C-908C-762332DE5207}" type="slidenum">
              <a:rPr lang="en-US" smtClean="0">
                <a:solidFill>
                  <a:srgbClr val="D1282E"/>
                </a:solidFill>
                <a:uFillTx/>
              </a:rPr>
              <a:pPr/>
              <a:t>‹#›</a:t>
            </a:fld>
            <a:endParaRPr lang="en-US">
              <a:solidFill>
                <a:srgbClr val="D1282E"/>
              </a:solidFill>
              <a:uFillTx/>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7200" b="0" cap="none" spc="-80" baseline="0">
                <a:solidFill>
                  <a:schemeClr val="tx1"/>
                </a:solidFill>
                <a:uFillTx/>
              </a:defRPr>
            </a:lvl1pPr>
          </a:lstStyle>
          <a:p>
            <a:r>
              <a:rPr lang="en-US">
                <a:uFillTx/>
              </a:rPr>
              <a:t>Click to edit Master title style</a:t>
            </a:r>
            <a:endParaRPr lang="en-US" dirty="0">
              <a:uFillTx/>
            </a:endParaRPr>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uFillTx/>
                <a:latin typeface="+mj-lt"/>
              </a:defRPr>
            </a:lvl1pPr>
            <a:lvl2pPr marL="457200" indent="0">
              <a:buNone/>
              <a:defRPr sz="1800">
                <a:solidFill>
                  <a:schemeClr val="tx1">
                    <a:tint val="75000"/>
                  </a:schemeClr>
                </a:solidFill>
                <a:uFillTx/>
              </a:defRPr>
            </a:lvl2pPr>
            <a:lvl3pPr marL="914400" indent="0">
              <a:buNone/>
              <a:defRPr sz="1600">
                <a:solidFill>
                  <a:schemeClr val="tx1">
                    <a:tint val="75000"/>
                  </a:schemeClr>
                </a:solidFill>
                <a:uFillTx/>
              </a:defRPr>
            </a:lvl3pPr>
            <a:lvl4pPr marL="1371600" indent="0">
              <a:buNone/>
              <a:defRPr sz="1400">
                <a:solidFill>
                  <a:schemeClr val="tx1">
                    <a:tint val="75000"/>
                  </a:schemeClr>
                </a:solidFill>
                <a:uFillTx/>
              </a:defRPr>
            </a:lvl4pPr>
            <a:lvl5pPr marL="1828800" indent="0">
              <a:buNone/>
              <a:defRPr sz="1400">
                <a:solidFill>
                  <a:schemeClr val="tx1">
                    <a:tint val="75000"/>
                  </a:schemeClr>
                </a:solidFill>
                <a:uFillTx/>
              </a:defRPr>
            </a:lvl5pPr>
            <a:lvl6pPr marL="2286000" indent="0">
              <a:buNone/>
              <a:defRPr sz="1400">
                <a:solidFill>
                  <a:schemeClr val="tx1">
                    <a:tint val="75000"/>
                  </a:schemeClr>
                </a:solidFill>
                <a:uFillTx/>
              </a:defRPr>
            </a:lvl6pPr>
            <a:lvl7pPr marL="2743200" indent="0">
              <a:buNone/>
              <a:defRPr sz="1400">
                <a:solidFill>
                  <a:schemeClr val="tx1">
                    <a:tint val="75000"/>
                  </a:schemeClr>
                </a:solidFill>
                <a:uFillTx/>
              </a:defRPr>
            </a:lvl7pPr>
            <a:lvl8pPr marL="3200400" indent="0">
              <a:buNone/>
              <a:defRPr sz="1400">
                <a:solidFill>
                  <a:schemeClr val="tx1">
                    <a:tint val="75000"/>
                  </a:schemeClr>
                </a:solidFill>
                <a:uFillTx/>
              </a:defRPr>
            </a:lvl8pPr>
            <a:lvl9pPr marL="3657600" indent="0">
              <a:buNone/>
              <a:defRPr sz="1400">
                <a:solidFill>
                  <a:schemeClr val="tx1">
                    <a:tint val="75000"/>
                  </a:schemeClr>
                </a:solidFill>
                <a:uFillTx/>
              </a:defRPr>
            </a:lvl9pPr>
          </a:lstStyle>
          <a:p>
            <a:pPr lvl="0"/>
            <a:r>
              <a:rPr lang="en-US">
                <a:uFillTx/>
              </a:rPr>
              <a:t>Click to edit Master text styles</a:t>
            </a:r>
          </a:p>
        </p:txBody>
      </p:sp>
      <p:sp>
        <p:nvSpPr>
          <p:cNvPr id="7" name="Date Placeholder 6"/>
          <p:cNvSpPr>
            <a:spLocks noGrp="1"/>
          </p:cNvSpPr>
          <p:nvPr>
            <p:ph type="dt" sz="half" idx="10"/>
          </p:nvPr>
        </p:nvSpPr>
        <p:spPr/>
        <p:txBody>
          <a:bodyPr/>
          <a:lstStyle/>
          <a:p>
            <a:endParaRPr lang="en-US">
              <a:solidFill>
                <a:srgbClr val="000000"/>
              </a:solidFill>
              <a:uFillTx/>
            </a:endParaRPr>
          </a:p>
        </p:txBody>
      </p:sp>
      <p:sp>
        <p:nvSpPr>
          <p:cNvPr id="8" name="Slide Number Placeholder 7"/>
          <p:cNvSpPr>
            <a:spLocks noGrp="1"/>
          </p:cNvSpPr>
          <p:nvPr>
            <p:ph type="sldNum" sz="quarter" idx="11"/>
          </p:nvPr>
        </p:nvSpPr>
        <p:spPr/>
        <p:txBody>
          <a:bodyPr/>
          <a:lstStyle/>
          <a:p>
            <a:fld id="{F2A70B9C-C57A-3D4C-A52F-B9A7773FFEFE}" type="slidenum">
              <a:rPr lang="en-US" smtClean="0">
                <a:solidFill>
                  <a:srgbClr val="D1282E"/>
                </a:solidFill>
                <a:uFillTx/>
              </a:rPr>
              <a:pPr/>
              <a:t>‹#›</a:t>
            </a:fld>
            <a:endParaRPr lang="en-US">
              <a:solidFill>
                <a:srgbClr val="D1282E"/>
              </a:solidFill>
              <a:uFillTx/>
            </a:endParaRPr>
          </a:p>
        </p:txBody>
      </p:sp>
      <p:sp>
        <p:nvSpPr>
          <p:cNvPr id="9" name="Footer Placeholder 8"/>
          <p:cNvSpPr>
            <a:spLocks noGrp="1"/>
          </p:cNvSpPr>
          <p:nvPr>
            <p:ph type="ftr" sz="quarter" idx="12"/>
          </p:nvPr>
        </p:nvSpPr>
        <p:spPr/>
        <p:txBody>
          <a:bodyPr/>
          <a:lstStyle/>
          <a:p>
            <a:endParaRPr lang="en-US">
              <a:solidFill>
                <a:srgbClr val="000000"/>
              </a:solidFill>
              <a:uFillTx/>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uFillTx/>
              </a:defRPr>
            </a:lvl1pPr>
            <a:lvl2pPr>
              <a:defRPr sz="2400">
                <a:uFillTx/>
              </a:defRPr>
            </a:lvl2pPr>
            <a:lvl3pPr>
              <a:defRPr sz="2000">
                <a:uFillTx/>
              </a:defRPr>
            </a:lvl3pPr>
            <a:lvl4pPr>
              <a:defRPr sz="1800">
                <a:uFillTx/>
              </a:defRPr>
            </a:lvl4pPr>
            <a:lvl5pPr>
              <a:defRPr sz="1800">
                <a:uFillTx/>
              </a:defRPr>
            </a:lvl5pPr>
            <a:lvl6pPr>
              <a:defRPr sz="1800">
                <a:uFillTx/>
              </a:defRPr>
            </a:lvl6pPr>
            <a:lvl7pPr>
              <a:defRPr sz="1800">
                <a:uFillTx/>
              </a:defRPr>
            </a:lvl7pPr>
            <a:lvl8pPr>
              <a:defRPr sz="1800">
                <a:uFillTx/>
              </a:defRPr>
            </a:lvl8pPr>
            <a:lvl9pPr>
              <a:defRPr sz="18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4" name="Content Placeholder 3"/>
          <p:cNvSpPr>
            <a:spLocks noGrp="1"/>
          </p:cNvSpPr>
          <p:nvPr>
            <p:ph sz="half" idx="2"/>
          </p:nvPr>
        </p:nvSpPr>
        <p:spPr>
          <a:xfrm>
            <a:off x="5090160" y="1574800"/>
            <a:ext cx="3291840" cy="4525963"/>
          </a:xfrm>
        </p:spPr>
        <p:txBody>
          <a:bodyPr/>
          <a:lstStyle>
            <a:lvl1pPr>
              <a:defRPr sz="2800">
                <a:uFillTx/>
              </a:defRPr>
            </a:lvl1pPr>
            <a:lvl2pPr>
              <a:defRPr sz="2400">
                <a:uFillTx/>
              </a:defRPr>
            </a:lvl2pPr>
            <a:lvl3pPr>
              <a:defRPr sz="2000">
                <a:uFillTx/>
              </a:defRPr>
            </a:lvl3pPr>
            <a:lvl4pPr>
              <a:defRPr sz="1800">
                <a:uFillTx/>
              </a:defRPr>
            </a:lvl4pPr>
            <a:lvl5pPr>
              <a:defRPr sz="1800">
                <a:uFillTx/>
              </a:defRPr>
            </a:lvl5pPr>
            <a:lvl6pPr>
              <a:defRPr sz="1800">
                <a:uFillTx/>
              </a:defRPr>
            </a:lvl6pPr>
            <a:lvl7pPr>
              <a:defRPr sz="1800">
                <a:uFillTx/>
              </a:defRPr>
            </a:lvl7pPr>
            <a:lvl8pPr>
              <a:defRPr sz="1800">
                <a:uFillTx/>
              </a:defRPr>
            </a:lvl8pPr>
            <a:lvl9pPr>
              <a:defRPr sz="18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5" name="Date Placeholder 4"/>
          <p:cNvSpPr>
            <a:spLocks noGrp="1"/>
          </p:cNvSpPr>
          <p:nvPr>
            <p:ph type="dt" sz="half" idx="10"/>
          </p:nvPr>
        </p:nvSpPr>
        <p:spPr/>
        <p:txBody>
          <a:bodyPr/>
          <a:lstStyle/>
          <a:p>
            <a:endParaRPr lang="en-US">
              <a:solidFill>
                <a:srgbClr val="000000"/>
              </a:solidFill>
              <a:uFillTx/>
            </a:endParaRPr>
          </a:p>
        </p:txBody>
      </p:sp>
      <p:sp>
        <p:nvSpPr>
          <p:cNvPr id="6" name="Footer Placeholder 5"/>
          <p:cNvSpPr>
            <a:spLocks noGrp="1"/>
          </p:cNvSpPr>
          <p:nvPr>
            <p:ph type="ftr" sz="quarter" idx="11"/>
          </p:nvPr>
        </p:nvSpPr>
        <p:spPr/>
        <p:txBody>
          <a:bodyPr/>
          <a:lstStyle/>
          <a:p>
            <a:endParaRPr lang="en-US">
              <a:solidFill>
                <a:srgbClr val="000000"/>
              </a:solidFill>
              <a:uFillTx/>
            </a:endParaRPr>
          </a:p>
        </p:txBody>
      </p:sp>
      <p:sp>
        <p:nvSpPr>
          <p:cNvPr id="7" name="Slide Number Placeholder 6"/>
          <p:cNvSpPr>
            <a:spLocks noGrp="1"/>
          </p:cNvSpPr>
          <p:nvPr>
            <p:ph type="sldNum" sz="quarter" idx="12"/>
          </p:nvPr>
        </p:nvSpPr>
        <p:spPr/>
        <p:txBody>
          <a:bodyPr/>
          <a:lstStyle/>
          <a:p>
            <a:fld id="{3C6A6ADA-231C-2F4E-9AF9-D7EAFFA7E302}" type="slidenum">
              <a:rPr lang="en-US" smtClean="0">
                <a:solidFill>
                  <a:srgbClr val="D1282E"/>
                </a:solidFill>
                <a:uFillTx/>
              </a:rPr>
              <a:pPr/>
              <a:t>‹#›</a:t>
            </a:fld>
            <a:endParaRPr lang="en-US">
              <a:solidFill>
                <a:srgbClr val="D1282E"/>
              </a:solidFill>
              <a:uFillTx/>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uFillTx/>
              </a:defRPr>
            </a:lvl1pPr>
          </a:lstStyle>
          <a:p>
            <a:r>
              <a:rPr lang="en-US">
                <a:uFillTx/>
              </a:rPr>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uFillTx/>
                <a:latin typeface="+mj-lt"/>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uFillTx/>
              </a:defRPr>
            </a:lvl1pPr>
            <a:lvl2pPr>
              <a:defRPr sz="2000">
                <a:uFillTx/>
              </a:defRPr>
            </a:lvl2pPr>
            <a:lvl3pPr>
              <a:defRPr sz="1800">
                <a:uFillTx/>
              </a:defRPr>
            </a:lvl3pPr>
            <a:lvl4pPr>
              <a:defRPr sz="1600">
                <a:uFillTx/>
              </a:defRPr>
            </a:lvl4pPr>
            <a:lvl5pPr>
              <a:defRPr sz="1600">
                <a:uFillTx/>
              </a:defRPr>
            </a:lvl5pPr>
            <a:lvl6pPr>
              <a:defRPr sz="1600">
                <a:uFillTx/>
              </a:defRPr>
            </a:lvl6pPr>
            <a:lvl7pPr>
              <a:defRPr sz="1600">
                <a:uFillTx/>
              </a:defRPr>
            </a:lvl7pPr>
            <a:lvl8pPr>
              <a:defRPr sz="1600">
                <a:uFillTx/>
              </a:defRPr>
            </a:lvl8pPr>
            <a:lvl9pPr>
              <a:defRPr sz="16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uFillTx/>
                <a:latin typeface="+mj-lt"/>
                <a:ea typeface="+mn-ea"/>
                <a:cs typeface="+mn-cs"/>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marL="0" lvl="0" indent="0" algn="l" defTabSz="914400" rtl="0" eaLnBrk="1" latinLnBrk="0" hangingPunct="1">
              <a:spcBef>
                <a:spcPct val="20000"/>
              </a:spcBef>
              <a:buFont typeface="Arial" pitchFamily="34" charset="0"/>
              <a:buNone/>
            </a:pPr>
            <a:r>
              <a:rPr lang="en-US">
                <a:uFillTx/>
              </a:rPr>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uFillTx/>
              </a:defRPr>
            </a:lvl1pPr>
            <a:lvl2pPr>
              <a:defRPr sz="2000">
                <a:uFillTx/>
              </a:defRPr>
            </a:lvl2pPr>
            <a:lvl3pPr>
              <a:defRPr sz="1800">
                <a:uFillTx/>
              </a:defRPr>
            </a:lvl3pPr>
            <a:lvl4pPr>
              <a:defRPr sz="1600">
                <a:uFillTx/>
              </a:defRPr>
            </a:lvl4pPr>
            <a:lvl5pPr>
              <a:defRPr sz="1600">
                <a:uFillTx/>
              </a:defRPr>
            </a:lvl5pPr>
            <a:lvl6pPr>
              <a:defRPr sz="1600">
                <a:uFillTx/>
              </a:defRPr>
            </a:lvl6pPr>
            <a:lvl7pPr>
              <a:defRPr sz="1600">
                <a:uFillTx/>
              </a:defRPr>
            </a:lvl7pPr>
            <a:lvl8pPr>
              <a:defRPr sz="1600">
                <a:uFillTx/>
              </a:defRPr>
            </a:lvl8pPr>
            <a:lvl9pPr>
              <a:defRPr sz="16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7" name="Date Placeholder 6"/>
          <p:cNvSpPr>
            <a:spLocks noGrp="1"/>
          </p:cNvSpPr>
          <p:nvPr>
            <p:ph type="dt" sz="half" idx="10"/>
          </p:nvPr>
        </p:nvSpPr>
        <p:spPr/>
        <p:txBody>
          <a:bodyPr/>
          <a:lstStyle/>
          <a:p>
            <a:endParaRPr lang="en-US">
              <a:solidFill>
                <a:srgbClr val="000000"/>
              </a:solidFill>
              <a:uFillTx/>
            </a:endParaRPr>
          </a:p>
        </p:txBody>
      </p:sp>
      <p:sp>
        <p:nvSpPr>
          <p:cNvPr id="8" name="Footer Placeholder 7"/>
          <p:cNvSpPr>
            <a:spLocks noGrp="1"/>
          </p:cNvSpPr>
          <p:nvPr>
            <p:ph type="ftr" sz="quarter" idx="11"/>
          </p:nvPr>
        </p:nvSpPr>
        <p:spPr/>
        <p:txBody>
          <a:bodyPr/>
          <a:lstStyle/>
          <a:p>
            <a:endParaRPr lang="en-US">
              <a:solidFill>
                <a:srgbClr val="000000"/>
              </a:solidFill>
              <a:uFillTx/>
            </a:endParaRPr>
          </a:p>
        </p:txBody>
      </p:sp>
      <p:sp>
        <p:nvSpPr>
          <p:cNvPr id="9" name="Slide Number Placeholder 8"/>
          <p:cNvSpPr>
            <a:spLocks noGrp="1"/>
          </p:cNvSpPr>
          <p:nvPr>
            <p:ph type="sldNum" sz="quarter" idx="12"/>
          </p:nvPr>
        </p:nvSpPr>
        <p:spPr/>
        <p:txBody>
          <a:bodyPr/>
          <a:lstStyle/>
          <a:p>
            <a:fld id="{4E0E8C61-63B8-9343-8A74-941ED303D62D}" type="slidenum">
              <a:rPr lang="en-US" smtClean="0">
                <a:solidFill>
                  <a:srgbClr val="D1282E"/>
                </a:solidFill>
                <a:uFillTx/>
              </a:rPr>
              <a:pPr/>
              <a:t>‹#›</a:t>
            </a:fld>
            <a:endParaRPr lang="en-US">
              <a:solidFill>
                <a:srgbClr val="D1282E"/>
              </a:solidFill>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Content Placeholder 2"/>
          <p:cNvSpPr>
            <a:spLocks noGrp="1"/>
          </p:cNvSpPr>
          <p:nvPr>
            <p:ph idx="1"/>
          </p:nvPr>
        </p:nvSpPr>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4" name="Date Placeholder 3"/>
          <p:cNvSpPr>
            <a:spLocks noGrp="1"/>
          </p:cNvSpPr>
          <p:nvPr>
            <p:ph type="dt" sz="half" idx="10"/>
          </p:nvPr>
        </p:nvSpPr>
        <p:spPr/>
        <p:txBody>
          <a:bodyPr/>
          <a:lstStyle/>
          <a:p>
            <a:fld id="{AA391362-5FB5-9C41-905E-0E116628DCDE}" type="datetimeFigureOut">
              <a:rPr lang="en-US" smtClean="0">
                <a:uFillTx/>
              </a:rPr>
              <a:t>10/23/18</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BC8DB83E-30C0-2C41-B6EE-192620078E5D}" type="slidenum">
              <a:rPr lang="en-US" smtClean="0">
                <a:uFillTx/>
              </a:rPr>
              <a:t>‹#›</a:t>
            </a:fld>
            <a:endParaRPr lang="en-US">
              <a:uFillTx/>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Date Placeholder 2"/>
          <p:cNvSpPr>
            <a:spLocks noGrp="1"/>
          </p:cNvSpPr>
          <p:nvPr>
            <p:ph type="dt" sz="half" idx="10"/>
          </p:nvPr>
        </p:nvSpPr>
        <p:spPr/>
        <p:txBody>
          <a:bodyPr/>
          <a:lstStyle/>
          <a:p>
            <a:endParaRPr lang="en-US">
              <a:solidFill>
                <a:srgbClr val="000000"/>
              </a:solidFill>
              <a:uFillTx/>
            </a:endParaRPr>
          </a:p>
        </p:txBody>
      </p:sp>
      <p:sp>
        <p:nvSpPr>
          <p:cNvPr id="4" name="Footer Placeholder 3"/>
          <p:cNvSpPr>
            <a:spLocks noGrp="1"/>
          </p:cNvSpPr>
          <p:nvPr>
            <p:ph type="ftr" sz="quarter" idx="11"/>
          </p:nvPr>
        </p:nvSpPr>
        <p:spPr/>
        <p:txBody>
          <a:bodyPr/>
          <a:lstStyle/>
          <a:p>
            <a:endParaRPr lang="en-US">
              <a:solidFill>
                <a:srgbClr val="000000"/>
              </a:solidFill>
              <a:uFillTx/>
            </a:endParaRPr>
          </a:p>
        </p:txBody>
      </p:sp>
      <p:sp>
        <p:nvSpPr>
          <p:cNvPr id="5" name="Slide Number Placeholder 4"/>
          <p:cNvSpPr>
            <a:spLocks noGrp="1"/>
          </p:cNvSpPr>
          <p:nvPr>
            <p:ph type="sldNum" sz="quarter" idx="12"/>
          </p:nvPr>
        </p:nvSpPr>
        <p:spPr/>
        <p:txBody>
          <a:bodyPr/>
          <a:lstStyle/>
          <a:p>
            <a:fld id="{EA868E83-1B78-5545-806D-587471DC150E}" type="slidenum">
              <a:rPr lang="en-US" smtClean="0">
                <a:solidFill>
                  <a:srgbClr val="D1282E"/>
                </a:solidFill>
                <a:uFillTx/>
              </a:rPr>
              <a:pPr/>
              <a:t>‹#›</a:t>
            </a:fld>
            <a:endParaRPr lang="en-US">
              <a:solidFill>
                <a:srgbClr val="D1282E"/>
              </a:solidFill>
              <a:uFillTx/>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000000"/>
              </a:solidFill>
              <a:uFillTx/>
            </a:endParaRPr>
          </a:p>
        </p:txBody>
      </p:sp>
      <p:sp>
        <p:nvSpPr>
          <p:cNvPr id="3" name="Footer Placeholder 2"/>
          <p:cNvSpPr>
            <a:spLocks noGrp="1"/>
          </p:cNvSpPr>
          <p:nvPr>
            <p:ph type="ftr" sz="quarter" idx="11"/>
          </p:nvPr>
        </p:nvSpPr>
        <p:spPr/>
        <p:txBody>
          <a:bodyPr/>
          <a:lstStyle/>
          <a:p>
            <a:endParaRPr lang="en-US">
              <a:solidFill>
                <a:srgbClr val="000000"/>
              </a:solidFill>
              <a:uFillTx/>
            </a:endParaRPr>
          </a:p>
        </p:txBody>
      </p:sp>
      <p:sp>
        <p:nvSpPr>
          <p:cNvPr id="4" name="Slide Number Placeholder 3"/>
          <p:cNvSpPr>
            <a:spLocks noGrp="1"/>
          </p:cNvSpPr>
          <p:nvPr>
            <p:ph type="sldNum" sz="quarter" idx="12"/>
          </p:nvPr>
        </p:nvSpPr>
        <p:spPr/>
        <p:txBody>
          <a:bodyPr/>
          <a:lstStyle/>
          <a:p>
            <a:fld id="{8C2624EC-1F17-4A4F-B36C-388417E6C1F2}" type="slidenum">
              <a:rPr lang="en-US" smtClean="0">
                <a:solidFill>
                  <a:srgbClr val="D1282E"/>
                </a:solidFill>
                <a:uFillTx/>
              </a:rPr>
              <a:pPr/>
              <a:t>‹#›</a:t>
            </a:fld>
            <a:endParaRPr lang="en-US">
              <a:solidFill>
                <a:srgbClr val="D1282E"/>
              </a:solidFill>
              <a:uFillTx/>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uFillTx/>
              </a:defRPr>
            </a:lvl1pPr>
            <a:lvl2pPr>
              <a:defRPr sz="2800">
                <a:uFillTx/>
              </a:defRPr>
            </a:lvl2pPr>
            <a:lvl3pPr>
              <a:defRPr sz="2400">
                <a:uFillTx/>
              </a:defRPr>
            </a:lvl3pPr>
            <a:lvl4pPr>
              <a:defRPr sz="2000">
                <a:uFillTx/>
              </a:defRPr>
            </a:lvl4pPr>
            <a:lvl5pPr>
              <a:defRPr sz="2000">
                <a:uFillTx/>
              </a:defRPr>
            </a:lvl5pPr>
            <a:lvl6pPr>
              <a:defRPr sz="2000">
                <a:uFillTx/>
              </a:defRPr>
            </a:lvl6pPr>
            <a:lvl7pPr>
              <a:defRPr sz="2000">
                <a:uFillTx/>
              </a:defRPr>
            </a:lvl7pPr>
            <a:lvl8pPr>
              <a:defRPr sz="2000">
                <a:uFillTx/>
              </a:defRPr>
            </a:lvl8pPr>
            <a:lvl9pPr>
              <a:defRPr sz="20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Click to edit Master text styles</a:t>
            </a:r>
          </a:p>
        </p:txBody>
      </p:sp>
      <p:sp>
        <p:nvSpPr>
          <p:cNvPr id="5" name="Date Placeholder 4"/>
          <p:cNvSpPr>
            <a:spLocks noGrp="1"/>
          </p:cNvSpPr>
          <p:nvPr>
            <p:ph type="dt" sz="half" idx="10"/>
          </p:nvPr>
        </p:nvSpPr>
        <p:spPr/>
        <p:txBody>
          <a:bodyPr/>
          <a:lstStyle/>
          <a:p>
            <a:endParaRPr lang="en-US">
              <a:solidFill>
                <a:srgbClr val="000000"/>
              </a:solidFill>
              <a:uFillTx/>
            </a:endParaRPr>
          </a:p>
        </p:txBody>
      </p:sp>
      <p:sp>
        <p:nvSpPr>
          <p:cNvPr id="6" name="Footer Placeholder 5"/>
          <p:cNvSpPr>
            <a:spLocks noGrp="1"/>
          </p:cNvSpPr>
          <p:nvPr>
            <p:ph type="ftr" sz="quarter" idx="11"/>
          </p:nvPr>
        </p:nvSpPr>
        <p:spPr/>
        <p:txBody>
          <a:bodyPr/>
          <a:lstStyle/>
          <a:p>
            <a:endParaRPr lang="en-US">
              <a:solidFill>
                <a:srgbClr val="000000"/>
              </a:solidFill>
              <a:uFillTx/>
            </a:endParaRPr>
          </a:p>
        </p:txBody>
      </p:sp>
      <p:sp>
        <p:nvSpPr>
          <p:cNvPr id="7" name="Slide Number Placeholder 6"/>
          <p:cNvSpPr>
            <a:spLocks noGrp="1"/>
          </p:cNvSpPr>
          <p:nvPr>
            <p:ph type="sldNum" sz="quarter" idx="12"/>
          </p:nvPr>
        </p:nvSpPr>
        <p:spPr/>
        <p:txBody>
          <a:bodyPr/>
          <a:lstStyle/>
          <a:p>
            <a:fld id="{D421B90F-881D-8344-A850-3DEAE14EA74D}" type="slidenum">
              <a:rPr lang="en-US" smtClean="0">
                <a:solidFill>
                  <a:srgbClr val="D1282E"/>
                </a:solidFill>
                <a:uFillTx/>
              </a:rPr>
              <a:pPr/>
              <a:t>‹#›</a:t>
            </a:fld>
            <a:endParaRPr lang="en-US">
              <a:solidFill>
                <a:srgbClr val="D1282E"/>
              </a:solidFill>
              <a:uFillTx/>
            </a:endParaRPr>
          </a:p>
        </p:txBody>
      </p:sp>
      <p:sp>
        <p:nvSpPr>
          <p:cNvPr id="8" name="Title 7"/>
          <p:cNvSpPr>
            <a:spLocks noGrp="1"/>
          </p:cNvSpPr>
          <p:nvPr>
            <p:ph type="title"/>
          </p:nvPr>
        </p:nvSpPr>
        <p:spPr/>
        <p:txBody>
          <a:bodyPr/>
          <a:lstStyle/>
          <a:p>
            <a:r>
              <a:rPr lang="en-US">
                <a:uFillTx/>
              </a:rPr>
              <a:t>Click to edit Master title style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a:spLocks/>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uFillTx/>
              <a:latin typeface="Arial"/>
            </a:endParaRPr>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uFillTx/>
              </a:defRPr>
            </a:lvl1pPr>
            <a:lvl2pPr marL="457200" indent="0">
              <a:buNone/>
              <a:defRPr sz="2800">
                <a:uFillTx/>
              </a:defRPr>
            </a:lvl2pPr>
            <a:lvl3pPr marL="914400" indent="0">
              <a:buNone/>
              <a:defRPr sz="2400">
                <a:uFillTx/>
              </a:defRPr>
            </a:lvl3pPr>
            <a:lvl4pPr marL="1371600" indent="0">
              <a:buNone/>
              <a:defRPr sz="2000">
                <a:uFillTx/>
              </a:defRPr>
            </a:lvl4pPr>
            <a:lvl5pPr marL="1828800" indent="0">
              <a:buNone/>
              <a:defRPr sz="2000">
                <a:uFillTx/>
              </a:defRPr>
            </a:lvl5pPr>
            <a:lvl6pPr marL="2286000" indent="0">
              <a:buNone/>
              <a:defRPr sz="2000">
                <a:uFillTx/>
              </a:defRPr>
            </a:lvl6pPr>
            <a:lvl7pPr marL="2743200" indent="0">
              <a:buNone/>
              <a:defRPr sz="2000">
                <a:uFillTx/>
              </a:defRPr>
            </a:lvl7pPr>
            <a:lvl8pPr marL="3200400" indent="0">
              <a:buNone/>
              <a:defRPr sz="2000">
                <a:uFillTx/>
              </a:defRPr>
            </a:lvl8pPr>
            <a:lvl9pPr marL="3657600" indent="0">
              <a:buNone/>
              <a:defRPr sz="2000">
                <a:uFillTx/>
              </a:defRPr>
            </a:lvl9pPr>
          </a:lstStyle>
          <a:p>
            <a:r>
              <a:rPr lang="en-US">
                <a:uFillTx/>
              </a:rPr>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Click to edit Master text styles</a:t>
            </a:r>
          </a:p>
        </p:txBody>
      </p:sp>
      <p:sp>
        <p:nvSpPr>
          <p:cNvPr id="5" name="Date Placeholder 4"/>
          <p:cNvSpPr>
            <a:spLocks noGrp="1"/>
          </p:cNvSpPr>
          <p:nvPr>
            <p:ph type="dt" sz="half" idx="10"/>
          </p:nvPr>
        </p:nvSpPr>
        <p:spPr/>
        <p:txBody>
          <a:bodyPr/>
          <a:lstStyle/>
          <a:p>
            <a:endParaRPr lang="en-US">
              <a:solidFill>
                <a:srgbClr val="000000"/>
              </a:solidFill>
              <a:uFillTx/>
            </a:endParaRPr>
          </a:p>
        </p:txBody>
      </p:sp>
      <p:sp>
        <p:nvSpPr>
          <p:cNvPr id="6" name="Footer Placeholder 5"/>
          <p:cNvSpPr>
            <a:spLocks noGrp="1"/>
          </p:cNvSpPr>
          <p:nvPr>
            <p:ph type="ftr" sz="quarter" idx="11"/>
          </p:nvPr>
        </p:nvSpPr>
        <p:spPr/>
        <p:txBody>
          <a:bodyPr/>
          <a:lstStyle/>
          <a:p>
            <a:endParaRPr lang="en-US">
              <a:solidFill>
                <a:srgbClr val="000000"/>
              </a:solidFill>
              <a:uFillTx/>
            </a:endParaRPr>
          </a:p>
        </p:txBody>
      </p:sp>
      <p:sp>
        <p:nvSpPr>
          <p:cNvPr id="7" name="Slide Number Placeholder 6"/>
          <p:cNvSpPr>
            <a:spLocks noGrp="1"/>
          </p:cNvSpPr>
          <p:nvPr>
            <p:ph type="sldNum" sz="quarter" idx="12"/>
          </p:nvPr>
        </p:nvSpPr>
        <p:spPr/>
        <p:txBody>
          <a:bodyPr/>
          <a:lstStyle>
            <a:lvl1pPr>
              <a:defRPr>
                <a:solidFill>
                  <a:schemeClr val="tx1"/>
                </a:solidFill>
                <a:uFillTx/>
              </a:defRPr>
            </a:lvl1pPr>
          </a:lstStyle>
          <a:p>
            <a:fld id="{AB3C1ECC-FBA0-9A4B-A4FA-F0062402B84B}" type="slidenum">
              <a:rPr lang="en-US" smtClean="0">
                <a:solidFill>
                  <a:srgbClr val="000000"/>
                </a:solidFill>
                <a:uFillTx/>
              </a:rPr>
              <a:pPr/>
              <a:t>‹#›</a:t>
            </a:fld>
            <a:endParaRPr lang="en-US">
              <a:solidFill>
                <a:srgbClr val="000000"/>
              </a:solidFill>
              <a:uFillTx/>
            </a:endParaRPr>
          </a:p>
        </p:txBody>
      </p:sp>
      <p:sp>
        <p:nvSpPr>
          <p:cNvPr id="8" name="Title 7"/>
          <p:cNvSpPr>
            <a:spLocks noGrp="1"/>
          </p:cNvSpPr>
          <p:nvPr>
            <p:ph type="title"/>
          </p:nvPr>
        </p:nvSpPr>
        <p:spPr>
          <a:xfrm>
            <a:off x="457200" y="4953000"/>
            <a:ext cx="8153400" cy="762000"/>
          </a:xfrm>
        </p:spPr>
        <p:txBody>
          <a:bodyPr anchor="t">
            <a:normAutofit/>
          </a:bodyPr>
          <a:lstStyle>
            <a:lvl1pPr>
              <a:defRPr sz="3200">
                <a:uFillTx/>
              </a:defRPr>
            </a:lvl1pPr>
          </a:lstStyle>
          <a:p>
            <a:r>
              <a:rPr lang="en-US">
                <a:uFillTx/>
              </a:rPr>
              <a:t>Click to edit Master title style</a:t>
            </a:r>
            <a:endParaRPr lang="en-US" dirty="0">
              <a:uFillTx/>
            </a:endParaRPr>
          </a:p>
        </p:txBody>
      </p:sp>
      <p:sp>
        <p:nvSpPr>
          <p:cNvPr id="10" name="Rectangle 9"/>
          <p:cNvSpPr>
            <a:spLocks/>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uFillTx/>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Vertical Text Placeholder 2"/>
          <p:cNvSpPr>
            <a:spLocks noGrp="1"/>
          </p:cNvSpPr>
          <p:nvPr>
            <p:ph type="body" orient="vert" idx="1"/>
          </p:nvPr>
        </p:nvSpPr>
        <p:spPr/>
        <p:txBody>
          <a:bodyPr vert="eaVert"/>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10"/>
          </p:nvPr>
        </p:nvSpPr>
        <p:spPr/>
        <p:txBody>
          <a:bodyPr/>
          <a:lstStyle/>
          <a:p>
            <a:endParaRPr lang="en-US">
              <a:solidFill>
                <a:srgbClr val="000000"/>
              </a:solidFill>
              <a:uFillTx/>
            </a:endParaRPr>
          </a:p>
        </p:txBody>
      </p:sp>
      <p:sp>
        <p:nvSpPr>
          <p:cNvPr id="5" name="Footer Placeholder 4"/>
          <p:cNvSpPr>
            <a:spLocks noGrp="1"/>
          </p:cNvSpPr>
          <p:nvPr>
            <p:ph type="ftr" sz="quarter" idx="11"/>
          </p:nvPr>
        </p:nvSpPr>
        <p:spPr/>
        <p:txBody>
          <a:bodyPr/>
          <a:lstStyle/>
          <a:p>
            <a:endParaRPr lang="en-US">
              <a:solidFill>
                <a:srgbClr val="000000"/>
              </a:solidFill>
              <a:uFillTx/>
            </a:endParaRPr>
          </a:p>
        </p:txBody>
      </p:sp>
      <p:sp>
        <p:nvSpPr>
          <p:cNvPr id="6" name="Slide Number Placeholder 5"/>
          <p:cNvSpPr>
            <a:spLocks noGrp="1"/>
          </p:cNvSpPr>
          <p:nvPr>
            <p:ph type="sldNum" sz="quarter" idx="12"/>
          </p:nvPr>
        </p:nvSpPr>
        <p:spPr/>
        <p:txBody>
          <a:bodyPr/>
          <a:lstStyle/>
          <a:p>
            <a:fld id="{049C0F18-5A12-5C4B-BF6F-8FCDBAC16295}" type="slidenum">
              <a:rPr lang="en-US" smtClean="0">
                <a:solidFill>
                  <a:srgbClr val="D1282E"/>
                </a:solidFill>
                <a:uFillTx/>
              </a:rPr>
              <a:pPr/>
              <a:t>‹#›</a:t>
            </a:fld>
            <a:endParaRPr lang="en-US">
              <a:solidFill>
                <a:srgbClr val="D1282E"/>
              </a:solidFill>
              <a:uFillTx/>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uFillTx/>
              </a:rPr>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10"/>
          </p:nvPr>
        </p:nvSpPr>
        <p:spPr/>
        <p:txBody>
          <a:bodyPr/>
          <a:lstStyle/>
          <a:p>
            <a:endParaRPr lang="en-US">
              <a:solidFill>
                <a:srgbClr val="000000"/>
              </a:solidFill>
              <a:uFillTx/>
            </a:endParaRPr>
          </a:p>
        </p:txBody>
      </p:sp>
      <p:sp>
        <p:nvSpPr>
          <p:cNvPr id="5" name="Footer Placeholder 4"/>
          <p:cNvSpPr>
            <a:spLocks noGrp="1"/>
          </p:cNvSpPr>
          <p:nvPr>
            <p:ph type="ftr" sz="quarter" idx="11"/>
          </p:nvPr>
        </p:nvSpPr>
        <p:spPr/>
        <p:txBody>
          <a:bodyPr/>
          <a:lstStyle/>
          <a:p>
            <a:endParaRPr lang="en-US">
              <a:solidFill>
                <a:srgbClr val="000000"/>
              </a:solidFill>
              <a:uFillTx/>
            </a:endParaRPr>
          </a:p>
        </p:txBody>
      </p:sp>
      <p:sp>
        <p:nvSpPr>
          <p:cNvPr id="6" name="Slide Number Placeholder 5"/>
          <p:cNvSpPr>
            <a:spLocks noGrp="1"/>
          </p:cNvSpPr>
          <p:nvPr>
            <p:ph type="sldNum" sz="quarter" idx="12"/>
          </p:nvPr>
        </p:nvSpPr>
        <p:spPr/>
        <p:txBody>
          <a:bodyPr/>
          <a:lstStyle/>
          <a:p>
            <a:fld id="{174F3DA3-7DD5-E94E-9F4F-2E9AF0C8182C}" type="slidenum">
              <a:rPr lang="en-US" smtClean="0">
                <a:solidFill>
                  <a:srgbClr val="D1282E"/>
                </a:solidFill>
                <a:uFillTx/>
              </a:rPr>
              <a:pPr/>
              <a:t>‹#›</a:t>
            </a:fld>
            <a:endParaRPr lang="en-US">
              <a:solidFill>
                <a:srgbClr val="D1282E"/>
              </a:solidFill>
              <a:uFillTx/>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uFillTx/>
                <a:latin typeface="Helvetica" pitchFamily="34" charset="0"/>
                <a:cs typeface="Helvetica" pitchFamily="34" charset="0"/>
              </a:defRPr>
            </a:lvl1pPr>
            <a:lvl2pPr>
              <a:buClr>
                <a:schemeClr val="bg1">
                  <a:lumMod val="50000"/>
                </a:schemeClr>
              </a:buClr>
              <a:defRPr sz="1900">
                <a:solidFill>
                  <a:srgbClr val="000000"/>
                </a:solidFill>
                <a:uFillTx/>
                <a:latin typeface="Helvetica" pitchFamily="34" charset="0"/>
                <a:cs typeface="Helvetica" pitchFamily="34" charset="0"/>
              </a:defRPr>
            </a:lvl2pPr>
            <a:lvl3pPr>
              <a:buClr>
                <a:schemeClr val="bg1">
                  <a:lumMod val="50000"/>
                </a:schemeClr>
              </a:buClr>
              <a:defRPr sz="1700">
                <a:solidFill>
                  <a:srgbClr val="000000"/>
                </a:solidFill>
                <a:uFillTx/>
                <a:latin typeface="Helvetica" pitchFamily="34" charset="0"/>
                <a:cs typeface="Helvetica" pitchFamily="34" charset="0"/>
              </a:defRPr>
            </a:lvl3pPr>
            <a:lvl4pPr>
              <a:buClr>
                <a:schemeClr val="bg1">
                  <a:lumMod val="50000"/>
                </a:schemeClr>
              </a:buClr>
              <a:defRPr sz="1500">
                <a:solidFill>
                  <a:srgbClr val="000000"/>
                </a:solidFill>
                <a:uFillTx/>
                <a:latin typeface="Helvetica" pitchFamily="34" charset="0"/>
                <a:cs typeface="Helvetica" pitchFamily="34" charset="0"/>
              </a:defRPr>
            </a:lvl4pPr>
            <a:lvl5pPr>
              <a:buClr>
                <a:schemeClr val="bg1">
                  <a:lumMod val="50000"/>
                </a:schemeClr>
              </a:buClr>
              <a:defRPr sz="1500" b="0">
                <a:solidFill>
                  <a:srgbClr val="000000"/>
                </a:solidFill>
                <a:uFillTx/>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uFillTx/>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uFillTx/>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uFillTx/>
                <a:latin typeface="Helvetica" pitchFamily="34" charset="0"/>
                <a:cs typeface="Helvetica" pitchFamily="34" charset="0"/>
              </a:defRPr>
            </a:lvl8pPr>
            <a:lvl9pPr marL="3657600" indent="0">
              <a:buNone/>
              <a:defRPr baseline="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uFillTx/>
              </a:defRPr>
            </a:lvl1pPr>
          </a:lstStyle>
          <a:p>
            <a:r>
              <a:rPr lang="en-US" dirty="0">
                <a:uFillTx/>
              </a:rPr>
              <a:t>Click to add title</a:t>
            </a:r>
          </a:p>
        </p:txBody>
      </p:sp>
      <p:sp>
        <p:nvSpPr>
          <p:cNvPr id="7" name="Line 10"/>
          <p:cNvSpPr>
            <a:spLocks noChangeShapeType="1"/>
          </p:cNvSpPr>
          <p:nvPr/>
        </p:nvSpPr>
        <p:spPr bwMode="auto">
          <a:xfrm>
            <a:off x="561975" y="1143000"/>
            <a:ext cx="7772400" cy="0"/>
          </a:xfrm>
          <a:prstGeom prst="line">
            <a:avLst/>
          </a:prstGeom>
          <a:noFill/>
          <a:ln w="12700">
            <a:solidFill>
              <a:srgbClr val="404040"/>
            </a:solidFill>
            <a:prstDash val="sysDot"/>
            <a:round/>
          </a:ln>
        </p:spPr>
        <p:txBody>
          <a:bodyPr wrap="none" anchor="ctr"/>
          <a:lstStyle/>
          <a:p>
            <a:endParaRPr lang="en-US">
              <a:solidFill>
                <a:srgbClr val="000000"/>
              </a:solidFill>
              <a:uFillTx/>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9900" y="228600"/>
            <a:ext cx="8153400" cy="685800"/>
          </a:xfrm>
        </p:spPr>
        <p:txBody>
          <a:bodyPr/>
          <a:lstStyle/>
          <a:p>
            <a:r>
              <a:rPr lang="en-US">
                <a:uFillTx/>
              </a:rPr>
              <a:t>Click to edit Master title style</a:t>
            </a:r>
          </a:p>
        </p:txBody>
      </p:sp>
      <p:sp>
        <p:nvSpPr>
          <p:cNvPr id="3" name="Table Placeholder 2"/>
          <p:cNvSpPr>
            <a:spLocks noGrp="1"/>
          </p:cNvSpPr>
          <p:nvPr>
            <p:ph type="tbl" idx="1"/>
          </p:nvPr>
        </p:nvSpPr>
        <p:spPr>
          <a:xfrm>
            <a:off x="457200" y="1295400"/>
            <a:ext cx="8178800" cy="4762500"/>
          </a:xfrm>
        </p:spPr>
        <p:txBody>
          <a:bodyPr/>
          <a:lstStyle/>
          <a:p>
            <a:pPr lvl="0"/>
            <a:r>
              <a:rPr lang="en-US" noProof="0">
                <a:uFillTx/>
              </a:rPr>
              <a:t>Click icon to add table</a:t>
            </a:r>
          </a:p>
        </p:txBody>
      </p:sp>
      <p:sp>
        <p:nvSpPr>
          <p:cNvPr id="4" name="Rectangle 4"/>
          <p:cNvSpPr>
            <a:spLocks noGrp="1" noChangeArrowheads="1"/>
          </p:cNvSpPr>
          <p:nvPr>
            <p:ph type="dt" sz="half" idx="10"/>
          </p:nvPr>
        </p:nvSpPr>
        <p:spPr/>
        <p:txBody>
          <a:bodyPr/>
          <a:lstStyle>
            <a:lvl1pPr>
              <a:defRPr>
                <a:uFillTx/>
              </a:defRPr>
            </a:lvl1pPr>
          </a:lstStyle>
          <a:p>
            <a:endParaRPr lang="en-US">
              <a:solidFill>
                <a:srgbClr val="000000"/>
              </a:solidFill>
              <a:uFillTx/>
            </a:endParaRPr>
          </a:p>
        </p:txBody>
      </p:sp>
      <p:sp>
        <p:nvSpPr>
          <p:cNvPr id="5" name="Rectangle 5"/>
          <p:cNvSpPr>
            <a:spLocks noGrp="1" noChangeArrowheads="1"/>
          </p:cNvSpPr>
          <p:nvPr>
            <p:ph type="ftr" sz="quarter" idx="11"/>
          </p:nvPr>
        </p:nvSpPr>
        <p:spPr/>
        <p:txBody>
          <a:bodyPr/>
          <a:lstStyle>
            <a:lvl1pPr>
              <a:defRPr>
                <a:uFillTx/>
              </a:defRPr>
            </a:lvl1pPr>
          </a:lstStyle>
          <a:p>
            <a:endParaRPr lang="en-US">
              <a:solidFill>
                <a:srgbClr val="000000"/>
              </a:solidFill>
              <a:uFillTx/>
            </a:endParaRPr>
          </a:p>
        </p:txBody>
      </p:sp>
      <p:sp>
        <p:nvSpPr>
          <p:cNvPr id="6" name="Rectangle 6"/>
          <p:cNvSpPr>
            <a:spLocks noGrp="1" noChangeArrowheads="1"/>
          </p:cNvSpPr>
          <p:nvPr>
            <p:ph type="sldNum" sz="quarter" idx="12"/>
          </p:nvPr>
        </p:nvSpPr>
        <p:spPr/>
        <p:txBody>
          <a:bodyPr/>
          <a:lstStyle>
            <a:lvl1pPr>
              <a:defRPr>
                <a:uFillTx/>
              </a:defRPr>
            </a:lvl1pPr>
          </a:lstStyle>
          <a:p>
            <a:fld id="{450DF0C5-07C2-9C40-92E3-D1200EA5F8AC}" type="slidenum">
              <a:rPr lang="en-US" smtClean="0">
                <a:solidFill>
                  <a:srgbClr val="D1282E"/>
                </a:solidFill>
                <a:uFillTx/>
              </a:rPr>
              <a:pPr/>
              <a:t>‹#›</a:t>
            </a:fld>
            <a:endParaRPr lang="en-US">
              <a:solidFill>
                <a:srgbClr val="D1282E"/>
              </a:solidFill>
              <a:uFillTx/>
            </a:endParaRPr>
          </a:p>
        </p:txBody>
      </p:sp>
    </p:spTree>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uFillTx/>
                <a:latin typeface="Helvetica" pitchFamily="34" charset="0"/>
                <a:cs typeface="Helvetica" pitchFamily="34" charset="0"/>
              </a:defRPr>
            </a:lvl1pPr>
            <a:lvl2pPr>
              <a:buClr>
                <a:schemeClr val="bg1">
                  <a:lumMod val="50000"/>
                </a:schemeClr>
              </a:buClr>
              <a:defRPr sz="1900">
                <a:solidFill>
                  <a:srgbClr val="000000"/>
                </a:solidFill>
                <a:uFillTx/>
                <a:latin typeface="Helvetica" pitchFamily="34" charset="0"/>
                <a:cs typeface="Helvetica" pitchFamily="34" charset="0"/>
              </a:defRPr>
            </a:lvl2pPr>
            <a:lvl3pPr>
              <a:buClr>
                <a:schemeClr val="bg1">
                  <a:lumMod val="50000"/>
                </a:schemeClr>
              </a:buClr>
              <a:defRPr sz="1700">
                <a:solidFill>
                  <a:srgbClr val="000000"/>
                </a:solidFill>
                <a:uFillTx/>
                <a:latin typeface="Helvetica" pitchFamily="34" charset="0"/>
                <a:cs typeface="Helvetica" pitchFamily="34" charset="0"/>
              </a:defRPr>
            </a:lvl3pPr>
            <a:lvl4pPr>
              <a:buClr>
                <a:schemeClr val="bg1">
                  <a:lumMod val="50000"/>
                </a:schemeClr>
              </a:buClr>
              <a:defRPr sz="1500">
                <a:solidFill>
                  <a:srgbClr val="000000"/>
                </a:solidFill>
                <a:uFillTx/>
                <a:latin typeface="Helvetica" pitchFamily="34" charset="0"/>
                <a:cs typeface="Helvetica" pitchFamily="34" charset="0"/>
              </a:defRPr>
            </a:lvl4pPr>
            <a:lvl5pPr>
              <a:buClr>
                <a:schemeClr val="bg1">
                  <a:lumMod val="50000"/>
                </a:schemeClr>
              </a:buClr>
              <a:defRPr sz="1500" b="0">
                <a:solidFill>
                  <a:srgbClr val="000000"/>
                </a:solidFill>
                <a:uFillTx/>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uFillTx/>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uFillTx/>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uFillTx/>
                <a:latin typeface="Helvetica" pitchFamily="34" charset="0"/>
                <a:cs typeface="Helvetica" pitchFamily="34" charset="0"/>
              </a:defRPr>
            </a:lvl8pPr>
            <a:lvl9pPr marL="3657600" indent="0">
              <a:buNone/>
              <a:defRPr baseline="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uFillTx/>
              </a:defRPr>
            </a:lvl1pPr>
          </a:lstStyle>
          <a:p>
            <a:r>
              <a:rPr lang="en-US" dirty="0">
                <a:uFillTx/>
              </a:rPr>
              <a:t>Click to add title</a:t>
            </a:r>
          </a:p>
        </p:txBody>
      </p:sp>
      <p:sp>
        <p:nvSpPr>
          <p:cNvPr id="7" name="Line 10"/>
          <p:cNvSpPr>
            <a:spLocks noChangeShapeType="1"/>
          </p:cNvSpPr>
          <p:nvPr userDrawn="1"/>
        </p:nvSpPr>
        <p:spPr bwMode="auto">
          <a:xfrm>
            <a:off x="561975" y="1143000"/>
            <a:ext cx="7772400" cy="0"/>
          </a:xfrm>
          <a:prstGeom prst="line">
            <a:avLst/>
          </a:prstGeom>
          <a:noFill/>
          <a:ln w="12700">
            <a:solidFill>
              <a:srgbClr val="404040"/>
            </a:solidFill>
            <a:prstDash val="sysDot"/>
            <a:round/>
          </a:ln>
        </p:spPr>
        <p:txBody>
          <a:bodyPr wrap="none" anchor="ctr"/>
          <a:lstStyle/>
          <a:p>
            <a:endParaRPr lang="en-US">
              <a:solidFill>
                <a:srgbClr val="000000"/>
              </a:solidFill>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7200" b="0" cap="none" spc="-80" baseline="0">
                <a:solidFill>
                  <a:schemeClr val="tx1"/>
                </a:solidFill>
                <a:uFillTx/>
              </a:defRPr>
            </a:lvl1pPr>
          </a:lstStyle>
          <a:p>
            <a:r>
              <a:rPr lang="en-US">
                <a:uFillTx/>
              </a:rPr>
              <a:t>Click to edit Master title style</a:t>
            </a:r>
            <a:endParaRPr lang="en-US" dirty="0">
              <a:uFillTx/>
            </a:endParaRPr>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uFillTx/>
                <a:latin typeface="+mj-lt"/>
              </a:defRPr>
            </a:lvl1pPr>
            <a:lvl2pPr marL="457200" indent="0">
              <a:buNone/>
              <a:defRPr sz="1800">
                <a:solidFill>
                  <a:schemeClr val="tx1">
                    <a:tint val="75000"/>
                  </a:schemeClr>
                </a:solidFill>
                <a:uFillTx/>
              </a:defRPr>
            </a:lvl2pPr>
            <a:lvl3pPr marL="914400" indent="0">
              <a:buNone/>
              <a:defRPr sz="1600">
                <a:solidFill>
                  <a:schemeClr val="tx1">
                    <a:tint val="75000"/>
                  </a:schemeClr>
                </a:solidFill>
                <a:uFillTx/>
              </a:defRPr>
            </a:lvl3pPr>
            <a:lvl4pPr marL="1371600" indent="0">
              <a:buNone/>
              <a:defRPr sz="1400">
                <a:solidFill>
                  <a:schemeClr val="tx1">
                    <a:tint val="75000"/>
                  </a:schemeClr>
                </a:solidFill>
                <a:uFillTx/>
              </a:defRPr>
            </a:lvl4pPr>
            <a:lvl5pPr marL="1828800" indent="0">
              <a:buNone/>
              <a:defRPr sz="1400">
                <a:solidFill>
                  <a:schemeClr val="tx1">
                    <a:tint val="75000"/>
                  </a:schemeClr>
                </a:solidFill>
                <a:uFillTx/>
              </a:defRPr>
            </a:lvl5pPr>
            <a:lvl6pPr marL="2286000" indent="0">
              <a:buNone/>
              <a:defRPr sz="1400">
                <a:solidFill>
                  <a:schemeClr val="tx1">
                    <a:tint val="75000"/>
                  </a:schemeClr>
                </a:solidFill>
                <a:uFillTx/>
              </a:defRPr>
            </a:lvl6pPr>
            <a:lvl7pPr marL="2743200" indent="0">
              <a:buNone/>
              <a:defRPr sz="1400">
                <a:solidFill>
                  <a:schemeClr val="tx1">
                    <a:tint val="75000"/>
                  </a:schemeClr>
                </a:solidFill>
                <a:uFillTx/>
              </a:defRPr>
            </a:lvl7pPr>
            <a:lvl8pPr marL="3200400" indent="0">
              <a:buNone/>
              <a:defRPr sz="1400">
                <a:solidFill>
                  <a:schemeClr val="tx1">
                    <a:tint val="75000"/>
                  </a:schemeClr>
                </a:solidFill>
                <a:uFillTx/>
              </a:defRPr>
            </a:lvl8pPr>
            <a:lvl9pPr marL="3657600" indent="0">
              <a:buNone/>
              <a:defRPr sz="1400">
                <a:solidFill>
                  <a:schemeClr val="tx1">
                    <a:tint val="75000"/>
                  </a:schemeClr>
                </a:solidFill>
                <a:uFillTx/>
              </a:defRPr>
            </a:lvl9pPr>
          </a:lstStyle>
          <a:p>
            <a:pPr lvl="0"/>
            <a:r>
              <a:rPr lang="en-US">
                <a:uFillTx/>
              </a:rPr>
              <a:t>Click to edit Master text styles</a:t>
            </a:r>
          </a:p>
        </p:txBody>
      </p:sp>
      <p:sp>
        <p:nvSpPr>
          <p:cNvPr id="7" name="Date Placeholder 6"/>
          <p:cNvSpPr>
            <a:spLocks noGrp="1"/>
          </p:cNvSpPr>
          <p:nvPr>
            <p:ph type="dt" sz="half" idx="10"/>
          </p:nvPr>
        </p:nvSpPr>
        <p:spPr/>
        <p:txBody>
          <a:bodyPr/>
          <a:lstStyle/>
          <a:p>
            <a:fld id="{AA391362-5FB5-9C41-905E-0E116628DCDE}" type="datetimeFigureOut">
              <a:rPr lang="en-US" smtClean="0">
                <a:uFillTx/>
              </a:rPr>
              <a:t>10/23/18</a:t>
            </a:fld>
            <a:endParaRPr lang="en-US">
              <a:uFillTx/>
            </a:endParaRPr>
          </a:p>
        </p:txBody>
      </p:sp>
      <p:sp>
        <p:nvSpPr>
          <p:cNvPr id="8" name="Slide Number Placeholder 7"/>
          <p:cNvSpPr>
            <a:spLocks noGrp="1"/>
          </p:cNvSpPr>
          <p:nvPr>
            <p:ph type="sldNum" sz="quarter" idx="11"/>
          </p:nvPr>
        </p:nvSpPr>
        <p:spPr/>
        <p:txBody>
          <a:bodyPr/>
          <a:lstStyle/>
          <a:p>
            <a:fld id="{BC8DB83E-30C0-2C41-B6EE-192620078E5D}" type="slidenum">
              <a:rPr lang="en-US" smtClean="0">
                <a:uFillTx/>
              </a:rPr>
              <a:t>‹#›</a:t>
            </a:fld>
            <a:endParaRPr lang="en-US">
              <a:uFillTx/>
            </a:endParaRPr>
          </a:p>
        </p:txBody>
      </p:sp>
      <p:sp>
        <p:nvSpPr>
          <p:cNvPr id="9" name="Footer Placeholder 8"/>
          <p:cNvSpPr>
            <a:spLocks noGrp="1"/>
          </p:cNvSpPr>
          <p:nvPr>
            <p:ph type="ftr" sz="quarter" idx="12"/>
          </p:nvPr>
        </p:nvSpPr>
        <p:spPr/>
        <p:txBody>
          <a:bodyPr/>
          <a:lstStyle/>
          <a:p>
            <a:endParaRPr lang="en-US">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uFillTx/>
              </a:defRPr>
            </a:lvl1pPr>
            <a:lvl2pPr>
              <a:defRPr sz="2400">
                <a:uFillTx/>
              </a:defRPr>
            </a:lvl2pPr>
            <a:lvl3pPr>
              <a:defRPr sz="2000">
                <a:uFillTx/>
              </a:defRPr>
            </a:lvl3pPr>
            <a:lvl4pPr>
              <a:defRPr sz="1800">
                <a:uFillTx/>
              </a:defRPr>
            </a:lvl4pPr>
            <a:lvl5pPr>
              <a:defRPr sz="1800">
                <a:uFillTx/>
              </a:defRPr>
            </a:lvl5pPr>
            <a:lvl6pPr>
              <a:defRPr sz="1800">
                <a:uFillTx/>
              </a:defRPr>
            </a:lvl6pPr>
            <a:lvl7pPr>
              <a:defRPr sz="1800">
                <a:uFillTx/>
              </a:defRPr>
            </a:lvl7pPr>
            <a:lvl8pPr>
              <a:defRPr sz="1800">
                <a:uFillTx/>
              </a:defRPr>
            </a:lvl8pPr>
            <a:lvl9pPr>
              <a:defRPr sz="18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4" name="Content Placeholder 3"/>
          <p:cNvSpPr>
            <a:spLocks noGrp="1"/>
          </p:cNvSpPr>
          <p:nvPr>
            <p:ph sz="half" idx="2"/>
          </p:nvPr>
        </p:nvSpPr>
        <p:spPr>
          <a:xfrm>
            <a:off x="5090160" y="1574800"/>
            <a:ext cx="3291840" cy="4525963"/>
          </a:xfrm>
        </p:spPr>
        <p:txBody>
          <a:bodyPr/>
          <a:lstStyle>
            <a:lvl1pPr>
              <a:defRPr sz="2800">
                <a:uFillTx/>
              </a:defRPr>
            </a:lvl1pPr>
            <a:lvl2pPr>
              <a:defRPr sz="2400">
                <a:uFillTx/>
              </a:defRPr>
            </a:lvl2pPr>
            <a:lvl3pPr>
              <a:defRPr sz="2000">
                <a:uFillTx/>
              </a:defRPr>
            </a:lvl3pPr>
            <a:lvl4pPr>
              <a:defRPr sz="1800">
                <a:uFillTx/>
              </a:defRPr>
            </a:lvl4pPr>
            <a:lvl5pPr>
              <a:defRPr sz="1800">
                <a:uFillTx/>
              </a:defRPr>
            </a:lvl5pPr>
            <a:lvl6pPr>
              <a:defRPr sz="1800">
                <a:uFillTx/>
              </a:defRPr>
            </a:lvl6pPr>
            <a:lvl7pPr>
              <a:defRPr sz="1800">
                <a:uFillTx/>
              </a:defRPr>
            </a:lvl7pPr>
            <a:lvl8pPr>
              <a:defRPr sz="1800">
                <a:uFillTx/>
              </a:defRPr>
            </a:lvl8pPr>
            <a:lvl9pPr>
              <a:defRPr sz="18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5" name="Date Placeholder 4"/>
          <p:cNvSpPr>
            <a:spLocks noGrp="1"/>
          </p:cNvSpPr>
          <p:nvPr>
            <p:ph type="dt" sz="half" idx="10"/>
          </p:nvPr>
        </p:nvSpPr>
        <p:spPr/>
        <p:txBody>
          <a:bodyPr/>
          <a:lstStyle/>
          <a:p>
            <a:fld id="{AA391362-5FB5-9C41-905E-0E116628DCDE}" type="datetimeFigureOut">
              <a:rPr lang="en-US" smtClean="0">
                <a:uFillTx/>
              </a:rPr>
              <a:t>10/23/18</a:t>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BC8DB83E-30C0-2C41-B6EE-192620078E5D}" type="slidenum">
              <a:rPr lang="en-US" smtClean="0">
                <a:uFillTx/>
              </a:rPr>
              <a:t>‹#›</a:t>
            </a:fld>
            <a:endParaRPr lang="en-US">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uFillTx/>
              </a:defRPr>
            </a:lvl1pPr>
          </a:lstStyle>
          <a:p>
            <a:r>
              <a:rPr lang="en-US">
                <a:uFillTx/>
              </a:rPr>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uFillTx/>
                <a:latin typeface="+mj-lt"/>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uFillTx/>
              </a:defRPr>
            </a:lvl1pPr>
            <a:lvl2pPr>
              <a:defRPr sz="2000">
                <a:uFillTx/>
              </a:defRPr>
            </a:lvl2pPr>
            <a:lvl3pPr>
              <a:defRPr sz="1800">
                <a:uFillTx/>
              </a:defRPr>
            </a:lvl3pPr>
            <a:lvl4pPr>
              <a:defRPr sz="1600">
                <a:uFillTx/>
              </a:defRPr>
            </a:lvl4pPr>
            <a:lvl5pPr>
              <a:defRPr sz="1600">
                <a:uFillTx/>
              </a:defRPr>
            </a:lvl5pPr>
            <a:lvl6pPr>
              <a:defRPr sz="1600">
                <a:uFillTx/>
              </a:defRPr>
            </a:lvl6pPr>
            <a:lvl7pPr>
              <a:defRPr sz="1600">
                <a:uFillTx/>
              </a:defRPr>
            </a:lvl7pPr>
            <a:lvl8pPr>
              <a:defRPr sz="1600">
                <a:uFillTx/>
              </a:defRPr>
            </a:lvl8pPr>
            <a:lvl9pPr>
              <a:defRPr sz="16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uFillTx/>
                <a:latin typeface="+mj-lt"/>
                <a:ea typeface="+mn-ea"/>
                <a:cs typeface="+mn-cs"/>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marL="0" lvl="0" indent="0" algn="l" defTabSz="914400" rtl="0" eaLnBrk="1" latinLnBrk="0" hangingPunct="1">
              <a:spcBef>
                <a:spcPct val="20000"/>
              </a:spcBef>
              <a:buFont typeface="Arial" pitchFamily="34" charset="0"/>
              <a:buNone/>
            </a:pPr>
            <a:r>
              <a:rPr lang="en-US">
                <a:uFillTx/>
              </a:rPr>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uFillTx/>
              </a:defRPr>
            </a:lvl1pPr>
            <a:lvl2pPr>
              <a:defRPr sz="2000">
                <a:uFillTx/>
              </a:defRPr>
            </a:lvl2pPr>
            <a:lvl3pPr>
              <a:defRPr sz="1800">
                <a:uFillTx/>
              </a:defRPr>
            </a:lvl3pPr>
            <a:lvl4pPr>
              <a:defRPr sz="1600">
                <a:uFillTx/>
              </a:defRPr>
            </a:lvl4pPr>
            <a:lvl5pPr>
              <a:defRPr sz="1600">
                <a:uFillTx/>
              </a:defRPr>
            </a:lvl5pPr>
            <a:lvl6pPr>
              <a:defRPr sz="1600">
                <a:uFillTx/>
              </a:defRPr>
            </a:lvl6pPr>
            <a:lvl7pPr>
              <a:defRPr sz="1600">
                <a:uFillTx/>
              </a:defRPr>
            </a:lvl7pPr>
            <a:lvl8pPr>
              <a:defRPr sz="1600">
                <a:uFillTx/>
              </a:defRPr>
            </a:lvl8pPr>
            <a:lvl9pPr>
              <a:defRPr sz="16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7" name="Date Placeholder 6"/>
          <p:cNvSpPr>
            <a:spLocks noGrp="1"/>
          </p:cNvSpPr>
          <p:nvPr>
            <p:ph type="dt" sz="half" idx="10"/>
          </p:nvPr>
        </p:nvSpPr>
        <p:spPr/>
        <p:txBody>
          <a:bodyPr/>
          <a:lstStyle/>
          <a:p>
            <a:fld id="{AA391362-5FB5-9C41-905E-0E116628DCDE}" type="datetimeFigureOut">
              <a:rPr lang="en-US" smtClean="0">
                <a:uFillTx/>
              </a:rPr>
              <a:t>10/23/18</a:t>
            </a:fld>
            <a:endParaRPr lang="en-US">
              <a:uFillTx/>
            </a:endParaRPr>
          </a:p>
        </p:txBody>
      </p:sp>
      <p:sp>
        <p:nvSpPr>
          <p:cNvPr id="8" name="Footer Placeholder 7"/>
          <p:cNvSpPr>
            <a:spLocks noGrp="1"/>
          </p:cNvSpPr>
          <p:nvPr>
            <p:ph type="ftr" sz="quarter" idx="11"/>
          </p:nvPr>
        </p:nvSpPr>
        <p:spPr/>
        <p:txBody>
          <a:bodyPr/>
          <a:lstStyle/>
          <a:p>
            <a:endParaRPr lang="en-US">
              <a:uFillTx/>
            </a:endParaRPr>
          </a:p>
        </p:txBody>
      </p:sp>
      <p:sp>
        <p:nvSpPr>
          <p:cNvPr id="9" name="Slide Number Placeholder 8"/>
          <p:cNvSpPr>
            <a:spLocks noGrp="1"/>
          </p:cNvSpPr>
          <p:nvPr>
            <p:ph type="sldNum" sz="quarter" idx="12"/>
          </p:nvPr>
        </p:nvSpPr>
        <p:spPr/>
        <p:txBody>
          <a:bodyPr/>
          <a:lstStyle/>
          <a:p>
            <a:fld id="{BC8DB83E-30C0-2C41-B6EE-192620078E5D}" type="slidenum">
              <a:rPr lang="en-US" smtClean="0">
                <a:uFillTx/>
              </a:rPr>
              <a:t>‹#›</a:t>
            </a:fld>
            <a:endParaRPr lang="en-US">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Date Placeholder 2"/>
          <p:cNvSpPr>
            <a:spLocks noGrp="1"/>
          </p:cNvSpPr>
          <p:nvPr>
            <p:ph type="dt" sz="half" idx="10"/>
          </p:nvPr>
        </p:nvSpPr>
        <p:spPr/>
        <p:txBody>
          <a:bodyPr/>
          <a:lstStyle/>
          <a:p>
            <a:fld id="{AA391362-5FB5-9C41-905E-0E116628DCDE}" type="datetimeFigureOut">
              <a:rPr lang="en-US" smtClean="0">
                <a:uFillTx/>
              </a:rPr>
              <a:t>10/23/18</a:t>
            </a:fld>
            <a:endParaRPr lang="en-US">
              <a:uFillTx/>
            </a:endParaRP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BC8DB83E-30C0-2C41-B6EE-192620078E5D}" type="slidenum">
              <a:rPr lang="en-US" smtClean="0">
                <a:uFillTx/>
              </a:rPr>
              <a:t>‹#›</a:t>
            </a:fld>
            <a:endParaRPr lang="en-US">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391362-5FB5-9C41-905E-0E116628DCDE}" type="datetimeFigureOut">
              <a:rPr lang="en-US" smtClean="0">
                <a:uFillTx/>
              </a:rPr>
              <a:t>10/23/18</a:t>
            </a:fld>
            <a:endParaRPr lang="en-US">
              <a:uFillTx/>
            </a:endParaRPr>
          </a:p>
        </p:txBody>
      </p:sp>
      <p:sp>
        <p:nvSpPr>
          <p:cNvPr id="3" name="Footer Placeholder 2"/>
          <p:cNvSpPr>
            <a:spLocks noGrp="1"/>
          </p:cNvSpPr>
          <p:nvPr>
            <p:ph type="ftr" sz="quarter" idx="11"/>
          </p:nvPr>
        </p:nvSpPr>
        <p:spPr/>
        <p:txBody>
          <a:bodyPr/>
          <a:lstStyle/>
          <a:p>
            <a:endParaRPr lang="en-US">
              <a:uFillTx/>
            </a:endParaRPr>
          </a:p>
        </p:txBody>
      </p:sp>
      <p:sp>
        <p:nvSpPr>
          <p:cNvPr id="4" name="Slide Number Placeholder 3"/>
          <p:cNvSpPr>
            <a:spLocks noGrp="1"/>
          </p:cNvSpPr>
          <p:nvPr>
            <p:ph type="sldNum" sz="quarter" idx="12"/>
          </p:nvPr>
        </p:nvSpPr>
        <p:spPr/>
        <p:txBody>
          <a:bodyPr/>
          <a:lstStyle/>
          <a:p>
            <a:fld id="{BC8DB83E-30C0-2C41-B6EE-192620078E5D}" type="slidenum">
              <a:rPr lang="en-US" smtClean="0">
                <a:uFillTx/>
              </a:rPr>
              <a:t>‹#›</a:t>
            </a:fld>
            <a:endParaRPr lang="en-US">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uFillTx/>
              </a:defRPr>
            </a:lvl1pPr>
            <a:lvl2pPr>
              <a:defRPr sz="2800">
                <a:uFillTx/>
              </a:defRPr>
            </a:lvl2pPr>
            <a:lvl3pPr>
              <a:defRPr sz="2400">
                <a:uFillTx/>
              </a:defRPr>
            </a:lvl3pPr>
            <a:lvl4pPr>
              <a:defRPr sz="2000">
                <a:uFillTx/>
              </a:defRPr>
            </a:lvl4pPr>
            <a:lvl5pPr>
              <a:defRPr sz="2000">
                <a:uFillTx/>
              </a:defRPr>
            </a:lvl5pPr>
            <a:lvl6pPr>
              <a:defRPr sz="2000">
                <a:uFillTx/>
              </a:defRPr>
            </a:lvl6pPr>
            <a:lvl7pPr>
              <a:defRPr sz="2000">
                <a:uFillTx/>
              </a:defRPr>
            </a:lvl7pPr>
            <a:lvl8pPr>
              <a:defRPr sz="2000">
                <a:uFillTx/>
              </a:defRPr>
            </a:lvl8pPr>
            <a:lvl9pPr>
              <a:defRPr sz="20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Click to edit Master text styles</a:t>
            </a:r>
          </a:p>
        </p:txBody>
      </p:sp>
      <p:sp>
        <p:nvSpPr>
          <p:cNvPr id="5" name="Date Placeholder 4"/>
          <p:cNvSpPr>
            <a:spLocks noGrp="1"/>
          </p:cNvSpPr>
          <p:nvPr>
            <p:ph type="dt" sz="half" idx="10"/>
          </p:nvPr>
        </p:nvSpPr>
        <p:spPr/>
        <p:txBody>
          <a:bodyPr/>
          <a:lstStyle/>
          <a:p>
            <a:fld id="{AA391362-5FB5-9C41-905E-0E116628DCDE}" type="datetimeFigureOut">
              <a:rPr lang="en-US" smtClean="0">
                <a:uFillTx/>
              </a:rPr>
              <a:t>10/23/18</a:t>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BC8DB83E-30C0-2C41-B6EE-192620078E5D}" type="slidenum">
              <a:rPr lang="en-US" smtClean="0">
                <a:uFillTx/>
              </a:rPr>
              <a:t>‹#›</a:t>
            </a:fld>
            <a:endParaRPr lang="en-US">
              <a:uFillTx/>
            </a:endParaRPr>
          </a:p>
        </p:txBody>
      </p:sp>
      <p:sp>
        <p:nvSpPr>
          <p:cNvPr id="8" name="Title 7"/>
          <p:cNvSpPr>
            <a:spLocks noGrp="1"/>
          </p:cNvSpPr>
          <p:nvPr>
            <p:ph type="title"/>
          </p:nvPr>
        </p:nvSpPr>
        <p:spPr/>
        <p:txBody>
          <a:bodyPr/>
          <a:lstStyle/>
          <a:p>
            <a:r>
              <a:rPr lang="en-US">
                <a:uFillTx/>
              </a:rPr>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a:spLocks/>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uFillTx/>
              </a:defRPr>
            </a:lvl1pPr>
            <a:lvl2pPr marL="457200" indent="0">
              <a:buNone/>
              <a:defRPr sz="2800">
                <a:uFillTx/>
              </a:defRPr>
            </a:lvl2pPr>
            <a:lvl3pPr marL="914400" indent="0">
              <a:buNone/>
              <a:defRPr sz="2400">
                <a:uFillTx/>
              </a:defRPr>
            </a:lvl3pPr>
            <a:lvl4pPr marL="1371600" indent="0">
              <a:buNone/>
              <a:defRPr sz="2000">
                <a:uFillTx/>
              </a:defRPr>
            </a:lvl4pPr>
            <a:lvl5pPr marL="1828800" indent="0">
              <a:buNone/>
              <a:defRPr sz="2000">
                <a:uFillTx/>
              </a:defRPr>
            </a:lvl5pPr>
            <a:lvl6pPr marL="2286000" indent="0">
              <a:buNone/>
              <a:defRPr sz="2000">
                <a:uFillTx/>
              </a:defRPr>
            </a:lvl6pPr>
            <a:lvl7pPr marL="2743200" indent="0">
              <a:buNone/>
              <a:defRPr sz="2000">
                <a:uFillTx/>
              </a:defRPr>
            </a:lvl7pPr>
            <a:lvl8pPr marL="3200400" indent="0">
              <a:buNone/>
              <a:defRPr sz="2000">
                <a:uFillTx/>
              </a:defRPr>
            </a:lvl8pPr>
            <a:lvl9pPr marL="3657600" indent="0">
              <a:buNone/>
              <a:defRPr sz="2000">
                <a:uFillTx/>
              </a:defRPr>
            </a:lvl9pPr>
          </a:lstStyle>
          <a:p>
            <a:r>
              <a:rPr lang="en-US">
                <a:uFillTx/>
              </a:rPr>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Click to edit Master text styles</a:t>
            </a:r>
          </a:p>
        </p:txBody>
      </p:sp>
      <p:sp>
        <p:nvSpPr>
          <p:cNvPr id="5" name="Date Placeholder 4"/>
          <p:cNvSpPr>
            <a:spLocks noGrp="1"/>
          </p:cNvSpPr>
          <p:nvPr>
            <p:ph type="dt" sz="half" idx="10"/>
          </p:nvPr>
        </p:nvSpPr>
        <p:spPr/>
        <p:txBody>
          <a:bodyPr/>
          <a:lstStyle/>
          <a:p>
            <a:fld id="{AA391362-5FB5-9C41-905E-0E116628DCDE}" type="datetimeFigureOut">
              <a:rPr lang="en-US" smtClean="0">
                <a:uFillTx/>
              </a:rPr>
              <a:t>10/23/18</a:t>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lvl1pPr>
              <a:defRPr>
                <a:solidFill>
                  <a:schemeClr val="tx1"/>
                </a:solidFill>
                <a:uFillTx/>
              </a:defRPr>
            </a:lvl1pPr>
          </a:lstStyle>
          <a:p>
            <a:fld id="{BC8DB83E-30C0-2C41-B6EE-192620078E5D}" type="slidenum">
              <a:rPr lang="en-US" smtClean="0">
                <a:uFillTx/>
              </a:rPr>
              <a:t>‹#›</a:t>
            </a:fld>
            <a:endParaRPr lang="en-US">
              <a:uFillTx/>
            </a:endParaRPr>
          </a:p>
        </p:txBody>
      </p:sp>
      <p:sp>
        <p:nvSpPr>
          <p:cNvPr id="8" name="Title 7"/>
          <p:cNvSpPr>
            <a:spLocks noGrp="1"/>
          </p:cNvSpPr>
          <p:nvPr>
            <p:ph type="title"/>
          </p:nvPr>
        </p:nvSpPr>
        <p:spPr>
          <a:xfrm>
            <a:off x="457200" y="4953000"/>
            <a:ext cx="8153400" cy="762000"/>
          </a:xfrm>
        </p:spPr>
        <p:txBody>
          <a:bodyPr anchor="t">
            <a:normAutofit/>
          </a:bodyPr>
          <a:lstStyle>
            <a:lvl1pPr>
              <a:defRPr sz="3200">
                <a:uFillTx/>
              </a:defRPr>
            </a:lvl1pPr>
          </a:lstStyle>
          <a:p>
            <a:r>
              <a:rPr lang="en-US">
                <a:uFillTx/>
              </a:rPr>
              <a:t>Click to edit Master title style</a:t>
            </a:r>
            <a:endParaRPr lang="en-US" dirty="0">
              <a:uFillTx/>
            </a:endParaRPr>
          </a:p>
        </p:txBody>
      </p:sp>
      <p:sp>
        <p:nvSpPr>
          <p:cNvPr id="10" name="Rectangle 9"/>
          <p:cNvSpPr>
            <a:spLocks/>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slideLayout" Target="../slideLayouts/slideLayout26.xml"/><Relationship Id="rId13" Type="http://schemas.openxmlformats.org/officeDocument/2006/relationships/slideLayout" Target="../slideLayouts/slideLayout27.xml"/><Relationship Id="rId14" Type="http://schemas.openxmlformats.org/officeDocument/2006/relationships/slideLayout" Target="../slideLayouts/slideLayout28.xml"/><Relationship Id="rId15" Type="http://schemas.openxmlformats.org/officeDocument/2006/relationships/theme" Target="../theme/theme2.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uFillTx/>
              </a:rPr>
              <a:t>Click to edit Master title style</a:t>
            </a:r>
            <a:endParaRPr lang="en-US" dirty="0">
              <a:uFillTx/>
            </a:endParaRP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uFillTx/>
              </a:defRPr>
            </a:lvl1pPr>
          </a:lstStyle>
          <a:p>
            <a:fld id="{AA391362-5FB5-9C41-905E-0E116628DCDE}" type="datetimeFigureOut">
              <a:rPr lang="en-US" smtClean="0">
                <a:uFillTx/>
              </a:rPr>
              <a:t>10/23/18</a:t>
            </a:fld>
            <a:endParaRPr lang="en-US">
              <a:uFillTx/>
            </a:endParaRPr>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uFillTx/>
              </a:defRPr>
            </a:lvl1pPr>
          </a:lstStyle>
          <a:p>
            <a:endParaRPr lang="en-US">
              <a:uFillTx/>
            </a:endParaRP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uFillTx/>
              </a:defRPr>
            </a:lvl1pPr>
          </a:lstStyle>
          <a:p>
            <a:endParaRPr lang="en-US">
              <a:uFillTx/>
            </a:endParaRPr>
          </a:p>
        </p:txBody>
      </p:sp>
      <p:sp>
        <p:nvSpPr>
          <p:cNvPr id="7" name="Rectangle 6"/>
          <p:cNvSpPr>
            <a:spLocks/>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
        <p:nvSpPr>
          <p:cNvPr id="8" name="Rectangle 7"/>
          <p:cNvSpPr>
            <a:spLocks/>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spcBef>
          <a:spcPct val="0"/>
        </a:spcBef>
        <a:buNone/>
        <a:defRPr sz="3600" b="0" i="0" kern="1200" cap="none" spc="-60" baseline="0">
          <a:solidFill>
            <a:schemeClr val="tx2"/>
          </a:solidFill>
          <a:effectLst/>
          <a:uFillTx/>
          <a:latin typeface="Arial Black"/>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400" b="1" kern="1200">
          <a:solidFill>
            <a:schemeClr val="tx1"/>
          </a:solidFill>
          <a:uFillTx/>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uFillTx/>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uFillTx/>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uFillTx/>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uFillTx/>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uFillTx/>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uFillTx/>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uFillTx/>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uFillTx/>
          <a:latin typeface="+mn-lt"/>
          <a:ea typeface="+mn-ea"/>
          <a:cs typeface="+mn-cs"/>
        </a:defRPr>
      </a:lvl9pPr>
    </p:bodyStyle>
    <p:other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uFillTx/>
              </a:rPr>
              <a:t>Click to edit Master title style</a:t>
            </a:r>
            <a:endParaRPr lang="en-US" dirty="0">
              <a:uFillTx/>
            </a:endParaRP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uFillTx/>
              </a:defRPr>
            </a:lvl1pPr>
          </a:lstStyle>
          <a:p>
            <a:endParaRPr lang="en-US">
              <a:solidFill>
                <a:srgbClr val="000000"/>
              </a:solidFill>
              <a:uFillTx/>
            </a:endParaRPr>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uFillTx/>
              </a:defRPr>
            </a:lvl1pPr>
          </a:lstStyle>
          <a:p>
            <a:endParaRPr lang="en-US">
              <a:solidFill>
                <a:srgbClr val="000000"/>
              </a:solidFill>
              <a:uFillTx/>
            </a:endParaRP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uFillTx/>
              </a:defRPr>
            </a:lvl1pPr>
          </a:lstStyle>
          <a:p>
            <a:fld id="{450DF0C5-07C2-9C40-92E3-D1200EA5F8AC}" type="slidenum">
              <a:rPr lang="en-US" smtClean="0">
                <a:solidFill>
                  <a:srgbClr val="D1282E"/>
                </a:solidFill>
                <a:uFillTx/>
              </a:rPr>
              <a:pPr/>
              <a:t>‹#›</a:t>
            </a:fld>
            <a:endParaRPr lang="en-US">
              <a:solidFill>
                <a:srgbClr val="D1282E"/>
              </a:solidFill>
              <a:uFillTx/>
            </a:endParaRPr>
          </a:p>
        </p:txBody>
      </p:sp>
      <p:sp>
        <p:nvSpPr>
          <p:cNvPr id="7" name="Rectangle 6"/>
          <p:cNvSpPr>
            <a:spLocks/>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uFillTx/>
              <a:latin typeface="Arial"/>
            </a:endParaRPr>
          </a:p>
        </p:txBody>
      </p:sp>
      <p:sp>
        <p:nvSpPr>
          <p:cNvPr id="8" name="Rectangle 7"/>
          <p:cNvSpPr>
            <a:spLocks/>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hdr="0" ftr="0" dt="0"/>
  <p:txStyles>
    <p:titleStyle>
      <a:lvl1pPr algn="l" defTabSz="914400" rtl="0" eaLnBrk="1" latinLnBrk="0" hangingPunct="1">
        <a:spcBef>
          <a:spcPct val="0"/>
        </a:spcBef>
        <a:buNone/>
        <a:defRPr sz="3600" b="0" i="0" kern="1200" cap="none" spc="-60" baseline="0">
          <a:solidFill>
            <a:schemeClr val="tx2"/>
          </a:solidFill>
          <a:effectLst/>
          <a:uFillTx/>
          <a:latin typeface="Arial Black"/>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400" b="1" kern="1200">
          <a:solidFill>
            <a:schemeClr val="tx1"/>
          </a:solidFill>
          <a:uFillTx/>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uFillTx/>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uFillTx/>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uFillTx/>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uFillTx/>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uFillTx/>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uFillTx/>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uFillTx/>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uFillTx/>
          <a:latin typeface="+mn-lt"/>
          <a:ea typeface="+mn-ea"/>
          <a:cs typeface="+mn-cs"/>
        </a:defRPr>
      </a:lvl9pPr>
    </p:bodyStyle>
    <p:other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jpe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jpeg"/><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8.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9.emf"/></Relationships>
</file>

<file path=ppt/slides/_rels/slide69.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5.png"/><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228600" y="1544497"/>
            <a:ext cx="8686800" cy="2142131"/>
          </a:xfrm>
        </p:spPr>
        <p:txBody>
          <a:bodyPr/>
          <a:lstStyle/>
          <a:p>
            <a:r>
              <a:rPr lang="en-US" sz="3200" dirty="0"/>
              <a:t>CSCI 561</a:t>
            </a:r>
            <a:br>
              <a:rPr lang="en-US" sz="3200" dirty="0"/>
            </a:br>
            <a:r>
              <a:rPr lang="en-US" sz="3200" dirty="0"/>
              <a:t>Foundations of Artificial Intelligence</a:t>
            </a:r>
            <a:br>
              <a:rPr lang="en-US" sz="3200" dirty="0"/>
            </a:br>
            <a:r>
              <a:rPr lang="en-US" sz="3200" dirty="0">
                <a:solidFill>
                  <a:schemeClr val="bg1">
                    <a:lumMod val="65000"/>
                  </a:schemeClr>
                </a:solidFill>
              </a:rPr>
              <a:t>Lecture 18-19: </a:t>
            </a:r>
            <a:r>
              <a:rPr lang="en-US" sz="3200" dirty="0"/>
              <a:t>Quantifying Uncertainty</a:t>
            </a:r>
            <a:br>
              <a:rPr lang="en-US" sz="3200" dirty="0"/>
            </a:br>
            <a:r>
              <a:rPr lang="en-US" sz="2400" dirty="0"/>
              <a:t>(</a:t>
            </a:r>
            <a:r>
              <a:rPr lang="en-US" sz="2400" dirty="0">
                <a:solidFill>
                  <a:schemeClr val="bg2"/>
                </a:solidFill>
              </a:rPr>
              <a:t>Chapter 13-14</a:t>
            </a:r>
            <a:r>
              <a:rPr lang="en-US" sz="2400" dirty="0"/>
              <a:t>)</a:t>
            </a:r>
          </a:p>
        </p:txBody>
      </p:sp>
      <p:sp>
        <p:nvSpPr>
          <p:cNvPr id="4" name="Rectangle 3">
            <a:extLst>
              <a:ext uri="{FF2B5EF4-FFF2-40B4-BE49-F238E27FC236}">
                <a16:creationId xmlns:a16="http://schemas.microsoft.com/office/drawing/2014/main" xmlns="" id="{3FCCD36B-7936-C042-8508-D0E3A0E8618C}"/>
              </a:ext>
            </a:extLst>
          </p:cNvPr>
          <p:cNvSpPr txBox="1">
            <a:spLocks noChangeArrowheads="1"/>
          </p:cNvSpPr>
          <p:nvPr/>
        </p:nvSpPr>
        <p:spPr>
          <a:xfrm>
            <a:off x="357960" y="3886200"/>
            <a:ext cx="8428080" cy="30480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400" b="0" kern="1200" cap="all" spc="120" baseline="0">
                <a:solidFill>
                  <a:schemeClr val="tx1"/>
                </a:solidFill>
                <a:latin typeface="+mj-lt"/>
                <a:ea typeface="+mn-ea"/>
                <a:cs typeface="+mn-cs"/>
              </a:defRPr>
            </a:lvl1pPr>
            <a:lvl2pPr marL="457200" indent="0" algn="ctr" defTabSz="914400" rtl="0" eaLnBrk="1" latinLnBrk="0" hangingPunct="1">
              <a:spcBef>
                <a:spcPct val="20000"/>
              </a:spcBef>
              <a:buClr>
                <a:schemeClr val="tx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tx2"/>
              </a:buClr>
              <a:buFont typeface="Arial" pitchFamily="34" charset="0"/>
              <a:buNone/>
              <a:defRPr sz="18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9pPr>
          </a:lstStyle>
          <a:p>
            <a:r>
              <a:rPr lang="en-US" b="1" dirty="0">
                <a:latin typeface="Arial Black" panose="020B0604020202020204" pitchFamily="34" charset="0"/>
                <a:cs typeface="Arial Black" panose="020B0604020202020204" pitchFamily="34" charset="0"/>
              </a:rPr>
              <a:t>FALL 2018</a:t>
            </a:r>
          </a:p>
          <a:p>
            <a:r>
              <a:rPr lang="en-US" b="1" dirty="0">
                <a:latin typeface="Arial Black" panose="020B0604020202020204" pitchFamily="34" charset="0"/>
                <a:cs typeface="Arial Black" panose="020B0604020202020204" pitchFamily="34" charset="0"/>
              </a:rPr>
              <a:t>Instructor: </a:t>
            </a:r>
          </a:p>
          <a:p>
            <a:pPr algn="ctr" fontAlgn="auto"/>
            <a:r>
              <a:rPr lang="en-US" b="1" dirty="0">
                <a:solidFill>
                  <a:schemeClr val="accent2"/>
                </a:solidFill>
                <a:latin typeface="Arial Black" panose="020B0604020202020204" pitchFamily="34" charset="0"/>
                <a:cs typeface="Arial Black" panose="020B0604020202020204" pitchFamily="34" charset="0"/>
              </a:rPr>
              <a:t>Prof Sheila </a:t>
            </a:r>
            <a:r>
              <a:rPr lang="en-US" b="1" dirty="0" err="1" smtClean="0">
                <a:solidFill>
                  <a:schemeClr val="accent2"/>
                </a:solidFill>
                <a:latin typeface="Arial Black" panose="020B0604020202020204" pitchFamily="34" charset="0"/>
                <a:cs typeface="Arial Black" panose="020B0604020202020204" pitchFamily="34" charset="0"/>
              </a:rPr>
              <a:t>Tejada</a:t>
            </a:r>
            <a:r>
              <a:rPr lang="en-US" b="1" dirty="0" smtClean="0">
                <a:solidFill>
                  <a:schemeClr val="accent2"/>
                </a:solidFill>
                <a:latin typeface="Arial Black" panose="020B0604020202020204" pitchFamily="34" charset="0"/>
                <a:cs typeface="Arial Black" panose="020B0604020202020204" pitchFamily="34" charset="0"/>
              </a:rPr>
              <a:t>, Wei-Min Shen</a:t>
            </a:r>
            <a:endParaRPr lang="en-US" b="1" dirty="0">
              <a:solidFill>
                <a:schemeClr val="accent2"/>
              </a:solidFill>
              <a:latin typeface="Arial Black" panose="020B0604020202020204" pitchFamily="34" charset="0"/>
              <a:cs typeface="Arial Black" panose="020B0604020202020204" pitchFamily="34" charset="0"/>
            </a:endParaRPr>
          </a:p>
          <a:p>
            <a:pPr algn="ctr" fontAlgn="auto"/>
            <a:r>
              <a:rPr lang="en-US" sz="2800" b="1" cap="none" dirty="0">
                <a:solidFill>
                  <a:schemeClr val="dk2"/>
                </a:solidFill>
                <a:latin typeface="Arial Black" panose="020B0604020202020204" pitchFamily="34" charset="0"/>
                <a:ea typeface="Arial Black"/>
                <a:cs typeface="Arial Black" panose="020B0604020202020204" pitchFamily="34" charset="0"/>
                <a:sym typeface="Arial Black"/>
              </a:rPr>
              <a:t>cs561-l@mymaillists.usc.edu</a:t>
            </a:r>
            <a:endParaRPr lang="en-US" b="1" dirty="0">
              <a:ln>
                <a:solidFill>
                  <a:srgbClr val="FFFFFF"/>
                </a:solidFill>
              </a:ln>
              <a:solidFill>
                <a:srgbClr val="FFFFFF"/>
              </a:solidFill>
              <a:latin typeface="Arial Black" panose="020B0604020202020204" pitchFamily="34" charset="0"/>
              <a:cs typeface="Arial Black" panose="020B0604020202020204" pitchFamily="34" charset="0"/>
            </a:endParaRPr>
          </a:p>
          <a:p>
            <a:r>
              <a:rPr lang="en-US" dirty="0"/>
              <a:t>	 </a:t>
            </a:r>
          </a:p>
          <a:p>
            <a:endParaRPr lang="en-US" dirty="0"/>
          </a:p>
          <a:p>
            <a:endParaRPr lang="en-US" dirty="0"/>
          </a:p>
        </p:txBody>
      </p:sp>
      <p:sp>
        <p:nvSpPr>
          <p:cNvPr id="2" name="TextBox 1"/>
          <p:cNvSpPr txBox="1"/>
          <p:nvPr/>
        </p:nvSpPr>
        <p:spPr>
          <a:xfrm>
            <a:off x="3811643" y="201599"/>
            <a:ext cx="4725685" cy="369332"/>
          </a:xfrm>
          <a:prstGeom prst="rect">
            <a:avLst/>
          </a:prstGeom>
          <a:solidFill>
            <a:srgbClr val="CCFFCC"/>
          </a:solidFill>
        </p:spPr>
        <p:txBody>
          <a:bodyPr wrap="none" rtlCol="0">
            <a:spAutoFit/>
          </a:bodyPr>
          <a:lstStyle/>
          <a:p>
            <a:r>
              <a:rPr lang="en-US" b="1" dirty="0" smtClean="0">
                <a:solidFill>
                  <a:schemeClr val="accent2">
                    <a:lumMod val="60000"/>
                    <a:lumOff val="40000"/>
                  </a:schemeClr>
                </a:solidFill>
              </a:rPr>
              <a:t>Contains extra slides that have blue titles</a:t>
            </a:r>
            <a:endParaRPr lang="en-US" b="1" dirty="0">
              <a:solidFill>
                <a:schemeClr val="accent2">
                  <a:lumMod val="60000"/>
                  <a:lumOff val="40000"/>
                </a:schemeClr>
              </a:solidFill>
            </a:endParaRPr>
          </a:p>
        </p:txBody>
      </p:sp>
    </p:spTree>
    <p:extLst>
      <p:ext uri="{BB962C8B-B14F-4D97-AF65-F5344CB8AC3E}">
        <p14:creationId xmlns:p14="http://schemas.microsoft.com/office/powerpoint/2010/main" val="65734668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403923" cy="1371600"/>
          </a:xfrm>
        </p:spPr>
        <p:txBody>
          <a:bodyPr/>
          <a:lstStyle/>
          <a:p>
            <a:r>
              <a:rPr lang="en-US" dirty="0" smtClean="0">
                <a:solidFill>
                  <a:schemeClr val="accent2">
                    <a:lumMod val="60000"/>
                    <a:lumOff val="40000"/>
                  </a:schemeClr>
                </a:solidFill>
              </a:rPr>
              <a:t>Two Key Elements in </a:t>
            </a:r>
            <a:r>
              <a:rPr lang="en-US" dirty="0" smtClean="0">
                <a:solidFill>
                  <a:schemeClr val="accent2">
                    <a:lumMod val="60000"/>
                    <a:lumOff val="40000"/>
                  </a:schemeClr>
                </a:solidFill>
              </a:rPr>
              <a:t>Probability</a:t>
            </a:r>
            <a:br>
              <a:rPr lang="en-US" dirty="0" smtClean="0">
                <a:solidFill>
                  <a:schemeClr val="accent2">
                    <a:lumMod val="60000"/>
                    <a:lumOff val="40000"/>
                  </a:schemeClr>
                </a:solidFill>
              </a:rPr>
            </a:br>
            <a:r>
              <a:rPr lang="en-US" dirty="0" smtClean="0">
                <a:solidFill>
                  <a:schemeClr val="accent2">
                    <a:lumMod val="60000"/>
                    <a:lumOff val="40000"/>
                  </a:schemeClr>
                </a:solidFill>
              </a:rPr>
              <a:t>(Extra slide)</a:t>
            </a:r>
            <a:endParaRPr lang="en-US" dirty="0">
              <a:solidFill>
                <a:schemeClr val="accent2">
                  <a:lumMod val="60000"/>
                  <a:lumOff val="40000"/>
                </a:schemeClr>
              </a:solidFill>
            </a:endParaRPr>
          </a:p>
        </p:txBody>
      </p:sp>
      <p:sp>
        <p:nvSpPr>
          <p:cNvPr id="3" name="Content Placeholder 2"/>
          <p:cNvSpPr>
            <a:spLocks noGrp="1"/>
          </p:cNvSpPr>
          <p:nvPr>
            <p:ph idx="1"/>
          </p:nvPr>
        </p:nvSpPr>
        <p:spPr>
          <a:xfrm>
            <a:off x="963277" y="1752600"/>
            <a:ext cx="6809302" cy="4373563"/>
          </a:xfrm>
        </p:spPr>
        <p:txBody>
          <a:bodyPr>
            <a:normAutofit/>
          </a:bodyPr>
          <a:lstStyle/>
          <a:p>
            <a:r>
              <a:rPr lang="en-US" dirty="0" smtClean="0"/>
              <a:t>Probability Distribution Model</a:t>
            </a:r>
          </a:p>
          <a:p>
            <a:pPr lvl="1"/>
            <a:r>
              <a:rPr lang="en-US" dirty="0" smtClean="0"/>
              <a:t>Variables, Value assignments (possible worlds)</a:t>
            </a:r>
          </a:p>
          <a:p>
            <a:pPr lvl="1"/>
            <a:r>
              <a:rPr lang="en-US" dirty="0" smtClean="0"/>
              <a:t>Represented as a table or a graph </a:t>
            </a:r>
            <a:endParaRPr lang="en-US" dirty="0"/>
          </a:p>
          <a:p>
            <a:r>
              <a:rPr lang="en-US" dirty="0" smtClean="0"/>
              <a:t>Inferences can be made from the model</a:t>
            </a:r>
          </a:p>
          <a:p>
            <a:pPr lvl="1"/>
            <a:r>
              <a:rPr lang="en-US" dirty="0"/>
              <a:t>S</a:t>
            </a:r>
            <a:r>
              <a:rPr lang="en-US" dirty="0" smtClean="0"/>
              <a:t>um rule</a:t>
            </a:r>
          </a:p>
          <a:p>
            <a:pPr lvl="1"/>
            <a:r>
              <a:rPr lang="en-US" dirty="0" smtClean="0"/>
              <a:t>Product rule</a:t>
            </a:r>
          </a:p>
          <a:p>
            <a:pPr lvl="1"/>
            <a:r>
              <a:rPr lang="en-US" dirty="0" smtClean="0"/>
              <a:t>Conditional</a:t>
            </a:r>
          </a:p>
          <a:p>
            <a:pPr lvl="1"/>
            <a:r>
              <a:rPr lang="en-US" dirty="0" smtClean="0"/>
              <a:t>Marginalization</a:t>
            </a:r>
          </a:p>
          <a:p>
            <a:pPr lvl="1"/>
            <a:r>
              <a:rPr lang="en-US" dirty="0" smtClean="0"/>
              <a:t>Normalization</a:t>
            </a:r>
            <a:endParaRPr lang="en-US" dirty="0"/>
          </a:p>
        </p:txBody>
      </p:sp>
      <p:sp>
        <p:nvSpPr>
          <p:cNvPr id="4" name="Right Arrow 3"/>
          <p:cNvSpPr/>
          <p:nvPr/>
        </p:nvSpPr>
        <p:spPr>
          <a:xfrm>
            <a:off x="165140" y="1819437"/>
            <a:ext cx="677333" cy="39158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9862573"/>
      </p:ext>
    </p:extLst>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128"/>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Alarm Network</a:t>
            </a:r>
            <a:endParaRPr sz="3000" b="0" i="0" u="none" strike="noStrike" cap="none">
              <a:solidFill>
                <a:schemeClr val="dk2"/>
              </a:solidFill>
              <a:latin typeface="Arial Black"/>
              <a:ea typeface="Arial Black"/>
              <a:cs typeface="Arial Black"/>
              <a:sym typeface="Arial Black"/>
            </a:endParaRPr>
          </a:p>
        </p:txBody>
      </p:sp>
      <p:sp>
        <p:nvSpPr>
          <p:cNvPr id="1300" name="Google Shape;1300;p128"/>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100</a:t>
            </a:fld>
            <a:endParaRPr sz="2400" b="1">
              <a:solidFill>
                <a:schemeClr val="dk2"/>
              </a:solidFill>
              <a:latin typeface="Arial"/>
              <a:ea typeface="Arial"/>
              <a:cs typeface="Arial"/>
              <a:sym typeface="Arial"/>
            </a:endParaRPr>
          </a:p>
        </p:txBody>
      </p:sp>
      <p:sp>
        <p:nvSpPr>
          <p:cNvPr id="1301" name="Google Shape;1301;p128"/>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sp>
        <p:nvSpPr>
          <p:cNvPr id="1302" name="Google Shape;1302;p128"/>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600"/>
              </a:spcAft>
              <a:buNone/>
            </a:pPr>
            <a:r>
              <a:rPr lang="en-US" b="0"/>
              <a:t>{</a:t>
            </a:r>
            <a:r>
              <a:rPr lang="en-US" b="0">
                <a:solidFill>
                  <a:schemeClr val="dk2"/>
                </a:solidFill>
              </a:rPr>
              <a:t>MaryCalls</a:t>
            </a:r>
            <a:r>
              <a:rPr lang="en-US" b="0"/>
              <a:t>, JohnCalls, Alarm, Earthquake, Burglary}</a:t>
            </a:r>
            <a:endParaRPr b="0"/>
          </a:p>
        </p:txBody>
      </p:sp>
    </p:spTree>
    <p:extLst>
      <p:ext uri="{BB962C8B-B14F-4D97-AF65-F5344CB8AC3E}">
        <p14:creationId xmlns:p14="http://schemas.microsoft.com/office/powerpoint/2010/main" val="50984160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306"/>
        <p:cNvGrpSpPr/>
        <p:nvPr/>
      </p:nvGrpSpPr>
      <p:grpSpPr>
        <a:xfrm>
          <a:off x="0" y="0"/>
          <a:ext cx="0" cy="0"/>
          <a:chOff x="0" y="0"/>
          <a:chExt cx="0" cy="0"/>
        </a:xfrm>
      </p:grpSpPr>
      <p:sp>
        <p:nvSpPr>
          <p:cNvPr id="1307" name="Google Shape;1307;p129"/>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Alarm Network</a:t>
            </a:r>
            <a:endParaRPr sz="3000" b="0" i="0" u="none" strike="noStrike" cap="none">
              <a:solidFill>
                <a:schemeClr val="dk2"/>
              </a:solidFill>
              <a:latin typeface="Arial Black"/>
              <a:ea typeface="Arial Black"/>
              <a:cs typeface="Arial Black"/>
              <a:sym typeface="Arial Black"/>
            </a:endParaRPr>
          </a:p>
        </p:txBody>
      </p:sp>
      <p:sp>
        <p:nvSpPr>
          <p:cNvPr id="1308" name="Google Shape;1308;p129"/>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101</a:t>
            </a:fld>
            <a:endParaRPr sz="2400" b="1">
              <a:solidFill>
                <a:schemeClr val="dk2"/>
              </a:solidFill>
              <a:latin typeface="Arial"/>
              <a:ea typeface="Arial"/>
              <a:cs typeface="Arial"/>
              <a:sym typeface="Arial"/>
            </a:endParaRPr>
          </a:p>
        </p:txBody>
      </p:sp>
      <p:sp>
        <p:nvSpPr>
          <p:cNvPr id="1309" name="Google Shape;1309;p129"/>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310" name="Google Shape;1310;p129"/>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sp>
        <p:nvSpPr>
          <p:cNvPr id="1311" name="Google Shape;1311;p129"/>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600"/>
              </a:spcAft>
              <a:buNone/>
            </a:pPr>
            <a:r>
              <a:rPr lang="en-US" b="0"/>
              <a:t>{MaryCalls, </a:t>
            </a:r>
            <a:r>
              <a:rPr lang="en-US" b="0">
                <a:solidFill>
                  <a:schemeClr val="dk2"/>
                </a:solidFill>
              </a:rPr>
              <a:t>JohnCalls</a:t>
            </a:r>
            <a:r>
              <a:rPr lang="en-US" b="0"/>
              <a:t>, Alarm, Earthquake, Burglary}</a:t>
            </a:r>
            <a:endParaRPr b="0"/>
          </a:p>
        </p:txBody>
      </p:sp>
    </p:spTree>
    <p:extLst>
      <p:ext uri="{BB962C8B-B14F-4D97-AF65-F5344CB8AC3E}">
        <p14:creationId xmlns:p14="http://schemas.microsoft.com/office/powerpoint/2010/main" val="234345364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sp>
        <p:nvSpPr>
          <p:cNvPr id="1316" name="Google Shape;1316;p130"/>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Alarm Network</a:t>
            </a:r>
            <a:endParaRPr sz="3000" b="0" i="0" u="none" strike="noStrike" cap="none">
              <a:solidFill>
                <a:schemeClr val="dk2"/>
              </a:solidFill>
              <a:latin typeface="Arial Black"/>
              <a:ea typeface="Arial Black"/>
              <a:cs typeface="Arial Black"/>
              <a:sym typeface="Arial Black"/>
            </a:endParaRPr>
          </a:p>
        </p:txBody>
      </p:sp>
      <p:sp>
        <p:nvSpPr>
          <p:cNvPr id="1317" name="Google Shape;1317;p130"/>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102</a:t>
            </a:fld>
            <a:endParaRPr sz="2400" b="1">
              <a:solidFill>
                <a:schemeClr val="dk2"/>
              </a:solidFill>
              <a:latin typeface="Arial"/>
              <a:ea typeface="Arial"/>
              <a:cs typeface="Arial"/>
              <a:sym typeface="Arial"/>
            </a:endParaRPr>
          </a:p>
        </p:txBody>
      </p:sp>
      <p:sp>
        <p:nvSpPr>
          <p:cNvPr id="1318" name="Google Shape;1318;p130"/>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319" name="Google Shape;1319;p130"/>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320" name="Google Shape;1320;p130"/>
          <p:cNvCxnSpPr>
            <a:stCxn id="1319" idx="2"/>
            <a:endCxn id="1318" idx="6"/>
          </p:cNvCxnSpPr>
          <p:nvPr/>
        </p:nvCxnSpPr>
        <p:spPr>
          <a:xfrm rot="10800000">
            <a:off x="3856588" y="6204300"/>
            <a:ext cx="1852200" cy="0"/>
          </a:xfrm>
          <a:prstGeom prst="straightConnector1">
            <a:avLst/>
          </a:prstGeom>
          <a:noFill/>
          <a:ln w="38100" cap="flat" cmpd="sng">
            <a:solidFill>
              <a:schemeClr val="dk1"/>
            </a:solidFill>
            <a:prstDash val="solid"/>
            <a:round/>
            <a:headEnd type="none" w="med" len="med"/>
            <a:tailEnd type="triangle" w="med" len="med"/>
          </a:ln>
        </p:spPr>
      </p:cxnSp>
      <p:sp>
        <p:nvSpPr>
          <p:cNvPr id="1321" name="Google Shape;1321;p130"/>
          <p:cNvSpPr/>
          <p:nvPr/>
        </p:nvSpPr>
        <p:spPr>
          <a:xfrm>
            <a:off x="3856600" y="36634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322" name="Google Shape;1322;p130"/>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600"/>
              </a:spcAft>
              <a:buNone/>
            </a:pPr>
            <a:r>
              <a:rPr lang="en-US" b="0"/>
              <a:t>{MaryCalls, JohnCalls, </a:t>
            </a:r>
            <a:r>
              <a:rPr lang="en-US" b="0">
                <a:solidFill>
                  <a:schemeClr val="dk2"/>
                </a:solidFill>
              </a:rPr>
              <a:t>Alarm</a:t>
            </a:r>
            <a:r>
              <a:rPr lang="en-US" b="0"/>
              <a:t>, Earthquake, Burglary}</a:t>
            </a:r>
            <a:endParaRPr b="0"/>
          </a:p>
        </p:txBody>
      </p:sp>
    </p:spTree>
    <p:extLst>
      <p:ext uri="{BB962C8B-B14F-4D97-AF65-F5344CB8AC3E}">
        <p14:creationId xmlns:p14="http://schemas.microsoft.com/office/powerpoint/2010/main" val="39486737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326"/>
        <p:cNvGrpSpPr/>
        <p:nvPr/>
      </p:nvGrpSpPr>
      <p:grpSpPr>
        <a:xfrm>
          <a:off x="0" y="0"/>
          <a:ext cx="0" cy="0"/>
          <a:chOff x="0" y="0"/>
          <a:chExt cx="0" cy="0"/>
        </a:xfrm>
      </p:grpSpPr>
      <p:sp>
        <p:nvSpPr>
          <p:cNvPr id="1327" name="Google Shape;1327;p131"/>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Alarm Network</a:t>
            </a:r>
            <a:endParaRPr sz="3000" b="0" i="0" u="none" strike="noStrike" cap="none">
              <a:solidFill>
                <a:schemeClr val="dk2"/>
              </a:solidFill>
              <a:latin typeface="Arial Black"/>
              <a:ea typeface="Arial Black"/>
              <a:cs typeface="Arial Black"/>
              <a:sym typeface="Arial Black"/>
            </a:endParaRPr>
          </a:p>
        </p:txBody>
      </p:sp>
      <p:sp>
        <p:nvSpPr>
          <p:cNvPr id="1328" name="Google Shape;1328;p131"/>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103</a:t>
            </a:fld>
            <a:endParaRPr sz="2400" b="1">
              <a:solidFill>
                <a:schemeClr val="dk2"/>
              </a:solidFill>
              <a:latin typeface="Arial"/>
              <a:ea typeface="Arial"/>
              <a:cs typeface="Arial"/>
              <a:sym typeface="Arial"/>
            </a:endParaRPr>
          </a:p>
        </p:txBody>
      </p:sp>
      <p:sp>
        <p:nvSpPr>
          <p:cNvPr id="1329" name="Google Shape;1329;p131"/>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330" name="Google Shape;1330;p131"/>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331" name="Google Shape;1331;p131"/>
          <p:cNvCxnSpPr>
            <a:stCxn id="1330" idx="2"/>
            <a:endCxn id="1329" idx="6"/>
          </p:cNvCxnSpPr>
          <p:nvPr/>
        </p:nvCxnSpPr>
        <p:spPr>
          <a:xfrm rot="10800000">
            <a:off x="3856588" y="6204300"/>
            <a:ext cx="1852200" cy="0"/>
          </a:xfrm>
          <a:prstGeom prst="straightConnector1">
            <a:avLst/>
          </a:prstGeom>
          <a:noFill/>
          <a:ln w="38100" cap="flat" cmpd="sng">
            <a:solidFill>
              <a:schemeClr val="dk1"/>
            </a:solidFill>
            <a:prstDash val="solid"/>
            <a:round/>
            <a:headEnd type="none" w="med" len="med"/>
            <a:tailEnd type="triangle" w="med" len="med"/>
          </a:ln>
        </p:spPr>
      </p:cxnSp>
      <p:sp>
        <p:nvSpPr>
          <p:cNvPr id="1332" name="Google Shape;1332;p131"/>
          <p:cNvSpPr/>
          <p:nvPr/>
        </p:nvSpPr>
        <p:spPr>
          <a:xfrm>
            <a:off x="3856600" y="36634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cxnSp>
        <p:nvCxnSpPr>
          <p:cNvPr id="1333" name="Google Shape;1333;p131"/>
          <p:cNvCxnSpPr>
            <a:stCxn id="1329" idx="0"/>
            <a:endCxn id="1332" idx="3"/>
          </p:cNvCxnSpPr>
          <p:nvPr/>
        </p:nvCxnSpPr>
        <p:spPr>
          <a:xfrm rot="10800000" flipH="1">
            <a:off x="2930500" y="437205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334" name="Google Shape;1334;p131"/>
          <p:cNvCxnSpPr>
            <a:stCxn id="1330" idx="0"/>
            <a:endCxn id="1332" idx="5"/>
          </p:cNvCxnSpPr>
          <p:nvPr/>
        </p:nvCxnSpPr>
        <p:spPr>
          <a:xfrm rot="10800000">
            <a:off x="5437588" y="437205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335" name="Google Shape;1335;p131"/>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600"/>
              </a:spcAft>
              <a:buNone/>
            </a:pPr>
            <a:r>
              <a:rPr lang="en-US" b="0"/>
              <a:t>{MaryCalls, JohnCalls, </a:t>
            </a:r>
            <a:r>
              <a:rPr lang="en-US" b="0">
                <a:solidFill>
                  <a:schemeClr val="dk2"/>
                </a:solidFill>
              </a:rPr>
              <a:t>Alarm</a:t>
            </a:r>
            <a:r>
              <a:rPr lang="en-US" b="0"/>
              <a:t>, Earthquake, Burglary}</a:t>
            </a:r>
            <a:endParaRPr b="0"/>
          </a:p>
        </p:txBody>
      </p:sp>
    </p:spTree>
    <p:extLst>
      <p:ext uri="{BB962C8B-B14F-4D97-AF65-F5344CB8AC3E}">
        <p14:creationId xmlns:p14="http://schemas.microsoft.com/office/powerpoint/2010/main" val="419146582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339"/>
        <p:cNvGrpSpPr/>
        <p:nvPr/>
      </p:nvGrpSpPr>
      <p:grpSpPr>
        <a:xfrm>
          <a:off x="0" y="0"/>
          <a:ext cx="0" cy="0"/>
          <a:chOff x="0" y="0"/>
          <a:chExt cx="0" cy="0"/>
        </a:xfrm>
      </p:grpSpPr>
      <p:sp>
        <p:nvSpPr>
          <p:cNvPr id="1340" name="Google Shape;1340;p132"/>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Alarm Network</a:t>
            </a:r>
            <a:endParaRPr sz="3000" b="0" i="0" u="none" strike="noStrike" cap="none">
              <a:solidFill>
                <a:schemeClr val="dk2"/>
              </a:solidFill>
              <a:latin typeface="Arial Black"/>
              <a:ea typeface="Arial Black"/>
              <a:cs typeface="Arial Black"/>
              <a:sym typeface="Arial Black"/>
            </a:endParaRPr>
          </a:p>
        </p:txBody>
      </p:sp>
      <p:sp>
        <p:nvSpPr>
          <p:cNvPr id="1341" name="Google Shape;1341;p132"/>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104</a:t>
            </a:fld>
            <a:endParaRPr sz="2400" b="1">
              <a:solidFill>
                <a:schemeClr val="dk2"/>
              </a:solidFill>
              <a:latin typeface="Arial"/>
              <a:ea typeface="Arial"/>
              <a:cs typeface="Arial"/>
              <a:sym typeface="Arial"/>
            </a:endParaRPr>
          </a:p>
        </p:txBody>
      </p:sp>
      <p:sp>
        <p:nvSpPr>
          <p:cNvPr id="1342" name="Google Shape;1342;p132"/>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343" name="Google Shape;1343;p132"/>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344" name="Google Shape;1344;p132"/>
          <p:cNvCxnSpPr>
            <a:stCxn id="1343" idx="2"/>
            <a:endCxn id="1342" idx="6"/>
          </p:cNvCxnSpPr>
          <p:nvPr/>
        </p:nvCxnSpPr>
        <p:spPr>
          <a:xfrm rot="10800000">
            <a:off x="3856588" y="6204300"/>
            <a:ext cx="1852200" cy="0"/>
          </a:xfrm>
          <a:prstGeom prst="straightConnector1">
            <a:avLst/>
          </a:prstGeom>
          <a:noFill/>
          <a:ln w="38100" cap="flat" cmpd="sng">
            <a:solidFill>
              <a:schemeClr val="dk1"/>
            </a:solidFill>
            <a:prstDash val="solid"/>
            <a:round/>
            <a:headEnd type="none" w="med" len="med"/>
            <a:tailEnd type="triangle" w="med" len="med"/>
          </a:ln>
        </p:spPr>
      </p:cxnSp>
      <p:sp>
        <p:nvSpPr>
          <p:cNvPr id="1345" name="Google Shape;1345;p132"/>
          <p:cNvSpPr/>
          <p:nvPr/>
        </p:nvSpPr>
        <p:spPr>
          <a:xfrm>
            <a:off x="3856600" y="36634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cxnSp>
        <p:nvCxnSpPr>
          <p:cNvPr id="1346" name="Google Shape;1346;p132"/>
          <p:cNvCxnSpPr>
            <a:stCxn id="1342" idx="0"/>
            <a:endCxn id="1345" idx="3"/>
          </p:cNvCxnSpPr>
          <p:nvPr/>
        </p:nvCxnSpPr>
        <p:spPr>
          <a:xfrm rot="10800000" flipH="1">
            <a:off x="2930500" y="437205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347" name="Google Shape;1347;p132"/>
          <p:cNvCxnSpPr>
            <a:stCxn id="1343" idx="0"/>
            <a:endCxn id="1345" idx="5"/>
          </p:cNvCxnSpPr>
          <p:nvPr/>
        </p:nvCxnSpPr>
        <p:spPr>
          <a:xfrm rot="10800000">
            <a:off x="5437588" y="437205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348" name="Google Shape;1348;p132"/>
          <p:cNvSpPr/>
          <p:nvPr/>
        </p:nvSpPr>
        <p:spPr>
          <a:xfrm>
            <a:off x="57088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sp>
        <p:nvSpPr>
          <p:cNvPr id="1349" name="Google Shape;1349;p132"/>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600"/>
              </a:spcAft>
              <a:buNone/>
            </a:pPr>
            <a:r>
              <a:rPr lang="en-US" b="0"/>
              <a:t>{MaryCalls, JohnCalls, Alarm, </a:t>
            </a:r>
            <a:r>
              <a:rPr lang="en-US" b="0">
                <a:solidFill>
                  <a:schemeClr val="dk2"/>
                </a:solidFill>
              </a:rPr>
              <a:t>Earthquake</a:t>
            </a:r>
            <a:r>
              <a:rPr lang="en-US" b="0"/>
              <a:t>, Burglary}</a:t>
            </a:r>
            <a:endParaRPr b="0"/>
          </a:p>
        </p:txBody>
      </p:sp>
    </p:spTree>
    <p:extLst>
      <p:ext uri="{BB962C8B-B14F-4D97-AF65-F5344CB8AC3E}">
        <p14:creationId xmlns:p14="http://schemas.microsoft.com/office/powerpoint/2010/main" val="7698815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353"/>
        <p:cNvGrpSpPr/>
        <p:nvPr/>
      </p:nvGrpSpPr>
      <p:grpSpPr>
        <a:xfrm>
          <a:off x="0" y="0"/>
          <a:ext cx="0" cy="0"/>
          <a:chOff x="0" y="0"/>
          <a:chExt cx="0" cy="0"/>
        </a:xfrm>
      </p:grpSpPr>
      <p:sp>
        <p:nvSpPr>
          <p:cNvPr id="1354" name="Google Shape;1354;p133"/>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Alarm Network</a:t>
            </a:r>
            <a:endParaRPr sz="3000" b="0" i="0" u="none" strike="noStrike" cap="none">
              <a:solidFill>
                <a:schemeClr val="dk2"/>
              </a:solidFill>
              <a:latin typeface="Arial Black"/>
              <a:ea typeface="Arial Black"/>
              <a:cs typeface="Arial Black"/>
              <a:sym typeface="Arial Black"/>
            </a:endParaRPr>
          </a:p>
        </p:txBody>
      </p:sp>
      <p:sp>
        <p:nvSpPr>
          <p:cNvPr id="1355" name="Google Shape;1355;p133"/>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105</a:t>
            </a:fld>
            <a:endParaRPr sz="2400" b="1">
              <a:solidFill>
                <a:schemeClr val="dk2"/>
              </a:solidFill>
              <a:latin typeface="Arial"/>
              <a:ea typeface="Arial"/>
              <a:cs typeface="Arial"/>
              <a:sym typeface="Arial"/>
            </a:endParaRPr>
          </a:p>
        </p:txBody>
      </p:sp>
      <p:sp>
        <p:nvSpPr>
          <p:cNvPr id="1356" name="Google Shape;1356;p133"/>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357" name="Google Shape;1357;p133"/>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358" name="Google Shape;1358;p133"/>
          <p:cNvCxnSpPr>
            <a:stCxn id="1357" idx="2"/>
            <a:endCxn id="1356" idx="6"/>
          </p:cNvCxnSpPr>
          <p:nvPr/>
        </p:nvCxnSpPr>
        <p:spPr>
          <a:xfrm rot="10800000">
            <a:off x="3856588" y="6204300"/>
            <a:ext cx="1852200" cy="0"/>
          </a:xfrm>
          <a:prstGeom prst="straightConnector1">
            <a:avLst/>
          </a:prstGeom>
          <a:noFill/>
          <a:ln w="38100" cap="flat" cmpd="sng">
            <a:solidFill>
              <a:schemeClr val="dk1"/>
            </a:solidFill>
            <a:prstDash val="solid"/>
            <a:round/>
            <a:headEnd type="none" w="med" len="med"/>
            <a:tailEnd type="triangle" w="med" len="med"/>
          </a:ln>
        </p:spPr>
      </p:cxnSp>
      <p:sp>
        <p:nvSpPr>
          <p:cNvPr id="1359" name="Google Shape;1359;p133"/>
          <p:cNvSpPr/>
          <p:nvPr/>
        </p:nvSpPr>
        <p:spPr>
          <a:xfrm>
            <a:off x="3856600" y="36634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cxnSp>
        <p:nvCxnSpPr>
          <p:cNvPr id="1360" name="Google Shape;1360;p133"/>
          <p:cNvCxnSpPr>
            <a:stCxn id="1356" idx="0"/>
            <a:endCxn id="1359" idx="3"/>
          </p:cNvCxnSpPr>
          <p:nvPr/>
        </p:nvCxnSpPr>
        <p:spPr>
          <a:xfrm rot="10800000" flipH="1">
            <a:off x="2930500" y="437205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361" name="Google Shape;1361;p133"/>
          <p:cNvCxnSpPr>
            <a:stCxn id="1357" idx="0"/>
            <a:endCxn id="1359" idx="5"/>
          </p:cNvCxnSpPr>
          <p:nvPr/>
        </p:nvCxnSpPr>
        <p:spPr>
          <a:xfrm rot="10800000">
            <a:off x="5437588" y="437205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362" name="Google Shape;1362;p133"/>
          <p:cNvSpPr/>
          <p:nvPr/>
        </p:nvSpPr>
        <p:spPr>
          <a:xfrm>
            <a:off x="57088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363" name="Google Shape;1363;p133"/>
          <p:cNvCxnSpPr>
            <a:stCxn id="1359" idx="0"/>
            <a:endCxn id="1362" idx="3"/>
          </p:cNvCxnSpPr>
          <p:nvPr/>
        </p:nvCxnSpPr>
        <p:spPr>
          <a:xfrm rot="10800000" flipH="1">
            <a:off x="4782700" y="2476325"/>
            <a:ext cx="1197300" cy="1187100"/>
          </a:xfrm>
          <a:prstGeom prst="straightConnector1">
            <a:avLst/>
          </a:prstGeom>
          <a:noFill/>
          <a:ln w="38100" cap="flat" cmpd="sng">
            <a:solidFill>
              <a:schemeClr val="dk1"/>
            </a:solidFill>
            <a:prstDash val="solid"/>
            <a:round/>
            <a:headEnd type="none" w="med" len="med"/>
            <a:tailEnd type="triangle" w="med" len="med"/>
          </a:ln>
        </p:spPr>
      </p:cxnSp>
      <p:sp>
        <p:nvSpPr>
          <p:cNvPr id="1364" name="Google Shape;1364;p133"/>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600"/>
              </a:spcAft>
              <a:buNone/>
            </a:pPr>
            <a:r>
              <a:rPr lang="en-US" b="0"/>
              <a:t>{MaryCalls, JohnCalls, Alarm, </a:t>
            </a:r>
            <a:r>
              <a:rPr lang="en-US" b="0">
                <a:solidFill>
                  <a:schemeClr val="dk2"/>
                </a:solidFill>
              </a:rPr>
              <a:t>Earthquake</a:t>
            </a:r>
            <a:r>
              <a:rPr lang="en-US" b="0"/>
              <a:t>, Burglary}</a:t>
            </a:r>
            <a:endParaRPr b="0"/>
          </a:p>
        </p:txBody>
      </p:sp>
    </p:spTree>
    <p:extLst>
      <p:ext uri="{BB962C8B-B14F-4D97-AF65-F5344CB8AC3E}">
        <p14:creationId xmlns:p14="http://schemas.microsoft.com/office/powerpoint/2010/main" val="252521512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368"/>
        <p:cNvGrpSpPr/>
        <p:nvPr/>
      </p:nvGrpSpPr>
      <p:grpSpPr>
        <a:xfrm>
          <a:off x="0" y="0"/>
          <a:ext cx="0" cy="0"/>
          <a:chOff x="0" y="0"/>
          <a:chExt cx="0" cy="0"/>
        </a:xfrm>
      </p:grpSpPr>
      <p:sp>
        <p:nvSpPr>
          <p:cNvPr id="1369" name="Google Shape;1369;p134"/>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Alarm Network</a:t>
            </a:r>
            <a:endParaRPr sz="3000" b="0" i="0" u="none" strike="noStrike" cap="none">
              <a:solidFill>
                <a:schemeClr val="dk2"/>
              </a:solidFill>
              <a:latin typeface="Arial Black"/>
              <a:ea typeface="Arial Black"/>
              <a:cs typeface="Arial Black"/>
              <a:sym typeface="Arial Black"/>
            </a:endParaRPr>
          </a:p>
        </p:txBody>
      </p:sp>
      <p:sp>
        <p:nvSpPr>
          <p:cNvPr id="1370" name="Google Shape;1370;p134"/>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106</a:t>
            </a:fld>
            <a:endParaRPr sz="2400" b="1">
              <a:solidFill>
                <a:schemeClr val="dk2"/>
              </a:solidFill>
              <a:latin typeface="Arial"/>
              <a:ea typeface="Arial"/>
              <a:cs typeface="Arial"/>
              <a:sym typeface="Arial"/>
            </a:endParaRPr>
          </a:p>
        </p:txBody>
      </p:sp>
      <p:sp>
        <p:nvSpPr>
          <p:cNvPr id="1371" name="Google Shape;1371;p134"/>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372" name="Google Shape;1372;p134"/>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373" name="Google Shape;1373;p134"/>
          <p:cNvCxnSpPr>
            <a:stCxn id="1372" idx="2"/>
            <a:endCxn id="1371" idx="6"/>
          </p:cNvCxnSpPr>
          <p:nvPr/>
        </p:nvCxnSpPr>
        <p:spPr>
          <a:xfrm rot="10800000">
            <a:off x="3856588" y="6204300"/>
            <a:ext cx="1852200" cy="0"/>
          </a:xfrm>
          <a:prstGeom prst="straightConnector1">
            <a:avLst/>
          </a:prstGeom>
          <a:noFill/>
          <a:ln w="38100" cap="flat" cmpd="sng">
            <a:solidFill>
              <a:schemeClr val="dk1"/>
            </a:solidFill>
            <a:prstDash val="solid"/>
            <a:round/>
            <a:headEnd type="none" w="med" len="med"/>
            <a:tailEnd type="triangle" w="med" len="med"/>
          </a:ln>
        </p:spPr>
      </p:cxnSp>
      <p:sp>
        <p:nvSpPr>
          <p:cNvPr id="1374" name="Google Shape;1374;p134"/>
          <p:cNvSpPr/>
          <p:nvPr/>
        </p:nvSpPr>
        <p:spPr>
          <a:xfrm>
            <a:off x="3856600" y="36634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cxnSp>
        <p:nvCxnSpPr>
          <p:cNvPr id="1375" name="Google Shape;1375;p134"/>
          <p:cNvCxnSpPr>
            <a:stCxn id="1371" idx="0"/>
            <a:endCxn id="1374" idx="3"/>
          </p:cNvCxnSpPr>
          <p:nvPr/>
        </p:nvCxnSpPr>
        <p:spPr>
          <a:xfrm rot="10800000" flipH="1">
            <a:off x="2930500" y="437205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376" name="Google Shape;1376;p134"/>
          <p:cNvCxnSpPr>
            <a:stCxn id="1372" idx="0"/>
            <a:endCxn id="1374" idx="5"/>
          </p:cNvCxnSpPr>
          <p:nvPr/>
        </p:nvCxnSpPr>
        <p:spPr>
          <a:xfrm rot="10800000">
            <a:off x="5437588" y="437205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377" name="Google Shape;1377;p134"/>
          <p:cNvSpPr/>
          <p:nvPr/>
        </p:nvSpPr>
        <p:spPr>
          <a:xfrm>
            <a:off x="57088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378" name="Google Shape;1378;p134"/>
          <p:cNvCxnSpPr>
            <a:stCxn id="1374" idx="0"/>
            <a:endCxn id="1377" idx="3"/>
          </p:cNvCxnSpPr>
          <p:nvPr/>
        </p:nvCxnSpPr>
        <p:spPr>
          <a:xfrm rot="10800000" flipH="1">
            <a:off x="4782700" y="2476325"/>
            <a:ext cx="1197300" cy="1187100"/>
          </a:xfrm>
          <a:prstGeom prst="straightConnector1">
            <a:avLst/>
          </a:prstGeom>
          <a:noFill/>
          <a:ln w="38100" cap="flat" cmpd="sng">
            <a:solidFill>
              <a:schemeClr val="dk1"/>
            </a:solidFill>
            <a:prstDash val="solid"/>
            <a:round/>
            <a:headEnd type="none" w="med" len="med"/>
            <a:tailEnd type="triangle" w="med" len="med"/>
          </a:ln>
        </p:spPr>
      </p:cxnSp>
      <p:sp>
        <p:nvSpPr>
          <p:cNvPr id="1379" name="Google Shape;1379;p134"/>
          <p:cNvSpPr/>
          <p:nvPr/>
        </p:nvSpPr>
        <p:spPr>
          <a:xfrm>
            <a:off x="20044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380" name="Google Shape;1380;p134"/>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600"/>
              </a:spcAft>
              <a:buNone/>
            </a:pPr>
            <a:r>
              <a:rPr lang="en-US" b="0"/>
              <a:t>{MaryCalls, JohnCalls, Alarm, Earthquake, </a:t>
            </a:r>
            <a:r>
              <a:rPr lang="en-US" b="0">
                <a:solidFill>
                  <a:schemeClr val="dk2"/>
                </a:solidFill>
              </a:rPr>
              <a:t>Burglary</a:t>
            </a:r>
            <a:r>
              <a:rPr lang="en-US" b="0"/>
              <a:t>}</a:t>
            </a:r>
            <a:endParaRPr b="0"/>
          </a:p>
        </p:txBody>
      </p:sp>
    </p:spTree>
    <p:extLst>
      <p:ext uri="{BB962C8B-B14F-4D97-AF65-F5344CB8AC3E}">
        <p14:creationId xmlns:p14="http://schemas.microsoft.com/office/powerpoint/2010/main" val="80039242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sp>
        <p:nvSpPr>
          <p:cNvPr id="1385" name="Google Shape;1385;p135"/>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Alarm Network</a:t>
            </a:r>
            <a:endParaRPr sz="3000" b="0" i="0" u="none" strike="noStrike" cap="none">
              <a:solidFill>
                <a:schemeClr val="dk2"/>
              </a:solidFill>
              <a:latin typeface="Arial Black"/>
              <a:ea typeface="Arial Black"/>
              <a:cs typeface="Arial Black"/>
              <a:sym typeface="Arial Black"/>
            </a:endParaRPr>
          </a:p>
        </p:txBody>
      </p:sp>
      <p:sp>
        <p:nvSpPr>
          <p:cNvPr id="1386" name="Google Shape;1386;p135"/>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107</a:t>
            </a:fld>
            <a:endParaRPr sz="2400" b="1">
              <a:solidFill>
                <a:schemeClr val="dk2"/>
              </a:solidFill>
              <a:latin typeface="Arial"/>
              <a:ea typeface="Arial"/>
              <a:cs typeface="Arial"/>
              <a:sym typeface="Arial"/>
            </a:endParaRPr>
          </a:p>
        </p:txBody>
      </p:sp>
      <p:sp>
        <p:nvSpPr>
          <p:cNvPr id="1387" name="Google Shape;1387;p135"/>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388" name="Google Shape;1388;p135"/>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389" name="Google Shape;1389;p135"/>
          <p:cNvCxnSpPr>
            <a:stCxn id="1388" idx="2"/>
            <a:endCxn id="1387" idx="6"/>
          </p:cNvCxnSpPr>
          <p:nvPr/>
        </p:nvCxnSpPr>
        <p:spPr>
          <a:xfrm rot="10800000">
            <a:off x="3856588" y="6204300"/>
            <a:ext cx="1852200" cy="0"/>
          </a:xfrm>
          <a:prstGeom prst="straightConnector1">
            <a:avLst/>
          </a:prstGeom>
          <a:noFill/>
          <a:ln w="38100" cap="flat" cmpd="sng">
            <a:solidFill>
              <a:schemeClr val="dk1"/>
            </a:solidFill>
            <a:prstDash val="solid"/>
            <a:round/>
            <a:headEnd type="none" w="med" len="med"/>
            <a:tailEnd type="triangle" w="med" len="med"/>
          </a:ln>
        </p:spPr>
      </p:cxnSp>
      <p:sp>
        <p:nvSpPr>
          <p:cNvPr id="1390" name="Google Shape;1390;p135"/>
          <p:cNvSpPr/>
          <p:nvPr/>
        </p:nvSpPr>
        <p:spPr>
          <a:xfrm>
            <a:off x="3856600" y="36634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cxnSp>
        <p:nvCxnSpPr>
          <p:cNvPr id="1391" name="Google Shape;1391;p135"/>
          <p:cNvCxnSpPr>
            <a:stCxn id="1387" idx="0"/>
            <a:endCxn id="1390" idx="3"/>
          </p:cNvCxnSpPr>
          <p:nvPr/>
        </p:nvCxnSpPr>
        <p:spPr>
          <a:xfrm rot="10800000" flipH="1">
            <a:off x="2930500" y="437205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392" name="Google Shape;1392;p135"/>
          <p:cNvCxnSpPr>
            <a:stCxn id="1388" idx="0"/>
            <a:endCxn id="1390" idx="5"/>
          </p:cNvCxnSpPr>
          <p:nvPr/>
        </p:nvCxnSpPr>
        <p:spPr>
          <a:xfrm rot="10800000">
            <a:off x="5437588" y="437205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393" name="Google Shape;1393;p135"/>
          <p:cNvSpPr/>
          <p:nvPr/>
        </p:nvSpPr>
        <p:spPr>
          <a:xfrm>
            <a:off x="57088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394" name="Google Shape;1394;p135"/>
          <p:cNvCxnSpPr>
            <a:stCxn id="1390" idx="0"/>
            <a:endCxn id="1393" idx="3"/>
          </p:cNvCxnSpPr>
          <p:nvPr/>
        </p:nvCxnSpPr>
        <p:spPr>
          <a:xfrm rot="10800000" flipH="1">
            <a:off x="4782700" y="2476325"/>
            <a:ext cx="1197300" cy="1187100"/>
          </a:xfrm>
          <a:prstGeom prst="straightConnector1">
            <a:avLst/>
          </a:prstGeom>
          <a:noFill/>
          <a:ln w="38100" cap="flat" cmpd="sng">
            <a:solidFill>
              <a:schemeClr val="dk1"/>
            </a:solidFill>
            <a:prstDash val="solid"/>
            <a:round/>
            <a:headEnd type="none" w="med" len="med"/>
            <a:tailEnd type="triangle" w="med" len="med"/>
          </a:ln>
        </p:spPr>
      </p:cxnSp>
      <p:sp>
        <p:nvSpPr>
          <p:cNvPr id="1395" name="Google Shape;1395;p135"/>
          <p:cNvSpPr/>
          <p:nvPr/>
        </p:nvSpPr>
        <p:spPr>
          <a:xfrm>
            <a:off x="20044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cxnSp>
        <p:nvCxnSpPr>
          <p:cNvPr id="1396" name="Google Shape;1396;p135"/>
          <p:cNvCxnSpPr>
            <a:stCxn id="1390" idx="0"/>
            <a:endCxn id="1395" idx="5"/>
          </p:cNvCxnSpPr>
          <p:nvPr/>
        </p:nvCxnSpPr>
        <p:spPr>
          <a:xfrm rot="10800000">
            <a:off x="3585400" y="247632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397" name="Google Shape;1397;p135"/>
          <p:cNvCxnSpPr>
            <a:stCxn id="1393" idx="2"/>
            <a:endCxn id="1395" idx="6"/>
          </p:cNvCxnSpPr>
          <p:nvPr/>
        </p:nvCxnSpPr>
        <p:spPr>
          <a:xfrm rot="10800000">
            <a:off x="3856600" y="2182700"/>
            <a:ext cx="1852200" cy="0"/>
          </a:xfrm>
          <a:prstGeom prst="straightConnector1">
            <a:avLst/>
          </a:prstGeom>
          <a:noFill/>
          <a:ln w="38100" cap="flat" cmpd="sng">
            <a:solidFill>
              <a:schemeClr val="dk1"/>
            </a:solidFill>
            <a:prstDash val="solid"/>
            <a:round/>
            <a:headEnd type="none" w="med" len="med"/>
            <a:tailEnd type="triangle" w="med" len="med"/>
          </a:ln>
        </p:spPr>
      </p:cxnSp>
      <p:sp>
        <p:nvSpPr>
          <p:cNvPr id="1398" name="Google Shape;1398;p135"/>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600"/>
              </a:spcAft>
              <a:buNone/>
            </a:pPr>
            <a:r>
              <a:rPr lang="en-US" b="0"/>
              <a:t>{MaryCalls, JohnCalls, Alarm, Earthquake, </a:t>
            </a:r>
            <a:r>
              <a:rPr lang="en-US" b="0">
                <a:solidFill>
                  <a:schemeClr val="dk2"/>
                </a:solidFill>
              </a:rPr>
              <a:t>Burglary</a:t>
            </a:r>
            <a:r>
              <a:rPr lang="en-US" b="0"/>
              <a:t>}</a:t>
            </a:r>
            <a:endParaRPr b="0"/>
          </a:p>
        </p:txBody>
      </p:sp>
    </p:spTree>
    <p:extLst>
      <p:ext uri="{BB962C8B-B14F-4D97-AF65-F5344CB8AC3E}">
        <p14:creationId xmlns:p14="http://schemas.microsoft.com/office/powerpoint/2010/main" val="94528335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402"/>
        <p:cNvGrpSpPr/>
        <p:nvPr/>
      </p:nvGrpSpPr>
      <p:grpSpPr>
        <a:xfrm>
          <a:off x="0" y="0"/>
          <a:ext cx="0" cy="0"/>
          <a:chOff x="0" y="0"/>
          <a:chExt cx="0" cy="0"/>
        </a:xfrm>
      </p:grpSpPr>
      <p:sp>
        <p:nvSpPr>
          <p:cNvPr id="1403" name="Google Shape;1403;p136"/>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Node Ordering</a:t>
            </a:r>
            <a:endParaRPr sz="3000" b="0" i="0" u="none" strike="noStrike" cap="none">
              <a:solidFill>
                <a:schemeClr val="dk2"/>
              </a:solidFill>
              <a:latin typeface="Arial Black"/>
              <a:ea typeface="Arial Black"/>
              <a:cs typeface="Arial Black"/>
              <a:sym typeface="Arial Black"/>
            </a:endParaRPr>
          </a:p>
        </p:txBody>
      </p:sp>
      <p:sp>
        <p:nvSpPr>
          <p:cNvPr id="1404" name="Google Shape;1404;p136"/>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108</a:t>
            </a:fld>
            <a:endParaRPr sz="2400" b="1">
              <a:solidFill>
                <a:schemeClr val="dk2"/>
              </a:solidFill>
              <a:latin typeface="Arial"/>
              <a:ea typeface="Arial"/>
              <a:cs typeface="Arial"/>
              <a:sym typeface="Arial"/>
            </a:endParaRPr>
          </a:p>
        </p:txBody>
      </p:sp>
      <p:sp>
        <p:nvSpPr>
          <p:cNvPr id="1405" name="Google Shape;1405;p136"/>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Put causes before effects</a:t>
            </a:r>
            <a:endParaRPr/>
          </a:p>
          <a:p>
            <a:pPr marL="800100" lvl="1" indent="-330200" rtl="0">
              <a:spcBef>
                <a:spcPts val="1080"/>
              </a:spcBef>
              <a:spcAft>
                <a:spcPts val="0"/>
              </a:spcAft>
              <a:buClr>
                <a:schemeClr val="dk2"/>
              </a:buClr>
              <a:buSzPts val="1800"/>
              <a:buFont typeface="Arial"/>
              <a:buChar char="•"/>
            </a:pPr>
            <a:r>
              <a:rPr lang="en-US"/>
              <a:t>Links should flow in a </a:t>
            </a:r>
            <a:r>
              <a:rPr lang="en-US" i="1"/>
              <a:t>causal,</a:t>
            </a:r>
            <a:r>
              <a:rPr lang="en-US"/>
              <a:t> not </a:t>
            </a:r>
            <a:r>
              <a:rPr lang="en-US" i="1"/>
              <a:t>diagnostic,</a:t>
            </a:r>
            <a:r>
              <a:rPr lang="en-US"/>
              <a:t> direction</a:t>
            </a:r>
            <a:endParaRPr/>
          </a:p>
          <a:p>
            <a:pPr marL="1485900" lvl="2" indent="-342900" rtl="0">
              <a:spcBef>
                <a:spcPts val="1080"/>
              </a:spcBef>
              <a:spcAft>
                <a:spcPts val="0"/>
              </a:spcAft>
              <a:buClr>
                <a:schemeClr val="dk2"/>
              </a:buClr>
              <a:buSzPts val="1800"/>
              <a:buFont typeface="Arial"/>
              <a:buChar char="•"/>
            </a:pPr>
            <a:r>
              <a:rPr lang="en-US"/>
              <a:t>CPT contains </a:t>
            </a:r>
            <a:r>
              <a:rPr lang="en-US" i="1"/>
              <a:t>P</a:t>
            </a:r>
            <a:r>
              <a:rPr lang="en-US"/>
              <a:t>(</a:t>
            </a:r>
            <a:r>
              <a:rPr lang="en-US" i="1"/>
              <a:t>Alarm</a:t>
            </a:r>
            <a:r>
              <a:rPr lang="en-US"/>
              <a:t> | </a:t>
            </a:r>
            <a:r>
              <a:rPr lang="en-US" i="1"/>
              <a:t>Burglary</a:t>
            </a:r>
            <a:r>
              <a:rPr lang="en-US"/>
              <a:t>, </a:t>
            </a:r>
            <a:r>
              <a:rPr lang="en-US" i="1"/>
              <a:t>Earthquake</a:t>
            </a:r>
            <a:r>
              <a:rPr lang="en-US"/>
              <a:t>)</a:t>
            </a:r>
            <a:endParaRPr/>
          </a:p>
          <a:p>
            <a:pPr marL="1485900" lvl="2" indent="-342900" rtl="0">
              <a:spcBef>
                <a:spcPts val="1080"/>
              </a:spcBef>
              <a:spcAft>
                <a:spcPts val="0"/>
              </a:spcAft>
              <a:buClr>
                <a:schemeClr val="dk2"/>
              </a:buClr>
              <a:buSzPts val="1800"/>
              <a:buFont typeface="Arial"/>
              <a:buChar char="•"/>
            </a:pPr>
            <a:r>
              <a:rPr lang="en-US"/>
              <a:t>Bayesian network inference to compute </a:t>
            </a:r>
            <a:r>
              <a:rPr lang="en-US" i="1"/>
              <a:t>P</a:t>
            </a:r>
            <a:r>
              <a:rPr lang="en-US"/>
              <a:t>(</a:t>
            </a:r>
            <a:r>
              <a:rPr lang="en-US" i="1"/>
              <a:t>Burglary</a:t>
            </a:r>
            <a:r>
              <a:rPr lang="en-US"/>
              <a:t> | </a:t>
            </a:r>
            <a:r>
              <a:rPr lang="en-US" i="1"/>
              <a:t>Alarm</a:t>
            </a:r>
            <a:r>
              <a:rPr lang="en-US"/>
              <a:t>)</a:t>
            </a:r>
            <a:endParaRPr/>
          </a:p>
          <a:p>
            <a:pPr marL="800100" lvl="1" indent="-342900" rtl="0">
              <a:spcBef>
                <a:spcPts val="1080"/>
              </a:spcBef>
              <a:spcAft>
                <a:spcPts val="0"/>
              </a:spcAft>
              <a:buClr>
                <a:schemeClr val="dk2"/>
              </a:buClr>
              <a:buSzPts val="2000"/>
              <a:buFont typeface="Arial"/>
              <a:buChar char="•"/>
            </a:pPr>
            <a:r>
              <a:rPr lang="en-US"/>
              <a:t>Causes will be available as parents when adding an effect</a:t>
            </a:r>
            <a:endParaRPr/>
          </a:p>
          <a:p>
            <a:pPr marL="1485900" lvl="2" indent="-342900" rtl="0">
              <a:spcBef>
                <a:spcPts val="1080"/>
              </a:spcBef>
              <a:spcAft>
                <a:spcPts val="0"/>
              </a:spcAft>
              <a:buClr>
                <a:schemeClr val="dk2"/>
              </a:buClr>
              <a:buSzPts val="1800"/>
              <a:buFont typeface="Arial"/>
              <a:buChar char="•"/>
            </a:pPr>
            <a:r>
              <a:rPr lang="en-US"/>
              <a:t>Otherwise, you’ll have to add compensatory links</a:t>
            </a:r>
            <a:endParaRPr/>
          </a:p>
          <a:p>
            <a:pPr marL="1485900" lvl="2" indent="-342900" rtl="0">
              <a:spcBef>
                <a:spcPts val="1080"/>
              </a:spcBef>
              <a:spcAft>
                <a:spcPts val="0"/>
              </a:spcAft>
              <a:buClr>
                <a:schemeClr val="dk2"/>
              </a:buClr>
              <a:buSzPts val="1800"/>
              <a:buFont typeface="Arial"/>
              <a:buChar char="•"/>
            </a:pPr>
            <a:r>
              <a:rPr lang="en-US"/>
              <a:t>And write bigger CPTs</a:t>
            </a:r>
            <a:endParaRPr/>
          </a:p>
          <a:p>
            <a:pPr marL="800100" lvl="1" indent="-342900" rtl="0">
              <a:spcBef>
                <a:spcPts val="1080"/>
              </a:spcBef>
              <a:spcAft>
                <a:spcPts val="0"/>
              </a:spcAft>
              <a:buClr>
                <a:schemeClr val="dk2"/>
              </a:buClr>
              <a:buSzPts val="2000"/>
              <a:buFont typeface="Arial"/>
              <a:buChar char="•"/>
            </a:pPr>
            <a:r>
              <a:rPr lang="en-US"/>
              <a:t>Easier to elicit probabilities</a:t>
            </a:r>
            <a:endParaRPr/>
          </a:p>
          <a:p>
            <a:pPr marL="1485900" lvl="2" indent="-342900" rtl="0">
              <a:spcBef>
                <a:spcPts val="1080"/>
              </a:spcBef>
              <a:spcAft>
                <a:spcPts val="0"/>
              </a:spcAft>
              <a:buClr>
                <a:schemeClr val="dk2"/>
              </a:buClr>
              <a:buSzPts val="1800"/>
              <a:buFont typeface="Arial"/>
              <a:buChar char="•"/>
            </a:pPr>
            <a:r>
              <a:rPr lang="en-US"/>
              <a:t>It’s easier to write </a:t>
            </a:r>
            <a:r>
              <a:rPr lang="en-US" i="1"/>
              <a:t>P</a:t>
            </a:r>
            <a:r>
              <a:rPr lang="en-US"/>
              <a:t>(</a:t>
            </a:r>
            <a:r>
              <a:rPr lang="en-US" i="1"/>
              <a:t>Alarm</a:t>
            </a:r>
            <a:r>
              <a:rPr lang="en-US"/>
              <a:t> | </a:t>
            </a:r>
            <a:r>
              <a:rPr lang="en-US" i="1"/>
              <a:t>Burglary</a:t>
            </a:r>
            <a:r>
              <a:rPr lang="en-US"/>
              <a:t>) than </a:t>
            </a:r>
            <a:r>
              <a:rPr lang="en-US" i="1"/>
              <a:t>P</a:t>
            </a:r>
            <a:r>
              <a:rPr lang="en-US"/>
              <a:t>(</a:t>
            </a:r>
            <a:r>
              <a:rPr lang="en-US" i="1"/>
              <a:t>Burglary</a:t>
            </a:r>
            <a:r>
              <a:rPr lang="en-US"/>
              <a:t> | </a:t>
            </a:r>
            <a:r>
              <a:rPr lang="en-US" i="1"/>
              <a:t>Alarm</a:t>
            </a:r>
            <a:r>
              <a:rPr lang="en-US"/>
              <a:t>)</a:t>
            </a:r>
            <a:endParaRPr/>
          </a:p>
          <a:p>
            <a:pPr marL="0" lvl="0" indent="0" rtl="0">
              <a:spcBef>
                <a:spcPts val="1080"/>
              </a:spcBef>
              <a:spcAft>
                <a:spcPts val="0"/>
              </a:spcAft>
              <a:buNone/>
            </a:pPr>
            <a:r>
              <a:rPr lang="en-US" sz="2400" b="1"/>
              <a:t>Only a heuristic</a:t>
            </a:r>
            <a:endParaRPr sz="2400" b="1"/>
          </a:p>
          <a:p>
            <a:pPr marL="800100" lvl="1" indent="-342900" rtl="0">
              <a:spcBef>
                <a:spcPts val="1080"/>
              </a:spcBef>
              <a:spcAft>
                <a:spcPts val="0"/>
              </a:spcAft>
              <a:buClr>
                <a:schemeClr val="dk2"/>
              </a:buClr>
              <a:buSzPts val="2000"/>
              <a:buFont typeface="Arial"/>
              <a:buChar char="•"/>
            </a:pPr>
            <a:r>
              <a:rPr lang="en-US"/>
              <a:t>Finding the optimal ordering is still NP-hard</a:t>
            </a:r>
            <a:endParaRPr/>
          </a:p>
          <a:p>
            <a:pPr marL="800100" lvl="1" indent="-342900" rtl="0">
              <a:spcBef>
                <a:spcPts val="1080"/>
              </a:spcBef>
              <a:spcAft>
                <a:spcPts val="0"/>
              </a:spcAft>
              <a:buClr>
                <a:schemeClr val="dk2"/>
              </a:buClr>
              <a:buSzPts val="2000"/>
              <a:buFont typeface="Arial"/>
              <a:buChar char="•"/>
            </a:pPr>
            <a:r>
              <a:rPr lang="en-US"/>
              <a:t>True for variable elimination as well</a:t>
            </a:r>
            <a:endParaRPr/>
          </a:p>
        </p:txBody>
      </p:sp>
    </p:spTree>
    <p:extLst>
      <p:ext uri="{BB962C8B-B14F-4D97-AF65-F5344CB8AC3E}">
        <p14:creationId xmlns:p14="http://schemas.microsoft.com/office/powerpoint/2010/main" val="258356987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p:cNvSpPr>
            <a:spLocks noGrp="1" noChangeArrowheads="1"/>
          </p:cNvSpPr>
          <p:nvPr>
            <p:ph type="title"/>
          </p:nvPr>
        </p:nvSpPr>
        <p:spPr>
          <a:xfrm>
            <a:off x="457199" y="152718"/>
            <a:ext cx="7889457" cy="1371600"/>
          </a:xfrm>
        </p:spPr>
        <p:txBody>
          <a:bodyPr/>
          <a:lstStyle/>
          <a:p>
            <a:r>
              <a:rPr lang="en-US" dirty="0" smtClean="0">
                <a:solidFill>
                  <a:srgbClr val="345DFF"/>
                </a:solidFill>
              </a:rPr>
              <a:t>Belief (Bayesian) Networks</a:t>
            </a:r>
            <a:endParaRPr lang="en-US" dirty="0">
              <a:solidFill>
                <a:srgbClr val="345DFF"/>
              </a:solidFill>
            </a:endParaRPr>
          </a:p>
        </p:txBody>
      </p:sp>
      <p:sp>
        <p:nvSpPr>
          <p:cNvPr id="15365" name="Rectangle 5"/>
          <p:cNvSpPr>
            <a:spLocks noGrp="1" noChangeArrowheads="1"/>
          </p:cNvSpPr>
          <p:nvPr>
            <p:ph idx="1"/>
          </p:nvPr>
        </p:nvSpPr>
        <p:spPr>
          <a:xfrm>
            <a:off x="1278495" y="1600200"/>
            <a:ext cx="7424180" cy="4525963"/>
          </a:xfrm>
        </p:spPr>
        <p:txBody>
          <a:bodyPr>
            <a:normAutofit/>
          </a:bodyPr>
          <a:lstStyle/>
          <a:p>
            <a:r>
              <a:rPr lang="en-US" dirty="0" smtClean="0"/>
              <a:t>Motivation</a:t>
            </a:r>
            <a:endParaRPr lang="en-US" dirty="0"/>
          </a:p>
          <a:p>
            <a:r>
              <a:rPr lang="en-US" dirty="0"/>
              <a:t>Conditional </a:t>
            </a:r>
            <a:r>
              <a:rPr lang="en-US" dirty="0" smtClean="0"/>
              <a:t>Independence</a:t>
            </a:r>
            <a:endParaRPr lang="en-US" dirty="0"/>
          </a:p>
          <a:p>
            <a:r>
              <a:rPr lang="en-US" dirty="0"/>
              <a:t>Syntax and </a:t>
            </a:r>
            <a:r>
              <a:rPr lang="en-US" dirty="0" smtClean="0"/>
              <a:t>Semantics</a:t>
            </a:r>
          </a:p>
          <a:p>
            <a:r>
              <a:rPr lang="en-US" dirty="0" smtClean="0"/>
              <a:t>Reasoning with Belief </a:t>
            </a:r>
            <a:r>
              <a:rPr lang="en-US" dirty="0" smtClean="0"/>
              <a:t>Networks</a:t>
            </a:r>
          </a:p>
          <a:p>
            <a:pPr lvl="1" indent="-457200">
              <a:spcAft>
                <a:spcPts val="600"/>
              </a:spcAft>
              <a:buClrTx/>
            </a:pPr>
            <a:r>
              <a:rPr lang="en-US" dirty="0"/>
              <a:t>Exact </a:t>
            </a:r>
            <a:r>
              <a:rPr lang="en-US" dirty="0" smtClean="0"/>
              <a:t>inference</a:t>
            </a:r>
            <a:endParaRPr lang="en-US" dirty="0"/>
          </a:p>
          <a:p>
            <a:r>
              <a:rPr lang="en-US" dirty="0"/>
              <a:t>Construction of Belief Networks</a:t>
            </a:r>
          </a:p>
          <a:p>
            <a:r>
              <a:rPr lang="en-US" dirty="0" smtClean="0"/>
              <a:t>Inference Algorithms</a:t>
            </a:r>
          </a:p>
          <a:p>
            <a:pPr lvl="1"/>
            <a:r>
              <a:rPr lang="en-US" dirty="0" smtClean="0"/>
              <a:t>Exact inference (e.g., enumeration </a:t>
            </a:r>
            <a:r>
              <a:rPr lang="en-US" dirty="0" smtClean="0"/>
              <a:t>w/o variable elimination)</a:t>
            </a:r>
            <a:endParaRPr lang="en-US" dirty="0" smtClean="0"/>
          </a:p>
          <a:p>
            <a:pPr lvl="1"/>
            <a:r>
              <a:rPr lang="en-US" dirty="0" smtClean="0"/>
              <a:t>Approximate </a:t>
            </a:r>
            <a:r>
              <a:rPr lang="en-US" dirty="0"/>
              <a:t>inference</a:t>
            </a:r>
          </a:p>
        </p:txBody>
      </p:sp>
      <p:sp>
        <p:nvSpPr>
          <p:cNvPr id="15363" name="Slide Number Placeholder 5"/>
          <p:cNvSpPr>
            <a:spLocks noGrp="1"/>
          </p:cNvSpPr>
          <p:nvPr>
            <p:ph type="sldNum" sz="quarter" idx="12"/>
          </p:nvPr>
        </p:nvSpPr>
        <p:spPr>
          <a:noFill/>
        </p:spPr>
        <p:txBody>
          <a:bodyPr/>
          <a:lstStyle/>
          <a:p>
            <a:fld id="{96776607-AF6E-004C-BC09-926DE41DBD46}" type="slidenum">
              <a:rPr lang="en-US"/>
              <a:pPr/>
              <a:t>109</a:t>
            </a:fld>
            <a:endParaRPr lang="en-US"/>
          </a:p>
        </p:txBody>
      </p:sp>
      <p:sp>
        <p:nvSpPr>
          <p:cNvPr id="5" name="Right Arrow 4"/>
          <p:cNvSpPr/>
          <p:nvPr/>
        </p:nvSpPr>
        <p:spPr>
          <a:xfrm>
            <a:off x="457199" y="5501373"/>
            <a:ext cx="677333" cy="39158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013965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fld id="{42077339-CAC8-194F-8A67-DA936BF3B637}" type="slidenum">
              <a:rPr lang="en-US">
                <a:uFillTx/>
              </a:rPr>
              <a:pPr/>
              <a:t>11</a:t>
            </a:fld>
            <a:endParaRPr lang="en-US" dirty="0">
              <a:uFillTx/>
            </a:endParaRPr>
          </a:p>
        </p:txBody>
      </p:sp>
      <p:sp>
        <p:nvSpPr>
          <p:cNvPr id="1502210" name="Rectangle 2"/>
          <p:cNvSpPr>
            <a:spLocks noGrp="1" noChangeArrowheads="1"/>
          </p:cNvSpPr>
          <p:nvPr>
            <p:ph type="title"/>
          </p:nvPr>
        </p:nvSpPr>
        <p:spPr>
          <a:xfrm>
            <a:off x="685800" y="506413"/>
            <a:ext cx="7772400" cy="1143000"/>
          </a:xfrm>
        </p:spPr>
        <p:txBody>
          <a:bodyPr/>
          <a:lstStyle/>
          <a:p>
            <a:r>
              <a:rPr lang="en-US" dirty="0">
                <a:uFillTx/>
              </a:rPr>
              <a:t>Basic Concepts of Probability</a:t>
            </a:r>
          </a:p>
        </p:txBody>
      </p:sp>
      <p:sp>
        <p:nvSpPr>
          <p:cNvPr id="1502211" name="Rectangle 3"/>
          <p:cNvSpPr>
            <a:spLocks noGrp="1" noChangeArrowheads="1"/>
          </p:cNvSpPr>
          <p:nvPr>
            <p:ph type="body" idx="1"/>
          </p:nvPr>
        </p:nvSpPr>
        <p:spPr>
          <a:xfrm>
            <a:off x="433388" y="1878013"/>
            <a:ext cx="8497887" cy="4114800"/>
          </a:xfrm>
        </p:spPr>
        <p:txBody>
          <a:bodyPr>
            <a:normAutofit/>
          </a:bodyPr>
          <a:lstStyle/>
          <a:p>
            <a:pPr>
              <a:lnSpc>
                <a:spcPct val="90000"/>
              </a:lnSpc>
            </a:pPr>
            <a:r>
              <a:rPr lang="en-US" sz="2800" dirty="0">
                <a:uFillTx/>
              </a:rPr>
              <a:t>P(</a:t>
            </a:r>
            <a:r>
              <a:rPr lang="en-US" sz="2800" i="1" dirty="0">
                <a:uFillTx/>
              </a:rPr>
              <a:t>x</a:t>
            </a:r>
            <a:r>
              <a:rPr lang="en-US" sz="2800" dirty="0">
                <a:uFillTx/>
              </a:rPr>
              <a:t>) is a real number in [0, 1]</a:t>
            </a:r>
          </a:p>
          <a:p>
            <a:pPr marL="0" indent="0">
              <a:lnSpc>
                <a:spcPct val="90000"/>
              </a:lnSpc>
              <a:spcBef>
                <a:spcPts val="0"/>
              </a:spcBef>
              <a:buNone/>
            </a:pPr>
            <a:r>
              <a:rPr lang="en-US" sz="2800" dirty="0">
                <a:uFillTx/>
              </a:rPr>
              <a:t>    that represents the likelihood that x is true</a:t>
            </a:r>
          </a:p>
          <a:p>
            <a:pPr lvl="1">
              <a:lnSpc>
                <a:spcPct val="90000"/>
              </a:lnSpc>
            </a:pPr>
            <a:r>
              <a:rPr lang="en-US" sz="2400" dirty="0">
                <a:uFillTx/>
              </a:rPr>
              <a:t>P(</a:t>
            </a:r>
            <a:r>
              <a:rPr lang="en-US" sz="2400" i="1" dirty="0">
                <a:uFillTx/>
              </a:rPr>
              <a:t>x</a:t>
            </a:r>
            <a:r>
              <a:rPr lang="en-US" sz="2400" dirty="0">
                <a:uFillTx/>
              </a:rPr>
              <a:t>)=1 </a:t>
            </a:r>
            <a:r>
              <a:rPr lang="en-US" sz="2400" dirty="0">
                <a:uFillTx/>
                <a:sym typeface="Symbol" charset="2"/>
              </a:rPr>
              <a:t> </a:t>
            </a:r>
            <a:r>
              <a:rPr lang="en-US" sz="2400" dirty="0">
                <a:uFillTx/>
              </a:rPr>
              <a:t>Certainty</a:t>
            </a:r>
          </a:p>
          <a:p>
            <a:pPr lvl="2">
              <a:lnSpc>
                <a:spcPct val="90000"/>
              </a:lnSpc>
            </a:pPr>
            <a:r>
              <a:rPr lang="en-US" sz="2000" dirty="0">
                <a:uFillTx/>
              </a:rPr>
              <a:t>P(</a:t>
            </a:r>
            <a:r>
              <a:rPr lang="en-US" sz="2000" i="1" dirty="0">
                <a:uFillTx/>
              </a:rPr>
              <a:t>true</a:t>
            </a:r>
            <a:r>
              <a:rPr lang="en-US" sz="2000" dirty="0">
                <a:uFillTx/>
              </a:rPr>
              <a:t>)=1</a:t>
            </a:r>
          </a:p>
          <a:p>
            <a:pPr lvl="1">
              <a:lnSpc>
                <a:spcPct val="90000"/>
              </a:lnSpc>
            </a:pPr>
            <a:r>
              <a:rPr lang="en-US" sz="2400" dirty="0">
                <a:uFillTx/>
              </a:rPr>
              <a:t>P(</a:t>
            </a:r>
            <a:r>
              <a:rPr lang="en-US" sz="2400" i="1" dirty="0">
                <a:uFillTx/>
              </a:rPr>
              <a:t>x</a:t>
            </a:r>
            <a:r>
              <a:rPr lang="en-US" sz="2400" dirty="0">
                <a:uFillTx/>
              </a:rPr>
              <a:t>)=0 </a:t>
            </a:r>
            <a:r>
              <a:rPr lang="en-US" sz="2400" dirty="0">
                <a:uFillTx/>
                <a:sym typeface="Symbol" charset="2"/>
              </a:rPr>
              <a:t> Impossibility</a:t>
            </a:r>
          </a:p>
          <a:p>
            <a:pPr lvl="2">
              <a:lnSpc>
                <a:spcPct val="90000"/>
              </a:lnSpc>
            </a:pPr>
            <a:r>
              <a:rPr lang="en-US" sz="2000" dirty="0">
                <a:uFillTx/>
                <a:sym typeface="Symbol" charset="2"/>
              </a:rPr>
              <a:t>P(</a:t>
            </a:r>
            <a:r>
              <a:rPr lang="en-US" sz="2000" i="1" dirty="0">
                <a:uFillTx/>
                <a:sym typeface="Symbol" charset="2"/>
              </a:rPr>
              <a:t>false</a:t>
            </a:r>
            <a:r>
              <a:rPr lang="en-US" sz="2000" dirty="0">
                <a:uFillTx/>
                <a:sym typeface="Symbol" charset="2"/>
              </a:rPr>
              <a:t>)=0</a:t>
            </a:r>
          </a:p>
          <a:p>
            <a:pPr lvl="1">
              <a:lnSpc>
                <a:spcPct val="90000"/>
              </a:lnSpc>
            </a:pPr>
            <a:r>
              <a:rPr lang="en-US" sz="2400" dirty="0">
                <a:uFillTx/>
                <a:sym typeface="Symbol" charset="2"/>
              </a:rPr>
              <a:t>0&lt;P(</a:t>
            </a:r>
            <a:r>
              <a:rPr lang="en-US" sz="2400" i="1" dirty="0">
                <a:uFillTx/>
                <a:sym typeface="Symbol" charset="2"/>
              </a:rPr>
              <a:t>x</a:t>
            </a:r>
            <a:r>
              <a:rPr lang="en-US" sz="2400" dirty="0">
                <a:uFillTx/>
                <a:sym typeface="Symbol" charset="2"/>
              </a:rPr>
              <a:t>)&lt;1  Uncertainty (varying levels)</a:t>
            </a:r>
          </a:p>
          <a:p>
            <a:pPr lvl="2">
              <a:lnSpc>
                <a:spcPct val="90000"/>
              </a:lnSpc>
            </a:pPr>
            <a:r>
              <a:rPr lang="en-US" sz="2000" dirty="0">
                <a:uFillTx/>
                <a:sym typeface="Symbol" charset="2"/>
              </a:rPr>
              <a:t>For a fair coin, P(heads)=P(tails)=.5</a:t>
            </a:r>
          </a:p>
          <a:p>
            <a:pPr lvl="2">
              <a:lnSpc>
                <a:spcPct val="90000"/>
              </a:lnSpc>
            </a:pPr>
            <a:r>
              <a:rPr lang="en-US" sz="2000" dirty="0">
                <a:uFillTx/>
                <a:sym typeface="Symbol" charset="2"/>
              </a:rPr>
              <a:t>For a fair die, P(1)=…=P(6)=.166…</a:t>
            </a:r>
          </a:p>
          <a:p>
            <a:pPr lvl="1">
              <a:lnSpc>
                <a:spcPct val="90000"/>
              </a:lnSpc>
            </a:pPr>
            <a:r>
              <a:rPr lang="en-US" sz="2400" dirty="0">
                <a:uFillTx/>
              </a:rPr>
              <a:t>P(</a:t>
            </a:r>
            <a:r>
              <a:rPr lang="en-US" sz="2400" i="1" dirty="0">
                <a:uFillTx/>
              </a:rPr>
              <a:t>A</a:t>
            </a:r>
            <a:r>
              <a:rPr lang="en-US" sz="2400" dirty="0">
                <a:uFillTx/>
              </a:rPr>
              <a:t> </a:t>
            </a:r>
            <a:r>
              <a:rPr lang="en-US" sz="2400" dirty="0">
                <a:uFillTx/>
                <a:sym typeface="Symbol" charset="2"/>
              </a:rPr>
              <a:t> </a:t>
            </a:r>
            <a:r>
              <a:rPr lang="en-US" sz="2400" i="1" dirty="0">
                <a:uFillTx/>
              </a:rPr>
              <a:t>B</a:t>
            </a:r>
            <a:r>
              <a:rPr lang="en-US" sz="2400" dirty="0">
                <a:uFillTx/>
              </a:rPr>
              <a:t>) = P(</a:t>
            </a:r>
            <a:r>
              <a:rPr lang="en-US" sz="2400" i="1" dirty="0">
                <a:uFillTx/>
              </a:rPr>
              <a:t>A</a:t>
            </a:r>
            <a:r>
              <a:rPr lang="en-US" sz="2400" dirty="0">
                <a:uFillTx/>
              </a:rPr>
              <a:t>) + P(</a:t>
            </a:r>
            <a:r>
              <a:rPr lang="en-US" sz="2400" i="1" dirty="0">
                <a:uFillTx/>
              </a:rPr>
              <a:t>B</a:t>
            </a:r>
            <a:r>
              <a:rPr lang="en-US" sz="2400" dirty="0">
                <a:uFillTx/>
              </a:rPr>
              <a:t>) - P(</a:t>
            </a:r>
            <a:r>
              <a:rPr lang="en-US" sz="2400" i="1" dirty="0">
                <a:uFillTx/>
              </a:rPr>
              <a:t>A</a:t>
            </a:r>
            <a:r>
              <a:rPr lang="en-US" sz="2400" dirty="0">
                <a:uFillTx/>
              </a:rPr>
              <a:t> </a:t>
            </a:r>
            <a:r>
              <a:rPr lang="en-US" sz="2400" dirty="0">
                <a:uFillTx/>
                <a:sym typeface="Symbol" charset="2"/>
              </a:rPr>
              <a:t></a:t>
            </a:r>
            <a:r>
              <a:rPr lang="en-US" sz="2400" dirty="0">
                <a:uFillTx/>
              </a:rPr>
              <a:t> </a:t>
            </a:r>
            <a:r>
              <a:rPr lang="en-US" sz="2400" i="1" dirty="0">
                <a:uFillTx/>
              </a:rPr>
              <a:t>B</a:t>
            </a:r>
            <a:r>
              <a:rPr lang="en-US" sz="2400" dirty="0">
                <a:uFillTx/>
              </a:rPr>
              <a:t>)</a:t>
            </a:r>
            <a:endParaRPr lang="en-US" sz="2400" dirty="0">
              <a:uFillTx/>
              <a:sym typeface="Symbol" charset="2"/>
            </a:endParaRPr>
          </a:p>
        </p:txBody>
      </p:sp>
      <p:pic>
        <p:nvPicPr>
          <p:cNvPr id="1502212" name="Picture 4" descr="axiom3-venn"/>
          <p:cNvPicPr>
            <a:picLocks noChangeAspect="1" noChangeArrowheads="1"/>
          </p:cNvPicPr>
          <p:nvPr/>
        </p:nvPicPr>
        <p:blipFill rotWithShape="1">
          <a:blip r:embed="rId3"/>
          <a:srcRect l="2327" t="11100"/>
          <a:stretch/>
        </p:blipFill>
        <p:spPr bwMode="auto">
          <a:xfrm>
            <a:off x="5726747" y="4827749"/>
            <a:ext cx="3158490" cy="1898172"/>
          </a:xfrm>
          <a:prstGeom prst="rect">
            <a:avLst/>
          </a:prstGeom>
          <a:noFill/>
        </p:spPr>
      </p:pic>
      <p:grpSp>
        <p:nvGrpSpPr>
          <p:cNvPr id="1502228" name="Group 20"/>
          <p:cNvGrpSpPr/>
          <p:nvPr/>
        </p:nvGrpSpPr>
        <p:grpSpPr>
          <a:xfrm>
            <a:off x="0" y="1857375"/>
            <a:ext cx="1171575" cy="2035175"/>
            <a:chOff x="0" y="1170"/>
            <a:chExt cx="738" cy="1282"/>
          </a:xfrm>
        </p:grpSpPr>
        <p:sp>
          <p:nvSpPr>
            <p:cNvPr id="1502223" name="Text Box 15"/>
            <p:cNvSpPr txBox="1">
              <a:spLocks noChangeArrowheads="1"/>
            </p:cNvSpPr>
            <p:nvPr/>
          </p:nvSpPr>
          <p:spPr bwMode="auto">
            <a:xfrm>
              <a:off x="0" y="1170"/>
              <a:ext cx="303" cy="327"/>
            </a:xfrm>
            <a:prstGeom prst="rect">
              <a:avLst/>
            </a:prstGeom>
            <a:noFill/>
            <a:ln w="9525">
              <a:noFill/>
              <a:miter lim="800000"/>
            </a:ln>
          </p:spPr>
          <p:txBody>
            <a:bodyPr wrap="none">
              <a:prstTxWarp prst="textNoShape">
                <a:avLst/>
              </a:prstTxWarp>
              <a:spAutoFit/>
            </a:bodyPr>
            <a:lstStyle/>
            <a:p>
              <a:r>
                <a:rPr lang="en-US" sz="2800" dirty="0">
                  <a:solidFill>
                    <a:schemeClr val="accent1"/>
                  </a:solidFill>
                  <a:uFillTx/>
                </a:rPr>
                <a:t>1.</a:t>
              </a:r>
            </a:p>
          </p:txBody>
        </p:sp>
        <p:sp>
          <p:nvSpPr>
            <p:cNvPr id="1502225" name="Text Box 17"/>
            <p:cNvSpPr txBox="1">
              <a:spLocks noChangeArrowheads="1"/>
            </p:cNvSpPr>
            <p:nvPr/>
          </p:nvSpPr>
          <p:spPr bwMode="auto">
            <a:xfrm>
              <a:off x="559" y="2122"/>
              <a:ext cx="179" cy="330"/>
            </a:xfrm>
            <a:prstGeom prst="rect">
              <a:avLst/>
            </a:prstGeom>
            <a:noFill/>
            <a:ln w="9525">
              <a:noFill/>
              <a:miter lim="800000"/>
            </a:ln>
          </p:spPr>
          <p:txBody>
            <a:bodyPr wrap="none">
              <a:prstTxWarp prst="textNoShape">
                <a:avLst/>
              </a:prstTxWarp>
              <a:spAutoFit/>
            </a:bodyPr>
            <a:lstStyle/>
            <a:p>
              <a:r>
                <a:rPr lang="en-US" sz="2800" dirty="0">
                  <a:solidFill>
                    <a:schemeClr val="accent1"/>
                  </a:solidFill>
                  <a:uFillTx/>
                </a:rPr>
                <a:t>.</a:t>
              </a:r>
            </a:p>
          </p:txBody>
        </p:sp>
      </p:grpSp>
      <p:pic>
        <p:nvPicPr>
          <p:cNvPr id="1502230" name="Picture 22"/>
          <p:cNvPicPr>
            <a:picLocks noChangeAspect="1" noChangeArrowheads="1"/>
          </p:cNvPicPr>
          <p:nvPr/>
        </p:nvPicPr>
        <p:blipFill>
          <a:blip r:embed="rId4"/>
          <a:srcRect/>
          <a:stretch>
            <a:fillRect/>
          </a:stretch>
        </p:blipFill>
        <p:spPr bwMode="auto">
          <a:xfrm>
            <a:off x="155575" y="4437063"/>
            <a:ext cx="581025" cy="569912"/>
          </a:xfrm>
          <a:prstGeom prst="rect">
            <a:avLst/>
          </a:prstGeom>
          <a:noFill/>
          <a:ln w="9525">
            <a:noFill/>
            <a:miter lim="800000"/>
          </a:ln>
          <a:effectLst/>
        </p:spPr>
      </p:pic>
      <p:pic>
        <p:nvPicPr>
          <p:cNvPr id="1502231" name="Picture 23" descr="Picture clipping"/>
          <p:cNvPicPr>
            <a:picLocks noChangeAspect="1" noChangeArrowheads="1"/>
          </p:cNvPicPr>
          <p:nvPr/>
        </p:nvPicPr>
        <p:blipFill>
          <a:blip r:embed="rId5"/>
          <a:srcRect/>
          <a:stretch>
            <a:fillRect/>
          </a:stretch>
        </p:blipFill>
        <p:spPr bwMode="auto">
          <a:xfrm>
            <a:off x="826136" y="4793456"/>
            <a:ext cx="441325" cy="427037"/>
          </a:xfrm>
          <a:prstGeom prst="rect">
            <a:avLst/>
          </a:prstGeom>
          <a:noFill/>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022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022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5022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5022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022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5022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50221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502211">
                                            <p:txEl>
                                              <p:pRg st="7" end="7"/>
                                            </p:txEl>
                                          </p:spTgt>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nodeType="afterEffect">
                                  <p:stCondLst>
                                    <p:cond delay="0"/>
                                  </p:stCondLst>
                                  <p:childTnLst>
                                    <p:set>
                                      <p:cBhvr>
                                        <p:cTn id="31" dur="1" fill="hold">
                                          <p:stCondLst>
                                            <p:cond delay="0"/>
                                          </p:stCondLst>
                                        </p:cTn>
                                        <p:tgtEl>
                                          <p:spTgt spid="150223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502211">
                                            <p:txEl>
                                              <p:pRg st="8" end="8"/>
                                            </p:txEl>
                                          </p:spTgt>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nodeType="afterEffect">
                                  <p:stCondLst>
                                    <p:cond delay="0"/>
                                  </p:stCondLst>
                                  <p:childTnLst>
                                    <p:set>
                                      <p:cBhvr>
                                        <p:cTn id="38" dur="1" fill="hold">
                                          <p:stCondLst>
                                            <p:cond delay="0"/>
                                          </p:stCondLst>
                                        </p:cTn>
                                        <p:tgtEl>
                                          <p:spTgt spid="15022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502211">
                                            <p:txEl>
                                              <p:pRg st="9" end="9"/>
                                            </p:txEl>
                                          </p:spTgt>
                                        </p:tgtEl>
                                        <p:attrNameLst>
                                          <p:attrName>style.visibility</p:attrName>
                                        </p:attrNameLst>
                                      </p:cBhvr>
                                      <p:to>
                                        <p:strVal val="visible"/>
                                      </p:to>
                                    </p:set>
                                  </p:childTnLst>
                                </p:cTn>
                              </p:par>
                            </p:childTnLst>
                          </p:cTn>
                        </p:par>
                        <p:par>
                          <p:cTn id="43" fill="hold">
                            <p:stCondLst>
                              <p:cond delay="500"/>
                            </p:stCondLst>
                            <p:childTnLst>
                              <p:par>
                                <p:cTn id="44" presetID="1" presetClass="entr" presetSubtype="0" fill="hold" nodeType="afterEffect">
                                  <p:stCondLst>
                                    <p:cond delay="0"/>
                                  </p:stCondLst>
                                  <p:childTnLst>
                                    <p:set>
                                      <p:cBhvr>
                                        <p:cTn id="45" dur="1" fill="hold">
                                          <p:stCondLst>
                                            <p:cond delay="499"/>
                                          </p:stCondLst>
                                        </p:cTn>
                                        <p:tgtEl>
                                          <p:spTgt spid="150221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499"/>
                                          </p:stCondLst>
                                        </p:cTn>
                                        <p:tgtEl>
                                          <p:spTgt spid="1502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2211" grpId="0" build="p"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sp>
        <p:nvSpPr>
          <p:cNvPr id="1410" name="Google Shape;1410;p137"/>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Approximate Inference</a:t>
            </a:r>
            <a:endParaRPr sz="3000" b="0" i="0" u="none" strike="noStrike" cap="none">
              <a:solidFill>
                <a:schemeClr val="dk2"/>
              </a:solidFill>
              <a:latin typeface="Arial Black"/>
              <a:ea typeface="Arial Black"/>
              <a:cs typeface="Arial Black"/>
              <a:sym typeface="Arial Black"/>
            </a:endParaRPr>
          </a:p>
        </p:txBody>
      </p:sp>
      <p:sp>
        <p:nvSpPr>
          <p:cNvPr id="1411" name="Google Shape;1411;p137"/>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110</a:t>
            </a:fld>
            <a:endParaRPr sz="2400" b="1">
              <a:solidFill>
                <a:schemeClr val="dk2"/>
              </a:solidFill>
              <a:latin typeface="Arial"/>
              <a:ea typeface="Arial"/>
              <a:cs typeface="Arial"/>
              <a:sym typeface="Arial"/>
            </a:endParaRPr>
          </a:p>
        </p:txBody>
      </p:sp>
      <p:sp>
        <p:nvSpPr>
          <p:cNvPr id="1412" name="Google Shape;1412;p137"/>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Monte Carlo methods are most common</a:t>
            </a:r>
            <a:endParaRPr/>
          </a:p>
          <a:p>
            <a:pPr marL="800100" lvl="1" indent="-330200" rtl="0">
              <a:spcBef>
                <a:spcPts val="1080"/>
              </a:spcBef>
              <a:spcAft>
                <a:spcPts val="0"/>
              </a:spcAft>
              <a:buClr>
                <a:schemeClr val="dk2"/>
              </a:buClr>
              <a:buSzPts val="1800"/>
              <a:buFont typeface="Arial"/>
              <a:buChar char="•"/>
            </a:pPr>
            <a:r>
              <a:rPr lang="en-US"/>
              <a:t>Treat network as a simulator</a:t>
            </a:r>
            <a:endParaRPr/>
          </a:p>
          <a:p>
            <a:pPr marL="800100" lvl="1" indent="-330200" rtl="0">
              <a:spcBef>
                <a:spcPts val="1080"/>
              </a:spcBef>
              <a:spcAft>
                <a:spcPts val="0"/>
              </a:spcAft>
              <a:buClr>
                <a:schemeClr val="dk2"/>
              </a:buClr>
              <a:buSzPts val="1800"/>
              <a:buFont typeface="Arial"/>
              <a:buChar char="•"/>
            </a:pPr>
            <a:r>
              <a:rPr lang="en-US"/>
              <a:t>Run one simulation to get a </a:t>
            </a:r>
            <a:r>
              <a:rPr lang="en-US" i="1"/>
              <a:t>sample</a:t>
            </a:r>
            <a:r>
              <a:rPr lang="en-US"/>
              <a:t> of the distribution</a:t>
            </a:r>
            <a:endParaRPr/>
          </a:p>
          <a:p>
            <a:pPr marL="1485900" lvl="2" indent="-342900" rtl="0">
              <a:spcBef>
                <a:spcPts val="1080"/>
              </a:spcBef>
              <a:spcAft>
                <a:spcPts val="0"/>
              </a:spcAft>
              <a:buClr>
                <a:schemeClr val="dk2"/>
              </a:buClr>
              <a:buSzPts val="1800"/>
              <a:buFont typeface="Arial"/>
              <a:buChar char="•"/>
            </a:pPr>
            <a:r>
              <a:rPr lang="en-US"/>
              <a:t>At each node, “flip a coin” according to the CPT likelihoods</a:t>
            </a:r>
            <a:endParaRPr/>
          </a:p>
          <a:p>
            <a:pPr marL="1485900" lvl="2" indent="-342900" rtl="0">
              <a:spcBef>
                <a:spcPts val="1080"/>
              </a:spcBef>
              <a:spcAft>
                <a:spcPts val="0"/>
              </a:spcAft>
              <a:buClr>
                <a:schemeClr val="dk2"/>
              </a:buClr>
              <a:buSzPts val="1800"/>
              <a:buFont typeface="Arial"/>
              <a:buChar char="•"/>
            </a:pPr>
            <a:r>
              <a:rPr lang="en-US"/>
              <a:t>e.g., At Earthquake, the coin comes up True with prob. 0.002</a:t>
            </a:r>
            <a:endParaRPr/>
          </a:p>
          <a:p>
            <a:pPr marL="800100" lvl="1" indent="-342900" rtl="0">
              <a:spcBef>
                <a:spcPts val="1080"/>
              </a:spcBef>
              <a:spcAft>
                <a:spcPts val="0"/>
              </a:spcAft>
              <a:buClr>
                <a:schemeClr val="dk2"/>
              </a:buClr>
              <a:buSzPts val="2000"/>
              <a:buFont typeface="Arial"/>
              <a:buChar char="•"/>
            </a:pPr>
            <a:r>
              <a:rPr lang="en-US"/>
              <a:t>As we get more samples, our answer becomes more accurate</a:t>
            </a:r>
            <a:endParaRPr/>
          </a:p>
          <a:p>
            <a:pPr marL="1485900" lvl="2" indent="-342900" rtl="0">
              <a:spcBef>
                <a:spcPts val="1080"/>
              </a:spcBef>
              <a:spcAft>
                <a:spcPts val="0"/>
              </a:spcAft>
              <a:buClr>
                <a:schemeClr val="dk2"/>
              </a:buClr>
              <a:buSzPts val="1800"/>
              <a:buFont typeface="Arial"/>
              <a:buChar char="•"/>
            </a:pPr>
            <a:r>
              <a:rPr lang="en-US"/>
              <a:t>Our first few flips for Earthquake might be FFFFFFFF…</a:t>
            </a:r>
            <a:endParaRPr/>
          </a:p>
          <a:p>
            <a:pPr marL="1485900" lvl="2" indent="-342900" rtl="0">
              <a:spcBef>
                <a:spcPts val="1080"/>
              </a:spcBef>
              <a:spcAft>
                <a:spcPts val="0"/>
              </a:spcAft>
              <a:buClr>
                <a:schemeClr val="dk2"/>
              </a:buClr>
              <a:buSzPts val="1800"/>
              <a:buFont typeface="Arial"/>
              <a:buChar char="•"/>
            </a:pPr>
            <a:r>
              <a:rPr lang="en-US"/>
              <a:t>But over time, the percentage of True flips will approach 0.002</a:t>
            </a:r>
            <a:endParaRPr/>
          </a:p>
        </p:txBody>
      </p:sp>
    </p:spTree>
    <p:extLst>
      <p:ext uri="{BB962C8B-B14F-4D97-AF65-F5344CB8AC3E}">
        <p14:creationId xmlns:p14="http://schemas.microsoft.com/office/powerpoint/2010/main" val="284134616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416"/>
        <p:cNvGrpSpPr/>
        <p:nvPr/>
      </p:nvGrpSpPr>
      <p:grpSpPr>
        <a:xfrm>
          <a:off x="0" y="0"/>
          <a:ext cx="0" cy="0"/>
          <a:chOff x="0" y="0"/>
          <a:chExt cx="0" cy="0"/>
        </a:xfrm>
      </p:grpSpPr>
      <p:sp>
        <p:nvSpPr>
          <p:cNvPr id="1417" name="Google Shape;1417;p138"/>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Direct Sampling</a:t>
            </a:r>
            <a:endParaRPr sz="3000" b="0" i="0" u="none" strike="noStrike" cap="none">
              <a:solidFill>
                <a:schemeClr val="dk2"/>
              </a:solidFill>
              <a:latin typeface="Arial Black"/>
              <a:ea typeface="Arial Black"/>
              <a:cs typeface="Arial Black"/>
              <a:sym typeface="Arial Black"/>
            </a:endParaRPr>
          </a:p>
        </p:txBody>
      </p:sp>
      <p:sp>
        <p:nvSpPr>
          <p:cNvPr id="1418" name="Google Shape;1418;p138"/>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111</a:t>
            </a:fld>
            <a:endParaRPr sz="2400" b="1">
              <a:solidFill>
                <a:schemeClr val="dk2"/>
              </a:solidFill>
              <a:latin typeface="Arial"/>
              <a:ea typeface="Arial"/>
              <a:cs typeface="Arial"/>
              <a:sym typeface="Arial"/>
            </a:endParaRPr>
          </a:p>
        </p:txBody>
      </p:sp>
      <p:sp>
        <p:nvSpPr>
          <p:cNvPr id="1419" name="Google Shape;1419;p138"/>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Sampling with no evidence</a:t>
            </a:r>
            <a:endParaRPr/>
          </a:p>
        </p:txBody>
      </p:sp>
      <p:sp>
        <p:nvSpPr>
          <p:cNvPr id="1420" name="Google Shape;1420;p138"/>
          <p:cNvSpPr/>
          <p:nvPr/>
        </p:nvSpPr>
        <p:spPr>
          <a:xfrm>
            <a:off x="20044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421" name="Google Shape;1421;p138"/>
          <p:cNvSpPr/>
          <p:nvPr/>
        </p:nvSpPr>
        <p:spPr>
          <a:xfrm>
            <a:off x="3856600" y="36634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422" name="Google Shape;1422;p138"/>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423" name="Google Shape;1423;p138"/>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424" name="Google Shape;1424;p138"/>
          <p:cNvCxnSpPr>
            <a:stCxn id="1421" idx="3"/>
            <a:endCxn id="1422"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425" name="Google Shape;1425;p138"/>
          <p:cNvCxnSpPr>
            <a:stCxn id="1421" idx="5"/>
            <a:endCxn id="1423"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426" name="Google Shape;1426;p138"/>
          <p:cNvSpPr/>
          <p:nvPr/>
        </p:nvSpPr>
        <p:spPr>
          <a:xfrm>
            <a:off x="57088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427" name="Google Shape;1427;p138"/>
          <p:cNvCxnSpPr>
            <a:stCxn id="1420" idx="5"/>
            <a:endCxn id="1421"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428" name="Google Shape;1428;p138"/>
          <p:cNvCxnSpPr>
            <a:stCxn id="1426" idx="4"/>
            <a:endCxn id="1421"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334981298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432"/>
        <p:cNvGrpSpPr/>
        <p:nvPr/>
      </p:nvGrpSpPr>
      <p:grpSpPr>
        <a:xfrm>
          <a:off x="0" y="0"/>
          <a:ext cx="0" cy="0"/>
          <a:chOff x="0" y="0"/>
          <a:chExt cx="0" cy="0"/>
        </a:xfrm>
      </p:grpSpPr>
      <p:sp>
        <p:nvSpPr>
          <p:cNvPr id="1433" name="Google Shape;1433;p139"/>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Direct Sampling</a:t>
            </a:r>
            <a:endParaRPr sz="3000" b="0" i="0" u="none" strike="noStrike" cap="none">
              <a:solidFill>
                <a:schemeClr val="dk2"/>
              </a:solidFill>
              <a:latin typeface="Arial Black"/>
              <a:ea typeface="Arial Black"/>
              <a:cs typeface="Arial Black"/>
              <a:sym typeface="Arial Black"/>
            </a:endParaRPr>
          </a:p>
        </p:txBody>
      </p:sp>
      <p:sp>
        <p:nvSpPr>
          <p:cNvPr id="1434" name="Google Shape;1434;p139"/>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112</a:t>
            </a:fld>
            <a:endParaRPr sz="2400" b="1">
              <a:solidFill>
                <a:schemeClr val="dk2"/>
              </a:solidFill>
              <a:latin typeface="Arial"/>
              <a:ea typeface="Arial"/>
              <a:cs typeface="Arial"/>
              <a:sym typeface="Arial"/>
            </a:endParaRPr>
          </a:p>
        </p:txBody>
      </p:sp>
      <p:sp>
        <p:nvSpPr>
          <p:cNvPr id="1435" name="Google Shape;1435;p139"/>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Sampling with no evidence</a:t>
            </a:r>
            <a:endParaRPr/>
          </a:p>
        </p:txBody>
      </p:sp>
      <p:sp>
        <p:nvSpPr>
          <p:cNvPr id="1436" name="Google Shape;1436;p139"/>
          <p:cNvSpPr/>
          <p:nvPr/>
        </p:nvSpPr>
        <p:spPr>
          <a:xfrm>
            <a:off x="20044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437" name="Google Shape;1437;p139"/>
          <p:cNvSpPr/>
          <p:nvPr/>
        </p:nvSpPr>
        <p:spPr>
          <a:xfrm>
            <a:off x="3856600" y="36634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438" name="Google Shape;1438;p139"/>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439" name="Google Shape;1439;p139"/>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440" name="Google Shape;1440;p139"/>
          <p:cNvCxnSpPr>
            <a:stCxn id="1437" idx="3"/>
            <a:endCxn id="1438"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441" name="Google Shape;1441;p139"/>
          <p:cNvCxnSpPr>
            <a:stCxn id="1437" idx="5"/>
            <a:endCxn id="1439"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442" name="Google Shape;1442;p139"/>
          <p:cNvSpPr/>
          <p:nvPr/>
        </p:nvSpPr>
        <p:spPr>
          <a:xfrm>
            <a:off x="57088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443" name="Google Shape;1443;p139"/>
          <p:cNvCxnSpPr>
            <a:stCxn id="1436" idx="5"/>
            <a:endCxn id="1437"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444" name="Google Shape;1444;p139"/>
          <p:cNvCxnSpPr>
            <a:stCxn id="1442" idx="4"/>
            <a:endCxn id="1437"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graphicFrame>
        <p:nvGraphicFramePr>
          <p:cNvPr id="1445" name="Google Shape;1445;p139"/>
          <p:cNvGraphicFramePr/>
          <p:nvPr/>
        </p:nvGraphicFramePr>
        <p:xfrm>
          <a:off x="1096575" y="1818050"/>
          <a:ext cx="755425" cy="914340"/>
        </p:xfrm>
        <a:graphic>
          <a:graphicData uri="http://schemas.openxmlformats.org/drawingml/2006/table">
            <a:tbl>
              <a:tblPr>
                <a:noFill/>
              </a:tblPr>
              <a:tblGrid>
                <a:gridCol w="755425">
                  <a:extLst>
                    <a:ext uri="{9D8B030D-6E8A-4147-A177-3AD203B41FA5}">
                      <a16:colId xmlns:a16="http://schemas.microsoft.com/office/drawing/2014/main" xmlns="" val="20000"/>
                    </a:ext>
                  </a:extLst>
                </a:gridCol>
              </a:tblGrid>
              <a:tr h="405500">
                <a:tc>
                  <a:txBody>
                    <a:bodyPr/>
                    <a:lstStyle/>
                    <a:p>
                      <a:pPr marL="0" lvl="0" indent="0" rtl="0">
                        <a:spcBef>
                          <a:spcPts val="0"/>
                        </a:spcBef>
                        <a:spcAft>
                          <a:spcPts val="0"/>
                        </a:spcAft>
                        <a:buNone/>
                      </a:pPr>
                      <a:r>
                        <a:rPr lang="en-US" i="1"/>
                        <a:t>P</a:t>
                      </a:r>
                      <a:r>
                        <a:rPr lang="en-US"/>
                        <a:t>(</a:t>
                      </a:r>
                      <a:r>
                        <a:rPr lang="en-US" i="1"/>
                        <a:t>B</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55155172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450"/>
        <p:cNvGrpSpPr/>
        <p:nvPr/>
      </p:nvGrpSpPr>
      <p:grpSpPr>
        <a:xfrm>
          <a:off x="0" y="0"/>
          <a:ext cx="0" cy="0"/>
          <a:chOff x="0" y="0"/>
          <a:chExt cx="0" cy="0"/>
        </a:xfrm>
      </p:grpSpPr>
      <p:sp>
        <p:nvSpPr>
          <p:cNvPr id="1451" name="Google Shape;1451;p140"/>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Direct Sampling</a:t>
            </a:r>
            <a:endParaRPr sz="3000" b="0" i="0" u="none" strike="noStrike" cap="none">
              <a:solidFill>
                <a:schemeClr val="dk2"/>
              </a:solidFill>
              <a:latin typeface="Arial Black"/>
              <a:ea typeface="Arial Black"/>
              <a:cs typeface="Arial Black"/>
              <a:sym typeface="Arial Black"/>
            </a:endParaRPr>
          </a:p>
        </p:txBody>
      </p:sp>
      <p:sp>
        <p:nvSpPr>
          <p:cNvPr id="1452" name="Google Shape;1452;p140"/>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113</a:t>
            </a:fld>
            <a:endParaRPr sz="2400" b="1">
              <a:solidFill>
                <a:schemeClr val="dk2"/>
              </a:solidFill>
              <a:latin typeface="Arial"/>
              <a:ea typeface="Arial"/>
              <a:cs typeface="Arial"/>
              <a:sym typeface="Arial"/>
            </a:endParaRPr>
          </a:p>
        </p:txBody>
      </p:sp>
      <p:sp>
        <p:nvSpPr>
          <p:cNvPr id="1453" name="Google Shape;1453;p140"/>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Sampling with no evidence</a:t>
            </a:r>
            <a:endParaRPr/>
          </a:p>
        </p:txBody>
      </p:sp>
      <p:sp>
        <p:nvSpPr>
          <p:cNvPr id="1454" name="Google Shape;1454;p140"/>
          <p:cNvSpPr/>
          <p:nvPr/>
        </p:nvSpPr>
        <p:spPr>
          <a:xfrm>
            <a:off x="20044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455" name="Google Shape;1455;p140"/>
          <p:cNvSpPr/>
          <p:nvPr/>
        </p:nvSpPr>
        <p:spPr>
          <a:xfrm>
            <a:off x="3856600" y="36634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456" name="Google Shape;1456;p140"/>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457" name="Google Shape;1457;p140"/>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458" name="Google Shape;1458;p140"/>
          <p:cNvCxnSpPr>
            <a:stCxn id="1455" idx="3"/>
            <a:endCxn id="1456"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459" name="Google Shape;1459;p140"/>
          <p:cNvCxnSpPr>
            <a:stCxn id="1455" idx="5"/>
            <a:endCxn id="1457"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460" name="Google Shape;1460;p140"/>
          <p:cNvSpPr/>
          <p:nvPr/>
        </p:nvSpPr>
        <p:spPr>
          <a:xfrm>
            <a:off x="57088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461" name="Google Shape;1461;p140"/>
          <p:cNvCxnSpPr>
            <a:stCxn id="1454" idx="5"/>
            <a:endCxn id="1455"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462" name="Google Shape;1462;p140"/>
          <p:cNvCxnSpPr>
            <a:stCxn id="1460" idx="4"/>
            <a:endCxn id="1455"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graphicFrame>
        <p:nvGraphicFramePr>
          <p:cNvPr id="1463" name="Google Shape;1463;p140"/>
          <p:cNvGraphicFramePr/>
          <p:nvPr/>
        </p:nvGraphicFramePr>
        <p:xfrm>
          <a:off x="1096575" y="1818050"/>
          <a:ext cx="755425" cy="914340"/>
        </p:xfrm>
        <a:graphic>
          <a:graphicData uri="http://schemas.openxmlformats.org/drawingml/2006/table">
            <a:tbl>
              <a:tblPr>
                <a:noFill/>
              </a:tblPr>
              <a:tblGrid>
                <a:gridCol w="755425">
                  <a:extLst>
                    <a:ext uri="{9D8B030D-6E8A-4147-A177-3AD203B41FA5}">
                      <a16:colId xmlns:a16="http://schemas.microsoft.com/office/drawing/2014/main" xmlns="" val="20000"/>
                    </a:ext>
                  </a:extLst>
                </a:gridCol>
              </a:tblGrid>
              <a:tr h="405500">
                <a:tc>
                  <a:txBody>
                    <a:bodyPr/>
                    <a:lstStyle/>
                    <a:p>
                      <a:pPr marL="0" lvl="0" indent="0" rtl="0">
                        <a:spcBef>
                          <a:spcPts val="0"/>
                        </a:spcBef>
                        <a:spcAft>
                          <a:spcPts val="0"/>
                        </a:spcAft>
                        <a:buNone/>
                      </a:pPr>
                      <a:r>
                        <a:rPr lang="en-US" i="1"/>
                        <a:t>P</a:t>
                      </a:r>
                      <a:r>
                        <a:rPr lang="en-US"/>
                        <a:t>(</a:t>
                      </a:r>
                      <a:r>
                        <a:rPr lang="en-US" i="1"/>
                        <a:t>B</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93587064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468"/>
        <p:cNvGrpSpPr/>
        <p:nvPr/>
      </p:nvGrpSpPr>
      <p:grpSpPr>
        <a:xfrm>
          <a:off x="0" y="0"/>
          <a:ext cx="0" cy="0"/>
          <a:chOff x="0" y="0"/>
          <a:chExt cx="0" cy="0"/>
        </a:xfrm>
      </p:grpSpPr>
      <p:sp>
        <p:nvSpPr>
          <p:cNvPr id="1469" name="Google Shape;1469;p141"/>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Direct Sampling</a:t>
            </a:r>
            <a:endParaRPr sz="3000" b="0" i="0" u="none" strike="noStrike" cap="none">
              <a:solidFill>
                <a:schemeClr val="dk2"/>
              </a:solidFill>
              <a:latin typeface="Arial Black"/>
              <a:ea typeface="Arial Black"/>
              <a:cs typeface="Arial Black"/>
              <a:sym typeface="Arial Black"/>
            </a:endParaRPr>
          </a:p>
        </p:txBody>
      </p:sp>
      <p:sp>
        <p:nvSpPr>
          <p:cNvPr id="1470" name="Google Shape;1470;p141"/>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114</a:t>
            </a:fld>
            <a:endParaRPr sz="2400" b="1">
              <a:solidFill>
                <a:schemeClr val="dk2"/>
              </a:solidFill>
              <a:latin typeface="Arial"/>
              <a:ea typeface="Arial"/>
              <a:cs typeface="Arial"/>
              <a:sym typeface="Arial"/>
            </a:endParaRPr>
          </a:p>
        </p:txBody>
      </p:sp>
      <p:sp>
        <p:nvSpPr>
          <p:cNvPr id="1471" name="Google Shape;1471;p141"/>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Sampling with no evidence</a:t>
            </a:r>
            <a:endParaRPr/>
          </a:p>
        </p:txBody>
      </p:sp>
      <p:sp>
        <p:nvSpPr>
          <p:cNvPr id="1472" name="Google Shape;1472;p141"/>
          <p:cNvSpPr/>
          <p:nvPr/>
        </p:nvSpPr>
        <p:spPr>
          <a:xfrm>
            <a:off x="20044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473" name="Google Shape;1473;p141"/>
          <p:cNvSpPr/>
          <p:nvPr/>
        </p:nvSpPr>
        <p:spPr>
          <a:xfrm>
            <a:off x="3856600" y="36634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474" name="Google Shape;1474;p141"/>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475" name="Google Shape;1475;p141"/>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476" name="Google Shape;1476;p141"/>
          <p:cNvCxnSpPr>
            <a:stCxn id="1473" idx="3"/>
            <a:endCxn id="1474"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477" name="Google Shape;1477;p141"/>
          <p:cNvCxnSpPr>
            <a:stCxn id="1473" idx="5"/>
            <a:endCxn id="1475"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478" name="Google Shape;1478;p141"/>
          <p:cNvSpPr/>
          <p:nvPr/>
        </p:nvSpPr>
        <p:spPr>
          <a:xfrm>
            <a:off x="57088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479" name="Google Shape;1479;p141"/>
          <p:cNvCxnSpPr>
            <a:stCxn id="1472" idx="5"/>
            <a:endCxn id="1473"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480" name="Google Shape;1480;p141"/>
          <p:cNvCxnSpPr>
            <a:stCxn id="1478" idx="4"/>
            <a:endCxn id="1473"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graphicFrame>
        <p:nvGraphicFramePr>
          <p:cNvPr id="1481" name="Google Shape;1481;p141"/>
          <p:cNvGraphicFramePr/>
          <p:nvPr/>
        </p:nvGraphicFramePr>
        <p:xfrm>
          <a:off x="7625025" y="1209425"/>
          <a:ext cx="755425" cy="914340"/>
        </p:xfrm>
        <a:graphic>
          <a:graphicData uri="http://schemas.openxmlformats.org/drawingml/2006/table">
            <a:tbl>
              <a:tblPr>
                <a:noFill/>
              </a:tblPr>
              <a:tblGrid>
                <a:gridCol w="755425">
                  <a:extLst>
                    <a:ext uri="{9D8B030D-6E8A-4147-A177-3AD203B41FA5}">
                      <a16:colId xmlns:a16="http://schemas.microsoft.com/office/drawing/2014/main" xmlns="" val="20000"/>
                    </a:ext>
                  </a:extLst>
                </a:gridCol>
              </a:tblGrid>
              <a:tr h="405500">
                <a:tc>
                  <a:txBody>
                    <a:bodyPr/>
                    <a:lstStyle/>
                    <a:p>
                      <a:pPr marL="0" lvl="0" indent="0" rtl="0">
                        <a:spcBef>
                          <a:spcPts val="0"/>
                        </a:spcBef>
                        <a:spcAft>
                          <a:spcPts val="0"/>
                        </a:spcAft>
                        <a:buNone/>
                      </a:pPr>
                      <a:r>
                        <a:rPr lang="en-US" i="1"/>
                        <a:t>P</a:t>
                      </a:r>
                      <a:r>
                        <a:rPr lang="en-US"/>
                        <a:t>(</a:t>
                      </a:r>
                      <a:r>
                        <a:rPr lang="en-US" i="1"/>
                        <a:t>E</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a:t>0.002</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bl>
          </a:graphicData>
        </a:graphic>
      </p:graphicFrame>
      <p:graphicFrame>
        <p:nvGraphicFramePr>
          <p:cNvPr id="1482" name="Google Shape;1482;p141"/>
          <p:cNvGraphicFramePr/>
          <p:nvPr/>
        </p:nvGraphicFramePr>
        <p:xfrm>
          <a:off x="1096575" y="1818050"/>
          <a:ext cx="755425" cy="914340"/>
        </p:xfrm>
        <a:graphic>
          <a:graphicData uri="http://schemas.openxmlformats.org/drawingml/2006/table">
            <a:tbl>
              <a:tblPr>
                <a:noFill/>
              </a:tblPr>
              <a:tblGrid>
                <a:gridCol w="755425">
                  <a:extLst>
                    <a:ext uri="{9D8B030D-6E8A-4147-A177-3AD203B41FA5}">
                      <a16:colId xmlns:a16="http://schemas.microsoft.com/office/drawing/2014/main" xmlns="" val="20000"/>
                    </a:ext>
                  </a:extLst>
                </a:gridCol>
              </a:tblGrid>
              <a:tr h="405500">
                <a:tc>
                  <a:txBody>
                    <a:bodyPr/>
                    <a:lstStyle/>
                    <a:p>
                      <a:pPr marL="0" lvl="0" indent="0" rtl="0">
                        <a:spcBef>
                          <a:spcPts val="0"/>
                        </a:spcBef>
                        <a:spcAft>
                          <a:spcPts val="0"/>
                        </a:spcAft>
                        <a:buNone/>
                      </a:pPr>
                      <a:r>
                        <a:rPr lang="en-US" i="1"/>
                        <a:t>P</a:t>
                      </a:r>
                      <a:r>
                        <a:rPr lang="en-US"/>
                        <a:t>(</a:t>
                      </a:r>
                      <a:r>
                        <a:rPr lang="en-US" i="1"/>
                        <a:t>B</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4761042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142"/>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Direct Sampling</a:t>
            </a:r>
            <a:endParaRPr sz="3000" b="0" i="0" u="none" strike="noStrike" cap="none">
              <a:solidFill>
                <a:schemeClr val="dk2"/>
              </a:solidFill>
              <a:latin typeface="Arial Black"/>
              <a:ea typeface="Arial Black"/>
              <a:cs typeface="Arial Black"/>
              <a:sym typeface="Arial Black"/>
            </a:endParaRPr>
          </a:p>
        </p:txBody>
      </p:sp>
      <p:sp>
        <p:nvSpPr>
          <p:cNvPr id="1489" name="Google Shape;1489;p142"/>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115</a:t>
            </a:fld>
            <a:endParaRPr sz="2400" b="1">
              <a:solidFill>
                <a:schemeClr val="dk2"/>
              </a:solidFill>
              <a:latin typeface="Arial"/>
              <a:ea typeface="Arial"/>
              <a:cs typeface="Arial"/>
              <a:sym typeface="Arial"/>
            </a:endParaRPr>
          </a:p>
        </p:txBody>
      </p:sp>
      <p:sp>
        <p:nvSpPr>
          <p:cNvPr id="1490" name="Google Shape;1490;p142"/>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Sampling with no evidence</a:t>
            </a:r>
            <a:endParaRPr/>
          </a:p>
        </p:txBody>
      </p:sp>
      <p:sp>
        <p:nvSpPr>
          <p:cNvPr id="1491" name="Google Shape;1491;p142"/>
          <p:cNvSpPr/>
          <p:nvPr/>
        </p:nvSpPr>
        <p:spPr>
          <a:xfrm>
            <a:off x="20044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492" name="Google Shape;1492;p142"/>
          <p:cNvSpPr/>
          <p:nvPr/>
        </p:nvSpPr>
        <p:spPr>
          <a:xfrm>
            <a:off x="3856600" y="36634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493" name="Google Shape;1493;p142"/>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494" name="Google Shape;1494;p142"/>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495" name="Google Shape;1495;p142"/>
          <p:cNvCxnSpPr>
            <a:stCxn id="1492" idx="3"/>
            <a:endCxn id="1493"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496" name="Google Shape;1496;p142"/>
          <p:cNvCxnSpPr>
            <a:stCxn id="1492" idx="5"/>
            <a:endCxn id="1494"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497" name="Google Shape;1497;p142"/>
          <p:cNvSpPr/>
          <p:nvPr/>
        </p:nvSpPr>
        <p:spPr>
          <a:xfrm>
            <a:off x="57088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498" name="Google Shape;1498;p142"/>
          <p:cNvCxnSpPr>
            <a:stCxn id="1491" idx="5"/>
            <a:endCxn id="1492"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499" name="Google Shape;1499;p142"/>
          <p:cNvCxnSpPr>
            <a:stCxn id="1497" idx="4"/>
            <a:endCxn id="1492"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graphicFrame>
        <p:nvGraphicFramePr>
          <p:cNvPr id="1500" name="Google Shape;1500;p142"/>
          <p:cNvGraphicFramePr/>
          <p:nvPr/>
        </p:nvGraphicFramePr>
        <p:xfrm>
          <a:off x="7625025" y="1209425"/>
          <a:ext cx="755425" cy="914340"/>
        </p:xfrm>
        <a:graphic>
          <a:graphicData uri="http://schemas.openxmlformats.org/drawingml/2006/table">
            <a:tbl>
              <a:tblPr>
                <a:noFill/>
              </a:tblPr>
              <a:tblGrid>
                <a:gridCol w="755425">
                  <a:extLst>
                    <a:ext uri="{9D8B030D-6E8A-4147-A177-3AD203B41FA5}">
                      <a16:colId xmlns:a16="http://schemas.microsoft.com/office/drawing/2014/main" xmlns="" val="20000"/>
                    </a:ext>
                  </a:extLst>
                </a:gridCol>
              </a:tblGrid>
              <a:tr h="405500">
                <a:tc>
                  <a:txBody>
                    <a:bodyPr/>
                    <a:lstStyle/>
                    <a:p>
                      <a:pPr marL="0" lvl="0" indent="0" rtl="0">
                        <a:spcBef>
                          <a:spcPts val="0"/>
                        </a:spcBef>
                        <a:spcAft>
                          <a:spcPts val="0"/>
                        </a:spcAft>
                        <a:buNone/>
                      </a:pPr>
                      <a:r>
                        <a:rPr lang="en-US" i="1"/>
                        <a:t>P</a:t>
                      </a:r>
                      <a:r>
                        <a:rPr lang="en-US"/>
                        <a:t>(</a:t>
                      </a:r>
                      <a:r>
                        <a:rPr lang="en-US" i="1"/>
                        <a:t>E</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a:t>0.002</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bl>
          </a:graphicData>
        </a:graphic>
      </p:graphicFrame>
      <p:graphicFrame>
        <p:nvGraphicFramePr>
          <p:cNvPr id="1501" name="Google Shape;1501;p142"/>
          <p:cNvGraphicFramePr/>
          <p:nvPr/>
        </p:nvGraphicFramePr>
        <p:xfrm>
          <a:off x="1096575" y="1818050"/>
          <a:ext cx="755425" cy="914340"/>
        </p:xfrm>
        <a:graphic>
          <a:graphicData uri="http://schemas.openxmlformats.org/drawingml/2006/table">
            <a:tbl>
              <a:tblPr>
                <a:noFill/>
              </a:tblPr>
              <a:tblGrid>
                <a:gridCol w="755425">
                  <a:extLst>
                    <a:ext uri="{9D8B030D-6E8A-4147-A177-3AD203B41FA5}">
                      <a16:colId xmlns:a16="http://schemas.microsoft.com/office/drawing/2014/main" xmlns="" val="20000"/>
                    </a:ext>
                  </a:extLst>
                </a:gridCol>
              </a:tblGrid>
              <a:tr h="405500">
                <a:tc>
                  <a:txBody>
                    <a:bodyPr/>
                    <a:lstStyle/>
                    <a:p>
                      <a:pPr marL="0" lvl="0" indent="0" rtl="0">
                        <a:spcBef>
                          <a:spcPts val="0"/>
                        </a:spcBef>
                        <a:spcAft>
                          <a:spcPts val="0"/>
                        </a:spcAft>
                        <a:buNone/>
                      </a:pPr>
                      <a:r>
                        <a:rPr lang="en-US" i="1"/>
                        <a:t>P</a:t>
                      </a:r>
                      <a:r>
                        <a:rPr lang="en-US"/>
                        <a:t>(</a:t>
                      </a:r>
                      <a:r>
                        <a:rPr lang="en-US" i="1"/>
                        <a:t>B</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27031871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506"/>
        <p:cNvGrpSpPr/>
        <p:nvPr/>
      </p:nvGrpSpPr>
      <p:grpSpPr>
        <a:xfrm>
          <a:off x="0" y="0"/>
          <a:ext cx="0" cy="0"/>
          <a:chOff x="0" y="0"/>
          <a:chExt cx="0" cy="0"/>
        </a:xfrm>
      </p:grpSpPr>
      <p:sp>
        <p:nvSpPr>
          <p:cNvPr id="1507" name="Google Shape;1507;p143"/>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Direct Sampling</a:t>
            </a:r>
            <a:endParaRPr sz="3000" b="0" i="0" u="none" strike="noStrike" cap="none">
              <a:solidFill>
                <a:schemeClr val="dk2"/>
              </a:solidFill>
              <a:latin typeface="Arial Black"/>
              <a:ea typeface="Arial Black"/>
              <a:cs typeface="Arial Black"/>
              <a:sym typeface="Arial Black"/>
            </a:endParaRPr>
          </a:p>
        </p:txBody>
      </p:sp>
      <p:sp>
        <p:nvSpPr>
          <p:cNvPr id="1508" name="Google Shape;1508;p143"/>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116</a:t>
            </a:fld>
            <a:endParaRPr sz="2400" b="1">
              <a:solidFill>
                <a:schemeClr val="dk2"/>
              </a:solidFill>
              <a:latin typeface="Arial"/>
              <a:ea typeface="Arial"/>
              <a:cs typeface="Arial"/>
              <a:sym typeface="Arial"/>
            </a:endParaRPr>
          </a:p>
        </p:txBody>
      </p:sp>
      <p:sp>
        <p:nvSpPr>
          <p:cNvPr id="1509" name="Google Shape;1509;p143"/>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Sampling with no evidence</a:t>
            </a:r>
            <a:endParaRPr/>
          </a:p>
        </p:txBody>
      </p:sp>
      <p:sp>
        <p:nvSpPr>
          <p:cNvPr id="1510" name="Google Shape;1510;p143"/>
          <p:cNvSpPr/>
          <p:nvPr/>
        </p:nvSpPr>
        <p:spPr>
          <a:xfrm>
            <a:off x="20044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511" name="Google Shape;1511;p143"/>
          <p:cNvSpPr/>
          <p:nvPr/>
        </p:nvSpPr>
        <p:spPr>
          <a:xfrm>
            <a:off x="3856600" y="36634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512" name="Google Shape;1512;p143"/>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513" name="Google Shape;1513;p143"/>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514" name="Google Shape;1514;p143"/>
          <p:cNvCxnSpPr>
            <a:stCxn id="1511" idx="3"/>
            <a:endCxn id="1512"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515" name="Google Shape;1515;p143"/>
          <p:cNvCxnSpPr>
            <a:stCxn id="1511" idx="5"/>
            <a:endCxn id="1513"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516" name="Google Shape;1516;p143"/>
          <p:cNvSpPr/>
          <p:nvPr/>
        </p:nvSpPr>
        <p:spPr>
          <a:xfrm>
            <a:off x="57088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517" name="Google Shape;1517;p143"/>
          <p:cNvCxnSpPr>
            <a:stCxn id="1510" idx="5"/>
            <a:endCxn id="1511"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518" name="Google Shape;1518;p143"/>
          <p:cNvCxnSpPr>
            <a:stCxn id="1516" idx="4"/>
            <a:endCxn id="1511"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graphicFrame>
        <p:nvGraphicFramePr>
          <p:cNvPr id="1519" name="Google Shape;1519;p143"/>
          <p:cNvGraphicFramePr/>
          <p:nvPr/>
        </p:nvGraphicFramePr>
        <p:xfrm>
          <a:off x="1120350" y="2900425"/>
          <a:ext cx="2703375" cy="2285850"/>
        </p:xfrm>
        <a:graphic>
          <a:graphicData uri="http://schemas.openxmlformats.org/drawingml/2006/table">
            <a:tbl>
              <a:tblPr>
                <a:noFill/>
              </a:tblPr>
              <a:tblGrid>
                <a:gridCol w="901125">
                  <a:extLst>
                    <a:ext uri="{9D8B030D-6E8A-4147-A177-3AD203B41FA5}">
                      <a16:colId xmlns:a16="http://schemas.microsoft.com/office/drawing/2014/main" xmlns="" val="20000"/>
                    </a:ext>
                  </a:extLst>
                </a:gridCol>
                <a:gridCol w="901125">
                  <a:extLst>
                    <a:ext uri="{9D8B030D-6E8A-4147-A177-3AD203B41FA5}">
                      <a16:colId xmlns:a16="http://schemas.microsoft.com/office/drawing/2014/main" xmlns="" val="20001"/>
                    </a:ext>
                  </a:extLst>
                </a:gridCol>
                <a:gridCol w="901125">
                  <a:extLst>
                    <a:ext uri="{9D8B030D-6E8A-4147-A177-3AD203B41FA5}">
                      <a16:colId xmlns:a16="http://schemas.microsoft.com/office/drawing/2014/main" xmlns="" val="20002"/>
                    </a:ext>
                  </a:extLst>
                </a:gridCol>
              </a:tblGrid>
              <a:tr h="405500">
                <a:tc>
                  <a:txBody>
                    <a:bodyPr/>
                    <a:lstStyle/>
                    <a:p>
                      <a:pPr marL="0" lvl="0" indent="0">
                        <a:spcBef>
                          <a:spcPts val="0"/>
                        </a:spcBef>
                        <a:spcAft>
                          <a:spcPts val="0"/>
                        </a:spcAft>
                        <a:buNone/>
                      </a:pPr>
                      <a:endParaRPr/>
                    </a:p>
                  </a:txBody>
                  <a:tcPr marL="91425" marR="91425" marT="91425" marB="91425">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a:spcBef>
                          <a:spcPts val="0"/>
                        </a:spcBef>
                        <a:spcAft>
                          <a:spcPts val="0"/>
                        </a:spcAft>
                        <a:buNone/>
                      </a:pPr>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rtl="0">
                        <a:spcBef>
                          <a:spcPts val="0"/>
                        </a:spcBef>
                        <a:spcAft>
                          <a:spcPts val="0"/>
                        </a:spcAft>
                        <a:buNone/>
                      </a:pPr>
                      <a:r>
                        <a:rPr lang="en-US" i="1"/>
                        <a:t>P</a:t>
                      </a:r>
                      <a:r>
                        <a:rPr lang="en-US"/>
                        <a:t>(</a:t>
                      </a:r>
                      <a:r>
                        <a:rPr lang="en-US" i="1"/>
                        <a:t>A</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a:t>0.95</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0.94</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xmlns="" val="10002"/>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0.29</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xmlns="" val="10003"/>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xmlns="" val="10004"/>
                  </a:ext>
                </a:extLst>
              </a:tr>
            </a:tbl>
          </a:graphicData>
        </a:graphic>
      </p:graphicFrame>
      <p:graphicFrame>
        <p:nvGraphicFramePr>
          <p:cNvPr id="1520" name="Google Shape;1520;p143"/>
          <p:cNvGraphicFramePr/>
          <p:nvPr/>
        </p:nvGraphicFramePr>
        <p:xfrm>
          <a:off x="7625025" y="1209425"/>
          <a:ext cx="755425" cy="914340"/>
        </p:xfrm>
        <a:graphic>
          <a:graphicData uri="http://schemas.openxmlformats.org/drawingml/2006/table">
            <a:tbl>
              <a:tblPr>
                <a:noFill/>
              </a:tblPr>
              <a:tblGrid>
                <a:gridCol w="755425">
                  <a:extLst>
                    <a:ext uri="{9D8B030D-6E8A-4147-A177-3AD203B41FA5}">
                      <a16:colId xmlns:a16="http://schemas.microsoft.com/office/drawing/2014/main" xmlns="" val="20000"/>
                    </a:ext>
                  </a:extLst>
                </a:gridCol>
              </a:tblGrid>
              <a:tr h="405500">
                <a:tc>
                  <a:txBody>
                    <a:bodyPr/>
                    <a:lstStyle/>
                    <a:p>
                      <a:pPr marL="0" lvl="0" indent="0" rtl="0">
                        <a:spcBef>
                          <a:spcPts val="0"/>
                        </a:spcBef>
                        <a:spcAft>
                          <a:spcPts val="0"/>
                        </a:spcAft>
                        <a:buNone/>
                      </a:pPr>
                      <a:r>
                        <a:rPr lang="en-US" i="1"/>
                        <a:t>P</a:t>
                      </a:r>
                      <a:r>
                        <a:rPr lang="en-US"/>
                        <a:t>(</a:t>
                      </a:r>
                      <a:r>
                        <a:rPr lang="en-US" i="1"/>
                        <a:t>E</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a:t>0.002</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bl>
          </a:graphicData>
        </a:graphic>
      </p:graphicFrame>
      <p:graphicFrame>
        <p:nvGraphicFramePr>
          <p:cNvPr id="1521" name="Google Shape;1521;p143"/>
          <p:cNvGraphicFramePr/>
          <p:nvPr/>
        </p:nvGraphicFramePr>
        <p:xfrm>
          <a:off x="1096575" y="1818050"/>
          <a:ext cx="755425" cy="914340"/>
        </p:xfrm>
        <a:graphic>
          <a:graphicData uri="http://schemas.openxmlformats.org/drawingml/2006/table">
            <a:tbl>
              <a:tblPr>
                <a:noFill/>
              </a:tblPr>
              <a:tblGrid>
                <a:gridCol w="755425">
                  <a:extLst>
                    <a:ext uri="{9D8B030D-6E8A-4147-A177-3AD203B41FA5}">
                      <a16:colId xmlns:a16="http://schemas.microsoft.com/office/drawing/2014/main" xmlns="" val="20000"/>
                    </a:ext>
                  </a:extLst>
                </a:gridCol>
              </a:tblGrid>
              <a:tr h="405500">
                <a:tc>
                  <a:txBody>
                    <a:bodyPr/>
                    <a:lstStyle/>
                    <a:p>
                      <a:pPr marL="0" lvl="0" indent="0" rtl="0">
                        <a:spcBef>
                          <a:spcPts val="0"/>
                        </a:spcBef>
                        <a:spcAft>
                          <a:spcPts val="0"/>
                        </a:spcAft>
                        <a:buNone/>
                      </a:pPr>
                      <a:r>
                        <a:rPr lang="en-US" i="1"/>
                        <a:t>P</a:t>
                      </a:r>
                      <a:r>
                        <a:rPr lang="en-US"/>
                        <a:t>(</a:t>
                      </a:r>
                      <a:r>
                        <a:rPr lang="en-US" i="1"/>
                        <a:t>B</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bl>
          </a:graphicData>
        </a:graphic>
      </p:graphicFrame>
      <p:sp>
        <p:nvSpPr>
          <p:cNvPr id="1522" name="Google Shape;1522;p143"/>
          <p:cNvSpPr/>
          <p:nvPr/>
        </p:nvSpPr>
        <p:spPr>
          <a:xfrm>
            <a:off x="1153300" y="4749310"/>
            <a:ext cx="2703300" cy="45275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32328523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527"/>
        <p:cNvGrpSpPr/>
        <p:nvPr/>
      </p:nvGrpSpPr>
      <p:grpSpPr>
        <a:xfrm>
          <a:off x="0" y="0"/>
          <a:ext cx="0" cy="0"/>
          <a:chOff x="0" y="0"/>
          <a:chExt cx="0" cy="0"/>
        </a:xfrm>
      </p:grpSpPr>
      <p:sp>
        <p:nvSpPr>
          <p:cNvPr id="1528" name="Google Shape;1528;p144"/>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Direct Sampling</a:t>
            </a:r>
            <a:endParaRPr sz="3000" b="0" i="0" u="none" strike="noStrike" cap="none">
              <a:solidFill>
                <a:schemeClr val="dk2"/>
              </a:solidFill>
              <a:latin typeface="Arial Black"/>
              <a:ea typeface="Arial Black"/>
              <a:cs typeface="Arial Black"/>
              <a:sym typeface="Arial Black"/>
            </a:endParaRPr>
          </a:p>
        </p:txBody>
      </p:sp>
      <p:sp>
        <p:nvSpPr>
          <p:cNvPr id="1529" name="Google Shape;1529;p144"/>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117</a:t>
            </a:fld>
            <a:endParaRPr sz="2400" b="1">
              <a:solidFill>
                <a:schemeClr val="dk2"/>
              </a:solidFill>
              <a:latin typeface="Arial"/>
              <a:ea typeface="Arial"/>
              <a:cs typeface="Arial"/>
              <a:sym typeface="Arial"/>
            </a:endParaRPr>
          </a:p>
        </p:txBody>
      </p:sp>
      <p:sp>
        <p:nvSpPr>
          <p:cNvPr id="1530" name="Google Shape;1530;p144"/>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Sampling with no evidence</a:t>
            </a:r>
            <a:endParaRPr/>
          </a:p>
        </p:txBody>
      </p:sp>
      <p:sp>
        <p:nvSpPr>
          <p:cNvPr id="1531" name="Google Shape;1531;p144"/>
          <p:cNvSpPr/>
          <p:nvPr/>
        </p:nvSpPr>
        <p:spPr>
          <a:xfrm>
            <a:off x="20044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532" name="Google Shape;1532;p144"/>
          <p:cNvSpPr/>
          <p:nvPr/>
        </p:nvSpPr>
        <p:spPr>
          <a:xfrm>
            <a:off x="3856600" y="3663425"/>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533" name="Google Shape;1533;p144"/>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534" name="Google Shape;1534;p144"/>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535" name="Google Shape;1535;p144"/>
          <p:cNvCxnSpPr>
            <a:stCxn id="1532" idx="3"/>
            <a:endCxn id="1533"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536" name="Google Shape;1536;p144"/>
          <p:cNvCxnSpPr>
            <a:stCxn id="1532" idx="5"/>
            <a:endCxn id="1534"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537" name="Google Shape;1537;p144"/>
          <p:cNvSpPr/>
          <p:nvPr/>
        </p:nvSpPr>
        <p:spPr>
          <a:xfrm>
            <a:off x="57088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538" name="Google Shape;1538;p144"/>
          <p:cNvCxnSpPr>
            <a:stCxn id="1531" idx="5"/>
            <a:endCxn id="1532"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539" name="Google Shape;1539;p144"/>
          <p:cNvCxnSpPr>
            <a:stCxn id="1537" idx="4"/>
            <a:endCxn id="1532"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graphicFrame>
        <p:nvGraphicFramePr>
          <p:cNvPr id="1540" name="Google Shape;1540;p144"/>
          <p:cNvGraphicFramePr/>
          <p:nvPr/>
        </p:nvGraphicFramePr>
        <p:xfrm>
          <a:off x="1120350" y="2900425"/>
          <a:ext cx="2703375" cy="2285850"/>
        </p:xfrm>
        <a:graphic>
          <a:graphicData uri="http://schemas.openxmlformats.org/drawingml/2006/table">
            <a:tbl>
              <a:tblPr>
                <a:noFill/>
              </a:tblPr>
              <a:tblGrid>
                <a:gridCol w="901125">
                  <a:extLst>
                    <a:ext uri="{9D8B030D-6E8A-4147-A177-3AD203B41FA5}">
                      <a16:colId xmlns:a16="http://schemas.microsoft.com/office/drawing/2014/main" xmlns="" val="20000"/>
                    </a:ext>
                  </a:extLst>
                </a:gridCol>
                <a:gridCol w="901125">
                  <a:extLst>
                    <a:ext uri="{9D8B030D-6E8A-4147-A177-3AD203B41FA5}">
                      <a16:colId xmlns:a16="http://schemas.microsoft.com/office/drawing/2014/main" xmlns="" val="20001"/>
                    </a:ext>
                  </a:extLst>
                </a:gridCol>
                <a:gridCol w="901125">
                  <a:extLst>
                    <a:ext uri="{9D8B030D-6E8A-4147-A177-3AD203B41FA5}">
                      <a16:colId xmlns:a16="http://schemas.microsoft.com/office/drawing/2014/main" xmlns="" val="20002"/>
                    </a:ext>
                  </a:extLst>
                </a:gridCol>
              </a:tblGrid>
              <a:tr h="405500">
                <a:tc>
                  <a:txBody>
                    <a:bodyPr/>
                    <a:lstStyle/>
                    <a:p>
                      <a:pPr marL="0" lvl="0" indent="0">
                        <a:spcBef>
                          <a:spcPts val="0"/>
                        </a:spcBef>
                        <a:spcAft>
                          <a:spcPts val="0"/>
                        </a:spcAft>
                        <a:buNone/>
                      </a:pPr>
                      <a:endParaRPr/>
                    </a:p>
                  </a:txBody>
                  <a:tcPr marL="91425" marR="91425" marT="91425" marB="91425">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a:spcBef>
                          <a:spcPts val="0"/>
                        </a:spcBef>
                        <a:spcAft>
                          <a:spcPts val="0"/>
                        </a:spcAft>
                        <a:buNone/>
                      </a:pPr>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rtl="0">
                        <a:spcBef>
                          <a:spcPts val="0"/>
                        </a:spcBef>
                        <a:spcAft>
                          <a:spcPts val="0"/>
                        </a:spcAft>
                        <a:buNone/>
                      </a:pPr>
                      <a:r>
                        <a:rPr lang="en-US" i="1"/>
                        <a:t>P</a:t>
                      </a:r>
                      <a:r>
                        <a:rPr lang="en-US"/>
                        <a:t>(</a:t>
                      </a:r>
                      <a:r>
                        <a:rPr lang="en-US" i="1"/>
                        <a:t>A</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a:t>0.95</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0.94</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xmlns="" val="10002"/>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0.29</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xmlns="" val="10003"/>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xmlns="" val="10004"/>
                  </a:ext>
                </a:extLst>
              </a:tr>
            </a:tbl>
          </a:graphicData>
        </a:graphic>
      </p:graphicFrame>
      <p:graphicFrame>
        <p:nvGraphicFramePr>
          <p:cNvPr id="1541" name="Google Shape;1541;p144"/>
          <p:cNvGraphicFramePr/>
          <p:nvPr/>
        </p:nvGraphicFramePr>
        <p:xfrm>
          <a:off x="7625025" y="1209425"/>
          <a:ext cx="755425" cy="914340"/>
        </p:xfrm>
        <a:graphic>
          <a:graphicData uri="http://schemas.openxmlformats.org/drawingml/2006/table">
            <a:tbl>
              <a:tblPr>
                <a:noFill/>
              </a:tblPr>
              <a:tblGrid>
                <a:gridCol w="755425">
                  <a:extLst>
                    <a:ext uri="{9D8B030D-6E8A-4147-A177-3AD203B41FA5}">
                      <a16:colId xmlns:a16="http://schemas.microsoft.com/office/drawing/2014/main" xmlns="" val="20000"/>
                    </a:ext>
                  </a:extLst>
                </a:gridCol>
              </a:tblGrid>
              <a:tr h="405500">
                <a:tc>
                  <a:txBody>
                    <a:bodyPr/>
                    <a:lstStyle/>
                    <a:p>
                      <a:pPr marL="0" lvl="0" indent="0" rtl="0">
                        <a:spcBef>
                          <a:spcPts val="0"/>
                        </a:spcBef>
                        <a:spcAft>
                          <a:spcPts val="0"/>
                        </a:spcAft>
                        <a:buNone/>
                      </a:pPr>
                      <a:r>
                        <a:rPr lang="en-US" i="1"/>
                        <a:t>P</a:t>
                      </a:r>
                      <a:r>
                        <a:rPr lang="en-US"/>
                        <a:t>(</a:t>
                      </a:r>
                      <a:r>
                        <a:rPr lang="en-US" i="1"/>
                        <a:t>E</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a:t>0.002</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bl>
          </a:graphicData>
        </a:graphic>
      </p:graphicFrame>
      <p:graphicFrame>
        <p:nvGraphicFramePr>
          <p:cNvPr id="1542" name="Google Shape;1542;p144"/>
          <p:cNvGraphicFramePr/>
          <p:nvPr/>
        </p:nvGraphicFramePr>
        <p:xfrm>
          <a:off x="1096575" y="1818050"/>
          <a:ext cx="755425" cy="914340"/>
        </p:xfrm>
        <a:graphic>
          <a:graphicData uri="http://schemas.openxmlformats.org/drawingml/2006/table">
            <a:tbl>
              <a:tblPr>
                <a:noFill/>
              </a:tblPr>
              <a:tblGrid>
                <a:gridCol w="755425">
                  <a:extLst>
                    <a:ext uri="{9D8B030D-6E8A-4147-A177-3AD203B41FA5}">
                      <a16:colId xmlns:a16="http://schemas.microsoft.com/office/drawing/2014/main" xmlns="" val="20000"/>
                    </a:ext>
                  </a:extLst>
                </a:gridCol>
              </a:tblGrid>
              <a:tr h="405500">
                <a:tc>
                  <a:txBody>
                    <a:bodyPr/>
                    <a:lstStyle/>
                    <a:p>
                      <a:pPr marL="0" lvl="0" indent="0" rtl="0">
                        <a:spcBef>
                          <a:spcPts val="0"/>
                        </a:spcBef>
                        <a:spcAft>
                          <a:spcPts val="0"/>
                        </a:spcAft>
                        <a:buNone/>
                      </a:pPr>
                      <a:r>
                        <a:rPr lang="en-US" i="1"/>
                        <a:t>P</a:t>
                      </a:r>
                      <a:r>
                        <a:rPr lang="en-US"/>
                        <a:t>(</a:t>
                      </a:r>
                      <a:r>
                        <a:rPr lang="en-US" i="1"/>
                        <a:t>B</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bl>
          </a:graphicData>
        </a:graphic>
      </p:graphicFrame>
      <p:sp>
        <p:nvSpPr>
          <p:cNvPr id="1543" name="Google Shape;1543;p144"/>
          <p:cNvSpPr/>
          <p:nvPr/>
        </p:nvSpPr>
        <p:spPr>
          <a:xfrm>
            <a:off x="1136863" y="4745319"/>
            <a:ext cx="2703300" cy="440955"/>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0517403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548"/>
        <p:cNvGrpSpPr/>
        <p:nvPr/>
      </p:nvGrpSpPr>
      <p:grpSpPr>
        <a:xfrm>
          <a:off x="0" y="0"/>
          <a:ext cx="0" cy="0"/>
          <a:chOff x="0" y="0"/>
          <a:chExt cx="0" cy="0"/>
        </a:xfrm>
      </p:grpSpPr>
      <p:sp>
        <p:nvSpPr>
          <p:cNvPr id="1549" name="Google Shape;1549;p145"/>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Direct Sampling</a:t>
            </a:r>
            <a:endParaRPr sz="3000" b="0" i="0" u="none" strike="noStrike" cap="none">
              <a:solidFill>
                <a:schemeClr val="dk2"/>
              </a:solidFill>
              <a:latin typeface="Arial Black"/>
              <a:ea typeface="Arial Black"/>
              <a:cs typeface="Arial Black"/>
              <a:sym typeface="Arial Black"/>
            </a:endParaRPr>
          </a:p>
        </p:txBody>
      </p:sp>
      <p:sp>
        <p:nvSpPr>
          <p:cNvPr id="1550" name="Google Shape;1550;p145"/>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118</a:t>
            </a:fld>
            <a:endParaRPr sz="2400" b="1">
              <a:solidFill>
                <a:schemeClr val="dk2"/>
              </a:solidFill>
              <a:latin typeface="Arial"/>
              <a:ea typeface="Arial"/>
              <a:cs typeface="Arial"/>
              <a:sym typeface="Arial"/>
            </a:endParaRPr>
          </a:p>
        </p:txBody>
      </p:sp>
      <p:sp>
        <p:nvSpPr>
          <p:cNvPr id="1551" name="Google Shape;1551;p145"/>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Sampling with no evidence</a:t>
            </a:r>
            <a:endParaRPr/>
          </a:p>
        </p:txBody>
      </p:sp>
      <p:sp>
        <p:nvSpPr>
          <p:cNvPr id="1552" name="Google Shape;1552;p145"/>
          <p:cNvSpPr/>
          <p:nvPr/>
        </p:nvSpPr>
        <p:spPr>
          <a:xfrm>
            <a:off x="20044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553" name="Google Shape;1553;p145"/>
          <p:cNvSpPr/>
          <p:nvPr/>
        </p:nvSpPr>
        <p:spPr>
          <a:xfrm>
            <a:off x="3856600" y="3663425"/>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554" name="Google Shape;1554;p145"/>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555" name="Google Shape;1555;p145"/>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556" name="Google Shape;1556;p145"/>
          <p:cNvCxnSpPr>
            <a:stCxn id="1553" idx="3"/>
            <a:endCxn id="1554"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557" name="Google Shape;1557;p145"/>
          <p:cNvCxnSpPr>
            <a:stCxn id="1553" idx="5"/>
            <a:endCxn id="1555"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558" name="Google Shape;1558;p145"/>
          <p:cNvSpPr/>
          <p:nvPr/>
        </p:nvSpPr>
        <p:spPr>
          <a:xfrm>
            <a:off x="57088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559" name="Google Shape;1559;p145"/>
          <p:cNvCxnSpPr>
            <a:stCxn id="1552" idx="5"/>
            <a:endCxn id="1553"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560" name="Google Shape;1560;p145"/>
          <p:cNvCxnSpPr>
            <a:stCxn id="1558" idx="4"/>
            <a:endCxn id="1553"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graphicFrame>
        <p:nvGraphicFramePr>
          <p:cNvPr id="1561" name="Google Shape;1561;p145"/>
          <p:cNvGraphicFramePr/>
          <p:nvPr/>
        </p:nvGraphicFramePr>
        <p:xfrm>
          <a:off x="1120350" y="2900425"/>
          <a:ext cx="2703375" cy="2285850"/>
        </p:xfrm>
        <a:graphic>
          <a:graphicData uri="http://schemas.openxmlformats.org/drawingml/2006/table">
            <a:tbl>
              <a:tblPr>
                <a:noFill/>
              </a:tblPr>
              <a:tblGrid>
                <a:gridCol w="901125">
                  <a:extLst>
                    <a:ext uri="{9D8B030D-6E8A-4147-A177-3AD203B41FA5}">
                      <a16:colId xmlns:a16="http://schemas.microsoft.com/office/drawing/2014/main" xmlns="" val="20000"/>
                    </a:ext>
                  </a:extLst>
                </a:gridCol>
                <a:gridCol w="901125">
                  <a:extLst>
                    <a:ext uri="{9D8B030D-6E8A-4147-A177-3AD203B41FA5}">
                      <a16:colId xmlns:a16="http://schemas.microsoft.com/office/drawing/2014/main" xmlns="" val="20001"/>
                    </a:ext>
                  </a:extLst>
                </a:gridCol>
                <a:gridCol w="901125">
                  <a:extLst>
                    <a:ext uri="{9D8B030D-6E8A-4147-A177-3AD203B41FA5}">
                      <a16:colId xmlns:a16="http://schemas.microsoft.com/office/drawing/2014/main" xmlns="" val="20002"/>
                    </a:ext>
                  </a:extLst>
                </a:gridCol>
              </a:tblGrid>
              <a:tr h="405500">
                <a:tc>
                  <a:txBody>
                    <a:bodyPr/>
                    <a:lstStyle/>
                    <a:p>
                      <a:pPr marL="0" lvl="0" indent="0">
                        <a:spcBef>
                          <a:spcPts val="0"/>
                        </a:spcBef>
                        <a:spcAft>
                          <a:spcPts val="0"/>
                        </a:spcAft>
                        <a:buNone/>
                      </a:pPr>
                      <a:endParaRPr/>
                    </a:p>
                  </a:txBody>
                  <a:tcPr marL="91425" marR="91425" marT="91425" marB="91425">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a:spcBef>
                          <a:spcPts val="0"/>
                        </a:spcBef>
                        <a:spcAft>
                          <a:spcPts val="0"/>
                        </a:spcAft>
                        <a:buNone/>
                      </a:pPr>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rtl="0">
                        <a:spcBef>
                          <a:spcPts val="0"/>
                        </a:spcBef>
                        <a:spcAft>
                          <a:spcPts val="0"/>
                        </a:spcAft>
                        <a:buNone/>
                      </a:pPr>
                      <a:r>
                        <a:rPr lang="en-US" i="1"/>
                        <a:t>P</a:t>
                      </a:r>
                      <a:r>
                        <a:rPr lang="en-US"/>
                        <a:t>(</a:t>
                      </a:r>
                      <a:r>
                        <a:rPr lang="en-US" i="1"/>
                        <a:t>A</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a:t>0.95</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0.94</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xmlns="" val="10002"/>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0.29</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xmlns="" val="10003"/>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xmlns="" val="10004"/>
                  </a:ext>
                </a:extLst>
              </a:tr>
            </a:tbl>
          </a:graphicData>
        </a:graphic>
      </p:graphicFrame>
      <p:graphicFrame>
        <p:nvGraphicFramePr>
          <p:cNvPr id="1562" name="Google Shape;1562;p145"/>
          <p:cNvGraphicFramePr/>
          <p:nvPr/>
        </p:nvGraphicFramePr>
        <p:xfrm>
          <a:off x="7625025" y="1209425"/>
          <a:ext cx="755425" cy="914340"/>
        </p:xfrm>
        <a:graphic>
          <a:graphicData uri="http://schemas.openxmlformats.org/drawingml/2006/table">
            <a:tbl>
              <a:tblPr>
                <a:noFill/>
              </a:tblPr>
              <a:tblGrid>
                <a:gridCol w="755425">
                  <a:extLst>
                    <a:ext uri="{9D8B030D-6E8A-4147-A177-3AD203B41FA5}">
                      <a16:colId xmlns:a16="http://schemas.microsoft.com/office/drawing/2014/main" xmlns="" val="20000"/>
                    </a:ext>
                  </a:extLst>
                </a:gridCol>
              </a:tblGrid>
              <a:tr h="405500">
                <a:tc>
                  <a:txBody>
                    <a:bodyPr/>
                    <a:lstStyle/>
                    <a:p>
                      <a:pPr marL="0" lvl="0" indent="0" rtl="0">
                        <a:spcBef>
                          <a:spcPts val="0"/>
                        </a:spcBef>
                        <a:spcAft>
                          <a:spcPts val="0"/>
                        </a:spcAft>
                        <a:buNone/>
                      </a:pPr>
                      <a:r>
                        <a:rPr lang="en-US" i="1"/>
                        <a:t>P</a:t>
                      </a:r>
                      <a:r>
                        <a:rPr lang="en-US"/>
                        <a:t>(</a:t>
                      </a:r>
                      <a:r>
                        <a:rPr lang="en-US" i="1"/>
                        <a:t>E</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a:t>0.002</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bl>
          </a:graphicData>
        </a:graphic>
      </p:graphicFrame>
      <p:graphicFrame>
        <p:nvGraphicFramePr>
          <p:cNvPr id="1563" name="Google Shape;1563;p145"/>
          <p:cNvGraphicFramePr/>
          <p:nvPr/>
        </p:nvGraphicFramePr>
        <p:xfrm>
          <a:off x="1096575" y="1818050"/>
          <a:ext cx="755425" cy="914340"/>
        </p:xfrm>
        <a:graphic>
          <a:graphicData uri="http://schemas.openxmlformats.org/drawingml/2006/table">
            <a:tbl>
              <a:tblPr>
                <a:noFill/>
              </a:tblPr>
              <a:tblGrid>
                <a:gridCol w="755425">
                  <a:extLst>
                    <a:ext uri="{9D8B030D-6E8A-4147-A177-3AD203B41FA5}">
                      <a16:colId xmlns:a16="http://schemas.microsoft.com/office/drawing/2014/main" xmlns="" val="20000"/>
                    </a:ext>
                  </a:extLst>
                </a:gridCol>
              </a:tblGrid>
              <a:tr h="405500">
                <a:tc>
                  <a:txBody>
                    <a:bodyPr/>
                    <a:lstStyle/>
                    <a:p>
                      <a:pPr marL="0" lvl="0" indent="0" rtl="0">
                        <a:spcBef>
                          <a:spcPts val="0"/>
                        </a:spcBef>
                        <a:spcAft>
                          <a:spcPts val="0"/>
                        </a:spcAft>
                        <a:buNone/>
                      </a:pPr>
                      <a:r>
                        <a:rPr lang="en-US" i="1"/>
                        <a:t>P</a:t>
                      </a:r>
                      <a:r>
                        <a:rPr lang="en-US"/>
                        <a:t>(</a:t>
                      </a:r>
                      <a:r>
                        <a:rPr lang="en-US" i="1"/>
                        <a:t>B</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bl>
          </a:graphicData>
        </a:graphic>
      </p:graphicFrame>
      <p:graphicFrame>
        <p:nvGraphicFramePr>
          <p:cNvPr id="1564" name="Google Shape;1564;p145"/>
          <p:cNvGraphicFramePr/>
          <p:nvPr/>
        </p:nvGraphicFramePr>
        <p:xfrm>
          <a:off x="364925" y="5402850"/>
          <a:ext cx="1510850" cy="1371510"/>
        </p:xfrm>
        <a:graphic>
          <a:graphicData uri="http://schemas.openxmlformats.org/drawingml/2006/table">
            <a:tbl>
              <a:tblPr>
                <a:noFill/>
              </a:tblPr>
              <a:tblGrid>
                <a:gridCol w="755425">
                  <a:extLst>
                    <a:ext uri="{9D8B030D-6E8A-4147-A177-3AD203B41FA5}">
                      <a16:colId xmlns:a16="http://schemas.microsoft.com/office/drawing/2014/main" xmlns="" val="20000"/>
                    </a:ext>
                  </a:extLst>
                </a:gridCol>
                <a:gridCol w="755425">
                  <a:extLst>
                    <a:ext uri="{9D8B030D-6E8A-4147-A177-3AD203B41FA5}">
                      <a16:colId xmlns:a16="http://schemas.microsoft.com/office/drawing/2014/main" xmlns="" val="20001"/>
                    </a:ext>
                  </a:extLst>
                </a:gridCol>
              </a:tblGrid>
              <a:tr h="405500">
                <a:tc>
                  <a:txBody>
                    <a:bodyPr/>
                    <a:lstStyle/>
                    <a:p>
                      <a:pPr marL="0" lvl="0" indent="0" rtl="0">
                        <a:spcBef>
                          <a:spcPts val="0"/>
                        </a:spcBef>
                        <a:spcAft>
                          <a:spcPts val="0"/>
                        </a:spcAft>
                        <a:buNone/>
                      </a:pPr>
                      <a:endParaRPr/>
                    </a:p>
                  </a:txBody>
                  <a:tcPr marL="91425" marR="91425" marT="91425" marB="91425">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rtl="0">
                        <a:spcBef>
                          <a:spcPts val="0"/>
                        </a:spcBef>
                        <a:spcAft>
                          <a:spcPts val="0"/>
                        </a:spcAft>
                        <a:buNone/>
                      </a:pPr>
                      <a:r>
                        <a:rPr lang="en-US" i="1"/>
                        <a:t>P</a:t>
                      </a:r>
                      <a:r>
                        <a:rPr lang="en-US"/>
                        <a:t>(</a:t>
                      </a:r>
                      <a:r>
                        <a:rPr lang="en-US" i="1"/>
                        <a:t>J</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i="1">
                          <a:solidFill>
                            <a:schemeClr val="dk1"/>
                          </a:solidFill>
                        </a:rPr>
                        <a:t>A</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a:t>0.90</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r h="405500">
                <a:tc>
                  <a:txBody>
                    <a:bodyPr/>
                    <a:lstStyle/>
                    <a:p>
                      <a:pPr marL="0" lvl="0" indent="0" rtl="0">
                        <a:spcBef>
                          <a:spcPts val="0"/>
                        </a:spcBef>
                        <a:spcAft>
                          <a:spcPts val="0"/>
                        </a:spcAft>
                        <a:buNone/>
                      </a:pPr>
                      <a:r>
                        <a:rPr lang="en-US" i="1">
                          <a:solidFill>
                            <a:schemeClr val="dk1"/>
                          </a:solidFill>
                        </a:rPr>
                        <a:t>¬A</a:t>
                      </a:r>
                      <a:endParaRPr i="1"/>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0.05</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xmlns="" val="10002"/>
                  </a:ext>
                </a:extLst>
              </a:tr>
            </a:tbl>
          </a:graphicData>
        </a:graphic>
      </p:graphicFrame>
      <p:sp>
        <p:nvSpPr>
          <p:cNvPr id="1565" name="Google Shape;1565;p145"/>
          <p:cNvSpPr/>
          <p:nvPr/>
        </p:nvSpPr>
        <p:spPr>
          <a:xfrm>
            <a:off x="387260" y="6345503"/>
            <a:ext cx="1510800" cy="3804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9197665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570"/>
        <p:cNvGrpSpPr/>
        <p:nvPr/>
      </p:nvGrpSpPr>
      <p:grpSpPr>
        <a:xfrm>
          <a:off x="0" y="0"/>
          <a:ext cx="0" cy="0"/>
          <a:chOff x="0" y="0"/>
          <a:chExt cx="0" cy="0"/>
        </a:xfrm>
      </p:grpSpPr>
      <p:sp>
        <p:nvSpPr>
          <p:cNvPr id="1571" name="Google Shape;1571;p146"/>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Direct Sampling</a:t>
            </a:r>
            <a:endParaRPr sz="3000" b="0" i="0" u="none" strike="noStrike" cap="none">
              <a:solidFill>
                <a:schemeClr val="dk2"/>
              </a:solidFill>
              <a:latin typeface="Arial Black"/>
              <a:ea typeface="Arial Black"/>
              <a:cs typeface="Arial Black"/>
              <a:sym typeface="Arial Black"/>
            </a:endParaRPr>
          </a:p>
        </p:txBody>
      </p:sp>
      <p:sp>
        <p:nvSpPr>
          <p:cNvPr id="1572" name="Google Shape;1572;p146"/>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119</a:t>
            </a:fld>
            <a:endParaRPr sz="2400" b="1">
              <a:solidFill>
                <a:schemeClr val="dk2"/>
              </a:solidFill>
              <a:latin typeface="Arial"/>
              <a:ea typeface="Arial"/>
              <a:cs typeface="Arial"/>
              <a:sym typeface="Arial"/>
            </a:endParaRPr>
          </a:p>
        </p:txBody>
      </p:sp>
      <p:sp>
        <p:nvSpPr>
          <p:cNvPr id="1573" name="Google Shape;1573;p146"/>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Sampling with no evidence</a:t>
            </a:r>
            <a:endParaRPr/>
          </a:p>
        </p:txBody>
      </p:sp>
      <p:sp>
        <p:nvSpPr>
          <p:cNvPr id="1574" name="Google Shape;1574;p146"/>
          <p:cNvSpPr/>
          <p:nvPr/>
        </p:nvSpPr>
        <p:spPr>
          <a:xfrm>
            <a:off x="20044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575" name="Google Shape;1575;p146"/>
          <p:cNvSpPr/>
          <p:nvPr/>
        </p:nvSpPr>
        <p:spPr>
          <a:xfrm>
            <a:off x="3856600" y="3663425"/>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576" name="Google Shape;1576;p146"/>
          <p:cNvSpPr/>
          <p:nvPr/>
        </p:nvSpPr>
        <p:spPr>
          <a:xfrm>
            <a:off x="2004400" y="57892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577" name="Google Shape;1577;p146"/>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578" name="Google Shape;1578;p146"/>
          <p:cNvCxnSpPr>
            <a:stCxn id="1575" idx="3"/>
            <a:endCxn id="1576"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579" name="Google Shape;1579;p146"/>
          <p:cNvCxnSpPr>
            <a:stCxn id="1575" idx="5"/>
            <a:endCxn id="1577"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580" name="Google Shape;1580;p146"/>
          <p:cNvSpPr/>
          <p:nvPr/>
        </p:nvSpPr>
        <p:spPr>
          <a:xfrm>
            <a:off x="57088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581" name="Google Shape;1581;p146"/>
          <p:cNvCxnSpPr>
            <a:stCxn id="1574" idx="5"/>
            <a:endCxn id="1575"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582" name="Google Shape;1582;p146"/>
          <p:cNvCxnSpPr>
            <a:stCxn id="1580" idx="4"/>
            <a:endCxn id="1575"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graphicFrame>
        <p:nvGraphicFramePr>
          <p:cNvPr id="1583" name="Google Shape;1583;p146"/>
          <p:cNvGraphicFramePr/>
          <p:nvPr/>
        </p:nvGraphicFramePr>
        <p:xfrm>
          <a:off x="1120350" y="2900425"/>
          <a:ext cx="2703375" cy="2285850"/>
        </p:xfrm>
        <a:graphic>
          <a:graphicData uri="http://schemas.openxmlformats.org/drawingml/2006/table">
            <a:tbl>
              <a:tblPr>
                <a:noFill/>
              </a:tblPr>
              <a:tblGrid>
                <a:gridCol w="901125">
                  <a:extLst>
                    <a:ext uri="{9D8B030D-6E8A-4147-A177-3AD203B41FA5}">
                      <a16:colId xmlns:a16="http://schemas.microsoft.com/office/drawing/2014/main" xmlns="" val="20000"/>
                    </a:ext>
                  </a:extLst>
                </a:gridCol>
                <a:gridCol w="901125">
                  <a:extLst>
                    <a:ext uri="{9D8B030D-6E8A-4147-A177-3AD203B41FA5}">
                      <a16:colId xmlns:a16="http://schemas.microsoft.com/office/drawing/2014/main" xmlns="" val="20001"/>
                    </a:ext>
                  </a:extLst>
                </a:gridCol>
                <a:gridCol w="901125">
                  <a:extLst>
                    <a:ext uri="{9D8B030D-6E8A-4147-A177-3AD203B41FA5}">
                      <a16:colId xmlns:a16="http://schemas.microsoft.com/office/drawing/2014/main" xmlns="" val="20002"/>
                    </a:ext>
                  </a:extLst>
                </a:gridCol>
              </a:tblGrid>
              <a:tr h="405500">
                <a:tc>
                  <a:txBody>
                    <a:bodyPr/>
                    <a:lstStyle/>
                    <a:p>
                      <a:pPr marL="0" lvl="0" indent="0">
                        <a:spcBef>
                          <a:spcPts val="0"/>
                        </a:spcBef>
                        <a:spcAft>
                          <a:spcPts val="0"/>
                        </a:spcAft>
                        <a:buNone/>
                      </a:pPr>
                      <a:endParaRPr/>
                    </a:p>
                  </a:txBody>
                  <a:tcPr marL="91425" marR="91425" marT="91425" marB="91425">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a:spcBef>
                          <a:spcPts val="0"/>
                        </a:spcBef>
                        <a:spcAft>
                          <a:spcPts val="0"/>
                        </a:spcAft>
                        <a:buNone/>
                      </a:pPr>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rtl="0">
                        <a:spcBef>
                          <a:spcPts val="0"/>
                        </a:spcBef>
                        <a:spcAft>
                          <a:spcPts val="0"/>
                        </a:spcAft>
                        <a:buNone/>
                      </a:pPr>
                      <a:r>
                        <a:rPr lang="en-US" i="1"/>
                        <a:t>P</a:t>
                      </a:r>
                      <a:r>
                        <a:rPr lang="en-US"/>
                        <a:t>(</a:t>
                      </a:r>
                      <a:r>
                        <a:rPr lang="en-US" i="1"/>
                        <a:t>A</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a:t>0.95</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0.94</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xmlns="" val="10002"/>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0.29</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xmlns="" val="10003"/>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xmlns="" val="10004"/>
                  </a:ext>
                </a:extLst>
              </a:tr>
            </a:tbl>
          </a:graphicData>
        </a:graphic>
      </p:graphicFrame>
      <p:graphicFrame>
        <p:nvGraphicFramePr>
          <p:cNvPr id="1584" name="Google Shape;1584;p146"/>
          <p:cNvGraphicFramePr/>
          <p:nvPr/>
        </p:nvGraphicFramePr>
        <p:xfrm>
          <a:off x="7625025" y="1209425"/>
          <a:ext cx="755425" cy="914340"/>
        </p:xfrm>
        <a:graphic>
          <a:graphicData uri="http://schemas.openxmlformats.org/drawingml/2006/table">
            <a:tbl>
              <a:tblPr>
                <a:noFill/>
              </a:tblPr>
              <a:tblGrid>
                <a:gridCol w="755425">
                  <a:extLst>
                    <a:ext uri="{9D8B030D-6E8A-4147-A177-3AD203B41FA5}">
                      <a16:colId xmlns:a16="http://schemas.microsoft.com/office/drawing/2014/main" xmlns="" val="20000"/>
                    </a:ext>
                  </a:extLst>
                </a:gridCol>
              </a:tblGrid>
              <a:tr h="405500">
                <a:tc>
                  <a:txBody>
                    <a:bodyPr/>
                    <a:lstStyle/>
                    <a:p>
                      <a:pPr marL="0" lvl="0" indent="0" rtl="0">
                        <a:spcBef>
                          <a:spcPts val="0"/>
                        </a:spcBef>
                        <a:spcAft>
                          <a:spcPts val="0"/>
                        </a:spcAft>
                        <a:buNone/>
                      </a:pPr>
                      <a:r>
                        <a:rPr lang="en-US" i="1"/>
                        <a:t>P</a:t>
                      </a:r>
                      <a:r>
                        <a:rPr lang="en-US"/>
                        <a:t>(</a:t>
                      </a:r>
                      <a:r>
                        <a:rPr lang="en-US" i="1"/>
                        <a:t>E</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a:t>0.002</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bl>
          </a:graphicData>
        </a:graphic>
      </p:graphicFrame>
      <p:graphicFrame>
        <p:nvGraphicFramePr>
          <p:cNvPr id="1585" name="Google Shape;1585;p146"/>
          <p:cNvGraphicFramePr/>
          <p:nvPr/>
        </p:nvGraphicFramePr>
        <p:xfrm>
          <a:off x="1096575" y="1818050"/>
          <a:ext cx="755425" cy="914340"/>
        </p:xfrm>
        <a:graphic>
          <a:graphicData uri="http://schemas.openxmlformats.org/drawingml/2006/table">
            <a:tbl>
              <a:tblPr>
                <a:noFill/>
              </a:tblPr>
              <a:tblGrid>
                <a:gridCol w="755425">
                  <a:extLst>
                    <a:ext uri="{9D8B030D-6E8A-4147-A177-3AD203B41FA5}">
                      <a16:colId xmlns:a16="http://schemas.microsoft.com/office/drawing/2014/main" xmlns="" val="20000"/>
                    </a:ext>
                  </a:extLst>
                </a:gridCol>
              </a:tblGrid>
              <a:tr h="405500">
                <a:tc>
                  <a:txBody>
                    <a:bodyPr/>
                    <a:lstStyle/>
                    <a:p>
                      <a:pPr marL="0" lvl="0" indent="0" rtl="0">
                        <a:spcBef>
                          <a:spcPts val="0"/>
                        </a:spcBef>
                        <a:spcAft>
                          <a:spcPts val="0"/>
                        </a:spcAft>
                        <a:buNone/>
                      </a:pPr>
                      <a:r>
                        <a:rPr lang="en-US" i="1"/>
                        <a:t>P</a:t>
                      </a:r>
                      <a:r>
                        <a:rPr lang="en-US"/>
                        <a:t>(</a:t>
                      </a:r>
                      <a:r>
                        <a:rPr lang="en-US" i="1"/>
                        <a:t>B</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bl>
          </a:graphicData>
        </a:graphic>
      </p:graphicFrame>
      <p:graphicFrame>
        <p:nvGraphicFramePr>
          <p:cNvPr id="1586" name="Google Shape;1586;p146"/>
          <p:cNvGraphicFramePr/>
          <p:nvPr/>
        </p:nvGraphicFramePr>
        <p:xfrm>
          <a:off x="364925" y="5402850"/>
          <a:ext cx="1510850" cy="1371510"/>
        </p:xfrm>
        <a:graphic>
          <a:graphicData uri="http://schemas.openxmlformats.org/drawingml/2006/table">
            <a:tbl>
              <a:tblPr>
                <a:noFill/>
              </a:tblPr>
              <a:tblGrid>
                <a:gridCol w="755425">
                  <a:extLst>
                    <a:ext uri="{9D8B030D-6E8A-4147-A177-3AD203B41FA5}">
                      <a16:colId xmlns:a16="http://schemas.microsoft.com/office/drawing/2014/main" xmlns="" val="20000"/>
                    </a:ext>
                  </a:extLst>
                </a:gridCol>
                <a:gridCol w="755425">
                  <a:extLst>
                    <a:ext uri="{9D8B030D-6E8A-4147-A177-3AD203B41FA5}">
                      <a16:colId xmlns:a16="http://schemas.microsoft.com/office/drawing/2014/main" xmlns="" val="20001"/>
                    </a:ext>
                  </a:extLst>
                </a:gridCol>
              </a:tblGrid>
              <a:tr h="405500">
                <a:tc>
                  <a:txBody>
                    <a:bodyPr/>
                    <a:lstStyle/>
                    <a:p>
                      <a:pPr marL="0" lvl="0" indent="0" rtl="0">
                        <a:spcBef>
                          <a:spcPts val="0"/>
                        </a:spcBef>
                        <a:spcAft>
                          <a:spcPts val="0"/>
                        </a:spcAft>
                        <a:buNone/>
                      </a:pPr>
                      <a:endParaRPr/>
                    </a:p>
                  </a:txBody>
                  <a:tcPr marL="91425" marR="91425" marT="91425" marB="91425">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rtl="0">
                        <a:spcBef>
                          <a:spcPts val="0"/>
                        </a:spcBef>
                        <a:spcAft>
                          <a:spcPts val="0"/>
                        </a:spcAft>
                        <a:buNone/>
                      </a:pPr>
                      <a:r>
                        <a:rPr lang="en-US" i="1"/>
                        <a:t>P</a:t>
                      </a:r>
                      <a:r>
                        <a:rPr lang="en-US"/>
                        <a:t>(</a:t>
                      </a:r>
                      <a:r>
                        <a:rPr lang="en-US" i="1"/>
                        <a:t>J</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i="1">
                          <a:solidFill>
                            <a:schemeClr val="dk1"/>
                          </a:solidFill>
                        </a:rPr>
                        <a:t>A</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a:t>0.90</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r h="405500">
                <a:tc>
                  <a:txBody>
                    <a:bodyPr/>
                    <a:lstStyle/>
                    <a:p>
                      <a:pPr marL="0" lvl="0" indent="0" rtl="0">
                        <a:spcBef>
                          <a:spcPts val="0"/>
                        </a:spcBef>
                        <a:spcAft>
                          <a:spcPts val="0"/>
                        </a:spcAft>
                        <a:buNone/>
                      </a:pPr>
                      <a:r>
                        <a:rPr lang="en-US" i="1">
                          <a:solidFill>
                            <a:schemeClr val="dk1"/>
                          </a:solidFill>
                        </a:rPr>
                        <a:t>¬A</a:t>
                      </a:r>
                      <a:endParaRPr i="1"/>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0.05</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xmlns="" val="10002"/>
                  </a:ext>
                </a:extLst>
              </a:tr>
            </a:tbl>
          </a:graphicData>
        </a:graphic>
      </p:graphicFrame>
      <p:sp>
        <p:nvSpPr>
          <p:cNvPr id="1587" name="Google Shape;1587;p146"/>
          <p:cNvSpPr/>
          <p:nvPr/>
        </p:nvSpPr>
        <p:spPr>
          <a:xfrm>
            <a:off x="357982" y="6345503"/>
            <a:ext cx="1510800" cy="3804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08571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14177BC0-8939-104D-9BE5-FC9A39E9E8E2}" type="slidenum">
              <a:rPr lang="en-US">
                <a:uFillTx/>
              </a:rPr>
              <a:pPr/>
              <a:t>12</a:t>
            </a:fld>
            <a:endParaRPr lang="en-US" dirty="0">
              <a:uFillTx/>
            </a:endParaRPr>
          </a:p>
        </p:txBody>
      </p:sp>
      <p:sp>
        <p:nvSpPr>
          <p:cNvPr id="1504258" name="Rectangle 2"/>
          <p:cNvSpPr>
            <a:spLocks noGrp="1" noChangeArrowheads="1"/>
          </p:cNvSpPr>
          <p:nvPr>
            <p:ph type="title"/>
          </p:nvPr>
        </p:nvSpPr>
        <p:spPr>
          <a:xfrm>
            <a:off x="733425" y="0"/>
            <a:ext cx="7772400" cy="1022350"/>
          </a:xfrm>
        </p:spPr>
        <p:txBody>
          <a:bodyPr/>
          <a:lstStyle/>
          <a:p>
            <a:r>
              <a:rPr lang="en-US" sz="4000" dirty="0">
                <a:uFillTx/>
              </a:rPr>
              <a:t>More on Probability</a:t>
            </a:r>
          </a:p>
        </p:txBody>
      </p:sp>
      <p:sp>
        <p:nvSpPr>
          <p:cNvPr id="1504259" name="Rectangle 3"/>
          <p:cNvSpPr>
            <a:spLocks noGrp="1" noChangeArrowheads="1"/>
          </p:cNvSpPr>
          <p:nvPr>
            <p:ph type="body" idx="1"/>
          </p:nvPr>
        </p:nvSpPr>
        <p:spPr>
          <a:xfrm>
            <a:off x="490538" y="957263"/>
            <a:ext cx="8378825" cy="5480050"/>
          </a:xfrm>
        </p:spPr>
        <p:txBody>
          <a:bodyPr>
            <a:normAutofit fontScale="92500" lnSpcReduction="10000"/>
          </a:bodyPr>
          <a:lstStyle/>
          <a:p>
            <a:pPr>
              <a:lnSpc>
                <a:spcPct val="90000"/>
              </a:lnSpc>
            </a:pPr>
            <a:r>
              <a:rPr lang="en-US" sz="2400" dirty="0">
                <a:uFillTx/>
              </a:rPr>
              <a:t>P(</a:t>
            </a:r>
            <a:r>
              <a:rPr lang="en-US" sz="2400" i="1" dirty="0" err="1">
                <a:uFillTx/>
              </a:rPr>
              <a:t>x</a:t>
            </a:r>
            <a:r>
              <a:rPr lang="en-US" sz="2400" dirty="0" err="1">
                <a:uFillTx/>
                <a:sym typeface="Symbol" charset="2"/>
              </a:rPr>
              <a:t></a:t>
            </a:r>
            <a:r>
              <a:rPr lang="en-US" sz="2400" i="1" dirty="0" err="1">
                <a:uFillTx/>
                <a:sym typeface="Symbol" charset="2"/>
              </a:rPr>
              <a:t>y</a:t>
            </a:r>
            <a:r>
              <a:rPr lang="en-US" sz="2400" dirty="0">
                <a:uFillTx/>
                <a:sym typeface="Symbol" charset="2"/>
              </a:rPr>
              <a:t>)=P(</a:t>
            </a:r>
            <a:r>
              <a:rPr lang="en-US" sz="2400" i="1" dirty="0">
                <a:uFillTx/>
                <a:sym typeface="Symbol" charset="2"/>
              </a:rPr>
              <a:t>x</a:t>
            </a:r>
            <a:r>
              <a:rPr lang="en-US" sz="2400" dirty="0">
                <a:uFillTx/>
                <a:sym typeface="Symbol" charset="2"/>
              </a:rPr>
              <a:t>)P(</a:t>
            </a:r>
            <a:r>
              <a:rPr lang="en-US" sz="2400" i="1" dirty="0">
                <a:uFillTx/>
                <a:sym typeface="Symbol" charset="2"/>
              </a:rPr>
              <a:t>y</a:t>
            </a:r>
            <a:r>
              <a:rPr lang="en-US" sz="2400" dirty="0">
                <a:uFillTx/>
                <a:sym typeface="Symbol" charset="2"/>
              </a:rPr>
              <a:t>) i</a:t>
            </a:r>
            <a:r>
              <a:rPr lang="en-US" sz="2400" dirty="0">
                <a:uFillTx/>
              </a:rPr>
              <a:t>f </a:t>
            </a:r>
            <a:r>
              <a:rPr lang="en-US" sz="2400" i="1" dirty="0">
                <a:uFillTx/>
              </a:rPr>
              <a:t>x</a:t>
            </a:r>
            <a:r>
              <a:rPr lang="en-US" sz="2400" dirty="0">
                <a:uFillTx/>
              </a:rPr>
              <a:t> and </a:t>
            </a:r>
            <a:r>
              <a:rPr lang="en-US" sz="2400" i="1" dirty="0">
                <a:uFillTx/>
              </a:rPr>
              <a:t>y</a:t>
            </a:r>
            <a:r>
              <a:rPr lang="en-US" sz="2400" dirty="0">
                <a:uFillTx/>
              </a:rPr>
              <a:t> are </a:t>
            </a:r>
            <a:r>
              <a:rPr lang="en-US" sz="2400" i="1" dirty="0">
                <a:uFillTx/>
              </a:rPr>
              <a:t>independent</a:t>
            </a:r>
          </a:p>
          <a:p>
            <a:pPr lvl="1">
              <a:lnSpc>
                <a:spcPct val="90000"/>
              </a:lnSpc>
            </a:pPr>
            <a:r>
              <a:rPr lang="en-US" sz="2000" dirty="0">
                <a:uFillTx/>
                <a:sym typeface="Symbol" charset="2"/>
              </a:rPr>
              <a:t>P(</a:t>
            </a:r>
            <a:r>
              <a:rPr lang="en-US" sz="2000" i="1" dirty="0">
                <a:uFillTx/>
                <a:sym typeface="Symbol" charset="2"/>
              </a:rPr>
              <a:t>heads</a:t>
            </a:r>
            <a:r>
              <a:rPr lang="en-US" sz="2000" baseline="30000" dirty="0">
                <a:uFillTx/>
                <a:sym typeface="Symbol" charset="2"/>
              </a:rPr>
              <a:t>1</a:t>
            </a:r>
            <a:r>
              <a:rPr lang="en-US" sz="2000" dirty="0">
                <a:uFillTx/>
                <a:sym typeface="Symbol" charset="2"/>
              </a:rPr>
              <a:t></a:t>
            </a:r>
            <a:r>
              <a:rPr lang="en-US" sz="2000" i="1" dirty="0">
                <a:uFillTx/>
                <a:sym typeface="Symbol" charset="2"/>
              </a:rPr>
              <a:t>heads</a:t>
            </a:r>
            <a:r>
              <a:rPr lang="en-US" sz="2000" baseline="30000" dirty="0">
                <a:uFillTx/>
                <a:sym typeface="Symbol" charset="2"/>
              </a:rPr>
              <a:t>2</a:t>
            </a:r>
            <a:r>
              <a:rPr lang="en-US" sz="2000" dirty="0">
                <a:uFillTx/>
                <a:sym typeface="Symbol" charset="2"/>
              </a:rPr>
              <a:t>)=P(</a:t>
            </a:r>
            <a:r>
              <a:rPr lang="en-US" sz="2000" i="1" dirty="0">
                <a:uFillTx/>
                <a:sym typeface="Symbol" charset="2"/>
              </a:rPr>
              <a:t>heads</a:t>
            </a:r>
            <a:r>
              <a:rPr lang="en-US" sz="2000" baseline="30000" dirty="0">
                <a:uFillTx/>
                <a:sym typeface="Symbol" charset="2"/>
              </a:rPr>
              <a:t>1</a:t>
            </a:r>
            <a:r>
              <a:rPr lang="en-US" sz="2000" dirty="0">
                <a:uFillTx/>
                <a:sym typeface="Symbol" charset="2"/>
              </a:rPr>
              <a:t>)P(</a:t>
            </a:r>
            <a:r>
              <a:rPr lang="en-US" sz="2000" i="1" dirty="0">
                <a:uFillTx/>
                <a:sym typeface="Symbol" charset="2"/>
              </a:rPr>
              <a:t>heads</a:t>
            </a:r>
            <a:r>
              <a:rPr lang="en-US" sz="2000" baseline="30000" dirty="0">
                <a:uFillTx/>
                <a:sym typeface="Symbol" charset="2"/>
              </a:rPr>
              <a:t>2</a:t>
            </a:r>
            <a:r>
              <a:rPr lang="en-US" sz="2000" dirty="0">
                <a:uFillTx/>
                <a:sym typeface="Symbol" charset="2"/>
              </a:rPr>
              <a:t>)=.5*.5=.25</a:t>
            </a:r>
          </a:p>
          <a:p>
            <a:pPr lvl="1">
              <a:lnSpc>
                <a:spcPct val="90000"/>
              </a:lnSpc>
            </a:pPr>
            <a:r>
              <a:rPr lang="en-US" sz="2000" dirty="0">
                <a:uFillTx/>
              </a:rPr>
              <a:t>P(</a:t>
            </a:r>
            <a:r>
              <a:rPr lang="en-US" sz="2000" i="1" dirty="0" err="1">
                <a:uFillTx/>
              </a:rPr>
              <a:t>AinCourse</a:t>
            </a:r>
            <a:r>
              <a:rPr lang="en-US" sz="2000" dirty="0" err="1">
                <a:uFillTx/>
                <a:sym typeface="Symbol" charset="2"/>
              </a:rPr>
              <a:t></a:t>
            </a:r>
            <a:r>
              <a:rPr lang="en-US" sz="2000" i="1" dirty="0" err="1">
                <a:uFillTx/>
                <a:sym typeface="Symbol" charset="2"/>
              </a:rPr>
              <a:t>Raining</a:t>
            </a:r>
            <a:r>
              <a:rPr lang="en-US" sz="2000" dirty="0">
                <a:uFillTx/>
                <a:sym typeface="Symbol" charset="2"/>
              </a:rPr>
              <a:t>)=P(</a:t>
            </a:r>
            <a:r>
              <a:rPr lang="en-US" sz="2000" i="1" dirty="0" err="1">
                <a:uFillTx/>
                <a:sym typeface="Symbol" charset="2"/>
              </a:rPr>
              <a:t>AinCourse</a:t>
            </a:r>
            <a:r>
              <a:rPr lang="en-US" sz="2000" dirty="0">
                <a:uFillTx/>
                <a:sym typeface="Symbol" charset="2"/>
              </a:rPr>
              <a:t>)P(</a:t>
            </a:r>
            <a:r>
              <a:rPr lang="en-US" sz="2000" i="1" dirty="0">
                <a:uFillTx/>
                <a:sym typeface="Symbol" charset="2"/>
              </a:rPr>
              <a:t>Raining</a:t>
            </a:r>
            <a:r>
              <a:rPr lang="en-US" sz="2000" dirty="0">
                <a:uFillTx/>
                <a:sym typeface="Symbol" charset="2"/>
              </a:rPr>
              <a:t>)</a:t>
            </a:r>
          </a:p>
          <a:p>
            <a:pPr lvl="1">
              <a:lnSpc>
                <a:spcPct val="90000"/>
              </a:lnSpc>
            </a:pPr>
            <a:r>
              <a:rPr lang="en-US" sz="2000" i="1" dirty="0">
                <a:uFillTx/>
                <a:sym typeface="Symbol" charset="2"/>
              </a:rPr>
              <a:t>No general way to compute when not independent, except…</a:t>
            </a:r>
          </a:p>
          <a:p>
            <a:pPr>
              <a:lnSpc>
                <a:spcPct val="90000"/>
              </a:lnSpc>
            </a:pPr>
            <a:r>
              <a:rPr lang="en-US" sz="2400" dirty="0">
                <a:uFillTx/>
                <a:sym typeface="Symbol" charset="2"/>
              </a:rPr>
              <a:t>P(</a:t>
            </a:r>
            <a:r>
              <a:rPr lang="en-US" sz="2400" i="1" dirty="0" err="1">
                <a:uFillTx/>
                <a:sym typeface="Symbol" charset="2"/>
              </a:rPr>
              <a:t>x</a:t>
            </a:r>
            <a:r>
              <a:rPr lang="en-US" sz="2400" dirty="0" err="1">
                <a:uFillTx/>
                <a:sym typeface="Symbol" charset="2"/>
              </a:rPr>
              <a:t></a:t>
            </a:r>
            <a:r>
              <a:rPr lang="en-US" sz="2400" i="1" dirty="0" err="1">
                <a:uFillTx/>
                <a:sym typeface="Symbol" charset="2"/>
              </a:rPr>
              <a:t>y</a:t>
            </a:r>
            <a:r>
              <a:rPr lang="en-US" sz="2400" dirty="0">
                <a:uFillTx/>
                <a:sym typeface="Symbol" charset="2"/>
              </a:rPr>
              <a:t>)=0 if </a:t>
            </a:r>
            <a:r>
              <a:rPr lang="en-US" sz="2400" i="1" dirty="0">
                <a:uFillTx/>
                <a:sym typeface="Symbol" charset="2"/>
              </a:rPr>
              <a:t>x</a:t>
            </a:r>
            <a:r>
              <a:rPr lang="en-US" sz="2400" dirty="0">
                <a:uFillTx/>
                <a:sym typeface="Symbol" charset="2"/>
              </a:rPr>
              <a:t> and </a:t>
            </a:r>
            <a:r>
              <a:rPr lang="en-US" sz="2400" i="1" dirty="0">
                <a:uFillTx/>
                <a:sym typeface="Symbol" charset="2"/>
              </a:rPr>
              <a:t>y</a:t>
            </a:r>
            <a:r>
              <a:rPr lang="en-US" sz="2400" dirty="0">
                <a:uFillTx/>
                <a:sym typeface="Symbol" charset="2"/>
              </a:rPr>
              <a:t> are </a:t>
            </a:r>
            <a:r>
              <a:rPr lang="en-US" sz="2400" i="1" dirty="0">
                <a:uFillTx/>
                <a:sym typeface="Symbol" charset="2"/>
              </a:rPr>
              <a:t>mutually exclusive</a:t>
            </a:r>
          </a:p>
          <a:p>
            <a:pPr lvl="1">
              <a:lnSpc>
                <a:spcPct val="90000"/>
              </a:lnSpc>
            </a:pPr>
            <a:r>
              <a:rPr lang="en-US" sz="2000" dirty="0">
                <a:uFillTx/>
                <a:sym typeface="Symbol" charset="2"/>
              </a:rPr>
              <a:t>P(</a:t>
            </a:r>
            <a:r>
              <a:rPr lang="en-US" sz="2000" i="1" dirty="0" err="1">
                <a:uFillTx/>
                <a:sym typeface="Symbol" charset="2"/>
              </a:rPr>
              <a:t>AinCourse</a:t>
            </a:r>
            <a:r>
              <a:rPr lang="en-US" sz="2000" dirty="0" err="1">
                <a:uFillTx/>
                <a:sym typeface="Symbol" charset="2"/>
              </a:rPr>
              <a:t></a:t>
            </a:r>
            <a:r>
              <a:rPr lang="en-US" sz="2000" i="1" dirty="0" err="1">
                <a:uFillTx/>
                <a:sym typeface="Symbol" charset="2"/>
              </a:rPr>
              <a:t>BinCourse</a:t>
            </a:r>
            <a:r>
              <a:rPr lang="en-US" sz="2000" dirty="0">
                <a:uFillTx/>
                <a:sym typeface="Symbol" charset="2"/>
              </a:rPr>
              <a:t>)=0</a:t>
            </a:r>
          </a:p>
          <a:p>
            <a:pPr lvl="1">
              <a:lnSpc>
                <a:spcPct val="90000"/>
              </a:lnSpc>
            </a:pPr>
            <a:r>
              <a:rPr lang="en-US" sz="2000" dirty="0">
                <a:uFillTx/>
                <a:sym typeface="Symbol" charset="2"/>
              </a:rPr>
              <a:t>P(</a:t>
            </a:r>
            <a:r>
              <a:rPr lang="en-US" sz="2000" i="1" dirty="0">
                <a:uFillTx/>
                <a:sym typeface="Symbol" charset="2"/>
              </a:rPr>
              <a:t>x</a:t>
            </a:r>
            <a:r>
              <a:rPr lang="en-US" sz="2000" dirty="0">
                <a:uFillTx/>
                <a:sym typeface="Symbol" charset="2"/>
              </a:rPr>
              <a:t></a:t>
            </a:r>
            <a:r>
              <a:rPr lang="en-US" sz="2000" i="1" dirty="0">
                <a:uFillTx/>
                <a:sym typeface="Symbol" charset="2"/>
              </a:rPr>
              <a:t>x</a:t>
            </a:r>
            <a:r>
              <a:rPr lang="en-US" sz="2000" dirty="0">
                <a:uFillTx/>
                <a:sym typeface="Symbol" charset="2"/>
              </a:rPr>
              <a:t>)=0</a:t>
            </a:r>
          </a:p>
          <a:p>
            <a:pPr lvl="1">
              <a:lnSpc>
                <a:spcPct val="90000"/>
              </a:lnSpc>
            </a:pPr>
            <a:r>
              <a:rPr lang="en-US" sz="2000" dirty="0">
                <a:uFillTx/>
                <a:sym typeface="Symbol" charset="2"/>
              </a:rPr>
              <a:t>Makes P(</a:t>
            </a:r>
            <a:r>
              <a:rPr lang="en-US" sz="2000" i="1" dirty="0" err="1">
                <a:uFillTx/>
                <a:sym typeface="Symbol" charset="2"/>
              </a:rPr>
              <a:t>x</a:t>
            </a:r>
            <a:r>
              <a:rPr lang="en-US" sz="2000" dirty="0" err="1">
                <a:uFillTx/>
                <a:sym typeface="Symbol" charset="2"/>
              </a:rPr>
              <a:t></a:t>
            </a:r>
            <a:r>
              <a:rPr lang="en-US" sz="2000" i="1" dirty="0" err="1">
                <a:uFillTx/>
                <a:sym typeface="Symbol" charset="2"/>
              </a:rPr>
              <a:t>y</a:t>
            </a:r>
            <a:r>
              <a:rPr lang="en-US" sz="2000" dirty="0">
                <a:uFillTx/>
                <a:sym typeface="Symbol" charset="2"/>
              </a:rPr>
              <a:t>)=P(</a:t>
            </a:r>
            <a:r>
              <a:rPr lang="en-US" sz="2000" i="1" dirty="0">
                <a:uFillTx/>
                <a:sym typeface="Symbol" charset="2"/>
              </a:rPr>
              <a:t>x</a:t>
            </a:r>
            <a:r>
              <a:rPr lang="en-US" sz="2000" dirty="0">
                <a:uFillTx/>
                <a:sym typeface="Symbol" charset="2"/>
              </a:rPr>
              <a:t>)+P(</a:t>
            </a:r>
            <a:r>
              <a:rPr lang="en-US" sz="2000" i="1" dirty="0">
                <a:uFillTx/>
                <a:sym typeface="Symbol" charset="2"/>
              </a:rPr>
              <a:t>y</a:t>
            </a:r>
            <a:r>
              <a:rPr lang="en-US" sz="2000" dirty="0">
                <a:uFillTx/>
                <a:sym typeface="Symbol" charset="2"/>
              </a:rPr>
              <a:t>) by Axiom 3</a:t>
            </a:r>
          </a:p>
          <a:p>
            <a:pPr>
              <a:lnSpc>
                <a:spcPct val="90000"/>
              </a:lnSpc>
            </a:pPr>
            <a:r>
              <a:rPr lang="en-US" sz="2400" dirty="0">
                <a:uFillTx/>
                <a:sym typeface="Symbol" charset="2"/>
              </a:rPr>
              <a:t>P(</a:t>
            </a:r>
            <a:r>
              <a:rPr lang="en-US" sz="2400" i="1" dirty="0">
                <a:uFillTx/>
                <a:sym typeface="Symbol" charset="2"/>
              </a:rPr>
              <a:t>x</a:t>
            </a:r>
            <a:r>
              <a:rPr lang="en-US" sz="2400" dirty="0">
                <a:uFillTx/>
                <a:sym typeface="Symbol" charset="2"/>
              </a:rPr>
              <a:t>)=P(</a:t>
            </a:r>
            <a:r>
              <a:rPr lang="en-US" sz="2400" i="1" dirty="0">
                <a:uFillTx/>
                <a:sym typeface="Symbol" charset="2"/>
              </a:rPr>
              <a:t>y</a:t>
            </a:r>
            <a:r>
              <a:rPr lang="en-US" sz="2400" dirty="0">
                <a:uFillTx/>
                <a:sym typeface="Symbol" charset="2"/>
              </a:rPr>
              <a:t>) if </a:t>
            </a:r>
            <a:r>
              <a:rPr lang="en-US" sz="2400" i="1" dirty="0">
                <a:uFillTx/>
                <a:sym typeface="Symbol" charset="2"/>
              </a:rPr>
              <a:t>x</a:t>
            </a:r>
            <a:r>
              <a:rPr lang="en-US" sz="2400" dirty="0">
                <a:uFillTx/>
                <a:sym typeface="Symbol" charset="2"/>
              </a:rPr>
              <a:t>=</a:t>
            </a:r>
            <a:r>
              <a:rPr lang="en-US" sz="2400" i="1" dirty="0">
                <a:uFillTx/>
                <a:sym typeface="Symbol" charset="2"/>
              </a:rPr>
              <a:t>y</a:t>
            </a:r>
            <a:r>
              <a:rPr lang="en-US" sz="2400" dirty="0">
                <a:uFillTx/>
                <a:sym typeface="Symbol" charset="2"/>
              </a:rPr>
              <a:t> (logically equivalent)</a:t>
            </a:r>
          </a:p>
          <a:p>
            <a:pPr>
              <a:lnSpc>
                <a:spcPct val="90000"/>
              </a:lnSpc>
            </a:pPr>
            <a:r>
              <a:rPr lang="en-US" sz="2400" dirty="0">
                <a:uFillTx/>
                <a:sym typeface="Symbol" charset="2"/>
              </a:rPr>
              <a:t>P(</a:t>
            </a:r>
            <a:r>
              <a:rPr lang="en-US" sz="2400" i="1" dirty="0">
                <a:uFillTx/>
                <a:sym typeface="Symbol" charset="2"/>
              </a:rPr>
              <a:t>x</a:t>
            </a:r>
            <a:r>
              <a:rPr lang="en-US" sz="2400" i="1" baseline="-25000" dirty="0">
                <a:uFillTx/>
                <a:sym typeface="Symbol" charset="2"/>
              </a:rPr>
              <a:t>1</a:t>
            </a:r>
            <a:r>
              <a:rPr lang="en-US" sz="2400" dirty="0">
                <a:uFillTx/>
                <a:sym typeface="Symbol" charset="2"/>
              </a:rPr>
              <a:t>…</a:t>
            </a:r>
            <a:r>
              <a:rPr lang="en-US" sz="2400" i="1" dirty="0" err="1">
                <a:uFillTx/>
                <a:sym typeface="Symbol" charset="2"/>
              </a:rPr>
              <a:t>x</a:t>
            </a:r>
            <a:r>
              <a:rPr lang="en-US" sz="2400" i="1" baseline="-25000" dirty="0" err="1">
                <a:uFillTx/>
                <a:sym typeface="Symbol" charset="2"/>
              </a:rPr>
              <a:t>n</a:t>
            </a:r>
            <a:r>
              <a:rPr lang="en-US" sz="2400" dirty="0">
                <a:uFillTx/>
                <a:sym typeface="Symbol" charset="2"/>
              </a:rPr>
              <a:t>)=1 if the </a:t>
            </a:r>
            <a:r>
              <a:rPr lang="en-US" sz="2400" i="1" dirty="0">
                <a:uFillTx/>
                <a:sym typeface="Symbol" charset="2"/>
              </a:rPr>
              <a:t>x</a:t>
            </a:r>
            <a:r>
              <a:rPr lang="en-US" sz="2400" i="1" baseline="-25000" dirty="0">
                <a:uFillTx/>
                <a:sym typeface="Symbol" charset="2"/>
              </a:rPr>
              <a:t>i</a:t>
            </a:r>
            <a:r>
              <a:rPr lang="en-US" sz="2400" dirty="0">
                <a:uFillTx/>
                <a:sym typeface="Symbol" charset="2"/>
              </a:rPr>
              <a:t>’s are </a:t>
            </a:r>
            <a:r>
              <a:rPr lang="en-US" sz="2400" i="1" dirty="0">
                <a:uFillTx/>
                <a:sym typeface="Symbol" charset="2"/>
              </a:rPr>
              <a:t>exhaustive</a:t>
            </a:r>
          </a:p>
          <a:p>
            <a:pPr lvl="1">
              <a:lnSpc>
                <a:spcPct val="90000"/>
              </a:lnSpc>
            </a:pPr>
            <a:r>
              <a:rPr lang="en-US" sz="2000" dirty="0">
                <a:uFillTx/>
                <a:sym typeface="Symbol" charset="2"/>
              </a:rPr>
              <a:t>P(</a:t>
            </a:r>
            <a:r>
              <a:rPr lang="en-US" sz="2000" i="1" dirty="0">
                <a:uFillTx/>
                <a:sym typeface="Symbol" charset="2"/>
              </a:rPr>
              <a:t>heads</a:t>
            </a:r>
            <a:r>
              <a:rPr lang="en-US" sz="2000" dirty="0">
                <a:uFillTx/>
                <a:sym typeface="Symbol" charset="2"/>
              </a:rPr>
              <a:t>  </a:t>
            </a:r>
            <a:r>
              <a:rPr lang="en-US" sz="2000" i="1" dirty="0">
                <a:uFillTx/>
                <a:sym typeface="Symbol" charset="2"/>
              </a:rPr>
              <a:t>tails</a:t>
            </a:r>
            <a:r>
              <a:rPr lang="en-US" sz="2000" dirty="0">
                <a:uFillTx/>
                <a:sym typeface="Symbol" charset="2"/>
              </a:rPr>
              <a:t>)=1</a:t>
            </a:r>
          </a:p>
          <a:p>
            <a:pPr lvl="1">
              <a:lnSpc>
                <a:spcPct val="90000"/>
              </a:lnSpc>
            </a:pPr>
            <a:r>
              <a:rPr lang="en-US" sz="2000" dirty="0">
                <a:uFillTx/>
                <a:sym typeface="Symbol" charset="2"/>
              </a:rPr>
              <a:t> P(</a:t>
            </a:r>
            <a:r>
              <a:rPr lang="en-US" sz="2000" i="1" dirty="0">
                <a:uFillTx/>
                <a:sym typeface="Symbol" charset="2"/>
              </a:rPr>
              <a:t>x</a:t>
            </a:r>
            <a:r>
              <a:rPr lang="en-US" sz="2000" dirty="0">
                <a:uFillTx/>
                <a:sym typeface="Symbol" charset="2"/>
              </a:rPr>
              <a:t></a:t>
            </a:r>
            <a:r>
              <a:rPr lang="en-US" sz="2000" i="1" dirty="0">
                <a:uFillTx/>
                <a:sym typeface="Symbol" charset="2"/>
              </a:rPr>
              <a:t>x</a:t>
            </a:r>
            <a:r>
              <a:rPr lang="en-US" sz="2000" dirty="0">
                <a:uFillTx/>
                <a:sym typeface="Symbol" charset="2"/>
              </a:rPr>
              <a:t>)=1</a:t>
            </a:r>
          </a:p>
          <a:p>
            <a:pPr>
              <a:lnSpc>
                <a:spcPct val="90000"/>
              </a:lnSpc>
            </a:pPr>
            <a:r>
              <a:rPr lang="en-US" sz="2400" dirty="0">
                <a:uFillTx/>
              </a:rPr>
              <a:t>P(</a:t>
            </a:r>
            <a:r>
              <a:rPr lang="en-US" sz="2400" dirty="0">
                <a:uFillTx/>
                <a:sym typeface="Symbol" charset="2"/>
              </a:rPr>
              <a:t></a:t>
            </a:r>
            <a:r>
              <a:rPr lang="en-US" sz="2400" i="1" dirty="0">
                <a:uFillTx/>
                <a:sym typeface="Symbol" charset="2"/>
              </a:rPr>
              <a:t>x</a:t>
            </a:r>
            <a:r>
              <a:rPr lang="en-US" sz="2400" dirty="0">
                <a:uFillTx/>
                <a:sym typeface="Symbol" charset="2"/>
              </a:rPr>
              <a:t>)=1-P(</a:t>
            </a:r>
            <a:r>
              <a:rPr lang="en-US" sz="2400" i="1" dirty="0">
                <a:uFillTx/>
                <a:sym typeface="Symbol" charset="2"/>
              </a:rPr>
              <a:t>x</a:t>
            </a:r>
            <a:r>
              <a:rPr lang="en-US" sz="2400" dirty="0">
                <a:uFillTx/>
                <a:sym typeface="Symbol" charset="2"/>
              </a:rPr>
              <a:t>)</a:t>
            </a:r>
          </a:p>
          <a:p>
            <a:pPr lvl="1">
              <a:lnSpc>
                <a:spcPct val="90000"/>
              </a:lnSpc>
            </a:pPr>
            <a:r>
              <a:rPr lang="en-US" sz="2000" dirty="0">
                <a:uFillTx/>
                <a:sym typeface="Symbol" charset="2"/>
              </a:rPr>
              <a:t>1=P(</a:t>
            </a:r>
            <a:r>
              <a:rPr lang="en-US" sz="2000" i="1" dirty="0">
                <a:uFillTx/>
                <a:sym typeface="Symbol" charset="2"/>
              </a:rPr>
              <a:t>x</a:t>
            </a:r>
            <a:r>
              <a:rPr lang="en-US" sz="2000" dirty="0">
                <a:uFillTx/>
                <a:sym typeface="Symbol" charset="2"/>
              </a:rPr>
              <a:t></a:t>
            </a:r>
            <a:r>
              <a:rPr lang="en-US" sz="2000" i="1" dirty="0">
                <a:uFillTx/>
                <a:sym typeface="Symbol" charset="2"/>
              </a:rPr>
              <a:t>x</a:t>
            </a:r>
            <a:r>
              <a:rPr lang="en-US" sz="2000" dirty="0">
                <a:uFillTx/>
                <a:sym typeface="Symbol" charset="2"/>
              </a:rPr>
              <a:t>)=P(</a:t>
            </a:r>
            <a:r>
              <a:rPr lang="en-US" sz="2000" i="1" dirty="0">
                <a:uFillTx/>
                <a:sym typeface="Symbol" charset="2"/>
              </a:rPr>
              <a:t>x</a:t>
            </a:r>
            <a:r>
              <a:rPr lang="en-US" sz="2000" dirty="0">
                <a:uFillTx/>
                <a:sym typeface="Symbol" charset="2"/>
              </a:rPr>
              <a:t>)+P(</a:t>
            </a:r>
            <a:r>
              <a:rPr lang="en-US" sz="2000" i="1" dirty="0">
                <a:uFillTx/>
                <a:sym typeface="Symbol" charset="2"/>
              </a:rPr>
              <a:t>x</a:t>
            </a:r>
            <a:r>
              <a:rPr lang="en-US" sz="2000" dirty="0">
                <a:uFillTx/>
                <a:sym typeface="Symbol" charset="2"/>
              </a:rPr>
              <a:t>)-P(</a:t>
            </a:r>
            <a:r>
              <a:rPr lang="en-US" sz="2000" i="1" dirty="0">
                <a:uFillTx/>
                <a:sym typeface="Symbol" charset="2"/>
              </a:rPr>
              <a:t>x</a:t>
            </a:r>
            <a:r>
              <a:rPr lang="en-US" sz="2000" dirty="0">
                <a:uFillTx/>
                <a:sym typeface="Symbol" charset="2"/>
              </a:rPr>
              <a:t></a:t>
            </a:r>
            <a:r>
              <a:rPr lang="en-US" sz="2000" i="1" dirty="0">
                <a:uFillTx/>
                <a:sym typeface="Symbol" charset="2"/>
              </a:rPr>
              <a:t>x</a:t>
            </a:r>
            <a:r>
              <a:rPr lang="en-US" sz="2000" dirty="0">
                <a:uFillTx/>
                <a:sym typeface="Symbol" charset="2"/>
              </a:rPr>
              <a:t>)</a:t>
            </a:r>
          </a:p>
          <a:p>
            <a:pPr lvl="1">
              <a:lnSpc>
                <a:spcPct val="90000"/>
              </a:lnSpc>
            </a:pPr>
            <a:r>
              <a:rPr lang="en-US" sz="2000" dirty="0">
                <a:uFillTx/>
                <a:sym typeface="Symbol" charset="2"/>
              </a:rPr>
              <a:t>1=P(</a:t>
            </a:r>
            <a:r>
              <a:rPr lang="en-US" sz="2000" i="1" dirty="0">
                <a:uFillTx/>
                <a:sym typeface="Symbol" charset="2"/>
              </a:rPr>
              <a:t>x</a:t>
            </a:r>
            <a:r>
              <a:rPr lang="en-US" sz="2000" dirty="0">
                <a:uFillTx/>
                <a:sym typeface="Symbol" charset="2"/>
              </a:rPr>
              <a:t>)+P(</a:t>
            </a:r>
            <a:r>
              <a:rPr lang="en-US" sz="2000" i="1" dirty="0">
                <a:uFillTx/>
                <a:sym typeface="Symbol" charset="2"/>
              </a:rPr>
              <a:t>x</a:t>
            </a:r>
            <a:r>
              <a:rPr lang="en-US" sz="2000" dirty="0">
                <a:uFillTx/>
                <a:sym typeface="Symbol" charset="2"/>
              </a:rPr>
              <a:t>)-0</a:t>
            </a:r>
          </a:p>
          <a:p>
            <a:pPr lvl="1">
              <a:lnSpc>
                <a:spcPct val="90000"/>
              </a:lnSpc>
            </a:pPr>
            <a:r>
              <a:rPr lang="en-US" sz="2000" i="1" dirty="0">
                <a:uFillTx/>
                <a:sym typeface="Symbol" charset="2"/>
              </a:rPr>
              <a:t>In general, summing probabilities over any partition yields 1</a:t>
            </a:r>
          </a:p>
        </p:txBody>
      </p:sp>
      <p:grpSp>
        <p:nvGrpSpPr>
          <p:cNvPr id="1504262" name="Group 6"/>
          <p:cNvGrpSpPr/>
          <p:nvPr/>
        </p:nvGrpSpPr>
        <p:grpSpPr>
          <a:xfrm>
            <a:off x="5892800" y="3184525"/>
            <a:ext cx="1325563" cy="620713"/>
            <a:chOff x="4410" y="2155"/>
            <a:chExt cx="835" cy="391"/>
          </a:xfrm>
        </p:grpSpPr>
        <p:sp>
          <p:nvSpPr>
            <p:cNvPr id="1504260" name="Oval 4"/>
            <p:cNvSpPr>
              <a:spLocks noChangeArrowheads="1"/>
            </p:cNvSpPr>
            <p:nvPr/>
          </p:nvSpPr>
          <p:spPr bwMode="auto">
            <a:xfrm>
              <a:off x="4410" y="2156"/>
              <a:ext cx="400" cy="390"/>
            </a:xfrm>
            <a:prstGeom prst="ellipse">
              <a:avLst/>
            </a:prstGeom>
            <a:solidFill>
              <a:schemeClr val="accent1"/>
            </a:solidFill>
            <a:ln w="9525">
              <a:solidFill>
                <a:schemeClr val="tx1"/>
              </a:solidFill>
              <a:round/>
            </a:ln>
          </p:spPr>
          <p:txBody>
            <a:bodyPr wrap="none" anchor="ctr">
              <a:prstTxWarp prst="textNoShape">
                <a:avLst/>
              </a:prstTxWarp>
            </a:bodyPr>
            <a:lstStyle/>
            <a:p>
              <a:endParaRPr lang="en-US">
                <a:uFillTx/>
              </a:endParaRPr>
            </a:p>
          </p:txBody>
        </p:sp>
        <p:sp>
          <p:nvSpPr>
            <p:cNvPr id="1504261" name="Oval 5"/>
            <p:cNvSpPr>
              <a:spLocks noChangeArrowheads="1"/>
            </p:cNvSpPr>
            <p:nvPr/>
          </p:nvSpPr>
          <p:spPr bwMode="auto">
            <a:xfrm>
              <a:off x="4845" y="2155"/>
              <a:ext cx="400" cy="390"/>
            </a:xfrm>
            <a:prstGeom prst="ellipse">
              <a:avLst/>
            </a:prstGeom>
            <a:solidFill>
              <a:srgbClr val="04F304"/>
            </a:solidFill>
            <a:ln w="9525">
              <a:solidFill>
                <a:schemeClr val="tx1"/>
              </a:solidFill>
              <a:round/>
            </a:ln>
          </p:spPr>
          <p:txBody>
            <a:bodyPr wrap="none" anchor="ctr">
              <a:prstTxWarp prst="textNoShape">
                <a:avLst/>
              </a:prstTxWarp>
            </a:bodyPr>
            <a:lstStyle/>
            <a:p>
              <a:endParaRPr lang="en-US">
                <a:uFillTx/>
              </a:endParaRP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042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042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504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042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0425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50425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50425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04259">
                                            <p:txEl>
                                              <p:pRg st="7" end="7"/>
                                            </p:txEl>
                                          </p:spTgt>
                                        </p:tgtEl>
                                        <p:attrNameLst>
                                          <p:attrName>style.visibility</p:attrName>
                                        </p:attrNameLst>
                                      </p:cBhvr>
                                      <p:to>
                                        <p:strVal val="visible"/>
                                      </p:to>
                                    </p:set>
                                  </p:childTnLst>
                                </p:cTn>
                              </p:par>
                            </p:childTnLst>
                          </p:cTn>
                        </p:par>
                        <p:par>
                          <p:cTn id="27" fill="hold">
                            <p:stCondLst>
                              <p:cond delay="500"/>
                            </p:stCondLst>
                            <p:childTnLst>
                              <p:par>
                                <p:cTn id="28" presetID="1" presetClass="entr" presetSubtype="0" fill="hold" nodeType="afterEffect">
                                  <p:stCondLst>
                                    <p:cond delay="0"/>
                                  </p:stCondLst>
                                  <p:childTnLst>
                                    <p:set>
                                      <p:cBhvr>
                                        <p:cTn id="29" dur="1" fill="hold">
                                          <p:stCondLst>
                                            <p:cond delay="0"/>
                                          </p:stCondLst>
                                        </p:cTn>
                                        <p:tgtEl>
                                          <p:spTgt spid="150426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1504259">
                                            <p:txEl>
                                              <p:pRg st="8" end="8"/>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1504259">
                                            <p:txEl>
                                              <p:pRg st="9" end="9"/>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499"/>
                                          </p:stCondLst>
                                        </p:cTn>
                                        <p:tgtEl>
                                          <p:spTgt spid="1504259">
                                            <p:txEl>
                                              <p:pRg st="10" end="10"/>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499"/>
                                          </p:stCondLst>
                                        </p:cTn>
                                        <p:tgtEl>
                                          <p:spTgt spid="1504259">
                                            <p:txEl>
                                              <p:pRg st="11" end="11"/>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504259">
                                            <p:txEl>
                                              <p:pRg st="12" end="12"/>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1504259">
                                            <p:txEl>
                                              <p:pRg st="13" end="13"/>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1504259">
                                            <p:txEl>
                                              <p:pRg st="14" end="14"/>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150425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4259" grpId="0" build="p"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592"/>
        <p:cNvGrpSpPr/>
        <p:nvPr/>
      </p:nvGrpSpPr>
      <p:grpSpPr>
        <a:xfrm>
          <a:off x="0" y="0"/>
          <a:ext cx="0" cy="0"/>
          <a:chOff x="0" y="0"/>
          <a:chExt cx="0" cy="0"/>
        </a:xfrm>
      </p:grpSpPr>
      <p:sp>
        <p:nvSpPr>
          <p:cNvPr id="1593" name="Google Shape;1593;p147"/>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Direct Sampling</a:t>
            </a:r>
            <a:endParaRPr sz="3000" b="0" i="0" u="none" strike="noStrike" cap="none">
              <a:solidFill>
                <a:schemeClr val="dk2"/>
              </a:solidFill>
              <a:latin typeface="Arial Black"/>
              <a:ea typeface="Arial Black"/>
              <a:cs typeface="Arial Black"/>
              <a:sym typeface="Arial Black"/>
            </a:endParaRPr>
          </a:p>
        </p:txBody>
      </p:sp>
      <p:sp>
        <p:nvSpPr>
          <p:cNvPr id="1594" name="Google Shape;1594;p147"/>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120</a:t>
            </a:fld>
            <a:endParaRPr sz="2400" b="1">
              <a:solidFill>
                <a:schemeClr val="dk2"/>
              </a:solidFill>
              <a:latin typeface="Arial"/>
              <a:ea typeface="Arial"/>
              <a:cs typeface="Arial"/>
              <a:sym typeface="Arial"/>
            </a:endParaRPr>
          </a:p>
        </p:txBody>
      </p:sp>
      <p:sp>
        <p:nvSpPr>
          <p:cNvPr id="1595" name="Google Shape;1595;p147"/>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Sampling with no evidence</a:t>
            </a:r>
            <a:endParaRPr/>
          </a:p>
        </p:txBody>
      </p:sp>
      <p:sp>
        <p:nvSpPr>
          <p:cNvPr id="1596" name="Google Shape;1596;p147"/>
          <p:cNvSpPr/>
          <p:nvPr/>
        </p:nvSpPr>
        <p:spPr>
          <a:xfrm>
            <a:off x="20044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597" name="Google Shape;1597;p147"/>
          <p:cNvSpPr/>
          <p:nvPr/>
        </p:nvSpPr>
        <p:spPr>
          <a:xfrm>
            <a:off x="3856600" y="3663425"/>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598" name="Google Shape;1598;p147"/>
          <p:cNvSpPr/>
          <p:nvPr/>
        </p:nvSpPr>
        <p:spPr>
          <a:xfrm>
            <a:off x="2004400" y="57892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599" name="Google Shape;1599;p147"/>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600" name="Google Shape;1600;p147"/>
          <p:cNvCxnSpPr>
            <a:stCxn id="1597" idx="3"/>
            <a:endCxn id="1598"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601" name="Google Shape;1601;p147"/>
          <p:cNvCxnSpPr>
            <a:stCxn id="1597" idx="5"/>
            <a:endCxn id="1599"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602" name="Google Shape;1602;p147"/>
          <p:cNvSpPr/>
          <p:nvPr/>
        </p:nvSpPr>
        <p:spPr>
          <a:xfrm>
            <a:off x="57088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603" name="Google Shape;1603;p147"/>
          <p:cNvCxnSpPr>
            <a:stCxn id="1596" idx="5"/>
            <a:endCxn id="1597"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604" name="Google Shape;1604;p147"/>
          <p:cNvCxnSpPr>
            <a:stCxn id="1602" idx="4"/>
            <a:endCxn id="1597"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graphicFrame>
        <p:nvGraphicFramePr>
          <p:cNvPr id="1605" name="Google Shape;1605;p147"/>
          <p:cNvGraphicFramePr/>
          <p:nvPr/>
        </p:nvGraphicFramePr>
        <p:xfrm>
          <a:off x="1120350" y="2900425"/>
          <a:ext cx="2703375" cy="2285850"/>
        </p:xfrm>
        <a:graphic>
          <a:graphicData uri="http://schemas.openxmlformats.org/drawingml/2006/table">
            <a:tbl>
              <a:tblPr>
                <a:noFill/>
              </a:tblPr>
              <a:tblGrid>
                <a:gridCol w="901125">
                  <a:extLst>
                    <a:ext uri="{9D8B030D-6E8A-4147-A177-3AD203B41FA5}">
                      <a16:colId xmlns:a16="http://schemas.microsoft.com/office/drawing/2014/main" xmlns="" val="20000"/>
                    </a:ext>
                  </a:extLst>
                </a:gridCol>
                <a:gridCol w="901125">
                  <a:extLst>
                    <a:ext uri="{9D8B030D-6E8A-4147-A177-3AD203B41FA5}">
                      <a16:colId xmlns:a16="http://schemas.microsoft.com/office/drawing/2014/main" xmlns="" val="20001"/>
                    </a:ext>
                  </a:extLst>
                </a:gridCol>
                <a:gridCol w="901125">
                  <a:extLst>
                    <a:ext uri="{9D8B030D-6E8A-4147-A177-3AD203B41FA5}">
                      <a16:colId xmlns:a16="http://schemas.microsoft.com/office/drawing/2014/main" xmlns="" val="20002"/>
                    </a:ext>
                  </a:extLst>
                </a:gridCol>
              </a:tblGrid>
              <a:tr h="405500">
                <a:tc>
                  <a:txBody>
                    <a:bodyPr/>
                    <a:lstStyle/>
                    <a:p>
                      <a:pPr marL="0" lvl="0" indent="0">
                        <a:spcBef>
                          <a:spcPts val="0"/>
                        </a:spcBef>
                        <a:spcAft>
                          <a:spcPts val="0"/>
                        </a:spcAft>
                        <a:buNone/>
                      </a:pPr>
                      <a:endParaRPr/>
                    </a:p>
                  </a:txBody>
                  <a:tcPr marL="91425" marR="91425" marT="91425" marB="91425">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a:spcBef>
                          <a:spcPts val="0"/>
                        </a:spcBef>
                        <a:spcAft>
                          <a:spcPts val="0"/>
                        </a:spcAft>
                        <a:buNone/>
                      </a:pPr>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rtl="0">
                        <a:spcBef>
                          <a:spcPts val="0"/>
                        </a:spcBef>
                        <a:spcAft>
                          <a:spcPts val="0"/>
                        </a:spcAft>
                        <a:buNone/>
                      </a:pPr>
                      <a:r>
                        <a:rPr lang="en-US" i="1"/>
                        <a:t>P</a:t>
                      </a:r>
                      <a:r>
                        <a:rPr lang="en-US"/>
                        <a:t>(</a:t>
                      </a:r>
                      <a:r>
                        <a:rPr lang="en-US" i="1"/>
                        <a:t>A</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a:t>0.95</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0.94</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xmlns="" val="10002"/>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0.29</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xmlns="" val="10003"/>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xmlns="" val="10004"/>
                  </a:ext>
                </a:extLst>
              </a:tr>
            </a:tbl>
          </a:graphicData>
        </a:graphic>
      </p:graphicFrame>
      <p:graphicFrame>
        <p:nvGraphicFramePr>
          <p:cNvPr id="1606" name="Google Shape;1606;p147"/>
          <p:cNvGraphicFramePr/>
          <p:nvPr/>
        </p:nvGraphicFramePr>
        <p:xfrm>
          <a:off x="7625025" y="1209425"/>
          <a:ext cx="755425" cy="914340"/>
        </p:xfrm>
        <a:graphic>
          <a:graphicData uri="http://schemas.openxmlformats.org/drawingml/2006/table">
            <a:tbl>
              <a:tblPr>
                <a:noFill/>
              </a:tblPr>
              <a:tblGrid>
                <a:gridCol w="755425">
                  <a:extLst>
                    <a:ext uri="{9D8B030D-6E8A-4147-A177-3AD203B41FA5}">
                      <a16:colId xmlns:a16="http://schemas.microsoft.com/office/drawing/2014/main" xmlns="" val="20000"/>
                    </a:ext>
                  </a:extLst>
                </a:gridCol>
              </a:tblGrid>
              <a:tr h="405500">
                <a:tc>
                  <a:txBody>
                    <a:bodyPr/>
                    <a:lstStyle/>
                    <a:p>
                      <a:pPr marL="0" lvl="0" indent="0" rtl="0">
                        <a:spcBef>
                          <a:spcPts val="0"/>
                        </a:spcBef>
                        <a:spcAft>
                          <a:spcPts val="0"/>
                        </a:spcAft>
                        <a:buNone/>
                      </a:pPr>
                      <a:r>
                        <a:rPr lang="en-US" i="1"/>
                        <a:t>P</a:t>
                      </a:r>
                      <a:r>
                        <a:rPr lang="en-US"/>
                        <a:t>(</a:t>
                      </a:r>
                      <a:r>
                        <a:rPr lang="en-US" i="1"/>
                        <a:t>E</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a:t>0.002</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bl>
          </a:graphicData>
        </a:graphic>
      </p:graphicFrame>
      <p:graphicFrame>
        <p:nvGraphicFramePr>
          <p:cNvPr id="1607" name="Google Shape;1607;p147"/>
          <p:cNvGraphicFramePr/>
          <p:nvPr/>
        </p:nvGraphicFramePr>
        <p:xfrm>
          <a:off x="1096575" y="1818050"/>
          <a:ext cx="755425" cy="914340"/>
        </p:xfrm>
        <a:graphic>
          <a:graphicData uri="http://schemas.openxmlformats.org/drawingml/2006/table">
            <a:tbl>
              <a:tblPr>
                <a:noFill/>
              </a:tblPr>
              <a:tblGrid>
                <a:gridCol w="755425">
                  <a:extLst>
                    <a:ext uri="{9D8B030D-6E8A-4147-A177-3AD203B41FA5}">
                      <a16:colId xmlns:a16="http://schemas.microsoft.com/office/drawing/2014/main" xmlns="" val="20000"/>
                    </a:ext>
                  </a:extLst>
                </a:gridCol>
              </a:tblGrid>
              <a:tr h="405500">
                <a:tc>
                  <a:txBody>
                    <a:bodyPr/>
                    <a:lstStyle/>
                    <a:p>
                      <a:pPr marL="0" lvl="0" indent="0" rtl="0">
                        <a:spcBef>
                          <a:spcPts val="0"/>
                        </a:spcBef>
                        <a:spcAft>
                          <a:spcPts val="0"/>
                        </a:spcAft>
                        <a:buNone/>
                      </a:pPr>
                      <a:r>
                        <a:rPr lang="en-US" i="1"/>
                        <a:t>P</a:t>
                      </a:r>
                      <a:r>
                        <a:rPr lang="en-US"/>
                        <a:t>(</a:t>
                      </a:r>
                      <a:r>
                        <a:rPr lang="en-US" i="1"/>
                        <a:t>B</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bl>
          </a:graphicData>
        </a:graphic>
      </p:graphicFrame>
      <p:graphicFrame>
        <p:nvGraphicFramePr>
          <p:cNvPr id="1608" name="Google Shape;1608;p147"/>
          <p:cNvGraphicFramePr/>
          <p:nvPr/>
        </p:nvGraphicFramePr>
        <p:xfrm>
          <a:off x="364925" y="5402850"/>
          <a:ext cx="1510850" cy="1371510"/>
        </p:xfrm>
        <a:graphic>
          <a:graphicData uri="http://schemas.openxmlformats.org/drawingml/2006/table">
            <a:tbl>
              <a:tblPr>
                <a:noFill/>
              </a:tblPr>
              <a:tblGrid>
                <a:gridCol w="755425">
                  <a:extLst>
                    <a:ext uri="{9D8B030D-6E8A-4147-A177-3AD203B41FA5}">
                      <a16:colId xmlns:a16="http://schemas.microsoft.com/office/drawing/2014/main" xmlns="" val="20000"/>
                    </a:ext>
                  </a:extLst>
                </a:gridCol>
                <a:gridCol w="755425">
                  <a:extLst>
                    <a:ext uri="{9D8B030D-6E8A-4147-A177-3AD203B41FA5}">
                      <a16:colId xmlns:a16="http://schemas.microsoft.com/office/drawing/2014/main" xmlns="" val="20001"/>
                    </a:ext>
                  </a:extLst>
                </a:gridCol>
              </a:tblGrid>
              <a:tr h="405500">
                <a:tc>
                  <a:txBody>
                    <a:bodyPr/>
                    <a:lstStyle/>
                    <a:p>
                      <a:pPr marL="0" lvl="0" indent="0" rtl="0">
                        <a:spcBef>
                          <a:spcPts val="0"/>
                        </a:spcBef>
                        <a:spcAft>
                          <a:spcPts val="0"/>
                        </a:spcAft>
                        <a:buNone/>
                      </a:pPr>
                      <a:endParaRPr/>
                    </a:p>
                  </a:txBody>
                  <a:tcPr marL="91425" marR="91425" marT="91425" marB="91425">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rtl="0">
                        <a:spcBef>
                          <a:spcPts val="0"/>
                        </a:spcBef>
                        <a:spcAft>
                          <a:spcPts val="0"/>
                        </a:spcAft>
                        <a:buNone/>
                      </a:pPr>
                      <a:r>
                        <a:rPr lang="en-US" i="1"/>
                        <a:t>P</a:t>
                      </a:r>
                      <a:r>
                        <a:rPr lang="en-US"/>
                        <a:t>(</a:t>
                      </a:r>
                      <a:r>
                        <a:rPr lang="en-US" i="1"/>
                        <a:t>J</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i="1">
                          <a:solidFill>
                            <a:schemeClr val="dk1"/>
                          </a:solidFill>
                        </a:rPr>
                        <a:t>A</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a:t>0.90</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r h="405500">
                <a:tc>
                  <a:txBody>
                    <a:bodyPr/>
                    <a:lstStyle/>
                    <a:p>
                      <a:pPr marL="0" lvl="0" indent="0" rtl="0">
                        <a:spcBef>
                          <a:spcPts val="0"/>
                        </a:spcBef>
                        <a:spcAft>
                          <a:spcPts val="0"/>
                        </a:spcAft>
                        <a:buNone/>
                      </a:pPr>
                      <a:r>
                        <a:rPr lang="en-US" i="1">
                          <a:solidFill>
                            <a:schemeClr val="dk1"/>
                          </a:solidFill>
                        </a:rPr>
                        <a:t>¬A</a:t>
                      </a:r>
                      <a:endParaRPr i="1"/>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0.05</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xmlns="" val="10002"/>
                  </a:ext>
                </a:extLst>
              </a:tr>
            </a:tbl>
          </a:graphicData>
        </a:graphic>
      </p:graphicFrame>
      <p:graphicFrame>
        <p:nvGraphicFramePr>
          <p:cNvPr id="1609" name="Google Shape;1609;p147"/>
          <p:cNvGraphicFramePr/>
          <p:nvPr/>
        </p:nvGraphicFramePr>
        <p:xfrm>
          <a:off x="6469000" y="4091975"/>
          <a:ext cx="1510850" cy="1371510"/>
        </p:xfrm>
        <a:graphic>
          <a:graphicData uri="http://schemas.openxmlformats.org/drawingml/2006/table">
            <a:tbl>
              <a:tblPr>
                <a:noFill/>
              </a:tblPr>
              <a:tblGrid>
                <a:gridCol w="755425">
                  <a:extLst>
                    <a:ext uri="{9D8B030D-6E8A-4147-A177-3AD203B41FA5}">
                      <a16:colId xmlns:a16="http://schemas.microsoft.com/office/drawing/2014/main" xmlns="" val="20000"/>
                    </a:ext>
                  </a:extLst>
                </a:gridCol>
                <a:gridCol w="755425">
                  <a:extLst>
                    <a:ext uri="{9D8B030D-6E8A-4147-A177-3AD203B41FA5}">
                      <a16:colId xmlns:a16="http://schemas.microsoft.com/office/drawing/2014/main" xmlns="" val="20001"/>
                    </a:ext>
                  </a:extLst>
                </a:gridCol>
              </a:tblGrid>
              <a:tr h="405500">
                <a:tc>
                  <a:txBody>
                    <a:bodyPr/>
                    <a:lstStyle/>
                    <a:p>
                      <a:pPr marL="0" lvl="0" indent="0">
                        <a:spcBef>
                          <a:spcPts val="0"/>
                        </a:spcBef>
                        <a:spcAft>
                          <a:spcPts val="0"/>
                        </a:spcAft>
                        <a:buNone/>
                      </a:pPr>
                      <a:endParaRPr/>
                    </a:p>
                  </a:txBody>
                  <a:tcPr marL="91425" marR="91425" marT="91425" marB="91425">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rtl="0">
                        <a:spcBef>
                          <a:spcPts val="0"/>
                        </a:spcBef>
                        <a:spcAft>
                          <a:spcPts val="0"/>
                        </a:spcAft>
                        <a:buNone/>
                      </a:pPr>
                      <a:r>
                        <a:rPr lang="en-US" i="1"/>
                        <a:t>P</a:t>
                      </a:r>
                      <a:r>
                        <a:rPr lang="en-US"/>
                        <a:t>(</a:t>
                      </a:r>
                      <a:r>
                        <a:rPr lang="en-US" i="1"/>
                        <a:t>M</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i="1">
                          <a:solidFill>
                            <a:schemeClr val="dk1"/>
                          </a:solidFill>
                        </a:rPr>
                        <a:t>A</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a:t>0.70</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r h="405500">
                <a:tc>
                  <a:txBody>
                    <a:bodyPr/>
                    <a:lstStyle/>
                    <a:p>
                      <a:pPr marL="0" lvl="0" indent="0" rtl="0">
                        <a:spcBef>
                          <a:spcPts val="0"/>
                        </a:spcBef>
                        <a:spcAft>
                          <a:spcPts val="0"/>
                        </a:spcAft>
                        <a:buNone/>
                      </a:pPr>
                      <a:r>
                        <a:rPr lang="en-US" i="1">
                          <a:solidFill>
                            <a:schemeClr val="dk1"/>
                          </a:solidFill>
                        </a:rPr>
                        <a:t>¬A</a:t>
                      </a:r>
                      <a:endParaRPr i="1"/>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0.01</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xmlns="" val="10002"/>
                  </a:ext>
                </a:extLst>
              </a:tr>
            </a:tbl>
          </a:graphicData>
        </a:graphic>
      </p:graphicFrame>
      <p:sp>
        <p:nvSpPr>
          <p:cNvPr id="1610" name="Google Shape;1610;p147"/>
          <p:cNvSpPr/>
          <p:nvPr/>
        </p:nvSpPr>
        <p:spPr>
          <a:xfrm>
            <a:off x="6469025" y="5029720"/>
            <a:ext cx="1510800" cy="3804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4982291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615"/>
        <p:cNvGrpSpPr/>
        <p:nvPr/>
      </p:nvGrpSpPr>
      <p:grpSpPr>
        <a:xfrm>
          <a:off x="0" y="0"/>
          <a:ext cx="0" cy="0"/>
          <a:chOff x="0" y="0"/>
          <a:chExt cx="0" cy="0"/>
        </a:xfrm>
      </p:grpSpPr>
      <p:sp>
        <p:nvSpPr>
          <p:cNvPr id="1616" name="Google Shape;1616;p148"/>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Direct Sampling</a:t>
            </a:r>
            <a:endParaRPr sz="3000" b="0" i="0" u="none" strike="noStrike" cap="none">
              <a:solidFill>
                <a:schemeClr val="dk2"/>
              </a:solidFill>
              <a:latin typeface="Arial Black"/>
              <a:ea typeface="Arial Black"/>
              <a:cs typeface="Arial Black"/>
              <a:sym typeface="Arial Black"/>
            </a:endParaRPr>
          </a:p>
        </p:txBody>
      </p:sp>
      <p:sp>
        <p:nvSpPr>
          <p:cNvPr id="1617" name="Google Shape;1617;p148"/>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121</a:t>
            </a:fld>
            <a:endParaRPr sz="2400" b="1">
              <a:solidFill>
                <a:schemeClr val="dk2"/>
              </a:solidFill>
              <a:latin typeface="Arial"/>
              <a:ea typeface="Arial"/>
              <a:cs typeface="Arial"/>
              <a:sym typeface="Arial"/>
            </a:endParaRPr>
          </a:p>
        </p:txBody>
      </p:sp>
      <p:sp>
        <p:nvSpPr>
          <p:cNvPr id="1618" name="Google Shape;1618;p148"/>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Sampling with no evidence</a:t>
            </a:r>
            <a:endParaRPr/>
          </a:p>
        </p:txBody>
      </p:sp>
      <p:sp>
        <p:nvSpPr>
          <p:cNvPr id="1619" name="Google Shape;1619;p148"/>
          <p:cNvSpPr/>
          <p:nvPr/>
        </p:nvSpPr>
        <p:spPr>
          <a:xfrm>
            <a:off x="20044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620" name="Google Shape;1620;p148"/>
          <p:cNvSpPr/>
          <p:nvPr/>
        </p:nvSpPr>
        <p:spPr>
          <a:xfrm>
            <a:off x="3856600" y="3663425"/>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621" name="Google Shape;1621;p148"/>
          <p:cNvSpPr/>
          <p:nvPr/>
        </p:nvSpPr>
        <p:spPr>
          <a:xfrm>
            <a:off x="2004400" y="57892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622" name="Google Shape;1622;p148"/>
          <p:cNvSpPr/>
          <p:nvPr/>
        </p:nvSpPr>
        <p:spPr>
          <a:xfrm>
            <a:off x="5708788" y="57892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623" name="Google Shape;1623;p148"/>
          <p:cNvCxnSpPr>
            <a:stCxn id="1620" idx="3"/>
            <a:endCxn id="1621"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624" name="Google Shape;1624;p148"/>
          <p:cNvCxnSpPr>
            <a:stCxn id="1620" idx="5"/>
            <a:endCxn id="1622"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625" name="Google Shape;1625;p148"/>
          <p:cNvSpPr/>
          <p:nvPr/>
        </p:nvSpPr>
        <p:spPr>
          <a:xfrm>
            <a:off x="57088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626" name="Google Shape;1626;p148"/>
          <p:cNvCxnSpPr>
            <a:stCxn id="1619" idx="5"/>
            <a:endCxn id="1620"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627" name="Google Shape;1627;p148"/>
          <p:cNvCxnSpPr>
            <a:stCxn id="1625" idx="4"/>
            <a:endCxn id="1620"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graphicFrame>
        <p:nvGraphicFramePr>
          <p:cNvPr id="1628" name="Google Shape;1628;p148"/>
          <p:cNvGraphicFramePr/>
          <p:nvPr/>
        </p:nvGraphicFramePr>
        <p:xfrm>
          <a:off x="1120350" y="2900425"/>
          <a:ext cx="2703375" cy="2285850"/>
        </p:xfrm>
        <a:graphic>
          <a:graphicData uri="http://schemas.openxmlformats.org/drawingml/2006/table">
            <a:tbl>
              <a:tblPr>
                <a:noFill/>
              </a:tblPr>
              <a:tblGrid>
                <a:gridCol w="901125">
                  <a:extLst>
                    <a:ext uri="{9D8B030D-6E8A-4147-A177-3AD203B41FA5}">
                      <a16:colId xmlns:a16="http://schemas.microsoft.com/office/drawing/2014/main" xmlns="" val="20000"/>
                    </a:ext>
                  </a:extLst>
                </a:gridCol>
                <a:gridCol w="901125">
                  <a:extLst>
                    <a:ext uri="{9D8B030D-6E8A-4147-A177-3AD203B41FA5}">
                      <a16:colId xmlns:a16="http://schemas.microsoft.com/office/drawing/2014/main" xmlns="" val="20001"/>
                    </a:ext>
                  </a:extLst>
                </a:gridCol>
                <a:gridCol w="901125">
                  <a:extLst>
                    <a:ext uri="{9D8B030D-6E8A-4147-A177-3AD203B41FA5}">
                      <a16:colId xmlns:a16="http://schemas.microsoft.com/office/drawing/2014/main" xmlns="" val="20002"/>
                    </a:ext>
                  </a:extLst>
                </a:gridCol>
              </a:tblGrid>
              <a:tr h="405500">
                <a:tc>
                  <a:txBody>
                    <a:bodyPr/>
                    <a:lstStyle/>
                    <a:p>
                      <a:pPr marL="0" lvl="0" indent="0">
                        <a:spcBef>
                          <a:spcPts val="0"/>
                        </a:spcBef>
                        <a:spcAft>
                          <a:spcPts val="0"/>
                        </a:spcAft>
                        <a:buNone/>
                      </a:pPr>
                      <a:endParaRPr/>
                    </a:p>
                  </a:txBody>
                  <a:tcPr marL="91425" marR="91425" marT="91425" marB="91425">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a:spcBef>
                          <a:spcPts val="0"/>
                        </a:spcBef>
                        <a:spcAft>
                          <a:spcPts val="0"/>
                        </a:spcAft>
                        <a:buNone/>
                      </a:pPr>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rtl="0">
                        <a:spcBef>
                          <a:spcPts val="0"/>
                        </a:spcBef>
                        <a:spcAft>
                          <a:spcPts val="0"/>
                        </a:spcAft>
                        <a:buNone/>
                      </a:pPr>
                      <a:r>
                        <a:rPr lang="en-US" i="1"/>
                        <a:t>P</a:t>
                      </a:r>
                      <a:r>
                        <a:rPr lang="en-US"/>
                        <a:t>(</a:t>
                      </a:r>
                      <a:r>
                        <a:rPr lang="en-US" i="1"/>
                        <a:t>A</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a:t>0.95</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0.94</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xmlns="" val="10002"/>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0.29</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xmlns="" val="10003"/>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xmlns="" val="10004"/>
                  </a:ext>
                </a:extLst>
              </a:tr>
            </a:tbl>
          </a:graphicData>
        </a:graphic>
      </p:graphicFrame>
      <p:graphicFrame>
        <p:nvGraphicFramePr>
          <p:cNvPr id="1629" name="Google Shape;1629;p148"/>
          <p:cNvGraphicFramePr/>
          <p:nvPr/>
        </p:nvGraphicFramePr>
        <p:xfrm>
          <a:off x="7625025" y="1209425"/>
          <a:ext cx="755425" cy="914340"/>
        </p:xfrm>
        <a:graphic>
          <a:graphicData uri="http://schemas.openxmlformats.org/drawingml/2006/table">
            <a:tbl>
              <a:tblPr>
                <a:noFill/>
              </a:tblPr>
              <a:tblGrid>
                <a:gridCol w="755425">
                  <a:extLst>
                    <a:ext uri="{9D8B030D-6E8A-4147-A177-3AD203B41FA5}">
                      <a16:colId xmlns:a16="http://schemas.microsoft.com/office/drawing/2014/main" xmlns="" val="20000"/>
                    </a:ext>
                  </a:extLst>
                </a:gridCol>
              </a:tblGrid>
              <a:tr h="405500">
                <a:tc>
                  <a:txBody>
                    <a:bodyPr/>
                    <a:lstStyle/>
                    <a:p>
                      <a:pPr marL="0" lvl="0" indent="0" rtl="0">
                        <a:spcBef>
                          <a:spcPts val="0"/>
                        </a:spcBef>
                        <a:spcAft>
                          <a:spcPts val="0"/>
                        </a:spcAft>
                        <a:buNone/>
                      </a:pPr>
                      <a:r>
                        <a:rPr lang="en-US" i="1"/>
                        <a:t>P</a:t>
                      </a:r>
                      <a:r>
                        <a:rPr lang="en-US"/>
                        <a:t>(</a:t>
                      </a:r>
                      <a:r>
                        <a:rPr lang="en-US" i="1"/>
                        <a:t>E</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a:t>0.002</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bl>
          </a:graphicData>
        </a:graphic>
      </p:graphicFrame>
      <p:graphicFrame>
        <p:nvGraphicFramePr>
          <p:cNvPr id="1630" name="Google Shape;1630;p148"/>
          <p:cNvGraphicFramePr/>
          <p:nvPr/>
        </p:nvGraphicFramePr>
        <p:xfrm>
          <a:off x="1096575" y="1818050"/>
          <a:ext cx="755425" cy="914340"/>
        </p:xfrm>
        <a:graphic>
          <a:graphicData uri="http://schemas.openxmlformats.org/drawingml/2006/table">
            <a:tbl>
              <a:tblPr>
                <a:noFill/>
              </a:tblPr>
              <a:tblGrid>
                <a:gridCol w="755425">
                  <a:extLst>
                    <a:ext uri="{9D8B030D-6E8A-4147-A177-3AD203B41FA5}">
                      <a16:colId xmlns:a16="http://schemas.microsoft.com/office/drawing/2014/main" xmlns="" val="20000"/>
                    </a:ext>
                  </a:extLst>
                </a:gridCol>
              </a:tblGrid>
              <a:tr h="405500">
                <a:tc>
                  <a:txBody>
                    <a:bodyPr/>
                    <a:lstStyle/>
                    <a:p>
                      <a:pPr marL="0" lvl="0" indent="0" rtl="0">
                        <a:spcBef>
                          <a:spcPts val="0"/>
                        </a:spcBef>
                        <a:spcAft>
                          <a:spcPts val="0"/>
                        </a:spcAft>
                        <a:buNone/>
                      </a:pPr>
                      <a:r>
                        <a:rPr lang="en-US" i="1"/>
                        <a:t>P</a:t>
                      </a:r>
                      <a:r>
                        <a:rPr lang="en-US"/>
                        <a:t>(</a:t>
                      </a:r>
                      <a:r>
                        <a:rPr lang="en-US" i="1"/>
                        <a:t>B</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bl>
          </a:graphicData>
        </a:graphic>
      </p:graphicFrame>
      <p:graphicFrame>
        <p:nvGraphicFramePr>
          <p:cNvPr id="1631" name="Google Shape;1631;p148"/>
          <p:cNvGraphicFramePr/>
          <p:nvPr/>
        </p:nvGraphicFramePr>
        <p:xfrm>
          <a:off x="364925" y="5402850"/>
          <a:ext cx="1510850" cy="1371510"/>
        </p:xfrm>
        <a:graphic>
          <a:graphicData uri="http://schemas.openxmlformats.org/drawingml/2006/table">
            <a:tbl>
              <a:tblPr>
                <a:noFill/>
              </a:tblPr>
              <a:tblGrid>
                <a:gridCol w="755425">
                  <a:extLst>
                    <a:ext uri="{9D8B030D-6E8A-4147-A177-3AD203B41FA5}">
                      <a16:colId xmlns:a16="http://schemas.microsoft.com/office/drawing/2014/main" xmlns="" val="20000"/>
                    </a:ext>
                  </a:extLst>
                </a:gridCol>
                <a:gridCol w="755425">
                  <a:extLst>
                    <a:ext uri="{9D8B030D-6E8A-4147-A177-3AD203B41FA5}">
                      <a16:colId xmlns:a16="http://schemas.microsoft.com/office/drawing/2014/main" xmlns="" val="20001"/>
                    </a:ext>
                  </a:extLst>
                </a:gridCol>
              </a:tblGrid>
              <a:tr h="405500">
                <a:tc>
                  <a:txBody>
                    <a:bodyPr/>
                    <a:lstStyle/>
                    <a:p>
                      <a:pPr marL="0" lvl="0" indent="0" rtl="0">
                        <a:spcBef>
                          <a:spcPts val="0"/>
                        </a:spcBef>
                        <a:spcAft>
                          <a:spcPts val="0"/>
                        </a:spcAft>
                        <a:buNone/>
                      </a:pPr>
                      <a:endParaRPr/>
                    </a:p>
                  </a:txBody>
                  <a:tcPr marL="91425" marR="91425" marT="91425" marB="91425">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rtl="0">
                        <a:spcBef>
                          <a:spcPts val="0"/>
                        </a:spcBef>
                        <a:spcAft>
                          <a:spcPts val="0"/>
                        </a:spcAft>
                        <a:buNone/>
                      </a:pPr>
                      <a:r>
                        <a:rPr lang="en-US" i="1"/>
                        <a:t>P</a:t>
                      </a:r>
                      <a:r>
                        <a:rPr lang="en-US"/>
                        <a:t>(</a:t>
                      </a:r>
                      <a:r>
                        <a:rPr lang="en-US" i="1"/>
                        <a:t>J</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i="1">
                          <a:solidFill>
                            <a:schemeClr val="dk1"/>
                          </a:solidFill>
                        </a:rPr>
                        <a:t>A</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a:t>0.90</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r h="405500">
                <a:tc>
                  <a:txBody>
                    <a:bodyPr/>
                    <a:lstStyle/>
                    <a:p>
                      <a:pPr marL="0" lvl="0" indent="0" rtl="0">
                        <a:spcBef>
                          <a:spcPts val="0"/>
                        </a:spcBef>
                        <a:spcAft>
                          <a:spcPts val="0"/>
                        </a:spcAft>
                        <a:buNone/>
                      </a:pPr>
                      <a:r>
                        <a:rPr lang="en-US" i="1">
                          <a:solidFill>
                            <a:schemeClr val="dk1"/>
                          </a:solidFill>
                        </a:rPr>
                        <a:t>¬A</a:t>
                      </a:r>
                      <a:endParaRPr i="1"/>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0.05</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xmlns="" val="10002"/>
                  </a:ext>
                </a:extLst>
              </a:tr>
            </a:tbl>
          </a:graphicData>
        </a:graphic>
      </p:graphicFrame>
      <p:graphicFrame>
        <p:nvGraphicFramePr>
          <p:cNvPr id="1632" name="Google Shape;1632;p148"/>
          <p:cNvGraphicFramePr/>
          <p:nvPr/>
        </p:nvGraphicFramePr>
        <p:xfrm>
          <a:off x="6469000" y="4091975"/>
          <a:ext cx="1510850" cy="1371510"/>
        </p:xfrm>
        <a:graphic>
          <a:graphicData uri="http://schemas.openxmlformats.org/drawingml/2006/table">
            <a:tbl>
              <a:tblPr>
                <a:noFill/>
              </a:tblPr>
              <a:tblGrid>
                <a:gridCol w="755425">
                  <a:extLst>
                    <a:ext uri="{9D8B030D-6E8A-4147-A177-3AD203B41FA5}">
                      <a16:colId xmlns:a16="http://schemas.microsoft.com/office/drawing/2014/main" xmlns="" val="20000"/>
                    </a:ext>
                  </a:extLst>
                </a:gridCol>
                <a:gridCol w="755425">
                  <a:extLst>
                    <a:ext uri="{9D8B030D-6E8A-4147-A177-3AD203B41FA5}">
                      <a16:colId xmlns:a16="http://schemas.microsoft.com/office/drawing/2014/main" xmlns="" val="20001"/>
                    </a:ext>
                  </a:extLst>
                </a:gridCol>
              </a:tblGrid>
              <a:tr h="405500">
                <a:tc>
                  <a:txBody>
                    <a:bodyPr/>
                    <a:lstStyle/>
                    <a:p>
                      <a:pPr marL="0" lvl="0" indent="0">
                        <a:spcBef>
                          <a:spcPts val="0"/>
                        </a:spcBef>
                        <a:spcAft>
                          <a:spcPts val="0"/>
                        </a:spcAft>
                        <a:buNone/>
                      </a:pPr>
                      <a:endParaRPr/>
                    </a:p>
                  </a:txBody>
                  <a:tcPr marL="91425" marR="91425" marT="91425" marB="91425">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rtl="0">
                        <a:spcBef>
                          <a:spcPts val="0"/>
                        </a:spcBef>
                        <a:spcAft>
                          <a:spcPts val="0"/>
                        </a:spcAft>
                        <a:buNone/>
                      </a:pPr>
                      <a:r>
                        <a:rPr lang="en-US" i="1"/>
                        <a:t>P</a:t>
                      </a:r>
                      <a:r>
                        <a:rPr lang="en-US"/>
                        <a:t>(</a:t>
                      </a:r>
                      <a:r>
                        <a:rPr lang="en-US" i="1"/>
                        <a:t>M</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i="1">
                          <a:solidFill>
                            <a:schemeClr val="dk1"/>
                          </a:solidFill>
                        </a:rPr>
                        <a:t>A</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a:t>0.70</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r h="405500">
                <a:tc>
                  <a:txBody>
                    <a:bodyPr/>
                    <a:lstStyle/>
                    <a:p>
                      <a:pPr marL="0" lvl="0" indent="0" rtl="0">
                        <a:spcBef>
                          <a:spcPts val="0"/>
                        </a:spcBef>
                        <a:spcAft>
                          <a:spcPts val="0"/>
                        </a:spcAft>
                        <a:buNone/>
                      </a:pPr>
                      <a:r>
                        <a:rPr lang="en-US" i="1">
                          <a:solidFill>
                            <a:schemeClr val="dk1"/>
                          </a:solidFill>
                        </a:rPr>
                        <a:t>¬A</a:t>
                      </a:r>
                      <a:endParaRPr i="1"/>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0.01</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xmlns="" val="10002"/>
                  </a:ext>
                </a:extLst>
              </a:tr>
            </a:tbl>
          </a:graphicData>
        </a:graphic>
      </p:graphicFrame>
      <p:sp>
        <p:nvSpPr>
          <p:cNvPr id="1633" name="Google Shape;1633;p148"/>
          <p:cNvSpPr/>
          <p:nvPr/>
        </p:nvSpPr>
        <p:spPr>
          <a:xfrm>
            <a:off x="6469025" y="4996505"/>
            <a:ext cx="1510800" cy="3804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9426158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sp>
        <p:nvSpPr>
          <p:cNvPr id="1639" name="Google Shape;1639;p149"/>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Direct Sampling</a:t>
            </a:r>
            <a:endParaRPr sz="3000" b="0" i="0" u="none" strike="noStrike" cap="none">
              <a:solidFill>
                <a:schemeClr val="dk2"/>
              </a:solidFill>
              <a:latin typeface="Arial Black"/>
              <a:ea typeface="Arial Black"/>
              <a:cs typeface="Arial Black"/>
              <a:sym typeface="Arial Black"/>
            </a:endParaRPr>
          </a:p>
        </p:txBody>
      </p:sp>
      <p:sp>
        <p:nvSpPr>
          <p:cNvPr id="1640" name="Google Shape;1640;p149"/>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122</a:t>
            </a:fld>
            <a:endParaRPr sz="2400" b="1">
              <a:solidFill>
                <a:schemeClr val="dk2"/>
              </a:solidFill>
              <a:latin typeface="Arial"/>
              <a:ea typeface="Arial"/>
              <a:cs typeface="Arial"/>
              <a:sym typeface="Arial"/>
            </a:endParaRPr>
          </a:p>
        </p:txBody>
      </p:sp>
      <p:sp>
        <p:nvSpPr>
          <p:cNvPr id="1641" name="Google Shape;1641;p149"/>
          <p:cNvSpPr/>
          <p:nvPr/>
        </p:nvSpPr>
        <p:spPr>
          <a:xfrm>
            <a:off x="20044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642" name="Google Shape;1642;p149"/>
          <p:cNvSpPr/>
          <p:nvPr/>
        </p:nvSpPr>
        <p:spPr>
          <a:xfrm>
            <a:off x="3856600" y="36634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643" name="Google Shape;1643;p149"/>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644" name="Google Shape;1644;p149"/>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645" name="Google Shape;1645;p149"/>
          <p:cNvCxnSpPr>
            <a:stCxn id="1642" idx="3"/>
            <a:endCxn id="1643"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646" name="Google Shape;1646;p149"/>
          <p:cNvCxnSpPr>
            <a:stCxn id="1642" idx="5"/>
            <a:endCxn id="1644"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647" name="Google Shape;1647;p149"/>
          <p:cNvSpPr/>
          <p:nvPr/>
        </p:nvSpPr>
        <p:spPr>
          <a:xfrm>
            <a:off x="57088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648" name="Google Shape;1648;p149"/>
          <p:cNvCxnSpPr>
            <a:stCxn id="1641" idx="5"/>
            <a:endCxn id="1642"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649" name="Google Shape;1649;p149"/>
          <p:cNvCxnSpPr>
            <a:stCxn id="1647" idx="4"/>
            <a:endCxn id="1642"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sp>
        <p:nvSpPr>
          <p:cNvPr id="1650" name="Google Shape;1650;p149"/>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Reset and generate another sample</a:t>
            </a:r>
            <a:endParaRPr/>
          </a:p>
          <a:p>
            <a:pPr marL="0" lvl="0" indent="0" rtl="0">
              <a:spcBef>
                <a:spcPts val="1080"/>
              </a:spcBef>
              <a:spcAft>
                <a:spcPts val="0"/>
              </a:spcAft>
              <a:buNone/>
            </a:pPr>
            <a:endParaRPr/>
          </a:p>
          <a:p>
            <a:pPr marL="0" lvl="0" indent="0" rtl="0">
              <a:spcBef>
                <a:spcPts val="1080"/>
              </a:spcBef>
              <a:spcAft>
                <a:spcPts val="0"/>
              </a:spcAft>
              <a:buNone/>
            </a:pPr>
            <a:endParaRPr/>
          </a:p>
          <a:p>
            <a:pPr marL="0" lvl="0" indent="0" rtl="0">
              <a:spcBef>
                <a:spcPts val="1080"/>
              </a:spcBef>
              <a:spcAft>
                <a:spcPts val="0"/>
              </a:spcAft>
              <a:buNone/>
            </a:pPr>
            <a:r>
              <a:rPr lang="en-US" i="1"/>
              <a:t>P</a:t>
            </a:r>
            <a:r>
              <a:rPr lang="en-US"/>
              <a:t>(Event) =</a:t>
            </a:r>
            <a:endParaRPr/>
          </a:p>
          <a:p>
            <a:pPr marL="0" lvl="0" indent="0" rtl="0">
              <a:spcBef>
                <a:spcPts val="1080"/>
              </a:spcBef>
              <a:spcAft>
                <a:spcPts val="0"/>
              </a:spcAft>
              <a:buNone/>
            </a:pPr>
            <a:r>
              <a:rPr lang="en-US"/>
              <a:t>    # Samples with Event</a:t>
            </a:r>
            <a:endParaRPr/>
          </a:p>
          <a:p>
            <a:pPr marL="0" lvl="0" indent="0" rtl="0">
              <a:spcBef>
                <a:spcPts val="1080"/>
              </a:spcBef>
              <a:spcAft>
                <a:spcPts val="0"/>
              </a:spcAft>
              <a:buNone/>
            </a:pPr>
            <a:r>
              <a:rPr lang="en-US"/>
              <a:t>       Total # of Samples</a:t>
            </a:r>
            <a:endParaRPr/>
          </a:p>
        </p:txBody>
      </p:sp>
      <p:cxnSp>
        <p:nvCxnSpPr>
          <p:cNvPr id="1651" name="Google Shape;1651;p149"/>
          <p:cNvCxnSpPr/>
          <p:nvPr/>
        </p:nvCxnSpPr>
        <p:spPr>
          <a:xfrm>
            <a:off x="946575" y="3666995"/>
            <a:ext cx="2988300" cy="0"/>
          </a:xfrm>
          <a:prstGeom prst="straightConnector1">
            <a:avLst/>
          </a:prstGeom>
          <a:noFill/>
          <a:ln w="2857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28978839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655"/>
        <p:cNvGrpSpPr/>
        <p:nvPr/>
      </p:nvGrpSpPr>
      <p:grpSpPr>
        <a:xfrm>
          <a:off x="0" y="0"/>
          <a:ext cx="0" cy="0"/>
          <a:chOff x="0" y="0"/>
          <a:chExt cx="0" cy="0"/>
        </a:xfrm>
      </p:grpSpPr>
      <p:sp>
        <p:nvSpPr>
          <p:cNvPr id="1656" name="Google Shape;1656;p150"/>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Direct Sampling</a:t>
            </a:r>
            <a:endParaRPr sz="3000" b="0" i="0" u="none" strike="noStrike" cap="none">
              <a:solidFill>
                <a:schemeClr val="dk2"/>
              </a:solidFill>
              <a:latin typeface="Arial Black"/>
              <a:ea typeface="Arial Black"/>
              <a:cs typeface="Arial Black"/>
              <a:sym typeface="Arial Black"/>
            </a:endParaRPr>
          </a:p>
        </p:txBody>
      </p:sp>
      <p:sp>
        <p:nvSpPr>
          <p:cNvPr id="1657" name="Google Shape;1657;p150"/>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123</a:t>
            </a:fld>
            <a:endParaRPr sz="2400" b="1">
              <a:solidFill>
                <a:schemeClr val="dk2"/>
              </a:solidFill>
              <a:latin typeface="Arial"/>
              <a:ea typeface="Arial"/>
              <a:cs typeface="Arial"/>
              <a:sym typeface="Arial"/>
            </a:endParaRPr>
          </a:p>
        </p:txBody>
      </p:sp>
      <p:sp>
        <p:nvSpPr>
          <p:cNvPr id="1658" name="Google Shape;1658;p150"/>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i="1"/>
              <a:t>P</a:t>
            </a:r>
            <a:r>
              <a:rPr lang="en-US"/>
              <a:t>(Sample with All False) = 93.7%</a:t>
            </a:r>
            <a:endParaRPr/>
          </a:p>
        </p:txBody>
      </p:sp>
      <p:sp>
        <p:nvSpPr>
          <p:cNvPr id="1659" name="Google Shape;1659;p150"/>
          <p:cNvSpPr/>
          <p:nvPr/>
        </p:nvSpPr>
        <p:spPr>
          <a:xfrm>
            <a:off x="20044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660" name="Google Shape;1660;p150"/>
          <p:cNvSpPr/>
          <p:nvPr/>
        </p:nvSpPr>
        <p:spPr>
          <a:xfrm>
            <a:off x="3856600" y="3663425"/>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661" name="Google Shape;1661;p150"/>
          <p:cNvSpPr/>
          <p:nvPr/>
        </p:nvSpPr>
        <p:spPr>
          <a:xfrm>
            <a:off x="2004400" y="57892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662" name="Google Shape;1662;p150"/>
          <p:cNvSpPr/>
          <p:nvPr/>
        </p:nvSpPr>
        <p:spPr>
          <a:xfrm>
            <a:off x="5708788" y="57892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663" name="Google Shape;1663;p150"/>
          <p:cNvCxnSpPr>
            <a:stCxn id="1660" idx="3"/>
            <a:endCxn id="1661"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664" name="Google Shape;1664;p150"/>
          <p:cNvCxnSpPr>
            <a:stCxn id="1660" idx="5"/>
            <a:endCxn id="1662"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665" name="Google Shape;1665;p150"/>
          <p:cNvSpPr/>
          <p:nvPr/>
        </p:nvSpPr>
        <p:spPr>
          <a:xfrm>
            <a:off x="57088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666" name="Google Shape;1666;p150"/>
          <p:cNvCxnSpPr>
            <a:stCxn id="1659" idx="5"/>
            <a:endCxn id="1660"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667" name="Google Shape;1667;p150"/>
          <p:cNvCxnSpPr>
            <a:stCxn id="1665" idx="4"/>
            <a:endCxn id="1660"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graphicFrame>
        <p:nvGraphicFramePr>
          <p:cNvPr id="1668" name="Google Shape;1668;p150"/>
          <p:cNvGraphicFramePr/>
          <p:nvPr/>
        </p:nvGraphicFramePr>
        <p:xfrm>
          <a:off x="1120350" y="2900425"/>
          <a:ext cx="2703375" cy="2285850"/>
        </p:xfrm>
        <a:graphic>
          <a:graphicData uri="http://schemas.openxmlformats.org/drawingml/2006/table">
            <a:tbl>
              <a:tblPr>
                <a:noFill/>
              </a:tblPr>
              <a:tblGrid>
                <a:gridCol w="901125">
                  <a:extLst>
                    <a:ext uri="{9D8B030D-6E8A-4147-A177-3AD203B41FA5}">
                      <a16:colId xmlns:a16="http://schemas.microsoft.com/office/drawing/2014/main" xmlns="" val="20000"/>
                    </a:ext>
                  </a:extLst>
                </a:gridCol>
                <a:gridCol w="901125">
                  <a:extLst>
                    <a:ext uri="{9D8B030D-6E8A-4147-A177-3AD203B41FA5}">
                      <a16:colId xmlns:a16="http://schemas.microsoft.com/office/drawing/2014/main" xmlns="" val="20001"/>
                    </a:ext>
                  </a:extLst>
                </a:gridCol>
                <a:gridCol w="901125">
                  <a:extLst>
                    <a:ext uri="{9D8B030D-6E8A-4147-A177-3AD203B41FA5}">
                      <a16:colId xmlns:a16="http://schemas.microsoft.com/office/drawing/2014/main" xmlns="" val="20002"/>
                    </a:ext>
                  </a:extLst>
                </a:gridCol>
              </a:tblGrid>
              <a:tr h="405500">
                <a:tc>
                  <a:txBody>
                    <a:bodyPr/>
                    <a:lstStyle/>
                    <a:p>
                      <a:pPr marL="0" lvl="0" indent="0">
                        <a:spcBef>
                          <a:spcPts val="0"/>
                        </a:spcBef>
                        <a:spcAft>
                          <a:spcPts val="0"/>
                        </a:spcAft>
                        <a:buNone/>
                      </a:pPr>
                      <a:endParaRPr/>
                    </a:p>
                  </a:txBody>
                  <a:tcPr marL="91425" marR="91425" marT="91425" marB="91425">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a:spcBef>
                          <a:spcPts val="0"/>
                        </a:spcBef>
                        <a:spcAft>
                          <a:spcPts val="0"/>
                        </a:spcAft>
                        <a:buNone/>
                      </a:pPr>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rtl="0">
                        <a:spcBef>
                          <a:spcPts val="0"/>
                        </a:spcBef>
                        <a:spcAft>
                          <a:spcPts val="0"/>
                        </a:spcAft>
                        <a:buNone/>
                      </a:pPr>
                      <a:r>
                        <a:rPr lang="en-US" i="1"/>
                        <a:t>P</a:t>
                      </a:r>
                      <a:r>
                        <a:rPr lang="en-US"/>
                        <a:t>(</a:t>
                      </a:r>
                      <a:r>
                        <a:rPr lang="en-US" i="1"/>
                        <a:t>A</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a:t>0.95</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0.94</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xmlns="" val="10002"/>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0.29</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xmlns="" val="10003"/>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xmlns="" val="10004"/>
                  </a:ext>
                </a:extLst>
              </a:tr>
            </a:tbl>
          </a:graphicData>
        </a:graphic>
      </p:graphicFrame>
      <p:graphicFrame>
        <p:nvGraphicFramePr>
          <p:cNvPr id="1669" name="Google Shape;1669;p150"/>
          <p:cNvGraphicFramePr/>
          <p:nvPr/>
        </p:nvGraphicFramePr>
        <p:xfrm>
          <a:off x="7625025" y="1209425"/>
          <a:ext cx="755425" cy="914340"/>
        </p:xfrm>
        <a:graphic>
          <a:graphicData uri="http://schemas.openxmlformats.org/drawingml/2006/table">
            <a:tbl>
              <a:tblPr>
                <a:noFill/>
              </a:tblPr>
              <a:tblGrid>
                <a:gridCol w="755425">
                  <a:extLst>
                    <a:ext uri="{9D8B030D-6E8A-4147-A177-3AD203B41FA5}">
                      <a16:colId xmlns:a16="http://schemas.microsoft.com/office/drawing/2014/main" xmlns="" val="20000"/>
                    </a:ext>
                  </a:extLst>
                </a:gridCol>
              </a:tblGrid>
              <a:tr h="405500">
                <a:tc>
                  <a:txBody>
                    <a:bodyPr/>
                    <a:lstStyle/>
                    <a:p>
                      <a:pPr marL="0" lvl="0" indent="0" rtl="0">
                        <a:spcBef>
                          <a:spcPts val="0"/>
                        </a:spcBef>
                        <a:spcAft>
                          <a:spcPts val="0"/>
                        </a:spcAft>
                        <a:buNone/>
                      </a:pPr>
                      <a:r>
                        <a:rPr lang="en-US" i="1"/>
                        <a:t>P</a:t>
                      </a:r>
                      <a:r>
                        <a:rPr lang="en-US"/>
                        <a:t>(</a:t>
                      </a:r>
                      <a:r>
                        <a:rPr lang="en-US" i="1"/>
                        <a:t>E</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a:t>0.002</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bl>
          </a:graphicData>
        </a:graphic>
      </p:graphicFrame>
      <p:graphicFrame>
        <p:nvGraphicFramePr>
          <p:cNvPr id="1670" name="Google Shape;1670;p150"/>
          <p:cNvGraphicFramePr/>
          <p:nvPr/>
        </p:nvGraphicFramePr>
        <p:xfrm>
          <a:off x="1096575" y="1818050"/>
          <a:ext cx="755425" cy="914340"/>
        </p:xfrm>
        <a:graphic>
          <a:graphicData uri="http://schemas.openxmlformats.org/drawingml/2006/table">
            <a:tbl>
              <a:tblPr>
                <a:noFill/>
              </a:tblPr>
              <a:tblGrid>
                <a:gridCol w="755425">
                  <a:extLst>
                    <a:ext uri="{9D8B030D-6E8A-4147-A177-3AD203B41FA5}">
                      <a16:colId xmlns:a16="http://schemas.microsoft.com/office/drawing/2014/main" xmlns="" val="20000"/>
                    </a:ext>
                  </a:extLst>
                </a:gridCol>
              </a:tblGrid>
              <a:tr h="405500">
                <a:tc>
                  <a:txBody>
                    <a:bodyPr/>
                    <a:lstStyle/>
                    <a:p>
                      <a:pPr marL="0" lvl="0" indent="0" rtl="0">
                        <a:spcBef>
                          <a:spcPts val="0"/>
                        </a:spcBef>
                        <a:spcAft>
                          <a:spcPts val="0"/>
                        </a:spcAft>
                        <a:buNone/>
                      </a:pPr>
                      <a:r>
                        <a:rPr lang="en-US" i="1"/>
                        <a:t>P</a:t>
                      </a:r>
                      <a:r>
                        <a:rPr lang="en-US"/>
                        <a:t>(</a:t>
                      </a:r>
                      <a:r>
                        <a:rPr lang="en-US" i="1"/>
                        <a:t>B</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bl>
          </a:graphicData>
        </a:graphic>
      </p:graphicFrame>
      <p:graphicFrame>
        <p:nvGraphicFramePr>
          <p:cNvPr id="1671" name="Google Shape;1671;p150"/>
          <p:cNvGraphicFramePr/>
          <p:nvPr/>
        </p:nvGraphicFramePr>
        <p:xfrm>
          <a:off x="364925" y="5402850"/>
          <a:ext cx="1510850" cy="1371510"/>
        </p:xfrm>
        <a:graphic>
          <a:graphicData uri="http://schemas.openxmlformats.org/drawingml/2006/table">
            <a:tbl>
              <a:tblPr>
                <a:noFill/>
              </a:tblPr>
              <a:tblGrid>
                <a:gridCol w="755425">
                  <a:extLst>
                    <a:ext uri="{9D8B030D-6E8A-4147-A177-3AD203B41FA5}">
                      <a16:colId xmlns:a16="http://schemas.microsoft.com/office/drawing/2014/main" xmlns="" val="20000"/>
                    </a:ext>
                  </a:extLst>
                </a:gridCol>
                <a:gridCol w="755425">
                  <a:extLst>
                    <a:ext uri="{9D8B030D-6E8A-4147-A177-3AD203B41FA5}">
                      <a16:colId xmlns:a16="http://schemas.microsoft.com/office/drawing/2014/main" xmlns="" val="20001"/>
                    </a:ext>
                  </a:extLst>
                </a:gridCol>
              </a:tblGrid>
              <a:tr h="405500">
                <a:tc>
                  <a:txBody>
                    <a:bodyPr/>
                    <a:lstStyle/>
                    <a:p>
                      <a:pPr marL="0" lvl="0" indent="0" rtl="0">
                        <a:spcBef>
                          <a:spcPts val="0"/>
                        </a:spcBef>
                        <a:spcAft>
                          <a:spcPts val="0"/>
                        </a:spcAft>
                        <a:buNone/>
                      </a:pPr>
                      <a:endParaRPr/>
                    </a:p>
                  </a:txBody>
                  <a:tcPr marL="91425" marR="91425" marT="91425" marB="91425">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rtl="0">
                        <a:spcBef>
                          <a:spcPts val="0"/>
                        </a:spcBef>
                        <a:spcAft>
                          <a:spcPts val="0"/>
                        </a:spcAft>
                        <a:buNone/>
                      </a:pPr>
                      <a:r>
                        <a:rPr lang="en-US" i="1"/>
                        <a:t>P</a:t>
                      </a:r>
                      <a:r>
                        <a:rPr lang="en-US"/>
                        <a:t>(</a:t>
                      </a:r>
                      <a:r>
                        <a:rPr lang="en-US" i="1"/>
                        <a:t>J</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i="1">
                          <a:solidFill>
                            <a:schemeClr val="dk1"/>
                          </a:solidFill>
                        </a:rPr>
                        <a:t>A</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a:t>0.90</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r h="405500">
                <a:tc>
                  <a:txBody>
                    <a:bodyPr/>
                    <a:lstStyle/>
                    <a:p>
                      <a:pPr marL="0" lvl="0" indent="0" rtl="0">
                        <a:spcBef>
                          <a:spcPts val="0"/>
                        </a:spcBef>
                        <a:spcAft>
                          <a:spcPts val="0"/>
                        </a:spcAft>
                        <a:buNone/>
                      </a:pPr>
                      <a:r>
                        <a:rPr lang="en-US" i="1">
                          <a:solidFill>
                            <a:schemeClr val="dk1"/>
                          </a:solidFill>
                        </a:rPr>
                        <a:t>¬A</a:t>
                      </a:r>
                      <a:endParaRPr i="1"/>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0.05</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xmlns="" val="10002"/>
                  </a:ext>
                </a:extLst>
              </a:tr>
            </a:tbl>
          </a:graphicData>
        </a:graphic>
      </p:graphicFrame>
      <p:graphicFrame>
        <p:nvGraphicFramePr>
          <p:cNvPr id="1672" name="Google Shape;1672;p150"/>
          <p:cNvGraphicFramePr/>
          <p:nvPr/>
        </p:nvGraphicFramePr>
        <p:xfrm>
          <a:off x="6469000" y="4091975"/>
          <a:ext cx="1510850" cy="1371510"/>
        </p:xfrm>
        <a:graphic>
          <a:graphicData uri="http://schemas.openxmlformats.org/drawingml/2006/table">
            <a:tbl>
              <a:tblPr>
                <a:noFill/>
              </a:tblPr>
              <a:tblGrid>
                <a:gridCol w="755425">
                  <a:extLst>
                    <a:ext uri="{9D8B030D-6E8A-4147-A177-3AD203B41FA5}">
                      <a16:colId xmlns:a16="http://schemas.microsoft.com/office/drawing/2014/main" xmlns="" val="20000"/>
                    </a:ext>
                  </a:extLst>
                </a:gridCol>
                <a:gridCol w="755425">
                  <a:extLst>
                    <a:ext uri="{9D8B030D-6E8A-4147-A177-3AD203B41FA5}">
                      <a16:colId xmlns:a16="http://schemas.microsoft.com/office/drawing/2014/main" xmlns="" val="20001"/>
                    </a:ext>
                  </a:extLst>
                </a:gridCol>
              </a:tblGrid>
              <a:tr h="405500">
                <a:tc>
                  <a:txBody>
                    <a:bodyPr/>
                    <a:lstStyle/>
                    <a:p>
                      <a:pPr marL="0" lvl="0" indent="0">
                        <a:spcBef>
                          <a:spcPts val="0"/>
                        </a:spcBef>
                        <a:spcAft>
                          <a:spcPts val="0"/>
                        </a:spcAft>
                        <a:buNone/>
                      </a:pPr>
                      <a:endParaRPr/>
                    </a:p>
                  </a:txBody>
                  <a:tcPr marL="91425" marR="91425" marT="91425" marB="91425">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rtl="0">
                        <a:spcBef>
                          <a:spcPts val="0"/>
                        </a:spcBef>
                        <a:spcAft>
                          <a:spcPts val="0"/>
                        </a:spcAft>
                        <a:buNone/>
                      </a:pPr>
                      <a:r>
                        <a:rPr lang="en-US" i="1"/>
                        <a:t>P</a:t>
                      </a:r>
                      <a:r>
                        <a:rPr lang="en-US"/>
                        <a:t>(</a:t>
                      </a:r>
                      <a:r>
                        <a:rPr lang="en-US" i="1"/>
                        <a:t>M</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i="1">
                          <a:solidFill>
                            <a:schemeClr val="dk1"/>
                          </a:solidFill>
                        </a:rPr>
                        <a:t>A</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a:t>0.70</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r h="405500">
                <a:tc>
                  <a:txBody>
                    <a:bodyPr/>
                    <a:lstStyle/>
                    <a:p>
                      <a:pPr marL="0" lvl="0" indent="0" rtl="0">
                        <a:spcBef>
                          <a:spcPts val="0"/>
                        </a:spcBef>
                        <a:spcAft>
                          <a:spcPts val="0"/>
                        </a:spcAft>
                        <a:buNone/>
                      </a:pPr>
                      <a:r>
                        <a:rPr lang="en-US" i="1">
                          <a:solidFill>
                            <a:schemeClr val="dk1"/>
                          </a:solidFill>
                        </a:rPr>
                        <a:t>¬A</a:t>
                      </a:r>
                      <a:endParaRPr i="1"/>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0.01</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22094340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677"/>
        <p:cNvGrpSpPr/>
        <p:nvPr/>
      </p:nvGrpSpPr>
      <p:grpSpPr>
        <a:xfrm>
          <a:off x="0" y="0"/>
          <a:ext cx="0" cy="0"/>
          <a:chOff x="0" y="0"/>
          <a:chExt cx="0" cy="0"/>
        </a:xfrm>
      </p:grpSpPr>
      <p:sp>
        <p:nvSpPr>
          <p:cNvPr id="1678" name="Google Shape;1678;p151"/>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Rejection Sampling</a:t>
            </a:r>
            <a:endParaRPr sz="3000" b="0" i="0" u="none" strike="noStrike" cap="none">
              <a:solidFill>
                <a:schemeClr val="dk2"/>
              </a:solidFill>
              <a:latin typeface="Arial Black"/>
              <a:ea typeface="Arial Black"/>
              <a:cs typeface="Arial Black"/>
              <a:sym typeface="Arial Black"/>
            </a:endParaRPr>
          </a:p>
        </p:txBody>
      </p:sp>
      <p:sp>
        <p:nvSpPr>
          <p:cNvPr id="1679" name="Google Shape;1679;p151"/>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124</a:t>
            </a:fld>
            <a:endParaRPr sz="2400" b="1">
              <a:solidFill>
                <a:schemeClr val="dk2"/>
              </a:solidFill>
              <a:latin typeface="Arial"/>
              <a:ea typeface="Arial"/>
              <a:cs typeface="Arial"/>
              <a:sym typeface="Arial"/>
            </a:endParaRPr>
          </a:p>
        </p:txBody>
      </p:sp>
      <p:sp>
        <p:nvSpPr>
          <p:cNvPr id="1680" name="Google Shape;1680;p151"/>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Don’t waste time when sample contradicts evidence</a:t>
            </a:r>
            <a:endParaRPr/>
          </a:p>
          <a:p>
            <a:pPr marL="800100" lvl="1" indent="-330200" rtl="0">
              <a:spcBef>
                <a:spcPts val="1080"/>
              </a:spcBef>
              <a:spcAft>
                <a:spcPts val="0"/>
              </a:spcAft>
              <a:buClr>
                <a:schemeClr val="dk2"/>
              </a:buClr>
              <a:buSzPts val="1800"/>
              <a:buFont typeface="Arial"/>
              <a:buChar char="•"/>
            </a:pPr>
            <a:r>
              <a:rPr lang="en-US"/>
              <a:t>Generate samples as in direct sampling</a:t>
            </a:r>
            <a:endParaRPr/>
          </a:p>
          <a:p>
            <a:pPr marL="800100" lvl="1" indent="-342900" rtl="0">
              <a:spcBef>
                <a:spcPts val="1080"/>
              </a:spcBef>
              <a:spcAft>
                <a:spcPts val="0"/>
              </a:spcAft>
              <a:buClr>
                <a:schemeClr val="dk2"/>
              </a:buClr>
              <a:buSzPts val="2000"/>
              <a:buFont typeface="Arial"/>
              <a:buChar char="•"/>
            </a:pPr>
            <a:r>
              <a:rPr lang="en-US"/>
              <a:t>Reject samples that are inconsistent with evidence</a:t>
            </a:r>
            <a:endParaRPr/>
          </a:p>
        </p:txBody>
      </p:sp>
    </p:spTree>
    <p:extLst>
      <p:ext uri="{BB962C8B-B14F-4D97-AF65-F5344CB8AC3E}">
        <p14:creationId xmlns:p14="http://schemas.microsoft.com/office/powerpoint/2010/main" val="414137301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684"/>
        <p:cNvGrpSpPr/>
        <p:nvPr/>
      </p:nvGrpSpPr>
      <p:grpSpPr>
        <a:xfrm>
          <a:off x="0" y="0"/>
          <a:ext cx="0" cy="0"/>
          <a:chOff x="0" y="0"/>
          <a:chExt cx="0" cy="0"/>
        </a:xfrm>
      </p:grpSpPr>
      <p:sp>
        <p:nvSpPr>
          <p:cNvPr id="1685" name="Google Shape;1685;p152"/>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t>Rejection Sampling</a:t>
            </a:r>
            <a:endParaRPr sz="3000" b="0" i="0" u="none" strike="noStrike" cap="none">
              <a:solidFill>
                <a:schemeClr val="dk1"/>
              </a:solidFill>
              <a:latin typeface="Arial Black"/>
              <a:ea typeface="Arial Black"/>
              <a:cs typeface="Arial Black"/>
              <a:sym typeface="Arial Black"/>
            </a:endParaRPr>
          </a:p>
        </p:txBody>
      </p:sp>
      <p:sp>
        <p:nvSpPr>
          <p:cNvPr id="1686" name="Google Shape;1686;p152"/>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125</a:t>
            </a:fld>
            <a:endParaRPr sz="2400" b="1">
              <a:solidFill>
                <a:schemeClr val="dk2"/>
              </a:solidFill>
              <a:latin typeface="Arial"/>
              <a:ea typeface="Arial"/>
              <a:cs typeface="Arial"/>
              <a:sym typeface="Arial"/>
            </a:endParaRPr>
          </a:p>
        </p:txBody>
      </p:sp>
      <p:sp>
        <p:nvSpPr>
          <p:cNvPr id="1687" name="Google Shape;1687;p152"/>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i="1"/>
              <a:t>P</a:t>
            </a:r>
            <a:r>
              <a:rPr lang="en-US"/>
              <a:t>(Burglary | Alarm)</a:t>
            </a:r>
            <a:endParaRPr/>
          </a:p>
        </p:txBody>
      </p:sp>
      <p:sp>
        <p:nvSpPr>
          <p:cNvPr id="1688" name="Google Shape;1688;p152"/>
          <p:cNvSpPr/>
          <p:nvPr/>
        </p:nvSpPr>
        <p:spPr>
          <a:xfrm>
            <a:off x="20044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689" name="Google Shape;1689;p152"/>
          <p:cNvSpPr/>
          <p:nvPr/>
        </p:nvSpPr>
        <p:spPr>
          <a:xfrm>
            <a:off x="3856600" y="36634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690" name="Google Shape;1690;p152"/>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691" name="Google Shape;1691;p152"/>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692" name="Google Shape;1692;p152"/>
          <p:cNvCxnSpPr>
            <a:stCxn id="1689" idx="3"/>
            <a:endCxn id="1690"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693" name="Google Shape;1693;p152"/>
          <p:cNvCxnSpPr>
            <a:stCxn id="1689" idx="5"/>
            <a:endCxn id="1691"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694" name="Google Shape;1694;p152"/>
          <p:cNvSpPr/>
          <p:nvPr/>
        </p:nvSpPr>
        <p:spPr>
          <a:xfrm>
            <a:off x="57088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695" name="Google Shape;1695;p152"/>
          <p:cNvCxnSpPr>
            <a:stCxn id="1688" idx="5"/>
            <a:endCxn id="1689"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696" name="Google Shape;1696;p152"/>
          <p:cNvCxnSpPr>
            <a:stCxn id="1694" idx="4"/>
            <a:endCxn id="1689"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180068045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700"/>
        <p:cNvGrpSpPr/>
        <p:nvPr/>
      </p:nvGrpSpPr>
      <p:grpSpPr>
        <a:xfrm>
          <a:off x="0" y="0"/>
          <a:ext cx="0" cy="0"/>
          <a:chOff x="0" y="0"/>
          <a:chExt cx="0" cy="0"/>
        </a:xfrm>
      </p:grpSpPr>
      <p:sp>
        <p:nvSpPr>
          <p:cNvPr id="1701" name="Google Shape;1701;p153"/>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t>Rejection Sampling</a:t>
            </a:r>
            <a:endParaRPr sz="3000" b="0" i="0" u="none" strike="noStrike" cap="none">
              <a:solidFill>
                <a:schemeClr val="dk1"/>
              </a:solidFill>
              <a:latin typeface="Arial Black"/>
              <a:ea typeface="Arial Black"/>
              <a:cs typeface="Arial Black"/>
              <a:sym typeface="Arial Black"/>
            </a:endParaRPr>
          </a:p>
        </p:txBody>
      </p:sp>
      <p:sp>
        <p:nvSpPr>
          <p:cNvPr id="1702" name="Google Shape;1702;p153"/>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126</a:t>
            </a:fld>
            <a:endParaRPr sz="2400" b="1">
              <a:solidFill>
                <a:schemeClr val="dk2"/>
              </a:solidFill>
              <a:latin typeface="Arial"/>
              <a:ea typeface="Arial"/>
              <a:cs typeface="Arial"/>
              <a:sym typeface="Arial"/>
            </a:endParaRPr>
          </a:p>
        </p:txBody>
      </p:sp>
      <p:sp>
        <p:nvSpPr>
          <p:cNvPr id="1703" name="Google Shape;1703;p153"/>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i="1"/>
              <a:t>P</a:t>
            </a:r>
            <a:r>
              <a:rPr lang="en-US"/>
              <a:t>(Burglary | Alarm)</a:t>
            </a:r>
            <a:endParaRPr/>
          </a:p>
          <a:p>
            <a:pPr marL="0" lvl="0" indent="0" rtl="0">
              <a:spcBef>
                <a:spcPts val="1080"/>
              </a:spcBef>
              <a:spcAft>
                <a:spcPts val="0"/>
              </a:spcAft>
              <a:buNone/>
            </a:pPr>
            <a:endParaRPr/>
          </a:p>
        </p:txBody>
      </p:sp>
      <p:sp>
        <p:nvSpPr>
          <p:cNvPr id="1704" name="Google Shape;1704;p153"/>
          <p:cNvSpPr/>
          <p:nvPr/>
        </p:nvSpPr>
        <p:spPr>
          <a:xfrm>
            <a:off x="20044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705" name="Google Shape;1705;p153"/>
          <p:cNvSpPr/>
          <p:nvPr/>
        </p:nvSpPr>
        <p:spPr>
          <a:xfrm>
            <a:off x="3856600" y="36634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706" name="Google Shape;1706;p153"/>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707" name="Google Shape;1707;p153"/>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708" name="Google Shape;1708;p153"/>
          <p:cNvCxnSpPr>
            <a:stCxn id="1705" idx="3"/>
            <a:endCxn id="1706"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709" name="Google Shape;1709;p153"/>
          <p:cNvCxnSpPr>
            <a:stCxn id="1705" idx="5"/>
            <a:endCxn id="1707"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710" name="Google Shape;1710;p153"/>
          <p:cNvSpPr/>
          <p:nvPr/>
        </p:nvSpPr>
        <p:spPr>
          <a:xfrm>
            <a:off x="57088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711" name="Google Shape;1711;p153"/>
          <p:cNvCxnSpPr>
            <a:stCxn id="1704" idx="5"/>
            <a:endCxn id="1705"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712" name="Google Shape;1712;p153"/>
          <p:cNvCxnSpPr>
            <a:stCxn id="1710" idx="4"/>
            <a:endCxn id="1705"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graphicFrame>
        <p:nvGraphicFramePr>
          <p:cNvPr id="1713" name="Google Shape;1713;p153"/>
          <p:cNvGraphicFramePr/>
          <p:nvPr/>
        </p:nvGraphicFramePr>
        <p:xfrm>
          <a:off x="1096575" y="1818050"/>
          <a:ext cx="755425" cy="914340"/>
        </p:xfrm>
        <a:graphic>
          <a:graphicData uri="http://schemas.openxmlformats.org/drawingml/2006/table">
            <a:tbl>
              <a:tblPr>
                <a:noFill/>
              </a:tblPr>
              <a:tblGrid>
                <a:gridCol w="755425">
                  <a:extLst>
                    <a:ext uri="{9D8B030D-6E8A-4147-A177-3AD203B41FA5}">
                      <a16:colId xmlns:a16="http://schemas.microsoft.com/office/drawing/2014/main" xmlns="" val="20000"/>
                    </a:ext>
                  </a:extLst>
                </a:gridCol>
              </a:tblGrid>
              <a:tr h="405500">
                <a:tc>
                  <a:txBody>
                    <a:bodyPr/>
                    <a:lstStyle/>
                    <a:p>
                      <a:pPr marL="0" lvl="0" indent="0" rtl="0">
                        <a:spcBef>
                          <a:spcPts val="0"/>
                        </a:spcBef>
                        <a:spcAft>
                          <a:spcPts val="0"/>
                        </a:spcAft>
                        <a:buNone/>
                      </a:pPr>
                      <a:r>
                        <a:rPr lang="en-US" i="1"/>
                        <a:t>P</a:t>
                      </a:r>
                      <a:r>
                        <a:rPr lang="en-US"/>
                        <a:t>(</a:t>
                      </a:r>
                      <a:r>
                        <a:rPr lang="en-US" i="1"/>
                        <a:t>B</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27664068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718"/>
        <p:cNvGrpSpPr/>
        <p:nvPr/>
      </p:nvGrpSpPr>
      <p:grpSpPr>
        <a:xfrm>
          <a:off x="0" y="0"/>
          <a:ext cx="0" cy="0"/>
          <a:chOff x="0" y="0"/>
          <a:chExt cx="0" cy="0"/>
        </a:xfrm>
      </p:grpSpPr>
      <p:sp>
        <p:nvSpPr>
          <p:cNvPr id="1719" name="Google Shape;1719;p154"/>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t>Rejection Sampling</a:t>
            </a:r>
            <a:endParaRPr sz="3000" b="0" i="0" u="none" strike="noStrike" cap="none">
              <a:solidFill>
                <a:schemeClr val="dk1"/>
              </a:solidFill>
              <a:latin typeface="Arial Black"/>
              <a:ea typeface="Arial Black"/>
              <a:cs typeface="Arial Black"/>
              <a:sym typeface="Arial Black"/>
            </a:endParaRPr>
          </a:p>
        </p:txBody>
      </p:sp>
      <p:sp>
        <p:nvSpPr>
          <p:cNvPr id="1720" name="Google Shape;1720;p154"/>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127</a:t>
            </a:fld>
            <a:endParaRPr sz="2400" b="1">
              <a:solidFill>
                <a:schemeClr val="dk2"/>
              </a:solidFill>
              <a:latin typeface="Arial"/>
              <a:ea typeface="Arial"/>
              <a:cs typeface="Arial"/>
              <a:sym typeface="Arial"/>
            </a:endParaRPr>
          </a:p>
        </p:txBody>
      </p:sp>
      <p:sp>
        <p:nvSpPr>
          <p:cNvPr id="1721" name="Google Shape;1721;p154"/>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i="1"/>
              <a:t>P</a:t>
            </a:r>
            <a:r>
              <a:rPr lang="en-US"/>
              <a:t>(Burglary | Alarm)</a:t>
            </a:r>
            <a:endParaRPr/>
          </a:p>
          <a:p>
            <a:pPr marL="0" lvl="0" indent="0" rtl="0">
              <a:spcBef>
                <a:spcPts val="1080"/>
              </a:spcBef>
              <a:spcAft>
                <a:spcPts val="0"/>
              </a:spcAft>
              <a:buNone/>
            </a:pPr>
            <a:endParaRPr/>
          </a:p>
        </p:txBody>
      </p:sp>
      <p:sp>
        <p:nvSpPr>
          <p:cNvPr id="1722" name="Google Shape;1722;p154"/>
          <p:cNvSpPr/>
          <p:nvPr/>
        </p:nvSpPr>
        <p:spPr>
          <a:xfrm>
            <a:off x="20044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723" name="Google Shape;1723;p154"/>
          <p:cNvSpPr/>
          <p:nvPr/>
        </p:nvSpPr>
        <p:spPr>
          <a:xfrm>
            <a:off x="3856600" y="36634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724" name="Google Shape;1724;p154"/>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725" name="Google Shape;1725;p154"/>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726" name="Google Shape;1726;p154"/>
          <p:cNvCxnSpPr>
            <a:stCxn id="1723" idx="3"/>
            <a:endCxn id="1724"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727" name="Google Shape;1727;p154"/>
          <p:cNvCxnSpPr>
            <a:stCxn id="1723" idx="5"/>
            <a:endCxn id="1725"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728" name="Google Shape;1728;p154"/>
          <p:cNvSpPr/>
          <p:nvPr/>
        </p:nvSpPr>
        <p:spPr>
          <a:xfrm>
            <a:off x="57088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729" name="Google Shape;1729;p154"/>
          <p:cNvCxnSpPr>
            <a:stCxn id="1722" idx="5"/>
            <a:endCxn id="1723"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730" name="Google Shape;1730;p154"/>
          <p:cNvCxnSpPr>
            <a:stCxn id="1728" idx="4"/>
            <a:endCxn id="1723"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graphicFrame>
        <p:nvGraphicFramePr>
          <p:cNvPr id="1731" name="Google Shape;1731;p154"/>
          <p:cNvGraphicFramePr/>
          <p:nvPr/>
        </p:nvGraphicFramePr>
        <p:xfrm>
          <a:off x="7625025" y="1209425"/>
          <a:ext cx="755425" cy="914340"/>
        </p:xfrm>
        <a:graphic>
          <a:graphicData uri="http://schemas.openxmlformats.org/drawingml/2006/table">
            <a:tbl>
              <a:tblPr>
                <a:noFill/>
              </a:tblPr>
              <a:tblGrid>
                <a:gridCol w="755425">
                  <a:extLst>
                    <a:ext uri="{9D8B030D-6E8A-4147-A177-3AD203B41FA5}">
                      <a16:colId xmlns:a16="http://schemas.microsoft.com/office/drawing/2014/main" xmlns="" val="20000"/>
                    </a:ext>
                  </a:extLst>
                </a:gridCol>
              </a:tblGrid>
              <a:tr h="405500">
                <a:tc>
                  <a:txBody>
                    <a:bodyPr/>
                    <a:lstStyle/>
                    <a:p>
                      <a:pPr marL="0" lvl="0" indent="0" rtl="0">
                        <a:spcBef>
                          <a:spcPts val="0"/>
                        </a:spcBef>
                        <a:spcAft>
                          <a:spcPts val="0"/>
                        </a:spcAft>
                        <a:buNone/>
                      </a:pPr>
                      <a:r>
                        <a:rPr lang="en-US" i="1"/>
                        <a:t>P</a:t>
                      </a:r>
                      <a:r>
                        <a:rPr lang="en-US"/>
                        <a:t>(</a:t>
                      </a:r>
                      <a:r>
                        <a:rPr lang="en-US" i="1"/>
                        <a:t>E</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a:t>0.002</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bl>
          </a:graphicData>
        </a:graphic>
      </p:graphicFrame>
      <p:graphicFrame>
        <p:nvGraphicFramePr>
          <p:cNvPr id="1732" name="Google Shape;1732;p154"/>
          <p:cNvGraphicFramePr/>
          <p:nvPr/>
        </p:nvGraphicFramePr>
        <p:xfrm>
          <a:off x="1096575" y="1818050"/>
          <a:ext cx="755425" cy="914340"/>
        </p:xfrm>
        <a:graphic>
          <a:graphicData uri="http://schemas.openxmlformats.org/drawingml/2006/table">
            <a:tbl>
              <a:tblPr>
                <a:noFill/>
              </a:tblPr>
              <a:tblGrid>
                <a:gridCol w="755425">
                  <a:extLst>
                    <a:ext uri="{9D8B030D-6E8A-4147-A177-3AD203B41FA5}">
                      <a16:colId xmlns:a16="http://schemas.microsoft.com/office/drawing/2014/main" xmlns="" val="20000"/>
                    </a:ext>
                  </a:extLst>
                </a:gridCol>
              </a:tblGrid>
              <a:tr h="405500">
                <a:tc>
                  <a:txBody>
                    <a:bodyPr/>
                    <a:lstStyle/>
                    <a:p>
                      <a:pPr marL="0" lvl="0" indent="0" rtl="0">
                        <a:spcBef>
                          <a:spcPts val="0"/>
                        </a:spcBef>
                        <a:spcAft>
                          <a:spcPts val="0"/>
                        </a:spcAft>
                        <a:buNone/>
                      </a:pPr>
                      <a:r>
                        <a:rPr lang="en-US" i="1"/>
                        <a:t>P</a:t>
                      </a:r>
                      <a:r>
                        <a:rPr lang="en-US"/>
                        <a:t>(</a:t>
                      </a:r>
                      <a:r>
                        <a:rPr lang="en-US" i="1"/>
                        <a:t>B</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4067932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737"/>
        <p:cNvGrpSpPr/>
        <p:nvPr/>
      </p:nvGrpSpPr>
      <p:grpSpPr>
        <a:xfrm>
          <a:off x="0" y="0"/>
          <a:ext cx="0" cy="0"/>
          <a:chOff x="0" y="0"/>
          <a:chExt cx="0" cy="0"/>
        </a:xfrm>
      </p:grpSpPr>
      <p:sp>
        <p:nvSpPr>
          <p:cNvPr id="1738" name="Google Shape;1738;p155"/>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t>Rejection Sampling</a:t>
            </a:r>
            <a:endParaRPr sz="3000" b="0" i="0" u="none" strike="noStrike" cap="none">
              <a:solidFill>
                <a:schemeClr val="dk1"/>
              </a:solidFill>
              <a:latin typeface="Arial Black"/>
              <a:ea typeface="Arial Black"/>
              <a:cs typeface="Arial Black"/>
              <a:sym typeface="Arial Black"/>
            </a:endParaRPr>
          </a:p>
        </p:txBody>
      </p:sp>
      <p:sp>
        <p:nvSpPr>
          <p:cNvPr id="1739" name="Google Shape;1739;p155"/>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128</a:t>
            </a:fld>
            <a:endParaRPr sz="2400" b="1">
              <a:solidFill>
                <a:schemeClr val="dk2"/>
              </a:solidFill>
              <a:latin typeface="Arial"/>
              <a:ea typeface="Arial"/>
              <a:cs typeface="Arial"/>
              <a:sym typeface="Arial"/>
            </a:endParaRPr>
          </a:p>
        </p:txBody>
      </p:sp>
      <p:sp>
        <p:nvSpPr>
          <p:cNvPr id="1740" name="Google Shape;1740;p155"/>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i="1"/>
              <a:t>P</a:t>
            </a:r>
            <a:r>
              <a:rPr lang="en-US"/>
              <a:t>(Burglary | Alarm)</a:t>
            </a:r>
            <a:endParaRPr/>
          </a:p>
          <a:p>
            <a:pPr marL="0" lvl="0" indent="0" rtl="0">
              <a:spcBef>
                <a:spcPts val="1080"/>
              </a:spcBef>
              <a:spcAft>
                <a:spcPts val="0"/>
              </a:spcAft>
              <a:buNone/>
            </a:pPr>
            <a:endParaRPr/>
          </a:p>
        </p:txBody>
      </p:sp>
      <p:sp>
        <p:nvSpPr>
          <p:cNvPr id="1741" name="Google Shape;1741;p155"/>
          <p:cNvSpPr/>
          <p:nvPr/>
        </p:nvSpPr>
        <p:spPr>
          <a:xfrm>
            <a:off x="20044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742" name="Google Shape;1742;p155"/>
          <p:cNvSpPr/>
          <p:nvPr/>
        </p:nvSpPr>
        <p:spPr>
          <a:xfrm>
            <a:off x="3856600" y="3663425"/>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743" name="Google Shape;1743;p155"/>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744" name="Google Shape;1744;p155"/>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745" name="Google Shape;1745;p155"/>
          <p:cNvCxnSpPr>
            <a:stCxn id="1742" idx="3"/>
            <a:endCxn id="1743"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746" name="Google Shape;1746;p155"/>
          <p:cNvCxnSpPr>
            <a:stCxn id="1742" idx="5"/>
            <a:endCxn id="1744"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747" name="Google Shape;1747;p155"/>
          <p:cNvSpPr/>
          <p:nvPr/>
        </p:nvSpPr>
        <p:spPr>
          <a:xfrm>
            <a:off x="57088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748" name="Google Shape;1748;p155"/>
          <p:cNvCxnSpPr>
            <a:stCxn id="1741" idx="5"/>
            <a:endCxn id="1742"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749" name="Google Shape;1749;p155"/>
          <p:cNvCxnSpPr>
            <a:stCxn id="1747" idx="4"/>
            <a:endCxn id="1742"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graphicFrame>
        <p:nvGraphicFramePr>
          <p:cNvPr id="1750" name="Google Shape;1750;p155"/>
          <p:cNvGraphicFramePr/>
          <p:nvPr/>
        </p:nvGraphicFramePr>
        <p:xfrm>
          <a:off x="1120350" y="2900425"/>
          <a:ext cx="2703375" cy="2285850"/>
        </p:xfrm>
        <a:graphic>
          <a:graphicData uri="http://schemas.openxmlformats.org/drawingml/2006/table">
            <a:tbl>
              <a:tblPr>
                <a:noFill/>
              </a:tblPr>
              <a:tblGrid>
                <a:gridCol w="901125">
                  <a:extLst>
                    <a:ext uri="{9D8B030D-6E8A-4147-A177-3AD203B41FA5}">
                      <a16:colId xmlns:a16="http://schemas.microsoft.com/office/drawing/2014/main" xmlns="" val="20000"/>
                    </a:ext>
                  </a:extLst>
                </a:gridCol>
                <a:gridCol w="901125">
                  <a:extLst>
                    <a:ext uri="{9D8B030D-6E8A-4147-A177-3AD203B41FA5}">
                      <a16:colId xmlns:a16="http://schemas.microsoft.com/office/drawing/2014/main" xmlns="" val="20001"/>
                    </a:ext>
                  </a:extLst>
                </a:gridCol>
                <a:gridCol w="901125">
                  <a:extLst>
                    <a:ext uri="{9D8B030D-6E8A-4147-A177-3AD203B41FA5}">
                      <a16:colId xmlns:a16="http://schemas.microsoft.com/office/drawing/2014/main" xmlns="" val="20002"/>
                    </a:ext>
                  </a:extLst>
                </a:gridCol>
              </a:tblGrid>
              <a:tr h="405500">
                <a:tc>
                  <a:txBody>
                    <a:bodyPr/>
                    <a:lstStyle/>
                    <a:p>
                      <a:pPr marL="0" lvl="0" indent="0">
                        <a:spcBef>
                          <a:spcPts val="0"/>
                        </a:spcBef>
                        <a:spcAft>
                          <a:spcPts val="0"/>
                        </a:spcAft>
                        <a:buNone/>
                      </a:pPr>
                      <a:endParaRPr/>
                    </a:p>
                  </a:txBody>
                  <a:tcPr marL="91425" marR="91425" marT="91425" marB="91425">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a:spcBef>
                          <a:spcPts val="0"/>
                        </a:spcBef>
                        <a:spcAft>
                          <a:spcPts val="0"/>
                        </a:spcAft>
                        <a:buNone/>
                      </a:pPr>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rtl="0">
                        <a:spcBef>
                          <a:spcPts val="0"/>
                        </a:spcBef>
                        <a:spcAft>
                          <a:spcPts val="0"/>
                        </a:spcAft>
                        <a:buNone/>
                      </a:pPr>
                      <a:r>
                        <a:rPr lang="en-US" i="1"/>
                        <a:t>P</a:t>
                      </a:r>
                      <a:r>
                        <a:rPr lang="en-US"/>
                        <a:t>(</a:t>
                      </a:r>
                      <a:r>
                        <a:rPr lang="en-US" i="1"/>
                        <a:t>A</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a:t>0.95</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0.94</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xmlns="" val="10002"/>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0.29</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xmlns="" val="10003"/>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xmlns="" val="10004"/>
                  </a:ext>
                </a:extLst>
              </a:tr>
            </a:tbl>
          </a:graphicData>
        </a:graphic>
      </p:graphicFrame>
      <p:graphicFrame>
        <p:nvGraphicFramePr>
          <p:cNvPr id="1751" name="Google Shape;1751;p155"/>
          <p:cNvGraphicFramePr/>
          <p:nvPr/>
        </p:nvGraphicFramePr>
        <p:xfrm>
          <a:off x="7625025" y="1209425"/>
          <a:ext cx="755425" cy="914340"/>
        </p:xfrm>
        <a:graphic>
          <a:graphicData uri="http://schemas.openxmlformats.org/drawingml/2006/table">
            <a:tbl>
              <a:tblPr>
                <a:noFill/>
              </a:tblPr>
              <a:tblGrid>
                <a:gridCol w="755425">
                  <a:extLst>
                    <a:ext uri="{9D8B030D-6E8A-4147-A177-3AD203B41FA5}">
                      <a16:colId xmlns:a16="http://schemas.microsoft.com/office/drawing/2014/main" xmlns="" val="20000"/>
                    </a:ext>
                  </a:extLst>
                </a:gridCol>
              </a:tblGrid>
              <a:tr h="405500">
                <a:tc>
                  <a:txBody>
                    <a:bodyPr/>
                    <a:lstStyle/>
                    <a:p>
                      <a:pPr marL="0" lvl="0" indent="0" rtl="0">
                        <a:spcBef>
                          <a:spcPts val="0"/>
                        </a:spcBef>
                        <a:spcAft>
                          <a:spcPts val="0"/>
                        </a:spcAft>
                        <a:buNone/>
                      </a:pPr>
                      <a:r>
                        <a:rPr lang="en-US" i="1"/>
                        <a:t>P</a:t>
                      </a:r>
                      <a:r>
                        <a:rPr lang="en-US"/>
                        <a:t>(</a:t>
                      </a:r>
                      <a:r>
                        <a:rPr lang="en-US" i="1"/>
                        <a:t>E</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a:t>0.002</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bl>
          </a:graphicData>
        </a:graphic>
      </p:graphicFrame>
      <p:graphicFrame>
        <p:nvGraphicFramePr>
          <p:cNvPr id="1752" name="Google Shape;1752;p155"/>
          <p:cNvGraphicFramePr/>
          <p:nvPr/>
        </p:nvGraphicFramePr>
        <p:xfrm>
          <a:off x="1096575" y="1818050"/>
          <a:ext cx="755425" cy="914340"/>
        </p:xfrm>
        <a:graphic>
          <a:graphicData uri="http://schemas.openxmlformats.org/drawingml/2006/table">
            <a:tbl>
              <a:tblPr>
                <a:noFill/>
              </a:tblPr>
              <a:tblGrid>
                <a:gridCol w="755425">
                  <a:extLst>
                    <a:ext uri="{9D8B030D-6E8A-4147-A177-3AD203B41FA5}">
                      <a16:colId xmlns:a16="http://schemas.microsoft.com/office/drawing/2014/main" xmlns="" val="20000"/>
                    </a:ext>
                  </a:extLst>
                </a:gridCol>
              </a:tblGrid>
              <a:tr h="405500">
                <a:tc>
                  <a:txBody>
                    <a:bodyPr/>
                    <a:lstStyle/>
                    <a:p>
                      <a:pPr marL="0" lvl="0" indent="0" rtl="0">
                        <a:spcBef>
                          <a:spcPts val="0"/>
                        </a:spcBef>
                        <a:spcAft>
                          <a:spcPts val="0"/>
                        </a:spcAft>
                        <a:buNone/>
                      </a:pPr>
                      <a:r>
                        <a:rPr lang="en-US" i="1"/>
                        <a:t>P</a:t>
                      </a:r>
                      <a:r>
                        <a:rPr lang="en-US"/>
                        <a:t>(</a:t>
                      </a:r>
                      <a:r>
                        <a:rPr lang="en-US" i="1"/>
                        <a:t>B</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bl>
          </a:graphicData>
        </a:graphic>
      </p:graphicFrame>
      <p:sp>
        <p:nvSpPr>
          <p:cNvPr id="1753" name="Google Shape;1753;p155"/>
          <p:cNvSpPr/>
          <p:nvPr/>
        </p:nvSpPr>
        <p:spPr>
          <a:xfrm>
            <a:off x="1136863" y="4703635"/>
            <a:ext cx="2703300" cy="3804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5572452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758"/>
        <p:cNvGrpSpPr/>
        <p:nvPr/>
      </p:nvGrpSpPr>
      <p:grpSpPr>
        <a:xfrm>
          <a:off x="0" y="0"/>
          <a:ext cx="0" cy="0"/>
          <a:chOff x="0" y="0"/>
          <a:chExt cx="0" cy="0"/>
        </a:xfrm>
      </p:grpSpPr>
      <p:sp>
        <p:nvSpPr>
          <p:cNvPr id="1759" name="Google Shape;1759;p156"/>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t>Rejection Sampling</a:t>
            </a:r>
            <a:endParaRPr sz="3000" b="0" i="0" u="none" strike="noStrike" cap="none">
              <a:solidFill>
                <a:schemeClr val="dk1"/>
              </a:solidFill>
              <a:latin typeface="Arial Black"/>
              <a:ea typeface="Arial Black"/>
              <a:cs typeface="Arial Black"/>
              <a:sym typeface="Arial Black"/>
            </a:endParaRPr>
          </a:p>
        </p:txBody>
      </p:sp>
      <p:sp>
        <p:nvSpPr>
          <p:cNvPr id="1760" name="Google Shape;1760;p156"/>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129</a:t>
            </a:fld>
            <a:endParaRPr sz="2400" b="1">
              <a:solidFill>
                <a:schemeClr val="dk2"/>
              </a:solidFill>
              <a:latin typeface="Arial"/>
              <a:ea typeface="Arial"/>
              <a:cs typeface="Arial"/>
              <a:sym typeface="Arial"/>
            </a:endParaRPr>
          </a:p>
        </p:txBody>
      </p:sp>
      <p:sp>
        <p:nvSpPr>
          <p:cNvPr id="1761" name="Google Shape;1761;p156"/>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i="1"/>
              <a:t>P</a:t>
            </a:r>
            <a:r>
              <a:rPr lang="en-US"/>
              <a:t>(Burglary | Alarm)</a:t>
            </a:r>
            <a:endParaRPr/>
          </a:p>
          <a:p>
            <a:pPr marL="0" lvl="0" indent="0" rtl="0">
              <a:spcBef>
                <a:spcPts val="1080"/>
              </a:spcBef>
              <a:spcAft>
                <a:spcPts val="0"/>
              </a:spcAft>
              <a:buNone/>
            </a:pPr>
            <a:endParaRPr/>
          </a:p>
        </p:txBody>
      </p:sp>
      <p:sp>
        <p:nvSpPr>
          <p:cNvPr id="1762" name="Google Shape;1762;p156"/>
          <p:cNvSpPr/>
          <p:nvPr/>
        </p:nvSpPr>
        <p:spPr>
          <a:xfrm>
            <a:off x="20044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763" name="Google Shape;1763;p156"/>
          <p:cNvSpPr/>
          <p:nvPr/>
        </p:nvSpPr>
        <p:spPr>
          <a:xfrm>
            <a:off x="3856600" y="3663425"/>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764" name="Google Shape;1764;p156"/>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765" name="Google Shape;1765;p156"/>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766" name="Google Shape;1766;p156"/>
          <p:cNvCxnSpPr>
            <a:stCxn id="1763" idx="3"/>
            <a:endCxn id="1764"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767" name="Google Shape;1767;p156"/>
          <p:cNvCxnSpPr>
            <a:stCxn id="1763" idx="5"/>
            <a:endCxn id="1765"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768" name="Google Shape;1768;p156"/>
          <p:cNvSpPr/>
          <p:nvPr/>
        </p:nvSpPr>
        <p:spPr>
          <a:xfrm>
            <a:off x="57088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769" name="Google Shape;1769;p156"/>
          <p:cNvCxnSpPr>
            <a:stCxn id="1762" idx="5"/>
            <a:endCxn id="1763"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770" name="Google Shape;1770;p156"/>
          <p:cNvCxnSpPr>
            <a:stCxn id="1768" idx="4"/>
            <a:endCxn id="1763"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graphicFrame>
        <p:nvGraphicFramePr>
          <p:cNvPr id="1771" name="Google Shape;1771;p156"/>
          <p:cNvGraphicFramePr/>
          <p:nvPr/>
        </p:nvGraphicFramePr>
        <p:xfrm>
          <a:off x="1120350" y="2900425"/>
          <a:ext cx="2703375" cy="2285850"/>
        </p:xfrm>
        <a:graphic>
          <a:graphicData uri="http://schemas.openxmlformats.org/drawingml/2006/table">
            <a:tbl>
              <a:tblPr>
                <a:noFill/>
              </a:tblPr>
              <a:tblGrid>
                <a:gridCol w="901125">
                  <a:extLst>
                    <a:ext uri="{9D8B030D-6E8A-4147-A177-3AD203B41FA5}">
                      <a16:colId xmlns:a16="http://schemas.microsoft.com/office/drawing/2014/main" xmlns="" val="20000"/>
                    </a:ext>
                  </a:extLst>
                </a:gridCol>
                <a:gridCol w="901125">
                  <a:extLst>
                    <a:ext uri="{9D8B030D-6E8A-4147-A177-3AD203B41FA5}">
                      <a16:colId xmlns:a16="http://schemas.microsoft.com/office/drawing/2014/main" xmlns="" val="20001"/>
                    </a:ext>
                  </a:extLst>
                </a:gridCol>
                <a:gridCol w="901125">
                  <a:extLst>
                    <a:ext uri="{9D8B030D-6E8A-4147-A177-3AD203B41FA5}">
                      <a16:colId xmlns:a16="http://schemas.microsoft.com/office/drawing/2014/main" xmlns="" val="20002"/>
                    </a:ext>
                  </a:extLst>
                </a:gridCol>
              </a:tblGrid>
              <a:tr h="405500">
                <a:tc>
                  <a:txBody>
                    <a:bodyPr/>
                    <a:lstStyle/>
                    <a:p>
                      <a:pPr marL="0" lvl="0" indent="0">
                        <a:spcBef>
                          <a:spcPts val="0"/>
                        </a:spcBef>
                        <a:spcAft>
                          <a:spcPts val="0"/>
                        </a:spcAft>
                        <a:buNone/>
                      </a:pPr>
                      <a:endParaRPr/>
                    </a:p>
                  </a:txBody>
                  <a:tcPr marL="91425" marR="91425" marT="91425" marB="91425">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a:spcBef>
                          <a:spcPts val="0"/>
                        </a:spcBef>
                        <a:spcAft>
                          <a:spcPts val="0"/>
                        </a:spcAft>
                        <a:buNone/>
                      </a:pPr>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rtl="0">
                        <a:spcBef>
                          <a:spcPts val="0"/>
                        </a:spcBef>
                        <a:spcAft>
                          <a:spcPts val="0"/>
                        </a:spcAft>
                        <a:buNone/>
                      </a:pPr>
                      <a:r>
                        <a:rPr lang="en-US" i="1"/>
                        <a:t>P</a:t>
                      </a:r>
                      <a:r>
                        <a:rPr lang="en-US"/>
                        <a:t>(</a:t>
                      </a:r>
                      <a:r>
                        <a:rPr lang="en-US" i="1"/>
                        <a:t>A</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a:t>0.95</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0.94</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xmlns="" val="10002"/>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0.29</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xmlns="" val="10003"/>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xmlns="" val="10004"/>
                  </a:ext>
                </a:extLst>
              </a:tr>
            </a:tbl>
          </a:graphicData>
        </a:graphic>
      </p:graphicFrame>
      <p:graphicFrame>
        <p:nvGraphicFramePr>
          <p:cNvPr id="1772" name="Google Shape;1772;p156"/>
          <p:cNvGraphicFramePr/>
          <p:nvPr/>
        </p:nvGraphicFramePr>
        <p:xfrm>
          <a:off x="7625025" y="1209425"/>
          <a:ext cx="755425" cy="914340"/>
        </p:xfrm>
        <a:graphic>
          <a:graphicData uri="http://schemas.openxmlformats.org/drawingml/2006/table">
            <a:tbl>
              <a:tblPr>
                <a:noFill/>
              </a:tblPr>
              <a:tblGrid>
                <a:gridCol w="755425">
                  <a:extLst>
                    <a:ext uri="{9D8B030D-6E8A-4147-A177-3AD203B41FA5}">
                      <a16:colId xmlns:a16="http://schemas.microsoft.com/office/drawing/2014/main" xmlns="" val="20000"/>
                    </a:ext>
                  </a:extLst>
                </a:gridCol>
              </a:tblGrid>
              <a:tr h="405500">
                <a:tc>
                  <a:txBody>
                    <a:bodyPr/>
                    <a:lstStyle/>
                    <a:p>
                      <a:pPr marL="0" lvl="0" indent="0" rtl="0">
                        <a:spcBef>
                          <a:spcPts val="0"/>
                        </a:spcBef>
                        <a:spcAft>
                          <a:spcPts val="0"/>
                        </a:spcAft>
                        <a:buNone/>
                      </a:pPr>
                      <a:r>
                        <a:rPr lang="en-US" i="1"/>
                        <a:t>P</a:t>
                      </a:r>
                      <a:r>
                        <a:rPr lang="en-US"/>
                        <a:t>(</a:t>
                      </a:r>
                      <a:r>
                        <a:rPr lang="en-US" i="1"/>
                        <a:t>E</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a:t>0.002</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bl>
          </a:graphicData>
        </a:graphic>
      </p:graphicFrame>
      <p:graphicFrame>
        <p:nvGraphicFramePr>
          <p:cNvPr id="1773" name="Google Shape;1773;p156"/>
          <p:cNvGraphicFramePr/>
          <p:nvPr/>
        </p:nvGraphicFramePr>
        <p:xfrm>
          <a:off x="1096575" y="1818050"/>
          <a:ext cx="755425" cy="914340"/>
        </p:xfrm>
        <a:graphic>
          <a:graphicData uri="http://schemas.openxmlformats.org/drawingml/2006/table">
            <a:tbl>
              <a:tblPr>
                <a:noFill/>
              </a:tblPr>
              <a:tblGrid>
                <a:gridCol w="755425">
                  <a:extLst>
                    <a:ext uri="{9D8B030D-6E8A-4147-A177-3AD203B41FA5}">
                      <a16:colId xmlns:a16="http://schemas.microsoft.com/office/drawing/2014/main" xmlns="" val="20000"/>
                    </a:ext>
                  </a:extLst>
                </a:gridCol>
              </a:tblGrid>
              <a:tr h="405500">
                <a:tc>
                  <a:txBody>
                    <a:bodyPr/>
                    <a:lstStyle/>
                    <a:p>
                      <a:pPr marL="0" lvl="0" indent="0" rtl="0">
                        <a:spcBef>
                          <a:spcPts val="0"/>
                        </a:spcBef>
                        <a:spcAft>
                          <a:spcPts val="0"/>
                        </a:spcAft>
                        <a:buNone/>
                      </a:pPr>
                      <a:r>
                        <a:rPr lang="en-US" i="1"/>
                        <a:t>P</a:t>
                      </a:r>
                      <a:r>
                        <a:rPr lang="en-US"/>
                        <a:t>(</a:t>
                      </a:r>
                      <a:r>
                        <a:rPr lang="en-US" i="1"/>
                        <a:t>B</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bl>
          </a:graphicData>
        </a:graphic>
      </p:graphicFrame>
      <p:sp>
        <p:nvSpPr>
          <p:cNvPr id="1774" name="Google Shape;1774;p156"/>
          <p:cNvSpPr/>
          <p:nvPr/>
        </p:nvSpPr>
        <p:spPr>
          <a:xfrm>
            <a:off x="1133535" y="4745320"/>
            <a:ext cx="2703300" cy="3804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6" name="Google Shape;1776;p156"/>
          <p:cNvSpPr/>
          <p:nvPr/>
        </p:nvSpPr>
        <p:spPr>
          <a:xfrm>
            <a:off x="4077475" y="3394400"/>
            <a:ext cx="1360200" cy="1417200"/>
          </a:xfrm>
          <a:prstGeom prst="mathMultiply">
            <a:avLst>
              <a:gd name="adj1" fmla="val 23520"/>
            </a:avLst>
          </a:prstGeom>
          <a:solidFill>
            <a:srgbClr val="6AA84F"/>
          </a:solidFill>
          <a:ln w="952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71087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87A0CA8-1ED9-D846-A5D9-F47DFDDED1F1}" type="slidenum">
              <a:rPr lang="en-US">
                <a:uFillTx/>
              </a:rPr>
              <a:pPr/>
              <a:t>13</a:t>
            </a:fld>
            <a:endParaRPr lang="en-US">
              <a:uFillTx/>
            </a:endParaRPr>
          </a:p>
        </p:txBody>
      </p:sp>
      <p:sp>
        <p:nvSpPr>
          <p:cNvPr id="1453058" name="Rectangle 2"/>
          <p:cNvSpPr>
            <a:spLocks noGrp="1" noChangeArrowheads="1"/>
          </p:cNvSpPr>
          <p:nvPr>
            <p:ph type="title"/>
          </p:nvPr>
        </p:nvSpPr>
        <p:spPr>
          <a:xfrm>
            <a:off x="741363" y="320675"/>
            <a:ext cx="7772400" cy="1143000"/>
          </a:xfrm>
        </p:spPr>
        <p:txBody>
          <a:bodyPr/>
          <a:lstStyle/>
          <a:p>
            <a:r>
              <a:rPr lang="en-US">
                <a:uFillTx/>
              </a:rPr>
              <a:t>Random Variables</a:t>
            </a:r>
          </a:p>
        </p:txBody>
      </p:sp>
      <p:sp>
        <p:nvSpPr>
          <p:cNvPr id="1453059" name="Rectangle 3"/>
          <p:cNvSpPr>
            <a:spLocks noGrp="1" noChangeArrowheads="1"/>
          </p:cNvSpPr>
          <p:nvPr>
            <p:ph type="body" idx="1"/>
          </p:nvPr>
        </p:nvSpPr>
        <p:spPr>
          <a:xfrm>
            <a:off x="692150" y="1749425"/>
            <a:ext cx="8270875" cy="4622800"/>
          </a:xfrm>
        </p:spPr>
        <p:txBody>
          <a:bodyPr>
            <a:normAutofit/>
          </a:bodyPr>
          <a:lstStyle/>
          <a:p>
            <a:pPr>
              <a:lnSpc>
                <a:spcPct val="80000"/>
              </a:lnSpc>
            </a:pPr>
            <a:r>
              <a:rPr lang="en-US" sz="2800">
                <a:uFillTx/>
              </a:rPr>
              <a:t>Degrees of belief (</a:t>
            </a:r>
            <a:r>
              <a:rPr lang="en-US" sz="2800" i="1">
                <a:uFillTx/>
              </a:rPr>
              <a:t>probabilities</a:t>
            </a:r>
            <a:r>
              <a:rPr lang="en-US" sz="2800">
                <a:uFillTx/>
              </a:rPr>
              <a:t>) are applied to </a:t>
            </a:r>
            <a:r>
              <a:rPr lang="en-US" sz="2800" i="1">
                <a:uFillTx/>
              </a:rPr>
              <a:t>propositions</a:t>
            </a:r>
            <a:endParaRPr lang="en-US" sz="2800">
              <a:uFillTx/>
            </a:endParaRPr>
          </a:p>
          <a:p>
            <a:pPr lvl="1">
              <a:lnSpc>
                <a:spcPct val="80000"/>
              </a:lnSpc>
            </a:pPr>
            <a:r>
              <a:rPr lang="en-US" sz="2400">
                <a:uFillTx/>
              </a:rPr>
              <a:t>Essentially a modal extension to propositional logic</a:t>
            </a:r>
          </a:p>
          <a:p>
            <a:pPr>
              <a:lnSpc>
                <a:spcPct val="80000"/>
              </a:lnSpc>
            </a:pPr>
            <a:r>
              <a:rPr lang="en-US" sz="2800">
                <a:uFillTx/>
              </a:rPr>
              <a:t>Basic language element is the </a:t>
            </a:r>
            <a:r>
              <a:rPr lang="en-US" sz="2800" i="1">
                <a:uFillTx/>
              </a:rPr>
              <a:t>random variable</a:t>
            </a:r>
          </a:p>
          <a:p>
            <a:pPr lvl="1">
              <a:lnSpc>
                <a:spcPct val="80000"/>
              </a:lnSpc>
            </a:pPr>
            <a:r>
              <a:rPr lang="en-US" sz="2400">
                <a:uFillTx/>
              </a:rPr>
              <a:t>Refers to a part of the world of interest</a:t>
            </a:r>
          </a:p>
          <a:p>
            <a:pPr lvl="2">
              <a:lnSpc>
                <a:spcPct val="80000"/>
              </a:lnSpc>
            </a:pPr>
            <a:r>
              <a:rPr lang="en-US" sz="2000">
                <a:uFillTx/>
              </a:rPr>
              <a:t>E.g., </a:t>
            </a:r>
            <a:r>
              <a:rPr lang="en-US" sz="2000" i="1" err="1">
                <a:uFillTx/>
              </a:rPr>
              <a:t>CourseGrade</a:t>
            </a:r>
            <a:r>
              <a:rPr lang="en-US" sz="2000">
                <a:uFillTx/>
              </a:rPr>
              <a:t>, </a:t>
            </a:r>
            <a:r>
              <a:rPr lang="en-US" sz="2000" i="1" err="1">
                <a:uFillTx/>
              </a:rPr>
              <a:t>CoinSideUp</a:t>
            </a:r>
            <a:r>
              <a:rPr lang="en-US" sz="2000">
                <a:uFillTx/>
              </a:rPr>
              <a:t>, </a:t>
            </a:r>
            <a:r>
              <a:rPr lang="en-US" sz="2000" i="1">
                <a:uFillTx/>
              </a:rPr>
              <a:t>Weather</a:t>
            </a:r>
            <a:endParaRPr lang="en-US" sz="2000">
              <a:uFillTx/>
            </a:endParaRPr>
          </a:p>
          <a:p>
            <a:pPr lvl="1">
              <a:lnSpc>
                <a:spcPct val="80000"/>
              </a:lnSpc>
            </a:pPr>
            <a:r>
              <a:rPr lang="en-US" sz="2400">
                <a:uFillTx/>
              </a:rPr>
              <a:t>A random variable has a </a:t>
            </a:r>
            <a:r>
              <a:rPr lang="en-US" sz="2400" i="1">
                <a:uFillTx/>
              </a:rPr>
              <a:t>value</a:t>
            </a:r>
            <a:r>
              <a:rPr lang="en-US" sz="2400">
                <a:uFillTx/>
              </a:rPr>
              <a:t>, but we are uncertain as to what this value is</a:t>
            </a:r>
          </a:p>
          <a:p>
            <a:pPr lvl="2">
              <a:lnSpc>
                <a:spcPct val="80000"/>
              </a:lnSpc>
            </a:pPr>
            <a:r>
              <a:rPr lang="en-US" sz="2000">
                <a:uFillTx/>
              </a:rPr>
              <a:t>Does </a:t>
            </a:r>
            <a:r>
              <a:rPr lang="en-US" sz="2000" i="1">
                <a:uFillTx/>
              </a:rPr>
              <a:t>Weather=sunny</a:t>
            </a:r>
            <a:r>
              <a:rPr lang="en-US" sz="2000">
                <a:uFillTx/>
              </a:rPr>
              <a:t> or </a:t>
            </a:r>
            <a:r>
              <a:rPr lang="en-US" sz="2000" i="1">
                <a:uFillTx/>
              </a:rPr>
              <a:t>Weather=cloudy</a:t>
            </a:r>
            <a:r>
              <a:rPr lang="en-US" sz="2000">
                <a:uFillTx/>
              </a:rPr>
              <a:t> or …?</a:t>
            </a:r>
          </a:p>
          <a:p>
            <a:pPr lvl="2">
              <a:lnSpc>
                <a:spcPct val="80000"/>
              </a:lnSpc>
            </a:pPr>
            <a:r>
              <a:rPr lang="en-US" sz="2000">
                <a:uFillTx/>
              </a:rPr>
              <a:t>Does </a:t>
            </a:r>
            <a:r>
              <a:rPr lang="en-US" sz="2000" i="1" err="1">
                <a:uFillTx/>
              </a:rPr>
              <a:t>AinCourse</a:t>
            </a:r>
            <a:r>
              <a:rPr lang="en-US" sz="2000" i="1">
                <a:uFillTx/>
              </a:rPr>
              <a:t>=true</a:t>
            </a:r>
            <a:r>
              <a:rPr lang="en-US" sz="2000">
                <a:uFillTx/>
              </a:rPr>
              <a:t> or </a:t>
            </a:r>
            <a:r>
              <a:rPr lang="en-US" sz="2000" i="1" err="1">
                <a:uFillTx/>
              </a:rPr>
              <a:t>AinCourse</a:t>
            </a:r>
            <a:r>
              <a:rPr lang="en-US" sz="2000" i="1">
                <a:uFillTx/>
              </a:rPr>
              <a:t>=false</a:t>
            </a:r>
            <a:r>
              <a:rPr lang="en-US" sz="2000">
                <a:uFillTx/>
              </a:rPr>
              <a:t>?</a:t>
            </a:r>
          </a:p>
          <a:p>
            <a:pPr lvl="2">
              <a:lnSpc>
                <a:spcPct val="80000"/>
              </a:lnSpc>
            </a:pPr>
            <a:r>
              <a:rPr lang="en-US" sz="2000" i="1">
                <a:uFillTx/>
              </a:rPr>
              <a:t>Analogous to a function with zero arguments in FOL</a:t>
            </a:r>
            <a:endParaRPr lang="en-US" sz="2000">
              <a:uFillTx/>
            </a:endParaRPr>
          </a:p>
          <a:p>
            <a:pPr lvl="1">
              <a:lnSpc>
                <a:spcPct val="80000"/>
              </a:lnSpc>
            </a:pPr>
            <a:r>
              <a:rPr lang="en-US" sz="2400">
                <a:uFillTx/>
              </a:rPr>
              <a:t>The values of a random variable come from a </a:t>
            </a:r>
            <a:r>
              <a:rPr lang="en-US" sz="2400" i="1">
                <a:uFillTx/>
              </a:rPr>
              <a:t>domain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530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5305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4530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4530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45305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45305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45305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45305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453059">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45305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3059" grpId="0" build="p"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780"/>
        <p:cNvGrpSpPr/>
        <p:nvPr/>
      </p:nvGrpSpPr>
      <p:grpSpPr>
        <a:xfrm>
          <a:off x="0" y="0"/>
          <a:ext cx="0" cy="0"/>
          <a:chOff x="0" y="0"/>
          <a:chExt cx="0" cy="0"/>
        </a:xfrm>
      </p:grpSpPr>
      <p:sp>
        <p:nvSpPr>
          <p:cNvPr id="1781" name="Google Shape;1781;p157"/>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t>Rejection Sampling</a:t>
            </a:r>
            <a:endParaRPr sz="3000" b="0" i="0" u="none" strike="noStrike" cap="none">
              <a:solidFill>
                <a:schemeClr val="dk1"/>
              </a:solidFill>
              <a:latin typeface="Arial Black"/>
              <a:ea typeface="Arial Black"/>
              <a:cs typeface="Arial Black"/>
              <a:sym typeface="Arial Black"/>
            </a:endParaRPr>
          </a:p>
        </p:txBody>
      </p:sp>
      <p:sp>
        <p:nvSpPr>
          <p:cNvPr id="1782" name="Google Shape;1782;p157"/>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130</a:t>
            </a:fld>
            <a:endParaRPr sz="2400" b="1">
              <a:solidFill>
                <a:schemeClr val="dk2"/>
              </a:solidFill>
              <a:latin typeface="Arial"/>
              <a:ea typeface="Arial"/>
              <a:cs typeface="Arial"/>
              <a:sym typeface="Arial"/>
            </a:endParaRPr>
          </a:p>
        </p:txBody>
      </p:sp>
      <p:sp>
        <p:nvSpPr>
          <p:cNvPr id="1783" name="Google Shape;1783;p157"/>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i="1"/>
              <a:t>P</a:t>
            </a:r>
            <a:r>
              <a:rPr lang="en-US"/>
              <a:t>(Burglary | Alarm)</a:t>
            </a:r>
            <a:endParaRPr/>
          </a:p>
          <a:p>
            <a:pPr marL="0" lvl="0" indent="0" rtl="0">
              <a:spcBef>
                <a:spcPts val="1080"/>
              </a:spcBef>
              <a:spcAft>
                <a:spcPts val="0"/>
              </a:spcAft>
              <a:buNone/>
            </a:pPr>
            <a:endParaRPr/>
          </a:p>
          <a:p>
            <a:pPr marL="0" lvl="0" indent="0" rtl="0">
              <a:spcBef>
                <a:spcPts val="1080"/>
              </a:spcBef>
              <a:spcAft>
                <a:spcPts val="0"/>
              </a:spcAft>
              <a:buNone/>
            </a:pPr>
            <a:endParaRPr/>
          </a:p>
          <a:p>
            <a:pPr marL="0" lvl="0" indent="0" rtl="0">
              <a:spcBef>
                <a:spcPts val="1080"/>
              </a:spcBef>
              <a:spcAft>
                <a:spcPts val="0"/>
              </a:spcAft>
              <a:buNone/>
            </a:pPr>
            <a:r>
              <a:rPr lang="en-US"/>
              <a:t>Reject</a:t>
            </a:r>
            <a:endParaRPr/>
          </a:p>
          <a:p>
            <a:pPr marL="0" lvl="0" indent="0" rtl="0">
              <a:spcBef>
                <a:spcPts val="1080"/>
              </a:spcBef>
              <a:spcAft>
                <a:spcPts val="0"/>
              </a:spcAft>
              <a:buNone/>
            </a:pPr>
            <a:r>
              <a:rPr lang="en-US"/>
              <a:t>Reset</a:t>
            </a:r>
            <a:endParaRPr/>
          </a:p>
          <a:p>
            <a:pPr marL="0" lvl="0" indent="0" rtl="0">
              <a:spcBef>
                <a:spcPts val="1080"/>
              </a:spcBef>
              <a:spcAft>
                <a:spcPts val="0"/>
              </a:spcAft>
              <a:buNone/>
            </a:pPr>
            <a:r>
              <a:rPr lang="en-US"/>
              <a:t>Repeat</a:t>
            </a:r>
            <a:endParaRPr/>
          </a:p>
        </p:txBody>
      </p:sp>
      <p:sp>
        <p:nvSpPr>
          <p:cNvPr id="1784" name="Google Shape;1784;p157"/>
          <p:cNvSpPr/>
          <p:nvPr/>
        </p:nvSpPr>
        <p:spPr>
          <a:xfrm>
            <a:off x="20044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785" name="Google Shape;1785;p157"/>
          <p:cNvSpPr/>
          <p:nvPr/>
        </p:nvSpPr>
        <p:spPr>
          <a:xfrm>
            <a:off x="3856600" y="36634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786" name="Google Shape;1786;p157"/>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787" name="Google Shape;1787;p157"/>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788" name="Google Shape;1788;p157"/>
          <p:cNvCxnSpPr>
            <a:stCxn id="1785" idx="3"/>
            <a:endCxn id="1786"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789" name="Google Shape;1789;p157"/>
          <p:cNvCxnSpPr>
            <a:stCxn id="1785" idx="5"/>
            <a:endCxn id="1787"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790" name="Google Shape;1790;p157"/>
          <p:cNvSpPr/>
          <p:nvPr/>
        </p:nvSpPr>
        <p:spPr>
          <a:xfrm>
            <a:off x="57088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791" name="Google Shape;1791;p157"/>
          <p:cNvCxnSpPr>
            <a:stCxn id="1784" idx="5"/>
            <a:endCxn id="1785"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792" name="Google Shape;1792;p157"/>
          <p:cNvCxnSpPr>
            <a:stCxn id="1790" idx="4"/>
            <a:endCxn id="1785"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259467986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796"/>
        <p:cNvGrpSpPr/>
        <p:nvPr/>
      </p:nvGrpSpPr>
      <p:grpSpPr>
        <a:xfrm>
          <a:off x="0" y="0"/>
          <a:ext cx="0" cy="0"/>
          <a:chOff x="0" y="0"/>
          <a:chExt cx="0" cy="0"/>
        </a:xfrm>
      </p:grpSpPr>
      <p:sp>
        <p:nvSpPr>
          <p:cNvPr id="1797" name="Google Shape;1797;p158"/>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t>Rejection Sampling</a:t>
            </a:r>
            <a:endParaRPr sz="3000" b="0" i="0" u="none" strike="noStrike" cap="none">
              <a:solidFill>
                <a:schemeClr val="dk1"/>
              </a:solidFill>
              <a:latin typeface="Arial Black"/>
              <a:ea typeface="Arial Black"/>
              <a:cs typeface="Arial Black"/>
              <a:sym typeface="Arial Black"/>
            </a:endParaRPr>
          </a:p>
        </p:txBody>
      </p:sp>
      <p:sp>
        <p:nvSpPr>
          <p:cNvPr id="1798" name="Google Shape;1798;p158"/>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131</a:t>
            </a:fld>
            <a:endParaRPr sz="2400" b="1">
              <a:solidFill>
                <a:schemeClr val="dk2"/>
              </a:solidFill>
              <a:latin typeface="Arial"/>
              <a:ea typeface="Arial"/>
              <a:cs typeface="Arial"/>
              <a:sym typeface="Arial"/>
            </a:endParaRPr>
          </a:p>
        </p:txBody>
      </p:sp>
      <p:sp>
        <p:nvSpPr>
          <p:cNvPr id="1799" name="Google Shape;1799;p158"/>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i="1"/>
              <a:t>P</a:t>
            </a:r>
            <a:r>
              <a:rPr lang="en-US"/>
              <a:t>(Burglary | Alarm)</a:t>
            </a:r>
            <a:endParaRPr/>
          </a:p>
          <a:p>
            <a:pPr marL="0" lvl="0" indent="0" rtl="0">
              <a:spcBef>
                <a:spcPts val="1080"/>
              </a:spcBef>
              <a:spcAft>
                <a:spcPts val="0"/>
              </a:spcAft>
              <a:buNone/>
            </a:pPr>
            <a:endParaRPr/>
          </a:p>
        </p:txBody>
      </p:sp>
      <p:sp>
        <p:nvSpPr>
          <p:cNvPr id="1800" name="Google Shape;1800;p158"/>
          <p:cNvSpPr/>
          <p:nvPr/>
        </p:nvSpPr>
        <p:spPr>
          <a:xfrm>
            <a:off x="20044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801" name="Google Shape;1801;p158"/>
          <p:cNvSpPr/>
          <p:nvPr/>
        </p:nvSpPr>
        <p:spPr>
          <a:xfrm>
            <a:off x="3856600" y="3663425"/>
            <a:ext cx="1852200" cy="830100"/>
          </a:xfrm>
          <a:prstGeom prst="ellipse">
            <a:avLst/>
          </a:prstGeom>
          <a:solidFill>
            <a:srgbClr val="38761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802" name="Google Shape;1802;p158"/>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803" name="Google Shape;1803;p158"/>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804" name="Google Shape;1804;p158"/>
          <p:cNvCxnSpPr>
            <a:stCxn id="1801" idx="3"/>
            <a:endCxn id="1802"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805" name="Google Shape;1805;p158"/>
          <p:cNvCxnSpPr>
            <a:stCxn id="1801" idx="5"/>
            <a:endCxn id="1803"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806" name="Google Shape;1806;p158"/>
          <p:cNvSpPr/>
          <p:nvPr/>
        </p:nvSpPr>
        <p:spPr>
          <a:xfrm>
            <a:off x="57088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807" name="Google Shape;1807;p158"/>
          <p:cNvCxnSpPr>
            <a:stCxn id="1800" idx="5"/>
            <a:endCxn id="1801"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808" name="Google Shape;1808;p158"/>
          <p:cNvCxnSpPr>
            <a:stCxn id="1806" idx="4"/>
            <a:endCxn id="1801"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236451803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812"/>
        <p:cNvGrpSpPr/>
        <p:nvPr/>
      </p:nvGrpSpPr>
      <p:grpSpPr>
        <a:xfrm>
          <a:off x="0" y="0"/>
          <a:ext cx="0" cy="0"/>
          <a:chOff x="0" y="0"/>
          <a:chExt cx="0" cy="0"/>
        </a:xfrm>
      </p:grpSpPr>
      <p:sp>
        <p:nvSpPr>
          <p:cNvPr id="1813" name="Google Shape;1813;p159"/>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t>Rejection Sampling</a:t>
            </a:r>
            <a:endParaRPr sz="3000" b="0" i="0" u="none" strike="noStrike" cap="none">
              <a:solidFill>
                <a:schemeClr val="dk1"/>
              </a:solidFill>
              <a:latin typeface="Arial Black"/>
              <a:ea typeface="Arial Black"/>
              <a:cs typeface="Arial Black"/>
              <a:sym typeface="Arial Black"/>
            </a:endParaRPr>
          </a:p>
        </p:txBody>
      </p:sp>
      <p:sp>
        <p:nvSpPr>
          <p:cNvPr id="1814" name="Google Shape;1814;p159"/>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132</a:t>
            </a:fld>
            <a:endParaRPr sz="2400" b="1">
              <a:solidFill>
                <a:schemeClr val="dk2"/>
              </a:solidFill>
              <a:latin typeface="Arial"/>
              <a:ea typeface="Arial"/>
              <a:cs typeface="Arial"/>
              <a:sym typeface="Arial"/>
            </a:endParaRPr>
          </a:p>
        </p:txBody>
      </p:sp>
      <p:sp>
        <p:nvSpPr>
          <p:cNvPr id="1815" name="Google Shape;1815;p159"/>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i="1"/>
              <a:t>P</a:t>
            </a:r>
            <a:r>
              <a:rPr lang="en-US"/>
              <a:t>(Burglary | Alarm)</a:t>
            </a:r>
            <a:endParaRPr/>
          </a:p>
          <a:p>
            <a:pPr marL="0" lvl="0" indent="0" rtl="0">
              <a:spcBef>
                <a:spcPts val="1080"/>
              </a:spcBef>
              <a:spcAft>
                <a:spcPts val="0"/>
              </a:spcAft>
              <a:buNone/>
            </a:pPr>
            <a:endParaRPr/>
          </a:p>
          <a:p>
            <a:pPr marL="0" lvl="0" indent="0" rtl="0">
              <a:spcBef>
                <a:spcPts val="1080"/>
              </a:spcBef>
              <a:spcAft>
                <a:spcPts val="0"/>
              </a:spcAft>
              <a:buNone/>
            </a:pPr>
            <a:endParaRPr/>
          </a:p>
          <a:p>
            <a:pPr marL="0" lvl="0" indent="0" rtl="0">
              <a:spcBef>
                <a:spcPts val="1080"/>
              </a:spcBef>
              <a:spcAft>
                <a:spcPts val="0"/>
              </a:spcAft>
              <a:buNone/>
            </a:pPr>
            <a:r>
              <a:rPr lang="en-US" i="1"/>
              <a:t>P</a:t>
            </a:r>
            <a:r>
              <a:rPr lang="en-US"/>
              <a:t>(Burglary | Alarm) =</a:t>
            </a:r>
            <a:endParaRPr/>
          </a:p>
          <a:p>
            <a:pPr marL="0" lvl="0" indent="0" rtl="0">
              <a:spcBef>
                <a:spcPts val="1080"/>
              </a:spcBef>
              <a:spcAft>
                <a:spcPts val="0"/>
              </a:spcAft>
              <a:buNone/>
            </a:pPr>
            <a:r>
              <a:rPr lang="en-US"/>
              <a:t>    # Samples with Burglary</a:t>
            </a:r>
            <a:endParaRPr/>
          </a:p>
          <a:p>
            <a:pPr marL="0" lvl="0" indent="0" rtl="0">
              <a:spcBef>
                <a:spcPts val="1080"/>
              </a:spcBef>
              <a:spcAft>
                <a:spcPts val="0"/>
              </a:spcAft>
              <a:buNone/>
            </a:pPr>
            <a:r>
              <a:rPr lang="en-US"/>
              <a:t>       Total # of Samples</a:t>
            </a:r>
            <a:endParaRPr/>
          </a:p>
        </p:txBody>
      </p:sp>
      <p:sp>
        <p:nvSpPr>
          <p:cNvPr id="1816" name="Google Shape;1816;p159"/>
          <p:cNvSpPr/>
          <p:nvPr/>
        </p:nvSpPr>
        <p:spPr>
          <a:xfrm>
            <a:off x="20044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817" name="Google Shape;1817;p159"/>
          <p:cNvSpPr/>
          <p:nvPr/>
        </p:nvSpPr>
        <p:spPr>
          <a:xfrm>
            <a:off x="3856600" y="3663425"/>
            <a:ext cx="1852200" cy="830100"/>
          </a:xfrm>
          <a:prstGeom prst="ellipse">
            <a:avLst/>
          </a:prstGeom>
          <a:solidFill>
            <a:srgbClr val="38761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818" name="Google Shape;1818;p159"/>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819" name="Google Shape;1819;p159"/>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820" name="Google Shape;1820;p159"/>
          <p:cNvCxnSpPr>
            <a:stCxn id="1817" idx="3"/>
            <a:endCxn id="1818"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821" name="Google Shape;1821;p159"/>
          <p:cNvCxnSpPr>
            <a:stCxn id="1817" idx="5"/>
            <a:endCxn id="1819"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822" name="Google Shape;1822;p159"/>
          <p:cNvSpPr/>
          <p:nvPr/>
        </p:nvSpPr>
        <p:spPr>
          <a:xfrm>
            <a:off x="57088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823" name="Google Shape;1823;p159"/>
          <p:cNvCxnSpPr>
            <a:stCxn id="1816" idx="5"/>
            <a:endCxn id="1817"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824" name="Google Shape;1824;p159"/>
          <p:cNvCxnSpPr>
            <a:stCxn id="1822" idx="4"/>
            <a:endCxn id="1817"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cxnSp>
        <p:nvCxnSpPr>
          <p:cNvPr id="1825" name="Google Shape;1825;p159"/>
          <p:cNvCxnSpPr/>
          <p:nvPr/>
        </p:nvCxnSpPr>
        <p:spPr>
          <a:xfrm>
            <a:off x="946575" y="3823400"/>
            <a:ext cx="2988300" cy="0"/>
          </a:xfrm>
          <a:prstGeom prst="straightConnector1">
            <a:avLst/>
          </a:prstGeom>
          <a:noFill/>
          <a:ln w="2857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72599397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829"/>
        <p:cNvGrpSpPr/>
        <p:nvPr/>
      </p:nvGrpSpPr>
      <p:grpSpPr>
        <a:xfrm>
          <a:off x="0" y="0"/>
          <a:ext cx="0" cy="0"/>
          <a:chOff x="0" y="0"/>
          <a:chExt cx="0" cy="0"/>
        </a:xfrm>
      </p:grpSpPr>
      <p:sp>
        <p:nvSpPr>
          <p:cNvPr id="1830" name="Google Shape;1830;p160"/>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t>Rejection Sampling</a:t>
            </a:r>
            <a:endParaRPr sz="3000" b="0" i="0" u="none" strike="noStrike" cap="none">
              <a:solidFill>
                <a:schemeClr val="dk1"/>
              </a:solidFill>
              <a:latin typeface="Arial Black"/>
              <a:ea typeface="Arial Black"/>
              <a:cs typeface="Arial Black"/>
              <a:sym typeface="Arial Black"/>
            </a:endParaRPr>
          </a:p>
        </p:txBody>
      </p:sp>
      <p:sp>
        <p:nvSpPr>
          <p:cNvPr id="1831" name="Google Shape;1831;p160"/>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133</a:t>
            </a:fld>
            <a:endParaRPr sz="2400" b="1">
              <a:solidFill>
                <a:schemeClr val="dk2"/>
              </a:solidFill>
              <a:latin typeface="Arial"/>
              <a:ea typeface="Arial"/>
              <a:cs typeface="Arial"/>
              <a:sym typeface="Arial"/>
            </a:endParaRPr>
          </a:p>
        </p:txBody>
      </p:sp>
      <p:sp>
        <p:nvSpPr>
          <p:cNvPr id="1832" name="Google Shape;1832;p160"/>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i="1"/>
              <a:t>P</a:t>
            </a:r>
            <a:r>
              <a:rPr lang="en-US"/>
              <a:t>(Rejected Sample) = </a:t>
            </a:r>
            <a:r>
              <a:rPr lang="en-US" i="1"/>
              <a:t>P</a:t>
            </a:r>
            <a:r>
              <a:rPr lang="en-US"/>
              <a:t>(¬Alarm) = 99.7%</a:t>
            </a:r>
            <a:endParaRPr/>
          </a:p>
          <a:p>
            <a:pPr marL="0" lvl="0" indent="0" rtl="0">
              <a:spcBef>
                <a:spcPts val="1080"/>
              </a:spcBef>
              <a:spcAft>
                <a:spcPts val="0"/>
              </a:spcAft>
              <a:buNone/>
            </a:pPr>
            <a:endParaRPr/>
          </a:p>
        </p:txBody>
      </p:sp>
      <p:sp>
        <p:nvSpPr>
          <p:cNvPr id="1833" name="Google Shape;1833;p160"/>
          <p:cNvSpPr/>
          <p:nvPr/>
        </p:nvSpPr>
        <p:spPr>
          <a:xfrm>
            <a:off x="20044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834" name="Google Shape;1834;p160"/>
          <p:cNvSpPr/>
          <p:nvPr/>
        </p:nvSpPr>
        <p:spPr>
          <a:xfrm>
            <a:off x="3856600" y="3663425"/>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835" name="Google Shape;1835;p160"/>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836" name="Google Shape;1836;p160"/>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837" name="Google Shape;1837;p160"/>
          <p:cNvCxnSpPr>
            <a:stCxn id="1834" idx="3"/>
            <a:endCxn id="1835"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838" name="Google Shape;1838;p160"/>
          <p:cNvCxnSpPr>
            <a:stCxn id="1834" idx="5"/>
            <a:endCxn id="1836"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839" name="Google Shape;1839;p160"/>
          <p:cNvSpPr/>
          <p:nvPr/>
        </p:nvSpPr>
        <p:spPr>
          <a:xfrm>
            <a:off x="57088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840" name="Google Shape;1840;p160"/>
          <p:cNvCxnSpPr>
            <a:stCxn id="1833" idx="5"/>
            <a:endCxn id="1834"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841" name="Google Shape;1841;p160"/>
          <p:cNvCxnSpPr>
            <a:stCxn id="1839" idx="4"/>
            <a:endCxn id="1834"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graphicFrame>
        <p:nvGraphicFramePr>
          <p:cNvPr id="1842" name="Google Shape;1842;p160"/>
          <p:cNvGraphicFramePr/>
          <p:nvPr/>
        </p:nvGraphicFramePr>
        <p:xfrm>
          <a:off x="1120350" y="2900425"/>
          <a:ext cx="2703375" cy="2285850"/>
        </p:xfrm>
        <a:graphic>
          <a:graphicData uri="http://schemas.openxmlformats.org/drawingml/2006/table">
            <a:tbl>
              <a:tblPr>
                <a:noFill/>
              </a:tblPr>
              <a:tblGrid>
                <a:gridCol w="901125">
                  <a:extLst>
                    <a:ext uri="{9D8B030D-6E8A-4147-A177-3AD203B41FA5}">
                      <a16:colId xmlns:a16="http://schemas.microsoft.com/office/drawing/2014/main" xmlns="" val="20000"/>
                    </a:ext>
                  </a:extLst>
                </a:gridCol>
                <a:gridCol w="901125">
                  <a:extLst>
                    <a:ext uri="{9D8B030D-6E8A-4147-A177-3AD203B41FA5}">
                      <a16:colId xmlns:a16="http://schemas.microsoft.com/office/drawing/2014/main" xmlns="" val="20001"/>
                    </a:ext>
                  </a:extLst>
                </a:gridCol>
                <a:gridCol w="901125">
                  <a:extLst>
                    <a:ext uri="{9D8B030D-6E8A-4147-A177-3AD203B41FA5}">
                      <a16:colId xmlns:a16="http://schemas.microsoft.com/office/drawing/2014/main" xmlns="" val="20002"/>
                    </a:ext>
                  </a:extLst>
                </a:gridCol>
              </a:tblGrid>
              <a:tr h="405500">
                <a:tc>
                  <a:txBody>
                    <a:bodyPr/>
                    <a:lstStyle/>
                    <a:p>
                      <a:pPr marL="0" lvl="0" indent="0">
                        <a:spcBef>
                          <a:spcPts val="0"/>
                        </a:spcBef>
                        <a:spcAft>
                          <a:spcPts val="0"/>
                        </a:spcAft>
                        <a:buNone/>
                      </a:pPr>
                      <a:endParaRPr/>
                    </a:p>
                  </a:txBody>
                  <a:tcPr marL="91425" marR="91425" marT="91425" marB="91425">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a:spcBef>
                          <a:spcPts val="0"/>
                        </a:spcBef>
                        <a:spcAft>
                          <a:spcPts val="0"/>
                        </a:spcAft>
                        <a:buNone/>
                      </a:pPr>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rtl="0">
                        <a:spcBef>
                          <a:spcPts val="0"/>
                        </a:spcBef>
                        <a:spcAft>
                          <a:spcPts val="0"/>
                        </a:spcAft>
                        <a:buNone/>
                      </a:pPr>
                      <a:r>
                        <a:rPr lang="en-US" i="1"/>
                        <a:t>P</a:t>
                      </a:r>
                      <a:r>
                        <a:rPr lang="en-US"/>
                        <a:t>(</a:t>
                      </a:r>
                      <a:r>
                        <a:rPr lang="en-US" i="1"/>
                        <a:t>A</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a:t>0.95</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0.94</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xmlns="" val="10002"/>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0.29</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xmlns="" val="10003"/>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xmlns="" val="10004"/>
                  </a:ext>
                </a:extLst>
              </a:tr>
            </a:tbl>
          </a:graphicData>
        </a:graphic>
      </p:graphicFrame>
      <p:graphicFrame>
        <p:nvGraphicFramePr>
          <p:cNvPr id="1843" name="Google Shape;1843;p160"/>
          <p:cNvGraphicFramePr/>
          <p:nvPr/>
        </p:nvGraphicFramePr>
        <p:xfrm>
          <a:off x="7625025" y="1209425"/>
          <a:ext cx="755425" cy="914340"/>
        </p:xfrm>
        <a:graphic>
          <a:graphicData uri="http://schemas.openxmlformats.org/drawingml/2006/table">
            <a:tbl>
              <a:tblPr>
                <a:noFill/>
              </a:tblPr>
              <a:tblGrid>
                <a:gridCol w="755425">
                  <a:extLst>
                    <a:ext uri="{9D8B030D-6E8A-4147-A177-3AD203B41FA5}">
                      <a16:colId xmlns:a16="http://schemas.microsoft.com/office/drawing/2014/main" xmlns="" val="20000"/>
                    </a:ext>
                  </a:extLst>
                </a:gridCol>
              </a:tblGrid>
              <a:tr h="405500">
                <a:tc>
                  <a:txBody>
                    <a:bodyPr/>
                    <a:lstStyle/>
                    <a:p>
                      <a:pPr marL="0" lvl="0" indent="0" rtl="0">
                        <a:spcBef>
                          <a:spcPts val="0"/>
                        </a:spcBef>
                        <a:spcAft>
                          <a:spcPts val="0"/>
                        </a:spcAft>
                        <a:buNone/>
                      </a:pPr>
                      <a:r>
                        <a:rPr lang="en-US" i="1"/>
                        <a:t>P</a:t>
                      </a:r>
                      <a:r>
                        <a:rPr lang="en-US"/>
                        <a:t>(</a:t>
                      </a:r>
                      <a:r>
                        <a:rPr lang="en-US" i="1"/>
                        <a:t>E</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a:t>0.002</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bl>
          </a:graphicData>
        </a:graphic>
      </p:graphicFrame>
      <p:graphicFrame>
        <p:nvGraphicFramePr>
          <p:cNvPr id="1844" name="Google Shape;1844;p160"/>
          <p:cNvGraphicFramePr/>
          <p:nvPr/>
        </p:nvGraphicFramePr>
        <p:xfrm>
          <a:off x="1096575" y="1818050"/>
          <a:ext cx="755425" cy="914340"/>
        </p:xfrm>
        <a:graphic>
          <a:graphicData uri="http://schemas.openxmlformats.org/drawingml/2006/table">
            <a:tbl>
              <a:tblPr>
                <a:noFill/>
              </a:tblPr>
              <a:tblGrid>
                <a:gridCol w="755425">
                  <a:extLst>
                    <a:ext uri="{9D8B030D-6E8A-4147-A177-3AD203B41FA5}">
                      <a16:colId xmlns:a16="http://schemas.microsoft.com/office/drawing/2014/main" xmlns="" val="20000"/>
                    </a:ext>
                  </a:extLst>
                </a:gridCol>
              </a:tblGrid>
              <a:tr h="405500">
                <a:tc>
                  <a:txBody>
                    <a:bodyPr/>
                    <a:lstStyle/>
                    <a:p>
                      <a:pPr marL="0" lvl="0" indent="0" rtl="0">
                        <a:spcBef>
                          <a:spcPts val="0"/>
                        </a:spcBef>
                        <a:spcAft>
                          <a:spcPts val="0"/>
                        </a:spcAft>
                        <a:buNone/>
                      </a:pPr>
                      <a:r>
                        <a:rPr lang="en-US" i="1"/>
                        <a:t>P</a:t>
                      </a:r>
                      <a:r>
                        <a:rPr lang="en-US"/>
                        <a:t>(</a:t>
                      </a:r>
                      <a:r>
                        <a:rPr lang="en-US" i="1"/>
                        <a:t>B</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7764458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849"/>
        <p:cNvGrpSpPr/>
        <p:nvPr/>
      </p:nvGrpSpPr>
      <p:grpSpPr>
        <a:xfrm>
          <a:off x="0" y="0"/>
          <a:ext cx="0" cy="0"/>
          <a:chOff x="0" y="0"/>
          <a:chExt cx="0" cy="0"/>
        </a:xfrm>
      </p:grpSpPr>
      <p:sp>
        <p:nvSpPr>
          <p:cNvPr id="1850" name="Google Shape;1850;p161"/>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t>Likelihood Weighting</a:t>
            </a:r>
            <a:endParaRPr sz="3000" b="0" i="0" u="none" strike="noStrike" cap="none">
              <a:solidFill>
                <a:schemeClr val="dk1"/>
              </a:solidFill>
              <a:latin typeface="Arial Black"/>
              <a:ea typeface="Arial Black"/>
              <a:cs typeface="Arial Black"/>
              <a:sym typeface="Arial Black"/>
            </a:endParaRPr>
          </a:p>
        </p:txBody>
      </p:sp>
      <p:sp>
        <p:nvSpPr>
          <p:cNvPr id="1851" name="Google Shape;1851;p161"/>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134</a:t>
            </a:fld>
            <a:endParaRPr sz="2400" b="1">
              <a:solidFill>
                <a:schemeClr val="dk2"/>
              </a:solidFill>
              <a:latin typeface="Arial"/>
              <a:ea typeface="Arial"/>
              <a:cs typeface="Arial"/>
              <a:sym typeface="Arial"/>
            </a:endParaRPr>
          </a:p>
        </p:txBody>
      </p:sp>
      <p:sp>
        <p:nvSpPr>
          <p:cNvPr id="1852" name="Google Shape;1852;p161"/>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Don’t sample observed variables</a:t>
            </a:r>
            <a:endParaRPr/>
          </a:p>
          <a:p>
            <a:pPr marL="800100" lvl="1" indent="-330200" rtl="0">
              <a:spcBef>
                <a:spcPts val="1080"/>
              </a:spcBef>
              <a:spcAft>
                <a:spcPts val="0"/>
              </a:spcAft>
              <a:buClr>
                <a:schemeClr val="dk2"/>
              </a:buClr>
              <a:buSzPts val="1800"/>
              <a:buFont typeface="Arial"/>
              <a:buChar char="•"/>
            </a:pPr>
            <a:r>
              <a:rPr lang="en-US"/>
              <a:t>Weight sample by likelihood of observed value</a:t>
            </a:r>
            <a:endParaRPr/>
          </a:p>
          <a:p>
            <a:pPr marL="1485900" lvl="2" indent="-342900" rtl="0">
              <a:spcBef>
                <a:spcPts val="1080"/>
              </a:spcBef>
              <a:spcAft>
                <a:spcPts val="0"/>
              </a:spcAft>
              <a:buClr>
                <a:schemeClr val="dk2"/>
              </a:buClr>
              <a:buSzPts val="1800"/>
              <a:buFont typeface="Arial"/>
              <a:buChar char="•"/>
            </a:pPr>
            <a:r>
              <a:rPr lang="en-US"/>
              <a:t>Given the parent values (possibly sampled, possibly observed)</a:t>
            </a:r>
            <a:endParaRPr/>
          </a:p>
          <a:p>
            <a:pPr marL="800100" lvl="1" indent="-342900" rtl="0">
              <a:spcBef>
                <a:spcPts val="1080"/>
              </a:spcBef>
              <a:spcAft>
                <a:spcPts val="0"/>
              </a:spcAft>
              <a:buClr>
                <a:schemeClr val="dk2"/>
              </a:buClr>
              <a:buSzPts val="2000"/>
              <a:buFont typeface="Arial"/>
              <a:buChar char="•"/>
            </a:pPr>
            <a:r>
              <a:rPr lang="en-US"/>
              <a:t>Instead of equally weighting all samples</a:t>
            </a:r>
            <a:endParaRPr/>
          </a:p>
          <a:p>
            <a:pPr marL="1485900" lvl="2" indent="-342900" rtl="0">
              <a:spcBef>
                <a:spcPts val="1080"/>
              </a:spcBef>
              <a:spcAft>
                <a:spcPts val="0"/>
              </a:spcAft>
              <a:buClr>
                <a:schemeClr val="dk2"/>
              </a:buClr>
              <a:buSzPts val="1800"/>
              <a:buFont typeface="Arial"/>
              <a:buChar char="•"/>
            </a:pPr>
            <a:r>
              <a:rPr lang="en-US"/>
              <a:t>Normalize weights to get final probability</a:t>
            </a:r>
            <a:endParaRPr/>
          </a:p>
        </p:txBody>
      </p:sp>
    </p:spTree>
    <p:extLst>
      <p:ext uri="{BB962C8B-B14F-4D97-AF65-F5344CB8AC3E}">
        <p14:creationId xmlns:p14="http://schemas.microsoft.com/office/powerpoint/2010/main" val="414909534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856"/>
        <p:cNvGrpSpPr/>
        <p:nvPr/>
      </p:nvGrpSpPr>
      <p:grpSpPr>
        <a:xfrm>
          <a:off x="0" y="0"/>
          <a:ext cx="0" cy="0"/>
          <a:chOff x="0" y="0"/>
          <a:chExt cx="0" cy="0"/>
        </a:xfrm>
      </p:grpSpPr>
      <p:sp>
        <p:nvSpPr>
          <p:cNvPr id="1858" name="Google Shape;1858;p162"/>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t>Likelihood Weighting</a:t>
            </a:r>
            <a:endParaRPr sz="3000" b="0" i="0" u="none" strike="noStrike" cap="none">
              <a:solidFill>
                <a:schemeClr val="dk1"/>
              </a:solidFill>
              <a:latin typeface="Arial Black"/>
              <a:ea typeface="Arial Black"/>
              <a:cs typeface="Arial Black"/>
              <a:sym typeface="Arial Black"/>
            </a:endParaRPr>
          </a:p>
        </p:txBody>
      </p:sp>
      <p:sp>
        <p:nvSpPr>
          <p:cNvPr id="1859" name="Google Shape;1859;p162"/>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135</a:t>
            </a:fld>
            <a:endParaRPr sz="2400" b="1">
              <a:solidFill>
                <a:schemeClr val="dk2"/>
              </a:solidFill>
              <a:latin typeface="Arial"/>
              <a:ea typeface="Arial"/>
              <a:cs typeface="Arial"/>
              <a:sym typeface="Arial"/>
            </a:endParaRPr>
          </a:p>
        </p:txBody>
      </p:sp>
      <p:sp>
        <p:nvSpPr>
          <p:cNvPr id="1860" name="Google Shape;1860;p162"/>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i="1" dirty="0"/>
              <a:t>P</a:t>
            </a:r>
            <a:r>
              <a:rPr lang="en-US" dirty="0"/>
              <a:t>(Burglary | Alarm)</a:t>
            </a:r>
            <a:endParaRPr dirty="0"/>
          </a:p>
          <a:p>
            <a:pPr marL="0" lvl="0" indent="0" rtl="0">
              <a:spcBef>
                <a:spcPts val="1080"/>
              </a:spcBef>
              <a:spcAft>
                <a:spcPts val="0"/>
              </a:spcAft>
              <a:buNone/>
            </a:pPr>
            <a:endParaRPr dirty="0"/>
          </a:p>
          <a:p>
            <a:pPr marL="0" lvl="0" indent="0" rtl="0">
              <a:spcBef>
                <a:spcPts val="1080"/>
              </a:spcBef>
              <a:spcAft>
                <a:spcPts val="0"/>
              </a:spcAft>
              <a:buNone/>
            </a:pPr>
            <a:endParaRPr dirty="0"/>
          </a:p>
          <a:p>
            <a:pPr marL="0" lvl="0" indent="0" rtl="0">
              <a:spcBef>
                <a:spcPts val="1080"/>
              </a:spcBef>
              <a:spcAft>
                <a:spcPts val="0"/>
              </a:spcAft>
              <a:buNone/>
            </a:pPr>
            <a:endParaRPr dirty="0"/>
          </a:p>
          <a:p>
            <a:pPr marL="0" lvl="0" indent="0" rtl="0">
              <a:spcBef>
                <a:spcPts val="1080"/>
              </a:spcBef>
              <a:spcAft>
                <a:spcPts val="0"/>
              </a:spcAft>
              <a:buNone/>
            </a:pPr>
            <a:endParaRPr dirty="0"/>
          </a:p>
          <a:p>
            <a:pPr marL="0" lvl="0" indent="0" rtl="0">
              <a:spcBef>
                <a:spcPts val="1080"/>
              </a:spcBef>
              <a:spcAft>
                <a:spcPts val="0"/>
              </a:spcAft>
              <a:buNone/>
            </a:pPr>
            <a:endParaRPr dirty="0"/>
          </a:p>
          <a:p>
            <a:pPr marL="0" lvl="0" indent="0" rtl="0">
              <a:spcBef>
                <a:spcPts val="1080"/>
              </a:spcBef>
              <a:spcAft>
                <a:spcPts val="0"/>
              </a:spcAft>
              <a:buNone/>
            </a:pPr>
            <a:endParaRPr dirty="0"/>
          </a:p>
          <a:p>
            <a:pPr marL="0" lvl="0" indent="0" rtl="0">
              <a:spcBef>
                <a:spcPts val="1080"/>
              </a:spcBef>
              <a:spcAft>
                <a:spcPts val="0"/>
              </a:spcAft>
              <a:buNone/>
            </a:pPr>
            <a:endParaRPr lang="en-US" dirty="0"/>
          </a:p>
          <a:p>
            <a:pPr marL="0" lvl="0" indent="0" rtl="0">
              <a:spcBef>
                <a:spcPts val="1080"/>
              </a:spcBef>
              <a:spcAft>
                <a:spcPts val="0"/>
              </a:spcAft>
              <a:buNone/>
            </a:pPr>
            <a:r>
              <a:rPr lang="en-US" dirty="0"/>
              <a:t>Sample Weight</a:t>
            </a:r>
            <a:endParaRPr dirty="0"/>
          </a:p>
          <a:p>
            <a:pPr marL="0" lvl="0" indent="0" rtl="0">
              <a:spcBef>
                <a:spcPts val="1080"/>
              </a:spcBef>
              <a:spcAft>
                <a:spcPts val="0"/>
              </a:spcAft>
              <a:buNone/>
            </a:pPr>
            <a:endParaRPr dirty="0"/>
          </a:p>
        </p:txBody>
      </p:sp>
      <p:sp>
        <p:nvSpPr>
          <p:cNvPr id="1861" name="Google Shape;1861;p162"/>
          <p:cNvSpPr/>
          <p:nvPr/>
        </p:nvSpPr>
        <p:spPr>
          <a:xfrm>
            <a:off x="20044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862" name="Google Shape;1862;p162"/>
          <p:cNvSpPr/>
          <p:nvPr/>
        </p:nvSpPr>
        <p:spPr>
          <a:xfrm>
            <a:off x="3856600" y="3663425"/>
            <a:ext cx="1852200" cy="830100"/>
          </a:xfrm>
          <a:prstGeom prst="ellipse">
            <a:avLst/>
          </a:prstGeom>
          <a:solidFill>
            <a:srgbClr val="38761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863" name="Google Shape;1863;p162"/>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864" name="Google Shape;1864;p162"/>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865" name="Google Shape;1865;p162"/>
          <p:cNvCxnSpPr>
            <a:stCxn id="1862" idx="3"/>
            <a:endCxn id="1863"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866" name="Google Shape;1866;p162"/>
          <p:cNvCxnSpPr>
            <a:stCxn id="1862" idx="5"/>
            <a:endCxn id="1864"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867" name="Google Shape;1867;p162"/>
          <p:cNvSpPr/>
          <p:nvPr/>
        </p:nvSpPr>
        <p:spPr>
          <a:xfrm>
            <a:off x="57088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868" name="Google Shape;1868;p162"/>
          <p:cNvCxnSpPr>
            <a:stCxn id="1861" idx="5"/>
            <a:endCxn id="1862"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869" name="Google Shape;1869;p162"/>
          <p:cNvCxnSpPr>
            <a:stCxn id="1867" idx="4"/>
            <a:endCxn id="1862"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graphicFrame>
        <p:nvGraphicFramePr>
          <p:cNvPr id="1870" name="Google Shape;1870;p162"/>
          <p:cNvGraphicFramePr/>
          <p:nvPr>
            <p:extLst>
              <p:ext uri="{D42A27DB-BD31-4B8C-83A1-F6EECF244321}">
                <p14:modId xmlns:p14="http://schemas.microsoft.com/office/powerpoint/2010/main" val="3721239731"/>
              </p:ext>
            </p:extLst>
          </p:nvPr>
        </p:nvGraphicFramePr>
        <p:xfrm>
          <a:off x="1115787" y="2713005"/>
          <a:ext cx="2703375" cy="2285850"/>
        </p:xfrm>
        <a:graphic>
          <a:graphicData uri="http://schemas.openxmlformats.org/drawingml/2006/table">
            <a:tbl>
              <a:tblPr>
                <a:noFill/>
              </a:tblPr>
              <a:tblGrid>
                <a:gridCol w="901125">
                  <a:extLst>
                    <a:ext uri="{9D8B030D-6E8A-4147-A177-3AD203B41FA5}">
                      <a16:colId xmlns:a16="http://schemas.microsoft.com/office/drawing/2014/main" xmlns="" val="20000"/>
                    </a:ext>
                  </a:extLst>
                </a:gridCol>
                <a:gridCol w="901125">
                  <a:extLst>
                    <a:ext uri="{9D8B030D-6E8A-4147-A177-3AD203B41FA5}">
                      <a16:colId xmlns:a16="http://schemas.microsoft.com/office/drawing/2014/main" xmlns="" val="20001"/>
                    </a:ext>
                  </a:extLst>
                </a:gridCol>
                <a:gridCol w="901125">
                  <a:extLst>
                    <a:ext uri="{9D8B030D-6E8A-4147-A177-3AD203B41FA5}">
                      <a16:colId xmlns:a16="http://schemas.microsoft.com/office/drawing/2014/main" xmlns="" val="20002"/>
                    </a:ext>
                  </a:extLst>
                </a:gridCol>
              </a:tblGrid>
              <a:tr h="405500">
                <a:tc>
                  <a:txBody>
                    <a:bodyPr/>
                    <a:lstStyle/>
                    <a:p>
                      <a:pPr marL="0" lvl="0" indent="0">
                        <a:spcBef>
                          <a:spcPts val="0"/>
                        </a:spcBef>
                        <a:spcAft>
                          <a:spcPts val="0"/>
                        </a:spcAft>
                        <a:buNone/>
                      </a:pPr>
                      <a:endParaRPr/>
                    </a:p>
                  </a:txBody>
                  <a:tcPr marL="91425" marR="91425" marT="91425" marB="91425">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a:spcBef>
                          <a:spcPts val="0"/>
                        </a:spcBef>
                        <a:spcAft>
                          <a:spcPts val="0"/>
                        </a:spcAft>
                        <a:buNone/>
                      </a:pPr>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rtl="0">
                        <a:spcBef>
                          <a:spcPts val="0"/>
                        </a:spcBef>
                        <a:spcAft>
                          <a:spcPts val="0"/>
                        </a:spcAft>
                        <a:buNone/>
                      </a:pPr>
                      <a:r>
                        <a:rPr lang="en-US" i="1"/>
                        <a:t>P</a:t>
                      </a:r>
                      <a:r>
                        <a:rPr lang="en-US"/>
                        <a:t>(</a:t>
                      </a:r>
                      <a:r>
                        <a:rPr lang="en-US" i="1"/>
                        <a:t>A</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a:t>0.95</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0.94</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xmlns="" val="10002"/>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0.29</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xmlns="" val="10003"/>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b="1" dirty="0">
                          <a:solidFill>
                            <a:schemeClr val="dk2"/>
                          </a:solidFill>
                        </a:rPr>
                        <a:t>0.001</a:t>
                      </a:r>
                      <a:endParaRPr b="1" dirty="0">
                        <a:solidFill>
                          <a:schemeClr val="dk2"/>
                        </a:solidFill>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xmlns="" val="10004"/>
                  </a:ext>
                </a:extLst>
              </a:tr>
            </a:tbl>
          </a:graphicData>
        </a:graphic>
      </p:graphicFrame>
      <p:graphicFrame>
        <p:nvGraphicFramePr>
          <p:cNvPr id="1871" name="Google Shape;1871;p162"/>
          <p:cNvGraphicFramePr/>
          <p:nvPr/>
        </p:nvGraphicFramePr>
        <p:xfrm>
          <a:off x="7625025" y="1209425"/>
          <a:ext cx="755425" cy="914340"/>
        </p:xfrm>
        <a:graphic>
          <a:graphicData uri="http://schemas.openxmlformats.org/drawingml/2006/table">
            <a:tbl>
              <a:tblPr>
                <a:noFill/>
              </a:tblPr>
              <a:tblGrid>
                <a:gridCol w="755425">
                  <a:extLst>
                    <a:ext uri="{9D8B030D-6E8A-4147-A177-3AD203B41FA5}">
                      <a16:colId xmlns:a16="http://schemas.microsoft.com/office/drawing/2014/main" xmlns="" val="20000"/>
                    </a:ext>
                  </a:extLst>
                </a:gridCol>
              </a:tblGrid>
              <a:tr h="405500">
                <a:tc>
                  <a:txBody>
                    <a:bodyPr/>
                    <a:lstStyle/>
                    <a:p>
                      <a:pPr marL="0" lvl="0" indent="0" rtl="0">
                        <a:spcBef>
                          <a:spcPts val="0"/>
                        </a:spcBef>
                        <a:spcAft>
                          <a:spcPts val="0"/>
                        </a:spcAft>
                        <a:buNone/>
                      </a:pPr>
                      <a:r>
                        <a:rPr lang="en-US" i="1"/>
                        <a:t>P</a:t>
                      </a:r>
                      <a:r>
                        <a:rPr lang="en-US"/>
                        <a:t>(</a:t>
                      </a:r>
                      <a:r>
                        <a:rPr lang="en-US" i="1"/>
                        <a:t>E</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a:t>0.002</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bl>
          </a:graphicData>
        </a:graphic>
      </p:graphicFrame>
      <p:graphicFrame>
        <p:nvGraphicFramePr>
          <p:cNvPr id="1872" name="Google Shape;1872;p162"/>
          <p:cNvGraphicFramePr/>
          <p:nvPr/>
        </p:nvGraphicFramePr>
        <p:xfrm>
          <a:off x="1096575" y="1818050"/>
          <a:ext cx="755425" cy="914340"/>
        </p:xfrm>
        <a:graphic>
          <a:graphicData uri="http://schemas.openxmlformats.org/drawingml/2006/table">
            <a:tbl>
              <a:tblPr>
                <a:noFill/>
              </a:tblPr>
              <a:tblGrid>
                <a:gridCol w="755425">
                  <a:extLst>
                    <a:ext uri="{9D8B030D-6E8A-4147-A177-3AD203B41FA5}">
                      <a16:colId xmlns:a16="http://schemas.microsoft.com/office/drawing/2014/main" xmlns="" val="20000"/>
                    </a:ext>
                  </a:extLst>
                </a:gridCol>
              </a:tblGrid>
              <a:tr h="405500">
                <a:tc>
                  <a:txBody>
                    <a:bodyPr/>
                    <a:lstStyle/>
                    <a:p>
                      <a:pPr marL="0" lvl="0" indent="0" rtl="0">
                        <a:spcBef>
                          <a:spcPts val="0"/>
                        </a:spcBef>
                        <a:spcAft>
                          <a:spcPts val="0"/>
                        </a:spcAft>
                        <a:buNone/>
                      </a:pPr>
                      <a:r>
                        <a:rPr lang="en-US" i="1"/>
                        <a:t>P</a:t>
                      </a:r>
                      <a:r>
                        <a:rPr lang="en-US"/>
                        <a:t>(</a:t>
                      </a:r>
                      <a:r>
                        <a:rPr lang="en-US" i="1"/>
                        <a:t>B</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bl>
          </a:graphicData>
        </a:graphic>
      </p:graphicFrame>
      <p:sp>
        <p:nvSpPr>
          <p:cNvPr id="1873" name="Google Shape;1873;p162"/>
          <p:cNvSpPr/>
          <p:nvPr/>
        </p:nvSpPr>
        <p:spPr>
          <a:xfrm>
            <a:off x="1132175" y="4537975"/>
            <a:ext cx="2703300" cy="3804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5569536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877"/>
        <p:cNvGrpSpPr/>
        <p:nvPr/>
      </p:nvGrpSpPr>
      <p:grpSpPr>
        <a:xfrm>
          <a:off x="0" y="0"/>
          <a:ext cx="0" cy="0"/>
          <a:chOff x="0" y="0"/>
          <a:chExt cx="0" cy="0"/>
        </a:xfrm>
      </p:grpSpPr>
      <p:sp>
        <p:nvSpPr>
          <p:cNvPr id="1878" name="Google Shape;1878;p163"/>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t>Likelihood Weighting</a:t>
            </a:r>
            <a:endParaRPr sz="3000" b="0" i="0" u="none" strike="noStrike" cap="none">
              <a:solidFill>
                <a:schemeClr val="dk1"/>
              </a:solidFill>
              <a:latin typeface="Arial Black"/>
              <a:ea typeface="Arial Black"/>
              <a:cs typeface="Arial Black"/>
              <a:sym typeface="Arial Black"/>
            </a:endParaRPr>
          </a:p>
        </p:txBody>
      </p:sp>
      <p:sp>
        <p:nvSpPr>
          <p:cNvPr id="1879" name="Google Shape;1879;p163"/>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136</a:t>
            </a:fld>
            <a:endParaRPr sz="2400" b="1">
              <a:solidFill>
                <a:schemeClr val="dk2"/>
              </a:solidFill>
              <a:latin typeface="Arial"/>
              <a:ea typeface="Arial"/>
              <a:cs typeface="Arial"/>
              <a:sym typeface="Arial"/>
            </a:endParaRPr>
          </a:p>
        </p:txBody>
      </p:sp>
      <p:sp>
        <p:nvSpPr>
          <p:cNvPr id="1880" name="Google Shape;1880;p163"/>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i="1" dirty="0"/>
              <a:t>P</a:t>
            </a:r>
            <a:r>
              <a:rPr lang="en-US" dirty="0"/>
              <a:t>(Burglary | Alarm)</a:t>
            </a:r>
            <a:endParaRPr dirty="0"/>
          </a:p>
          <a:p>
            <a:pPr marL="0" lvl="0" indent="0" rtl="0">
              <a:spcBef>
                <a:spcPts val="1080"/>
              </a:spcBef>
              <a:spcAft>
                <a:spcPts val="0"/>
              </a:spcAft>
              <a:buNone/>
            </a:pPr>
            <a:endParaRPr dirty="0"/>
          </a:p>
          <a:p>
            <a:pPr marL="0" lvl="0" indent="0" rtl="0">
              <a:spcBef>
                <a:spcPts val="1080"/>
              </a:spcBef>
              <a:spcAft>
                <a:spcPts val="0"/>
              </a:spcAft>
              <a:buNone/>
            </a:pPr>
            <a:endParaRPr dirty="0"/>
          </a:p>
          <a:p>
            <a:pPr marL="0" lvl="0" indent="0" rtl="0">
              <a:spcBef>
                <a:spcPts val="1080"/>
              </a:spcBef>
              <a:spcAft>
                <a:spcPts val="0"/>
              </a:spcAft>
              <a:buNone/>
            </a:pPr>
            <a:endParaRPr dirty="0"/>
          </a:p>
          <a:p>
            <a:pPr marL="0" lvl="0" indent="0" rtl="0">
              <a:spcBef>
                <a:spcPts val="1080"/>
              </a:spcBef>
              <a:spcAft>
                <a:spcPts val="0"/>
              </a:spcAft>
              <a:buNone/>
            </a:pPr>
            <a:endParaRPr dirty="0"/>
          </a:p>
          <a:p>
            <a:pPr marL="0" lvl="0" indent="0" rtl="0">
              <a:spcBef>
                <a:spcPts val="1080"/>
              </a:spcBef>
              <a:spcAft>
                <a:spcPts val="0"/>
              </a:spcAft>
              <a:buNone/>
            </a:pPr>
            <a:endParaRPr dirty="0"/>
          </a:p>
          <a:p>
            <a:pPr marL="0" lvl="0" indent="0" rtl="0">
              <a:spcBef>
                <a:spcPts val="1080"/>
              </a:spcBef>
              <a:spcAft>
                <a:spcPts val="0"/>
              </a:spcAft>
              <a:buNone/>
            </a:pPr>
            <a:endParaRPr dirty="0"/>
          </a:p>
          <a:p>
            <a:pPr marL="0" lvl="0" indent="0" rtl="0">
              <a:spcBef>
                <a:spcPts val="1080"/>
              </a:spcBef>
              <a:spcAft>
                <a:spcPts val="0"/>
              </a:spcAft>
              <a:buNone/>
            </a:pPr>
            <a:endParaRPr lang="en-US" dirty="0"/>
          </a:p>
          <a:p>
            <a:pPr marL="0" lvl="0" indent="0" rtl="0">
              <a:spcBef>
                <a:spcPts val="1080"/>
              </a:spcBef>
              <a:spcAft>
                <a:spcPts val="0"/>
              </a:spcAft>
              <a:buNone/>
            </a:pPr>
            <a:r>
              <a:rPr lang="en-US" dirty="0"/>
              <a:t>Sample Weight</a:t>
            </a:r>
            <a:endParaRPr dirty="0"/>
          </a:p>
          <a:p>
            <a:pPr marL="0" lvl="0" indent="0" rtl="0">
              <a:spcBef>
                <a:spcPts val="1080"/>
              </a:spcBef>
              <a:spcAft>
                <a:spcPts val="0"/>
              </a:spcAft>
              <a:buNone/>
            </a:pPr>
            <a:endParaRPr dirty="0"/>
          </a:p>
          <a:p>
            <a:pPr marL="0" lvl="0" indent="0" rtl="0">
              <a:spcBef>
                <a:spcPts val="1080"/>
              </a:spcBef>
              <a:spcAft>
                <a:spcPts val="0"/>
              </a:spcAft>
              <a:buNone/>
            </a:pPr>
            <a:endParaRPr dirty="0"/>
          </a:p>
        </p:txBody>
      </p:sp>
      <p:sp>
        <p:nvSpPr>
          <p:cNvPr id="1881" name="Google Shape;1881;p163"/>
          <p:cNvSpPr/>
          <p:nvPr/>
        </p:nvSpPr>
        <p:spPr>
          <a:xfrm>
            <a:off x="2004400" y="1767650"/>
            <a:ext cx="1852200" cy="830100"/>
          </a:xfrm>
          <a:prstGeom prst="ellipse">
            <a:avLst/>
          </a:prstGeom>
          <a:solidFill>
            <a:srgbClr val="38761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882" name="Google Shape;1882;p163"/>
          <p:cNvSpPr/>
          <p:nvPr/>
        </p:nvSpPr>
        <p:spPr>
          <a:xfrm>
            <a:off x="3856600" y="3663425"/>
            <a:ext cx="1852200" cy="830100"/>
          </a:xfrm>
          <a:prstGeom prst="ellipse">
            <a:avLst/>
          </a:prstGeom>
          <a:solidFill>
            <a:srgbClr val="38761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883" name="Google Shape;1883;p163"/>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884" name="Google Shape;1884;p163"/>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885" name="Google Shape;1885;p163"/>
          <p:cNvCxnSpPr>
            <a:stCxn id="1882" idx="3"/>
            <a:endCxn id="1883"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886" name="Google Shape;1886;p163"/>
          <p:cNvCxnSpPr>
            <a:stCxn id="1882" idx="5"/>
            <a:endCxn id="1884"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887" name="Google Shape;1887;p163"/>
          <p:cNvSpPr/>
          <p:nvPr/>
        </p:nvSpPr>
        <p:spPr>
          <a:xfrm>
            <a:off x="57088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888" name="Google Shape;1888;p163"/>
          <p:cNvCxnSpPr>
            <a:stCxn id="1881" idx="5"/>
            <a:endCxn id="1882"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889" name="Google Shape;1889;p163"/>
          <p:cNvCxnSpPr>
            <a:stCxn id="1887" idx="4"/>
            <a:endCxn id="1882"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graphicFrame>
        <p:nvGraphicFramePr>
          <p:cNvPr id="1890" name="Google Shape;1890;p163"/>
          <p:cNvGraphicFramePr/>
          <p:nvPr/>
        </p:nvGraphicFramePr>
        <p:xfrm>
          <a:off x="1120350" y="2900425"/>
          <a:ext cx="2703375" cy="2285850"/>
        </p:xfrm>
        <a:graphic>
          <a:graphicData uri="http://schemas.openxmlformats.org/drawingml/2006/table">
            <a:tbl>
              <a:tblPr>
                <a:noFill/>
              </a:tblPr>
              <a:tblGrid>
                <a:gridCol w="901125">
                  <a:extLst>
                    <a:ext uri="{9D8B030D-6E8A-4147-A177-3AD203B41FA5}">
                      <a16:colId xmlns:a16="http://schemas.microsoft.com/office/drawing/2014/main" xmlns="" val="20000"/>
                    </a:ext>
                  </a:extLst>
                </a:gridCol>
                <a:gridCol w="901125">
                  <a:extLst>
                    <a:ext uri="{9D8B030D-6E8A-4147-A177-3AD203B41FA5}">
                      <a16:colId xmlns:a16="http://schemas.microsoft.com/office/drawing/2014/main" xmlns="" val="20001"/>
                    </a:ext>
                  </a:extLst>
                </a:gridCol>
                <a:gridCol w="901125">
                  <a:extLst>
                    <a:ext uri="{9D8B030D-6E8A-4147-A177-3AD203B41FA5}">
                      <a16:colId xmlns:a16="http://schemas.microsoft.com/office/drawing/2014/main" xmlns="" val="20002"/>
                    </a:ext>
                  </a:extLst>
                </a:gridCol>
              </a:tblGrid>
              <a:tr h="405500">
                <a:tc>
                  <a:txBody>
                    <a:bodyPr/>
                    <a:lstStyle/>
                    <a:p>
                      <a:pPr marL="0" lvl="0" indent="0">
                        <a:spcBef>
                          <a:spcPts val="0"/>
                        </a:spcBef>
                        <a:spcAft>
                          <a:spcPts val="0"/>
                        </a:spcAft>
                        <a:buNone/>
                      </a:pPr>
                      <a:endParaRPr/>
                    </a:p>
                  </a:txBody>
                  <a:tcPr marL="91425" marR="91425" marT="91425" marB="91425">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a:spcBef>
                          <a:spcPts val="0"/>
                        </a:spcBef>
                        <a:spcAft>
                          <a:spcPts val="0"/>
                        </a:spcAft>
                        <a:buNone/>
                      </a:pPr>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rtl="0">
                        <a:spcBef>
                          <a:spcPts val="0"/>
                        </a:spcBef>
                        <a:spcAft>
                          <a:spcPts val="0"/>
                        </a:spcAft>
                        <a:buNone/>
                      </a:pPr>
                      <a:r>
                        <a:rPr lang="en-US" i="1"/>
                        <a:t>P</a:t>
                      </a:r>
                      <a:r>
                        <a:rPr lang="en-US"/>
                        <a:t>(</a:t>
                      </a:r>
                      <a:r>
                        <a:rPr lang="en-US" i="1"/>
                        <a:t>A</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a:t>0.95</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b="1">
                          <a:solidFill>
                            <a:schemeClr val="dk2"/>
                          </a:solidFill>
                        </a:rPr>
                        <a:t>0.94</a:t>
                      </a:r>
                      <a:endParaRPr b="1">
                        <a:solidFill>
                          <a:schemeClr val="dk2"/>
                        </a:solidFill>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xmlns="" val="10002"/>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0.29</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xmlns="" val="10003"/>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xmlns="" val="10004"/>
                  </a:ext>
                </a:extLst>
              </a:tr>
            </a:tbl>
          </a:graphicData>
        </a:graphic>
      </p:graphicFrame>
      <p:graphicFrame>
        <p:nvGraphicFramePr>
          <p:cNvPr id="1891" name="Google Shape;1891;p163"/>
          <p:cNvGraphicFramePr/>
          <p:nvPr/>
        </p:nvGraphicFramePr>
        <p:xfrm>
          <a:off x="7625025" y="1209425"/>
          <a:ext cx="755425" cy="914340"/>
        </p:xfrm>
        <a:graphic>
          <a:graphicData uri="http://schemas.openxmlformats.org/drawingml/2006/table">
            <a:tbl>
              <a:tblPr>
                <a:noFill/>
              </a:tblPr>
              <a:tblGrid>
                <a:gridCol w="755425">
                  <a:extLst>
                    <a:ext uri="{9D8B030D-6E8A-4147-A177-3AD203B41FA5}">
                      <a16:colId xmlns:a16="http://schemas.microsoft.com/office/drawing/2014/main" xmlns="" val="20000"/>
                    </a:ext>
                  </a:extLst>
                </a:gridCol>
              </a:tblGrid>
              <a:tr h="405500">
                <a:tc>
                  <a:txBody>
                    <a:bodyPr/>
                    <a:lstStyle/>
                    <a:p>
                      <a:pPr marL="0" lvl="0" indent="0" rtl="0">
                        <a:spcBef>
                          <a:spcPts val="0"/>
                        </a:spcBef>
                        <a:spcAft>
                          <a:spcPts val="0"/>
                        </a:spcAft>
                        <a:buNone/>
                      </a:pPr>
                      <a:r>
                        <a:rPr lang="en-US" i="1"/>
                        <a:t>P</a:t>
                      </a:r>
                      <a:r>
                        <a:rPr lang="en-US"/>
                        <a:t>(</a:t>
                      </a:r>
                      <a:r>
                        <a:rPr lang="en-US" i="1"/>
                        <a:t>E</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a:t>0.002</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bl>
          </a:graphicData>
        </a:graphic>
      </p:graphicFrame>
      <p:graphicFrame>
        <p:nvGraphicFramePr>
          <p:cNvPr id="1892" name="Google Shape;1892;p163"/>
          <p:cNvGraphicFramePr/>
          <p:nvPr/>
        </p:nvGraphicFramePr>
        <p:xfrm>
          <a:off x="1096575" y="1818050"/>
          <a:ext cx="755425" cy="914340"/>
        </p:xfrm>
        <a:graphic>
          <a:graphicData uri="http://schemas.openxmlformats.org/drawingml/2006/table">
            <a:tbl>
              <a:tblPr>
                <a:noFill/>
              </a:tblPr>
              <a:tblGrid>
                <a:gridCol w="755425">
                  <a:extLst>
                    <a:ext uri="{9D8B030D-6E8A-4147-A177-3AD203B41FA5}">
                      <a16:colId xmlns:a16="http://schemas.microsoft.com/office/drawing/2014/main" xmlns="" val="20000"/>
                    </a:ext>
                  </a:extLst>
                </a:gridCol>
              </a:tblGrid>
              <a:tr h="405500">
                <a:tc>
                  <a:txBody>
                    <a:bodyPr/>
                    <a:lstStyle/>
                    <a:p>
                      <a:pPr marL="0" lvl="0" indent="0" rtl="0">
                        <a:spcBef>
                          <a:spcPts val="0"/>
                        </a:spcBef>
                        <a:spcAft>
                          <a:spcPts val="0"/>
                        </a:spcAft>
                        <a:buNone/>
                      </a:pPr>
                      <a:r>
                        <a:rPr lang="en-US" i="1"/>
                        <a:t>P</a:t>
                      </a:r>
                      <a:r>
                        <a:rPr lang="en-US"/>
                        <a:t>(</a:t>
                      </a:r>
                      <a:r>
                        <a:rPr lang="en-US" i="1"/>
                        <a:t>B</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bl>
          </a:graphicData>
        </a:graphic>
      </p:graphicFrame>
      <p:sp>
        <p:nvSpPr>
          <p:cNvPr id="1893" name="Google Shape;1893;p163"/>
          <p:cNvSpPr/>
          <p:nvPr/>
        </p:nvSpPr>
        <p:spPr>
          <a:xfrm>
            <a:off x="1120425" y="3840223"/>
            <a:ext cx="2703300" cy="3804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721652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898"/>
        <p:cNvGrpSpPr/>
        <p:nvPr/>
      </p:nvGrpSpPr>
      <p:grpSpPr>
        <a:xfrm>
          <a:off x="0" y="0"/>
          <a:ext cx="0" cy="0"/>
          <a:chOff x="0" y="0"/>
          <a:chExt cx="0" cy="0"/>
        </a:xfrm>
      </p:grpSpPr>
      <p:sp>
        <p:nvSpPr>
          <p:cNvPr id="1899" name="Google Shape;1899;p164"/>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Local search through sample states</a:t>
            </a:r>
            <a:endParaRPr/>
          </a:p>
          <a:p>
            <a:pPr marL="0" lvl="0" indent="0" rtl="0">
              <a:spcBef>
                <a:spcPts val="1080"/>
              </a:spcBef>
              <a:spcAft>
                <a:spcPts val="0"/>
              </a:spcAft>
              <a:buNone/>
            </a:pPr>
            <a:r>
              <a:rPr lang="en-US"/>
              <a:t>e.g., </a:t>
            </a:r>
            <a:r>
              <a:rPr lang="en-US" sz="2400" b="1"/>
              <a:t>Gibbs sampling</a:t>
            </a:r>
            <a:endParaRPr sz="2400" b="1"/>
          </a:p>
          <a:p>
            <a:pPr marL="800100" lvl="1" indent="-330200" rtl="0">
              <a:spcBef>
                <a:spcPts val="1080"/>
              </a:spcBef>
              <a:spcAft>
                <a:spcPts val="0"/>
              </a:spcAft>
              <a:buClr>
                <a:schemeClr val="dk2"/>
              </a:buClr>
              <a:buSzPts val="1800"/>
              <a:buFont typeface="Arial"/>
              <a:buChar char="•"/>
            </a:pPr>
            <a:r>
              <a:rPr lang="en-US"/>
              <a:t>Evidence variables fixed to observed values</a:t>
            </a:r>
            <a:endParaRPr/>
          </a:p>
          <a:p>
            <a:pPr marL="1485900" lvl="2" indent="-342900" rtl="0">
              <a:spcBef>
                <a:spcPts val="1080"/>
              </a:spcBef>
              <a:spcAft>
                <a:spcPts val="0"/>
              </a:spcAft>
              <a:buClr>
                <a:schemeClr val="dk2"/>
              </a:buClr>
              <a:buSzPts val="1800"/>
              <a:buFont typeface="Arial"/>
              <a:buChar char="•"/>
            </a:pPr>
            <a:r>
              <a:rPr lang="en-US"/>
              <a:t>All other variables assigned to random values</a:t>
            </a:r>
            <a:endParaRPr/>
          </a:p>
          <a:p>
            <a:pPr marL="800100" lvl="1" indent="-342900" rtl="0">
              <a:spcBef>
                <a:spcPts val="1080"/>
              </a:spcBef>
              <a:spcAft>
                <a:spcPts val="0"/>
              </a:spcAft>
              <a:buClr>
                <a:schemeClr val="dk2"/>
              </a:buClr>
              <a:buSzPts val="2000"/>
              <a:buFont typeface="Arial"/>
              <a:buChar char="•"/>
            </a:pPr>
            <a:r>
              <a:rPr lang="en-US"/>
              <a:t>Generate a new state by sampling one non-evidence variable</a:t>
            </a:r>
            <a:endParaRPr/>
          </a:p>
          <a:p>
            <a:pPr marL="1485900" lvl="2" indent="-342900" rtl="0">
              <a:spcBef>
                <a:spcPts val="1080"/>
              </a:spcBef>
              <a:spcAft>
                <a:spcPts val="0"/>
              </a:spcAft>
              <a:buClr>
                <a:schemeClr val="dk2"/>
              </a:buClr>
              <a:buSzPts val="1800"/>
              <a:buFont typeface="Arial"/>
              <a:buChar char="•"/>
            </a:pPr>
            <a:r>
              <a:rPr lang="en-US"/>
              <a:t>Conditioned on values of </a:t>
            </a:r>
            <a:r>
              <a:rPr lang="en-US" i="1"/>
              <a:t>Markov blanket</a:t>
            </a:r>
            <a:endParaRPr i="1"/>
          </a:p>
          <a:p>
            <a:pPr marL="1600200" lvl="3" indent="-228600" rtl="0">
              <a:spcBef>
                <a:spcPts val="1080"/>
              </a:spcBef>
              <a:spcAft>
                <a:spcPts val="0"/>
              </a:spcAft>
              <a:buSzPts val="1800"/>
              <a:buChar char="•"/>
            </a:pPr>
            <a:r>
              <a:rPr lang="en-US"/>
              <a:t>i.e., Parents, children, and children’s parents</a:t>
            </a:r>
            <a:endParaRPr/>
          </a:p>
          <a:p>
            <a:pPr marL="1485900" lvl="2" indent="-342900" rtl="0">
              <a:spcBef>
                <a:spcPts val="1080"/>
              </a:spcBef>
              <a:spcAft>
                <a:spcPts val="0"/>
              </a:spcAft>
              <a:buClr>
                <a:schemeClr val="dk2"/>
              </a:buClr>
              <a:buSzPts val="1800"/>
              <a:buFont typeface="Arial"/>
              <a:buChar char="•"/>
            </a:pPr>
            <a:r>
              <a:rPr lang="en-US"/>
              <a:t>Increment count of this new state</a:t>
            </a:r>
            <a:endParaRPr/>
          </a:p>
          <a:p>
            <a:pPr marL="800100" lvl="1" indent="-342900" rtl="0">
              <a:spcBef>
                <a:spcPts val="1080"/>
              </a:spcBef>
              <a:spcAft>
                <a:spcPts val="0"/>
              </a:spcAft>
              <a:buClr>
                <a:schemeClr val="dk2"/>
              </a:buClr>
              <a:buSzPts val="2000"/>
              <a:buFont typeface="Arial"/>
              <a:buChar char="•"/>
            </a:pPr>
            <a:r>
              <a:rPr lang="en-US"/>
              <a:t>Over time, the % of time in a state approaches its probability</a:t>
            </a:r>
            <a:endParaRPr/>
          </a:p>
        </p:txBody>
      </p:sp>
      <p:sp>
        <p:nvSpPr>
          <p:cNvPr id="1900" name="Google Shape;1900;p164"/>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t>Markov Chain Monte Carlo</a:t>
            </a:r>
            <a:endParaRPr sz="3000" b="0" i="0" u="none" strike="noStrike" cap="none">
              <a:solidFill>
                <a:schemeClr val="dk1"/>
              </a:solidFill>
              <a:latin typeface="Arial Black"/>
              <a:ea typeface="Arial Black"/>
              <a:cs typeface="Arial Black"/>
              <a:sym typeface="Arial Black"/>
            </a:endParaRPr>
          </a:p>
        </p:txBody>
      </p:sp>
      <p:sp>
        <p:nvSpPr>
          <p:cNvPr id="1901" name="Google Shape;1901;p164"/>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137</a:t>
            </a:fld>
            <a:endParaRPr sz="2400" b="1">
              <a:solidFill>
                <a:schemeClr val="dk2"/>
              </a:solidFill>
              <a:latin typeface="Arial"/>
              <a:ea typeface="Arial"/>
              <a:cs typeface="Arial"/>
              <a:sym typeface="Arial"/>
            </a:endParaRPr>
          </a:p>
        </p:txBody>
      </p:sp>
    </p:spTree>
    <p:extLst>
      <p:ext uri="{BB962C8B-B14F-4D97-AF65-F5344CB8AC3E}">
        <p14:creationId xmlns:p14="http://schemas.microsoft.com/office/powerpoint/2010/main" val="95587570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905"/>
        <p:cNvGrpSpPr/>
        <p:nvPr/>
      </p:nvGrpSpPr>
      <p:grpSpPr>
        <a:xfrm>
          <a:off x="0" y="0"/>
          <a:ext cx="0" cy="0"/>
          <a:chOff x="0" y="0"/>
          <a:chExt cx="0" cy="0"/>
        </a:xfrm>
      </p:grpSpPr>
      <p:sp>
        <p:nvSpPr>
          <p:cNvPr id="1906" name="Google Shape;1906;p165"/>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t>Dempster-Shafer Theory</a:t>
            </a:r>
            <a:endParaRPr sz="3000" b="0" i="0" u="none" strike="noStrike" cap="none">
              <a:solidFill>
                <a:schemeClr val="dk1"/>
              </a:solidFill>
              <a:latin typeface="Arial Black"/>
              <a:ea typeface="Arial Black"/>
              <a:cs typeface="Arial Black"/>
              <a:sym typeface="Arial Black"/>
            </a:endParaRPr>
          </a:p>
        </p:txBody>
      </p:sp>
      <p:sp>
        <p:nvSpPr>
          <p:cNvPr id="1907" name="Google Shape;1907;p165"/>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138</a:t>
            </a:fld>
            <a:endParaRPr sz="2400" b="1">
              <a:solidFill>
                <a:schemeClr val="dk2"/>
              </a:solidFill>
              <a:latin typeface="Arial"/>
              <a:ea typeface="Arial"/>
              <a:cs typeface="Arial"/>
              <a:sym typeface="Arial"/>
            </a:endParaRPr>
          </a:p>
        </p:txBody>
      </p:sp>
      <p:sp>
        <p:nvSpPr>
          <p:cNvPr id="1908" name="Google Shape;1908;p165"/>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What does </a:t>
            </a:r>
            <a:r>
              <a:rPr lang="en-US" i="1"/>
              <a:t>P</a:t>
            </a:r>
            <a:r>
              <a:rPr lang="en-US"/>
              <a:t>(Alarm) = 0.5 mean?</a:t>
            </a:r>
            <a:endParaRPr/>
          </a:p>
          <a:p>
            <a:pPr marL="800100" lvl="1" indent="-330200" rtl="0">
              <a:spcBef>
                <a:spcPts val="1080"/>
              </a:spcBef>
              <a:spcAft>
                <a:spcPts val="0"/>
              </a:spcAft>
              <a:buClr>
                <a:schemeClr val="dk2"/>
              </a:buClr>
              <a:buSzPts val="1800"/>
              <a:buFont typeface="Arial"/>
              <a:buChar char="•"/>
            </a:pPr>
            <a:r>
              <a:rPr lang="en-US"/>
              <a:t>Maybe we have no idea how likely the alarm is</a:t>
            </a:r>
            <a:endParaRPr/>
          </a:p>
          <a:p>
            <a:pPr marL="800100" lvl="1" indent="-342900" rtl="0">
              <a:spcBef>
                <a:spcPts val="1080"/>
              </a:spcBef>
              <a:spcAft>
                <a:spcPts val="0"/>
              </a:spcAft>
              <a:buClr>
                <a:schemeClr val="dk2"/>
              </a:buClr>
              <a:buSzPts val="2000"/>
              <a:buFont typeface="Arial"/>
              <a:buChar char="•"/>
            </a:pPr>
            <a:r>
              <a:rPr lang="en-US"/>
              <a:t>Maybe we know for sure that the alarm goes off half the time</a:t>
            </a:r>
            <a:endParaRPr/>
          </a:p>
          <a:p>
            <a:pPr marL="800100" lvl="1" indent="-342900" rtl="0">
              <a:spcBef>
                <a:spcPts val="1080"/>
              </a:spcBef>
              <a:spcAft>
                <a:spcPts val="0"/>
              </a:spcAft>
              <a:buClr>
                <a:schemeClr val="dk2"/>
              </a:buClr>
              <a:buSzPts val="2000"/>
              <a:buFont typeface="Arial"/>
              <a:buChar char="•"/>
            </a:pPr>
            <a:r>
              <a:rPr lang="en-US"/>
              <a:t>Probability distribution cannot express the difference</a:t>
            </a:r>
            <a:endParaRPr/>
          </a:p>
          <a:p>
            <a:pPr marL="0" lvl="0" indent="0" rtl="0">
              <a:spcBef>
                <a:spcPts val="1080"/>
              </a:spcBef>
              <a:spcAft>
                <a:spcPts val="0"/>
              </a:spcAft>
              <a:buNone/>
            </a:pPr>
            <a:r>
              <a:rPr lang="en-US"/>
              <a:t>Belief functions</a:t>
            </a:r>
            <a:endParaRPr/>
          </a:p>
          <a:p>
            <a:pPr marL="800100" lvl="1" indent="-330200" rtl="0">
              <a:spcBef>
                <a:spcPts val="1080"/>
              </a:spcBef>
              <a:spcAft>
                <a:spcPts val="0"/>
              </a:spcAft>
              <a:buClr>
                <a:schemeClr val="dk2"/>
              </a:buClr>
              <a:buSzPts val="1800"/>
              <a:buFont typeface="Arial"/>
              <a:buChar char="•"/>
            </a:pPr>
            <a:r>
              <a:rPr lang="en-US"/>
              <a:t>Maybe we have no idea how likely the alarm is</a:t>
            </a:r>
            <a:endParaRPr/>
          </a:p>
          <a:p>
            <a:pPr marL="1485900" lvl="2" indent="-342900" rtl="0">
              <a:spcBef>
                <a:spcPts val="1080"/>
              </a:spcBef>
              <a:spcAft>
                <a:spcPts val="0"/>
              </a:spcAft>
              <a:buClr>
                <a:schemeClr val="dk2"/>
              </a:buClr>
              <a:buSzPts val="1800"/>
              <a:buFont typeface="Arial"/>
              <a:buChar char="•"/>
            </a:pPr>
            <a:r>
              <a:rPr lang="en-US" i="1"/>
              <a:t>Bel</a:t>
            </a:r>
            <a:r>
              <a:rPr lang="en-US"/>
              <a:t>(Alarm) = 0, </a:t>
            </a:r>
            <a:r>
              <a:rPr lang="en-US" i="1"/>
              <a:t>Bel</a:t>
            </a:r>
            <a:r>
              <a:rPr lang="en-US"/>
              <a:t>(¬Alarm) = 0</a:t>
            </a:r>
            <a:endParaRPr/>
          </a:p>
          <a:p>
            <a:pPr marL="800100" lvl="1" indent="-342900" rtl="0">
              <a:spcBef>
                <a:spcPts val="1080"/>
              </a:spcBef>
              <a:spcAft>
                <a:spcPts val="0"/>
              </a:spcAft>
              <a:buClr>
                <a:schemeClr val="dk2"/>
              </a:buClr>
              <a:buSzPts val="2000"/>
              <a:buFont typeface="Arial"/>
              <a:buChar char="•"/>
            </a:pPr>
            <a:r>
              <a:rPr lang="en-US" sz="2000"/>
              <a:t>Maybe we know that the alarm goes off with a 50% chance</a:t>
            </a:r>
            <a:endParaRPr sz="2000"/>
          </a:p>
          <a:p>
            <a:pPr marL="1485900" lvl="2" indent="-342900" rtl="0">
              <a:spcBef>
                <a:spcPts val="1080"/>
              </a:spcBef>
              <a:spcAft>
                <a:spcPts val="0"/>
              </a:spcAft>
              <a:buClr>
                <a:schemeClr val="dk2"/>
              </a:buClr>
              <a:buSzPts val="1800"/>
              <a:buFont typeface="Arial"/>
              <a:buChar char="•"/>
            </a:pPr>
            <a:r>
              <a:rPr lang="en-US" i="1"/>
              <a:t>Bel</a:t>
            </a:r>
            <a:r>
              <a:rPr lang="en-US"/>
              <a:t>(Alarm) = 0.5, </a:t>
            </a:r>
            <a:r>
              <a:rPr lang="en-US" i="1"/>
              <a:t>Bel</a:t>
            </a:r>
            <a:r>
              <a:rPr lang="en-US"/>
              <a:t>(¬Alarm) = 0.5</a:t>
            </a:r>
            <a:endParaRPr/>
          </a:p>
          <a:p>
            <a:pPr marL="800100" lvl="1" indent="-342900" rtl="0">
              <a:spcBef>
                <a:spcPts val="1080"/>
              </a:spcBef>
              <a:spcAft>
                <a:spcPts val="0"/>
              </a:spcAft>
              <a:buClr>
                <a:schemeClr val="dk2"/>
              </a:buClr>
              <a:buSzPts val="2000"/>
              <a:buFont typeface="Arial"/>
              <a:buChar char="•"/>
            </a:pPr>
            <a:r>
              <a:rPr lang="en-US"/>
              <a:t>Maybe we’re 90% sure the alarm goes off with a 50% chance</a:t>
            </a:r>
            <a:endParaRPr/>
          </a:p>
          <a:p>
            <a:pPr marL="1485900" lvl="2" indent="-342900" rtl="0">
              <a:spcBef>
                <a:spcPts val="1080"/>
              </a:spcBef>
              <a:spcAft>
                <a:spcPts val="0"/>
              </a:spcAft>
              <a:buClr>
                <a:schemeClr val="dk2"/>
              </a:buClr>
              <a:buSzPts val="1800"/>
              <a:buFont typeface="Arial"/>
              <a:buChar char="•"/>
            </a:pPr>
            <a:r>
              <a:rPr lang="en-US" i="1"/>
              <a:t>Bel</a:t>
            </a:r>
            <a:r>
              <a:rPr lang="en-US"/>
              <a:t>(Alarm) = 0.9*0.5 = 0.45, </a:t>
            </a:r>
            <a:r>
              <a:rPr lang="en-US" i="1"/>
              <a:t>Bel</a:t>
            </a:r>
            <a:r>
              <a:rPr lang="en-US"/>
              <a:t>(¬Alarm) = 0.9*0.5 = 0.45</a:t>
            </a:r>
            <a:endParaRPr/>
          </a:p>
          <a:p>
            <a:pPr marL="0" lvl="0" indent="0" rtl="0">
              <a:spcBef>
                <a:spcPts val="1080"/>
              </a:spcBef>
              <a:spcAft>
                <a:spcPts val="600"/>
              </a:spcAft>
              <a:buNone/>
            </a:pPr>
            <a:r>
              <a:rPr lang="en-US"/>
              <a:t>But hard to determine the right decision (See Ch. 16)</a:t>
            </a:r>
            <a:endParaRPr/>
          </a:p>
        </p:txBody>
      </p:sp>
    </p:spTree>
    <p:extLst>
      <p:ext uri="{BB962C8B-B14F-4D97-AF65-F5344CB8AC3E}">
        <p14:creationId xmlns:p14="http://schemas.microsoft.com/office/powerpoint/2010/main" val="162267946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912"/>
        <p:cNvGrpSpPr/>
        <p:nvPr/>
      </p:nvGrpSpPr>
      <p:grpSpPr>
        <a:xfrm>
          <a:off x="0" y="0"/>
          <a:ext cx="0" cy="0"/>
          <a:chOff x="0" y="0"/>
          <a:chExt cx="0" cy="0"/>
        </a:xfrm>
      </p:grpSpPr>
      <p:sp>
        <p:nvSpPr>
          <p:cNvPr id="1913" name="Google Shape;1913;p166"/>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t>Fuzzy Logic</a:t>
            </a:r>
            <a:endParaRPr sz="3000" b="0" i="0" u="none" strike="noStrike" cap="none">
              <a:solidFill>
                <a:schemeClr val="dk1"/>
              </a:solidFill>
              <a:latin typeface="Arial Black"/>
              <a:ea typeface="Arial Black"/>
              <a:cs typeface="Arial Black"/>
              <a:sym typeface="Arial Black"/>
            </a:endParaRPr>
          </a:p>
        </p:txBody>
      </p:sp>
      <p:sp>
        <p:nvSpPr>
          <p:cNvPr id="1914" name="Google Shape;1914;p166"/>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139</a:t>
            </a:fld>
            <a:endParaRPr sz="2400" b="1">
              <a:solidFill>
                <a:schemeClr val="dk2"/>
              </a:solidFill>
              <a:latin typeface="Arial"/>
              <a:ea typeface="Arial"/>
              <a:cs typeface="Arial"/>
              <a:sym typeface="Arial"/>
            </a:endParaRPr>
          </a:p>
        </p:txBody>
      </p:sp>
      <p:sp>
        <p:nvSpPr>
          <p:cNvPr id="1915" name="Google Shape;1915;p166"/>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Set membership is no longer True/False</a:t>
            </a:r>
            <a:endParaRPr/>
          </a:p>
          <a:p>
            <a:pPr marL="800100" lvl="1" indent="-330200" rtl="0">
              <a:spcBef>
                <a:spcPts val="1080"/>
              </a:spcBef>
              <a:spcAft>
                <a:spcPts val="0"/>
              </a:spcAft>
              <a:buClr>
                <a:schemeClr val="dk2"/>
              </a:buClr>
              <a:buSzPts val="1800"/>
              <a:buFont typeface="Arial"/>
              <a:buChar char="•"/>
            </a:pPr>
            <a:r>
              <a:rPr lang="en-US"/>
              <a:t>“Nate is tall”</a:t>
            </a:r>
            <a:endParaRPr/>
          </a:p>
          <a:p>
            <a:pPr marL="1485900" lvl="2" indent="-342900" rtl="0">
              <a:spcBef>
                <a:spcPts val="1080"/>
              </a:spcBef>
              <a:spcAft>
                <a:spcPts val="0"/>
              </a:spcAft>
              <a:buClr>
                <a:schemeClr val="dk2"/>
              </a:buClr>
              <a:buSzPts val="1800"/>
              <a:buFont typeface="Arial"/>
              <a:buChar char="•"/>
            </a:pPr>
            <a:r>
              <a:rPr lang="en-US"/>
              <a:t>Traditionally, Nate would be in the set of tall people or not</a:t>
            </a:r>
            <a:endParaRPr/>
          </a:p>
          <a:p>
            <a:pPr marL="1485900" lvl="2" indent="-342900" rtl="0">
              <a:spcBef>
                <a:spcPts val="1080"/>
              </a:spcBef>
              <a:spcAft>
                <a:spcPts val="0"/>
              </a:spcAft>
              <a:buClr>
                <a:schemeClr val="dk2"/>
              </a:buClr>
              <a:buSzPts val="1800"/>
              <a:buFont typeface="Arial"/>
              <a:buChar char="•"/>
            </a:pPr>
            <a:r>
              <a:rPr lang="en-US"/>
              <a:t>Logically, Tall(Nate) would return True or False</a:t>
            </a:r>
            <a:endParaRPr/>
          </a:p>
          <a:p>
            <a:pPr marL="800100" lvl="1" indent="-342900" rtl="0">
              <a:spcBef>
                <a:spcPts val="1080"/>
              </a:spcBef>
              <a:spcAft>
                <a:spcPts val="0"/>
              </a:spcAft>
              <a:buClr>
                <a:schemeClr val="dk2"/>
              </a:buClr>
              <a:buSzPts val="2000"/>
              <a:buFont typeface="Arial"/>
              <a:buChar char="•"/>
            </a:pPr>
            <a:r>
              <a:rPr lang="en-US"/>
              <a:t>Fuzzy set theory uses </a:t>
            </a:r>
            <a:r>
              <a:rPr lang="en-US" i="1"/>
              <a:t>truth values </a:t>
            </a:r>
            <a:r>
              <a:rPr lang="en-US"/>
              <a:t>from 0 to 1</a:t>
            </a:r>
            <a:endParaRPr/>
          </a:p>
          <a:p>
            <a:pPr marL="1485900" lvl="2" indent="-342900" rtl="0">
              <a:spcBef>
                <a:spcPts val="1080"/>
              </a:spcBef>
              <a:spcAft>
                <a:spcPts val="0"/>
              </a:spcAft>
              <a:buClr>
                <a:schemeClr val="dk2"/>
              </a:buClr>
              <a:buSzPts val="1800"/>
              <a:buFont typeface="Arial"/>
              <a:buChar char="•"/>
            </a:pPr>
            <a:r>
              <a:rPr lang="en-US" i="1"/>
              <a:t>T</a:t>
            </a:r>
            <a:r>
              <a:rPr lang="en-US"/>
              <a:t>(Tall(Nate)) indicates the degree to which Nate is tall</a:t>
            </a:r>
            <a:endParaRPr/>
          </a:p>
          <a:p>
            <a:pPr marL="1485900" lvl="2" indent="-342900" rtl="0">
              <a:spcBef>
                <a:spcPts val="1080"/>
              </a:spcBef>
              <a:spcAft>
                <a:spcPts val="0"/>
              </a:spcAft>
              <a:buClr>
                <a:schemeClr val="dk2"/>
              </a:buClr>
              <a:buSzPts val="1800"/>
              <a:buFont typeface="Arial"/>
              <a:buChar char="•"/>
            </a:pPr>
            <a:r>
              <a:rPr lang="en-US" b="1"/>
              <a:t>Not</a:t>
            </a:r>
            <a:r>
              <a:rPr lang="en-US"/>
              <a:t> a representation of uncertainty</a:t>
            </a:r>
            <a:endParaRPr/>
          </a:p>
          <a:p>
            <a:pPr marL="0" lvl="0" indent="0" rtl="0">
              <a:spcBef>
                <a:spcPts val="1080"/>
              </a:spcBef>
              <a:spcAft>
                <a:spcPts val="0"/>
              </a:spcAft>
              <a:buNone/>
            </a:pPr>
            <a:r>
              <a:rPr lang="en-US"/>
              <a:t>Logical operators defined over fuzzy predicates</a:t>
            </a:r>
            <a:endParaRPr/>
          </a:p>
        </p:txBody>
      </p:sp>
    </p:spTree>
    <p:extLst>
      <p:ext uri="{BB962C8B-B14F-4D97-AF65-F5344CB8AC3E}">
        <p14:creationId xmlns:p14="http://schemas.microsoft.com/office/powerpoint/2010/main" val="2729238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8FC53EF-6159-FE47-94B0-166D81DAD0CD}" type="slidenum">
              <a:rPr lang="en-US">
                <a:uFillTx/>
              </a:rPr>
              <a:pPr/>
              <a:t>14</a:t>
            </a:fld>
            <a:endParaRPr lang="en-US">
              <a:uFillTx/>
            </a:endParaRPr>
          </a:p>
        </p:txBody>
      </p:sp>
      <p:sp>
        <p:nvSpPr>
          <p:cNvPr id="1508354" name="Rectangle 2"/>
          <p:cNvSpPr>
            <a:spLocks noGrp="1" noChangeArrowheads="1"/>
          </p:cNvSpPr>
          <p:nvPr>
            <p:ph type="title"/>
          </p:nvPr>
        </p:nvSpPr>
        <p:spPr>
          <a:xfrm>
            <a:off x="539750" y="266700"/>
            <a:ext cx="8048625" cy="1143000"/>
          </a:xfrm>
        </p:spPr>
        <p:txBody>
          <a:bodyPr/>
          <a:lstStyle/>
          <a:p>
            <a:r>
              <a:rPr lang="en-US">
                <a:uFillTx/>
              </a:rPr>
              <a:t>Domains of Random Variables</a:t>
            </a:r>
          </a:p>
        </p:txBody>
      </p:sp>
      <p:sp>
        <p:nvSpPr>
          <p:cNvPr id="1508355" name="Rectangle 3"/>
          <p:cNvSpPr>
            <a:spLocks noGrp="1" noChangeArrowheads="1"/>
          </p:cNvSpPr>
          <p:nvPr>
            <p:ph type="body" idx="1"/>
          </p:nvPr>
        </p:nvSpPr>
        <p:spPr>
          <a:xfrm>
            <a:off x="242888" y="1665288"/>
            <a:ext cx="8901112" cy="4706937"/>
          </a:xfrm>
        </p:spPr>
        <p:txBody>
          <a:bodyPr>
            <a:normAutofit lnSpcReduction="10000"/>
          </a:bodyPr>
          <a:lstStyle/>
          <a:p>
            <a:pPr>
              <a:lnSpc>
                <a:spcPct val="80000"/>
              </a:lnSpc>
            </a:pPr>
            <a:r>
              <a:rPr lang="en-US" sz="2800" i="1">
                <a:uFillTx/>
              </a:rPr>
              <a:t>Boolean</a:t>
            </a:r>
            <a:r>
              <a:rPr lang="en-US" sz="2800">
                <a:uFillTx/>
              </a:rPr>
              <a:t> random variables have domain &lt;</a:t>
            </a:r>
            <a:r>
              <a:rPr lang="en-US" sz="2800" i="1">
                <a:uFillTx/>
              </a:rPr>
              <a:t>true</a:t>
            </a:r>
            <a:r>
              <a:rPr lang="en-US" sz="2800">
                <a:uFillTx/>
              </a:rPr>
              <a:t>, </a:t>
            </a:r>
            <a:r>
              <a:rPr lang="en-US" sz="2800" i="1">
                <a:uFillTx/>
              </a:rPr>
              <a:t>false</a:t>
            </a:r>
            <a:r>
              <a:rPr lang="en-US" sz="2800">
                <a:uFillTx/>
              </a:rPr>
              <a:t>&gt;</a:t>
            </a:r>
          </a:p>
          <a:p>
            <a:pPr lvl="1">
              <a:lnSpc>
                <a:spcPct val="80000"/>
              </a:lnSpc>
            </a:pPr>
            <a:r>
              <a:rPr lang="en-US" sz="2400" i="1">
                <a:uFillTx/>
              </a:rPr>
              <a:t>e.g., </a:t>
            </a:r>
            <a:r>
              <a:rPr lang="en-US" sz="2400" i="1" err="1">
                <a:uFillTx/>
              </a:rPr>
              <a:t>AinCourse</a:t>
            </a:r>
            <a:r>
              <a:rPr lang="en-US" sz="2400" i="1">
                <a:uFillTx/>
              </a:rPr>
              <a:t> </a:t>
            </a:r>
            <a:r>
              <a:rPr lang="en-US" sz="2400">
                <a:uFillTx/>
              </a:rPr>
              <a:t>or</a:t>
            </a:r>
            <a:r>
              <a:rPr lang="en-US" sz="2400" i="1">
                <a:uFillTx/>
              </a:rPr>
              <a:t> </a:t>
            </a:r>
            <a:r>
              <a:rPr lang="en-US" sz="2400" i="1" err="1">
                <a:uFillTx/>
              </a:rPr>
              <a:t>CoinIsHeads</a:t>
            </a:r>
            <a:endParaRPr lang="en-US" sz="2400" i="1">
              <a:uFillTx/>
            </a:endParaRPr>
          </a:p>
          <a:p>
            <a:pPr>
              <a:lnSpc>
                <a:spcPct val="80000"/>
              </a:lnSpc>
            </a:pPr>
            <a:r>
              <a:rPr lang="en-US" sz="2800" i="1">
                <a:uFillTx/>
              </a:rPr>
              <a:t>Discrete</a:t>
            </a:r>
            <a:r>
              <a:rPr lang="en-US" sz="2800">
                <a:uFillTx/>
              </a:rPr>
              <a:t> random variables have </a:t>
            </a:r>
            <a:r>
              <a:rPr lang="en-US" sz="2800" i="1">
                <a:uFillTx/>
              </a:rPr>
              <a:t>countable</a:t>
            </a:r>
            <a:r>
              <a:rPr lang="en-US" sz="2800">
                <a:uFillTx/>
              </a:rPr>
              <a:t> domains</a:t>
            </a:r>
          </a:p>
          <a:p>
            <a:pPr lvl="1">
              <a:lnSpc>
                <a:spcPct val="80000"/>
              </a:lnSpc>
            </a:pPr>
            <a:r>
              <a:rPr lang="en-US" sz="2400">
                <a:uFillTx/>
              </a:rPr>
              <a:t>Weather has domain &lt;</a:t>
            </a:r>
            <a:r>
              <a:rPr lang="en-US" sz="2400" i="1" err="1">
                <a:uFillTx/>
              </a:rPr>
              <a:t>sunny,rainy,cloudy,snow</a:t>
            </a:r>
            <a:r>
              <a:rPr lang="en-US" sz="2400">
                <a:uFillTx/>
              </a:rPr>
              <a:t>&gt;</a:t>
            </a:r>
          </a:p>
          <a:p>
            <a:pPr lvl="1">
              <a:lnSpc>
                <a:spcPct val="80000"/>
              </a:lnSpc>
            </a:pPr>
            <a:r>
              <a:rPr lang="en-US" sz="2400" err="1">
                <a:uFillTx/>
              </a:rPr>
              <a:t>CourseGrade</a:t>
            </a:r>
            <a:r>
              <a:rPr lang="en-US" sz="2400">
                <a:uFillTx/>
              </a:rPr>
              <a:t> has domain &lt;</a:t>
            </a:r>
            <a:r>
              <a:rPr lang="en-US" sz="2400" i="1">
                <a:uFillTx/>
              </a:rPr>
              <a:t>A</a:t>
            </a:r>
            <a:r>
              <a:rPr lang="en-US" sz="2400">
                <a:uFillTx/>
              </a:rPr>
              <a:t>,</a:t>
            </a:r>
            <a:r>
              <a:rPr lang="en-US" sz="2400" i="1">
                <a:uFillTx/>
              </a:rPr>
              <a:t>B</a:t>
            </a:r>
            <a:r>
              <a:rPr lang="en-US" sz="2400">
                <a:uFillTx/>
              </a:rPr>
              <a:t>,</a:t>
            </a:r>
            <a:r>
              <a:rPr lang="en-US" sz="2400" i="1">
                <a:uFillTx/>
              </a:rPr>
              <a:t>C</a:t>
            </a:r>
            <a:r>
              <a:rPr lang="en-US" sz="2400">
                <a:uFillTx/>
              </a:rPr>
              <a:t>,</a:t>
            </a:r>
            <a:r>
              <a:rPr lang="en-US" sz="2400" i="1">
                <a:uFillTx/>
              </a:rPr>
              <a:t>D,F</a:t>
            </a:r>
            <a:r>
              <a:rPr lang="en-US" sz="2400">
                <a:uFillTx/>
              </a:rPr>
              <a:t>&gt;</a:t>
            </a:r>
          </a:p>
          <a:p>
            <a:pPr lvl="1">
              <a:lnSpc>
                <a:spcPct val="80000"/>
              </a:lnSpc>
            </a:pPr>
            <a:r>
              <a:rPr lang="en-US" sz="2400" i="1">
                <a:uFillTx/>
              </a:rPr>
              <a:t>Boolean random variables are a special case</a:t>
            </a:r>
          </a:p>
          <a:p>
            <a:pPr>
              <a:lnSpc>
                <a:spcPct val="80000"/>
              </a:lnSpc>
            </a:pPr>
            <a:r>
              <a:rPr lang="en-US" sz="2800" i="1">
                <a:uFillTx/>
              </a:rPr>
              <a:t>Continuous</a:t>
            </a:r>
            <a:r>
              <a:rPr lang="en-US" sz="2800">
                <a:uFillTx/>
              </a:rPr>
              <a:t> random variables have </a:t>
            </a:r>
            <a:r>
              <a:rPr lang="en-US" sz="2800" i="1">
                <a:uFillTx/>
              </a:rPr>
              <a:t>real</a:t>
            </a:r>
            <a:r>
              <a:rPr lang="en-US" sz="2800">
                <a:uFillTx/>
              </a:rPr>
              <a:t> domains</a:t>
            </a:r>
          </a:p>
          <a:p>
            <a:pPr lvl="1">
              <a:lnSpc>
                <a:spcPct val="80000"/>
              </a:lnSpc>
            </a:pPr>
            <a:r>
              <a:rPr lang="en-US" sz="2400">
                <a:uFillTx/>
              </a:rPr>
              <a:t>Temperature (K) is in [</a:t>
            </a:r>
            <a:r>
              <a:rPr lang="en-US" sz="2400" i="1">
                <a:uFillTx/>
              </a:rPr>
              <a:t>0</a:t>
            </a:r>
            <a:r>
              <a:rPr lang="en-US" sz="2400">
                <a:uFillTx/>
              </a:rPr>
              <a:t>,</a:t>
            </a:r>
            <a:r>
              <a:rPr lang="en-US" i="1">
                <a:uFillTx/>
              </a:rPr>
              <a:t>∞</a:t>
            </a:r>
            <a:r>
              <a:rPr lang="en-US" sz="2400">
                <a:uFillTx/>
              </a:rPr>
              <a:t>]</a:t>
            </a:r>
          </a:p>
          <a:p>
            <a:pPr>
              <a:lnSpc>
                <a:spcPct val="80000"/>
              </a:lnSpc>
            </a:pPr>
            <a:r>
              <a:rPr lang="en-US" sz="2800">
                <a:uFillTx/>
              </a:rPr>
              <a:t>Domain values must provide a </a:t>
            </a:r>
            <a:r>
              <a:rPr lang="en-US" sz="2800" i="1">
                <a:uFillTx/>
              </a:rPr>
              <a:t>partition</a:t>
            </a:r>
            <a:endParaRPr lang="en-US" sz="2800">
              <a:uFillTx/>
            </a:endParaRPr>
          </a:p>
          <a:p>
            <a:pPr lvl="1">
              <a:lnSpc>
                <a:spcPct val="80000"/>
              </a:lnSpc>
            </a:pPr>
            <a:r>
              <a:rPr lang="en-US" sz="2400">
                <a:uFillTx/>
              </a:rPr>
              <a:t>The values must be</a:t>
            </a:r>
            <a:r>
              <a:rPr lang="en-US" sz="2400" i="1">
                <a:uFillTx/>
              </a:rPr>
              <a:t> exhaustive </a:t>
            </a:r>
            <a:r>
              <a:rPr lang="en-US" sz="2400">
                <a:uFillTx/>
              </a:rPr>
              <a:t>and</a:t>
            </a:r>
            <a:r>
              <a:rPr lang="en-US" sz="2400" i="1">
                <a:uFillTx/>
              </a:rPr>
              <a:t> mutually exclusive</a:t>
            </a:r>
          </a:p>
          <a:p>
            <a:pPr lvl="1">
              <a:lnSpc>
                <a:spcPct val="80000"/>
              </a:lnSpc>
            </a:pPr>
            <a:r>
              <a:rPr lang="en-US" sz="2400">
                <a:uFillTx/>
              </a:rPr>
              <a:t>The sum of </a:t>
            </a:r>
            <a:r>
              <a:rPr lang="en-US" sz="2400" i="1" err="1">
                <a:uFillTx/>
              </a:rPr>
              <a:t>p</a:t>
            </a:r>
            <a:r>
              <a:rPr lang="en-US" sz="2400">
                <a:uFillTx/>
              </a:rPr>
              <a:t> over the domain must yield 1</a:t>
            </a:r>
            <a:endParaRPr lang="en-US" sz="2400" i="1">
              <a:uFillTx/>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083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083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5083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5083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5083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50835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0835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50835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50835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508355">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50835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8355" grpId="0" build="p" autoUpdateAnimBg="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919"/>
        <p:cNvGrpSpPr/>
        <p:nvPr/>
      </p:nvGrpSpPr>
      <p:grpSpPr>
        <a:xfrm>
          <a:off x="0" y="0"/>
          <a:ext cx="0" cy="0"/>
          <a:chOff x="0" y="0"/>
          <a:chExt cx="0" cy="0"/>
        </a:xfrm>
      </p:grpSpPr>
      <p:sp>
        <p:nvSpPr>
          <p:cNvPr id="1920" name="Google Shape;1920;p167"/>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t>Beyond Propositions</a:t>
            </a:r>
            <a:endParaRPr sz="3000" b="0" i="0" u="none" strike="noStrike" cap="none">
              <a:solidFill>
                <a:schemeClr val="dk1"/>
              </a:solidFill>
              <a:latin typeface="Arial Black"/>
              <a:ea typeface="Arial Black"/>
              <a:cs typeface="Arial Black"/>
              <a:sym typeface="Arial Black"/>
            </a:endParaRPr>
          </a:p>
        </p:txBody>
      </p:sp>
      <p:sp>
        <p:nvSpPr>
          <p:cNvPr id="1921" name="Google Shape;1921;p167"/>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140</a:t>
            </a:fld>
            <a:endParaRPr sz="2400" b="1">
              <a:solidFill>
                <a:schemeClr val="dk2"/>
              </a:solidFill>
              <a:latin typeface="Arial"/>
              <a:ea typeface="Arial"/>
              <a:cs typeface="Arial"/>
              <a:sym typeface="Arial"/>
            </a:endParaRPr>
          </a:p>
        </p:txBody>
      </p:sp>
      <p:sp>
        <p:nvSpPr>
          <p:cNvPr id="1922" name="Google Shape;1922;p167"/>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First-Order Probability</a:t>
            </a:r>
            <a:endParaRPr/>
          </a:p>
          <a:p>
            <a:pPr marL="800100" lvl="1" indent="-330200" rtl="0">
              <a:spcBef>
                <a:spcPts val="1080"/>
              </a:spcBef>
              <a:spcAft>
                <a:spcPts val="0"/>
              </a:spcAft>
              <a:buClr>
                <a:schemeClr val="dk2"/>
              </a:buClr>
              <a:buSzPts val="1800"/>
              <a:buFont typeface="Arial"/>
              <a:buChar char="•"/>
            </a:pPr>
            <a:r>
              <a:rPr lang="en-US"/>
              <a:t>Possible worlds with relations and objects</a:t>
            </a:r>
            <a:endParaRPr/>
          </a:p>
          <a:p>
            <a:pPr marL="1485900" lvl="2" indent="-342900" rtl="0">
              <a:spcBef>
                <a:spcPts val="1080"/>
              </a:spcBef>
              <a:spcAft>
                <a:spcPts val="0"/>
              </a:spcAft>
              <a:buClr>
                <a:schemeClr val="dk2"/>
              </a:buClr>
              <a:buSzPts val="1800"/>
              <a:buFont typeface="Arial"/>
              <a:buChar char="•"/>
            </a:pPr>
            <a:r>
              <a:rPr lang="en-US"/>
              <a:t>and predicates and functions to represent them</a:t>
            </a:r>
            <a:endParaRPr/>
          </a:p>
          <a:p>
            <a:pPr marL="0" lvl="0" indent="0" rtl="0">
              <a:spcBef>
                <a:spcPts val="1080"/>
              </a:spcBef>
              <a:spcAft>
                <a:spcPts val="0"/>
              </a:spcAft>
              <a:buNone/>
            </a:pPr>
            <a:r>
              <a:rPr lang="en-US"/>
              <a:t>Relational Probability Models</a:t>
            </a:r>
            <a:endParaRPr/>
          </a:p>
          <a:p>
            <a:pPr marL="800100" lvl="1" indent="-330200" rtl="0">
              <a:spcBef>
                <a:spcPts val="1080"/>
              </a:spcBef>
              <a:spcAft>
                <a:spcPts val="0"/>
              </a:spcAft>
              <a:buClr>
                <a:schemeClr val="dk2"/>
              </a:buClr>
              <a:buSzPts val="1800"/>
              <a:buFont typeface="Arial"/>
              <a:buChar char="•"/>
            </a:pPr>
            <a:r>
              <a:rPr lang="en-US"/>
              <a:t>One way of achieving first-order probability</a:t>
            </a:r>
            <a:endParaRPr/>
          </a:p>
          <a:p>
            <a:pPr marL="1485900" lvl="2" indent="-342900" rtl="0">
              <a:spcBef>
                <a:spcPts val="1080"/>
              </a:spcBef>
              <a:spcAft>
                <a:spcPts val="0"/>
              </a:spcAft>
              <a:buClr>
                <a:schemeClr val="dk2"/>
              </a:buClr>
              <a:buSzPts val="1800"/>
              <a:buFont typeface="Arial"/>
              <a:buChar char="•"/>
            </a:pPr>
            <a:r>
              <a:rPr lang="en-US"/>
              <a:t>Use database semantics</a:t>
            </a:r>
            <a:endParaRPr/>
          </a:p>
          <a:p>
            <a:pPr marL="1485900" lvl="2" indent="-342900" rtl="0">
              <a:spcBef>
                <a:spcPts val="1080"/>
              </a:spcBef>
              <a:spcAft>
                <a:spcPts val="0"/>
              </a:spcAft>
              <a:buClr>
                <a:schemeClr val="dk2"/>
              </a:buClr>
              <a:buSzPts val="1800"/>
              <a:buFont typeface="Arial"/>
              <a:buChar char="•"/>
            </a:pPr>
            <a:r>
              <a:rPr lang="en-US"/>
              <a:t>Context-specific independence</a:t>
            </a:r>
            <a:endParaRPr/>
          </a:p>
          <a:p>
            <a:pPr marL="800100" lvl="1" indent="-342900" rtl="0">
              <a:spcBef>
                <a:spcPts val="1080"/>
              </a:spcBef>
              <a:spcAft>
                <a:spcPts val="0"/>
              </a:spcAft>
              <a:buClr>
                <a:schemeClr val="dk2"/>
              </a:buClr>
              <a:buSzPts val="2000"/>
              <a:buFont typeface="Arial"/>
              <a:buChar char="•"/>
            </a:pPr>
            <a:r>
              <a:rPr lang="en-US"/>
              <a:t>Solve by propositionalization</a:t>
            </a:r>
            <a:endParaRPr/>
          </a:p>
          <a:p>
            <a:pPr marL="800100" lvl="1" indent="-342900" rtl="0">
              <a:spcBef>
                <a:spcPts val="1080"/>
              </a:spcBef>
              <a:spcAft>
                <a:spcPts val="0"/>
              </a:spcAft>
              <a:buClr>
                <a:schemeClr val="dk2"/>
              </a:buClr>
              <a:buSzPts val="2000"/>
              <a:buFont typeface="Arial"/>
              <a:buChar char="•"/>
            </a:pPr>
            <a:r>
              <a:rPr lang="en-US"/>
              <a:t>Or by lifted inference</a:t>
            </a:r>
            <a:endParaRPr/>
          </a:p>
        </p:txBody>
      </p:sp>
    </p:spTree>
    <p:extLst>
      <p:ext uri="{BB962C8B-B14F-4D97-AF65-F5344CB8AC3E}">
        <p14:creationId xmlns:p14="http://schemas.microsoft.com/office/powerpoint/2010/main" val="4349423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5791200" cy="685482"/>
          </a:xfrm>
        </p:spPr>
        <p:txBody>
          <a:bodyPr/>
          <a:lstStyle/>
          <a:p>
            <a:r>
              <a:rPr lang="en-US">
                <a:uFillTx/>
              </a:rPr>
              <a:t>What you should know</a:t>
            </a:r>
          </a:p>
        </p:txBody>
      </p:sp>
      <p:sp>
        <p:nvSpPr>
          <p:cNvPr id="3" name="Content Placeholder 2"/>
          <p:cNvSpPr>
            <a:spLocks noGrp="1"/>
          </p:cNvSpPr>
          <p:nvPr>
            <p:ph idx="1"/>
          </p:nvPr>
        </p:nvSpPr>
        <p:spPr>
          <a:xfrm>
            <a:off x="367653" y="1100628"/>
            <a:ext cx="8366913" cy="4546639"/>
          </a:xfrm>
        </p:spPr>
        <p:txBody>
          <a:bodyPr>
            <a:normAutofit fontScale="70000" lnSpcReduction="20000"/>
          </a:bodyPr>
          <a:lstStyle/>
          <a:p>
            <a:pPr>
              <a:buFont typeface="Arial"/>
              <a:buChar char="•"/>
            </a:pPr>
            <a:r>
              <a:rPr lang="en-US" sz="3200">
                <a:uFillTx/>
              </a:rPr>
              <a:t>What are the sources for uncertainty?</a:t>
            </a:r>
          </a:p>
          <a:p>
            <a:pPr>
              <a:buFont typeface="Arial"/>
              <a:buChar char="•"/>
            </a:pPr>
            <a:r>
              <a:rPr lang="en-US" sz="3200">
                <a:uFillTx/>
              </a:rPr>
              <a:t>How can we use probability to reason about uncertainty?</a:t>
            </a:r>
          </a:p>
          <a:p>
            <a:pPr>
              <a:buFont typeface="Arial"/>
              <a:buChar char="•"/>
            </a:pPr>
            <a:r>
              <a:rPr lang="en-US" sz="3200">
                <a:uFillTx/>
              </a:rPr>
              <a:t>What is a random variable? Atomic events? How are they used for inference?</a:t>
            </a:r>
          </a:p>
          <a:p>
            <a:pPr>
              <a:buFont typeface="Arial"/>
              <a:buChar char="•"/>
            </a:pPr>
            <a:r>
              <a:rPr lang="en-US" sz="3200">
                <a:uFillTx/>
              </a:rPr>
              <a:t>What is independence?  What is conditional independence? Why are they needed for reasoning about uncertainty?</a:t>
            </a:r>
          </a:p>
          <a:p>
            <a:pPr>
              <a:buFont typeface="Arial"/>
              <a:buChar char="•"/>
            </a:pPr>
            <a:r>
              <a:rPr lang="en-US" sz="3200">
                <a:uFillTx/>
              </a:rPr>
              <a:t>What is Bayes rule? How is this addressing combining evidence for diagnosis?</a:t>
            </a:r>
          </a:p>
          <a:p>
            <a:pPr marL="457200" indent="-457200">
              <a:lnSpc>
                <a:spcPct val="90000"/>
              </a:lnSpc>
              <a:spcBef>
                <a:spcPts val="1000"/>
              </a:spcBef>
              <a:buFont typeface="Arial"/>
              <a:buChar char="•"/>
            </a:pPr>
            <a:r>
              <a:rPr lang="en-US" sz="3200">
                <a:uFillTx/>
              </a:rPr>
              <a:t>Bayesian networks provide a natural representation for (causally induced) conditional independence</a:t>
            </a:r>
          </a:p>
          <a:p>
            <a:pPr marL="457200" indent="-457200">
              <a:lnSpc>
                <a:spcPct val="90000"/>
              </a:lnSpc>
              <a:spcBef>
                <a:spcPts val="1000"/>
              </a:spcBef>
              <a:buFont typeface="Arial"/>
              <a:buChar char="•"/>
            </a:pPr>
            <a:r>
              <a:rPr lang="en-US" sz="3200">
                <a:uFillTx/>
              </a:rPr>
              <a:t>Topology + CPTs = compact representation of joint distribution</a:t>
            </a:r>
          </a:p>
          <a:p>
            <a:pPr>
              <a:buFont typeface="Arial"/>
              <a:buChar char="•"/>
            </a:pPr>
            <a:endParaRPr lang="en-US" sz="3200">
              <a:uFillTx/>
            </a:endParaRPr>
          </a:p>
          <a:p>
            <a:endParaRPr lang="en-US">
              <a:uFillTx/>
            </a:endParaRPr>
          </a:p>
          <a:p>
            <a:endParaRPr lang="en-US">
              <a:uFillTx/>
            </a:endParaRPr>
          </a:p>
          <a:p>
            <a:endParaRPr lang="en-US">
              <a:uFillTx/>
            </a:endParaRP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141</a:t>
            </a:fld>
            <a:endParaRPr lang="en-US">
              <a:uFillTx/>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5791200" cy="947910"/>
          </a:xfrm>
        </p:spPr>
        <p:txBody>
          <a:bodyPr/>
          <a:lstStyle/>
          <a:p>
            <a:r>
              <a:rPr lang="en-US">
                <a:uFillTx/>
              </a:rPr>
              <a:t>Want more?</a:t>
            </a:r>
          </a:p>
        </p:txBody>
      </p:sp>
      <p:sp>
        <p:nvSpPr>
          <p:cNvPr id="3" name="Content Placeholder 2"/>
          <p:cNvSpPr>
            <a:spLocks noGrp="1"/>
          </p:cNvSpPr>
          <p:nvPr>
            <p:ph idx="1"/>
          </p:nvPr>
        </p:nvSpPr>
        <p:spPr>
          <a:xfrm>
            <a:off x="233962" y="1100628"/>
            <a:ext cx="8910038" cy="4546639"/>
          </a:xfrm>
        </p:spPr>
        <p:txBody>
          <a:bodyPr>
            <a:normAutofit/>
          </a:bodyPr>
          <a:lstStyle/>
          <a:p>
            <a:pPr marL="0" indent="0"/>
            <a:r>
              <a:rPr lang="en-US" sz="3200">
                <a:uFillTx/>
              </a:rPr>
              <a:t>Try exercise 13.4,7,8,13,15, 14.2,4,8 in AIMA </a:t>
            </a: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142</a:t>
            </a:fld>
            <a:endParaRPr lang="en-US">
              <a:uFillTx/>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1985E5C-2ED0-874D-816F-BD4D55661F4B}" type="slidenum">
              <a:rPr lang="en-US">
                <a:uFillTx/>
              </a:rPr>
              <a:pPr/>
              <a:t>15</a:t>
            </a:fld>
            <a:endParaRPr lang="en-US">
              <a:uFillTx/>
            </a:endParaRPr>
          </a:p>
        </p:txBody>
      </p:sp>
      <p:sp>
        <p:nvSpPr>
          <p:cNvPr id="1506306" name="Rectangle 2"/>
          <p:cNvSpPr>
            <a:spLocks noGrp="1" noChangeArrowheads="1"/>
          </p:cNvSpPr>
          <p:nvPr>
            <p:ph type="title"/>
          </p:nvPr>
        </p:nvSpPr>
        <p:spPr>
          <a:xfrm>
            <a:off x="647700" y="296863"/>
            <a:ext cx="7772400" cy="1143000"/>
          </a:xfrm>
        </p:spPr>
        <p:txBody>
          <a:bodyPr>
            <a:normAutofit fontScale="90000"/>
          </a:bodyPr>
          <a:lstStyle/>
          <a:p>
            <a:pPr>
              <a:lnSpc>
                <a:spcPct val="90000"/>
              </a:lnSpc>
            </a:pPr>
            <a:r>
              <a:rPr lang="en-US" sz="4000">
                <a:uFillTx/>
              </a:rPr>
              <a:t>Constructing Propositions</a:t>
            </a:r>
            <a:br>
              <a:rPr lang="en-US" sz="4000">
                <a:uFillTx/>
              </a:rPr>
            </a:br>
            <a:r>
              <a:rPr lang="en-US" sz="4000">
                <a:uFillTx/>
              </a:rPr>
              <a:t>from Random Variables</a:t>
            </a:r>
          </a:p>
        </p:txBody>
      </p:sp>
      <p:sp>
        <p:nvSpPr>
          <p:cNvPr id="1506307" name="Rectangle 3"/>
          <p:cNvSpPr>
            <a:spLocks noGrp="1" noChangeArrowheads="1"/>
          </p:cNvSpPr>
          <p:nvPr>
            <p:ph type="body" idx="1"/>
          </p:nvPr>
        </p:nvSpPr>
        <p:spPr>
          <a:xfrm>
            <a:off x="685800" y="1439863"/>
            <a:ext cx="7772400" cy="5286057"/>
          </a:xfrm>
        </p:spPr>
        <p:txBody>
          <a:bodyPr>
            <a:noAutofit/>
          </a:bodyPr>
          <a:lstStyle/>
          <a:p>
            <a:pPr>
              <a:lnSpc>
                <a:spcPct val="110000"/>
              </a:lnSpc>
            </a:pPr>
            <a:r>
              <a:rPr lang="en-US" i="1">
                <a:uFillTx/>
              </a:rPr>
              <a:t>Elementary propositions</a:t>
            </a:r>
            <a:r>
              <a:rPr lang="en-US">
                <a:uFillTx/>
              </a:rPr>
              <a:t> are constructed as a test of a value of a random variable</a:t>
            </a:r>
          </a:p>
          <a:p>
            <a:pPr lvl="1">
              <a:lnSpc>
                <a:spcPct val="110000"/>
              </a:lnSpc>
            </a:pPr>
            <a:r>
              <a:rPr lang="en-US" i="1">
                <a:uFillTx/>
              </a:rPr>
              <a:t>E.g., </a:t>
            </a:r>
            <a:r>
              <a:rPr lang="en-US" i="1" err="1">
                <a:uFillTx/>
              </a:rPr>
              <a:t>AinCourse</a:t>
            </a:r>
            <a:r>
              <a:rPr lang="en-US" i="1">
                <a:uFillTx/>
              </a:rPr>
              <a:t>=true, Weather=sunny, Temperature≥200</a:t>
            </a:r>
          </a:p>
          <a:p>
            <a:pPr lvl="1">
              <a:lnSpc>
                <a:spcPct val="110000"/>
              </a:lnSpc>
            </a:pPr>
            <a:r>
              <a:rPr lang="en-US">
                <a:uFillTx/>
              </a:rPr>
              <a:t>Can abbreviate when unambiguous</a:t>
            </a:r>
          </a:p>
          <a:p>
            <a:pPr lvl="2">
              <a:lnSpc>
                <a:spcPct val="110000"/>
              </a:lnSpc>
            </a:pPr>
            <a:r>
              <a:rPr lang="en-US" sz="2000" i="1">
                <a:uFillTx/>
              </a:rPr>
              <a:t>Boolean</a:t>
            </a:r>
            <a:endParaRPr lang="en-US" sz="2000">
              <a:uFillTx/>
            </a:endParaRPr>
          </a:p>
          <a:p>
            <a:pPr lvl="3">
              <a:lnSpc>
                <a:spcPct val="110000"/>
              </a:lnSpc>
            </a:pPr>
            <a:r>
              <a:rPr lang="en-US">
                <a:uFillTx/>
              </a:rPr>
              <a:t>Instead of </a:t>
            </a:r>
            <a:r>
              <a:rPr lang="en-US" i="1" err="1">
                <a:uFillTx/>
              </a:rPr>
              <a:t>AinCourse</a:t>
            </a:r>
            <a:r>
              <a:rPr lang="en-US" i="1">
                <a:uFillTx/>
              </a:rPr>
              <a:t>=true</a:t>
            </a:r>
            <a:r>
              <a:rPr lang="en-US">
                <a:uFillTx/>
              </a:rPr>
              <a:t>, just use </a:t>
            </a:r>
            <a:r>
              <a:rPr lang="en-US" i="1" err="1">
                <a:uFillTx/>
              </a:rPr>
              <a:t>aincourse</a:t>
            </a:r>
            <a:endParaRPr lang="en-US" i="1">
              <a:uFillTx/>
            </a:endParaRPr>
          </a:p>
          <a:p>
            <a:pPr lvl="3">
              <a:lnSpc>
                <a:spcPct val="110000"/>
              </a:lnSpc>
            </a:pPr>
            <a:r>
              <a:rPr lang="en-US">
                <a:uFillTx/>
              </a:rPr>
              <a:t>Instead of </a:t>
            </a:r>
            <a:r>
              <a:rPr lang="en-US" i="1" err="1">
                <a:uFillTx/>
              </a:rPr>
              <a:t>AinCourse</a:t>
            </a:r>
            <a:r>
              <a:rPr lang="en-US" i="1">
                <a:uFillTx/>
              </a:rPr>
              <a:t>=false</a:t>
            </a:r>
            <a:r>
              <a:rPr lang="en-US">
                <a:uFillTx/>
              </a:rPr>
              <a:t>, just use </a:t>
            </a:r>
            <a:r>
              <a:rPr lang="en-US" i="1">
                <a:uFillTx/>
                <a:sym typeface="Symbol" charset="2"/>
              </a:rPr>
              <a:t></a:t>
            </a:r>
            <a:r>
              <a:rPr lang="en-US" i="1" err="1">
                <a:uFillTx/>
                <a:sym typeface="Symbol" charset="2"/>
              </a:rPr>
              <a:t>aincourse</a:t>
            </a:r>
            <a:endParaRPr lang="en-US">
              <a:uFillTx/>
              <a:sym typeface="Symbol" charset="2"/>
            </a:endParaRPr>
          </a:p>
          <a:p>
            <a:pPr lvl="2">
              <a:lnSpc>
                <a:spcPct val="110000"/>
              </a:lnSpc>
            </a:pPr>
            <a:r>
              <a:rPr lang="en-US" sz="2000" i="1">
                <a:uFillTx/>
              </a:rPr>
              <a:t>Discrete</a:t>
            </a:r>
            <a:endParaRPr lang="en-US" sz="2000">
              <a:uFillTx/>
            </a:endParaRPr>
          </a:p>
          <a:p>
            <a:pPr lvl="3">
              <a:lnSpc>
                <a:spcPct val="110000"/>
              </a:lnSpc>
            </a:pPr>
            <a:r>
              <a:rPr lang="en-US">
                <a:uFillTx/>
              </a:rPr>
              <a:t>Instead of </a:t>
            </a:r>
            <a:r>
              <a:rPr lang="en-US" i="1">
                <a:uFillTx/>
              </a:rPr>
              <a:t>Weather=sunny</a:t>
            </a:r>
            <a:r>
              <a:rPr lang="en-US">
                <a:uFillTx/>
              </a:rPr>
              <a:t>, just use </a:t>
            </a:r>
            <a:r>
              <a:rPr lang="en-US" i="1">
                <a:uFillTx/>
              </a:rPr>
              <a:t>sunny</a:t>
            </a:r>
            <a:endParaRPr lang="en-US">
              <a:uFillTx/>
            </a:endParaRPr>
          </a:p>
          <a:p>
            <a:pPr>
              <a:lnSpc>
                <a:spcPct val="110000"/>
              </a:lnSpc>
            </a:pPr>
            <a:r>
              <a:rPr lang="en-US">
                <a:uFillTx/>
              </a:rPr>
              <a:t>Complex propositions are formed from elementary propositions and standard logical connectives</a:t>
            </a:r>
          </a:p>
          <a:p>
            <a:pPr lvl="1">
              <a:lnSpc>
                <a:spcPct val="110000"/>
              </a:lnSpc>
            </a:pPr>
            <a:r>
              <a:rPr lang="en-US">
                <a:uFillTx/>
              </a:rPr>
              <a:t>e.g., </a:t>
            </a:r>
            <a:r>
              <a:rPr lang="en-US" i="1">
                <a:uFillTx/>
              </a:rPr>
              <a:t>Weather=sunny </a:t>
            </a:r>
            <a:r>
              <a:rPr lang="en-US">
                <a:uFillTx/>
                <a:sym typeface="Symbol" charset="2"/>
              </a:rPr>
              <a:t> </a:t>
            </a:r>
            <a:r>
              <a:rPr lang="en-US" i="1">
                <a:uFillTx/>
              </a:rPr>
              <a:t>Cavity</a:t>
            </a:r>
            <a:r>
              <a:rPr lang="en-US">
                <a:uFillTx/>
              </a:rPr>
              <a:t>=</a:t>
            </a:r>
            <a:r>
              <a:rPr lang="en-US" i="1">
                <a:uFillTx/>
              </a:rPr>
              <a:t>false</a:t>
            </a:r>
            <a:endParaRPr lang="en-US" sz="1800">
              <a:uFillTx/>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063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0630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50630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0630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5063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50630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50630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50630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0630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5063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6307"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4D6413E-82D5-AC40-9CA2-56447AAFFD45}" type="slidenum">
              <a:rPr lang="en-US">
                <a:uFillTx/>
              </a:rPr>
              <a:pPr/>
              <a:t>16</a:t>
            </a:fld>
            <a:endParaRPr lang="en-US">
              <a:uFillTx/>
            </a:endParaRPr>
          </a:p>
        </p:txBody>
      </p:sp>
      <p:sp>
        <p:nvSpPr>
          <p:cNvPr id="1454082" name="Rectangle 2"/>
          <p:cNvSpPr>
            <a:spLocks noGrp="1" noChangeArrowheads="1"/>
          </p:cNvSpPr>
          <p:nvPr>
            <p:ph type="title"/>
          </p:nvPr>
        </p:nvSpPr>
        <p:spPr>
          <a:xfrm>
            <a:off x="676275" y="-111654"/>
            <a:ext cx="7772400" cy="1143000"/>
          </a:xfrm>
        </p:spPr>
        <p:txBody>
          <a:bodyPr/>
          <a:lstStyle/>
          <a:p>
            <a:r>
              <a:rPr lang="en-US">
                <a:uFillTx/>
              </a:rPr>
              <a:t>Atomic Events</a:t>
            </a:r>
          </a:p>
        </p:txBody>
      </p:sp>
      <p:sp>
        <p:nvSpPr>
          <p:cNvPr id="1454083" name="Rectangle 3"/>
          <p:cNvSpPr>
            <a:spLocks noGrp="1" noChangeArrowheads="1"/>
          </p:cNvSpPr>
          <p:nvPr>
            <p:ph type="body" idx="1"/>
          </p:nvPr>
        </p:nvSpPr>
        <p:spPr>
          <a:xfrm>
            <a:off x="547688" y="1051983"/>
            <a:ext cx="8388350" cy="5477933"/>
          </a:xfrm>
        </p:spPr>
        <p:txBody>
          <a:bodyPr>
            <a:normAutofit/>
          </a:bodyPr>
          <a:lstStyle/>
          <a:p>
            <a:pPr marL="398463" indent="-398463">
              <a:lnSpc>
                <a:spcPct val="80000"/>
              </a:lnSpc>
            </a:pPr>
            <a:r>
              <a:rPr lang="en-US" sz="2800">
                <a:uFillTx/>
              </a:rPr>
              <a:t>An</a:t>
            </a:r>
            <a:r>
              <a:rPr lang="en-US" sz="2800" i="1">
                <a:uFillTx/>
              </a:rPr>
              <a:t> atomic event</a:t>
            </a:r>
            <a:r>
              <a:rPr lang="en-US" sz="2800">
                <a:uFillTx/>
              </a:rPr>
              <a:t> is a </a:t>
            </a:r>
            <a:r>
              <a:rPr lang="en-US" sz="2800" i="1">
                <a:uFillTx/>
              </a:rPr>
              <a:t>complete</a:t>
            </a:r>
            <a:r>
              <a:rPr lang="en-US" sz="2800">
                <a:uFillTx/>
              </a:rPr>
              <a:t> specification of state of the world about which agent is uncertain</a:t>
            </a:r>
          </a:p>
          <a:p>
            <a:pPr marL="1025525" lvl="1" indent="-398463">
              <a:lnSpc>
                <a:spcPct val="80000"/>
              </a:lnSpc>
            </a:pPr>
            <a:r>
              <a:rPr lang="en-US" sz="2400">
                <a:uFillTx/>
              </a:rPr>
              <a:t>E.g., if the world consists of only two Boolean random variables, </a:t>
            </a:r>
            <a:r>
              <a:rPr lang="en-US" sz="2400" i="1">
                <a:uFillTx/>
              </a:rPr>
              <a:t>Cavity</a:t>
            </a:r>
            <a:r>
              <a:rPr lang="en-US" sz="2400">
                <a:uFillTx/>
              </a:rPr>
              <a:t> and </a:t>
            </a:r>
            <a:r>
              <a:rPr lang="en-US" sz="2400" i="1">
                <a:uFillTx/>
              </a:rPr>
              <a:t>Toothache</a:t>
            </a:r>
            <a:r>
              <a:rPr lang="en-US" sz="2400">
                <a:uFillTx/>
              </a:rPr>
              <a:t>, then there are 4 distinct atomic events:</a:t>
            </a:r>
          </a:p>
          <a:p>
            <a:pPr marL="1489075" lvl="2" indent="-290513">
              <a:lnSpc>
                <a:spcPct val="80000"/>
              </a:lnSpc>
              <a:buFont typeface="Arial" charset="0"/>
              <a:buAutoNum type="arabicPeriod"/>
            </a:pPr>
            <a:r>
              <a:rPr lang="en-US" sz="2000" i="1">
                <a:uFillTx/>
              </a:rPr>
              <a:t>Cavity=false </a:t>
            </a:r>
            <a:r>
              <a:rPr lang="en-US" sz="2000" err="1">
                <a:uFillTx/>
                <a:sym typeface="Symbol" charset="2"/>
              </a:rPr>
              <a:t></a:t>
            </a:r>
            <a:r>
              <a:rPr lang="en-US" sz="2000" i="1" err="1">
                <a:uFillTx/>
              </a:rPr>
              <a:t>Toothache</a:t>
            </a:r>
            <a:r>
              <a:rPr lang="en-US" sz="2000" i="1">
                <a:uFillTx/>
              </a:rPr>
              <a:t>=false</a:t>
            </a:r>
          </a:p>
          <a:p>
            <a:pPr marL="1489075" lvl="2" indent="-290513">
              <a:lnSpc>
                <a:spcPct val="80000"/>
              </a:lnSpc>
              <a:buFont typeface="Arial" charset="0"/>
              <a:buAutoNum type="arabicPeriod"/>
            </a:pPr>
            <a:r>
              <a:rPr lang="en-US" sz="2000" i="1">
                <a:uFillTx/>
              </a:rPr>
              <a:t>Cavity=false </a:t>
            </a:r>
            <a:r>
              <a:rPr lang="en-US" sz="2000" err="1">
                <a:uFillTx/>
                <a:sym typeface="Symbol" charset="2"/>
              </a:rPr>
              <a:t></a:t>
            </a:r>
            <a:r>
              <a:rPr lang="en-US" sz="2000" i="1">
                <a:uFillTx/>
              </a:rPr>
              <a:t> Toothache=true</a:t>
            </a:r>
          </a:p>
          <a:p>
            <a:pPr marL="1489075" lvl="2" indent="-290513">
              <a:lnSpc>
                <a:spcPct val="80000"/>
              </a:lnSpc>
              <a:buFont typeface="Arial" charset="0"/>
              <a:buAutoNum type="arabicPeriod"/>
            </a:pPr>
            <a:r>
              <a:rPr lang="en-US" sz="2000" i="1">
                <a:uFillTx/>
              </a:rPr>
              <a:t>Cavity=true </a:t>
            </a:r>
            <a:r>
              <a:rPr lang="en-US" sz="2000" err="1">
                <a:uFillTx/>
                <a:sym typeface="Symbol" charset="2"/>
              </a:rPr>
              <a:t></a:t>
            </a:r>
            <a:r>
              <a:rPr lang="en-US" sz="2000" i="1">
                <a:uFillTx/>
              </a:rPr>
              <a:t> Toothache=false</a:t>
            </a:r>
          </a:p>
          <a:p>
            <a:pPr marL="1489075" lvl="2" indent="-290513">
              <a:lnSpc>
                <a:spcPct val="80000"/>
              </a:lnSpc>
              <a:buFont typeface="Arial" charset="0"/>
              <a:buAutoNum type="arabicPeriod"/>
            </a:pPr>
            <a:r>
              <a:rPr lang="en-US" sz="2000" i="1">
                <a:uFillTx/>
              </a:rPr>
              <a:t>Cavity=true </a:t>
            </a:r>
            <a:r>
              <a:rPr lang="en-US" sz="2000" err="1">
                <a:uFillTx/>
                <a:sym typeface="Symbol" charset="2"/>
              </a:rPr>
              <a:t></a:t>
            </a:r>
            <a:r>
              <a:rPr lang="en-US" sz="2000" i="1">
                <a:uFillTx/>
              </a:rPr>
              <a:t> Toothache=true</a:t>
            </a:r>
          </a:p>
          <a:p>
            <a:pPr marL="1025525" lvl="1" indent="-398463">
              <a:lnSpc>
                <a:spcPct val="80000"/>
              </a:lnSpc>
            </a:pPr>
            <a:r>
              <a:rPr lang="en-US" sz="2400" i="1">
                <a:uFillTx/>
              </a:rPr>
              <a:t>Atomic events are analogous to models in logic</a:t>
            </a:r>
          </a:p>
          <a:p>
            <a:pPr marL="398463" indent="-398463">
              <a:lnSpc>
                <a:spcPct val="80000"/>
              </a:lnSpc>
            </a:pPr>
            <a:r>
              <a:rPr lang="en-US" sz="2800">
                <a:uFillTx/>
              </a:rPr>
              <a:t>Each atomic event entails the truth of every proposition with respect to that world</a:t>
            </a:r>
          </a:p>
          <a:p>
            <a:pPr marL="1025525" lvl="1" indent="-398463">
              <a:lnSpc>
                <a:spcPct val="80000"/>
              </a:lnSpc>
            </a:pPr>
            <a:r>
              <a:rPr lang="en-US" sz="2400">
                <a:uFillTx/>
              </a:rPr>
              <a:t>E.g., in AE4, </a:t>
            </a:r>
            <a:r>
              <a:rPr lang="en-US" sz="2400" i="1" err="1">
                <a:uFillTx/>
              </a:rPr>
              <a:t>cavity</a:t>
            </a:r>
            <a:r>
              <a:rPr lang="en-US" sz="2400" i="1" err="1">
                <a:uFillTx/>
                <a:sym typeface="Symbol" charset="2"/>
              </a:rPr>
              <a:t>toothache</a:t>
            </a:r>
            <a:r>
              <a:rPr lang="en-US" sz="2400">
                <a:uFillTx/>
                <a:sym typeface="Symbol" charset="2"/>
              </a:rPr>
              <a:t> is </a:t>
            </a:r>
            <a:r>
              <a:rPr lang="en-US" sz="2400" i="1">
                <a:uFillTx/>
                <a:sym typeface="Symbol" charset="2"/>
              </a:rPr>
              <a:t>true</a:t>
            </a:r>
            <a:endParaRPr lang="en-US" sz="2400">
              <a:uFillTx/>
            </a:endParaRPr>
          </a:p>
          <a:p>
            <a:pPr marL="398463" indent="-398463">
              <a:lnSpc>
                <a:spcPct val="80000"/>
              </a:lnSpc>
            </a:pPr>
            <a:r>
              <a:rPr lang="en-US" sz="2800">
                <a:uFillTx/>
              </a:rPr>
              <a:t>The set of possible atomic events is a </a:t>
            </a:r>
            <a:r>
              <a:rPr lang="en-US" sz="2800" i="1">
                <a:uFillTx/>
              </a:rPr>
              <a:t>partition</a:t>
            </a:r>
            <a:endParaRPr lang="en-US" sz="2800">
              <a:uFillTx/>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54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5408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4540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4540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45408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45408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5408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5408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45408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4540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083"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1FD7081A-3EF6-0E49-88CC-EBE1D1592582}" type="slidenum">
              <a:rPr lang="en-US">
                <a:uFillTx/>
              </a:rPr>
              <a:pPr/>
              <a:t>17</a:t>
            </a:fld>
            <a:endParaRPr lang="en-US">
              <a:uFillTx/>
            </a:endParaRPr>
          </a:p>
        </p:txBody>
      </p:sp>
      <p:sp>
        <p:nvSpPr>
          <p:cNvPr id="1511426" name="Rectangle 2"/>
          <p:cNvSpPr>
            <a:spLocks noGrp="1" noChangeArrowheads="1"/>
          </p:cNvSpPr>
          <p:nvPr>
            <p:ph type="title"/>
          </p:nvPr>
        </p:nvSpPr>
        <p:spPr>
          <a:xfrm>
            <a:off x="741363" y="450850"/>
            <a:ext cx="7772400" cy="1143000"/>
          </a:xfrm>
        </p:spPr>
        <p:txBody>
          <a:bodyPr/>
          <a:lstStyle/>
          <a:p>
            <a:r>
              <a:rPr lang="en-US">
                <a:uFillTx/>
              </a:rPr>
              <a:t>Joint Probability Distribution</a:t>
            </a:r>
          </a:p>
        </p:txBody>
      </p:sp>
      <p:sp>
        <p:nvSpPr>
          <p:cNvPr id="1511427" name="Rectangle 3"/>
          <p:cNvSpPr>
            <a:spLocks noGrp="1" noChangeArrowheads="1"/>
          </p:cNvSpPr>
          <p:nvPr>
            <p:ph type="body" idx="1"/>
          </p:nvPr>
        </p:nvSpPr>
        <p:spPr>
          <a:xfrm>
            <a:off x="536575" y="1860550"/>
            <a:ext cx="8439150" cy="4729163"/>
          </a:xfrm>
        </p:spPr>
        <p:txBody>
          <a:bodyPr>
            <a:normAutofit fontScale="92500" lnSpcReduction="10000"/>
          </a:bodyPr>
          <a:lstStyle/>
          <a:p>
            <a:pPr>
              <a:lnSpc>
                <a:spcPct val="80000"/>
              </a:lnSpc>
            </a:pPr>
            <a:r>
              <a:rPr lang="en-US" sz="2400">
                <a:uFillTx/>
              </a:rPr>
              <a:t>A</a:t>
            </a:r>
            <a:r>
              <a:rPr lang="en-US" sz="2400" i="1">
                <a:uFillTx/>
              </a:rPr>
              <a:t> joint probability distribution</a:t>
            </a:r>
            <a:r>
              <a:rPr lang="en-US" sz="2400">
                <a:uFillTx/>
              </a:rPr>
              <a:t> for a set of random variables gives the probability of every atomic event on those random variables</a:t>
            </a:r>
          </a:p>
          <a:p>
            <a:pPr>
              <a:lnSpc>
                <a:spcPct val="80000"/>
              </a:lnSpc>
            </a:pPr>
            <a:endParaRPr lang="en-US" sz="2400">
              <a:uFillTx/>
            </a:endParaRPr>
          </a:p>
          <a:p>
            <a:pPr lvl="1">
              <a:lnSpc>
                <a:spcPct val="80000"/>
              </a:lnSpc>
              <a:buFont typeface="Wingdings" charset="2"/>
              <a:buNone/>
            </a:pPr>
            <a:r>
              <a:rPr lang="en-US" sz="2400" b="1" err="1">
                <a:uFillTx/>
              </a:rPr>
              <a:t>P</a:t>
            </a:r>
            <a:r>
              <a:rPr lang="en-US" sz="2400" err="1">
                <a:uFillTx/>
              </a:rPr>
              <a:t>(</a:t>
            </a:r>
            <a:r>
              <a:rPr lang="en-US" sz="2400" i="1" err="1">
                <a:uFillTx/>
              </a:rPr>
              <a:t>Weather,AinClass</a:t>
            </a:r>
            <a:r>
              <a:rPr lang="en-US" sz="2400">
                <a:uFillTx/>
              </a:rPr>
              <a:t>) = a 4 </a:t>
            </a:r>
            <a:r>
              <a:rPr lang="en-US" sz="2400">
                <a:uFillTx/>
                <a:ea typeface="Arial" charset="0"/>
                <a:cs typeface="Arial" charset="0"/>
              </a:rPr>
              <a:t>× </a:t>
            </a:r>
            <a:r>
              <a:rPr lang="en-US" sz="2400">
                <a:uFillTx/>
              </a:rPr>
              <a:t>2 matrix of values:</a:t>
            </a:r>
          </a:p>
          <a:p>
            <a:pPr lvl="4">
              <a:lnSpc>
                <a:spcPct val="30000"/>
              </a:lnSpc>
              <a:buFont typeface="Wingdings" charset="2"/>
              <a:buNone/>
            </a:pPr>
            <a:endParaRPr lang="en-US" sz="1800">
              <a:uFillTx/>
            </a:endParaRPr>
          </a:p>
          <a:p>
            <a:pPr>
              <a:lnSpc>
                <a:spcPct val="80000"/>
              </a:lnSpc>
              <a:buFont typeface="Wingdings" charset="2"/>
              <a:buNone/>
            </a:pPr>
            <a:r>
              <a:rPr lang="en-US">
                <a:uFillTx/>
              </a:rPr>
              <a:t>	</a:t>
            </a:r>
            <a:r>
              <a:rPr lang="en-US" sz="2400" i="1">
                <a:uFillTx/>
              </a:rPr>
              <a:t>Weather</a:t>
            </a:r>
            <a:r>
              <a:rPr lang="en-US" sz="2400">
                <a:uFillTx/>
              </a:rPr>
              <a:t> =		</a:t>
            </a:r>
            <a:r>
              <a:rPr lang="en-US" sz="2400" i="1">
                <a:uFillTx/>
              </a:rPr>
              <a:t>sunny	rainy</a:t>
            </a:r>
            <a:r>
              <a:rPr lang="en-US" i="1">
                <a:uFillTx/>
              </a:rPr>
              <a:t>  </a:t>
            </a:r>
            <a:r>
              <a:rPr lang="en-US" sz="2400" i="1">
                <a:uFillTx/>
              </a:rPr>
              <a:t>cloudy	snow</a:t>
            </a:r>
            <a:r>
              <a:rPr lang="en-US" sz="2400">
                <a:uFillTx/>
              </a:rPr>
              <a:t> </a:t>
            </a:r>
          </a:p>
          <a:p>
            <a:pPr>
              <a:lnSpc>
                <a:spcPct val="80000"/>
              </a:lnSpc>
              <a:buFont typeface="Wingdings" charset="2"/>
              <a:buNone/>
            </a:pPr>
            <a:r>
              <a:rPr lang="en-US" sz="2400">
                <a:uFillTx/>
              </a:rPr>
              <a:t>	</a:t>
            </a:r>
            <a:r>
              <a:rPr lang="en-US" sz="2400" i="1" err="1">
                <a:uFillTx/>
              </a:rPr>
              <a:t>AinClass</a:t>
            </a:r>
            <a:r>
              <a:rPr lang="en-US" sz="2400">
                <a:uFillTx/>
              </a:rPr>
              <a:t> = </a:t>
            </a:r>
            <a:r>
              <a:rPr lang="en-US" sz="2400" i="1">
                <a:uFillTx/>
              </a:rPr>
              <a:t>true</a:t>
            </a:r>
            <a:r>
              <a:rPr lang="en-US" sz="2400">
                <a:uFillTx/>
              </a:rPr>
              <a:t> 	0.144	0.02 	0.016 	0.02</a:t>
            </a:r>
          </a:p>
          <a:p>
            <a:pPr>
              <a:lnSpc>
                <a:spcPct val="80000"/>
              </a:lnSpc>
              <a:buFont typeface="Wingdings" charset="2"/>
              <a:buNone/>
            </a:pPr>
            <a:r>
              <a:rPr lang="en-US" sz="2400">
                <a:uFillTx/>
              </a:rPr>
              <a:t>	</a:t>
            </a:r>
            <a:r>
              <a:rPr lang="en-US" sz="2400" i="1" err="1">
                <a:uFillTx/>
              </a:rPr>
              <a:t>AinClass</a:t>
            </a:r>
            <a:r>
              <a:rPr lang="en-US" sz="2400">
                <a:uFillTx/>
              </a:rPr>
              <a:t> = </a:t>
            </a:r>
            <a:r>
              <a:rPr lang="en-US" sz="2400" i="1">
                <a:uFillTx/>
              </a:rPr>
              <a:t>false</a:t>
            </a:r>
            <a:r>
              <a:rPr lang="en-US" sz="2400">
                <a:uFillTx/>
              </a:rPr>
              <a:t>	0.576	0.08 	0.064 	0.08
</a:t>
            </a:r>
            <a:endParaRPr lang="en-US" sz="1600">
              <a:uFillTx/>
            </a:endParaRPr>
          </a:p>
          <a:p>
            <a:pPr>
              <a:lnSpc>
                <a:spcPct val="80000"/>
              </a:lnSpc>
            </a:pPr>
            <a:r>
              <a:rPr lang="en-US" sz="2400">
                <a:uFillTx/>
              </a:rPr>
              <a:t>A </a:t>
            </a:r>
            <a:r>
              <a:rPr lang="en-US" sz="2400" i="1">
                <a:uFillTx/>
              </a:rPr>
              <a:t>full joint probability distribution</a:t>
            </a:r>
            <a:r>
              <a:rPr lang="en-US" sz="2400">
                <a:uFillTx/>
              </a:rPr>
              <a:t> covers all of the random variables used to describe the world</a:t>
            </a:r>
          </a:p>
          <a:p>
            <a:pPr lvl="1">
              <a:lnSpc>
                <a:spcPct val="80000"/>
              </a:lnSpc>
            </a:pPr>
            <a:r>
              <a:rPr lang="en-US" sz="2000" i="1">
                <a:uFillTx/>
              </a:rPr>
              <a:t>Weather</a:t>
            </a:r>
            <a:r>
              <a:rPr lang="en-US" sz="2000">
                <a:uFillTx/>
              </a:rPr>
              <a:t>, </a:t>
            </a:r>
            <a:r>
              <a:rPr lang="en-US" sz="2000" i="1">
                <a:uFillTx/>
              </a:rPr>
              <a:t>Temperature</a:t>
            </a:r>
            <a:r>
              <a:rPr lang="en-US" sz="2000">
                <a:uFillTx/>
              </a:rPr>
              <a:t>, </a:t>
            </a:r>
            <a:r>
              <a:rPr lang="en-US" sz="2000" i="1">
                <a:uFillTx/>
              </a:rPr>
              <a:t>Cavity</a:t>
            </a:r>
            <a:r>
              <a:rPr lang="en-US" sz="2000">
                <a:uFillTx/>
              </a:rPr>
              <a:t>, </a:t>
            </a:r>
            <a:r>
              <a:rPr lang="en-US" sz="2000" i="1">
                <a:uFillTx/>
              </a:rPr>
              <a:t>Toothache</a:t>
            </a:r>
            <a:r>
              <a:rPr lang="en-US" sz="2000">
                <a:uFillTx/>
              </a:rPr>
              <a:t>, </a:t>
            </a:r>
            <a:r>
              <a:rPr lang="en-US" sz="2000" i="1" err="1">
                <a:uFillTx/>
              </a:rPr>
              <a:t>AinClass</a:t>
            </a:r>
            <a:r>
              <a:rPr lang="en-US" sz="2000">
                <a:uFillTx/>
              </a:rPr>
              <a:t>, etc.</a:t>
            </a:r>
          </a:p>
          <a:p>
            <a:pPr lvl="1">
              <a:lnSpc>
                <a:spcPct val="80000"/>
              </a:lnSpc>
            </a:pPr>
            <a:r>
              <a:rPr lang="en-US" sz="2000">
                <a:uFillTx/>
              </a:rPr>
              <a:t>Every question about world is answerable by full joint distribution
</a:t>
            </a:r>
            <a:endParaRPr lang="en-US" sz="2400">
              <a:uFillTx/>
            </a:endParaRPr>
          </a:p>
        </p:txBody>
      </p:sp>
      <p:sp>
        <p:nvSpPr>
          <p:cNvPr id="1511429" name="Line 5"/>
          <p:cNvSpPr>
            <a:spLocks noChangeShapeType="1"/>
          </p:cNvSpPr>
          <p:nvPr/>
        </p:nvSpPr>
        <p:spPr bwMode="auto">
          <a:xfrm>
            <a:off x="1262591" y="3865977"/>
            <a:ext cx="6933672" cy="0"/>
          </a:xfrm>
          <a:prstGeom prst="line">
            <a:avLst/>
          </a:prstGeom>
          <a:noFill/>
          <a:ln w="19050">
            <a:solidFill>
              <a:schemeClr val="tx1"/>
            </a:solidFill>
            <a:round/>
          </a:ln>
          <a:effectLst/>
        </p:spPr>
        <p:txBody>
          <a:bodyPr>
            <a:prstTxWarp prst="textNoShape">
              <a:avLst/>
            </a:prstTxWarp>
          </a:bodyPr>
          <a:lstStyle/>
          <a:p>
            <a:endParaRPr lang="en-US">
              <a:uFillTx/>
            </a:endParaRPr>
          </a:p>
        </p:txBody>
      </p:sp>
      <p:sp>
        <p:nvSpPr>
          <p:cNvPr id="1511430" name="Line 6"/>
          <p:cNvSpPr>
            <a:spLocks noChangeShapeType="1"/>
          </p:cNvSpPr>
          <p:nvPr/>
        </p:nvSpPr>
        <p:spPr bwMode="auto">
          <a:xfrm>
            <a:off x="3954991" y="3594514"/>
            <a:ext cx="9525" cy="912813"/>
          </a:xfrm>
          <a:prstGeom prst="line">
            <a:avLst/>
          </a:prstGeom>
          <a:noFill/>
          <a:ln w="19050">
            <a:solidFill>
              <a:schemeClr val="tx1"/>
            </a:solidFill>
            <a:round/>
          </a:ln>
          <a:effectLst/>
        </p:spPr>
        <p:txBody>
          <a:bodyPr>
            <a:prstTxWarp prst="textNoShape">
              <a:avLst/>
            </a:prstTxWarp>
          </a:bodyPr>
          <a:lstStyle/>
          <a:p>
            <a:endParaRPr lang="en-US">
              <a:uFillTx/>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1142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1142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511427">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511427">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11427">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511427">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5114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1427"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toothache.gif"/>
          <p:cNvPicPr>
            <a:picLocks noChangeAspect="1"/>
          </p:cNvPicPr>
          <p:nvPr/>
        </p:nvPicPr>
        <p:blipFill>
          <a:blip r:embed="rId2">
            <a:duotone>
              <a:schemeClr val="bg2">
                <a:shade val="45000"/>
                <a:satMod val="135000"/>
              </a:schemeClr>
              <a:prstClr val="white"/>
            </a:duotone>
          </a:blip>
          <a:stretch>
            <a:fillRect/>
          </a:stretch>
        </p:blipFill>
        <p:spPr>
          <a:xfrm>
            <a:off x="407280" y="1790131"/>
            <a:ext cx="2939830" cy="3905774"/>
          </a:xfrm>
          <a:prstGeom prst="rect">
            <a:avLst/>
          </a:prstGeom>
        </p:spPr>
      </p:pic>
      <p:sp>
        <p:nvSpPr>
          <p:cNvPr id="2" name="Title 1"/>
          <p:cNvSpPr>
            <a:spLocks noGrp="1"/>
          </p:cNvSpPr>
          <p:nvPr>
            <p:ph type="title"/>
          </p:nvPr>
        </p:nvSpPr>
        <p:spPr>
          <a:xfrm>
            <a:off x="457200" y="152718"/>
            <a:ext cx="8153400" cy="1371600"/>
          </a:xfrm>
        </p:spPr>
        <p:txBody>
          <a:bodyPr anchor="ctr"/>
          <a:lstStyle/>
          <a:p>
            <a:pPr fontAlgn="auto">
              <a:spcAft>
                <a:spcPts val="0"/>
              </a:spcAft>
              <a:defRPr/>
            </a:pPr>
            <a:r>
              <a:rPr lang="en-US" dirty="0" smtClean="0">
                <a:solidFill>
                  <a:srgbClr val="345DFF"/>
                </a:solidFill>
              </a:rPr>
              <a:t>Example: </a:t>
            </a:r>
            <a:r>
              <a:rPr lang="en-US" dirty="0" smtClean="0">
                <a:solidFill>
                  <a:srgbClr val="345DFF"/>
                </a:solidFill>
              </a:rPr>
              <a:t>(Extra)</a:t>
            </a:r>
            <a:endParaRPr lang="en-US" dirty="0">
              <a:solidFill>
                <a:srgbClr val="345DFF"/>
              </a:solidFill>
            </a:endParaRPr>
          </a:p>
        </p:txBody>
      </p:sp>
      <p:sp>
        <p:nvSpPr>
          <p:cNvPr id="4" name="Slide Number Placeholder 3"/>
          <p:cNvSpPr>
            <a:spLocks noGrp="1"/>
          </p:cNvSpPr>
          <p:nvPr>
            <p:ph type="sldNum" sz="quarter" idx="12"/>
          </p:nvPr>
        </p:nvSpPr>
        <p:spPr/>
        <p:txBody>
          <a:bodyPr/>
          <a:lstStyle/>
          <a:p>
            <a:fld id="{BB19A4EB-D1B9-AE4E-81DB-EC6C1A59AEB3}" type="slidenum">
              <a:rPr lang="en-US"/>
              <a:pPr/>
              <a:t>18</a:t>
            </a:fld>
            <a:endParaRPr lang="en-US"/>
          </a:p>
        </p:txBody>
      </p:sp>
      <p:sp>
        <p:nvSpPr>
          <p:cNvPr id="5" name="Flowchart: Alternate Process 4"/>
          <p:cNvSpPr/>
          <p:nvPr/>
        </p:nvSpPr>
        <p:spPr>
          <a:xfrm>
            <a:off x="5176063" y="2291965"/>
            <a:ext cx="2286000" cy="914400"/>
          </a:xfrm>
          <a:prstGeom prst="flowChartAlternateProcess">
            <a:avLst/>
          </a:prstGeom>
          <a:ln>
            <a:solidFill>
              <a:schemeClr val="accent2">
                <a:lumMod val="60000"/>
                <a:lumOff val="40000"/>
              </a:schemeClr>
            </a:solidFill>
          </a:ln>
        </p:spPr>
        <p:style>
          <a:lnRef idx="0">
            <a:schemeClr val="accent1"/>
          </a:lnRef>
          <a:fillRef idx="3">
            <a:schemeClr val="accent1"/>
          </a:fillRef>
          <a:effectRef idx="3">
            <a:schemeClr val="accent1"/>
          </a:effectRef>
          <a:fontRef idx="minor">
            <a:schemeClr val="lt1"/>
          </a:fontRef>
        </p:style>
        <p:txBody>
          <a:bodyPr anchor="ctr"/>
          <a:lstStyle/>
          <a:p>
            <a:pPr algn="ctr" eaLnBrk="0" hangingPunct="0">
              <a:defRPr/>
            </a:pPr>
            <a:r>
              <a:rPr lang="en-US" dirty="0" smtClean="0">
                <a:solidFill>
                  <a:srgbClr val="345DFF"/>
                </a:solidFill>
              </a:rPr>
              <a:t>Cavity</a:t>
            </a:r>
            <a:endParaRPr lang="en-US" dirty="0">
              <a:solidFill>
                <a:srgbClr val="345DFF"/>
              </a:solidFill>
            </a:endParaRPr>
          </a:p>
        </p:txBody>
      </p:sp>
      <p:sp>
        <p:nvSpPr>
          <p:cNvPr id="6" name="Flowchart: Alternate Process 5"/>
          <p:cNvSpPr/>
          <p:nvPr/>
        </p:nvSpPr>
        <p:spPr>
          <a:xfrm>
            <a:off x="3499663" y="4196965"/>
            <a:ext cx="2286000" cy="914400"/>
          </a:xfrm>
          <a:prstGeom prst="flowChartAlternateProcess">
            <a:avLst/>
          </a:prstGeom>
          <a:ln>
            <a:solidFill>
              <a:schemeClr val="accent2">
                <a:lumMod val="60000"/>
                <a:lumOff val="40000"/>
              </a:schemeClr>
            </a:solidFill>
          </a:ln>
        </p:spPr>
        <p:style>
          <a:lnRef idx="0">
            <a:schemeClr val="accent1"/>
          </a:lnRef>
          <a:fillRef idx="3">
            <a:schemeClr val="accent1"/>
          </a:fillRef>
          <a:effectRef idx="3">
            <a:schemeClr val="accent1"/>
          </a:effectRef>
          <a:fontRef idx="minor">
            <a:schemeClr val="lt1"/>
          </a:fontRef>
        </p:style>
        <p:txBody>
          <a:bodyPr anchor="ctr"/>
          <a:lstStyle/>
          <a:p>
            <a:pPr algn="ctr" eaLnBrk="0" hangingPunct="0">
              <a:defRPr/>
            </a:pPr>
            <a:r>
              <a:rPr lang="en-US" dirty="0">
                <a:solidFill>
                  <a:srgbClr val="345DFF"/>
                </a:solidFill>
              </a:rPr>
              <a:t>Toothache</a:t>
            </a:r>
          </a:p>
        </p:txBody>
      </p:sp>
      <p:sp>
        <p:nvSpPr>
          <p:cNvPr id="7" name="Flowchart: Alternate Process 6"/>
          <p:cNvSpPr/>
          <p:nvPr/>
        </p:nvSpPr>
        <p:spPr>
          <a:xfrm>
            <a:off x="6776263" y="4196965"/>
            <a:ext cx="2286000" cy="9144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anchor="ctr"/>
          <a:lstStyle/>
          <a:p>
            <a:pPr algn="ctr" eaLnBrk="0" hangingPunct="0">
              <a:defRPr/>
            </a:pPr>
            <a:r>
              <a:rPr lang="en-US" dirty="0" smtClean="0"/>
              <a:t>Catch</a:t>
            </a:r>
            <a:endParaRPr lang="en-US" dirty="0"/>
          </a:p>
        </p:txBody>
      </p:sp>
      <p:cxnSp>
        <p:nvCxnSpPr>
          <p:cNvPr id="9" name="Straight Arrow Connector 8"/>
          <p:cNvCxnSpPr>
            <a:cxnSpLocks noChangeShapeType="1"/>
          </p:cNvCxnSpPr>
          <p:nvPr/>
        </p:nvCxnSpPr>
        <p:spPr bwMode="auto">
          <a:xfrm rot="10800000" flipV="1">
            <a:off x="4642663" y="3206365"/>
            <a:ext cx="1676400" cy="990600"/>
          </a:xfrm>
          <a:prstGeom prst="straightConnector1">
            <a:avLst/>
          </a:prstGeom>
          <a:noFill/>
          <a:ln w="38100">
            <a:solidFill>
              <a:schemeClr val="accent2">
                <a:lumMod val="60000"/>
                <a:lumOff val="40000"/>
              </a:schemeClr>
            </a:solidFill>
            <a:round/>
            <a:headEnd/>
            <a:tailEnd type="arrow" w="med" len="med"/>
          </a:ln>
          <a:effectLst>
            <a:outerShdw blurRad="63500" dist="38100" dir="5400000" rotWithShape="0">
              <a:srgbClr val="000000">
                <a:alpha val="39999"/>
              </a:srgbClr>
            </a:outerShdw>
          </a:effectLst>
        </p:spPr>
      </p:cxnSp>
      <p:cxnSp>
        <p:nvCxnSpPr>
          <p:cNvPr id="11" name="Straight Arrow Connector 10"/>
          <p:cNvCxnSpPr>
            <a:cxnSpLocks noChangeShapeType="1"/>
          </p:cNvCxnSpPr>
          <p:nvPr/>
        </p:nvCxnSpPr>
        <p:spPr bwMode="auto">
          <a:xfrm rot="16200000" flipH="1">
            <a:off x="6623863" y="2901565"/>
            <a:ext cx="990600" cy="1600200"/>
          </a:xfrm>
          <a:prstGeom prst="straightConnector1">
            <a:avLst/>
          </a:prstGeom>
          <a:noFill/>
          <a:ln w="38100">
            <a:solidFill>
              <a:schemeClr val="accent2">
                <a:lumMod val="60000"/>
                <a:lumOff val="40000"/>
              </a:schemeClr>
            </a:solidFill>
            <a:round/>
            <a:headEnd/>
            <a:tailEnd type="arrow" w="med" len="med"/>
          </a:ln>
          <a:effectLst>
            <a:outerShdw blurRad="63500" dist="38100" dir="5400000" rotWithShape="0">
              <a:srgbClr val="000000">
                <a:alpha val="39999"/>
              </a:srgbClr>
            </a:outerShdw>
          </a:effectLst>
        </p:spPr>
      </p:cxnSp>
      <p:cxnSp>
        <p:nvCxnSpPr>
          <p:cNvPr id="23" name="Straight Arrow Connector 22"/>
          <p:cNvCxnSpPr>
            <a:cxnSpLocks noChangeShapeType="1"/>
          </p:cNvCxnSpPr>
          <p:nvPr/>
        </p:nvCxnSpPr>
        <p:spPr bwMode="auto">
          <a:xfrm>
            <a:off x="5785663" y="4654165"/>
            <a:ext cx="990600" cy="1588"/>
          </a:xfrm>
          <a:prstGeom prst="straightConnector1">
            <a:avLst/>
          </a:prstGeom>
          <a:noFill/>
          <a:ln w="38100">
            <a:solidFill>
              <a:schemeClr val="accent2">
                <a:lumMod val="60000"/>
                <a:lumOff val="40000"/>
              </a:schemeClr>
            </a:solidFill>
            <a:round/>
            <a:headEnd type="arrow" w="med" len="med"/>
            <a:tailEnd type="arrow" w="med" len="med"/>
          </a:ln>
          <a:effectLst>
            <a:outerShdw blurRad="63500" dist="38100" dir="5400000" rotWithShape="0">
              <a:srgbClr val="000000">
                <a:alpha val="39999"/>
              </a:srgbClr>
            </a:outerShdw>
          </a:effectLst>
        </p:spPr>
      </p:cxnSp>
      <p:sp>
        <p:nvSpPr>
          <p:cNvPr id="14363" name="TextBox 24"/>
          <p:cNvSpPr txBox="1">
            <a:spLocks noChangeArrowheads="1"/>
          </p:cNvSpPr>
          <p:nvPr/>
        </p:nvSpPr>
        <p:spPr bwMode="auto">
          <a:xfrm>
            <a:off x="609600" y="5783815"/>
            <a:ext cx="8001000" cy="646331"/>
          </a:xfrm>
          <a:prstGeom prst="rect">
            <a:avLst/>
          </a:prstGeom>
          <a:noFill/>
          <a:ln w="9525">
            <a:noFill/>
            <a:miter lim="800000"/>
            <a:headEnd/>
            <a:tailEnd/>
          </a:ln>
        </p:spPr>
        <p:txBody>
          <a:bodyPr>
            <a:prstTxWarp prst="textNoShape">
              <a:avLst/>
            </a:prstTxWarp>
            <a:spAutoFit/>
          </a:bodyPr>
          <a:lstStyle/>
          <a:p>
            <a:pPr eaLnBrk="0" hangingPunct="0"/>
            <a:r>
              <a:rPr lang="en-US" dirty="0"/>
              <a:t>Other </a:t>
            </a:r>
            <a:r>
              <a:rPr lang="en-US" dirty="0" smtClean="0"/>
              <a:t>facts and interactions </a:t>
            </a:r>
            <a:r>
              <a:rPr lang="en-US" dirty="0"/>
              <a:t>may exist, but they are either insignificant, </a:t>
            </a:r>
            <a:r>
              <a:rPr lang="en-US" dirty="0" smtClean="0"/>
              <a:t>unknown, </a:t>
            </a:r>
            <a:r>
              <a:rPr lang="en-US" dirty="0"/>
              <a:t>or </a:t>
            </a:r>
            <a:r>
              <a:rPr lang="en-US" dirty="0" smtClean="0"/>
              <a:t>irrelevant, so </a:t>
            </a:r>
            <a:r>
              <a:rPr lang="en-US" dirty="0"/>
              <a:t>w</a:t>
            </a:r>
            <a:r>
              <a:rPr lang="en-US" dirty="0" smtClean="0"/>
              <a:t>e </a:t>
            </a:r>
            <a:r>
              <a:rPr lang="en-US" dirty="0"/>
              <a:t>leave them out.</a:t>
            </a:r>
          </a:p>
        </p:txBody>
      </p:sp>
      <p:cxnSp>
        <p:nvCxnSpPr>
          <p:cNvPr id="27" name="Straight Arrow Connector 26"/>
          <p:cNvCxnSpPr>
            <a:cxnSpLocks noChangeShapeType="1"/>
          </p:cNvCxnSpPr>
          <p:nvPr/>
        </p:nvCxnSpPr>
        <p:spPr bwMode="auto">
          <a:xfrm rot="5400000">
            <a:off x="7843064" y="3434965"/>
            <a:ext cx="1524000" cy="3175"/>
          </a:xfrm>
          <a:prstGeom prst="straightConnector1">
            <a:avLst/>
          </a:prstGeom>
          <a:noFill/>
          <a:ln w="38100">
            <a:solidFill>
              <a:schemeClr val="accent2">
                <a:lumMod val="60000"/>
                <a:lumOff val="40000"/>
              </a:schemeClr>
            </a:solidFill>
            <a:round/>
            <a:headEnd/>
            <a:tailEnd type="arrow" w="med" len="med"/>
          </a:ln>
          <a:effectLst>
            <a:outerShdw blurRad="63500" dist="38100" dir="5400000" rotWithShape="0">
              <a:srgbClr val="000000">
                <a:alpha val="39999"/>
              </a:srgbClr>
            </a:outerShdw>
          </a:effectLst>
        </p:spPr>
      </p:cxnSp>
      <p:cxnSp>
        <p:nvCxnSpPr>
          <p:cNvPr id="10" name="Elbow Connector 9"/>
          <p:cNvCxnSpPr>
            <a:endCxn id="5" idx="1"/>
          </p:cNvCxnSpPr>
          <p:nvPr/>
        </p:nvCxnSpPr>
        <p:spPr>
          <a:xfrm rot="5400000" flipH="1" flipV="1">
            <a:off x="4052112" y="3073015"/>
            <a:ext cx="1447800" cy="800101"/>
          </a:xfrm>
          <a:prstGeom prst="bentConnector2">
            <a:avLst/>
          </a:prstGeom>
          <a:ln w="38100" cmpd="sng">
            <a:solidFill>
              <a:schemeClr val="accent2">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8269100" y="3219476"/>
            <a:ext cx="783763" cy="523220"/>
          </a:xfrm>
          <a:prstGeom prst="rect">
            <a:avLst/>
          </a:prstGeom>
          <a:noFill/>
          <a:ln>
            <a:solidFill>
              <a:schemeClr val="accent2">
                <a:lumMod val="60000"/>
                <a:lumOff val="40000"/>
              </a:schemeClr>
            </a:solidFill>
          </a:ln>
        </p:spPr>
        <p:txBody>
          <a:bodyPr wrap="none" rtlCol="0">
            <a:spAutoFit/>
          </a:bodyPr>
          <a:lstStyle/>
          <a:p>
            <a:r>
              <a:rPr lang="en-US" sz="2800" dirty="0" smtClean="0">
                <a:solidFill>
                  <a:srgbClr val="345DFF"/>
                </a:solidFill>
              </a:rPr>
              <a:t>???</a:t>
            </a:r>
            <a:endParaRPr lang="en-US" sz="2800" dirty="0">
              <a:solidFill>
                <a:srgbClr val="345DFF"/>
              </a:solidFill>
            </a:endParaRPr>
          </a:p>
        </p:txBody>
      </p:sp>
      <p:sp>
        <p:nvSpPr>
          <p:cNvPr id="25" name="TextBox 24"/>
          <p:cNvSpPr txBox="1"/>
          <p:nvPr/>
        </p:nvSpPr>
        <p:spPr>
          <a:xfrm>
            <a:off x="5977150" y="4132533"/>
            <a:ext cx="783763" cy="523220"/>
          </a:xfrm>
          <a:prstGeom prst="rect">
            <a:avLst/>
          </a:prstGeom>
          <a:noFill/>
          <a:ln>
            <a:solidFill>
              <a:schemeClr val="accent2">
                <a:lumMod val="60000"/>
                <a:lumOff val="40000"/>
              </a:schemeClr>
            </a:solidFill>
          </a:ln>
        </p:spPr>
        <p:txBody>
          <a:bodyPr wrap="none" rtlCol="0">
            <a:spAutoFit/>
          </a:bodyPr>
          <a:lstStyle/>
          <a:p>
            <a:r>
              <a:rPr lang="en-US" sz="2800" dirty="0" smtClean="0">
                <a:solidFill>
                  <a:srgbClr val="345DFF"/>
                </a:solidFill>
              </a:rPr>
              <a:t>???</a:t>
            </a:r>
            <a:endParaRPr lang="en-US" sz="2800" dirty="0">
              <a:solidFill>
                <a:srgbClr val="345DFF"/>
              </a:solidFill>
            </a:endParaRPr>
          </a:p>
        </p:txBody>
      </p:sp>
      <p:sp>
        <p:nvSpPr>
          <p:cNvPr id="26" name="TextBox 25"/>
          <p:cNvSpPr txBox="1"/>
          <p:nvPr/>
        </p:nvSpPr>
        <p:spPr>
          <a:xfrm>
            <a:off x="6434350" y="3399850"/>
            <a:ext cx="783763" cy="523220"/>
          </a:xfrm>
          <a:prstGeom prst="rect">
            <a:avLst/>
          </a:prstGeom>
          <a:noFill/>
          <a:ln>
            <a:solidFill>
              <a:schemeClr val="accent2">
                <a:lumMod val="60000"/>
                <a:lumOff val="40000"/>
              </a:schemeClr>
            </a:solidFill>
          </a:ln>
        </p:spPr>
        <p:txBody>
          <a:bodyPr wrap="none" rtlCol="0">
            <a:spAutoFit/>
          </a:bodyPr>
          <a:lstStyle/>
          <a:p>
            <a:r>
              <a:rPr lang="en-US" sz="2800" dirty="0" smtClean="0">
                <a:solidFill>
                  <a:srgbClr val="345DFF"/>
                </a:solidFill>
              </a:rPr>
              <a:t>???</a:t>
            </a:r>
            <a:endParaRPr lang="en-US" sz="2800" dirty="0">
              <a:solidFill>
                <a:srgbClr val="345DFF"/>
              </a:solidFill>
            </a:endParaRPr>
          </a:p>
        </p:txBody>
      </p:sp>
      <p:sp>
        <p:nvSpPr>
          <p:cNvPr id="29" name="TextBox 28"/>
          <p:cNvSpPr txBox="1"/>
          <p:nvPr/>
        </p:nvSpPr>
        <p:spPr>
          <a:xfrm>
            <a:off x="5325233" y="3481086"/>
            <a:ext cx="783763" cy="523220"/>
          </a:xfrm>
          <a:prstGeom prst="rect">
            <a:avLst/>
          </a:prstGeom>
          <a:noFill/>
          <a:ln>
            <a:solidFill>
              <a:schemeClr val="accent2">
                <a:lumMod val="60000"/>
                <a:lumOff val="40000"/>
              </a:schemeClr>
            </a:solidFill>
          </a:ln>
        </p:spPr>
        <p:txBody>
          <a:bodyPr wrap="none" rtlCol="0">
            <a:spAutoFit/>
          </a:bodyPr>
          <a:lstStyle/>
          <a:p>
            <a:r>
              <a:rPr lang="en-US" sz="2800" dirty="0" smtClean="0">
                <a:solidFill>
                  <a:srgbClr val="345DFF"/>
                </a:solidFill>
              </a:rPr>
              <a:t>???</a:t>
            </a:r>
            <a:endParaRPr lang="en-US" sz="2800" dirty="0">
              <a:solidFill>
                <a:srgbClr val="345DFF"/>
              </a:solidFill>
            </a:endParaRPr>
          </a:p>
        </p:txBody>
      </p:sp>
      <p:sp>
        <p:nvSpPr>
          <p:cNvPr id="30" name="TextBox 29"/>
          <p:cNvSpPr txBox="1"/>
          <p:nvPr/>
        </p:nvSpPr>
        <p:spPr>
          <a:xfrm>
            <a:off x="3825941" y="3138240"/>
            <a:ext cx="783763" cy="523220"/>
          </a:xfrm>
          <a:prstGeom prst="rect">
            <a:avLst/>
          </a:prstGeom>
          <a:noFill/>
          <a:ln>
            <a:solidFill>
              <a:schemeClr val="accent2">
                <a:lumMod val="60000"/>
                <a:lumOff val="40000"/>
              </a:schemeClr>
            </a:solidFill>
          </a:ln>
        </p:spPr>
        <p:txBody>
          <a:bodyPr wrap="none" rtlCol="0">
            <a:spAutoFit/>
          </a:bodyPr>
          <a:lstStyle/>
          <a:p>
            <a:r>
              <a:rPr lang="en-US" sz="2800" dirty="0" smtClean="0">
                <a:solidFill>
                  <a:srgbClr val="345DFF"/>
                </a:solidFill>
              </a:rPr>
              <a:t>???</a:t>
            </a:r>
            <a:endParaRPr lang="en-US" sz="2800" dirty="0">
              <a:solidFill>
                <a:srgbClr val="345DFF"/>
              </a:solidFill>
            </a:endParaRPr>
          </a:p>
        </p:txBody>
      </p:sp>
    </p:spTree>
    <p:extLst>
      <p:ext uri="{BB962C8B-B14F-4D97-AF65-F5344CB8AC3E}">
        <p14:creationId xmlns:p14="http://schemas.microsoft.com/office/powerpoint/2010/main" val="208348814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346630" cy="1371600"/>
          </a:xfrm>
        </p:spPr>
        <p:txBody>
          <a:bodyPr anchor="ctr">
            <a:normAutofit/>
          </a:bodyPr>
          <a:lstStyle/>
          <a:p>
            <a:r>
              <a:rPr lang="en-US" dirty="0">
                <a:solidFill>
                  <a:srgbClr val="345DFF"/>
                </a:solidFill>
              </a:rPr>
              <a:t>T</a:t>
            </a:r>
            <a:r>
              <a:rPr lang="en-US" dirty="0" smtClean="0">
                <a:solidFill>
                  <a:srgbClr val="345DFF"/>
                </a:solidFill>
              </a:rPr>
              <a:t>able of “Uncertainties</a:t>
            </a:r>
            <a:r>
              <a:rPr lang="en-US" dirty="0" smtClean="0">
                <a:solidFill>
                  <a:srgbClr val="345DFF"/>
                </a:solidFill>
              </a:rPr>
              <a:t>” (extra)</a:t>
            </a:r>
            <a:endParaRPr lang="en-US" dirty="0">
              <a:solidFill>
                <a:srgbClr val="345DFF"/>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56175364"/>
              </p:ext>
            </p:extLst>
          </p:nvPr>
        </p:nvGraphicFramePr>
        <p:xfrm>
          <a:off x="457200" y="1407420"/>
          <a:ext cx="8229600" cy="3337560"/>
        </p:xfrm>
        <a:graphic>
          <a:graphicData uri="http://schemas.openxmlformats.org/drawingml/2006/table">
            <a:tbl>
              <a:tblPr firstRow="1" lastCol="1" bandRow="1">
                <a:tableStyleId>{5C22544A-7EE6-4342-B048-85BDC9FD1C3A}</a:tableStyleId>
              </a:tblPr>
              <a:tblGrid>
                <a:gridCol w="1645920"/>
                <a:gridCol w="1645920"/>
                <a:gridCol w="1645920"/>
                <a:gridCol w="1645920"/>
                <a:gridCol w="1645920"/>
              </a:tblGrid>
              <a:tr h="370840">
                <a:tc>
                  <a:txBody>
                    <a:bodyPr/>
                    <a:lstStyle/>
                    <a:p>
                      <a:pPr algn="ctr"/>
                      <a:r>
                        <a:rPr lang="en-US" dirty="0" smtClean="0"/>
                        <a:t>Cavity</a:t>
                      </a:r>
                      <a:endParaRPr lang="en-US" dirty="0"/>
                    </a:p>
                  </a:txBody>
                  <a:tcPr/>
                </a:tc>
                <a:tc>
                  <a:txBody>
                    <a:bodyPr/>
                    <a:lstStyle/>
                    <a:p>
                      <a:pPr algn="ctr"/>
                      <a:r>
                        <a:rPr lang="en-US" dirty="0" smtClean="0"/>
                        <a:t>Catch</a:t>
                      </a:r>
                      <a:endParaRPr lang="en-US" dirty="0"/>
                    </a:p>
                  </a:txBody>
                  <a:tcPr/>
                </a:tc>
                <a:tc>
                  <a:txBody>
                    <a:bodyPr/>
                    <a:lstStyle/>
                    <a:p>
                      <a:pPr algn="ctr"/>
                      <a:r>
                        <a:rPr lang="en-US" dirty="0" smtClean="0"/>
                        <a:t>Toothache</a:t>
                      </a:r>
                      <a:endParaRPr lang="en-US" dirty="0"/>
                    </a:p>
                  </a:txBody>
                  <a:tcPr/>
                </a:tc>
                <a:tc>
                  <a:txBody>
                    <a:bodyPr/>
                    <a:lstStyle/>
                    <a:p>
                      <a:pPr algn="ctr"/>
                      <a:r>
                        <a:rPr lang="en-US" dirty="0" smtClean="0"/>
                        <a:t>Logic</a:t>
                      </a:r>
                      <a:r>
                        <a:rPr lang="en-US" baseline="0" dirty="0" smtClean="0"/>
                        <a:t> Truth</a:t>
                      </a:r>
                      <a:endParaRPr lang="en-US" dirty="0"/>
                    </a:p>
                  </a:txBody>
                  <a:tcPr/>
                </a:tc>
                <a:tc>
                  <a:txBody>
                    <a:bodyPr/>
                    <a:lstStyle/>
                    <a:p>
                      <a:pPr algn="ctr"/>
                      <a:r>
                        <a:rPr lang="en-US" dirty="0" smtClean="0"/>
                        <a:t>Probability</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{0,1}</a:t>
                      </a:r>
                      <a:endParaRPr lang="en-US" dirty="0"/>
                    </a:p>
                  </a:txBody>
                  <a:tcPr/>
                </a:tc>
                <a:tc>
                  <a:txBody>
                    <a:bodyPr/>
                    <a:lstStyle/>
                    <a:p>
                      <a:pPr algn="ctr"/>
                      <a:r>
                        <a:rPr lang="en-US" dirty="0" smtClean="0"/>
                        <a:t>0.576</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{0,1}</a:t>
                      </a:r>
                    </a:p>
                  </a:txBody>
                  <a:tcPr/>
                </a:tc>
                <a:tc>
                  <a:txBody>
                    <a:bodyPr/>
                    <a:lstStyle/>
                    <a:p>
                      <a:pPr algn="ctr"/>
                      <a:r>
                        <a:rPr lang="en-US" dirty="0" smtClean="0"/>
                        <a:t>0.064</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{0,1}</a:t>
                      </a:r>
                    </a:p>
                  </a:txBody>
                  <a:tcPr/>
                </a:tc>
                <a:tc>
                  <a:txBody>
                    <a:bodyPr/>
                    <a:lstStyle/>
                    <a:p>
                      <a:pPr algn="ctr"/>
                      <a:r>
                        <a:rPr lang="en-US" dirty="0" smtClean="0"/>
                        <a:t>0.144</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0.016</a:t>
                      </a:r>
                    </a:p>
                  </a:txBody>
                  <a:tcPr/>
                </a:tc>
              </a:tr>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{0,1}</a:t>
                      </a:r>
                    </a:p>
                  </a:txBody>
                  <a:tcPr/>
                </a:tc>
                <a:tc>
                  <a:txBody>
                    <a:bodyPr/>
                    <a:lstStyle/>
                    <a:p>
                      <a:pPr algn="ctr"/>
                      <a:r>
                        <a:rPr lang="en-US" dirty="0" smtClean="0"/>
                        <a:t>0.008</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{0,1}</a:t>
                      </a:r>
                    </a:p>
                  </a:txBody>
                  <a:tcPr/>
                </a:tc>
                <a:tc>
                  <a:txBody>
                    <a:bodyPr/>
                    <a:lstStyle/>
                    <a:p>
                      <a:pPr algn="ctr"/>
                      <a:r>
                        <a:rPr lang="en-US" dirty="0" smtClean="0"/>
                        <a:t>0.012</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{0,1}</a:t>
                      </a:r>
                    </a:p>
                  </a:txBody>
                  <a:tcPr/>
                </a:tc>
                <a:tc>
                  <a:txBody>
                    <a:bodyPr/>
                    <a:lstStyle/>
                    <a:p>
                      <a:pPr algn="ctr"/>
                      <a:r>
                        <a:rPr lang="en-US" dirty="0" smtClean="0"/>
                        <a:t>0.072</a:t>
                      </a:r>
                    </a:p>
                  </a:txBody>
                  <a:tcPr/>
                </a:tc>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0.108</a:t>
                      </a:r>
                    </a:p>
                  </a:txBody>
                  <a:tcPr/>
                </a:tc>
              </a:tr>
            </a:tbl>
          </a:graphicData>
        </a:graphic>
      </p:graphicFrame>
      <p:sp>
        <p:nvSpPr>
          <p:cNvPr id="6" name="TextBox 5"/>
          <p:cNvSpPr txBox="1"/>
          <p:nvPr/>
        </p:nvSpPr>
        <p:spPr>
          <a:xfrm>
            <a:off x="7243242" y="4744980"/>
            <a:ext cx="1397325" cy="369332"/>
          </a:xfrm>
          <a:prstGeom prst="rect">
            <a:avLst/>
          </a:prstGeom>
          <a:noFill/>
        </p:spPr>
        <p:txBody>
          <a:bodyPr wrap="none" rtlCol="0">
            <a:spAutoFit/>
          </a:bodyPr>
          <a:lstStyle/>
          <a:p>
            <a:r>
              <a:rPr lang="en-US" b="1" dirty="0" smtClean="0">
                <a:solidFill>
                  <a:srgbClr val="345DFF"/>
                </a:solidFill>
              </a:rPr>
              <a:t>Sum=1.000</a:t>
            </a:r>
            <a:endParaRPr lang="en-US" b="1" dirty="0">
              <a:solidFill>
                <a:srgbClr val="345DFF"/>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407052256"/>
              </p:ext>
            </p:extLst>
          </p:nvPr>
        </p:nvGraphicFramePr>
        <p:xfrm>
          <a:off x="516264" y="4963660"/>
          <a:ext cx="6495884" cy="1483360"/>
        </p:xfrm>
        <a:graphic>
          <a:graphicData uri="http://schemas.openxmlformats.org/drawingml/2006/table">
            <a:tbl>
              <a:tblPr firstRow="1" firstCol="1" bandRow="1" bandCol="1">
                <a:tableStyleId>{5C22544A-7EE6-4342-B048-85BDC9FD1C3A}</a:tableStyleId>
              </a:tblPr>
              <a:tblGrid>
                <a:gridCol w="1219200"/>
                <a:gridCol w="1219200"/>
                <a:gridCol w="1219200"/>
                <a:gridCol w="1342878"/>
                <a:gridCol w="1495406"/>
              </a:tblGrid>
              <a:tr h="370840">
                <a:tc>
                  <a:txBody>
                    <a:bodyPr/>
                    <a:lstStyle/>
                    <a:p>
                      <a:pPr algn="ctr"/>
                      <a:endParaRPr lang="en-US" dirty="0"/>
                    </a:p>
                  </a:txBody>
                  <a:tcPr/>
                </a:tc>
                <a:tc gridSpan="2">
                  <a:txBody>
                    <a:bodyPr/>
                    <a:lstStyle/>
                    <a:p>
                      <a:pPr algn="ctr"/>
                      <a:r>
                        <a:rPr lang="en-US" dirty="0" smtClean="0">
                          <a:solidFill>
                            <a:schemeClr val="tx1"/>
                          </a:solidFill>
                        </a:rPr>
                        <a:t>Toothache</a:t>
                      </a:r>
                      <a:endParaRPr lang="en-US" dirty="0">
                        <a:solidFill>
                          <a:schemeClr val="tx1"/>
                        </a:solidFill>
                      </a:endParaRPr>
                    </a:p>
                  </a:txBody>
                  <a:tcPr/>
                </a:tc>
                <a:tc hMerge="1">
                  <a:txBody>
                    <a:bodyPr/>
                    <a:lstStyle/>
                    <a:p>
                      <a:pPr algn="ctr"/>
                      <a:endParaRPr lang="en-US" dirty="0">
                        <a:solidFill>
                          <a:schemeClr val="tx1"/>
                        </a:solidFill>
                      </a:endParaRPr>
                    </a:p>
                  </a:txBody>
                  <a:tcPr/>
                </a:tc>
                <a:tc gridSpan="2">
                  <a:txBody>
                    <a:bodyPr/>
                    <a:lstStyle/>
                    <a:p>
                      <a:pPr algn="ctr"/>
                      <a:r>
                        <a:rPr lang="en-US" dirty="0" smtClean="0">
                          <a:solidFill>
                            <a:schemeClr val="tx1"/>
                          </a:solidFill>
                        </a:rPr>
                        <a:t>~Toothache</a:t>
                      </a:r>
                      <a:endParaRPr lang="en-US" dirty="0">
                        <a:solidFill>
                          <a:schemeClr val="tx1"/>
                        </a:solidFill>
                      </a:endParaRPr>
                    </a:p>
                  </a:txBody>
                  <a:tcPr/>
                </a:tc>
                <a:tc hMerge="1">
                  <a:txBody>
                    <a:bodyPr/>
                    <a:lstStyle/>
                    <a:p>
                      <a:pPr algn="ctr"/>
                      <a:endParaRPr lang="en-US" dirty="0">
                        <a:solidFill>
                          <a:schemeClr val="tx1"/>
                        </a:solidFill>
                      </a:endParaRPr>
                    </a:p>
                  </a:txBody>
                  <a:tcPr/>
                </a:tc>
              </a:tr>
              <a:tr h="370840">
                <a:tc>
                  <a:txBody>
                    <a:bodyPr/>
                    <a:lstStyle/>
                    <a:p>
                      <a:pPr algn="ctr"/>
                      <a:endParaRPr lang="en-US"/>
                    </a:p>
                  </a:txBody>
                  <a:tcPr/>
                </a:tc>
                <a:tc>
                  <a:txBody>
                    <a:bodyPr/>
                    <a:lstStyle/>
                    <a:p>
                      <a:pPr algn="ctr"/>
                      <a:r>
                        <a:rPr lang="en-US" b="1" dirty="0" smtClean="0">
                          <a:solidFill>
                            <a:srgbClr val="FFFFFF"/>
                          </a:solidFill>
                        </a:rPr>
                        <a:t>Catch</a:t>
                      </a:r>
                      <a:endParaRPr lang="en-US" b="1" dirty="0">
                        <a:solidFill>
                          <a:srgbClr val="FFFFFF"/>
                        </a:solidFill>
                      </a:endParaRPr>
                    </a:p>
                  </a:txBody>
                  <a:tcPr>
                    <a:solidFill>
                      <a:srgbClr val="3366FF"/>
                    </a:solidFill>
                  </a:tcPr>
                </a:tc>
                <a:tc>
                  <a:txBody>
                    <a:bodyPr/>
                    <a:lstStyle/>
                    <a:p>
                      <a:pPr algn="ctr"/>
                      <a:r>
                        <a:rPr lang="en-US" b="1" dirty="0" smtClean="0">
                          <a:solidFill>
                            <a:srgbClr val="FFFFFF"/>
                          </a:solidFill>
                        </a:rPr>
                        <a:t>~Catch</a:t>
                      </a:r>
                      <a:endParaRPr lang="en-US" b="1" dirty="0">
                        <a:solidFill>
                          <a:srgbClr val="FFFFFF"/>
                        </a:solidFill>
                      </a:endParaRPr>
                    </a:p>
                  </a:txBody>
                  <a:tcPr>
                    <a:solidFill>
                      <a:srgbClr val="3366FF"/>
                    </a:solidFill>
                  </a:tcPr>
                </a:tc>
                <a:tc>
                  <a:txBody>
                    <a:bodyPr/>
                    <a:lstStyle/>
                    <a:p>
                      <a:pPr algn="ctr"/>
                      <a:r>
                        <a:rPr lang="en-US" b="1" dirty="0" smtClean="0">
                          <a:solidFill>
                            <a:srgbClr val="FFFFFF"/>
                          </a:solidFill>
                        </a:rPr>
                        <a:t>Catch</a:t>
                      </a:r>
                      <a:endParaRPr lang="en-US" b="1" dirty="0">
                        <a:solidFill>
                          <a:srgbClr val="FFFFFF"/>
                        </a:solidFill>
                      </a:endParaRPr>
                    </a:p>
                  </a:txBody>
                  <a:tcPr>
                    <a:solidFill>
                      <a:srgbClr val="3366FF"/>
                    </a:solidFill>
                  </a:tcPr>
                </a:tc>
                <a:tc>
                  <a:txBody>
                    <a:bodyPr/>
                    <a:lstStyle/>
                    <a:p>
                      <a:pPr algn="ctr"/>
                      <a:r>
                        <a:rPr lang="en-US" b="1" dirty="0" smtClean="0">
                          <a:solidFill>
                            <a:srgbClr val="FFFFFF"/>
                          </a:solidFill>
                        </a:rPr>
                        <a:t>~Catch</a:t>
                      </a:r>
                      <a:endParaRPr lang="en-US" b="1" dirty="0">
                        <a:solidFill>
                          <a:srgbClr val="FFFFFF"/>
                        </a:solidFill>
                      </a:endParaRPr>
                    </a:p>
                  </a:txBody>
                  <a:tcPr>
                    <a:solidFill>
                      <a:srgbClr val="3366FF"/>
                    </a:solidFill>
                  </a:tcPr>
                </a:tc>
              </a:tr>
              <a:tr h="370840">
                <a:tc>
                  <a:txBody>
                    <a:bodyPr/>
                    <a:lstStyle/>
                    <a:p>
                      <a:pPr algn="ctr"/>
                      <a:r>
                        <a:rPr lang="en-US" dirty="0" smtClean="0"/>
                        <a:t>Cavity</a:t>
                      </a:r>
                      <a:endParaRPr lang="en-US" dirty="0"/>
                    </a:p>
                  </a:txBody>
                  <a:tcPr/>
                </a:tc>
                <a:tc>
                  <a:txBody>
                    <a:bodyPr/>
                    <a:lstStyle/>
                    <a:p>
                      <a:pPr algn="ctr"/>
                      <a:r>
                        <a:rPr lang="en-US" dirty="0" smtClean="0"/>
                        <a:t>0.108</a:t>
                      </a:r>
                      <a:endParaRPr lang="en-US" dirty="0"/>
                    </a:p>
                  </a:txBody>
                  <a:tcPr>
                    <a:solidFill>
                      <a:schemeClr val="bg2">
                        <a:lumMod val="40000"/>
                        <a:lumOff val="60000"/>
                      </a:schemeClr>
                    </a:solidFill>
                  </a:tcPr>
                </a:tc>
                <a:tc>
                  <a:txBody>
                    <a:bodyPr/>
                    <a:lstStyle/>
                    <a:p>
                      <a:pPr algn="ctr"/>
                      <a:r>
                        <a:rPr lang="en-US" dirty="0" smtClean="0"/>
                        <a:t>0.012</a:t>
                      </a:r>
                      <a:endParaRPr lang="en-US" dirty="0"/>
                    </a:p>
                  </a:txBody>
                  <a:tcPr>
                    <a:solidFill>
                      <a:schemeClr val="bg2">
                        <a:lumMod val="40000"/>
                        <a:lumOff val="60000"/>
                      </a:schemeClr>
                    </a:solidFill>
                  </a:tcPr>
                </a:tc>
                <a:tc>
                  <a:txBody>
                    <a:bodyPr/>
                    <a:lstStyle/>
                    <a:p>
                      <a:pPr algn="ctr"/>
                      <a:r>
                        <a:rPr lang="en-US" dirty="0" smtClean="0"/>
                        <a:t>0.072</a:t>
                      </a:r>
                      <a:endParaRPr lang="en-US" dirty="0"/>
                    </a:p>
                  </a:txBody>
                  <a:tcPr/>
                </a:tc>
                <a:tc>
                  <a:txBody>
                    <a:bodyPr/>
                    <a:lstStyle/>
                    <a:p>
                      <a:pPr algn="ctr"/>
                      <a:r>
                        <a:rPr lang="en-US" dirty="0" smtClean="0"/>
                        <a:t>0.008</a:t>
                      </a:r>
                      <a:endParaRPr lang="en-US" dirty="0"/>
                    </a:p>
                  </a:txBody>
                  <a:tcPr/>
                </a:tc>
              </a:tr>
              <a:tr h="370840">
                <a:tc>
                  <a:txBody>
                    <a:bodyPr/>
                    <a:lstStyle/>
                    <a:p>
                      <a:pPr algn="ctr"/>
                      <a:r>
                        <a:rPr lang="en-US" dirty="0" smtClean="0"/>
                        <a:t>~Cavity</a:t>
                      </a:r>
                      <a:endParaRPr lang="en-US" dirty="0"/>
                    </a:p>
                  </a:txBody>
                  <a:tcPr/>
                </a:tc>
                <a:tc>
                  <a:txBody>
                    <a:bodyPr/>
                    <a:lstStyle/>
                    <a:p>
                      <a:pPr algn="ctr"/>
                      <a:r>
                        <a:rPr lang="en-US" dirty="0" smtClean="0"/>
                        <a:t>0.016</a:t>
                      </a:r>
                      <a:endParaRPr lang="en-US" dirty="0"/>
                    </a:p>
                  </a:txBody>
                  <a:tcPr>
                    <a:solidFill>
                      <a:schemeClr val="bg2">
                        <a:lumMod val="40000"/>
                        <a:lumOff val="60000"/>
                      </a:schemeClr>
                    </a:solidFill>
                  </a:tcPr>
                </a:tc>
                <a:tc>
                  <a:txBody>
                    <a:bodyPr/>
                    <a:lstStyle/>
                    <a:p>
                      <a:pPr algn="ctr"/>
                      <a:r>
                        <a:rPr lang="en-US" dirty="0" smtClean="0"/>
                        <a:t>0.064</a:t>
                      </a:r>
                      <a:endParaRPr lang="en-US" dirty="0"/>
                    </a:p>
                  </a:txBody>
                  <a:tcPr>
                    <a:solidFill>
                      <a:schemeClr val="bg2">
                        <a:lumMod val="40000"/>
                        <a:lumOff val="60000"/>
                      </a:schemeClr>
                    </a:solidFill>
                  </a:tcPr>
                </a:tc>
                <a:tc>
                  <a:txBody>
                    <a:bodyPr/>
                    <a:lstStyle/>
                    <a:p>
                      <a:pPr algn="ctr"/>
                      <a:r>
                        <a:rPr lang="en-US" dirty="0" smtClean="0"/>
                        <a:t>0.144</a:t>
                      </a:r>
                      <a:endParaRPr lang="en-US" dirty="0"/>
                    </a:p>
                  </a:txBody>
                  <a:tcPr/>
                </a:tc>
                <a:tc>
                  <a:txBody>
                    <a:bodyPr/>
                    <a:lstStyle/>
                    <a:p>
                      <a:pPr algn="ctr"/>
                      <a:r>
                        <a:rPr lang="en-US" dirty="0" smtClean="0"/>
                        <a:t>0.576</a:t>
                      </a:r>
                      <a:endParaRPr lang="en-US" dirty="0"/>
                    </a:p>
                  </a:txBody>
                  <a:tcPr/>
                </a:tc>
              </a:tr>
            </a:tbl>
          </a:graphicData>
        </a:graphic>
      </p:graphicFrame>
    </p:spTree>
    <p:extLst>
      <p:ext uri="{BB962C8B-B14F-4D97-AF65-F5344CB8AC3E}">
        <p14:creationId xmlns:p14="http://schemas.microsoft.com/office/powerpoint/2010/main" val="7332733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554A525-7698-EC47-94C6-59109193931B}" type="slidenum">
              <a:rPr lang="en-US">
                <a:uFillTx/>
              </a:rPr>
              <a:pPr/>
              <a:t>2</a:t>
            </a:fld>
            <a:endParaRPr lang="en-US">
              <a:uFillTx/>
            </a:endParaRPr>
          </a:p>
        </p:txBody>
      </p:sp>
      <p:sp>
        <p:nvSpPr>
          <p:cNvPr id="1471490" name="Rectangle 2"/>
          <p:cNvSpPr>
            <a:spLocks noGrp="1" noChangeArrowheads="1"/>
          </p:cNvSpPr>
          <p:nvPr>
            <p:ph type="title"/>
          </p:nvPr>
        </p:nvSpPr>
        <p:spPr>
          <a:xfrm>
            <a:off x="717550" y="174625"/>
            <a:ext cx="7772400" cy="1143000"/>
          </a:xfrm>
        </p:spPr>
        <p:txBody>
          <a:bodyPr>
            <a:normAutofit fontScale="90000"/>
          </a:bodyPr>
          <a:lstStyle/>
          <a:p>
            <a:r>
              <a:rPr lang="en-US">
                <a:uFillTx/>
              </a:rPr>
              <a:t>Uncertainty</a:t>
            </a:r>
            <a:br>
              <a:rPr lang="en-US">
                <a:uFillTx/>
              </a:rPr>
            </a:br>
            <a:r>
              <a:rPr lang="en-US" sz="3600">
                <a:solidFill>
                  <a:schemeClr val="accent2"/>
                </a:solidFill>
                <a:uFillTx/>
              </a:rPr>
              <a:t>Coping with What You Don’t Grasp</a:t>
            </a:r>
            <a:endParaRPr lang="en-US">
              <a:uFillTx/>
            </a:endParaRPr>
          </a:p>
        </p:txBody>
      </p:sp>
      <p:sp>
        <p:nvSpPr>
          <p:cNvPr id="1471491" name="Rectangle 3"/>
          <p:cNvSpPr>
            <a:spLocks noGrp="1" noChangeArrowheads="1"/>
          </p:cNvSpPr>
          <p:nvPr>
            <p:ph type="body" idx="1"/>
          </p:nvPr>
        </p:nvSpPr>
        <p:spPr>
          <a:xfrm>
            <a:off x="441325" y="1690688"/>
            <a:ext cx="8702675" cy="4594225"/>
          </a:xfrm>
        </p:spPr>
        <p:txBody>
          <a:bodyPr>
            <a:normAutofit/>
          </a:bodyPr>
          <a:lstStyle/>
          <a:p>
            <a:pPr>
              <a:lnSpc>
                <a:spcPct val="90000"/>
              </a:lnSpc>
            </a:pPr>
            <a:r>
              <a:rPr lang="en-US" sz="2800" dirty="0">
                <a:uFillTx/>
              </a:rPr>
              <a:t>Outside scope of awareness</a:t>
            </a:r>
          </a:p>
          <a:p>
            <a:pPr lvl="1">
              <a:lnSpc>
                <a:spcPct val="90000"/>
              </a:lnSpc>
            </a:pPr>
            <a:r>
              <a:rPr lang="en-US" sz="2400" dirty="0">
                <a:uFillTx/>
              </a:rPr>
              <a:t>Beyond range of sensors (</a:t>
            </a:r>
            <a:r>
              <a:rPr lang="en-US" sz="2400" i="1" dirty="0">
                <a:uFillTx/>
              </a:rPr>
              <a:t>partial observability</a:t>
            </a:r>
            <a:r>
              <a:rPr lang="en-US" sz="2400" dirty="0">
                <a:uFillTx/>
              </a:rPr>
              <a:t>)</a:t>
            </a:r>
          </a:p>
          <a:p>
            <a:pPr lvl="1">
              <a:lnSpc>
                <a:spcPct val="90000"/>
              </a:lnSpc>
            </a:pPr>
            <a:r>
              <a:rPr lang="en-US" sz="2400" dirty="0">
                <a:uFillTx/>
              </a:rPr>
              <a:t>In the future and incompletely predictable</a:t>
            </a:r>
          </a:p>
          <a:p>
            <a:pPr lvl="1">
              <a:lnSpc>
                <a:spcPct val="90000"/>
              </a:lnSpc>
            </a:pPr>
            <a:r>
              <a:rPr lang="en-US" sz="2400" dirty="0">
                <a:uFillTx/>
              </a:rPr>
              <a:t>In the past but prehistoric (no relevant memory)</a:t>
            </a:r>
          </a:p>
          <a:p>
            <a:pPr>
              <a:lnSpc>
                <a:spcPct val="90000"/>
              </a:lnSpc>
            </a:pPr>
            <a:r>
              <a:rPr lang="en-US" sz="2800" dirty="0">
                <a:uFillTx/>
              </a:rPr>
              <a:t>Too complex to reason about in complete detail</a:t>
            </a:r>
          </a:p>
          <a:p>
            <a:pPr lvl="1">
              <a:lnSpc>
                <a:spcPct val="90000"/>
              </a:lnSpc>
            </a:pPr>
            <a:r>
              <a:rPr lang="en-US" sz="2400" dirty="0">
                <a:uFillTx/>
              </a:rPr>
              <a:t>Reasoning may need to be incomplete</a:t>
            </a:r>
          </a:p>
          <a:p>
            <a:pPr lvl="1">
              <a:lnSpc>
                <a:spcPct val="90000"/>
              </a:lnSpc>
            </a:pPr>
            <a:r>
              <a:rPr lang="en-US" sz="2400" dirty="0">
                <a:uFillTx/>
              </a:rPr>
              <a:t>Reasoning may need to be abstracted</a:t>
            </a:r>
          </a:p>
          <a:p>
            <a:pPr>
              <a:lnSpc>
                <a:spcPct val="90000"/>
              </a:lnSpc>
            </a:pPr>
            <a:r>
              <a:rPr lang="en-US" sz="2800" dirty="0">
                <a:uFillTx/>
              </a:rPr>
              <a:t>Too expensive or risky to ensure certainty</a:t>
            </a:r>
          </a:p>
          <a:p>
            <a:pPr lvl="1">
              <a:lnSpc>
                <a:spcPct val="90000"/>
              </a:lnSpc>
            </a:pPr>
            <a:r>
              <a:rPr lang="en-US" sz="2400" dirty="0">
                <a:uFillTx/>
              </a:rPr>
              <a:t>E.g., medical diagnostic procedures or military questions</a:t>
            </a:r>
          </a:p>
          <a:p>
            <a:pPr>
              <a:lnSpc>
                <a:spcPct val="90000"/>
              </a:lnSpc>
            </a:pPr>
            <a:r>
              <a:rPr lang="en-US" sz="2800" dirty="0">
                <a:uFillTx/>
              </a:rPr>
              <a:t>Problem/information has inherent randomness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71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714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4714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47149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4714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4714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47149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4714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471491">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714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1491"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413471" cy="1371600"/>
          </a:xfrm>
        </p:spPr>
        <p:txBody>
          <a:bodyPr>
            <a:normAutofit/>
          </a:bodyPr>
          <a:lstStyle/>
          <a:p>
            <a:r>
              <a:rPr lang="en-US" dirty="0" smtClean="0">
                <a:solidFill>
                  <a:srgbClr val="345DFF"/>
                </a:solidFill>
              </a:rPr>
              <a:t>(Fully) Joint Probability </a:t>
            </a:r>
            <a:r>
              <a:rPr lang="en-US" dirty="0" smtClean="0">
                <a:solidFill>
                  <a:srgbClr val="345DFF"/>
                </a:solidFill>
              </a:rPr>
              <a:t>Distribution (extra)</a:t>
            </a:r>
            <a:endParaRPr lang="en-US" dirty="0">
              <a:solidFill>
                <a:srgbClr val="345DFF"/>
              </a:solidFill>
            </a:endParaRPr>
          </a:p>
        </p:txBody>
      </p:sp>
      <p:cxnSp>
        <p:nvCxnSpPr>
          <p:cNvPr id="5" name="Straight Arrow Connector 4"/>
          <p:cNvCxnSpPr/>
          <p:nvPr/>
        </p:nvCxnSpPr>
        <p:spPr>
          <a:xfrm>
            <a:off x="663222" y="4722519"/>
            <a:ext cx="648640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V="1">
            <a:off x="867363" y="1524001"/>
            <a:ext cx="0" cy="35355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119481" y="1618074"/>
            <a:ext cx="903087" cy="369332"/>
          </a:xfrm>
          <a:prstGeom prst="rect">
            <a:avLst/>
          </a:prstGeom>
          <a:noFill/>
        </p:spPr>
        <p:txBody>
          <a:bodyPr wrap="none" rtlCol="0">
            <a:spAutoFit/>
          </a:bodyPr>
          <a:lstStyle/>
          <a:p>
            <a:r>
              <a:rPr lang="en-US" b="1" dirty="0" smtClean="0"/>
              <a:t>P</a:t>
            </a:r>
            <a:r>
              <a:rPr lang="en-US" dirty="0" smtClean="0"/>
              <a:t>(X,Y,Z)</a:t>
            </a:r>
            <a:endParaRPr lang="en-US" dirty="0"/>
          </a:p>
        </p:txBody>
      </p:sp>
      <p:sp>
        <p:nvSpPr>
          <p:cNvPr id="9" name="TextBox 8"/>
          <p:cNvSpPr txBox="1"/>
          <p:nvPr/>
        </p:nvSpPr>
        <p:spPr>
          <a:xfrm>
            <a:off x="6790355" y="4847711"/>
            <a:ext cx="1942058" cy="646331"/>
          </a:xfrm>
          <a:prstGeom prst="rect">
            <a:avLst/>
          </a:prstGeom>
          <a:noFill/>
        </p:spPr>
        <p:txBody>
          <a:bodyPr wrap="none" rtlCol="0">
            <a:spAutoFit/>
          </a:bodyPr>
          <a:lstStyle/>
          <a:p>
            <a:r>
              <a:rPr lang="en-US" dirty="0" smtClean="0">
                <a:solidFill>
                  <a:srgbClr val="345DFF"/>
                </a:solidFill>
              </a:rPr>
              <a:t>(X,Y,Z)</a:t>
            </a:r>
            <a:endParaRPr lang="en-US" dirty="0">
              <a:solidFill>
                <a:srgbClr val="345DFF"/>
              </a:solidFill>
            </a:endParaRPr>
          </a:p>
          <a:p>
            <a:r>
              <a:rPr lang="en-US" dirty="0" smtClean="0">
                <a:solidFill>
                  <a:srgbClr val="345DFF"/>
                </a:solidFill>
              </a:rPr>
              <a:t>“Possible worlds”</a:t>
            </a:r>
            <a:endParaRPr lang="en-US" dirty="0">
              <a:solidFill>
                <a:srgbClr val="345DFF"/>
              </a:solidFill>
            </a:endParaRPr>
          </a:p>
        </p:txBody>
      </p:sp>
      <p:grpSp>
        <p:nvGrpSpPr>
          <p:cNvPr id="19" name="Group 18"/>
          <p:cNvGrpSpPr/>
          <p:nvPr/>
        </p:nvGrpSpPr>
        <p:grpSpPr>
          <a:xfrm>
            <a:off x="1321734" y="4801545"/>
            <a:ext cx="4997753" cy="369332"/>
            <a:chOff x="1232370" y="6278505"/>
            <a:chExt cx="4997753" cy="369332"/>
          </a:xfrm>
        </p:grpSpPr>
        <p:sp>
          <p:nvSpPr>
            <p:cNvPr id="10" name="TextBox 9"/>
            <p:cNvSpPr txBox="1"/>
            <p:nvPr/>
          </p:nvSpPr>
          <p:spPr>
            <a:xfrm>
              <a:off x="1232370" y="6278505"/>
              <a:ext cx="535648" cy="369332"/>
            </a:xfrm>
            <a:prstGeom prst="rect">
              <a:avLst/>
            </a:prstGeom>
            <a:noFill/>
          </p:spPr>
          <p:txBody>
            <a:bodyPr wrap="none" rtlCol="0">
              <a:spAutoFit/>
            </a:bodyPr>
            <a:lstStyle/>
            <a:p>
              <a:r>
                <a:rPr lang="en-US" dirty="0" smtClean="0"/>
                <a:t>000</a:t>
              </a:r>
              <a:endParaRPr lang="en-US" dirty="0"/>
            </a:p>
          </p:txBody>
        </p:sp>
        <p:sp>
          <p:nvSpPr>
            <p:cNvPr id="11" name="TextBox 10"/>
            <p:cNvSpPr txBox="1"/>
            <p:nvPr/>
          </p:nvSpPr>
          <p:spPr>
            <a:xfrm>
              <a:off x="1869814" y="6278505"/>
              <a:ext cx="535648" cy="369332"/>
            </a:xfrm>
            <a:prstGeom prst="rect">
              <a:avLst/>
            </a:prstGeom>
            <a:noFill/>
          </p:spPr>
          <p:txBody>
            <a:bodyPr wrap="none" rtlCol="0">
              <a:spAutoFit/>
            </a:bodyPr>
            <a:lstStyle/>
            <a:p>
              <a:r>
                <a:rPr lang="en-US" dirty="0" smtClean="0"/>
                <a:t>001</a:t>
              </a:r>
              <a:endParaRPr lang="en-US" dirty="0"/>
            </a:p>
          </p:txBody>
        </p:sp>
        <p:sp>
          <p:nvSpPr>
            <p:cNvPr id="12" name="TextBox 11"/>
            <p:cNvSpPr txBox="1"/>
            <p:nvPr/>
          </p:nvSpPr>
          <p:spPr>
            <a:xfrm>
              <a:off x="2507258" y="6278505"/>
              <a:ext cx="535648" cy="369332"/>
            </a:xfrm>
            <a:prstGeom prst="rect">
              <a:avLst/>
            </a:prstGeom>
            <a:noFill/>
          </p:spPr>
          <p:txBody>
            <a:bodyPr wrap="none" rtlCol="0">
              <a:spAutoFit/>
            </a:bodyPr>
            <a:lstStyle/>
            <a:p>
              <a:r>
                <a:rPr lang="en-US" dirty="0" smtClean="0"/>
                <a:t>010</a:t>
              </a:r>
              <a:endParaRPr lang="en-US" dirty="0"/>
            </a:p>
          </p:txBody>
        </p:sp>
        <p:sp>
          <p:nvSpPr>
            <p:cNvPr id="13" name="TextBox 12"/>
            <p:cNvSpPr txBox="1"/>
            <p:nvPr/>
          </p:nvSpPr>
          <p:spPr>
            <a:xfrm>
              <a:off x="3144701" y="6278505"/>
              <a:ext cx="535648" cy="369332"/>
            </a:xfrm>
            <a:prstGeom prst="rect">
              <a:avLst/>
            </a:prstGeom>
            <a:noFill/>
          </p:spPr>
          <p:txBody>
            <a:bodyPr wrap="none" rtlCol="0">
              <a:spAutoFit/>
            </a:bodyPr>
            <a:lstStyle/>
            <a:p>
              <a:r>
                <a:rPr lang="en-US" dirty="0" smtClean="0"/>
                <a:t>011</a:t>
              </a:r>
              <a:endParaRPr lang="en-US" dirty="0"/>
            </a:p>
          </p:txBody>
        </p:sp>
        <p:sp>
          <p:nvSpPr>
            <p:cNvPr id="14" name="TextBox 13"/>
            <p:cNvSpPr txBox="1"/>
            <p:nvPr/>
          </p:nvSpPr>
          <p:spPr>
            <a:xfrm>
              <a:off x="3782145" y="6278505"/>
              <a:ext cx="535648" cy="369332"/>
            </a:xfrm>
            <a:prstGeom prst="rect">
              <a:avLst/>
            </a:prstGeom>
            <a:noFill/>
          </p:spPr>
          <p:txBody>
            <a:bodyPr wrap="none" rtlCol="0">
              <a:spAutoFit/>
            </a:bodyPr>
            <a:lstStyle/>
            <a:p>
              <a:r>
                <a:rPr lang="en-US" dirty="0" smtClean="0"/>
                <a:t>100</a:t>
              </a:r>
              <a:endParaRPr lang="en-US" dirty="0"/>
            </a:p>
          </p:txBody>
        </p:sp>
        <p:sp>
          <p:nvSpPr>
            <p:cNvPr id="15" name="TextBox 14"/>
            <p:cNvSpPr txBox="1"/>
            <p:nvPr/>
          </p:nvSpPr>
          <p:spPr>
            <a:xfrm>
              <a:off x="4419589" y="6278505"/>
              <a:ext cx="535648" cy="369332"/>
            </a:xfrm>
            <a:prstGeom prst="rect">
              <a:avLst/>
            </a:prstGeom>
            <a:noFill/>
          </p:spPr>
          <p:txBody>
            <a:bodyPr wrap="none" rtlCol="0">
              <a:spAutoFit/>
            </a:bodyPr>
            <a:lstStyle/>
            <a:p>
              <a:r>
                <a:rPr lang="en-US" dirty="0" smtClean="0"/>
                <a:t>101</a:t>
              </a:r>
              <a:endParaRPr lang="en-US" dirty="0"/>
            </a:p>
          </p:txBody>
        </p:sp>
        <p:sp>
          <p:nvSpPr>
            <p:cNvPr id="16" name="TextBox 15"/>
            <p:cNvSpPr txBox="1"/>
            <p:nvPr/>
          </p:nvSpPr>
          <p:spPr>
            <a:xfrm>
              <a:off x="5057032" y="6278505"/>
              <a:ext cx="535648" cy="369332"/>
            </a:xfrm>
            <a:prstGeom prst="rect">
              <a:avLst/>
            </a:prstGeom>
            <a:noFill/>
          </p:spPr>
          <p:txBody>
            <a:bodyPr wrap="none" rtlCol="0">
              <a:spAutoFit/>
            </a:bodyPr>
            <a:lstStyle/>
            <a:p>
              <a:r>
                <a:rPr lang="en-US" dirty="0" smtClean="0"/>
                <a:t>1</a:t>
              </a:r>
              <a:r>
                <a:rPr lang="en-US" dirty="0"/>
                <a:t>1</a:t>
              </a:r>
              <a:r>
                <a:rPr lang="en-US" dirty="0" smtClean="0"/>
                <a:t>0</a:t>
              </a:r>
              <a:endParaRPr lang="en-US" dirty="0"/>
            </a:p>
          </p:txBody>
        </p:sp>
        <p:sp>
          <p:nvSpPr>
            <p:cNvPr id="17" name="TextBox 16"/>
            <p:cNvSpPr txBox="1"/>
            <p:nvPr/>
          </p:nvSpPr>
          <p:spPr>
            <a:xfrm>
              <a:off x="5694475" y="6278505"/>
              <a:ext cx="535648" cy="369332"/>
            </a:xfrm>
            <a:prstGeom prst="rect">
              <a:avLst/>
            </a:prstGeom>
            <a:noFill/>
          </p:spPr>
          <p:txBody>
            <a:bodyPr wrap="none" rtlCol="0">
              <a:spAutoFit/>
            </a:bodyPr>
            <a:lstStyle/>
            <a:p>
              <a:r>
                <a:rPr lang="en-US" dirty="0" smtClean="0"/>
                <a:t>111</a:t>
              </a:r>
              <a:endParaRPr lang="en-US" dirty="0"/>
            </a:p>
          </p:txBody>
        </p:sp>
      </p:grpSp>
      <p:sp>
        <p:nvSpPr>
          <p:cNvPr id="20" name="Rectangle 19"/>
          <p:cNvSpPr/>
          <p:nvPr/>
        </p:nvSpPr>
        <p:spPr>
          <a:xfrm>
            <a:off x="1500481" y="3132667"/>
            <a:ext cx="103482" cy="15575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2150706" y="4562592"/>
            <a:ext cx="103482" cy="1182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2800931" y="4223925"/>
            <a:ext cx="103482" cy="46632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3451156" y="4562591"/>
            <a:ext cx="103482" cy="1276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4101381" y="4289777"/>
            <a:ext cx="103482" cy="4004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4751606" y="4289777"/>
            <a:ext cx="103482" cy="4004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5401831" y="4440295"/>
            <a:ext cx="103482" cy="2499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6052057" y="4289777"/>
            <a:ext cx="103482" cy="4004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1778962" y="5435038"/>
            <a:ext cx="3439876" cy="369332"/>
          </a:xfrm>
          <a:prstGeom prst="rect">
            <a:avLst/>
          </a:prstGeom>
          <a:noFill/>
        </p:spPr>
        <p:txBody>
          <a:bodyPr wrap="none" rtlCol="0">
            <a:spAutoFit/>
          </a:bodyPr>
          <a:lstStyle/>
          <a:p>
            <a:r>
              <a:rPr lang="en-US" dirty="0" smtClean="0"/>
              <a:t>X: Cavity;   Y: Catch;    Z: Toothache</a:t>
            </a:r>
            <a:endParaRPr lang="en-US" dirty="0"/>
          </a:p>
        </p:txBody>
      </p:sp>
    </p:spTree>
    <p:extLst>
      <p:ext uri="{BB962C8B-B14F-4D97-AF65-F5344CB8AC3E}">
        <p14:creationId xmlns:p14="http://schemas.microsoft.com/office/powerpoint/2010/main" val="141380462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98887" cy="1371600"/>
          </a:xfrm>
        </p:spPr>
        <p:txBody>
          <a:bodyPr>
            <a:normAutofit/>
          </a:bodyPr>
          <a:lstStyle/>
          <a:p>
            <a:r>
              <a:rPr lang="en-US" dirty="0" smtClean="0">
                <a:solidFill>
                  <a:srgbClr val="345DFF"/>
                </a:solidFill>
              </a:rPr>
              <a:t>(extra) There </a:t>
            </a:r>
            <a:r>
              <a:rPr lang="en-US" dirty="0" smtClean="0">
                <a:solidFill>
                  <a:srgbClr val="345DFF"/>
                </a:solidFill>
              </a:rPr>
              <a:t>is SO MUCH in the Distribution!</a:t>
            </a:r>
            <a:endParaRPr lang="en-US" dirty="0">
              <a:solidFill>
                <a:srgbClr val="345DFF"/>
              </a:solidFill>
            </a:endParaRPr>
          </a:p>
        </p:txBody>
      </p:sp>
      <p:sp>
        <p:nvSpPr>
          <p:cNvPr id="3" name="Content Placeholder 2"/>
          <p:cNvSpPr>
            <a:spLocks noGrp="1"/>
          </p:cNvSpPr>
          <p:nvPr>
            <p:ph idx="1"/>
          </p:nvPr>
        </p:nvSpPr>
        <p:spPr/>
        <p:txBody>
          <a:bodyPr/>
          <a:lstStyle/>
          <a:p>
            <a:r>
              <a:rPr lang="en-US" dirty="0" smtClean="0"/>
              <a:t>How likely you have cavity?</a:t>
            </a:r>
          </a:p>
          <a:p>
            <a:r>
              <a:rPr lang="en-US" dirty="0" smtClean="0"/>
              <a:t>How likely you don’t have cavity?</a:t>
            </a:r>
          </a:p>
          <a:p>
            <a:r>
              <a:rPr lang="en-US" dirty="0" smtClean="0"/>
              <a:t>How likely you have toothache and </a:t>
            </a:r>
            <a:r>
              <a:rPr lang="en-US" dirty="0"/>
              <a:t>c</a:t>
            </a:r>
            <a:r>
              <a:rPr lang="en-US" dirty="0" smtClean="0"/>
              <a:t>avity?</a:t>
            </a:r>
          </a:p>
          <a:p>
            <a:r>
              <a:rPr lang="en-US" dirty="0" smtClean="0"/>
              <a:t>How likely you have all three?</a:t>
            </a:r>
          </a:p>
          <a:p>
            <a:r>
              <a:rPr lang="en-US" dirty="0" smtClean="0"/>
              <a:t>How likely you have none?</a:t>
            </a:r>
          </a:p>
          <a:p>
            <a:r>
              <a:rPr lang="en-US" dirty="0" smtClean="0"/>
              <a:t>……</a:t>
            </a:r>
          </a:p>
          <a:p>
            <a:r>
              <a:rPr lang="en-US" dirty="0" smtClean="0"/>
              <a:t>……</a:t>
            </a:r>
          </a:p>
          <a:p>
            <a:endParaRPr lang="en-US" dirty="0"/>
          </a:p>
        </p:txBody>
      </p:sp>
    </p:spTree>
    <p:extLst>
      <p:ext uri="{BB962C8B-B14F-4D97-AF65-F5344CB8AC3E}">
        <p14:creationId xmlns:p14="http://schemas.microsoft.com/office/powerpoint/2010/main" val="160998824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5"/>
          <p:cNvSpPr>
            <a:spLocks noGrp="1" noChangeArrowheads="1"/>
          </p:cNvSpPr>
          <p:nvPr>
            <p:ph type="title"/>
          </p:nvPr>
        </p:nvSpPr>
        <p:spPr>
          <a:xfrm>
            <a:off x="457199" y="152718"/>
            <a:ext cx="8245475" cy="1371600"/>
          </a:xfrm>
        </p:spPr>
        <p:txBody>
          <a:bodyPr/>
          <a:lstStyle/>
          <a:p>
            <a:r>
              <a:rPr lang="en-US" dirty="0" smtClean="0">
                <a:solidFill>
                  <a:srgbClr val="345DFF"/>
                </a:solidFill>
              </a:rPr>
              <a:t>(extra slide) </a:t>
            </a:r>
            <a:br>
              <a:rPr lang="en-US" dirty="0" smtClean="0">
                <a:solidFill>
                  <a:srgbClr val="345DFF"/>
                </a:solidFill>
              </a:rPr>
            </a:br>
            <a:r>
              <a:rPr lang="en-US" dirty="0" smtClean="0">
                <a:solidFill>
                  <a:srgbClr val="345DFF"/>
                </a:solidFill>
              </a:rPr>
              <a:t>Full </a:t>
            </a:r>
            <a:r>
              <a:rPr lang="en-US" dirty="0" smtClean="0">
                <a:solidFill>
                  <a:srgbClr val="345DFF"/>
                </a:solidFill>
              </a:rPr>
              <a:t>Joint (discrete) </a:t>
            </a:r>
            <a:r>
              <a:rPr lang="en-US" dirty="0">
                <a:solidFill>
                  <a:srgbClr val="345DFF"/>
                </a:solidFill>
              </a:rPr>
              <a:t>D</a:t>
            </a:r>
            <a:r>
              <a:rPr lang="en-US" dirty="0" smtClean="0">
                <a:solidFill>
                  <a:srgbClr val="345DFF"/>
                </a:solidFill>
              </a:rPr>
              <a:t>istributions</a:t>
            </a:r>
            <a:endParaRPr lang="en-US" dirty="0">
              <a:solidFill>
                <a:srgbClr val="345DFF"/>
              </a:solidFill>
            </a:endParaRPr>
          </a:p>
        </p:txBody>
      </p:sp>
      <p:sp>
        <p:nvSpPr>
          <p:cNvPr id="28674" name="Slide Number Placeholder 4"/>
          <p:cNvSpPr>
            <a:spLocks noGrp="1"/>
          </p:cNvSpPr>
          <p:nvPr>
            <p:ph type="sldNum" sz="quarter" idx="12"/>
          </p:nvPr>
        </p:nvSpPr>
        <p:spPr>
          <a:noFill/>
        </p:spPr>
        <p:txBody>
          <a:bodyPr/>
          <a:lstStyle/>
          <a:p>
            <a:fld id="{8B61A97A-E9D0-AC4B-BB14-20FBD4B16C93}" type="slidenum">
              <a:rPr lang="en-US"/>
              <a:pPr/>
              <a:t>22</a:t>
            </a:fld>
            <a:endParaRPr lang="en-US"/>
          </a:p>
        </p:txBody>
      </p:sp>
      <p:pic>
        <p:nvPicPr>
          <p:cNvPr id="28676" name="Picture 4" descr="slide13"/>
          <p:cNvPicPr>
            <a:picLocks noChangeAspect="1" noChangeArrowheads="1"/>
          </p:cNvPicPr>
          <p:nvPr/>
        </p:nvPicPr>
        <p:blipFill>
          <a:blip r:embed="rId2"/>
          <a:srcRect/>
          <a:stretch>
            <a:fillRect/>
          </a:stretch>
        </p:blipFill>
        <p:spPr bwMode="auto">
          <a:xfrm>
            <a:off x="428625" y="1649413"/>
            <a:ext cx="8486775" cy="4637087"/>
          </a:xfrm>
          <a:prstGeom prst="rect">
            <a:avLst/>
          </a:prstGeom>
          <a:noFill/>
          <a:ln w="9525">
            <a:noFill/>
            <a:miter lim="800000"/>
            <a:headEnd/>
            <a:tailEnd/>
          </a:ln>
        </p:spPr>
      </p:pic>
      <p:cxnSp>
        <p:nvCxnSpPr>
          <p:cNvPr id="3" name="Straight Connector 2"/>
          <p:cNvCxnSpPr/>
          <p:nvPr/>
        </p:nvCxnSpPr>
        <p:spPr>
          <a:xfrm>
            <a:off x="2799358" y="5530095"/>
            <a:ext cx="2116587"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799358" y="5873658"/>
            <a:ext cx="1269952"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 name="Rectangle 1"/>
          <p:cNvSpPr/>
          <p:nvPr/>
        </p:nvSpPr>
        <p:spPr>
          <a:xfrm>
            <a:off x="3586004" y="2360999"/>
            <a:ext cx="1743197" cy="373563"/>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863903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394373" cy="1371600"/>
          </a:xfrm>
        </p:spPr>
        <p:txBody>
          <a:bodyPr>
            <a:normAutofit fontScale="90000"/>
          </a:bodyPr>
          <a:lstStyle/>
          <a:p>
            <a:r>
              <a:rPr lang="en-US" dirty="0" smtClean="0">
                <a:solidFill>
                  <a:srgbClr val="345DFF"/>
                </a:solidFill>
              </a:rPr>
              <a:t>(extra) How </a:t>
            </a:r>
            <a:r>
              <a:rPr lang="en-US" dirty="0" smtClean="0">
                <a:solidFill>
                  <a:srgbClr val="345DFF"/>
                </a:solidFill>
              </a:rPr>
              <a:t>many “possible worlds” in a Discrete Distribution?</a:t>
            </a:r>
            <a:endParaRPr lang="en-US" dirty="0">
              <a:solidFill>
                <a:srgbClr val="345DFF"/>
              </a:solidFill>
            </a:endParaRPr>
          </a:p>
        </p:txBody>
      </p:sp>
      <p:sp>
        <p:nvSpPr>
          <p:cNvPr id="3" name="Content Placeholder 2"/>
          <p:cNvSpPr txBox="1">
            <a:spLocks/>
          </p:cNvSpPr>
          <p:nvPr/>
        </p:nvSpPr>
        <p:spPr>
          <a:xfrm>
            <a:off x="457200" y="1600200"/>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How many possible worlds ?</a:t>
            </a:r>
          </a:p>
          <a:p>
            <a:pPr lvl="1"/>
            <a:r>
              <a:rPr lang="en-US" dirty="0"/>
              <a:t>F</a:t>
            </a:r>
            <a:r>
              <a:rPr lang="en-US" dirty="0" smtClean="0"/>
              <a:t>or </a:t>
            </a:r>
            <a:r>
              <a:rPr lang="en-US" b="1" dirty="0" smtClean="0"/>
              <a:t>P</a:t>
            </a:r>
            <a:r>
              <a:rPr lang="en-US" dirty="0" smtClean="0"/>
              <a:t>(X,Y</a:t>
            </a:r>
            <a:r>
              <a:rPr lang="is-IS" dirty="0" smtClean="0"/>
              <a:t>), where X,Y are binary variables, it is 2x2</a:t>
            </a:r>
          </a:p>
          <a:p>
            <a:pPr lvl="1"/>
            <a:r>
              <a:rPr lang="en-US" dirty="0" smtClean="0"/>
              <a:t>F</a:t>
            </a:r>
            <a:r>
              <a:rPr lang="is-IS" dirty="0" smtClean="0"/>
              <a:t>or </a:t>
            </a:r>
            <a:r>
              <a:rPr lang="is-IS" b="1" dirty="0" smtClean="0"/>
              <a:t>P</a:t>
            </a:r>
            <a:r>
              <a:rPr lang="is-IS" dirty="0" smtClean="0"/>
              <a:t>(X,Y=y), it is 2x1</a:t>
            </a:r>
          </a:p>
          <a:p>
            <a:r>
              <a:rPr lang="is-IS" dirty="0" smtClean="0"/>
              <a:t>In general, the number of possible worlds</a:t>
            </a:r>
          </a:p>
          <a:p>
            <a:pPr lvl="1"/>
            <a:r>
              <a:rPr lang="en-US" dirty="0" smtClean="0"/>
              <a:t>I</a:t>
            </a:r>
            <a:r>
              <a:rPr lang="is-IS" dirty="0" smtClean="0"/>
              <a:t>s the product of the size of each variable </a:t>
            </a:r>
          </a:p>
          <a:p>
            <a:endParaRPr lang="en-US" sz="2000" dirty="0">
              <a:solidFill>
                <a:srgbClr val="FFFF00"/>
              </a:solidFill>
            </a:endParaRPr>
          </a:p>
        </p:txBody>
      </p:sp>
    </p:spTree>
    <p:extLst>
      <p:ext uri="{BB962C8B-B14F-4D97-AF65-F5344CB8AC3E}">
        <p14:creationId xmlns:p14="http://schemas.microsoft.com/office/powerpoint/2010/main" val="260635592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403923" cy="1371600"/>
          </a:xfrm>
        </p:spPr>
        <p:txBody>
          <a:bodyPr/>
          <a:lstStyle/>
          <a:p>
            <a:r>
              <a:rPr lang="en-US" dirty="0" smtClean="0">
                <a:solidFill>
                  <a:schemeClr val="accent2">
                    <a:lumMod val="60000"/>
                    <a:lumOff val="40000"/>
                  </a:schemeClr>
                </a:solidFill>
              </a:rPr>
              <a:t>Two Key Elements in </a:t>
            </a:r>
            <a:r>
              <a:rPr lang="en-US" dirty="0" smtClean="0">
                <a:solidFill>
                  <a:schemeClr val="accent2">
                    <a:lumMod val="60000"/>
                    <a:lumOff val="40000"/>
                  </a:schemeClr>
                </a:solidFill>
              </a:rPr>
              <a:t>Probability</a:t>
            </a:r>
            <a:br>
              <a:rPr lang="en-US" dirty="0" smtClean="0">
                <a:solidFill>
                  <a:schemeClr val="accent2">
                    <a:lumMod val="60000"/>
                    <a:lumOff val="40000"/>
                  </a:schemeClr>
                </a:solidFill>
              </a:rPr>
            </a:br>
            <a:r>
              <a:rPr lang="en-US" dirty="0" smtClean="0">
                <a:solidFill>
                  <a:schemeClr val="accent2">
                    <a:lumMod val="60000"/>
                    <a:lumOff val="40000"/>
                  </a:schemeClr>
                </a:solidFill>
              </a:rPr>
              <a:t>(Extra slide)</a:t>
            </a:r>
            <a:endParaRPr lang="en-US" dirty="0">
              <a:solidFill>
                <a:schemeClr val="accent2">
                  <a:lumMod val="60000"/>
                  <a:lumOff val="40000"/>
                </a:schemeClr>
              </a:solidFill>
            </a:endParaRPr>
          </a:p>
        </p:txBody>
      </p:sp>
      <p:sp>
        <p:nvSpPr>
          <p:cNvPr id="3" name="Content Placeholder 2"/>
          <p:cNvSpPr>
            <a:spLocks noGrp="1"/>
          </p:cNvSpPr>
          <p:nvPr>
            <p:ph idx="1"/>
          </p:nvPr>
        </p:nvSpPr>
        <p:spPr>
          <a:xfrm>
            <a:off x="963277" y="1752600"/>
            <a:ext cx="6809302" cy="4373563"/>
          </a:xfrm>
        </p:spPr>
        <p:txBody>
          <a:bodyPr>
            <a:normAutofit/>
          </a:bodyPr>
          <a:lstStyle/>
          <a:p>
            <a:r>
              <a:rPr lang="en-US" dirty="0" smtClean="0"/>
              <a:t>Probability Distribution Model</a:t>
            </a:r>
          </a:p>
          <a:p>
            <a:pPr lvl="1"/>
            <a:r>
              <a:rPr lang="en-US" dirty="0" smtClean="0"/>
              <a:t>Variables, Value assignments (possible worlds)</a:t>
            </a:r>
          </a:p>
          <a:p>
            <a:pPr lvl="1"/>
            <a:r>
              <a:rPr lang="en-US" dirty="0" smtClean="0"/>
              <a:t>Represented as a table or a graph </a:t>
            </a:r>
            <a:endParaRPr lang="en-US" dirty="0"/>
          </a:p>
          <a:p>
            <a:r>
              <a:rPr lang="en-US" dirty="0" smtClean="0"/>
              <a:t>Inferences can be made from the model</a:t>
            </a:r>
          </a:p>
          <a:p>
            <a:pPr lvl="1"/>
            <a:r>
              <a:rPr lang="en-US" dirty="0" smtClean="0"/>
              <a:t>(1) Sum </a:t>
            </a:r>
            <a:r>
              <a:rPr lang="en-US" dirty="0" smtClean="0"/>
              <a:t>rule</a:t>
            </a:r>
          </a:p>
          <a:p>
            <a:pPr lvl="1"/>
            <a:r>
              <a:rPr lang="en-US" dirty="0" smtClean="0"/>
              <a:t>(2) Product </a:t>
            </a:r>
            <a:r>
              <a:rPr lang="en-US" dirty="0" smtClean="0"/>
              <a:t>rule</a:t>
            </a:r>
          </a:p>
          <a:p>
            <a:pPr lvl="1"/>
            <a:r>
              <a:rPr lang="en-US" dirty="0" smtClean="0"/>
              <a:t>(3) Conditional</a:t>
            </a:r>
            <a:endParaRPr lang="en-US" dirty="0" smtClean="0"/>
          </a:p>
          <a:p>
            <a:pPr lvl="1"/>
            <a:r>
              <a:rPr lang="en-US" dirty="0" smtClean="0"/>
              <a:t>(4) Normalization</a:t>
            </a:r>
            <a:endParaRPr lang="en-US" dirty="0"/>
          </a:p>
          <a:p>
            <a:pPr lvl="1"/>
            <a:r>
              <a:rPr lang="en-US" dirty="0" smtClean="0"/>
              <a:t>(5) Marginalization</a:t>
            </a:r>
            <a:endParaRPr lang="en-US" dirty="0" smtClean="0"/>
          </a:p>
        </p:txBody>
      </p:sp>
      <p:sp>
        <p:nvSpPr>
          <p:cNvPr id="4" name="Right Arrow 3"/>
          <p:cNvSpPr/>
          <p:nvPr/>
        </p:nvSpPr>
        <p:spPr>
          <a:xfrm>
            <a:off x="165140" y="3051155"/>
            <a:ext cx="677333" cy="39158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528594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03922" cy="1371600"/>
          </a:xfrm>
        </p:spPr>
        <p:txBody>
          <a:bodyPr anchor="ctr"/>
          <a:lstStyle/>
          <a:p>
            <a:r>
              <a:rPr lang="en-US" dirty="0">
                <a:solidFill>
                  <a:srgbClr val="345DFF"/>
                </a:solidFill>
              </a:rPr>
              <a:t>(extra slide</a:t>
            </a:r>
            <a:r>
              <a:rPr lang="en-US" dirty="0" smtClean="0">
                <a:solidFill>
                  <a:srgbClr val="345DFF"/>
                </a:solidFill>
              </a:rPr>
              <a:t>)</a:t>
            </a:r>
            <a:br>
              <a:rPr lang="en-US" dirty="0" smtClean="0">
                <a:solidFill>
                  <a:srgbClr val="345DFF"/>
                </a:solidFill>
              </a:rPr>
            </a:br>
            <a:r>
              <a:rPr lang="en-US" dirty="0" smtClean="0">
                <a:solidFill>
                  <a:srgbClr val="345DFF"/>
                </a:solidFill>
              </a:rPr>
              <a:t>Remember </a:t>
            </a:r>
            <a:r>
              <a:rPr lang="en-US" dirty="0" smtClean="0">
                <a:solidFill>
                  <a:srgbClr val="345DFF"/>
                </a:solidFill>
              </a:rPr>
              <a:t>Two </a:t>
            </a:r>
            <a:r>
              <a:rPr lang="en-US" dirty="0" smtClean="0">
                <a:solidFill>
                  <a:srgbClr val="345DFF"/>
                </a:solidFill>
              </a:rPr>
              <a:t>Inference </a:t>
            </a:r>
            <a:r>
              <a:rPr lang="en-US" dirty="0" smtClean="0">
                <a:solidFill>
                  <a:srgbClr val="345DFF"/>
                </a:solidFill>
              </a:rPr>
              <a:t>Rules</a:t>
            </a:r>
            <a:endParaRPr lang="en-US" dirty="0">
              <a:solidFill>
                <a:srgbClr val="345DFF"/>
              </a:solidFill>
            </a:endParaRPr>
          </a:p>
        </p:txBody>
      </p:sp>
      <p:sp>
        <p:nvSpPr>
          <p:cNvPr id="3" name="Content Placeholder 2"/>
          <p:cNvSpPr>
            <a:spLocks noGrp="1"/>
          </p:cNvSpPr>
          <p:nvPr>
            <p:ph idx="1"/>
          </p:nvPr>
        </p:nvSpPr>
        <p:spPr>
          <a:xfrm>
            <a:off x="457200" y="1591148"/>
            <a:ext cx="8229600" cy="4662507"/>
          </a:xfrm>
        </p:spPr>
        <p:txBody>
          <a:bodyPr>
            <a:normAutofit/>
          </a:bodyPr>
          <a:lstStyle/>
          <a:p>
            <a:r>
              <a:rPr lang="en-US" dirty="0" smtClean="0"/>
              <a:t>Rules: You </a:t>
            </a:r>
            <a:r>
              <a:rPr lang="en-US" dirty="0"/>
              <a:t>only need to remember </a:t>
            </a:r>
            <a:r>
              <a:rPr lang="en-US" dirty="0" smtClean="0"/>
              <a:t>two </a:t>
            </a:r>
            <a:r>
              <a:rPr lang="en-US" dirty="0" smtClean="0">
                <a:sym typeface="Wingdings"/>
              </a:rPr>
              <a:t></a:t>
            </a:r>
            <a:endParaRPr lang="en-US" dirty="0"/>
          </a:p>
          <a:p>
            <a:pPr lvl="1"/>
            <a:r>
              <a:rPr lang="en-US" b="1" dirty="0" smtClean="0"/>
              <a:t>Rule (1) Sum </a:t>
            </a:r>
            <a:r>
              <a:rPr lang="en-US" b="1" dirty="0"/>
              <a:t>axiom:        </a:t>
            </a:r>
          </a:p>
          <a:p>
            <a:pPr lvl="2"/>
            <a:r>
              <a:rPr lang="en-US" dirty="0">
                <a:solidFill>
                  <a:srgbClr val="345DFF"/>
                </a:solidFill>
              </a:rPr>
              <a:t>           </a:t>
            </a:r>
            <a:r>
              <a:rPr lang="en-US" b="1" dirty="0">
                <a:solidFill>
                  <a:srgbClr val="345DFF"/>
                </a:solidFill>
              </a:rPr>
              <a:t>      P(A|B) + P(~A|B) = 1</a:t>
            </a:r>
          </a:p>
          <a:p>
            <a:pPr lvl="1"/>
            <a:r>
              <a:rPr lang="en-US" b="1" dirty="0" smtClean="0">
                <a:solidFill>
                  <a:srgbClr val="000000"/>
                </a:solidFill>
              </a:rPr>
              <a:t>Rule (2) Product axiom for P(A^B): </a:t>
            </a:r>
            <a:endParaRPr lang="en-US" b="1" dirty="0">
              <a:solidFill>
                <a:srgbClr val="000000"/>
              </a:solidFill>
            </a:endParaRPr>
          </a:p>
          <a:p>
            <a:pPr lvl="2"/>
            <a:r>
              <a:rPr lang="en-US" dirty="0">
                <a:solidFill>
                  <a:srgbClr val="345DFF"/>
                </a:solidFill>
              </a:rPr>
              <a:t>       </a:t>
            </a:r>
            <a:r>
              <a:rPr lang="en-US" b="1" dirty="0">
                <a:solidFill>
                  <a:srgbClr val="345DFF"/>
                </a:solidFill>
              </a:rPr>
              <a:t>P(</a:t>
            </a:r>
            <a:r>
              <a:rPr lang="en-US" b="1" dirty="0" smtClean="0">
                <a:solidFill>
                  <a:srgbClr val="345DFF"/>
                </a:solidFill>
              </a:rPr>
              <a:t>AB</a:t>
            </a:r>
            <a:r>
              <a:rPr lang="en-US" b="1" dirty="0">
                <a:solidFill>
                  <a:srgbClr val="345DFF"/>
                </a:solidFill>
              </a:rPr>
              <a:t>|C) = P(A|C</a:t>
            </a:r>
            <a:r>
              <a:rPr lang="en-US" b="1" dirty="0" smtClean="0">
                <a:solidFill>
                  <a:srgbClr val="345DFF"/>
                </a:solidFill>
              </a:rPr>
              <a:t>) P</a:t>
            </a:r>
            <a:r>
              <a:rPr lang="en-US" b="1" dirty="0">
                <a:solidFill>
                  <a:srgbClr val="345DFF"/>
                </a:solidFill>
              </a:rPr>
              <a:t>(B|AC) = P(B|C</a:t>
            </a:r>
            <a:r>
              <a:rPr lang="en-US" b="1" dirty="0" smtClean="0">
                <a:solidFill>
                  <a:srgbClr val="345DFF"/>
                </a:solidFill>
              </a:rPr>
              <a:t>) P</a:t>
            </a:r>
            <a:r>
              <a:rPr lang="en-US" b="1" dirty="0">
                <a:solidFill>
                  <a:srgbClr val="345DFF"/>
                </a:solidFill>
              </a:rPr>
              <a:t>(A|BC)</a:t>
            </a:r>
          </a:p>
          <a:p>
            <a:endParaRPr lang="en-US" dirty="0" smtClean="0"/>
          </a:p>
          <a:p>
            <a:r>
              <a:rPr lang="en-US" dirty="0" smtClean="0"/>
              <a:t>Notations</a:t>
            </a:r>
          </a:p>
          <a:p>
            <a:pPr lvl="1"/>
            <a:r>
              <a:rPr lang="en-US" dirty="0" smtClean="0"/>
              <a:t>Variable X, value x</a:t>
            </a:r>
            <a:r>
              <a:rPr lang="en-US" i="1" baseline="-25000" dirty="0" smtClean="0"/>
              <a:t>i</a:t>
            </a:r>
            <a:r>
              <a:rPr lang="en-US" dirty="0" smtClean="0"/>
              <a:t>, P(X=x</a:t>
            </a:r>
            <a:r>
              <a:rPr lang="en-US" i="1" baseline="-25000" dirty="0" smtClean="0"/>
              <a:t>i</a:t>
            </a:r>
            <a:r>
              <a:rPr lang="en-US" dirty="0" smtClean="0"/>
              <a:t>), </a:t>
            </a:r>
          </a:p>
          <a:p>
            <a:pPr lvl="1"/>
            <a:r>
              <a:rPr lang="en-US" b="1" dirty="0" smtClean="0"/>
              <a:t>P</a:t>
            </a:r>
            <a:r>
              <a:rPr lang="en-US" dirty="0" smtClean="0"/>
              <a:t>(X) denotes for all values of X</a:t>
            </a:r>
            <a:r>
              <a:rPr lang="en-US" dirty="0"/>
              <a:t> </a:t>
            </a:r>
            <a:r>
              <a:rPr lang="en-US" dirty="0" smtClean="0"/>
              <a:t>as shown in the table, aka “joint probability distribution”</a:t>
            </a:r>
          </a:p>
          <a:p>
            <a:pPr lvl="1"/>
            <a:r>
              <a:rPr lang="en-US" dirty="0" smtClean="0"/>
              <a:t>Mixed variables and values: </a:t>
            </a:r>
            <a:r>
              <a:rPr lang="en-US" b="1" dirty="0" smtClean="0"/>
              <a:t>P</a:t>
            </a:r>
            <a:r>
              <a:rPr lang="en-US" dirty="0" smtClean="0"/>
              <a:t>(X,Y), </a:t>
            </a:r>
            <a:r>
              <a:rPr lang="en-US" b="1" dirty="0" smtClean="0"/>
              <a:t>P</a:t>
            </a:r>
            <a:r>
              <a:rPr lang="en-US" dirty="0" smtClean="0"/>
              <a:t>(X, y)</a:t>
            </a:r>
          </a:p>
        </p:txBody>
      </p:sp>
      <p:sp>
        <p:nvSpPr>
          <p:cNvPr id="5" name="TextBox 4"/>
          <p:cNvSpPr txBox="1"/>
          <p:nvPr/>
        </p:nvSpPr>
        <p:spPr>
          <a:xfrm>
            <a:off x="5966731" y="2255170"/>
            <a:ext cx="2378476" cy="646331"/>
          </a:xfrm>
          <a:prstGeom prst="rect">
            <a:avLst/>
          </a:prstGeom>
          <a:solidFill>
            <a:srgbClr val="CCFFCC"/>
          </a:solidFill>
        </p:spPr>
        <p:txBody>
          <a:bodyPr wrap="none" rtlCol="0">
            <a:spAutoFit/>
          </a:bodyPr>
          <a:lstStyle/>
          <a:p>
            <a:r>
              <a:rPr lang="en-US" dirty="0" smtClean="0">
                <a:solidFill>
                  <a:srgbClr val="FF0000"/>
                </a:solidFill>
              </a:rPr>
              <a:t>Remember </a:t>
            </a:r>
            <a:r>
              <a:rPr lang="en-US" dirty="0" smtClean="0">
                <a:solidFill>
                  <a:srgbClr val="FF0000"/>
                </a:solidFill>
              </a:rPr>
              <a:t>these two</a:t>
            </a:r>
            <a:endParaRPr lang="en-US" dirty="0" smtClean="0">
              <a:solidFill>
                <a:srgbClr val="FF0000"/>
              </a:solidFill>
            </a:endParaRPr>
          </a:p>
          <a:p>
            <a:r>
              <a:rPr lang="en-US" dirty="0" smtClean="0">
                <a:solidFill>
                  <a:srgbClr val="FF0000"/>
                </a:solidFill>
              </a:rPr>
              <a:t>And That </a:t>
            </a:r>
            <a:r>
              <a:rPr lang="en-US" dirty="0" smtClean="0">
                <a:solidFill>
                  <a:srgbClr val="FF0000"/>
                </a:solidFill>
              </a:rPr>
              <a:t>is </a:t>
            </a:r>
            <a:r>
              <a:rPr lang="en-US" dirty="0" smtClean="0">
                <a:solidFill>
                  <a:srgbClr val="FF0000"/>
                </a:solidFill>
              </a:rPr>
              <a:t>all !!!</a:t>
            </a:r>
            <a:endParaRPr lang="en-US" dirty="0">
              <a:solidFill>
                <a:srgbClr val="FF0000"/>
              </a:solidFill>
            </a:endParaRPr>
          </a:p>
        </p:txBody>
      </p:sp>
      <p:pic>
        <p:nvPicPr>
          <p:cNvPr id="6" name="Picture 5"/>
          <p:cNvPicPr>
            <a:picLocks noChangeAspect="1"/>
          </p:cNvPicPr>
          <p:nvPr/>
        </p:nvPicPr>
        <p:blipFill>
          <a:blip r:embed="rId2"/>
          <a:stretch>
            <a:fillRect/>
          </a:stretch>
        </p:blipFill>
        <p:spPr>
          <a:xfrm>
            <a:off x="2112318" y="3544754"/>
            <a:ext cx="4666046" cy="379116"/>
          </a:xfrm>
          <a:prstGeom prst="rect">
            <a:avLst/>
          </a:prstGeom>
        </p:spPr>
      </p:pic>
    </p:spTree>
    <p:extLst>
      <p:ext uri="{BB962C8B-B14F-4D97-AF65-F5344CB8AC3E}">
        <p14:creationId xmlns:p14="http://schemas.microsoft.com/office/powerpoint/2010/main" val="109065307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p:txBody>
          <a:bodyPr anchor="t"/>
          <a:lstStyle/>
          <a:p>
            <a:r>
              <a:rPr lang="en-US" dirty="0" smtClean="0">
                <a:solidFill>
                  <a:srgbClr val="3366FF"/>
                </a:solidFill>
              </a:rPr>
              <a:t>(Extra slide)</a:t>
            </a:r>
            <a:br>
              <a:rPr lang="en-US" dirty="0" smtClean="0">
                <a:solidFill>
                  <a:srgbClr val="3366FF"/>
                </a:solidFill>
              </a:rPr>
            </a:br>
            <a:r>
              <a:rPr lang="en-US" dirty="0" smtClean="0">
                <a:solidFill>
                  <a:srgbClr val="3366FF"/>
                </a:solidFill>
              </a:rPr>
              <a:t>Inference </a:t>
            </a:r>
            <a:r>
              <a:rPr lang="en-US" dirty="0" smtClean="0">
                <a:solidFill>
                  <a:srgbClr val="3366FF"/>
                </a:solidFill>
              </a:rPr>
              <a:t>for P(A v B)</a:t>
            </a:r>
            <a:endParaRPr lang="en-US" dirty="0">
              <a:solidFill>
                <a:srgbClr val="3366FF"/>
              </a:solidFill>
            </a:endParaRPr>
          </a:p>
        </p:txBody>
      </p:sp>
      <p:sp>
        <p:nvSpPr>
          <p:cNvPr id="20482" name="Footer Placeholder 3"/>
          <p:cNvSpPr>
            <a:spLocks noGrp="1"/>
          </p:cNvSpPr>
          <p:nvPr>
            <p:ph type="ftr" sz="quarter" idx="11"/>
          </p:nvPr>
        </p:nvSpPr>
        <p:spPr>
          <a:noFill/>
        </p:spPr>
        <p:txBody>
          <a:bodyPr/>
          <a:lstStyle/>
          <a:p>
            <a:r>
              <a:rPr lang="en-US"/>
              <a:t>CS 561,  Sessions 28</a:t>
            </a:r>
          </a:p>
        </p:txBody>
      </p:sp>
      <p:sp>
        <p:nvSpPr>
          <p:cNvPr id="20483" name="Slide Number Placeholder 4"/>
          <p:cNvSpPr>
            <a:spLocks noGrp="1"/>
          </p:cNvSpPr>
          <p:nvPr>
            <p:ph type="sldNum" sz="quarter" idx="12"/>
          </p:nvPr>
        </p:nvSpPr>
        <p:spPr>
          <a:noFill/>
        </p:spPr>
        <p:txBody>
          <a:bodyPr/>
          <a:lstStyle/>
          <a:p>
            <a:fld id="{F2D86EF5-2420-3042-8634-6119A2E9F3CD}" type="slidenum">
              <a:rPr lang="en-US"/>
              <a:pPr/>
              <a:t>26</a:t>
            </a:fld>
            <a:endParaRPr lang="en-US"/>
          </a:p>
        </p:txBody>
      </p:sp>
      <p:pic>
        <p:nvPicPr>
          <p:cNvPr id="20485" name="Picture 5" descr="slide05"/>
          <p:cNvPicPr>
            <a:picLocks noChangeAspect="1" noChangeArrowheads="1"/>
          </p:cNvPicPr>
          <p:nvPr/>
        </p:nvPicPr>
        <p:blipFill>
          <a:blip r:embed="rId2"/>
          <a:srcRect/>
          <a:stretch>
            <a:fillRect/>
          </a:stretch>
        </p:blipFill>
        <p:spPr bwMode="auto">
          <a:xfrm>
            <a:off x="457200" y="1458913"/>
            <a:ext cx="7810500" cy="5170487"/>
          </a:xfrm>
          <a:prstGeom prst="rect">
            <a:avLst/>
          </a:prstGeom>
          <a:noFill/>
          <a:ln w="9525">
            <a:noFill/>
            <a:miter lim="800000"/>
            <a:headEnd/>
            <a:tailEnd/>
          </a:ln>
        </p:spPr>
      </p:pic>
      <p:sp>
        <p:nvSpPr>
          <p:cNvPr id="2" name="Rectangle 1"/>
          <p:cNvSpPr/>
          <p:nvPr/>
        </p:nvSpPr>
        <p:spPr>
          <a:xfrm>
            <a:off x="793750" y="2603499"/>
            <a:ext cx="4720167" cy="402167"/>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5866038" y="1914347"/>
            <a:ext cx="2353792" cy="923330"/>
          </a:xfrm>
          <a:prstGeom prst="rect">
            <a:avLst/>
          </a:prstGeom>
          <a:noFill/>
        </p:spPr>
        <p:txBody>
          <a:bodyPr wrap="none" rtlCol="0">
            <a:spAutoFit/>
          </a:bodyPr>
          <a:lstStyle/>
          <a:p>
            <a:r>
              <a:rPr lang="en-US" dirty="0" smtClean="0">
                <a:solidFill>
                  <a:srgbClr val="FF0000"/>
                </a:solidFill>
              </a:rPr>
              <a:t>P(A+B) = P(~~(A+B))</a:t>
            </a:r>
          </a:p>
          <a:p>
            <a:r>
              <a:rPr lang="en-US" dirty="0" smtClean="0">
                <a:solidFill>
                  <a:srgbClr val="FF0000"/>
                </a:solidFill>
              </a:rPr>
              <a:t>=P(~(~A~B))=1-P(~A~B)</a:t>
            </a:r>
          </a:p>
          <a:p>
            <a:r>
              <a:rPr lang="en-US" dirty="0" smtClean="0">
                <a:solidFill>
                  <a:srgbClr val="FF0000"/>
                </a:solidFill>
              </a:rPr>
              <a:t>So you can use (2)</a:t>
            </a:r>
            <a:endParaRPr lang="en-US" dirty="0">
              <a:solidFill>
                <a:srgbClr val="FF0000"/>
              </a:solidFill>
            </a:endParaRPr>
          </a:p>
        </p:txBody>
      </p:sp>
    </p:spTree>
    <p:extLst>
      <p:ext uri="{BB962C8B-B14F-4D97-AF65-F5344CB8AC3E}">
        <p14:creationId xmlns:p14="http://schemas.microsoft.com/office/powerpoint/2010/main" val="212783063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5EB726A0-A0FB-2240-9FD4-4B32F80A9EBB}" type="slidenum">
              <a:rPr lang="en-US">
                <a:uFillTx/>
              </a:rPr>
              <a:pPr/>
              <a:t>27</a:t>
            </a:fld>
            <a:endParaRPr lang="en-US">
              <a:uFillTx/>
            </a:endParaRPr>
          </a:p>
        </p:txBody>
      </p:sp>
      <p:pic>
        <p:nvPicPr>
          <p:cNvPr id="1461258" name="Picture 10" descr="dentist-joint"/>
          <p:cNvPicPr>
            <a:picLocks noChangeAspect="1" noChangeArrowheads="1"/>
          </p:cNvPicPr>
          <p:nvPr/>
        </p:nvPicPr>
        <p:blipFill>
          <a:blip r:embed="rId3"/>
          <a:srcRect/>
          <a:stretch>
            <a:fillRect/>
          </a:stretch>
        </p:blipFill>
        <p:spPr bwMode="auto">
          <a:xfrm>
            <a:off x="1673225" y="2332038"/>
            <a:ext cx="3992563" cy="1608137"/>
          </a:xfrm>
          <a:prstGeom prst="rect">
            <a:avLst/>
          </a:prstGeom>
          <a:noFill/>
        </p:spPr>
      </p:pic>
      <p:sp>
        <p:nvSpPr>
          <p:cNvPr id="1461250" name="Rectangle 2"/>
          <p:cNvSpPr>
            <a:spLocks noGrp="1" noChangeArrowheads="1"/>
          </p:cNvSpPr>
          <p:nvPr>
            <p:ph type="title"/>
          </p:nvPr>
        </p:nvSpPr>
        <p:spPr>
          <a:xfrm>
            <a:off x="382294" y="42863"/>
            <a:ext cx="8937310" cy="1012825"/>
          </a:xfrm>
        </p:spPr>
        <p:txBody>
          <a:bodyPr>
            <a:normAutofit fontScale="90000"/>
          </a:bodyPr>
          <a:lstStyle/>
          <a:p>
            <a:r>
              <a:rPr lang="en-US" sz="4000" dirty="0"/>
              <a:t>Complex </a:t>
            </a:r>
            <a:r>
              <a:rPr lang="en-US" sz="4000" dirty="0" smtClean="0"/>
              <a:t>Inference </a:t>
            </a:r>
            <a:r>
              <a:rPr lang="en-US" sz="4000" dirty="0" smtClean="0">
                <a:uFillTx/>
              </a:rPr>
              <a:t>of Propositions</a:t>
            </a:r>
            <a:endParaRPr lang="en-US" sz="4000" dirty="0">
              <a:uFillTx/>
            </a:endParaRPr>
          </a:p>
        </p:txBody>
      </p:sp>
      <p:sp>
        <p:nvSpPr>
          <p:cNvPr id="1461251" name="Rectangle 3"/>
          <p:cNvSpPr>
            <a:spLocks noGrp="1" noChangeArrowheads="1"/>
          </p:cNvSpPr>
          <p:nvPr>
            <p:ph type="body" idx="1"/>
          </p:nvPr>
        </p:nvSpPr>
        <p:spPr>
          <a:xfrm>
            <a:off x="565150" y="1044575"/>
            <a:ext cx="8218488" cy="5681346"/>
          </a:xfrm>
        </p:spPr>
        <p:txBody>
          <a:bodyPr>
            <a:normAutofit fontScale="92500" lnSpcReduction="20000"/>
          </a:bodyPr>
          <a:lstStyle/>
          <a:p>
            <a:pPr>
              <a:lnSpc>
                <a:spcPct val="90000"/>
              </a:lnSpc>
            </a:pPr>
            <a:r>
              <a:rPr lang="en-US" sz="2800">
                <a:uFillTx/>
              </a:rPr>
              <a:t>Can also infer values of complex propositions in the same manner</a:t>
            </a:r>
          </a:p>
          <a:p>
            <a:pPr lvl="1">
              <a:lnSpc>
                <a:spcPct val="90000"/>
              </a:lnSpc>
            </a:pPr>
            <a:r>
              <a:rPr lang="en-US" sz="2400">
                <a:uFillTx/>
              </a:rPr>
              <a:t>Sum over all action events in which proposition is true</a:t>
            </a:r>
          </a:p>
          <a:p>
            <a:pPr>
              <a:lnSpc>
                <a:spcPct val="90000"/>
              </a:lnSpc>
            </a:pPr>
            <a:endParaRPr lang="en-US" sz="2800">
              <a:uFillTx/>
            </a:endParaRPr>
          </a:p>
          <a:p>
            <a:pPr>
              <a:lnSpc>
                <a:spcPct val="90000"/>
              </a:lnSpc>
            </a:pPr>
            <a:endParaRPr lang="en-US" sz="2800">
              <a:uFillTx/>
            </a:endParaRPr>
          </a:p>
          <a:p>
            <a:pPr>
              <a:lnSpc>
                <a:spcPct val="90000"/>
              </a:lnSpc>
            </a:pPr>
            <a:endParaRPr lang="en-US" sz="2800">
              <a:uFillTx/>
            </a:endParaRPr>
          </a:p>
          <a:p>
            <a:pPr>
              <a:lnSpc>
                <a:spcPct val="90000"/>
              </a:lnSpc>
              <a:buFont typeface="Wingdings" charset="2"/>
              <a:buNone/>
            </a:pPr>
            <a:endParaRPr lang="en-US" sz="2800">
              <a:uFillTx/>
            </a:endParaRPr>
          </a:p>
          <a:p>
            <a:pPr>
              <a:lnSpc>
                <a:spcPct val="90000"/>
              </a:lnSpc>
              <a:buFont typeface="Wingdings" charset="2"/>
              <a:buNone/>
            </a:pPr>
            <a:endParaRPr lang="en-US" sz="2800">
              <a:uFillTx/>
            </a:endParaRPr>
          </a:p>
          <a:p>
            <a:pPr lvl="2">
              <a:lnSpc>
                <a:spcPct val="90000"/>
              </a:lnSpc>
            </a:pPr>
            <a:r>
              <a:rPr lang="en-US" sz="2200" err="1">
                <a:solidFill>
                  <a:srgbClr val="008000"/>
                </a:solidFill>
                <a:uFillTx/>
              </a:rPr>
              <a:t>P(</a:t>
            </a:r>
            <a:r>
              <a:rPr lang="en-US" sz="2200" i="1" err="1">
                <a:solidFill>
                  <a:srgbClr val="008000"/>
                </a:solidFill>
                <a:uFillTx/>
              </a:rPr>
              <a:t>toothache</a:t>
            </a:r>
            <a:r>
              <a:rPr lang="en-US" sz="2200" i="1">
                <a:solidFill>
                  <a:srgbClr val="008000"/>
                </a:solidFill>
                <a:uFillTx/>
              </a:rPr>
              <a:t> </a:t>
            </a:r>
            <a:r>
              <a:rPr lang="en-US" sz="2200" err="1">
                <a:solidFill>
                  <a:srgbClr val="008000"/>
                </a:solidFill>
                <a:uFillTx/>
                <a:sym typeface="Symbol" charset="2"/>
              </a:rPr>
              <a:t></a:t>
            </a:r>
            <a:r>
              <a:rPr lang="en-US" sz="2200" i="1">
                <a:solidFill>
                  <a:srgbClr val="008000"/>
                </a:solidFill>
                <a:uFillTx/>
                <a:sym typeface="Symbol" charset="2"/>
              </a:rPr>
              <a:t> cavity</a:t>
            </a:r>
            <a:r>
              <a:rPr lang="en-US" sz="2200">
                <a:solidFill>
                  <a:srgbClr val="008000"/>
                </a:solidFill>
                <a:uFillTx/>
              </a:rPr>
              <a:t>)</a:t>
            </a:r>
          </a:p>
          <a:p>
            <a:pPr lvl="3">
              <a:lnSpc>
                <a:spcPct val="90000"/>
              </a:lnSpc>
              <a:buFont typeface="Wingdings" charset="2"/>
              <a:buNone/>
            </a:pPr>
            <a:r>
              <a:rPr lang="en-US" sz="1900">
                <a:solidFill>
                  <a:srgbClr val="008000"/>
                </a:solidFill>
                <a:uFillTx/>
              </a:rPr>
              <a:t>= .108 + .012 + .016 + .064 + .072 + .008 = .28</a:t>
            </a:r>
          </a:p>
          <a:p>
            <a:pPr lvl="2">
              <a:lnSpc>
                <a:spcPct val="90000"/>
              </a:lnSpc>
            </a:pPr>
            <a:r>
              <a:rPr lang="en-US" sz="2200" err="1">
                <a:solidFill>
                  <a:srgbClr val="660066"/>
                </a:solidFill>
                <a:uFillTx/>
              </a:rPr>
              <a:t>P(</a:t>
            </a:r>
            <a:r>
              <a:rPr lang="en-US" sz="2200" i="1" err="1">
                <a:solidFill>
                  <a:srgbClr val="660066"/>
                </a:solidFill>
                <a:uFillTx/>
              </a:rPr>
              <a:t>toothache</a:t>
            </a:r>
            <a:r>
              <a:rPr lang="en-US" sz="2200" i="1">
                <a:solidFill>
                  <a:srgbClr val="660066"/>
                </a:solidFill>
                <a:uFillTx/>
              </a:rPr>
              <a:t> </a:t>
            </a:r>
            <a:r>
              <a:rPr lang="en-US" sz="2200" err="1">
                <a:solidFill>
                  <a:srgbClr val="660066"/>
                </a:solidFill>
                <a:uFillTx/>
                <a:sym typeface="Symbol" charset="2"/>
              </a:rPr>
              <a:t></a:t>
            </a:r>
            <a:r>
              <a:rPr lang="en-US" sz="2200" i="1">
                <a:solidFill>
                  <a:srgbClr val="660066"/>
                </a:solidFill>
                <a:uFillTx/>
                <a:sym typeface="Symbol" charset="2"/>
              </a:rPr>
              <a:t> cavity</a:t>
            </a:r>
            <a:r>
              <a:rPr lang="en-US" sz="2200">
                <a:solidFill>
                  <a:srgbClr val="660066"/>
                </a:solidFill>
                <a:uFillTx/>
              </a:rPr>
              <a:t>)</a:t>
            </a:r>
          </a:p>
          <a:p>
            <a:pPr lvl="3">
              <a:lnSpc>
                <a:spcPct val="90000"/>
              </a:lnSpc>
              <a:buFont typeface="Wingdings" charset="2"/>
              <a:buNone/>
            </a:pPr>
            <a:r>
              <a:rPr lang="en-US" sz="1900">
                <a:solidFill>
                  <a:srgbClr val="660066"/>
                </a:solidFill>
                <a:uFillTx/>
              </a:rPr>
              <a:t>= .108 + .012 = .12</a:t>
            </a:r>
          </a:p>
          <a:p>
            <a:pPr lvl="2">
              <a:lnSpc>
                <a:spcPct val="90000"/>
              </a:lnSpc>
            </a:pPr>
            <a:r>
              <a:rPr lang="en-US" sz="2200" err="1">
                <a:solidFill>
                  <a:srgbClr val="FF0000"/>
                </a:solidFill>
                <a:uFillTx/>
              </a:rPr>
              <a:t>P(</a:t>
            </a:r>
            <a:r>
              <a:rPr lang="en-US" sz="2200" i="1" err="1">
                <a:solidFill>
                  <a:srgbClr val="FF0000"/>
                </a:solidFill>
                <a:uFillTx/>
              </a:rPr>
              <a:t>toothache</a:t>
            </a:r>
            <a:r>
              <a:rPr lang="en-US" sz="2200" i="1">
                <a:solidFill>
                  <a:srgbClr val="FF0000"/>
                </a:solidFill>
                <a:uFillTx/>
              </a:rPr>
              <a:t> </a:t>
            </a:r>
            <a:r>
              <a:rPr lang="en-US" sz="2200" err="1">
                <a:solidFill>
                  <a:srgbClr val="FF0000"/>
                </a:solidFill>
                <a:uFillTx/>
                <a:sym typeface="Symbol" charset="2"/>
              </a:rPr>
              <a:t></a:t>
            </a:r>
            <a:r>
              <a:rPr lang="en-US" sz="2200" i="1">
                <a:solidFill>
                  <a:srgbClr val="FF0000"/>
                </a:solidFill>
                <a:uFillTx/>
                <a:sym typeface="Symbol" charset="2"/>
              </a:rPr>
              <a:t> cavity</a:t>
            </a:r>
            <a:r>
              <a:rPr lang="en-US" sz="2200">
                <a:solidFill>
                  <a:srgbClr val="FF0000"/>
                </a:solidFill>
                <a:uFillTx/>
              </a:rPr>
              <a:t>)</a:t>
            </a:r>
          </a:p>
          <a:p>
            <a:pPr lvl="3">
              <a:lnSpc>
                <a:spcPct val="90000"/>
              </a:lnSpc>
              <a:buFont typeface="Wingdings" charset="2"/>
              <a:buNone/>
            </a:pPr>
            <a:r>
              <a:rPr lang="en-US" sz="1900">
                <a:solidFill>
                  <a:srgbClr val="FF0000"/>
                </a:solidFill>
                <a:uFillTx/>
              </a:rPr>
              <a:t>= .108 +.012 +.072 + .008 + .144 + .576 = .92</a:t>
            </a:r>
          </a:p>
          <a:p>
            <a:pPr lvl="2">
              <a:lnSpc>
                <a:spcPct val="90000"/>
              </a:lnSpc>
            </a:pPr>
            <a:r>
              <a:rPr lang="en-US" sz="2200" err="1">
                <a:solidFill>
                  <a:schemeClr val="accent2"/>
                </a:solidFill>
                <a:uFillTx/>
              </a:rPr>
              <a:t>P(</a:t>
            </a:r>
            <a:r>
              <a:rPr lang="en-US" sz="2200" i="1" err="1">
                <a:solidFill>
                  <a:schemeClr val="accent2"/>
                </a:solidFill>
                <a:uFillTx/>
              </a:rPr>
              <a:t>cavity</a:t>
            </a:r>
            <a:r>
              <a:rPr lang="en-US" sz="2200" i="1">
                <a:solidFill>
                  <a:schemeClr val="accent2"/>
                </a:solidFill>
                <a:uFillTx/>
              </a:rPr>
              <a:t> </a:t>
            </a:r>
            <a:r>
              <a:rPr lang="en-US" sz="2200" err="1">
                <a:solidFill>
                  <a:schemeClr val="accent2"/>
                </a:solidFill>
                <a:uFillTx/>
                <a:sym typeface="Symbol" charset="2"/>
              </a:rPr>
              <a:t></a:t>
            </a:r>
            <a:r>
              <a:rPr lang="en-US" sz="2200" i="1">
                <a:solidFill>
                  <a:schemeClr val="accent2"/>
                </a:solidFill>
                <a:uFillTx/>
                <a:sym typeface="Symbol" charset="2"/>
              </a:rPr>
              <a:t> toothache</a:t>
            </a:r>
            <a:r>
              <a:rPr lang="en-US" sz="2200">
                <a:solidFill>
                  <a:schemeClr val="accent2"/>
                </a:solidFill>
                <a:uFillTx/>
              </a:rPr>
              <a:t>)</a:t>
            </a:r>
          </a:p>
          <a:p>
            <a:pPr lvl="3">
              <a:lnSpc>
                <a:spcPct val="90000"/>
              </a:lnSpc>
              <a:buFont typeface="Wingdings" charset="2"/>
              <a:buNone/>
            </a:pPr>
            <a:r>
              <a:rPr lang="en-US" sz="1900">
                <a:solidFill>
                  <a:schemeClr val="accent2"/>
                </a:solidFill>
                <a:uFillTx/>
              </a:rPr>
              <a:t>= .108 +.012 +.016 + .064 + .144 + .576 = .92</a:t>
            </a:r>
          </a:p>
        </p:txBody>
      </p:sp>
      <p:sp>
        <p:nvSpPr>
          <p:cNvPr id="1461259" name="Freeform 11"/>
          <p:cNvSpPr>
            <a:spLocks/>
          </p:cNvSpPr>
          <p:nvPr/>
        </p:nvSpPr>
        <p:spPr bwMode="auto">
          <a:xfrm flipV="1">
            <a:off x="2582863" y="3109913"/>
            <a:ext cx="3040062" cy="760412"/>
          </a:xfrm>
          <a:custGeom>
            <a:avLst/>
            <a:gdLst/>
            <a:ahLst/>
            <a:cxnLst>
              <a:cxn ang="0">
                <a:pos x="6" y="0"/>
              </a:cxn>
              <a:cxn ang="0">
                <a:pos x="963" y="0"/>
              </a:cxn>
              <a:cxn ang="0">
                <a:pos x="963" y="240"/>
              </a:cxn>
              <a:cxn ang="0">
                <a:pos x="1915" y="240"/>
              </a:cxn>
              <a:cxn ang="0">
                <a:pos x="1915" y="479"/>
              </a:cxn>
              <a:cxn ang="0">
                <a:pos x="0" y="473"/>
              </a:cxn>
              <a:cxn ang="0">
                <a:pos x="6" y="0"/>
              </a:cxn>
            </a:cxnLst>
            <a:rect l="0" t="0" r="r" b="b"/>
            <a:pathLst>
              <a:path w="1915" h="479">
                <a:moveTo>
                  <a:pt x="6" y="0"/>
                </a:moveTo>
                <a:lnTo>
                  <a:pt x="963" y="0"/>
                </a:lnTo>
                <a:lnTo>
                  <a:pt x="963" y="240"/>
                </a:lnTo>
                <a:lnTo>
                  <a:pt x="1915" y="240"/>
                </a:lnTo>
                <a:lnTo>
                  <a:pt x="1915" y="479"/>
                </a:lnTo>
                <a:lnTo>
                  <a:pt x="0" y="473"/>
                </a:lnTo>
                <a:lnTo>
                  <a:pt x="6" y="0"/>
                </a:lnTo>
                <a:close/>
              </a:path>
            </a:pathLst>
          </a:custGeom>
          <a:noFill/>
          <a:ln w="76200" cmpd="sng">
            <a:solidFill>
              <a:srgbClr val="008000"/>
            </a:solidFill>
            <a:round/>
          </a:ln>
        </p:spPr>
        <p:txBody>
          <a:bodyPr wrap="none" anchor="ctr">
            <a:prstTxWarp prst="textNoShape">
              <a:avLst/>
            </a:prstTxWarp>
          </a:bodyPr>
          <a:lstStyle/>
          <a:p>
            <a:endParaRPr lang="en-US">
              <a:uFillTx/>
            </a:endParaRPr>
          </a:p>
        </p:txBody>
      </p:sp>
      <p:sp>
        <p:nvSpPr>
          <p:cNvPr id="1461261" name="Rectangle 13"/>
          <p:cNvSpPr>
            <a:spLocks noChangeArrowheads="1"/>
          </p:cNvSpPr>
          <p:nvPr/>
        </p:nvSpPr>
        <p:spPr bwMode="auto">
          <a:xfrm>
            <a:off x="2586038" y="3124200"/>
            <a:ext cx="1530350" cy="379413"/>
          </a:xfrm>
          <a:prstGeom prst="rect">
            <a:avLst/>
          </a:prstGeom>
          <a:noFill/>
          <a:ln w="76200" cmpd="sng">
            <a:solidFill>
              <a:srgbClr val="660066"/>
            </a:solidFill>
            <a:miter lim="800000"/>
          </a:ln>
        </p:spPr>
        <p:txBody>
          <a:bodyPr wrap="none" anchor="ctr">
            <a:prstTxWarp prst="textNoShape">
              <a:avLst/>
            </a:prstTxWarp>
          </a:bodyPr>
          <a:lstStyle/>
          <a:p>
            <a:endParaRPr lang="en-US">
              <a:uFillTx/>
            </a:endParaRPr>
          </a:p>
        </p:txBody>
      </p:sp>
      <p:sp>
        <p:nvSpPr>
          <p:cNvPr id="1461257" name="Freeform 9"/>
          <p:cNvSpPr>
            <a:spLocks/>
          </p:cNvSpPr>
          <p:nvPr/>
        </p:nvSpPr>
        <p:spPr bwMode="auto">
          <a:xfrm flipH="1" flipV="1">
            <a:off x="2587625" y="3124200"/>
            <a:ext cx="3040063" cy="760413"/>
          </a:xfrm>
          <a:custGeom>
            <a:avLst/>
            <a:gdLst/>
            <a:ahLst/>
            <a:cxnLst>
              <a:cxn ang="0">
                <a:pos x="6" y="0"/>
              </a:cxn>
              <a:cxn ang="0">
                <a:pos x="963" y="0"/>
              </a:cxn>
              <a:cxn ang="0">
                <a:pos x="963" y="240"/>
              </a:cxn>
              <a:cxn ang="0">
                <a:pos x="1915" y="240"/>
              </a:cxn>
              <a:cxn ang="0">
                <a:pos x="1915" y="479"/>
              </a:cxn>
              <a:cxn ang="0">
                <a:pos x="0" y="473"/>
              </a:cxn>
              <a:cxn ang="0">
                <a:pos x="6" y="0"/>
              </a:cxn>
            </a:cxnLst>
            <a:rect l="0" t="0" r="r" b="b"/>
            <a:pathLst>
              <a:path w="1915" h="479">
                <a:moveTo>
                  <a:pt x="6" y="0"/>
                </a:moveTo>
                <a:lnTo>
                  <a:pt x="963" y="0"/>
                </a:lnTo>
                <a:lnTo>
                  <a:pt x="963" y="240"/>
                </a:lnTo>
                <a:lnTo>
                  <a:pt x="1915" y="240"/>
                </a:lnTo>
                <a:lnTo>
                  <a:pt x="1915" y="479"/>
                </a:lnTo>
                <a:lnTo>
                  <a:pt x="0" y="473"/>
                </a:lnTo>
                <a:lnTo>
                  <a:pt x="6" y="0"/>
                </a:lnTo>
                <a:close/>
              </a:path>
            </a:pathLst>
          </a:custGeom>
          <a:noFill/>
          <a:ln w="76200" cmpd="sng">
            <a:solidFill>
              <a:srgbClr val="FF0000"/>
            </a:solidFill>
            <a:round/>
          </a:ln>
        </p:spPr>
        <p:txBody>
          <a:bodyPr wrap="none" anchor="ctr">
            <a:prstTxWarp prst="textNoShape">
              <a:avLst/>
            </a:prstTxWarp>
          </a:bodyPr>
          <a:lstStyle/>
          <a:p>
            <a:endParaRPr lang="en-US">
              <a:uFillTx/>
            </a:endParaRPr>
          </a:p>
        </p:txBody>
      </p:sp>
      <p:sp>
        <p:nvSpPr>
          <p:cNvPr id="1461260" name="Freeform 12"/>
          <p:cNvSpPr>
            <a:spLocks/>
          </p:cNvSpPr>
          <p:nvPr/>
        </p:nvSpPr>
        <p:spPr bwMode="auto">
          <a:xfrm>
            <a:off x="2582862" y="3124200"/>
            <a:ext cx="3040063" cy="760413"/>
          </a:xfrm>
          <a:custGeom>
            <a:avLst/>
            <a:gdLst/>
            <a:ahLst/>
            <a:cxnLst>
              <a:cxn ang="0">
                <a:pos x="6" y="0"/>
              </a:cxn>
              <a:cxn ang="0">
                <a:pos x="963" y="0"/>
              </a:cxn>
              <a:cxn ang="0">
                <a:pos x="963" y="240"/>
              </a:cxn>
              <a:cxn ang="0">
                <a:pos x="1915" y="240"/>
              </a:cxn>
              <a:cxn ang="0">
                <a:pos x="1915" y="479"/>
              </a:cxn>
              <a:cxn ang="0">
                <a:pos x="0" y="473"/>
              </a:cxn>
              <a:cxn ang="0">
                <a:pos x="6" y="0"/>
              </a:cxn>
            </a:cxnLst>
            <a:rect l="0" t="0" r="r" b="b"/>
            <a:pathLst>
              <a:path w="1915" h="479">
                <a:moveTo>
                  <a:pt x="6" y="0"/>
                </a:moveTo>
                <a:lnTo>
                  <a:pt x="963" y="0"/>
                </a:lnTo>
                <a:lnTo>
                  <a:pt x="963" y="240"/>
                </a:lnTo>
                <a:lnTo>
                  <a:pt x="1915" y="240"/>
                </a:lnTo>
                <a:lnTo>
                  <a:pt x="1915" y="479"/>
                </a:lnTo>
                <a:lnTo>
                  <a:pt x="0" y="473"/>
                </a:lnTo>
                <a:lnTo>
                  <a:pt x="6" y="0"/>
                </a:lnTo>
                <a:close/>
              </a:path>
            </a:pathLst>
          </a:custGeom>
          <a:noFill/>
          <a:ln w="76200" cmpd="sng">
            <a:solidFill>
              <a:schemeClr val="accent2"/>
            </a:solidFill>
            <a:round/>
          </a:ln>
        </p:spPr>
        <p:txBody>
          <a:bodyPr wrap="none" anchor="ctr">
            <a:prstTxWarp prst="textNoShape">
              <a:avLst/>
            </a:prstTxWarp>
          </a:bodyPr>
          <a:lstStyle/>
          <a:p>
            <a:endParaRPr lang="en-US">
              <a:uFillTx/>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1251">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61251">
                                            <p:txEl>
                                              <p:pRg st="8" end="8"/>
                                            </p:txEl>
                                          </p:spTgt>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146125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461259"/>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499"/>
                                          </p:stCondLst>
                                        </p:cTn>
                                        <p:tgtEl>
                                          <p:spTgt spid="1461251">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461251">
                                            <p:txEl>
                                              <p:pRg st="10" end="10"/>
                                            </p:txEl>
                                          </p:spTgt>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146126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1461261"/>
                                        </p:tgtEl>
                                        <p:attrNameLst>
                                          <p:attrName>style.visibility</p:attrName>
                                        </p:attrNameLst>
                                      </p:cBhvr>
                                      <p:to>
                                        <p:strVal val="hidden"/>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499"/>
                                          </p:stCondLst>
                                        </p:cTn>
                                        <p:tgtEl>
                                          <p:spTgt spid="1461251">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461251">
                                            <p:txEl>
                                              <p:pRg st="12" end="12"/>
                                            </p:txEl>
                                          </p:spTgt>
                                        </p:tgtEl>
                                        <p:attrNameLst>
                                          <p:attrName>style.visibility</p:attrName>
                                        </p:attrNameLst>
                                      </p:cBhvr>
                                      <p:to>
                                        <p:strVal val="visible"/>
                                      </p:to>
                                    </p:set>
                                  </p:child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499"/>
                                          </p:stCondLst>
                                        </p:cTn>
                                        <p:tgtEl>
                                          <p:spTgt spid="146125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1461257"/>
                                        </p:tgtEl>
                                        <p:attrNameLst>
                                          <p:attrName>style.visibility</p:attrName>
                                        </p:attrNameLst>
                                      </p:cBhvr>
                                      <p:to>
                                        <p:strVal val="hidden"/>
                                      </p:to>
                                    </p:set>
                                  </p:childTnLst>
                                </p:cTn>
                              </p:par>
                            </p:childTnLst>
                          </p:cTn>
                        </p:par>
                        <p:par>
                          <p:cTn id="46" fill="hold">
                            <p:stCondLst>
                              <p:cond delay="0"/>
                            </p:stCondLst>
                            <p:childTnLst>
                              <p:par>
                                <p:cTn id="47" presetID="1" presetClass="entr" presetSubtype="0" fill="hold" grpId="0" nodeType="afterEffect">
                                  <p:stCondLst>
                                    <p:cond delay="0"/>
                                  </p:stCondLst>
                                  <p:childTnLst>
                                    <p:set>
                                      <p:cBhvr>
                                        <p:cTn id="48" dur="1" fill="hold">
                                          <p:stCondLst>
                                            <p:cond delay="499"/>
                                          </p:stCondLst>
                                        </p:cTn>
                                        <p:tgtEl>
                                          <p:spTgt spid="1461251">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1461251">
                                            <p:txEl>
                                              <p:pRg st="14" end="14"/>
                                            </p:txEl>
                                          </p:spTgt>
                                        </p:tgtEl>
                                        <p:attrNameLst>
                                          <p:attrName>style.visibility</p:attrName>
                                        </p:attrNameLst>
                                      </p:cBhvr>
                                      <p:to>
                                        <p:strVal val="visible"/>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499"/>
                                          </p:stCondLst>
                                        </p:cTn>
                                        <p:tgtEl>
                                          <p:spTgt spid="14612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1251" grpId="0" build="p" autoUpdateAnimBg="0"/>
      <p:bldP spid="1461259" grpId="0" animBg="1"/>
      <p:bldP spid="1461259" grpId="1" animBg="1"/>
      <p:bldP spid="1461261" grpId="0" animBg="1"/>
      <p:bldP spid="1461261" grpId="1" animBg="1"/>
      <p:bldP spid="1461257" grpId="0" animBg="1"/>
      <p:bldP spid="1461257" grpId="1" animBg="1"/>
      <p:bldP spid="146126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403923" cy="1371600"/>
          </a:xfrm>
        </p:spPr>
        <p:txBody>
          <a:bodyPr/>
          <a:lstStyle/>
          <a:p>
            <a:r>
              <a:rPr lang="en-US" dirty="0" smtClean="0">
                <a:solidFill>
                  <a:schemeClr val="accent2">
                    <a:lumMod val="60000"/>
                    <a:lumOff val="40000"/>
                  </a:schemeClr>
                </a:solidFill>
              </a:rPr>
              <a:t>Two Key Elements in </a:t>
            </a:r>
            <a:r>
              <a:rPr lang="en-US" dirty="0" smtClean="0">
                <a:solidFill>
                  <a:schemeClr val="accent2">
                    <a:lumMod val="60000"/>
                    <a:lumOff val="40000"/>
                  </a:schemeClr>
                </a:solidFill>
              </a:rPr>
              <a:t>Probability</a:t>
            </a:r>
            <a:br>
              <a:rPr lang="en-US" dirty="0" smtClean="0">
                <a:solidFill>
                  <a:schemeClr val="accent2">
                    <a:lumMod val="60000"/>
                    <a:lumOff val="40000"/>
                  </a:schemeClr>
                </a:solidFill>
              </a:rPr>
            </a:br>
            <a:r>
              <a:rPr lang="en-US" dirty="0" smtClean="0">
                <a:solidFill>
                  <a:schemeClr val="accent2">
                    <a:lumMod val="60000"/>
                    <a:lumOff val="40000"/>
                  </a:schemeClr>
                </a:solidFill>
              </a:rPr>
              <a:t>(Extra slide)</a:t>
            </a:r>
            <a:endParaRPr lang="en-US" dirty="0">
              <a:solidFill>
                <a:schemeClr val="accent2">
                  <a:lumMod val="60000"/>
                  <a:lumOff val="40000"/>
                </a:schemeClr>
              </a:solidFill>
            </a:endParaRPr>
          </a:p>
        </p:txBody>
      </p:sp>
      <p:sp>
        <p:nvSpPr>
          <p:cNvPr id="3" name="Content Placeholder 2"/>
          <p:cNvSpPr>
            <a:spLocks noGrp="1"/>
          </p:cNvSpPr>
          <p:nvPr>
            <p:ph idx="1"/>
          </p:nvPr>
        </p:nvSpPr>
        <p:spPr>
          <a:xfrm>
            <a:off x="963277" y="1752600"/>
            <a:ext cx="6809302" cy="4373563"/>
          </a:xfrm>
        </p:spPr>
        <p:txBody>
          <a:bodyPr>
            <a:normAutofit/>
          </a:bodyPr>
          <a:lstStyle/>
          <a:p>
            <a:r>
              <a:rPr lang="en-US" dirty="0" smtClean="0"/>
              <a:t>Probability Distribution Model</a:t>
            </a:r>
          </a:p>
          <a:p>
            <a:pPr lvl="1"/>
            <a:r>
              <a:rPr lang="en-US" dirty="0" smtClean="0"/>
              <a:t>Variables, Value assignments (possible worlds)</a:t>
            </a:r>
          </a:p>
          <a:p>
            <a:pPr lvl="1"/>
            <a:r>
              <a:rPr lang="en-US" dirty="0" smtClean="0"/>
              <a:t>Represented as a table or a graph </a:t>
            </a:r>
            <a:endParaRPr lang="en-US" dirty="0"/>
          </a:p>
          <a:p>
            <a:r>
              <a:rPr lang="en-US" dirty="0" smtClean="0"/>
              <a:t>Inferences can be made from the model</a:t>
            </a:r>
          </a:p>
          <a:p>
            <a:pPr lvl="1"/>
            <a:r>
              <a:rPr lang="en-US" dirty="0" smtClean="0"/>
              <a:t>(1) Sum </a:t>
            </a:r>
            <a:r>
              <a:rPr lang="en-US" dirty="0" smtClean="0"/>
              <a:t>rule</a:t>
            </a:r>
          </a:p>
          <a:p>
            <a:pPr lvl="1"/>
            <a:r>
              <a:rPr lang="en-US" dirty="0" smtClean="0"/>
              <a:t>(2) Product </a:t>
            </a:r>
            <a:r>
              <a:rPr lang="en-US" dirty="0" smtClean="0"/>
              <a:t>rule</a:t>
            </a:r>
          </a:p>
          <a:p>
            <a:pPr lvl="1"/>
            <a:r>
              <a:rPr lang="en-US" dirty="0" smtClean="0"/>
              <a:t>(3) Conditional</a:t>
            </a:r>
            <a:endParaRPr lang="en-US" dirty="0" smtClean="0"/>
          </a:p>
          <a:p>
            <a:pPr lvl="1"/>
            <a:r>
              <a:rPr lang="en-US" dirty="0" smtClean="0"/>
              <a:t>(4) Normalization</a:t>
            </a:r>
            <a:endParaRPr lang="en-US" dirty="0"/>
          </a:p>
          <a:p>
            <a:pPr lvl="1"/>
            <a:r>
              <a:rPr lang="en-US" dirty="0" smtClean="0"/>
              <a:t>(5) Marginalization</a:t>
            </a:r>
            <a:endParaRPr lang="en-US" dirty="0" smtClean="0"/>
          </a:p>
        </p:txBody>
      </p:sp>
      <p:sp>
        <p:nvSpPr>
          <p:cNvPr id="4" name="Right Arrow 3"/>
          <p:cNvSpPr/>
          <p:nvPr/>
        </p:nvSpPr>
        <p:spPr>
          <a:xfrm>
            <a:off x="457199" y="4235133"/>
            <a:ext cx="677333" cy="39158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462967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Grp="1" noChangeArrowheads="1"/>
          </p:cNvSpPr>
          <p:nvPr>
            <p:ph type="title"/>
          </p:nvPr>
        </p:nvSpPr>
        <p:spPr>
          <a:xfrm>
            <a:off x="457199" y="152718"/>
            <a:ext cx="8245475" cy="1371600"/>
          </a:xfrm>
        </p:spPr>
        <p:txBody>
          <a:bodyPr anchor="t"/>
          <a:lstStyle/>
          <a:p>
            <a:r>
              <a:rPr lang="en-US" dirty="0" smtClean="0">
                <a:solidFill>
                  <a:srgbClr val="3366FF"/>
                </a:solidFill>
              </a:rPr>
              <a:t>(3</a:t>
            </a:r>
            <a:r>
              <a:rPr lang="en-US" dirty="0">
                <a:solidFill>
                  <a:srgbClr val="3366FF"/>
                </a:solidFill>
              </a:rPr>
              <a:t>)</a:t>
            </a:r>
            <a:r>
              <a:rPr lang="en-US" dirty="0" smtClean="0">
                <a:solidFill>
                  <a:srgbClr val="3366FF"/>
                </a:solidFill>
              </a:rPr>
              <a:t> Conditional Probability P(A|B</a:t>
            </a:r>
            <a:r>
              <a:rPr lang="en-US" dirty="0" smtClean="0">
                <a:solidFill>
                  <a:srgbClr val="3366FF"/>
                </a:solidFill>
              </a:rPr>
              <a:t>)</a:t>
            </a:r>
            <a:br>
              <a:rPr lang="en-US" dirty="0" smtClean="0">
                <a:solidFill>
                  <a:srgbClr val="3366FF"/>
                </a:solidFill>
              </a:rPr>
            </a:br>
            <a:r>
              <a:rPr lang="en-US" dirty="0" smtClean="0">
                <a:solidFill>
                  <a:srgbClr val="3366FF"/>
                </a:solidFill>
              </a:rPr>
              <a:t>(extra slide)</a:t>
            </a:r>
            <a:endParaRPr lang="en-US" dirty="0">
              <a:solidFill>
                <a:srgbClr val="3366FF"/>
              </a:solidFill>
            </a:endParaRPr>
          </a:p>
        </p:txBody>
      </p:sp>
      <p:sp>
        <p:nvSpPr>
          <p:cNvPr id="24578" name="Footer Placeholder 3"/>
          <p:cNvSpPr>
            <a:spLocks noGrp="1"/>
          </p:cNvSpPr>
          <p:nvPr>
            <p:ph type="ftr" sz="quarter" idx="11"/>
          </p:nvPr>
        </p:nvSpPr>
        <p:spPr>
          <a:noFill/>
        </p:spPr>
        <p:txBody>
          <a:bodyPr/>
          <a:lstStyle/>
          <a:p>
            <a:r>
              <a:rPr lang="en-US"/>
              <a:t>CS 561,  Sessions 28</a:t>
            </a:r>
          </a:p>
        </p:txBody>
      </p:sp>
      <p:sp>
        <p:nvSpPr>
          <p:cNvPr id="24579" name="Slide Number Placeholder 4"/>
          <p:cNvSpPr>
            <a:spLocks noGrp="1"/>
          </p:cNvSpPr>
          <p:nvPr>
            <p:ph type="sldNum" sz="quarter" idx="12"/>
          </p:nvPr>
        </p:nvSpPr>
        <p:spPr>
          <a:noFill/>
        </p:spPr>
        <p:txBody>
          <a:bodyPr/>
          <a:lstStyle/>
          <a:p>
            <a:fld id="{A0635749-6AC4-4B46-B658-4398B59A59E5}" type="slidenum">
              <a:rPr lang="en-US"/>
              <a:pPr/>
              <a:t>29</a:t>
            </a:fld>
            <a:endParaRPr lang="en-US"/>
          </a:p>
        </p:txBody>
      </p:sp>
      <p:pic>
        <p:nvPicPr>
          <p:cNvPr id="24581" name="Picture 5" descr="slide09"/>
          <p:cNvPicPr>
            <a:picLocks noChangeAspect="1" noChangeArrowheads="1"/>
          </p:cNvPicPr>
          <p:nvPr/>
        </p:nvPicPr>
        <p:blipFill>
          <a:blip r:embed="rId2"/>
          <a:srcRect/>
          <a:stretch>
            <a:fillRect/>
          </a:stretch>
        </p:blipFill>
        <p:spPr bwMode="auto">
          <a:xfrm>
            <a:off x="295275" y="1306286"/>
            <a:ext cx="8485079" cy="5334000"/>
          </a:xfrm>
          <a:prstGeom prst="rect">
            <a:avLst/>
          </a:prstGeom>
          <a:noFill/>
          <a:ln w="9525">
            <a:noFill/>
            <a:miter lim="800000"/>
            <a:headEnd/>
            <a:tailEnd/>
          </a:ln>
        </p:spPr>
      </p:pic>
      <p:sp>
        <p:nvSpPr>
          <p:cNvPr id="2" name="TextBox 1"/>
          <p:cNvSpPr txBox="1"/>
          <p:nvPr/>
        </p:nvSpPr>
        <p:spPr>
          <a:xfrm>
            <a:off x="5866038" y="1914347"/>
            <a:ext cx="1897312" cy="369332"/>
          </a:xfrm>
          <a:prstGeom prst="rect">
            <a:avLst/>
          </a:prstGeom>
          <a:noFill/>
        </p:spPr>
        <p:txBody>
          <a:bodyPr wrap="none" rtlCol="0">
            <a:spAutoFit/>
          </a:bodyPr>
          <a:lstStyle/>
          <a:p>
            <a:r>
              <a:rPr lang="en-US" dirty="0" smtClean="0">
                <a:solidFill>
                  <a:srgbClr val="FF0000"/>
                </a:solidFill>
              </a:rPr>
              <a:t>Derivable from (2)</a:t>
            </a:r>
            <a:endParaRPr lang="en-US" dirty="0">
              <a:solidFill>
                <a:srgbClr val="FF0000"/>
              </a:solidFill>
            </a:endParaRPr>
          </a:p>
        </p:txBody>
      </p:sp>
      <p:sp>
        <p:nvSpPr>
          <p:cNvPr id="7" name="TextBox 6"/>
          <p:cNvSpPr txBox="1"/>
          <p:nvPr/>
        </p:nvSpPr>
        <p:spPr>
          <a:xfrm>
            <a:off x="6223288" y="3019211"/>
            <a:ext cx="441647" cy="369332"/>
          </a:xfrm>
          <a:prstGeom prst="rect">
            <a:avLst/>
          </a:prstGeom>
          <a:noFill/>
        </p:spPr>
        <p:txBody>
          <a:bodyPr wrap="none" rtlCol="0">
            <a:spAutoFit/>
          </a:bodyPr>
          <a:lstStyle/>
          <a:p>
            <a:r>
              <a:rPr lang="en-US" dirty="0" smtClean="0">
                <a:solidFill>
                  <a:srgbClr val="FF0000"/>
                </a:solidFill>
              </a:rPr>
              <a:t>(2)</a:t>
            </a:r>
            <a:endParaRPr lang="en-US" dirty="0">
              <a:solidFill>
                <a:srgbClr val="FF0000"/>
              </a:solidFill>
            </a:endParaRPr>
          </a:p>
        </p:txBody>
      </p:sp>
    </p:spTree>
    <p:extLst>
      <p:ext uri="{BB962C8B-B14F-4D97-AF65-F5344CB8AC3E}">
        <p14:creationId xmlns:p14="http://schemas.microsoft.com/office/powerpoint/2010/main" val="17138813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AB96D53-6D34-1848-B6E9-5BA949456F4E}" type="slidenum">
              <a:rPr lang="en-US">
                <a:uFillTx/>
              </a:rPr>
              <a:pPr/>
              <a:t>3</a:t>
            </a:fld>
            <a:endParaRPr lang="en-US" dirty="0">
              <a:uFillTx/>
            </a:endParaRPr>
          </a:p>
        </p:txBody>
      </p:sp>
      <p:sp>
        <p:nvSpPr>
          <p:cNvPr id="1474562" name="Rectangle 2"/>
          <p:cNvSpPr>
            <a:spLocks noGrp="1" noChangeArrowheads="1"/>
          </p:cNvSpPr>
          <p:nvPr>
            <p:ph type="title"/>
          </p:nvPr>
        </p:nvSpPr>
        <p:spPr>
          <a:xfrm>
            <a:off x="0" y="357188"/>
            <a:ext cx="6376489" cy="1143000"/>
          </a:xfrm>
        </p:spPr>
        <p:txBody>
          <a:bodyPr>
            <a:normAutofit fontScale="90000"/>
          </a:bodyPr>
          <a:lstStyle/>
          <a:p>
            <a:r>
              <a:rPr lang="en-US" dirty="0">
                <a:uFillTx/>
              </a:rPr>
              <a:t>Example</a:t>
            </a:r>
            <a:br>
              <a:rPr lang="en-US" dirty="0">
                <a:uFillTx/>
              </a:rPr>
            </a:br>
            <a:r>
              <a:rPr lang="en-US" sz="3600" dirty="0">
                <a:solidFill>
                  <a:schemeClr val="accent2"/>
                </a:solidFill>
                <a:uFillTx/>
              </a:rPr>
              <a:t>When to Leave for Airport?</a:t>
            </a:r>
          </a:p>
        </p:txBody>
      </p:sp>
      <p:sp>
        <p:nvSpPr>
          <p:cNvPr id="1474563" name="Rectangle 3"/>
          <p:cNvSpPr>
            <a:spLocks noGrp="1" noChangeArrowheads="1"/>
          </p:cNvSpPr>
          <p:nvPr>
            <p:ph type="body" idx="1"/>
          </p:nvPr>
        </p:nvSpPr>
        <p:spPr>
          <a:xfrm>
            <a:off x="375912" y="2135250"/>
            <a:ext cx="8048625" cy="4349750"/>
          </a:xfrm>
        </p:spPr>
        <p:txBody>
          <a:bodyPr>
            <a:normAutofit fontScale="92500" lnSpcReduction="10000"/>
          </a:bodyPr>
          <a:lstStyle/>
          <a:p>
            <a:pPr marL="341313" indent="-341313">
              <a:lnSpc>
                <a:spcPct val="90000"/>
              </a:lnSpc>
            </a:pPr>
            <a:r>
              <a:rPr lang="en-US" sz="2400" dirty="0">
                <a:uFillTx/>
              </a:rPr>
              <a:t>Requires understanding how long it is </a:t>
            </a:r>
            <a:r>
              <a:rPr lang="en-US" sz="2400" i="1" dirty="0">
                <a:uFillTx/>
              </a:rPr>
              <a:t>likely</a:t>
            </a:r>
            <a:r>
              <a:rPr lang="en-US" sz="2400" dirty="0">
                <a:uFillTx/>
              </a:rPr>
              <a:t> to take to get there (</a:t>
            </a:r>
            <a:r>
              <a:rPr lang="en-US" sz="2400" i="1" dirty="0">
                <a:uFillTx/>
              </a:rPr>
              <a:t>mean</a:t>
            </a:r>
            <a:r>
              <a:rPr lang="en-US" sz="2400" dirty="0">
                <a:uFillTx/>
              </a:rPr>
              <a:t>), and how </a:t>
            </a:r>
            <a:r>
              <a:rPr lang="en-US" sz="2400" i="1" dirty="0">
                <a:uFillTx/>
              </a:rPr>
              <a:t>likely</a:t>
            </a:r>
            <a:r>
              <a:rPr lang="en-US" sz="2400" dirty="0">
                <a:uFillTx/>
              </a:rPr>
              <a:t> there is to be a significant deviation from this expectation (</a:t>
            </a:r>
            <a:r>
              <a:rPr lang="en-US" sz="2400" i="1" dirty="0">
                <a:uFillTx/>
              </a:rPr>
              <a:t>variance</a:t>
            </a:r>
            <a:r>
              <a:rPr lang="en-US" sz="2400" dirty="0">
                <a:uFillTx/>
              </a:rPr>
              <a:t>)</a:t>
            </a:r>
          </a:p>
          <a:p>
            <a:pPr marL="341313" indent="-341313">
              <a:lnSpc>
                <a:spcPct val="90000"/>
              </a:lnSpc>
            </a:pPr>
            <a:r>
              <a:rPr lang="en-US" sz="2400" dirty="0">
                <a:uFillTx/>
              </a:rPr>
              <a:t>Leads to decision making under significant uncertainty</a:t>
            </a:r>
          </a:p>
          <a:p>
            <a:pPr marL="341313" indent="-341313">
              <a:lnSpc>
                <a:spcPct val="90000"/>
              </a:lnSpc>
            </a:pPr>
            <a:r>
              <a:rPr lang="en-US" sz="2400" dirty="0">
                <a:uFillTx/>
              </a:rPr>
              <a:t>A range of possible causes for this uncertainty</a:t>
            </a:r>
          </a:p>
          <a:p>
            <a:pPr marL="1025525" lvl="1" indent="-341313">
              <a:lnSpc>
                <a:spcPct val="90000"/>
              </a:lnSpc>
            </a:pPr>
            <a:r>
              <a:rPr lang="en-US" sz="2000" dirty="0">
                <a:uFillTx/>
              </a:rPr>
              <a:t>Partial observability</a:t>
            </a:r>
          </a:p>
          <a:p>
            <a:pPr marL="1603375" lvl="2" indent="-271463">
              <a:lnSpc>
                <a:spcPct val="90000"/>
              </a:lnSpc>
            </a:pPr>
            <a:r>
              <a:rPr lang="en-US" sz="1800" dirty="0">
                <a:uFillTx/>
              </a:rPr>
              <a:t>State of roads, other drivers’ plans, etc.</a:t>
            </a:r>
          </a:p>
          <a:p>
            <a:pPr marL="1025525" lvl="1" indent="-341313">
              <a:lnSpc>
                <a:spcPct val="90000"/>
              </a:lnSpc>
            </a:pPr>
            <a:r>
              <a:rPr lang="en-US" sz="2000" dirty="0">
                <a:uFillTx/>
              </a:rPr>
              <a:t>Noisy sensors (introducing errors, not just lack of info)</a:t>
            </a:r>
          </a:p>
          <a:p>
            <a:pPr marL="1603375" lvl="2" indent="-271463">
              <a:lnSpc>
                <a:spcPct val="90000"/>
              </a:lnSpc>
            </a:pPr>
            <a:r>
              <a:rPr lang="en-US" sz="1800" dirty="0">
                <a:uFillTx/>
              </a:rPr>
              <a:t>Traffic reports, etc.</a:t>
            </a:r>
          </a:p>
          <a:p>
            <a:pPr marL="1025525" lvl="1" indent="-341313">
              <a:lnSpc>
                <a:spcPct val="90000"/>
              </a:lnSpc>
            </a:pPr>
            <a:r>
              <a:rPr lang="en-US" sz="2000" dirty="0">
                <a:uFillTx/>
              </a:rPr>
              <a:t>Uncertainty in action outcomes</a:t>
            </a:r>
          </a:p>
          <a:p>
            <a:pPr marL="1603375" lvl="2" indent="-271463">
              <a:lnSpc>
                <a:spcPct val="90000"/>
              </a:lnSpc>
            </a:pPr>
            <a:r>
              <a:rPr lang="en-US" sz="1800" dirty="0">
                <a:uFillTx/>
              </a:rPr>
              <a:t>Flat tire, accident, etc.</a:t>
            </a:r>
          </a:p>
          <a:p>
            <a:pPr marL="1025525" lvl="1" indent="-341313">
              <a:lnSpc>
                <a:spcPct val="90000"/>
              </a:lnSpc>
            </a:pPr>
            <a:r>
              <a:rPr lang="en-US" sz="2000" dirty="0">
                <a:uFillTx/>
              </a:rPr>
              <a:t>Uncertainty about how traffic will evolve over time</a:t>
            </a:r>
          </a:p>
          <a:p>
            <a:pPr marL="1603375" lvl="2" indent="-271463">
              <a:lnSpc>
                <a:spcPct val="90000"/>
              </a:lnSpc>
            </a:pPr>
            <a:r>
              <a:rPr lang="en-US" sz="1800" dirty="0">
                <a:uFillTx/>
              </a:rPr>
              <a:t>Complexity of modeling and predicting traffic</a:t>
            </a:r>
          </a:p>
        </p:txBody>
      </p:sp>
      <p:pic>
        <p:nvPicPr>
          <p:cNvPr id="5" name="Picture 4" descr="LAX Theme Building 8x12 300 dpi.jpg"/>
          <p:cNvPicPr>
            <a:picLocks noChangeAspect="1"/>
          </p:cNvPicPr>
          <p:nvPr/>
        </p:nvPicPr>
        <p:blipFill>
          <a:blip r:embed="rId3"/>
          <a:stretch>
            <a:fillRect/>
          </a:stretch>
        </p:blipFill>
        <p:spPr>
          <a:xfrm>
            <a:off x="6198260" y="0"/>
            <a:ext cx="2945740" cy="1962599"/>
          </a:xfrm>
          <a:prstGeom prst="rect">
            <a:avLst/>
          </a:prstGeom>
        </p:spPr>
      </p:pic>
      <p:pic>
        <p:nvPicPr>
          <p:cNvPr id="6" name="Picture 5" descr="6a00d8341c9c1053ef010536b8eda9970b-320wi.jpg"/>
          <p:cNvPicPr>
            <a:picLocks noChangeAspect="1"/>
          </p:cNvPicPr>
          <p:nvPr/>
        </p:nvPicPr>
        <p:blipFill>
          <a:blip r:embed="rId4"/>
          <a:stretch>
            <a:fillRect/>
          </a:stretch>
        </p:blipFill>
        <p:spPr>
          <a:xfrm>
            <a:off x="7220867" y="5246894"/>
            <a:ext cx="1331443" cy="1486779"/>
          </a:xfrm>
          <a:prstGeom prst="rect">
            <a:avLst/>
          </a:prstGeom>
        </p:spPr>
      </p:pic>
      <p:pic>
        <p:nvPicPr>
          <p:cNvPr id="7" name="Picture 6" descr="FlatTire.jpg"/>
          <p:cNvPicPr>
            <a:picLocks noChangeAspect="1"/>
          </p:cNvPicPr>
          <p:nvPr/>
        </p:nvPicPr>
        <p:blipFill>
          <a:blip r:embed="rId5"/>
          <a:stretch>
            <a:fillRect/>
          </a:stretch>
        </p:blipFill>
        <p:spPr>
          <a:xfrm>
            <a:off x="7711157" y="3653249"/>
            <a:ext cx="1258556" cy="1520274"/>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745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745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745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7456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47456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47456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47456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7456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474563">
                                            <p:txEl>
                                              <p:pRg st="8" end="8"/>
                                            </p:txEl>
                                          </p:spTgt>
                                        </p:tgtEl>
                                        <p:attrNameLst>
                                          <p:attrName>style.visibility</p:attrName>
                                        </p:attrNameLst>
                                      </p:cBhvr>
                                      <p:to>
                                        <p:strVal val="visible"/>
                                      </p:to>
                                    </p:se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1474563">
                                            <p:txEl>
                                              <p:pRg st="9" end="9"/>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499"/>
                                          </p:stCondLst>
                                        </p:cTn>
                                        <p:tgtEl>
                                          <p:spTgt spid="1474563">
                                            <p:txEl>
                                              <p:pRg st="10" end="10"/>
                                            </p:txEl>
                                          </p:spTgt>
                                        </p:tgtEl>
                                        <p:attrNameLst>
                                          <p:attrName>style.visibility</p:attrName>
                                        </p:attrNameLst>
                                      </p:cBhvr>
                                      <p:to>
                                        <p:strVal val="visible"/>
                                      </p:to>
                                    </p:set>
                                  </p:childTnLst>
                                </p:cTn>
                              </p:par>
                            </p:childTnLst>
                          </p:cTn>
                        </p:par>
                        <p:par>
                          <p:cTn id="42" fill="hold">
                            <p:stCondLst>
                              <p:cond delay="500"/>
                            </p:stCondLst>
                            <p:childTnLst>
                              <p:par>
                                <p:cTn id="43" presetID="1" presetClass="entr" presetSubtype="0" fill="hold" nodeType="after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63"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4"/>
          <p:cNvSpPr>
            <a:spLocks noGrp="1" noChangeArrowheads="1"/>
          </p:cNvSpPr>
          <p:nvPr>
            <p:ph type="title"/>
          </p:nvPr>
        </p:nvSpPr>
        <p:spPr>
          <a:xfrm>
            <a:off x="457200" y="152718"/>
            <a:ext cx="8098366" cy="1371600"/>
          </a:xfrm>
        </p:spPr>
        <p:txBody>
          <a:bodyPr anchor="t"/>
          <a:lstStyle/>
          <a:p>
            <a:r>
              <a:rPr lang="en-US" dirty="0">
                <a:solidFill>
                  <a:srgbClr val="3366FF"/>
                </a:solidFill>
              </a:rPr>
              <a:t>Bayes’ </a:t>
            </a:r>
            <a:r>
              <a:rPr lang="en-US" dirty="0" smtClean="0">
                <a:solidFill>
                  <a:srgbClr val="3366FF"/>
                </a:solidFill>
              </a:rPr>
              <a:t>Rule: derivable from (2</a:t>
            </a:r>
            <a:r>
              <a:rPr lang="en-US" dirty="0" smtClean="0">
                <a:solidFill>
                  <a:srgbClr val="3366FF"/>
                </a:solidFill>
              </a:rPr>
              <a:t>)</a:t>
            </a:r>
            <a:br>
              <a:rPr lang="en-US" dirty="0" smtClean="0">
                <a:solidFill>
                  <a:srgbClr val="3366FF"/>
                </a:solidFill>
              </a:rPr>
            </a:br>
            <a:r>
              <a:rPr lang="en-US" dirty="0" smtClean="0">
                <a:solidFill>
                  <a:srgbClr val="3366FF"/>
                </a:solidFill>
              </a:rPr>
              <a:t>(extra slide)</a:t>
            </a:r>
            <a:endParaRPr lang="en-US" dirty="0">
              <a:solidFill>
                <a:srgbClr val="3366FF"/>
              </a:solidFill>
            </a:endParaRPr>
          </a:p>
        </p:txBody>
      </p:sp>
      <p:sp>
        <p:nvSpPr>
          <p:cNvPr id="25602" name="Slide Number Placeholder 4"/>
          <p:cNvSpPr>
            <a:spLocks noGrp="1"/>
          </p:cNvSpPr>
          <p:nvPr>
            <p:ph type="sldNum" sz="quarter" idx="12"/>
          </p:nvPr>
        </p:nvSpPr>
        <p:spPr>
          <a:noFill/>
        </p:spPr>
        <p:txBody>
          <a:bodyPr/>
          <a:lstStyle/>
          <a:p>
            <a:fld id="{962F32E3-EA19-B141-8907-343FB4DC15C6}" type="slidenum">
              <a:rPr lang="en-US"/>
              <a:pPr/>
              <a:t>30</a:t>
            </a:fld>
            <a:endParaRPr lang="en-US"/>
          </a:p>
        </p:txBody>
      </p:sp>
      <p:pic>
        <p:nvPicPr>
          <p:cNvPr id="25604" name="Picture 5" descr="slide10"/>
          <p:cNvPicPr>
            <a:picLocks noChangeAspect="1" noChangeArrowheads="1"/>
          </p:cNvPicPr>
          <p:nvPr/>
        </p:nvPicPr>
        <p:blipFill>
          <a:blip r:embed="rId2"/>
          <a:srcRect/>
          <a:stretch>
            <a:fillRect/>
          </a:stretch>
        </p:blipFill>
        <p:spPr bwMode="auto">
          <a:xfrm>
            <a:off x="1164771" y="1392238"/>
            <a:ext cx="6953250" cy="5008562"/>
          </a:xfrm>
          <a:prstGeom prst="rect">
            <a:avLst/>
          </a:prstGeom>
          <a:noFill/>
          <a:ln w="9525">
            <a:noFill/>
            <a:miter lim="800000"/>
            <a:headEnd/>
            <a:tailEnd/>
          </a:ln>
        </p:spPr>
      </p:pic>
    </p:spTree>
    <p:extLst>
      <p:ext uri="{BB962C8B-B14F-4D97-AF65-F5344CB8AC3E}">
        <p14:creationId xmlns:p14="http://schemas.microsoft.com/office/powerpoint/2010/main" val="204316076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13C930A-9A3D-1441-A031-8773E9ADAD30}" type="slidenum">
              <a:rPr lang="en-US">
                <a:uFillTx/>
              </a:rPr>
              <a:pPr/>
              <a:t>31</a:t>
            </a:fld>
            <a:endParaRPr lang="en-US">
              <a:uFillTx/>
            </a:endParaRPr>
          </a:p>
        </p:txBody>
      </p:sp>
      <p:sp>
        <p:nvSpPr>
          <p:cNvPr id="1510402" name="Rectangle 2"/>
          <p:cNvSpPr>
            <a:spLocks noGrp="1" noChangeArrowheads="1"/>
          </p:cNvSpPr>
          <p:nvPr>
            <p:ph type="title"/>
          </p:nvPr>
        </p:nvSpPr>
        <p:spPr>
          <a:xfrm>
            <a:off x="457199" y="152718"/>
            <a:ext cx="7427230" cy="1371600"/>
          </a:xfrm>
        </p:spPr>
        <p:txBody>
          <a:bodyPr/>
          <a:lstStyle/>
          <a:p>
            <a:r>
              <a:rPr lang="en-US">
                <a:uFillTx/>
              </a:rPr>
              <a:t>Probabilities and Evidence</a:t>
            </a:r>
          </a:p>
        </p:txBody>
      </p:sp>
      <p:sp>
        <p:nvSpPr>
          <p:cNvPr id="1510403" name="Rectangle 3"/>
          <p:cNvSpPr>
            <a:spLocks noGrp="1" noChangeArrowheads="1"/>
          </p:cNvSpPr>
          <p:nvPr>
            <p:ph type="body" idx="1"/>
          </p:nvPr>
        </p:nvSpPr>
        <p:spPr>
          <a:xfrm>
            <a:off x="685800" y="1868488"/>
            <a:ext cx="7939088" cy="4227512"/>
          </a:xfrm>
        </p:spPr>
        <p:txBody>
          <a:bodyPr/>
          <a:lstStyle/>
          <a:p>
            <a:pPr>
              <a:lnSpc>
                <a:spcPct val="90000"/>
              </a:lnSpc>
            </a:pPr>
            <a:r>
              <a:rPr lang="en-US" sz="2800">
                <a:uFillTx/>
              </a:rPr>
              <a:t>Degrees of belief (subjective probabilities) are centrally affected by </a:t>
            </a:r>
            <a:r>
              <a:rPr lang="en-US" sz="2800" i="1">
                <a:uFillTx/>
              </a:rPr>
              <a:t>evidence</a:t>
            </a:r>
          </a:p>
          <a:p>
            <a:pPr lvl="1">
              <a:lnSpc>
                <a:spcPct val="90000"/>
              </a:lnSpc>
            </a:pPr>
            <a:r>
              <a:rPr lang="en-US" sz="2400" i="1">
                <a:uFillTx/>
              </a:rPr>
              <a:t>Prior</a:t>
            </a:r>
            <a:r>
              <a:rPr lang="en-US" sz="2400">
                <a:uFillTx/>
              </a:rPr>
              <a:t> </a:t>
            </a:r>
            <a:r>
              <a:rPr lang="en-US" sz="2400" i="1">
                <a:uFillTx/>
              </a:rPr>
              <a:t>probability</a:t>
            </a:r>
            <a:r>
              <a:rPr lang="en-US" sz="2400">
                <a:uFillTx/>
              </a:rPr>
              <a:t> refers to degree of belief before see any evidence</a:t>
            </a:r>
          </a:p>
          <a:p>
            <a:pPr lvl="2">
              <a:lnSpc>
                <a:spcPct val="90000"/>
              </a:lnSpc>
            </a:pPr>
            <a:r>
              <a:rPr lang="en-US" sz="2000">
                <a:uFillTx/>
              </a:rPr>
              <a:t>P(</a:t>
            </a:r>
            <a:r>
              <a:rPr lang="en-US" sz="2000" i="1">
                <a:uFillTx/>
              </a:rPr>
              <a:t>sunny</a:t>
            </a:r>
            <a:r>
              <a:rPr lang="en-US" sz="2000">
                <a:uFillTx/>
              </a:rPr>
              <a:t>)=.5</a:t>
            </a:r>
          </a:p>
          <a:p>
            <a:pPr lvl="2">
              <a:lnSpc>
                <a:spcPct val="90000"/>
              </a:lnSpc>
            </a:pPr>
            <a:r>
              <a:rPr lang="en-US" sz="2000">
                <a:uFillTx/>
              </a:rPr>
              <a:t>P(</a:t>
            </a:r>
            <a:r>
              <a:rPr lang="en-US" sz="2000" i="1" err="1">
                <a:uFillTx/>
              </a:rPr>
              <a:t>aincourse</a:t>
            </a:r>
            <a:r>
              <a:rPr lang="en-US" sz="2000">
                <a:uFillTx/>
              </a:rPr>
              <a:t>)=.45</a:t>
            </a:r>
          </a:p>
          <a:p>
            <a:pPr lvl="1">
              <a:lnSpc>
                <a:spcPct val="90000"/>
              </a:lnSpc>
            </a:pPr>
            <a:r>
              <a:rPr lang="en-US" sz="2400" i="1">
                <a:uFillTx/>
              </a:rPr>
              <a:t>Conditional</a:t>
            </a:r>
            <a:r>
              <a:rPr lang="en-US" sz="2400">
                <a:uFillTx/>
              </a:rPr>
              <a:t> </a:t>
            </a:r>
            <a:r>
              <a:rPr lang="en-US" sz="2400" i="1">
                <a:uFillTx/>
              </a:rPr>
              <a:t>probability</a:t>
            </a:r>
            <a:r>
              <a:rPr lang="en-US" sz="2400">
                <a:uFillTx/>
              </a:rPr>
              <a:t> refers to degree of belief conditioned on seeing (only) particular evidence</a:t>
            </a:r>
          </a:p>
          <a:p>
            <a:pPr lvl="2">
              <a:lnSpc>
                <a:spcPct val="90000"/>
              </a:lnSpc>
            </a:pPr>
            <a:r>
              <a:rPr lang="en-US" sz="2000">
                <a:uFillTx/>
              </a:rPr>
              <a:t>P(</a:t>
            </a:r>
            <a:r>
              <a:rPr lang="en-US" sz="2000" i="1">
                <a:uFillTx/>
              </a:rPr>
              <a:t>sunny </a:t>
            </a:r>
            <a:r>
              <a:rPr lang="en-US" sz="2000">
                <a:uFillTx/>
              </a:rPr>
              <a:t>| </a:t>
            </a:r>
            <a:r>
              <a:rPr lang="en-US" sz="2000" i="1" err="1">
                <a:uFillTx/>
              </a:rPr>
              <a:t>losangeles</a:t>
            </a:r>
            <a:r>
              <a:rPr lang="en-US" sz="2000" err="1">
                <a:uFillTx/>
              </a:rPr>
              <a:t>,</a:t>
            </a:r>
            <a:r>
              <a:rPr lang="en-US" sz="2000" i="1" err="1">
                <a:uFillTx/>
              </a:rPr>
              <a:t>july</a:t>
            </a:r>
            <a:r>
              <a:rPr lang="en-US" sz="2000">
                <a:uFillTx/>
              </a:rPr>
              <a:t>)=.9</a:t>
            </a:r>
          </a:p>
          <a:p>
            <a:pPr lvl="2">
              <a:lnSpc>
                <a:spcPct val="90000"/>
              </a:lnSpc>
            </a:pPr>
            <a:r>
              <a:rPr lang="en-US" sz="2000">
                <a:uFillTx/>
              </a:rPr>
              <a:t>P(</a:t>
            </a:r>
            <a:r>
              <a:rPr lang="en-US" sz="2000" i="1">
                <a:uFillTx/>
              </a:rPr>
              <a:t>sunny </a:t>
            </a:r>
            <a:r>
              <a:rPr lang="en-US" sz="2000">
                <a:uFillTx/>
              </a:rPr>
              <a:t>| </a:t>
            </a:r>
            <a:r>
              <a:rPr lang="en-US" sz="2000" i="1" err="1">
                <a:uFillTx/>
              </a:rPr>
              <a:t>pittsburgh</a:t>
            </a:r>
            <a:r>
              <a:rPr lang="en-US" sz="2000">
                <a:uFillTx/>
              </a:rPr>
              <a:t>)=.1</a:t>
            </a:r>
          </a:p>
          <a:p>
            <a:pPr lvl="2">
              <a:lnSpc>
                <a:spcPct val="90000"/>
              </a:lnSpc>
            </a:pPr>
            <a:r>
              <a:rPr lang="en-US" sz="2000">
                <a:uFillTx/>
              </a:rPr>
              <a:t>P(</a:t>
            </a:r>
            <a:r>
              <a:rPr lang="en-US" sz="2000" i="1" err="1">
                <a:uFillTx/>
              </a:rPr>
              <a:t>aincourse</a:t>
            </a:r>
            <a:r>
              <a:rPr lang="en-US" sz="2000" i="1">
                <a:uFillTx/>
              </a:rPr>
              <a:t> </a:t>
            </a:r>
            <a:r>
              <a:rPr lang="en-US" sz="2000">
                <a:uFillTx/>
              </a:rPr>
              <a:t>| </a:t>
            </a:r>
            <a:r>
              <a:rPr lang="en-US" sz="2000" i="1" err="1">
                <a:uFillTx/>
              </a:rPr>
              <a:t>aonmidterm</a:t>
            </a:r>
            <a:r>
              <a:rPr lang="en-US" sz="2000">
                <a:uFillTx/>
              </a:rPr>
              <a:t>)=.6</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1040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1040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51040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1040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51040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51040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5104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0403"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743D1CF-6B30-C84A-8785-BFF1187FA00B}" type="slidenum">
              <a:rPr lang="en-US">
                <a:uFillTx/>
              </a:rPr>
              <a:pPr/>
              <a:t>32</a:t>
            </a:fld>
            <a:endParaRPr lang="en-US">
              <a:uFillTx/>
            </a:endParaRPr>
          </a:p>
        </p:txBody>
      </p:sp>
      <p:sp>
        <p:nvSpPr>
          <p:cNvPr id="1458178" name="Rectangle 2"/>
          <p:cNvSpPr>
            <a:spLocks noGrp="1" noChangeArrowheads="1"/>
          </p:cNvSpPr>
          <p:nvPr>
            <p:ph type="title"/>
          </p:nvPr>
        </p:nvSpPr>
        <p:spPr>
          <a:xfrm>
            <a:off x="640108" y="0"/>
            <a:ext cx="7772400" cy="1143000"/>
          </a:xfrm>
        </p:spPr>
        <p:txBody>
          <a:bodyPr>
            <a:normAutofit fontScale="90000"/>
          </a:bodyPr>
          <a:lstStyle/>
          <a:p>
            <a:r>
              <a:rPr lang="en-US" sz="4000" dirty="0" smtClean="0">
                <a:solidFill>
                  <a:srgbClr val="3366FF"/>
                </a:solidFill>
                <a:uFillTx/>
              </a:rPr>
              <a:t/>
            </a:r>
            <a:br>
              <a:rPr lang="en-US" sz="4000" dirty="0" smtClean="0">
                <a:solidFill>
                  <a:srgbClr val="3366FF"/>
                </a:solidFill>
                <a:uFillTx/>
              </a:rPr>
            </a:br>
            <a:r>
              <a:rPr lang="en-US" sz="4000" dirty="0" smtClean="0">
                <a:uFillTx/>
              </a:rPr>
              <a:t>Conditional Probability</a:t>
            </a:r>
            <a:endParaRPr lang="en-US" sz="4000" dirty="0">
              <a:uFillTx/>
            </a:endParaRPr>
          </a:p>
        </p:txBody>
      </p:sp>
      <p:sp>
        <p:nvSpPr>
          <p:cNvPr id="1458179" name="Rectangle 3"/>
          <p:cNvSpPr>
            <a:spLocks noGrp="1" noChangeArrowheads="1"/>
          </p:cNvSpPr>
          <p:nvPr>
            <p:ph type="body" idx="1"/>
          </p:nvPr>
        </p:nvSpPr>
        <p:spPr>
          <a:xfrm>
            <a:off x="323850" y="1189993"/>
            <a:ext cx="8820150" cy="5455282"/>
          </a:xfrm>
        </p:spPr>
        <p:txBody>
          <a:bodyPr>
            <a:normAutofit fontScale="92500" lnSpcReduction="10000"/>
          </a:bodyPr>
          <a:lstStyle/>
          <a:p>
            <a:pPr>
              <a:lnSpc>
                <a:spcPct val="90000"/>
              </a:lnSpc>
            </a:pPr>
            <a:r>
              <a:rPr lang="en-US" sz="2800">
                <a:uFillTx/>
              </a:rPr>
              <a:t>Definition of conditional probability:</a:t>
            </a:r>
          </a:p>
          <a:p>
            <a:pPr lvl="1">
              <a:lnSpc>
                <a:spcPct val="90000"/>
              </a:lnSpc>
            </a:pPr>
            <a:r>
              <a:rPr lang="en-US" sz="2400" err="1">
                <a:uFillTx/>
              </a:rPr>
              <a:t>P(</a:t>
            </a:r>
            <a:r>
              <a:rPr lang="en-US" sz="2400" i="1" err="1">
                <a:uFillTx/>
              </a:rPr>
              <a:t>a</a:t>
            </a:r>
            <a:r>
              <a:rPr lang="en-US" sz="2400">
                <a:uFillTx/>
              </a:rPr>
              <a:t> | </a:t>
            </a:r>
            <a:r>
              <a:rPr lang="en-US" sz="2400" i="1" err="1">
                <a:uFillTx/>
              </a:rPr>
              <a:t>b</a:t>
            </a:r>
            <a:r>
              <a:rPr lang="en-US" sz="2400">
                <a:uFillTx/>
              </a:rPr>
              <a:t>) = </a:t>
            </a:r>
            <a:r>
              <a:rPr lang="en-US" sz="2400" err="1">
                <a:uFillTx/>
              </a:rPr>
              <a:t>P(</a:t>
            </a:r>
            <a:r>
              <a:rPr lang="en-US" sz="2400" i="1" err="1">
                <a:uFillTx/>
              </a:rPr>
              <a:t>a</a:t>
            </a:r>
            <a:r>
              <a:rPr lang="en-US" sz="2400">
                <a:uFillTx/>
              </a:rPr>
              <a:t> </a:t>
            </a:r>
            <a:r>
              <a:rPr lang="en-US" sz="2400" err="1">
                <a:uFillTx/>
                <a:sym typeface="Symbol" charset="2"/>
              </a:rPr>
              <a:t></a:t>
            </a:r>
            <a:r>
              <a:rPr lang="en-US" sz="2400">
                <a:uFillTx/>
              </a:rPr>
              <a:t> </a:t>
            </a:r>
            <a:r>
              <a:rPr lang="en-US" sz="2400" i="1" err="1">
                <a:uFillTx/>
              </a:rPr>
              <a:t>b</a:t>
            </a:r>
            <a:r>
              <a:rPr lang="en-US" sz="2400">
                <a:uFillTx/>
              </a:rPr>
              <a:t>) / </a:t>
            </a:r>
            <a:r>
              <a:rPr lang="en-US" sz="2400" err="1">
                <a:uFillTx/>
              </a:rPr>
              <a:t>P(</a:t>
            </a:r>
            <a:r>
              <a:rPr lang="en-US" sz="2400" i="1" err="1">
                <a:uFillTx/>
              </a:rPr>
              <a:t>b</a:t>
            </a:r>
            <a:r>
              <a:rPr lang="en-US" sz="2400">
                <a:uFillTx/>
              </a:rPr>
              <a:t>) if  </a:t>
            </a:r>
            <a:r>
              <a:rPr lang="en-US" sz="2400" err="1">
                <a:uFillTx/>
              </a:rPr>
              <a:t>P(</a:t>
            </a:r>
            <a:r>
              <a:rPr lang="en-US" sz="2400" i="1" err="1">
                <a:uFillTx/>
              </a:rPr>
              <a:t>b</a:t>
            </a:r>
            <a:r>
              <a:rPr lang="en-US" sz="2400">
                <a:uFillTx/>
              </a:rPr>
              <a:t>) &gt; 0</a:t>
            </a:r>
          </a:p>
          <a:p>
            <a:pPr lvl="2">
              <a:lnSpc>
                <a:spcPct val="90000"/>
              </a:lnSpc>
            </a:pPr>
            <a:r>
              <a:rPr lang="en-US" sz="2000">
                <a:uFillTx/>
              </a:rPr>
              <a:t>E.g. </a:t>
            </a:r>
            <a:r>
              <a:rPr lang="en-US" sz="2000" err="1">
                <a:uFillTx/>
              </a:rPr>
              <a:t>P(</a:t>
            </a:r>
            <a:r>
              <a:rPr lang="en-US" sz="2000" i="1" err="1">
                <a:uFillTx/>
              </a:rPr>
              <a:t>cavity</a:t>
            </a:r>
            <a:r>
              <a:rPr lang="en-US" sz="2000">
                <a:uFillTx/>
              </a:rPr>
              <a:t> | </a:t>
            </a:r>
            <a:r>
              <a:rPr lang="en-US" sz="2000" i="1">
                <a:uFillTx/>
              </a:rPr>
              <a:t>toothache</a:t>
            </a:r>
            <a:r>
              <a:rPr lang="en-US" sz="2000">
                <a:uFillTx/>
              </a:rPr>
              <a:t>) = </a:t>
            </a:r>
            <a:r>
              <a:rPr lang="en-US" sz="2000" err="1">
                <a:uFillTx/>
              </a:rPr>
              <a:t>P(</a:t>
            </a:r>
            <a:r>
              <a:rPr lang="en-US" sz="2000" i="1" err="1">
                <a:uFillTx/>
              </a:rPr>
              <a:t>cavity</a:t>
            </a:r>
            <a:r>
              <a:rPr lang="en-US" sz="2000">
                <a:uFillTx/>
              </a:rPr>
              <a:t> </a:t>
            </a:r>
            <a:r>
              <a:rPr lang="en-US" sz="2000" err="1">
                <a:uFillTx/>
                <a:sym typeface="Symbol" charset="2"/>
              </a:rPr>
              <a:t></a:t>
            </a:r>
            <a:r>
              <a:rPr lang="en-US" sz="2000">
                <a:uFillTx/>
                <a:sym typeface="Symbol" charset="2"/>
              </a:rPr>
              <a:t> </a:t>
            </a:r>
            <a:r>
              <a:rPr lang="en-US" sz="2000" i="1">
                <a:uFillTx/>
                <a:sym typeface="Symbol" charset="2"/>
              </a:rPr>
              <a:t>toothache</a:t>
            </a:r>
            <a:r>
              <a:rPr lang="en-US" sz="2000">
                <a:uFillTx/>
                <a:sym typeface="Symbol" charset="2"/>
              </a:rPr>
              <a:t>)/</a:t>
            </a:r>
            <a:r>
              <a:rPr lang="en-US" sz="2000" err="1">
                <a:uFillTx/>
                <a:sym typeface="Symbol" charset="2"/>
              </a:rPr>
              <a:t>P(</a:t>
            </a:r>
            <a:r>
              <a:rPr lang="en-US" sz="2000" i="1" err="1">
                <a:uFillTx/>
                <a:sym typeface="Symbol" charset="2"/>
              </a:rPr>
              <a:t>toothache</a:t>
            </a:r>
            <a:r>
              <a:rPr lang="en-US" sz="2000">
                <a:uFillTx/>
                <a:sym typeface="Symbol" charset="2"/>
              </a:rPr>
              <a:t>)</a:t>
            </a:r>
          </a:p>
          <a:p>
            <a:pPr lvl="2">
              <a:lnSpc>
                <a:spcPct val="90000"/>
              </a:lnSpc>
            </a:pPr>
            <a:r>
              <a:rPr lang="en-US" sz="2000" i="1">
                <a:uFillTx/>
                <a:sym typeface="Symbol" charset="2"/>
              </a:rPr>
              <a:t>What percentage of cases with toothache have a cavity?</a:t>
            </a:r>
            <a:endParaRPr lang="en-US" sz="2000" i="1">
              <a:uFillTx/>
            </a:endParaRPr>
          </a:p>
          <a:p>
            <a:pPr>
              <a:lnSpc>
                <a:spcPct val="90000"/>
              </a:lnSpc>
            </a:pPr>
            <a:r>
              <a:rPr lang="en-US" sz="2800" i="1">
                <a:uFillTx/>
              </a:rPr>
              <a:t>Product rule</a:t>
            </a:r>
            <a:r>
              <a:rPr lang="en-US" sz="2800">
                <a:uFillTx/>
              </a:rPr>
              <a:t> gives an alternative formulation:</a:t>
            </a:r>
          </a:p>
          <a:p>
            <a:pPr lvl="1">
              <a:lnSpc>
                <a:spcPct val="90000"/>
              </a:lnSpc>
            </a:pPr>
            <a:r>
              <a:rPr lang="en-US" sz="2400" err="1">
                <a:uFillTx/>
              </a:rPr>
              <a:t>P(</a:t>
            </a:r>
            <a:r>
              <a:rPr lang="en-US" sz="2400" i="1" err="1">
                <a:uFillTx/>
              </a:rPr>
              <a:t>a</a:t>
            </a:r>
            <a:r>
              <a:rPr lang="en-US" sz="2400">
                <a:uFillTx/>
              </a:rPr>
              <a:t> </a:t>
            </a:r>
            <a:r>
              <a:rPr lang="en-US" sz="2400" err="1">
                <a:uFillTx/>
                <a:sym typeface="Symbol" charset="2"/>
              </a:rPr>
              <a:t></a:t>
            </a:r>
            <a:r>
              <a:rPr lang="en-US" sz="2400">
                <a:uFillTx/>
              </a:rPr>
              <a:t> </a:t>
            </a:r>
            <a:r>
              <a:rPr lang="en-US" sz="2400" i="1" err="1">
                <a:uFillTx/>
              </a:rPr>
              <a:t>b</a:t>
            </a:r>
            <a:r>
              <a:rPr lang="en-US" sz="2400">
                <a:uFillTx/>
              </a:rPr>
              <a:t>) = </a:t>
            </a:r>
            <a:r>
              <a:rPr lang="en-US" sz="2400" err="1">
                <a:uFillTx/>
              </a:rPr>
              <a:t>P(</a:t>
            </a:r>
            <a:r>
              <a:rPr lang="en-US" sz="2400" i="1" err="1">
                <a:uFillTx/>
              </a:rPr>
              <a:t>a</a:t>
            </a:r>
            <a:r>
              <a:rPr lang="en-US" sz="2400">
                <a:uFillTx/>
              </a:rPr>
              <a:t> | </a:t>
            </a:r>
            <a:r>
              <a:rPr lang="en-US" sz="2400" i="1" err="1">
                <a:uFillTx/>
              </a:rPr>
              <a:t>b</a:t>
            </a:r>
            <a:r>
              <a:rPr lang="en-US" sz="2400">
                <a:uFillTx/>
              </a:rPr>
              <a:t>) </a:t>
            </a:r>
            <a:r>
              <a:rPr lang="en-US" sz="2400" err="1">
                <a:uFillTx/>
              </a:rPr>
              <a:t>P(</a:t>
            </a:r>
            <a:r>
              <a:rPr lang="en-US" sz="2400" i="1" err="1">
                <a:uFillTx/>
              </a:rPr>
              <a:t>b</a:t>
            </a:r>
            <a:r>
              <a:rPr lang="en-US" sz="2400">
                <a:uFillTx/>
              </a:rPr>
              <a:t>) = </a:t>
            </a:r>
            <a:r>
              <a:rPr lang="en-US" sz="2400" err="1">
                <a:uFillTx/>
              </a:rPr>
              <a:t>P(</a:t>
            </a:r>
            <a:r>
              <a:rPr lang="en-US" sz="2400" i="1" err="1">
                <a:uFillTx/>
              </a:rPr>
              <a:t>b</a:t>
            </a:r>
            <a:r>
              <a:rPr lang="en-US" sz="2400">
                <a:uFillTx/>
              </a:rPr>
              <a:t> | </a:t>
            </a:r>
            <a:r>
              <a:rPr lang="en-US" sz="2400" i="1">
                <a:uFillTx/>
              </a:rPr>
              <a:t>a</a:t>
            </a:r>
            <a:r>
              <a:rPr lang="en-US" sz="2400">
                <a:uFillTx/>
              </a:rPr>
              <a:t>) </a:t>
            </a:r>
            <a:r>
              <a:rPr lang="en-US" sz="2400" err="1">
                <a:uFillTx/>
              </a:rPr>
              <a:t>P(</a:t>
            </a:r>
            <a:r>
              <a:rPr lang="en-US" sz="2400" i="1" err="1">
                <a:uFillTx/>
              </a:rPr>
              <a:t>a</a:t>
            </a:r>
            <a:r>
              <a:rPr lang="en-US" sz="2400">
                <a:uFillTx/>
              </a:rPr>
              <a:t>)</a:t>
            </a:r>
          </a:p>
          <a:p>
            <a:pPr>
              <a:lnSpc>
                <a:spcPct val="90000"/>
              </a:lnSpc>
            </a:pPr>
            <a:r>
              <a:rPr lang="en-US" sz="2800">
                <a:uFillTx/>
              </a:rPr>
              <a:t>A general version holds for distributions</a:t>
            </a:r>
          </a:p>
          <a:p>
            <a:pPr lvl="1">
              <a:lnSpc>
                <a:spcPct val="90000"/>
              </a:lnSpc>
            </a:pPr>
            <a:r>
              <a:rPr lang="en-US" sz="2400" b="1">
                <a:uFillTx/>
              </a:rPr>
              <a:t>P</a:t>
            </a:r>
            <a:r>
              <a:rPr lang="en-US" sz="2400">
                <a:uFillTx/>
              </a:rPr>
              <a:t>(</a:t>
            </a:r>
            <a:r>
              <a:rPr lang="en-US" sz="2400" i="1">
                <a:uFillTx/>
              </a:rPr>
              <a:t>X,Y</a:t>
            </a:r>
            <a:r>
              <a:rPr lang="en-US" sz="2400">
                <a:uFillTx/>
              </a:rPr>
              <a:t>) = </a:t>
            </a:r>
            <a:r>
              <a:rPr lang="en-US" sz="2400" b="1">
                <a:uFillTx/>
              </a:rPr>
              <a:t>P</a:t>
            </a:r>
            <a:r>
              <a:rPr lang="en-US" sz="2400">
                <a:uFillTx/>
              </a:rPr>
              <a:t>(</a:t>
            </a:r>
            <a:r>
              <a:rPr lang="en-US" sz="2400" i="1">
                <a:uFillTx/>
              </a:rPr>
              <a:t>X | Y</a:t>
            </a:r>
            <a:r>
              <a:rPr lang="en-US" sz="2400">
                <a:uFillTx/>
              </a:rPr>
              <a:t>) </a:t>
            </a:r>
            <a:r>
              <a:rPr lang="en-US" sz="2400" b="1">
                <a:uFillTx/>
              </a:rPr>
              <a:t>P</a:t>
            </a:r>
            <a:r>
              <a:rPr lang="en-US" sz="2400">
                <a:uFillTx/>
              </a:rPr>
              <a:t>(</a:t>
            </a:r>
            <a:r>
              <a:rPr lang="en-US" sz="2400" i="1">
                <a:uFillTx/>
              </a:rPr>
              <a:t>Y</a:t>
            </a:r>
            <a:r>
              <a:rPr lang="en-US" sz="2400">
                <a:uFillTx/>
              </a:rPr>
              <a:t>)</a:t>
            </a:r>
          </a:p>
          <a:p>
            <a:pPr lvl="2">
              <a:lnSpc>
                <a:spcPct val="90000"/>
              </a:lnSpc>
            </a:pPr>
            <a:r>
              <a:rPr lang="en-US" sz="2000">
                <a:uFillTx/>
              </a:rPr>
              <a:t>E.g., </a:t>
            </a:r>
            <a:r>
              <a:rPr lang="en-US" sz="2000" b="1" err="1">
                <a:uFillTx/>
              </a:rPr>
              <a:t>P</a:t>
            </a:r>
            <a:r>
              <a:rPr lang="en-US" sz="2000" err="1">
                <a:uFillTx/>
              </a:rPr>
              <a:t>(</a:t>
            </a:r>
            <a:r>
              <a:rPr lang="en-US" sz="2000" i="1" err="1">
                <a:uFillTx/>
              </a:rPr>
              <a:t>Weather,Cavity</a:t>
            </a:r>
            <a:r>
              <a:rPr lang="en-US" sz="2000">
                <a:uFillTx/>
              </a:rPr>
              <a:t>) = </a:t>
            </a:r>
            <a:r>
              <a:rPr lang="en-US" sz="2000" b="1" err="1">
                <a:uFillTx/>
              </a:rPr>
              <a:t>P</a:t>
            </a:r>
            <a:r>
              <a:rPr lang="en-US" sz="2000" err="1">
                <a:uFillTx/>
              </a:rPr>
              <a:t>(</a:t>
            </a:r>
            <a:r>
              <a:rPr lang="en-US" sz="2000" i="1" err="1">
                <a:uFillTx/>
              </a:rPr>
              <a:t>Weather</a:t>
            </a:r>
            <a:r>
              <a:rPr lang="en-US" sz="2000" i="1">
                <a:uFillTx/>
              </a:rPr>
              <a:t> | Cavity</a:t>
            </a:r>
            <a:r>
              <a:rPr lang="en-US" sz="2000">
                <a:uFillTx/>
              </a:rPr>
              <a:t>) </a:t>
            </a:r>
            <a:r>
              <a:rPr lang="en-US" sz="2000" b="1" err="1">
                <a:uFillTx/>
              </a:rPr>
              <a:t>P</a:t>
            </a:r>
            <a:r>
              <a:rPr lang="en-US" sz="2000" err="1">
                <a:uFillTx/>
              </a:rPr>
              <a:t>(</a:t>
            </a:r>
            <a:r>
              <a:rPr lang="en-US" sz="2000" i="1" err="1">
                <a:uFillTx/>
              </a:rPr>
              <a:t>Cavity</a:t>
            </a:r>
            <a:r>
              <a:rPr lang="en-US" sz="2000">
                <a:uFillTx/>
              </a:rPr>
              <a:t>)</a:t>
            </a:r>
          </a:p>
          <a:p>
            <a:pPr lvl="2">
              <a:lnSpc>
                <a:spcPct val="90000"/>
              </a:lnSpc>
            </a:pPr>
            <a:r>
              <a:rPr lang="en-US" sz="2000">
                <a:uFillTx/>
              </a:rPr>
              <a:t>Equivalent to a 4 </a:t>
            </a:r>
            <a:r>
              <a:rPr lang="en-US" sz="2000">
                <a:uFillTx/>
                <a:ea typeface="Arial" charset="0"/>
                <a:cs typeface="Arial" charset="0"/>
              </a:rPr>
              <a:t>× </a:t>
            </a:r>
            <a:r>
              <a:rPr lang="en-US" sz="2000">
                <a:uFillTx/>
              </a:rPr>
              <a:t>2 set of equations, </a:t>
            </a:r>
            <a:r>
              <a:rPr lang="en-US" sz="2000" b="1" i="1">
                <a:uFillTx/>
              </a:rPr>
              <a:t>not</a:t>
            </a:r>
            <a:r>
              <a:rPr lang="en-US" sz="2000">
                <a:uFillTx/>
              </a:rPr>
              <a:t> matrix multiplication</a:t>
            </a:r>
          </a:p>
          <a:p>
            <a:pPr lvl="3">
              <a:lnSpc>
                <a:spcPct val="90000"/>
              </a:lnSpc>
              <a:buFont typeface="Wingdings" charset="2"/>
              <a:buNone/>
            </a:pPr>
            <a:r>
              <a:rPr lang="en-US" sz="1800" err="1">
                <a:uFillTx/>
              </a:rPr>
              <a:t>P(</a:t>
            </a:r>
            <a:r>
              <a:rPr lang="en-US" sz="1800" i="1" err="1">
                <a:uFillTx/>
              </a:rPr>
              <a:t>sunny</a:t>
            </a:r>
            <a:r>
              <a:rPr lang="en-US" sz="1800" err="1">
                <a:uFillTx/>
              </a:rPr>
              <a:t>,</a:t>
            </a:r>
            <a:r>
              <a:rPr lang="en-US" sz="1800" i="1" err="1">
                <a:uFillTx/>
              </a:rPr>
              <a:t>cavity</a:t>
            </a:r>
            <a:r>
              <a:rPr lang="en-US" sz="1800">
                <a:uFillTx/>
              </a:rPr>
              <a:t>) = </a:t>
            </a:r>
            <a:r>
              <a:rPr lang="en-US" sz="1800" err="1">
                <a:uFillTx/>
              </a:rPr>
              <a:t>P(</a:t>
            </a:r>
            <a:r>
              <a:rPr lang="en-US" sz="1800" i="1" err="1">
                <a:uFillTx/>
              </a:rPr>
              <a:t>sunny</a:t>
            </a:r>
            <a:r>
              <a:rPr lang="en-US" sz="1800">
                <a:uFillTx/>
              </a:rPr>
              <a:t> | </a:t>
            </a:r>
            <a:r>
              <a:rPr lang="en-US" sz="1800" i="1">
                <a:uFillTx/>
              </a:rPr>
              <a:t>cavity</a:t>
            </a:r>
            <a:r>
              <a:rPr lang="en-US" sz="1800">
                <a:uFillTx/>
              </a:rPr>
              <a:t>) </a:t>
            </a:r>
            <a:r>
              <a:rPr lang="en-US" sz="1800" err="1">
                <a:uFillTx/>
              </a:rPr>
              <a:t>P(</a:t>
            </a:r>
            <a:r>
              <a:rPr lang="en-US" sz="1800" i="1" err="1">
                <a:uFillTx/>
              </a:rPr>
              <a:t>cavity</a:t>
            </a:r>
            <a:r>
              <a:rPr lang="en-US" sz="1800">
                <a:uFillTx/>
              </a:rPr>
              <a:t>)</a:t>
            </a:r>
          </a:p>
          <a:p>
            <a:pPr lvl="3">
              <a:lnSpc>
                <a:spcPct val="90000"/>
              </a:lnSpc>
              <a:buFont typeface="Wingdings" charset="2"/>
              <a:buNone/>
            </a:pPr>
            <a:r>
              <a:rPr lang="en-US" sz="1800" err="1">
                <a:uFillTx/>
              </a:rPr>
              <a:t>P(</a:t>
            </a:r>
            <a:r>
              <a:rPr lang="en-US" sz="1800" i="1" err="1">
                <a:uFillTx/>
              </a:rPr>
              <a:t>sunny</a:t>
            </a:r>
            <a:r>
              <a:rPr lang="en-US" sz="1800" err="1">
                <a:uFillTx/>
              </a:rPr>
              <a:t>,</a:t>
            </a:r>
            <a:r>
              <a:rPr lang="en-US" sz="1800" i="1" err="1">
                <a:uFillTx/>
                <a:sym typeface="Symbol" charset="2"/>
              </a:rPr>
              <a:t>cavity</a:t>
            </a:r>
            <a:r>
              <a:rPr lang="en-US" sz="1800">
                <a:uFillTx/>
                <a:sym typeface="Symbol" charset="2"/>
              </a:rPr>
              <a:t>) = </a:t>
            </a:r>
            <a:r>
              <a:rPr lang="en-US" sz="1800" err="1">
                <a:uFillTx/>
                <a:sym typeface="Symbol" charset="2"/>
              </a:rPr>
              <a:t>P(</a:t>
            </a:r>
            <a:r>
              <a:rPr lang="en-US" sz="1800" i="1" err="1">
                <a:uFillTx/>
                <a:sym typeface="Symbol" charset="2"/>
              </a:rPr>
              <a:t>sunny</a:t>
            </a:r>
            <a:r>
              <a:rPr lang="en-US" sz="1800">
                <a:uFillTx/>
                <a:sym typeface="Symbol" charset="2"/>
              </a:rPr>
              <a:t> | </a:t>
            </a:r>
            <a:r>
              <a:rPr lang="en-US" sz="1800" i="1" err="1">
                <a:uFillTx/>
                <a:sym typeface="Symbol" charset="2"/>
              </a:rPr>
              <a:t>cavity</a:t>
            </a:r>
            <a:r>
              <a:rPr lang="en-US" sz="1800">
                <a:uFillTx/>
                <a:sym typeface="Symbol" charset="2"/>
              </a:rPr>
              <a:t>) </a:t>
            </a:r>
            <a:r>
              <a:rPr lang="en-US" sz="1800" err="1">
                <a:uFillTx/>
                <a:sym typeface="Symbol" charset="2"/>
              </a:rPr>
              <a:t>P(</a:t>
            </a:r>
            <a:r>
              <a:rPr lang="en-US" sz="1800" i="1" err="1">
                <a:uFillTx/>
                <a:sym typeface="Symbol" charset="2"/>
              </a:rPr>
              <a:t>cavity</a:t>
            </a:r>
            <a:r>
              <a:rPr lang="en-US" sz="1800">
                <a:uFillTx/>
                <a:sym typeface="Symbol" charset="2"/>
              </a:rPr>
              <a:t>)</a:t>
            </a:r>
          </a:p>
          <a:p>
            <a:pPr lvl="3">
              <a:lnSpc>
                <a:spcPct val="90000"/>
              </a:lnSpc>
              <a:buFont typeface="Wingdings" charset="2"/>
              <a:buNone/>
            </a:pPr>
            <a:r>
              <a:rPr lang="en-US" sz="1800" err="1">
                <a:uFillTx/>
                <a:sym typeface="Symbol" charset="2"/>
              </a:rPr>
              <a:t>P(</a:t>
            </a:r>
            <a:r>
              <a:rPr lang="en-US" sz="1800" i="1" err="1">
                <a:uFillTx/>
                <a:sym typeface="Symbol" charset="2"/>
              </a:rPr>
              <a:t>rainy</a:t>
            </a:r>
            <a:r>
              <a:rPr lang="en-US" sz="1800" err="1">
                <a:uFillTx/>
                <a:sym typeface="Symbol" charset="2"/>
              </a:rPr>
              <a:t>,</a:t>
            </a:r>
            <a:r>
              <a:rPr lang="en-US" sz="1800" i="1" err="1">
                <a:uFillTx/>
                <a:sym typeface="Symbol" charset="2"/>
              </a:rPr>
              <a:t>cavity</a:t>
            </a:r>
            <a:r>
              <a:rPr lang="en-US" sz="1800">
                <a:uFillTx/>
                <a:sym typeface="Symbol" charset="2"/>
              </a:rPr>
              <a:t>) = </a:t>
            </a:r>
            <a:r>
              <a:rPr lang="en-US" sz="1800" err="1">
                <a:uFillTx/>
                <a:sym typeface="Symbol" charset="2"/>
              </a:rPr>
              <a:t>P(</a:t>
            </a:r>
            <a:r>
              <a:rPr lang="en-US" sz="1800" i="1" err="1">
                <a:uFillTx/>
                <a:sym typeface="Symbol" charset="2"/>
              </a:rPr>
              <a:t>rainy</a:t>
            </a:r>
            <a:r>
              <a:rPr lang="en-US" sz="1800">
                <a:uFillTx/>
                <a:sym typeface="Symbol" charset="2"/>
              </a:rPr>
              <a:t> | </a:t>
            </a:r>
            <a:r>
              <a:rPr lang="en-US" sz="1800" i="1">
                <a:uFillTx/>
                <a:sym typeface="Symbol" charset="2"/>
              </a:rPr>
              <a:t>cavity</a:t>
            </a:r>
            <a:r>
              <a:rPr lang="en-US" sz="1800">
                <a:uFillTx/>
                <a:sym typeface="Symbol" charset="2"/>
              </a:rPr>
              <a:t>) </a:t>
            </a:r>
            <a:r>
              <a:rPr lang="en-US" sz="1800" err="1">
                <a:uFillTx/>
                <a:sym typeface="Symbol" charset="2"/>
              </a:rPr>
              <a:t>P(</a:t>
            </a:r>
            <a:r>
              <a:rPr lang="en-US" sz="1800" i="1" err="1">
                <a:uFillTx/>
                <a:sym typeface="Symbol" charset="2"/>
              </a:rPr>
              <a:t>cavity</a:t>
            </a:r>
            <a:r>
              <a:rPr lang="en-US" sz="1800">
                <a:uFillTx/>
                <a:sym typeface="Symbol" charset="2"/>
              </a:rPr>
              <a:t>)</a:t>
            </a:r>
          </a:p>
          <a:p>
            <a:pPr lvl="3">
              <a:lnSpc>
                <a:spcPct val="90000"/>
              </a:lnSpc>
              <a:buFont typeface="Wingdings" charset="2"/>
              <a:buNone/>
            </a:pPr>
            <a:r>
              <a:rPr lang="en-US" sz="1800">
                <a:uFillTx/>
                <a:sym typeface="Symbol" charset="2"/>
              </a:rPr>
              <a:t>…</a:t>
            </a:r>
          </a:p>
          <a:p>
            <a:pPr>
              <a:lnSpc>
                <a:spcPct val="90000"/>
              </a:lnSpc>
            </a:pPr>
            <a:r>
              <a:rPr lang="en-US" sz="2800">
                <a:uFillTx/>
              </a:rPr>
              <a:t>CP may also be referred to as </a:t>
            </a:r>
            <a:r>
              <a:rPr lang="en-US" sz="2800" i="1">
                <a:uFillTx/>
              </a:rPr>
              <a:t>posterior probability</a:t>
            </a:r>
            <a:endParaRPr lang="en-US" sz="2800">
              <a:uFillTx/>
            </a:endParaRPr>
          </a:p>
          <a:p>
            <a:pPr lvl="1">
              <a:lnSpc>
                <a:spcPct val="90000"/>
              </a:lnSpc>
            </a:pPr>
            <a:r>
              <a:rPr lang="en-US" sz="2400">
                <a:uFillTx/>
              </a:rPr>
              <a:t>Probability after have seen evidence</a:t>
            </a:r>
          </a:p>
        </p:txBody>
      </p:sp>
      <p:sp>
        <p:nvSpPr>
          <p:cNvPr id="7" name="TextBox 6"/>
          <p:cNvSpPr txBox="1">
            <a:spLocks/>
          </p:cNvSpPr>
          <p:nvPr/>
        </p:nvSpPr>
        <p:spPr>
          <a:xfrm>
            <a:off x="4354380" y="3741105"/>
            <a:ext cx="4171172" cy="400110"/>
          </a:xfrm>
          <a:prstGeom prst="rect">
            <a:avLst/>
          </a:prstGeom>
          <a:noFill/>
          <a:ln w="19050" cap="flat" cmpd="sng" algn="ctr">
            <a:noFill/>
            <a:prstDash val="solid"/>
            <a:round/>
            <a:headEnd type="none" w="med" len="med"/>
            <a:tailEnd type="none" w="med" len="med"/>
          </a:ln>
        </p:spPr>
        <p:txBody>
          <a:bodyPr wrap="none" rtlCol="0">
            <a:spAutoFit/>
          </a:bodyPr>
          <a:lstStyle/>
          <a:p>
            <a:r>
              <a:rPr lang="en-US" sz="2000" b="1">
                <a:solidFill>
                  <a:srgbClr val="3366FF"/>
                </a:solidFill>
                <a:uFillTx/>
              </a:rPr>
              <a:t>Comma (,) equivalent to AND (</a:t>
            </a:r>
            <a:r>
              <a:rPr lang="en-US" sz="2000">
                <a:solidFill>
                  <a:srgbClr val="3366FF"/>
                </a:solidFill>
                <a:uFillTx/>
                <a:sym typeface="Symbol" charset="2"/>
              </a:rPr>
              <a:t></a:t>
            </a:r>
            <a:r>
              <a:rPr lang="en-US" sz="2000" b="1">
                <a:solidFill>
                  <a:srgbClr val="3366FF"/>
                </a:solidFill>
                <a:uFillTx/>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581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5817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45817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45817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45817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45817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58179">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458179">
                                            <p:txEl>
                                              <p:pRg st="7" end="7"/>
                                            </p:txEl>
                                          </p:spTgt>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grpId="1" nodeType="after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458179">
                                            <p:txEl>
                                              <p:pRg st="8" end="8"/>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1458179">
                                            <p:txEl>
                                              <p:pRg st="9" end="9"/>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499"/>
                                          </p:stCondLst>
                                        </p:cTn>
                                        <p:tgtEl>
                                          <p:spTgt spid="1458179">
                                            <p:txEl>
                                              <p:pRg st="10" end="10"/>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499"/>
                                          </p:stCondLst>
                                        </p:cTn>
                                        <p:tgtEl>
                                          <p:spTgt spid="1458179">
                                            <p:txEl>
                                              <p:pRg st="11" end="11"/>
                                            </p:txEl>
                                          </p:spTgt>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499"/>
                                          </p:stCondLst>
                                        </p:cTn>
                                        <p:tgtEl>
                                          <p:spTgt spid="1458179">
                                            <p:txEl>
                                              <p:pRg st="12" end="12"/>
                                            </p:txEl>
                                          </p:spTgt>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499"/>
                                          </p:stCondLst>
                                        </p:cTn>
                                        <p:tgtEl>
                                          <p:spTgt spid="1458179">
                                            <p:txEl>
                                              <p:pRg st="13" end="13"/>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458179">
                                            <p:txEl>
                                              <p:pRg st="14" end="14"/>
                                            </p:txEl>
                                          </p:spTgt>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499"/>
                                          </p:stCondLst>
                                        </p:cTn>
                                        <p:tgtEl>
                                          <p:spTgt spid="1458179">
                                            <p:txEl>
                                              <p:pRg st="15" end="15"/>
                                            </p:txEl>
                                          </p:spTgt>
                                        </p:tgtEl>
                                        <p:attrNameLst>
                                          <p:attrName>style.visibility</p:attrName>
                                        </p:attrNameLst>
                                      </p:cBhvr>
                                      <p:to>
                                        <p:strVal val="visible"/>
                                      </p:to>
                                    </p:se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8179" grpId="0" build="p" autoUpdateAnimBg="0"/>
      <p:bldP spid="7" grpId="0"/>
      <p:bldP spid="7"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7E015931-3B35-9141-8A7F-60E023E1A578}" type="slidenum">
              <a:rPr lang="en-US">
                <a:uFillTx/>
              </a:rPr>
              <a:pPr/>
              <a:t>33</a:t>
            </a:fld>
            <a:endParaRPr lang="en-US">
              <a:uFillTx/>
            </a:endParaRPr>
          </a:p>
        </p:txBody>
      </p:sp>
      <p:sp>
        <p:nvSpPr>
          <p:cNvPr id="1516546" name="Rectangle 2"/>
          <p:cNvSpPr>
            <a:spLocks noGrp="1" noChangeArrowheads="1"/>
          </p:cNvSpPr>
          <p:nvPr>
            <p:ph type="title"/>
          </p:nvPr>
        </p:nvSpPr>
        <p:spPr>
          <a:xfrm>
            <a:off x="384968" y="389838"/>
            <a:ext cx="8485188" cy="737129"/>
          </a:xfrm>
        </p:spPr>
        <p:txBody>
          <a:bodyPr>
            <a:noAutofit/>
          </a:bodyPr>
          <a:lstStyle/>
          <a:p>
            <a:pPr>
              <a:lnSpc>
                <a:spcPct val="90000"/>
              </a:lnSpc>
            </a:pPr>
            <a:r>
              <a:rPr lang="en-US" sz="3200" b="1" dirty="0">
                <a:uFillTx/>
              </a:rPr>
              <a:t>Inference w/ Conditional Probabilities</a:t>
            </a:r>
          </a:p>
        </p:txBody>
      </p:sp>
      <p:sp>
        <p:nvSpPr>
          <p:cNvPr id="1516547" name="Rectangle 3"/>
          <p:cNvSpPr>
            <a:spLocks noGrp="1" noChangeArrowheads="1"/>
          </p:cNvSpPr>
          <p:nvPr>
            <p:ph type="body" idx="1"/>
          </p:nvPr>
        </p:nvSpPr>
        <p:spPr>
          <a:xfrm>
            <a:off x="593725" y="1263650"/>
            <a:ext cx="8067675" cy="3835400"/>
          </a:xfrm>
        </p:spPr>
        <p:txBody>
          <a:bodyPr>
            <a:normAutofit lnSpcReduction="10000"/>
          </a:bodyPr>
          <a:lstStyle/>
          <a:p>
            <a:r>
              <a:rPr lang="en-US" sz="2800">
                <a:uFillTx/>
              </a:rPr>
              <a:t>Can compute conditional probabilities by enumerating over joint distribution via: </a:t>
            </a:r>
          </a:p>
          <a:p>
            <a:pPr>
              <a:buFont typeface="Wingdings" charset="2"/>
              <a:buNone/>
            </a:pPr>
            <a:r>
              <a:rPr lang="en-US" sz="2800">
                <a:uFillTx/>
              </a:rPr>
              <a:t>	</a:t>
            </a:r>
            <a:r>
              <a:rPr lang="en-US" sz="2800" err="1">
                <a:uFillTx/>
              </a:rPr>
              <a:t>P(</a:t>
            </a:r>
            <a:r>
              <a:rPr lang="en-US" sz="2800" i="1" err="1">
                <a:uFillTx/>
              </a:rPr>
              <a:t>a</a:t>
            </a:r>
            <a:r>
              <a:rPr lang="en-US" sz="2800">
                <a:uFillTx/>
              </a:rPr>
              <a:t> | </a:t>
            </a:r>
            <a:r>
              <a:rPr lang="en-US" sz="2800" i="1" err="1">
                <a:uFillTx/>
              </a:rPr>
              <a:t>b</a:t>
            </a:r>
            <a:r>
              <a:rPr lang="en-US" sz="2800">
                <a:uFillTx/>
              </a:rPr>
              <a:t>) = </a:t>
            </a:r>
            <a:r>
              <a:rPr lang="en-US" sz="2800" err="1">
                <a:uFillTx/>
              </a:rPr>
              <a:t>P(</a:t>
            </a:r>
            <a:r>
              <a:rPr lang="en-US" sz="2800" i="1" err="1">
                <a:uFillTx/>
              </a:rPr>
              <a:t>a</a:t>
            </a:r>
            <a:r>
              <a:rPr lang="en-US" sz="2800">
                <a:uFillTx/>
              </a:rPr>
              <a:t> </a:t>
            </a:r>
            <a:r>
              <a:rPr lang="en-US" sz="2800" err="1">
                <a:uFillTx/>
                <a:sym typeface="Symbol" charset="2"/>
              </a:rPr>
              <a:t></a:t>
            </a:r>
            <a:r>
              <a:rPr lang="en-US" sz="2800">
                <a:uFillTx/>
              </a:rPr>
              <a:t> </a:t>
            </a:r>
            <a:r>
              <a:rPr lang="en-US" sz="2800" i="1" err="1">
                <a:uFillTx/>
              </a:rPr>
              <a:t>b</a:t>
            </a:r>
            <a:r>
              <a:rPr lang="en-US" sz="2800">
                <a:uFillTx/>
              </a:rPr>
              <a:t>) / </a:t>
            </a:r>
            <a:r>
              <a:rPr lang="en-US" sz="2800" err="1">
                <a:uFillTx/>
              </a:rPr>
              <a:t>P(</a:t>
            </a:r>
            <a:r>
              <a:rPr lang="en-US" sz="2800" i="1" err="1">
                <a:uFillTx/>
              </a:rPr>
              <a:t>b</a:t>
            </a:r>
            <a:r>
              <a:rPr lang="en-US" sz="2800">
                <a:uFillTx/>
              </a:rPr>
              <a:t>)</a:t>
            </a:r>
          </a:p>
          <a:p>
            <a:pPr lvl="1"/>
            <a:r>
              <a:rPr lang="en-US" sz="2400" err="1">
                <a:uFillTx/>
              </a:rPr>
              <a:t>P(cavity</a:t>
            </a:r>
            <a:r>
              <a:rPr lang="en-US" sz="2400">
                <a:uFillTx/>
              </a:rPr>
              <a:t> | toothache)</a:t>
            </a:r>
          </a:p>
          <a:p>
            <a:pPr lvl="2">
              <a:buFont typeface="Wingdings" charset="2"/>
              <a:buNone/>
            </a:pPr>
            <a:r>
              <a:rPr lang="en-US" sz="2000">
                <a:uFillTx/>
              </a:rPr>
              <a:t>= </a:t>
            </a:r>
            <a:r>
              <a:rPr lang="en-US" sz="2000" err="1">
                <a:solidFill>
                  <a:schemeClr val="accent1"/>
                </a:solidFill>
                <a:uFillTx/>
              </a:rPr>
              <a:t>P(cavity</a:t>
            </a:r>
            <a:r>
              <a:rPr lang="en-US" sz="2000">
                <a:solidFill>
                  <a:schemeClr val="accent1"/>
                </a:solidFill>
                <a:uFillTx/>
              </a:rPr>
              <a:t> </a:t>
            </a:r>
            <a:r>
              <a:rPr lang="en-US" sz="2000" err="1">
                <a:solidFill>
                  <a:schemeClr val="accent1"/>
                </a:solidFill>
                <a:uFillTx/>
                <a:sym typeface="Symbol" charset="2"/>
              </a:rPr>
              <a:t></a:t>
            </a:r>
            <a:r>
              <a:rPr lang="en-US" sz="2000">
                <a:solidFill>
                  <a:schemeClr val="accent1"/>
                </a:solidFill>
                <a:uFillTx/>
                <a:sym typeface="Symbol" charset="2"/>
              </a:rPr>
              <a:t> toothache)</a:t>
            </a:r>
            <a:r>
              <a:rPr lang="en-US" sz="2000">
                <a:uFillTx/>
                <a:sym typeface="Symbol" charset="2"/>
              </a:rPr>
              <a:t>/</a:t>
            </a:r>
            <a:r>
              <a:rPr lang="en-US" sz="2000" err="1">
                <a:solidFill>
                  <a:schemeClr val="hlink"/>
                </a:solidFill>
                <a:uFillTx/>
                <a:sym typeface="Symbol" charset="2"/>
              </a:rPr>
              <a:t>P(toothache</a:t>
            </a:r>
            <a:r>
              <a:rPr lang="en-US" sz="2000">
                <a:solidFill>
                  <a:schemeClr val="hlink"/>
                </a:solidFill>
                <a:uFillTx/>
                <a:sym typeface="Symbol" charset="2"/>
              </a:rPr>
              <a:t>)</a:t>
            </a:r>
            <a:endParaRPr lang="en-US" sz="2000">
              <a:uFillTx/>
              <a:sym typeface="Symbol" charset="2"/>
            </a:endParaRPr>
          </a:p>
          <a:p>
            <a:pPr lvl="2">
              <a:buFont typeface="Wingdings" charset="2"/>
              <a:buNone/>
            </a:pPr>
            <a:r>
              <a:rPr lang="en-US" sz="2000">
                <a:uFillTx/>
                <a:sym typeface="Symbol" charset="2"/>
              </a:rPr>
              <a:t>= </a:t>
            </a:r>
            <a:r>
              <a:rPr lang="en-US" sz="2000">
                <a:solidFill>
                  <a:schemeClr val="accent1"/>
                </a:solidFill>
                <a:uFillTx/>
                <a:sym typeface="Symbol" charset="2"/>
              </a:rPr>
              <a:t>(.108 + .012)</a:t>
            </a:r>
            <a:r>
              <a:rPr lang="en-US" sz="2000">
                <a:uFillTx/>
                <a:sym typeface="Symbol" charset="2"/>
              </a:rPr>
              <a:t>/</a:t>
            </a:r>
            <a:r>
              <a:rPr lang="en-US" sz="2000">
                <a:solidFill>
                  <a:schemeClr val="hlink"/>
                </a:solidFill>
                <a:uFillTx/>
                <a:sym typeface="Symbol" charset="2"/>
              </a:rPr>
              <a:t>(.108 + .012 + .016 + .064)</a:t>
            </a:r>
            <a:r>
              <a:rPr lang="en-US" sz="2000">
                <a:uFillTx/>
                <a:sym typeface="Symbol" charset="2"/>
              </a:rPr>
              <a:t> = </a:t>
            </a:r>
            <a:r>
              <a:rPr lang="en-US" sz="2000">
                <a:solidFill>
                  <a:schemeClr val="accent1"/>
                </a:solidFill>
                <a:uFillTx/>
                <a:sym typeface="Symbol" charset="2"/>
              </a:rPr>
              <a:t>.12</a:t>
            </a:r>
            <a:r>
              <a:rPr lang="en-US" sz="2000">
                <a:uFillTx/>
                <a:sym typeface="Symbol" charset="2"/>
              </a:rPr>
              <a:t>/</a:t>
            </a:r>
            <a:r>
              <a:rPr lang="en-US" sz="2000">
                <a:solidFill>
                  <a:schemeClr val="hlink"/>
                </a:solidFill>
                <a:uFillTx/>
                <a:sym typeface="Symbol" charset="2"/>
              </a:rPr>
              <a:t>.2</a:t>
            </a:r>
            <a:r>
              <a:rPr lang="en-US" sz="2000">
                <a:uFillTx/>
                <a:sym typeface="Symbol" charset="2"/>
              </a:rPr>
              <a:t> = .6</a:t>
            </a:r>
          </a:p>
          <a:p>
            <a:pPr lvl="1"/>
            <a:r>
              <a:rPr lang="en-US" sz="2400" err="1">
                <a:uFillTx/>
                <a:sym typeface="Symbol" charset="2"/>
              </a:rPr>
              <a:t>P(cavity</a:t>
            </a:r>
            <a:r>
              <a:rPr lang="en-US" sz="2400">
                <a:uFillTx/>
                <a:sym typeface="Symbol" charset="2"/>
              </a:rPr>
              <a:t> </a:t>
            </a:r>
            <a:r>
              <a:rPr lang="en-US" sz="2400">
                <a:uFillTx/>
              </a:rPr>
              <a:t>| toothache)</a:t>
            </a:r>
          </a:p>
          <a:p>
            <a:pPr lvl="2">
              <a:buFont typeface="Wingdings" charset="2"/>
              <a:buNone/>
            </a:pPr>
            <a:r>
              <a:rPr lang="en-US" sz="2000">
                <a:uFillTx/>
              </a:rPr>
              <a:t>= </a:t>
            </a:r>
            <a:r>
              <a:rPr lang="en-US" sz="2000" err="1">
                <a:solidFill>
                  <a:srgbClr val="008000"/>
                </a:solidFill>
                <a:uFillTx/>
              </a:rPr>
              <a:t>P(</a:t>
            </a:r>
            <a:r>
              <a:rPr lang="en-US" sz="2000" err="1">
                <a:solidFill>
                  <a:srgbClr val="008000"/>
                </a:solidFill>
                <a:uFillTx/>
                <a:sym typeface="Symbol" charset="2"/>
              </a:rPr>
              <a:t></a:t>
            </a:r>
            <a:r>
              <a:rPr lang="en-US" sz="2000" err="1">
                <a:solidFill>
                  <a:srgbClr val="008000"/>
                </a:solidFill>
                <a:uFillTx/>
              </a:rPr>
              <a:t>cavity</a:t>
            </a:r>
            <a:r>
              <a:rPr lang="en-US" sz="2000">
                <a:solidFill>
                  <a:srgbClr val="008000"/>
                </a:solidFill>
                <a:uFillTx/>
              </a:rPr>
              <a:t> </a:t>
            </a:r>
            <a:r>
              <a:rPr lang="en-US" sz="2000" err="1">
                <a:solidFill>
                  <a:srgbClr val="008000"/>
                </a:solidFill>
                <a:uFillTx/>
                <a:sym typeface="Symbol" charset="2"/>
              </a:rPr>
              <a:t></a:t>
            </a:r>
            <a:r>
              <a:rPr lang="en-US" sz="2000">
                <a:solidFill>
                  <a:srgbClr val="008000"/>
                </a:solidFill>
                <a:uFillTx/>
                <a:sym typeface="Symbol" charset="2"/>
              </a:rPr>
              <a:t> toothache)</a:t>
            </a:r>
            <a:r>
              <a:rPr lang="en-US" sz="2000">
                <a:uFillTx/>
                <a:sym typeface="Symbol" charset="2"/>
              </a:rPr>
              <a:t>/</a:t>
            </a:r>
            <a:r>
              <a:rPr lang="en-US" sz="2000" err="1">
                <a:solidFill>
                  <a:schemeClr val="hlink"/>
                </a:solidFill>
                <a:uFillTx/>
                <a:sym typeface="Symbol" charset="2"/>
              </a:rPr>
              <a:t>P(toothache</a:t>
            </a:r>
            <a:r>
              <a:rPr lang="en-US" sz="2000">
                <a:solidFill>
                  <a:schemeClr val="hlink"/>
                </a:solidFill>
                <a:uFillTx/>
                <a:sym typeface="Symbol" charset="2"/>
              </a:rPr>
              <a:t>)</a:t>
            </a:r>
            <a:endParaRPr lang="en-US" sz="2000">
              <a:uFillTx/>
              <a:sym typeface="Symbol" charset="2"/>
            </a:endParaRPr>
          </a:p>
          <a:p>
            <a:pPr lvl="2">
              <a:buFont typeface="Wingdings" charset="2"/>
              <a:buNone/>
            </a:pPr>
            <a:r>
              <a:rPr lang="en-US" sz="2000">
                <a:uFillTx/>
                <a:sym typeface="Symbol" charset="2"/>
              </a:rPr>
              <a:t>= </a:t>
            </a:r>
            <a:r>
              <a:rPr lang="en-US" sz="2000">
                <a:solidFill>
                  <a:srgbClr val="008000"/>
                </a:solidFill>
                <a:uFillTx/>
                <a:sym typeface="Symbol" charset="2"/>
              </a:rPr>
              <a:t>(.016 + .064)</a:t>
            </a:r>
            <a:r>
              <a:rPr lang="en-US" sz="2000">
                <a:uFillTx/>
                <a:sym typeface="Symbol" charset="2"/>
              </a:rPr>
              <a:t>/</a:t>
            </a:r>
            <a:r>
              <a:rPr lang="en-US" sz="2000">
                <a:solidFill>
                  <a:schemeClr val="hlink"/>
                </a:solidFill>
                <a:uFillTx/>
                <a:sym typeface="Symbol" charset="2"/>
              </a:rPr>
              <a:t>(.108 + .012 + .016 + .064)</a:t>
            </a:r>
            <a:r>
              <a:rPr lang="en-US" sz="2000">
                <a:uFillTx/>
                <a:sym typeface="Symbol" charset="2"/>
              </a:rPr>
              <a:t> = </a:t>
            </a:r>
            <a:r>
              <a:rPr lang="en-US" sz="2000">
                <a:solidFill>
                  <a:srgbClr val="008000"/>
                </a:solidFill>
                <a:uFillTx/>
                <a:sym typeface="Symbol" charset="2"/>
              </a:rPr>
              <a:t>.08</a:t>
            </a:r>
            <a:r>
              <a:rPr lang="en-US" sz="2000">
                <a:uFillTx/>
                <a:sym typeface="Symbol" charset="2"/>
              </a:rPr>
              <a:t>/</a:t>
            </a:r>
            <a:r>
              <a:rPr lang="en-US" sz="2000">
                <a:solidFill>
                  <a:schemeClr val="hlink"/>
                </a:solidFill>
                <a:uFillTx/>
                <a:sym typeface="Symbol" charset="2"/>
              </a:rPr>
              <a:t>.2</a:t>
            </a:r>
            <a:r>
              <a:rPr lang="en-US" sz="2000">
                <a:uFillTx/>
                <a:sym typeface="Symbol" charset="2"/>
              </a:rPr>
              <a:t> = .4</a:t>
            </a:r>
          </a:p>
        </p:txBody>
      </p:sp>
      <p:pic>
        <p:nvPicPr>
          <p:cNvPr id="1516548" name="Picture 4" descr="dentist-joint"/>
          <p:cNvPicPr>
            <a:picLocks noChangeAspect="1" noChangeArrowheads="1"/>
          </p:cNvPicPr>
          <p:nvPr/>
        </p:nvPicPr>
        <p:blipFill>
          <a:blip r:embed="rId3"/>
          <a:srcRect/>
          <a:stretch>
            <a:fillRect/>
          </a:stretch>
        </p:blipFill>
        <p:spPr bwMode="auto">
          <a:xfrm>
            <a:off x="184150" y="5165725"/>
            <a:ext cx="3694113" cy="1487488"/>
          </a:xfrm>
          <a:prstGeom prst="rect">
            <a:avLst/>
          </a:prstGeom>
          <a:noFill/>
        </p:spPr>
      </p:pic>
      <p:sp>
        <p:nvSpPr>
          <p:cNvPr id="1516550" name="Rectangle 6"/>
          <p:cNvSpPr>
            <a:spLocks noChangeArrowheads="1"/>
          </p:cNvSpPr>
          <p:nvPr/>
        </p:nvSpPr>
        <p:spPr bwMode="auto">
          <a:xfrm>
            <a:off x="1042988" y="5902325"/>
            <a:ext cx="1400175" cy="360363"/>
          </a:xfrm>
          <a:prstGeom prst="rect">
            <a:avLst/>
          </a:prstGeom>
          <a:noFill/>
          <a:ln w="38100">
            <a:solidFill>
              <a:schemeClr val="accent1"/>
            </a:solidFill>
            <a:miter lim="800000"/>
          </a:ln>
        </p:spPr>
        <p:txBody>
          <a:bodyPr wrap="none" anchor="ctr">
            <a:prstTxWarp prst="textNoShape">
              <a:avLst/>
            </a:prstTxWarp>
          </a:bodyPr>
          <a:lstStyle/>
          <a:p>
            <a:endParaRPr lang="en-US">
              <a:uFillTx/>
            </a:endParaRPr>
          </a:p>
        </p:txBody>
      </p:sp>
      <p:sp>
        <p:nvSpPr>
          <p:cNvPr id="1516552" name="Rectangle 8"/>
          <p:cNvSpPr>
            <a:spLocks noChangeArrowheads="1"/>
          </p:cNvSpPr>
          <p:nvPr/>
        </p:nvSpPr>
        <p:spPr bwMode="auto">
          <a:xfrm>
            <a:off x="1042988" y="6240463"/>
            <a:ext cx="1400175" cy="360362"/>
          </a:xfrm>
          <a:prstGeom prst="rect">
            <a:avLst/>
          </a:prstGeom>
          <a:noFill/>
          <a:ln w="38100">
            <a:solidFill>
              <a:srgbClr val="008000"/>
            </a:solidFill>
            <a:miter lim="800000"/>
          </a:ln>
        </p:spPr>
        <p:txBody>
          <a:bodyPr wrap="none" anchor="ctr">
            <a:prstTxWarp prst="textNoShape">
              <a:avLst/>
            </a:prstTxWarp>
          </a:bodyPr>
          <a:lstStyle/>
          <a:p>
            <a:endParaRPr lang="en-US">
              <a:uFillTx/>
            </a:endParaRPr>
          </a:p>
        </p:txBody>
      </p:sp>
      <p:sp>
        <p:nvSpPr>
          <p:cNvPr id="1516551" name="Rectangle 7"/>
          <p:cNvSpPr>
            <a:spLocks noChangeArrowheads="1"/>
          </p:cNvSpPr>
          <p:nvPr/>
        </p:nvSpPr>
        <p:spPr bwMode="auto">
          <a:xfrm>
            <a:off x="1047750" y="5895975"/>
            <a:ext cx="1395413" cy="703263"/>
          </a:xfrm>
          <a:prstGeom prst="rect">
            <a:avLst/>
          </a:prstGeom>
          <a:noFill/>
          <a:ln w="19050">
            <a:solidFill>
              <a:schemeClr val="hlink"/>
            </a:solidFill>
            <a:miter lim="800000"/>
          </a:ln>
        </p:spPr>
        <p:txBody>
          <a:bodyPr wrap="none" anchor="ctr">
            <a:prstTxWarp prst="textNoShape">
              <a:avLst/>
            </a:prstTxWarp>
          </a:bodyPr>
          <a:lstStyle/>
          <a:p>
            <a:endParaRPr lang="en-US">
              <a:uFillTx/>
            </a:endParaRPr>
          </a:p>
        </p:txBody>
      </p:sp>
      <p:sp>
        <p:nvSpPr>
          <p:cNvPr id="1516553" name="Text Box 9"/>
          <p:cNvSpPr txBox="1">
            <a:spLocks noChangeArrowheads="1"/>
          </p:cNvSpPr>
          <p:nvPr/>
        </p:nvSpPr>
        <p:spPr bwMode="auto">
          <a:xfrm>
            <a:off x="4056063" y="5091113"/>
            <a:ext cx="4933950" cy="1569660"/>
          </a:xfrm>
          <a:prstGeom prst="rect">
            <a:avLst/>
          </a:prstGeom>
          <a:noFill/>
          <a:ln w="9525">
            <a:noFill/>
            <a:miter lim="800000"/>
          </a:ln>
        </p:spPr>
        <p:txBody>
          <a:bodyPr>
            <a:prstTxWarp prst="textNoShape">
              <a:avLst/>
            </a:prstTxWarp>
            <a:spAutoFit/>
          </a:bodyPr>
          <a:lstStyle/>
          <a:p>
            <a:r>
              <a:rPr lang="en-US" sz="2400">
                <a:solidFill>
                  <a:schemeClr val="hlink"/>
                </a:solidFill>
                <a:uFillTx/>
              </a:rPr>
              <a:t>1/P(</a:t>
            </a:r>
            <a:r>
              <a:rPr lang="en-US" sz="2400" i="1">
                <a:solidFill>
                  <a:schemeClr val="hlink"/>
                </a:solidFill>
                <a:uFillTx/>
              </a:rPr>
              <a:t>toothache</a:t>
            </a:r>
            <a:r>
              <a:rPr lang="en-US" sz="2400">
                <a:solidFill>
                  <a:schemeClr val="hlink"/>
                </a:solidFill>
                <a:uFillTx/>
              </a:rPr>
              <a:t>) is the </a:t>
            </a:r>
            <a:r>
              <a:rPr lang="en-US" sz="2400" i="1">
                <a:solidFill>
                  <a:schemeClr val="hlink"/>
                </a:solidFill>
                <a:uFillTx/>
              </a:rPr>
              <a:t>normalization constant</a:t>
            </a:r>
            <a:r>
              <a:rPr lang="en-US" sz="2400">
                <a:solidFill>
                  <a:schemeClr val="hlink"/>
                </a:solidFill>
                <a:uFillTx/>
              </a:rPr>
              <a:t> (</a:t>
            </a:r>
            <a:r>
              <a:rPr lang="en-US" sz="2400" i="1" err="1">
                <a:solidFill>
                  <a:schemeClr val="hlink"/>
                </a:solidFill>
                <a:uFillTx/>
                <a:sym typeface="Symbol" charset="2"/>
              </a:rPr>
              <a:t></a:t>
            </a:r>
            <a:r>
              <a:rPr lang="en-US" sz="2400">
                <a:solidFill>
                  <a:schemeClr val="hlink"/>
                </a:solidFill>
                <a:uFillTx/>
              </a:rPr>
              <a:t>) for the distribution</a:t>
            </a:r>
          </a:p>
          <a:p>
            <a:r>
              <a:rPr lang="en-US" sz="2400" b="1" err="1">
                <a:solidFill>
                  <a:schemeClr val="hlink"/>
                </a:solidFill>
                <a:uFillTx/>
              </a:rPr>
              <a:t>P</a:t>
            </a:r>
            <a:r>
              <a:rPr lang="en-US" sz="2400" err="1">
                <a:solidFill>
                  <a:schemeClr val="hlink"/>
                </a:solidFill>
                <a:uFillTx/>
              </a:rPr>
              <a:t>(</a:t>
            </a:r>
            <a:r>
              <a:rPr lang="en-US" sz="2400" i="1" err="1">
                <a:solidFill>
                  <a:schemeClr val="hlink"/>
                </a:solidFill>
                <a:uFillTx/>
              </a:rPr>
              <a:t>Cavity</a:t>
            </a:r>
            <a:r>
              <a:rPr lang="en-US" sz="2400">
                <a:solidFill>
                  <a:schemeClr val="hlink"/>
                </a:solidFill>
                <a:uFillTx/>
              </a:rPr>
              <a:t> | </a:t>
            </a:r>
            <a:r>
              <a:rPr lang="en-US" sz="2400" i="1">
                <a:solidFill>
                  <a:schemeClr val="hlink"/>
                </a:solidFill>
                <a:uFillTx/>
              </a:rPr>
              <a:t>toothache</a:t>
            </a:r>
            <a:r>
              <a:rPr lang="en-US" sz="2400">
                <a:solidFill>
                  <a:schemeClr val="hlink"/>
                </a:solidFill>
                <a:uFillTx/>
              </a:rPr>
              <a:t>)</a:t>
            </a:r>
          </a:p>
          <a:p>
            <a:pPr lvl="1">
              <a:buFontTx/>
              <a:buChar char="•"/>
            </a:pPr>
            <a:r>
              <a:rPr lang="en-US" sz="2400">
                <a:solidFill>
                  <a:schemeClr val="hlink"/>
                </a:solidFill>
                <a:uFillTx/>
              </a:rPr>
              <a:t> Ensures it sums to 1</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165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165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15165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1654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51654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516547">
                                            <p:txEl>
                                              <p:pRg st="4" end="4"/>
                                            </p:txEl>
                                          </p:spTgt>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499"/>
                                          </p:stCondLst>
                                        </p:cTn>
                                        <p:tgtEl>
                                          <p:spTgt spid="1516551"/>
                                        </p:tgtEl>
                                        <p:attrNameLst>
                                          <p:attrName>style.visibility</p:attrName>
                                        </p:attrNameLst>
                                      </p:cBhvr>
                                      <p:to>
                                        <p:strVal val="visible"/>
                                      </p:to>
                                    </p:set>
                                  </p:childTnLst>
                                </p:cTn>
                              </p:par>
                            </p:childTnLst>
                          </p:cTn>
                        </p:par>
                        <p:par>
                          <p:cTn id="28" fill="hold">
                            <p:stCondLst>
                              <p:cond delay="1000"/>
                            </p:stCondLst>
                            <p:childTnLst>
                              <p:par>
                                <p:cTn id="29" presetID="1" presetClass="entr" presetSubtype="0" fill="hold" grpId="0" nodeType="afterEffect">
                                  <p:stCondLst>
                                    <p:cond delay="0"/>
                                  </p:stCondLst>
                                  <p:childTnLst>
                                    <p:set>
                                      <p:cBhvr>
                                        <p:cTn id="30" dur="1" fill="hold">
                                          <p:stCondLst>
                                            <p:cond delay="499"/>
                                          </p:stCondLst>
                                        </p:cTn>
                                        <p:tgtEl>
                                          <p:spTgt spid="15165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516551"/>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516550"/>
                                        </p:tgtEl>
                                        <p:attrNameLst>
                                          <p:attrName>style.visibility</p:attrName>
                                        </p:attrNameLst>
                                      </p:cBhvr>
                                      <p:to>
                                        <p:strVal val="hidden"/>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499"/>
                                          </p:stCondLst>
                                        </p:cTn>
                                        <p:tgtEl>
                                          <p:spTgt spid="1516547">
                                            <p:txEl>
                                              <p:pRg st="5" end="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1516547">
                                            <p:txEl>
                                              <p:pRg st="6" end="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1516547">
                                            <p:txEl>
                                              <p:pRg st="7" end="7"/>
                                            </p:txEl>
                                          </p:spTgt>
                                        </p:tgtEl>
                                        <p:attrNameLst>
                                          <p:attrName>style.visibility</p:attrName>
                                        </p:attrNameLst>
                                      </p:cBhvr>
                                      <p:to>
                                        <p:strVal val="visible"/>
                                      </p:to>
                                    </p:set>
                                  </p:childTnLst>
                                </p:cTn>
                              </p:par>
                            </p:childTnLst>
                          </p:cTn>
                        </p:par>
                        <p:par>
                          <p:cTn id="48" fill="hold">
                            <p:stCondLst>
                              <p:cond delay="500"/>
                            </p:stCondLst>
                            <p:childTnLst>
                              <p:par>
                                <p:cTn id="49" presetID="1" presetClass="entr" presetSubtype="0" fill="hold" grpId="2" nodeType="afterEffect">
                                  <p:stCondLst>
                                    <p:cond delay="0"/>
                                  </p:stCondLst>
                                  <p:childTnLst>
                                    <p:set>
                                      <p:cBhvr>
                                        <p:cTn id="50" dur="1" fill="hold">
                                          <p:stCondLst>
                                            <p:cond delay="0"/>
                                          </p:stCondLst>
                                        </p:cTn>
                                        <p:tgtEl>
                                          <p:spTgt spid="1516551"/>
                                        </p:tgtEl>
                                        <p:attrNameLst>
                                          <p:attrName>style.visibility</p:attrName>
                                        </p:attrNameLst>
                                      </p:cBhvr>
                                      <p:to>
                                        <p:strVal val="visible"/>
                                      </p:to>
                                    </p:set>
                                  </p:childTnLst>
                                </p:cTn>
                              </p:par>
                            </p:childTnLst>
                          </p:cTn>
                        </p:par>
                        <p:par>
                          <p:cTn id="51" fill="hold">
                            <p:stCondLst>
                              <p:cond delay="500"/>
                            </p:stCondLst>
                            <p:childTnLst>
                              <p:par>
                                <p:cTn id="52" presetID="1" presetClass="entr" presetSubtype="0" fill="hold" grpId="0" nodeType="afterEffect">
                                  <p:stCondLst>
                                    <p:cond delay="0"/>
                                  </p:stCondLst>
                                  <p:childTnLst>
                                    <p:set>
                                      <p:cBhvr>
                                        <p:cTn id="53" dur="1" fill="hold">
                                          <p:stCondLst>
                                            <p:cond delay="499"/>
                                          </p:stCondLst>
                                        </p:cTn>
                                        <p:tgtEl>
                                          <p:spTgt spid="151655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1516553">
                                            <p:txEl>
                                              <p:pRg st="0" end="0"/>
                                            </p:txEl>
                                          </p:spTgt>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499"/>
                                          </p:stCondLst>
                                        </p:cTn>
                                        <p:tgtEl>
                                          <p:spTgt spid="1516553">
                                            <p:txEl>
                                              <p:pRg st="1" end="1"/>
                                            </p:txEl>
                                          </p:spTgt>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499"/>
                                          </p:stCondLst>
                                        </p:cTn>
                                        <p:tgtEl>
                                          <p:spTgt spid="151655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6547" grpId="0" build="p" autoUpdateAnimBg="0"/>
      <p:bldP spid="1516550" grpId="0" animBg="1"/>
      <p:bldP spid="1516550" grpId="1" animBg="1"/>
      <p:bldP spid="1516552" grpId="0" animBg="1"/>
      <p:bldP spid="1516551" grpId="0" animBg="1"/>
      <p:bldP spid="1516551" grpId="1" animBg="1"/>
      <p:bldP spid="1516551" grpId="2" animBg="1"/>
      <p:bldP spid="1516553"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B7AE01F6-B984-6B46-9299-B4D6A9AC5504}" type="slidenum">
              <a:rPr lang="en-US">
                <a:uFillTx/>
              </a:rPr>
              <a:pPr/>
              <a:t>34</a:t>
            </a:fld>
            <a:endParaRPr lang="en-US">
              <a:uFillTx/>
            </a:endParaRPr>
          </a:p>
        </p:txBody>
      </p:sp>
      <p:sp>
        <p:nvSpPr>
          <p:cNvPr id="1543170" name="Rectangle 2"/>
          <p:cNvSpPr>
            <a:spLocks noGrp="1" noChangeArrowheads="1"/>
          </p:cNvSpPr>
          <p:nvPr>
            <p:ph type="title"/>
          </p:nvPr>
        </p:nvSpPr>
        <p:spPr>
          <a:xfrm>
            <a:off x="381318" y="-50673"/>
            <a:ext cx="8639175" cy="1143000"/>
          </a:xfrm>
        </p:spPr>
        <p:txBody>
          <a:bodyPr>
            <a:normAutofit/>
          </a:bodyPr>
          <a:lstStyle/>
          <a:p>
            <a:pPr>
              <a:lnSpc>
                <a:spcPct val="90000"/>
              </a:lnSpc>
            </a:pPr>
            <a:r>
              <a:rPr lang="en-US" sz="3200" dirty="0">
                <a:uFillTx/>
              </a:rPr>
              <a:t>Inference w/ Conditional Probabilities</a:t>
            </a:r>
          </a:p>
        </p:txBody>
      </p:sp>
      <p:sp>
        <p:nvSpPr>
          <p:cNvPr id="1543171" name="Rectangle 3"/>
          <p:cNvSpPr>
            <a:spLocks noGrp="1" noChangeArrowheads="1"/>
          </p:cNvSpPr>
          <p:nvPr>
            <p:ph type="body" idx="1"/>
          </p:nvPr>
        </p:nvSpPr>
        <p:spPr>
          <a:xfrm>
            <a:off x="593725" y="1227106"/>
            <a:ext cx="8067675" cy="3835400"/>
          </a:xfrm>
        </p:spPr>
        <p:txBody>
          <a:bodyPr>
            <a:normAutofit lnSpcReduction="10000"/>
          </a:bodyPr>
          <a:lstStyle/>
          <a:p>
            <a:r>
              <a:rPr lang="en-US" sz="2800">
                <a:uFillTx/>
              </a:rPr>
              <a:t>Can compute conditional probabilities by enumerating over joint distribution via: </a:t>
            </a:r>
          </a:p>
          <a:p>
            <a:pPr>
              <a:buFont typeface="Wingdings" charset="2"/>
              <a:buNone/>
            </a:pPr>
            <a:r>
              <a:rPr lang="en-US" sz="2800">
                <a:uFillTx/>
              </a:rPr>
              <a:t>	P(</a:t>
            </a:r>
            <a:r>
              <a:rPr lang="en-US" sz="2800" i="1">
                <a:uFillTx/>
              </a:rPr>
              <a:t>a</a:t>
            </a:r>
            <a:r>
              <a:rPr lang="en-US" sz="2800">
                <a:uFillTx/>
              </a:rPr>
              <a:t> | </a:t>
            </a:r>
            <a:r>
              <a:rPr lang="en-US" sz="2800" i="1">
                <a:uFillTx/>
              </a:rPr>
              <a:t>b</a:t>
            </a:r>
            <a:r>
              <a:rPr lang="en-US" sz="2800">
                <a:uFillTx/>
              </a:rPr>
              <a:t>) = P(</a:t>
            </a:r>
            <a:r>
              <a:rPr lang="en-US" sz="2800" i="1">
                <a:uFillTx/>
              </a:rPr>
              <a:t>a</a:t>
            </a:r>
            <a:r>
              <a:rPr lang="en-US" sz="2800">
                <a:uFillTx/>
              </a:rPr>
              <a:t> </a:t>
            </a:r>
            <a:r>
              <a:rPr lang="en-US" sz="2800">
                <a:uFillTx/>
                <a:sym typeface="Symbol" charset="2"/>
              </a:rPr>
              <a:t></a:t>
            </a:r>
            <a:r>
              <a:rPr lang="en-US" sz="2800">
                <a:uFillTx/>
              </a:rPr>
              <a:t> </a:t>
            </a:r>
            <a:r>
              <a:rPr lang="en-US" sz="2800" i="1">
                <a:uFillTx/>
              </a:rPr>
              <a:t>b</a:t>
            </a:r>
            <a:r>
              <a:rPr lang="en-US" sz="2800">
                <a:uFillTx/>
              </a:rPr>
              <a:t>) / P(</a:t>
            </a:r>
            <a:r>
              <a:rPr lang="en-US" sz="2800" i="1">
                <a:uFillTx/>
              </a:rPr>
              <a:t>b</a:t>
            </a:r>
            <a:r>
              <a:rPr lang="en-US" sz="2800">
                <a:uFillTx/>
              </a:rPr>
              <a:t>)</a:t>
            </a:r>
          </a:p>
          <a:p>
            <a:pPr lvl="1"/>
            <a:r>
              <a:rPr lang="en-US" sz="2400">
                <a:uFillTx/>
              </a:rPr>
              <a:t>P(cavity | toothache)</a:t>
            </a:r>
          </a:p>
          <a:p>
            <a:pPr lvl="2">
              <a:buFont typeface="Wingdings" charset="2"/>
              <a:buNone/>
            </a:pPr>
            <a:r>
              <a:rPr lang="en-US" sz="2000">
                <a:uFillTx/>
              </a:rPr>
              <a:t>= </a:t>
            </a:r>
            <a:r>
              <a:rPr lang="en-US" sz="2000">
                <a:solidFill>
                  <a:schemeClr val="accent1"/>
                </a:solidFill>
                <a:uFillTx/>
              </a:rPr>
              <a:t>P(cavity </a:t>
            </a:r>
            <a:r>
              <a:rPr lang="en-US" sz="2000">
                <a:solidFill>
                  <a:schemeClr val="accent1"/>
                </a:solidFill>
                <a:uFillTx/>
                <a:sym typeface="Symbol" charset="2"/>
              </a:rPr>
              <a:t> toothache)</a:t>
            </a:r>
            <a:r>
              <a:rPr lang="en-US" sz="2000">
                <a:uFillTx/>
                <a:sym typeface="Symbol" charset="2"/>
              </a:rPr>
              <a:t>/</a:t>
            </a:r>
            <a:r>
              <a:rPr lang="en-US" sz="2000">
                <a:solidFill>
                  <a:schemeClr val="hlink"/>
                </a:solidFill>
                <a:uFillTx/>
                <a:sym typeface="Symbol" charset="2"/>
              </a:rPr>
              <a:t>P(toothache)</a:t>
            </a:r>
            <a:endParaRPr lang="en-US" sz="2000">
              <a:uFillTx/>
              <a:sym typeface="Symbol" charset="2"/>
            </a:endParaRPr>
          </a:p>
          <a:p>
            <a:pPr lvl="2">
              <a:buFont typeface="Wingdings" charset="2"/>
              <a:buNone/>
            </a:pPr>
            <a:r>
              <a:rPr lang="en-US" sz="2000">
                <a:uFillTx/>
                <a:sym typeface="Symbol" charset="2"/>
              </a:rPr>
              <a:t>= </a:t>
            </a:r>
            <a:r>
              <a:rPr lang="en-US" sz="2000">
                <a:solidFill>
                  <a:schemeClr val="accent1"/>
                </a:solidFill>
                <a:uFillTx/>
                <a:sym typeface="Symbol" charset="2"/>
              </a:rPr>
              <a:t>(.108 + .012)</a:t>
            </a:r>
            <a:r>
              <a:rPr lang="en-US" sz="2000">
                <a:uFillTx/>
                <a:sym typeface="Symbol" charset="2"/>
              </a:rPr>
              <a:t>/</a:t>
            </a:r>
            <a:r>
              <a:rPr lang="en-US" sz="2000">
                <a:solidFill>
                  <a:schemeClr val="hlink"/>
                </a:solidFill>
                <a:uFillTx/>
                <a:sym typeface="Symbol" charset="2"/>
              </a:rPr>
              <a:t>(.108 + .012 + .016 + .064)</a:t>
            </a:r>
            <a:r>
              <a:rPr lang="en-US" sz="2000">
                <a:uFillTx/>
                <a:sym typeface="Symbol" charset="2"/>
              </a:rPr>
              <a:t> = </a:t>
            </a:r>
            <a:r>
              <a:rPr lang="en-US" sz="2000">
                <a:solidFill>
                  <a:schemeClr val="accent1"/>
                </a:solidFill>
                <a:uFillTx/>
                <a:sym typeface="Symbol" charset="2"/>
              </a:rPr>
              <a:t>.12</a:t>
            </a:r>
            <a:r>
              <a:rPr lang="en-US" sz="2000">
                <a:uFillTx/>
                <a:sym typeface="Symbol" charset="2"/>
              </a:rPr>
              <a:t>/</a:t>
            </a:r>
            <a:r>
              <a:rPr lang="en-US" sz="2000">
                <a:solidFill>
                  <a:schemeClr val="hlink"/>
                </a:solidFill>
                <a:uFillTx/>
                <a:sym typeface="Symbol" charset="2"/>
              </a:rPr>
              <a:t>.2</a:t>
            </a:r>
            <a:r>
              <a:rPr lang="en-US" sz="2000">
                <a:uFillTx/>
                <a:sym typeface="Symbol" charset="2"/>
              </a:rPr>
              <a:t> = .6</a:t>
            </a:r>
          </a:p>
          <a:p>
            <a:pPr lvl="1"/>
            <a:r>
              <a:rPr lang="en-US" sz="2400">
                <a:uFillTx/>
                <a:sym typeface="Symbol" charset="2"/>
              </a:rPr>
              <a:t>P(cavity </a:t>
            </a:r>
            <a:r>
              <a:rPr lang="en-US" sz="2400">
                <a:uFillTx/>
              </a:rPr>
              <a:t>| toothache)</a:t>
            </a:r>
          </a:p>
          <a:p>
            <a:pPr lvl="2">
              <a:buFont typeface="Wingdings" charset="2"/>
              <a:buNone/>
            </a:pPr>
            <a:r>
              <a:rPr lang="en-US" sz="2000">
                <a:uFillTx/>
              </a:rPr>
              <a:t>= </a:t>
            </a:r>
            <a:r>
              <a:rPr lang="en-US" sz="2000">
                <a:solidFill>
                  <a:schemeClr val="folHlink"/>
                </a:solidFill>
                <a:uFillTx/>
              </a:rPr>
              <a:t>P(</a:t>
            </a:r>
            <a:r>
              <a:rPr lang="en-US" sz="2000">
                <a:solidFill>
                  <a:schemeClr val="folHlink"/>
                </a:solidFill>
                <a:uFillTx/>
                <a:sym typeface="Symbol" charset="2"/>
              </a:rPr>
              <a:t></a:t>
            </a:r>
            <a:r>
              <a:rPr lang="en-US" sz="2000">
                <a:solidFill>
                  <a:schemeClr val="folHlink"/>
                </a:solidFill>
                <a:uFillTx/>
              </a:rPr>
              <a:t>cavity </a:t>
            </a:r>
            <a:r>
              <a:rPr lang="en-US" sz="2000">
                <a:solidFill>
                  <a:schemeClr val="folHlink"/>
                </a:solidFill>
                <a:uFillTx/>
                <a:sym typeface="Symbol" charset="2"/>
              </a:rPr>
              <a:t> toothache)</a:t>
            </a:r>
            <a:r>
              <a:rPr lang="en-US" sz="2000">
                <a:uFillTx/>
                <a:sym typeface="Symbol" charset="2"/>
              </a:rPr>
              <a:t>/</a:t>
            </a:r>
            <a:r>
              <a:rPr lang="en-US" sz="2000">
                <a:solidFill>
                  <a:schemeClr val="hlink"/>
                </a:solidFill>
                <a:uFillTx/>
                <a:sym typeface="Symbol" charset="2"/>
              </a:rPr>
              <a:t>P(toothache)</a:t>
            </a:r>
            <a:endParaRPr lang="en-US" sz="2000">
              <a:uFillTx/>
              <a:sym typeface="Symbol" charset="2"/>
            </a:endParaRPr>
          </a:p>
          <a:p>
            <a:pPr lvl="2">
              <a:buFont typeface="Wingdings" charset="2"/>
              <a:buNone/>
            </a:pPr>
            <a:r>
              <a:rPr lang="en-US" sz="2000">
                <a:uFillTx/>
                <a:sym typeface="Symbol" charset="2"/>
              </a:rPr>
              <a:t>= </a:t>
            </a:r>
            <a:r>
              <a:rPr lang="en-US" sz="2000">
                <a:solidFill>
                  <a:schemeClr val="folHlink"/>
                </a:solidFill>
                <a:uFillTx/>
                <a:sym typeface="Symbol" charset="2"/>
              </a:rPr>
              <a:t>(.016 + .064)</a:t>
            </a:r>
            <a:r>
              <a:rPr lang="en-US" sz="2000">
                <a:uFillTx/>
                <a:sym typeface="Symbol" charset="2"/>
              </a:rPr>
              <a:t>/</a:t>
            </a:r>
            <a:r>
              <a:rPr lang="en-US" sz="2000">
                <a:solidFill>
                  <a:schemeClr val="hlink"/>
                </a:solidFill>
                <a:uFillTx/>
                <a:sym typeface="Symbol" charset="2"/>
              </a:rPr>
              <a:t>(.108 + .012 + .016 + .064)</a:t>
            </a:r>
            <a:r>
              <a:rPr lang="en-US" sz="2000">
                <a:uFillTx/>
                <a:sym typeface="Symbol" charset="2"/>
              </a:rPr>
              <a:t> = </a:t>
            </a:r>
            <a:r>
              <a:rPr lang="en-US" sz="2000">
                <a:solidFill>
                  <a:schemeClr val="folHlink"/>
                </a:solidFill>
                <a:uFillTx/>
                <a:sym typeface="Symbol" charset="2"/>
              </a:rPr>
              <a:t>.08</a:t>
            </a:r>
            <a:r>
              <a:rPr lang="en-US" sz="2000">
                <a:uFillTx/>
                <a:sym typeface="Symbol" charset="2"/>
              </a:rPr>
              <a:t>/</a:t>
            </a:r>
            <a:r>
              <a:rPr lang="en-US" sz="2000">
                <a:solidFill>
                  <a:schemeClr val="hlink"/>
                </a:solidFill>
                <a:uFillTx/>
                <a:sym typeface="Symbol" charset="2"/>
              </a:rPr>
              <a:t>.2</a:t>
            </a:r>
            <a:r>
              <a:rPr lang="en-US" sz="2000">
                <a:uFillTx/>
                <a:sym typeface="Symbol" charset="2"/>
              </a:rPr>
              <a:t> = .4</a:t>
            </a:r>
          </a:p>
        </p:txBody>
      </p:sp>
      <p:pic>
        <p:nvPicPr>
          <p:cNvPr id="1543172" name="Picture 4" descr="dentist-joint"/>
          <p:cNvPicPr>
            <a:picLocks noChangeAspect="1" noChangeArrowheads="1"/>
          </p:cNvPicPr>
          <p:nvPr/>
        </p:nvPicPr>
        <p:blipFill>
          <a:blip r:embed="rId3"/>
          <a:srcRect/>
          <a:stretch>
            <a:fillRect/>
          </a:stretch>
        </p:blipFill>
        <p:spPr bwMode="auto">
          <a:xfrm>
            <a:off x="184150" y="5165725"/>
            <a:ext cx="3694113" cy="1487488"/>
          </a:xfrm>
          <a:prstGeom prst="rect">
            <a:avLst/>
          </a:prstGeom>
          <a:noFill/>
        </p:spPr>
      </p:pic>
      <p:sp>
        <p:nvSpPr>
          <p:cNvPr id="1543173" name="Rectangle 5"/>
          <p:cNvSpPr>
            <a:spLocks noChangeArrowheads="1"/>
          </p:cNvSpPr>
          <p:nvPr/>
        </p:nvSpPr>
        <p:spPr bwMode="auto">
          <a:xfrm>
            <a:off x="1042988" y="5902325"/>
            <a:ext cx="1400175" cy="360363"/>
          </a:xfrm>
          <a:prstGeom prst="rect">
            <a:avLst/>
          </a:prstGeom>
          <a:noFill/>
          <a:ln w="38100">
            <a:solidFill>
              <a:schemeClr val="accent1"/>
            </a:solidFill>
            <a:miter lim="800000"/>
          </a:ln>
        </p:spPr>
        <p:txBody>
          <a:bodyPr wrap="none" anchor="ctr">
            <a:prstTxWarp prst="textNoShape">
              <a:avLst/>
            </a:prstTxWarp>
          </a:bodyPr>
          <a:lstStyle/>
          <a:p>
            <a:endParaRPr lang="en-US">
              <a:uFillTx/>
            </a:endParaRPr>
          </a:p>
        </p:txBody>
      </p:sp>
      <p:sp>
        <p:nvSpPr>
          <p:cNvPr id="1543174" name="Rectangle 6"/>
          <p:cNvSpPr>
            <a:spLocks noChangeArrowheads="1"/>
          </p:cNvSpPr>
          <p:nvPr/>
        </p:nvSpPr>
        <p:spPr bwMode="auto">
          <a:xfrm>
            <a:off x="1042988" y="6240463"/>
            <a:ext cx="1400175" cy="360362"/>
          </a:xfrm>
          <a:prstGeom prst="rect">
            <a:avLst/>
          </a:prstGeom>
          <a:noFill/>
          <a:ln w="38100">
            <a:solidFill>
              <a:schemeClr val="folHlink"/>
            </a:solidFill>
            <a:miter lim="800000"/>
          </a:ln>
        </p:spPr>
        <p:txBody>
          <a:bodyPr wrap="none" anchor="ctr">
            <a:prstTxWarp prst="textNoShape">
              <a:avLst/>
            </a:prstTxWarp>
          </a:bodyPr>
          <a:lstStyle/>
          <a:p>
            <a:endParaRPr lang="en-US">
              <a:uFillTx/>
            </a:endParaRPr>
          </a:p>
        </p:txBody>
      </p:sp>
      <p:sp>
        <p:nvSpPr>
          <p:cNvPr id="1543175" name="Rectangle 7"/>
          <p:cNvSpPr>
            <a:spLocks noChangeArrowheads="1"/>
          </p:cNvSpPr>
          <p:nvPr/>
        </p:nvSpPr>
        <p:spPr bwMode="auto">
          <a:xfrm>
            <a:off x="1047750" y="5895975"/>
            <a:ext cx="1395413" cy="703263"/>
          </a:xfrm>
          <a:prstGeom prst="rect">
            <a:avLst/>
          </a:prstGeom>
          <a:noFill/>
          <a:ln w="19050">
            <a:solidFill>
              <a:schemeClr val="hlink"/>
            </a:solidFill>
            <a:miter lim="800000"/>
          </a:ln>
        </p:spPr>
        <p:txBody>
          <a:bodyPr wrap="none" anchor="ctr">
            <a:prstTxWarp prst="textNoShape">
              <a:avLst/>
            </a:prstTxWarp>
          </a:bodyPr>
          <a:lstStyle/>
          <a:p>
            <a:endParaRPr lang="en-US">
              <a:uFillTx/>
            </a:endParaRPr>
          </a:p>
        </p:txBody>
      </p:sp>
      <p:sp>
        <p:nvSpPr>
          <p:cNvPr id="1543176" name="Text Box 8"/>
          <p:cNvSpPr txBox="1">
            <a:spLocks noChangeArrowheads="1"/>
          </p:cNvSpPr>
          <p:nvPr/>
        </p:nvSpPr>
        <p:spPr bwMode="auto">
          <a:xfrm>
            <a:off x="4056063" y="5072841"/>
            <a:ext cx="4933950" cy="1552575"/>
          </a:xfrm>
          <a:prstGeom prst="rect">
            <a:avLst/>
          </a:prstGeom>
          <a:noFill/>
          <a:ln w="9525">
            <a:noFill/>
            <a:miter lim="800000"/>
          </a:ln>
        </p:spPr>
        <p:txBody>
          <a:bodyPr>
            <a:prstTxWarp prst="textNoShape">
              <a:avLst/>
            </a:prstTxWarp>
            <a:spAutoFit/>
          </a:bodyPr>
          <a:lstStyle/>
          <a:p>
            <a:r>
              <a:rPr lang="en-US" sz="2400">
                <a:solidFill>
                  <a:schemeClr val="hlink"/>
                </a:solidFill>
                <a:uFillTx/>
              </a:rPr>
              <a:t>1/P(</a:t>
            </a:r>
            <a:r>
              <a:rPr lang="en-US" sz="2400" i="1">
                <a:solidFill>
                  <a:schemeClr val="hlink"/>
                </a:solidFill>
                <a:uFillTx/>
              </a:rPr>
              <a:t>toothache</a:t>
            </a:r>
            <a:r>
              <a:rPr lang="en-US" sz="2400">
                <a:solidFill>
                  <a:schemeClr val="hlink"/>
                </a:solidFill>
                <a:uFillTx/>
              </a:rPr>
              <a:t>) is the </a:t>
            </a:r>
            <a:r>
              <a:rPr lang="en-US" sz="2400" i="1">
                <a:solidFill>
                  <a:schemeClr val="hlink"/>
                </a:solidFill>
                <a:uFillTx/>
              </a:rPr>
              <a:t>normalization constant</a:t>
            </a:r>
            <a:r>
              <a:rPr lang="en-US" sz="2400">
                <a:solidFill>
                  <a:schemeClr val="hlink"/>
                </a:solidFill>
                <a:uFillTx/>
              </a:rPr>
              <a:t> (</a:t>
            </a:r>
            <a:r>
              <a:rPr lang="en-US" sz="2400" i="1">
                <a:solidFill>
                  <a:schemeClr val="hlink"/>
                </a:solidFill>
                <a:uFillTx/>
                <a:sym typeface="Symbol" charset="2"/>
              </a:rPr>
              <a:t></a:t>
            </a:r>
            <a:r>
              <a:rPr lang="en-US" sz="2400">
                <a:solidFill>
                  <a:schemeClr val="hlink"/>
                </a:solidFill>
                <a:uFillTx/>
              </a:rPr>
              <a:t>) for the distribution </a:t>
            </a:r>
            <a:r>
              <a:rPr lang="en-US" sz="2400" b="1">
                <a:solidFill>
                  <a:schemeClr val="hlink"/>
                </a:solidFill>
                <a:uFillTx/>
              </a:rPr>
              <a:t>P</a:t>
            </a:r>
            <a:r>
              <a:rPr lang="en-US" sz="2400">
                <a:solidFill>
                  <a:schemeClr val="hlink"/>
                </a:solidFill>
                <a:uFillTx/>
              </a:rPr>
              <a:t>(</a:t>
            </a:r>
            <a:r>
              <a:rPr lang="en-US" sz="2400" i="1">
                <a:solidFill>
                  <a:schemeClr val="hlink"/>
                </a:solidFill>
                <a:uFillTx/>
              </a:rPr>
              <a:t>Cavity</a:t>
            </a:r>
            <a:r>
              <a:rPr lang="en-US" sz="2400">
                <a:solidFill>
                  <a:schemeClr val="hlink"/>
                </a:solidFill>
                <a:uFillTx/>
              </a:rPr>
              <a:t> | </a:t>
            </a:r>
            <a:r>
              <a:rPr lang="en-US" sz="2400" i="1">
                <a:solidFill>
                  <a:schemeClr val="hlink"/>
                </a:solidFill>
                <a:uFillTx/>
              </a:rPr>
              <a:t>toothache</a:t>
            </a:r>
            <a:r>
              <a:rPr lang="en-US" sz="2400">
                <a:solidFill>
                  <a:schemeClr val="hlink"/>
                </a:solidFill>
                <a:uFillTx/>
              </a:rPr>
              <a:t>)</a:t>
            </a:r>
          </a:p>
          <a:p>
            <a:pPr lvl="1">
              <a:buFontTx/>
              <a:buChar char="•"/>
            </a:pPr>
            <a:r>
              <a:rPr lang="en-US" sz="2400">
                <a:solidFill>
                  <a:schemeClr val="hlink"/>
                </a:solidFill>
                <a:uFillTx/>
              </a:rPr>
              <a:t> Ensures it sums to 1</a:t>
            </a:r>
          </a:p>
        </p:txBody>
      </p:sp>
    </p:spTree>
  </p:cSld>
  <p:clrMapOvr>
    <a:masterClrMapping/>
  </p:clrMapOvr>
  <p:transition xmlns:p14="http://schemas.microsoft.com/office/powerpoint/2010/mai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403923" cy="1371600"/>
          </a:xfrm>
        </p:spPr>
        <p:txBody>
          <a:bodyPr/>
          <a:lstStyle/>
          <a:p>
            <a:r>
              <a:rPr lang="en-US" dirty="0" smtClean="0">
                <a:solidFill>
                  <a:schemeClr val="accent2">
                    <a:lumMod val="60000"/>
                    <a:lumOff val="40000"/>
                  </a:schemeClr>
                </a:solidFill>
              </a:rPr>
              <a:t>Two Key Elements in </a:t>
            </a:r>
            <a:r>
              <a:rPr lang="en-US" dirty="0" smtClean="0">
                <a:solidFill>
                  <a:schemeClr val="accent2">
                    <a:lumMod val="60000"/>
                    <a:lumOff val="40000"/>
                  </a:schemeClr>
                </a:solidFill>
              </a:rPr>
              <a:t>Probability</a:t>
            </a:r>
            <a:br>
              <a:rPr lang="en-US" dirty="0" smtClean="0">
                <a:solidFill>
                  <a:schemeClr val="accent2">
                    <a:lumMod val="60000"/>
                    <a:lumOff val="40000"/>
                  </a:schemeClr>
                </a:solidFill>
              </a:rPr>
            </a:br>
            <a:r>
              <a:rPr lang="en-US" dirty="0" smtClean="0">
                <a:solidFill>
                  <a:schemeClr val="accent2">
                    <a:lumMod val="60000"/>
                    <a:lumOff val="40000"/>
                  </a:schemeClr>
                </a:solidFill>
              </a:rPr>
              <a:t>(Extra slide)</a:t>
            </a:r>
            <a:endParaRPr lang="en-US" dirty="0">
              <a:solidFill>
                <a:schemeClr val="accent2">
                  <a:lumMod val="60000"/>
                  <a:lumOff val="40000"/>
                </a:schemeClr>
              </a:solidFill>
            </a:endParaRPr>
          </a:p>
        </p:txBody>
      </p:sp>
      <p:sp>
        <p:nvSpPr>
          <p:cNvPr id="3" name="Content Placeholder 2"/>
          <p:cNvSpPr>
            <a:spLocks noGrp="1"/>
          </p:cNvSpPr>
          <p:nvPr>
            <p:ph idx="1"/>
          </p:nvPr>
        </p:nvSpPr>
        <p:spPr>
          <a:xfrm>
            <a:off x="963277" y="1752600"/>
            <a:ext cx="6809302" cy="4373563"/>
          </a:xfrm>
        </p:spPr>
        <p:txBody>
          <a:bodyPr>
            <a:normAutofit/>
          </a:bodyPr>
          <a:lstStyle/>
          <a:p>
            <a:r>
              <a:rPr lang="en-US" dirty="0" smtClean="0"/>
              <a:t>Probability Distribution Model</a:t>
            </a:r>
          </a:p>
          <a:p>
            <a:pPr lvl="1"/>
            <a:r>
              <a:rPr lang="en-US" dirty="0" smtClean="0"/>
              <a:t>Variables, Value assignments (possible worlds)</a:t>
            </a:r>
          </a:p>
          <a:p>
            <a:pPr lvl="1"/>
            <a:r>
              <a:rPr lang="en-US" dirty="0" smtClean="0"/>
              <a:t>Represented as a table or a graph </a:t>
            </a:r>
            <a:endParaRPr lang="en-US" dirty="0"/>
          </a:p>
          <a:p>
            <a:r>
              <a:rPr lang="en-US" dirty="0" smtClean="0"/>
              <a:t>Inferences can be made from the model</a:t>
            </a:r>
          </a:p>
          <a:p>
            <a:pPr lvl="1"/>
            <a:r>
              <a:rPr lang="en-US" dirty="0" smtClean="0"/>
              <a:t>(1) Sum </a:t>
            </a:r>
            <a:r>
              <a:rPr lang="en-US" dirty="0" smtClean="0"/>
              <a:t>rule</a:t>
            </a:r>
          </a:p>
          <a:p>
            <a:pPr lvl="1"/>
            <a:r>
              <a:rPr lang="en-US" dirty="0" smtClean="0"/>
              <a:t>(2) Product </a:t>
            </a:r>
            <a:r>
              <a:rPr lang="en-US" dirty="0" smtClean="0"/>
              <a:t>rule</a:t>
            </a:r>
          </a:p>
          <a:p>
            <a:pPr lvl="1"/>
            <a:r>
              <a:rPr lang="en-US" dirty="0" smtClean="0"/>
              <a:t>(3) Conditional</a:t>
            </a:r>
            <a:endParaRPr lang="en-US" dirty="0" smtClean="0"/>
          </a:p>
          <a:p>
            <a:pPr lvl="1"/>
            <a:r>
              <a:rPr lang="en-US" dirty="0" smtClean="0"/>
              <a:t>(4) Normalization</a:t>
            </a:r>
            <a:endParaRPr lang="en-US" dirty="0"/>
          </a:p>
          <a:p>
            <a:pPr lvl="1"/>
            <a:r>
              <a:rPr lang="en-US" dirty="0" smtClean="0"/>
              <a:t>(5) Marginalization</a:t>
            </a:r>
            <a:endParaRPr lang="en-US" dirty="0" smtClean="0"/>
          </a:p>
        </p:txBody>
      </p:sp>
      <p:sp>
        <p:nvSpPr>
          <p:cNvPr id="4" name="Right Arrow 3"/>
          <p:cNvSpPr/>
          <p:nvPr/>
        </p:nvSpPr>
        <p:spPr>
          <a:xfrm>
            <a:off x="503806" y="4607513"/>
            <a:ext cx="677333" cy="39158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462967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5"/>
          <p:cNvSpPr>
            <a:spLocks noGrp="1" noChangeArrowheads="1"/>
          </p:cNvSpPr>
          <p:nvPr>
            <p:ph type="title"/>
          </p:nvPr>
        </p:nvSpPr>
        <p:spPr>
          <a:xfrm>
            <a:off x="457200" y="136578"/>
            <a:ext cx="8229600" cy="1143000"/>
          </a:xfrm>
        </p:spPr>
        <p:txBody>
          <a:bodyPr>
            <a:normAutofit fontScale="90000"/>
          </a:bodyPr>
          <a:lstStyle/>
          <a:p>
            <a:r>
              <a:rPr lang="en-US" sz="4900" dirty="0" smtClean="0">
                <a:solidFill>
                  <a:srgbClr val="3366FF"/>
                </a:solidFill>
              </a:rPr>
              <a:t>(4) Normalization</a:t>
            </a:r>
            <a:r>
              <a:rPr lang="en-US" sz="4900" dirty="0">
                <a:solidFill>
                  <a:srgbClr val="3366FF"/>
                </a:solidFill>
              </a:rPr>
              <a:t/>
            </a:r>
            <a:br>
              <a:rPr lang="en-US" sz="4900" dirty="0">
                <a:solidFill>
                  <a:srgbClr val="3366FF"/>
                </a:solidFill>
              </a:rPr>
            </a:br>
            <a:r>
              <a:rPr lang="en-US" sz="3100" dirty="0" smtClean="0">
                <a:solidFill>
                  <a:srgbClr val="3366FF"/>
                </a:solidFill>
              </a:rPr>
              <a:t>(“make the distribution add to 1”)</a:t>
            </a:r>
            <a:endParaRPr lang="en-US" dirty="0">
              <a:solidFill>
                <a:srgbClr val="3366FF"/>
              </a:solidFill>
            </a:endParaRPr>
          </a:p>
        </p:txBody>
      </p:sp>
      <p:sp>
        <p:nvSpPr>
          <p:cNvPr id="26627" name="Slide Number Placeholder 4"/>
          <p:cNvSpPr>
            <a:spLocks noGrp="1"/>
          </p:cNvSpPr>
          <p:nvPr>
            <p:ph type="sldNum" sz="quarter" idx="12"/>
          </p:nvPr>
        </p:nvSpPr>
        <p:spPr>
          <a:noFill/>
        </p:spPr>
        <p:txBody>
          <a:bodyPr/>
          <a:lstStyle/>
          <a:p>
            <a:fld id="{723DEA9D-B47B-E745-8908-8A82DA04E447}" type="slidenum">
              <a:rPr lang="en-US"/>
              <a:pPr/>
              <a:t>36</a:t>
            </a:fld>
            <a:endParaRPr lang="en-US"/>
          </a:p>
        </p:txBody>
      </p:sp>
      <p:pic>
        <p:nvPicPr>
          <p:cNvPr id="26629" name="Picture 4" descr="slide11"/>
          <p:cNvPicPr>
            <a:picLocks noChangeAspect="1" noChangeArrowheads="1"/>
          </p:cNvPicPr>
          <p:nvPr/>
        </p:nvPicPr>
        <p:blipFill>
          <a:blip r:embed="rId2"/>
          <a:srcRect/>
          <a:stretch>
            <a:fillRect/>
          </a:stretch>
        </p:blipFill>
        <p:spPr bwMode="auto">
          <a:xfrm>
            <a:off x="636665" y="1449601"/>
            <a:ext cx="8124825" cy="4908442"/>
          </a:xfrm>
          <a:prstGeom prst="rect">
            <a:avLst/>
          </a:prstGeom>
          <a:noFill/>
          <a:ln w="9525">
            <a:noFill/>
            <a:miter lim="800000"/>
            <a:headEnd/>
            <a:tailEnd/>
          </a:ln>
        </p:spPr>
      </p:pic>
      <p:sp>
        <p:nvSpPr>
          <p:cNvPr id="2" name="TextBox 1"/>
          <p:cNvSpPr txBox="1"/>
          <p:nvPr/>
        </p:nvSpPr>
        <p:spPr>
          <a:xfrm>
            <a:off x="6135090" y="3699939"/>
            <a:ext cx="791728" cy="646331"/>
          </a:xfrm>
          <a:prstGeom prst="rect">
            <a:avLst/>
          </a:prstGeom>
          <a:noFill/>
        </p:spPr>
        <p:txBody>
          <a:bodyPr wrap="none" rtlCol="0">
            <a:spAutoFit/>
          </a:bodyPr>
          <a:lstStyle/>
          <a:p>
            <a:r>
              <a:rPr lang="en-US" sz="3600" b="1" dirty="0" smtClean="0">
                <a:solidFill>
                  <a:srgbClr val="FF0000"/>
                </a:solidFill>
              </a:rPr>
              <a:t>= α</a:t>
            </a:r>
            <a:endParaRPr lang="en-US" sz="3600" b="1" dirty="0">
              <a:solidFill>
                <a:srgbClr val="FF0000"/>
              </a:solidFill>
            </a:endParaRPr>
          </a:p>
        </p:txBody>
      </p:sp>
      <p:sp>
        <p:nvSpPr>
          <p:cNvPr id="8" name="TextBox 7"/>
          <p:cNvSpPr txBox="1"/>
          <p:nvPr/>
        </p:nvSpPr>
        <p:spPr>
          <a:xfrm>
            <a:off x="4755149" y="4722101"/>
            <a:ext cx="1951676" cy="461665"/>
          </a:xfrm>
          <a:prstGeom prst="rect">
            <a:avLst/>
          </a:prstGeom>
          <a:noFill/>
        </p:spPr>
        <p:txBody>
          <a:bodyPr wrap="none" rtlCol="0">
            <a:spAutoFit/>
          </a:bodyPr>
          <a:lstStyle/>
          <a:p>
            <a:r>
              <a:rPr lang="en-US" sz="2400" dirty="0" smtClean="0"/>
              <a:t>= α </a:t>
            </a:r>
            <a:r>
              <a:rPr lang="en-US" sz="2400" b="1" dirty="0" smtClean="0"/>
              <a:t>P</a:t>
            </a:r>
            <a:r>
              <a:rPr lang="en-US" sz="2400" dirty="0" smtClean="0"/>
              <a:t>(</a:t>
            </a:r>
            <a:r>
              <a:rPr lang="en-US" sz="2400" i="1" dirty="0" smtClean="0"/>
              <a:t>B</a:t>
            </a:r>
            <a:r>
              <a:rPr lang="en-US" sz="2400" dirty="0" smtClean="0"/>
              <a:t>=</a:t>
            </a:r>
            <a:r>
              <a:rPr lang="en-US" sz="2400" i="1" dirty="0" smtClean="0"/>
              <a:t>b</a:t>
            </a:r>
            <a:r>
              <a:rPr lang="en-US" sz="2400" dirty="0" smtClean="0"/>
              <a:t> ^ </a:t>
            </a:r>
            <a:r>
              <a:rPr lang="en-US" sz="2400" i="1" dirty="0" smtClean="0"/>
              <a:t>A</a:t>
            </a:r>
            <a:r>
              <a:rPr lang="en-US" sz="2400" dirty="0" smtClean="0"/>
              <a:t>)</a:t>
            </a:r>
            <a:endParaRPr lang="en-US" sz="2400" dirty="0"/>
          </a:p>
        </p:txBody>
      </p:sp>
      <p:sp>
        <p:nvSpPr>
          <p:cNvPr id="9" name="Rectangle 8"/>
          <p:cNvSpPr/>
          <p:nvPr/>
        </p:nvSpPr>
        <p:spPr>
          <a:xfrm>
            <a:off x="774715" y="4776784"/>
            <a:ext cx="6279575" cy="427118"/>
          </a:xfrm>
          <a:prstGeom prst="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025323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31526" cy="1371600"/>
          </a:xfrm>
        </p:spPr>
        <p:txBody>
          <a:bodyPr anchor="ctr"/>
          <a:lstStyle/>
          <a:p>
            <a:r>
              <a:rPr lang="en-US" dirty="0" smtClean="0">
                <a:solidFill>
                  <a:srgbClr val="3366FF"/>
                </a:solidFill>
              </a:rPr>
              <a:t>Normalization Example</a:t>
            </a:r>
            <a:endParaRPr lang="en-US" dirty="0">
              <a:solidFill>
                <a:srgbClr val="3366FF"/>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69143609"/>
              </p:ext>
            </p:extLst>
          </p:nvPr>
        </p:nvGraphicFramePr>
        <p:xfrm>
          <a:off x="457200" y="1407420"/>
          <a:ext cx="8229600" cy="3337560"/>
        </p:xfrm>
        <a:graphic>
          <a:graphicData uri="http://schemas.openxmlformats.org/drawingml/2006/table">
            <a:tbl>
              <a:tblPr firstRow="1" lastCol="1" bandRow="1">
                <a:tableStyleId>{5C22544A-7EE6-4342-B048-85BDC9FD1C3A}</a:tableStyleId>
              </a:tblPr>
              <a:tblGrid>
                <a:gridCol w="1645920"/>
                <a:gridCol w="1645920"/>
                <a:gridCol w="1645920"/>
                <a:gridCol w="1645920"/>
                <a:gridCol w="1645920"/>
              </a:tblGrid>
              <a:tr h="370840">
                <a:tc>
                  <a:txBody>
                    <a:bodyPr/>
                    <a:lstStyle/>
                    <a:p>
                      <a:pPr algn="ctr"/>
                      <a:r>
                        <a:rPr lang="en-US" dirty="0" smtClean="0"/>
                        <a:t>Cavity</a:t>
                      </a:r>
                      <a:endParaRPr lang="en-US" dirty="0"/>
                    </a:p>
                  </a:txBody>
                  <a:tcPr/>
                </a:tc>
                <a:tc>
                  <a:txBody>
                    <a:bodyPr/>
                    <a:lstStyle/>
                    <a:p>
                      <a:pPr algn="ctr"/>
                      <a:r>
                        <a:rPr lang="en-US" dirty="0" smtClean="0"/>
                        <a:t>Catch</a:t>
                      </a:r>
                      <a:endParaRPr lang="en-US" dirty="0"/>
                    </a:p>
                  </a:txBody>
                  <a:tcPr/>
                </a:tc>
                <a:tc>
                  <a:txBody>
                    <a:bodyPr/>
                    <a:lstStyle/>
                    <a:p>
                      <a:pPr algn="ctr"/>
                      <a:r>
                        <a:rPr lang="en-US" dirty="0" smtClean="0"/>
                        <a:t>Toothache</a:t>
                      </a:r>
                      <a:endParaRPr lang="en-US" dirty="0"/>
                    </a:p>
                  </a:txBody>
                  <a:tcPr/>
                </a:tc>
                <a:tc>
                  <a:txBody>
                    <a:bodyPr/>
                    <a:lstStyle/>
                    <a:p>
                      <a:pPr algn="ctr"/>
                      <a:r>
                        <a:rPr lang="en-US" dirty="0" smtClean="0"/>
                        <a:t>Logic</a:t>
                      </a:r>
                      <a:r>
                        <a:rPr lang="en-US" baseline="0" dirty="0" smtClean="0"/>
                        <a:t> Truth</a:t>
                      </a:r>
                      <a:endParaRPr lang="en-US" dirty="0"/>
                    </a:p>
                  </a:txBody>
                  <a:tcPr/>
                </a:tc>
                <a:tc>
                  <a:txBody>
                    <a:bodyPr/>
                    <a:lstStyle/>
                    <a:p>
                      <a:pPr algn="ctr"/>
                      <a:r>
                        <a:rPr lang="en-US" dirty="0" smtClean="0"/>
                        <a:t>Probability</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{0,1}</a:t>
                      </a:r>
                      <a:endParaRPr lang="en-US" dirty="0"/>
                    </a:p>
                  </a:txBody>
                  <a:tcPr/>
                </a:tc>
                <a:tc>
                  <a:txBody>
                    <a:bodyPr/>
                    <a:lstStyle/>
                    <a:p>
                      <a:pPr algn="ctr"/>
                      <a:r>
                        <a:rPr lang="en-US" dirty="0" smtClean="0"/>
                        <a:t>0.576</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{0,1}</a:t>
                      </a:r>
                    </a:p>
                  </a:txBody>
                  <a:tcPr/>
                </a:tc>
                <a:tc>
                  <a:txBody>
                    <a:bodyPr/>
                    <a:lstStyle/>
                    <a:p>
                      <a:pPr algn="ctr"/>
                      <a:r>
                        <a:rPr lang="en-US" dirty="0" smtClean="0"/>
                        <a:t>0.064</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{0,1}</a:t>
                      </a:r>
                    </a:p>
                  </a:txBody>
                  <a:tcPr/>
                </a:tc>
                <a:tc>
                  <a:txBody>
                    <a:bodyPr/>
                    <a:lstStyle/>
                    <a:p>
                      <a:pPr algn="ctr"/>
                      <a:r>
                        <a:rPr lang="en-US" dirty="0" smtClean="0"/>
                        <a:t>0.144</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0.016</a:t>
                      </a:r>
                    </a:p>
                  </a:txBody>
                  <a:tcPr/>
                </a:tc>
              </a:tr>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{0,1}</a:t>
                      </a:r>
                    </a:p>
                  </a:txBody>
                  <a:tcPr/>
                </a:tc>
                <a:tc>
                  <a:txBody>
                    <a:bodyPr/>
                    <a:lstStyle/>
                    <a:p>
                      <a:pPr algn="ctr"/>
                      <a:r>
                        <a:rPr lang="en-US" dirty="0" smtClean="0"/>
                        <a:t>0.008</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{0,1}</a:t>
                      </a:r>
                    </a:p>
                  </a:txBody>
                  <a:tcPr/>
                </a:tc>
                <a:tc>
                  <a:txBody>
                    <a:bodyPr/>
                    <a:lstStyle/>
                    <a:p>
                      <a:pPr algn="ctr"/>
                      <a:r>
                        <a:rPr lang="en-US" dirty="0" smtClean="0"/>
                        <a:t>0.012</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{0,1}</a:t>
                      </a:r>
                    </a:p>
                  </a:txBody>
                  <a:tcPr/>
                </a:tc>
                <a:tc>
                  <a:txBody>
                    <a:bodyPr/>
                    <a:lstStyle/>
                    <a:p>
                      <a:pPr algn="ctr"/>
                      <a:r>
                        <a:rPr lang="en-US" dirty="0" smtClean="0"/>
                        <a:t>0.072</a:t>
                      </a:r>
                    </a:p>
                  </a:txBody>
                  <a:tcPr/>
                </a:tc>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0.108</a:t>
                      </a:r>
                    </a:p>
                  </a:txBody>
                  <a:tcPr/>
                </a:tc>
              </a:tr>
            </a:tbl>
          </a:graphicData>
        </a:graphic>
      </p:graphicFrame>
      <p:sp>
        <p:nvSpPr>
          <p:cNvPr id="9" name="TextBox 8"/>
          <p:cNvSpPr txBox="1"/>
          <p:nvPr/>
        </p:nvSpPr>
        <p:spPr>
          <a:xfrm>
            <a:off x="411213" y="4830651"/>
            <a:ext cx="3324573" cy="1754327"/>
          </a:xfrm>
          <a:prstGeom prst="rect">
            <a:avLst/>
          </a:prstGeom>
          <a:noFill/>
        </p:spPr>
        <p:txBody>
          <a:bodyPr wrap="none" rtlCol="0">
            <a:spAutoFit/>
          </a:bodyPr>
          <a:lstStyle/>
          <a:p>
            <a:r>
              <a:rPr lang="en-US" dirty="0" smtClean="0">
                <a:solidFill>
                  <a:srgbClr val="000000"/>
                </a:solidFill>
              </a:rPr>
              <a:t>P( Toothache | Cavity=1) =</a:t>
            </a:r>
          </a:p>
          <a:p>
            <a:r>
              <a:rPr lang="en-US" dirty="0" smtClean="0">
                <a:solidFill>
                  <a:srgbClr val="000000"/>
                </a:solidFill>
              </a:rPr>
              <a:t>αP(Cavity=1</a:t>
            </a:r>
            <a:r>
              <a:rPr lang="en-US" dirty="0">
                <a:solidFill>
                  <a:srgbClr val="000000"/>
                </a:solidFill>
              </a:rPr>
              <a:t> </a:t>
            </a:r>
            <a:r>
              <a:rPr lang="en-US" dirty="0" smtClean="0">
                <a:solidFill>
                  <a:srgbClr val="000000"/>
                </a:solidFill>
              </a:rPr>
              <a:t>^ Toothache) =</a:t>
            </a:r>
          </a:p>
          <a:p>
            <a:r>
              <a:rPr lang="en-US" dirty="0" smtClean="0">
                <a:solidFill>
                  <a:srgbClr val="000000"/>
                </a:solidFill>
              </a:rPr>
              <a:t>α </a:t>
            </a:r>
            <a:r>
              <a:rPr lang="en-US" dirty="0">
                <a:solidFill>
                  <a:srgbClr val="000000"/>
                </a:solidFill>
              </a:rPr>
              <a:t>&lt;0.108+0.012, 0.072+</a:t>
            </a:r>
            <a:r>
              <a:rPr lang="en-US" dirty="0" smtClean="0">
                <a:solidFill>
                  <a:srgbClr val="000000"/>
                </a:solidFill>
              </a:rPr>
              <a:t>0.008&gt; =</a:t>
            </a:r>
          </a:p>
          <a:p>
            <a:r>
              <a:rPr lang="en-US" dirty="0">
                <a:solidFill>
                  <a:srgbClr val="000000"/>
                </a:solidFill>
              </a:rPr>
              <a:t>α &lt;</a:t>
            </a:r>
            <a:r>
              <a:rPr lang="en-US" dirty="0" smtClean="0">
                <a:solidFill>
                  <a:srgbClr val="000000"/>
                </a:solidFill>
              </a:rPr>
              <a:t>0.12, 0.08</a:t>
            </a:r>
            <a:r>
              <a:rPr lang="en-US" dirty="0">
                <a:solidFill>
                  <a:srgbClr val="000000"/>
                </a:solidFill>
              </a:rPr>
              <a:t>&gt; </a:t>
            </a:r>
            <a:r>
              <a:rPr lang="en-US" dirty="0" smtClean="0">
                <a:solidFill>
                  <a:srgbClr val="000000"/>
                </a:solidFill>
              </a:rPr>
              <a:t>=</a:t>
            </a:r>
          </a:p>
          <a:p>
            <a:r>
              <a:rPr lang="en-US" dirty="0">
                <a:solidFill>
                  <a:srgbClr val="000000"/>
                </a:solidFill>
              </a:rPr>
              <a:t>&lt;0.12/</a:t>
            </a:r>
            <a:r>
              <a:rPr lang="en-US" dirty="0" smtClean="0">
                <a:solidFill>
                  <a:srgbClr val="000000"/>
                </a:solidFill>
              </a:rPr>
              <a:t>0.2, 0.08/0.2&gt; =</a:t>
            </a:r>
          </a:p>
          <a:p>
            <a:r>
              <a:rPr lang="en-US" dirty="0">
                <a:solidFill>
                  <a:srgbClr val="000000"/>
                </a:solidFill>
              </a:rPr>
              <a:t>&lt;</a:t>
            </a:r>
            <a:r>
              <a:rPr lang="en-US" dirty="0" smtClean="0">
                <a:solidFill>
                  <a:srgbClr val="000000"/>
                </a:solidFill>
              </a:rPr>
              <a:t>0.6, 0.4</a:t>
            </a:r>
            <a:r>
              <a:rPr lang="en-US" dirty="0">
                <a:solidFill>
                  <a:srgbClr val="000000"/>
                </a:solidFill>
              </a:rPr>
              <a:t>&gt;</a:t>
            </a:r>
            <a:endParaRPr lang="en-US" dirty="0" smtClean="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133277647"/>
              </p:ext>
            </p:extLst>
          </p:nvPr>
        </p:nvGraphicFramePr>
        <p:xfrm>
          <a:off x="3798616" y="4877888"/>
          <a:ext cx="4888184" cy="2011680"/>
        </p:xfrm>
        <a:graphic>
          <a:graphicData uri="http://schemas.openxmlformats.org/drawingml/2006/table">
            <a:tbl>
              <a:tblPr firstRow="1" firstCol="1" bandRow="1" bandCol="1">
                <a:tableStyleId>{5C22544A-7EE6-4342-B048-85BDC9FD1C3A}</a:tableStyleId>
              </a:tblPr>
              <a:tblGrid>
                <a:gridCol w="917454"/>
                <a:gridCol w="917454"/>
                <a:gridCol w="917454"/>
                <a:gridCol w="1010522"/>
                <a:gridCol w="1125300"/>
              </a:tblGrid>
              <a:tr h="287248">
                <a:tc>
                  <a:txBody>
                    <a:bodyPr/>
                    <a:lstStyle/>
                    <a:p>
                      <a:pPr algn="ctr"/>
                      <a:endParaRPr lang="en-US" dirty="0"/>
                    </a:p>
                  </a:txBody>
                  <a:tcPr/>
                </a:tc>
                <a:tc gridSpan="2">
                  <a:txBody>
                    <a:bodyPr/>
                    <a:lstStyle/>
                    <a:p>
                      <a:pPr algn="ctr"/>
                      <a:r>
                        <a:rPr lang="en-US" dirty="0" smtClean="0">
                          <a:solidFill>
                            <a:schemeClr val="tx1"/>
                          </a:solidFill>
                        </a:rPr>
                        <a:t>Toothache</a:t>
                      </a:r>
                      <a:endParaRPr lang="en-US" dirty="0">
                        <a:solidFill>
                          <a:schemeClr val="tx1"/>
                        </a:solidFill>
                      </a:endParaRPr>
                    </a:p>
                  </a:txBody>
                  <a:tcPr/>
                </a:tc>
                <a:tc hMerge="1">
                  <a:txBody>
                    <a:bodyPr/>
                    <a:lstStyle/>
                    <a:p>
                      <a:pPr algn="ctr"/>
                      <a:endParaRPr lang="en-US" dirty="0">
                        <a:solidFill>
                          <a:schemeClr val="tx1"/>
                        </a:solidFill>
                      </a:endParaRPr>
                    </a:p>
                  </a:txBody>
                  <a:tcPr/>
                </a:tc>
                <a:tc gridSpan="2">
                  <a:txBody>
                    <a:bodyPr/>
                    <a:lstStyle/>
                    <a:p>
                      <a:pPr algn="ctr"/>
                      <a:r>
                        <a:rPr lang="en-US" dirty="0" smtClean="0">
                          <a:solidFill>
                            <a:schemeClr val="tx1"/>
                          </a:solidFill>
                        </a:rPr>
                        <a:t>~Toothache</a:t>
                      </a:r>
                      <a:endParaRPr lang="en-US" dirty="0">
                        <a:solidFill>
                          <a:schemeClr val="tx1"/>
                        </a:solidFill>
                      </a:endParaRPr>
                    </a:p>
                  </a:txBody>
                  <a:tcPr/>
                </a:tc>
                <a:tc hMerge="1">
                  <a:txBody>
                    <a:bodyPr/>
                    <a:lstStyle/>
                    <a:p>
                      <a:pPr algn="ctr"/>
                      <a:endParaRPr lang="en-US" dirty="0">
                        <a:solidFill>
                          <a:schemeClr val="tx1"/>
                        </a:solidFill>
                      </a:endParaRPr>
                    </a:p>
                  </a:txBody>
                  <a:tcPr/>
                </a:tc>
              </a:tr>
              <a:tr h="287248">
                <a:tc>
                  <a:txBody>
                    <a:bodyPr/>
                    <a:lstStyle/>
                    <a:p>
                      <a:pPr algn="ctr"/>
                      <a:endParaRPr lang="en-US"/>
                    </a:p>
                  </a:txBody>
                  <a:tcPr/>
                </a:tc>
                <a:tc>
                  <a:txBody>
                    <a:bodyPr/>
                    <a:lstStyle/>
                    <a:p>
                      <a:pPr algn="ctr"/>
                      <a:r>
                        <a:rPr lang="en-US" b="1" dirty="0" smtClean="0">
                          <a:solidFill>
                            <a:srgbClr val="FFFFFF"/>
                          </a:solidFill>
                        </a:rPr>
                        <a:t>Catch</a:t>
                      </a:r>
                      <a:endParaRPr lang="en-US" b="1" dirty="0">
                        <a:solidFill>
                          <a:srgbClr val="FFFFFF"/>
                        </a:solidFill>
                      </a:endParaRPr>
                    </a:p>
                  </a:txBody>
                  <a:tcPr>
                    <a:solidFill>
                      <a:srgbClr val="3366FF"/>
                    </a:solidFill>
                  </a:tcPr>
                </a:tc>
                <a:tc>
                  <a:txBody>
                    <a:bodyPr/>
                    <a:lstStyle/>
                    <a:p>
                      <a:pPr algn="ctr"/>
                      <a:r>
                        <a:rPr lang="en-US" b="1" dirty="0" smtClean="0">
                          <a:solidFill>
                            <a:srgbClr val="FFFFFF"/>
                          </a:solidFill>
                        </a:rPr>
                        <a:t>~Catch</a:t>
                      </a:r>
                      <a:endParaRPr lang="en-US" b="1" dirty="0">
                        <a:solidFill>
                          <a:srgbClr val="FFFFFF"/>
                        </a:solidFill>
                      </a:endParaRPr>
                    </a:p>
                  </a:txBody>
                  <a:tcPr>
                    <a:solidFill>
                      <a:srgbClr val="3366FF"/>
                    </a:solidFill>
                  </a:tcPr>
                </a:tc>
                <a:tc>
                  <a:txBody>
                    <a:bodyPr/>
                    <a:lstStyle/>
                    <a:p>
                      <a:pPr algn="ctr"/>
                      <a:r>
                        <a:rPr lang="en-US" b="1" dirty="0" smtClean="0">
                          <a:solidFill>
                            <a:srgbClr val="FFFFFF"/>
                          </a:solidFill>
                        </a:rPr>
                        <a:t>Catch</a:t>
                      </a:r>
                      <a:endParaRPr lang="en-US" b="1" dirty="0">
                        <a:solidFill>
                          <a:srgbClr val="FFFFFF"/>
                        </a:solidFill>
                      </a:endParaRPr>
                    </a:p>
                  </a:txBody>
                  <a:tcPr>
                    <a:solidFill>
                      <a:srgbClr val="3366FF"/>
                    </a:solidFill>
                  </a:tcPr>
                </a:tc>
                <a:tc>
                  <a:txBody>
                    <a:bodyPr/>
                    <a:lstStyle/>
                    <a:p>
                      <a:pPr algn="ctr"/>
                      <a:r>
                        <a:rPr lang="en-US" b="1" dirty="0" smtClean="0">
                          <a:solidFill>
                            <a:srgbClr val="FFFFFF"/>
                          </a:solidFill>
                        </a:rPr>
                        <a:t>~Catch</a:t>
                      </a:r>
                      <a:endParaRPr lang="en-US" b="1" dirty="0">
                        <a:solidFill>
                          <a:srgbClr val="FFFFFF"/>
                        </a:solidFill>
                      </a:endParaRPr>
                    </a:p>
                  </a:txBody>
                  <a:tcPr>
                    <a:solidFill>
                      <a:srgbClr val="3366FF"/>
                    </a:solidFill>
                  </a:tcPr>
                </a:tc>
              </a:tr>
              <a:tr h="287248">
                <a:tc>
                  <a:txBody>
                    <a:bodyPr/>
                    <a:lstStyle/>
                    <a:p>
                      <a:pPr algn="ctr"/>
                      <a:r>
                        <a:rPr lang="en-US" dirty="0" smtClean="0"/>
                        <a:t>Cavity</a:t>
                      </a:r>
                      <a:endParaRPr lang="en-US" dirty="0"/>
                    </a:p>
                  </a:txBody>
                  <a:tcPr/>
                </a:tc>
                <a:tc>
                  <a:txBody>
                    <a:bodyPr/>
                    <a:lstStyle/>
                    <a:p>
                      <a:pPr algn="ctr"/>
                      <a:r>
                        <a:rPr lang="en-US" dirty="0" smtClean="0"/>
                        <a:t>0.108</a:t>
                      </a:r>
                      <a:endParaRPr lang="en-US" dirty="0"/>
                    </a:p>
                  </a:txBody>
                  <a:tcPr>
                    <a:solidFill>
                      <a:schemeClr val="bg2">
                        <a:lumMod val="40000"/>
                        <a:lumOff val="60000"/>
                      </a:schemeClr>
                    </a:solidFill>
                  </a:tcPr>
                </a:tc>
                <a:tc>
                  <a:txBody>
                    <a:bodyPr/>
                    <a:lstStyle/>
                    <a:p>
                      <a:pPr algn="ctr"/>
                      <a:r>
                        <a:rPr lang="en-US" dirty="0" smtClean="0"/>
                        <a:t>0.012</a:t>
                      </a:r>
                      <a:endParaRPr lang="en-US" dirty="0"/>
                    </a:p>
                  </a:txBody>
                  <a:tcPr>
                    <a:solidFill>
                      <a:schemeClr val="bg2">
                        <a:lumMod val="40000"/>
                        <a:lumOff val="60000"/>
                      </a:schemeClr>
                    </a:solidFill>
                  </a:tcPr>
                </a:tc>
                <a:tc>
                  <a:txBody>
                    <a:bodyPr/>
                    <a:lstStyle/>
                    <a:p>
                      <a:pPr algn="ctr"/>
                      <a:r>
                        <a:rPr lang="en-US" dirty="0" smtClean="0"/>
                        <a:t>0.072</a:t>
                      </a:r>
                      <a:endParaRPr lang="en-US" dirty="0"/>
                    </a:p>
                  </a:txBody>
                  <a:tcPr/>
                </a:tc>
                <a:tc>
                  <a:txBody>
                    <a:bodyPr/>
                    <a:lstStyle/>
                    <a:p>
                      <a:pPr algn="ctr"/>
                      <a:r>
                        <a:rPr lang="en-US" dirty="0" smtClean="0"/>
                        <a:t>0.008</a:t>
                      </a:r>
                      <a:endParaRPr lang="en-US" dirty="0"/>
                    </a:p>
                  </a:txBody>
                  <a:tcPr/>
                </a:tc>
              </a:tr>
              <a:tr h="287248">
                <a:tc>
                  <a:txBody>
                    <a:bodyPr/>
                    <a:lstStyle/>
                    <a:p>
                      <a:pPr algn="ctr"/>
                      <a:r>
                        <a:rPr lang="en-US" dirty="0" smtClean="0"/>
                        <a:t>~Cavity</a:t>
                      </a:r>
                      <a:endParaRPr lang="en-US" dirty="0"/>
                    </a:p>
                  </a:txBody>
                  <a:tcPr/>
                </a:tc>
                <a:tc>
                  <a:txBody>
                    <a:bodyPr/>
                    <a:lstStyle/>
                    <a:p>
                      <a:pPr algn="ctr"/>
                      <a:r>
                        <a:rPr lang="en-US" dirty="0" smtClean="0"/>
                        <a:t>0.016</a:t>
                      </a:r>
                      <a:endParaRPr lang="en-US" dirty="0"/>
                    </a:p>
                  </a:txBody>
                  <a:tcPr>
                    <a:solidFill>
                      <a:schemeClr val="bg2">
                        <a:lumMod val="40000"/>
                        <a:lumOff val="60000"/>
                      </a:schemeClr>
                    </a:solidFill>
                  </a:tcPr>
                </a:tc>
                <a:tc>
                  <a:txBody>
                    <a:bodyPr/>
                    <a:lstStyle/>
                    <a:p>
                      <a:pPr algn="ctr"/>
                      <a:r>
                        <a:rPr lang="en-US" dirty="0" smtClean="0"/>
                        <a:t>0.064</a:t>
                      </a:r>
                      <a:endParaRPr lang="en-US" dirty="0"/>
                    </a:p>
                  </a:txBody>
                  <a:tcPr>
                    <a:solidFill>
                      <a:schemeClr val="bg2">
                        <a:lumMod val="40000"/>
                        <a:lumOff val="60000"/>
                      </a:schemeClr>
                    </a:solidFill>
                  </a:tcPr>
                </a:tc>
                <a:tc>
                  <a:txBody>
                    <a:bodyPr/>
                    <a:lstStyle/>
                    <a:p>
                      <a:pPr algn="ctr"/>
                      <a:r>
                        <a:rPr lang="en-US" dirty="0" smtClean="0"/>
                        <a:t>0.144</a:t>
                      </a:r>
                      <a:endParaRPr lang="en-US" dirty="0"/>
                    </a:p>
                  </a:txBody>
                  <a:tcPr/>
                </a:tc>
                <a:tc>
                  <a:txBody>
                    <a:bodyPr/>
                    <a:lstStyle/>
                    <a:p>
                      <a:pPr algn="ctr"/>
                      <a:r>
                        <a:rPr lang="en-US" dirty="0" smtClean="0"/>
                        <a:t>0.576</a:t>
                      </a:r>
                      <a:endParaRPr lang="en-US" dirty="0"/>
                    </a:p>
                  </a:txBody>
                  <a:tcPr/>
                </a:tc>
              </a:tr>
            </a:tbl>
          </a:graphicData>
        </a:graphic>
      </p:graphicFrame>
    </p:spTree>
    <p:extLst>
      <p:ext uri="{BB962C8B-B14F-4D97-AF65-F5344CB8AC3E}">
        <p14:creationId xmlns:p14="http://schemas.microsoft.com/office/powerpoint/2010/main" val="169923548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193852" cy="1371600"/>
          </a:xfrm>
        </p:spPr>
        <p:txBody>
          <a:bodyPr anchor="ctr"/>
          <a:lstStyle/>
          <a:p>
            <a:r>
              <a:rPr lang="en-US" dirty="0" smtClean="0">
                <a:solidFill>
                  <a:srgbClr val="3366FF"/>
                </a:solidFill>
              </a:rPr>
              <a:t>Normalization once for all?</a:t>
            </a:r>
            <a:endParaRPr lang="en-US" dirty="0">
              <a:solidFill>
                <a:srgbClr val="3366FF"/>
              </a:solidFill>
            </a:endParaRPr>
          </a:p>
        </p:txBody>
      </p:sp>
      <p:sp>
        <p:nvSpPr>
          <p:cNvPr id="3" name="Content Placeholder 2"/>
          <p:cNvSpPr>
            <a:spLocks noGrp="1"/>
          </p:cNvSpPr>
          <p:nvPr>
            <p:ph idx="1"/>
          </p:nvPr>
        </p:nvSpPr>
        <p:spPr/>
        <p:txBody>
          <a:bodyPr/>
          <a:lstStyle/>
          <a:p>
            <a:r>
              <a:rPr lang="en-US" dirty="0" smtClean="0"/>
              <a:t>If you use the inference rules properly, then normalization would be preserved</a:t>
            </a:r>
          </a:p>
          <a:p>
            <a:r>
              <a:rPr lang="en-US" dirty="0" smtClean="0"/>
              <a:t>For the last example, we may use product rule</a:t>
            </a:r>
          </a:p>
          <a:p>
            <a:pPr lvl="1"/>
            <a:r>
              <a:rPr lang="en-US" sz="2000" dirty="0"/>
              <a:t>P</a:t>
            </a:r>
            <a:r>
              <a:rPr lang="en-US" sz="2000" dirty="0" smtClean="0"/>
              <a:t>(</a:t>
            </a:r>
            <a:r>
              <a:rPr lang="en-US" sz="2000" dirty="0" err="1" smtClean="0"/>
              <a:t>Toothache|Cavity</a:t>
            </a:r>
            <a:r>
              <a:rPr lang="en-US" sz="2000" dirty="0"/>
              <a:t>=1) </a:t>
            </a:r>
            <a:r>
              <a:rPr lang="en-US" sz="2000" dirty="0" smtClean="0"/>
              <a:t>= α P</a:t>
            </a:r>
            <a:r>
              <a:rPr lang="en-US" sz="2000" dirty="0"/>
              <a:t>(Cavity=1 ^ Toothache</a:t>
            </a:r>
            <a:r>
              <a:rPr lang="en-US" sz="2000" dirty="0" smtClean="0"/>
              <a:t>)</a:t>
            </a:r>
          </a:p>
          <a:p>
            <a:pPr lvl="1"/>
            <a:r>
              <a:rPr lang="en-US" sz="2000" dirty="0"/>
              <a:t>P(</a:t>
            </a:r>
            <a:r>
              <a:rPr lang="en-US" sz="2000" dirty="0" err="1"/>
              <a:t>Toothache|Cavity</a:t>
            </a:r>
            <a:r>
              <a:rPr lang="en-US" sz="2000" dirty="0"/>
              <a:t>=1</a:t>
            </a:r>
            <a:r>
              <a:rPr lang="en-US" sz="2000" dirty="0" smtClean="0"/>
              <a:t>) = P</a:t>
            </a:r>
            <a:r>
              <a:rPr lang="en-US" sz="2000" dirty="0"/>
              <a:t>(Cavity=</a:t>
            </a:r>
            <a:r>
              <a:rPr lang="en-US" sz="2000" dirty="0" smtClean="0"/>
              <a:t>1^Toothache) / P(Cavity=1)</a:t>
            </a:r>
          </a:p>
          <a:p>
            <a:pPr lvl="1"/>
            <a:r>
              <a:rPr lang="en-US" sz="2000" dirty="0" smtClean="0"/>
              <a:t>The results will be the same</a:t>
            </a:r>
          </a:p>
          <a:p>
            <a:pPr lvl="1"/>
            <a:r>
              <a:rPr lang="en-US" sz="2000" dirty="0" smtClean="0"/>
              <a:t>Try it</a:t>
            </a:r>
            <a:endParaRPr lang="en-US" sz="2000" dirty="0"/>
          </a:p>
        </p:txBody>
      </p:sp>
    </p:spTree>
    <p:extLst>
      <p:ext uri="{BB962C8B-B14F-4D97-AF65-F5344CB8AC3E}">
        <p14:creationId xmlns:p14="http://schemas.microsoft.com/office/powerpoint/2010/main" val="2198587456"/>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4B65C4B-B700-7E4E-AD35-626F3C5F4F46}" type="slidenum">
              <a:rPr lang="en-US">
                <a:uFillTx/>
              </a:rPr>
              <a:pPr/>
              <a:t>39</a:t>
            </a:fld>
            <a:endParaRPr lang="en-US">
              <a:uFillTx/>
            </a:endParaRPr>
          </a:p>
        </p:txBody>
      </p:sp>
      <p:sp>
        <p:nvSpPr>
          <p:cNvPr id="1518594" name="Rectangle 2"/>
          <p:cNvSpPr>
            <a:spLocks noGrp="1" noChangeArrowheads="1"/>
          </p:cNvSpPr>
          <p:nvPr>
            <p:ph type="title"/>
          </p:nvPr>
        </p:nvSpPr>
        <p:spPr>
          <a:xfrm>
            <a:off x="285750" y="0"/>
            <a:ext cx="8191500" cy="698500"/>
          </a:xfrm>
        </p:spPr>
        <p:txBody>
          <a:bodyPr>
            <a:normAutofit fontScale="90000"/>
          </a:bodyPr>
          <a:lstStyle/>
          <a:p>
            <a:r>
              <a:rPr lang="en-US" sz="4000">
                <a:uFillTx/>
              </a:rPr>
              <a:t>Normalized Inference Procedure</a:t>
            </a:r>
          </a:p>
        </p:txBody>
      </p:sp>
      <p:sp>
        <p:nvSpPr>
          <p:cNvPr id="1518595" name="Rectangle 3"/>
          <p:cNvSpPr>
            <a:spLocks noGrp="1" noChangeArrowheads="1"/>
          </p:cNvSpPr>
          <p:nvPr>
            <p:ph type="body" idx="1"/>
          </p:nvPr>
        </p:nvSpPr>
        <p:spPr>
          <a:xfrm>
            <a:off x="39251" y="819719"/>
            <a:ext cx="9028549" cy="5486400"/>
          </a:xfrm>
        </p:spPr>
        <p:txBody>
          <a:bodyPr>
            <a:normAutofit fontScale="92500" lnSpcReduction="10000"/>
          </a:bodyPr>
          <a:lstStyle/>
          <a:p>
            <a:pPr>
              <a:lnSpc>
                <a:spcPct val="90000"/>
              </a:lnSpc>
            </a:pPr>
            <a:r>
              <a:rPr lang="en-US" sz="2800">
                <a:uFillTx/>
                <a:sym typeface="Symbol" charset="2"/>
              </a:rPr>
              <a:t>General inference procedure for cond. distributions:</a:t>
            </a:r>
          </a:p>
          <a:p>
            <a:pPr lvl="1">
              <a:lnSpc>
                <a:spcPct val="90000"/>
              </a:lnSpc>
            </a:pPr>
            <a:r>
              <a:rPr lang="en-US" sz="2400" b="1">
                <a:uFillTx/>
                <a:sym typeface="Symbol" charset="2"/>
              </a:rPr>
              <a:t>P</a:t>
            </a:r>
            <a:r>
              <a:rPr lang="en-US" sz="2400">
                <a:uFillTx/>
                <a:sym typeface="Symbol" charset="2"/>
              </a:rPr>
              <a:t>(</a:t>
            </a:r>
            <a:r>
              <a:rPr lang="en-US" sz="2400" i="1">
                <a:uFillTx/>
                <a:sym typeface="Symbol" charset="2"/>
              </a:rPr>
              <a:t>X</a:t>
            </a:r>
            <a:r>
              <a:rPr lang="en-US" sz="2400">
                <a:uFillTx/>
                <a:sym typeface="Symbol" charset="2"/>
              </a:rPr>
              <a:t> | </a:t>
            </a:r>
            <a:r>
              <a:rPr lang="en-US" sz="2400" b="1" err="1">
                <a:uFillTx/>
                <a:sym typeface="Symbol" charset="2"/>
              </a:rPr>
              <a:t>e</a:t>
            </a:r>
            <a:r>
              <a:rPr lang="en-US" sz="2400">
                <a:uFillTx/>
                <a:sym typeface="Symbol" charset="2"/>
              </a:rPr>
              <a:t>) = </a:t>
            </a:r>
            <a:r>
              <a:rPr lang="en-US" sz="2400" b="1" err="1">
                <a:uFillTx/>
                <a:sym typeface="Symbol" charset="2"/>
              </a:rPr>
              <a:t>P</a:t>
            </a:r>
            <a:r>
              <a:rPr lang="en-US" sz="2400" err="1">
                <a:uFillTx/>
                <a:sym typeface="Symbol" charset="2"/>
              </a:rPr>
              <a:t>(</a:t>
            </a:r>
            <a:r>
              <a:rPr lang="en-US" sz="2400" i="1" err="1">
                <a:uFillTx/>
                <a:sym typeface="Symbol" charset="2"/>
              </a:rPr>
              <a:t>X</a:t>
            </a:r>
            <a:r>
              <a:rPr lang="en-US" sz="2400" err="1">
                <a:uFillTx/>
                <a:sym typeface="Symbol" charset="2"/>
              </a:rPr>
              <a:t>,</a:t>
            </a:r>
            <a:r>
              <a:rPr lang="en-US" sz="2400" b="1" err="1">
                <a:uFillTx/>
                <a:sym typeface="Symbol" charset="2"/>
              </a:rPr>
              <a:t>e</a:t>
            </a:r>
            <a:r>
              <a:rPr lang="en-US" sz="2400" err="1">
                <a:uFillTx/>
                <a:sym typeface="Symbol" charset="2"/>
              </a:rPr>
              <a:t>)/P(</a:t>
            </a:r>
            <a:r>
              <a:rPr lang="en-US" sz="2400" b="1" err="1">
                <a:uFillTx/>
                <a:sym typeface="Symbol" charset="2"/>
              </a:rPr>
              <a:t>e</a:t>
            </a:r>
            <a:r>
              <a:rPr lang="en-US" sz="2400">
                <a:uFillTx/>
                <a:sym typeface="Symbol" charset="2"/>
              </a:rPr>
              <a:t>) = </a:t>
            </a:r>
            <a:r>
              <a:rPr lang="en-US" sz="2400" i="1" err="1">
                <a:uFillTx/>
                <a:sym typeface="Symbol" charset="2"/>
              </a:rPr>
              <a:t></a:t>
            </a:r>
            <a:r>
              <a:rPr lang="en-US" sz="2400" b="1" err="1">
                <a:uFillTx/>
                <a:sym typeface="Symbol" charset="2"/>
              </a:rPr>
              <a:t>P</a:t>
            </a:r>
            <a:r>
              <a:rPr lang="en-US" sz="2400" err="1">
                <a:uFillTx/>
                <a:sym typeface="Symbol" charset="2"/>
              </a:rPr>
              <a:t>(</a:t>
            </a:r>
            <a:r>
              <a:rPr lang="en-US" sz="2400" i="1" err="1">
                <a:uFillTx/>
                <a:sym typeface="Symbol" charset="2"/>
              </a:rPr>
              <a:t>X</a:t>
            </a:r>
            <a:r>
              <a:rPr lang="en-US" sz="2400" err="1">
                <a:uFillTx/>
                <a:sym typeface="Symbol" charset="2"/>
              </a:rPr>
              <a:t>,</a:t>
            </a:r>
            <a:r>
              <a:rPr lang="en-US" sz="2400" b="1" err="1">
                <a:uFillTx/>
                <a:sym typeface="Symbol" charset="2"/>
              </a:rPr>
              <a:t>e</a:t>
            </a:r>
            <a:r>
              <a:rPr lang="en-US" sz="2400">
                <a:uFillTx/>
                <a:sym typeface="Symbol" charset="2"/>
              </a:rPr>
              <a:t>) = </a:t>
            </a:r>
            <a:r>
              <a:rPr lang="en-US" sz="2400" i="1" err="1">
                <a:uFillTx/>
                <a:sym typeface="Symbol" charset="2"/>
              </a:rPr>
              <a:t></a:t>
            </a:r>
            <a:r>
              <a:rPr lang="el-GR" sz="2400">
                <a:uFillTx/>
                <a:ea typeface="Arial" charset="0"/>
                <a:cs typeface="Arial" charset="0"/>
              </a:rPr>
              <a:t>Σ</a:t>
            </a:r>
            <a:r>
              <a:rPr lang="el-GR" sz="2400" baseline="-25000">
                <a:uFillTx/>
                <a:ea typeface="Arial" charset="0"/>
                <a:cs typeface="Arial" charset="0"/>
              </a:rPr>
              <a:t>y</a:t>
            </a:r>
            <a:r>
              <a:rPr lang="el-GR" sz="2400" b="1">
                <a:uFillTx/>
                <a:ea typeface="Arial" charset="0"/>
                <a:cs typeface="Arial" charset="0"/>
              </a:rPr>
              <a:t>P</a:t>
            </a:r>
            <a:r>
              <a:rPr lang="el-GR" sz="2400">
                <a:uFillTx/>
                <a:ea typeface="Arial" charset="0"/>
                <a:cs typeface="Arial" charset="0"/>
              </a:rPr>
              <a:t>(</a:t>
            </a:r>
            <a:r>
              <a:rPr lang="el-GR" sz="2400" i="1">
                <a:uFillTx/>
                <a:ea typeface="Arial" charset="0"/>
                <a:cs typeface="Arial" charset="0"/>
              </a:rPr>
              <a:t>X</a:t>
            </a:r>
            <a:r>
              <a:rPr lang="el-GR" sz="2400">
                <a:uFillTx/>
                <a:ea typeface="Arial" charset="0"/>
                <a:cs typeface="Arial" charset="0"/>
              </a:rPr>
              <a:t>,</a:t>
            </a:r>
            <a:r>
              <a:rPr lang="el-GR" sz="2400" b="1">
                <a:uFillTx/>
                <a:ea typeface="Arial" charset="0"/>
                <a:cs typeface="Arial" charset="0"/>
              </a:rPr>
              <a:t>e</a:t>
            </a:r>
            <a:r>
              <a:rPr lang="el-GR" sz="2400">
                <a:uFillTx/>
                <a:ea typeface="Arial" charset="0"/>
                <a:cs typeface="Arial" charset="0"/>
              </a:rPr>
              <a:t>,</a:t>
            </a:r>
            <a:r>
              <a:rPr lang="el-GR" sz="2400" b="1">
                <a:uFillTx/>
                <a:ea typeface="Arial" charset="0"/>
                <a:cs typeface="Arial" charset="0"/>
              </a:rPr>
              <a:t>y</a:t>
            </a:r>
            <a:r>
              <a:rPr lang="el-GR" sz="2400">
                <a:uFillTx/>
                <a:ea typeface="Arial" charset="0"/>
                <a:cs typeface="Arial" charset="0"/>
              </a:rPr>
              <a:t>)</a:t>
            </a:r>
          </a:p>
          <a:p>
            <a:pPr lvl="2">
              <a:lnSpc>
                <a:spcPct val="90000"/>
              </a:lnSpc>
            </a:pPr>
            <a:r>
              <a:rPr lang="el-GR" sz="2000">
                <a:uFillTx/>
                <a:ea typeface="Arial" charset="0"/>
                <a:cs typeface="Arial" charset="0"/>
              </a:rPr>
              <a:t>X is a single query variable</a:t>
            </a:r>
          </a:p>
          <a:p>
            <a:pPr lvl="2">
              <a:lnSpc>
                <a:spcPct val="90000"/>
              </a:lnSpc>
            </a:pPr>
            <a:r>
              <a:rPr lang="el-GR" sz="2000" b="1">
                <a:uFillTx/>
                <a:ea typeface="Arial" charset="0"/>
                <a:cs typeface="Arial" charset="0"/>
              </a:rPr>
              <a:t>e</a:t>
            </a:r>
            <a:r>
              <a:rPr lang="el-GR" sz="2000">
                <a:uFillTx/>
                <a:ea typeface="Arial" charset="0"/>
                <a:cs typeface="Arial" charset="0"/>
              </a:rPr>
              <a:t> is a vector of values of the evidence variables </a:t>
            </a:r>
            <a:r>
              <a:rPr lang="el-GR" sz="2000" b="1">
                <a:uFillTx/>
                <a:ea typeface="Arial" charset="0"/>
                <a:cs typeface="Arial" charset="0"/>
              </a:rPr>
              <a:t>E</a:t>
            </a:r>
            <a:endParaRPr lang="el-GR" sz="2000">
              <a:uFillTx/>
              <a:ea typeface="Arial" charset="0"/>
              <a:cs typeface="Arial" charset="0"/>
            </a:endParaRPr>
          </a:p>
          <a:p>
            <a:pPr lvl="2">
              <a:lnSpc>
                <a:spcPct val="90000"/>
              </a:lnSpc>
            </a:pPr>
            <a:r>
              <a:rPr lang="el-GR" sz="2000" b="1">
                <a:uFillTx/>
                <a:ea typeface="Arial" charset="0"/>
                <a:cs typeface="Arial" charset="0"/>
              </a:rPr>
              <a:t>y</a:t>
            </a:r>
            <a:r>
              <a:rPr lang="el-GR" sz="2000">
                <a:uFillTx/>
                <a:ea typeface="Arial" charset="0"/>
                <a:cs typeface="Arial" charset="0"/>
              </a:rPr>
              <a:t> is a vector of values for the remaining unobserved variables </a:t>
            </a:r>
            <a:r>
              <a:rPr lang="el-GR" sz="2000" b="1">
                <a:uFillTx/>
                <a:ea typeface="Arial" charset="0"/>
                <a:cs typeface="Arial" charset="0"/>
              </a:rPr>
              <a:t>Y</a:t>
            </a:r>
          </a:p>
          <a:p>
            <a:pPr lvl="2">
              <a:lnSpc>
                <a:spcPct val="90000"/>
              </a:lnSpc>
            </a:pPr>
            <a:r>
              <a:rPr lang="en-US" sz="1800" b="1" err="1">
                <a:uFillTx/>
                <a:ea typeface="Arial" charset="0"/>
                <a:cs typeface="Arial" charset="0"/>
              </a:rPr>
              <a:t>P</a:t>
            </a:r>
            <a:r>
              <a:rPr lang="en-US" sz="1800" err="1">
                <a:uFillTx/>
                <a:ea typeface="Arial" charset="0"/>
                <a:cs typeface="Arial" charset="0"/>
              </a:rPr>
              <a:t>(</a:t>
            </a:r>
            <a:r>
              <a:rPr lang="en-US" sz="1800" i="1" err="1">
                <a:uFillTx/>
                <a:ea typeface="Arial" charset="0"/>
                <a:cs typeface="Arial" charset="0"/>
              </a:rPr>
              <a:t>X</a:t>
            </a:r>
            <a:r>
              <a:rPr lang="en-US" sz="1800" err="1">
                <a:uFillTx/>
                <a:ea typeface="Arial" charset="0"/>
                <a:cs typeface="Arial" charset="0"/>
              </a:rPr>
              <a:t>,</a:t>
            </a:r>
            <a:r>
              <a:rPr lang="en-US" sz="1800" b="1" err="1">
                <a:uFillTx/>
                <a:ea typeface="Arial" charset="0"/>
                <a:cs typeface="Arial" charset="0"/>
              </a:rPr>
              <a:t>e</a:t>
            </a:r>
            <a:r>
              <a:rPr lang="en-US" sz="1800" err="1">
                <a:uFillTx/>
                <a:ea typeface="Arial" charset="0"/>
                <a:cs typeface="Arial" charset="0"/>
              </a:rPr>
              <a:t>,</a:t>
            </a:r>
            <a:r>
              <a:rPr lang="en-US" sz="1800" b="1" err="1">
                <a:uFillTx/>
                <a:ea typeface="Arial" charset="0"/>
                <a:cs typeface="Arial" charset="0"/>
              </a:rPr>
              <a:t>y</a:t>
            </a:r>
            <a:r>
              <a:rPr lang="en-US" sz="1800">
                <a:uFillTx/>
                <a:ea typeface="Arial" charset="0"/>
                <a:cs typeface="Arial" charset="0"/>
              </a:rPr>
              <a:t>) is a subset of values from the joint probability distribution</a:t>
            </a:r>
          </a:p>
          <a:p>
            <a:pPr>
              <a:lnSpc>
                <a:spcPct val="90000"/>
              </a:lnSpc>
            </a:pPr>
            <a:r>
              <a:rPr lang="en-US" sz="2800">
                <a:uFillTx/>
                <a:sym typeface="Symbol" charset="2"/>
              </a:rPr>
              <a:t>Dentistry example</a:t>
            </a:r>
            <a:endParaRPr lang="en-US" sz="2800" i="1">
              <a:uFillTx/>
              <a:sym typeface="Symbol" charset="2"/>
            </a:endParaRPr>
          </a:p>
          <a:p>
            <a:pPr marL="457200" indent="-457200">
              <a:lnSpc>
                <a:spcPct val="90000"/>
              </a:lnSpc>
              <a:buNone/>
            </a:pPr>
            <a:r>
              <a:rPr lang="en-US" sz="2400" b="1">
                <a:uFillTx/>
                <a:sym typeface="Symbol" charset="2"/>
              </a:rPr>
              <a:t>  </a:t>
            </a:r>
            <a:r>
              <a:rPr lang="en-US" sz="2400" b="1" err="1">
                <a:uFillTx/>
                <a:sym typeface="Symbol" charset="2"/>
              </a:rPr>
              <a:t>P</a:t>
            </a:r>
            <a:r>
              <a:rPr lang="en-US" sz="2400" err="1">
                <a:uFillTx/>
                <a:sym typeface="Symbol" charset="2"/>
              </a:rPr>
              <a:t>(</a:t>
            </a:r>
            <a:r>
              <a:rPr lang="en-US" sz="2400" i="1" err="1">
                <a:uFillTx/>
                <a:sym typeface="Symbol" charset="2"/>
              </a:rPr>
              <a:t>Cavity</a:t>
            </a:r>
            <a:r>
              <a:rPr lang="en-US" sz="2400" i="1">
                <a:uFillTx/>
                <a:sym typeface="Symbol" charset="2"/>
              </a:rPr>
              <a:t> | </a:t>
            </a:r>
            <a:r>
              <a:rPr lang="en-US" sz="2400" b="1">
                <a:uFillTx/>
                <a:sym typeface="Symbol" charset="2"/>
              </a:rPr>
              <a:t>toothache</a:t>
            </a:r>
            <a:r>
              <a:rPr lang="en-US" sz="2400">
                <a:uFillTx/>
                <a:sym typeface="Symbol" charset="2"/>
              </a:rPr>
              <a:t>)</a:t>
            </a:r>
          </a:p>
          <a:p>
            <a:pPr marL="457200" indent="-457200">
              <a:lnSpc>
                <a:spcPct val="90000"/>
              </a:lnSpc>
              <a:buNone/>
            </a:pPr>
            <a:r>
              <a:rPr lang="en-US" sz="2400" i="1">
                <a:uFillTx/>
                <a:sym typeface="Symbol" charset="2"/>
              </a:rPr>
              <a:t>	</a:t>
            </a:r>
            <a:r>
              <a:rPr lang="en-US" sz="2400">
                <a:uFillTx/>
                <a:sym typeface="Symbol" charset="2"/>
              </a:rPr>
              <a:t>= </a:t>
            </a:r>
            <a:r>
              <a:rPr lang="en-US" sz="2400" b="1" err="1">
                <a:uFillTx/>
                <a:sym typeface="Symbol" charset="2"/>
              </a:rPr>
              <a:t>P</a:t>
            </a:r>
            <a:r>
              <a:rPr lang="en-US" sz="2400" err="1">
                <a:uFillTx/>
                <a:sym typeface="Symbol" charset="2"/>
              </a:rPr>
              <a:t>(</a:t>
            </a:r>
            <a:r>
              <a:rPr lang="en-US" sz="2400" i="1" err="1">
                <a:uFillTx/>
                <a:sym typeface="Symbol" charset="2"/>
              </a:rPr>
              <a:t>Cavity</a:t>
            </a:r>
            <a:r>
              <a:rPr lang="en-US" sz="2400" err="1">
                <a:uFillTx/>
                <a:sym typeface="Symbol" charset="2"/>
              </a:rPr>
              <a:t>,</a:t>
            </a:r>
            <a:r>
              <a:rPr lang="en-US" sz="2400" b="1" err="1">
                <a:uFillTx/>
                <a:sym typeface="Symbol" charset="2"/>
              </a:rPr>
              <a:t>toothache</a:t>
            </a:r>
            <a:r>
              <a:rPr lang="en-US" sz="2400" err="1">
                <a:uFillTx/>
                <a:sym typeface="Symbol" charset="2"/>
              </a:rPr>
              <a:t>)/P(</a:t>
            </a:r>
            <a:r>
              <a:rPr lang="en-US" sz="2400" b="1" err="1">
                <a:uFillTx/>
                <a:sym typeface="Symbol" charset="2"/>
              </a:rPr>
              <a:t>toothache</a:t>
            </a:r>
            <a:r>
              <a:rPr lang="en-US" sz="2400">
                <a:uFillTx/>
                <a:sym typeface="Symbol" charset="2"/>
              </a:rPr>
              <a:t>)</a:t>
            </a:r>
          </a:p>
          <a:p>
            <a:pPr marL="457200" indent="-457200">
              <a:lnSpc>
                <a:spcPct val="90000"/>
              </a:lnSpc>
              <a:buNone/>
            </a:pPr>
            <a:r>
              <a:rPr lang="en-US" sz="2400">
                <a:uFillTx/>
                <a:sym typeface="Symbol" charset="2"/>
              </a:rPr>
              <a:t>	= </a:t>
            </a:r>
            <a:r>
              <a:rPr lang="en-US" sz="2400" i="1" err="1">
                <a:uFillTx/>
                <a:sym typeface="Symbol" charset="2"/>
              </a:rPr>
              <a:t></a:t>
            </a:r>
            <a:r>
              <a:rPr lang="en-US" sz="2400" b="1" err="1">
                <a:uFillTx/>
                <a:sym typeface="Symbol" charset="2"/>
              </a:rPr>
              <a:t>P</a:t>
            </a:r>
            <a:r>
              <a:rPr lang="en-US" sz="2400" err="1">
                <a:uFillTx/>
                <a:sym typeface="Symbol" charset="2"/>
              </a:rPr>
              <a:t>(</a:t>
            </a:r>
            <a:r>
              <a:rPr lang="en-US" sz="2400" i="1" err="1">
                <a:uFillTx/>
                <a:sym typeface="Symbol" charset="2"/>
              </a:rPr>
              <a:t>Cavity</a:t>
            </a:r>
            <a:r>
              <a:rPr lang="en-US" sz="2400" err="1">
                <a:uFillTx/>
                <a:sym typeface="Symbol" charset="2"/>
              </a:rPr>
              <a:t>,</a:t>
            </a:r>
            <a:r>
              <a:rPr lang="en-US" sz="2400" b="1" err="1">
                <a:uFillTx/>
                <a:sym typeface="Symbol" charset="2"/>
              </a:rPr>
              <a:t>toothache</a:t>
            </a:r>
            <a:r>
              <a:rPr lang="en-US" sz="2400">
                <a:uFillTx/>
                <a:sym typeface="Symbol" charset="2"/>
              </a:rPr>
              <a:t>)</a:t>
            </a:r>
          </a:p>
          <a:p>
            <a:pPr marL="457200" indent="-457200">
              <a:lnSpc>
                <a:spcPct val="90000"/>
              </a:lnSpc>
              <a:buNone/>
            </a:pPr>
            <a:r>
              <a:rPr lang="en-US" sz="2400">
                <a:uFillTx/>
                <a:sym typeface="Symbol" charset="2"/>
              </a:rPr>
              <a:t>	= </a:t>
            </a:r>
            <a:r>
              <a:rPr lang="en-US" sz="2400" i="1" err="1">
                <a:uFillTx/>
                <a:sym typeface="Symbol" charset="2"/>
              </a:rPr>
              <a:t></a:t>
            </a:r>
            <a:r>
              <a:rPr lang="en-US" sz="2400" err="1">
                <a:uFillTx/>
                <a:sym typeface="Symbol" charset="2"/>
              </a:rPr>
              <a:t>[</a:t>
            </a:r>
            <a:r>
              <a:rPr lang="en-US" sz="2400" b="1" err="1">
                <a:uFillTx/>
                <a:sym typeface="Symbol" charset="2"/>
              </a:rPr>
              <a:t>P</a:t>
            </a:r>
            <a:r>
              <a:rPr lang="en-US" sz="2400" err="1">
                <a:uFillTx/>
                <a:sym typeface="Symbol" charset="2"/>
              </a:rPr>
              <a:t>(</a:t>
            </a:r>
            <a:r>
              <a:rPr lang="en-US" sz="2400" i="1" err="1">
                <a:uFillTx/>
                <a:sym typeface="Symbol" charset="2"/>
              </a:rPr>
              <a:t>Cavity</a:t>
            </a:r>
            <a:r>
              <a:rPr lang="en-US" sz="2400" err="1">
                <a:uFillTx/>
                <a:sym typeface="Symbol" charset="2"/>
              </a:rPr>
              <a:t>,</a:t>
            </a:r>
            <a:r>
              <a:rPr lang="en-US" sz="2400" b="1" err="1">
                <a:uFillTx/>
                <a:sym typeface="Symbol" charset="2"/>
              </a:rPr>
              <a:t>toothache</a:t>
            </a:r>
            <a:r>
              <a:rPr lang="en-US" sz="2400" i="1" err="1">
                <a:uFillTx/>
                <a:sym typeface="Symbol" charset="2"/>
              </a:rPr>
              <a:t>,</a:t>
            </a:r>
            <a:r>
              <a:rPr lang="en-US" sz="2400" b="1" err="1">
                <a:uFillTx/>
                <a:sym typeface="Symbol" charset="2"/>
              </a:rPr>
              <a:t>catch</a:t>
            </a:r>
            <a:r>
              <a:rPr lang="en-US" sz="2400" err="1">
                <a:uFillTx/>
                <a:sym typeface="Symbol" charset="2"/>
              </a:rPr>
              <a:t>)</a:t>
            </a:r>
            <a:r>
              <a:rPr lang="en-US" sz="2400" err="1">
                <a:solidFill>
                  <a:srgbClr val="FF0000"/>
                </a:solidFill>
                <a:uFillTx/>
                <a:sym typeface="Symbol" charset="2"/>
              </a:rPr>
              <a:t>+</a:t>
            </a:r>
            <a:r>
              <a:rPr lang="en-US" sz="2400" b="1" err="1">
                <a:uFillTx/>
                <a:sym typeface="Symbol" charset="2"/>
              </a:rPr>
              <a:t>P</a:t>
            </a:r>
            <a:r>
              <a:rPr lang="en-US" sz="2400" err="1">
                <a:uFillTx/>
                <a:sym typeface="Symbol" charset="2"/>
              </a:rPr>
              <a:t>(</a:t>
            </a:r>
            <a:r>
              <a:rPr lang="en-US" sz="2400" i="1" err="1">
                <a:uFillTx/>
                <a:sym typeface="Symbol" charset="2"/>
              </a:rPr>
              <a:t>Cavity</a:t>
            </a:r>
            <a:r>
              <a:rPr lang="en-US" sz="2400" err="1">
                <a:uFillTx/>
                <a:sym typeface="Symbol" charset="2"/>
              </a:rPr>
              <a:t>,</a:t>
            </a:r>
            <a:r>
              <a:rPr lang="en-US" sz="2400" b="1" err="1">
                <a:uFillTx/>
                <a:sym typeface="Symbol" charset="2"/>
              </a:rPr>
              <a:t>toothache</a:t>
            </a:r>
            <a:r>
              <a:rPr lang="en-US" sz="2400" i="1" err="1">
                <a:uFillTx/>
                <a:sym typeface="Symbol" charset="2"/>
              </a:rPr>
              <a:t>,</a:t>
            </a:r>
            <a:r>
              <a:rPr lang="en-US" sz="2400" b="1" err="1">
                <a:uFillTx/>
                <a:sym typeface="Symbol" charset="2"/>
              </a:rPr>
              <a:t>catch</a:t>
            </a:r>
            <a:r>
              <a:rPr lang="en-US" sz="2400">
                <a:uFillTx/>
                <a:sym typeface="Symbol" charset="2"/>
              </a:rPr>
              <a:t>)]</a:t>
            </a:r>
          </a:p>
          <a:p>
            <a:pPr marL="457200" indent="-457200">
              <a:lnSpc>
                <a:spcPct val="90000"/>
              </a:lnSpc>
              <a:buNone/>
            </a:pPr>
            <a:r>
              <a:rPr lang="en-US" sz="2400">
                <a:uFillTx/>
                <a:sym typeface="Symbol" charset="2"/>
              </a:rPr>
              <a:t>	= (1/</a:t>
            </a:r>
            <a:r>
              <a:rPr lang="en-US" sz="2400">
                <a:solidFill>
                  <a:schemeClr val="accent1">
                    <a:lumMod val="50000"/>
                  </a:schemeClr>
                </a:solidFill>
                <a:uFillTx/>
                <a:sym typeface="Symbol" charset="2"/>
              </a:rPr>
              <a:t>.2</a:t>
            </a:r>
            <a:r>
              <a:rPr lang="en-US" sz="2400">
                <a:uFillTx/>
                <a:sym typeface="Symbol" charset="2"/>
              </a:rPr>
              <a:t>)[</a:t>
            </a:r>
            <a:r>
              <a:rPr lang="en-US" sz="2400">
                <a:solidFill>
                  <a:srgbClr val="008000"/>
                </a:solidFill>
                <a:uFillTx/>
                <a:sym typeface="Symbol" charset="2"/>
              </a:rPr>
              <a:t>.108</a:t>
            </a:r>
            <a:r>
              <a:rPr lang="en-US" sz="2400">
                <a:uFillTx/>
                <a:sym typeface="Symbol" charset="2"/>
              </a:rPr>
              <a:t>,</a:t>
            </a:r>
            <a:r>
              <a:rPr lang="en-US" sz="2400">
                <a:solidFill>
                  <a:srgbClr val="0000FF"/>
                </a:solidFill>
                <a:uFillTx/>
                <a:sym typeface="Symbol" charset="2"/>
              </a:rPr>
              <a:t>0.016</a:t>
            </a:r>
            <a:r>
              <a:rPr lang="en-US" sz="2400">
                <a:uFillTx/>
                <a:sym typeface="Symbol" charset="2"/>
              </a:rPr>
              <a:t> </a:t>
            </a:r>
            <a:r>
              <a:rPr lang="en-US" sz="2400">
                <a:solidFill>
                  <a:srgbClr val="FF0000"/>
                </a:solidFill>
                <a:uFillTx/>
                <a:sym typeface="Symbol" charset="2"/>
              </a:rPr>
              <a:t>+</a:t>
            </a:r>
            <a:r>
              <a:rPr lang="en-US" sz="2400">
                <a:uFillTx/>
                <a:sym typeface="Symbol" charset="2"/>
              </a:rPr>
              <a:t> </a:t>
            </a:r>
            <a:r>
              <a:rPr lang="en-US" sz="2400">
                <a:solidFill>
                  <a:srgbClr val="008000"/>
                </a:solidFill>
                <a:uFillTx/>
                <a:sym typeface="Symbol" charset="2"/>
              </a:rPr>
              <a:t>.012</a:t>
            </a:r>
            <a:r>
              <a:rPr lang="en-US" sz="2400">
                <a:uFillTx/>
                <a:sym typeface="Symbol" charset="2"/>
              </a:rPr>
              <a:t>,</a:t>
            </a:r>
            <a:r>
              <a:rPr lang="en-US" sz="2400">
                <a:solidFill>
                  <a:srgbClr val="0000FF"/>
                </a:solidFill>
                <a:uFillTx/>
                <a:sym typeface="Symbol" charset="2"/>
              </a:rPr>
              <a:t>.064</a:t>
            </a:r>
            <a:r>
              <a:rPr lang="en-US" sz="2400">
                <a:uFillTx/>
                <a:sym typeface="Symbol" charset="2"/>
              </a:rPr>
              <a:t>]	= </a:t>
            </a:r>
            <a:r>
              <a:rPr lang="en-US" sz="2400">
                <a:solidFill>
                  <a:srgbClr val="800000"/>
                </a:solidFill>
                <a:uFillTx/>
                <a:sym typeface="Symbol" charset="2"/>
              </a:rPr>
              <a:t>5</a:t>
            </a:r>
            <a:r>
              <a:rPr lang="en-US" sz="2400">
                <a:uFillTx/>
                <a:sym typeface="Symbol" charset="2"/>
              </a:rPr>
              <a:t></a:t>
            </a:r>
            <a:r>
              <a:rPr lang="en-US" sz="2400">
                <a:solidFill>
                  <a:srgbClr val="008000"/>
                </a:solidFill>
                <a:uFillTx/>
                <a:sym typeface="Symbol" charset="2"/>
              </a:rPr>
              <a:t>.12</a:t>
            </a:r>
            <a:r>
              <a:rPr lang="en-US" sz="2400">
                <a:uFillTx/>
                <a:sym typeface="Symbol" charset="2"/>
              </a:rPr>
              <a:t>,</a:t>
            </a:r>
            <a:r>
              <a:rPr lang="en-US" sz="2400">
                <a:solidFill>
                  <a:srgbClr val="0000FF"/>
                </a:solidFill>
                <a:uFillTx/>
                <a:sym typeface="Symbol" charset="2"/>
              </a:rPr>
              <a:t>.08</a:t>
            </a:r>
            <a:r>
              <a:rPr lang="en-US" sz="2400">
                <a:uFillTx/>
                <a:sym typeface="Symbol" charset="2"/>
              </a:rPr>
              <a:t> = </a:t>
            </a:r>
            <a:r>
              <a:rPr lang="en-US" sz="2400">
                <a:solidFill>
                  <a:srgbClr val="008000"/>
                </a:solidFill>
                <a:uFillTx/>
                <a:sym typeface="Symbol" charset="2"/>
              </a:rPr>
              <a:t>.6</a:t>
            </a:r>
            <a:r>
              <a:rPr lang="en-US" sz="2400">
                <a:uFillTx/>
                <a:sym typeface="Symbol" charset="2"/>
              </a:rPr>
              <a:t>,</a:t>
            </a:r>
            <a:r>
              <a:rPr lang="en-US" sz="2400">
                <a:solidFill>
                  <a:srgbClr val="0000FF"/>
                </a:solidFill>
                <a:uFillTx/>
                <a:sym typeface="Symbol" charset="2"/>
              </a:rPr>
              <a:t>.4</a:t>
            </a:r>
            <a:r>
              <a:rPr lang="en-US" sz="2400">
                <a:uFillTx/>
                <a:sym typeface="Symbol" charset="2"/>
              </a:rPr>
              <a:t></a:t>
            </a:r>
          </a:p>
          <a:p>
            <a:pPr>
              <a:lnSpc>
                <a:spcPct val="90000"/>
              </a:lnSpc>
            </a:pPr>
            <a:r>
              <a:rPr lang="en-US" sz="2400">
                <a:uFillTx/>
                <a:ea typeface="Arial" charset="0"/>
                <a:cs typeface="Arial" charset="0"/>
              </a:rPr>
              <a:t>Only problem, but a big one, is that this does not scale well</a:t>
            </a:r>
          </a:p>
          <a:p>
            <a:pPr lvl="1">
              <a:lnSpc>
                <a:spcPct val="90000"/>
              </a:lnSpc>
            </a:pPr>
            <a:r>
              <a:rPr lang="en-US" sz="2000">
                <a:uFillTx/>
                <a:ea typeface="Arial" charset="0"/>
                <a:cs typeface="Arial" charset="0"/>
              </a:rPr>
              <a:t>If there are </a:t>
            </a:r>
            <a:r>
              <a:rPr lang="en-US" sz="2000" i="1" err="1">
                <a:uFillTx/>
                <a:ea typeface="Arial" charset="0"/>
                <a:cs typeface="Arial" charset="0"/>
              </a:rPr>
              <a:t>n</a:t>
            </a:r>
            <a:r>
              <a:rPr lang="en-US" sz="2000">
                <a:uFillTx/>
                <a:ea typeface="Arial" charset="0"/>
                <a:cs typeface="Arial" charset="0"/>
              </a:rPr>
              <a:t> Boolean variables, space and time are O(</a:t>
            </a:r>
            <a:r>
              <a:rPr lang="en-US" sz="2000" i="1">
                <a:uFillTx/>
                <a:ea typeface="Arial" charset="0"/>
                <a:cs typeface="Arial" charset="0"/>
              </a:rPr>
              <a:t>2</a:t>
            </a:r>
            <a:r>
              <a:rPr lang="en-US" sz="2000" i="1" baseline="30000">
                <a:uFillTx/>
                <a:ea typeface="Arial" charset="0"/>
                <a:cs typeface="Arial" charset="0"/>
              </a:rPr>
              <a:t>n</a:t>
            </a:r>
            <a:r>
              <a:rPr lang="en-US" sz="2000">
                <a:uFillTx/>
                <a:ea typeface="Arial" charset="0"/>
                <a:cs typeface="Arial" charset="0"/>
              </a:rPr>
              <a:t>)</a:t>
            </a:r>
          </a:p>
          <a:p>
            <a:pPr lvl="1">
              <a:lnSpc>
                <a:spcPct val="90000"/>
              </a:lnSpc>
            </a:pPr>
            <a:r>
              <a:rPr lang="en-US" sz="2000" i="1">
                <a:uFillTx/>
                <a:ea typeface="Arial" charset="0"/>
                <a:cs typeface="Arial" charset="0"/>
              </a:rPr>
              <a:t>Will look shortly at independence as a means of dealing with this</a:t>
            </a:r>
          </a:p>
        </p:txBody>
      </p:sp>
      <p:pic>
        <p:nvPicPr>
          <p:cNvPr id="5" name="Picture 4" descr="dentist-joint"/>
          <p:cNvPicPr>
            <a:picLocks noChangeAspect="1" noChangeArrowheads="1"/>
          </p:cNvPicPr>
          <p:nvPr/>
        </p:nvPicPr>
        <p:blipFill>
          <a:blip r:embed="rId3"/>
          <a:srcRect/>
          <a:stretch>
            <a:fillRect/>
          </a:stretch>
        </p:blipFill>
        <p:spPr bwMode="auto">
          <a:xfrm>
            <a:off x="5460451" y="2874433"/>
            <a:ext cx="3341707" cy="1345587"/>
          </a:xfrm>
          <a:prstGeom prst="rect">
            <a:avLst/>
          </a:prstGeom>
          <a:noFill/>
        </p:spPr>
      </p:pic>
      <p:sp>
        <p:nvSpPr>
          <p:cNvPr id="6" name="Rectangle 5"/>
          <p:cNvSpPr>
            <a:spLocks/>
          </p:cNvSpPr>
          <p:nvPr/>
        </p:nvSpPr>
        <p:spPr bwMode="auto">
          <a:xfrm>
            <a:off x="6230856" y="3488267"/>
            <a:ext cx="1355279" cy="760530"/>
          </a:xfrm>
          <a:prstGeom prst="rect">
            <a:avLst/>
          </a:prstGeom>
          <a:noFill/>
          <a:ln w="57150"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FontTx/>
              <a:buNone/>
            </a:pPr>
            <a:endParaRPr kumimoji="0" lang="en-US" sz="3200" b="0" i="0" u="none" strike="noStrike" cap="none" normalizeH="0" baseline="0">
              <a:ln>
                <a:noFill/>
              </a:ln>
              <a:solidFill>
                <a:schemeClr val="tx1"/>
              </a:solidFill>
              <a:effectLst/>
              <a:uFillTx/>
              <a:latin typeface="Arial" charset="0"/>
              <a:ea typeface="ＭＳ Ｐゴシック" charset="-128"/>
              <a:cs typeface="ＭＳ Ｐゴシック" charset="-128"/>
            </a:endParaRPr>
          </a:p>
        </p:txBody>
      </p:sp>
      <p:sp>
        <p:nvSpPr>
          <p:cNvPr id="7" name="Rectangle 6"/>
          <p:cNvSpPr>
            <a:spLocks/>
          </p:cNvSpPr>
          <p:nvPr/>
        </p:nvSpPr>
        <p:spPr bwMode="auto">
          <a:xfrm>
            <a:off x="6284736" y="3513783"/>
            <a:ext cx="1243326" cy="338892"/>
          </a:xfrm>
          <a:prstGeom prst="rect">
            <a:avLst/>
          </a:prstGeom>
          <a:noFill/>
          <a:ln w="57150"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FontTx/>
              <a:buNone/>
            </a:pPr>
            <a:endParaRPr kumimoji="0" lang="en-US" sz="3200" b="0" i="0" u="none" strike="noStrike" cap="none" normalizeH="0" baseline="0">
              <a:ln>
                <a:noFill/>
              </a:ln>
              <a:solidFill>
                <a:schemeClr val="tx1"/>
              </a:solidFill>
              <a:effectLst/>
              <a:uFillTx/>
              <a:latin typeface="Arial" charset="0"/>
              <a:ea typeface="ＭＳ Ｐゴシック" charset="-128"/>
              <a:cs typeface="ＭＳ Ｐゴシック" charset="-128"/>
            </a:endParaRPr>
          </a:p>
        </p:txBody>
      </p:sp>
      <p:sp>
        <p:nvSpPr>
          <p:cNvPr id="8" name="Rectangle 7"/>
          <p:cNvSpPr>
            <a:spLocks/>
          </p:cNvSpPr>
          <p:nvPr/>
        </p:nvSpPr>
        <p:spPr bwMode="auto">
          <a:xfrm>
            <a:off x="6286161" y="3877243"/>
            <a:ext cx="1243326" cy="338892"/>
          </a:xfrm>
          <a:prstGeom prst="rect">
            <a:avLst/>
          </a:prstGeom>
          <a:noFill/>
          <a:ln w="5715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FontTx/>
              <a:buNone/>
            </a:pPr>
            <a:endParaRPr kumimoji="0" lang="en-US" sz="3200" b="0" i="0" u="none" strike="noStrike" cap="none" normalizeH="0" baseline="0">
              <a:ln>
                <a:noFill/>
              </a:ln>
              <a:solidFill>
                <a:schemeClr val="tx1"/>
              </a:solidFill>
              <a:effectLst/>
              <a:uFillTx/>
              <a:latin typeface="Arial" charset="0"/>
              <a:ea typeface="ＭＳ Ｐゴシック" charset="-128"/>
              <a:cs typeface="ＭＳ Ｐゴシック" charset="-128"/>
            </a:endParaRPr>
          </a:p>
        </p:txBody>
      </p:sp>
      <p:cxnSp>
        <p:nvCxnSpPr>
          <p:cNvPr id="10" name="Straight Connector 9"/>
          <p:cNvCxnSpPr/>
          <p:nvPr/>
        </p:nvCxnSpPr>
        <p:spPr bwMode="auto">
          <a:xfrm rot="16200000" flipH="1">
            <a:off x="6454841" y="3872713"/>
            <a:ext cx="660022" cy="1425"/>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18595">
                                            <p:txEl>
                                              <p:pRg st="6" end="6"/>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518595">
                                            <p:txEl>
                                              <p:pRg st="7" end="7"/>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518595">
                                            <p:txEl>
                                              <p:pRg st="8" end="8"/>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518595">
                                            <p:txEl>
                                              <p:pRg st="9" end="9"/>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518595">
                                            <p:txEl>
                                              <p:pRg st="10" end="10"/>
                                            </p:txEl>
                                          </p:spTgt>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518595">
                                            <p:txEl>
                                              <p:pRg st="11" end="11"/>
                                            </p:txEl>
                                          </p:spTgt>
                                        </p:tgtEl>
                                        <p:attrNameLst>
                                          <p:attrName>style.visibility</p:attrName>
                                        </p:attrNameLst>
                                      </p:cBhvr>
                                      <p:to>
                                        <p:strVal val="visible"/>
                                      </p:to>
                                    </p:se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1518595">
                                            <p:txEl>
                                              <p:pRg st="12" end="12"/>
                                            </p:txEl>
                                          </p:spTgt>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499"/>
                                          </p:stCondLst>
                                        </p:cTn>
                                        <p:tgtEl>
                                          <p:spTgt spid="1518595">
                                            <p:txEl>
                                              <p:pRg st="13" end="13"/>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151859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8595" grpId="0" build="p" autoUpdateAnimBg="0"/>
      <p:bldP spid="6" grpId="0" uiExpand="1" animBg="1"/>
      <p:bldP spid="7" grpId="0" uiExpand="1" animBg="1"/>
      <p:bldP spid="8" grpId="0" uiExpand="1"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09DBCF6-40D3-6D4C-807F-000DAA52B97C}" type="slidenum">
              <a:rPr lang="en-US">
                <a:uFillTx/>
              </a:rPr>
              <a:pPr/>
              <a:t>4</a:t>
            </a:fld>
            <a:endParaRPr lang="en-US" dirty="0">
              <a:uFillTx/>
            </a:endParaRPr>
          </a:p>
        </p:txBody>
      </p:sp>
      <p:sp>
        <p:nvSpPr>
          <p:cNvPr id="1472514" name="Rectangle 2"/>
          <p:cNvSpPr>
            <a:spLocks noGrp="1" noChangeArrowheads="1"/>
          </p:cNvSpPr>
          <p:nvPr>
            <p:ph type="title"/>
          </p:nvPr>
        </p:nvSpPr>
        <p:spPr>
          <a:xfrm>
            <a:off x="685800" y="293688"/>
            <a:ext cx="7772400" cy="1143000"/>
          </a:xfrm>
        </p:spPr>
        <p:txBody>
          <a:bodyPr/>
          <a:lstStyle/>
          <a:p>
            <a:r>
              <a:rPr lang="en-US" dirty="0">
                <a:uFillTx/>
              </a:rPr>
              <a:t>Logic and Uncertainty</a:t>
            </a:r>
          </a:p>
        </p:txBody>
      </p:sp>
      <p:sp>
        <p:nvSpPr>
          <p:cNvPr id="1472515" name="Rectangle 3"/>
          <p:cNvSpPr>
            <a:spLocks noGrp="1" noChangeArrowheads="1"/>
          </p:cNvSpPr>
          <p:nvPr>
            <p:ph type="body" idx="1"/>
          </p:nvPr>
        </p:nvSpPr>
        <p:spPr>
          <a:xfrm>
            <a:off x="300038" y="1587500"/>
            <a:ext cx="8734425" cy="4891088"/>
          </a:xfrm>
        </p:spPr>
        <p:txBody>
          <a:bodyPr/>
          <a:lstStyle/>
          <a:p>
            <a:pPr>
              <a:lnSpc>
                <a:spcPct val="90000"/>
              </a:lnSpc>
            </a:pPr>
            <a:r>
              <a:rPr lang="en-US" sz="2800" dirty="0">
                <a:uFillTx/>
              </a:rPr>
              <a:t>Logic generally talks in terms of </a:t>
            </a:r>
            <a:r>
              <a:rPr lang="en-US" sz="2800" i="1" dirty="0">
                <a:uFillTx/>
              </a:rPr>
              <a:t>certainty</a:t>
            </a:r>
            <a:endParaRPr lang="en-US" sz="2800" dirty="0">
              <a:uFillTx/>
            </a:endParaRPr>
          </a:p>
          <a:p>
            <a:pPr lvl="1">
              <a:lnSpc>
                <a:spcPct val="90000"/>
              </a:lnSpc>
            </a:pPr>
            <a:r>
              <a:rPr lang="en-US" sz="2400" dirty="0">
                <a:uFillTx/>
              </a:rPr>
              <a:t>A fact is either </a:t>
            </a:r>
            <a:r>
              <a:rPr lang="en-US" sz="2400" i="1" dirty="0">
                <a:uFillTx/>
              </a:rPr>
              <a:t>true</a:t>
            </a:r>
            <a:r>
              <a:rPr lang="en-US" sz="2400" dirty="0">
                <a:uFillTx/>
              </a:rPr>
              <a:t> or </a:t>
            </a:r>
            <a:r>
              <a:rPr lang="en-US" sz="2400" i="1" dirty="0">
                <a:uFillTx/>
              </a:rPr>
              <a:t>false</a:t>
            </a:r>
          </a:p>
          <a:p>
            <a:pPr lvl="2">
              <a:lnSpc>
                <a:spcPct val="90000"/>
              </a:lnSpc>
            </a:pPr>
            <a:r>
              <a:rPr lang="en-US" sz="2000" i="1" dirty="0">
                <a:uFillTx/>
              </a:rPr>
              <a:t>A</a:t>
            </a:r>
            <a:r>
              <a:rPr lang="en-US" sz="2000" dirty="0">
                <a:uFillTx/>
              </a:rPr>
              <a:t>lthough may be </a:t>
            </a:r>
            <a:r>
              <a:rPr lang="en-US" sz="2000" i="1" dirty="0">
                <a:uFillTx/>
              </a:rPr>
              <a:t>unknown </a:t>
            </a:r>
            <a:r>
              <a:rPr lang="en-US" sz="2000" dirty="0">
                <a:uFillTx/>
              </a:rPr>
              <a:t>as a very generic form of uncertainty</a:t>
            </a:r>
          </a:p>
          <a:p>
            <a:pPr lvl="1">
              <a:lnSpc>
                <a:spcPct val="90000"/>
              </a:lnSpc>
            </a:pPr>
            <a:r>
              <a:rPr lang="en-US" sz="2400" dirty="0">
                <a:uFillTx/>
              </a:rPr>
              <a:t>A rule applies to all cases or not</a:t>
            </a:r>
          </a:p>
          <a:p>
            <a:pPr>
              <a:lnSpc>
                <a:spcPct val="90000"/>
              </a:lnSpc>
            </a:pPr>
            <a:r>
              <a:rPr lang="en-US" sz="2800" dirty="0">
                <a:uFillTx/>
              </a:rPr>
              <a:t>Need at times to be able to talk instead about how (un)certain you are about something</a:t>
            </a:r>
          </a:p>
          <a:p>
            <a:pPr lvl="1">
              <a:lnSpc>
                <a:spcPct val="90000"/>
              </a:lnSpc>
            </a:pPr>
            <a:r>
              <a:rPr lang="en-US" sz="2400" dirty="0">
                <a:uFillTx/>
              </a:rPr>
              <a:t>Default Logics enable one form of this</a:t>
            </a:r>
          </a:p>
          <a:p>
            <a:pPr lvl="2">
              <a:lnSpc>
                <a:spcPct val="90000"/>
              </a:lnSpc>
            </a:pPr>
            <a:r>
              <a:rPr lang="en-US" sz="2000" dirty="0">
                <a:uFillTx/>
              </a:rPr>
              <a:t>Can talk about something as being </a:t>
            </a:r>
            <a:r>
              <a:rPr lang="en-US" sz="2000" i="1" dirty="0">
                <a:uFillTx/>
              </a:rPr>
              <a:t>consistent</a:t>
            </a:r>
            <a:r>
              <a:rPr lang="en-US" sz="2000" dirty="0">
                <a:uFillTx/>
              </a:rPr>
              <a:t>, as a weaker statement than that something is true</a:t>
            </a:r>
          </a:p>
          <a:p>
            <a:pPr lvl="1">
              <a:lnSpc>
                <a:spcPct val="90000"/>
              </a:lnSpc>
            </a:pPr>
            <a:r>
              <a:rPr lang="en-US" sz="2400" dirty="0">
                <a:uFillTx/>
              </a:rPr>
              <a:t>But often need more shades of meaning than this</a:t>
            </a:r>
          </a:p>
          <a:p>
            <a:pPr lvl="2">
              <a:lnSpc>
                <a:spcPct val="90000"/>
              </a:lnSpc>
            </a:pPr>
            <a:r>
              <a:rPr lang="en-US" sz="2000" dirty="0">
                <a:uFillTx/>
              </a:rPr>
              <a:t>Risk either stating things as true that are false or leaving as unknown something about which key information is known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725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725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47251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47251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47251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472515">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47251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72515">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4725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2515"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403923" cy="1371600"/>
          </a:xfrm>
        </p:spPr>
        <p:txBody>
          <a:bodyPr/>
          <a:lstStyle/>
          <a:p>
            <a:r>
              <a:rPr lang="en-US" dirty="0" smtClean="0">
                <a:solidFill>
                  <a:schemeClr val="accent2">
                    <a:lumMod val="60000"/>
                    <a:lumOff val="40000"/>
                  </a:schemeClr>
                </a:solidFill>
              </a:rPr>
              <a:t>Two Key Elements in </a:t>
            </a:r>
            <a:r>
              <a:rPr lang="en-US" dirty="0" smtClean="0">
                <a:solidFill>
                  <a:schemeClr val="accent2">
                    <a:lumMod val="60000"/>
                    <a:lumOff val="40000"/>
                  </a:schemeClr>
                </a:solidFill>
              </a:rPr>
              <a:t>Probability</a:t>
            </a:r>
            <a:br>
              <a:rPr lang="en-US" dirty="0" smtClean="0">
                <a:solidFill>
                  <a:schemeClr val="accent2">
                    <a:lumMod val="60000"/>
                    <a:lumOff val="40000"/>
                  </a:schemeClr>
                </a:solidFill>
              </a:rPr>
            </a:br>
            <a:r>
              <a:rPr lang="en-US" dirty="0" smtClean="0">
                <a:solidFill>
                  <a:schemeClr val="accent2">
                    <a:lumMod val="60000"/>
                    <a:lumOff val="40000"/>
                  </a:schemeClr>
                </a:solidFill>
              </a:rPr>
              <a:t>(Extra slide)</a:t>
            </a:r>
            <a:endParaRPr lang="en-US" dirty="0">
              <a:solidFill>
                <a:schemeClr val="accent2">
                  <a:lumMod val="60000"/>
                  <a:lumOff val="40000"/>
                </a:schemeClr>
              </a:solidFill>
            </a:endParaRPr>
          </a:p>
        </p:txBody>
      </p:sp>
      <p:sp>
        <p:nvSpPr>
          <p:cNvPr id="3" name="Content Placeholder 2"/>
          <p:cNvSpPr>
            <a:spLocks noGrp="1"/>
          </p:cNvSpPr>
          <p:nvPr>
            <p:ph idx="1"/>
          </p:nvPr>
        </p:nvSpPr>
        <p:spPr>
          <a:xfrm>
            <a:off x="963277" y="1752600"/>
            <a:ext cx="6809302" cy="4373563"/>
          </a:xfrm>
        </p:spPr>
        <p:txBody>
          <a:bodyPr>
            <a:normAutofit/>
          </a:bodyPr>
          <a:lstStyle/>
          <a:p>
            <a:r>
              <a:rPr lang="en-US" dirty="0" smtClean="0"/>
              <a:t>Probability Distribution Model</a:t>
            </a:r>
          </a:p>
          <a:p>
            <a:pPr lvl="1"/>
            <a:r>
              <a:rPr lang="en-US" dirty="0" smtClean="0"/>
              <a:t>Variables, Value assignments (possible worlds)</a:t>
            </a:r>
          </a:p>
          <a:p>
            <a:pPr lvl="1"/>
            <a:r>
              <a:rPr lang="en-US" dirty="0" smtClean="0"/>
              <a:t>Represented as a table or a graph </a:t>
            </a:r>
            <a:endParaRPr lang="en-US" dirty="0"/>
          </a:p>
          <a:p>
            <a:r>
              <a:rPr lang="en-US" dirty="0" smtClean="0"/>
              <a:t>Inferences can be made from the model</a:t>
            </a:r>
          </a:p>
          <a:p>
            <a:pPr lvl="1"/>
            <a:r>
              <a:rPr lang="en-US" dirty="0" smtClean="0"/>
              <a:t>(1) Sum </a:t>
            </a:r>
            <a:r>
              <a:rPr lang="en-US" dirty="0" smtClean="0"/>
              <a:t>rule</a:t>
            </a:r>
          </a:p>
          <a:p>
            <a:pPr lvl="1"/>
            <a:r>
              <a:rPr lang="en-US" dirty="0" smtClean="0"/>
              <a:t>(2) Product </a:t>
            </a:r>
            <a:r>
              <a:rPr lang="en-US" dirty="0" smtClean="0"/>
              <a:t>rule</a:t>
            </a:r>
          </a:p>
          <a:p>
            <a:pPr lvl="1"/>
            <a:r>
              <a:rPr lang="en-US" dirty="0" smtClean="0"/>
              <a:t>(3) Conditional</a:t>
            </a:r>
            <a:endParaRPr lang="en-US" dirty="0" smtClean="0"/>
          </a:p>
          <a:p>
            <a:pPr lvl="1"/>
            <a:r>
              <a:rPr lang="en-US" dirty="0" smtClean="0"/>
              <a:t>(4) Normalization</a:t>
            </a:r>
            <a:endParaRPr lang="en-US" dirty="0"/>
          </a:p>
          <a:p>
            <a:pPr lvl="1"/>
            <a:r>
              <a:rPr lang="en-US" dirty="0" smtClean="0"/>
              <a:t>(5) Marginalization</a:t>
            </a:r>
            <a:endParaRPr lang="en-US" dirty="0" smtClean="0"/>
          </a:p>
        </p:txBody>
      </p:sp>
      <p:sp>
        <p:nvSpPr>
          <p:cNvPr id="4" name="Right Arrow 3"/>
          <p:cNvSpPr/>
          <p:nvPr/>
        </p:nvSpPr>
        <p:spPr>
          <a:xfrm>
            <a:off x="503806" y="4970343"/>
            <a:ext cx="677333" cy="39158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440957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5"/>
          <p:cNvSpPr>
            <a:spLocks noGrp="1" noChangeArrowheads="1"/>
          </p:cNvSpPr>
          <p:nvPr>
            <p:ph type="title"/>
          </p:nvPr>
        </p:nvSpPr>
        <p:spPr/>
        <p:txBody>
          <a:bodyPr anchor="ctr"/>
          <a:lstStyle/>
          <a:p>
            <a:r>
              <a:rPr lang="en-US" dirty="0" smtClean="0">
                <a:solidFill>
                  <a:srgbClr val="3366FF"/>
                </a:solidFill>
              </a:rPr>
              <a:t>(5) Marginalization</a:t>
            </a:r>
            <a:endParaRPr lang="en-US" dirty="0">
              <a:solidFill>
                <a:srgbClr val="3366FF"/>
              </a:solidFill>
            </a:endParaRPr>
          </a:p>
        </p:txBody>
      </p:sp>
      <p:sp>
        <p:nvSpPr>
          <p:cNvPr id="27651" name="Slide Number Placeholder 4"/>
          <p:cNvSpPr>
            <a:spLocks noGrp="1"/>
          </p:cNvSpPr>
          <p:nvPr>
            <p:ph type="sldNum" sz="quarter" idx="12"/>
          </p:nvPr>
        </p:nvSpPr>
        <p:spPr>
          <a:noFill/>
        </p:spPr>
        <p:txBody>
          <a:bodyPr/>
          <a:lstStyle/>
          <a:p>
            <a:fld id="{00EBFCF6-5919-1342-8302-85CA29123C8B}" type="slidenum">
              <a:rPr lang="en-US"/>
              <a:pPr/>
              <a:t>41</a:t>
            </a:fld>
            <a:endParaRPr lang="en-US"/>
          </a:p>
        </p:txBody>
      </p:sp>
      <p:pic>
        <p:nvPicPr>
          <p:cNvPr id="27653" name="Picture 4" descr="slide12"/>
          <p:cNvPicPr>
            <a:picLocks noChangeAspect="1" noChangeArrowheads="1"/>
          </p:cNvPicPr>
          <p:nvPr/>
        </p:nvPicPr>
        <p:blipFill>
          <a:blip r:embed="rId2"/>
          <a:srcRect/>
          <a:stretch>
            <a:fillRect/>
          </a:stretch>
        </p:blipFill>
        <p:spPr bwMode="auto">
          <a:xfrm>
            <a:off x="341732" y="1288444"/>
            <a:ext cx="8429625" cy="5184775"/>
          </a:xfrm>
          <a:prstGeom prst="rect">
            <a:avLst/>
          </a:prstGeom>
          <a:noFill/>
          <a:ln w="9525">
            <a:noFill/>
            <a:miter lim="800000"/>
            <a:headEnd/>
            <a:tailEnd/>
          </a:ln>
        </p:spPr>
      </p:pic>
      <p:sp>
        <p:nvSpPr>
          <p:cNvPr id="2" name="TextBox 1"/>
          <p:cNvSpPr txBox="1"/>
          <p:nvPr/>
        </p:nvSpPr>
        <p:spPr>
          <a:xfrm>
            <a:off x="6191562" y="1648890"/>
            <a:ext cx="1954381" cy="646331"/>
          </a:xfrm>
          <a:prstGeom prst="rect">
            <a:avLst/>
          </a:prstGeom>
          <a:noFill/>
        </p:spPr>
        <p:txBody>
          <a:bodyPr wrap="none" rtlCol="0">
            <a:spAutoFit/>
          </a:bodyPr>
          <a:lstStyle/>
          <a:p>
            <a:r>
              <a:rPr lang="en-US" dirty="0" smtClean="0">
                <a:solidFill>
                  <a:srgbClr val="FF0000"/>
                </a:solidFill>
              </a:rPr>
              <a:t>Why? To plug in </a:t>
            </a:r>
          </a:p>
          <a:p>
            <a:r>
              <a:rPr lang="en-US" dirty="0">
                <a:solidFill>
                  <a:srgbClr val="FF0000"/>
                </a:solidFill>
              </a:rPr>
              <a:t>t</a:t>
            </a:r>
            <a:r>
              <a:rPr lang="en-US" dirty="0" smtClean="0">
                <a:solidFill>
                  <a:srgbClr val="FF0000"/>
                </a:solidFill>
              </a:rPr>
              <a:t>he know numbers</a:t>
            </a:r>
            <a:endParaRPr lang="en-US" dirty="0">
              <a:solidFill>
                <a:srgbClr val="FF0000"/>
              </a:solidFill>
            </a:endParaRPr>
          </a:p>
        </p:txBody>
      </p:sp>
      <p:sp>
        <p:nvSpPr>
          <p:cNvPr id="7" name="TextBox 6"/>
          <p:cNvSpPr txBox="1"/>
          <p:nvPr/>
        </p:nvSpPr>
        <p:spPr>
          <a:xfrm>
            <a:off x="6898920" y="4576747"/>
            <a:ext cx="1954381" cy="646331"/>
          </a:xfrm>
          <a:prstGeom prst="rect">
            <a:avLst/>
          </a:prstGeom>
          <a:noFill/>
        </p:spPr>
        <p:txBody>
          <a:bodyPr wrap="none" rtlCol="0">
            <a:spAutoFit/>
          </a:bodyPr>
          <a:lstStyle/>
          <a:p>
            <a:r>
              <a:rPr lang="en-US" dirty="0" smtClean="0">
                <a:solidFill>
                  <a:srgbClr val="FF0000"/>
                </a:solidFill>
              </a:rPr>
              <a:t>Why? To plug in </a:t>
            </a:r>
          </a:p>
          <a:p>
            <a:r>
              <a:rPr lang="en-US" dirty="0">
                <a:solidFill>
                  <a:srgbClr val="FF0000"/>
                </a:solidFill>
              </a:rPr>
              <a:t>t</a:t>
            </a:r>
            <a:r>
              <a:rPr lang="en-US" dirty="0" smtClean="0">
                <a:solidFill>
                  <a:srgbClr val="FF0000"/>
                </a:solidFill>
              </a:rPr>
              <a:t>he know numbers</a:t>
            </a:r>
            <a:endParaRPr lang="en-US" dirty="0">
              <a:solidFill>
                <a:srgbClr val="FF0000"/>
              </a:solidFill>
            </a:endParaRPr>
          </a:p>
        </p:txBody>
      </p:sp>
    </p:spTree>
    <p:extLst>
      <p:ext uri="{BB962C8B-B14F-4D97-AF65-F5344CB8AC3E}">
        <p14:creationId xmlns:p14="http://schemas.microsoft.com/office/powerpoint/2010/main" val="318386923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60693" cy="1371600"/>
          </a:xfrm>
        </p:spPr>
        <p:txBody>
          <a:bodyPr anchor="ctr"/>
          <a:lstStyle/>
          <a:p>
            <a:r>
              <a:rPr lang="en-US" dirty="0" smtClean="0">
                <a:solidFill>
                  <a:srgbClr val="3366FF"/>
                </a:solidFill>
              </a:rPr>
              <a:t>Marginalization Example</a:t>
            </a:r>
            <a:endParaRPr lang="en-US" dirty="0">
              <a:solidFill>
                <a:srgbClr val="3366FF"/>
              </a:solidFill>
            </a:endParaRPr>
          </a:p>
        </p:txBody>
      </p:sp>
      <p:sp>
        <p:nvSpPr>
          <p:cNvPr id="9" name="TextBox 8"/>
          <p:cNvSpPr txBox="1"/>
          <p:nvPr/>
        </p:nvSpPr>
        <p:spPr>
          <a:xfrm>
            <a:off x="1297516" y="3699703"/>
            <a:ext cx="5841689" cy="2862322"/>
          </a:xfrm>
          <a:prstGeom prst="rect">
            <a:avLst/>
          </a:prstGeom>
          <a:noFill/>
        </p:spPr>
        <p:txBody>
          <a:bodyPr wrap="none" rtlCol="0">
            <a:spAutoFit/>
          </a:bodyPr>
          <a:lstStyle/>
          <a:p>
            <a:r>
              <a:rPr lang="en-US" sz="2000" b="1" dirty="0" smtClean="0"/>
              <a:t>P</a:t>
            </a:r>
            <a:r>
              <a:rPr lang="en-US" sz="2000" dirty="0"/>
              <a:t>( </a:t>
            </a:r>
            <a:r>
              <a:rPr lang="en-US" sz="2000" dirty="0" err="1"/>
              <a:t>Toothache|Cavity</a:t>
            </a:r>
            <a:r>
              <a:rPr lang="en-US" sz="2000" dirty="0"/>
              <a:t> </a:t>
            </a:r>
            <a:r>
              <a:rPr lang="en-US" sz="2000" dirty="0" smtClean="0"/>
              <a:t>) =</a:t>
            </a:r>
          </a:p>
          <a:p>
            <a:r>
              <a:rPr lang="en-US" sz="2000" dirty="0" smtClean="0"/>
              <a:t>	</a:t>
            </a:r>
            <a:r>
              <a:rPr lang="en-US" sz="2000" b="1" dirty="0" smtClean="0"/>
              <a:t>P</a:t>
            </a:r>
            <a:r>
              <a:rPr lang="en-US" sz="2000" dirty="0" smtClean="0"/>
              <a:t>(</a:t>
            </a:r>
            <a:r>
              <a:rPr lang="en-US" sz="2000" dirty="0" err="1" smtClean="0"/>
              <a:t>Toothache|Cavity</a:t>
            </a:r>
            <a:r>
              <a:rPr lang="en-US" sz="2000" dirty="0" smtClean="0"/>
              <a:t>, Catch=1)P(Catch=1|</a:t>
            </a:r>
            <a:r>
              <a:rPr lang="en-US" sz="2000" dirty="0"/>
              <a:t>Cavity) </a:t>
            </a:r>
            <a:r>
              <a:rPr lang="en-US" sz="2000" dirty="0" smtClean="0"/>
              <a:t> </a:t>
            </a:r>
          </a:p>
          <a:p>
            <a:r>
              <a:rPr lang="en-US" sz="2000" dirty="0"/>
              <a:t> </a:t>
            </a:r>
            <a:r>
              <a:rPr lang="en-US" sz="2000" dirty="0" smtClean="0"/>
              <a:t>    + </a:t>
            </a:r>
            <a:r>
              <a:rPr lang="en-US" sz="2000" b="1" dirty="0" smtClean="0"/>
              <a:t>P</a:t>
            </a:r>
            <a:r>
              <a:rPr lang="en-US" sz="2000" dirty="0"/>
              <a:t>(</a:t>
            </a:r>
            <a:r>
              <a:rPr lang="en-US" sz="2000" dirty="0" err="1"/>
              <a:t>Toothache|Cavity</a:t>
            </a:r>
            <a:r>
              <a:rPr lang="en-US" sz="2000" dirty="0"/>
              <a:t>, Catch</a:t>
            </a:r>
            <a:r>
              <a:rPr lang="en-US" sz="2000" dirty="0" smtClean="0"/>
              <a:t>=0)</a:t>
            </a:r>
            <a:r>
              <a:rPr lang="en-US" sz="2000" dirty="0"/>
              <a:t>P(Catch</a:t>
            </a:r>
            <a:r>
              <a:rPr lang="en-US" sz="2000" dirty="0" smtClean="0"/>
              <a:t>=0|</a:t>
            </a:r>
            <a:r>
              <a:rPr lang="en-US" sz="2000" dirty="0"/>
              <a:t>Cavity</a:t>
            </a:r>
            <a:r>
              <a:rPr lang="en-US" sz="2000" dirty="0" smtClean="0"/>
              <a:t>)</a:t>
            </a:r>
          </a:p>
          <a:p>
            <a:endParaRPr lang="en-US" sz="2000" dirty="0"/>
          </a:p>
          <a:p>
            <a:r>
              <a:rPr lang="en-US" sz="2000" b="1" dirty="0" smtClean="0"/>
              <a:t>P</a:t>
            </a:r>
            <a:r>
              <a:rPr lang="en-US" sz="2000" dirty="0" smtClean="0"/>
              <a:t>(Toothache) = </a:t>
            </a:r>
          </a:p>
          <a:p>
            <a:r>
              <a:rPr lang="en-US" sz="2000" dirty="0" smtClean="0"/>
              <a:t>	   </a:t>
            </a:r>
            <a:r>
              <a:rPr lang="en-US" sz="2000" b="1" dirty="0" smtClean="0"/>
              <a:t>P</a:t>
            </a:r>
            <a:r>
              <a:rPr lang="en-US" sz="2000" dirty="0"/>
              <a:t>(</a:t>
            </a:r>
            <a:r>
              <a:rPr lang="en-US" sz="2000" dirty="0" err="1"/>
              <a:t>Toothache|</a:t>
            </a:r>
            <a:r>
              <a:rPr lang="en-US" sz="2000" dirty="0" err="1" smtClean="0"/>
              <a:t>Cavity</a:t>
            </a:r>
            <a:r>
              <a:rPr lang="en-US" sz="2000" dirty="0" smtClean="0"/>
              <a:t>=1, </a:t>
            </a:r>
            <a:r>
              <a:rPr lang="en-US" sz="2000" dirty="0"/>
              <a:t>Catch</a:t>
            </a:r>
            <a:r>
              <a:rPr lang="en-US" sz="2000" dirty="0" smtClean="0"/>
              <a:t>=0)</a:t>
            </a:r>
          </a:p>
          <a:p>
            <a:r>
              <a:rPr lang="en-US" sz="2000" dirty="0" smtClean="0"/>
              <a:t>	+ </a:t>
            </a:r>
            <a:r>
              <a:rPr lang="en-US" sz="2000" b="1" dirty="0" smtClean="0"/>
              <a:t>P</a:t>
            </a:r>
            <a:r>
              <a:rPr lang="en-US" sz="2000" dirty="0"/>
              <a:t>(</a:t>
            </a:r>
            <a:r>
              <a:rPr lang="en-US" sz="2000" dirty="0" err="1"/>
              <a:t>Toothache|</a:t>
            </a:r>
            <a:r>
              <a:rPr lang="en-US" sz="2000" dirty="0" err="1" smtClean="0"/>
              <a:t>Cavity</a:t>
            </a:r>
            <a:r>
              <a:rPr lang="en-US" sz="2000" dirty="0" smtClean="0"/>
              <a:t>=0, </a:t>
            </a:r>
            <a:r>
              <a:rPr lang="en-US" sz="2000" dirty="0"/>
              <a:t>Catch</a:t>
            </a:r>
            <a:r>
              <a:rPr lang="en-US" sz="2000" dirty="0" smtClean="0"/>
              <a:t>=0)</a:t>
            </a:r>
          </a:p>
          <a:p>
            <a:r>
              <a:rPr lang="en-US" sz="2000" dirty="0" smtClean="0"/>
              <a:t>	+ </a:t>
            </a:r>
            <a:r>
              <a:rPr lang="en-US" sz="2000" b="1" dirty="0" smtClean="0"/>
              <a:t>P</a:t>
            </a:r>
            <a:r>
              <a:rPr lang="en-US" sz="2000" dirty="0"/>
              <a:t>(</a:t>
            </a:r>
            <a:r>
              <a:rPr lang="en-US" sz="2000" dirty="0" err="1"/>
              <a:t>Toothache|</a:t>
            </a:r>
            <a:r>
              <a:rPr lang="en-US" sz="2000" dirty="0" err="1" smtClean="0"/>
              <a:t>Cavity</a:t>
            </a:r>
            <a:r>
              <a:rPr lang="en-US" sz="2000" dirty="0" smtClean="0"/>
              <a:t>=1, </a:t>
            </a:r>
            <a:r>
              <a:rPr lang="en-US" sz="2000" dirty="0"/>
              <a:t>Catch=1</a:t>
            </a:r>
            <a:r>
              <a:rPr lang="en-US" sz="2000" dirty="0" smtClean="0"/>
              <a:t>)</a:t>
            </a:r>
          </a:p>
          <a:p>
            <a:r>
              <a:rPr lang="en-US" sz="2000" dirty="0" smtClean="0"/>
              <a:t>	+ </a:t>
            </a:r>
            <a:r>
              <a:rPr lang="en-US" sz="2000" b="1" dirty="0" smtClean="0"/>
              <a:t>P</a:t>
            </a:r>
            <a:r>
              <a:rPr lang="en-US" sz="2000" dirty="0"/>
              <a:t>(</a:t>
            </a:r>
            <a:r>
              <a:rPr lang="en-US" sz="2000" dirty="0" err="1"/>
              <a:t>Toothache|</a:t>
            </a:r>
            <a:r>
              <a:rPr lang="en-US" sz="2000" dirty="0" err="1" smtClean="0"/>
              <a:t>Cavity</a:t>
            </a:r>
            <a:r>
              <a:rPr lang="en-US" sz="2000" dirty="0" smtClean="0"/>
              <a:t>=0, </a:t>
            </a:r>
            <a:r>
              <a:rPr lang="en-US" sz="2000" dirty="0"/>
              <a:t>Catch=1)</a:t>
            </a:r>
          </a:p>
        </p:txBody>
      </p:sp>
      <p:graphicFrame>
        <p:nvGraphicFramePr>
          <p:cNvPr id="5" name="Table 4"/>
          <p:cNvGraphicFramePr>
            <a:graphicFrameLocks noGrp="1"/>
          </p:cNvGraphicFramePr>
          <p:nvPr>
            <p:extLst>
              <p:ext uri="{D42A27DB-BD31-4B8C-83A1-F6EECF244321}">
                <p14:modId xmlns:p14="http://schemas.microsoft.com/office/powerpoint/2010/main" val="2997311890"/>
              </p:ext>
            </p:extLst>
          </p:nvPr>
        </p:nvGraphicFramePr>
        <p:xfrm>
          <a:off x="1593766" y="1576269"/>
          <a:ext cx="4888184" cy="1737360"/>
        </p:xfrm>
        <a:graphic>
          <a:graphicData uri="http://schemas.openxmlformats.org/drawingml/2006/table">
            <a:tbl>
              <a:tblPr firstRow="1" firstCol="1" bandRow="1" bandCol="1">
                <a:tableStyleId>{5C22544A-7EE6-4342-B048-85BDC9FD1C3A}</a:tableStyleId>
              </a:tblPr>
              <a:tblGrid>
                <a:gridCol w="993912"/>
                <a:gridCol w="840996"/>
                <a:gridCol w="1068728"/>
                <a:gridCol w="859248"/>
                <a:gridCol w="1125300"/>
              </a:tblGrid>
              <a:tr h="287248">
                <a:tc>
                  <a:txBody>
                    <a:bodyPr/>
                    <a:lstStyle/>
                    <a:p>
                      <a:pPr algn="ctr"/>
                      <a:endParaRPr lang="en-US" dirty="0"/>
                    </a:p>
                  </a:txBody>
                  <a:tcPr/>
                </a:tc>
                <a:tc gridSpan="2">
                  <a:txBody>
                    <a:bodyPr/>
                    <a:lstStyle/>
                    <a:p>
                      <a:pPr algn="ctr"/>
                      <a:r>
                        <a:rPr lang="en-US" dirty="0" smtClean="0">
                          <a:solidFill>
                            <a:schemeClr val="tx1"/>
                          </a:solidFill>
                        </a:rPr>
                        <a:t>Toothache</a:t>
                      </a:r>
                      <a:endParaRPr lang="en-US" dirty="0">
                        <a:solidFill>
                          <a:schemeClr val="tx1"/>
                        </a:solidFill>
                      </a:endParaRPr>
                    </a:p>
                  </a:txBody>
                  <a:tcPr/>
                </a:tc>
                <a:tc hMerge="1">
                  <a:txBody>
                    <a:bodyPr/>
                    <a:lstStyle/>
                    <a:p>
                      <a:pPr algn="ctr"/>
                      <a:endParaRPr lang="en-US" dirty="0">
                        <a:solidFill>
                          <a:schemeClr val="tx1"/>
                        </a:solidFill>
                      </a:endParaRPr>
                    </a:p>
                  </a:txBody>
                  <a:tcPr/>
                </a:tc>
                <a:tc gridSpan="2">
                  <a:txBody>
                    <a:bodyPr/>
                    <a:lstStyle/>
                    <a:p>
                      <a:pPr algn="ctr"/>
                      <a:r>
                        <a:rPr lang="en-US" dirty="0" smtClean="0">
                          <a:solidFill>
                            <a:schemeClr val="tx1"/>
                          </a:solidFill>
                        </a:rPr>
                        <a:t>~Toothache</a:t>
                      </a:r>
                      <a:endParaRPr lang="en-US" dirty="0">
                        <a:solidFill>
                          <a:schemeClr val="tx1"/>
                        </a:solidFill>
                      </a:endParaRPr>
                    </a:p>
                  </a:txBody>
                  <a:tcPr/>
                </a:tc>
                <a:tc hMerge="1">
                  <a:txBody>
                    <a:bodyPr/>
                    <a:lstStyle/>
                    <a:p>
                      <a:pPr algn="ctr"/>
                      <a:endParaRPr lang="en-US" dirty="0">
                        <a:solidFill>
                          <a:schemeClr val="tx1"/>
                        </a:solidFill>
                      </a:endParaRPr>
                    </a:p>
                  </a:txBody>
                  <a:tcPr/>
                </a:tc>
              </a:tr>
              <a:tr h="287248">
                <a:tc>
                  <a:txBody>
                    <a:bodyPr/>
                    <a:lstStyle/>
                    <a:p>
                      <a:pPr algn="ctr"/>
                      <a:endParaRPr lang="en-US"/>
                    </a:p>
                  </a:txBody>
                  <a:tcPr/>
                </a:tc>
                <a:tc>
                  <a:txBody>
                    <a:bodyPr/>
                    <a:lstStyle/>
                    <a:p>
                      <a:pPr algn="ctr"/>
                      <a:r>
                        <a:rPr lang="en-US" b="1" dirty="0" smtClean="0">
                          <a:solidFill>
                            <a:srgbClr val="FFFFFF"/>
                          </a:solidFill>
                        </a:rPr>
                        <a:t>Catch</a:t>
                      </a:r>
                      <a:endParaRPr lang="en-US" b="1" dirty="0">
                        <a:solidFill>
                          <a:srgbClr val="FFFFFF"/>
                        </a:solidFill>
                      </a:endParaRPr>
                    </a:p>
                  </a:txBody>
                  <a:tcPr>
                    <a:solidFill>
                      <a:srgbClr val="3366FF"/>
                    </a:solidFill>
                  </a:tcPr>
                </a:tc>
                <a:tc>
                  <a:txBody>
                    <a:bodyPr/>
                    <a:lstStyle/>
                    <a:p>
                      <a:pPr algn="ctr"/>
                      <a:r>
                        <a:rPr lang="en-US" b="1" dirty="0" smtClean="0">
                          <a:solidFill>
                            <a:srgbClr val="FFFFFF"/>
                          </a:solidFill>
                        </a:rPr>
                        <a:t>~Catch</a:t>
                      </a:r>
                      <a:endParaRPr lang="en-US" b="1" dirty="0">
                        <a:solidFill>
                          <a:srgbClr val="FFFFFF"/>
                        </a:solidFill>
                      </a:endParaRPr>
                    </a:p>
                  </a:txBody>
                  <a:tcPr>
                    <a:solidFill>
                      <a:srgbClr val="3366FF"/>
                    </a:solidFill>
                  </a:tcPr>
                </a:tc>
                <a:tc>
                  <a:txBody>
                    <a:bodyPr/>
                    <a:lstStyle/>
                    <a:p>
                      <a:pPr algn="ctr"/>
                      <a:r>
                        <a:rPr lang="en-US" b="1" dirty="0" smtClean="0">
                          <a:solidFill>
                            <a:srgbClr val="FFFFFF"/>
                          </a:solidFill>
                        </a:rPr>
                        <a:t>Catch</a:t>
                      </a:r>
                      <a:endParaRPr lang="en-US" b="1" dirty="0">
                        <a:solidFill>
                          <a:srgbClr val="FFFFFF"/>
                        </a:solidFill>
                      </a:endParaRPr>
                    </a:p>
                  </a:txBody>
                  <a:tcPr>
                    <a:solidFill>
                      <a:srgbClr val="3366FF"/>
                    </a:solidFill>
                  </a:tcPr>
                </a:tc>
                <a:tc>
                  <a:txBody>
                    <a:bodyPr/>
                    <a:lstStyle/>
                    <a:p>
                      <a:pPr algn="ctr"/>
                      <a:r>
                        <a:rPr lang="en-US" b="1" dirty="0" smtClean="0">
                          <a:solidFill>
                            <a:srgbClr val="FFFFFF"/>
                          </a:solidFill>
                        </a:rPr>
                        <a:t>~Catch</a:t>
                      </a:r>
                      <a:endParaRPr lang="en-US" b="1" dirty="0">
                        <a:solidFill>
                          <a:srgbClr val="FFFFFF"/>
                        </a:solidFill>
                      </a:endParaRPr>
                    </a:p>
                  </a:txBody>
                  <a:tcPr>
                    <a:solidFill>
                      <a:srgbClr val="3366FF"/>
                    </a:solidFill>
                  </a:tcPr>
                </a:tc>
              </a:tr>
              <a:tr h="287248">
                <a:tc>
                  <a:txBody>
                    <a:bodyPr/>
                    <a:lstStyle/>
                    <a:p>
                      <a:pPr algn="ctr"/>
                      <a:r>
                        <a:rPr lang="en-US" dirty="0" smtClean="0"/>
                        <a:t>Cavity</a:t>
                      </a:r>
                      <a:endParaRPr lang="en-US" dirty="0"/>
                    </a:p>
                  </a:txBody>
                  <a:tcPr/>
                </a:tc>
                <a:tc>
                  <a:txBody>
                    <a:bodyPr/>
                    <a:lstStyle/>
                    <a:p>
                      <a:pPr algn="ctr"/>
                      <a:r>
                        <a:rPr lang="en-US" dirty="0" smtClean="0"/>
                        <a:t>0.108</a:t>
                      </a:r>
                      <a:endParaRPr lang="en-US" dirty="0"/>
                    </a:p>
                  </a:txBody>
                  <a:tcPr>
                    <a:solidFill>
                      <a:schemeClr val="bg2">
                        <a:lumMod val="40000"/>
                        <a:lumOff val="60000"/>
                      </a:schemeClr>
                    </a:solidFill>
                  </a:tcPr>
                </a:tc>
                <a:tc>
                  <a:txBody>
                    <a:bodyPr/>
                    <a:lstStyle/>
                    <a:p>
                      <a:pPr algn="ctr"/>
                      <a:r>
                        <a:rPr lang="en-US" dirty="0" smtClean="0"/>
                        <a:t>0.012</a:t>
                      </a:r>
                      <a:endParaRPr lang="en-US" dirty="0"/>
                    </a:p>
                  </a:txBody>
                  <a:tcPr>
                    <a:solidFill>
                      <a:schemeClr val="bg2">
                        <a:lumMod val="40000"/>
                        <a:lumOff val="60000"/>
                      </a:schemeClr>
                    </a:solidFill>
                  </a:tcPr>
                </a:tc>
                <a:tc>
                  <a:txBody>
                    <a:bodyPr/>
                    <a:lstStyle/>
                    <a:p>
                      <a:pPr algn="ctr"/>
                      <a:r>
                        <a:rPr lang="en-US" dirty="0" smtClean="0"/>
                        <a:t>0.072</a:t>
                      </a:r>
                      <a:endParaRPr lang="en-US" dirty="0"/>
                    </a:p>
                  </a:txBody>
                  <a:tcPr/>
                </a:tc>
                <a:tc>
                  <a:txBody>
                    <a:bodyPr/>
                    <a:lstStyle/>
                    <a:p>
                      <a:pPr algn="ctr"/>
                      <a:r>
                        <a:rPr lang="en-US" dirty="0" smtClean="0"/>
                        <a:t>0.008</a:t>
                      </a:r>
                      <a:endParaRPr lang="en-US" dirty="0"/>
                    </a:p>
                  </a:txBody>
                  <a:tcPr/>
                </a:tc>
              </a:tr>
              <a:tr h="287248">
                <a:tc>
                  <a:txBody>
                    <a:bodyPr/>
                    <a:lstStyle/>
                    <a:p>
                      <a:pPr algn="ctr"/>
                      <a:r>
                        <a:rPr lang="en-US" dirty="0" smtClean="0"/>
                        <a:t>~</a:t>
                      </a:r>
                      <a:r>
                        <a:rPr lang="en-US" sz="1800" dirty="0" smtClean="0"/>
                        <a:t>Cavity</a:t>
                      </a:r>
                      <a:endParaRPr lang="en-US" dirty="0"/>
                    </a:p>
                  </a:txBody>
                  <a:tcPr/>
                </a:tc>
                <a:tc>
                  <a:txBody>
                    <a:bodyPr/>
                    <a:lstStyle/>
                    <a:p>
                      <a:pPr algn="ctr"/>
                      <a:r>
                        <a:rPr lang="en-US" dirty="0" smtClean="0"/>
                        <a:t>0.016</a:t>
                      </a:r>
                      <a:endParaRPr lang="en-US" dirty="0"/>
                    </a:p>
                  </a:txBody>
                  <a:tcPr>
                    <a:solidFill>
                      <a:schemeClr val="bg2">
                        <a:lumMod val="40000"/>
                        <a:lumOff val="60000"/>
                      </a:schemeClr>
                    </a:solidFill>
                  </a:tcPr>
                </a:tc>
                <a:tc>
                  <a:txBody>
                    <a:bodyPr/>
                    <a:lstStyle/>
                    <a:p>
                      <a:pPr algn="ctr"/>
                      <a:r>
                        <a:rPr lang="en-US" dirty="0" smtClean="0"/>
                        <a:t>0.064</a:t>
                      </a:r>
                      <a:endParaRPr lang="en-US" dirty="0"/>
                    </a:p>
                  </a:txBody>
                  <a:tcPr>
                    <a:solidFill>
                      <a:schemeClr val="bg2">
                        <a:lumMod val="40000"/>
                        <a:lumOff val="60000"/>
                      </a:schemeClr>
                    </a:solidFill>
                  </a:tcPr>
                </a:tc>
                <a:tc>
                  <a:txBody>
                    <a:bodyPr/>
                    <a:lstStyle/>
                    <a:p>
                      <a:pPr algn="ctr"/>
                      <a:r>
                        <a:rPr lang="en-US" dirty="0" smtClean="0"/>
                        <a:t>0.144</a:t>
                      </a:r>
                      <a:endParaRPr lang="en-US" dirty="0"/>
                    </a:p>
                  </a:txBody>
                  <a:tcPr/>
                </a:tc>
                <a:tc>
                  <a:txBody>
                    <a:bodyPr/>
                    <a:lstStyle/>
                    <a:p>
                      <a:pPr algn="ctr"/>
                      <a:r>
                        <a:rPr lang="en-US" dirty="0" smtClean="0"/>
                        <a:t>0.576</a:t>
                      </a:r>
                      <a:endParaRPr lang="en-US" dirty="0"/>
                    </a:p>
                  </a:txBody>
                  <a:tcPr/>
                </a:tc>
              </a:tr>
            </a:tbl>
          </a:graphicData>
        </a:graphic>
      </p:graphicFrame>
      <p:sp>
        <p:nvSpPr>
          <p:cNvPr id="3" name="TextBox 2"/>
          <p:cNvSpPr txBox="1"/>
          <p:nvPr/>
        </p:nvSpPr>
        <p:spPr>
          <a:xfrm>
            <a:off x="6166844" y="3623318"/>
            <a:ext cx="2354694" cy="369332"/>
          </a:xfrm>
          <a:prstGeom prst="rect">
            <a:avLst/>
          </a:prstGeom>
          <a:noFill/>
        </p:spPr>
        <p:txBody>
          <a:bodyPr wrap="none" rtlCol="0">
            <a:spAutoFit/>
          </a:bodyPr>
          <a:lstStyle/>
          <a:p>
            <a:r>
              <a:rPr lang="en-US" dirty="0" smtClean="0"/>
              <a:t># possible worlds = 2x2</a:t>
            </a:r>
            <a:endParaRPr lang="en-US" dirty="0"/>
          </a:p>
        </p:txBody>
      </p:sp>
      <p:sp>
        <p:nvSpPr>
          <p:cNvPr id="6" name="TextBox 5"/>
          <p:cNvSpPr txBox="1"/>
          <p:nvPr/>
        </p:nvSpPr>
        <p:spPr>
          <a:xfrm>
            <a:off x="6383813" y="5100936"/>
            <a:ext cx="2137725" cy="369332"/>
          </a:xfrm>
          <a:prstGeom prst="rect">
            <a:avLst/>
          </a:prstGeom>
          <a:noFill/>
        </p:spPr>
        <p:txBody>
          <a:bodyPr wrap="none" rtlCol="0">
            <a:spAutoFit/>
          </a:bodyPr>
          <a:lstStyle/>
          <a:p>
            <a:r>
              <a:rPr lang="en-US" dirty="0" smtClean="0"/>
              <a:t># possible worlds = 2</a:t>
            </a:r>
            <a:endParaRPr lang="en-US" dirty="0"/>
          </a:p>
        </p:txBody>
      </p:sp>
    </p:spTree>
    <p:extLst>
      <p:ext uri="{BB962C8B-B14F-4D97-AF65-F5344CB8AC3E}">
        <p14:creationId xmlns:p14="http://schemas.microsoft.com/office/powerpoint/2010/main" val="3974865177"/>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AA4E42CD-578D-5642-A74A-25A4DFAD8C33}" type="slidenum">
              <a:rPr lang="en-US">
                <a:uFillTx/>
              </a:rPr>
              <a:pPr/>
              <a:t>43</a:t>
            </a:fld>
            <a:endParaRPr lang="en-US">
              <a:uFillTx/>
            </a:endParaRPr>
          </a:p>
        </p:txBody>
      </p:sp>
      <p:sp>
        <p:nvSpPr>
          <p:cNvPr id="1460226" name="Rectangle 2"/>
          <p:cNvSpPr>
            <a:spLocks noGrp="1" noChangeArrowheads="1"/>
          </p:cNvSpPr>
          <p:nvPr>
            <p:ph type="title"/>
          </p:nvPr>
        </p:nvSpPr>
        <p:spPr>
          <a:xfrm>
            <a:off x="233363" y="28575"/>
            <a:ext cx="8602662" cy="1143000"/>
          </a:xfrm>
        </p:spPr>
        <p:txBody>
          <a:bodyPr>
            <a:normAutofit fontScale="90000"/>
          </a:bodyPr>
          <a:lstStyle/>
          <a:p>
            <a:r>
              <a:rPr lang="en-US" sz="3600">
                <a:uFillTx/>
              </a:rPr>
              <a:t>Probabilistic Inference by Enumeration</a:t>
            </a:r>
          </a:p>
        </p:txBody>
      </p:sp>
      <p:sp>
        <p:nvSpPr>
          <p:cNvPr id="1460227" name="Rectangle 3"/>
          <p:cNvSpPr>
            <a:spLocks noGrp="1" noChangeArrowheads="1"/>
          </p:cNvSpPr>
          <p:nvPr>
            <p:ph type="body" idx="1"/>
          </p:nvPr>
        </p:nvSpPr>
        <p:spPr>
          <a:xfrm>
            <a:off x="385763" y="1076325"/>
            <a:ext cx="8369300" cy="5467350"/>
          </a:xfrm>
        </p:spPr>
        <p:txBody>
          <a:bodyPr>
            <a:normAutofit fontScale="92500" lnSpcReduction="10000"/>
          </a:bodyPr>
          <a:lstStyle/>
          <a:p>
            <a:pPr>
              <a:lnSpc>
                <a:spcPct val="90000"/>
              </a:lnSpc>
            </a:pPr>
            <a:r>
              <a:rPr lang="en-US" sz="2400">
                <a:uFillTx/>
              </a:rPr>
              <a:t>Can perform probabilistic inference by enumerating over (full) joint probability distribution</a:t>
            </a:r>
          </a:p>
          <a:p>
            <a:pPr lvl="1">
              <a:lnSpc>
                <a:spcPct val="90000"/>
              </a:lnSpc>
            </a:pPr>
            <a:r>
              <a:rPr lang="en-US" sz="2000" i="1">
                <a:uFillTx/>
              </a:rPr>
              <a:t>Analogous to model checking in propositional logic, but here we are summing probabilities over all action events rather than checking for </a:t>
            </a:r>
            <a:r>
              <a:rPr lang="en-US" sz="2000" i="1" err="1">
                <a:uFillTx/>
              </a:rPr>
              <a:t>satisfiability</a:t>
            </a:r>
            <a:r>
              <a:rPr lang="en-US" sz="2000" i="1">
                <a:uFillTx/>
              </a:rPr>
              <a:t> in one or all of the models</a:t>
            </a:r>
          </a:p>
          <a:p>
            <a:pPr>
              <a:lnSpc>
                <a:spcPct val="90000"/>
              </a:lnSpc>
            </a:pPr>
            <a:r>
              <a:rPr lang="en-US" sz="2400">
                <a:uFillTx/>
              </a:rPr>
              <a:t>Start with the joint probability distribution </a:t>
            </a:r>
            <a:r>
              <a:rPr lang="en-US" sz="2400" b="1" err="1">
                <a:uFillTx/>
              </a:rPr>
              <a:t>P</a:t>
            </a:r>
            <a:r>
              <a:rPr lang="en-US" sz="2400" err="1">
                <a:uFillTx/>
              </a:rPr>
              <a:t>(</a:t>
            </a:r>
            <a:r>
              <a:rPr lang="en-US" sz="2400" i="1" err="1">
                <a:uFillTx/>
              </a:rPr>
              <a:t>Cavity</a:t>
            </a:r>
            <a:r>
              <a:rPr lang="en-US" sz="2400" err="1">
                <a:uFillTx/>
              </a:rPr>
              <a:t>,</a:t>
            </a:r>
            <a:r>
              <a:rPr lang="en-US" sz="2400" i="1" err="1">
                <a:uFillTx/>
              </a:rPr>
              <a:t>Toothache,Catch</a:t>
            </a:r>
            <a:r>
              <a:rPr lang="en-US" sz="2400">
                <a:uFillTx/>
              </a:rPr>
              <a:t>)</a:t>
            </a:r>
          </a:p>
          <a:p>
            <a:pPr>
              <a:lnSpc>
                <a:spcPct val="90000"/>
              </a:lnSpc>
            </a:pPr>
            <a:endParaRPr lang="en-US" sz="2400">
              <a:uFillTx/>
            </a:endParaRPr>
          </a:p>
          <a:p>
            <a:pPr>
              <a:lnSpc>
                <a:spcPct val="90000"/>
              </a:lnSpc>
            </a:pPr>
            <a:endParaRPr lang="en-US" sz="2400">
              <a:uFillTx/>
            </a:endParaRPr>
          </a:p>
          <a:p>
            <a:pPr>
              <a:lnSpc>
                <a:spcPct val="90000"/>
              </a:lnSpc>
            </a:pPr>
            <a:endParaRPr lang="en-US" sz="2400">
              <a:uFillTx/>
            </a:endParaRPr>
          </a:p>
          <a:p>
            <a:pPr>
              <a:lnSpc>
                <a:spcPct val="90000"/>
              </a:lnSpc>
            </a:pPr>
            <a:r>
              <a:rPr lang="en-US" sz="2400">
                <a:uFillTx/>
              </a:rPr>
              <a:t>For any proposition </a:t>
            </a:r>
            <a:r>
              <a:rPr lang="el-GR" sz="2400">
                <a:uFillTx/>
                <a:ea typeface="Arial" charset="0"/>
                <a:cs typeface="Arial" charset="0"/>
              </a:rPr>
              <a:t>φ</a:t>
            </a:r>
            <a:r>
              <a:rPr lang="en-US" sz="2400">
                <a:uFillTx/>
              </a:rPr>
              <a:t>, sum </a:t>
            </a:r>
            <a:r>
              <a:rPr lang="en-US" sz="2400" i="1" err="1">
                <a:uFillTx/>
              </a:rPr>
              <a:t>p</a:t>
            </a:r>
            <a:r>
              <a:rPr lang="en-US" sz="2400">
                <a:uFillTx/>
              </a:rPr>
              <a:t> for atomic events where true</a:t>
            </a:r>
          </a:p>
          <a:p>
            <a:pPr lvl="1">
              <a:lnSpc>
                <a:spcPct val="90000"/>
              </a:lnSpc>
            </a:pPr>
            <a:r>
              <a:rPr lang="en-US" sz="2000">
                <a:uFillTx/>
              </a:rPr>
              <a:t>P(</a:t>
            </a:r>
            <a:r>
              <a:rPr lang="el-GR" sz="2000">
                <a:uFillTx/>
                <a:ea typeface="Arial" charset="0"/>
                <a:cs typeface="Arial" charset="0"/>
              </a:rPr>
              <a:t>φ</a:t>
            </a:r>
            <a:r>
              <a:rPr lang="en-US" sz="2000">
                <a:uFillTx/>
              </a:rPr>
              <a:t>) = </a:t>
            </a:r>
            <a:r>
              <a:rPr lang="el-GR" sz="2000">
                <a:uFillTx/>
                <a:ea typeface="Arial" charset="0"/>
                <a:cs typeface="Arial" charset="0"/>
              </a:rPr>
              <a:t>Σ</a:t>
            </a:r>
            <a:r>
              <a:rPr lang="el-GR" sz="2000" baseline="-25000">
                <a:uFillTx/>
                <a:ea typeface="Arial" charset="0"/>
                <a:cs typeface="Arial" charset="0"/>
              </a:rPr>
              <a:t>ω</a:t>
            </a:r>
            <a:r>
              <a:rPr lang="en-US" sz="2000" baseline="-25000">
                <a:uFillTx/>
              </a:rPr>
              <a:t>:</a:t>
            </a:r>
            <a:r>
              <a:rPr lang="el-GR" sz="2000" baseline="-25000">
                <a:uFillTx/>
                <a:ea typeface="Arial" charset="0"/>
                <a:cs typeface="Arial" charset="0"/>
              </a:rPr>
              <a:t>ω╞φ</a:t>
            </a:r>
            <a:r>
              <a:rPr lang="en-US" sz="2000">
                <a:uFillTx/>
              </a:rPr>
              <a:t> P(</a:t>
            </a:r>
            <a:r>
              <a:rPr lang="el-GR" sz="2000">
                <a:uFillTx/>
                <a:ea typeface="Arial" charset="0"/>
                <a:cs typeface="Arial" charset="0"/>
              </a:rPr>
              <a:t>ω</a:t>
            </a:r>
            <a:r>
              <a:rPr lang="en-US" sz="2000">
                <a:uFillTx/>
              </a:rPr>
              <a:t>)</a:t>
            </a:r>
          </a:p>
          <a:p>
            <a:pPr lvl="1">
              <a:lnSpc>
                <a:spcPct val="90000"/>
              </a:lnSpc>
            </a:pPr>
            <a:r>
              <a:rPr lang="en-US" sz="2000" err="1">
                <a:solidFill>
                  <a:schemeClr val="hlink"/>
                </a:solidFill>
                <a:uFillTx/>
              </a:rPr>
              <a:t>P(</a:t>
            </a:r>
            <a:r>
              <a:rPr lang="en-US" sz="2000" i="1" err="1">
                <a:solidFill>
                  <a:schemeClr val="hlink"/>
                </a:solidFill>
                <a:uFillTx/>
              </a:rPr>
              <a:t>toothache</a:t>
            </a:r>
            <a:r>
              <a:rPr lang="en-US" sz="2000">
                <a:solidFill>
                  <a:schemeClr val="hlink"/>
                </a:solidFill>
                <a:uFillTx/>
              </a:rPr>
              <a:t>)</a:t>
            </a:r>
          </a:p>
          <a:p>
            <a:pPr lvl="2">
              <a:lnSpc>
                <a:spcPct val="90000"/>
              </a:lnSpc>
              <a:buFont typeface="Wingdings" charset="2"/>
              <a:buNone/>
            </a:pPr>
            <a:r>
              <a:rPr lang="en-US" sz="1800">
                <a:solidFill>
                  <a:schemeClr val="hlink"/>
                </a:solidFill>
                <a:uFillTx/>
              </a:rPr>
              <a:t>= .108 + .012 + .016 + .064 = .2</a:t>
            </a:r>
          </a:p>
          <a:p>
            <a:pPr lvl="1">
              <a:lnSpc>
                <a:spcPct val="90000"/>
              </a:lnSpc>
            </a:pPr>
            <a:r>
              <a:rPr lang="en-US" sz="2000" err="1">
                <a:solidFill>
                  <a:srgbClr val="008000"/>
                </a:solidFill>
                <a:uFillTx/>
              </a:rPr>
              <a:t>P(cavity</a:t>
            </a:r>
            <a:r>
              <a:rPr lang="en-US" sz="2000">
                <a:solidFill>
                  <a:srgbClr val="008000"/>
                </a:solidFill>
                <a:uFillTx/>
              </a:rPr>
              <a:t>)</a:t>
            </a:r>
          </a:p>
          <a:p>
            <a:pPr lvl="2">
              <a:lnSpc>
                <a:spcPct val="90000"/>
              </a:lnSpc>
              <a:buFont typeface="Wingdings" charset="2"/>
              <a:buNone/>
            </a:pPr>
            <a:r>
              <a:rPr lang="en-US" sz="1800">
                <a:solidFill>
                  <a:srgbClr val="008000"/>
                </a:solidFill>
                <a:uFillTx/>
              </a:rPr>
              <a:t>= .108 + .012 + .72 +.08 = .2</a:t>
            </a:r>
            <a:endParaRPr lang="en-US" sz="1400">
              <a:solidFill>
                <a:srgbClr val="008000"/>
              </a:solidFill>
              <a:uFillTx/>
            </a:endParaRPr>
          </a:p>
        </p:txBody>
      </p:sp>
      <p:pic>
        <p:nvPicPr>
          <p:cNvPr id="1460229" name="Picture 5" descr="dentist-joint"/>
          <p:cNvPicPr>
            <a:picLocks noChangeAspect="1" noChangeArrowheads="1"/>
          </p:cNvPicPr>
          <p:nvPr/>
        </p:nvPicPr>
        <p:blipFill>
          <a:blip r:embed="rId3"/>
          <a:srcRect/>
          <a:stretch>
            <a:fillRect/>
          </a:stretch>
        </p:blipFill>
        <p:spPr bwMode="auto">
          <a:xfrm>
            <a:off x="4711172" y="2832894"/>
            <a:ext cx="3694112" cy="1487488"/>
          </a:xfrm>
          <a:prstGeom prst="rect">
            <a:avLst/>
          </a:prstGeom>
          <a:noFill/>
        </p:spPr>
      </p:pic>
      <p:sp>
        <p:nvSpPr>
          <p:cNvPr id="1460230" name="Rectangle 6"/>
          <p:cNvSpPr>
            <a:spLocks noChangeArrowheads="1"/>
          </p:cNvSpPr>
          <p:nvPr/>
        </p:nvSpPr>
        <p:spPr bwMode="auto">
          <a:xfrm>
            <a:off x="5553076" y="3579813"/>
            <a:ext cx="1395412" cy="703263"/>
          </a:xfrm>
          <a:prstGeom prst="rect">
            <a:avLst/>
          </a:prstGeom>
          <a:noFill/>
          <a:ln w="76200" cmpd="sng">
            <a:solidFill>
              <a:srgbClr val="0000FF"/>
            </a:solidFill>
            <a:miter lim="800000"/>
          </a:ln>
        </p:spPr>
        <p:txBody>
          <a:bodyPr wrap="none" anchor="ctr">
            <a:prstTxWarp prst="textNoShape">
              <a:avLst/>
            </a:prstTxWarp>
          </a:bodyPr>
          <a:lstStyle/>
          <a:p>
            <a:endParaRPr lang="en-US">
              <a:uFillTx/>
            </a:endParaRPr>
          </a:p>
        </p:txBody>
      </p:sp>
      <p:sp>
        <p:nvSpPr>
          <p:cNvPr id="1460231" name="Rectangle 7"/>
          <p:cNvSpPr>
            <a:spLocks noChangeArrowheads="1"/>
          </p:cNvSpPr>
          <p:nvPr/>
        </p:nvSpPr>
        <p:spPr bwMode="auto">
          <a:xfrm>
            <a:off x="5553076" y="3576638"/>
            <a:ext cx="2790825" cy="354012"/>
          </a:xfrm>
          <a:prstGeom prst="rect">
            <a:avLst/>
          </a:prstGeom>
          <a:noFill/>
          <a:ln w="76200" cmpd="sng">
            <a:solidFill>
              <a:srgbClr val="008000"/>
            </a:solidFill>
            <a:miter lim="800000"/>
          </a:ln>
        </p:spPr>
        <p:txBody>
          <a:bodyPr wrap="none" anchor="ctr">
            <a:prstTxWarp prst="textNoShape">
              <a:avLst/>
            </a:prstTxWarp>
          </a:bodyPr>
          <a:lstStyle/>
          <a:p>
            <a:endParaRPr lang="en-US">
              <a:uFillTx/>
            </a:endParaRPr>
          </a:p>
        </p:txBody>
      </p:sp>
      <p:sp>
        <p:nvSpPr>
          <p:cNvPr id="1460233" name="Text Box 9"/>
          <p:cNvSpPr txBox="1">
            <a:spLocks noChangeArrowheads="1"/>
          </p:cNvSpPr>
          <p:nvPr/>
        </p:nvSpPr>
        <p:spPr bwMode="auto">
          <a:xfrm>
            <a:off x="4638675" y="5410200"/>
            <a:ext cx="4064000" cy="1133475"/>
          </a:xfrm>
          <a:prstGeom prst="rect">
            <a:avLst/>
          </a:prstGeom>
          <a:noFill/>
          <a:ln w="9525">
            <a:noFill/>
            <a:miter lim="800000"/>
          </a:ln>
        </p:spPr>
        <p:txBody>
          <a:bodyPr>
            <a:prstTxWarp prst="textNoShape">
              <a:avLst/>
            </a:prstTxWarp>
            <a:spAutoFit/>
          </a:bodyPr>
          <a:lstStyle/>
          <a:p>
            <a:pPr>
              <a:lnSpc>
                <a:spcPct val="90000"/>
              </a:lnSpc>
            </a:pPr>
            <a:r>
              <a:rPr lang="en-US" sz="2400">
                <a:solidFill>
                  <a:schemeClr val="accent2"/>
                </a:solidFill>
                <a:effectLst>
                  <a:outerShdw blurRad="38100" dist="38100" dir="2700000" algn="tl">
                    <a:srgbClr val="000000"/>
                  </a:outerShdw>
                </a:effectLst>
                <a:uFillTx/>
              </a:rPr>
              <a:t>The overall process is called </a:t>
            </a:r>
            <a:r>
              <a:rPr lang="en-US" sz="2400" i="1">
                <a:solidFill>
                  <a:schemeClr val="accent2"/>
                </a:solidFill>
                <a:effectLst>
                  <a:outerShdw blurRad="38100" dist="38100" dir="2700000" algn="tl">
                    <a:srgbClr val="000000"/>
                  </a:outerShdw>
                </a:effectLst>
                <a:uFillTx/>
              </a:rPr>
              <a:t>marginalization</a:t>
            </a:r>
            <a:r>
              <a:rPr lang="en-US" sz="2400">
                <a:solidFill>
                  <a:schemeClr val="accent2"/>
                </a:solidFill>
                <a:effectLst>
                  <a:outerShdw blurRad="38100" dist="38100" dir="2700000" algn="tl">
                    <a:srgbClr val="000000"/>
                  </a:outerShdw>
                </a:effectLst>
                <a:uFillTx/>
              </a:rPr>
              <a:t> or </a:t>
            </a:r>
            <a:r>
              <a:rPr lang="en-US" sz="2400" i="1">
                <a:solidFill>
                  <a:schemeClr val="accent2"/>
                </a:solidFill>
                <a:effectLst>
                  <a:outerShdw blurRad="38100" dist="38100" dir="2700000" algn="tl">
                    <a:srgbClr val="000000"/>
                  </a:outerShdw>
                </a:effectLst>
                <a:uFillTx/>
              </a:rPr>
              <a:t>summing out: </a:t>
            </a:r>
            <a:r>
              <a:rPr kumimoji="1" lang="en-US" sz="2400">
                <a:solidFill>
                  <a:schemeClr val="accent2"/>
                </a:solidFill>
                <a:effectLst>
                  <a:outerShdw blurRad="38100" dist="38100" dir="2700000" algn="tl">
                    <a:srgbClr val="000000"/>
                  </a:outerShdw>
                </a:effectLst>
                <a:uFillTx/>
              </a:rPr>
              <a:t>[</a:t>
            </a:r>
            <a:r>
              <a:rPr kumimoji="1" lang="en-US" sz="2400" b="1">
                <a:solidFill>
                  <a:schemeClr val="accent2"/>
                </a:solidFill>
                <a:effectLst>
                  <a:outerShdw blurRad="38100" dist="38100" dir="2700000" algn="tl">
                    <a:srgbClr val="000000"/>
                  </a:outerShdw>
                </a:effectLst>
                <a:uFillTx/>
              </a:rPr>
              <a:t>P</a:t>
            </a:r>
            <a:r>
              <a:rPr kumimoji="1" lang="en-US" sz="2400">
                <a:solidFill>
                  <a:schemeClr val="accent2"/>
                </a:solidFill>
                <a:effectLst>
                  <a:outerShdw blurRad="38100" dist="38100" dir="2700000" algn="tl">
                    <a:srgbClr val="000000"/>
                  </a:outerShdw>
                </a:effectLst>
                <a:uFillTx/>
              </a:rPr>
              <a:t>(</a:t>
            </a:r>
            <a:r>
              <a:rPr kumimoji="1" lang="en-US" sz="2400" b="1">
                <a:solidFill>
                  <a:schemeClr val="accent2"/>
                </a:solidFill>
                <a:effectLst>
                  <a:outerShdw blurRad="38100" dist="38100" dir="2700000" algn="tl">
                    <a:srgbClr val="000000"/>
                  </a:outerShdw>
                </a:effectLst>
                <a:uFillTx/>
              </a:rPr>
              <a:t>Y</a:t>
            </a:r>
            <a:r>
              <a:rPr kumimoji="1" lang="en-US" sz="2400">
                <a:solidFill>
                  <a:schemeClr val="accent2"/>
                </a:solidFill>
                <a:effectLst>
                  <a:outerShdw blurRad="38100" dist="38100" dir="2700000" algn="tl">
                    <a:srgbClr val="000000"/>
                  </a:outerShdw>
                </a:effectLst>
                <a:uFillTx/>
              </a:rPr>
              <a:t>) = </a:t>
            </a:r>
            <a:r>
              <a:rPr kumimoji="1" lang="el-GR" sz="2800">
                <a:solidFill>
                  <a:schemeClr val="accent2"/>
                </a:solidFill>
                <a:effectLst>
                  <a:outerShdw blurRad="38100" dist="38100" dir="2700000" algn="tl">
                    <a:srgbClr val="000000"/>
                  </a:outerShdw>
                </a:effectLst>
                <a:uFillTx/>
                <a:ea typeface="Arial" charset="0"/>
                <a:cs typeface="Arial" charset="0"/>
              </a:rPr>
              <a:t>Σ</a:t>
            </a:r>
            <a:r>
              <a:rPr kumimoji="1" lang="el-GR" sz="2800" baseline="-25000">
                <a:solidFill>
                  <a:schemeClr val="accent2"/>
                </a:solidFill>
                <a:effectLst>
                  <a:outerShdw blurRad="38100" dist="38100" dir="2700000" algn="tl">
                    <a:srgbClr val="000000"/>
                  </a:outerShdw>
                </a:effectLst>
                <a:uFillTx/>
                <a:ea typeface="Arial" charset="0"/>
                <a:cs typeface="Arial" charset="0"/>
              </a:rPr>
              <a:t>z</a:t>
            </a:r>
            <a:r>
              <a:rPr kumimoji="1" lang="en-US" sz="2400" b="1">
                <a:solidFill>
                  <a:schemeClr val="accent2"/>
                </a:solidFill>
                <a:effectLst>
                  <a:outerShdw blurRad="38100" dist="38100" dir="2700000" algn="tl">
                    <a:srgbClr val="000000"/>
                  </a:outerShdw>
                </a:effectLst>
                <a:uFillTx/>
              </a:rPr>
              <a:t>P</a:t>
            </a:r>
            <a:r>
              <a:rPr kumimoji="1" lang="en-US" sz="2400">
                <a:solidFill>
                  <a:schemeClr val="accent2"/>
                </a:solidFill>
                <a:effectLst>
                  <a:outerShdw blurRad="38100" dist="38100" dir="2700000" algn="tl">
                    <a:srgbClr val="000000"/>
                  </a:outerShdw>
                </a:effectLst>
                <a:uFillTx/>
              </a:rPr>
              <a:t>(</a:t>
            </a:r>
            <a:r>
              <a:rPr kumimoji="1" lang="en-US" sz="2400" b="1" err="1">
                <a:solidFill>
                  <a:schemeClr val="accent2"/>
                </a:solidFill>
                <a:effectLst>
                  <a:outerShdw blurRad="38100" dist="38100" dir="2700000" algn="tl">
                    <a:srgbClr val="000000"/>
                  </a:outerShdw>
                </a:effectLst>
                <a:uFillTx/>
              </a:rPr>
              <a:t>Y</a:t>
            </a:r>
            <a:r>
              <a:rPr kumimoji="1" lang="en-US" sz="2400" err="1">
                <a:solidFill>
                  <a:schemeClr val="accent2"/>
                </a:solidFill>
                <a:effectLst>
                  <a:outerShdw blurRad="38100" dist="38100" dir="2700000" algn="tl">
                    <a:srgbClr val="000000"/>
                  </a:outerShdw>
                </a:effectLst>
                <a:uFillTx/>
              </a:rPr>
              <a:t>,</a:t>
            </a:r>
            <a:r>
              <a:rPr kumimoji="1" lang="en-US" sz="2400" b="1" err="1">
                <a:solidFill>
                  <a:schemeClr val="accent2"/>
                </a:solidFill>
                <a:effectLst>
                  <a:outerShdw blurRad="38100" dist="38100" dir="2700000" algn="tl">
                    <a:srgbClr val="000000"/>
                  </a:outerShdw>
                </a:effectLst>
                <a:uFillTx/>
              </a:rPr>
              <a:t>z</a:t>
            </a:r>
            <a:r>
              <a:rPr kumimoji="1" lang="en-US" sz="2400">
                <a:solidFill>
                  <a:schemeClr val="accent2"/>
                </a:solidFill>
                <a:effectLst>
                  <a:outerShdw blurRad="38100" dist="38100" dir="2700000" algn="tl">
                    <a:srgbClr val="000000"/>
                  </a:outerShdw>
                </a:effectLst>
                <a:uFillTx/>
              </a:rPr>
              <a:t>)]</a:t>
            </a:r>
          </a:p>
        </p:txBody>
      </p:sp>
      <p:sp>
        <p:nvSpPr>
          <p:cNvPr id="1460236" name="Text Box 12"/>
          <p:cNvSpPr txBox="1">
            <a:spLocks noChangeArrowheads="1"/>
          </p:cNvSpPr>
          <p:nvPr/>
        </p:nvSpPr>
        <p:spPr bwMode="auto">
          <a:xfrm>
            <a:off x="3297237" y="4819650"/>
            <a:ext cx="5538788" cy="457200"/>
          </a:xfrm>
          <a:prstGeom prst="rect">
            <a:avLst/>
          </a:prstGeom>
          <a:noFill/>
          <a:ln w="9525">
            <a:noFill/>
            <a:miter lim="800000"/>
          </a:ln>
        </p:spPr>
        <p:txBody>
          <a:bodyPr wrap="none">
            <a:prstTxWarp prst="textNoShape">
              <a:avLst/>
            </a:prstTxWarp>
            <a:spAutoFit/>
          </a:bodyPr>
          <a:lstStyle/>
          <a:p>
            <a:r>
              <a:rPr lang="en-US" sz="2400">
                <a:solidFill>
                  <a:schemeClr val="accent1"/>
                </a:solidFill>
                <a:effectLst>
                  <a:outerShdw blurRad="38100" dist="38100" dir="2700000" algn="tl">
                    <a:srgbClr val="000000"/>
                  </a:outerShdw>
                </a:effectLst>
                <a:uFillTx/>
              </a:rPr>
              <a:t>Called </a:t>
            </a:r>
            <a:r>
              <a:rPr lang="en-US" sz="2400" i="1">
                <a:solidFill>
                  <a:schemeClr val="accent1"/>
                </a:solidFill>
                <a:effectLst>
                  <a:outerShdw blurRad="38100" dist="38100" dir="2700000" algn="tl">
                    <a:srgbClr val="000000"/>
                  </a:outerShdw>
                </a:effectLst>
                <a:uFillTx/>
              </a:rPr>
              <a:t>marginal probability</a:t>
            </a:r>
            <a:r>
              <a:rPr lang="en-US" sz="2400">
                <a:solidFill>
                  <a:schemeClr val="accent1"/>
                </a:solidFill>
                <a:effectLst>
                  <a:outerShdw blurRad="38100" dist="38100" dir="2700000" algn="tl">
                    <a:srgbClr val="000000"/>
                  </a:outerShdw>
                </a:effectLst>
                <a:uFillTx/>
              </a:rPr>
              <a:t> of toothache</a:t>
            </a:r>
            <a:endParaRPr lang="en-US">
              <a:uFillTx/>
            </a:endParaRPr>
          </a:p>
        </p:txBody>
      </p:sp>
      <p:sp>
        <p:nvSpPr>
          <p:cNvPr id="1460239" name="Text Box 15"/>
          <p:cNvSpPr txBox="1">
            <a:spLocks noChangeArrowheads="1"/>
          </p:cNvSpPr>
          <p:nvPr/>
        </p:nvSpPr>
        <p:spPr bwMode="auto">
          <a:xfrm>
            <a:off x="757238" y="3576638"/>
            <a:ext cx="4070350" cy="822325"/>
          </a:xfrm>
          <a:prstGeom prst="rect">
            <a:avLst/>
          </a:prstGeom>
          <a:noFill/>
          <a:ln w="9525">
            <a:noFill/>
            <a:miter lim="800000"/>
          </a:ln>
        </p:spPr>
        <p:txBody>
          <a:bodyPr>
            <a:prstTxWarp prst="textNoShape">
              <a:avLst/>
            </a:prstTxWarp>
            <a:spAutoFit/>
          </a:bodyPr>
          <a:lstStyle/>
          <a:p>
            <a:r>
              <a:rPr lang="en-US" sz="2400" i="1">
                <a:solidFill>
                  <a:schemeClr val="accent2"/>
                </a:solidFill>
                <a:uFillTx/>
              </a:rPr>
              <a:t>Catch refers to Dentist’s</a:t>
            </a:r>
          </a:p>
          <a:p>
            <a:r>
              <a:rPr lang="en-US" sz="2400" i="1">
                <a:solidFill>
                  <a:schemeClr val="accent2"/>
                </a:solidFill>
                <a:uFillTx/>
              </a:rPr>
              <a:t>instrument catching on tooth</a:t>
            </a:r>
          </a:p>
        </p:txBody>
      </p:sp>
    </p:spTree>
    <p:extLst>
      <p:ext uri="{BB962C8B-B14F-4D97-AF65-F5344CB8AC3E}">
        <p14:creationId xmlns:p14="http://schemas.microsoft.com/office/powerpoint/2010/main" val="22020487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02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60227">
                                            <p:txEl>
                                              <p:pRg st="2" end="2"/>
                                            </p:txEl>
                                          </p:spTgt>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499"/>
                                          </p:stCondLst>
                                        </p:cTn>
                                        <p:tgtEl>
                                          <p:spTgt spid="1460229"/>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460239">
                                            <p:txEl>
                                              <p:pRg st="0" end="0"/>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60239">
                                            <p:txEl>
                                              <p:pRg st="1" end="1"/>
                                            </p:txEl>
                                          </p:spTgt>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499"/>
                                          </p:stCondLst>
                                        </p:cTn>
                                        <p:tgtEl>
                                          <p:spTgt spid="146022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46022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6022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60227">
                                            <p:txEl>
                                              <p:pRg st="9" end="9"/>
                                            </p:txEl>
                                          </p:spTgt>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499"/>
                                          </p:stCondLst>
                                        </p:cTn>
                                        <p:tgtEl>
                                          <p:spTgt spid="146023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1460236">
                                            <p:txEl>
                                              <p:pRg st="0" end="0"/>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460227">
                                            <p:txEl>
                                              <p:pRg st="10" end="10"/>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460227">
                                            <p:txEl>
                                              <p:pRg st="11" end="11"/>
                                            </p:txEl>
                                          </p:spTgt>
                                        </p:tgtEl>
                                        <p:attrNameLst>
                                          <p:attrName>style.visibility</p:attrName>
                                        </p:attrNameLst>
                                      </p:cBhvr>
                                      <p:to>
                                        <p:strVal val="visible"/>
                                      </p:to>
                                    </p:set>
                                  </p:childTnLst>
                                </p:cTn>
                              </p:par>
                            </p:childTnLst>
                          </p:cTn>
                        </p:par>
                        <p:par>
                          <p:cTn id="46" fill="hold">
                            <p:stCondLst>
                              <p:cond delay="500"/>
                            </p:stCondLst>
                            <p:childTnLst>
                              <p:par>
                                <p:cTn id="47" presetID="1" presetClass="entr" presetSubtype="0" fill="hold" grpId="0" nodeType="afterEffect">
                                  <p:stCondLst>
                                    <p:cond delay="0"/>
                                  </p:stCondLst>
                                  <p:childTnLst>
                                    <p:set>
                                      <p:cBhvr>
                                        <p:cTn id="48" dur="1" fill="hold">
                                          <p:stCondLst>
                                            <p:cond delay="499"/>
                                          </p:stCondLst>
                                        </p:cTn>
                                        <p:tgtEl>
                                          <p:spTgt spid="146023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146023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0227" grpId="0" build="p" autoUpdateAnimBg="0"/>
      <p:bldP spid="1460230" grpId="0" animBg="1"/>
      <p:bldP spid="1460231" grpId="0" animBg="1"/>
      <p:bldP spid="1460233" grpId="0" build="p" autoUpdateAnimBg="0"/>
      <p:bldP spid="1460236" grpId="0" build="p" autoUpdateAnimBg="0"/>
      <p:bldP spid="1460239"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107915" cy="1371600"/>
          </a:xfrm>
          <a:solidFill>
            <a:srgbClr val="CCFFCC"/>
          </a:solidFill>
        </p:spPr>
        <p:txBody>
          <a:bodyPr anchor="ctr"/>
          <a:lstStyle/>
          <a:p>
            <a:r>
              <a:rPr lang="en-US" dirty="0" smtClean="0">
                <a:solidFill>
                  <a:srgbClr val="3366FF"/>
                </a:solidFill>
              </a:rPr>
              <a:t>Two Key Elements in Probability</a:t>
            </a:r>
            <a:endParaRPr lang="en-US" dirty="0">
              <a:solidFill>
                <a:srgbClr val="3366FF"/>
              </a:solidFill>
            </a:endParaRPr>
          </a:p>
        </p:txBody>
      </p:sp>
      <p:sp>
        <p:nvSpPr>
          <p:cNvPr id="3" name="Content Placeholder 2"/>
          <p:cNvSpPr>
            <a:spLocks noGrp="1"/>
          </p:cNvSpPr>
          <p:nvPr>
            <p:ph idx="1"/>
          </p:nvPr>
        </p:nvSpPr>
        <p:spPr/>
        <p:txBody>
          <a:bodyPr>
            <a:normAutofit/>
          </a:bodyPr>
          <a:lstStyle/>
          <a:p>
            <a:r>
              <a:rPr lang="en-US" dirty="0" smtClean="0"/>
              <a:t>Probability Distribution Model </a:t>
            </a:r>
            <a:r>
              <a:rPr lang="en-US" dirty="0" smtClean="0">
                <a:solidFill>
                  <a:srgbClr val="FF0000"/>
                </a:solidFill>
                <a:latin typeface="Zapf Dingbats"/>
                <a:ea typeface="Zapf Dingbats"/>
                <a:cs typeface="Zapf Dingbats"/>
                <a:sym typeface="Zapf Dingbats"/>
              </a:rPr>
              <a:t>✔</a:t>
            </a:r>
            <a:endParaRPr lang="en-US" dirty="0" smtClean="0">
              <a:solidFill>
                <a:srgbClr val="FF0000"/>
              </a:solidFill>
            </a:endParaRPr>
          </a:p>
          <a:p>
            <a:pPr lvl="1"/>
            <a:r>
              <a:rPr lang="en-US" dirty="0" smtClean="0"/>
              <a:t>Variables, Value assignments (possible worlds)</a:t>
            </a:r>
          </a:p>
          <a:p>
            <a:pPr lvl="1"/>
            <a:r>
              <a:rPr lang="en-US" dirty="0" smtClean="0"/>
              <a:t>Represented as a table or a graph </a:t>
            </a:r>
            <a:endParaRPr lang="en-US" dirty="0"/>
          </a:p>
          <a:p>
            <a:r>
              <a:rPr lang="en-US" dirty="0" smtClean="0"/>
              <a:t>Inferences can be made from the model </a:t>
            </a:r>
            <a:r>
              <a:rPr lang="en-US" dirty="0">
                <a:solidFill>
                  <a:srgbClr val="FF0000"/>
                </a:solidFill>
                <a:latin typeface="Zapf Dingbats"/>
                <a:ea typeface="Zapf Dingbats"/>
                <a:cs typeface="Zapf Dingbats"/>
                <a:sym typeface="Zapf Dingbats"/>
              </a:rPr>
              <a:t>✔</a:t>
            </a:r>
            <a:endParaRPr lang="en-US" dirty="0" smtClean="0">
              <a:solidFill>
                <a:srgbClr val="FF0000"/>
              </a:solidFill>
            </a:endParaRPr>
          </a:p>
          <a:p>
            <a:pPr marL="971550" lvl="1" indent="-514350">
              <a:buFont typeface="+mj-lt"/>
              <a:buAutoNum type="arabicPeriod"/>
            </a:pPr>
            <a:r>
              <a:rPr lang="en-US" dirty="0"/>
              <a:t>S</a:t>
            </a:r>
            <a:r>
              <a:rPr lang="en-US" dirty="0" smtClean="0"/>
              <a:t>um </a:t>
            </a:r>
            <a:r>
              <a:rPr lang="en-US" dirty="0" smtClean="0"/>
              <a:t>rule </a:t>
            </a:r>
            <a:r>
              <a:rPr lang="en-US" dirty="0">
                <a:solidFill>
                  <a:srgbClr val="FF0000"/>
                </a:solidFill>
                <a:latin typeface="Zapf Dingbats"/>
                <a:ea typeface="Zapf Dingbats"/>
                <a:cs typeface="Zapf Dingbats"/>
                <a:sym typeface="Zapf Dingbats"/>
              </a:rPr>
              <a:t>✔</a:t>
            </a:r>
            <a:endParaRPr lang="en-US" dirty="0" smtClean="0"/>
          </a:p>
          <a:p>
            <a:pPr marL="971550" lvl="1" indent="-514350">
              <a:buFont typeface="+mj-lt"/>
              <a:buAutoNum type="arabicPeriod"/>
            </a:pPr>
            <a:r>
              <a:rPr lang="en-US" dirty="0" smtClean="0"/>
              <a:t>Product </a:t>
            </a:r>
            <a:r>
              <a:rPr lang="en-US" dirty="0" smtClean="0"/>
              <a:t>rule </a:t>
            </a:r>
            <a:r>
              <a:rPr lang="en-US" dirty="0" smtClean="0">
                <a:solidFill>
                  <a:srgbClr val="FF0000"/>
                </a:solidFill>
                <a:latin typeface="Zapf Dingbats"/>
                <a:ea typeface="Zapf Dingbats"/>
                <a:cs typeface="Zapf Dingbats"/>
                <a:sym typeface="Zapf Dingbats"/>
              </a:rPr>
              <a:t>✔</a:t>
            </a:r>
            <a:endParaRPr lang="en-US" dirty="0" smtClean="0"/>
          </a:p>
          <a:p>
            <a:pPr marL="971550" lvl="1" indent="-514350">
              <a:buFont typeface="+mj-lt"/>
              <a:buAutoNum type="arabicPeriod"/>
            </a:pPr>
            <a:r>
              <a:rPr lang="en-US" dirty="0" smtClean="0"/>
              <a:t>Conditional </a:t>
            </a:r>
            <a:r>
              <a:rPr lang="en-US" dirty="0">
                <a:solidFill>
                  <a:srgbClr val="FF0000"/>
                </a:solidFill>
                <a:latin typeface="Zapf Dingbats"/>
                <a:ea typeface="Zapf Dingbats"/>
                <a:cs typeface="Zapf Dingbats"/>
                <a:sym typeface="Zapf Dingbats"/>
              </a:rPr>
              <a:t>✔</a:t>
            </a:r>
            <a:endParaRPr lang="en-US" dirty="0" smtClean="0"/>
          </a:p>
          <a:p>
            <a:pPr marL="971550" lvl="1" indent="-514350">
              <a:buFont typeface="+mj-lt"/>
              <a:buAutoNum type="arabicPeriod"/>
            </a:pPr>
            <a:r>
              <a:rPr lang="en-US" dirty="0" smtClean="0"/>
              <a:t>Normalization </a:t>
            </a:r>
            <a:r>
              <a:rPr lang="en-US" dirty="0">
                <a:solidFill>
                  <a:srgbClr val="FF0000"/>
                </a:solidFill>
                <a:latin typeface="Zapf Dingbats"/>
                <a:ea typeface="Zapf Dingbats"/>
                <a:cs typeface="Zapf Dingbats"/>
                <a:sym typeface="Zapf Dingbats"/>
              </a:rPr>
              <a:t>✔</a:t>
            </a:r>
            <a:endParaRPr lang="en-US" dirty="0"/>
          </a:p>
          <a:p>
            <a:pPr marL="971550" lvl="1" indent="-514350">
              <a:buFont typeface="+mj-lt"/>
              <a:buAutoNum type="arabicPeriod"/>
            </a:pPr>
            <a:r>
              <a:rPr lang="en-US" dirty="0" smtClean="0"/>
              <a:t>Marginalization </a:t>
            </a:r>
            <a:r>
              <a:rPr lang="en-US" dirty="0">
                <a:solidFill>
                  <a:srgbClr val="FF0000"/>
                </a:solidFill>
                <a:latin typeface="Zapf Dingbats"/>
                <a:ea typeface="Zapf Dingbats"/>
                <a:cs typeface="Zapf Dingbats"/>
                <a:sym typeface="Zapf Dingbats"/>
              </a:rPr>
              <a:t>✔</a:t>
            </a:r>
            <a:endParaRPr lang="en-US" dirty="0" smtClean="0"/>
          </a:p>
        </p:txBody>
      </p:sp>
    </p:spTree>
    <p:extLst>
      <p:ext uri="{BB962C8B-B14F-4D97-AF65-F5344CB8AC3E}">
        <p14:creationId xmlns:p14="http://schemas.microsoft.com/office/powerpoint/2010/main" val="619431741"/>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0466" name="Rectangle 2"/>
          <p:cNvSpPr>
            <a:spLocks noGrp="1" noChangeArrowheads="1"/>
          </p:cNvSpPr>
          <p:nvPr>
            <p:ph type="title"/>
          </p:nvPr>
        </p:nvSpPr>
        <p:spPr>
          <a:xfrm>
            <a:off x="723900" y="201613"/>
            <a:ext cx="7772400" cy="1143000"/>
          </a:xfrm>
        </p:spPr>
        <p:txBody>
          <a:bodyPr anchor="ctr"/>
          <a:lstStyle/>
          <a:p>
            <a:r>
              <a:rPr lang="en-US" dirty="0" smtClean="0">
                <a:solidFill>
                  <a:srgbClr val="345DFF"/>
                </a:solidFill>
              </a:rPr>
              <a:t>Summary of this </a:t>
            </a:r>
            <a:r>
              <a:rPr lang="en-US" dirty="0" err="1" smtClean="0">
                <a:solidFill>
                  <a:srgbClr val="345DFF"/>
                </a:solidFill>
              </a:rPr>
              <a:t>ssesion</a:t>
            </a:r>
            <a:r>
              <a:rPr lang="en-US" dirty="0" smtClean="0">
                <a:solidFill>
                  <a:srgbClr val="345DFF"/>
                </a:solidFill>
              </a:rPr>
              <a:t> </a:t>
            </a:r>
            <a:endParaRPr lang="en-US" dirty="0">
              <a:solidFill>
                <a:srgbClr val="345DFF"/>
              </a:solidFill>
            </a:endParaRPr>
          </a:p>
        </p:txBody>
      </p:sp>
      <p:sp>
        <p:nvSpPr>
          <p:cNvPr id="1470467" name="Rectangle 3"/>
          <p:cNvSpPr>
            <a:spLocks noGrp="1" noChangeArrowheads="1"/>
          </p:cNvSpPr>
          <p:nvPr>
            <p:ph idx="1"/>
          </p:nvPr>
        </p:nvSpPr>
        <p:spPr>
          <a:xfrm>
            <a:off x="381879" y="1498600"/>
            <a:ext cx="8596714" cy="4727575"/>
          </a:xfrm>
        </p:spPr>
        <p:txBody>
          <a:bodyPr>
            <a:normAutofit fontScale="92500"/>
          </a:bodyPr>
          <a:lstStyle/>
          <a:p>
            <a:r>
              <a:rPr lang="en-US" sz="2400" dirty="0"/>
              <a:t>Probability is a rigorous formalism for uncertain knowledge</a:t>
            </a:r>
          </a:p>
          <a:p>
            <a:pPr lvl="1"/>
            <a:r>
              <a:rPr lang="en-US" sz="2000" dirty="0"/>
              <a:t>Conditional probabilities enable reasoning with uncertain evidence</a:t>
            </a:r>
          </a:p>
          <a:p>
            <a:r>
              <a:rPr lang="en-US" sz="2400" dirty="0"/>
              <a:t>A</a:t>
            </a:r>
            <a:r>
              <a:rPr lang="en-US" sz="2400" i="1" dirty="0"/>
              <a:t> full joint probability distribution</a:t>
            </a:r>
            <a:r>
              <a:rPr lang="en-US" sz="2400" dirty="0"/>
              <a:t> specifies the probability of every </a:t>
            </a:r>
            <a:r>
              <a:rPr lang="en-US" sz="2400" i="1" dirty="0"/>
              <a:t>atomic event</a:t>
            </a:r>
            <a:endParaRPr lang="en-US" sz="2400" dirty="0"/>
          </a:p>
          <a:p>
            <a:pPr lvl="1"/>
            <a:r>
              <a:rPr lang="en-US" sz="2000" dirty="0"/>
              <a:t>Queries</a:t>
            </a:r>
            <a:r>
              <a:rPr lang="en-US" sz="2000" dirty="0" smtClean="0"/>
              <a:t> answerable </a:t>
            </a:r>
            <a:r>
              <a:rPr lang="en-US" sz="2000" dirty="0"/>
              <a:t>by summing over probabilities</a:t>
            </a:r>
            <a:r>
              <a:rPr lang="en-US" sz="2000" dirty="0" smtClean="0"/>
              <a:t> of atomic </a:t>
            </a:r>
            <a:r>
              <a:rPr lang="en-US" sz="2000" dirty="0"/>
              <a:t>events</a:t>
            </a:r>
          </a:p>
          <a:p>
            <a:r>
              <a:rPr lang="en-US" sz="2400" dirty="0" smtClean="0"/>
              <a:t>Bayesian </a:t>
            </a:r>
            <a:r>
              <a:rPr lang="en-US" sz="2400" dirty="0"/>
              <a:t>theorem/rule provides </a:t>
            </a:r>
            <a:r>
              <a:rPr lang="en-US" sz="2400" dirty="0" smtClean="0"/>
              <a:t>the basis </a:t>
            </a:r>
            <a:r>
              <a:rPr lang="en-US" sz="2400" dirty="0"/>
              <a:t>for </a:t>
            </a:r>
            <a:r>
              <a:rPr lang="en-US" sz="2400" dirty="0" smtClean="0"/>
              <a:t>the most </a:t>
            </a:r>
            <a:r>
              <a:rPr lang="en-US" sz="2400" dirty="0"/>
              <a:t>modern diagnostic reasoning in AI</a:t>
            </a:r>
          </a:p>
          <a:p>
            <a:pPr lvl="1"/>
            <a:r>
              <a:rPr lang="en-US" sz="2000" dirty="0"/>
              <a:t>Converts uncertain causal information into diagnostic conclusions</a:t>
            </a:r>
          </a:p>
          <a:p>
            <a:r>
              <a:rPr lang="en-US" sz="2400" dirty="0"/>
              <a:t>For nontrivial domains, we must find a way to reduce the size of the joint </a:t>
            </a:r>
            <a:r>
              <a:rPr lang="en-US" sz="2400" dirty="0" smtClean="0"/>
              <a:t>distribution</a:t>
            </a:r>
          </a:p>
          <a:p>
            <a:pPr lvl="1"/>
            <a:r>
              <a:rPr lang="en-US" sz="2000" b="1" i="1" dirty="0">
                <a:solidFill>
                  <a:srgbClr val="345DFF"/>
                </a:solidFill>
              </a:rPr>
              <a:t>(Conditional) independence</a:t>
            </a:r>
            <a:r>
              <a:rPr lang="en-US" sz="2000" b="1" dirty="0">
                <a:solidFill>
                  <a:srgbClr val="345DFF"/>
                </a:solidFill>
              </a:rPr>
              <a:t> </a:t>
            </a:r>
            <a:r>
              <a:rPr lang="en-US" sz="2000" dirty="0"/>
              <a:t>provides the tools
</a:t>
            </a:r>
          </a:p>
        </p:txBody>
      </p:sp>
      <p:sp>
        <p:nvSpPr>
          <p:cNvPr id="4" name="Slide Number Placeholder 5"/>
          <p:cNvSpPr>
            <a:spLocks noGrp="1"/>
          </p:cNvSpPr>
          <p:nvPr>
            <p:ph type="sldNum" sz="quarter" idx="12"/>
          </p:nvPr>
        </p:nvSpPr>
        <p:spPr/>
        <p:txBody>
          <a:bodyPr/>
          <a:lstStyle/>
          <a:p>
            <a:fld id="{BF2F122E-B429-F14C-B03E-EDDDD000AF9A}" type="slidenum">
              <a:rPr lang="en-US" smtClean="0"/>
              <a:pPr/>
              <a:t>45</a:t>
            </a:fld>
            <a:endParaRPr lang="en-US" dirty="0"/>
          </a:p>
        </p:txBody>
      </p:sp>
    </p:spTree>
    <p:extLst>
      <p:ext uri="{BB962C8B-B14F-4D97-AF65-F5344CB8AC3E}">
        <p14:creationId xmlns:p14="http://schemas.microsoft.com/office/powerpoint/2010/main" val="3342510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70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704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4704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4704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7046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47046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47046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4704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0467"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BFDD331-BF24-F041-9398-7A596DA465CD}" type="slidenum">
              <a:rPr lang="en-US">
                <a:uFillTx/>
              </a:rPr>
              <a:pPr/>
              <a:t>46</a:t>
            </a:fld>
            <a:endParaRPr lang="en-US">
              <a:uFillTx/>
            </a:endParaRPr>
          </a:p>
        </p:txBody>
      </p:sp>
      <p:sp>
        <p:nvSpPr>
          <p:cNvPr id="1457154" name="Rectangle 2"/>
          <p:cNvSpPr>
            <a:spLocks noGrp="1" noChangeArrowheads="1"/>
          </p:cNvSpPr>
          <p:nvPr>
            <p:ph type="title"/>
          </p:nvPr>
        </p:nvSpPr>
        <p:spPr>
          <a:xfrm>
            <a:off x="777875" y="322263"/>
            <a:ext cx="7772400" cy="1143000"/>
          </a:xfrm>
        </p:spPr>
        <p:txBody>
          <a:bodyPr>
            <a:normAutofit fontScale="90000"/>
          </a:bodyPr>
          <a:lstStyle/>
          <a:p>
            <a:r>
              <a:rPr lang="en-US" sz="4000">
                <a:uFillTx/>
              </a:rPr>
              <a:t>Multiple Sources of Evidence</a:t>
            </a:r>
          </a:p>
        </p:txBody>
      </p:sp>
      <p:sp>
        <p:nvSpPr>
          <p:cNvPr id="1457155" name="Rectangle 3"/>
          <p:cNvSpPr>
            <a:spLocks noGrp="1" noChangeArrowheads="1"/>
          </p:cNvSpPr>
          <p:nvPr>
            <p:ph type="body" idx="1"/>
          </p:nvPr>
        </p:nvSpPr>
        <p:spPr>
          <a:xfrm>
            <a:off x="461963" y="1580737"/>
            <a:ext cx="8682037" cy="4793076"/>
          </a:xfrm>
        </p:spPr>
        <p:txBody>
          <a:bodyPr/>
          <a:lstStyle/>
          <a:p>
            <a:pPr>
              <a:lnSpc>
                <a:spcPct val="80000"/>
              </a:lnSpc>
            </a:pPr>
            <a:r>
              <a:rPr lang="en-US" sz="2400">
                <a:uFillTx/>
              </a:rPr>
              <a:t>As more sources of evidence accumulate, the conditional probability of </a:t>
            </a:r>
            <a:r>
              <a:rPr lang="en-US" sz="2400" i="1">
                <a:uFillTx/>
              </a:rPr>
              <a:t>cavity </a:t>
            </a:r>
            <a:r>
              <a:rPr lang="en-US" sz="2400">
                <a:uFillTx/>
              </a:rPr>
              <a:t>will adjust</a:t>
            </a:r>
          </a:p>
          <a:p>
            <a:pPr lvl="1">
              <a:lnSpc>
                <a:spcPct val="80000"/>
              </a:lnSpc>
            </a:pPr>
            <a:r>
              <a:rPr lang="en-US" sz="2000">
                <a:uFillTx/>
              </a:rPr>
              <a:t>E.g., if </a:t>
            </a:r>
            <a:r>
              <a:rPr lang="en-US" sz="2000" i="1">
                <a:uFillTx/>
              </a:rPr>
              <a:t>catch</a:t>
            </a:r>
            <a:r>
              <a:rPr lang="en-US" sz="2000">
                <a:uFillTx/>
              </a:rPr>
              <a:t> is also given, then have:</a:t>
            </a:r>
          </a:p>
          <a:p>
            <a:pPr lvl="1">
              <a:lnSpc>
                <a:spcPct val="80000"/>
              </a:lnSpc>
              <a:buFont typeface="Wingdings" charset="2"/>
              <a:buNone/>
            </a:pPr>
            <a:r>
              <a:rPr lang="en-US" sz="2000">
                <a:uFillTx/>
              </a:rPr>
              <a:t>	</a:t>
            </a:r>
            <a:r>
              <a:rPr lang="en-US" sz="2000" err="1">
                <a:uFillTx/>
              </a:rPr>
              <a:t>P(</a:t>
            </a:r>
            <a:r>
              <a:rPr lang="en-US" sz="2000" i="1" err="1">
                <a:uFillTx/>
              </a:rPr>
              <a:t>cavity</a:t>
            </a:r>
            <a:r>
              <a:rPr lang="en-US" sz="2000" i="1">
                <a:uFillTx/>
              </a:rPr>
              <a:t> | </a:t>
            </a:r>
            <a:r>
              <a:rPr lang="en-US" sz="2000" i="1" err="1">
                <a:uFillTx/>
              </a:rPr>
              <a:t>toothache,catch</a:t>
            </a:r>
            <a:r>
              <a:rPr lang="en-US" sz="2000">
                <a:uFillTx/>
              </a:rPr>
              <a:t>)</a:t>
            </a:r>
          </a:p>
          <a:p>
            <a:pPr lvl="2">
              <a:lnSpc>
                <a:spcPct val="80000"/>
              </a:lnSpc>
              <a:buFont typeface="Wingdings" charset="2"/>
              <a:buNone/>
            </a:pPr>
            <a:r>
              <a:rPr lang="en-US" sz="1800">
                <a:uFillTx/>
              </a:rPr>
              <a:t>= </a:t>
            </a:r>
            <a:r>
              <a:rPr lang="en-US" sz="1800" err="1">
                <a:uFillTx/>
              </a:rPr>
              <a:t>P(</a:t>
            </a:r>
            <a:r>
              <a:rPr lang="en-US" sz="1800" i="1" err="1">
                <a:uFillTx/>
              </a:rPr>
              <a:t>cavity</a:t>
            </a:r>
            <a:r>
              <a:rPr lang="en-US" sz="1800">
                <a:uFillTx/>
              </a:rPr>
              <a:t> </a:t>
            </a:r>
            <a:r>
              <a:rPr lang="en-US" sz="1800" err="1">
                <a:uFillTx/>
                <a:sym typeface="Symbol" charset="2"/>
              </a:rPr>
              <a:t></a:t>
            </a:r>
            <a:r>
              <a:rPr lang="en-US" sz="1800">
                <a:uFillTx/>
                <a:sym typeface="Symbol" charset="2"/>
              </a:rPr>
              <a:t> </a:t>
            </a:r>
            <a:r>
              <a:rPr lang="en-US" sz="1800" i="1">
                <a:uFillTx/>
                <a:sym typeface="Symbol" charset="2"/>
              </a:rPr>
              <a:t>toothache</a:t>
            </a:r>
            <a:r>
              <a:rPr lang="en-US" sz="1800">
                <a:uFillTx/>
                <a:sym typeface="Symbol" charset="2"/>
              </a:rPr>
              <a:t> </a:t>
            </a:r>
            <a:r>
              <a:rPr lang="en-US" sz="1800" err="1">
                <a:uFillTx/>
                <a:sym typeface="Symbol" charset="2"/>
              </a:rPr>
              <a:t></a:t>
            </a:r>
            <a:r>
              <a:rPr lang="en-US" sz="1800">
                <a:uFillTx/>
                <a:sym typeface="Symbol" charset="2"/>
              </a:rPr>
              <a:t> </a:t>
            </a:r>
            <a:r>
              <a:rPr lang="en-US" sz="1800" i="1">
                <a:uFillTx/>
                <a:sym typeface="Symbol" charset="2"/>
              </a:rPr>
              <a:t>catch</a:t>
            </a:r>
            <a:r>
              <a:rPr lang="en-US" sz="1800">
                <a:uFillTx/>
                <a:sym typeface="Symbol" charset="2"/>
              </a:rPr>
              <a:t>)/</a:t>
            </a:r>
            <a:r>
              <a:rPr lang="en-US" sz="1800" err="1">
                <a:uFillTx/>
                <a:sym typeface="Symbol" charset="2"/>
              </a:rPr>
              <a:t>P(</a:t>
            </a:r>
            <a:r>
              <a:rPr lang="en-US" sz="1800" i="1" err="1">
                <a:uFillTx/>
                <a:sym typeface="Symbol" charset="2"/>
              </a:rPr>
              <a:t>toothache</a:t>
            </a:r>
            <a:r>
              <a:rPr lang="en-US" sz="1800">
                <a:uFillTx/>
                <a:sym typeface="Symbol" charset="2"/>
              </a:rPr>
              <a:t> </a:t>
            </a:r>
            <a:r>
              <a:rPr lang="en-US" sz="1800" err="1">
                <a:uFillTx/>
                <a:sym typeface="Symbol" charset="2"/>
              </a:rPr>
              <a:t></a:t>
            </a:r>
            <a:r>
              <a:rPr lang="en-US" sz="1800">
                <a:uFillTx/>
                <a:sym typeface="Symbol" charset="2"/>
              </a:rPr>
              <a:t> </a:t>
            </a:r>
            <a:r>
              <a:rPr lang="en-US" sz="1800" i="1">
                <a:uFillTx/>
                <a:sym typeface="Symbol" charset="2"/>
              </a:rPr>
              <a:t>catch</a:t>
            </a:r>
            <a:r>
              <a:rPr lang="en-US" sz="1800">
                <a:uFillTx/>
                <a:sym typeface="Symbol" charset="2"/>
              </a:rPr>
              <a:t>) </a:t>
            </a:r>
            <a:r>
              <a:rPr lang="en-US" sz="1800">
                <a:uFillTx/>
              </a:rPr>
              <a:t>= .87 (up from .6)</a:t>
            </a:r>
          </a:p>
          <a:p>
            <a:pPr>
              <a:lnSpc>
                <a:spcPct val="80000"/>
              </a:lnSpc>
              <a:spcBef>
                <a:spcPts val="1200"/>
              </a:spcBef>
            </a:pPr>
            <a:r>
              <a:rPr lang="en-US" sz="2400">
                <a:uFillTx/>
              </a:rPr>
              <a:t>In general, as evidence accumulates over time, such as data from an x-ray, the conditional probability of </a:t>
            </a:r>
            <a:r>
              <a:rPr lang="en-US" sz="2400" i="1">
                <a:uFillTx/>
              </a:rPr>
              <a:t>cavity</a:t>
            </a:r>
            <a:r>
              <a:rPr lang="en-US" sz="2400">
                <a:uFillTx/>
              </a:rPr>
              <a:t> would continue to evolve</a:t>
            </a:r>
          </a:p>
          <a:p>
            <a:pPr lvl="1">
              <a:lnSpc>
                <a:spcPct val="80000"/>
              </a:lnSpc>
            </a:pPr>
            <a:r>
              <a:rPr lang="en-US" sz="2000" i="1">
                <a:uFillTx/>
              </a:rPr>
              <a:t>Probabilistic reasoning is inherently non-monotonic</a:t>
            </a:r>
          </a:p>
          <a:p>
            <a:pPr>
              <a:lnSpc>
                <a:spcPct val="80000"/>
              </a:lnSpc>
              <a:spcBef>
                <a:spcPts val="1200"/>
              </a:spcBef>
            </a:pPr>
            <a:r>
              <a:rPr lang="en-US" sz="2400">
                <a:uFillTx/>
              </a:rPr>
              <a:t>However, if evidence is irrelevant, may simply ignore</a:t>
            </a:r>
          </a:p>
          <a:p>
            <a:pPr lvl="1">
              <a:lnSpc>
                <a:spcPct val="80000"/>
              </a:lnSpc>
            </a:pPr>
            <a:r>
              <a:rPr lang="en-US" sz="2000" err="1">
                <a:uFillTx/>
              </a:rPr>
              <a:t>P(</a:t>
            </a:r>
            <a:r>
              <a:rPr lang="en-US" sz="2000" i="1" err="1">
                <a:uFillTx/>
              </a:rPr>
              <a:t>cavity</a:t>
            </a:r>
            <a:r>
              <a:rPr lang="en-US" sz="2000" i="1">
                <a:uFillTx/>
              </a:rPr>
              <a:t> | </a:t>
            </a:r>
            <a:r>
              <a:rPr lang="en-US" sz="2000" i="1" err="1">
                <a:uFillTx/>
              </a:rPr>
              <a:t>toothache,sunny</a:t>
            </a:r>
            <a:r>
              <a:rPr lang="en-US" sz="2000">
                <a:uFillTx/>
              </a:rPr>
              <a:t>)</a:t>
            </a:r>
          </a:p>
          <a:p>
            <a:pPr lvl="1">
              <a:lnSpc>
                <a:spcPct val="80000"/>
              </a:lnSpc>
              <a:buFont typeface="Wingdings" charset="2"/>
              <a:buNone/>
            </a:pPr>
            <a:r>
              <a:rPr lang="en-US" sz="2000">
                <a:uFillTx/>
              </a:rPr>
              <a:t>	= </a:t>
            </a:r>
            <a:r>
              <a:rPr lang="en-US" sz="2000" err="1">
                <a:uFillTx/>
              </a:rPr>
              <a:t>P(</a:t>
            </a:r>
            <a:r>
              <a:rPr lang="en-US" sz="2000" i="1" err="1">
                <a:uFillTx/>
              </a:rPr>
              <a:t>cavity</a:t>
            </a:r>
            <a:r>
              <a:rPr lang="en-US" sz="2000" i="1">
                <a:uFillTx/>
              </a:rPr>
              <a:t> </a:t>
            </a:r>
            <a:r>
              <a:rPr lang="en-US" sz="2000">
                <a:uFillTx/>
              </a:rPr>
              <a:t>| </a:t>
            </a:r>
            <a:r>
              <a:rPr lang="en-US" sz="2000" i="1">
                <a:uFillTx/>
              </a:rPr>
              <a:t>toothache</a:t>
            </a:r>
            <a:r>
              <a:rPr lang="en-US" sz="2000">
                <a:uFillTx/>
              </a:rPr>
              <a:t>) = 0.6</a:t>
            </a:r>
          </a:p>
          <a:p>
            <a:pPr lvl="1">
              <a:lnSpc>
                <a:spcPct val="80000"/>
              </a:lnSpc>
            </a:pPr>
            <a:r>
              <a:rPr lang="en-US" sz="2000">
                <a:uFillTx/>
              </a:rPr>
              <a:t>Such reasoning about </a:t>
            </a:r>
            <a:r>
              <a:rPr lang="en-US" sz="2000" i="1">
                <a:uFillTx/>
              </a:rPr>
              <a:t>independence</a:t>
            </a:r>
            <a:r>
              <a:rPr lang="en-US" sz="2000">
                <a:uFillTx/>
              </a:rPr>
              <a:t> can be essential in making probabilistic reasoning tractable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57155">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57155">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457155">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457155">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457155">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4571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7155"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1F25584-5795-0E44-9A48-6CC584982736}" type="slidenum">
              <a:rPr lang="en-US">
                <a:uFillTx/>
              </a:rPr>
              <a:pPr/>
              <a:t>47</a:t>
            </a:fld>
            <a:endParaRPr lang="en-US">
              <a:uFillTx/>
            </a:endParaRPr>
          </a:p>
        </p:txBody>
      </p:sp>
      <p:sp>
        <p:nvSpPr>
          <p:cNvPr id="1465346" name="Rectangle 2"/>
          <p:cNvSpPr>
            <a:spLocks noGrp="1" noChangeArrowheads="1"/>
          </p:cNvSpPr>
          <p:nvPr>
            <p:ph type="title"/>
          </p:nvPr>
        </p:nvSpPr>
        <p:spPr>
          <a:xfrm>
            <a:off x="657225" y="193675"/>
            <a:ext cx="7772400" cy="809625"/>
          </a:xfrm>
        </p:spPr>
        <p:txBody>
          <a:bodyPr/>
          <a:lstStyle/>
          <a:p>
            <a:r>
              <a:rPr lang="en-US">
                <a:uFillTx/>
              </a:rPr>
              <a:t>Independence</a:t>
            </a:r>
          </a:p>
        </p:txBody>
      </p:sp>
      <p:sp>
        <p:nvSpPr>
          <p:cNvPr id="1465347" name="Rectangle 3"/>
          <p:cNvSpPr>
            <a:spLocks noGrp="1" noChangeArrowheads="1"/>
          </p:cNvSpPr>
          <p:nvPr>
            <p:ph type="body" idx="1"/>
          </p:nvPr>
        </p:nvSpPr>
        <p:spPr>
          <a:xfrm>
            <a:off x="528638" y="1117601"/>
            <a:ext cx="8440737" cy="5360988"/>
          </a:xfrm>
        </p:spPr>
        <p:txBody>
          <a:bodyPr>
            <a:normAutofit fontScale="70000" lnSpcReduction="20000"/>
          </a:bodyPr>
          <a:lstStyle/>
          <a:p>
            <a:pPr>
              <a:lnSpc>
                <a:spcPct val="120000"/>
              </a:lnSpc>
            </a:pPr>
            <a:r>
              <a:rPr lang="en-US" sz="2400" i="1">
                <a:uFillTx/>
              </a:rPr>
              <a:t>A</a:t>
            </a:r>
            <a:r>
              <a:rPr lang="en-US" sz="2400">
                <a:uFillTx/>
              </a:rPr>
              <a:t> and </a:t>
            </a:r>
            <a:r>
              <a:rPr lang="en-US" sz="2400" i="1">
                <a:uFillTx/>
              </a:rPr>
              <a:t>B</a:t>
            </a:r>
            <a:r>
              <a:rPr lang="en-US" sz="2400">
                <a:uFillTx/>
              </a:rPr>
              <a:t> are independent </a:t>
            </a:r>
            <a:r>
              <a:rPr lang="en-US" sz="2400" err="1">
                <a:uFillTx/>
              </a:rPr>
              <a:t>iff</a:t>
            </a:r>
            <a:endParaRPr lang="en-US" sz="2400">
              <a:uFillTx/>
            </a:endParaRPr>
          </a:p>
          <a:p>
            <a:pPr>
              <a:lnSpc>
                <a:spcPct val="120000"/>
              </a:lnSpc>
              <a:buFont typeface="Wingdings" charset="2"/>
              <a:buNone/>
            </a:pPr>
            <a:r>
              <a:rPr lang="en-US" sz="2400" b="1">
                <a:uFillTx/>
              </a:rPr>
              <a:t>	P</a:t>
            </a:r>
            <a:r>
              <a:rPr lang="en-US" sz="2400">
                <a:uFillTx/>
              </a:rPr>
              <a:t>(</a:t>
            </a:r>
            <a:r>
              <a:rPr lang="en-US" sz="2400" i="1">
                <a:uFillTx/>
              </a:rPr>
              <a:t>A|B</a:t>
            </a:r>
            <a:r>
              <a:rPr lang="en-US" sz="2400">
                <a:uFillTx/>
              </a:rPr>
              <a:t>) = </a:t>
            </a:r>
            <a:r>
              <a:rPr lang="en-US" sz="2400" b="1">
                <a:uFillTx/>
              </a:rPr>
              <a:t>P</a:t>
            </a:r>
            <a:r>
              <a:rPr lang="en-US" sz="2400">
                <a:uFillTx/>
              </a:rPr>
              <a:t>(</a:t>
            </a:r>
            <a:r>
              <a:rPr lang="en-US" sz="2400" i="1">
                <a:uFillTx/>
              </a:rPr>
              <a:t>A</a:t>
            </a:r>
            <a:r>
              <a:rPr lang="en-US" sz="2400">
                <a:uFillTx/>
              </a:rPr>
              <a:t>) </a:t>
            </a:r>
            <a:r>
              <a:rPr lang="en-US" sz="2400" u="sng">
                <a:uFillTx/>
              </a:rPr>
              <a:t>or</a:t>
            </a:r>
            <a:r>
              <a:rPr lang="en-US" sz="2400">
                <a:uFillTx/>
              </a:rPr>
              <a:t> </a:t>
            </a:r>
            <a:r>
              <a:rPr lang="en-US" sz="2400" b="1">
                <a:uFillTx/>
              </a:rPr>
              <a:t>P</a:t>
            </a:r>
            <a:r>
              <a:rPr lang="en-US" sz="2400">
                <a:uFillTx/>
              </a:rPr>
              <a:t>(</a:t>
            </a:r>
            <a:r>
              <a:rPr lang="en-US" sz="2400" i="1">
                <a:uFillTx/>
              </a:rPr>
              <a:t>B|A</a:t>
            </a:r>
            <a:r>
              <a:rPr lang="en-US" sz="2400">
                <a:uFillTx/>
              </a:rPr>
              <a:t>) = </a:t>
            </a:r>
            <a:r>
              <a:rPr lang="en-US" sz="2400" b="1">
                <a:uFillTx/>
              </a:rPr>
              <a:t>P</a:t>
            </a:r>
            <a:r>
              <a:rPr lang="en-US" sz="2400">
                <a:uFillTx/>
              </a:rPr>
              <a:t>(</a:t>
            </a:r>
            <a:r>
              <a:rPr lang="en-US" sz="2400" i="1">
                <a:uFillTx/>
              </a:rPr>
              <a:t>B</a:t>
            </a:r>
            <a:r>
              <a:rPr lang="en-US" sz="2400">
                <a:uFillTx/>
              </a:rPr>
              <a:t>) </a:t>
            </a:r>
            <a:r>
              <a:rPr lang="en-US" sz="2400" u="sng">
                <a:uFillTx/>
              </a:rPr>
              <a:t>or</a:t>
            </a:r>
            <a:r>
              <a:rPr lang="en-US" sz="2400">
                <a:uFillTx/>
              </a:rPr>
              <a:t> </a:t>
            </a:r>
            <a:r>
              <a:rPr lang="en-US" sz="2400" b="1">
                <a:uFillTx/>
              </a:rPr>
              <a:t>P</a:t>
            </a:r>
            <a:r>
              <a:rPr lang="en-US" sz="2400">
                <a:uFillTx/>
              </a:rPr>
              <a:t>(A, B) = </a:t>
            </a:r>
            <a:r>
              <a:rPr lang="en-US" sz="2400" b="1">
                <a:uFillTx/>
              </a:rPr>
              <a:t>P</a:t>
            </a:r>
            <a:r>
              <a:rPr lang="en-US" sz="2400">
                <a:uFillTx/>
              </a:rPr>
              <a:t>(</a:t>
            </a:r>
            <a:r>
              <a:rPr lang="en-US" sz="2400" i="1">
                <a:uFillTx/>
              </a:rPr>
              <a:t>A</a:t>
            </a:r>
            <a:r>
              <a:rPr lang="en-US" sz="2400">
                <a:uFillTx/>
              </a:rPr>
              <a:t>) </a:t>
            </a:r>
            <a:r>
              <a:rPr lang="en-US" sz="2400" b="1">
                <a:uFillTx/>
              </a:rPr>
              <a:t>P</a:t>
            </a:r>
            <a:r>
              <a:rPr lang="en-US" sz="2400">
                <a:uFillTx/>
              </a:rPr>
              <a:t>(</a:t>
            </a:r>
            <a:r>
              <a:rPr lang="en-US" sz="2400" i="1">
                <a:uFillTx/>
              </a:rPr>
              <a:t>B</a:t>
            </a:r>
            <a:r>
              <a:rPr lang="en-US" sz="2400">
                <a:uFillTx/>
              </a:rPr>
              <a:t>)</a:t>
            </a:r>
          </a:p>
          <a:p>
            <a:pPr lvl="1">
              <a:lnSpc>
                <a:spcPct val="120000"/>
              </a:lnSpc>
              <a:buFont typeface="Wingdings" charset="2"/>
              <a:buNone/>
            </a:pPr>
            <a:r>
              <a:rPr lang="en-US" sz="2000">
                <a:uFillTx/>
              </a:rPr>
              <a:t>	</a:t>
            </a:r>
            <a:r>
              <a:rPr lang="en-US" sz="2300">
                <a:uFillTx/>
              </a:rPr>
              <a:t>E.g., </a:t>
            </a:r>
            <a:r>
              <a:rPr lang="en-US" sz="2300" b="1" err="1">
                <a:uFillTx/>
              </a:rPr>
              <a:t>P</a:t>
            </a:r>
            <a:r>
              <a:rPr lang="en-US" sz="2300" err="1">
                <a:uFillTx/>
              </a:rPr>
              <a:t>(</a:t>
            </a:r>
            <a:r>
              <a:rPr lang="en-US" sz="2300" i="1" err="1">
                <a:uFillTx/>
              </a:rPr>
              <a:t>Toothache</a:t>
            </a:r>
            <a:r>
              <a:rPr lang="en-US" sz="2300" i="1">
                <a:uFillTx/>
              </a:rPr>
              <a:t>, Catch, Cavity, Weather</a:t>
            </a:r>
            <a:r>
              <a:rPr lang="en-US" sz="2300">
                <a:uFillTx/>
              </a:rPr>
              <a:t>)</a:t>
            </a:r>
          </a:p>
          <a:p>
            <a:pPr lvl="2">
              <a:lnSpc>
                <a:spcPct val="120000"/>
              </a:lnSpc>
              <a:buFont typeface="Wingdings" charset="2"/>
              <a:buNone/>
            </a:pPr>
            <a:r>
              <a:rPr lang="en-US" sz="2300">
                <a:uFillTx/>
              </a:rPr>
              <a:t>	= </a:t>
            </a:r>
            <a:r>
              <a:rPr lang="en-US" sz="2300" b="1" err="1">
                <a:uFillTx/>
              </a:rPr>
              <a:t>P</a:t>
            </a:r>
            <a:r>
              <a:rPr lang="en-US" sz="2300" err="1">
                <a:uFillTx/>
              </a:rPr>
              <a:t>(</a:t>
            </a:r>
            <a:r>
              <a:rPr lang="en-US" sz="2300" i="1" err="1">
                <a:uFillTx/>
              </a:rPr>
              <a:t>Toothache</a:t>
            </a:r>
            <a:r>
              <a:rPr lang="en-US" sz="2300" i="1">
                <a:uFillTx/>
              </a:rPr>
              <a:t>, Catch, Cavity</a:t>
            </a:r>
            <a:r>
              <a:rPr lang="en-US" sz="2300">
                <a:uFillTx/>
              </a:rPr>
              <a:t>) </a:t>
            </a:r>
            <a:r>
              <a:rPr lang="en-US" sz="2300" b="1" err="1">
                <a:uFillTx/>
              </a:rPr>
              <a:t>P</a:t>
            </a:r>
            <a:r>
              <a:rPr lang="en-US" sz="2300" err="1">
                <a:uFillTx/>
              </a:rPr>
              <a:t>(</a:t>
            </a:r>
            <a:r>
              <a:rPr lang="en-US" sz="2300" i="1" err="1">
                <a:uFillTx/>
              </a:rPr>
              <a:t>Weather</a:t>
            </a:r>
            <a:r>
              <a:rPr lang="en-US" sz="2300">
                <a:uFillTx/>
              </a:rPr>
              <a:t>)</a:t>
            </a:r>
          </a:p>
          <a:p>
            <a:pPr lvl="4">
              <a:lnSpc>
                <a:spcPct val="120000"/>
              </a:lnSpc>
              <a:buFont typeface="Wingdings" charset="2"/>
              <a:buNone/>
            </a:pPr>
            <a:endParaRPr lang="en-US" sz="2400">
              <a:uFillTx/>
            </a:endParaRPr>
          </a:p>
          <a:p>
            <a:pPr>
              <a:lnSpc>
                <a:spcPct val="120000"/>
              </a:lnSpc>
            </a:pPr>
            <a:endParaRPr lang="en-US" sz="2400">
              <a:uFillTx/>
            </a:endParaRPr>
          </a:p>
          <a:p>
            <a:pPr>
              <a:lnSpc>
                <a:spcPct val="120000"/>
              </a:lnSpc>
            </a:pPr>
            <a:endParaRPr lang="en-US" sz="2400">
              <a:uFillTx/>
            </a:endParaRPr>
          </a:p>
          <a:p>
            <a:pPr>
              <a:lnSpc>
                <a:spcPct val="120000"/>
              </a:lnSpc>
            </a:pPr>
            <a:endParaRPr lang="en-US" sz="2400">
              <a:uFillTx/>
            </a:endParaRPr>
          </a:p>
          <a:p>
            <a:pPr>
              <a:lnSpc>
                <a:spcPct val="120000"/>
              </a:lnSpc>
            </a:pPr>
            <a:r>
              <a:rPr lang="en-US" sz="2400">
                <a:uFillTx/>
              </a:rPr>
              <a:t>Reduces 2x2x2x4=32 entries to 2x2x2+4=12</a:t>
            </a:r>
          </a:p>
          <a:p>
            <a:pPr lvl="1">
              <a:lnSpc>
                <a:spcPct val="120000"/>
              </a:lnSpc>
            </a:pPr>
            <a:r>
              <a:rPr lang="en-US" sz="2300">
                <a:uFillTx/>
              </a:rPr>
              <a:t>For </a:t>
            </a:r>
            <a:r>
              <a:rPr lang="en-US" sz="2300" i="1" err="1">
                <a:uFillTx/>
              </a:rPr>
              <a:t>n</a:t>
            </a:r>
            <a:r>
              <a:rPr lang="en-US" sz="2300">
                <a:uFillTx/>
              </a:rPr>
              <a:t> independent coin tosses, </a:t>
            </a:r>
            <a:r>
              <a:rPr lang="en-US" sz="2300" i="1">
                <a:uFillTx/>
              </a:rPr>
              <a:t>O(2</a:t>
            </a:r>
            <a:r>
              <a:rPr lang="en-US" sz="2300" i="1" baseline="30000">
                <a:uFillTx/>
              </a:rPr>
              <a:t>n</a:t>
            </a:r>
            <a:r>
              <a:rPr lang="en-US" sz="2300" i="1">
                <a:uFillTx/>
              </a:rPr>
              <a:t>)</a:t>
            </a:r>
            <a:r>
              <a:rPr lang="en-US" sz="2300">
                <a:uFillTx/>
                <a:ea typeface="Arial" charset="0"/>
                <a:cs typeface="Arial" charset="0"/>
              </a:rPr>
              <a:t>→</a:t>
            </a:r>
            <a:r>
              <a:rPr lang="en-US" sz="2300" i="1">
                <a:uFillTx/>
              </a:rPr>
              <a:t>O(n)</a:t>
            </a:r>
            <a:endParaRPr lang="en-US" sz="2300">
              <a:uFillTx/>
            </a:endParaRPr>
          </a:p>
          <a:p>
            <a:pPr lvl="1">
              <a:lnSpc>
                <a:spcPct val="120000"/>
              </a:lnSpc>
            </a:pPr>
            <a:r>
              <a:rPr lang="en-US" sz="2300" i="1">
                <a:uFillTx/>
              </a:rPr>
              <a:t>Analogous to goal decomposition in planning</a:t>
            </a:r>
          </a:p>
          <a:p>
            <a:pPr>
              <a:lnSpc>
                <a:spcPct val="120000"/>
              </a:lnSpc>
            </a:pPr>
            <a:r>
              <a:rPr lang="en-US" sz="2400" i="1">
                <a:uFillTx/>
              </a:rPr>
              <a:t>Absolute</a:t>
            </a:r>
            <a:r>
              <a:rPr lang="en-US" sz="2400">
                <a:uFillTx/>
              </a:rPr>
              <a:t> (or </a:t>
            </a:r>
            <a:r>
              <a:rPr lang="en-US" sz="2400" i="1">
                <a:uFillTx/>
              </a:rPr>
              <a:t>marginal</a:t>
            </a:r>
            <a:r>
              <a:rPr lang="en-US" sz="2400">
                <a:uFillTx/>
              </a:rPr>
              <a:t>) independence is powerful but rare</a:t>
            </a:r>
          </a:p>
          <a:p>
            <a:pPr lvl="1">
              <a:lnSpc>
                <a:spcPct val="120000"/>
              </a:lnSpc>
            </a:pPr>
            <a:r>
              <a:rPr lang="en-US" sz="2300">
                <a:uFillTx/>
              </a:rPr>
              <a:t>E.g., dentistry is a large field with hundreds of variables, none of which are absolutely independent</a:t>
            </a:r>
          </a:p>
          <a:p>
            <a:pPr lvl="1">
              <a:lnSpc>
                <a:spcPct val="120000"/>
              </a:lnSpc>
            </a:pPr>
            <a:r>
              <a:rPr lang="en-US" sz="2300">
                <a:uFillTx/>
              </a:rPr>
              <a:t>What to do?</a:t>
            </a:r>
          </a:p>
        </p:txBody>
      </p:sp>
      <p:pic>
        <p:nvPicPr>
          <p:cNvPr id="1465348" name="Picture 4" descr="weather-independence"/>
          <p:cNvPicPr>
            <a:picLocks noChangeAspect="1" noChangeArrowheads="1"/>
          </p:cNvPicPr>
          <p:nvPr/>
        </p:nvPicPr>
        <p:blipFill>
          <a:blip r:embed="rId3"/>
          <a:srcRect/>
          <a:stretch>
            <a:fillRect/>
          </a:stretch>
        </p:blipFill>
        <p:spPr bwMode="auto">
          <a:xfrm>
            <a:off x="1514475" y="2824163"/>
            <a:ext cx="4787900" cy="1198562"/>
          </a:xfrm>
          <a:prstGeom prst="rect">
            <a:avLst/>
          </a:prstGeom>
          <a:noFill/>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53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653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4653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465347">
                                            <p:txEl>
                                              <p:pRg st="3" end="3"/>
                                            </p:txEl>
                                          </p:spTgt>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146534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465347">
                                            <p:txEl>
                                              <p:pRg st="8" end="8"/>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465347">
                                            <p:txEl>
                                              <p:pRg st="9" end="9"/>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499"/>
                                          </p:stCondLst>
                                        </p:cTn>
                                        <p:tgtEl>
                                          <p:spTgt spid="1465347">
                                            <p:txEl>
                                              <p:pRg st="10" end="1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465347">
                                            <p:txEl>
                                              <p:pRg st="11" end="11"/>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499"/>
                                          </p:stCondLst>
                                        </p:cTn>
                                        <p:tgtEl>
                                          <p:spTgt spid="1465347">
                                            <p:txEl>
                                              <p:pRg st="12" end="12"/>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499"/>
                                          </p:stCondLst>
                                        </p:cTn>
                                        <p:tgtEl>
                                          <p:spTgt spid="146534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5347"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E863E45-3990-264E-B4A3-8356426058EB}" type="slidenum">
              <a:rPr lang="en-US">
                <a:uFillTx/>
              </a:rPr>
              <a:pPr/>
              <a:t>48</a:t>
            </a:fld>
            <a:endParaRPr lang="en-US">
              <a:uFillTx/>
            </a:endParaRPr>
          </a:p>
        </p:txBody>
      </p:sp>
      <p:sp>
        <p:nvSpPr>
          <p:cNvPr id="1466370" name="Rectangle 2"/>
          <p:cNvSpPr>
            <a:spLocks noGrp="1" noChangeArrowheads="1"/>
          </p:cNvSpPr>
          <p:nvPr>
            <p:ph type="title"/>
          </p:nvPr>
        </p:nvSpPr>
        <p:spPr>
          <a:xfrm>
            <a:off x="769938" y="0"/>
            <a:ext cx="7772400" cy="1143000"/>
          </a:xfrm>
        </p:spPr>
        <p:txBody>
          <a:bodyPr/>
          <a:lstStyle/>
          <a:p>
            <a:r>
              <a:rPr lang="en-US">
                <a:uFillTx/>
              </a:rPr>
              <a:t>Conditional Independence</a:t>
            </a:r>
          </a:p>
        </p:txBody>
      </p:sp>
      <p:sp>
        <p:nvSpPr>
          <p:cNvPr id="1466371" name="Rectangle 3"/>
          <p:cNvSpPr>
            <a:spLocks noGrp="1" noChangeArrowheads="1"/>
          </p:cNvSpPr>
          <p:nvPr>
            <p:ph type="body" idx="1"/>
          </p:nvPr>
        </p:nvSpPr>
        <p:spPr>
          <a:xfrm>
            <a:off x="427038" y="1147763"/>
            <a:ext cx="8516032" cy="4327525"/>
          </a:xfrm>
        </p:spPr>
        <p:txBody>
          <a:bodyPr>
            <a:normAutofit/>
          </a:bodyPr>
          <a:lstStyle/>
          <a:p>
            <a:r>
              <a:rPr lang="en-US" sz="2400">
                <a:uFillTx/>
              </a:rPr>
              <a:t>Two </a:t>
            </a:r>
            <a:r>
              <a:rPr lang="en-US" sz="2400" i="1">
                <a:uFillTx/>
              </a:rPr>
              <a:t>dependent</a:t>
            </a:r>
            <a:r>
              <a:rPr lang="en-US" sz="2400">
                <a:uFillTx/>
              </a:rPr>
              <a:t> variables may become </a:t>
            </a:r>
            <a:r>
              <a:rPr lang="en-US" sz="2400" i="1">
                <a:uFillTx/>
              </a:rPr>
              <a:t>conditionally independent</a:t>
            </a:r>
            <a:r>
              <a:rPr lang="en-US" sz="2400">
                <a:uFillTx/>
              </a:rPr>
              <a:t> when </a:t>
            </a:r>
            <a:r>
              <a:rPr lang="en-US" sz="2400" i="1">
                <a:uFillTx/>
              </a:rPr>
              <a:t>conditioned</a:t>
            </a:r>
            <a:r>
              <a:rPr lang="en-US" sz="2400">
                <a:uFillTx/>
              </a:rPr>
              <a:t> on a third variable</a:t>
            </a:r>
          </a:p>
          <a:p>
            <a:r>
              <a:rPr lang="en-US" sz="2400">
                <a:uFillTx/>
              </a:rPr>
              <a:t>Consider </a:t>
            </a:r>
            <a:r>
              <a:rPr lang="en-US" sz="2400" i="1">
                <a:uFillTx/>
              </a:rPr>
              <a:t>Catch</a:t>
            </a:r>
            <a:r>
              <a:rPr lang="en-US" sz="2400">
                <a:uFillTx/>
              </a:rPr>
              <a:t> and </a:t>
            </a:r>
            <a:r>
              <a:rPr lang="en-US" sz="2400" i="1">
                <a:uFillTx/>
              </a:rPr>
              <a:t>Toothache</a:t>
            </a:r>
            <a:endParaRPr lang="en-US" sz="2400">
              <a:uFillTx/>
            </a:endParaRPr>
          </a:p>
          <a:p>
            <a:pPr lvl="1"/>
            <a:r>
              <a:rPr lang="en-US" sz="2000" err="1">
                <a:uFillTx/>
              </a:rPr>
              <a:t>P(</a:t>
            </a:r>
            <a:r>
              <a:rPr lang="en-US" sz="2000" i="1" err="1">
                <a:uFillTx/>
              </a:rPr>
              <a:t>catch</a:t>
            </a:r>
            <a:r>
              <a:rPr lang="en-US" sz="2000">
                <a:uFillTx/>
              </a:rPr>
              <a:t>)=.34 while </a:t>
            </a:r>
            <a:r>
              <a:rPr lang="en-US" sz="2000" err="1">
                <a:uFillTx/>
              </a:rPr>
              <a:t>P(</a:t>
            </a:r>
            <a:r>
              <a:rPr lang="en-US" sz="2000" i="1" err="1">
                <a:uFillTx/>
              </a:rPr>
              <a:t>catch</a:t>
            </a:r>
            <a:r>
              <a:rPr lang="en-US" sz="2000">
                <a:uFillTx/>
              </a:rPr>
              <a:t> | </a:t>
            </a:r>
            <a:r>
              <a:rPr lang="en-US" sz="2000" i="1">
                <a:uFillTx/>
              </a:rPr>
              <a:t>toothache</a:t>
            </a:r>
            <a:r>
              <a:rPr lang="en-US" sz="2000">
                <a:uFillTx/>
              </a:rPr>
              <a:t>)=.62, so </a:t>
            </a:r>
            <a:r>
              <a:rPr lang="en-US" sz="2000" i="1">
                <a:uFillTx/>
              </a:rPr>
              <a:t>dependent</a:t>
            </a:r>
            <a:endParaRPr lang="en-US" sz="2000">
              <a:uFillTx/>
            </a:endParaRPr>
          </a:p>
          <a:p>
            <a:pPr lvl="1"/>
            <a:r>
              <a:rPr lang="en-US" sz="2000">
                <a:uFillTx/>
              </a:rPr>
              <a:t>The problem is that while neither causes the other, they </a:t>
            </a:r>
            <a:r>
              <a:rPr lang="en-US" sz="2000" i="1">
                <a:uFillTx/>
              </a:rPr>
              <a:t>correlate</a:t>
            </a:r>
            <a:r>
              <a:rPr lang="en-US" sz="2000">
                <a:uFillTx/>
              </a:rPr>
              <a:t> because both caused by single underlying hidden variable (</a:t>
            </a:r>
            <a:r>
              <a:rPr lang="en-US" sz="2000" i="1">
                <a:uFillTx/>
              </a:rPr>
              <a:t>cavity</a:t>
            </a:r>
            <a:r>
              <a:rPr lang="en-US" sz="2000">
                <a:uFillTx/>
              </a:rPr>
              <a:t>)</a:t>
            </a:r>
          </a:p>
        </p:txBody>
      </p:sp>
      <p:pic>
        <p:nvPicPr>
          <p:cNvPr id="1466372" name="Picture 4" descr="dentist-joint"/>
          <p:cNvPicPr>
            <a:picLocks noChangeAspect="1" noChangeArrowheads="1"/>
          </p:cNvPicPr>
          <p:nvPr/>
        </p:nvPicPr>
        <p:blipFill>
          <a:blip r:embed="rId3"/>
          <a:srcRect/>
          <a:stretch>
            <a:fillRect/>
          </a:stretch>
        </p:blipFill>
        <p:spPr bwMode="auto">
          <a:xfrm>
            <a:off x="3609975" y="4368800"/>
            <a:ext cx="3092450" cy="1244600"/>
          </a:xfrm>
          <a:prstGeom prst="rect">
            <a:avLst/>
          </a:prstGeom>
          <a:noFill/>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6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66371">
                                            <p:txEl>
                                              <p:pRg st="1" end="1"/>
                                            </p:txEl>
                                          </p:spTgt>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499"/>
                                          </p:stCondLst>
                                        </p:cTn>
                                        <p:tgtEl>
                                          <p:spTgt spid="146637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466371">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4663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6371"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E863E45-3990-264E-B4A3-8356426058EB}" type="slidenum">
              <a:rPr lang="en-US">
                <a:uFillTx/>
              </a:rPr>
              <a:pPr/>
              <a:t>49</a:t>
            </a:fld>
            <a:endParaRPr lang="en-US">
              <a:uFillTx/>
            </a:endParaRPr>
          </a:p>
        </p:txBody>
      </p:sp>
      <p:sp>
        <p:nvSpPr>
          <p:cNvPr id="1466370" name="Rectangle 2"/>
          <p:cNvSpPr>
            <a:spLocks noGrp="1" noChangeArrowheads="1"/>
          </p:cNvSpPr>
          <p:nvPr>
            <p:ph type="title"/>
          </p:nvPr>
        </p:nvSpPr>
        <p:spPr>
          <a:xfrm>
            <a:off x="769938" y="0"/>
            <a:ext cx="7772400" cy="838200"/>
          </a:xfrm>
        </p:spPr>
        <p:txBody>
          <a:bodyPr/>
          <a:lstStyle/>
          <a:p>
            <a:r>
              <a:rPr lang="en-US">
                <a:uFillTx/>
              </a:rPr>
              <a:t>Conditional Independence</a:t>
            </a:r>
          </a:p>
        </p:txBody>
      </p:sp>
      <p:sp>
        <p:nvSpPr>
          <p:cNvPr id="1466371" name="Rectangle 3"/>
          <p:cNvSpPr>
            <a:spLocks noGrp="1" noChangeArrowheads="1"/>
          </p:cNvSpPr>
          <p:nvPr>
            <p:ph type="body" idx="1"/>
          </p:nvPr>
        </p:nvSpPr>
        <p:spPr>
          <a:xfrm>
            <a:off x="427038" y="868363"/>
            <a:ext cx="8516032" cy="4745037"/>
          </a:xfrm>
        </p:spPr>
        <p:txBody>
          <a:bodyPr>
            <a:normAutofit/>
          </a:bodyPr>
          <a:lstStyle/>
          <a:p>
            <a:r>
              <a:rPr lang="en-US" sz="2400">
                <a:uFillTx/>
              </a:rPr>
              <a:t>Two </a:t>
            </a:r>
            <a:r>
              <a:rPr lang="en-US" sz="2400" i="1">
                <a:uFillTx/>
              </a:rPr>
              <a:t>dependent</a:t>
            </a:r>
            <a:r>
              <a:rPr lang="en-US" sz="2400">
                <a:uFillTx/>
              </a:rPr>
              <a:t> variables may become </a:t>
            </a:r>
            <a:r>
              <a:rPr lang="en-US" sz="2400" i="1">
                <a:uFillTx/>
              </a:rPr>
              <a:t>conditionally independent</a:t>
            </a:r>
            <a:r>
              <a:rPr lang="en-US" sz="2400">
                <a:uFillTx/>
              </a:rPr>
              <a:t> when </a:t>
            </a:r>
            <a:r>
              <a:rPr lang="en-US" sz="2400" i="1">
                <a:uFillTx/>
              </a:rPr>
              <a:t>conditioned</a:t>
            </a:r>
            <a:r>
              <a:rPr lang="en-US" sz="2400">
                <a:uFillTx/>
              </a:rPr>
              <a:t> on a third variable</a:t>
            </a:r>
          </a:p>
          <a:p>
            <a:pPr lvl="1"/>
            <a:r>
              <a:rPr lang="en-US" sz="2000">
                <a:uFillTx/>
              </a:rPr>
              <a:t>If </a:t>
            </a:r>
            <a:r>
              <a:rPr lang="en-US" sz="2000" i="1">
                <a:uFillTx/>
              </a:rPr>
              <a:t>condition</a:t>
            </a:r>
            <a:r>
              <a:rPr lang="en-US" sz="2000">
                <a:uFillTx/>
              </a:rPr>
              <a:t> both </a:t>
            </a:r>
            <a:r>
              <a:rPr lang="en-US" sz="2000" i="1">
                <a:uFillTx/>
              </a:rPr>
              <a:t>Catch</a:t>
            </a:r>
            <a:r>
              <a:rPr lang="en-US" sz="2000">
                <a:uFillTx/>
              </a:rPr>
              <a:t> and </a:t>
            </a:r>
            <a:r>
              <a:rPr lang="en-US" sz="2000" i="1">
                <a:uFillTx/>
              </a:rPr>
              <a:t>Toothache</a:t>
            </a:r>
            <a:r>
              <a:rPr lang="en-US" sz="2000">
                <a:uFillTx/>
              </a:rPr>
              <a:t> on </a:t>
            </a:r>
            <a:r>
              <a:rPr lang="en-US" sz="2000" i="1">
                <a:uFillTx/>
              </a:rPr>
              <a:t>Cavity</a:t>
            </a:r>
            <a:r>
              <a:rPr lang="en-US" sz="2000">
                <a:uFillTx/>
              </a:rPr>
              <a:t>, conditional probabilities become independent</a:t>
            </a:r>
          </a:p>
          <a:p>
            <a:pPr lvl="1">
              <a:buNone/>
            </a:pPr>
            <a:r>
              <a:rPr lang="en-US" sz="1800" err="1">
                <a:uFillTx/>
              </a:rPr>
              <a:t>P(</a:t>
            </a:r>
            <a:r>
              <a:rPr lang="en-US" sz="1800" i="1" err="1">
                <a:uFillTx/>
              </a:rPr>
              <a:t>toothache</a:t>
            </a:r>
            <a:r>
              <a:rPr lang="en-US" sz="1800" i="1">
                <a:uFillTx/>
              </a:rPr>
              <a:t>, catch | cavity</a:t>
            </a:r>
            <a:r>
              <a:rPr lang="en-US" sz="1800">
                <a:uFillTx/>
              </a:rPr>
              <a:t>) = </a:t>
            </a:r>
            <a:r>
              <a:rPr lang="en-US" sz="1800" err="1">
                <a:uFillTx/>
              </a:rPr>
              <a:t>P(</a:t>
            </a:r>
            <a:r>
              <a:rPr lang="en-US" sz="1800" i="1" err="1">
                <a:uFillTx/>
              </a:rPr>
              <a:t>toothache</a:t>
            </a:r>
            <a:r>
              <a:rPr lang="en-US" sz="1800" i="1">
                <a:uFillTx/>
              </a:rPr>
              <a:t> | cavity</a:t>
            </a:r>
            <a:r>
              <a:rPr lang="en-US" sz="1800">
                <a:uFillTx/>
              </a:rPr>
              <a:t>) </a:t>
            </a:r>
            <a:r>
              <a:rPr lang="en-US" sz="1800" err="1">
                <a:uFillTx/>
              </a:rPr>
              <a:t>P(</a:t>
            </a:r>
            <a:r>
              <a:rPr lang="en-US" sz="1800" i="1" err="1">
                <a:uFillTx/>
              </a:rPr>
              <a:t>catch</a:t>
            </a:r>
            <a:r>
              <a:rPr lang="en-US" sz="1800" i="1">
                <a:uFillTx/>
              </a:rPr>
              <a:t> | cavity</a:t>
            </a:r>
            <a:r>
              <a:rPr lang="en-US" sz="1800">
                <a:uFillTx/>
              </a:rPr>
              <a:t>) = .54</a:t>
            </a:r>
            <a:endParaRPr lang="en-US" sz="2000">
              <a:uFillTx/>
            </a:endParaRPr>
          </a:p>
          <a:p>
            <a:pPr lvl="1">
              <a:buNone/>
            </a:pPr>
            <a:r>
              <a:rPr lang="en-US" sz="1800" err="1">
                <a:uFillTx/>
              </a:rPr>
              <a:t>P(</a:t>
            </a:r>
            <a:r>
              <a:rPr lang="en-US" sz="1800" i="1" err="1">
                <a:uFillTx/>
              </a:rPr>
              <a:t>toothache</a:t>
            </a:r>
            <a:r>
              <a:rPr lang="en-US" sz="1800" i="1">
                <a:uFillTx/>
              </a:rPr>
              <a:t>, catch | </a:t>
            </a:r>
            <a:r>
              <a:rPr lang="en-US" sz="1800" err="1">
                <a:uFillTx/>
                <a:sym typeface="Symbol" charset="2"/>
              </a:rPr>
              <a:t></a:t>
            </a:r>
            <a:r>
              <a:rPr lang="en-US" sz="1800" i="1" err="1">
                <a:uFillTx/>
              </a:rPr>
              <a:t>cavity</a:t>
            </a:r>
            <a:r>
              <a:rPr lang="en-US" sz="1800">
                <a:uFillTx/>
              </a:rPr>
              <a:t>) = </a:t>
            </a:r>
            <a:r>
              <a:rPr lang="en-US" sz="1800" err="1">
                <a:uFillTx/>
              </a:rPr>
              <a:t>P(</a:t>
            </a:r>
            <a:r>
              <a:rPr lang="en-US" sz="1800" i="1" err="1">
                <a:uFillTx/>
              </a:rPr>
              <a:t>toothache</a:t>
            </a:r>
            <a:r>
              <a:rPr lang="en-US" sz="1800" i="1">
                <a:uFillTx/>
              </a:rPr>
              <a:t> | </a:t>
            </a:r>
            <a:r>
              <a:rPr lang="en-US" sz="1800" err="1">
                <a:uFillTx/>
                <a:sym typeface="Symbol" charset="2"/>
              </a:rPr>
              <a:t></a:t>
            </a:r>
            <a:r>
              <a:rPr lang="en-US" sz="1800" i="1" err="1">
                <a:uFillTx/>
              </a:rPr>
              <a:t>cavity</a:t>
            </a:r>
            <a:r>
              <a:rPr lang="en-US" sz="1800">
                <a:uFillTx/>
              </a:rPr>
              <a:t>) </a:t>
            </a:r>
            <a:r>
              <a:rPr lang="en-US" sz="1800" err="1">
                <a:uFillTx/>
              </a:rPr>
              <a:t>P(</a:t>
            </a:r>
            <a:r>
              <a:rPr lang="en-US" sz="1800" i="1" err="1">
                <a:uFillTx/>
              </a:rPr>
              <a:t>catch</a:t>
            </a:r>
            <a:r>
              <a:rPr lang="en-US" sz="1800" i="1">
                <a:uFillTx/>
              </a:rPr>
              <a:t> | </a:t>
            </a:r>
            <a:r>
              <a:rPr lang="en-US" sz="1800" err="1">
                <a:uFillTx/>
                <a:sym typeface="Symbol" charset="2"/>
              </a:rPr>
              <a:t></a:t>
            </a:r>
            <a:r>
              <a:rPr lang="en-US" sz="1800" i="1" err="1">
                <a:uFillTx/>
              </a:rPr>
              <a:t>cavity</a:t>
            </a:r>
            <a:r>
              <a:rPr lang="en-US" sz="1800">
                <a:uFillTx/>
              </a:rPr>
              <a:t>) = .02</a:t>
            </a:r>
            <a:endParaRPr lang="en-US" sz="2000">
              <a:uFillTx/>
            </a:endParaRPr>
          </a:p>
          <a:p>
            <a:pPr lvl="1"/>
            <a:r>
              <a:rPr lang="en-US" sz="2000" i="1">
                <a:uFillTx/>
              </a:rPr>
              <a:t>Catch </a:t>
            </a:r>
            <a:r>
              <a:rPr lang="en-US" sz="2000">
                <a:uFillTx/>
              </a:rPr>
              <a:t>is </a:t>
            </a:r>
            <a:r>
              <a:rPr lang="en-US" sz="2000" i="1">
                <a:uFillTx/>
              </a:rPr>
              <a:t>conditionally independent</a:t>
            </a:r>
            <a:r>
              <a:rPr lang="en-US" sz="2000">
                <a:uFillTx/>
              </a:rPr>
              <a:t> of </a:t>
            </a:r>
            <a:r>
              <a:rPr lang="en-US" sz="2000" i="1">
                <a:uFillTx/>
              </a:rPr>
              <a:t>Toothache </a:t>
            </a:r>
            <a:r>
              <a:rPr lang="en-US" sz="2000">
                <a:uFillTx/>
              </a:rPr>
              <a:t>given </a:t>
            </a:r>
            <a:r>
              <a:rPr lang="en-US" sz="2000" i="1">
                <a:uFillTx/>
              </a:rPr>
              <a:t>Cavity</a:t>
            </a:r>
            <a:r>
              <a:rPr lang="en-US" sz="2000">
                <a:uFillTx/>
              </a:rPr>
              <a:t>:</a:t>
            </a:r>
          </a:p>
          <a:p>
            <a:pPr lvl="2">
              <a:buNone/>
            </a:pPr>
            <a:r>
              <a:rPr lang="en-US" sz="1800" b="1" err="1">
                <a:uFillTx/>
              </a:rPr>
              <a:t>P</a:t>
            </a:r>
            <a:r>
              <a:rPr lang="en-US" sz="1800" err="1">
                <a:uFillTx/>
              </a:rPr>
              <a:t>(</a:t>
            </a:r>
            <a:r>
              <a:rPr lang="en-US" sz="1800" i="1" err="1">
                <a:uFillTx/>
              </a:rPr>
              <a:t>Toothache</a:t>
            </a:r>
            <a:r>
              <a:rPr lang="en-US" sz="1800" i="1">
                <a:uFillTx/>
              </a:rPr>
              <a:t>, Catch | Cavity</a:t>
            </a:r>
            <a:r>
              <a:rPr lang="en-US" sz="1800">
                <a:uFillTx/>
              </a:rPr>
              <a:t>) = </a:t>
            </a:r>
            <a:r>
              <a:rPr lang="en-US" sz="1800" b="1" err="1">
                <a:uFillTx/>
              </a:rPr>
              <a:t>P</a:t>
            </a:r>
            <a:r>
              <a:rPr lang="en-US" sz="1800" err="1">
                <a:uFillTx/>
              </a:rPr>
              <a:t>(</a:t>
            </a:r>
            <a:r>
              <a:rPr lang="en-US" sz="1800" i="1" err="1">
                <a:uFillTx/>
              </a:rPr>
              <a:t>Toothache</a:t>
            </a:r>
            <a:r>
              <a:rPr lang="en-US" sz="1800" i="1">
                <a:uFillTx/>
              </a:rPr>
              <a:t> | Cavity</a:t>
            </a:r>
            <a:r>
              <a:rPr lang="en-US" sz="1800">
                <a:uFillTx/>
              </a:rPr>
              <a:t>) </a:t>
            </a:r>
            <a:r>
              <a:rPr lang="en-US" sz="1800" b="1" err="1">
                <a:uFillTx/>
              </a:rPr>
              <a:t>P</a:t>
            </a:r>
            <a:r>
              <a:rPr lang="en-US" sz="1800" err="1">
                <a:uFillTx/>
              </a:rPr>
              <a:t>(</a:t>
            </a:r>
            <a:r>
              <a:rPr lang="en-US" sz="1800" i="1" err="1">
                <a:uFillTx/>
              </a:rPr>
              <a:t>Catch</a:t>
            </a:r>
            <a:r>
              <a:rPr lang="en-US" sz="1800" i="1">
                <a:uFillTx/>
              </a:rPr>
              <a:t> | Cavity</a:t>
            </a:r>
            <a:r>
              <a:rPr lang="en-US" sz="1800">
                <a:uFillTx/>
              </a:rPr>
              <a:t>)</a:t>
            </a:r>
            <a:endParaRPr lang="en-US" sz="2000">
              <a:uFillTx/>
            </a:endParaRPr>
          </a:p>
          <a:p>
            <a:pPr lvl="1"/>
            <a:r>
              <a:rPr lang="en-US" sz="2000">
                <a:uFillTx/>
              </a:rPr>
              <a:t>Additional equivalent statements:</a:t>
            </a:r>
          </a:p>
          <a:p>
            <a:pPr lvl="2">
              <a:buNone/>
            </a:pPr>
            <a:r>
              <a:rPr lang="en-US" sz="1800" b="1" err="1">
                <a:uFillTx/>
              </a:rPr>
              <a:t>P</a:t>
            </a:r>
            <a:r>
              <a:rPr lang="en-US" sz="1800" err="1">
                <a:uFillTx/>
              </a:rPr>
              <a:t>(</a:t>
            </a:r>
            <a:r>
              <a:rPr lang="en-US" sz="1800" i="1" err="1">
                <a:uFillTx/>
              </a:rPr>
              <a:t>Catch</a:t>
            </a:r>
            <a:r>
              <a:rPr lang="en-US" sz="1800" i="1">
                <a:uFillTx/>
              </a:rPr>
              <a:t> | </a:t>
            </a:r>
            <a:r>
              <a:rPr lang="en-US" sz="1800" i="1" err="1">
                <a:uFillTx/>
              </a:rPr>
              <a:t>Toothache,Cavity</a:t>
            </a:r>
            <a:r>
              <a:rPr lang="en-US" sz="1800">
                <a:uFillTx/>
              </a:rPr>
              <a:t>) = </a:t>
            </a:r>
            <a:r>
              <a:rPr lang="en-US" sz="1800" b="1" err="1">
                <a:uFillTx/>
              </a:rPr>
              <a:t>P</a:t>
            </a:r>
            <a:r>
              <a:rPr lang="en-US" sz="1800" err="1">
                <a:uFillTx/>
              </a:rPr>
              <a:t>(</a:t>
            </a:r>
            <a:r>
              <a:rPr lang="en-US" sz="1800" i="1" err="1">
                <a:uFillTx/>
              </a:rPr>
              <a:t>Catch</a:t>
            </a:r>
            <a:r>
              <a:rPr lang="en-US" sz="1800" i="1">
                <a:uFillTx/>
              </a:rPr>
              <a:t> | Cavity</a:t>
            </a:r>
            <a:r>
              <a:rPr lang="en-US" sz="1800">
                <a:uFillTx/>
              </a:rPr>
              <a:t>)</a:t>
            </a:r>
          </a:p>
          <a:p>
            <a:pPr lvl="2">
              <a:buFont typeface="Wingdings" charset="2"/>
              <a:buNone/>
            </a:pPr>
            <a:r>
              <a:rPr lang="en-US" sz="1800" b="1" err="1">
                <a:uFillTx/>
              </a:rPr>
              <a:t>P</a:t>
            </a:r>
            <a:r>
              <a:rPr lang="en-US" sz="1800" err="1">
                <a:uFillTx/>
              </a:rPr>
              <a:t>(</a:t>
            </a:r>
            <a:r>
              <a:rPr lang="en-US" sz="1800" i="1" err="1">
                <a:uFillTx/>
              </a:rPr>
              <a:t>Toothache</a:t>
            </a:r>
            <a:r>
              <a:rPr lang="en-US" sz="1800" i="1">
                <a:uFillTx/>
              </a:rPr>
              <a:t> | Catch, Cavity</a:t>
            </a:r>
            <a:r>
              <a:rPr lang="en-US" sz="1800">
                <a:uFillTx/>
              </a:rPr>
              <a:t>) = </a:t>
            </a:r>
            <a:r>
              <a:rPr lang="en-US" sz="1800" b="1" err="1">
                <a:uFillTx/>
              </a:rPr>
              <a:t>P</a:t>
            </a:r>
            <a:r>
              <a:rPr lang="en-US" sz="1800" err="1">
                <a:uFillTx/>
              </a:rPr>
              <a:t>(</a:t>
            </a:r>
            <a:r>
              <a:rPr lang="en-US" sz="1800" i="1" err="1">
                <a:uFillTx/>
              </a:rPr>
              <a:t>Toothache</a:t>
            </a:r>
            <a:r>
              <a:rPr lang="en-US" sz="1800" i="1">
                <a:uFillTx/>
              </a:rPr>
              <a:t> | Cavity</a:t>
            </a:r>
            <a:r>
              <a:rPr lang="en-US" sz="1800">
                <a:uFillTx/>
              </a:rPr>
              <a:t>)</a:t>
            </a:r>
          </a:p>
        </p:txBody>
      </p:sp>
      <p:pic>
        <p:nvPicPr>
          <p:cNvPr id="1466372" name="Picture 4" descr="dentist-joint"/>
          <p:cNvPicPr>
            <a:picLocks noChangeAspect="1" noChangeArrowheads="1"/>
          </p:cNvPicPr>
          <p:nvPr/>
        </p:nvPicPr>
        <p:blipFill>
          <a:blip r:embed="rId3"/>
          <a:srcRect/>
          <a:stretch>
            <a:fillRect/>
          </a:stretch>
        </p:blipFill>
        <p:spPr bwMode="auto">
          <a:xfrm>
            <a:off x="3940175" y="5410199"/>
            <a:ext cx="3092450" cy="1244600"/>
          </a:xfrm>
          <a:prstGeom prst="rect">
            <a:avLst/>
          </a:prstGeom>
          <a:noFill/>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6371">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1466372"/>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499"/>
                                          </p:stCondLst>
                                        </p:cTn>
                                        <p:tgtEl>
                                          <p:spTgt spid="1466371">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466371">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66371">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466371">
                                            <p:txEl>
                                              <p:pRg st="4" end="4"/>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499"/>
                                          </p:stCondLst>
                                        </p:cTn>
                                        <p:tgtEl>
                                          <p:spTgt spid="1466371">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466371">
                                            <p:txEl>
                                              <p:pRg st="6" end="6"/>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499"/>
                                          </p:stCondLst>
                                        </p:cTn>
                                        <p:tgtEl>
                                          <p:spTgt spid="1466371">
                                            <p:txEl>
                                              <p:pRg st="7" end="7"/>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499"/>
                                          </p:stCondLst>
                                        </p:cTn>
                                        <p:tgtEl>
                                          <p:spTgt spid="14663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6371"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BF84CA6-6991-1D48-B9BA-7D6A20865BB2}" type="slidenum">
              <a:rPr lang="en-US">
                <a:uFillTx/>
              </a:rPr>
              <a:pPr/>
              <a:t>5</a:t>
            </a:fld>
            <a:endParaRPr lang="en-US" dirty="0">
              <a:uFillTx/>
            </a:endParaRPr>
          </a:p>
        </p:txBody>
      </p:sp>
      <p:sp>
        <p:nvSpPr>
          <p:cNvPr id="1475586" name="Rectangle 2"/>
          <p:cNvSpPr>
            <a:spLocks noGrp="1" noChangeArrowheads="1"/>
          </p:cNvSpPr>
          <p:nvPr>
            <p:ph type="title"/>
          </p:nvPr>
        </p:nvSpPr>
        <p:spPr>
          <a:xfrm>
            <a:off x="1" y="269875"/>
            <a:ext cx="6420892" cy="1143000"/>
          </a:xfrm>
        </p:spPr>
        <p:txBody>
          <a:bodyPr>
            <a:normAutofit fontScale="90000"/>
          </a:bodyPr>
          <a:lstStyle/>
          <a:p>
            <a:r>
              <a:rPr lang="en-US" sz="4000" dirty="0">
                <a:uFillTx/>
              </a:rPr>
              <a:t>Airport Example (Cont.)</a:t>
            </a:r>
          </a:p>
        </p:txBody>
      </p:sp>
      <p:sp>
        <p:nvSpPr>
          <p:cNvPr id="1475587" name="Rectangle 3"/>
          <p:cNvSpPr>
            <a:spLocks noGrp="1" noChangeArrowheads="1"/>
          </p:cNvSpPr>
          <p:nvPr>
            <p:ph type="body" idx="1"/>
          </p:nvPr>
        </p:nvSpPr>
        <p:spPr>
          <a:xfrm>
            <a:off x="596992" y="1743736"/>
            <a:ext cx="7772400" cy="4887912"/>
          </a:xfrm>
        </p:spPr>
        <p:txBody>
          <a:bodyPr>
            <a:normAutofit lnSpcReduction="10000"/>
          </a:bodyPr>
          <a:lstStyle/>
          <a:p>
            <a:pPr>
              <a:lnSpc>
                <a:spcPct val="90000"/>
              </a:lnSpc>
            </a:pPr>
            <a:r>
              <a:rPr lang="en-US" sz="2800" dirty="0">
                <a:uFillTx/>
              </a:rPr>
              <a:t>Can we state with certainty that leaving for the airport 30 minutes ahead will get us there on time?</a:t>
            </a:r>
          </a:p>
          <a:p>
            <a:pPr lvl="1">
              <a:lnSpc>
                <a:spcPct val="90000"/>
              </a:lnSpc>
            </a:pPr>
            <a:r>
              <a:rPr lang="en-US" sz="2400" dirty="0">
                <a:uFillTx/>
              </a:rPr>
              <a:t>No!</a:t>
            </a:r>
          </a:p>
          <a:p>
            <a:pPr>
              <a:lnSpc>
                <a:spcPct val="90000"/>
              </a:lnSpc>
            </a:pPr>
            <a:r>
              <a:rPr lang="en-US" sz="2800" dirty="0">
                <a:uFillTx/>
              </a:rPr>
              <a:t>Must we leave for the airport 5 hours ahead because we can’t state with certainty that leaving earlier will get us there on time?</a:t>
            </a:r>
          </a:p>
          <a:p>
            <a:pPr lvl="1">
              <a:lnSpc>
                <a:spcPct val="90000"/>
              </a:lnSpc>
            </a:pPr>
            <a:r>
              <a:rPr lang="en-US" sz="2400" dirty="0">
                <a:uFillTx/>
              </a:rPr>
              <a:t>I hope not!</a:t>
            </a:r>
          </a:p>
          <a:p>
            <a:pPr>
              <a:lnSpc>
                <a:spcPct val="90000"/>
              </a:lnSpc>
            </a:pPr>
            <a:r>
              <a:rPr lang="en-US" sz="2800" dirty="0">
                <a:uFillTx/>
              </a:rPr>
              <a:t>Instead need to represent and reason about </a:t>
            </a:r>
            <a:r>
              <a:rPr lang="en-US" sz="2800" i="1" dirty="0">
                <a:uFillTx/>
              </a:rPr>
              <a:t>likelihoods</a:t>
            </a:r>
            <a:r>
              <a:rPr lang="en-US" sz="2800" dirty="0">
                <a:uFillTx/>
              </a:rPr>
              <a:t> of various events and outcomes</a:t>
            </a:r>
          </a:p>
          <a:p>
            <a:pPr lvl="1">
              <a:lnSpc>
                <a:spcPct val="90000"/>
              </a:lnSpc>
            </a:pPr>
            <a:r>
              <a:rPr lang="en-US" sz="2400" i="1" dirty="0">
                <a:uFillTx/>
              </a:rPr>
              <a:t>Probability</a:t>
            </a:r>
            <a:r>
              <a:rPr lang="en-US" sz="2400" dirty="0">
                <a:uFillTx/>
              </a:rPr>
              <a:t> is the standard means of formalizing and reasoning about likelihood</a:t>
            </a:r>
          </a:p>
        </p:txBody>
      </p:sp>
      <p:pic>
        <p:nvPicPr>
          <p:cNvPr id="5" name="Picture 4" descr="LAX Theme Building 8x12 300 dpi.jpg"/>
          <p:cNvPicPr>
            <a:picLocks noChangeAspect="1"/>
          </p:cNvPicPr>
          <p:nvPr/>
        </p:nvPicPr>
        <p:blipFill>
          <a:blip r:embed="rId3"/>
          <a:stretch>
            <a:fillRect/>
          </a:stretch>
        </p:blipFill>
        <p:spPr>
          <a:xfrm>
            <a:off x="6687320" y="0"/>
            <a:ext cx="2456680" cy="1636763"/>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75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75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755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755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755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755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5587"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76C9092-75E8-3247-93EB-1031164CFF3B}" type="slidenum">
              <a:rPr lang="en-US">
                <a:uFillTx/>
              </a:rPr>
              <a:pPr/>
              <a:t>50</a:t>
            </a:fld>
            <a:endParaRPr lang="en-US">
              <a:uFillTx/>
            </a:endParaRPr>
          </a:p>
        </p:txBody>
      </p:sp>
      <p:sp>
        <p:nvSpPr>
          <p:cNvPr id="1467394" name="Rectangle 2"/>
          <p:cNvSpPr>
            <a:spLocks noGrp="1" noChangeArrowheads="1"/>
          </p:cNvSpPr>
          <p:nvPr>
            <p:ph type="title"/>
          </p:nvPr>
        </p:nvSpPr>
        <p:spPr>
          <a:xfrm>
            <a:off x="584200" y="277813"/>
            <a:ext cx="7994650" cy="712787"/>
          </a:xfrm>
        </p:spPr>
        <p:txBody>
          <a:bodyPr>
            <a:normAutofit/>
          </a:bodyPr>
          <a:lstStyle/>
          <a:p>
            <a:r>
              <a:rPr lang="en-US" sz="4000">
                <a:uFillTx/>
              </a:rPr>
              <a:t>Conditional Independence…</a:t>
            </a:r>
          </a:p>
        </p:txBody>
      </p:sp>
      <p:sp>
        <p:nvSpPr>
          <p:cNvPr id="1467395" name="Rectangle 3"/>
          <p:cNvSpPr>
            <a:spLocks noGrp="1" noChangeArrowheads="1"/>
          </p:cNvSpPr>
          <p:nvPr>
            <p:ph type="body" idx="1"/>
          </p:nvPr>
        </p:nvSpPr>
        <p:spPr>
          <a:xfrm>
            <a:off x="328592" y="1117600"/>
            <a:ext cx="8624908" cy="5608321"/>
          </a:xfrm>
        </p:spPr>
        <p:txBody>
          <a:bodyPr>
            <a:normAutofit/>
          </a:bodyPr>
          <a:lstStyle/>
          <a:p>
            <a:pPr>
              <a:lnSpc>
                <a:spcPct val="80000"/>
              </a:lnSpc>
            </a:pPr>
            <a:r>
              <a:rPr lang="en-US" sz="2000">
                <a:uFillTx/>
              </a:rPr>
              <a:t>General rule is </a:t>
            </a:r>
            <a:r>
              <a:rPr lang="en-US" sz="2000" b="1">
                <a:uFillTx/>
              </a:rPr>
              <a:t>P</a:t>
            </a:r>
            <a:r>
              <a:rPr lang="en-US" sz="2000">
                <a:uFillTx/>
              </a:rPr>
              <a:t>(</a:t>
            </a:r>
            <a:r>
              <a:rPr lang="en-US" sz="2000" i="1">
                <a:uFillTx/>
              </a:rPr>
              <a:t>X</a:t>
            </a:r>
            <a:r>
              <a:rPr lang="en-US" sz="2000">
                <a:uFillTx/>
              </a:rPr>
              <a:t>,</a:t>
            </a:r>
            <a:r>
              <a:rPr lang="en-US" sz="2000" i="1">
                <a:uFillTx/>
              </a:rPr>
              <a:t>Y</a:t>
            </a:r>
            <a:r>
              <a:rPr lang="en-US" sz="2000">
                <a:uFillTx/>
              </a:rPr>
              <a:t> | </a:t>
            </a:r>
            <a:r>
              <a:rPr lang="en-US" sz="2000" i="1">
                <a:uFillTx/>
              </a:rPr>
              <a:t>Z</a:t>
            </a:r>
            <a:r>
              <a:rPr lang="en-US" sz="2000">
                <a:uFillTx/>
              </a:rPr>
              <a:t>) = </a:t>
            </a:r>
            <a:r>
              <a:rPr lang="en-US" sz="2000" b="1">
                <a:uFillTx/>
              </a:rPr>
              <a:t>P</a:t>
            </a:r>
            <a:r>
              <a:rPr lang="en-US" sz="2000">
                <a:uFillTx/>
              </a:rPr>
              <a:t>(</a:t>
            </a:r>
            <a:r>
              <a:rPr lang="en-US" sz="2000" i="1">
                <a:uFillTx/>
              </a:rPr>
              <a:t>X</a:t>
            </a:r>
            <a:r>
              <a:rPr lang="en-US" sz="2000">
                <a:uFillTx/>
              </a:rPr>
              <a:t> | </a:t>
            </a:r>
            <a:r>
              <a:rPr lang="en-US" sz="2000" i="1">
                <a:uFillTx/>
              </a:rPr>
              <a:t>Z</a:t>
            </a:r>
            <a:r>
              <a:rPr lang="en-US" sz="2000">
                <a:uFillTx/>
              </a:rPr>
              <a:t>) </a:t>
            </a:r>
            <a:r>
              <a:rPr lang="en-US" sz="2000" b="1">
                <a:uFillTx/>
              </a:rPr>
              <a:t>P</a:t>
            </a:r>
            <a:r>
              <a:rPr lang="en-US" sz="2000">
                <a:uFillTx/>
              </a:rPr>
              <a:t>(</a:t>
            </a:r>
            <a:r>
              <a:rPr lang="en-US" sz="2000" i="1">
                <a:uFillTx/>
              </a:rPr>
              <a:t>Y</a:t>
            </a:r>
            <a:r>
              <a:rPr lang="en-US" sz="2000">
                <a:uFillTx/>
              </a:rPr>
              <a:t> | </a:t>
            </a:r>
            <a:r>
              <a:rPr lang="en-US" sz="2000" i="1">
                <a:uFillTx/>
              </a:rPr>
              <a:t>Z</a:t>
            </a:r>
            <a:r>
              <a:rPr lang="en-US" sz="2000">
                <a:uFillTx/>
              </a:rPr>
              <a:t>)</a:t>
            </a:r>
          </a:p>
          <a:p>
            <a:pPr lvl="1">
              <a:lnSpc>
                <a:spcPct val="80000"/>
              </a:lnSpc>
              <a:buFont typeface="Wingdings" charset="2"/>
              <a:buNone/>
            </a:pPr>
            <a:r>
              <a:rPr lang="en-US" sz="1800" u="sng">
                <a:uFillTx/>
              </a:rPr>
              <a:t>Or</a:t>
            </a:r>
            <a:r>
              <a:rPr lang="en-US" sz="1800">
                <a:uFillTx/>
              </a:rPr>
              <a:t> </a:t>
            </a:r>
            <a:r>
              <a:rPr lang="en-US" sz="1800" b="1">
                <a:uFillTx/>
              </a:rPr>
              <a:t>P</a:t>
            </a:r>
            <a:r>
              <a:rPr lang="en-US" sz="1800">
                <a:uFillTx/>
              </a:rPr>
              <a:t>(</a:t>
            </a:r>
            <a:r>
              <a:rPr lang="en-US" sz="1800" i="1">
                <a:uFillTx/>
              </a:rPr>
              <a:t>X</a:t>
            </a:r>
            <a:r>
              <a:rPr lang="en-US" sz="1800">
                <a:uFillTx/>
              </a:rPr>
              <a:t> | </a:t>
            </a:r>
            <a:r>
              <a:rPr lang="en-US" sz="1800" i="1">
                <a:uFillTx/>
              </a:rPr>
              <a:t>Y</a:t>
            </a:r>
            <a:r>
              <a:rPr lang="en-US" sz="1800">
                <a:uFillTx/>
              </a:rPr>
              <a:t>,</a:t>
            </a:r>
            <a:r>
              <a:rPr lang="en-US" sz="1800" i="1">
                <a:uFillTx/>
              </a:rPr>
              <a:t>Z</a:t>
            </a:r>
            <a:r>
              <a:rPr lang="en-US" sz="1800">
                <a:uFillTx/>
              </a:rPr>
              <a:t>) = </a:t>
            </a:r>
            <a:r>
              <a:rPr lang="en-US" sz="1800" b="1">
                <a:uFillTx/>
              </a:rPr>
              <a:t>P</a:t>
            </a:r>
            <a:r>
              <a:rPr lang="en-US" sz="1800">
                <a:uFillTx/>
              </a:rPr>
              <a:t>(</a:t>
            </a:r>
            <a:r>
              <a:rPr lang="en-US" sz="1800" i="1">
                <a:uFillTx/>
              </a:rPr>
              <a:t>X</a:t>
            </a:r>
            <a:r>
              <a:rPr lang="en-US" sz="1800">
                <a:uFillTx/>
              </a:rPr>
              <a:t> | </a:t>
            </a:r>
            <a:r>
              <a:rPr lang="en-US" sz="1800" i="1">
                <a:uFillTx/>
              </a:rPr>
              <a:t>Z</a:t>
            </a:r>
            <a:r>
              <a:rPr lang="en-US" sz="1800">
                <a:uFillTx/>
              </a:rPr>
              <a:t>) </a:t>
            </a:r>
            <a:r>
              <a:rPr lang="en-US" sz="1800" u="sng">
                <a:uFillTx/>
              </a:rPr>
              <a:t>or</a:t>
            </a:r>
            <a:r>
              <a:rPr lang="en-US" sz="1800">
                <a:uFillTx/>
              </a:rPr>
              <a:t> </a:t>
            </a:r>
            <a:r>
              <a:rPr lang="en-US" sz="1800" b="1">
                <a:uFillTx/>
              </a:rPr>
              <a:t>P</a:t>
            </a:r>
            <a:r>
              <a:rPr lang="en-US" sz="1800">
                <a:uFillTx/>
              </a:rPr>
              <a:t>(</a:t>
            </a:r>
            <a:r>
              <a:rPr lang="en-US" sz="1800" i="1">
                <a:uFillTx/>
              </a:rPr>
              <a:t>Y</a:t>
            </a:r>
            <a:r>
              <a:rPr lang="en-US" sz="1800">
                <a:uFillTx/>
              </a:rPr>
              <a:t> | </a:t>
            </a:r>
            <a:r>
              <a:rPr lang="en-US" sz="1800" i="1">
                <a:uFillTx/>
              </a:rPr>
              <a:t>X</a:t>
            </a:r>
            <a:r>
              <a:rPr lang="en-US" sz="1800">
                <a:uFillTx/>
              </a:rPr>
              <a:t>,</a:t>
            </a:r>
            <a:r>
              <a:rPr lang="en-US" sz="1800" i="1">
                <a:uFillTx/>
              </a:rPr>
              <a:t>Z</a:t>
            </a:r>
            <a:r>
              <a:rPr lang="en-US" sz="1800">
                <a:uFillTx/>
              </a:rPr>
              <a:t>) = </a:t>
            </a:r>
            <a:r>
              <a:rPr lang="en-US" sz="1800" b="1">
                <a:uFillTx/>
              </a:rPr>
              <a:t>P</a:t>
            </a:r>
            <a:r>
              <a:rPr lang="en-US" sz="1800">
                <a:uFillTx/>
              </a:rPr>
              <a:t>(</a:t>
            </a:r>
            <a:r>
              <a:rPr lang="en-US" sz="1800" i="1">
                <a:uFillTx/>
              </a:rPr>
              <a:t>Y</a:t>
            </a:r>
            <a:r>
              <a:rPr lang="en-US" sz="1800">
                <a:uFillTx/>
              </a:rPr>
              <a:t> | </a:t>
            </a:r>
            <a:r>
              <a:rPr lang="en-US" sz="1800" i="1">
                <a:uFillTx/>
              </a:rPr>
              <a:t>Z</a:t>
            </a:r>
            <a:r>
              <a:rPr lang="en-US" sz="1800">
                <a:uFillTx/>
              </a:rPr>
              <a:t>)</a:t>
            </a:r>
          </a:p>
          <a:p>
            <a:pPr>
              <a:lnSpc>
                <a:spcPct val="80000"/>
              </a:lnSpc>
            </a:pPr>
            <a:endParaRPr lang="en-US" sz="2000">
              <a:uFillTx/>
            </a:endParaRPr>
          </a:p>
          <a:p>
            <a:pPr>
              <a:lnSpc>
                <a:spcPct val="80000"/>
              </a:lnSpc>
            </a:pPr>
            <a:r>
              <a:rPr lang="en-US" sz="2000">
                <a:uFillTx/>
              </a:rPr>
              <a:t>With conditional independence can decompose individual large tables into sets of smaller ones, e.g.:
</a:t>
            </a:r>
          </a:p>
          <a:p>
            <a:pPr>
              <a:lnSpc>
                <a:spcPct val="80000"/>
              </a:lnSpc>
              <a:buFont typeface="Wingdings" charset="2"/>
              <a:buNone/>
            </a:pPr>
            <a:r>
              <a:rPr lang="en-US" sz="2000" b="1">
                <a:uFillTx/>
              </a:rPr>
              <a:t>	</a:t>
            </a:r>
            <a:r>
              <a:rPr lang="en-US" sz="2000" b="1" err="1">
                <a:uFillTx/>
              </a:rPr>
              <a:t>P</a:t>
            </a:r>
            <a:r>
              <a:rPr lang="en-US" sz="2000" err="1">
                <a:uFillTx/>
              </a:rPr>
              <a:t>(</a:t>
            </a:r>
            <a:r>
              <a:rPr lang="en-US" sz="2000" i="1" err="1">
                <a:uFillTx/>
              </a:rPr>
              <a:t>Toothache</a:t>
            </a:r>
            <a:r>
              <a:rPr lang="en-US" sz="2000" i="1">
                <a:uFillTx/>
              </a:rPr>
              <a:t>, Catch, Cavity</a:t>
            </a:r>
            <a:r>
              <a:rPr lang="en-US" sz="2000">
                <a:uFillTx/>
              </a:rPr>
              <a:t>)</a:t>
            </a:r>
          </a:p>
          <a:p>
            <a:pPr lvl="1">
              <a:lnSpc>
                <a:spcPct val="80000"/>
              </a:lnSpc>
              <a:buFont typeface="Wingdings" charset="2"/>
              <a:buNone/>
            </a:pPr>
            <a:r>
              <a:rPr lang="en-US" sz="1800">
                <a:uFillTx/>
              </a:rPr>
              <a:t>	= </a:t>
            </a:r>
            <a:r>
              <a:rPr lang="en-US" sz="1800" b="1" err="1">
                <a:uFillTx/>
              </a:rPr>
              <a:t>P</a:t>
            </a:r>
            <a:r>
              <a:rPr lang="en-US" sz="1800" err="1">
                <a:uFillTx/>
              </a:rPr>
              <a:t>(</a:t>
            </a:r>
            <a:r>
              <a:rPr lang="en-US" sz="1800" i="1" err="1">
                <a:uFillTx/>
              </a:rPr>
              <a:t>Toothache</a:t>
            </a:r>
            <a:r>
              <a:rPr lang="en-US" sz="1800" i="1">
                <a:uFillTx/>
              </a:rPr>
              <a:t>, Catch | Cavity</a:t>
            </a:r>
            <a:r>
              <a:rPr lang="en-US" sz="1800">
                <a:uFillTx/>
              </a:rPr>
              <a:t>) </a:t>
            </a:r>
            <a:r>
              <a:rPr lang="en-US" sz="1800" b="1" err="1">
                <a:uFillTx/>
              </a:rPr>
              <a:t>P</a:t>
            </a:r>
            <a:r>
              <a:rPr lang="en-US" sz="1800" err="1">
                <a:uFillTx/>
              </a:rPr>
              <a:t>(C</a:t>
            </a:r>
            <a:r>
              <a:rPr lang="en-US" sz="1800" i="1" err="1">
                <a:uFillTx/>
              </a:rPr>
              <a:t>avity</a:t>
            </a:r>
            <a:r>
              <a:rPr lang="en-US" sz="1800">
                <a:uFillTx/>
              </a:rPr>
              <a:t>)	</a:t>
            </a:r>
            <a:r>
              <a:rPr lang="en-US" sz="1800">
                <a:solidFill>
                  <a:schemeClr val="accent2"/>
                </a:solidFill>
                <a:uFillTx/>
              </a:rPr>
              <a:t>[</a:t>
            </a:r>
            <a:r>
              <a:rPr lang="en-US" sz="1800" i="1">
                <a:solidFill>
                  <a:schemeClr val="accent2"/>
                </a:solidFill>
                <a:uFillTx/>
              </a:rPr>
              <a:t>product</a:t>
            </a:r>
            <a:r>
              <a:rPr lang="en-US" sz="1800">
                <a:solidFill>
                  <a:schemeClr val="accent2"/>
                </a:solidFill>
                <a:uFillTx/>
              </a:rPr>
              <a:t> </a:t>
            </a:r>
            <a:r>
              <a:rPr lang="en-US" sz="1800" i="1">
                <a:solidFill>
                  <a:schemeClr val="accent2"/>
                </a:solidFill>
                <a:uFillTx/>
              </a:rPr>
              <a:t>rule</a:t>
            </a:r>
            <a:r>
              <a:rPr lang="en-US" sz="1800">
                <a:solidFill>
                  <a:schemeClr val="accent2"/>
                </a:solidFill>
                <a:uFillTx/>
              </a:rPr>
              <a:t>]</a:t>
            </a:r>
            <a:endParaRPr lang="en-US" sz="1800">
              <a:uFillTx/>
            </a:endParaRPr>
          </a:p>
          <a:p>
            <a:pPr lvl="1">
              <a:lnSpc>
                <a:spcPct val="80000"/>
              </a:lnSpc>
              <a:buFont typeface="Wingdings" charset="2"/>
              <a:buNone/>
            </a:pPr>
            <a:r>
              <a:rPr lang="en-US" sz="1800">
                <a:uFillTx/>
              </a:rPr>
              <a:t>	= </a:t>
            </a:r>
            <a:r>
              <a:rPr lang="en-US" sz="1800" b="1" err="1">
                <a:uFillTx/>
              </a:rPr>
              <a:t>P</a:t>
            </a:r>
            <a:r>
              <a:rPr lang="en-US" sz="1800" err="1">
                <a:uFillTx/>
              </a:rPr>
              <a:t>(</a:t>
            </a:r>
            <a:r>
              <a:rPr lang="en-US" sz="1800" i="1" err="1">
                <a:uFillTx/>
              </a:rPr>
              <a:t>Toothache</a:t>
            </a:r>
            <a:r>
              <a:rPr lang="en-US" sz="1800" i="1">
                <a:uFillTx/>
              </a:rPr>
              <a:t> | Cavity</a:t>
            </a:r>
            <a:r>
              <a:rPr lang="en-US" sz="1800">
                <a:uFillTx/>
              </a:rPr>
              <a:t>) </a:t>
            </a:r>
            <a:r>
              <a:rPr lang="en-US" sz="1800" b="1" err="1">
                <a:uFillTx/>
              </a:rPr>
              <a:t>P</a:t>
            </a:r>
            <a:r>
              <a:rPr lang="en-US" sz="1800" err="1">
                <a:uFillTx/>
              </a:rPr>
              <a:t>(</a:t>
            </a:r>
            <a:r>
              <a:rPr lang="en-US" sz="1800" i="1" err="1">
                <a:uFillTx/>
              </a:rPr>
              <a:t>Catch</a:t>
            </a:r>
            <a:r>
              <a:rPr lang="en-US" sz="1800" i="1">
                <a:uFillTx/>
              </a:rPr>
              <a:t> | Cavity</a:t>
            </a:r>
            <a:r>
              <a:rPr lang="en-US" sz="1800">
                <a:uFillTx/>
              </a:rPr>
              <a:t>) </a:t>
            </a:r>
            <a:r>
              <a:rPr lang="en-US" sz="1800" b="1" err="1">
                <a:uFillTx/>
              </a:rPr>
              <a:t>P</a:t>
            </a:r>
            <a:r>
              <a:rPr lang="en-US" sz="1800" err="1">
                <a:uFillTx/>
              </a:rPr>
              <a:t>(</a:t>
            </a:r>
            <a:r>
              <a:rPr lang="en-US" sz="1800" i="1" err="1">
                <a:uFillTx/>
              </a:rPr>
              <a:t>Cavity</a:t>
            </a:r>
            <a:r>
              <a:rPr lang="en-US" sz="1800">
                <a:uFillTx/>
              </a:rPr>
              <a:t>)      </a:t>
            </a:r>
            <a:r>
              <a:rPr lang="en-US" sz="1800">
                <a:solidFill>
                  <a:schemeClr val="accent2"/>
                </a:solidFill>
                <a:uFillTx/>
              </a:rPr>
              <a:t>[</a:t>
            </a:r>
            <a:r>
              <a:rPr lang="en-US" sz="1800" i="1">
                <a:solidFill>
                  <a:schemeClr val="accent2"/>
                </a:solidFill>
                <a:uFillTx/>
              </a:rPr>
              <a:t>cond. independence</a:t>
            </a:r>
            <a:r>
              <a:rPr lang="en-US" sz="1800">
                <a:solidFill>
                  <a:schemeClr val="accent2"/>
                </a:solidFill>
                <a:uFillTx/>
              </a:rPr>
              <a:t>]</a:t>
            </a:r>
            <a:endParaRPr lang="en-US" sz="1800">
              <a:uFillTx/>
            </a:endParaRPr>
          </a:p>
          <a:p>
            <a:pPr>
              <a:lnSpc>
                <a:spcPct val="80000"/>
              </a:lnSpc>
            </a:pPr>
            <a:endParaRPr lang="en-US" sz="2000">
              <a:uFillTx/>
            </a:endParaRPr>
          </a:p>
          <a:p>
            <a:pPr>
              <a:lnSpc>
                <a:spcPct val="80000"/>
              </a:lnSpc>
            </a:pPr>
            <a:r>
              <a:rPr lang="en-US" sz="2000">
                <a:uFillTx/>
              </a:rPr>
              <a:t>The use of conditional independence can reduce the size of the representation of the joint distribution from </a:t>
            </a:r>
            <a:r>
              <a:rPr lang="en-US" sz="2000" i="1">
                <a:uFillTx/>
              </a:rPr>
              <a:t>exponential</a:t>
            </a:r>
            <a:r>
              <a:rPr lang="en-US" sz="2000">
                <a:uFillTx/>
              </a:rPr>
              <a:t> in </a:t>
            </a:r>
            <a:r>
              <a:rPr lang="en-US" sz="2000" i="1" err="1">
                <a:uFillTx/>
              </a:rPr>
              <a:t>n</a:t>
            </a:r>
            <a:r>
              <a:rPr lang="en-US" sz="2000" i="1">
                <a:uFillTx/>
              </a:rPr>
              <a:t> </a:t>
            </a:r>
            <a:r>
              <a:rPr lang="en-US" sz="2000">
                <a:uFillTx/>
              </a:rPr>
              <a:t>to </a:t>
            </a:r>
            <a:r>
              <a:rPr lang="en-US" sz="2000" i="1">
                <a:uFillTx/>
              </a:rPr>
              <a:t>linear</a:t>
            </a:r>
            <a:r>
              <a:rPr lang="en-US" sz="2000">
                <a:uFillTx/>
              </a:rPr>
              <a:t> in </a:t>
            </a:r>
            <a:r>
              <a:rPr lang="en-US" sz="2000" i="1" err="1">
                <a:uFillTx/>
              </a:rPr>
              <a:t>n</a:t>
            </a:r>
            <a:endParaRPr lang="en-US" sz="2000" i="1">
              <a:uFillTx/>
            </a:endParaRPr>
          </a:p>
          <a:p>
            <a:pPr lvl="1">
              <a:lnSpc>
                <a:spcPct val="80000"/>
              </a:lnSpc>
            </a:pPr>
            <a:r>
              <a:rPr lang="en-US" sz="1800">
                <a:uFillTx/>
              </a:rPr>
              <a:t>For example, if there are many symptoms all caused by cavities</a:t>
            </a:r>
          </a:p>
          <a:p>
            <a:pPr lvl="1">
              <a:lnSpc>
                <a:spcPct val="80000"/>
              </a:lnSpc>
            </a:pPr>
            <a:r>
              <a:rPr lang="en-US" sz="1800" i="1">
                <a:uFillTx/>
              </a:rPr>
              <a:t>One of the most significant recent advances in AI, as has made probabilistic reasoning tractable where previously understood not to be so</a:t>
            </a:r>
          </a:p>
          <a:p>
            <a:pPr lvl="1">
              <a:lnSpc>
                <a:spcPct val="80000"/>
              </a:lnSpc>
            </a:pPr>
            <a:r>
              <a:rPr lang="en-US" sz="1800">
                <a:uFillTx/>
              </a:rPr>
              <a:t>Conditional independence is our most basic and robust form of knowledge about uncertain environments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7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67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673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6739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6739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6739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6739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46739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467395">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4673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7395"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FE914A2-3B4F-F24F-AE92-64DC72A728EA}" type="slidenum">
              <a:rPr lang="en-US">
                <a:uFillTx/>
              </a:rPr>
              <a:pPr/>
              <a:t>51</a:t>
            </a:fld>
            <a:endParaRPr lang="en-US">
              <a:uFillTx/>
            </a:endParaRPr>
          </a:p>
        </p:txBody>
      </p:sp>
      <p:sp>
        <p:nvSpPr>
          <p:cNvPr id="1468418" name="Rectangle 2"/>
          <p:cNvSpPr>
            <a:spLocks noGrp="1" noChangeArrowheads="1"/>
          </p:cNvSpPr>
          <p:nvPr>
            <p:ph type="title"/>
          </p:nvPr>
        </p:nvSpPr>
        <p:spPr>
          <a:xfrm>
            <a:off x="658813" y="192088"/>
            <a:ext cx="7772400" cy="684212"/>
          </a:xfrm>
        </p:spPr>
        <p:txBody>
          <a:bodyPr/>
          <a:lstStyle/>
          <a:p>
            <a:r>
              <a:rPr lang="en-US">
                <a:uFillTx/>
              </a:rPr>
              <a:t>Bayes' Rule</a:t>
            </a:r>
          </a:p>
        </p:txBody>
      </p:sp>
      <p:sp>
        <p:nvSpPr>
          <p:cNvPr id="1468419" name="Rectangle 3"/>
          <p:cNvSpPr>
            <a:spLocks noGrp="1" noChangeArrowheads="1"/>
          </p:cNvSpPr>
          <p:nvPr>
            <p:ph type="body" idx="1"/>
          </p:nvPr>
        </p:nvSpPr>
        <p:spPr>
          <a:xfrm>
            <a:off x="411163" y="1358900"/>
            <a:ext cx="8291512" cy="4826000"/>
          </a:xfrm>
        </p:spPr>
        <p:txBody>
          <a:bodyPr>
            <a:normAutofit/>
          </a:bodyPr>
          <a:lstStyle/>
          <a:p>
            <a:r>
              <a:rPr lang="en-US">
                <a:uFillTx/>
              </a:rPr>
              <a:t>Product rule: P(</a:t>
            </a:r>
            <a:r>
              <a:rPr lang="en-US" i="1">
                <a:uFillTx/>
              </a:rPr>
              <a:t>a </a:t>
            </a:r>
            <a:r>
              <a:rPr lang="en-US">
                <a:uFillTx/>
                <a:sym typeface="Symbol" charset="2"/>
              </a:rPr>
              <a:t> </a:t>
            </a:r>
            <a:r>
              <a:rPr lang="en-US" i="1">
                <a:uFillTx/>
              </a:rPr>
              <a:t>b</a:t>
            </a:r>
            <a:r>
              <a:rPr lang="en-US">
                <a:uFillTx/>
              </a:rPr>
              <a:t>) = P(</a:t>
            </a:r>
            <a:r>
              <a:rPr lang="en-US" i="1">
                <a:uFillTx/>
              </a:rPr>
              <a:t>a</a:t>
            </a:r>
            <a:r>
              <a:rPr lang="en-US">
                <a:uFillTx/>
              </a:rPr>
              <a:t> | </a:t>
            </a:r>
            <a:r>
              <a:rPr lang="en-US" i="1">
                <a:uFillTx/>
              </a:rPr>
              <a:t>b</a:t>
            </a:r>
            <a:r>
              <a:rPr lang="en-US">
                <a:uFillTx/>
              </a:rPr>
              <a:t>) P(</a:t>
            </a:r>
            <a:r>
              <a:rPr lang="en-US" i="1">
                <a:uFillTx/>
              </a:rPr>
              <a:t>b</a:t>
            </a:r>
            <a:r>
              <a:rPr lang="en-US">
                <a:uFillTx/>
              </a:rPr>
              <a:t>) </a:t>
            </a:r>
          </a:p>
          <a:p>
            <a:r>
              <a:rPr lang="en-US">
                <a:uFillTx/>
              </a:rPr>
              <a:t>                        P(</a:t>
            </a:r>
            <a:r>
              <a:rPr lang="en-US" i="1">
                <a:uFillTx/>
              </a:rPr>
              <a:t>a </a:t>
            </a:r>
            <a:r>
              <a:rPr lang="en-US">
                <a:uFillTx/>
                <a:sym typeface="Symbol" charset="2"/>
              </a:rPr>
              <a:t> </a:t>
            </a:r>
            <a:r>
              <a:rPr lang="en-US" i="1">
                <a:uFillTx/>
                <a:sym typeface="Symbol" charset="2"/>
              </a:rPr>
              <a:t>b</a:t>
            </a:r>
            <a:r>
              <a:rPr lang="en-US">
                <a:uFillTx/>
                <a:sym typeface="Symbol" charset="2"/>
              </a:rPr>
              <a:t>)</a:t>
            </a:r>
            <a:r>
              <a:rPr lang="en-US" i="1">
                <a:uFillTx/>
              </a:rPr>
              <a:t> </a:t>
            </a:r>
            <a:r>
              <a:rPr lang="en-US" sz="2400">
                <a:uFillTx/>
              </a:rPr>
              <a:t>= P(</a:t>
            </a:r>
            <a:r>
              <a:rPr lang="en-US" sz="2400" i="1">
                <a:uFillTx/>
              </a:rPr>
              <a:t>b</a:t>
            </a:r>
            <a:r>
              <a:rPr lang="en-US" sz="2400">
                <a:uFillTx/>
              </a:rPr>
              <a:t> | </a:t>
            </a:r>
            <a:r>
              <a:rPr lang="en-US" sz="2400" i="1">
                <a:uFillTx/>
              </a:rPr>
              <a:t>a</a:t>
            </a:r>
            <a:r>
              <a:rPr lang="en-US" sz="2400">
                <a:uFillTx/>
              </a:rPr>
              <a:t>) P(</a:t>
            </a:r>
            <a:r>
              <a:rPr lang="en-US" sz="2400" i="1">
                <a:uFillTx/>
              </a:rPr>
              <a:t>a</a:t>
            </a:r>
            <a:r>
              <a:rPr lang="en-US" sz="2400">
                <a:uFillTx/>
              </a:rPr>
              <a:t>)</a:t>
            </a:r>
          </a:p>
          <a:p>
            <a:r>
              <a:rPr lang="en-US" sz="2400">
                <a:uFillTx/>
              </a:rPr>
              <a:t>		   </a:t>
            </a:r>
            <a:r>
              <a:rPr lang="en-US">
                <a:uFillTx/>
              </a:rPr>
              <a:t>P(</a:t>
            </a:r>
            <a:r>
              <a:rPr lang="en-US" i="1">
                <a:uFillTx/>
              </a:rPr>
              <a:t>a</a:t>
            </a:r>
            <a:r>
              <a:rPr lang="en-US">
                <a:uFillTx/>
              </a:rPr>
              <a:t> | </a:t>
            </a:r>
            <a:r>
              <a:rPr lang="en-US" i="1">
                <a:uFillTx/>
              </a:rPr>
              <a:t>b</a:t>
            </a:r>
            <a:r>
              <a:rPr lang="en-US">
                <a:uFillTx/>
              </a:rPr>
              <a:t>) P(</a:t>
            </a:r>
            <a:r>
              <a:rPr lang="en-US" i="1">
                <a:uFillTx/>
              </a:rPr>
              <a:t>b</a:t>
            </a:r>
            <a:r>
              <a:rPr lang="en-US">
                <a:uFillTx/>
              </a:rPr>
              <a:t>) = P(</a:t>
            </a:r>
            <a:r>
              <a:rPr lang="en-US" i="1">
                <a:uFillTx/>
              </a:rPr>
              <a:t>b</a:t>
            </a:r>
            <a:r>
              <a:rPr lang="en-US">
                <a:uFillTx/>
              </a:rPr>
              <a:t> | </a:t>
            </a:r>
            <a:r>
              <a:rPr lang="en-US" i="1">
                <a:uFillTx/>
              </a:rPr>
              <a:t>a</a:t>
            </a:r>
            <a:r>
              <a:rPr lang="en-US">
                <a:uFillTx/>
              </a:rPr>
              <a:t>) P(</a:t>
            </a:r>
            <a:r>
              <a:rPr lang="en-US" i="1">
                <a:uFillTx/>
              </a:rPr>
              <a:t>a</a:t>
            </a:r>
            <a:r>
              <a:rPr lang="en-US">
                <a:uFillTx/>
              </a:rPr>
              <a:t>)</a:t>
            </a:r>
          </a:p>
          <a:p>
            <a:endParaRPr lang="en-US" sz="2400">
              <a:uFillTx/>
            </a:endParaRPr>
          </a:p>
          <a:p>
            <a:pPr>
              <a:buFont typeface="Wingdings" charset="2"/>
              <a:buNone/>
            </a:pPr>
            <a:r>
              <a:rPr lang="en-US">
                <a:uFillTx/>
                <a:sym typeface="Symbol" charset="2"/>
              </a:rPr>
              <a:t>      </a:t>
            </a:r>
            <a:r>
              <a:rPr lang="en-US" sz="2400">
                <a:uFillTx/>
                <a:sym typeface="Symbol" charset="2"/>
              </a:rPr>
              <a:t> </a:t>
            </a:r>
            <a:r>
              <a:rPr lang="en-US" sz="2400">
                <a:uFillTx/>
              </a:rPr>
              <a:t>Bayes' rule: P(</a:t>
            </a:r>
            <a:r>
              <a:rPr lang="en-US" sz="2400" i="1">
                <a:uFillTx/>
              </a:rPr>
              <a:t>a</a:t>
            </a:r>
            <a:r>
              <a:rPr lang="en-US" sz="2400">
                <a:uFillTx/>
              </a:rPr>
              <a:t> | </a:t>
            </a:r>
            <a:r>
              <a:rPr lang="en-US" sz="2400" i="1">
                <a:uFillTx/>
              </a:rPr>
              <a:t>b</a:t>
            </a:r>
            <a:r>
              <a:rPr lang="en-US" sz="2400">
                <a:uFillTx/>
              </a:rPr>
              <a:t>) = P(</a:t>
            </a:r>
            <a:r>
              <a:rPr lang="en-US" sz="2400" i="1">
                <a:uFillTx/>
              </a:rPr>
              <a:t>b</a:t>
            </a:r>
            <a:r>
              <a:rPr lang="en-US" sz="2400">
                <a:uFillTx/>
              </a:rPr>
              <a:t> | </a:t>
            </a:r>
            <a:r>
              <a:rPr lang="en-US" sz="2400" i="1">
                <a:uFillTx/>
              </a:rPr>
              <a:t>a</a:t>
            </a:r>
            <a:r>
              <a:rPr lang="en-US" sz="2400">
                <a:uFillTx/>
              </a:rPr>
              <a:t>) P(</a:t>
            </a:r>
            <a:r>
              <a:rPr lang="en-US" sz="2400" i="1">
                <a:uFillTx/>
              </a:rPr>
              <a:t>a</a:t>
            </a:r>
            <a:r>
              <a:rPr lang="en-US" sz="2400">
                <a:uFillTx/>
              </a:rPr>
              <a:t>) / P(</a:t>
            </a:r>
            <a:r>
              <a:rPr lang="en-US" sz="2400" i="1">
                <a:uFillTx/>
              </a:rPr>
              <a:t>b</a:t>
            </a:r>
            <a:r>
              <a:rPr lang="en-US" sz="2400">
                <a:uFillTx/>
              </a:rPr>
              <a:t>)</a:t>
            </a:r>
          </a:p>
          <a:p>
            <a:pPr>
              <a:buFont typeface="Wingdings" charset="2"/>
              <a:buNone/>
            </a:pPr>
            <a:endParaRPr lang="en-US" sz="1800">
              <a:uFillTx/>
            </a:endParaRPr>
          </a:p>
        </p:txBody>
      </p:sp>
      <p:pic>
        <p:nvPicPr>
          <p:cNvPr id="2" name="Picture 1"/>
          <p:cNvPicPr>
            <a:picLocks noChangeAspect="1"/>
          </p:cNvPicPr>
          <p:nvPr/>
        </p:nvPicPr>
        <p:blipFill>
          <a:blip r:embed="rId3"/>
          <a:stretch>
            <a:fillRect/>
          </a:stretch>
        </p:blipFill>
        <p:spPr>
          <a:xfrm>
            <a:off x="5753100" y="4096568"/>
            <a:ext cx="2578100" cy="2761432"/>
          </a:xfrm>
          <a:prstGeom prst="rect">
            <a:avLst/>
          </a:prstGeom>
        </p:spPr>
      </p:pic>
      <p:sp>
        <p:nvSpPr>
          <p:cNvPr id="3" name="TextBox 2"/>
          <p:cNvSpPr txBox="1">
            <a:spLocks/>
          </p:cNvSpPr>
          <p:nvPr/>
        </p:nvSpPr>
        <p:spPr>
          <a:xfrm>
            <a:off x="2959100" y="4470400"/>
            <a:ext cx="3048000" cy="646331"/>
          </a:xfrm>
          <a:prstGeom prst="rect">
            <a:avLst/>
          </a:prstGeom>
          <a:noFill/>
        </p:spPr>
        <p:txBody>
          <a:bodyPr wrap="square" rtlCol="0">
            <a:spAutoFit/>
          </a:bodyPr>
          <a:lstStyle/>
          <a:p>
            <a:r>
              <a:rPr lang="en-US" b="1">
                <a:uFillTx/>
              </a:rPr>
              <a:t>Rev. Thomas Bayes</a:t>
            </a:r>
          </a:p>
          <a:p>
            <a:r>
              <a:rPr lang="en-US" b="1">
                <a:uFillTx/>
              </a:rPr>
              <a:t>c. 1701 - 1761</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8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684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684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684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dissolve">
                                      <p:cBhvr>
                                        <p:cTn id="23" dur="500"/>
                                        <p:tgtEl>
                                          <p:spTgt spid="2"/>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dissolv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8419" grpId="0" build="p" autoUpdateAnimBg="0"/>
      <p:bldP spid="3" grpId="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FE914A2-3B4F-F24F-AE92-64DC72A728EA}" type="slidenum">
              <a:rPr lang="en-US">
                <a:uFillTx/>
              </a:rPr>
              <a:pPr/>
              <a:t>52</a:t>
            </a:fld>
            <a:endParaRPr lang="en-US">
              <a:uFillTx/>
            </a:endParaRPr>
          </a:p>
        </p:txBody>
      </p:sp>
      <p:sp>
        <p:nvSpPr>
          <p:cNvPr id="1468418" name="Rectangle 2"/>
          <p:cNvSpPr>
            <a:spLocks noGrp="1" noChangeArrowheads="1"/>
          </p:cNvSpPr>
          <p:nvPr>
            <p:ph type="title"/>
          </p:nvPr>
        </p:nvSpPr>
        <p:spPr>
          <a:xfrm>
            <a:off x="658813" y="192088"/>
            <a:ext cx="7772400" cy="684212"/>
          </a:xfrm>
        </p:spPr>
        <p:txBody>
          <a:bodyPr/>
          <a:lstStyle/>
          <a:p>
            <a:r>
              <a:rPr lang="en-US">
                <a:uFillTx/>
              </a:rPr>
              <a:t>Bayes' Rule</a:t>
            </a:r>
          </a:p>
        </p:txBody>
      </p:sp>
      <p:sp>
        <p:nvSpPr>
          <p:cNvPr id="1468419" name="Rectangle 3"/>
          <p:cNvSpPr>
            <a:spLocks noGrp="1" noChangeArrowheads="1"/>
          </p:cNvSpPr>
          <p:nvPr>
            <p:ph type="body" idx="1"/>
          </p:nvPr>
        </p:nvSpPr>
        <p:spPr>
          <a:xfrm>
            <a:off x="547688" y="1054100"/>
            <a:ext cx="8291512" cy="5524500"/>
          </a:xfrm>
        </p:spPr>
        <p:txBody>
          <a:bodyPr>
            <a:normAutofit/>
          </a:bodyPr>
          <a:lstStyle/>
          <a:p>
            <a:pPr>
              <a:lnSpc>
                <a:spcPct val="80000"/>
              </a:lnSpc>
            </a:pPr>
            <a:r>
              <a:rPr lang="en-US" sz="2400">
                <a:uFillTx/>
                <a:sym typeface="Symbol" charset="2"/>
              </a:rPr>
              <a:t> </a:t>
            </a:r>
            <a:r>
              <a:rPr lang="en-US" sz="2400">
                <a:uFillTx/>
              </a:rPr>
              <a:t>Bayes' rule: P(</a:t>
            </a:r>
            <a:r>
              <a:rPr lang="en-US" sz="2400" i="1">
                <a:uFillTx/>
              </a:rPr>
              <a:t>a</a:t>
            </a:r>
            <a:r>
              <a:rPr lang="en-US" sz="2400">
                <a:uFillTx/>
              </a:rPr>
              <a:t> | </a:t>
            </a:r>
            <a:r>
              <a:rPr lang="en-US" sz="2400" i="1">
                <a:uFillTx/>
              </a:rPr>
              <a:t>b</a:t>
            </a:r>
            <a:r>
              <a:rPr lang="en-US" sz="2400">
                <a:uFillTx/>
              </a:rPr>
              <a:t>) = P(</a:t>
            </a:r>
            <a:r>
              <a:rPr lang="en-US" sz="2400" i="1">
                <a:uFillTx/>
              </a:rPr>
              <a:t>b</a:t>
            </a:r>
            <a:r>
              <a:rPr lang="en-US" sz="2400">
                <a:uFillTx/>
              </a:rPr>
              <a:t> | </a:t>
            </a:r>
            <a:r>
              <a:rPr lang="en-US" sz="2400" i="1">
                <a:uFillTx/>
              </a:rPr>
              <a:t>a</a:t>
            </a:r>
            <a:r>
              <a:rPr lang="en-US" sz="2400">
                <a:uFillTx/>
              </a:rPr>
              <a:t>) P(</a:t>
            </a:r>
            <a:r>
              <a:rPr lang="en-US" sz="2400" i="1">
                <a:uFillTx/>
              </a:rPr>
              <a:t>a</a:t>
            </a:r>
            <a:r>
              <a:rPr lang="en-US" sz="2400">
                <a:uFillTx/>
              </a:rPr>
              <a:t>) / P(</a:t>
            </a:r>
            <a:r>
              <a:rPr lang="en-US" sz="2400" i="1">
                <a:uFillTx/>
              </a:rPr>
              <a:t>b</a:t>
            </a:r>
            <a:r>
              <a:rPr lang="en-US" sz="2400">
                <a:uFillTx/>
              </a:rPr>
              <a:t>)</a:t>
            </a:r>
          </a:p>
          <a:p>
            <a:pPr>
              <a:lnSpc>
                <a:spcPct val="80000"/>
              </a:lnSpc>
              <a:buFont typeface="Wingdings" charset="2"/>
              <a:buNone/>
            </a:pPr>
            <a:r>
              <a:rPr lang="en-US">
                <a:uFillTx/>
              </a:rPr>
              <a:t>      </a:t>
            </a:r>
            <a:r>
              <a:rPr lang="en-US" sz="2400">
                <a:uFillTx/>
              </a:rPr>
              <a:t>Or in distribution form (with normalization factor)</a:t>
            </a:r>
          </a:p>
          <a:p>
            <a:pPr>
              <a:lnSpc>
                <a:spcPct val="80000"/>
              </a:lnSpc>
              <a:buFont typeface="Wingdings" charset="2"/>
              <a:buNone/>
            </a:pPr>
            <a:r>
              <a:rPr lang="en-US" sz="2400" b="1">
                <a:uFillTx/>
              </a:rPr>
              <a:t>	P</a:t>
            </a:r>
            <a:r>
              <a:rPr lang="en-US" sz="2400">
                <a:uFillTx/>
              </a:rPr>
              <a:t>(</a:t>
            </a:r>
            <a:r>
              <a:rPr lang="en-US" sz="2400" i="1">
                <a:uFillTx/>
              </a:rPr>
              <a:t>Y</a:t>
            </a:r>
            <a:r>
              <a:rPr lang="en-US" sz="2400">
                <a:uFillTx/>
              </a:rPr>
              <a:t> | </a:t>
            </a:r>
            <a:r>
              <a:rPr lang="en-US" sz="2400" i="1">
                <a:uFillTx/>
              </a:rPr>
              <a:t>X</a:t>
            </a:r>
            <a:r>
              <a:rPr lang="en-US" sz="2400">
                <a:uFillTx/>
              </a:rPr>
              <a:t>) = </a:t>
            </a:r>
            <a:r>
              <a:rPr lang="en-US" sz="2400" b="1">
                <a:uFillTx/>
              </a:rPr>
              <a:t>P</a:t>
            </a:r>
            <a:r>
              <a:rPr lang="en-US" sz="2400">
                <a:uFillTx/>
              </a:rPr>
              <a:t>(</a:t>
            </a:r>
            <a:r>
              <a:rPr lang="en-US" sz="2400" i="1">
                <a:uFillTx/>
              </a:rPr>
              <a:t>X</a:t>
            </a:r>
            <a:r>
              <a:rPr lang="en-US" sz="2400">
                <a:uFillTx/>
              </a:rPr>
              <a:t> | </a:t>
            </a:r>
            <a:r>
              <a:rPr lang="en-US" sz="2400" i="1">
                <a:uFillTx/>
              </a:rPr>
              <a:t>Y</a:t>
            </a:r>
            <a:r>
              <a:rPr lang="en-US" sz="2400">
                <a:uFillTx/>
              </a:rPr>
              <a:t>) </a:t>
            </a:r>
            <a:r>
              <a:rPr lang="en-US" sz="2400" b="1">
                <a:uFillTx/>
              </a:rPr>
              <a:t>P</a:t>
            </a:r>
            <a:r>
              <a:rPr lang="en-US" sz="2400">
                <a:uFillTx/>
              </a:rPr>
              <a:t>(</a:t>
            </a:r>
            <a:r>
              <a:rPr lang="en-US" sz="2400" i="1">
                <a:uFillTx/>
              </a:rPr>
              <a:t>Y</a:t>
            </a:r>
            <a:r>
              <a:rPr lang="en-US" sz="2400">
                <a:uFillTx/>
              </a:rPr>
              <a:t>) / </a:t>
            </a:r>
            <a:r>
              <a:rPr lang="en-US" sz="2400" b="1">
                <a:uFillTx/>
              </a:rPr>
              <a:t>P</a:t>
            </a:r>
            <a:r>
              <a:rPr lang="en-US" sz="2400">
                <a:uFillTx/>
              </a:rPr>
              <a:t>(</a:t>
            </a:r>
            <a:r>
              <a:rPr lang="en-US" sz="2400" i="1">
                <a:uFillTx/>
              </a:rPr>
              <a:t>X</a:t>
            </a:r>
            <a:r>
              <a:rPr lang="en-US" sz="2400">
                <a:uFillTx/>
              </a:rPr>
              <a:t>) = </a:t>
            </a:r>
            <a:r>
              <a:rPr lang="en-US" sz="2400" i="1">
                <a:uFillTx/>
              </a:rPr>
              <a:t>α</a:t>
            </a:r>
            <a:r>
              <a:rPr lang="en-US" sz="2400" b="1">
                <a:uFillTx/>
              </a:rPr>
              <a:t>P</a:t>
            </a:r>
            <a:r>
              <a:rPr lang="en-US" sz="2400">
                <a:uFillTx/>
              </a:rPr>
              <a:t>(</a:t>
            </a:r>
            <a:r>
              <a:rPr lang="en-US" sz="2400" i="1">
                <a:uFillTx/>
              </a:rPr>
              <a:t>X</a:t>
            </a:r>
            <a:r>
              <a:rPr lang="en-US" sz="2400">
                <a:uFillTx/>
              </a:rPr>
              <a:t> | </a:t>
            </a:r>
            <a:r>
              <a:rPr lang="en-US" sz="2400" i="1">
                <a:uFillTx/>
              </a:rPr>
              <a:t>Y</a:t>
            </a:r>
            <a:r>
              <a:rPr lang="en-US" sz="2400">
                <a:uFillTx/>
              </a:rPr>
              <a:t>) </a:t>
            </a:r>
            <a:r>
              <a:rPr lang="en-US" sz="2400" b="1">
                <a:uFillTx/>
              </a:rPr>
              <a:t>P</a:t>
            </a:r>
            <a:r>
              <a:rPr lang="en-US" sz="2400">
                <a:uFillTx/>
              </a:rPr>
              <a:t>(</a:t>
            </a:r>
            <a:r>
              <a:rPr lang="en-US" sz="2400" i="1">
                <a:uFillTx/>
              </a:rPr>
              <a:t>Y</a:t>
            </a:r>
            <a:r>
              <a:rPr lang="en-US" sz="2400">
                <a:uFillTx/>
              </a:rPr>
              <a:t>)</a:t>
            </a:r>
          </a:p>
          <a:p>
            <a:pPr lvl="4">
              <a:lnSpc>
                <a:spcPct val="80000"/>
              </a:lnSpc>
              <a:buFont typeface="Wingdings" charset="2"/>
              <a:buNone/>
            </a:pPr>
            <a:endParaRPr lang="en-US" sz="1600">
              <a:uFillTx/>
            </a:endParaRPr>
          </a:p>
          <a:p>
            <a:pPr>
              <a:lnSpc>
                <a:spcPct val="80000"/>
              </a:lnSpc>
            </a:pPr>
            <a:r>
              <a:rPr lang="en-US" sz="2400">
                <a:uFillTx/>
              </a:rPr>
              <a:t>Useful for deriving </a:t>
            </a:r>
            <a:r>
              <a:rPr lang="en-US" sz="2400" i="1">
                <a:uFillTx/>
              </a:rPr>
              <a:t>diagnostic</a:t>
            </a:r>
            <a:r>
              <a:rPr lang="en-US" sz="2400">
                <a:uFillTx/>
              </a:rPr>
              <a:t> probabilities from </a:t>
            </a:r>
            <a:r>
              <a:rPr lang="en-US" sz="2400" i="1">
                <a:uFillTx/>
              </a:rPr>
              <a:t>causal</a:t>
            </a:r>
            <a:r>
              <a:rPr lang="en-US" sz="2400">
                <a:uFillTx/>
              </a:rPr>
              <a:t> probabilities:</a:t>
            </a:r>
          </a:p>
          <a:p>
            <a:pPr lvl="1"/>
            <a:r>
              <a:rPr lang="en-US" sz="2200" err="1">
                <a:uFillTx/>
              </a:rPr>
              <a:t>P(Cause</a:t>
            </a:r>
            <a:r>
              <a:rPr lang="en-US" sz="2200">
                <a:uFillTx/>
              </a:rPr>
              <a:t> | Effect) = </a:t>
            </a:r>
            <a:r>
              <a:rPr lang="en-US" sz="2200" err="1">
                <a:uFillTx/>
              </a:rPr>
              <a:t>P(Effect</a:t>
            </a:r>
            <a:r>
              <a:rPr lang="en-US" sz="2200">
                <a:uFillTx/>
              </a:rPr>
              <a:t> | Cause) </a:t>
            </a:r>
            <a:r>
              <a:rPr lang="en-US" sz="2200" err="1">
                <a:uFillTx/>
              </a:rPr>
              <a:t>P(Cause</a:t>
            </a:r>
            <a:r>
              <a:rPr lang="en-US" sz="2200">
                <a:uFillTx/>
              </a:rPr>
              <a:t>) / </a:t>
            </a:r>
            <a:r>
              <a:rPr lang="en-US" sz="2200" err="1">
                <a:uFillTx/>
              </a:rPr>
              <a:t>P(Effect</a:t>
            </a:r>
            <a:r>
              <a:rPr lang="en-US" sz="2200">
                <a:uFillTx/>
              </a:rPr>
              <a:t>)</a:t>
            </a:r>
          </a:p>
          <a:p>
            <a:pPr lvl="2"/>
            <a:r>
              <a:rPr lang="en-US" sz="2000">
                <a:uFillTx/>
              </a:rPr>
              <a:t>E.g., let </a:t>
            </a:r>
            <a:r>
              <a:rPr lang="en-US" sz="2000" i="1">
                <a:uFillTx/>
              </a:rPr>
              <a:t>M</a:t>
            </a:r>
            <a:r>
              <a:rPr lang="en-US" sz="2000">
                <a:uFillTx/>
              </a:rPr>
              <a:t> be meningitis and </a:t>
            </a:r>
            <a:r>
              <a:rPr lang="en-US" sz="2000" i="1">
                <a:uFillTx/>
              </a:rPr>
              <a:t>S</a:t>
            </a:r>
            <a:r>
              <a:rPr lang="en-US" sz="2000">
                <a:uFillTx/>
              </a:rPr>
              <a:t> be stiff neck:</a:t>
            </a:r>
          </a:p>
          <a:p>
            <a:pPr lvl="3">
              <a:buFont typeface="Wingdings" charset="2"/>
              <a:buNone/>
            </a:pPr>
            <a:r>
              <a:rPr lang="en-US" err="1">
                <a:uFillTx/>
              </a:rPr>
              <a:t>P(m</a:t>
            </a:r>
            <a:r>
              <a:rPr lang="en-US">
                <a:uFillTx/>
              </a:rPr>
              <a:t> | </a:t>
            </a:r>
            <a:r>
              <a:rPr lang="en-US" err="1">
                <a:uFillTx/>
              </a:rPr>
              <a:t>s</a:t>
            </a:r>
            <a:r>
              <a:rPr lang="en-US">
                <a:uFillTx/>
              </a:rPr>
              <a:t>) = </a:t>
            </a:r>
            <a:r>
              <a:rPr lang="en-US" err="1">
                <a:uFillTx/>
              </a:rPr>
              <a:t>P(s</a:t>
            </a:r>
            <a:r>
              <a:rPr lang="en-US">
                <a:uFillTx/>
              </a:rPr>
              <a:t> | </a:t>
            </a:r>
            <a:r>
              <a:rPr lang="en-US" err="1">
                <a:uFillTx/>
              </a:rPr>
              <a:t>m</a:t>
            </a:r>
            <a:r>
              <a:rPr lang="en-US">
                <a:uFillTx/>
              </a:rPr>
              <a:t>) </a:t>
            </a:r>
            <a:r>
              <a:rPr lang="en-US" err="1">
                <a:uFillTx/>
              </a:rPr>
              <a:t>P(m</a:t>
            </a:r>
            <a:r>
              <a:rPr lang="en-US">
                <a:uFillTx/>
              </a:rPr>
              <a:t>) / </a:t>
            </a:r>
            <a:r>
              <a:rPr lang="en-US" err="1">
                <a:uFillTx/>
              </a:rPr>
              <a:t>P(s</a:t>
            </a:r>
            <a:r>
              <a:rPr lang="en-US">
                <a:uFillTx/>
              </a:rPr>
              <a:t>) = 0.8 </a:t>
            </a:r>
            <a:r>
              <a:rPr lang="en-US">
                <a:uFillTx/>
                <a:ea typeface="Arial" charset="0"/>
                <a:cs typeface="Arial" charset="0"/>
              </a:rPr>
              <a:t>× </a:t>
            </a:r>
            <a:r>
              <a:rPr lang="en-US">
                <a:uFillTx/>
              </a:rPr>
              <a:t>0.0001 / 0.1 = 0.0008</a:t>
            </a:r>
          </a:p>
          <a:p>
            <a:pPr lvl="2"/>
            <a:r>
              <a:rPr lang="en-US" sz="2000" i="1">
                <a:uFillTx/>
              </a:rPr>
              <a:t>Although the probability of having a stiff neck is very high if have meningitis (.8), posterior probability of meningitis given a stiff neck is still very small (.0008)!</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8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6841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46841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4684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46841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684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46841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4684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8419"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FE914A2-3B4F-F24F-AE92-64DC72A728EA}" type="slidenum">
              <a:rPr lang="en-US">
                <a:uFillTx/>
              </a:rPr>
              <a:pPr/>
              <a:t>53</a:t>
            </a:fld>
            <a:endParaRPr lang="en-US">
              <a:uFillTx/>
            </a:endParaRPr>
          </a:p>
        </p:txBody>
      </p:sp>
      <p:sp>
        <p:nvSpPr>
          <p:cNvPr id="1468418" name="Rectangle 2"/>
          <p:cNvSpPr>
            <a:spLocks noGrp="1" noChangeArrowheads="1"/>
          </p:cNvSpPr>
          <p:nvPr>
            <p:ph type="title"/>
          </p:nvPr>
        </p:nvSpPr>
        <p:spPr>
          <a:xfrm>
            <a:off x="658813" y="192088"/>
            <a:ext cx="7772400" cy="684212"/>
          </a:xfrm>
        </p:spPr>
        <p:txBody>
          <a:bodyPr/>
          <a:lstStyle/>
          <a:p>
            <a:r>
              <a:rPr lang="en-US">
                <a:uFillTx/>
              </a:rPr>
              <a:t>Bayes' Rule</a:t>
            </a:r>
          </a:p>
        </p:txBody>
      </p:sp>
      <p:sp>
        <p:nvSpPr>
          <p:cNvPr id="1468419" name="Rectangle 3"/>
          <p:cNvSpPr>
            <a:spLocks noGrp="1" noChangeArrowheads="1"/>
          </p:cNvSpPr>
          <p:nvPr>
            <p:ph type="body" idx="1"/>
          </p:nvPr>
        </p:nvSpPr>
        <p:spPr>
          <a:xfrm>
            <a:off x="547688" y="1054100"/>
            <a:ext cx="8291512" cy="5524500"/>
          </a:xfrm>
        </p:spPr>
        <p:txBody>
          <a:bodyPr>
            <a:normAutofit/>
          </a:bodyPr>
          <a:lstStyle/>
          <a:p>
            <a:pPr>
              <a:lnSpc>
                <a:spcPct val="80000"/>
              </a:lnSpc>
            </a:pPr>
            <a:r>
              <a:rPr lang="en-US" sz="2400">
                <a:uFillTx/>
                <a:sym typeface="Symbol" charset="2"/>
              </a:rPr>
              <a:t> </a:t>
            </a:r>
            <a:r>
              <a:rPr lang="en-US" sz="2400">
                <a:uFillTx/>
              </a:rPr>
              <a:t>Bayes' rule: P(</a:t>
            </a:r>
            <a:r>
              <a:rPr lang="en-US" sz="2400" i="1">
                <a:uFillTx/>
              </a:rPr>
              <a:t>a</a:t>
            </a:r>
            <a:r>
              <a:rPr lang="en-US" sz="2400">
                <a:uFillTx/>
              </a:rPr>
              <a:t> | </a:t>
            </a:r>
            <a:r>
              <a:rPr lang="en-US" sz="2400" i="1">
                <a:uFillTx/>
              </a:rPr>
              <a:t>b</a:t>
            </a:r>
            <a:r>
              <a:rPr lang="en-US" sz="2400">
                <a:uFillTx/>
              </a:rPr>
              <a:t>) = P(</a:t>
            </a:r>
            <a:r>
              <a:rPr lang="en-US" sz="2400" i="1">
                <a:uFillTx/>
              </a:rPr>
              <a:t>b</a:t>
            </a:r>
            <a:r>
              <a:rPr lang="en-US" sz="2400">
                <a:uFillTx/>
              </a:rPr>
              <a:t> | </a:t>
            </a:r>
            <a:r>
              <a:rPr lang="en-US" sz="2400" i="1">
                <a:uFillTx/>
              </a:rPr>
              <a:t>a</a:t>
            </a:r>
            <a:r>
              <a:rPr lang="en-US" sz="2400">
                <a:uFillTx/>
              </a:rPr>
              <a:t>) P(</a:t>
            </a:r>
            <a:r>
              <a:rPr lang="en-US" sz="2400" i="1">
                <a:uFillTx/>
              </a:rPr>
              <a:t>a</a:t>
            </a:r>
            <a:r>
              <a:rPr lang="en-US" sz="2400">
                <a:uFillTx/>
              </a:rPr>
              <a:t>) / P(</a:t>
            </a:r>
            <a:r>
              <a:rPr lang="en-US" sz="2400" i="1">
                <a:uFillTx/>
              </a:rPr>
              <a:t>b</a:t>
            </a:r>
            <a:r>
              <a:rPr lang="en-US" sz="2400">
                <a:uFillTx/>
              </a:rPr>
              <a:t>)</a:t>
            </a:r>
          </a:p>
          <a:p>
            <a:pPr>
              <a:lnSpc>
                <a:spcPct val="80000"/>
              </a:lnSpc>
              <a:buFont typeface="Wingdings" charset="2"/>
              <a:buNone/>
            </a:pPr>
            <a:r>
              <a:rPr lang="en-US">
                <a:uFillTx/>
              </a:rPr>
              <a:t>      </a:t>
            </a:r>
            <a:r>
              <a:rPr lang="en-US" sz="2400">
                <a:uFillTx/>
              </a:rPr>
              <a:t>Or in distribution form (with normalization factor)</a:t>
            </a:r>
          </a:p>
          <a:p>
            <a:pPr>
              <a:lnSpc>
                <a:spcPct val="80000"/>
              </a:lnSpc>
              <a:buFont typeface="Wingdings" charset="2"/>
              <a:buNone/>
            </a:pPr>
            <a:r>
              <a:rPr lang="en-US" sz="2400" b="1">
                <a:uFillTx/>
              </a:rPr>
              <a:t>	P</a:t>
            </a:r>
            <a:r>
              <a:rPr lang="en-US" sz="2400">
                <a:uFillTx/>
              </a:rPr>
              <a:t>(</a:t>
            </a:r>
            <a:r>
              <a:rPr lang="en-US" sz="2400" i="1">
                <a:uFillTx/>
              </a:rPr>
              <a:t>Y</a:t>
            </a:r>
            <a:r>
              <a:rPr lang="en-US" sz="2400">
                <a:uFillTx/>
              </a:rPr>
              <a:t> | </a:t>
            </a:r>
            <a:r>
              <a:rPr lang="en-US" sz="2400" i="1">
                <a:uFillTx/>
              </a:rPr>
              <a:t>X</a:t>
            </a:r>
            <a:r>
              <a:rPr lang="en-US" sz="2400">
                <a:uFillTx/>
              </a:rPr>
              <a:t>) = </a:t>
            </a:r>
            <a:r>
              <a:rPr lang="en-US" sz="2400" b="1">
                <a:uFillTx/>
              </a:rPr>
              <a:t>P</a:t>
            </a:r>
            <a:r>
              <a:rPr lang="en-US" sz="2400">
                <a:uFillTx/>
              </a:rPr>
              <a:t>(</a:t>
            </a:r>
            <a:r>
              <a:rPr lang="en-US" sz="2400" i="1">
                <a:uFillTx/>
              </a:rPr>
              <a:t>X</a:t>
            </a:r>
            <a:r>
              <a:rPr lang="en-US" sz="2400">
                <a:uFillTx/>
              </a:rPr>
              <a:t> | </a:t>
            </a:r>
            <a:r>
              <a:rPr lang="en-US" sz="2400" i="1">
                <a:uFillTx/>
              </a:rPr>
              <a:t>Y</a:t>
            </a:r>
            <a:r>
              <a:rPr lang="en-US" sz="2400">
                <a:uFillTx/>
              </a:rPr>
              <a:t>) </a:t>
            </a:r>
            <a:r>
              <a:rPr lang="en-US" sz="2400" b="1">
                <a:uFillTx/>
              </a:rPr>
              <a:t>P</a:t>
            </a:r>
            <a:r>
              <a:rPr lang="en-US" sz="2400">
                <a:uFillTx/>
              </a:rPr>
              <a:t>(</a:t>
            </a:r>
            <a:r>
              <a:rPr lang="en-US" sz="2400" i="1">
                <a:uFillTx/>
              </a:rPr>
              <a:t>Y</a:t>
            </a:r>
            <a:r>
              <a:rPr lang="en-US" sz="2400">
                <a:uFillTx/>
              </a:rPr>
              <a:t>) / </a:t>
            </a:r>
            <a:r>
              <a:rPr lang="en-US" sz="2400" b="1">
                <a:uFillTx/>
              </a:rPr>
              <a:t>P</a:t>
            </a:r>
            <a:r>
              <a:rPr lang="en-US" sz="2400">
                <a:uFillTx/>
              </a:rPr>
              <a:t>(</a:t>
            </a:r>
            <a:r>
              <a:rPr lang="en-US" sz="2400" i="1">
                <a:uFillTx/>
              </a:rPr>
              <a:t>X</a:t>
            </a:r>
            <a:r>
              <a:rPr lang="en-US" sz="2400">
                <a:uFillTx/>
              </a:rPr>
              <a:t>) = </a:t>
            </a:r>
            <a:r>
              <a:rPr lang="en-US" sz="2400" i="1">
                <a:uFillTx/>
              </a:rPr>
              <a:t>α</a:t>
            </a:r>
            <a:r>
              <a:rPr lang="en-US" sz="2400" b="1">
                <a:uFillTx/>
              </a:rPr>
              <a:t>P</a:t>
            </a:r>
            <a:r>
              <a:rPr lang="en-US" sz="2400">
                <a:uFillTx/>
              </a:rPr>
              <a:t>(</a:t>
            </a:r>
            <a:r>
              <a:rPr lang="en-US" sz="2400" i="1">
                <a:uFillTx/>
              </a:rPr>
              <a:t>X</a:t>
            </a:r>
            <a:r>
              <a:rPr lang="en-US" sz="2400">
                <a:uFillTx/>
              </a:rPr>
              <a:t> | </a:t>
            </a:r>
            <a:r>
              <a:rPr lang="en-US" sz="2400" i="1">
                <a:uFillTx/>
              </a:rPr>
              <a:t>Y</a:t>
            </a:r>
            <a:r>
              <a:rPr lang="en-US" sz="2400">
                <a:uFillTx/>
              </a:rPr>
              <a:t>) </a:t>
            </a:r>
            <a:r>
              <a:rPr lang="en-US" sz="2400" b="1">
                <a:uFillTx/>
              </a:rPr>
              <a:t>P</a:t>
            </a:r>
            <a:r>
              <a:rPr lang="en-US" sz="2400">
                <a:uFillTx/>
              </a:rPr>
              <a:t>(</a:t>
            </a:r>
            <a:r>
              <a:rPr lang="en-US" sz="2400" i="1">
                <a:uFillTx/>
              </a:rPr>
              <a:t>Y</a:t>
            </a:r>
            <a:r>
              <a:rPr lang="en-US" sz="2400">
                <a:uFillTx/>
              </a:rPr>
              <a:t>)</a:t>
            </a:r>
          </a:p>
          <a:p>
            <a:pPr lvl="4">
              <a:lnSpc>
                <a:spcPct val="80000"/>
              </a:lnSpc>
              <a:buFont typeface="Wingdings" charset="2"/>
              <a:buNone/>
            </a:pPr>
            <a:endParaRPr lang="en-US" sz="1600">
              <a:uFillTx/>
            </a:endParaRPr>
          </a:p>
          <a:p>
            <a:pPr>
              <a:lnSpc>
                <a:spcPct val="80000"/>
              </a:lnSpc>
            </a:pPr>
            <a:r>
              <a:rPr lang="en-US" sz="2400">
                <a:uFillTx/>
              </a:rPr>
              <a:t>Useful for deriving </a:t>
            </a:r>
            <a:r>
              <a:rPr lang="en-US" sz="2400" i="1">
                <a:uFillTx/>
              </a:rPr>
              <a:t>diagnostic</a:t>
            </a:r>
            <a:r>
              <a:rPr lang="en-US" sz="2400">
                <a:uFillTx/>
              </a:rPr>
              <a:t> probabilities from </a:t>
            </a:r>
            <a:r>
              <a:rPr lang="en-US" sz="2400" i="1">
                <a:uFillTx/>
              </a:rPr>
              <a:t>causal</a:t>
            </a:r>
            <a:r>
              <a:rPr lang="en-US" sz="2400">
                <a:uFillTx/>
              </a:rPr>
              <a:t> probabilities:</a:t>
            </a:r>
          </a:p>
          <a:p>
            <a:pPr lvl="1">
              <a:lnSpc>
                <a:spcPct val="80000"/>
              </a:lnSpc>
            </a:pPr>
            <a:r>
              <a:rPr lang="en-US" sz="2000">
                <a:uFillTx/>
              </a:rPr>
              <a:t>Causal (and prior) probabilities often easier to obtain than diagnostic ones</a:t>
            </a:r>
          </a:p>
          <a:p>
            <a:pPr lvl="2">
              <a:lnSpc>
                <a:spcPct val="80000"/>
              </a:lnSpc>
            </a:pPr>
            <a:r>
              <a:rPr lang="en-US" sz="1800">
                <a:uFillTx/>
              </a:rPr>
              <a:t>Also may be more robust under shifts in baselines</a:t>
            </a:r>
          </a:p>
          <a:p>
            <a:pPr lvl="2">
              <a:lnSpc>
                <a:spcPct val="80000"/>
              </a:lnSpc>
            </a:pPr>
            <a:r>
              <a:rPr lang="en-US" sz="1800">
                <a:uFillTx/>
              </a:rPr>
              <a:t>E.g., in an epidemic P(m) may skyrocket, and estimates of P(m | </a:t>
            </a:r>
            <a:r>
              <a:rPr lang="en-US">
                <a:uFillTx/>
              </a:rPr>
              <a:t>s) based on pre-epidemic observation will be wrong.</a:t>
            </a:r>
          </a:p>
          <a:p>
            <a:pPr lvl="2">
              <a:lnSpc>
                <a:spcPct val="80000"/>
              </a:lnSpc>
            </a:pPr>
            <a:r>
              <a:rPr lang="en-US">
                <a:uFillTx/>
              </a:rPr>
              <a:t>But: </a:t>
            </a:r>
            <a:r>
              <a:rPr lang="en-US" sz="1800">
                <a:uFillTx/>
              </a:rPr>
              <a:t> P(s | m) remains fixed (causally determined)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468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684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4684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46841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46841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46841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46841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4684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8419"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784C819-DC49-7D42-95CD-E83E3C111B0F}" type="slidenum">
              <a:rPr lang="en-US">
                <a:uFillTx/>
              </a:rPr>
              <a:pPr/>
              <a:t>54</a:t>
            </a:fld>
            <a:endParaRPr lang="en-US">
              <a:uFillTx/>
            </a:endParaRPr>
          </a:p>
        </p:txBody>
      </p:sp>
      <p:sp>
        <p:nvSpPr>
          <p:cNvPr id="1469442" name="Rectangle 2"/>
          <p:cNvSpPr>
            <a:spLocks noGrp="1" noChangeArrowheads="1"/>
          </p:cNvSpPr>
          <p:nvPr>
            <p:ph type="title"/>
          </p:nvPr>
        </p:nvSpPr>
        <p:spPr>
          <a:xfrm>
            <a:off x="0" y="0"/>
            <a:ext cx="9144000" cy="749300"/>
          </a:xfrm>
        </p:spPr>
        <p:txBody>
          <a:bodyPr>
            <a:normAutofit fontScale="90000"/>
          </a:bodyPr>
          <a:lstStyle/>
          <a:p>
            <a:pPr>
              <a:lnSpc>
                <a:spcPct val="90000"/>
              </a:lnSpc>
            </a:pPr>
            <a:r>
              <a:rPr lang="en-US" sz="2800">
                <a:uFillTx/>
              </a:rPr>
              <a:t>Combining Evidence (for Diagnosis) via </a:t>
            </a:r>
            <a:r>
              <a:rPr lang="en-US" sz="2800" err="1">
                <a:uFillTx/>
              </a:rPr>
              <a:t>Bayes</a:t>
            </a:r>
            <a:r>
              <a:rPr lang="en-US" sz="2800">
                <a:uFillTx/>
              </a:rPr>
              <a:t>' Rule and Conditional Independence</a:t>
            </a:r>
          </a:p>
        </p:txBody>
      </p:sp>
      <p:sp>
        <p:nvSpPr>
          <p:cNvPr id="1469443" name="Rectangle 3"/>
          <p:cNvSpPr>
            <a:spLocks noGrp="1" noChangeArrowheads="1"/>
          </p:cNvSpPr>
          <p:nvPr>
            <p:ph type="body" idx="1"/>
          </p:nvPr>
        </p:nvSpPr>
        <p:spPr>
          <a:xfrm>
            <a:off x="596900" y="749301"/>
            <a:ext cx="8278813" cy="5894388"/>
          </a:xfrm>
        </p:spPr>
        <p:txBody>
          <a:bodyPr>
            <a:normAutofit lnSpcReduction="10000"/>
          </a:bodyPr>
          <a:lstStyle/>
          <a:p>
            <a:pPr>
              <a:lnSpc>
                <a:spcPct val="90000"/>
              </a:lnSpc>
              <a:buFont typeface="Wingdings" charset="2"/>
              <a:buNone/>
            </a:pPr>
            <a:r>
              <a:rPr lang="en-US" sz="2400" b="1" err="1">
                <a:uFillTx/>
              </a:rPr>
              <a:t>P</a:t>
            </a:r>
            <a:r>
              <a:rPr lang="en-US" sz="2400" err="1">
                <a:uFillTx/>
              </a:rPr>
              <a:t>(</a:t>
            </a:r>
            <a:r>
              <a:rPr lang="en-US" sz="2400" i="1" err="1">
                <a:uFillTx/>
              </a:rPr>
              <a:t>Cavity</a:t>
            </a:r>
            <a:r>
              <a:rPr lang="en-US" sz="2400" i="1">
                <a:uFillTx/>
              </a:rPr>
              <a:t> | </a:t>
            </a:r>
            <a:r>
              <a:rPr lang="en-US" sz="2400" i="1" err="1">
                <a:uFillTx/>
              </a:rPr>
              <a:t>toothache,catch</a:t>
            </a:r>
            <a:r>
              <a:rPr lang="en-US" sz="2400">
                <a:uFillTx/>
              </a:rPr>
              <a:t>) </a:t>
            </a:r>
          </a:p>
          <a:p>
            <a:pPr lvl="1">
              <a:lnSpc>
                <a:spcPct val="90000"/>
              </a:lnSpc>
              <a:buFont typeface="Wingdings" charset="2"/>
              <a:buNone/>
            </a:pPr>
            <a:r>
              <a:rPr lang="en-US" sz="2000">
                <a:uFillTx/>
              </a:rPr>
              <a:t>= </a:t>
            </a:r>
            <a:r>
              <a:rPr lang="en-US" sz="2000" i="1" err="1">
                <a:uFillTx/>
              </a:rPr>
              <a:t>α</a:t>
            </a:r>
            <a:r>
              <a:rPr lang="en-US" sz="2000" b="1" err="1">
                <a:uFillTx/>
              </a:rPr>
              <a:t>P</a:t>
            </a:r>
            <a:r>
              <a:rPr lang="en-US" sz="2000" err="1">
                <a:uFillTx/>
              </a:rPr>
              <a:t>(</a:t>
            </a:r>
            <a:r>
              <a:rPr lang="en-US" sz="2000" i="1" err="1">
                <a:uFillTx/>
              </a:rPr>
              <a:t>toothache</a:t>
            </a:r>
            <a:r>
              <a:rPr lang="en-US" sz="2000" i="1">
                <a:uFillTx/>
              </a:rPr>
              <a:t> </a:t>
            </a:r>
            <a:r>
              <a:rPr lang="en-US" sz="2000" err="1">
                <a:uFillTx/>
                <a:sym typeface="Symbol" charset="2"/>
              </a:rPr>
              <a:t></a:t>
            </a:r>
            <a:r>
              <a:rPr lang="en-US" sz="2000" i="1">
                <a:uFillTx/>
              </a:rPr>
              <a:t> catch | Cavity</a:t>
            </a:r>
            <a:r>
              <a:rPr lang="en-US" sz="2000">
                <a:uFillTx/>
              </a:rPr>
              <a:t>) </a:t>
            </a:r>
            <a:r>
              <a:rPr lang="en-US" sz="2000" b="1" err="1">
                <a:uFillTx/>
              </a:rPr>
              <a:t>P</a:t>
            </a:r>
            <a:r>
              <a:rPr lang="en-US" sz="2000" err="1">
                <a:uFillTx/>
              </a:rPr>
              <a:t>(</a:t>
            </a:r>
            <a:r>
              <a:rPr lang="en-US" sz="2000" i="1" err="1">
                <a:uFillTx/>
              </a:rPr>
              <a:t>Cavity</a:t>
            </a:r>
            <a:r>
              <a:rPr lang="en-US" sz="2000">
                <a:uFillTx/>
              </a:rPr>
              <a:t>)  </a:t>
            </a:r>
            <a:r>
              <a:rPr lang="en-US" sz="2000">
                <a:solidFill>
                  <a:srgbClr val="000090"/>
                </a:solidFill>
                <a:uFillTx/>
              </a:rPr>
              <a:t>[</a:t>
            </a:r>
            <a:r>
              <a:rPr lang="en-US" sz="2000" err="1">
                <a:solidFill>
                  <a:srgbClr val="000090"/>
                </a:solidFill>
                <a:uFillTx/>
              </a:rPr>
              <a:t>Bayes</a:t>
            </a:r>
            <a:r>
              <a:rPr lang="en-US" sz="2000">
                <a:solidFill>
                  <a:srgbClr val="000090"/>
                </a:solidFill>
                <a:uFillTx/>
              </a:rPr>
              <a:t>’ Rule]</a:t>
            </a:r>
          </a:p>
          <a:p>
            <a:pPr lvl="1">
              <a:lnSpc>
                <a:spcPct val="90000"/>
              </a:lnSpc>
              <a:buFont typeface="Wingdings" charset="2"/>
              <a:buNone/>
            </a:pPr>
            <a:r>
              <a:rPr lang="en-US" sz="2000">
                <a:uFillTx/>
              </a:rPr>
              <a:t>= </a:t>
            </a:r>
            <a:r>
              <a:rPr lang="en-US" sz="2000" i="1" err="1">
                <a:uFillTx/>
              </a:rPr>
              <a:t>α</a:t>
            </a:r>
            <a:r>
              <a:rPr lang="en-US" sz="2000" b="1" err="1">
                <a:uFillTx/>
              </a:rPr>
              <a:t>P</a:t>
            </a:r>
            <a:r>
              <a:rPr lang="en-US" sz="2000" err="1">
                <a:uFillTx/>
              </a:rPr>
              <a:t>(</a:t>
            </a:r>
            <a:r>
              <a:rPr lang="en-US" sz="2000" i="1" err="1">
                <a:uFillTx/>
              </a:rPr>
              <a:t>toothache</a:t>
            </a:r>
            <a:r>
              <a:rPr lang="en-US" sz="2000" i="1">
                <a:uFillTx/>
              </a:rPr>
              <a:t> | Cavity</a:t>
            </a:r>
            <a:r>
              <a:rPr lang="en-US" sz="2000">
                <a:uFillTx/>
              </a:rPr>
              <a:t>) </a:t>
            </a:r>
            <a:r>
              <a:rPr lang="en-US" sz="2000" b="1" err="1">
                <a:uFillTx/>
              </a:rPr>
              <a:t>P</a:t>
            </a:r>
            <a:r>
              <a:rPr lang="en-US" sz="2000" err="1">
                <a:uFillTx/>
              </a:rPr>
              <a:t>(</a:t>
            </a:r>
            <a:r>
              <a:rPr lang="en-US" sz="2000" i="1" err="1">
                <a:uFillTx/>
              </a:rPr>
              <a:t>catch</a:t>
            </a:r>
            <a:r>
              <a:rPr lang="en-US" sz="2000" i="1">
                <a:uFillTx/>
              </a:rPr>
              <a:t> | Cavity</a:t>
            </a:r>
            <a:r>
              <a:rPr lang="en-US" sz="2000">
                <a:uFillTx/>
              </a:rPr>
              <a:t>) </a:t>
            </a:r>
            <a:r>
              <a:rPr lang="en-US" sz="2000" b="1" err="1">
                <a:uFillTx/>
              </a:rPr>
              <a:t>P</a:t>
            </a:r>
            <a:r>
              <a:rPr lang="en-US" sz="2000" err="1">
                <a:uFillTx/>
              </a:rPr>
              <a:t>(</a:t>
            </a:r>
            <a:r>
              <a:rPr lang="en-US" sz="2000" i="1" err="1">
                <a:uFillTx/>
              </a:rPr>
              <a:t>Cavity</a:t>
            </a:r>
            <a:r>
              <a:rPr lang="en-US" sz="2000">
                <a:uFillTx/>
              </a:rPr>
              <a:t>) </a:t>
            </a:r>
            <a:r>
              <a:rPr lang="en-US" sz="2000">
                <a:solidFill>
                  <a:srgbClr val="000090"/>
                </a:solidFill>
                <a:uFillTx/>
              </a:rPr>
              <a:t> [Cond. Ind.]</a:t>
            </a:r>
          </a:p>
          <a:p>
            <a:pPr>
              <a:lnSpc>
                <a:spcPct val="90000"/>
              </a:lnSpc>
            </a:pPr>
            <a:r>
              <a:rPr lang="en-US" sz="2400">
                <a:uFillTx/>
              </a:rPr>
              <a:t>This is an example of a </a:t>
            </a:r>
            <a:r>
              <a:rPr lang="en-US" sz="2400" i="1">
                <a:uFillTx/>
              </a:rPr>
              <a:t>naïve </a:t>
            </a:r>
            <a:r>
              <a:rPr lang="en-US" sz="2400" i="1" err="1">
                <a:uFillTx/>
              </a:rPr>
              <a:t>Bayes</a:t>
            </a:r>
            <a:r>
              <a:rPr lang="en-US" sz="2400">
                <a:uFillTx/>
              </a:rPr>
              <a:t> model:</a:t>
            </a:r>
          </a:p>
          <a:p>
            <a:pPr lvl="1">
              <a:lnSpc>
                <a:spcPct val="60000"/>
              </a:lnSpc>
              <a:buFont typeface="Wingdings" charset="2"/>
              <a:buNone/>
            </a:pPr>
            <a:r>
              <a:rPr lang="en-US" sz="2000" b="1">
                <a:uFillTx/>
              </a:rPr>
              <a:t>P</a:t>
            </a:r>
            <a:r>
              <a:rPr lang="en-US" sz="2000">
                <a:uFillTx/>
              </a:rPr>
              <a:t>(Cause,Effect</a:t>
            </a:r>
            <a:r>
              <a:rPr lang="en-US" sz="2000" baseline="-25000">
                <a:uFillTx/>
              </a:rPr>
              <a:t>1</a:t>
            </a:r>
            <a:r>
              <a:rPr lang="en-US" sz="2000">
                <a:uFillTx/>
              </a:rPr>
              <a:t>, … ,</a:t>
            </a:r>
            <a:r>
              <a:rPr lang="en-US" sz="2000" err="1">
                <a:uFillTx/>
              </a:rPr>
              <a:t>Effect</a:t>
            </a:r>
            <a:r>
              <a:rPr lang="en-US" sz="2000" baseline="-25000" err="1">
                <a:uFillTx/>
              </a:rPr>
              <a:t>n</a:t>
            </a:r>
            <a:r>
              <a:rPr lang="en-US" sz="2000">
                <a:uFillTx/>
              </a:rPr>
              <a:t>) = </a:t>
            </a:r>
            <a:r>
              <a:rPr lang="en-US" sz="2000" b="1" err="1">
                <a:uFillTx/>
              </a:rPr>
              <a:t>P</a:t>
            </a:r>
            <a:r>
              <a:rPr lang="en-US" sz="2000" err="1">
                <a:uFillTx/>
              </a:rPr>
              <a:t>(Cause</a:t>
            </a:r>
            <a:r>
              <a:rPr lang="en-US" sz="2000">
                <a:uFillTx/>
              </a:rPr>
              <a:t>) </a:t>
            </a:r>
            <a:r>
              <a:rPr lang="el-GR" sz="3200">
                <a:uFillTx/>
                <a:ea typeface="Arial" charset="0"/>
                <a:cs typeface="Arial" charset="0"/>
              </a:rPr>
              <a:t>π</a:t>
            </a:r>
            <a:r>
              <a:rPr lang="en-US" sz="2000" baseline="-25000" err="1">
                <a:uFillTx/>
              </a:rPr>
              <a:t>i</a:t>
            </a:r>
            <a:r>
              <a:rPr lang="en-US" sz="2000" b="1" err="1">
                <a:uFillTx/>
              </a:rPr>
              <a:t>P</a:t>
            </a:r>
            <a:r>
              <a:rPr lang="en-US" sz="2000" err="1">
                <a:uFillTx/>
              </a:rPr>
              <a:t>(Effect</a:t>
            </a:r>
            <a:r>
              <a:rPr lang="en-US" sz="2000" baseline="-25000" err="1">
                <a:uFillTx/>
              </a:rPr>
              <a:t>i</a:t>
            </a:r>
            <a:r>
              <a:rPr lang="en-US" sz="2000" err="1">
                <a:uFillTx/>
              </a:rPr>
              <a:t>|Cause</a:t>
            </a:r>
            <a:r>
              <a:rPr lang="en-US" sz="2000">
                <a:uFillTx/>
              </a:rPr>
              <a:t>)
</a:t>
            </a:r>
          </a:p>
          <a:p>
            <a:pPr>
              <a:lnSpc>
                <a:spcPct val="90000"/>
              </a:lnSpc>
            </a:pPr>
            <a:endParaRPr lang="en-US" sz="2400">
              <a:uFillTx/>
            </a:endParaRPr>
          </a:p>
          <a:p>
            <a:pPr>
              <a:lnSpc>
                <a:spcPct val="90000"/>
              </a:lnSpc>
              <a:buNone/>
            </a:pPr>
            <a:endParaRPr lang="en-US" sz="2800">
              <a:uFillTx/>
            </a:endParaRPr>
          </a:p>
          <a:p>
            <a:pPr lvl="1">
              <a:lnSpc>
                <a:spcPct val="70000"/>
              </a:lnSpc>
              <a:spcBef>
                <a:spcPts val="600"/>
              </a:spcBef>
            </a:pPr>
            <a:r>
              <a:rPr lang="en-US" sz="2000" i="1">
                <a:uFillTx/>
              </a:rPr>
              <a:t>Cost of diagnostic reasoning now grows linearly rather than exponentially in number of conditionally independent effects</a:t>
            </a:r>
          </a:p>
          <a:p>
            <a:pPr>
              <a:lnSpc>
                <a:spcPct val="90000"/>
              </a:lnSpc>
            </a:pPr>
            <a:r>
              <a:rPr lang="en-US" sz="2400">
                <a:uFillTx/>
              </a:rPr>
              <a:t>Called naïve, because often used when the effects are not completely conditionally independent given the cause</a:t>
            </a:r>
          </a:p>
          <a:p>
            <a:pPr lvl="1">
              <a:lnSpc>
                <a:spcPct val="90000"/>
              </a:lnSpc>
            </a:pPr>
            <a:r>
              <a:rPr lang="en-US" sz="2000">
                <a:uFillTx/>
              </a:rPr>
              <a:t>Such Bayesian classifiers can work surprisingly well even in the absence of complete conditional independence</a:t>
            </a:r>
          </a:p>
          <a:p>
            <a:pPr lvl="2">
              <a:lnSpc>
                <a:spcPct val="90000"/>
              </a:lnSpc>
            </a:pPr>
            <a:r>
              <a:rPr lang="en-US" sz="1800" i="1">
                <a:uFillTx/>
              </a:rPr>
              <a:t>Often focus of learning efforts</a:t>
            </a:r>
          </a:p>
        </p:txBody>
      </p:sp>
      <p:pic>
        <p:nvPicPr>
          <p:cNvPr id="1469444" name="Picture 4" descr="naive-bayes"/>
          <p:cNvPicPr>
            <a:picLocks noChangeAspect="1" noChangeArrowheads="1"/>
          </p:cNvPicPr>
          <p:nvPr/>
        </p:nvPicPr>
        <p:blipFill>
          <a:blip r:embed="rId3"/>
          <a:srcRect/>
          <a:stretch>
            <a:fillRect/>
          </a:stretch>
        </p:blipFill>
        <p:spPr bwMode="auto">
          <a:xfrm>
            <a:off x="1512888" y="2601135"/>
            <a:ext cx="5527675" cy="1368425"/>
          </a:xfrm>
          <a:prstGeom prst="rect">
            <a:avLst/>
          </a:prstGeom>
          <a:noFill/>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9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694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4694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694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469443">
                                            <p:txEl>
                                              <p:pRg st="4" end="4"/>
                                            </p:txEl>
                                          </p:spTgt>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499"/>
                                          </p:stCondLst>
                                        </p:cTn>
                                        <p:tgtEl>
                                          <p:spTgt spid="146944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469443">
                                            <p:txEl>
                                              <p:pRg st="7" end="7"/>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469443">
                                            <p:txEl>
                                              <p:pRg st="8" end="8"/>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469443">
                                            <p:txEl>
                                              <p:pRg st="9" end="9"/>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4694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9443"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A79D250-7095-E746-A8A5-C8A4FDC10BCA}" type="slidenum">
              <a:rPr lang="en-US">
                <a:uFillTx/>
              </a:rPr>
              <a:pPr/>
              <a:t>55</a:t>
            </a:fld>
            <a:endParaRPr lang="en-US">
              <a:uFillTx/>
            </a:endParaRPr>
          </a:p>
        </p:txBody>
      </p:sp>
      <p:sp>
        <p:nvSpPr>
          <p:cNvPr id="1452034" name="Rectangle 2"/>
          <p:cNvSpPr>
            <a:spLocks noGrp="1" noChangeArrowheads="1"/>
          </p:cNvSpPr>
          <p:nvPr>
            <p:ph type="title"/>
          </p:nvPr>
        </p:nvSpPr>
        <p:spPr>
          <a:xfrm>
            <a:off x="463550" y="236538"/>
            <a:ext cx="8310563" cy="1143000"/>
          </a:xfrm>
        </p:spPr>
        <p:txBody>
          <a:bodyPr>
            <a:normAutofit fontScale="90000"/>
          </a:bodyPr>
          <a:lstStyle/>
          <a:p>
            <a:r>
              <a:rPr lang="en-US" sz="4000">
                <a:uFillTx/>
              </a:rPr>
              <a:t>Decision Making under Uncertainty</a:t>
            </a:r>
          </a:p>
        </p:txBody>
      </p:sp>
      <p:sp>
        <p:nvSpPr>
          <p:cNvPr id="1452035" name="Rectangle 3"/>
          <p:cNvSpPr>
            <a:spLocks noGrp="1" noChangeArrowheads="1"/>
          </p:cNvSpPr>
          <p:nvPr>
            <p:ph type="body" idx="1"/>
          </p:nvPr>
        </p:nvSpPr>
        <p:spPr>
          <a:xfrm>
            <a:off x="573088" y="1490663"/>
            <a:ext cx="8402637" cy="4846637"/>
          </a:xfrm>
        </p:spPr>
        <p:txBody>
          <a:bodyPr>
            <a:normAutofit fontScale="92500"/>
          </a:bodyPr>
          <a:lstStyle/>
          <a:p>
            <a:pPr>
              <a:lnSpc>
                <a:spcPct val="90000"/>
              </a:lnSpc>
            </a:pPr>
            <a:r>
              <a:rPr lang="en-US" sz="2400" dirty="0">
                <a:uFillTx/>
              </a:rPr>
              <a:t>Suppose I believe the following:</a:t>
            </a:r>
          </a:p>
          <a:p>
            <a:pPr lvl="1">
              <a:lnSpc>
                <a:spcPct val="90000"/>
              </a:lnSpc>
              <a:buFont typeface="Wingdings" charset="2"/>
              <a:buNone/>
            </a:pPr>
            <a:r>
              <a:rPr lang="en-US" sz="2000" dirty="0">
                <a:uFillTx/>
              </a:rPr>
              <a:t>P(A</a:t>
            </a:r>
            <a:r>
              <a:rPr lang="en-US" sz="2000" baseline="-25000" dirty="0">
                <a:uFillTx/>
              </a:rPr>
              <a:t>25</a:t>
            </a:r>
            <a:r>
              <a:rPr lang="en-US" sz="2000" dirty="0">
                <a:uFillTx/>
              </a:rPr>
              <a:t> gets me there on time | …) 	= 0.04 </a:t>
            </a:r>
          </a:p>
          <a:p>
            <a:pPr lvl="1">
              <a:lnSpc>
                <a:spcPct val="90000"/>
              </a:lnSpc>
              <a:buFont typeface="Wingdings" charset="2"/>
              <a:buNone/>
            </a:pPr>
            <a:r>
              <a:rPr lang="en-US" sz="2000" dirty="0">
                <a:uFillTx/>
              </a:rPr>
              <a:t>P(A</a:t>
            </a:r>
            <a:r>
              <a:rPr lang="en-US" sz="2000" baseline="-25000" dirty="0">
                <a:uFillTx/>
              </a:rPr>
              <a:t>90</a:t>
            </a:r>
            <a:r>
              <a:rPr lang="en-US" sz="2000" dirty="0">
                <a:uFillTx/>
              </a:rPr>
              <a:t> gets me there on time | …) 	= 0.70 </a:t>
            </a:r>
          </a:p>
          <a:p>
            <a:pPr lvl="1">
              <a:lnSpc>
                <a:spcPct val="90000"/>
              </a:lnSpc>
              <a:buFont typeface="Wingdings" charset="2"/>
              <a:buNone/>
            </a:pPr>
            <a:r>
              <a:rPr lang="en-US" sz="2000" dirty="0">
                <a:uFillTx/>
              </a:rPr>
              <a:t>P(A</a:t>
            </a:r>
            <a:r>
              <a:rPr lang="en-US" sz="2000" baseline="-25000" dirty="0">
                <a:uFillTx/>
              </a:rPr>
              <a:t>120 </a:t>
            </a:r>
            <a:r>
              <a:rPr lang="en-US" sz="2000" dirty="0">
                <a:uFillTx/>
              </a:rPr>
              <a:t>gets me there on time | …) 	= 0.95 </a:t>
            </a:r>
          </a:p>
          <a:p>
            <a:pPr lvl="1">
              <a:lnSpc>
                <a:spcPct val="90000"/>
              </a:lnSpc>
              <a:buFont typeface="Wingdings" charset="2"/>
              <a:buNone/>
            </a:pPr>
            <a:r>
              <a:rPr lang="en-US" sz="2000" dirty="0">
                <a:uFillTx/>
              </a:rPr>
              <a:t>P(A</a:t>
            </a:r>
            <a:r>
              <a:rPr lang="en-US" sz="2000" baseline="-25000" dirty="0">
                <a:uFillTx/>
              </a:rPr>
              <a:t>1440</a:t>
            </a:r>
            <a:r>
              <a:rPr lang="en-US" sz="2000" dirty="0">
                <a:uFillTx/>
              </a:rPr>
              <a:t> gets me there on time | …) 	= 0.9999 </a:t>
            </a:r>
          </a:p>
          <a:p>
            <a:pPr lvl="2">
              <a:lnSpc>
                <a:spcPct val="120000"/>
              </a:lnSpc>
              <a:buFont typeface="Wingdings" charset="2"/>
              <a:buNone/>
            </a:pPr>
            <a:r>
              <a:rPr lang="en-US" sz="1800" i="1" dirty="0">
                <a:solidFill>
                  <a:schemeClr val="accent2"/>
                </a:solidFill>
                <a:uFillTx/>
              </a:rPr>
              <a:t>Where A</a:t>
            </a:r>
            <a:r>
              <a:rPr lang="en-US" sz="1800" i="1" baseline="-25000" dirty="0">
                <a:solidFill>
                  <a:schemeClr val="accent2"/>
                </a:solidFill>
                <a:uFillTx/>
              </a:rPr>
              <a:t>n</a:t>
            </a:r>
            <a:r>
              <a:rPr lang="en-US" sz="1800" i="1" dirty="0">
                <a:solidFill>
                  <a:schemeClr val="accent2"/>
                </a:solidFill>
                <a:uFillTx/>
              </a:rPr>
              <a:t> means leave for airport n minutes before flight
</a:t>
            </a:r>
            <a:endParaRPr lang="en-US" sz="2000" dirty="0">
              <a:uFillTx/>
            </a:endParaRPr>
          </a:p>
          <a:p>
            <a:pPr>
              <a:lnSpc>
                <a:spcPct val="90000"/>
              </a:lnSpc>
            </a:pPr>
            <a:r>
              <a:rPr lang="en-US" sz="2400" dirty="0">
                <a:uFillTx/>
              </a:rPr>
              <a:t>Which action should I choose?</a:t>
            </a:r>
          </a:p>
          <a:p>
            <a:pPr>
              <a:lnSpc>
                <a:spcPct val="90000"/>
              </a:lnSpc>
              <a:buFont typeface="Wingdings" charset="2"/>
              <a:buNone/>
            </a:pPr>
            <a:r>
              <a:rPr lang="en-US" sz="2400" dirty="0">
                <a:uFillTx/>
              </a:rPr>
              <a:t>Depends on </a:t>
            </a:r>
            <a:r>
              <a:rPr lang="en-US" sz="2400" i="1" dirty="0">
                <a:uFillTx/>
              </a:rPr>
              <a:t>preferences</a:t>
            </a:r>
            <a:r>
              <a:rPr lang="en-US" sz="2400" dirty="0">
                <a:uFillTx/>
              </a:rPr>
              <a:t> for missed flight vs. waiting time</a:t>
            </a:r>
          </a:p>
          <a:p>
            <a:pPr lvl="1">
              <a:lnSpc>
                <a:spcPct val="90000"/>
              </a:lnSpc>
            </a:pPr>
            <a:r>
              <a:rPr lang="en-US" sz="2200" i="1" dirty="0">
                <a:uFillTx/>
              </a:rPr>
              <a:t>Utility theory</a:t>
            </a:r>
            <a:r>
              <a:rPr lang="en-US" sz="2200" dirty="0">
                <a:uFillTx/>
              </a:rPr>
              <a:t> is generally used to represent and infer preferences</a:t>
            </a:r>
          </a:p>
          <a:p>
            <a:pPr lvl="2">
              <a:lnSpc>
                <a:spcPct val="90000"/>
              </a:lnSpc>
            </a:pPr>
            <a:r>
              <a:rPr lang="en-US" sz="1900" dirty="0">
                <a:uFillTx/>
              </a:rPr>
              <a:t>Numeric desirability values are assigned to outcomes</a:t>
            </a:r>
          </a:p>
          <a:p>
            <a:pPr lvl="2">
              <a:lnSpc>
                <a:spcPct val="90000"/>
              </a:lnSpc>
            </a:pPr>
            <a:r>
              <a:rPr lang="en-US" sz="1900" dirty="0">
                <a:uFillTx/>
              </a:rPr>
              <a:t>Although other approaches are possible</a:t>
            </a:r>
          </a:p>
          <a:p>
            <a:pPr lvl="3">
              <a:lnSpc>
                <a:spcPct val="90000"/>
              </a:lnSpc>
            </a:pPr>
            <a:r>
              <a:rPr lang="en-US" sz="1700" dirty="0">
                <a:uFillTx/>
              </a:rPr>
              <a:t>E.g. “prefer A to B”</a:t>
            </a:r>
          </a:p>
          <a:p>
            <a:pPr lvl="1">
              <a:lnSpc>
                <a:spcPct val="90000"/>
              </a:lnSpc>
            </a:pPr>
            <a:r>
              <a:rPr lang="en-US" sz="2200" i="1" dirty="0">
                <a:uFillTx/>
              </a:rPr>
              <a:t>Decision theory</a:t>
            </a:r>
            <a:r>
              <a:rPr lang="en-US" sz="2200" dirty="0">
                <a:uFillTx/>
              </a:rPr>
              <a:t> = probability theory + utility theory</a:t>
            </a:r>
            <a:endParaRPr lang="en-US" sz="2000" dirty="0">
              <a:uFillTx/>
            </a:endParaRPr>
          </a:p>
        </p:txBody>
      </p:sp>
      <p:pic>
        <p:nvPicPr>
          <p:cNvPr id="5" name="Picture 4" descr="LAX Theme Building 8x12 300 dpi.jpg"/>
          <p:cNvPicPr>
            <a:picLocks noChangeAspect="1"/>
          </p:cNvPicPr>
          <p:nvPr/>
        </p:nvPicPr>
        <p:blipFill>
          <a:blip r:embed="rId3"/>
          <a:stretch>
            <a:fillRect/>
          </a:stretch>
        </p:blipFill>
        <p:spPr>
          <a:xfrm>
            <a:off x="6403131" y="1332081"/>
            <a:ext cx="2358990" cy="1571677"/>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52035">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52035">
                                            <p:txEl>
                                              <p:pRg st="8" end="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452035">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452035">
                                            <p:txEl>
                                              <p:pRg st="10" end="1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452035">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5203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2035"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5"/>
          <p:cNvSpPr>
            <a:spLocks noGrp="1"/>
          </p:cNvSpPr>
          <p:nvPr>
            <p:ph type="sldNum" sz="quarter" idx="12"/>
          </p:nvPr>
        </p:nvSpPr>
        <p:spPr/>
        <p:txBody>
          <a:bodyPr/>
          <a:lstStyle/>
          <a:p>
            <a:fld id="{C8CD0AB9-8169-DE49-9E07-53BE525AE6A8}" type="slidenum">
              <a:rPr lang="en-US">
                <a:uFillTx/>
              </a:rPr>
              <a:pPr/>
              <a:t>56</a:t>
            </a:fld>
            <a:endParaRPr lang="en-US">
              <a:uFillTx/>
            </a:endParaRPr>
          </a:p>
        </p:txBody>
      </p:sp>
      <p:sp>
        <p:nvSpPr>
          <p:cNvPr id="4" name="Rectangle 3"/>
          <p:cNvSpPr>
            <a:spLocks/>
          </p:cNvSpPr>
          <p:nvPr/>
        </p:nvSpPr>
        <p:spPr>
          <a:xfrm>
            <a:off x="8702675" y="6076950"/>
            <a:ext cx="301625" cy="648971"/>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uFillTx/>
            </a:endParaRPr>
          </a:p>
        </p:txBody>
      </p:sp>
      <p:sp>
        <p:nvSpPr>
          <p:cNvPr id="1520642" name="Rectangle 2"/>
          <p:cNvSpPr>
            <a:spLocks noGrp="1" noChangeArrowheads="1"/>
          </p:cNvSpPr>
          <p:nvPr>
            <p:ph type="title"/>
          </p:nvPr>
        </p:nvSpPr>
        <p:spPr>
          <a:xfrm>
            <a:off x="685800" y="265113"/>
            <a:ext cx="7772400" cy="1143000"/>
          </a:xfrm>
        </p:spPr>
        <p:txBody>
          <a:bodyPr/>
          <a:lstStyle/>
          <a:p>
            <a:r>
              <a:rPr lang="en-US">
                <a:uFillTx/>
              </a:rPr>
              <a:t>Core of Decision Theory</a:t>
            </a:r>
          </a:p>
        </p:txBody>
      </p:sp>
      <p:sp>
        <p:nvSpPr>
          <p:cNvPr id="1520643" name="Rectangle 3"/>
          <p:cNvSpPr>
            <a:spLocks noGrp="1" noChangeArrowheads="1"/>
          </p:cNvSpPr>
          <p:nvPr>
            <p:ph type="body" idx="1"/>
          </p:nvPr>
        </p:nvSpPr>
        <p:spPr>
          <a:xfrm>
            <a:off x="285749" y="1380490"/>
            <a:ext cx="8467725" cy="2241550"/>
          </a:xfrm>
        </p:spPr>
        <p:txBody>
          <a:bodyPr>
            <a:normAutofit/>
          </a:bodyPr>
          <a:lstStyle/>
          <a:p>
            <a:r>
              <a:rPr lang="en-US" sz="2800" dirty="0">
                <a:uFillTx/>
              </a:rPr>
              <a:t>Choose action/option w/ highest </a:t>
            </a:r>
            <a:r>
              <a:rPr lang="en-US" sz="2800" i="1" dirty="0">
                <a:uFillTx/>
              </a:rPr>
              <a:t>expected utility</a:t>
            </a:r>
          </a:p>
          <a:p>
            <a:pPr lvl="1"/>
            <a:r>
              <a:rPr lang="en-US" sz="2400" dirty="0">
                <a:uFillTx/>
              </a:rPr>
              <a:t>For each action/option, sum across all possible outcomes reachable via it; weighting the utility of each outcome by the probability of reaching it</a:t>
            </a:r>
          </a:p>
        </p:txBody>
      </p:sp>
      <p:grpSp>
        <p:nvGrpSpPr>
          <p:cNvPr id="1520696" name="Group 56"/>
          <p:cNvGrpSpPr/>
          <p:nvPr/>
        </p:nvGrpSpPr>
        <p:grpSpPr>
          <a:xfrm>
            <a:off x="2770188" y="3679825"/>
            <a:ext cx="3641725" cy="925513"/>
            <a:chOff x="1745" y="2318"/>
            <a:chExt cx="2294" cy="583"/>
          </a:xfrm>
        </p:grpSpPr>
        <p:cxnSp>
          <p:nvCxnSpPr>
            <p:cNvPr id="1520660" name="AutoShape 20"/>
            <p:cNvCxnSpPr>
              <a:stCxn id="1520654" idx="3"/>
              <a:endCxn id="1520656" idx="0"/>
            </p:cNvCxnSpPr>
            <p:nvPr/>
          </p:nvCxnSpPr>
          <p:spPr bwMode="auto">
            <a:xfrm>
              <a:off x="2884" y="2464"/>
              <a:ext cx="8" cy="244"/>
            </a:xfrm>
            <a:prstGeom prst="straightConnector1">
              <a:avLst/>
            </a:prstGeom>
            <a:noFill/>
            <a:ln w="19050">
              <a:solidFill>
                <a:schemeClr val="accent2"/>
              </a:solidFill>
              <a:round/>
              <a:tailEnd type="triangle" w="med" len="med"/>
            </a:ln>
          </p:spPr>
        </p:cxnSp>
        <p:sp>
          <p:nvSpPr>
            <p:cNvPr id="1520654" name="AutoShape 14"/>
            <p:cNvSpPr>
              <a:spLocks noChangeArrowheads="1"/>
            </p:cNvSpPr>
            <p:nvPr/>
          </p:nvSpPr>
          <p:spPr bwMode="auto">
            <a:xfrm>
              <a:off x="2808" y="2318"/>
              <a:ext cx="152" cy="146"/>
            </a:xfrm>
            <a:prstGeom prst="triangle">
              <a:avLst>
                <a:gd name="adj" fmla="val 50000"/>
              </a:avLst>
            </a:prstGeom>
            <a:solidFill>
              <a:schemeClr val="accent2"/>
            </a:solidFill>
            <a:ln w="9525">
              <a:solidFill>
                <a:schemeClr val="tx1"/>
              </a:solidFill>
              <a:miter lim="800000"/>
            </a:ln>
          </p:spPr>
          <p:txBody>
            <a:bodyPr wrap="none" anchor="ctr">
              <a:prstTxWarp prst="textNoShape">
                <a:avLst/>
              </a:prstTxWarp>
            </a:bodyPr>
            <a:lstStyle/>
            <a:p>
              <a:endParaRPr lang="en-US">
                <a:uFillTx/>
              </a:endParaRPr>
            </a:p>
          </p:txBody>
        </p:sp>
        <p:sp>
          <p:nvSpPr>
            <p:cNvPr id="1520655" name="Rectangle 15"/>
            <p:cNvSpPr>
              <a:spLocks noChangeArrowheads="1"/>
            </p:cNvSpPr>
            <p:nvPr/>
          </p:nvSpPr>
          <p:spPr bwMode="auto">
            <a:xfrm>
              <a:off x="1745" y="2708"/>
              <a:ext cx="292" cy="193"/>
            </a:xfrm>
            <a:prstGeom prst="rect">
              <a:avLst/>
            </a:prstGeom>
            <a:solidFill>
              <a:srgbClr val="FFFFFF"/>
            </a:solidFill>
            <a:ln w="9525">
              <a:solidFill>
                <a:schemeClr val="tx1"/>
              </a:solidFill>
              <a:miter lim="800000"/>
            </a:ln>
          </p:spPr>
          <p:txBody>
            <a:bodyPr wrap="none" anchor="ctr">
              <a:prstTxWarp prst="textNoShape">
                <a:avLst/>
              </a:prstTxWarp>
            </a:bodyPr>
            <a:lstStyle/>
            <a:p>
              <a:pPr algn="ctr"/>
              <a:r>
                <a:rPr lang="en-US" sz="2000">
                  <a:uFillTx/>
                </a:rPr>
                <a:t>A</a:t>
              </a:r>
            </a:p>
          </p:txBody>
        </p:sp>
        <p:sp>
          <p:nvSpPr>
            <p:cNvPr id="1520656" name="Rectangle 16"/>
            <p:cNvSpPr>
              <a:spLocks noChangeArrowheads="1"/>
            </p:cNvSpPr>
            <p:nvPr/>
          </p:nvSpPr>
          <p:spPr bwMode="auto">
            <a:xfrm>
              <a:off x="2746" y="2708"/>
              <a:ext cx="292" cy="193"/>
            </a:xfrm>
            <a:prstGeom prst="rect">
              <a:avLst/>
            </a:prstGeom>
            <a:solidFill>
              <a:srgbClr val="FFFFFF"/>
            </a:solidFill>
            <a:ln w="9525">
              <a:solidFill>
                <a:schemeClr val="tx1"/>
              </a:solidFill>
              <a:miter lim="800000"/>
            </a:ln>
          </p:spPr>
          <p:txBody>
            <a:bodyPr wrap="none" anchor="ctr">
              <a:prstTxWarp prst="textNoShape">
                <a:avLst/>
              </a:prstTxWarp>
            </a:bodyPr>
            <a:lstStyle/>
            <a:p>
              <a:pPr algn="ctr"/>
              <a:r>
                <a:rPr lang="en-US" sz="2000">
                  <a:uFillTx/>
                </a:rPr>
                <a:t>B</a:t>
              </a:r>
            </a:p>
          </p:txBody>
        </p:sp>
        <p:sp>
          <p:nvSpPr>
            <p:cNvPr id="1520657" name="Rectangle 17"/>
            <p:cNvSpPr>
              <a:spLocks noChangeArrowheads="1"/>
            </p:cNvSpPr>
            <p:nvPr/>
          </p:nvSpPr>
          <p:spPr bwMode="auto">
            <a:xfrm>
              <a:off x="3747" y="2708"/>
              <a:ext cx="292" cy="193"/>
            </a:xfrm>
            <a:prstGeom prst="rect">
              <a:avLst/>
            </a:prstGeom>
            <a:solidFill>
              <a:srgbClr val="FFFFFF"/>
            </a:solidFill>
            <a:ln w="9525">
              <a:solidFill>
                <a:schemeClr val="tx1"/>
              </a:solidFill>
              <a:miter lim="800000"/>
            </a:ln>
          </p:spPr>
          <p:txBody>
            <a:bodyPr wrap="none" anchor="ctr">
              <a:prstTxWarp prst="textNoShape">
                <a:avLst/>
              </a:prstTxWarp>
            </a:bodyPr>
            <a:lstStyle/>
            <a:p>
              <a:pPr algn="ctr"/>
              <a:r>
                <a:rPr lang="en-US" sz="2000">
                  <a:uFillTx/>
                </a:rPr>
                <a:t>C</a:t>
              </a:r>
            </a:p>
          </p:txBody>
        </p:sp>
        <p:cxnSp>
          <p:nvCxnSpPr>
            <p:cNvPr id="1520658" name="AutoShape 18"/>
            <p:cNvCxnSpPr>
              <a:stCxn id="1520654" idx="3"/>
              <a:endCxn id="1520655" idx="0"/>
            </p:cNvCxnSpPr>
            <p:nvPr/>
          </p:nvCxnSpPr>
          <p:spPr bwMode="auto">
            <a:xfrm flipH="1">
              <a:off x="1891" y="2464"/>
              <a:ext cx="993" cy="244"/>
            </a:xfrm>
            <a:prstGeom prst="straightConnector1">
              <a:avLst/>
            </a:prstGeom>
            <a:noFill/>
            <a:ln w="19050">
              <a:solidFill>
                <a:schemeClr val="accent2"/>
              </a:solidFill>
              <a:round/>
              <a:tailEnd type="triangle" w="med" len="med"/>
            </a:ln>
          </p:spPr>
        </p:cxnSp>
        <p:cxnSp>
          <p:nvCxnSpPr>
            <p:cNvPr id="1520661" name="AutoShape 21"/>
            <p:cNvCxnSpPr>
              <a:stCxn id="1520654" idx="3"/>
              <a:endCxn id="1520657" idx="0"/>
            </p:cNvCxnSpPr>
            <p:nvPr/>
          </p:nvCxnSpPr>
          <p:spPr bwMode="auto">
            <a:xfrm>
              <a:off x="2884" y="2464"/>
              <a:ext cx="1009" cy="244"/>
            </a:xfrm>
            <a:prstGeom prst="straightConnector1">
              <a:avLst/>
            </a:prstGeom>
            <a:noFill/>
            <a:ln w="19050">
              <a:solidFill>
                <a:schemeClr val="accent2"/>
              </a:solidFill>
              <a:round/>
              <a:tailEnd type="triangle" w="med" len="med"/>
            </a:ln>
          </p:spPr>
        </p:cxnSp>
      </p:grpSp>
      <p:grpSp>
        <p:nvGrpSpPr>
          <p:cNvPr id="1520694" name="Group 54"/>
          <p:cNvGrpSpPr/>
          <p:nvPr/>
        </p:nvGrpSpPr>
        <p:grpSpPr>
          <a:xfrm>
            <a:off x="1074738" y="4605338"/>
            <a:ext cx="7726362" cy="1412875"/>
            <a:chOff x="677" y="2901"/>
            <a:chExt cx="4867" cy="890"/>
          </a:xfrm>
        </p:grpSpPr>
        <p:sp>
          <p:nvSpPr>
            <p:cNvPr id="1520644" name="AutoShape 4"/>
            <p:cNvSpPr>
              <a:spLocks noChangeArrowheads="1"/>
            </p:cNvSpPr>
            <p:nvPr/>
          </p:nvSpPr>
          <p:spPr bwMode="auto">
            <a:xfrm>
              <a:off x="677" y="3587"/>
              <a:ext cx="467" cy="204"/>
            </a:xfrm>
            <a:prstGeom prst="roundRect">
              <a:avLst>
                <a:gd name="adj" fmla="val 16667"/>
              </a:avLst>
            </a:prstGeom>
            <a:solidFill>
              <a:srgbClr val="C2C2C2"/>
            </a:solidFill>
            <a:ln w="9525">
              <a:solidFill>
                <a:schemeClr val="tx1"/>
              </a:solidFill>
              <a:round/>
            </a:ln>
          </p:spPr>
          <p:txBody>
            <a:bodyPr wrap="none" anchor="ctr">
              <a:prstTxWarp prst="textNoShape">
                <a:avLst/>
              </a:prstTxWarp>
            </a:bodyPr>
            <a:lstStyle/>
            <a:p>
              <a:pPr algn="ctr"/>
              <a:r>
                <a:rPr lang="en-US" sz="2400">
                  <a:uFillTx/>
                </a:rPr>
                <a:t>D</a:t>
              </a:r>
            </a:p>
          </p:txBody>
        </p:sp>
        <p:sp>
          <p:nvSpPr>
            <p:cNvPr id="1520645" name="AutoShape 5"/>
            <p:cNvSpPr>
              <a:spLocks noChangeArrowheads="1"/>
            </p:cNvSpPr>
            <p:nvPr/>
          </p:nvSpPr>
          <p:spPr bwMode="auto">
            <a:xfrm>
              <a:off x="1305" y="3587"/>
              <a:ext cx="467" cy="204"/>
            </a:xfrm>
            <a:prstGeom prst="roundRect">
              <a:avLst>
                <a:gd name="adj" fmla="val 16667"/>
              </a:avLst>
            </a:prstGeom>
            <a:solidFill>
              <a:srgbClr val="C2C2C2"/>
            </a:solidFill>
            <a:ln w="9525">
              <a:solidFill>
                <a:schemeClr val="tx1"/>
              </a:solidFill>
              <a:round/>
            </a:ln>
          </p:spPr>
          <p:txBody>
            <a:bodyPr wrap="none" anchor="ctr">
              <a:prstTxWarp prst="textNoShape">
                <a:avLst/>
              </a:prstTxWarp>
            </a:bodyPr>
            <a:lstStyle/>
            <a:p>
              <a:pPr algn="ctr"/>
              <a:r>
                <a:rPr lang="en-US" sz="2400">
                  <a:uFillTx/>
                </a:rPr>
                <a:t>E</a:t>
              </a:r>
            </a:p>
          </p:txBody>
        </p:sp>
        <p:sp>
          <p:nvSpPr>
            <p:cNvPr id="1520646" name="AutoShape 6"/>
            <p:cNvSpPr>
              <a:spLocks noChangeArrowheads="1"/>
            </p:cNvSpPr>
            <p:nvPr/>
          </p:nvSpPr>
          <p:spPr bwMode="auto">
            <a:xfrm>
              <a:off x="1934" y="3587"/>
              <a:ext cx="467" cy="204"/>
            </a:xfrm>
            <a:prstGeom prst="roundRect">
              <a:avLst>
                <a:gd name="adj" fmla="val 16667"/>
              </a:avLst>
            </a:prstGeom>
            <a:solidFill>
              <a:srgbClr val="C2C2C2"/>
            </a:solidFill>
            <a:ln w="9525">
              <a:solidFill>
                <a:schemeClr val="tx1"/>
              </a:solidFill>
              <a:round/>
            </a:ln>
          </p:spPr>
          <p:txBody>
            <a:bodyPr wrap="none" anchor="ctr">
              <a:prstTxWarp prst="textNoShape">
                <a:avLst/>
              </a:prstTxWarp>
            </a:bodyPr>
            <a:lstStyle/>
            <a:p>
              <a:pPr algn="ctr"/>
              <a:r>
                <a:rPr lang="en-US" sz="2400">
                  <a:uFillTx/>
                </a:rPr>
                <a:t>F</a:t>
              </a:r>
            </a:p>
          </p:txBody>
        </p:sp>
        <p:sp>
          <p:nvSpPr>
            <p:cNvPr id="1520648" name="AutoShape 8"/>
            <p:cNvSpPr>
              <a:spLocks noChangeArrowheads="1"/>
            </p:cNvSpPr>
            <p:nvPr/>
          </p:nvSpPr>
          <p:spPr bwMode="auto">
            <a:xfrm>
              <a:off x="2562" y="3587"/>
              <a:ext cx="467" cy="204"/>
            </a:xfrm>
            <a:prstGeom prst="roundRect">
              <a:avLst>
                <a:gd name="adj" fmla="val 16667"/>
              </a:avLst>
            </a:prstGeom>
            <a:solidFill>
              <a:srgbClr val="C2C2C2"/>
            </a:solidFill>
            <a:ln w="9525">
              <a:solidFill>
                <a:schemeClr val="tx1"/>
              </a:solidFill>
              <a:round/>
            </a:ln>
          </p:spPr>
          <p:txBody>
            <a:bodyPr wrap="none" anchor="ctr">
              <a:prstTxWarp prst="textNoShape">
                <a:avLst/>
              </a:prstTxWarp>
            </a:bodyPr>
            <a:lstStyle/>
            <a:p>
              <a:pPr algn="ctr"/>
              <a:r>
                <a:rPr lang="en-US" sz="2400">
                  <a:uFillTx/>
                </a:rPr>
                <a:t>G</a:t>
              </a:r>
            </a:p>
          </p:txBody>
        </p:sp>
        <p:sp>
          <p:nvSpPr>
            <p:cNvPr id="1520649" name="AutoShape 9"/>
            <p:cNvSpPr>
              <a:spLocks noChangeArrowheads="1"/>
            </p:cNvSpPr>
            <p:nvPr/>
          </p:nvSpPr>
          <p:spPr bwMode="auto">
            <a:xfrm>
              <a:off x="3191" y="3587"/>
              <a:ext cx="467" cy="204"/>
            </a:xfrm>
            <a:prstGeom prst="roundRect">
              <a:avLst>
                <a:gd name="adj" fmla="val 16667"/>
              </a:avLst>
            </a:prstGeom>
            <a:solidFill>
              <a:srgbClr val="C2C2C2"/>
            </a:solidFill>
            <a:ln w="9525">
              <a:solidFill>
                <a:schemeClr val="tx1"/>
              </a:solidFill>
              <a:round/>
            </a:ln>
          </p:spPr>
          <p:txBody>
            <a:bodyPr wrap="none" anchor="ctr">
              <a:prstTxWarp prst="textNoShape">
                <a:avLst/>
              </a:prstTxWarp>
            </a:bodyPr>
            <a:lstStyle/>
            <a:p>
              <a:pPr algn="ctr"/>
              <a:r>
                <a:rPr lang="en-US" sz="2400">
                  <a:uFillTx/>
                </a:rPr>
                <a:t>H</a:t>
              </a:r>
            </a:p>
          </p:txBody>
        </p:sp>
        <p:sp>
          <p:nvSpPr>
            <p:cNvPr id="1520650" name="AutoShape 10"/>
            <p:cNvSpPr>
              <a:spLocks noChangeArrowheads="1"/>
            </p:cNvSpPr>
            <p:nvPr/>
          </p:nvSpPr>
          <p:spPr bwMode="auto">
            <a:xfrm>
              <a:off x="3819" y="3587"/>
              <a:ext cx="467" cy="204"/>
            </a:xfrm>
            <a:prstGeom prst="roundRect">
              <a:avLst>
                <a:gd name="adj" fmla="val 16667"/>
              </a:avLst>
            </a:prstGeom>
            <a:solidFill>
              <a:srgbClr val="C2C2C2"/>
            </a:solidFill>
            <a:ln w="9525">
              <a:solidFill>
                <a:schemeClr val="tx1"/>
              </a:solidFill>
              <a:round/>
            </a:ln>
          </p:spPr>
          <p:txBody>
            <a:bodyPr wrap="none" anchor="ctr">
              <a:prstTxWarp prst="textNoShape">
                <a:avLst/>
              </a:prstTxWarp>
            </a:bodyPr>
            <a:lstStyle/>
            <a:p>
              <a:pPr algn="ctr"/>
              <a:r>
                <a:rPr lang="en-US" sz="2400">
                  <a:uFillTx/>
                </a:rPr>
                <a:t>I</a:t>
              </a:r>
            </a:p>
          </p:txBody>
        </p:sp>
        <p:sp>
          <p:nvSpPr>
            <p:cNvPr id="1520651" name="AutoShape 11"/>
            <p:cNvSpPr>
              <a:spLocks noChangeArrowheads="1"/>
            </p:cNvSpPr>
            <p:nvPr/>
          </p:nvSpPr>
          <p:spPr bwMode="auto">
            <a:xfrm>
              <a:off x="4448" y="3587"/>
              <a:ext cx="467" cy="204"/>
            </a:xfrm>
            <a:prstGeom prst="roundRect">
              <a:avLst>
                <a:gd name="adj" fmla="val 16667"/>
              </a:avLst>
            </a:prstGeom>
            <a:solidFill>
              <a:srgbClr val="C2C2C2"/>
            </a:solidFill>
            <a:ln w="9525">
              <a:solidFill>
                <a:schemeClr val="tx1"/>
              </a:solidFill>
              <a:round/>
            </a:ln>
          </p:spPr>
          <p:txBody>
            <a:bodyPr wrap="none" anchor="ctr">
              <a:prstTxWarp prst="textNoShape">
                <a:avLst/>
              </a:prstTxWarp>
            </a:bodyPr>
            <a:lstStyle/>
            <a:p>
              <a:pPr algn="ctr"/>
              <a:r>
                <a:rPr lang="en-US" sz="2400">
                  <a:uFillTx/>
                </a:rPr>
                <a:t>J</a:t>
              </a:r>
            </a:p>
          </p:txBody>
        </p:sp>
        <p:sp>
          <p:nvSpPr>
            <p:cNvPr id="1520652" name="AutoShape 12"/>
            <p:cNvSpPr>
              <a:spLocks noChangeArrowheads="1"/>
            </p:cNvSpPr>
            <p:nvPr/>
          </p:nvSpPr>
          <p:spPr bwMode="auto">
            <a:xfrm>
              <a:off x="5077" y="3587"/>
              <a:ext cx="467" cy="204"/>
            </a:xfrm>
            <a:prstGeom prst="roundRect">
              <a:avLst>
                <a:gd name="adj" fmla="val 16667"/>
              </a:avLst>
            </a:prstGeom>
            <a:solidFill>
              <a:srgbClr val="C2C2C2"/>
            </a:solidFill>
            <a:ln w="9525">
              <a:solidFill>
                <a:schemeClr val="tx1"/>
              </a:solidFill>
              <a:round/>
            </a:ln>
          </p:spPr>
          <p:txBody>
            <a:bodyPr wrap="none" anchor="ctr">
              <a:prstTxWarp prst="textNoShape">
                <a:avLst/>
              </a:prstTxWarp>
            </a:bodyPr>
            <a:lstStyle/>
            <a:p>
              <a:pPr algn="ctr"/>
              <a:r>
                <a:rPr lang="en-US" sz="2400">
                  <a:uFillTx/>
                </a:rPr>
                <a:t>K</a:t>
              </a:r>
            </a:p>
          </p:txBody>
        </p:sp>
        <p:cxnSp>
          <p:nvCxnSpPr>
            <p:cNvPr id="1520662" name="AutoShape 22"/>
            <p:cNvCxnSpPr>
              <a:stCxn id="1520655" idx="2"/>
              <a:endCxn id="1520644" idx="0"/>
            </p:cNvCxnSpPr>
            <p:nvPr/>
          </p:nvCxnSpPr>
          <p:spPr bwMode="auto">
            <a:xfrm flipH="1">
              <a:off x="911" y="2901"/>
              <a:ext cx="986" cy="686"/>
            </a:xfrm>
            <a:prstGeom prst="straightConnector1">
              <a:avLst/>
            </a:prstGeom>
            <a:noFill/>
            <a:ln w="19050">
              <a:solidFill>
                <a:schemeClr val="hlink"/>
              </a:solidFill>
              <a:round/>
              <a:tailEnd type="triangle" w="med" len="med"/>
            </a:ln>
          </p:spPr>
        </p:cxnSp>
        <p:cxnSp>
          <p:nvCxnSpPr>
            <p:cNvPr id="1520663" name="AutoShape 23"/>
            <p:cNvCxnSpPr>
              <a:stCxn id="1520655" idx="2"/>
              <a:endCxn id="1520645" idx="0"/>
            </p:cNvCxnSpPr>
            <p:nvPr/>
          </p:nvCxnSpPr>
          <p:spPr bwMode="auto">
            <a:xfrm flipH="1">
              <a:off x="1539" y="2901"/>
              <a:ext cx="358" cy="686"/>
            </a:xfrm>
            <a:prstGeom prst="straightConnector1">
              <a:avLst/>
            </a:prstGeom>
            <a:noFill/>
            <a:ln w="19050">
              <a:solidFill>
                <a:schemeClr val="hlink"/>
              </a:solidFill>
              <a:round/>
              <a:tailEnd type="triangle" w="med" len="med"/>
            </a:ln>
          </p:spPr>
        </p:cxnSp>
        <p:cxnSp>
          <p:nvCxnSpPr>
            <p:cNvPr id="1520664" name="AutoShape 24"/>
            <p:cNvCxnSpPr>
              <a:stCxn id="1520655" idx="2"/>
              <a:endCxn id="1520646" idx="0"/>
            </p:cNvCxnSpPr>
            <p:nvPr/>
          </p:nvCxnSpPr>
          <p:spPr bwMode="auto">
            <a:xfrm>
              <a:off x="1897" y="2901"/>
              <a:ext cx="271" cy="686"/>
            </a:xfrm>
            <a:prstGeom prst="straightConnector1">
              <a:avLst/>
            </a:prstGeom>
            <a:noFill/>
            <a:ln w="19050">
              <a:solidFill>
                <a:schemeClr val="hlink"/>
              </a:solidFill>
              <a:round/>
              <a:tailEnd type="triangle" w="med" len="med"/>
            </a:ln>
          </p:spPr>
        </p:cxnSp>
        <p:cxnSp>
          <p:nvCxnSpPr>
            <p:cNvPr id="1520665" name="AutoShape 25"/>
            <p:cNvCxnSpPr>
              <a:stCxn id="1520656" idx="2"/>
              <a:endCxn id="1520648" idx="0"/>
            </p:cNvCxnSpPr>
            <p:nvPr/>
          </p:nvCxnSpPr>
          <p:spPr bwMode="auto">
            <a:xfrm flipH="1">
              <a:off x="2796" y="2901"/>
              <a:ext cx="102" cy="686"/>
            </a:xfrm>
            <a:prstGeom prst="straightConnector1">
              <a:avLst/>
            </a:prstGeom>
            <a:noFill/>
            <a:ln w="19050">
              <a:solidFill>
                <a:schemeClr val="hlink"/>
              </a:solidFill>
              <a:round/>
              <a:tailEnd type="triangle" w="med" len="med"/>
            </a:ln>
          </p:spPr>
        </p:cxnSp>
        <p:cxnSp>
          <p:nvCxnSpPr>
            <p:cNvPr id="1520666" name="AutoShape 26"/>
            <p:cNvCxnSpPr>
              <a:stCxn id="1520656" idx="2"/>
              <a:endCxn id="1520649" idx="0"/>
            </p:cNvCxnSpPr>
            <p:nvPr/>
          </p:nvCxnSpPr>
          <p:spPr bwMode="auto">
            <a:xfrm>
              <a:off x="2898" y="2901"/>
              <a:ext cx="527" cy="686"/>
            </a:xfrm>
            <a:prstGeom prst="straightConnector1">
              <a:avLst/>
            </a:prstGeom>
            <a:noFill/>
            <a:ln w="19050">
              <a:solidFill>
                <a:schemeClr val="hlink"/>
              </a:solidFill>
              <a:round/>
              <a:tailEnd type="triangle" w="med" len="med"/>
            </a:ln>
          </p:spPr>
        </p:cxnSp>
        <p:cxnSp>
          <p:nvCxnSpPr>
            <p:cNvPr id="1520667" name="AutoShape 27"/>
            <p:cNvCxnSpPr>
              <a:stCxn id="1520657" idx="2"/>
              <a:endCxn id="1520650" idx="0"/>
            </p:cNvCxnSpPr>
            <p:nvPr/>
          </p:nvCxnSpPr>
          <p:spPr bwMode="auto">
            <a:xfrm>
              <a:off x="3899" y="2901"/>
              <a:ext cx="154" cy="686"/>
            </a:xfrm>
            <a:prstGeom prst="straightConnector1">
              <a:avLst/>
            </a:prstGeom>
            <a:noFill/>
            <a:ln w="19050">
              <a:solidFill>
                <a:schemeClr val="hlink"/>
              </a:solidFill>
              <a:round/>
              <a:tailEnd type="triangle" w="med" len="med"/>
            </a:ln>
          </p:spPr>
        </p:cxnSp>
        <p:cxnSp>
          <p:nvCxnSpPr>
            <p:cNvPr id="1520668" name="AutoShape 28"/>
            <p:cNvCxnSpPr>
              <a:stCxn id="1520657" idx="2"/>
              <a:endCxn id="1520651" idx="0"/>
            </p:cNvCxnSpPr>
            <p:nvPr/>
          </p:nvCxnSpPr>
          <p:spPr bwMode="auto">
            <a:xfrm>
              <a:off x="3899" y="2901"/>
              <a:ext cx="783" cy="686"/>
            </a:xfrm>
            <a:prstGeom prst="straightConnector1">
              <a:avLst/>
            </a:prstGeom>
            <a:noFill/>
            <a:ln w="19050">
              <a:solidFill>
                <a:schemeClr val="hlink"/>
              </a:solidFill>
              <a:round/>
              <a:tailEnd type="triangle" w="med" len="med"/>
            </a:ln>
          </p:spPr>
        </p:cxnSp>
        <p:cxnSp>
          <p:nvCxnSpPr>
            <p:cNvPr id="1520669" name="AutoShape 29"/>
            <p:cNvCxnSpPr>
              <a:stCxn id="1520657" idx="2"/>
              <a:endCxn id="1520652" idx="0"/>
            </p:cNvCxnSpPr>
            <p:nvPr/>
          </p:nvCxnSpPr>
          <p:spPr bwMode="auto">
            <a:xfrm>
              <a:off x="3899" y="2901"/>
              <a:ext cx="1412" cy="686"/>
            </a:xfrm>
            <a:prstGeom prst="straightConnector1">
              <a:avLst/>
            </a:prstGeom>
            <a:noFill/>
            <a:ln w="19050">
              <a:solidFill>
                <a:schemeClr val="hlink"/>
              </a:solidFill>
              <a:round/>
              <a:tailEnd type="triangle" w="med" len="med"/>
            </a:ln>
          </p:spPr>
        </p:cxnSp>
        <p:sp>
          <p:nvSpPr>
            <p:cNvPr id="1520670" name="Text Box 30"/>
            <p:cNvSpPr txBox="1">
              <a:spLocks noChangeArrowheads="1"/>
            </p:cNvSpPr>
            <p:nvPr/>
          </p:nvSpPr>
          <p:spPr bwMode="auto">
            <a:xfrm>
              <a:off x="1512" y="3153"/>
              <a:ext cx="223" cy="212"/>
            </a:xfrm>
            <a:prstGeom prst="rect">
              <a:avLst/>
            </a:prstGeom>
            <a:noFill/>
            <a:ln w="9525">
              <a:noFill/>
              <a:miter lim="800000"/>
            </a:ln>
          </p:spPr>
          <p:txBody>
            <a:bodyPr wrap="none">
              <a:prstTxWarp prst="textNoShape">
                <a:avLst/>
              </a:prstTxWarp>
              <a:spAutoFit/>
            </a:bodyPr>
            <a:lstStyle/>
            <a:p>
              <a:r>
                <a:rPr lang="en-US" sz="1600">
                  <a:solidFill>
                    <a:schemeClr val="hlink"/>
                  </a:solidFill>
                  <a:uFillTx/>
                </a:rPr>
                <a:t>.4</a:t>
              </a:r>
            </a:p>
          </p:txBody>
        </p:sp>
        <p:sp>
          <p:nvSpPr>
            <p:cNvPr id="1520671" name="Text Box 31"/>
            <p:cNvSpPr txBox="1">
              <a:spLocks noChangeArrowheads="1"/>
            </p:cNvSpPr>
            <p:nvPr/>
          </p:nvSpPr>
          <p:spPr bwMode="auto">
            <a:xfrm>
              <a:off x="1236" y="3056"/>
              <a:ext cx="223" cy="212"/>
            </a:xfrm>
            <a:prstGeom prst="rect">
              <a:avLst/>
            </a:prstGeom>
            <a:noFill/>
            <a:ln w="9525">
              <a:noFill/>
              <a:miter lim="800000"/>
            </a:ln>
          </p:spPr>
          <p:txBody>
            <a:bodyPr wrap="none">
              <a:prstTxWarp prst="textNoShape">
                <a:avLst/>
              </a:prstTxWarp>
              <a:spAutoFit/>
            </a:bodyPr>
            <a:lstStyle/>
            <a:p>
              <a:r>
                <a:rPr lang="en-US" sz="1600">
                  <a:solidFill>
                    <a:schemeClr val="hlink"/>
                  </a:solidFill>
                  <a:uFillTx/>
                </a:rPr>
                <a:t>.2</a:t>
              </a:r>
            </a:p>
          </p:txBody>
        </p:sp>
        <p:sp>
          <p:nvSpPr>
            <p:cNvPr id="1520672" name="Text Box 32"/>
            <p:cNvSpPr txBox="1">
              <a:spLocks noChangeArrowheads="1"/>
            </p:cNvSpPr>
            <p:nvPr/>
          </p:nvSpPr>
          <p:spPr bwMode="auto">
            <a:xfrm>
              <a:off x="2989" y="3216"/>
              <a:ext cx="223" cy="212"/>
            </a:xfrm>
            <a:prstGeom prst="rect">
              <a:avLst/>
            </a:prstGeom>
            <a:noFill/>
            <a:ln w="9525">
              <a:noFill/>
              <a:miter lim="800000"/>
            </a:ln>
          </p:spPr>
          <p:txBody>
            <a:bodyPr wrap="none">
              <a:prstTxWarp prst="textNoShape">
                <a:avLst/>
              </a:prstTxWarp>
              <a:spAutoFit/>
            </a:bodyPr>
            <a:lstStyle/>
            <a:p>
              <a:r>
                <a:rPr lang="en-US" sz="1600">
                  <a:solidFill>
                    <a:schemeClr val="hlink"/>
                  </a:solidFill>
                  <a:uFillTx/>
                </a:rPr>
                <a:t>.7</a:t>
              </a:r>
            </a:p>
          </p:txBody>
        </p:sp>
        <p:sp>
          <p:nvSpPr>
            <p:cNvPr id="1520673" name="Text Box 33"/>
            <p:cNvSpPr txBox="1">
              <a:spLocks noChangeArrowheads="1"/>
            </p:cNvSpPr>
            <p:nvPr/>
          </p:nvSpPr>
          <p:spPr bwMode="auto">
            <a:xfrm>
              <a:off x="2635" y="3167"/>
              <a:ext cx="223" cy="212"/>
            </a:xfrm>
            <a:prstGeom prst="rect">
              <a:avLst/>
            </a:prstGeom>
            <a:noFill/>
            <a:ln w="9525">
              <a:noFill/>
              <a:miter lim="800000"/>
            </a:ln>
          </p:spPr>
          <p:txBody>
            <a:bodyPr wrap="none">
              <a:prstTxWarp prst="textNoShape">
                <a:avLst/>
              </a:prstTxWarp>
              <a:spAutoFit/>
            </a:bodyPr>
            <a:lstStyle/>
            <a:p>
              <a:r>
                <a:rPr lang="en-US" sz="1600">
                  <a:solidFill>
                    <a:schemeClr val="hlink"/>
                  </a:solidFill>
                  <a:uFillTx/>
                </a:rPr>
                <a:t>.3</a:t>
              </a:r>
            </a:p>
          </p:txBody>
        </p:sp>
        <p:sp>
          <p:nvSpPr>
            <p:cNvPr id="1520674" name="Text Box 34"/>
            <p:cNvSpPr txBox="1">
              <a:spLocks noChangeArrowheads="1"/>
            </p:cNvSpPr>
            <p:nvPr/>
          </p:nvSpPr>
          <p:spPr bwMode="auto">
            <a:xfrm>
              <a:off x="1838" y="3157"/>
              <a:ext cx="223" cy="212"/>
            </a:xfrm>
            <a:prstGeom prst="rect">
              <a:avLst/>
            </a:prstGeom>
            <a:noFill/>
            <a:ln w="9525">
              <a:noFill/>
              <a:miter lim="800000"/>
            </a:ln>
          </p:spPr>
          <p:txBody>
            <a:bodyPr wrap="none">
              <a:prstTxWarp prst="textNoShape">
                <a:avLst/>
              </a:prstTxWarp>
              <a:spAutoFit/>
            </a:bodyPr>
            <a:lstStyle/>
            <a:p>
              <a:r>
                <a:rPr lang="en-US" sz="1600">
                  <a:solidFill>
                    <a:schemeClr val="hlink"/>
                  </a:solidFill>
                  <a:uFillTx/>
                </a:rPr>
                <a:t>.4</a:t>
              </a:r>
            </a:p>
          </p:txBody>
        </p:sp>
        <p:sp>
          <p:nvSpPr>
            <p:cNvPr id="1520675" name="Text Box 35"/>
            <p:cNvSpPr txBox="1">
              <a:spLocks noChangeArrowheads="1"/>
            </p:cNvSpPr>
            <p:nvPr/>
          </p:nvSpPr>
          <p:spPr bwMode="auto">
            <a:xfrm>
              <a:off x="3791" y="3200"/>
              <a:ext cx="223" cy="212"/>
            </a:xfrm>
            <a:prstGeom prst="rect">
              <a:avLst/>
            </a:prstGeom>
            <a:noFill/>
            <a:ln w="9525">
              <a:noFill/>
              <a:miter lim="800000"/>
            </a:ln>
          </p:spPr>
          <p:txBody>
            <a:bodyPr wrap="none">
              <a:prstTxWarp prst="textNoShape">
                <a:avLst/>
              </a:prstTxWarp>
              <a:spAutoFit/>
            </a:bodyPr>
            <a:lstStyle/>
            <a:p>
              <a:r>
                <a:rPr lang="en-US" sz="1600">
                  <a:solidFill>
                    <a:schemeClr val="hlink"/>
                  </a:solidFill>
                  <a:uFillTx/>
                </a:rPr>
                <a:t>.1</a:t>
              </a:r>
            </a:p>
          </p:txBody>
        </p:sp>
        <p:sp>
          <p:nvSpPr>
            <p:cNvPr id="1520676" name="Text Box 36"/>
            <p:cNvSpPr txBox="1">
              <a:spLocks noChangeArrowheads="1"/>
            </p:cNvSpPr>
            <p:nvPr/>
          </p:nvSpPr>
          <p:spPr bwMode="auto">
            <a:xfrm>
              <a:off x="4529" y="3244"/>
              <a:ext cx="223" cy="212"/>
            </a:xfrm>
            <a:prstGeom prst="rect">
              <a:avLst/>
            </a:prstGeom>
            <a:noFill/>
            <a:ln w="9525">
              <a:noFill/>
              <a:miter lim="800000"/>
            </a:ln>
          </p:spPr>
          <p:txBody>
            <a:bodyPr wrap="none">
              <a:prstTxWarp prst="textNoShape">
                <a:avLst/>
              </a:prstTxWarp>
              <a:spAutoFit/>
            </a:bodyPr>
            <a:lstStyle/>
            <a:p>
              <a:r>
                <a:rPr lang="en-US" sz="1600">
                  <a:solidFill>
                    <a:schemeClr val="hlink"/>
                  </a:solidFill>
                  <a:uFillTx/>
                </a:rPr>
                <a:t>.6</a:t>
              </a:r>
            </a:p>
          </p:txBody>
        </p:sp>
        <p:sp>
          <p:nvSpPr>
            <p:cNvPr id="1520677" name="Text Box 37"/>
            <p:cNvSpPr txBox="1">
              <a:spLocks noChangeArrowheads="1"/>
            </p:cNvSpPr>
            <p:nvPr/>
          </p:nvSpPr>
          <p:spPr bwMode="auto">
            <a:xfrm>
              <a:off x="4146" y="3228"/>
              <a:ext cx="223" cy="212"/>
            </a:xfrm>
            <a:prstGeom prst="rect">
              <a:avLst/>
            </a:prstGeom>
            <a:noFill/>
            <a:ln w="9525">
              <a:noFill/>
              <a:miter lim="800000"/>
            </a:ln>
          </p:spPr>
          <p:txBody>
            <a:bodyPr wrap="none">
              <a:prstTxWarp prst="textNoShape">
                <a:avLst/>
              </a:prstTxWarp>
              <a:spAutoFit/>
            </a:bodyPr>
            <a:lstStyle/>
            <a:p>
              <a:r>
                <a:rPr lang="en-US" sz="1600">
                  <a:solidFill>
                    <a:schemeClr val="hlink"/>
                  </a:solidFill>
                  <a:uFillTx/>
                </a:rPr>
                <a:t>.3</a:t>
              </a:r>
            </a:p>
          </p:txBody>
        </p:sp>
      </p:grpSp>
      <p:grpSp>
        <p:nvGrpSpPr>
          <p:cNvPr id="1520693" name="Group 53"/>
          <p:cNvGrpSpPr/>
          <p:nvPr/>
        </p:nvGrpSpPr>
        <p:grpSpPr>
          <a:xfrm>
            <a:off x="-18257" y="6356033"/>
            <a:ext cx="8913813" cy="369888"/>
            <a:chOff x="-88" y="3818"/>
            <a:chExt cx="5615" cy="233"/>
          </a:xfrm>
        </p:grpSpPr>
        <p:sp>
          <p:nvSpPr>
            <p:cNvPr id="1520678" name="Text Box 38"/>
            <p:cNvSpPr txBox="1">
              <a:spLocks noChangeArrowheads="1"/>
            </p:cNvSpPr>
            <p:nvPr/>
          </p:nvSpPr>
          <p:spPr bwMode="auto">
            <a:xfrm>
              <a:off x="794" y="3820"/>
              <a:ext cx="196" cy="231"/>
            </a:xfrm>
            <a:prstGeom prst="rect">
              <a:avLst/>
            </a:prstGeom>
            <a:noFill/>
            <a:ln w="9525">
              <a:noFill/>
              <a:miter lim="800000"/>
            </a:ln>
          </p:spPr>
          <p:txBody>
            <a:bodyPr wrap="none">
              <a:prstTxWarp prst="textNoShape">
                <a:avLst/>
              </a:prstTxWarp>
              <a:spAutoFit/>
            </a:bodyPr>
            <a:lstStyle/>
            <a:p>
              <a:r>
                <a:rPr lang="en-US" sz="1800">
                  <a:solidFill>
                    <a:schemeClr val="accent2"/>
                  </a:solidFill>
                  <a:uFillTx/>
                </a:rPr>
                <a:t>1</a:t>
              </a:r>
            </a:p>
          </p:txBody>
        </p:sp>
        <p:sp>
          <p:nvSpPr>
            <p:cNvPr id="1520679" name="Text Box 39"/>
            <p:cNvSpPr txBox="1">
              <a:spLocks noChangeArrowheads="1"/>
            </p:cNvSpPr>
            <p:nvPr/>
          </p:nvSpPr>
          <p:spPr bwMode="auto">
            <a:xfrm>
              <a:off x="1984" y="3820"/>
              <a:ext cx="196" cy="231"/>
            </a:xfrm>
            <a:prstGeom prst="rect">
              <a:avLst/>
            </a:prstGeom>
            <a:noFill/>
            <a:ln w="9525">
              <a:noFill/>
              <a:miter lim="800000"/>
            </a:ln>
          </p:spPr>
          <p:txBody>
            <a:bodyPr wrap="none">
              <a:prstTxWarp prst="textNoShape">
                <a:avLst/>
              </a:prstTxWarp>
              <a:spAutoFit/>
            </a:bodyPr>
            <a:lstStyle/>
            <a:p>
              <a:r>
                <a:rPr lang="en-US" sz="1800">
                  <a:solidFill>
                    <a:schemeClr val="accent2"/>
                  </a:solidFill>
                  <a:uFillTx/>
                </a:rPr>
                <a:t>4</a:t>
              </a:r>
            </a:p>
          </p:txBody>
        </p:sp>
        <p:sp>
          <p:nvSpPr>
            <p:cNvPr id="1520680" name="Text Box 40"/>
            <p:cNvSpPr txBox="1">
              <a:spLocks noChangeArrowheads="1"/>
            </p:cNvSpPr>
            <p:nvPr/>
          </p:nvSpPr>
          <p:spPr bwMode="auto">
            <a:xfrm>
              <a:off x="1371" y="3820"/>
              <a:ext cx="236" cy="231"/>
            </a:xfrm>
            <a:prstGeom prst="rect">
              <a:avLst/>
            </a:prstGeom>
            <a:noFill/>
            <a:ln w="9525">
              <a:noFill/>
              <a:miter lim="800000"/>
            </a:ln>
          </p:spPr>
          <p:txBody>
            <a:bodyPr wrap="none">
              <a:prstTxWarp prst="textNoShape">
                <a:avLst/>
              </a:prstTxWarp>
              <a:spAutoFit/>
            </a:bodyPr>
            <a:lstStyle/>
            <a:p>
              <a:r>
                <a:rPr lang="en-US" sz="1800">
                  <a:solidFill>
                    <a:schemeClr val="accent2"/>
                  </a:solidFill>
                  <a:uFillTx/>
                </a:rPr>
                <a:t>.8</a:t>
              </a:r>
            </a:p>
          </p:txBody>
        </p:sp>
        <p:sp>
          <p:nvSpPr>
            <p:cNvPr id="1520681" name="Text Box 41"/>
            <p:cNvSpPr txBox="1">
              <a:spLocks noChangeArrowheads="1"/>
            </p:cNvSpPr>
            <p:nvPr/>
          </p:nvSpPr>
          <p:spPr bwMode="auto">
            <a:xfrm>
              <a:off x="2561" y="3820"/>
              <a:ext cx="324" cy="231"/>
            </a:xfrm>
            <a:prstGeom prst="rect">
              <a:avLst/>
            </a:prstGeom>
            <a:noFill/>
            <a:ln w="9525">
              <a:noFill/>
              <a:miter lim="800000"/>
            </a:ln>
          </p:spPr>
          <p:txBody>
            <a:bodyPr wrap="none">
              <a:prstTxWarp prst="textNoShape">
                <a:avLst/>
              </a:prstTxWarp>
              <a:spAutoFit/>
            </a:bodyPr>
            <a:lstStyle/>
            <a:p>
              <a:r>
                <a:rPr lang="en-US" sz="1800">
                  <a:solidFill>
                    <a:schemeClr val="accent2"/>
                  </a:solidFill>
                  <a:uFillTx/>
                </a:rPr>
                <a:t>-15</a:t>
              </a:r>
            </a:p>
          </p:txBody>
        </p:sp>
        <p:sp>
          <p:nvSpPr>
            <p:cNvPr id="1520682" name="Text Box 42"/>
            <p:cNvSpPr txBox="1">
              <a:spLocks noChangeArrowheads="1"/>
            </p:cNvSpPr>
            <p:nvPr/>
          </p:nvSpPr>
          <p:spPr bwMode="auto">
            <a:xfrm>
              <a:off x="3253" y="3820"/>
              <a:ext cx="276" cy="231"/>
            </a:xfrm>
            <a:prstGeom prst="rect">
              <a:avLst/>
            </a:prstGeom>
            <a:noFill/>
            <a:ln w="9525">
              <a:noFill/>
              <a:miter lim="800000"/>
            </a:ln>
          </p:spPr>
          <p:txBody>
            <a:bodyPr wrap="none">
              <a:prstTxWarp prst="textNoShape">
                <a:avLst/>
              </a:prstTxWarp>
              <a:spAutoFit/>
            </a:bodyPr>
            <a:lstStyle/>
            <a:p>
              <a:r>
                <a:rPr lang="en-US" sz="1800">
                  <a:solidFill>
                    <a:schemeClr val="accent2"/>
                  </a:solidFill>
                  <a:uFillTx/>
                </a:rPr>
                <a:t>14</a:t>
              </a:r>
            </a:p>
          </p:txBody>
        </p:sp>
        <p:sp>
          <p:nvSpPr>
            <p:cNvPr id="1520683" name="Text Box 43"/>
            <p:cNvSpPr txBox="1">
              <a:spLocks noChangeArrowheads="1"/>
            </p:cNvSpPr>
            <p:nvPr/>
          </p:nvSpPr>
          <p:spPr bwMode="auto">
            <a:xfrm>
              <a:off x="3901" y="3820"/>
              <a:ext cx="196" cy="231"/>
            </a:xfrm>
            <a:prstGeom prst="rect">
              <a:avLst/>
            </a:prstGeom>
            <a:noFill/>
            <a:ln w="9525">
              <a:noFill/>
              <a:miter lim="800000"/>
            </a:ln>
          </p:spPr>
          <p:txBody>
            <a:bodyPr wrap="none">
              <a:prstTxWarp prst="textNoShape">
                <a:avLst/>
              </a:prstTxWarp>
              <a:spAutoFit/>
            </a:bodyPr>
            <a:lstStyle/>
            <a:p>
              <a:r>
                <a:rPr lang="en-US" sz="1800">
                  <a:solidFill>
                    <a:schemeClr val="accent2"/>
                  </a:solidFill>
                  <a:uFillTx/>
                </a:rPr>
                <a:t>0</a:t>
              </a:r>
            </a:p>
          </p:txBody>
        </p:sp>
        <p:sp>
          <p:nvSpPr>
            <p:cNvPr id="1520684" name="Text Box 44"/>
            <p:cNvSpPr txBox="1">
              <a:spLocks noChangeArrowheads="1"/>
            </p:cNvSpPr>
            <p:nvPr/>
          </p:nvSpPr>
          <p:spPr bwMode="auto">
            <a:xfrm>
              <a:off x="4478" y="3820"/>
              <a:ext cx="316" cy="231"/>
            </a:xfrm>
            <a:prstGeom prst="rect">
              <a:avLst/>
            </a:prstGeom>
            <a:noFill/>
            <a:ln w="9525">
              <a:noFill/>
              <a:miter lim="800000"/>
            </a:ln>
          </p:spPr>
          <p:txBody>
            <a:bodyPr wrap="none">
              <a:prstTxWarp prst="textNoShape">
                <a:avLst/>
              </a:prstTxWarp>
              <a:spAutoFit/>
            </a:bodyPr>
            <a:lstStyle/>
            <a:p>
              <a:r>
                <a:rPr lang="en-US" sz="1800">
                  <a:solidFill>
                    <a:schemeClr val="accent2"/>
                  </a:solidFill>
                  <a:uFillTx/>
                </a:rPr>
                <a:t>1.2</a:t>
              </a:r>
            </a:p>
          </p:txBody>
        </p:sp>
        <p:sp>
          <p:nvSpPr>
            <p:cNvPr id="1520685" name="Text Box 45"/>
            <p:cNvSpPr txBox="1">
              <a:spLocks noChangeArrowheads="1"/>
            </p:cNvSpPr>
            <p:nvPr/>
          </p:nvSpPr>
          <p:spPr bwMode="auto">
            <a:xfrm>
              <a:off x="5163" y="3820"/>
              <a:ext cx="364" cy="231"/>
            </a:xfrm>
            <a:prstGeom prst="rect">
              <a:avLst/>
            </a:prstGeom>
            <a:noFill/>
            <a:ln w="9525">
              <a:noFill/>
              <a:miter lim="800000"/>
            </a:ln>
          </p:spPr>
          <p:txBody>
            <a:bodyPr wrap="none">
              <a:prstTxWarp prst="textNoShape">
                <a:avLst/>
              </a:prstTxWarp>
              <a:spAutoFit/>
            </a:bodyPr>
            <a:lstStyle/>
            <a:p>
              <a:r>
                <a:rPr lang="en-US" sz="1800">
                  <a:solidFill>
                    <a:schemeClr val="accent2"/>
                  </a:solidFill>
                  <a:uFillTx/>
                </a:rPr>
                <a:t>-3.6</a:t>
              </a:r>
            </a:p>
          </p:txBody>
        </p:sp>
        <p:sp>
          <p:nvSpPr>
            <p:cNvPr id="1520686" name="Text Box 46"/>
            <p:cNvSpPr txBox="1">
              <a:spLocks noChangeArrowheads="1"/>
            </p:cNvSpPr>
            <p:nvPr/>
          </p:nvSpPr>
          <p:spPr bwMode="auto">
            <a:xfrm>
              <a:off x="-88" y="3818"/>
              <a:ext cx="962" cy="233"/>
            </a:xfrm>
            <a:prstGeom prst="rect">
              <a:avLst/>
            </a:prstGeom>
            <a:noFill/>
            <a:ln w="9525">
              <a:noFill/>
              <a:miter lim="800000"/>
            </a:ln>
          </p:spPr>
          <p:txBody>
            <a:bodyPr wrap="none">
              <a:prstTxWarp prst="textNoShape">
                <a:avLst/>
              </a:prstTxWarp>
              <a:spAutoFit/>
            </a:bodyPr>
            <a:lstStyle/>
            <a:p>
              <a:r>
                <a:rPr lang="en-US" sz="1800" b="1" u="sng">
                  <a:solidFill>
                    <a:schemeClr val="accent2"/>
                  </a:solidFill>
                  <a:uFillTx/>
                </a:rPr>
                <a:t>Weighted U:</a:t>
              </a:r>
            </a:p>
          </p:txBody>
        </p:sp>
      </p:grpSp>
      <p:grpSp>
        <p:nvGrpSpPr>
          <p:cNvPr id="1520692" name="Group 52"/>
          <p:cNvGrpSpPr/>
          <p:nvPr/>
        </p:nvGrpSpPr>
        <p:grpSpPr>
          <a:xfrm>
            <a:off x="415925" y="4268794"/>
            <a:ext cx="5476875" cy="369888"/>
            <a:chOff x="262" y="2689"/>
            <a:chExt cx="3450" cy="233"/>
          </a:xfrm>
        </p:grpSpPr>
        <p:sp>
          <p:nvSpPr>
            <p:cNvPr id="1520687" name="Text Box 47"/>
            <p:cNvSpPr txBox="1">
              <a:spLocks noChangeArrowheads="1"/>
            </p:cNvSpPr>
            <p:nvPr/>
          </p:nvSpPr>
          <p:spPr bwMode="auto">
            <a:xfrm>
              <a:off x="262" y="2689"/>
              <a:ext cx="957" cy="233"/>
            </a:xfrm>
            <a:prstGeom prst="rect">
              <a:avLst/>
            </a:prstGeom>
            <a:noFill/>
            <a:ln w="9525">
              <a:noFill/>
              <a:miter lim="800000"/>
            </a:ln>
          </p:spPr>
          <p:txBody>
            <a:bodyPr wrap="none">
              <a:prstTxWarp prst="textNoShape">
                <a:avLst/>
              </a:prstTxWarp>
              <a:spAutoFit/>
            </a:bodyPr>
            <a:lstStyle/>
            <a:p>
              <a:r>
                <a:rPr lang="en-US" sz="1800" b="1" u="sng">
                  <a:solidFill>
                    <a:srgbClr val="800000"/>
                  </a:solidFill>
                  <a:uFillTx/>
                </a:rPr>
                <a:t>Expected U:</a:t>
              </a:r>
            </a:p>
          </p:txBody>
        </p:sp>
        <p:sp>
          <p:nvSpPr>
            <p:cNvPr id="1520688" name="Text Box 48"/>
            <p:cNvSpPr txBox="1">
              <a:spLocks noChangeArrowheads="1"/>
            </p:cNvSpPr>
            <p:nvPr/>
          </p:nvSpPr>
          <p:spPr bwMode="auto">
            <a:xfrm>
              <a:off x="3348" y="2690"/>
              <a:ext cx="364" cy="231"/>
            </a:xfrm>
            <a:prstGeom prst="rect">
              <a:avLst/>
            </a:prstGeom>
            <a:noFill/>
            <a:ln w="9525">
              <a:noFill/>
              <a:miter lim="800000"/>
            </a:ln>
          </p:spPr>
          <p:txBody>
            <a:bodyPr wrap="none">
              <a:prstTxWarp prst="textNoShape">
                <a:avLst/>
              </a:prstTxWarp>
              <a:spAutoFit/>
            </a:bodyPr>
            <a:lstStyle/>
            <a:p>
              <a:r>
                <a:rPr lang="en-US" sz="1800">
                  <a:solidFill>
                    <a:srgbClr val="800000"/>
                  </a:solidFill>
                  <a:uFillTx/>
                </a:rPr>
                <a:t>-2.4</a:t>
              </a:r>
            </a:p>
          </p:txBody>
        </p:sp>
        <p:sp>
          <p:nvSpPr>
            <p:cNvPr id="1520689" name="Text Box 49"/>
            <p:cNvSpPr txBox="1">
              <a:spLocks noChangeArrowheads="1"/>
            </p:cNvSpPr>
            <p:nvPr/>
          </p:nvSpPr>
          <p:spPr bwMode="auto">
            <a:xfrm>
              <a:off x="2452" y="2690"/>
              <a:ext cx="244" cy="231"/>
            </a:xfrm>
            <a:prstGeom prst="rect">
              <a:avLst/>
            </a:prstGeom>
            <a:noFill/>
            <a:ln w="9525">
              <a:noFill/>
              <a:miter lim="800000"/>
            </a:ln>
          </p:spPr>
          <p:txBody>
            <a:bodyPr wrap="none">
              <a:prstTxWarp prst="textNoShape">
                <a:avLst/>
              </a:prstTxWarp>
              <a:spAutoFit/>
            </a:bodyPr>
            <a:lstStyle/>
            <a:p>
              <a:r>
                <a:rPr lang="en-US" sz="1800">
                  <a:solidFill>
                    <a:srgbClr val="800000"/>
                  </a:solidFill>
                  <a:uFillTx/>
                </a:rPr>
                <a:t>-1</a:t>
              </a:r>
            </a:p>
          </p:txBody>
        </p:sp>
        <p:sp>
          <p:nvSpPr>
            <p:cNvPr id="1520690" name="Text Box 50"/>
            <p:cNvSpPr txBox="1">
              <a:spLocks noChangeArrowheads="1"/>
            </p:cNvSpPr>
            <p:nvPr/>
          </p:nvSpPr>
          <p:spPr bwMode="auto">
            <a:xfrm>
              <a:off x="1368" y="2690"/>
              <a:ext cx="316" cy="231"/>
            </a:xfrm>
            <a:prstGeom prst="rect">
              <a:avLst/>
            </a:prstGeom>
            <a:noFill/>
            <a:ln w="9525">
              <a:noFill/>
              <a:miter lim="800000"/>
            </a:ln>
          </p:spPr>
          <p:txBody>
            <a:bodyPr wrap="none">
              <a:prstTxWarp prst="textNoShape">
                <a:avLst/>
              </a:prstTxWarp>
              <a:spAutoFit/>
            </a:bodyPr>
            <a:lstStyle/>
            <a:p>
              <a:r>
                <a:rPr lang="en-US" sz="1800">
                  <a:solidFill>
                    <a:srgbClr val="800000"/>
                  </a:solidFill>
                  <a:uFillTx/>
                </a:rPr>
                <a:t>5.8</a:t>
              </a:r>
            </a:p>
          </p:txBody>
        </p:sp>
      </p:grpSp>
      <p:sp>
        <p:nvSpPr>
          <p:cNvPr id="53" name="Rectangle 52"/>
          <p:cNvSpPr>
            <a:spLocks/>
          </p:cNvSpPr>
          <p:nvPr/>
        </p:nvSpPr>
        <p:spPr bwMode="auto">
          <a:xfrm>
            <a:off x="2767012" y="4298950"/>
            <a:ext cx="461807" cy="310819"/>
          </a:xfrm>
          <a:prstGeom prst="rect">
            <a:avLst/>
          </a:prstGeom>
          <a:solidFill>
            <a:schemeClr val="accent1">
              <a:alpha val="63000"/>
            </a:schemeClr>
          </a:solidFill>
          <a:ln w="9525"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FontTx/>
              <a:buNone/>
            </a:pPr>
            <a:endParaRPr kumimoji="0" lang="en-US" sz="3200" b="0" i="0" u="none" strike="noStrike" cap="none" normalizeH="0" baseline="0">
              <a:ln>
                <a:noFill/>
              </a:ln>
              <a:solidFill>
                <a:schemeClr val="tx1"/>
              </a:solidFill>
              <a:effectLst/>
              <a:uFillTx/>
              <a:latin typeface="Arial" charset="0"/>
              <a:ea typeface="ＭＳ Ｐゴシック" charset="-128"/>
              <a:cs typeface="ＭＳ Ｐゴシック" charset="-128"/>
            </a:endParaRPr>
          </a:p>
        </p:txBody>
      </p:sp>
      <p:sp>
        <p:nvSpPr>
          <p:cNvPr id="2" name="TextBox 1"/>
          <p:cNvSpPr txBox="1">
            <a:spLocks/>
          </p:cNvSpPr>
          <p:nvPr/>
        </p:nvSpPr>
        <p:spPr>
          <a:xfrm>
            <a:off x="57150" y="6018213"/>
            <a:ext cx="8890000" cy="369332"/>
          </a:xfrm>
          <a:prstGeom prst="rect">
            <a:avLst/>
          </a:prstGeom>
          <a:noFill/>
        </p:spPr>
        <p:txBody>
          <a:bodyPr wrap="square" rtlCol="0">
            <a:spAutoFit/>
          </a:bodyPr>
          <a:lstStyle/>
          <a:p>
            <a:r>
              <a:rPr lang="en-US">
                <a:uFillTx/>
              </a:rPr>
              <a:t>Utilities:       5              2             10          -50            20             0              4            -6</a:t>
            </a:r>
          </a:p>
        </p:txBody>
      </p:sp>
      <p:sp>
        <p:nvSpPr>
          <p:cNvPr id="5" name="TextBox 4"/>
          <p:cNvSpPr txBox="1">
            <a:spLocks/>
          </p:cNvSpPr>
          <p:nvPr/>
        </p:nvSpPr>
        <p:spPr>
          <a:xfrm>
            <a:off x="469900" y="3759200"/>
            <a:ext cx="1930400" cy="369332"/>
          </a:xfrm>
          <a:prstGeom prst="rect">
            <a:avLst/>
          </a:prstGeom>
          <a:noFill/>
        </p:spPr>
        <p:txBody>
          <a:bodyPr wrap="square" rtlCol="0">
            <a:spAutoFit/>
          </a:bodyPr>
          <a:lstStyle/>
          <a:p>
            <a:r>
              <a:rPr lang="en-US" i="1">
                <a:uFillTx/>
              </a:rPr>
              <a:t>Agent chooses</a:t>
            </a:r>
          </a:p>
        </p:txBody>
      </p:sp>
      <p:sp>
        <p:nvSpPr>
          <p:cNvPr id="58" name="TextBox 57"/>
          <p:cNvSpPr txBox="1">
            <a:spLocks/>
          </p:cNvSpPr>
          <p:nvPr/>
        </p:nvSpPr>
        <p:spPr>
          <a:xfrm>
            <a:off x="543718" y="4842947"/>
            <a:ext cx="1930400" cy="369332"/>
          </a:xfrm>
          <a:prstGeom prst="rect">
            <a:avLst/>
          </a:prstGeom>
          <a:noFill/>
        </p:spPr>
        <p:txBody>
          <a:bodyPr wrap="square" rtlCol="0">
            <a:spAutoFit/>
          </a:bodyPr>
          <a:lstStyle/>
          <a:p>
            <a:r>
              <a:rPr lang="en-US" i="1">
                <a:uFillTx/>
              </a:rPr>
              <a:t>Chance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2069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499"/>
                                          </p:stCondLst>
                                        </p:cTn>
                                        <p:tgtEl>
                                          <p:spTgt spid="1520694"/>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152069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152069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2" grpId="0"/>
      <p:bldP spid="5" grpId="0"/>
      <p:bldP spid="5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7FD7DD2-7A38-9E48-AFE2-3E4AEB206015}" type="slidenum">
              <a:rPr lang="en-US">
                <a:uFillTx/>
              </a:rPr>
              <a:pPr/>
              <a:t>57</a:t>
            </a:fld>
            <a:endParaRPr lang="en-US">
              <a:uFillTx/>
            </a:endParaRPr>
          </a:p>
        </p:txBody>
      </p:sp>
      <p:sp>
        <p:nvSpPr>
          <p:cNvPr id="1536002" name="Rectangle 2"/>
          <p:cNvSpPr>
            <a:spLocks noGrp="1" noChangeArrowheads="1"/>
          </p:cNvSpPr>
          <p:nvPr>
            <p:ph type="title"/>
          </p:nvPr>
        </p:nvSpPr>
        <p:spPr>
          <a:xfrm>
            <a:off x="442965" y="78606"/>
            <a:ext cx="7772400" cy="962794"/>
          </a:xfrm>
        </p:spPr>
        <p:txBody>
          <a:bodyPr>
            <a:normAutofit fontScale="90000"/>
          </a:bodyPr>
          <a:lstStyle/>
          <a:p>
            <a:r>
              <a:rPr lang="en-US">
                <a:uFillTx/>
              </a:rPr>
              <a:t>Bayesian Network (Chap. 14)</a:t>
            </a:r>
            <a:br>
              <a:rPr lang="en-US">
                <a:uFillTx/>
              </a:rPr>
            </a:br>
            <a:r>
              <a:rPr lang="en-US">
                <a:uFillTx/>
              </a:rPr>
              <a:t>(14.5 &amp; 14.6 optional)</a:t>
            </a:r>
          </a:p>
        </p:txBody>
      </p:sp>
      <p:sp>
        <p:nvSpPr>
          <p:cNvPr id="1536003" name="Rectangle 3"/>
          <p:cNvSpPr>
            <a:spLocks noGrp="1" noChangeArrowheads="1"/>
          </p:cNvSpPr>
          <p:nvPr>
            <p:ph type="body" idx="1"/>
          </p:nvPr>
        </p:nvSpPr>
        <p:spPr>
          <a:xfrm>
            <a:off x="348343" y="1164866"/>
            <a:ext cx="8451850" cy="5189537"/>
          </a:xfrm>
        </p:spPr>
        <p:txBody>
          <a:bodyPr/>
          <a:lstStyle/>
          <a:p>
            <a:pPr>
              <a:lnSpc>
                <a:spcPct val="80000"/>
              </a:lnSpc>
            </a:pPr>
            <a:r>
              <a:rPr lang="en-US" sz="2800">
                <a:uFillTx/>
              </a:rPr>
              <a:t>Graphical notation for (conditional) independence</a:t>
            </a:r>
          </a:p>
          <a:p>
            <a:pPr lvl="1">
              <a:lnSpc>
                <a:spcPct val="80000"/>
              </a:lnSpc>
            </a:pPr>
            <a:r>
              <a:rPr lang="en-US" sz="2400">
                <a:uFillTx/>
              </a:rPr>
              <a:t>Compact specification of full joint probability distribution</a:t>
            </a:r>
          </a:p>
          <a:p>
            <a:pPr lvl="1">
              <a:lnSpc>
                <a:spcPct val="80000"/>
              </a:lnSpc>
            </a:pPr>
            <a:r>
              <a:rPr lang="en-US" sz="2400">
                <a:uFillTx/>
              </a:rPr>
              <a:t>Also called </a:t>
            </a:r>
            <a:r>
              <a:rPr lang="en-US" sz="2400" i="1">
                <a:uFillTx/>
              </a:rPr>
              <a:t>belief networks</a:t>
            </a:r>
            <a:r>
              <a:rPr lang="en-US" sz="2400">
                <a:uFillTx/>
              </a:rPr>
              <a:t>, </a:t>
            </a:r>
            <a:r>
              <a:rPr lang="en-US" sz="2400" i="1">
                <a:uFillTx/>
              </a:rPr>
              <a:t>probabilistic networks</a:t>
            </a:r>
            <a:r>
              <a:rPr lang="en-US" sz="2400">
                <a:uFillTx/>
              </a:rPr>
              <a:t>, </a:t>
            </a:r>
            <a:r>
              <a:rPr lang="en-US" sz="2400" i="1">
                <a:uFillTx/>
              </a:rPr>
              <a:t>directed graphical models</a:t>
            </a:r>
            <a:r>
              <a:rPr lang="en-US" sz="2400">
                <a:uFillTx/>
              </a:rPr>
              <a:t>, </a:t>
            </a:r>
            <a:r>
              <a:rPr lang="en-US" sz="2400" i="1">
                <a:uFillTx/>
              </a:rPr>
              <a:t>causal networks</a:t>
            </a:r>
            <a:r>
              <a:rPr lang="en-US" sz="2400">
                <a:uFillTx/>
              </a:rPr>
              <a:t> (especially when used without probabilities) and </a:t>
            </a:r>
            <a:r>
              <a:rPr lang="en-US" sz="2400" i="1">
                <a:uFillTx/>
              </a:rPr>
              <a:t>knowledge maps</a:t>
            </a:r>
            <a:endParaRPr lang="en-US" sz="2400">
              <a:uFillTx/>
            </a:endParaRPr>
          </a:p>
        </p:txBody>
      </p:sp>
      <p:pic>
        <p:nvPicPr>
          <p:cNvPr id="1536041" name="Picture 41" descr="Picture 1"/>
          <p:cNvPicPr>
            <a:picLocks noChangeAspect="1" noChangeArrowheads="1"/>
          </p:cNvPicPr>
          <p:nvPr/>
        </p:nvPicPr>
        <p:blipFill>
          <a:blip r:embed="rId3"/>
          <a:srcRect/>
          <a:stretch>
            <a:fillRect/>
          </a:stretch>
        </p:blipFill>
        <p:spPr bwMode="auto">
          <a:xfrm flipH="1" flipV="1">
            <a:off x="1206500" y="3403111"/>
            <a:ext cx="6464300" cy="3307283"/>
          </a:xfrm>
          <a:prstGeom prst="rect">
            <a:avLst/>
          </a:prstGeom>
          <a:noFill/>
        </p:spPr>
      </p:pic>
      <p:pic>
        <p:nvPicPr>
          <p:cNvPr id="6" name="Picture 5" descr="opel_insignia_concept_car,_2003.jpg"/>
          <p:cNvPicPr>
            <a:picLocks noChangeAspect="1"/>
          </p:cNvPicPr>
          <p:nvPr/>
        </p:nvPicPr>
        <p:blipFill>
          <a:blip r:embed="rId4"/>
          <a:stretch>
            <a:fillRect/>
          </a:stretch>
        </p:blipFill>
        <p:spPr>
          <a:xfrm>
            <a:off x="7179432" y="3403111"/>
            <a:ext cx="1620761" cy="1215571"/>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 name="Slide Number Placeholder 5"/>
          <p:cNvSpPr>
            <a:spLocks noGrp="1"/>
          </p:cNvSpPr>
          <p:nvPr>
            <p:ph type="sldNum" sz="quarter" idx="12"/>
          </p:nvPr>
        </p:nvSpPr>
        <p:spPr/>
        <p:txBody>
          <a:bodyPr/>
          <a:lstStyle/>
          <a:p>
            <a:fld id="{C241F69F-573D-0041-BC60-09DC2EE3DE20}" type="slidenum">
              <a:rPr lang="en-US">
                <a:uFillTx/>
              </a:rPr>
              <a:pPr/>
              <a:t>58</a:t>
            </a:fld>
            <a:endParaRPr lang="en-US">
              <a:uFillTx/>
            </a:endParaRPr>
          </a:p>
        </p:txBody>
      </p:sp>
      <p:sp>
        <p:nvSpPr>
          <p:cNvPr id="1565698" name="Rectangle 2"/>
          <p:cNvSpPr>
            <a:spLocks noGrp="1" noChangeArrowheads="1"/>
          </p:cNvSpPr>
          <p:nvPr>
            <p:ph type="title"/>
          </p:nvPr>
        </p:nvSpPr>
        <p:spPr>
          <a:xfrm>
            <a:off x="773566" y="180749"/>
            <a:ext cx="7772400" cy="1143000"/>
          </a:xfrm>
        </p:spPr>
        <p:txBody>
          <a:bodyPr/>
          <a:lstStyle/>
          <a:p>
            <a:r>
              <a:rPr lang="en-US">
                <a:uFillTx/>
              </a:rPr>
              <a:t>Syntax</a:t>
            </a:r>
          </a:p>
        </p:txBody>
      </p:sp>
      <p:sp>
        <p:nvSpPr>
          <p:cNvPr id="1565699" name="Rectangle 3"/>
          <p:cNvSpPr>
            <a:spLocks noGrp="1" noChangeArrowheads="1"/>
          </p:cNvSpPr>
          <p:nvPr>
            <p:ph type="body" idx="1"/>
          </p:nvPr>
        </p:nvSpPr>
        <p:spPr>
          <a:xfrm>
            <a:off x="226332" y="1311729"/>
            <a:ext cx="8702675" cy="3006725"/>
          </a:xfrm>
        </p:spPr>
        <p:txBody>
          <a:bodyPr/>
          <a:lstStyle/>
          <a:p>
            <a:pPr>
              <a:lnSpc>
                <a:spcPct val="80000"/>
              </a:lnSpc>
            </a:pPr>
            <a:r>
              <a:rPr lang="en-US" sz="2400">
                <a:uFillTx/>
              </a:rPr>
              <a:t>A set of nodes, one per variable</a:t>
            </a:r>
          </a:p>
          <a:p>
            <a:pPr>
              <a:lnSpc>
                <a:spcPct val="80000"/>
              </a:lnSpc>
            </a:pPr>
            <a:r>
              <a:rPr lang="en-US" sz="2400">
                <a:uFillTx/>
              </a:rPr>
              <a:t>Links between nodes encoding </a:t>
            </a:r>
            <a:r>
              <a:rPr lang="en-US" sz="2400" i="1">
                <a:uFillTx/>
              </a:rPr>
              <a:t>direct influences</a:t>
            </a:r>
            <a:endParaRPr lang="en-US" sz="2400">
              <a:uFillTx/>
            </a:endParaRPr>
          </a:p>
          <a:p>
            <a:pPr lvl="1">
              <a:lnSpc>
                <a:spcPct val="80000"/>
              </a:lnSpc>
            </a:pPr>
            <a:r>
              <a:rPr lang="en-US" sz="2000">
                <a:uFillTx/>
              </a:rPr>
              <a:t>Yielding a directed, acyclic graph</a:t>
            </a:r>
          </a:p>
          <a:p>
            <a:pPr>
              <a:lnSpc>
                <a:spcPct val="80000"/>
              </a:lnSpc>
            </a:pPr>
            <a:r>
              <a:rPr lang="en-US" sz="2400">
                <a:uFillTx/>
              </a:rPr>
              <a:t>A conditional distribution for each node given its parents:</a:t>
            </a:r>
          </a:p>
          <a:p>
            <a:pPr lvl="1">
              <a:lnSpc>
                <a:spcPct val="80000"/>
              </a:lnSpc>
              <a:buFont typeface="Wingdings" charset="2"/>
              <a:buNone/>
            </a:pPr>
            <a:r>
              <a:rPr lang="en-US" sz="2000" b="1">
                <a:uFillTx/>
              </a:rPr>
              <a:t>P </a:t>
            </a:r>
            <a:r>
              <a:rPr lang="en-US" sz="2000">
                <a:uFillTx/>
              </a:rPr>
              <a:t>(</a:t>
            </a:r>
            <a:r>
              <a:rPr lang="en-US" sz="2000" i="1">
                <a:uFillTx/>
              </a:rPr>
              <a:t>X</a:t>
            </a:r>
            <a:r>
              <a:rPr lang="en-US" sz="2000" i="1" baseline="-25000">
                <a:uFillTx/>
              </a:rPr>
              <a:t>i</a:t>
            </a:r>
            <a:r>
              <a:rPr lang="en-US" sz="2000" baseline="-25000">
                <a:uFillTx/>
              </a:rPr>
              <a:t> </a:t>
            </a:r>
            <a:r>
              <a:rPr lang="en-US" sz="2000">
                <a:uFillTx/>
              </a:rPr>
              <a:t>| </a:t>
            </a:r>
            <a:r>
              <a:rPr lang="en-US" sz="2000" err="1">
                <a:uFillTx/>
              </a:rPr>
              <a:t>Parents(</a:t>
            </a:r>
            <a:r>
              <a:rPr lang="en-US" sz="2000" i="1" err="1">
                <a:uFillTx/>
              </a:rPr>
              <a:t>X</a:t>
            </a:r>
            <a:r>
              <a:rPr lang="en-US" sz="2000" i="1" baseline="-25000" err="1">
                <a:uFillTx/>
              </a:rPr>
              <a:t>i</a:t>
            </a:r>
            <a:r>
              <a:rPr lang="en-US" sz="2000">
                <a:uFillTx/>
              </a:rPr>
              <a:t>))</a:t>
            </a:r>
          </a:p>
          <a:p>
            <a:pPr lvl="1">
              <a:lnSpc>
                <a:spcPct val="80000"/>
              </a:lnSpc>
            </a:pPr>
            <a:r>
              <a:rPr lang="en-US" sz="2000">
                <a:uFillTx/>
              </a:rPr>
              <a:t>In simplest case, represented as a </a:t>
            </a:r>
            <a:r>
              <a:rPr lang="en-US" sz="2000" i="1">
                <a:uFillTx/>
              </a:rPr>
              <a:t>conditional probability table</a:t>
            </a:r>
            <a:r>
              <a:rPr lang="en-US" sz="2000">
                <a:uFillTx/>
              </a:rPr>
              <a:t> (CPT)</a:t>
            </a:r>
          </a:p>
          <a:p>
            <a:pPr lvl="2">
              <a:lnSpc>
                <a:spcPct val="80000"/>
              </a:lnSpc>
            </a:pPr>
            <a:r>
              <a:rPr lang="en-US" sz="1800">
                <a:uFillTx/>
              </a:rPr>
              <a:t> Provides distribution over </a:t>
            </a:r>
            <a:r>
              <a:rPr lang="en-US" sz="1800" i="1">
                <a:uFillTx/>
              </a:rPr>
              <a:t>X</a:t>
            </a:r>
            <a:r>
              <a:rPr lang="en-US" sz="1800" i="1" baseline="-25000">
                <a:uFillTx/>
              </a:rPr>
              <a:t>i</a:t>
            </a:r>
            <a:r>
              <a:rPr lang="en-US" sz="1800">
                <a:uFillTx/>
              </a:rPr>
              <a:t> for each combination of parent values</a:t>
            </a:r>
          </a:p>
          <a:p>
            <a:pPr lvl="1">
              <a:lnSpc>
                <a:spcPct val="80000"/>
              </a:lnSpc>
            </a:pPr>
            <a:r>
              <a:rPr lang="en-US" sz="2000">
                <a:uFillTx/>
              </a:rPr>
              <a:t>Reduces to </a:t>
            </a:r>
            <a:r>
              <a:rPr lang="en-US" sz="2000" i="1">
                <a:uFillTx/>
              </a:rPr>
              <a:t>prior probabilities</a:t>
            </a:r>
            <a:r>
              <a:rPr lang="en-US" sz="2000">
                <a:uFillTx/>
              </a:rPr>
              <a:t> for nodes with no parents</a:t>
            </a:r>
          </a:p>
        </p:txBody>
      </p:sp>
      <p:grpSp>
        <p:nvGrpSpPr>
          <p:cNvPr id="1565700" name="Group 4"/>
          <p:cNvGrpSpPr/>
          <p:nvPr/>
        </p:nvGrpSpPr>
        <p:grpSpPr>
          <a:xfrm>
            <a:off x="806450" y="4867275"/>
            <a:ext cx="2611438" cy="1166813"/>
            <a:chOff x="3727" y="1198"/>
            <a:chExt cx="1645" cy="735"/>
          </a:xfrm>
        </p:grpSpPr>
        <p:sp>
          <p:nvSpPr>
            <p:cNvPr id="1565701" name="AutoShape 5"/>
            <p:cNvSpPr>
              <a:spLocks noChangeArrowheads="1"/>
            </p:cNvSpPr>
            <p:nvPr/>
          </p:nvSpPr>
          <p:spPr bwMode="auto">
            <a:xfrm>
              <a:off x="4651" y="1198"/>
              <a:ext cx="721" cy="280"/>
            </a:xfrm>
            <a:prstGeom prst="roundRect">
              <a:avLst>
                <a:gd name="adj" fmla="val 16667"/>
              </a:avLst>
            </a:prstGeom>
            <a:solidFill>
              <a:srgbClr val="FFFFFF"/>
            </a:solidFill>
            <a:ln w="9525">
              <a:solidFill>
                <a:schemeClr val="tx1"/>
              </a:solidFill>
              <a:round/>
            </a:ln>
          </p:spPr>
          <p:txBody>
            <a:bodyPr wrap="none" anchor="ctr">
              <a:prstTxWarp prst="textNoShape">
                <a:avLst/>
              </a:prstTxWarp>
            </a:bodyPr>
            <a:lstStyle/>
            <a:p>
              <a:pPr algn="ctr"/>
              <a:r>
                <a:rPr lang="en-US" sz="2000">
                  <a:uFillTx/>
                </a:rPr>
                <a:t>Month</a:t>
              </a:r>
            </a:p>
          </p:txBody>
        </p:sp>
        <p:sp>
          <p:nvSpPr>
            <p:cNvPr id="1565702" name="AutoShape 6"/>
            <p:cNvSpPr>
              <a:spLocks noChangeArrowheads="1"/>
            </p:cNvSpPr>
            <p:nvPr/>
          </p:nvSpPr>
          <p:spPr bwMode="auto">
            <a:xfrm>
              <a:off x="4197" y="1653"/>
              <a:ext cx="721" cy="280"/>
            </a:xfrm>
            <a:prstGeom prst="roundRect">
              <a:avLst>
                <a:gd name="adj" fmla="val 16667"/>
              </a:avLst>
            </a:prstGeom>
            <a:solidFill>
              <a:srgbClr val="FFFFFF"/>
            </a:solidFill>
            <a:ln w="9525">
              <a:solidFill>
                <a:schemeClr val="tx1"/>
              </a:solidFill>
              <a:round/>
            </a:ln>
          </p:spPr>
          <p:txBody>
            <a:bodyPr wrap="none" anchor="ctr">
              <a:prstTxWarp prst="textNoShape">
                <a:avLst/>
              </a:prstTxWarp>
            </a:bodyPr>
            <a:lstStyle/>
            <a:p>
              <a:pPr algn="ctr"/>
              <a:r>
                <a:rPr lang="en-US" sz="2000">
                  <a:uFillTx/>
                </a:rPr>
                <a:t>Weather</a:t>
              </a:r>
            </a:p>
          </p:txBody>
        </p:sp>
        <p:sp>
          <p:nvSpPr>
            <p:cNvPr id="1565703" name="AutoShape 7"/>
            <p:cNvSpPr>
              <a:spLocks noChangeArrowheads="1"/>
            </p:cNvSpPr>
            <p:nvPr/>
          </p:nvSpPr>
          <p:spPr bwMode="auto">
            <a:xfrm>
              <a:off x="3727" y="1198"/>
              <a:ext cx="721" cy="280"/>
            </a:xfrm>
            <a:prstGeom prst="roundRect">
              <a:avLst>
                <a:gd name="adj" fmla="val 16667"/>
              </a:avLst>
            </a:prstGeom>
            <a:solidFill>
              <a:srgbClr val="FFFFFF"/>
            </a:solidFill>
            <a:ln w="9525">
              <a:solidFill>
                <a:schemeClr val="tx1"/>
              </a:solidFill>
              <a:round/>
            </a:ln>
          </p:spPr>
          <p:txBody>
            <a:bodyPr wrap="none" anchor="ctr">
              <a:prstTxWarp prst="textNoShape">
                <a:avLst/>
              </a:prstTxWarp>
            </a:bodyPr>
            <a:lstStyle/>
            <a:p>
              <a:pPr algn="ctr"/>
              <a:r>
                <a:rPr lang="en-US" sz="2000">
                  <a:uFillTx/>
                </a:rPr>
                <a:t>City</a:t>
              </a:r>
            </a:p>
          </p:txBody>
        </p:sp>
      </p:grpSp>
      <p:cxnSp>
        <p:nvCxnSpPr>
          <p:cNvPr id="1565704" name="AutoShape 8"/>
          <p:cNvCxnSpPr>
            <a:stCxn id="1565703" idx="2"/>
            <a:endCxn id="1565702" idx="0"/>
          </p:cNvCxnSpPr>
          <p:nvPr/>
        </p:nvCxnSpPr>
        <p:spPr bwMode="auto">
          <a:xfrm>
            <a:off x="1379538" y="5311775"/>
            <a:ext cx="746125" cy="277813"/>
          </a:xfrm>
          <a:prstGeom prst="straightConnector1">
            <a:avLst/>
          </a:prstGeom>
          <a:noFill/>
          <a:ln w="19050">
            <a:solidFill>
              <a:schemeClr val="tx1"/>
            </a:solidFill>
            <a:round/>
            <a:tailEnd type="triangle" w="med" len="med"/>
          </a:ln>
        </p:spPr>
      </p:cxnSp>
      <p:cxnSp>
        <p:nvCxnSpPr>
          <p:cNvPr id="1565705" name="AutoShape 9"/>
          <p:cNvCxnSpPr>
            <a:stCxn id="1565701" idx="2"/>
            <a:endCxn id="1565702" idx="0"/>
          </p:cNvCxnSpPr>
          <p:nvPr/>
        </p:nvCxnSpPr>
        <p:spPr bwMode="auto">
          <a:xfrm flipH="1">
            <a:off x="2125663" y="5311775"/>
            <a:ext cx="720725" cy="277813"/>
          </a:xfrm>
          <a:prstGeom prst="straightConnector1">
            <a:avLst/>
          </a:prstGeom>
          <a:noFill/>
          <a:ln w="19050">
            <a:solidFill>
              <a:schemeClr val="tx1"/>
            </a:solidFill>
            <a:round/>
            <a:tailEnd type="triangle" w="med" len="med"/>
          </a:ln>
        </p:spPr>
      </p:cxnSp>
      <p:graphicFrame>
        <p:nvGraphicFramePr>
          <p:cNvPr id="1565743" name="Group 47"/>
          <p:cNvGraphicFramePr>
            <a:graphicFrameLocks noGrp="1"/>
          </p:cNvGraphicFramePr>
          <p:nvPr/>
        </p:nvGraphicFramePr>
        <p:xfrm>
          <a:off x="3773488" y="4138613"/>
          <a:ext cx="4540250" cy="2185988"/>
        </p:xfrm>
        <a:graphic>
          <a:graphicData uri="http://schemas.openxmlformats.org/drawingml/2006/table">
            <a:tbl>
              <a:tblPr/>
              <a:tblGrid>
                <a:gridCol w="1470025">
                  <a:extLst>
                    <a:ext uri="{9D8B030D-6E8A-4147-A177-3AD203B41FA5}">
                      <a16:colId xmlns:a16="http://schemas.microsoft.com/office/drawing/2014/main" xmlns="" val="20000"/>
                    </a:ext>
                  </a:extLst>
                </a:gridCol>
                <a:gridCol w="1166812">
                  <a:extLst>
                    <a:ext uri="{9D8B030D-6E8A-4147-A177-3AD203B41FA5}">
                      <a16:colId xmlns:a16="http://schemas.microsoft.com/office/drawing/2014/main" xmlns="" val="20001"/>
                    </a:ext>
                  </a:extLst>
                </a:gridCol>
                <a:gridCol w="950913">
                  <a:extLst>
                    <a:ext uri="{9D8B030D-6E8A-4147-A177-3AD203B41FA5}">
                      <a16:colId xmlns:a16="http://schemas.microsoft.com/office/drawing/2014/main" xmlns="" val="20002"/>
                    </a:ext>
                  </a:extLst>
                </a:gridCol>
                <a:gridCol w="952500">
                  <a:extLst>
                    <a:ext uri="{9D8B030D-6E8A-4147-A177-3AD203B41FA5}">
                      <a16:colId xmlns:a16="http://schemas.microsoft.com/office/drawing/2014/main" xmlns="" val="20003"/>
                    </a:ext>
                  </a:extLst>
                </a:gridCol>
              </a:tblGrid>
              <a:tr h="546100">
                <a:tc>
                  <a:txBody>
                    <a:bodyPr/>
                    <a:lstStyle/>
                    <a:p>
                      <a:pPr marL="0" marR="0" lvl="0" indent="0" algn="ctr" defTabSz="914400" rtl="0" eaLnBrk="1" fontAlgn="base" latinLnBrk="0" hangingPunct="1">
                        <a:lnSpc>
                          <a:spcPct val="100000"/>
                        </a:lnSpc>
                        <a:spcBef>
                          <a:spcPct val="20000"/>
                        </a:spcBef>
                        <a:spcAft>
                          <a:spcPct val="0"/>
                        </a:spcAft>
                        <a:buClr>
                          <a:srgbClr val="3C0000"/>
                        </a:buClr>
                        <a:buFont typeface="Wingdings" charset="2"/>
                        <a:buNone/>
                      </a:pPr>
                      <a:r>
                        <a:rPr kumimoji="1" lang="en-US" sz="1800" b="1" i="0" u="none" strike="noStrike" cap="none" normalizeH="0" baseline="0">
                          <a:ln>
                            <a:noFill/>
                          </a:ln>
                          <a:solidFill>
                            <a:schemeClr val="tx1"/>
                          </a:solidFill>
                          <a:effectLst/>
                          <a:uFillTx/>
                          <a:latin typeface="Arial" charset="0"/>
                          <a:ea typeface="ＭＳ Ｐゴシック" charset="-128"/>
                          <a:cs typeface="ＭＳ Ｐゴシック" charset="-128"/>
                        </a:rPr>
                        <a:t>City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3C0000"/>
                        </a:buClr>
                        <a:buFont typeface="Wingdings" charset="2"/>
                        <a:buNone/>
                      </a:pPr>
                      <a:r>
                        <a:rPr kumimoji="1" lang="en-US" sz="1800" b="1" i="0" u="none" strike="noStrike" cap="none" normalizeH="0" baseline="0">
                          <a:ln>
                            <a:noFill/>
                          </a:ln>
                          <a:solidFill>
                            <a:schemeClr val="tx1"/>
                          </a:solidFill>
                          <a:effectLst/>
                          <a:uFillTx/>
                          <a:latin typeface="Arial" charset="0"/>
                          <a:ea typeface="ＭＳ Ｐゴシック" charset="-128"/>
                          <a:cs typeface="ＭＳ Ｐゴシック" charset="-128"/>
                        </a:rPr>
                        <a:t>Month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3C0000"/>
                        </a:buClr>
                        <a:buFont typeface="Wingdings" charset="2"/>
                        <a:buNone/>
                      </a:pPr>
                      <a:r>
                        <a:rPr kumimoji="1" lang="en-US" sz="1800" b="1" i="0" u="none" strike="noStrike" cap="none" normalizeH="0" baseline="0">
                          <a:ln>
                            <a:noFill/>
                          </a:ln>
                          <a:solidFill>
                            <a:schemeClr val="tx1"/>
                          </a:solidFill>
                          <a:effectLst/>
                          <a:uFillTx/>
                          <a:latin typeface="Arial" charset="0"/>
                          <a:ea typeface="ＭＳ Ｐゴシック" charset="-128"/>
                          <a:cs typeface="ＭＳ Ｐゴシック" charset="-128"/>
                        </a:rPr>
                        <a:t>sunny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3C0000"/>
                        </a:buClr>
                        <a:buFont typeface="Wingdings" charset="2"/>
                        <a:buNone/>
                      </a:pPr>
                      <a:r>
                        <a:rPr kumimoji="1" lang="en-US" sz="1800" b="1" i="0" u="none" strike="noStrike" cap="none" normalizeH="0" baseline="0">
                          <a:ln>
                            <a:noFill/>
                          </a:ln>
                          <a:solidFill>
                            <a:schemeClr val="tx1"/>
                          </a:solidFill>
                          <a:effectLst/>
                          <a:uFillTx/>
                          <a:latin typeface="Arial" charset="0"/>
                          <a:ea typeface="ＭＳ Ｐゴシック" charset="-128"/>
                          <a:cs typeface="ＭＳ Ｐゴシック" charset="-128"/>
                        </a:rPr>
                        <a:t>rainy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10000"/>
                  </a:ext>
                </a:extLst>
              </a:tr>
              <a:tr h="547688">
                <a:tc>
                  <a:txBody>
                    <a:bodyPr/>
                    <a:lstStyle/>
                    <a:p>
                      <a:pPr marL="0" marR="0" lvl="0" indent="0" algn="l" defTabSz="914400" rtl="0" eaLnBrk="1" fontAlgn="base" latinLnBrk="0" hangingPunct="1">
                        <a:lnSpc>
                          <a:spcPct val="100000"/>
                        </a:lnSpc>
                        <a:spcBef>
                          <a:spcPct val="20000"/>
                        </a:spcBef>
                        <a:spcAft>
                          <a:spcPct val="0"/>
                        </a:spcAft>
                        <a:buClr>
                          <a:srgbClr val="3C0000"/>
                        </a:buClr>
                        <a:buFont typeface="Wingdings" charset="2"/>
                        <a:buNone/>
                      </a:pPr>
                      <a:r>
                        <a:rPr kumimoji="1" lang="en-US" sz="1800" b="0" i="0" u="none" strike="noStrike" cap="none" normalizeH="0" baseline="0">
                          <a:ln>
                            <a:noFill/>
                          </a:ln>
                          <a:solidFill>
                            <a:schemeClr val="tx1"/>
                          </a:solidFill>
                          <a:effectLst/>
                          <a:uFillTx/>
                          <a:latin typeface="Arial" charset="0"/>
                          <a:ea typeface="ＭＳ Ｐゴシック" charset="-128"/>
                          <a:cs typeface="ＭＳ Ｐゴシック" charset="-128"/>
                        </a:rPr>
                        <a:t>Pittsburgh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3C0000"/>
                        </a:buClr>
                        <a:buFont typeface="Wingdings" charset="2"/>
                        <a:buNone/>
                      </a:pPr>
                      <a:r>
                        <a:rPr kumimoji="1" lang="en-US" sz="1800" b="0" i="0" u="none" strike="noStrike" cap="none" normalizeH="0" baseline="0">
                          <a:ln>
                            <a:noFill/>
                          </a:ln>
                          <a:solidFill>
                            <a:schemeClr val="tx1"/>
                          </a:solidFill>
                          <a:effectLst/>
                          <a:uFillTx/>
                          <a:latin typeface="Arial" charset="0"/>
                          <a:ea typeface="ＭＳ Ｐゴシック" charset="-128"/>
                          <a:cs typeface="ＭＳ Ｐゴシック" charset="-128"/>
                        </a:rPr>
                        <a:t>January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20000"/>
                        </a:spcBef>
                        <a:spcAft>
                          <a:spcPct val="0"/>
                        </a:spcAft>
                        <a:buClr>
                          <a:srgbClr val="3C0000"/>
                        </a:buClr>
                        <a:buFont typeface="Wingdings" charset="2"/>
                        <a:buNone/>
                      </a:pPr>
                      <a:r>
                        <a:rPr kumimoji="1" lang="en-US" sz="1800" b="0" i="0" u="none" strike="noStrike" cap="none" normalizeH="0" baseline="0">
                          <a:ln>
                            <a:noFill/>
                          </a:ln>
                          <a:solidFill>
                            <a:schemeClr val="tx1"/>
                          </a:solidFill>
                          <a:effectLst/>
                          <a:uFillTx/>
                          <a:latin typeface="Arial" charset="0"/>
                          <a:ea typeface="ＭＳ Ｐゴシック" charset="-128"/>
                          <a:cs typeface="ＭＳ Ｐゴシック" charset="-128"/>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20000"/>
                        </a:spcBef>
                        <a:spcAft>
                          <a:spcPct val="0"/>
                        </a:spcAft>
                        <a:buClr>
                          <a:srgbClr val="3C0000"/>
                        </a:buClr>
                        <a:buFont typeface="Wingdings" charset="2"/>
                        <a:buNone/>
                      </a:pPr>
                      <a:r>
                        <a:rPr kumimoji="1" lang="en-US" sz="1800" b="0" i="0" u="none" strike="noStrike" cap="none" normalizeH="0" baseline="0">
                          <a:ln>
                            <a:noFill/>
                          </a:ln>
                          <a:solidFill>
                            <a:schemeClr val="tx1"/>
                          </a:solidFill>
                          <a:effectLst/>
                          <a:uFillTx/>
                          <a:latin typeface="Arial" charset="0"/>
                          <a:ea typeface="ＭＳ Ｐゴシック" charset="-128"/>
                          <a:cs typeface="ＭＳ Ｐゴシック" charset="-128"/>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10001"/>
                  </a:ext>
                </a:extLst>
              </a:tr>
              <a:tr h="546100">
                <a:tc>
                  <a:txBody>
                    <a:bodyPr/>
                    <a:lstStyle/>
                    <a:p>
                      <a:pPr marL="0" marR="0" lvl="0" indent="0" algn="l" defTabSz="914400" rtl="0" eaLnBrk="1" fontAlgn="base" latinLnBrk="0" hangingPunct="1">
                        <a:lnSpc>
                          <a:spcPct val="100000"/>
                        </a:lnSpc>
                        <a:spcBef>
                          <a:spcPct val="20000"/>
                        </a:spcBef>
                        <a:spcAft>
                          <a:spcPct val="0"/>
                        </a:spcAft>
                        <a:buClr>
                          <a:srgbClr val="3C0000"/>
                        </a:buClr>
                        <a:buFont typeface="Wingdings" charset="2"/>
                        <a:buNone/>
                      </a:pPr>
                      <a:r>
                        <a:rPr kumimoji="1" lang="en-US" sz="1800" b="0" i="0" u="none" strike="noStrike" cap="none" normalizeH="0" baseline="0">
                          <a:ln>
                            <a:noFill/>
                          </a:ln>
                          <a:solidFill>
                            <a:schemeClr val="tx1"/>
                          </a:solidFill>
                          <a:effectLst/>
                          <a:uFillTx/>
                          <a:latin typeface="Arial" charset="0"/>
                          <a:ea typeface="ＭＳ Ｐゴシック" charset="-128"/>
                          <a:cs typeface="ＭＳ Ｐゴシック" charset="-128"/>
                        </a:rPr>
                        <a:t>Pittsburgh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3C0000"/>
                        </a:buClr>
                        <a:buFont typeface="Wingdings" charset="2"/>
                        <a:buNone/>
                      </a:pPr>
                      <a:r>
                        <a:rPr kumimoji="1" lang="en-US" sz="1800" b="0" i="0" u="none" strike="noStrike" cap="none" normalizeH="0" baseline="0">
                          <a:ln>
                            <a:noFill/>
                          </a:ln>
                          <a:solidFill>
                            <a:schemeClr val="tx1"/>
                          </a:solidFill>
                          <a:effectLst/>
                          <a:uFillTx/>
                          <a:latin typeface="Arial" charset="0"/>
                          <a:ea typeface="ＭＳ Ｐゴシック" charset="-128"/>
                          <a:cs typeface="ＭＳ Ｐゴシック" charset="-128"/>
                        </a:rPr>
                        <a:t>February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20000"/>
                        </a:spcBef>
                        <a:spcAft>
                          <a:spcPct val="0"/>
                        </a:spcAft>
                        <a:buClr>
                          <a:srgbClr val="3C0000"/>
                        </a:buClr>
                        <a:buFont typeface="Wingdings" charset="2"/>
                        <a:buNone/>
                      </a:pPr>
                      <a:r>
                        <a:rPr kumimoji="1" lang="en-US" sz="1800" b="0" i="0" u="none" strike="noStrike" cap="none" normalizeH="0" baseline="0">
                          <a:ln>
                            <a:noFill/>
                          </a:ln>
                          <a:solidFill>
                            <a:schemeClr val="tx1"/>
                          </a:solidFill>
                          <a:effectLst/>
                          <a:uFillTx/>
                          <a:latin typeface="Arial" charset="0"/>
                          <a:ea typeface="ＭＳ Ｐゴシック" charset="-128"/>
                          <a:cs typeface="ＭＳ Ｐゴシック" charset="-128"/>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20000"/>
                        </a:spcBef>
                        <a:spcAft>
                          <a:spcPct val="0"/>
                        </a:spcAft>
                        <a:buClr>
                          <a:srgbClr val="3C0000"/>
                        </a:buClr>
                        <a:buFont typeface="Wingdings" charset="2"/>
                        <a:buNone/>
                      </a:pPr>
                      <a:r>
                        <a:rPr kumimoji="1" lang="en-US" sz="1800" b="0" i="0" u="none" strike="noStrike" cap="none" normalizeH="0" baseline="0">
                          <a:ln>
                            <a:noFill/>
                          </a:ln>
                          <a:solidFill>
                            <a:schemeClr val="tx1"/>
                          </a:solidFill>
                          <a:effectLst/>
                          <a:uFillTx/>
                          <a:latin typeface="Arial" charset="0"/>
                          <a:ea typeface="ＭＳ Ｐゴシック" charset="-128"/>
                          <a:cs typeface="ＭＳ Ｐゴシック" charset="-128"/>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10002"/>
                  </a:ext>
                </a:extLst>
              </a:tr>
              <a:tr h="546100">
                <a:tc>
                  <a:txBody>
                    <a:bodyPr/>
                    <a:lstStyle/>
                    <a:p>
                      <a:pPr marL="0" marR="0" lvl="0" indent="0" algn="l" defTabSz="914400" rtl="0" eaLnBrk="1" fontAlgn="base" latinLnBrk="0" hangingPunct="1">
                        <a:lnSpc>
                          <a:spcPct val="100000"/>
                        </a:lnSpc>
                        <a:spcBef>
                          <a:spcPct val="20000"/>
                        </a:spcBef>
                        <a:spcAft>
                          <a:spcPct val="0"/>
                        </a:spcAft>
                        <a:buClr>
                          <a:srgbClr val="3C0000"/>
                        </a:buClr>
                        <a:buFont typeface="Wingdings" charset="2"/>
                        <a:buNone/>
                      </a:pPr>
                      <a:r>
                        <a:rPr kumimoji="1" lang="en-US" sz="1800" b="0" i="0" u="none" strike="noStrike" cap="none" normalizeH="0" baseline="0">
                          <a:ln>
                            <a:noFill/>
                          </a:ln>
                          <a:solidFill>
                            <a:schemeClr val="tx1"/>
                          </a:solidFill>
                          <a:effectLst/>
                          <a:uFillTx/>
                          <a:latin typeface="Arial" charset="0"/>
                          <a:ea typeface="ＭＳ Ｐゴシック" charset="-128"/>
                          <a:cs typeface="ＭＳ Ｐゴシック" charset="-128"/>
                        </a:rPr>
                        <a:t>Los Angeles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3C0000"/>
                        </a:buClr>
                        <a:buFont typeface="Wingdings" charset="2"/>
                        <a:buNone/>
                      </a:pPr>
                      <a:r>
                        <a:rPr kumimoji="1" lang="en-US" sz="1800" b="0" i="0" u="none" strike="noStrike" cap="none" normalizeH="0" baseline="0">
                          <a:ln>
                            <a:noFill/>
                          </a:ln>
                          <a:solidFill>
                            <a:schemeClr val="tx1"/>
                          </a:solidFill>
                          <a:effectLst/>
                          <a:uFillTx/>
                          <a:latin typeface="Arial" charset="0"/>
                          <a:ea typeface="ＭＳ Ｐゴシック" charset="-128"/>
                          <a:cs typeface="ＭＳ Ｐゴシック" charset="-128"/>
                        </a:rPr>
                        <a:t>January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20000"/>
                        </a:spcBef>
                        <a:spcAft>
                          <a:spcPct val="0"/>
                        </a:spcAft>
                        <a:buClr>
                          <a:srgbClr val="3C0000"/>
                        </a:buClr>
                        <a:buFont typeface="Wingdings" charset="2"/>
                        <a:buNone/>
                      </a:pPr>
                      <a:r>
                        <a:rPr kumimoji="1" lang="en-US" sz="1800" b="0" i="0" u="none" strike="noStrike" cap="none" normalizeH="0" baseline="0">
                          <a:ln>
                            <a:noFill/>
                          </a:ln>
                          <a:solidFill>
                            <a:schemeClr val="tx1"/>
                          </a:solidFill>
                          <a:effectLst/>
                          <a:uFillTx/>
                          <a:latin typeface="Arial" charset="0"/>
                          <a:ea typeface="ＭＳ Ｐゴシック" charset="-128"/>
                          <a:cs typeface="ＭＳ Ｐゴシック" charset="-128"/>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20000"/>
                        </a:spcBef>
                        <a:spcAft>
                          <a:spcPct val="0"/>
                        </a:spcAft>
                        <a:buClr>
                          <a:srgbClr val="3C0000"/>
                        </a:buClr>
                        <a:buFont typeface="Wingdings" charset="2"/>
                        <a:buNone/>
                      </a:pPr>
                      <a:r>
                        <a:rPr kumimoji="1" lang="en-US" sz="1800" b="0" i="0" u="none" strike="noStrike" cap="none" normalizeH="0" baseline="0">
                          <a:ln>
                            <a:noFill/>
                          </a:ln>
                          <a:solidFill>
                            <a:schemeClr val="tx1"/>
                          </a:solidFill>
                          <a:effectLst/>
                          <a:uFillTx/>
                          <a:latin typeface="Arial" charset="0"/>
                          <a:ea typeface="ＭＳ Ｐゴシック" charset="-128"/>
                          <a:cs typeface="ＭＳ Ｐゴシック" charset="-128"/>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10003"/>
                  </a:ext>
                </a:extLst>
              </a:tr>
            </a:tbl>
          </a:graphicData>
        </a:graphic>
      </p:graphicFrame>
      <p:sp>
        <p:nvSpPr>
          <p:cNvPr id="1565724" name="Text Box 28"/>
          <p:cNvSpPr txBox="1">
            <a:spLocks noChangeArrowheads="1"/>
          </p:cNvSpPr>
          <p:nvPr/>
        </p:nvSpPr>
        <p:spPr bwMode="auto">
          <a:xfrm>
            <a:off x="8361363" y="4873625"/>
            <a:ext cx="590550" cy="579438"/>
          </a:xfrm>
          <a:prstGeom prst="rect">
            <a:avLst/>
          </a:prstGeom>
          <a:noFill/>
          <a:ln w="9525">
            <a:noFill/>
            <a:miter lim="800000"/>
          </a:ln>
        </p:spPr>
        <p:txBody>
          <a:bodyPr wrap="none">
            <a:prstTxWarp prst="textNoShape">
              <a:avLst/>
            </a:prstTxWarp>
            <a:spAutoFit/>
          </a:bodyPr>
          <a:lstStyle/>
          <a:p>
            <a:r>
              <a:rPr lang="en-US">
                <a:uFillTx/>
              </a:rPr>
              <a:t>…</a:t>
            </a:r>
          </a:p>
        </p:txBody>
      </p:sp>
      <p:sp>
        <p:nvSpPr>
          <p:cNvPr id="1565725" name="Text Box 29"/>
          <p:cNvSpPr txBox="1">
            <a:spLocks noChangeArrowheads="1"/>
          </p:cNvSpPr>
          <p:nvPr/>
        </p:nvSpPr>
        <p:spPr bwMode="auto">
          <a:xfrm>
            <a:off x="6099175" y="6267450"/>
            <a:ext cx="273050" cy="530225"/>
          </a:xfrm>
          <a:prstGeom prst="rect">
            <a:avLst/>
          </a:prstGeom>
          <a:noFill/>
          <a:ln w="9525">
            <a:noFill/>
            <a:miter lim="800000"/>
          </a:ln>
        </p:spPr>
        <p:txBody>
          <a:bodyPr>
            <a:prstTxWarp prst="textNoShape">
              <a:avLst/>
            </a:prstTxWarp>
            <a:spAutoFit/>
          </a:bodyPr>
          <a:lstStyle/>
          <a:p>
            <a:pPr>
              <a:lnSpc>
                <a:spcPct val="30000"/>
              </a:lnSpc>
            </a:pPr>
            <a:r>
              <a:rPr lang="en-US">
                <a:uFillTx/>
              </a:rPr>
              <a:t>.</a:t>
            </a:r>
          </a:p>
          <a:p>
            <a:pPr>
              <a:lnSpc>
                <a:spcPct val="30000"/>
              </a:lnSpc>
            </a:pPr>
            <a:r>
              <a:rPr lang="en-US">
                <a:uFillTx/>
              </a:rPr>
              <a:t>.</a:t>
            </a:r>
          </a:p>
          <a:p>
            <a:pPr>
              <a:lnSpc>
                <a:spcPct val="30000"/>
              </a:lnSpc>
            </a:pPr>
            <a:r>
              <a:rPr lang="en-US">
                <a:uFillTx/>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65699">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156570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565699">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565699">
                                            <p:txEl>
                                              <p:pRg st="2" end="2"/>
                                            </p:txEl>
                                          </p:spTgt>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499"/>
                                          </p:stCondLst>
                                        </p:cTn>
                                        <p:tgtEl>
                                          <p:spTgt spid="1565705"/>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499"/>
                                          </p:stCondLst>
                                        </p:cTn>
                                        <p:tgtEl>
                                          <p:spTgt spid="156570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565699">
                                            <p:txEl>
                                              <p:pRg st="3" end="3"/>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499"/>
                                          </p:stCondLst>
                                        </p:cTn>
                                        <p:tgtEl>
                                          <p:spTgt spid="1565699">
                                            <p:txEl>
                                              <p:pRg st="4" end="4"/>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499"/>
                                          </p:stCondLst>
                                        </p:cTn>
                                        <p:tgtEl>
                                          <p:spTgt spid="1565699">
                                            <p:txEl>
                                              <p:pRg st="5" end="5"/>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499"/>
                                          </p:stCondLst>
                                        </p:cTn>
                                        <p:tgtEl>
                                          <p:spTgt spid="1565699">
                                            <p:txEl>
                                              <p:pRg st="6" end="6"/>
                                            </p:txEl>
                                          </p:spTgt>
                                        </p:tgtEl>
                                        <p:attrNameLst>
                                          <p:attrName>style.visibility</p:attrName>
                                        </p:attrNameLst>
                                      </p:cBhvr>
                                      <p:to>
                                        <p:strVal val="visible"/>
                                      </p:to>
                                    </p:se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499"/>
                                          </p:stCondLst>
                                        </p:cTn>
                                        <p:tgtEl>
                                          <p:spTgt spid="1565743"/>
                                        </p:tgtEl>
                                        <p:attrNameLst>
                                          <p:attrName>style.visibility</p:attrName>
                                        </p:attrNameLst>
                                      </p:cBhvr>
                                      <p:to>
                                        <p:strVal val="visible"/>
                                      </p:to>
                                    </p:set>
                                  </p:childTnLst>
                                </p:cTn>
                              </p:par>
                            </p:childTnLst>
                          </p:cTn>
                        </p:par>
                        <p:par>
                          <p:cTn id="35" fill="hold">
                            <p:stCondLst>
                              <p:cond delay="1000"/>
                            </p:stCondLst>
                            <p:childTnLst>
                              <p:par>
                                <p:cTn id="36" presetID="1" presetClass="entr" presetSubtype="0" fill="hold" grpId="0" nodeType="afterEffect">
                                  <p:stCondLst>
                                    <p:cond delay="0"/>
                                  </p:stCondLst>
                                  <p:childTnLst>
                                    <p:set>
                                      <p:cBhvr>
                                        <p:cTn id="37" dur="1" fill="hold">
                                          <p:stCondLst>
                                            <p:cond delay="499"/>
                                          </p:stCondLst>
                                        </p:cTn>
                                        <p:tgtEl>
                                          <p:spTgt spid="1565724"/>
                                        </p:tgtEl>
                                        <p:attrNameLst>
                                          <p:attrName>style.visibility</p:attrName>
                                        </p:attrNameLst>
                                      </p:cBhvr>
                                      <p:to>
                                        <p:strVal val="visible"/>
                                      </p:to>
                                    </p:set>
                                  </p:childTnLst>
                                </p:cTn>
                              </p:par>
                            </p:childTnLst>
                          </p:cTn>
                        </p:par>
                        <p:par>
                          <p:cTn id="38" fill="hold">
                            <p:stCondLst>
                              <p:cond delay="1500"/>
                            </p:stCondLst>
                            <p:childTnLst>
                              <p:par>
                                <p:cTn id="39" presetID="1" presetClass="entr" presetSubtype="0" fill="hold" grpId="0" nodeType="afterEffect">
                                  <p:stCondLst>
                                    <p:cond delay="0"/>
                                  </p:stCondLst>
                                  <p:childTnLst>
                                    <p:set>
                                      <p:cBhvr>
                                        <p:cTn id="40" dur="1" fill="hold">
                                          <p:stCondLst>
                                            <p:cond delay="499"/>
                                          </p:stCondLst>
                                        </p:cTn>
                                        <p:tgtEl>
                                          <p:spTgt spid="15657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5656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5699" grpId="0" build="p" autoUpdateAnimBg="0"/>
      <p:bldP spid="1565724" grpId="0" autoUpdateAnimBg="0"/>
      <p:bldP spid="1565725"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p:cNvSpPr>
            <a:spLocks noGrp="1" noChangeArrowheads="1"/>
          </p:cNvSpPr>
          <p:nvPr>
            <p:ph type="title"/>
          </p:nvPr>
        </p:nvSpPr>
        <p:spPr>
          <a:xfrm>
            <a:off x="457199" y="152718"/>
            <a:ext cx="7889457" cy="1371600"/>
          </a:xfrm>
        </p:spPr>
        <p:txBody>
          <a:bodyPr/>
          <a:lstStyle/>
          <a:p>
            <a:r>
              <a:rPr lang="en-US" dirty="0" smtClean="0">
                <a:solidFill>
                  <a:srgbClr val="345DFF"/>
                </a:solidFill>
              </a:rPr>
              <a:t>Belief (Bayesian) Networks</a:t>
            </a:r>
            <a:endParaRPr lang="en-US" dirty="0">
              <a:solidFill>
                <a:srgbClr val="345DFF"/>
              </a:solidFill>
            </a:endParaRPr>
          </a:p>
        </p:txBody>
      </p:sp>
      <p:sp>
        <p:nvSpPr>
          <p:cNvPr id="15365" name="Rectangle 5"/>
          <p:cNvSpPr>
            <a:spLocks noGrp="1" noChangeArrowheads="1"/>
          </p:cNvSpPr>
          <p:nvPr>
            <p:ph idx="1"/>
          </p:nvPr>
        </p:nvSpPr>
        <p:spPr>
          <a:xfrm>
            <a:off x="1278495" y="1600200"/>
            <a:ext cx="6980914" cy="4525963"/>
          </a:xfrm>
        </p:spPr>
        <p:txBody>
          <a:bodyPr>
            <a:normAutofit/>
          </a:bodyPr>
          <a:lstStyle/>
          <a:p>
            <a:r>
              <a:rPr lang="en-US" dirty="0" smtClean="0"/>
              <a:t>Motivation</a:t>
            </a:r>
            <a:endParaRPr lang="en-US" dirty="0"/>
          </a:p>
          <a:p>
            <a:r>
              <a:rPr lang="en-US" dirty="0"/>
              <a:t>Conditional </a:t>
            </a:r>
            <a:r>
              <a:rPr lang="en-US" dirty="0" smtClean="0"/>
              <a:t>Independence</a:t>
            </a:r>
            <a:endParaRPr lang="en-US" dirty="0"/>
          </a:p>
          <a:p>
            <a:r>
              <a:rPr lang="en-US" dirty="0"/>
              <a:t>Syntax and </a:t>
            </a:r>
            <a:r>
              <a:rPr lang="en-US" dirty="0" smtClean="0"/>
              <a:t>Semantics</a:t>
            </a:r>
          </a:p>
          <a:p>
            <a:r>
              <a:rPr lang="en-US" dirty="0" smtClean="0"/>
              <a:t>Reasoning with Belief Networks</a:t>
            </a:r>
            <a:endParaRPr lang="en-US" dirty="0"/>
          </a:p>
          <a:p>
            <a:r>
              <a:rPr lang="en-US" dirty="0"/>
              <a:t>Construction of Belief Networks</a:t>
            </a:r>
          </a:p>
          <a:p>
            <a:r>
              <a:rPr lang="en-US" dirty="0" smtClean="0"/>
              <a:t>Inference Algorithms</a:t>
            </a:r>
          </a:p>
          <a:p>
            <a:pPr lvl="1"/>
            <a:r>
              <a:rPr lang="en-US" dirty="0" smtClean="0"/>
              <a:t>Exact </a:t>
            </a:r>
            <a:r>
              <a:rPr lang="en-US" dirty="0"/>
              <a:t>inference</a:t>
            </a:r>
          </a:p>
          <a:p>
            <a:pPr lvl="1"/>
            <a:r>
              <a:rPr lang="en-US" dirty="0"/>
              <a:t>Approximate inference</a:t>
            </a:r>
          </a:p>
        </p:txBody>
      </p:sp>
      <p:sp>
        <p:nvSpPr>
          <p:cNvPr id="15363" name="Slide Number Placeholder 5"/>
          <p:cNvSpPr>
            <a:spLocks noGrp="1"/>
          </p:cNvSpPr>
          <p:nvPr>
            <p:ph type="sldNum" sz="quarter" idx="12"/>
          </p:nvPr>
        </p:nvSpPr>
        <p:spPr>
          <a:noFill/>
        </p:spPr>
        <p:txBody>
          <a:bodyPr/>
          <a:lstStyle/>
          <a:p>
            <a:fld id="{96776607-AF6E-004C-BC09-926DE41DBD46}" type="slidenum">
              <a:rPr lang="en-US"/>
              <a:pPr/>
              <a:t>59</a:t>
            </a:fld>
            <a:endParaRPr lang="en-US"/>
          </a:p>
        </p:txBody>
      </p:sp>
      <p:sp>
        <p:nvSpPr>
          <p:cNvPr id="5" name="Right Arrow 4"/>
          <p:cNvSpPr/>
          <p:nvPr/>
        </p:nvSpPr>
        <p:spPr>
          <a:xfrm>
            <a:off x="457199" y="1600200"/>
            <a:ext cx="677333" cy="39158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751695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97324" cy="1371600"/>
          </a:xfrm>
        </p:spPr>
        <p:txBody>
          <a:bodyPr anchor="ctr"/>
          <a:lstStyle/>
          <a:p>
            <a:r>
              <a:rPr lang="en-US" dirty="0" smtClean="0">
                <a:solidFill>
                  <a:srgbClr val="345DFF"/>
                </a:solidFill>
              </a:rPr>
              <a:t>Probability (extra slide)</a:t>
            </a:r>
            <a:endParaRPr lang="en-US" dirty="0">
              <a:solidFill>
                <a:srgbClr val="345DFF"/>
              </a:solidFill>
            </a:endParaRPr>
          </a:p>
        </p:txBody>
      </p:sp>
      <p:sp>
        <p:nvSpPr>
          <p:cNvPr id="3" name="Content Placeholder 2"/>
          <p:cNvSpPr>
            <a:spLocks noGrp="1"/>
          </p:cNvSpPr>
          <p:nvPr>
            <p:ph idx="1"/>
          </p:nvPr>
        </p:nvSpPr>
        <p:spPr>
          <a:xfrm>
            <a:off x="457200" y="1417638"/>
            <a:ext cx="8229600" cy="4836017"/>
          </a:xfrm>
        </p:spPr>
        <p:txBody>
          <a:bodyPr>
            <a:normAutofit fontScale="77500" lnSpcReduction="20000"/>
          </a:bodyPr>
          <a:lstStyle/>
          <a:p>
            <a:r>
              <a:rPr lang="en-US" dirty="0" smtClean="0"/>
              <a:t>What </a:t>
            </a:r>
            <a:r>
              <a:rPr lang="en-US" dirty="0"/>
              <a:t>is </a:t>
            </a:r>
            <a:r>
              <a:rPr lang="en-US" dirty="0" smtClean="0"/>
              <a:t>probability?</a:t>
            </a:r>
          </a:p>
          <a:p>
            <a:r>
              <a:rPr lang="en-US" dirty="0" smtClean="0"/>
              <a:t>Where is probability? (in the world or in your mind)</a:t>
            </a:r>
          </a:p>
          <a:p>
            <a:r>
              <a:rPr lang="en-US" dirty="0" smtClean="0"/>
              <a:t>Notation: </a:t>
            </a:r>
          </a:p>
          <a:p>
            <a:pPr lvl="1"/>
            <a:r>
              <a:rPr lang="en-US" dirty="0" smtClean="0"/>
              <a:t>variable X, value x</a:t>
            </a:r>
            <a:r>
              <a:rPr lang="en-US" i="1" baseline="-25000" dirty="0" smtClean="0"/>
              <a:t>i</a:t>
            </a:r>
            <a:r>
              <a:rPr lang="en-US" dirty="0" smtClean="0"/>
              <a:t>, P(X=x</a:t>
            </a:r>
            <a:r>
              <a:rPr lang="en-US" i="1" baseline="-25000" dirty="0" smtClean="0"/>
              <a:t>i</a:t>
            </a:r>
            <a:r>
              <a:rPr lang="en-US" dirty="0" smtClean="0"/>
              <a:t>),</a:t>
            </a:r>
          </a:p>
          <a:p>
            <a:pPr lvl="1"/>
            <a:r>
              <a:rPr lang="en-US" b="1" dirty="0" smtClean="0"/>
              <a:t>P</a:t>
            </a:r>
            <a:r>
              <a:rPr lang="en-US" dirty="0" smtClean="0"/>
              <a:t>(X) denotes a distribution on all values of X, </a:t>
            </a:r>
            <a:r>
              <a:rPr lang="en-US" b="1" dirty="0" smtClean="0"/>
              <a:t>P</a:t>
            </a:r>
            <a:r>
              <a:rPr lang="en-US" dirty="0" smtClean="0"/>
              <a:t>(X,Y), </a:t>
            </a:r>
            <a:r>
              <a:rPr lang="en-US" b="1" dirty="0" smtClean="0"/>
              <a:t>P</a:t>
            </a:r>
            <a:r>
              <a:rPr lang="en-US" dirty="0" smtClean="0"/>
              <a:t>(</a:t>
            </a:r>
            <a:r>
              <a:rPr lang="en-US" dirty="0" err="1" smtClean="0"/>
              <a:t>X,y</a:t>
            </a:r>
            <a:r>
              <a:rPr lang="en-US" dirty="0" smtClean="0"/>
              <a:t>)</a:t>
            </a:r>
          </a:p>
          <a:p>
            <a:r>
              <a:rPr lang="en-US" dirty="0" smtClean="0"/>
              <a:t>Remember two axioms (all can be derived from here!)</a:t>
            </a:r>
          </a:p>
          <a:p>
            <a:pPr lvl="1"/>
            <a:r>
              <a:rPr lang="en-US" dirty="0" smtClean="0"/>
              <a:t>Sum axiom:      </a:t>
            </a:r>
            <a:r>
              <a:rPr lang="en-US" dirty="0" smtClean="0">
                <a:solidFill>
                  <a:srgbClr val="345DFF"/>
                </a:solidFill>
              </a:rPr>
              <a:t>  P(A|B)+P(~A|B)=1</a:t>
            </a:r>
          </a:p>
          <a:p>
            <a:pPr lvl="1"/>
            <a:r>
              <a:rPr lang="en-US" dirty="0" smtClean="0"/>
              <a:t>Product axiom:  </a:t>
            </a:r>
            <a:r>
              <a:rPr lang="en-US" dirty="0" smtClean="0"/>
              <a:t> </a:t>
            </a:r>
            <a:r>
              <a:rPr lang="en-US" dirty="0" smtClean="0">
                <a:solidFill>
                  <a:srgbClr val="345DFF"/>
                </a:solidFill>
              </a:rPr>
              <a:t>P</a:t>
            </a:r>
            <a:r>
              <a:rPr lang="en-US" dirty="0" smtClean="0">
                <a:solidFill>
                  <a:srgbClr val="345DFF"/>
                </a:solidFill>
              </a:rPr>
              <a:t>(AB|C)=P(A|C)P(B|AC)=P(B|C)P(A|BC</a:t>
            </a:r>
            <a:r>
              <a:rPr lang="en-US" dirty="0" smtClean="0">
                <a:solidFill>
                  <a:srgbClr val="345DFF"/>
                </a:solidFill>
              </a:rPr>
              <a:t>)</a:t>
            </a:r>
          </a:p>
          <a:p>
            <a:pPr lvl="1"/>
            <a:endParaRPr lang="en-US" dirty="0" smtClean="0">
              <a:solidFill>
                <a:srgbClr val="345DFF"/>
              </a:solidFill>
            </a:endParaRPr>
          </a:p>
          <a:p>
            <a:r>
              <a:rPr lang="en-US" u="sng" dirty="0" smtClean="0">
                <a:solidFill>
                  <a:srgbClr val="FF0000"/>
                </a:solidFill>
              </a:rPr>
              <a:t>Probability can do much more than logics</a:t>
            </a:r>
          </a:p>
          <a:p>
            <a:pPr lvl="1"/>
            <a:r>
              <a:rPr lang="en-US" dirty="0" smtClean="0"/>
              <a:t>Deductive reasoning (logic and probability):</a:t>
            </a:r>
          </a:p>
          <a:p>
            <a:pPr lvl="2"/>
            <a:r>
              <a:rPr lang="en-US" dirty="0" smtClean="0"/>
              <a:t>If A-&gt;B and A, then B (forward reasoning)</a:t>
            </a:r>
          </a:p>
          <a:p>
            <a:pPr lvl="2"/>
            <a:r>
              <a:rPr lang="en-US" dirty="0" smtClean="0"/>
              <a:t>If A-&gt;B and ~B, then ~A (resolution)</a:t>
            </a:r>
          </a:p>
          <a:p>
            <a:pPr lvl="1"/>
            <a:r>
              <a:rPr lang="en-US" dirty="0" smtClean="0"/>
              <a:t>Inductive reasoning (probability):</a:t>
            </a:r>
          </a:p>
          <a:p>
            <a:pPr lvl="2"/>
            <a:r>
              <a:rPr lang="en-US" dirty="0"/>
              <a:t>If A-&gt;B and ~A, then “B become less plausible”</a:t>
            </a:r>
          </a:p>
          <a:p>
            <a:pPr lvl="2"/>
            <a:r>
              <a:rPr lang="en-US" dirty="0" smtClean="0"/>
              <a:t>If </a:t>
            </a:r>
            <a:r>
              <a:rPr lang="en-US" dirty="0"/>
              <a:t>A-&gt;B and B, then “A become more plausible”</a:t>
            </a:r>
          </a:p>
          <a:p>
            <a:pPr lvl="2"/>
            <a:r>
              <a:rPr lang="en-US" dirty="0" smtClean="0"/>
              <a:t>If A-&gt;”B becomes more plausible” and B, then “A become more plausible”</a:t>
            </a:r>
          </a:p>
        </p:txBody>
      </p:sp>
      <p:sp>
        <p:nvSpPr>
          <p:cNvPr id="4" name="Slide Number Placeholder 3"/>
          <p:cNvSpPr>
            <a:spLocks noGrp="1"/>
          </p:cNvSpPr>
          <p:nvPr>
            <p:ph type="sldNum" sz="quarter" idx="12"/>
          </p:nvPr>
        </p:nvSpPr>
        <p:spPr/>
        <p:txBody>
          <a:bodyPr/>
          <a:lstStyle/>
          <a:p>
            <a:pPr>
              <a:defRPr/>
            </a:pPr>
            <a:fld id="{51322C51-5D80-48D4-8A4D-8AEBCFC63A69}" type="slidenum">
              <a:rPr lang="en-US" smtClean="0"/>
              <a:pPr>
                <a:defRPr/>
              </a:pPr>
              <a:t>6</a:t>
            </a:fld>
            <a:endParaRPr lang="en-US"/>
          </a:p>
        </p:txBody>
      </p:sp>
      <p:sp>
        <p:nvSpPr>
          <p:cNvPr id="5" name="TextBox 4"/>
          <p:cNvSpPr txBox="1"/>
          <p:nvPr/>
        </p:nvSpPr>
        <p:spPr>
          <a:xfrm>
            <a:off x="6681557" y="4509285"/>
            <a:ext cx="1812553" cy="369332"/>
          </a:xfrm>
          <a:prstGeom prst="rect">
            <a:avLst/>
          </a:prstGeom>
          <a:solidFill>
            <a:srgbClr val="CCFFCC"/>
          </a:solidFill>
        </p:spPr>
        <p:txBody>
          <a:bodyPr wrap="none" rtlCol="0">
            <a:spAutoFit/>
          </a:bodyPr>
          <a:lstStyle/>
          <a:p>
            <a:r>
              <a:rPr lang="en-US" dirty="0" smtClean="0">
                <a:solidFill>
                  <a:srgbClr val="FF0000"/>
                </a:solidFill>
              </a:rPr>
              <a:t>Causal Reasoning</a:t>
            </a:r>
            <a:endParaRPr lang="en-US" dirty="0">
              <a:solidFill>
                <a:srgbClr val="FF0000"/>
              </a:solidFill>
            </a:endParaRPr>
          </a:p>
        </p:txBody>
      </p:sp>
      <p:cxnSp>
        <p:nvCxnSpPr>
          <p:cNvPr id="7" name="Straight Arrow Connector 6"/>
          <p:cNvCxnSpPr/>
          <p:nvPr/>
        </p:nvCxnSpPr>
        <p:spPr>
          <a:xfrm flipH="1">
            <a:off x="5397704" y="4693951"/>
            <a:ext cx="1283854" cy="8283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5" idx="1"/>
          </p:cNvCxnSpPr>
          <p:nvPr/>
        </p:nvCxnSpPr>
        <p:spPr>
          <a:xfrm flipH="1">
            <a:off x="5273460" y="4693951"/>
            <a:ext cx="1408097" cy="70066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681557" y="5025288"/>
            <a:ext cx="2112377" cy="338554"/>
          </a:xfrm>
          <a:prstGeom prst="rect">
            <a:avLst/>
          </a:prstGeom>
          <a:solidFill>
            <a:schemeClr val="tx2">
              <a:lumMod val="40000"/>
              <a:lumOff val="60000"/>
            </a:schemeClr>
          </a:solidFill>
        </p:spPr>
        <p:txBody>
          <a:bodyPr wrap="none" rtlCol="0">
            <a:spAutoFit/>
          </a:bodyPr>
          <a:lstStyle/>
          <a:p>
            <a:r>
              <a:rPr lang="en-US" sz="1600" dirty="0">
                <a:solidFill>
                  <a:srgbClr val="FF0000"/>
                </a:solidFill>
              </a:rPr>
              <a:t>Evidential </a:t>
            </a:r>
            <a:r>
              <a:rPr lang="en-US" sz="1600" dirty="0" smtClean="0">
                <a:solidFill>
                  <a:srgbClr val="FF0000"/>
                </a:solidFill>
              </a:rPr>
              <a:t>Reasoning</a:t>
            </a:r>
            <a:endParaRPr lang="en-US" sz="1600" dirty="0">
              <a:solidFill>
                <a:srgbClr val="FF0000"/>
              </a:solidFill>
            </a:endParaRPr>
          </a:p>
        </p:txBody>
      </p:sp>
      <p:cxnSp>
        <p:nvCxnSpPr>
          <p:cNvPr id="13" name="Straight Arrow Connector 12"/>
          <p:cNvCxnSpPr>
            <a:stCxn id="10" idx="1"/>
          </p:cNvCxnSpPr>
          <p:nvPr/>
        </p:nvCxnSpPr>
        <p:spPr>
          <a:xfrm flipH="1" flipV="1">
            <a:off x="4859315" y="5025288"/>
            <a:ext cx="1822242" cy="1692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0" idx="1"/>
          </p:cNvCxnSpPr>
          <p:nvPr/>
        </p:nvCxnSpPr>
        <p:spPr>
          <a:xfrm flipH="1">
            <a:off x="5509515" y="5194565"/>
            <a:ext cx="1172042" cy="5244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0" idx="1"/>
          </p:cNvCxnSpPr>
          <p:nvPr/>
        </p:nvCxnSpPr>
        <p:spPr>
          <a:xfrm flipH="1">
            <a:off x="6053827" y="5194565"/>
            <a:ext cx="627730" cy="6107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7613218"/>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315999" cy="1371600"/>
          </a:xfrm>
        </p:spPr>
        <p:txBody>
          <a:bodyPr anchor="ctr">
            <a:normAutofit/>
          </a:bodyPr>
          <a:lstStyle/>
          <a:p>
            <a:r>
              <a:rPr lang="en-US" dirty="0" smtClean="0">
                <a:solidFill>
                  <a:srgbClr val="345DFF"/>
                </a:solidFill>
              </a:rPr>
              <a:t>Why </a:t>
            </a:r>
            <a:r>
              <a:rPr lang="en-US" dirty="0" smtClean="0">
                <a:solidFill>
                  <a:srgbClr val="345DFF"/>
                </a:solidFill>
              </a:rPr>
              <a:t>Need </a:t>
            </a:r>
            <a:r>
              <a:rPr lang="en-US" dirty="0" smtClean="0">
                <a:solidFill>
                  <a:srgbClr val="345DFF"/>
                </a:solidFill>
              </a:rPr>
              <a:t>Bayesian Networks?</a:t>
            </a:r>
            <a:endParaRPr lang="en-US" dirty="0">
              <a:solidFill>
                <a:srgbClr val="345DFF"/>
              </a:solidFill>
            </a:endParaRPr>
          </a:p>
        </p:txBody>
      </p:sp>
      <p:sp>
        <p:nvSpPr>
          <p:cNvPr id="3" name="Content Placeholder 2"/>
          <p:cNvSpPr>
            <a:spLocks noGrp="1"/>
          </p:cNvSpPr>
          <p:nvPr>
            <p:ph idx="1"/>
          </p:nvPr>
        </p:nvSpPr>
        <p:spPr>
          <a:xfrm>
            <a:off x="688336" y="1295400"/>
            <a:ext cx="7797800" cy="838200"/>
          </a:xfrm>
        </p:spPr>
        <p:txBody>
          <a:bodyPr>
            <a:normAutofit fontScale="85000" lnSpcReduction="10000"/>
          </a:bodyPr>
          <a:lstStyle/>
          <a:p>
            <a:pPr marL="0" indent="0">
              <a:buNone/>
            </a:pPr>
            <a:r>
              <a:rPr lang="en-US" b="1" dirty="0" smtClean="0"/>
              <a:t>A better representation for the Probability Distribution Model</a:t>
            </a:r>
          </a:p>
          <a:p>
            <a:pPr marL="0" indent="0" algn="ctr">
              <a:buNone/>
            </a:pPr>
            <a:r>
              <a:rPr lang="en-US" b="1" dirty="0" smtClean="0"/>
              <a:t>(take advantage of “variable independence”) </a:t>
            </a:r>
          </a:p>
        </p:txBody>
      </p:sp>
      <p:sp>
        <p:nvSpPr>
          <p:cNvPr id="4" name="Slide Number Placeholder 3"/>
          <p:cNvSpPr>
            <a:spLocks noGrp="1"/>
          </p:cNvSpPr>
          <p:nvPr>
            <p:ph type="sldNum" sz="quarter" idx="12"/>
          </p:nvPr>
        </p:nvSpPr>
        <p:spPr/>
        <p:txBody>
          <a:bodyPr/>
          <a:lstStyle/>
          <a:p>
            <a:pPr>
              <a:defRPr/>
            </a:pPr>
            <a:fld id="{51322C51-5D80-48D4-8A4D-8AEBCFC63A69}" type="slidenum">
              <a:rPr lang="en-US" smtClean="0"/>
              <a:pPr>
                <a:defRPr/>
              </a:pPr>
              <a:t>60</a:t>
            </a:fld>
            <a:endParaRPr lang="en-US"/>
          </a:p>
        </p:txBody>
      </p:sp>
      <p:pic>
        <p:nvPicPr>
          <p:cNvPr id="5" name="Picture 4"/>
          <p:cNvPicPr>
            <a:picLocks noChangeAspect="1"/>
          </p:cNvPicPr>
          <p:nvPr/>
        </p:nvPicPr>
        <p:blipFill>
          <a:blip r:embed="rId2"/>
          <a:stretch>
            <a:fillRect/>
          </a:stretch>
        </p:blipFill>
        <p:spPr>
          <a:xfrm>
            <a:off x="533400" y="2743200"/>
            <a:ext cx="4160727" cy="1701800"/>
          </a:xfrm>
          <a:prstGeom prst="rect">
            <a:avLst/>
          </a:prstGeom>
        </p:spPr>
      </p:pic>
      <p:pic>
        <p:nvPicPr>
          <p:cNvPr id="6" name="Picture 5"/>
          <p:cNvPicPr>
            <a:picLocks noChangeAspect="1"/>
          </p:cNvPicPr>
          <p:nvPr/>
        </p:nvPicPr>
        <p:blipFill>
          <a:blip r:embed="rId3"/>
          <a:stretch>
            <a:fillRect/>
          </a:stretch>
        </p:blipFill>
        <p:spPr>
          <a:xfrm>
            <a:off x="5943600" y="3048000"/>
            <a:ext cx="2133600" cy="1153767"/>
          </a:xfrm>
          <a:prstGeom prst="rect">
            <a:avLst/>
          </a:prstGeom>
        </p:spPr>
      </p:pic>
      <p:sp>
        <p:nvSpPr>
          <p:cNvPr id="7" name="TextBox 6"/>
          <p:cNvSpPr txBox="1"/>
          <p:nvPr/>
        </p:nvSpPr>
        <p:spPr>
          <a:xfrm>
            <a:off x="4800600" y="3200400"/>
            <a:ext cx="841697" cy="461665"/>
          </a:xfrm>
          <a:prstGeom prst="rect">
            <a:avLst/>
          </a:prstGeom>
          <a:noFill/>
        </p:spPr>
        <p:txBody>
          <a:bodyPr wrap="none" rtlCol="0">
            <a:spAutoFit/>
          </a:bodyPr>
          <a:lstStyle/>
          <a:p>
            <a:r>
              <a:rPr lang="en-US" dirty="0" smtClean="0">
                <a:sym typeface="Wingdings"/>
              </a:rPr>
              <a:t></a:t>
            </a:r>
            <a:endParaRPr lang="en-US" dirty="0"/>
          </a:p>
        </p:txBody>
      </p:sp>
      <p:sp>
        <p:nvSpPr>
          <p:cNvPr id="8" name="TextBox 7"/>
          <p:cNvSpPr txBox="1"/>
          <p:nvPr/>
        </p:nvSpPr>
        <p:spPr>
          <a:xfrm>
            <a:off x="1371600" y="4495800"/>
            <a:ext cx="2515432" cy="1569660"/>
          </a:xfrm>
          <a:prstGeom prst="rect">
            <a:avLst/>
          </a:prstGeom>
          <a:noFill/>
        </p:spPr>
        <p:txBody>
          <a:bodyPr wrap="none" rtlCol="0">
            <a:spAutoFit/>
          </a:bodyPr>
          <a:lstStyle/>
          <a:p>
            <a:r>
              <a:rPr lang="en-US" b="1" dirty="0" smtClean="0"/>
              <a:t>P</a:t>
            </a:r>
            <a:r>
              <a:rPr lang="en-US" dirty="0"/>
              <a:t>(X</a:t>
            </a:r>
            <a:r>
              <a:rPr lang="en-US" baseline="-25000" dirty="0"/>
              <a:t>1</a:t>
            </a:r>
            <a:r>
              <a:rPr lang="en-US" dirty="0"/>
              <a:t>, X</a:t>
            </a:r>
            <a:r>
              <a:rPr lang="en-US" baseline="-25000" dirty="0"/>
              <a:t>2</a:t>
            </a:r>
            <a:r>
              <a:rPr lang="en-US" dirty="0"/>
              <a:t>, </a:t>
            </a:r>
            <a:r>
              <a:rPr lang="mr-IN" dirty="0"/>
              <a:t>…</a:t>
            </a:r>
            <a:r>
              <a:rPr lang="en-US" dirty="0"/>
              <a:t>, </a:t>
            </a:r>
            <a:r>
              <a:rPr lang="en-US" dirty="0" err="1"/>
              <a:t>X</a:t>
            </a:r>
            <a:r>
              <a:rPr lang="en-US" baseline="-25000" dirty="0" err="1"/>
              <a:t>n</a:t>
            </a:r>
            <a:r>
              <a:rPr lang="en-US" dirty="0"/>
              <a:t>)</a:t>
            </a:r>
          </a:p>
          <a:p>
            <a:endParaRPr lang="en-US" dirty="0"/>
          </a:p>
          <a:p>
            <a:r>
              <a:rPr lang="en-US" dirty="0" smtClean="0"/>
              <a:t>Size = O(</a:t>
            </a:r>
            <a:r>
              <a:rPr lang="en-US" i="1" dirty="0" err="1" smtClean="0"/>
              <a:t>d</a:t>
            </a:r>
            <a:r>
              <a:rPr lang="en-US" i="1" baseline="30000" dirty="0" err="1" smtClean="0"/>
              <a:t>n</a:t>
            </a:r>
            <a:r>
              <a:rPr lang="en-US" dirty="0" smtClean="0"/>
              <a:t>)</a:t>
            </a:r>
          </a:p>
          <a:p>
            <a:r>
              <a:rPr lang="en-US" i="1" dirty="0" smtClean="0"/>
              <a:t>d</a:t>
            </a:r>
            <a:r>
              <a:rPr lang="en-US" dirty="0" smtClean="0"/>
              <a:t>: variable domain</a:t>
            </a:r>
            <a:endParaRPr lang="en-US" dirty="0"/>
          </a:p>
        </p:txBody>
      </p:sp>
      <p:sp>
        <p:nvSpPr>
          <p:cNvPr id="10" name="TextBox 9"/>
          <p:cNvSpPr txBox="1"/>
          <p:nvPr/>
        </p:nvSpPr>
        <p:spPr>
          <a:xfrm>
            <a:off x="6067778" y="4233333"/>
            <a:ext cx="184666" cy="461665"/>
          </a:xfrm>
          <a:prstGeom prst="rect">
            <a:avLst/>
          </a:prstGeom>
          <a:noFill/>
        </p:spPr>
        <p:txBody>
          <a:bodyPr wrap="none" rtlCol="0">
            <a:spAutoFit/>
          </a:bodyPr>
          <a:lstStyle/>
          <a:p>
            <a:endParaRPr lang="en-US" dirty="0"/>
          </a:p>
        </p:txBody>
      </p:sp>
      <p:pic>
        <p:nvPicPr>
          <p:cNvPr id="12" name="Picture 11"/>
          <p:cNvPicPr>
            <a:picLocks noChangeAspect="1"/>
          </p:cNvPicPr>
          <p:nvPr/>
        </p:nvPicPr>
        <p:blipFill>
          <a:blip r:embed="rId4"/>
          <a:stretch>
            <a:fillRect/>
          </a:stretch>
        </p:blipFill>
        <p:spPr>
          <a:xfrm>
            <a:off x="5334000" y="4419600"/>
            <a:ext cx="3508917" cy="609600"/>
          </a:xfrm>
          <a:prstGeom prst="rect">
            <a:avLst/>
          </a:prstGeom>
        </p:spPr>
      </p:pic>
      <p:sp>
        <p:nvSpPr>
          <p:cNvPr id="13" name="TextBox 12"/>
          <p:cNvSpPr txBox="1"/>
          <p:nvPr/>
        </p:nvSpPr>
        <p:spPr>
          <a:xfrm>
            <a:off x="4267200" y="4572000"/>
            <a:ext cx="841697" cy="461665"/>
          </a:xfrm>
          <a:prstGeom prst="rect">
            <a:avLst/>
          </a:prstGeom>
          <a:noFill/>
        </p:spPr>
        <p:txBody>
          <a:bodyPr wrap="none" rtlCol="0">
            <a:spAutoFit/>
          </a:bodyPr>
          <a:lstStyle/>
          <a:p>
            <a:r>
              <a:rPr lang="en-US" dirty="0" smtClean="0">
                <a:sym typeface="Wingdings"/>
              </a:rPr>
              <a:t></a:t>
            </a:r>
            <a:endParaRPr lang="en-US" dirty="0"/>
          </a:p>
        </p:txBody>
      </p:sp>
      <p:sp>
        <p:nvSpPr>
          <p:cNvPr id="14" name="TextBox 13"/>
          <p:cNvSpPr txBox="1"/>
          <p:nvPr/>
        </p:nvSpPr>
        <p:spPr>
          <a:xfrm>
            <a:off x="6096000" y="5181600"/>
            <a:ext cx="1953930" cy="830997"/>
          </a:xfrm>
          <a:prstGeom prst="rect">
            <a:avLst/>
          </a:prstGeom>
          <a:noFill/>
        </p:spPr>
        <p:txBody>
          <a:bodyPr wrap="none" rtlCol="0">
            <a:spAutoFit/>
          </a:bodyPr>
          <a:lstStyle/>
          <a:p>
            <a:r>
              <a:rPr lang="en-US" dirty="0" smtClean="0"/>
              <a:t>Size = O(</a:t>
            </a:r>
            <a:r>
              <a:rPr lang="en-US" i="1" dirty="0" err="1" smtClean="0"/>
              <a:t>nd</a:t>
            </a:r>
            <a:r>
              <a:rPr lang="en-US" baseline="30000" dirty="0" err="1" smtClean="0"/>
              <a:t>k</a:t>
            </a:r>
            <a:r>
              <a:rPr lang="en-US" dirty="0" smtClean="0"/>
              <a:t>)</a:t>
            </a:r>
          </a:p>
          <a:p>
            <a:r>
              <a:rPr lang="en-US" i="1" dirty="0" smtClean="0"/>
              <a:t>k</a:t>
            </a:r>
            <a:r>
              <a:rPr lang="en-US" dirty="0" smtClean="0"/>
              <a:t>: # of parents</a:t>
            </a:r>
            <a:endParaRPr lang="en-US" dirty="0"/>
          </a:p>
        </p:txBody>
      </p:sp>
      <p:sp>
        <p:nvSpPr>
          <p:cNvPr id="15" name="TextBox 14"/>
          <p:cNvSpPr txBox="1"/>
          <p:nvPr/>
        </p:nvSpPr>
        <p:spPr>
          <a:xfrm>
            <a:off x="868891" y="2133600"/>
            <a:ext cx="3825236" cy="461665"/>
          </a:xfrm>
          <a:prstGeom prst="rect">
            <a:avLst/>
          </a:prstGeom>
          <a:solidFill>
            <a:srgbClr val="CCFFCC"/>
          </a:solidFill>
        </p:spPr>
        <p:txBody>
          <a:bodyPr wrap="none" rtlCol="0">
            <a:spAutoFit/>
          </a:bodyPr>
          <a:lstStyle/>
          <a:p>
            <a:r>
              <a:rPr lang="en-US" dirty="0" smtClean="0">
                <a:solidFill>
                  <a:srgbClr val="FF0000"/>
                </a:solidFill>
              </a:rPr>
              <a:t>Fully Joint Distribution Table</a:t>
            </a:r>
            <a:endParaRPr lang="en-US" dirty="0">
              <a:solidFill>
                <a:srgbClr val="FF0000"/>
              </a:solidFill>
            </a:endParaRPr>
          </a:p>
        </p:txBody>
      </p:sp>
      <p:sp>
        <p:nvSpPr>
          <p:cNvPr id="16" name="TextBox 15"/>
          <p:cNvSpPr txBox="1"/>
          <p:nvPr/>
        </p:nvSpPr>
        <p:spPr>
          <a:xfrm>
            <a:off x="5762258" y="2433935"/>
            <a:ext cx="2467342" cy="461665"/>
          </a:xfrm>
          <a:prstGeom prst="rect">
            <a:avLst/>
          </a:prstGeom>
          <a:solidFill>
            <a:srgbClr val="CCFFCC"/>
          </a:solidFill>
        </p:spPr>
        <p:txBody>
          <a:bodyPr wrap="none" rtlCol="0">
            <a:spAutoFit/>
          </a:bodyPr>
          <a:lstStyle/>
          <a:p>
            <a:r>
              <a:rPr lang="en-US" dirty="0" smtClean="0">
                <a:solidFill>
                  <a:srgbClr val="FF0000"/>
                </a:solidFill>
              </a:rPr>
              <a:t>Bayesian Network</a:t>
            </a:r>
            <a:endParaRPr lang="en-US" dirty="0">
              <a:solidFill>
                <a:srgbClr val="FF0000"/>
              </a:solidFill>
            </a:endParaRPr>
          </a:p>
        </p:txBody>
      </p:sp>
    </p:spTree>
    <p:extLst>
      <p:ext uri="{BB962C8B-B14F-4D97-AF65-F5344CB8AC3E}">
        <p14:creationId xmlns:p14="http://schemas.microsoft.com/office/powerpoint/2010/main" val="2884700231"/>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p:cNvSpPr>
            <a:spLocks noGrp="1" noChangeArrowheads="1"/>
          </p:cNvSpPr>
          <p:nvPr>
            <p:ph type="title"/>
          </p:nvPr>
        </p:nvSpPr>
        <p:spPr>
          <a:xfrm>
            <a:off x="457199" y="152718"/>
            <a:ext cx="7889457" cy="1371600"/>
          </a:xfrm>
        </p:spPr>
        <p:txBody>
          <a:bodyPr/>
          <a:lstStyle/>
          <a:p>
            <a:r>
              <a:rPr lang="en-US" dirty="0" smtClean="0">
                <a:solidFill>
                  <a:srgbClr val="345DFF"/>
                </a:solidFill>
              </a:rPr>
              <a:t>Belief (Bayesian) Networks</a:t>
            </a:r>
            <a:endParaRPr lang="en-US" dirty="0">
              <a:solidFill>
                <a:srgbClr val="345DFF"/>
              </a:solidFill>
            </a:endParaRPr>
          </a:p>
        </p:txBody>
      </p:sp>
      <p:sp>
        <p:nvSpPr>
          <p:cNvPr id="15365" name="Rectangle 5"/>
          <p:cNvSpPr>
            <a:spLocks noGrp="1" noChangeArrowheads="1"/>
          </p:cNvSpPr>
          <p:nvPr>
            <p:ph idx="1"/>
          </p:nvPr>
        </p:nvSpPr>
        <p:spPr>
          <a:xfrm>
            <a:off x="1278495" y="1600200"/>
            <a:ext cx="6980914" cy="4525963"/>
          </a:xfrm>
        </p:spPr>
        <p:txBody>
          <a:bodyPr>
            <a:normAutofit/>
          </a:bodyPr>
          <a:lstStyle/>
          <a:p>
            <a:r>
              <a:rPr lang="en-US" dirty="0" smtClean="0"/>
              <a:t>Motivation</a:t>
            </a:r>
            <a:endParaRPr lang="en-US" dirty="0"/>
          </a:p>
          <a:p>
            <a:r>
              <a:rPr lang="en-US" dirty="0"/>
              <a:t>Conditional </a:t>
            </a:r>
            <a:r>
              <a:rPr lang="en-US" dirty="0" smtClean="0"/>
              <a:t>Independence</a:t>
            </a:r>
            <a:endParaRPr lang="en-US" dirty="0"/>
          </a:p>
          <a:p>
            <a:r>
              <a:rPr lang="en-US" dirty="0"/>
              <a:t>Syntax and </a:t>
            </a:r>
            <a:r>
              <a:rPr lang="en-US" dirty="0" smtClean="0"/>
              <a:t>Semantics</a:t>
            </a:r>
          </a:p>
          <a:p>
            <a:r>
              <a:rPr lang="en-US" dirty="0" smtClean="0"/>
              <a:t>Reasoning with Belief Networks</a:t>
            </a:r>
            <a:endParaRPr lang="en-US" dirty="0"/>
          </a:p>
          <a:p>
            <a:r>
              <a:rPr lang="en-US" dirty="0"/>
              <a:t>Construction of Belief Networks</a:t>
            </a:r>
          </a:p>
          <a:p>
            <a:r>
              <a:rPr lang="en-US" dirty="0" smtClean="0"/>
              <a:t>Inference Algorithms</a:t>
            </a:r>
          </a:p>
          <a:p>
            <a:pPr lvl="1"/>
            <a:r>
              <a:rPr lang="en-US" dirty="0" smtClean="0"/>
              <a:t>Exact </a:t>
            </a:r>
            <a:r>
              <a:rPr lang="en-US" dirty="0"/>
              <a:t>inference</a:t>
            </a:r>
          </a:p>
          <a:p>
            <a:pPr lvl="1"/>
            <a:r>
              <a:rPr lang="en-US" dirty="0"/>
              <a:t>Approximate inference</a:t>
            </a:r>
          </a:p>
        </p:txBody>
      </p:sp>
      <p:sp>
        <p:nvSpPr>
          <p:cNvPr id="15363" name="Slide Number Placeholder 5"/>
          <p:cNvSpPr>
            <a:spLocks noGrp="1"/>
          </p:cNvSpPr>
          <p:nvPr>
            <p:ph type="sldNum" sz="quarter" idx="12"/>
          </p:nvPr>
        </p:nvSpPr>
        <p:spPr>
          <a:noFill/>
        </p:spPr>
        <p:txBody>
          <a:bodyPr/>
          <a:lstStyle/>
          <a:p>
            <a:fld id="{96776607-AF6E-004C-BC09-926DE41DBD46}" type="slidenum">
              <a:rPr lang="en-US"/>
              <a:pPr/>
              <a:t>61</a:t>
            </a:fld>
            <a:endParaRPr lang="en-US"/>
          </a:p>
        </p:txBody>
      </p:sp>
      <p:sp>
        <p:nvSpPr>
          <p:cNvPr id="5" name="Right Arrow 4"/>
          <p:cNvSpPr/>
          <p:nvPr/>
        </p:nvSpPr>
        <p:spPr>
          <a:xfrm>
            <a:off x="457199" y="2152815"/>
            <a:ext cx="677333" cy="39158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9554611"/>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02D8065-A531-0543-B1E4-E35093CAB774}" type="slidenum">
              <a:rPr lang="en-US">
                <a:uFillTx/>
              </a:rPr>
              <a:pPr/>
              <a:t>62</a:t>
            </a:fld>
            <a:endParaRPr lang="en-US">
              <a:uFillTx/>
            </a:endParaRPr>
          </a:p>
        </p:txBody>
      </p:sp>
      <p:sp>
        <p:nvSpPr>
          <p:cNvPr id="1537026" name="Rectangle 2"/>
          <p:cNvSpPr>
            <a:spLocks noGrp="1" noChangeArrowheads="1"/>
          </p:cNvSpPr>
          <p:nvPr>
            <p:ph type="title"/>
          </p:nvPr>
        </p:nvSpPr>
        <p:spPr>
          <a:xfrm>
            <a:off x="309110" y="221343"/>
            <a:ext cx="8610600" cy="1143000"/>
          </a:xfrm>
        </p:spPr>
        <p:txBody>
          <a:bodyPr>
            <a:normAutofit fontScale="90000"/>
          </a:bodyPr>
          <a:lstStyle/>
          <a:p>
            <a:r>
              <a:rPr lang="en-US" sz="4000">
                <a:uFillTx/>
              </a:rPr>
              <a:t>Independence in Bayesian Networks</a:t>
            </a:r>
          </a:p>
        </p:txBody>
      </p:sp>
      <p:pic>
        <p:nvPicPr>
          <p:cNvPr id="1537029" name="Picture 5" descr="Picture 1"/>
          <p:cNvPicPr>
            <a:picLocks noChangeAspect="1" noChangeArrowheads="1"/>
          </p:cNvPicPr>
          <p:nvPr/>
        </p:nvPicPr>
        <p:blipFill>
          <a:blip r:embed="rId3"/>
          <a:srcRect/>
          <a:stretch>
            <a:fillRect/>
          </a:stretch>
        </p:blipFill>
        <p:spPr bwMode="auto">
          <a:xfrm flipH="1" flipV="1">
            <a:off x="2180175" y="2157544"/>
            <a:ext cx="5514975" cy="2843213"/>
          </a:xfrm>
          <a:prstGeom prst="rect">
            <a:avLst/>
          </a:prstGeom>
          <a:noFill/>
        </p:spPr>
      </p:pic>
      <p:sp>
        <p:nvSpPr>
          <p:cNvPr id="2" name="Line Callout 1 1"/>
          <p:cNvSpPr>
            <a:spLocks/>
          </p:cNvSpPr>
          <p:nvPr/>
        </p:nvSpPr>
        <p:spPr>
          <a:xfrm>
            <a:off x="3836737" y="5410199"/>
            <a:ext cx="3208421" cy="525380"/>
          </a:xfrm>
          <a:prstGeom prst="borderCallout1">
            <a:avLst>
              <a:gd name="adj1" fmla="val -4151"/>
              <a:gd name="adj2" fmla="val 85536"/>
              <a:gd name="adj3" fmla="val -164853"/>
              <a:gd name="adj4" fmla="val 68198"/>
            </a:avLst>
          </a:prstGeom>
          <a:solidFill>
            <a:schemeClr val="tx2">
              <a:lumMod val="40000"/>
              <a:lumOff val="60000"/>
            </a:schemeClr>
          </a:solidFill>
          <a:ln w="28575" cmpd="sng">
            <a:solidFill>
              <a:srgbClr val="FF0000"/>
            </a:solidFill>
            <a:headEnd type="none"/>
            <a:tailEnd type="arrow"/>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uFillTx/>
            </a:endParaRPr>
          </a:p>
        </p:txBody>
      </p:sp>
      <p:sp>
        <p:nvSpPr>
          <p:cNvPr id="12" name="Line Callout 1 11"/>
          <p:cNvSpPr>
            <a:spLocks/>
          </p:cNvSpPr>
          <p:nvPr/>
        </p:nvSpPr>
        <p:spPr>
          <a:xfrm>
            <a:off x="2099964" y="5038555"/>
            <a:ext cx="1536246" cy="399717"/>
          </a:xfrm>
          <a:prstGeom prst="borderCallout1">
            <a:avLst>
              <a:gd name="adj1" fmla="val -4151"/>
              <a:gd name="adj2" fmla="val 48117"/>
              <a:gd name="adj3" fmla="val -372210"/>
              <a:gd name="adj4" fmla="val 96915"/>
            </a:avLst>
          </a:prstGeom>
          <a:solidFill>
            <a:schemeClr val="tx2">
              <a:lumMod val="40000"/>
              <a:lumOff val="60000"/>
            </a:schemeClr>
          </a:solidFill>
          <a:ln w="28575" cmpd="sng">
            <a:solidFill>
              <a:srgbClr val="FF0000"/>
            </a:solidFill>
            <a:headEnd type="none"/>
            <a:tailEnd type="arrow"/>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uFillTx/>
            </a:endParaRPr>
          </a:p>
        </p:txBody>
      </p:sp>
      <p:sp>
        <p:nvSpPr>
          <p:cNvPr id="1537027" name="Rectangle 3"/>
          <p:cNvSpPr>
            <a:spLocks noGrp="1" noChangeArrowheads="1"/>
          </p:cNvSpPr>
          <p:nvPr>
            <p:ph type="body" idx="1"/>
          </p:nvPr>
        </p:nvSpPr>
        <p:spPr>
          <a:xfrm>
            <a:off x="671223" y="1310871"/>
            <a:ext cx="8061325" cy="4778375"/>
          </a:xfrm>
          <a:ln>
            <a:solidFill>
              <a:srgbClr val="FF0000"/>
            </a:solidFill>
          </a:ln>
        </p:spPr>
        <p:txBody>
          <a:bodyPr>
            <a:normAutofit fontScale="70000" lnSpcReduction="20000"/>
          </a:bodyPr>
          <a:lstStyle/>
          <a:p>
            <a:pPr>
              <a:lnSpc>
                <a:spcPct val="120000"/>
              </a:lnSpc>
            </a:pPr>
            <a:r>
              <a:rPr lang="en-US" sz="2800">
                <a:uFillTx/>
              </a:rPr>
              <a:t>Topology of network encodes (conditional) independence assertions:</a:t>
            </a:r>
          </a:p>
          <a:p>
            <a:pPr>
              <a:lnSpc>
                <a:spcPct val="120000"/>
              </a:lnSpc>
            </a:pPr>
            <a:endParaRPr lang="en-US" sz="2800">
              <a:uFillTx/>
            </a:endParaRPr>
          </a:p>
          <a:p>
            <a:pPr>
              <a:lnSpc>
                <a:spcPct val="120000"/>
              </a:lnSpc>
              <a:buFont typeface="Wingdings" charset="2"/>
              <a:buNone/>
            </a:pPr>
            <a:endParaRPr lang="en-US" sz="2400">
              <a:uFillTx/>
            </a:endParaRPr>
          </a:p>
          <a:p>
            <a:pPr>
              <a:lnSpc>
                <a:spcPct val="120000"/>
              </a:lnSpc>
              <a:buFont typeface="Wingdings" charset="2"/>
              <a:buNone/>
            </a:pPr>
            <a:endParaRPr lang="en-US" sz="2400">
              <a:uFillTx/>
            </a:endParaRPr>
          </a:p>
          <a:p>
            <a:pPr>
              <a:lnSpc>
                <a:spcPct val="120000"/>
              </a:lnSpc>
              <a:buFont typeface="Wingdings" charset="2"/>
              <a:buNone/>
            </a:pPr>
            <a:endParaRPr lang="en-US" sz="2800">
              <a:uFillTx/>
            </a:endParaRPr>
          </a:p>
          <a:p>
            <a:pPr>
              <a:lnSpc>
                <a:spcPct val="120000"/>
              </a:lnSpc>
              <a:buFont typeface="Wingdings" charset="2"/>
              <a:buNone/>
            </a:pPr>
            <a:endParaRPr lang="en-US" sz="2800">
              <a:uFillTx/>
            </a:endParaRPr>
          </a:p>
          <a:p>
            <a:pPr>
              <a:lnSpc>
                <a:spcPct val="120000"/>
              </a:lnSpc>
              <a:buFont typeface="Wingdings" charset="2"/>
              <a:buNone/>
            </a:pPr>
            <a:endParaRPr lang="en-US" sz="2800">
              <a:uFillTx/>
            </a:endParaRPr>
          </a:p>
          <a:p>
            <a:pPr>
              <a:lnSpc>
                <a:spcPct val="120000"/>
              </a:lnSpc>
              <a:buFont typeface="Wingdings" charset="2"/>
              <a:buNone/>
            </a:pPr>
            <a:endParaRPr lang="en-US" sz="2800">
              <a:uFillTx/>
            </a:endParaRPr>
          </a:p>
          <a:p>
            <a:pPr>
              <a:lnSpc>
                <a:spcPct val="120000"/>
              </a:lnSpc>
            </a:pPr>
            <a:r>
              <a:rPr lang="en-US" sz="2800" i="1">
                <a:uFillTx/>
              </a:rPr>
              <a:t>Weather</a:t>
            </a:r>
            <a:r>
              <a:rPr lang="en-US" sz="2800">
                <a:uFillTx/>
              </a:rPr>
              <a:t> is independent of the other variables</a:t>
            </a:r>
          </a:p>
          <a:p>
            <a:pPr>
              <a:lnSpc>
                <a:spcPct val="120000"/>
              </a:lnSpc>
            </a:pPr>
            <a:r>
              <a:rPr lang="en-US" sz="2800" i="1">
                <a:uFillTx/>
              </a:rPr>
              <a:t>Toothache</a:t>
            </a:r>
            <a:r>
              <a:rPr lang="en-US" sz="2800">
                <a:uFillTx/>
              </a:rPr>
              <a:t> and </a:t>
            </a:r>
            <a:r>
              <a:rPr lang="en-US" sz="2800" i="1">
                <a:uFillTx/>
              </a:rPr>
              <a:t>Catch</a:t>
            </a:r>
            <a:r>
              <a:rPr lang="en-US" sz="2800">
                <a:uFillTx/>
              </a:rPr>
              <a:t> are conditionally independent given </a:t>
            </a:r>
            <a:r>
              <a:rPr lang="en-US" sz="2800" i="1">
                <a:uFillTx/>
              </a:rPr>
              <a:t>Cavity</a:t>
            </a:r>
            <a:endParaRPr lang="en-US" sz="2800">
              <a:uFillTx/>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7027">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0"/>
                                          </p:stCondLst>
                                        </p:cTn>
                                        <p:tgtEl>
                                          <p:spTgt spid="153702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537027">
                                            <p:txEl>
                                              <p:pRg st="8" end="8"/>
                                            </p:txEl>
                                          </p:spTgt>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537027">
                                            <p:txEl>
                                              <p:pRg st="9" end="9"/>
                                            </p:txEl>
                                          </p:spTgt>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1537027"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91"/>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Dental Network</a:t>
            </a:r>
            <a:endParaRPr sz="3000" b="0" i="0" u="none" strike="noStrike" cap="none">
              <a:solidFill>
                <a:schemeClr val="dk2"/>
              </a:solidFill>
              <a:latin typeface="Arial Black"/>
              <a:ea typeface="Arial Black"/>
              <a:cs typeface="Arial Black"/>
              <a:sym typeface="Arial Black"/>
            </a:endParaRPr>
          </a:p>
        </p:txBody>
      </p:sp>
      <p:sp>
        <p:nvSpPr>
          <p:cNvPr id="700" name="Google Shape;700;p91"/>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63</a:t>
            </a:fld>
            <a:endParaRPr sz="2400" b="1">
              <a:solidFill>
                <a:schemeClr val="dk2"/>
              </a:solidFill>
              <a:latin typeface="Arial"/>
              <a:ea typeface="Arial"/>
              <a:cs typeface="Arial"/>
              <a:sym typeface="Arial"/>
            </a:endParaRPr>
          </a:p>
        </p:txBody>
      </p:sp>
      <p:sp>
        <p:nvSpPr>
          <p:cNvPr id="701" name="Google Shape;701;p91"/>
          <p:cNvSpPr/>
          <p:nvPr/>
        </p:nvSpPr>
        <p:spPr>
          <a:xfrm>
            <a:off x="812475" y="14536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Weather</a:t>
            </a:r>
            <a:endParaRPr sz="1800"/>
          </a:p>
        </p:txBody>
      </p:sp>
      <p:sp>
        <p:nvSpPr>
          <p:cNvPr id="702" name="Google Shape;702;p91"/>
          <p:cNvSpPr/>
          <p:nvPr/>
        </p:nvSpPr>
        <p:spPr>
          <a:xfrm>
            <a:off x="3856600" y="14536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Cavity</a:t>
            </a:r>
            <a:endParaRPr sz="1800"/>
          </a:p>
        </p:txBody>
      </p:sp>
      <p:sp>
        <p:nvSpPr>
          <p:cNvPr id="703" name="Google Shape;703;p91"/>
          <p:cNvSpPr/>
          <p:nvPr/>
        </p:nvSpPr>
        <p:spPr>
          <a:xfrm>
            <a:off x="2004400" y="35794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Toothache</a:t>
            </a:r>
            <a:endParaRPr sz="1800"/>
          </a:p>
        </p:txBody>
      </p:sp>
      <p:sp>
        <p:nvSpPr>
          <p:cNvPr id="704" name="Google Shape;704;p91"/>
          <p:cNvSpPr/>
          <p:nvPr/>
        </p:nvSpPr>
        <p:spPr>
          <a:xfrm>
            <a:off x="5708788" y="35794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Catch</a:t>
            </a:r>
            <a:endParaRPr sz="1800"/>
          </a:p>
        </p:txBody>
      </p:sp>
      <p:cxnSp>
        <p:nvCxnSpPr>
          <p:cNvPr id="705" name="Google Shape;705;p91"/>
          <p:cNvCxnSpPr>
            <a:stCxn id="702" idx="3"/>
            <a:endCxn id="703" idx="0"/>
          </p:cNvCxnSpPr>
          <p:nvPr/>
        </p:nvCxnSpPr>
        <p:spPr>
          <a:xfrm flipH="1">
            <a:off x="2930548" y="21621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706" name="Google Shape;706;p91"/>
          <p:cNvCxnSpPr>
            <a:stCxn id="702" idx="5"/>
            <a:endCxn id="704" idx="0"/>
          </p:cNvCxnSpPr>
          <p:nvPr/>
        </p:nvCxnSpPr>
        <p:spPr>
          <a:xfrm>
            <a:off x="5437552" y="2162160"/>
            <a:ext cx="1197300" cy="1417200"/>
          </a:xfrm>
          <a:prstGeom prst="straightConnector1">
            <a:avLst/>
          </a:prstGeom>
          <a:noFill/>
          <a:ln w="38100" cap="flat" cmpd="sng">
            <a:solidFill>
              <a:schemeClr val="dk1"/>
            </a:solidFill>
            <a:prstDash val="solid"/>
            <a:round/>
            <a:headEnd type="none" w="med" len="med"/>
            <a:tailEnd type="triangle" w="med" len="med"/>
          </a:ln>
        </p:spPr>
      </p:cxnSp>
      <p:graphicFrame>
        <p:nvGraphicFramePr>
          <p:cNvPr id="707" name="Google Shape;707;p91"/>
          <p:cNvGraphicFramePr/>
          <p:nvPr>
            <p:extLst>
              <p:ext uri="{D42A27DB-BD31-4B8C-83A1-F6EECF244321}">
                <p14:modId xmlns:p14="http://schemas.microsoft.com/office/powerpoint/2010/main" val="1333968735"/>
              </p:ext>
            </p:extLst>
          </p:nvPr>
        </p:nvGraphicFramePr>
        <p:xfrm>
          <a:off x="469874" y="4516175"/>
          <a:ext cx="3142006" cy="1371510"/>
        </p:xfrm>
        <a:graphic>
          <a:graphicData uri="http://schemas.openxmlformats.org/drawingml/2006/table">
            <a:tbl>
              <a:tblPr>
                <a:noFill/>
              </a:tblPr>
              <a:tblGrid>
                <a:gridCol w="1571003">
                  <a:extLst>
                    <a:ext uri="{9D8B030D-6E8A-4147-A177-3AD203B41FA5}">
                      <a16:colId xmlns:a16="http://schemas.microsoft.com/office/drawing/2014/main" xmlns="" val="20000"/>
                    </a:ext>
                  </a:extLst>
                </a:gridCol>
                <a:gridCol w="1571003">
                  <a:extLst>
                    <a:ext uri="{9D8B030D-6E8A-4147-A177-3AD203B41FA5}">
                      <a16:colId xmlns:a16="http://schemas.microsoft.com/office/drawing/2014/main" xmlns="" val="20001"/>
                    </a:ext>
                  </a:extLst>
                </a:gridCol>
              </a:tblGrid>
              <a:tr h="405500">
                <a:tc>
                  <a:txBody>
                    <a:bodyPr/>
                    <a:lstStyle/>
                    <a:p>
                      <a:pPr marL="0" lvl="0" indent="0">
                        <a:spcBef>
                          <a:spcPts val="0"/>
                        </a:spcBef>
                        <a:spcAft>
                          <a:spcPts val="0"/>
                        </a:spcAft>
                        <a:buNone/>
                      </a:pPr>
                      <a:endParaRPr/>
                    </a:p>
                  </a:txBody>
                  <a:tcPr marL="91425" marR="91425" marT="91425" marB="91425">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rtl="0">
                        <a:spcBef>
                          <a:spcPts val="0"/>
                        </a:spcBef>
                        <a:spcAft>
                          <a:spcPts val="0"/>
                        </a:spcAft>
                        <a:buNone/>
                      </a:pPr>
                      <a:r>
                        <a:rPr lang="en-US" i="1" dirty="0"/>
                        <a:t>P</a:t>
                      </a:r>
                      <a:r>
                        <a:rPr lang="en-US" dirty="0"/>
                        <a:t>(Toothache)</a:t>
                      </a:r>
                      <a:endParaRPr dirty="0"/>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05500">
                <a:tc>
                  <a:txBody>
                    <a:bodyPr/>
                    <a:lstStyle/>
                    <a:p>
                      <a:pPr marL="0" lvl="0" indent="0" rtl="0">
                        <a:spcBef>
                          <a:spcPts val="0"/>
                        </a:spcBef>
                        <a:spcAft>
                          <a:spcPts val="0"/>
                        </a:spcAft>
                        <a:buNone/>
                      </a:pPr>
                      <a:r>
                        <a:rPr lang="en-US">
                          <a:solidFill>
                            <a:schemeClr val="dk1"/>
                          </a:solidFill>
                        </a:rPr>
                        <a:t>Cavity</a:t>
                      </a:r>
                      <a:endParaRPr>
                        <a:solidFill>
                          <a:schemeClr val="dk1"/>
                        </a:solidFill>
                      </a:endParaRPr>
                    </a:p>
                  </a:txBody>
                  <a:tcPr marL="91425" marR="91425" marT="91425" marB="91425">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a:t>0.600</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r h="405500">
                <a:tc>
                  <a:txBody>
                    <a:bodyPr/>
                    <a:lstStyle/>
                    <a:p>
                      <a:pPr marL="0" lvl="0" indent="0" rtl="0">
                        <a:spcBef>
                          <a:spcPts val="0"/>
                        </a:spcBef>
                        <a:spcAft>
                          <a:spcPts val="0"/>
                        </a:spcAft>
                        <a:buNone/>
                      </a:pPr>
                      <a:r>
                        <a:rPr lang="en-US">
                          <a:solidFill>
                            <a:schemeClr val="dk1"/>
                          </a:solidFill>
                        </a:rPr>
                        <a:t>¬Cavity</a:t>
                      </a:r>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dirty="0"/>
                        <a:t>0.100</a:t>
                      </a:r>
                      <a:endParaRPr dirty="0"/>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xmlns="" val="10002"/>
                  </a:ext>
                </a:extLst>
              </a:tr>
            </a:tbl>
          </a:graphicData>
        </a:graphic>
      </p:graphicFrame>
      <p:graphicFrame>
        <p:nvGraphicFramePr>
          <p:cNvPr id="708" name="Google Shape;708;p91"/>
          <p:cNvGraphicFramePr/>
          <p:nvPr/>
        </p:nvGraphicFramePr>
        <p:xfrm>
          <a:off x="4678050" y="4955788"/>
          <a:ext cx="2549050" cy="1371510"/>
        </p:xfrm>
        <a:graphic>
          <a:graphicData uri="http://schemas.openxmlformats.org/drawingml/2006/table">
            <a:tbl>
              <a:tblPr>
                <a:noFill/>
              </a:tblPr>
              <a:tblGrid>
                <a:gridCol w="1274525">
                  <a:extLst>
                    <a:ext uri="{9D8B030D-6E8A-4147-A177-3AD203B41FA5}">
                      <a16:colId xmlns:a16="http://schemas.microsoft.com/office/drawing/2014/main" xmlns="" val="20000"/>
                    </a:ext>
                  </a:extLst>
                </a:gridCol>
                <a:gridCol w="1274525">
                  <a:extLst>
                    <a:ext uri="{9D8B030D-6E8A-4147-A177-3AD203B41FA5}">
                      <a16:colId xmlns:a16="http://schemas.microsoft.com/office/drawing/2014/main" xmlns="" val="20001"/>
                    </a:ext>
                  </a:extLst>
                </a:gridCol>
              </a:tblGrid>
              <a:tr h="414250">
                <a:tc>
                  <a:txBody>
                    <a:bodyPr/>
                    <a:lstStyle/>
                    <a:p>
                      <a:pPr marL="0" lvl="0" indent="0">
                        <a:spcBef>
                          <a:spcPts val="0"/>
                        </a:spcBef>
                        <a:spcAft>
                          <a:spcPts val="0"/>
                        </a:spcAft>
                        <a:buNone/>
                      </a:pPr>
                      <a:endParaRPr/>
                    </a:p>
                  </a:txBody>
                  <a:tcPr marL="91425" marR="91425" marT="91425" marB="91425">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rtl="0">
                        <a:spcBef>
                          <a:spcPts val="0"/>
                        </a:spcBef>
                        <a:spcAft>
                          <a:spcPts val="0"/>
                        </a:spcAft>
                        <a:buNone/>
                      </a:pPr>
                      <a:r>
                        <a:rPr lang="en-US" i="1"/>
                        <a:t>P</a:t>
                      </a:r>
                      <a:r>
                        <a:rPr lang="en-US"/>
                        <a:t>(Catch)</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14250">
                <a:tc>
                  <a:txBody>
                    <a:bodyPr/>
                    <a:lstStyle/>
                    <a:p>
                      <a:pPr marL="0" lvl="0" indent="0" rtl="0">
                        <a:spcBef>
                          <a:spcPts val="0"/>
                        </a:spcBef>
                        <a:spcAft>
                          <a:spcPts val="0"/>
                        </a:spcAft>
                        <a:buNone/>
                      </a:pPr>
                      <a:r>
                        <a:rPr lang="en-US">
                          <a:solidFill>
                            <a:schemeClr val="dk1"/>
                          </a:solidFill>
                        </a:rPr>
                        <a:t>Cavity</a:t>
                      </a:r>
                      <a:endParaRPr>
                        <a:solidFill>
                          <a:schemeClr val="dk1"/>
                        </a:solidFill>
                      </a:endParaRPr>
                    </a:p>
                  </a:txBody>
                  <a:tcPr marL="91425" marR="91425" marT="91425" marB="91425">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a:t>0.900</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r h="414250">
                <a:tc>
                  <a:txBody>
                    <a:bodyPr/>
                    <a:lstStyle/>
                    <a:p>
                      <a:pPr marL="0" lvl="0" indent="0" rtl="0">
                        <a:spcBef>
                          <a:spcPts val="0"/>
                        </a:spcBef>
                        <a:spcAft>
                          <a:spcPts val="0"/>
                        </a:spcAft>
                        <a:buNone/>
                      </a:pPr>
                      <a:r>
                        <a:rPr lang="en-US">
                          <a:solidFill>
                            <a:schemeClr val="dk1"/>
                          </a:solidFill>
                        </a:rPr>
                        <a:t>¬Cavity</a:t>
                      </a:r>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0.200</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xmlns="" val="10002"/>
                  </a:ext>
                </a:extLst>
              </a:tr>
            </a:tbl>
          </a:graphicData>
        </a:graphic>
      </p:graphicFrame>
      <p:graphicFrame>
        <p:nvGraphicFramePr>
          <p:cNvPr id="709" name="Google Shape;709;p91"/>
          <p:cNvGraphicFramePr/>
          <p:nvPr/>
        </p:nvGraphicFramePr>
        <p:xfrm>
          <a:off x="6049650" y="840988"/>
          <a:ext cx="1274525" cy="914340"/>
        </p:xfrm>
        <a:graphic>
          <a:graphicData uri="http://schemas.openxmlformats.org/drawingml/2006/table">
            <a:tbl>
              <a:tblPr>
                <a:noFill/>
              </a:tblPr>
              <a:tblGrid>
                <a:gridCol w="1274525">
                  <a:extLst>
                    <a:ext uri="{9D8B030D-6E8A-4147-A177-3AD203B41FA5}">
                      <a16:colId xmlns:a16="http://schemas.microsoft.com/office/drawing/2014/main" xmlns="" val="20000"/>
                    </a:ext>
                  </a:extLst>
                </a:gridCol>
              </a:tblGrid>
              <a:tr h="414250">
                <a:tc>
                  <a:txBody>
                    <a:bodyPr/>
                    <a:lstStyle/>
                    <a:p>
                      <a:pPr marL="0" lvl="0" indent="0" rtl="0">
                        <a:spcBef>
                          <a:spcPts val="0"/>
                        </a:spcBef>
                        <a:spcAft>
                          <a:spcPts val="0"/>
                        </a:spcAft>
                        <a:buNone/>
                      </a:pPr>
                      <a:r>
                        <a:rPr lang="en-US" i="1"/>
                        <a:t>P</a:t>
                      </a:r>
                      <a:r>
                        <a:rPr lang="en-US"/>
                        <a:t>(Cavity)</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414250">
                <a:tc>
                  <a:txBody>
                    <a:bodyPr/>
                    <a:lstStyle/>
                    <a:p>
                      <a:pPr marL="0" lvl="0" indent="0" rtl="0">
                        <a:spcBef>
                          <a:spcPts val="0"/>
                        </a:spcBef>
                        <a:spcAft>
                          <a:spcPts val="0"/>
                        </a:spcAft>
                        <a:buNone/>
                      </a:pPr>
                      <a:r>
                        <a:rPr lang="en-US"/>
                        <a:t>0.200</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xmlns="" val="10001"/>
                  </a:ext>
                </a:extLst>
              </a:tr>
            </a:tbl>
          </a:graphicData>
        </a:graphic>
      </p:graphicFrame>
      <p:sp>
        <p:nvSpPr>
          <p:cNvPr id="710" name="Google Shape;710;p91"/>
          <p:cNvSpPr txBox="1"/>
          <p:nvPr/>
        </p:nvSpPr>
        <p:spPr>
          <a:xfrm>
            <a:off x="270825" y="2551000"/>
            <a:ext cx="3485700" cy="781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b="1"/>
              <a:t>Conditional Probability Table (CPT)</a:t>
            </a:r>
            <a:endParaRPr sz="1800" b="1"/>
          </a:p>
        </p:txBody>
      </p:sp>
      <p:cxnSp>
        <p:nvCxnSpPr>
          <p:cNvPr id="711" name="Google Shape;711;p91"/>
          <p:cNvCxnSpPr/>
          <p:nvPr/>
        </p:nvCxnSpPr>
        <p:spPr>
          <a:xfrm flipH="1">
            <a:off x="1738550" y="3057700"/>
            <a:ext cx="8700" cy="1441500"/>
          </a:xfrm>
          <a:prstGeom prst="straightConnector1">
            <a:avLst/>
          </a:prstGeom>
          <a:noFill/>
          <a:ln w="76200" cap="flat" cmpd="sng">
            <a:solidFill>
              <a:schemeClr val="dk2"/>
            </a:solidFill>
            <a:prstDash val="solid"/>
            <a:round/>
            <a:headEnd type="none" w="med" len="med"/>
            <a:tailEnd type="triangle" w="med" len="med"/>
          </a:ln>
        </p:spPr>
      </p:cxnSp>
      <p:cxnSp>
        <p:nvCxnSpPr>
          <p:cNvPr id="712" name="Google Shape;712;p91"/>
          <p:cNvCxnSpPr>
            <a:stCxn id="710" idx="0"/>
          </p:cNvCxnSpPr>
          <p:nvPr/>
        </p:nvCxnSpPr>
        <p:spPr>
          <a:xfrm rot="10800000" flipH="1">
            <a:off x="2013675" y="1258000"/>
            <a:ext cx="4023000" cy="1293000"/>
          </a:xfrm>
          <a:prstGeom prst="straightConnector1">
            <a:avLst/>
          </a:prstGeom>
          <a:noFill/>
          <a:ln w="76200" cap="flat" cmpd="sng">
            <a:solidFill>
              <a:schemeClr val="dk2"/>
            </a:solidFill>
            <a:prstDash val="solid"/>
            <a:round/>
            <a:headEnd type="none" w="med" len="med"/>
            <a:tailEnd type="triangle" w="med" len="med"/>
          </a:ln>
        </p:spPr>
      </p:cxnSp>
      <p:cxnSp>
        <p:nvCxnSpPr>
          <p:cNvPr id="713" name="Google Shape;713;p91"/>
          <p:cNvCxnSpPr/>
          <p:nvPr/>
        </p:nvCxnSpPr>
        <p:spPr>
          <a:xfrm>
            <a:off x="2306375" y="3014025"/>
            <a:ext cx="3651900" cy="1956900"/>
          </a:xfrm>
          <a:prstGeom prst="straightConnector1">
            <a:avLst/>
          </a:prstGeom>
          <a:noFill/>
          <a:ln w="76200"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42392226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7FC47A1-B4EA-5642-A390-74D39684868D}" type="slidenum">
              <a:rPr lang="en-US">
                <a:uFillTx/>
              </a:rPr>
              <a:pPr/>
              <a:t>64</a:t>
            </a:fld>
            <a:endParaRPr lang="en-US">
              <a:uFillTx/>
            </a:endParaRPr>
          </a:p>
        </p:txBody>
      </p:sp>
      <p:sp>
        <p:nvSpPr>
          <p:cNvPr id="1538050" name="Rectangle 2"/>
          <p:cNvSpPr>
            <a:spLocks noGrp="1" noChangeArrowheads="1"/>
          </p:cNvSpPr>
          <p:nvPr>
            <p:ph type="title"/>
          </p:nvPr>
        </p:nvSpPr>
        <p:spPr>
          <a:xfrm>
            <a:off x="674688" y="123825"/>
            <a:ext cx="7772400" cy="1012491"/>
          </a:xfrm>
        </p:spPr>
        <p:txBody>
          <a:bodyPr/>
          <a:lstStyle/>
          <a:p>
            <a:r>
              <a:rPr lang="en-US">
                <a:uFillTx/>
              </a:rPr>
              <a:t>Alarm Example</a:t>
            </a:r>
          </a:p>
        </p:txBody>
      </p:sp>
      <p:sp>
        <p:nvSpPr>
          <p:cNvPr id="1538051" name="Rectangle 3"/>
          <p:cNvSpPr>
            <a:spLocks noGrp="1" noChangeArrowheads="1"/>
          </p:cNvSpPr>
          <p:nvPr>
            <p:ph type="body" idx="1"/>
          </p:nvPr>
        </p:nvSpPr>
        <p:spPr>
          <a:xfrm>
            <a:off x="479680" y="1264606"/>
            <a:ext cx="8442325" cy="5326026"/>
          </a:xfrm>
        </p:spPr>
        <p:txBody>
          <a:bodyPr>
            <a:normAutofit fontScale="92500" lnSpcReduction="20000"/>
          </a:bodyPr>
          <a:lstStyle/>
          <a:p>
            <a:pPr>
              <a:lnSpc>
                <a:spcPct val="110000"/>
              </a:lnSpc>
            </a:pPr>
            <a:r>
              <a:rPr lang="en-US" sz="2400">
                <a:uFillTx/>
              </a:rPr>
              <a:t>My burglar alarm is fairly reliable, but is sometimes set off by a minor earthquake.  Neighbors John and Mary promise to call if they hear the alarm, but sometimes make errors (John may call when he hears the phone ringing and Mary may miss the alarm when listening to music).</a:t>
            </a:r>
          </a:p>
          <a:p>
            <a:pPr lvl="1">
              <a:lnSpc>
                <a:spcPct val="110000"/>
              </a:lnSpc>
            </a:pPr>
            <a:r>
              <a:rPr lang="en-US" sz="2000">
                <a:uFillTx/>
              </a:rPr>
              <a:t>John has just called, but Mary hasn’t.  </a:t>
            </a:r>
            <a:r>
              <a:rPr lang="en-US" sz="2000" i="1">
                <a:uFillTx/>
              </a:rPr>
              <a:t>Is there a burglar?</a:t>
            </a:r>
            <a:endParaRPr lang="en-US" sz="2000">
              <a:uFillTx/>
            </a:endParaRPr>
          </a:p>
          <a:p>
            <a:pPr lvl="1">
              <a:lnSpc>
                <a:spcPct val="110000"/>
              </a:lnSpc>
            </a:pPr>
            <a:r>
              <a:rPr lang="en-US" sz="2000">
                <a:uFillTx/>
              </a:rPr>
              <a:t>The evidence is subject to errors of both </a:t>
            </a:r>
            <a:r>
              <a:rPr lang="en-US" sz="2000" i="1">
                <a:uFillTx/>
              </a:rPr>
              <a:t>omission</a:t>
            </a:r>
            <a:r>
              <a:rPr lang="en-US" sz="2000">
                <a:uFillTx/>
              </a:rPr>
              <a:t> and </a:t>
            </a:r>
            <a:r>
              <a:rPr lang="en-US" sz="2000" i="1">
                <a:uFillTx/>
              </a:rPr>
              <a:t>commission</a:t>
            </a:r>
          </a:p>
          <a:p>
            <a:pPr>
              <a:lnSpc>
                <a:spcPct val="110000"/>
              </a:lnSpc>
            </a:pPr>
            <a:r>
              <a:rPr lang="en-US" sz="2400">
                <a:uFillTx/>
              </a:rPr>
              <a:t>Variables</a:t>
            </a:r>
          </a:p>
          <a:p>
            <a:pPr lvl="1">
              <a:lnSpc>
                <a:spcPct val="110000"/>
              </a:lnSpc>
            </a:pPr>
            <a:r>
              <a:rPr lang="en-US" sz="2000" i="1">
                <a:uFillTx/>
              </a:rPr>
              <a:t>Burglary</a:t>
            </a:r>
            <a:r>
              <a:rPr lang="en-US" sz="2000">
                <a:uFillTx/>
              </a:rPr>
              <a:t>, </a:t>
            </a:r>
            <a:r>
              <a:rPr lang="en-US" sz="2000" i="1">
                <a:uFillTx/>
              </a:rPr>
              <a:t>Earthquake</a:t>
            </a:r>
            <a:r>
              <a:rPr lang="en-US" sz="2000">
                <a:uFillTx/>
              </a:rPr>
              <a:t>, </a:t>
            </a:r>
            <a:r>
              <a:rPr lang="en-US" sz="2000" i="1">
                <a:uFillTx/>
              </a:rPr>
              <a:t>Alarm</a:t>
            </a:r>
            <a:r>
              <a:rPr lang="en-US" sz="2000">
                <a:uFillTx/>
              </a:rPr>
              <a:t>, </a:t>
            </a:r>
            <a:r>
              <a:rPr lang="en-US" sz="2000" i="1" err="1">
                <a:uFillTx/>
              </a:rPr>
              <a:t>JohnCalls</a:t>
            </a:r>
            <a:r>
              <a:rPr lang="en-US" sz="2000">
                <a:uFillTx/>
              </a:rPr>
              <a:t>, </a:t>
            </a:r>
            <a:r>
              <a:rPr lang="en-US" sz="2000" i="1" err="1">
                <a:uFillTx/>
              </a:rPr>
              <a:t>MaryCalls</a:t>
            </a:r>
            <a:endParaRPr lang="en-US" sz="2000" i="1">
              <a:uFillTx/>
            </a:endParaRPr>
          </a:p>
          <a:p>
            <a:pPr lvl="1">
              <a:lnSpc>
                <a:spcPct val="110000"/>
              </a:lnSpc>
            </a:pPr>
            <a:r>
              <a:rPr lang="en-US" sz="2000">
                <a:uFillTx/>
              </a:rPr>
              <a:t>Could also have </a:t>
            </a:r>
            <a:r>
              <a:rPr lang="en-US" sz="2000" i="1" err="1">
                <a:uFillTx/>
              </a:rPr>
              <a:t>PhoneRang</a:t>
            </a:r>
            <a:r>
              <a:rPr lang="en-US" sz="2000" i="1">
                <a:uFillTx/>
              </a:rPr>
              <a:t> </a:t>
            </a:r>
            <a:r>
              <a:rPr lang="en-US" sz="2000">
                <a:uFillTx/>
              </a:rPr>
              <a:t>and </a:t>
            </a:r>
            <a:r>
              <a:rPr lang="en-US" sz="2000" i="1" err="1">
                <a:uFillTx/>
              </a:rPr>
              <a:t>ListeningToMusic</a:t>
            </a:r>
            <a:r>
              <a:rPr lang="en-US" sz="2000">
                <a:uFillTx/>
              </a:rPr>
              <a:t>, etc.</a:t>
            </a:r>
          </a:p>
          <a:p>
            <a:pPr>
              <a:lnSpc>
                <a:spcPct val="110000"/>
              </a:lnSpc>
            </a:pPr>
            <a:r>
              <a:rPr lang="en-US" sz="2400">
                <a:uFillTx/>
              </a:rPr>
              <a:t>Network topology reflects "causal" knowledge:</a:t>
            </a:r>
          </a:p>
          <a:p>
            <a:pPr lvl="1">
              <a:lnSpc>
                <a:spcPct val="110000"/>
              </a:lnSpc>
            </a:pPr>
            <a:r>
              <a:rPr lang="en-US" sz="2000">
                <a:uFillTx/>
              </a:rPr>
              <a:t>A burglar can set off the alarm</a:t>
            </a:r>
          </a:p>
          <a:p>
            <a:pPr lvl="1">
              <a:lnSpc>
                <a:spcPct val="110000"/>
              </a:lnSpc>
            </a:pPr>
            <a:r>
              <a:rPr lang="en-US" sz="2000">
                <a:uFillTx/>
              </a:rPr>
              <a:t>An earthquake can set off the alarm</a:t>
            </a:r>
          </a:p>
          <a:p>
            <a:pPr lvl="1">
              <a:lnSpc>
                <a:spcPct val="110000"/>
              </a:lnSpc>
            </a:pPr>
            <a:r>
              <a:rPr lang="en-US" sz="2000">
                <a:uFillTx/>
              </a:rPr>
              <a:t>The alarm can cause Mary to call</a:t>
            </a:r>
          </a:p>
          <a:p>
            <a:pPr lvl="1">
              <a:lnSpc>
                <a:spcPct val="110000"/>
              </a:lnSpc>
            </a:pPr>
            <a:r>
              <a:rPr lang="en-US" sz="2000">
                <a:uFillTx/>
              </a:rPr>
              <a:t>The alarm can cause John to call</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80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80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380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3805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3805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3805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3805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538051">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538051">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5380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051"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4025AAE-E51E-9B4F-B81E-5AE4A9AA0A0F}" type="slidenum">
              <a:rPr lang="en-US">
                <a:uFillTx/>
              </a:rPr>
              <a:pPr/>
              <a:t>65</a:t>
            </a:fld>
            <a:endParaRPr lang="en-US">
              <a:uFillTx/>
            </a:endParaRPr>
          </a:p>
        </p:txBody>
      </p:sp>
      <p:sp>
        <p:nvSpPr>
          <p:cNvPr id="1540098" name="Rectangle 2"/>
          <p:cNvSpPr>
            <a:spLocks noGrp="1" noChangeArrowheads="1"/>
          </p:cNvSpPr>
          <p:nvPr>
            <p:ph type="title"/>
          </p:nvPr>
        </p:nvSpPr>
        <p:spPr>
          <a:xfrm>
            <a:off x="720725" y="111125"/>
            <a:ext cx="7772400" cy="677612"/>
          </a:xfrm>
        </p:spPr>
        <p:txBody>
          <a:bodyPr/>
          <a:lstStyle/>
          <a:p>
            <a:r>
              <a:rPr lang="en-US">
                <a:uFillTx/>
              </a:rPr>
              <a:t>Compactness/Efficiency</a:t>
            </a:r>
          </a:p>
        </p:txBody>
      </p:sp>
      <p:sp>
        <p:nvSpPr>
          <p:cNvPr id="1540099" name="Rectangle 3"/>
          <p:cNvSpPr>
            <a:spLocks noGrp="1" noChangeArrowheads="1"/>
          </p:cNvSpPr>
          <p:nvPr>
            <p:ph type="body" idx="1"/>
          </p:nvPr>
        </p:nvSpPr>
        <p:spPr>
          <a:xfrm>
            <a:off x="593725" y="839704"/>
            <a:ext cx="8156575" cy="4778375"/>
          </a:xfrm>
        </p:spPr>
        <p:txBody>
          <a:bodyPr/>
          <a:lstStyle/>
          <a:p>
            <a:pPr>
              <a:lnSpc>
                <a:spcPct val="90000"/>
              </a:lnSpc>
            </a:pPr>
            <a:r>
              <a:rPr lang="en-US" sz="2400">
                <a:uFillTx/>
              </a:rPr>
              <a:t>A Conditional Probability Table (CPT) for Boolean </a:t>
            </a:r>
            <a:r>
              <a:rPr lang="en-US" sz="2400" i="1">
                <a:uFillTx/>
              </a:rPr>
              <a:t>X</a:t>
            </a:r>
            <a:r>
              <a:rPr lang="en-US" sz="2400" i="1" baseline="-25000">
                <a:uFillTx/>
              </a:rPr>
              <a:t>i</a:t>
            </a:r>
            <a:r>
              <a:rPr lang="en-US" sz="2400">
                <a:uFillTx/>
              </a:rPr>
              <a:t> with </a:t>
            </a:r>
            <a:r>
              <a:rPr lang="en-US" sz="2400" i="1">
                <a:uFillTx/>
              </a:rPr>
              <a:t>k</a:t>
            </a:r>
            <a:r>
              <a:rPr lang="en-US" sz="2400">
                <a:uFillTx/>
              </a:rPr>
              <a:t> Boolean parents has </a:t>
            </a:r>
            <a:r>
              <a:rPr lang="en-US" sz="2400" i="1">
                <a:uFillTx/>
              </a:rPr>
              <a:t>2</a:t>
            </a:r>
            <a:r>
              <a:rPr lang="en-US" sz="2400" i="1" baseline="30000">
                <a:uFillTx/>
              </a:rPr>
              <a:t>k</a:t>
            </a:r>
            <a:r>
              <a:rPr lang="en-US" sz="2400">
                <a:uFillTx/>
              </a:rPr>
              <a:t> rows for the combinations of parent values</a:t>
            </a:r>
          </a:p>
          <a:p>
            <a:pPr>
              <a:lnSpc>
                <a:spcPct val="90000"/>
              </a:lnSpc>
            </a:pPr>
            <a:r>
              <a:rPr lang="en-US" sz="2400">
                <a:uFillTx/>
              </a:rPr>
              <a:t>If each of the </a:t>
            </a:r>
            <a:r>
              <a:rPr lang="en-US" sz="2400" i="1" err="1">
                <a:uFillTx/>
              </a:rPr>
              <a:t>n</a:t>
            </a:r>
            <a:r>
              <a:rPr lang="en-US" sz="2400">
                <a:uFillTx/>
              </a:rPr>
              <a:t> variables has no more than </a:t>
            </a:r>
            <a:r>
              <a:rPr lang="en-US" sz="2400" i="1" err="1">
                <a:uFillTx/>
              </a:rPr>
              <a:t>k</a:t>
            </a:r>
            <a:r>
              <a:rPr lang="en-US" sz="2400">
                <a:uFillTx/>
              </a:rPr>
              <a:t> parents, the complete network requires </a:t>
            </a:r>
            <a:r>
              <a:rPr lang="en-US" sz="2400" err="1">
                <a:uFillTx/>
              </a:rPr>
              <a:t>O(</a:t>
            </a:r>
            <a:r>
              <a:rPr lang="en-US" sz="2400" i="1" err="1">
                <a:uFillTx/>
              </a:rPr>
              <a:t>n</a:t>
            </a:r>
            <a:r>
              <a:rPr lang="en-US" sz="2400" i="1">
                <a:uFillTx/>
              </a:rPr>
              <a:t> </a:t>
            </a:r>
            <a:r>
              <a:rPr lang="en-US" sz="2400" i="1">
                <a:uFillTx/>
                <a:ea typeface="Arial" charset="0"/>
                <a:cs typeface="Arial" charset="0"/>
              </a:rPr>
              <a:t>·</a:t>
            </a:r>
            <a:r>
              <a:rPr lang="en-US" sz="2400">
                <a:uFillTx/>
              </a:rPr>
              <a:t> </a:t>
            </a:r>
            <a:r>
              <a:rPr lang="en-US" sz="2400" i="1">
                <a:uFillTx/>
              </a:rPr>
              <a:t>2</a:t>
            </a:r>
            <a:r>
              <a:rPr lang="en-US" sz="2400" i="1" baseline="30000">
                <a:uFillTx/>
              </a:rPr>
              <a:t>k</a:t>
            </a:r>
            <a:r>
              <a:rPr lang="en-US" sz="2400">
                <a:uFillTx/>
              </a:rPr>
              <a:t>) numbers</a:t>
            </a:r>
          </a:p>
          <a:p>
            <a:pPr lvl="1">
              <a:lnSpc>
                <a:spcPct val="90000"/>
              </a:lnSpc>
            </a:pPr>
            <a:r>
              <a:rPr lang="en-US" sz="2000">
                <a:uFillTx/>
              </a:rPr>
              <a:t>I.e., grows linearly with </a:t>
            </a:r>
            <a:r>
              <a:rPr lang="en-US" sz="2000" i="1" err="1">
                <a:uFillTx/>
              </a:rPr>
              <a:t>n</a:t>
            </a:r>
            <a:r>
              <a:rPr lang="en-US" sz="2000">
                <a:uFillTx/>
              </a:rPr>
              <a:t> vs. O(</a:t>
            </a:r>
            <a:r>
              <a:rPr lang="en-US" sz="2000" i="1">
                <a:uFillTx/>
              </a:rPr>
              <a:t>2</a:t>
            </a:r>
            <a:r>
              <a:rPr lang="en-US" sz="2000" i="1" baseline="30000">
                <a:uFillTx/>
              </a:rPr>
              <a:t>n</a:t>
            </a:r>
            <a:r>
              <a:rPr lang="en-US" sz="2000">
                <a:uFillTx/>
              </a:rPr>
              <a:t>)</a:t>
            </a:r>
            <a:r>
              <a:rPr lang="en-US" sz="2000" i="1">
                <a:uFillTx/>
              </a:rPr>
              <a:t> </a:t>
            </a:r>
            <a:r>
              <a:rPr lang="en-US" sz="2000">
                <a:uFillTx/>
              </a:rPr>
              <a:t>for the full joint distribution</a:t>
            </a:r>
          </a:p>
          <a:p>
            <a:pPr>
              <a:lnSpc>
                <a:spcPct val="90000"/>
              </a:lnSpc>
            </a:pPr>
            <a:r>
              <a:rPr lang="en-US" sz="2400">
                <a:uFillTx/>
              </a:rPr>
              <a:t>For burglary net, 1+1+4+2+2=10 numbers (vs. 2</a:t>
            </a:r>
            <a:r>
              <a:rPr lang="en-US" sz="2400" baseline="30000">
                <a:uFillTx/>
              </a:rPr>
              <a:t>5</a:t>
            </a:r>
            <a:r>
              <a:rPr lang="en-US" sz="2400">
                <a:uFillTx/>
              </a:rPr>
              <a:t>-1=31)</a:t>
            </a:r>
          </a:p>
        </p:txBody>
      </p:sp>
      <p:pic>
        <p:nvPicPr>
          <p:cNvPr id="1540101" name="Picture 5" descr="burglary2"/>
          <p:cNvPicPr>
            <a:picLocks noChangeAspect="1" noChangeArrowheads="1"/>
          </p:cNvPicPr>
          <p:nvPr/>
        </p:nvPicPr>
        <p:blipFill>
          <a:blip r:embed="rId3"/>
          <a:srcRect/>
          <a:stretch>
            <a:fillRect/>
          </a:stretch>
        </p:blipFill>
        <p:spPr bwMode="auto">
          <a:xfrm>
            <a:off x="1844675" y="3651250"/>
            <a:ext cx="5391150" cy="2938463"/>
          </a:xfrm>
          <a:prstGeom prst="rect">
            <a:avLst/>
          </a:prstGeom>
          <a:noFill/>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40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400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54009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400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0099"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p:cNvSpPr>
            <a:spLocks noGrp="1" noChangeArrowheads="1"/>
          </p:cNvSpPr>
          <p:nvPr>
            <p:ph type="title"/>
          </p:nvPr>
        </p:nvSpPr>
        <p:spPr>
          <a:xfrm>
            <a:off x="457199" y="152718"/>
            <a:ext cx="7889457" cy="1371600"/>
          </a:xfrm>
        </p:spPr>
        <p:txBody>
          <a:bodyPr/>
          <a:lstStyle/>
          <a:p>
            <a:r>
              <a:rPr lang="en-US" dirty="0" smtClean="0">
                <a:solidFill>
                  <a:srgbClr val="345DFF"/>
                </a:solidFill>
              </a:rPr>
              <a:t>Belief (Bayesian) Networks</a:t>
            </a:r>
            <a:endParaRPr lang="en-US" dirty="0">
              <a:solidFill>
                <a:srgbClr val="345DFF"/>
              </a:solidFill>
            </a:endParaRPr>
          </a:p>
        </p:txBody>
      </p:sp>
      <p:sp>
        <p:nvSpPr>
          <p:cNvPr id="15365" name="Rectangle 5"/>
          <p:cNvSpPr>
            <a:spLocks noGrp="1" noChangeArrowheads="1"/>
          </p:cNvSpPr>
          <p:nvPr>
            <p:ph idx="1"/>
          </p:nvPr>
        </p:nvSpPr>
        <p:spPr>
          <a:xfrm>
            <a:off x="1278495" y="1600200"/>
            <a:ext cx="6980914" cy="4525963"/>
          </a:xfrm>
        </p:spPr>
        <p:txBody>
          <a:bodyPr>
            <a:normAutofit/>
          </a:bodyPr>
          <a:lstStyle/>
          <a:p>
            <a:r>
              <a:rPr lang="en-US" dirty="0" smtClean="0"/>
              <a:t>Motivation</a:t>
            </a:r>
            <a:endParaRPr lang="en-US" dirty="0"/>
          </a:p>
          <a:p>
            <a:r>
              <a:rPr lang="en-US" dirty="0"/>
              <a:t>Conditional </a:t>
            </a:r>
            <a:r>
              <a:rPr lang="en-US" dirty="0" smtClean="0"/>
              <a:t>Independence</a:t>
            </a:r>
            <a:endParaRPr lang="en-US" dirty="0"/>
          </a:p>
          <a:p>
            <a:r>
              <a:rPr lang="en-US" dirty="0"/>
              <a:t>Syntax and </a:t>
            </a:r>
            <a:r>
              <a:rPr lang="en-US" dirty="0" smtClean="0"/>
              <a:t>Semantics</a:t>
            </a:r>
          </a:p>
          <a:p>
            <a:r>
              <a:rPr lang="en-US" dirty="0" smtClean="0"/>
              <a:t>Reasoning with Belief Networks</a:t>
            </a:r>
            <a:endParaRPr lang="en-US" dirty="0"/>
          </a:p>
          <a:p>
            <a:r>
              <a:rPr lang="en-US" dirty="0"/>
              <a:t>Construction of Belief Networks</a:t>
            </a:r>
          </a:p>
          <a:p>
            <a:r>
              <a:rPr lang="en-US" dirty="0" smtClean="0"/>
              <a:t>Inference Algorithms</a:t>
            </a:r>
          </a:p>
          <a:p>
            <a:pPr lvl="1"/>
            <a:r>
              <a:rPr lang="en-US" dirty="0" smtClean="0"/>
              <a:t>Exact </a:t>
            </a:r>
            <a:r>
              <a:rPr lang="en-US" dirty="0"/>
              <a:t>inference</a:t>
            </a:r>
          </a:p>
          <a:p>
            <a:pPr lvl="1"/>
            <a:r>
              <a:rPr lang="en-US" dirty="0"/>
              <a:t>Approximate inference</a:t>
            </a:r>
          </a:p>
        </p:txBody>
      </p:sp>
      <p:sp>
        <p:nvSpPr>
          <p:cNvPr id="15363" name="Slide Number Placeholder 5"/>
          <p:cNvSpPr>
            <a:spLocks noGrp="1"/>
          </p:cNvSpPr>
          <p:nvPr>
            <p:ph type="sldNum" sz="quarter" idx="12"/>
          </p:nvPr>
        </p:nvSpPr>
        <p:spPr>
          <a:noFill/>
        </p:spPr>
        <p:txBody>
          <a:bodyPr/>
          <a:lstStyle/>
          <a:p>
            <a:fld id="{96776607-AF6E-004C-BC09-926DE41DBD46}" type="slidenum">
              <a:rPr lang="en-US"/>
              <a:pPr/>
              <a:t>66</a:t>
            </a:fld>
            <a:endParaRPr lang="en-US"/>
          </a:p>
        </p:txBody>
      </p:sp>
      <p:sp>
        <p:nvSpPr>
          <p:cNvPr id="5" name="Right Arrow 4"/>
          <p:cNvSpPr/>
          <p:nvPr/>
        </p:nvSpPr>
        <p:spPr>
          <a:xfrm>
            <a:off x="457199" y="2686040"/>
            <a:ext cx="677333" cy="39158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2035049"/>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94FB2BB-805B-014A-8549-7A241F6E4B99}" type="slidenum">
              <a:rPr lang="en-US">
                <a:uFillTx/>
              </a:rPr>
              <a:pPr/>
              <a:t>67</a:t>
            </a:fld>
            <a:endParaRPr lang="en-US">
              <a:uFillTx/>
            </a:endParaRPr>
          </a:p>
        </p:txBody>
      </p:sp>
      <p:sp>
        <p:nvSpPr>
          <p:cNvPr id="1541122" name="Rectangle 2"/>
          <p:cNvSpPr>
            <a:spLocks noGrp="1" noChangeArrowheads="1"/>
          </p:cNvSpPr>
          <p:nvPr>
            <p:ph type="title"/>
          </p:nvPr>
        </p:nvSpPr>
        <p:spPr>
          <a:xfrm>
            <a:off x="733425" y="126449"/>
            <a:ext cx="7772400" cy="662288"/>
          </a:xfrm>
        </p:spPr>
        <p:txBody>
          <a:bodyPr/>
          <a:lstStyle/>
          <a:p>
            <a:r>
              <a:rPr lang="en-US">
                <a:uFillTx/>
              </a:rPr>
              <a:t>Semantics</a:t>
            </a:r>
          </a:p>
        </p:txBody>
      </p:sp>
      <p:sp>
        <p:nvSpPr>
          <p:cNvPr id="1541123" name="Rectangle 3"/>
          <p:cNvSpPr>
            <a:spLocks noGrp="1" noChangeArrowheads="1"/>
          </p:cNvSpPr>
          <p:nvPr>
            <p:ph type="body" idx="1"/>
          </p:nvPr>
        </p:nvSpPr>
        <p:spPr>
          <a:xfrm>
            <a:off x="479843" y="840933"/>
            <a:ext cx="8574087" cy="5118100"/>
          </a:xfrm>
        </p:spPr>
        <p:txBody>
          <a:bodyPr/>
          <a:lstStyle/>
          <a:p>
            <a:pPr>
              <a:lnSpc>
                <a:spcPct val="90000"/>
              </a:lnSpc>
              <a:buNone/>
            </a:pPr>
            <a:r>
              <a:rPr lang="en-US" sz="2400" b="0">
                <a:uFillTx/>
              </a:rPr>
              <a:t>If correct, the network represents the full joint distribution:
		P(</a:t>
            </a:r>
            <a:r>
              <a:rPr lang="en-US" sz="2400" b="0" i="1">
                <a:uFillTx/>
              </a:rPr>
              <a:t>x</a:t>
            </a:r>
            <a:r>
              <a:rPr lang="en-US" sz="2400" b="0" i="1" baseline="-25000">
                <a:uFillTx/>
              </a:rPr>
              <a:t>1</a:t>
            </a:r>
            <a:r>
              <a:rPr lang="en-US" sz="2400" b="0" i="1">
                <a:uFillTx/>
              </a:rPr>
              <a:t>, … ,</a:t>
            </a:r>
            <a:r>
              <a:rPr lang="en-US" sz="2400" b="0" i="1" err="1">
                <a:uFillTx/>
              </a:rPr>
              <a:t>x</a:t>
            </a:r>
            <a:r>
              <a:rPr lang="en-US" sz="2400" b="0" i="1" baseline="-25000" err="1">
                <a:uFillTx/>
              </a:rPr>
              <a:t>n</a:t>
            </a:r>
            <a:r>
              <a:rPr lang="en-US" sz="2400" b="0">
                <a:uFillTx/>
              </a:rPr>
              <a:t>) = </a:t>
            </a:r>
            <a:r>
              <a:rPr lang="el-GR" sz="2800" b="0">
                <a:uFillTx/>
                <a:ea typeface="Arial" charset="0"/>
                <a:cs typeface="Arial" charset="0"/>
              </a:rPr>
              <a:t>π</a:t>
            </a:r>
            <a:r>
              <a:rPr lang="en-US" sz="2400" b="0" i="1" baseline="-25000" err="1">
                <a:uFillTx/>
              </a:rPr>
              <a:t>i</a:t>
            </a:r>
            <a:r>
              <a:rPr lang="en-US" sz="2400" b="0" i="1" baseline="-25000">
                <a:uFillTx/>
              </a:rPr>
              <a:t>=</a:t>
            </a:r>
            <a:r>
              <a:rPr lang="en-US" sz="2400" b="0" baseline="-25000">
                <a:uFillTx/>
              </a:rPr>
              <a:t>1</a:t>
            </a:r>
            <a:r>
              <a:rPr lang="en-US" sz="2400" b="0" i="1">
                <a:uFillTx/>
              </a:rPr>
              <a:t> </a:t>
            </a:r>
            <a:r>
              <a:rPr lang="en-US" sz="2400" b="0">
                <a:uFillTx/>
              </a:rPr>
              <a:t>P(</a:t>
            </a:r>
            <a:r>
              <a:rPr lang="en-US" sz="2400" b="0" i="1">
                <a:uFillTx/>
              </a:rPr>
              <a:t>x</a:t>
            </a:r>
            <a:r>
              <a:rPr lang="en-US" sz="2400" b="0" i="1" baseline="-25000">
                <a:uFillTx/>
              </a:rPr>
              <a:t>i </a:t>
            </a:r>
            <a:r>
              <a:rPr lang="en-US" sz="2400" b="0" i="1">
                <a:uFillTx/>
              </a:rPr>
              <a:t>| parents</a:t>
            </a:r>
            <a:r>
              <a:rPr lang="en-US" sz="2400" b="0">
                <a:uFillTx/>
              </a:rPr>
              <a:t>(</a:t>
            </a:r>
            <a:r>
              <a:rPr lang="en-US" sz="2400" b="0" i="1">
                <a:uFillTx/>
              </a:rPr>
              <a:t>X</a:t>
            </a:r>
            <a:r>
              <a:rPr lang="en-US" sz="2400" b="0" i="1" baseline="-25000">
                <a:uFillTx/>
              </a:rPr>
              <a:t>i</a:t>
            </a:r>
            <a:r>
              <a:rPr lang="en-US" sz="2400" b="0">
                <a:uFillTx/>
              </a:rPr>
              <a:t>))</a:t>
            </a:r>
          </a:p>
        </p:txBody>
      </p:sp>
      <p:sp>
        <p:nvSpPr>
          <p:cNvPr id="1541125" name="Text Box 5"/>
          <p:cNvSpPr txBox="1">
            <a:spLocks noChangeArrowheads="1"/>
          </p:cNvSpPr>
          <p:nvPr/>
        </p:nvSpPr>
        <p:spPr bwMode="auto">
          <a:xfrm>
            <a:off x="4510270" y="1251787"/>
            <a:ext cx="282575" cy="304800"/>
          </a:xfrm>
          <a:prstGeom prst="rect">
            <a:avLst/>
          </a:prstGeom>
          <a:noFill/>
          <a:ln w="9525">
            <a:noFill/>
            <a:miter lim="800000"/>
          </a:ln>
          <a:effectLst/>
        </p:spPr>
        <p:txBody>
          <a:bodyPr wrap="none">
            <a:prstTxWarp prst="textNoShape">
              <a:avLst/>
            </a:prstTxWarp>
            <a:spAutoFit/>
          </a:bodyPr>
          <a:lstStyle/>
          <a:p>
            <a:pPr eaLnBrk="1" hangingPunct="1"/>
            <a:r>
              <a:rPr lang="en-US" sz="1400" i="1">
                <a:uFillTx/>
              </a:rPr>
              <a:t>n</a:t>
            </a:r>
          </a:p>
        </p:txBody>
      </p:sp>
      <p:pic>
        <p:nvPicPr>
          <p:cNvPr id="7" name="Picture 6"/>
          <p:cNvPicPr>
            <a:picLocks noChangeAspect="1"/>
          </p:cNvPicPr>
          <p:nvPr/>
        </p:nvPicPr>
        <p:blipFill>
          <a:blip r:embed="rId3"/>
          <a:stretch>
            <a:fillRect/>
          </a:stretch>
        </p:blipFill>
        <p:spPr>
          <a:xfrm>
            <a:off x="1100605" y="1938421"/>
            <a:ext cx="6819329" cy="4573605"/>
          </a:xfrm>
          <a:prstGeom prst="rect">
            <a:avLst/>
          </a:prstGeom>
          <a:ln>
            <a:solidFill>
              <a:srgbClr val="345DFF"/>
            </a:solid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94FB2BB-805B-014A-8549-7A241F6E4B99}" type="slidenum">
              <a:rPr lang="en-US">
                <a:uFillTx/>
              </a:rPr>
              <a:pPr/>
              <a:t>68</a:t>
            </a:fld>
            <a:endParaRPr lang="en-US">
              <a:uFillTx/>
            </a:endParaRPr>
          </a:p>
        </p:txBody>
      </p:sp>
      <p:sp>
        <p:nvSpPr>
          <p:cNvPr id="1541123" name="Rectangle 3"/>
          <p:cNvSpPr>
            <a:spLocks noGrp="1" noChangeArrowheads="1"/>
          </p:cNvSpPr>
          <p:nvPr>
            <p:ph type="body" idx="1"/>
          </p:nvPr>
        </p:nvSpPr>
        <p:spPr>
          <a:xfrm>
            <a:off x="493713" y="283295"/>
            <a:ext cx="8574087" cy="5118100"/>
          </a:xfrm>
        </p:spPr>
        <p:txBody>
          <a:bodyPr/>
          <a:lstStyle/>
          <a:p>
            <a:pPr>
              <a:lnSpc>
                <a:spcPct val="90000"/>
              </a:lnSpc>
              <a:buNone/>
            </a:pPr>
            <a:r>
              <a:rPr lang="en-US" sz="2400" b="0">
                <a:uFillTx/>
              </a:rPr>
              <a:t>P(</a:t>
            </a:r>
            <a:r>
              <a:rPr lang="en-US" sz="2400" b="0" i="1">
                <a:uFillTx/>
              </a:rPr>
              <a:t>x</a:t>
            </a:r>
            <a:r>
              <a:rPr lang="en-US" sz="2400" b="0" i="1" baseline="-25000">
                <a:uFillTx/>
              </a:rPr>
              <a:t>1</a:t>
            </a:r>
            <a:r>
              <a:rPr lang="en-US" sz="2400" b="0" i="1">
                <a:uFillTx/>
              </a:rPr>
              <a:t>, … ,</a:t>
            </a:r>
            <a:r>
              <a:rPr lang="en-US" sz="2400" b="0" i="1" err="1">
                <a:uFillTx/>
              </a:rPr>
              <a:t>x</a:t>
            </a:r>
            <a:r>
              <a:rPr lang="en-US" sz="2400" b="0" i="1" baseline="-25000" err="1">
                <a:uFillTx/>
              </a:rPr>
              <a:t>n</a:t>
            </a:r>
            <a:r>
              <a:rPr lang="en-US" sz="2400" b="0">
                <a:uFillTx/>
              </a:rPr>
              <a:t>) = </a:t>
            </a:r>
            <a:r>
              <a:rPr lang="el-GR" sz="2800" b="0">
                <a:uFillTx/>
                <a:ea typeface="Arial" charset="0"/>
                <a:cs typeface="Arial" charset="0"/>
              </a:rPr>
              <a:t>π</a:t>
            </a:r>
            <a:r>
              <a:rPr lang="en-US" sz="2400" b="0" i="1" baseline="-25000" err="1">
                <a:uFillTx/>
              </a:rPr>
              <a:t>i</a:t>
            </a:r>
            <a:r>
              <a:rPr lang="en-US" sz="2400" b="0" i="1" baseline="-25000">
                <a:uFillTx/>
              </a:rPr>
              <a:t>=</a:t>
            </a:r>
            <a:r>
              <a:rPr lang="en-US" sz="2400" b="0" baseline="-25000">
                <a:uFillTx/>
              </a:rPr>
              <a:t>1</a:t>
            </a:r>
            <a:r>
              <a:rPr lang="en-US" sz="2400" b="0" i="1">
                <a:uFillTx/>
              </a:rPr>
              <a:t> </a:t>
            </a:r>
            <a:r>
              <a:rPr lang="en-US" sz="2400" b="0" err="1">
                <a:uFillTx/>
              </a:rPr>
              <a:t>P(</a:t>
            </a:r>
            <a:r>
              <a:rPr lang="en-US" sz="2400" b="0" i="1" err="1">
                <a:uFillTx/>
              </a:rPr>
              <a:t>x</a:t>
            </a:r>
            <a:r>
              <a:rPr lang="en-US" sz="2400" b="0" i="1" baseline="-25000" err="1">
                <a:uFillTx/>
              </a:rPr>
              <a:t>i</a:t>
            </a:r>
            <a:r>
              <a:rPr lang="en-US" sz="2400" b="0" i="1" baseline="-25000">
                <a:uFillTx/>
              </a:rPr>
              <a:t> </a:t>
            </a:r>
            <a:r>
              <a:rPr lang="en-US" sz="2400" b="0" i="1">
                <a:uFillTx/>
              </a:rPr>
              <a:t>| </a:t>
            </a:r>
            <a:r>
              <a:rPr lang="en-US" sz="2400" b="0" i="1" err="1">
                <a:uFillTx/>
              </a:rPr>
              <a:t>parents</a:t>
            </a:r>
            <a:r>
              <a:rPr lang="en-US" sz="2400" b="0" err="1">
                <a:uFillTx/>
              </a:rPr>
              <a:t>(</a:t>
            </a:r>
            <a:r>
              <a:rPr lang="en-US" sz="2400" b="0" i="1" err="1">
                <a:uFillTx/>
              </a:rPr>
              <a:t>X</a:t>
            </a:r>
            <a:r>
              <a:rPr lang="en-US" sz="2400" b="0" i="1" baseline="-25000" err="1">
                <a:uFillTx/>
              </a:rPr>
              <a:t>i</a:t>
            </a:r>
            <a:r>
              <a:rPr lang="en-US" sz="2400" b="0">
                <a:uFillTx/>
              </a:rPr>
              <a:t>))</a:t>
            </a:r>
          </a:p>
          <a:p>
            <a:pPr>
              <a:lnSpc>
                <a:spcPct val="90000"/>
              </a:lnSpc>
            </a:pPr>
            <a:r>
              <a:rPr lang="en-US" sz="2400" b="0">
                <a:uFillTx/>
              </a:rPr>
              <a:t>E.g., the probability of a complete false alarm (no burglary or earthquake) with two calls is:</a:t>
            </a:r>
          </a:p>
          <a:p>
            <a:pPr>
              <a:lnSpc>
                <a:spcPct val="90000"/>
              </a:lnSpc>
              <a:buFont typeface="Wingdings" charset="2"/>
              <a:buNone/>
            </a:pPr>
            <a:r>
              <a:rPr lang="en-US" sz="2400" b="0" err="1">
                <a:uFillTx/>
              </a:rPr>
              <a:t>P(</a:t>
            </a:r>
            <a:r>
              <a:rPr lang="en-US" sz="2400" b="0" i="1" err="1">
                <a:uFillTx/>
              </a:rPr>
              <a:t>j</a:t>
            </a:r>
            <a:r>
              <a:rPr lang="en-US" sz="2400" b="0" i="1">
                <a:uFillTx/>
              </a:rPr>
              <a:t>, </a:t>
            </a:r>
            <a:r>
              <a:rPr lang="en-US" sz="2400" b="0" i="1" err="1">
                <a:uFillTx/>
              </a:rPr>
              <a:t>m</a:t>
            </a:r>
            <a:r>
              <a:rPr lang="en-US" sz="2400" b="0" i="1">
                <a:uFillTx/>
              </a:rPr>
              <a:t>, a, </a:t>
            </a:r>
            <a:r>
              <a:rPr lang="en-US" sz="2400" b="0" err="1">
                <a:uFillTx/>
                <a:sym typeface="Symbol" charset="2"/>
              </a:rPr>
              <a:t></a:t>
            </a:r>
            <a:r>
              <a:rPr lang="en-US" sz="2400" b="0" i="1" err="1">
                <a:uFillTx/>
              </a:rPr>
              <a:t>b</a:t>
            </a:r>
            <a:r>
              <a:rPr lang="en-US" sz="2400" b="0" i="1">
                <a:uFillTx/>
              </a:rPr>
              <a:t>, </a:t>
            </a:r>
            <a:r>
              <a:rPr lang="en-US" sz="2400" b="0" err="1">
                <a:uFillTx/>
                <a:sym typeface="Symbol" charset="2"/>
              </a:rPr>
              <a:t></a:t>
            </a:r>
            <a:r>
              <a:rPr lang="en-US" sz="2400" b="0" i="1" err="1">
                <a:uFillTx/>
              </a:rPr>
              <a:t>e</a:t>
            </a:r>
            <a:r>
              <a:rPr lang="en-US" sz="2400" b="0">
                <a:uFillTx/>
              </a:rPr>
              <a:t>)</a:t>
            </a:r>
          </a:p>
          <a:p>
            <a:pPr>
              <a:lnSpc>
                <a:spcPct val="90000"/>
              </a:lnSpc>
              <a:buFont typeface="Wingdings" charset="2"/>
              <a:buNone/>
            </a:pPr>
            <a:r>
              <a:rPr lang="en-US" sz="2400" b="0" i="1">
                <a:uFillTx/>
              </a:rPr>
              <a:t>	</a:t>
            </a:r>
            <a:r>
              <a:rPr lang="en-US" sz="2400" b="0">
                <a:uFillTx/>
              </a:rPr>
              <a:t>=</a:t>
            </a:r>
            <a:r>
              <a:rPr lang="en-US" sz="2400" b="0" i="1">
                <a:uFillTx/>
              </a:rPr>
              <a:t> </a:t>
            </a:r>
            <a:r>
              <a:rPr lang="en-US" sz="2400" b="0" err="1">
                <a:uFillTx/>
              </a:rPr>
              <a:t>P(</a:t>
            </a:r>
            <a:r>
              <a:rPr lang="en-US" sz="2400" b="0" i="1" err="1">
                <a:uFillTx/>
              </a:rPr>
              <a:t>j</a:t>
            </a:r>
            <a:r>
              <a:rPr lang="en-US" sz="2400" b="0" i="1">
                <a:uFillTx/>
              </a:rPr>
              <a:t> | a</a:t>
            </a:r>
            <a:r>
              <a:rPr lang="en-US" sz="2400" b="0">
                <a:uFillTx/>
              </a:rPr>
              <a:t>) </a:t>
            </a:r>
            <a:r>
              <a:rPr lang="en-US" sz="2400" b="0" err="1">
                <a:uFillTx/>
              </a:rPr>
              <a:t>P(</a:t>
            </a:r>
            <a:r>
              <a:rPr lang="en-US" sz="2400" b="0" i="1" err="1">
                <a:uFillTx/>
              </a:rPr>
              <a:t>m</a:t>
            </a:r>
            <a:r>
              <a:rPr lang="en-US" sz="2400" b="0" i="1">
                <a:uFillTx/>
              </a:rPr>
              <a:t> | a</a:t>
            </a:r>
            <a:r>
              <a:rPr lang="en-US" sz="2400" b="0">
                <a:uFillTx/>
              </a:rPr>
              <a:t>) </a:t>
            </a:r>
            <a:r>
              <a:rPr lang="en-US" sz="2400" b="0" err="1">
                <a:uFillTx/>
              </a:rPr>
              <a:t>P(</a:t>
            </a:r>
            <a:r>
              <a:rPr lang="en-US" sz="2400" b="0" i="1" err="1">
                <a:uFillTx/>
              </a:rPr>
              <a:t>a</a:t>
            </a:r>
            <a:r>
              <a:rPr lang="en-US" sz="2400" b="0" i="1">
                <a:uFillTx/>
              </a:rPr>
              <a:t> | </a:t>
            </a:r>
            <a:r>
              <a:rPr lang="en-US" sz="2400" b="0" err="1">
                <a:uFillTx/>
                <a:sym typeface="Symbol" charset="2"/>
              </a:rPr>
              <a:t></a:t>
            </a:r>
            <a:r>
              <a:rPr lang="en-US" sz="2400" b="0" i="1" err="1">
                <a:uFillTx/>
              </a:rPr>
              <a:t>b</a:t>
            </a:r>
            <a:r>
              <a:rPr lang="en-US" sz="2400" b="0" i="1">
                <a:uFillTx/>
              </a:rPr>
              <a:t>, </a:t>
            </a:r>
            <a:r>
              <a:rPr lang="en-US" sz="2400" b="0" err="1">
                <a:uFillTx/>
                <a:sym typeface="Symbol" charset="2"/>
              </a:rPr>
              <a:t></a:t>
            </a:r>
            <a:r>
              <a:rPr lang="en-US" sz="2400" b="0" i="1" err="1">
                <a:uFillTx/>
              </a:rPr>
              <a:t>e</a:t>
            </a:r>
            <a:r>
              <a:rPr lang="en-US" sz="2400" b="0">
                <a:uFillTx/>
              </a:rPr>
              <a:t>) </a:t>
            </a:r>
            <a:r>
              <a:rPr lang="en-US" sz="2400" b="0" err="1">
                <a:uFillTx/>
              </a:rPr>
              <a:t>P(</a:t>
            </a:r>
            <a:r>
              <a:rPr lang="en-US" sz="2400" b="0" err="1">
                <a:uFillTx/>
                <a:sym typeface="Symbol" charset="2"/>
              </a:rPr>
              <a:t></a:t>
            </a:r>
            <a:r>
              <a:rPr lang="en-US" sz="2400" b="0" i="1" err="1">
                <a:uFillTx/>
              </a:rPr>
              <a:t>b</a:t>
            </a:r>
            <a:r>
              <a:rPr lang="en-US" sz="2400" b="0">
                <a:uFillTx/>
              </a:rPr>
              <a:t>) </a:t>
            </a:r>
            <a:r>
              <a:rPr lang="en-US" sz="2400" b="0" err="1">
                <a:uFillTx/>
              </a:rPr>
              <a:t>P(</a:t>
            </a:r>
            <a:r>
              <a:rPr lang="en-US" sz="2400" b="0" err="1">
                <a:uFillTx/>
                <a:sym typeface="Symbol" charset="2"/>
              </a:rPr>
              <a:t></a:t>
            </a:r>
            <a:r>
              <a:rPr lang="en-US" sz="2400" b="0" i="1" err="1">
                <a:uFillTx/>
              </a:rPr>
              <a:t>e</a:t>
            </a:r>
            <a:r>
              <a:rPr lang="en-US" sz="2400" b="0">
                <a:uFillTx/>
              </a:rPr>
              <a:t>)</a:t>
            </a:r>
          </a:p>
          <a:p>
            <a:pPr>
              <a:lnSpc>
                <a:spcPct val="90000"/>
              </a:lnSpc>
              <a:buFont typeface="Wingdings" charset="2"/>
              <a:buNone/>
            </a:pPr>
            <a:r>
              <a:rPr lang="en-US" sz="2400" b="0">
                <a:uFillTx/>
              </a:rPr>
              <a:t>	= .9 </a:t>
            </a:r>
            <a:r>
              <a:rPr lang="en-US" sz="2400" b="0" err="1">
                <a:uFillTx/>
              </a:rPr>
              <a:t>x</a:t>
            </a:r>
            <a:r>
              <a:rPr lang="en-US" sz="2400" b="0">
                <a:uFillTx/>
              </a:rPr>
              <a:t> .7 </a:t>
            </a:r>
            <a:r>
              <a:rPr lang="en-US" sz="2400" b="0" err="1">
                <a:uFillTx/>
              </a:rPr>
              <a:t>x</a:t>
            </a:r>
            <a:r>
              <a:rPr lang="en-US" sz="2400" b="0">
                <a:uFillTx/>
              </a:rPr>
              <a:t> .001 </a:t>
            </a:r>
            <a:r>
              <a:rPr lang="en-US" sz="2400" b="0" err="1">
                <a:uFillTx/>
              </a:rPr>
              <a:t>x</a:t>
            </a:r>
            <a:r>
              <a:rPr lang="en-US" sz="2400" b="0">
                <a:uFillTx/>
              </a:rPr>
              <a:t> .999 </a:t>
            </a:r>
            <a:r>
              <a:rPr lang="en-US" sz="2400" b="0" err="1">
                <a:uFillTx/>
              </a:rPr>
              <a:t>x</a:t>
            </a:r>
            <a:r>
              <a:rPr lang="en-US" sz="2400" b="0">
                <a:uFillTx/>
              </a:rPr>
              <a:t> .998 </a:t>
            </a:r>
            <a:r>
              <a:rPr lang="en-US" sz="2400" b="0" err="1">
                <a:uFillTx/>
                <a:sym typeface="Symbol" charset="2"/>
              </a:rPr>
              <a:t></a:t>
            </a:r>
            <a:r>
              <a:rPr lang="en-US" sz="2400" b="0">
                <a:uFillTx/>
                <a:sym typeface="Symbol" charset="2"/>
              </a:rPr>
              <a:t> .000063</a:t>
            </a:r>
            <a:endParaRPr lang="en-US" sz="2400" b="0">
              <a:uFillTx/>
            </a:endParaRPr>
          </a:p>
        </p:txBody>
      </p:sp>
      <p:sp>
        <p:nvSpPr>
          <p:cNvPr id="1541125" name="Text Box 5"/>
          <p:cNvSpPr txBox="1">
            <a:spLocks noChangeArrowheads="1"/>
          </p:cNvSpPr>
          <p:nvPr/>
        </p:nvSpPr>
        <p:spPr bwMode="auto">
          <a:xfrm>
            <a:off x="2692165" y="283295"/>
            <a:ext cx="282575" cy="304800"/>
          </a:xfrm>
          <a:prstGeom prst="rect">
            <a:avLst/>
          </a:prstGeom>
          <a:noFill/>
          <a:ln w="9525">
            <a:noFill/>
            <a:miter lim="800000"/>
          </a:ln>
          <a:effectLst/>
        </p:spPr>
        <p:txBody>
          <a:bodyPr wrap="none">
            <a:prstTxWarp prst="textNoShape">
              <a:avLst/>
            </a:prstTxWarp>
            <a:spAutoFit/>
          </a:bodyPr>
          <a:lstStyle/>
          <a:p>
            <a:pPr eaLnBrk="1" hangingPunct="1"/>
            <a:r>
              <a:rPr lang="en-US" sz="1400" i="1">
                <a:uFillTx/>
              </a:rPr>
              <a:t>n</a:t>
            </a:r>
          </a:p>
        </p:txBody>
      </p:sp>
      <p:pic>
        <p:nvPicPr>
          <p:cNvPr id="7" name="Picture 6"/>
          <p:cNvPicPr>
            <a:picLocks noChangeAspect="1"/>
          </p:cNvPicPr>
          <p:nvPr/>
        </p:nvPicPr>
        <p:blipFill>
          <a:blip r:embed="rId3"/>
          <a:stretch>
            <a:fillRect/>
          </a:stretch>
        </p:blipFill>
        <p:spPr>
          <a:xfrm>
            <a:off x="733425" y="3074737"/>
            <a:ext cx="5443981" cy="3651183"/>
          </a:xfrm>
          <a:prstGeom prst="rect">
            <a:avLst/>
          </a:prstGeom>
          <a:ln>
            <a:solidFill>
              <a:srgbClr val="345DFF"/>
            </a:solidFill>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411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41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411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41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1123"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4745C75D-92C7-294A-9A6C-015350037DE3}" type="slidenum">
              <a:rPr lang="en-US">
                <a:uFillTx/>
              </a:rPr>
              <a:pPr/>
              <a:t>69</a:t>
            </a:fld>
            <a:endParaRPr lang="en-US">
              <a:uFillTx/>
            </a:endParaRPr>
          </a:p>
        </p:txBody>
      </p:sp>
      <p:sp>
        <p:nvSpPr>
          <p:cNvPr id="1572866" name="Rectangle 2"/>
          <p:cNvSpPr>
            <a:spLocks noGrp="1" noChangeArrowheads="1"/>
          </p:cNvSpPr>
          <p:nvPr>
            <p:ph type="title"/>
          </p:nvPr>
        </p:nvSpPr>
        <p:spPr>
          <a:xfrm>
            <a:off x="669925" y="144463"/>
            <a:ext cx="7772400" cy="1143000"/>
          </a:xfrm>
        </p:spPr>
        <p:txBody>
          <a:bodyPr>
            <a:normAutofit/>
          </a:bodyPr>
          <a:lstStyle/>
          <a:p>
            <a:pPr>
              <a:lnSpc>
                <a:spcPct val="90000"/>
              </a:lnSpc>
            </a:pPr>
            <a:r>
              <a:rPr lang="en-US" sz="3600">
                <a:solidFill>
                  <a:schemeClr val="accent2"/>
                </a:solidFill>
                <a:uFillTx/>
              </a:rPr>
              <a:t>Conditional Independence of Nodes</a:t>
            </a:r>
            <a:endParaRPr lang="en-US" sz="4000">
              <a:uFillTx/>
            </a:endParaRPr>
          </a:p>
        </p:txBody>
      </p:sp>
      <p:sp>
        <p:nvSpPr>
          <p:cNvPr id="1572867" name="Rectangle 3"/>
          <p:cNvSpPr>
            <a:spLocks noGrp="1" noChangeArrowheads="1"/>
          </p:cNvSpPr>
          <p:nvPr>
            <p:ph type="body" sz="half" idx="1"/>
          </p:nvPr>
        </p:nvSpPr>
        <p:spPr>
          <a:xfrm>
            <a:off x="488950" y="1343025"/>
            <a:ext cx="4006850" cy="4752975"/>
          </a:xfrm>
        </p:spPr>
        <p:txBody>
          <a:bodyPr/>
          <a:lstStyle/>
          <a:p>
            <a:pPr>
              <a:buFont typeface="Wingdings" charset="2"/>
              <a:buNone/>
            </a:pPr>
            <a:r>
              <a:rPr lang="en-US" sz="2400">
                <a:uFillTx/>
              </a:rPr>
              <a:t>A node is conditionally independent of its </a:t>
            </a:r>
            <a:r>
              <a:rPr lang="en-US" sz="2400" i="1">
                <a:uFillTx/>
              </a:rPr>
              <a:t>nondescendents</a:t>
            </a:r>
            <a:r>
              <a:rPr lang="en-US" sz="2400">
                <a:uFillTx/>
              </a:rPr>
              <a:t> given its </a:t>
            </a:r>
            <a:r>
              <a:rPr lang="en-US" sz="2400" i="1">
                <a:uFillTx/>
              </a:rPr>
              <a:t>parents</a:t>
            </a:r>
            <a:endParaRPr lang="en-US" sz="2400">
              <a:uFillTx/>
            </a:endParaRPr>
          </a:p>
        </p:txBody>
      </p:sp>
      <p:sp>
        <p:nvSpPr>
          <p:cNvPr id="1572868" name="Rectangle 4"/>
          <p:cNvSpPr>
            <a:spLocks noGrp="1" noChangeArrowheads="1"/>
          </p:cNvSpPr>
          <p:nvPr>
            <p:ph type="body" sz="half" idx="2"/>
          </p:nvPr>
        </p:nvSpPr>
        <p:spPr>
          <a:xfrm>
            <a:off x="4648200" y="1343025"/>
            <a:ext cx="4062413" cy="4752975"/>
          </a:xfrm>
        </p:spPr>
        <p:txBody>
          <a:bodyPr/>
          <a:lstStyle/>
          <a:p>
            <a:pPr>
              <a:buFont typeface="Wingdings" charset="2"/>
              <a:buNone/>
            </a:pPr>
            <a:r>
              <a:rPr lang="en-US" sz="2400">
                <a:uFillTx/>
              </a:rPr>
              <a:t>A node is conditionally independent of </a:t>
            </a:r>
            <a:r>
              <a:rPr lang="en-US" sz="2400" i="1">
                <a:uFillTx/>
              </a:rPr>
              <a:t>all others</a:t>
            </a:r>
            <a:r>
              <a:rPr lang="en-US" sz="2400">
                <a:uFillTx/>
              </a:rPr>
              <a:t> given its </a:t>
            </a:r>
            <a:r>
              <a:rPr lang="en-US" sz="2400" i="1">
                <a:uFillTx/>
              </a:rPr>
              <a:t>Markov blanket</a:t>
            </a:r>
            <a:endParaRPr lang="en-US" sz="2400">
              <a:uFillTx/>
            </a:endParaRPr>
          </a:p>
          <a:p>
            <a:pPr lvl="1"/>
            <a:r>
              <a:rPr lang="en-US" sz="2000">
                <a:uFillTx/>
              </a:rPr>
              <a:t>Parents, children and children’s parents</a:t>
            </a:r>
          </a:p>
        </p:txBody>
      </p:sp>
      <p:pic>
        <p:nvPicPr>
          <p:cNvPr id="1572869" name="Picture 5" descr="Picture 2"/>
          <p:cNvPicPr>
            <a:picLocks noChangeAspect="1" noChangeArrowheads="1"/>
          </p:cNvPicPr>
          <p:nvPr/>
        </p:nvPicPr>
        <p:blipFill>
          <a:blip r:embed="rId3"/>
          <a:srcRect/>
          <a:stretch>
            <a:fillRect/>
          </a:stretch>
        </p:blipFill>
        <p:spPr bwMode="auto">
          <a:xfrm flipH="1" flipV="1">
            <a:off x="544513" y="3327400"/>
            <a:ext cx="3832225" cy="3184525"/>
          </a:xfrm>
          <a:prstGeom prst="rect">
            <a:avLst/>
          </a:prstGeom>
          <a:noFill/>
        </p:spPr>
      </p:pic>
      <p:pic>
        <p:nvPicPr>
          <p:cNvPr id="1572870" name="Picture 6" descr="Picture 3"/>
          <p:cNvPicPr>
            <a:picLocks noChangeAspect="1" noChangeArrowheads="1"/>
          </p:cNvPicPr>
          <p:nvPr/>
        </p:nvPicPr>
        <p:blipFill>
          <a:blip r:embed="rId4"/>
          <a:srcRect/>
          <a:stretch>
            <a:fillRect/>
          </a:stretch>
        </p:blipFill>
        <p:spPr bwMode="auto">
          <a:xfrm flipH="1" flipV="1">
            <a:off x="4776788" y="3335338"/>
            <a:ext cx="3816350" cy="3348037"/>
          </a:xfrm>
          <a:prstGeom prst="rect">
            <a:avLst/>
          </a:prstGeom>
          <a:noFill/>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72867">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157286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572868">
                                            <p:txEl>
                                              <p:pRg st="0" end="0"/>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572868">
                                            <p:txEl>
                                              <p:pRg st="1" end="1"/>
                                            </p:txEl>
                                          </p:spTgt>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499"/>
                                          </p:stCondLst>
                                        </p:cTn>
                                        <p:tgtEl>
                                          <p:spTgt spid="15728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2867" grpId="0" build="p" autoUpdateAnimBg="0"/>
      <p:bldP spid="1572868"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D62D315-CE98-E244-B2A2-057A54CB4AD1}" type="slidenum">
              <a:rPr lang="en-US">
                <a:uFillTx/>
              </a:rPr>
              <a:pPr/>
              <a:t>7</a:t>
            </a:fld>
            <a:endParaRPr lang="en-US" dirty="0">
              <a:uFillTx/>
            </a:endParaRPr>
          </a:p>
        </p:txBody>
      </p:sp>
      <p:sp>
        <p:nvSpPr>
          <p:cNvPr id="1451010" name="Rectangle 2"/>
          <p:cNvSpPr>
            <a:spLocks noGrp="1" noChangeArrowheads="1"/>
          </p:cNvSpPr>
          <p:nvPr>
            <p:ph type="title"/>
          </p:nvPr>
        </p:nvSpPr>
        <p:spPr>
          <a:xfrm>
            <a:off x="700732" y="134388"/>
            <a:ext cx="7772400" cy="712279"/>
          </a:xfrm>
        </p:spPr>
        <p:txBody>
          <a:bodyPr/>
          <a:lstStyle/>
          <a:p>
            <a:r>
              <a:rPr lang="en-US" sz="4000" dirty="0">
                <a:uFillTx/>
              </a:rPr>
              <a:t>Probability</a:t>
            </a:r>
            <a:endParaRPr lang="en-US" dirty="0">
              <a:uFillTx/>
            </a:endParaRPr>
          </a:p>
        </p:txBody>
      </p:sp>
      <p:sp>
        <p:nvSpPr>
          <p:cNvPr id="1451011" name="Rectangle 3"/>
          <p:cNvSpPr>
            <a:spLocks noGrp="1" noChangeArrowheads="1"/>
          </p:cNvSpPr>
          <p:nvPr>
            <p:ph type="body" idx="1"/>
          </p:nvPr>
        </p:nvSpPr>
        <p:spPr>
          <a:xfrm>
            <a:off x="586140" y="984251"/>
            <a:ext cx="7966170" cy="5526088"/>
          </a:xfrm>
        </p:spPr>
        <p:txBody>
          <a:bodyPr>
            <a:normAutofit fontScale="92500" lnSpcReduction="20000"/>
          </a:bodyPr>
          <a:lstStyle/>
          <a:p>
            <a:pPr>
              <a:lnSpc>
                <a:spcPct val="110000"/>
              </a:lnSpc>
            </a:pPr>
            <a:r>
              <a:rPr lang="en-US" sz="2400" dirty="0">
                <a:uFillTx/>
              </a:rPr>
              <a:t>“</a:t>
            </a:r>
            <a:r>
              <a:rPr lang="en-US" sz="2400" i="1" dirty="0">
                <a:uFillTx/>
              </a:rPr>
              <a:t>Probability</a:t>
            </a:r>
            <a:r>
              <a:rPr lang="en-US" sz="2400" dirty="0">
                <a:uFillTx/>
              </a:rPr>
              <a:t> is the chance that something is likely to happen or be the case.” (Wikipedia)</a:t>
            </a:r>
          </a:p>
          <a:p>
            <a:pPr lvl="1">
              <a:lnSpc>
                <a:spcPct val="110000"/>
              </a:lnSpc>
            </a:pPr>
            <a:r>
              <a:rPr lang="en-US" sz="2000" dirty="0">
                <a:uFillTx/>
              </a:rPr>
              <a:t>This is </a:t>
            </a:r>
            <a:r>
              <a:rPr lang="en-US" sz="2000" i="1" dirty="0">
                <a:uFillTx/>
              </a:rPr>
              <a:t>objective probability</a:t>
            </a:r>
          </a:p>
          <a:p>
            <a:pPr lvl="1">
              <a:lnSpc>
                <a:spcPct val="110000"/>
              </a:lnSpc>
            </a:pPr>
            <a:r>
              <a:rPr lang="en-US" sz="2000" dirty="0">
                <a:uFillTx/>
              </a:rPr>
              <a:t>E.g., P(</a:t>
            </a:r>
            <a:r>
              <a:rPr lang="en-US" sz="2000" i="1" dirty="0">
                <a:uFillTx/>
              </a:rPr>
              <a:t>heads</a:t>
            </a:r>
            <a:r>
              <a:rPr lang="en-US" sz="2000" dirty="0">
                <a:uFillTx/>
              </a:rPr>
              <a:t>)=P(</a:t>
            </a:r>
            <a:r>
              <a:rPr lang="en-US" sz="2000" i="1" dirty="0">
                <a:uFillTx/>
              </a:rPr>
              <a:t>tails</a:t>
            </a:r>
            <a:r>
              <a:rPr lang="en-US" sz="2000" dirty="0">
                <a:uFillTx/>
              </a:rPr>
              <a:t>)=1/2</a:t>
            </a:r>
          </a:p>
          <a:p>
            <a:pPr>
              <a:lnSpc>
                <a:spcPct val="110000"/>
              </a:lnSpc>
            </a:pPr>
            <a:r>
              <a:rPr lang="en-US" sz="2400" dirty="0">
                <a:uFillTx/>
              </a:rPr>
              <a:t>Our focus will be on </a:t>
            </a:r>
            <a:r>
              <a:rPr lang="en-US" sz="2400" i="1" dirty="0">
                <a:uFillTx/>
              </a:rPr>
              <a:t>subjective probability</a:t>
            </a:r>
          </a:p>
          <a:p>
            <a:pPr lvl="1">
              <a:lnSpc>
                <a:spcPct val="110000"/>
              </a:lnSpc>
            </a:pPr>
            <a:r>
              <a:rPr lang="en-US" sz="2000" dirty="0">
                <a:uFillTx/>
              </a:rPr>
              <a:t>An agent’s estimated likelihood of the truth of a sentence</a:t>
            </a:r>
          </a:p>
          <a:p>
            <a:pPr lvl="1">
              <a:lnSpc>
                <a:spcPct val="110000"/>
              </a:lnSpc>
            </a:pPr>
            <a:r>
              <a:rPr lang="en-US" sz="2000" dirty="0">
                <a:uFillTx/>
              </a:rPr>
              <a:t>Modal/meta-level knowledge about a sentence, rather than knowledge directly about the world</a:t>
            </a:r>
          </a:p>
          <a:p>
            <a:pPr lvl="1">
              <a:lnSpc>
                <a:spcPct val="110000"/>
              </a:lnSpc>
            </a:pPr>
            <a:r>
              <a:rPr lang="en-US" sz="2000" dirty="0">
                <a:uFillTx/>
              </a:rPr>
              <a:t>E.g., ‘I believe that the chance is .35 that the sentence “It will take 25 minutes to get to the airport” is true’</a:t>
            </a:r>
          </a:p>
          <a:p>
            <a:pPr>
              <a:lnSpc>
                <a:spcPct val="110000"/>
              </a:lnSpc>
            </a:pPr>
            <a:r>
              <a:rPr lang="en-US" sz="2400" dirty="0">
                <a:uFillTx/>
              </a:rPr>
              <a:t>Probabilistic assertions summarize effects of</a:t>
            </a:r>
          </a:p>
          <a:p>
            <a:pPr lvl="1">
              <a:lnSpc>
                <a:spcPct val="110000"/>
              </a:lnSpc>
            </a:pPr>
            <a:r>
              <a:rPr lang="en-US" sz="2000" i="1" dirty="0">
                <a:uFillTx/>
              </a:rPr>
              <a:t>Laziness</a:t>
            </a:r>
            <a:r>
              <a:rPr lang="en-US" sz="2000" dirty="0">
                <a:uFillTx/>
              </a:rPr>
              <a:t>: failure to enumerate exceptions, qualifications, etc.</a:t>
            </a:r>
          </a:p>
          <a:p>
            <a:pPr lvl="1">
              <a:lnSpc>
                <a:spcPct val="110000"/>
              </a:lnSpc>
            </a:pPr>
            <a:r>
              <a:rPr lang="en-US" sz="2000" i="1" dirty="0">
                <a:uFillTx/>
              </a:rPr>
              <a:t>Ignorance</a:t>
            </a:r>
            <a:r>
              <a:rPr lang="en-US" sz="2000" dirty="0">
                <a:uFillTx/>
              </a:rPr>
              <a:t>: lack of relevant facts, initial conditions, etc.</a:t>
            </a:r>
          </a:p>
          <a:p>
            <a:pPr lvl="1">
              <a:lnSpc>
                <a:spcPct val="110000"/>
              </a:lnSpc>
            </a:pPr>
            <a:r>
              <a:rPr lang="en-US" sz="2000" i="1" dirty="0">
                <a:uFillTx/>
              </a:rPr>
              <a:t>Approach is to summarize over all of these effects even without fully understanding them</a:t>
            </a:r>
          </a:p>
          <a:p>
            <a:pPr lvl="2">
              <a:lnSpc>
                <a:spcPct val="110000"/>
              </a:lnSpc>
            </a:pPr>
            <a:r>
              <a:rPr lang="en-US" sz="1800" dirty="0">
                <a:uFillTx/>
              </a:rPr>
              <a:t>“Quantifying ignorance”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51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510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45101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45101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4510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5101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5101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51011">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451011">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1451011">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451011">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14510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1011"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94"/>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Alarm Network</a:t>
            </a:r>
            <a:endParaRPr sz="3000" b="0" i="0" u="none" strike="noStrike" cap="none">
              <a:solidFill>
                <a:schemeClr val="dk2"/>
              </a:solidFill>
              <a:latin typeface="Arial Black"/>
              <a:ea typeface="Arial Black"/>
              <a:cs typeface="Arial Black"/>
              <a:sym typeface="Arial Black"/>
            </a:endParaRPr>
          </a:p>
        </p:txBody>
      </p:sp>
      <p:sp>
        <p:nvSpPr>
          <p:cNvPr id="755" name="Google Shape;755;p94"/>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70</a:t>
            </a:fld>
            <a:endParaRPr sz="2400" b="1">
              <a:solidFill>
                <a:schemeClr val="dk2"/>
              </a:solidFill>
              <a:latin typeface="Arial"/>
              <a:ea typeface="Arial"/>
              <a:cs typeface="Arial"/>
              <a:sym typeface="Arial"/>
            </a:endParaRPr>
          </a:p>
        </p:txBody>
      </p:sp>
      <p:sp>
        <p:nvSpPr>
          <p:cNvPr id="756" name="Google Shape;756;p94"/>
          <p:cNvSpPr/>
          <p:nvPr/>
        </p:nvSpPr>
        <p:spPr>
          <a:xfrm>
            <a:off x="2004400" y="15390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757" name="Google Shape;757;p94"/>
          <p:cNvSpPr/>
          <p:nvPr/>
        </p:nvSpPr>
        <p:spPr>
          <a:xfrm>
            <a:off x="3856600" y="34348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758" name="Google Shape;758;p94"/>
          <p:cNvSpPr/>
          <p:nvPr/>
        </p:nvSpPr>
        <p:spPr>
          <a:xfrm>
            <a:off x="2004400" y="5560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759" name="Google Shape;759;p94"/>
          <p:cNvSpPr/>
          <p:nvPr/>
        </p:nvSpPr>
        <p:spPr>
          <a:xfrm>
            <a:off x="5708788" y="5560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760" name="Google Shape;760;p94"/>
          <p:cNvCxnSpPr>
            <a:stCxn id="757" idx="3"/>
            <a:endCxn id="758" idx="0"/>
          </p:cNvCxnSpPr>
          <p:nvPr/>
        </p:nvCxnSpPr>
        <p:spPr>
          <a:xfrm flipH="1">
            <a:off x="2930548" y="41433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761" name="Google Shape;761;p94"/>
          <p:cNvCxnSpPr>
            <a:stCxn id="757" idx="5"/>
            <a:endCxn id="759" idx="0"/>
          </p:cNvCxnSpPr>
          <p:nvPr/>
        </p:nvCxnSpPr>
        <p:spPr>
          <a:xfrm>
            <a:off x="5437552" y="41433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762" name="Google Shape;762;p94"/>
          <p:cNvSpPr/>
          <p:nvPr/>
        </p:nvSpPr>
        <p:spPr>
          <a:xfrm>
            <a:off x="5708800" y="15390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763" name="Google Shape;763;p94"/>
          <p:cNvCxnSpPr>
            <a:stCxn id="756" idx="5"/>
            <a:endCxn id="757" idx="0"/>
          </p:cNvCxnSpPr>
          <p:nvPr/>
        </p:nvCxnSpPr>
        <p:spPr>
          <a:xfrm>
            <a:off x="3585352" y="22475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764" name="Google Shape;764;p94"/>
          <p:cNvCxnSpPr>
            <a:stCxn id="762" idx="4"/>
            <a:endCxn id="757" idx="0"/>
          </p:cNvCxnSpPr>
          <p:nvPr/>
        </p:nvCxnSpPr>
        <p:spPr>
          <a:xfrm flipH="1">
            <a:off x="4782700" y="2369150"/>
            <a:ext cx="1852200" cy="1065600"/>
          </a:xfrm>
          <a:prstGeom prst="straightConnector1">
            <a:avLst/>
          </a:prstGeom>
          <a:noFill/>
          <a:ln w="38100"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15454423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95"/>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Alarm Network</a:t>
            </a:r>
            <a:endParaRPr sz="3000" b="0" i="0" u="none" strike="noStrike" cap="none">
              <a:solidFill>
                <a:schemeClr val="dk2"/>
              </a:solidFill>
              <a:latin typeface="Arial Black"/>
              <a:ea typeface="Arial Black"/>
              <a:cs typeface="Arial Black"/>
              <a:sym typeface="Arial Black"/>
            </a:endParaRPr>
          </a:p>
        </p:txBody>
      </p:sp>
      <p:sp>
        <p:nvSpPr>
          <p:cNvPr id="770" name="Google Shape;770;p95"/>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71</a:t>
            </a:fld>
            <a:endParaRPr sz="2400" b="1">
              <a:solidFill>
                <a:schemeClr val="dk2"/>
              </a:solidFill>
              <a:latin typeface="Arial"/>
              <a:ea typeface="Arial"/>
              <a:cs typeface="Arial"/>
              <a:sym typeface="Arial"/>
            </a:endParaRPr>
          </a:p>
        </p:txBody>
      </p:sp>
      <p:sp>
        <p:nvSpPr>
          <p:cNvPr id="771" name="Google Shape;771;p95"/>
          <p:cNvSpPr/>
          <p:nvPr/>
        </p:nvSpPr>
        <p:spPr>
          <a:xfrm>
            <a:off x="2004400" y="15390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772" name="Google Shape;772;p95"/>
          <p:cNvSpPr/>
          <p:nvPr/>
        </p:nvSpPr>
        <p:spPr>
          <a:xfrm>
            <a:off x="3856600" y="34348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773" name="Google Shape;773;p95"/>
          <p:cNvSpPr/>
          <p:nvPr/>
        </p:nvSpPr>
        <p:spPr>
          <a:xfrm>
            <a:off x="2004400" y="5560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774" name="Google Shape;774;p95"/>
          <p:cNvSpPr/>
          <p:nvPr/>
        </p:nvSpPr>
        <p:spPr>
          <a:xfrm>
            <a:off x="5708788" y="5560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775" name="Google Shape;775;p95"/>
          <p:cNvCxnSpPr>
            <a:stCxn id="772" idx="3"/>
            <a:endCxn id="773" idx="0"/>
          </p:cNvCxnSpPr>
          <p:nvPr/>
        </p:nvCxnSpPr>
        <p:spPr>
          <a:xfrm flipH="1">
            <a:off x="2930548" y="4143360"/>
            <a:ext cx="1197300" cy="1417200"/>
          </a:xfrm>
          <a:prstGeom prst="straightConnector1">
            <a:avLst/>
          </a:prstGeom>
          <a:noFill/>
          <a:ln w="76200" cap="flat" cmpd="sng">
            <a:solidFill>
              <a:schemeClr val="dk2"/>
            </a:solidFill>
            <a:prstDash val="solid"/>
            <a:round/>
            <a:headEnd type="none" w="med" len="med"/>
            <a:tailEnd type="triangle" w="med" len="med"/>
          </a:ln>
        </p:spPr>
      </p:cxnSp>
      <p:cxnSp>
        <p:nvCxnSpPr>
          <p:cNvPr id="776" name="Google Shape;776;p95"/>
          <p:cNvCxnSpPr>
            <a:stCxn id="772" idx="5"/>
            <a:endCxn id="774" idx="0"/>
          </p:cNvCxnSpPr>
          <p:nvPr/>
        </p:nvCxnSpPr>
        <p:spPr>
          <a:xfrm>
            <a:off x="5437552" y="4143360"/>
            <a:ext cx="1197300" cy="1417200"/>
          </a:xfrm>
          <a:prstGeom prst="straightConnector1">
            <a:avLst/>
          </a:prstGeom>
          <a:noFill/>
          <a:ln w="76200" cap="flat" cmpd="sng">
            <a:solidFill>
              <a:schemeClr val="dk2"/>
            </a:solidFill>
            <a:prstDash val="solid"/>
            <a:round/>
            <a:headEnd type="none" w="med" len="med"/>
            <a:tailEnd type="triangle" w="med" len="med"/>
          </a:ln>
        </p:spPr>
      </p:cxnSp>
      <p:sp>
        <p:nvSpPr>
          <p:cNvPr id="777" name="Google Shape;777;p95"/>
          <p:cNvSpPr/>
          <p:nvPr/>
        </p:nvSpPr>
        <p:spPr>
          <a:xfrm>
            <a:off x="5708800" y="15390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778" name="Google Shape;778;p95"/>
          <p:cNvCxnSpPr>
            <a:stCxn id="771" idx="5"/>
            <a:endCxn id="772" idx="0"/>
          </p:cNvCxnSpPr>
          <p:nvPr/>
        </p:nvCxnSpPr>
        <p:spPr>
          <a:xfrm>
            <a:off x="3585352" y="22475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779" name="Google Shape;779;p95"/>
          <p:cNvCxnSpPr>
            <a:stCxn id="777" idx="4"/>
            <a:endCxn id="772" idx="0"/>
          </p:cNvCxnSpPr>
          <p:nvPr/>
        </p:nvCxnSpPr>
        <p:spPr>
          <a:xfrm flipH="1">
            <a:off x="4782700" y="2369150"/>
            <a:ext cx="1852200" cy="1065600"/>
          </a:xfrm>
          <a:prstGeom prst="straightConnector1">
            <a:avLst/>
          </a:prstGeom>
          <a:noFill/>
          <a:ln w="38100" cap="flat" cmpd="sng">
            <a:solidFill>
              <a:schemeClr val="dk1"/>
            </a:solidFill>
            <a:prstDash val="solid"/>
            <a:round/>
            <a:headEnd type="none" w="med" len="med"/>
            <a:tailEnd type="triangle" w="med" len="med"/>
          </a:ln>
        </p:spPr>
      </p:cxnSp>
      <p:sp>
        <p:nvSpPr>
          <p:cNvPr id="780" name="Google Shape;780;p95"/>
          <p:cNvSpPr txBox="1"/>
          <p:nvPr/>
        </p:nvSpPr>
        <p:spPr>
          <a:xfrm>
            <a:off x="0" y="4143350"/>
            <a:ext cx="3389700" cy="934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a:t>John’s and Mary’s calls are directly influenced by the alarm</a:t>
            </a:r>
            <a:endParaRPr sz="1800"/>
          </a:p>
        </p:txBody>
      </p:sp>
    </p:spTree>
    <p:extLst>
      <p:ext uri="{BB962C8B-B14F-4D97-AF65-F5344CB8AC3E}">
        <p14:creationId xmlns:p14="http://schemas.microsoft.com/office/powerpoint/2010/main" val="20352596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96"/>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Alarm Network</a:t>
            </a:r>
            <a:endParaRPr sz="3000" b="0" i="0" u="none" strike="noStrike" cap="none">
              <a:solidFill>
                <a:schemeClr val="dk2"/>
              </a:solidFill>
              <a:latin typeface="Arial Black"/>
              <a:ea typeface="Arial Black"/>
              <a:cs typeface="Arial Black"/>
              <a:sym typeface="Arial Black"/>
            </a:endParaRPr>
          </a:p>
        </p:txBody>
      </p:sp>
      <p:sp>
        <p:nvSpPr>
          <p:cNvPr id="786" name="Google Shape;786;p96"/>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72</a:t>
            </a:fld>
            <a:endParaRPr sz="2400" b="1">
              <a:solidFill>
                <a:schemeClr val="dk2"/>
              </a:solidFill>
              <a:latin typeface="Arial"/>
              <a:ea typeface="Arial"/>
              <a:cs typeface="Arial"/>
              <a:sym typeface="Arial"/>
            </a:endParaRPr>
          </a:p>
        </p:txBody>
      </p:sp>
      <p:sp>
        <p:nvSpPr>
          <p:cNvPr id="787" name="Google Shape;787;p96"/>
          <p:cNvSpPr/>
          <p:nvPr/>
        </p:nvSpPr>
        <p:spPr>
          <a:xfrm>
            <a:off x="2004400" y="15390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788" name="Google Shape;788;p96"/>
          <p:cNvSpPr/>
          <p:nvPr/>
        </p:nvSpPr>
        <p:spPr>
          <a:xfrm>
            <a:off x="3856600" y="34348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789" name="Google Shape;789;p96"/>
          <p:cNvSpPr/>
          <p:nvPr/>
        </p:nvSpPr>
        <p:spPr>
          <a:xfrm>
            <a:off x="2004400" y="5560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790" name="Google Shape;790;p96"/>
          <p:cNvSpPr/>
          <p:nvPr/>
        </p:nvSpPr>
        <p:spPr>
          <a:xfrm>
            <a:off x="5708788" y="5560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791" name="Google Shape;791;p96"/>
          <p:cNvCxnSpPr>
            <a:stCxn id="788" idx="3"/>
            <a:endCxn id="789" idx="0"/>
          </p:cNvCxnSpPr>
          <p:nvPr/>
        </p:nvCxnSpPr>
        <p:spPr>
          <a:xfrm flipH="1">
            <a:off x="2930548" y="41433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792" name="Google Shape;792;p96"/>
          <p:cNvCxnSpPr>
            <a:stCxn id="788" idx="5"/>
            <a:endCxn id="790" idx="0"/>
          </p:cNvCxnSpPr>
          <p:nvPr/>
        </p:nvCxnSpPr>
        <p:spPr>
          <a:xfrm>
            <a:off x="5437552" y="41433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793" name="Google Shape;793;p96"/>
          <p:cNvSpPr/>
          <p:nvPr/>
        </p:nvSpPr>
        <p:spPr>
          <a:xfrm>
            <a:off x="5708800" y="15390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794" name="Google Shape;794;p96"/>
          <p:cNvCxnSpPr>
            <a:stCxn id="787" idx="5"/>
            <a:endCxn id="788" idx="0"/>
          </p:cNvCxnSpPr>
          <p:nvPr/>
        </p:nvCxnSpPr>
        <p:spPr>
          <a:xfrm>
            <a:off x="3585352" y="22475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795" name="Google Shape;795;p96"/>
          <p:cNvCxnSpPr>
            <a:stCxn id="793" idx="4"/>
            <a:endCxn id="788" idx="0"/>
          </p:cNvCxnSpPr>
          <p:nvPr/>
        </p:nvCxnSpPr>
        <p:spPr>
          <a:xfrm flipH="1">
            <a:off x="4782700" y="2369150"/>
            <a:ext cx="1852200" cy="1065600"/>
          </a:xfrm>
          <a:prstGeom prst="straightConnector1">
            <a:avLst/>
          </a:prstGeom>
          <a:noFill/>
          <a:ln w="38100" cap="flat" cmpd="sng">
            <a:solidFill>
              <a:schemeClr val="dk1"/>
            </a:solidFill>
            <a:prstDash val="solid"/>
            <a:round/>
            <a:headEnd type="none" w="med" len="med"/>
            <a:tailEnd type="triangle" w="med" len="med"/>
          </a:ln>
        </p:spPr>
      </p:cxnSp>
      <p:sp>
        <p:nvSpPr>
          <p:cNvPr id="796" name="Google Shape;796;p96"/>
          <p:cNvSpPr txBox="1"/>
          <p:nvPr/>
        </p:nvSpPr>
        <p:spPr>
          <a:xfrm>
            <a:off x="5844600" y="3156175"/>
            <a:ext cx="3145200" cy="1187100"/>
          </a:xfrm>
          <a:prstGeom prst="rect">
            <a:avLst/>
          </a:prstGeom>
          <a:solidFill>
            <a:schemeClr val="lt1"/>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a:t>John’s and Mary’s calls are conditionally independent of burglaries or earthquakes given the value of alarm</a:t>
            </a:r>
            <a:endParaRPr sz="1800"/>
          </a:p>
        </p:txBody>
      </p:sp>
      <p:sp>
        <p:nvSpPr>
          <p:cNvPr id="797" name="Google Shape;797;p96"/>
          <p:cNvSpPr/>
          <p:nvPr/>
        </p:nvSpPr>
        <p:spPr>
          <a:xfrm>
            <a:off x="2402475" y="2398950"/>
            <a:ext cx="987300" cy="3161700"/>
          </a:xfrm>
          <a:prstGeom prst="ellipse">
            <a:avLst/>
          </a:prstGeom>
          <a:noFill/>
          <a:ln w="3810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265695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97"/>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Alarm Network</a:t>
            </a:r>
            <a:endParaRPr sz="3000" b="0" i="0" u="none" strike="noStrike" cap="none">
              <a:solidFill>
                <a:schemeClr val="dk2"/>
              </a:solidFill>
              <a:latin typeface="Arial Black"/>
              <a:ea typeface="Arial Black"/>
              <a:cs typeface="Arial Black"/>
              <a:sym typeface="Arial Black"/>
            </a:endParaRPr>
          </a:p>
        </p:txBody>
      </p:sp>
      <p:sp>
        <p:nvSpPr>
          <p:cNvPr id="803" name="Google Shape;803;p97"/>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73</a:t>
            </a:fld>
            <a:endParaRPr sz="2400" b="1">
              <a:solidFill>
                <a:schemeClr val="dk2"/>
              </a:solidFill>
              <a:latin typeface="Arial"/>
              <a:ea typeface="Arial"/>
              <a:cs typeface="Arial"/>
              <a:sym typeface="Arial"/>
            </a:endParaRPr>
          </a:p>
        </p:txBody>
      </p:sp>
      <p:sp>
        <p:nvSpPr>
          <p:cNvPr id="804" name="Google Shape;804;p97"/>
          <p:cNvSpPr/>
          <p:nvPr/>
        </p:nvSpPr>
        <p:spPr>
          <a:xfrm>
            <a:off x="2004400" y="15390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805" name="Google Shape;805;p97"/>
          <p:cNvSpPr/>
          <p:nvPr/>
        </p:nvSpPr>
        <p:spPr>
          <a:xfrm>
            <a:off x="3856600" y="34348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806" name="Google Shape;806;p97"/>
          <p:cNvSpPr/>
          <p:nvPr/>
        </p:nvSpPr>
        <p:spPr>
          <a:xfrm>
            <a:off x="2004400" y="5560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807" name="Google Shape;807;p97"/>
          <p:cNvSpPr/>
          <p:nvPr/>
        </p:nvSpPr>
        <p:spPr>
          <a:xfrm>
            <a:off x="5708788" y="5560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808" name="Google Shape;808;p97"/>
          <p:cNvCxnSpPr>
            <a:stCxn id="805" idx="3"/>
            <a:endCxn id="806" idx="0"/>
          </p:cNvCxnSpPr>
          <p:nvPr/>
        </p:nvCxnSpPr>
        <p:spPr>
          <a:xfrm flipH="1">
            <a:off x="2930548" y="4143360"/>
            <a:ext cx="1197300" cy="1417200"/>
          </a:xfrm>
          <a:prstGeom prst="straightConnector1">
            <a:avLst/>
          </a:prstGeom>
          <a:noFill/>
          <a:ln w="76200" cap="flat" cmpd="sng">
            <a:solidFill>
              <a:schemeClr val="dk2"/>
            </a:solidFill>
            <a:prstDash val="solid"/>
            <a:round/>
            <a:headEnd type="none" w="med" len="med"/>
            <a:tailEnd type="triangle" w="med" len="med"/>
          </a:ln>
        </p:spPr>
      </p:cxnSp>
      <p:cxnSp>
        <p:nvCxnSpPr>
          <p:cNvPr id="809" name="Google Shape;809;p97"/>
          <p:cNvCxnSpPr>
            <a:stCxn id="805" idx="5"/>
            <a:endCxn id="807" idx="0"/>
          </p:cNvCxnSpPr>
          <p:nvPr/>
        </p:nvCxnSpPr>
        <p:spPr>
          <a:xfrm>
            <a:off x="5437552" y="41433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810" name="Google Shape;810;p97"/>
          <p:cNvSpPr/>
          <p:nvPr/>
        </p:nvSpPr>
        <p:spPr>
          <a:xfrm>
            <a:off x="5708800" y="15390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811" name="Google Shape;811;p97"/>
          <p:cNvCxnSpPr>
            <a:stCxn id="804" idx="5"/>
            <a:endCxn id="805" idx="0"/>
          </p:cNvCxnSpPr>
          <p:nvPr/>
        </p:nvCxnSpPr>
        <p:spPr>
          <a:xfrm>
            <a:off x="3585352" y="2247585"/>
            <a:ext cx="1197300" cy="1187100"/>
          </a:xfrm>
          <a:prstGeom prst="straightConnector1">
            <a:avLst/>
          </a:prstGeom>
          <a:noFill/>
          <a:ln w="76200" cap="flat" cmpd="sng">
            <a:solidFill>
              <a:schemeClr val="dk2"/>
            </a:solidFill>
            <a:prstDash val="solid"/>
            <a:round/>
            <a:headEnd type="none" w="med" len="med"/>
            <a:tailEnd type="triangle" w="med" len="med"/>
          </a:ln>
        </p:spPr>
      </p:cxnSp>
      <p:cxnSp>
        <p:nvCxnSpPr>
          <p:cNvPr id="812" name="Google Shape;812;p97"/>
          <p:cNvCxnSpPr>
            <a:stCxn id="810" idx="4"/>
            <a:endCxn id="805" idx="0"/>
          </p:cNvCxnSpPr>
          <p:nvPr/>
        </p:nvCxnSpPr>
        <p:spPr>
          <a:xfrm flipH="1">
            <a:off x="4782700" y="2369150"/>
            <a:ext cx="1852200" cy="1065600"/>
          </a:xfrm>
          <a:prstGeom prst="straightConnector1">
            <a:avLst/>
          </a:prstGeom>
          <a:noFill/>
          <a:ln w="38100" cap="flat" cmpd="sng">
            <a:solidFill>
              <a:schemeClr val="dk1"/>
            </a:solidFill>
            <a:prstDash val="solid"/>
            <a:round/>
            <a:headEnd type="none" w="med" len="med"/>
            <a:tailEnd type="triangle" w="med" len="med"/>
          </a:ln>
        </p:spPr>
      </p:cxnSp>
      <p:sp>
        <p:nvSpPr>
          <p:cNvPr id="813" name="Google Shape;813;p97"/>
          <p:cNvSpPr txBox="1"/>
          <p:nvPr/>
        </p:nvSpPr>
        <p:spPr>
          <a:xfrm>
            <a:off x="5844600" y="3156175"/>
            <a:ext cx="3145200" cy="1187100"/>
          </a:xfrm>
          <a:prstGeom prst="rect">
            <a:avLst/>
          </a:prstGeom>
          <a:solidFill>
            <a:schemeClr val="lt1"/>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a:t>John’s and Mary’s calls are </a:t>
            </a:r>
            <a:r>
              <a:rPr lang="en-US" sz="1800" b="1" i="1"/>
              <a:t>not</a:t>
            </a:r>
            <a:r>
              <a:rPr lang="en-US" sz="1800"/>
              <a:t> independent of burglaries or earthquakes</a:t>
            </a:r>
            <a:endParaRPr sz="1800"/>
          </a:p>
        </p:txBody>
      </p:sp>
    </p:spTree>
    <p:extLst>
      <p:ext uri="{BB962C8B-B14F-4D97-AF65-F5344CB8AC3E}">
        <p14:creationId xmlns:p14="http://schemas.microsoft.com/office/powerpoint/2010/main" val="1228406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p:cNvSpPr>
            <a:spLocks noGrp="1" noChangeArrowheads="1"/>
          </p:cNvSpPr>
          <p:nvPr>
            <p:ph type="title"/>
          </p:nvPr>
        </p:nvSpPr>
        <p:spPr>
          <a:xfrm>
            <a:off x="457199" y="152718"/>
            <a:ext cx="7889457" cy="1371600"/>
          </a:xfrm>
        </p:spPr>
        <p:txBody>
          <a:bodyPr/>
          <a:lstStyle/>
          <a:p>
            <a:r>
              <a:rPr lang="en-US" dirty="0" smtClean="0">
                <a:solidFill>
                  <a:srgbClr val="345DFF"/>
                </a:solidFill>
              </a:rPr>
              <a:t>Belief (Bayesian) Networks</a:t>
            </a:r>
            <a:endParaRPr lang="en-US" dirty="0">
              <a:solidFill>
                <a:srgbClr val="345DFF"/>
              </a:solidFill>
            </a:endParaRPr>
          </a:p>
        </p:txBody>
      </p:sp>
      <p:sp>
        <p:nvSpPr>
          <p:cNvPr id="15365" name="Rectangle 5"/>
          <p:cNvSpPr>
            <a:spLocks noGrp="1" noChangeArrowheads="1"/>
          </p:cNvSpPr>
          <p:nvPr>
            <p:ph idx="1"/>
          </p:nvPr>
        </p:nvSpPr>
        <p:spPr>
          <a:xfrm>
            <a:off x="1278495" y="1600200"/>
            <a:ext cx="6980914" cy="4525963"/>
          </a:xfrm>
        </p:spPr>
        <p:txBody>
          <a:bodyPr>
            <a:normAutofit/>
          </a:bodyPr>
          <a:lstStyle/>
          <a:p>
            <a:r>
              <a:rPr lang="en-US" dirty="0" smtClean="0"/>
              <a:t>Motivation</a:t>
            </a:r>
            <a:endParaRPr lang="en-US" dirty="0"/>
          </a:p>
          <a:p>
            <a:r>
              <a:rPr lang="en-US" dirty="0"/>
              <a:t>Conditional </a:t>
            </a:r>
            <a:r>
              <a:rPr lang="en-US" dirty="0" smtClean="0"/>
              <a:t>Independence</a:t>
            </a:r>
            <a:endParaRPr lang="en-US" dirty="0"/>
          </a:p>
          <a:p>
            <a:r>
              <a:rPr lang="en-US" dirty="0"/>
              <a:t>Syntax and </a:t>
            </a:r>
            <a:r>
              <a:rPr lang="en-US" dirty="0" smtClean="0"/>
              <a:t>Semantics</a:t>
            </a:r>
          </a:p>
          <a:p>
            <a:r>
              <a:rPr lang="en-US" dirty="0" smtClean="0"/>
              <a:t>Reasoning with Belief Networks</a:t>
            </a:r>
            <a:endParaRPr lang="en-US" dirty="0"/>
          </a:p>
          <a:p>
            <a:r>
              <a:rPr lang="en-US" dirty="0"/>
              <a:t>Construction of Belief Networks</a:t>
            </a:r>
          </a:p>
          <a:p>
            <a:r>
              <a:rPr lang="en-US" dirty="0" smtClean="0"/>
              <a:t>Inference Algorithms</a:t>
            </a:r>
          </a:p>
          <a:p>
            <a:pPr lvl="1"/>
            <a:r>
              <a:rPr lang="en-US" dirty="0" smtClean="0"/>
              <a:t>Exact </a:t>
            </a:r>
            <a:r>
              <a:rPr lang="en-US" dirty="0"/>
              <a:t>inference</a:t>
            </a:r>
          </a:p>
          <a:p>
            <a:pPr lvl="1"/>
            <a:r>
              <a:rPr lang="en-US" dirty="0"/>
              <a:t>Approximate inference</a:t>
            </a:r>
          </a:p>
        </p:txBody>
      </p:sp>
      <p:sp>
        <p:nvSpPr>
          <p:cNvPr id="15363" name="Slide Number Placeholder 5"/>
          <p:cNvSpPr>
            <a:spLocks noGrp="1"/>
          </p:cNvSpPr>
          <p:nvPr>
            <p:ph type="sldNum" sz="quarter" idx="12"/>
          </p:nvPr>
        </p:nvSpPr>
        <p:spPr>
          <a:noFill/>
        </p:spPr>
        <p:txBody>
          <a:bodyPr/>
          <a:lstStyle/>
          <a:p>
            <a:fld id="{96776607-AF6E-004C-BC09-926DE41DBD46}" type="slidenum">
              <a:rPr lang="en-US"/>
              <a:pPr/>
              <a:t>74</a:t>
            </a:fld>
            <a:endParaRPr lang="en-US"/>
          </a:p>
        </p:txBody>
      </p:sp>
      <p:sp>
        <p:nvSpPr>
          <p:cNvPr id="5" name="Right Arrow 4"/>
          <p:cNvSpPr/>
          <p:nvPr/>
        </p:nvSpPr>
        <p:spPr>
          <a:xfrm>
            <a:off x="457199" y="3180485"/>
            <a:ext cx="677333" cy="39158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8208907"/>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sp>
        <p:nvSpPr>
          <p:cNvPr id="1030" name="Google Shape;1030;p106"/>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Bayesian Network Inference</a:t>
            </a:r>
            <a:endParaRPr sz="3000" b="0" i="0" u="none" strike="noStrike" cap="none">
              <a:solidFill>
                <a:schemeClr val="dk2"/>
              </a:solidFill>
              <a:latin typeface="Arial Black"/>
              <a:ea typeface="Arial Black"/>
              <a:cs typeface="Arial Black"/>
              <a:sym typeface="Arial Black"/>
            </a:endParaRPr>
          </a:p>
        </p:txBody>
      </p:sp>
      <p:sp>
        <p:nvSpPr>
          <p:cNvPr id="1031" name="Google Shape;1031;p106"/>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75</a:t>
            </a:fld>
            <a:endParaRPr sz="2400" b="1">
              <a:solidFill>
                <a:schemeClr val="dk2"/>
              </a:solidFill>
              <a:latin typeface="Arial"/>
              <a:ea typeface="Arial"/>
              <a:cs typeface="Arial"/>
              <a:sym typeface="Arial"/>
            </a:endParaRPr>
          </a:p>
        </p:txBody>
      </p:sp>
      <p:sp>
        <p:nvSpPr>
          <p:cNvPr id="1032" name="Google Shape;1032;p106"/>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Compute </a:t>
            </a:r>
            <a:r>
              <a:rPr lang="en-US" i="1"/>
              <a:t>P</a:t>
            </a:r>
            <a:r>
              <a:rPr lang="en-US"/>
              <a:t>(query variables | evidence variables)</a:t>
            </a:r>
            <a:endParaRPr/>
          </a:p>
          <a:p>
            <a:pPr marL="800100" lvl="1" indent="-330200" rtl="0">
              <a:spcBef>
                <a:spcPts val="1080"/>
              </a:spcBef>
              <a:spcAft>
                <a:spcPts val="0"/>
              </a:spcAft>
              <a:buClr>
                <a:schemeClr val="dk2"/>
              </a:buClr>
              <a:buSzPts val="1800"/>
              <a:buFont typeface="Arial"/>
              <a:buChar char="•"/>
            </a:pPr>
            <a:r>
              <a:rPr lang="en-US"/>
              <a:t>e.g., John and Mary both call; was there a burglary?</a:t>
            </a:r>
            <a:endParaRPr/>
          </a:p>
          <a:p>
            <a:pPr marL="1485900" lvl="2" indent="-342900" rtl="0">
              <a:spcBef>
                <a:spcPts val="1080"/>
              </a:spcBef>
              <a:spcAft>
                <a:spcPts val="0"/>
              </a:spcAft>
              <a:buClr>
                <a:schemeClr val="dk2"/>
              </a:buClr>
              <a:buSzPts val="1800"/>
              <a:buFont typeface="Arial"/>
              <a:buChar char="•"/>
            </a:pPr>
            <a:r>
              <a:rPr lang="en-US"/>
              <a:t>John, Mary are True</a:t>
            </a:r>
            <a:endParaRPr/>
          </a:p>
          <a:p>
            <a:pPr marL="1485900" lvl="2" indent="-342900" rtl="0">
              <a:spcBef>
                <a:spcPts val="1080"/>
              </a:spcBef>
              <a:spcAft>
                <a:spcPts val="0"/>
              </a:spcAft>
              <a:buClr>
                <a:schemeClr val="dk2"/>
              </a:buClr>
              <a:buSzPts val="1800"/>
              <a:buFont typeface="Arial"/>
              <a:buChar char="•"/>
            </a:pPr>
            <a:r>
              <a:rPr lang="en-US"/>
              <a:t>Burglary is the query variable</a:t>
            </a:r>
            <a:endParaRPr/>
          </a:p>
          <a:p>
            <a:pPr marL="1485900" lvl="2" indent="-342900" rtl="0">
              <a:spcBef>
                <a:spcPts val="1080"/>
              </a:spcBef>
              <a:spcAft>
                <a:spcPts val="0"/>
              </a:spcAft>
              <a:buClr>
                <a:schemeClr val="dk2"/>
              </a:buClr>
              <a:buSzPts val="1800"/>
              <a:buFont typeface="Arial"/>
              <a:buChar char="•"/>
            </a:pPr>
            <a:r>
              <a:rPr lang="en-US" sz="1800"/>
              <a:t>Earthquake and Alarm are </a:t>
            </a:r>
            <a:r>
              <a:rPr lang="en-US" sz="1800" i="1"/>
              <a:t>hidden</a:t>
            </a:r>
            <a:r>
              <a:rPr lang="en-US" sz="1800"/>
              <a:t> variables</a:t>
            </a:r>
            <a:endParaRPr/>
          </a:p>
        </p:txBody>
      </p:sp>
    </p:spTree>
    <p:extLst>
      <p:ext uri="{BB962C8B-B14F-4D97-AF65-F5344CB8AC3E}">
        <p14:creationId xmlns:p14="http://schemas.microsoft.com/office/powerpoint/2010/main" val="11944291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title"/>
          </p:nvPr>
        </p:nvSpPr>
        <p:spPr>
          <a:xfrm>
            <a:off x="469900" y="304800"/>
            <a:ext cx="8369300" cy="685800"/>
          </a:xfrm>
        </p:spPr>
        <p:txBody>
          <a:bodyPr>
            <a:normAutofit/>
          </a:bodyPr>
          <a:lstStyle/>
          <a:p>
            <a:r>
              <a:rPr lang="en-US" dirty="0" smtClean="0">
                <a:solidFill>
                  <a:srgbClr val="3366FF"/>
                </a:solidFill>
              </a:rPr>
              <a:t>Enumeration </a:t>
            </a:r>
            <a:r>
              <a:rPr lang="en-US" dirty="0" smtClean="0">
                <a:solidFill>
                  <a:srgbClr val="3366FF"/>
                </a:solidFill>
              </a:rPr>
              <a:t>Algorithm (extra)</a:t>
            </a:r>
            <a:endParaRPr lang="en-US" dirty="0" smtClean="0">
              <a:solidFill>
                <a:srgbClr val="3366FF"/>
              </a:solidFill>
            </a:endParaRPr>
          </a:p>
        </p:txBody>
      </p:sp>
      <p:sp>
        <p:nvSpPr>
          <p:cNvPr id="14339" name="Slide Number Placeholder 5"/>
          <p:cNvSpPr>
            <a:spLocks noGrp="1"/>
          </p:cNvSpPr>
          <p:nvPr>
            <p:ph type="sldNum" sz="quarter" idx="12"/>
          </p:nvPr>
        </p:nvSpPr>
        <p:spPr>
          <a:noFill/>
        </p:spPr>
        <p:txBody>
          <a:bodyPr/>
          <a:lstStyle/>
          <a:p>
            <a:fld id="{C737452A-1F94-47B6-AB03-B07A1673026C}" type="slidenum">
              <a:rPr lang="en-US"/>
              <a:pPr/>
              <a:t>76</a:t>
            </a:fld>
            <a:endParaRPr lang="en-US"/>
          </a:p>
        </p:txBody>
      </p:sp>
      <p:pic>
        <p:nvPicPr>
          <p:cNvPr id="6" name="Picture 5" descr="Screen shot 2014-08-21 at 10.45.18 AM.png"/>
          <p:cNvPicPr>
            <a:picLocks noChangeAspect="1"/>
          </p:cNvPicPr>
          <p:nvPr/>
        </p:nvPicPr>
        <p:blipFill>
          <a:blip r:embed="rId2"/>
          <a:stretch>
            <a:fillRect/>
          </a:stretch>
        </p:blipFill>
        <p:spPr>
          <a:xfrm>
            <a:off x="942976" y="2256682"/>
            <a:ext cx="7286624" cy="3534518"/>
          </a:xfrm>
          <a:prstGeom prst="rect">
            <a:avLst/>
          </a:prstGeom>
          <a:ln>
            <a:solidFill>
              <a:srgbClr val="FF0000"/>
            </a:solidFill>
          </a:ln>
        </p:spPr>
      </p:pic>
      <p:sp>
        <p:nvSpPr>
          <p:cNvPr id="2" name="TextBox 1"/>
          <p:cNvSpPr txBox="1"/>
          <p:nvPr/>
        </p:nvSpPr>
        <p:spPr>
          <a:xfrm>
            <a:off x="609600" y="1447800"/>
            <a:ext cx="2586014" cy="461665"/>
          </a:xfrm>
          <a:prstGeom prst="rect">
            <a:avLst/>
          </a:prstGeom>
          <a:noFill/>
        </p:spPr>
        <p:txBody>
          <a:bodyPr wrap="none" rtlCol="0">
            <a:spAutoFit/>
          </a:bodyPr>
          <a:lstStyle/>
          <a:p>
            <a:r>
              <a:rPr lang="en-US" dirty="0" smtClean="0"/>
              <a:t>The Key Ideas Are:</a:t>
            </a:r>
            <a:endParaRPr lang="en-US" dirty="0"/>
          </a:p>
        </p:txBody>
      </p:sp>
    </p:spTree>
    <p:extLst>
      <p:ext uri="{BB962C8B-B14F-4D97-AF65-F5344CB8AC3E}">
        <p14:creationId xmlns:p14="http://schemas.microsoft.com/office/powerpoint/2010/main" val="3308553754"/>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107"/>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Inference by Enumeration</a:t>
            </a:r>
            <a:endParaRPr sz="3000" b="0" i="0" u="none" strike="noStrike" cap="none">
              <a:solidFill>
                <a:schemeClr val="dk2"/>
              </a:solidFill>
              <a:latin typeface="Arial Black"/>
              <a:ea typeface="Arial Black"/>
              <a:cs typeface="Arial Black"/>
              <a:sym typeface="Arial Black"/>
            </a:endParaRPr>
          </a:p>
        </p:txBody>
      </p:sp>
      <p:sp>
        <p:nvSpPr>
          <p:cNvPr id="1038" name="Google Shape;1038;p107"/>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77</a:t>
            </a:fld>
            <a:endParaRPr sz="2400" b="1">
              <a:solidFill>
                <a:schemeClr val="dk2"/>
              </a:solidFill>
              <a:latin typeface="Arial"/>
              <a:ea typeface="Arial"/>
              <a:cs typeface="Arial"/>
              <a:sym typeface="Arial"/>
            </a:endParaRPr>
          </a:p>
        </p:txBody>
      </p:sp>
      <p:sp>
        <p:nvSpPr>
          <p:cNvPr id="1039" name="Google Shape;1039;p107"/>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dirty="0"/>
              <a:t>John and Mary both call; was there a burglary?</a:t>
            </a:r>
            <a:endParaRPr dirty="0"/>
          </a:p>
          <a:p>
            <a:pPr marL="800100" lvl="1" indent="-342900" rtl="0">
              <a:spcBef>
                <a:spcPts val="1080"/>
              </a:spcBef>
              <a:spcAft>
                <a:spcPts val="0"/>
              </a:spcAft>
              <a:buClr>
                <a:schemeClr val="dk2"/>
              </a:buClr>
              <a:buSzPts val="2000"/>
              <a:buFont typeface="Arial"/>
              <a:buChar char="•"/>
            </a:pPr>
            <a:r>
              <a:rPr lang="en-US" i="1" dirty="0"/>
              <a:t>P</a:t>
            </a:r>
            <a:r>
              <a:rPr lang="en-US" dirty="0"/>
              <a:t>(</a:t>
            </a:r>
            <a:r>
              <a:rPr lang="en-US" i="1" dirty="0"/>
              <a:t>B</a:t>
            </a:r>
            <a:r>
              <a:rPr lang="en-US" dirty="0"/>
              <a:t> | </a:t>
            </a:r>
            <a:r>
              <a:rPr lang="en-US" i="1" dirty="0"/>
              <a:t>J</a:t>
            </a:r>
            <a:r>
              <a:rPr lang="en-US" dirty="0"/>
              <a:t>, </a:t>
            </a:r>
            <a:r>
              <a:rPr lang="en-US" i="1" dirty="0"/>
              <a:t>M</a:t>
            </a:r>
            <a:r>
              <a:rPr lang="en-US" dirty="0"/>
              <a:t>)</a:t>
            </a:r>
            <a:endParaRPr dirty="0"/>
          </a:p>
          <a:p>
            <a:pPr marL="1485900" lvl="2" indent="-342900" rtl="0">
              <a:spcBef>
                <a:spcPts val="1080"/>
              </a:spcBef>
              <a:spcAft>
                <a:spcPts val="0"/>
              </a:spcAft>
              <a:buClr>
                <a:schemeClr val="dk2"/>
              </a:buClr>
              <a:buSzPts val="1800"/>
              <a:buFont typeface="Arial"/>
              <a:buChar char="•"/>
            </a:pPr>
            <a:r>
              <a:rPr lang="en-US" dirty="0"/>
              <a:t>= α</a:t>
            </a:r>
            <a:r>
              <a:rPr lang="en-US" i="1" dirty="0"/>
              <a:t>P</a:t>
            </a:r>
            <a:r>
              <a:rPr lang="en-US" dirty="0"/>
              <a:t>(</a:t>
            </a:r>
            <a:r>
              <a:rPr lang="en-US" i="1" dirty="0"/>
              <a:t>B</a:t>
            </a:r>
            <a:r>
              <a:rPr lang="en-US" dirty="0"/>
              <a:t>, </a:t>
            </a:r>
            <a:r>
              <a:rPr lang="en-US" i="1" dirty="0"/>
              <a:t>J</a:t>
            </a:r>
            <a:r>
              <a:rPr lang="en-US" dirty="0"/>
              <a:t>, </a:t>
            </a:r>
            <a:r>
              <a:rPr lang="en-US" i="1" dirty="0"/>
              <a:t>M</a:t>
            </a:r>
            <a:r>
              <a:rPr lang="en-US" dirty="0"/>
              <a:t>) </a:t>
            </a:r>
            <a:endParaRPr dirty="0"/>
          </a:p>
          <a:p>
            <a:pPr marL="800100" lvl="1" indent="-342900" rtl="0">
              <a:spcBef>
                <a:spcPts val="1080"/>
              </a:spcBef>
              <a:spcAft>
                <a:spcPts val="0"/>
              </a:spcAft>
              <a:buClr>
                <a:schemeClr val="dk2"/>
              </a:buClr>
              <a:buSzPts val="2000"/>
              <a:buFont typeface="Arial"/>
              <a:buChar char="•"/>
            </a:pPr>
            <a:r>
              <a:rPr lang="en-US" dirty="0"/>
              <a:t>Using the marginalization formula, introduce hidden variables</a:t>
            </a:r>
            <a:endParaRPr sz="2400" b="1" dirty="0"/>
          </a:p>
          <a:p>
            <a:pPr marL="1485900" lvl="2" indent="-342900" rtl="0">
              <a:spcBef>
                <a:spcPts val="1080"/>
              </a:spcBef>
              <a:spcAft>
                <a:spcPts val="0"/>
              </a:spcAft>
              <a:buClr>
                <a:schemeClr val="dk2"/>
              </a:buClr>
              <a:buSzPts val="1800"/>
              <a:buFont typeface="Arial"/>
              <a:buChar char="•"/>
            </a:pPr>
            <a:r>
              <a:rPr lang="en-US" dirty="0"/>
              <a:t>= α∑</a:t>
            </a:r>
            <a:r>
              <a:rPr lang="en-US" i="1" baseline="-25000" dirty="0"/>
              <a:t>A</a:t>
            </a:r>
            <a:r>
              <a:rPr lang="en-US" dirty="0"/>
              <a:t>∑</a:t>
            </a:r>
            <a:r>
              <a:rPr lang="en-US" i="1" baseline="-25000" dirty="0"/>
              <a:t>E</a:t>
            </a:r>
            <a:r>
              <a:rPr lang="en-US" i="1" dirty="0"/>
              <a:t>P</a:t>
            </a:r>
            <a:r>
              <a:rPr lang="en-US" dirty="0"/>
              <a:t>(</a:t>
            </a:r>
            <a:r>
              <a:rPr lang="en-US" i="1" dirty="0"/>
              <a:t>B</a:t>
            </a:r>
            <a:r>
              <a:rPr lang="en-US" dirty="0"/>
              <a:t>, </a:t>
            </a:r>
            <a:r>
              <a:rPr lang="en-US" i="1" dirty="0"/>
              <a:t>J</a:t>
            </a:r>
            <a:r>
              <a:rPr lang="en-US" dirty="0"/>
              <a:t>, </a:t>
            </a:r>
            <a:r>
              <a:rPr lang="en-US" i="1" dirty="0"/>
              <a:t>M</a:t>
            </a:r>
            <a:r>
              <a:rPr lang="en-US" dirty="0"/>
              <a:t>, </a:t>
            </a:r>
            <a:r>
              <a:rPr lang="en-US" i="1" dirty="0"/>
              <a:t>E</a:t>
            </a:r>
            <a:r>
              <a:rPr lang="en-US" dirty="0"/>
              <a:t>, </a:t>
            </a:r>
            <a:r>
              <a:rPr lang="en-US" i="1" dirty="0"/>
              <a:t>A</a:t>
            </a:r>
            <a:r>
              <a:rPr lang="en-US" dirty="0"/>
              <a:t>) </a:t>
            </a:r>
            <a:endParaRPr dirty="0"/>
          </a:p>
          <a:p>
            <a:pPr marL="800100" lvl="1" indent="-330200" rtl="0">
              <a:spcBef>
                <a:spcPts val="1080"/>
              </a:spcBef>
              <a:spcAft>
                <a:spcPts val="0"/>
              </a:spcAft>
              <a:buClr>
                <a:schemeClr val="dk2"/>
              </a:buClr>
              <a:buSzPts val="1800"/>
              <a:buFont typeface="Arial"/>
              <a:buChar char="•"/>
            </a:pPr>
            <a:r>
              <a:rPr lang="en-US" dirty="0"/>
              <a:t>Using the product rule, break up into conditionals</a:t>
            </a:r>
            <a:endParaRPr dirty="0"/>
          </a:p>
          <a:p>
            <a:pPr marL="1485900" lvl="2" indent="-342900" rtl="0">
              <a:spcBef>
                <a:spcPts val="1080"/>
              </a:spcBef>
              <a:spcAft>
                <a:spcPts val="0"/>
              </a:spcAft>
              <a:buClr>
                <a:schemeClr val="dk2"/>
              </a:buClr>
              <a:buSzPts val="1800"/>
              <a:buFont typeface="Arial"/>
              <a:buChar char="•"/>
            </a:pPr>
            <a:r>
              <a:rPr lang="en-US" dirty="0"/>
              <a:t>= α∑</a:t>
            </a:r>
            <a:r>
              <a:rPr lang="en-US" i="1" baseline="-25000" dirty="0"/>
              <a:t>A</a:t>
            </a:r>
            <a:r>
              <a:rPr lang="en-US" dirty="0"/>
              <a:t>∑</a:t>
            </a:r>
            <a:r>
              <a:rPr lang="en-US" i="1" baseline="-25000" dirty="0"/>
              <a:t>E</a:t>
            </a:r>
            <a:r>
              <a:rPr lang="en-US" i="1" dirty="0"/>
              <a:t>P</a:t>
            </a:r>
            <a:r>
              <a:rPr lang="en-US" dirty="0"/>
              <a:t>(</a:t>
            </a:r>
            <a:r>
              <a:rPr lang="en-US" i="1" dirty="0"/>
              <a:t>B</a:t>
            </a:r>
            <a:r>
              <a:rPr lang="en-US" dirty="0"/>
              <a:t>)·</a:t>
            </a:r>
            <a:r>
              <a:rPr lang="en-US" i="1" dirty="0"/>
              <a:t>P</a:t>
            </a:r>
            <a:r>
              <a:rPr lang="en-US" dirty="0"/>
              <a:t>(</a:t>
            </a:r>
            <a:r>
              <a:rPr lang="en-US" i="1" dirty="0"/>
              <a:t>E </a:t>
            </a:r>
            <a:r>
              <a:rPr lang="en-US" dirty="0"/>
              <a:t>| </a:t>
            </a:r>
            <a:r>
              <a:rPr lang="en-US" i="1" dirty="0"/>
              <a:t>B</a:t>
            </a:r>
            <a:r>
              <a:rPr lang="en-US" dirty="0"/>
              <a:t>)·</a:t>
            </a:r>
            <a:r>
              <a:rPr lang="en-US" i="1" dirty="0"/>
              <a:t>P</a:t>
            </a:r>
            <a:r>
              <a:rPr lang="en-US" dirty="0"/>
              <a:t>(</a:t>
            </a:r>
            <a:r>
              <a:rPr lang="en-US" i="1" dirty="0"/>
              <a:t>A</a:t>
            </a:r>
            <a:r>
              <a:rPr lang="en-US" dirty="0"/>
              <a:t> | </a:t>
            </a:r>
            <a:r>
              <a:rPr lang="en-US" i="1" dirty="0"/>
              <a:t>B</a:t>
            </a:r>
            <a:r>
              <a:rPr lang="en-US" dirty="0"/>
              <a:t>,</a:t>
            </a:r>
            <a:r>
              <a:rPr lang="en-US" i="1" dirty="0"/>
              <a:t>E</a:t>
            </a:r>
            <a:r>
              <a:rPr lang="en-US" dirty="0"/>
              <a:t>)·</a:t>
            </a:r>
            <a:r>
              <a:rPr lang="en-US" i="1" dirty="0"/>
              <a:t>P</a:t>
            </a:r>
            <a:r>
              <a:rPr lang="en-US" dirty="0"/>
              <a:t>(</a:t>
            </a:r>
            <a:r>
              <a:rPr lang="en-US" i="1" dirty="0"/>
              <a:t>J</a:t>
            </a:r>
            <a:r>
              <a:rPr lang="en-US" dirty="0"/>
              <a:t> | </a:t>
            </a:r>
            <a:r>
              <a:rPr lang="en-US" i="1" dirty="0"/>
              <a:t>B</a:t>
            </a:r>
            <a:r>
              <a:rPr lang="en-US" dirty="0"/>
              <a:t>,</a:t>
            </a:r>
            <a:r>
              <a:rPr lang="en-US" i="1" dirty="0"/>
              <a:t>E</a:t>
            </a:r>
            <a:r>
              <a:rPr lang="en-US" dirty="0"/>
              <a:t>,</a:t>
            </a:r>
            <a:r>
              <a:rPr lang="en-US" i="1" dirty="0"/>
              <a:t>A</a:t>
            </a:r>
            <a:r>
              <a:rPr lang="en-US" dirty="0"/>
              <a:t>)·</a:t>
            </a:r>
            <a:r>
              <a:rPr lang="en-US" i="1" dirty="0"/>
              <a:t>P</a:t>
            </a:r>
            <a:r>
              <a:rPr lang="en-US" dirty="0"/>
              <a:t>(</a:t>
            </a:r>
            <a:r>
              <a:rPr lang="en-US" i="1" dirty="0"/>
              <a:t>M</a:t>
            </a:r>
            <a:r>
              <a:rPr lang="en-US" dirty="0"/>
              <a:t> | </a:t>
            </a:r>
            <a:r>
              <a:rPr lang="en-US" i="1" dirty="0"/>
              <a:t>B</a:t>
            </a:r>
            <a:r>
              <a:rPr lang="en-US" dirty="0"/>
              <a:t>,</a:t>
            </a:r>
            <a:r>
              <a:rPr lang="en-US" i="1" dirty="0"/>
              <a:t>E</a:t>
            </a:r>
            <a:r>
              <a:rPr lang="en-US" dirty="0"/>
              <a:t>,</a:t>
            </a:r>
            <a:r>
              <a:rPr lang="en-US" i="1" dirty="0"/>
              <a:t>A</a:t>
            </a:r>
            <a:r>
              <a:rPr lang="en-US" dirty="0"/>
              <a:t>,</a:t>
            </a:r>
            <a:r>
              <a:rPr lang="en-US" i="1" dirty="0"/>
              <a:t>J</a:t>
            </a:r>
            <a:r>
              <a:rPr lang="en-US" dirty="0"/>
              <a:t>)</a:t>
            </a:r>
            <a:endParaRPr dirty="0"/>
          </a:p>
          <a:p>
            <a:pPr marL="1485900" lvl="2" indent="-342900" rtl="0">
              <a:spcBef>
                <a:spcPts val="1080"/>
              </a:spcBef>
              <a:spcAft>
                <a:spcPts val="0"/>
              </a:spcAft>
              <a:buClr>
                <a:schemeClr val="dk2"/>
              </a:buClr>
              <a:buSzPts val="1800"/>
              <a:buFont typeface="Arial"/>
              <a:buChar char="•"/>
            </a:pPr>
            <a:r>
              <a:rPr lang="en-US" dirty="0"/>
              <a:t>= α∑</a:t>
            </a:r>
            <a:r>
              <a:rPr lang="en-US" i="1" baseline="-25000" dirty="0"/>
              <a:t>A</a:t>
            </a:r>
            <a:r>
              <a:rPr lang="en-US" dirty="0"/>
              <a:t>∑</a:t>
            </a:r>
            <a:r>
              <a:rPr lang="en-US" i="1" baseline="-25000" dirty="0"/>
              <a:t>E</a:t>
            </a:r>
            <a:r>
              <a:rPr lang="en-US" i="1" dirty="0"/>
              <a:t>P</a:t>
            </a:r>
            <a:r>
              <a:rPr lang="en-US" dirty="0"/>
              <a:t>(</a:t>
            </a:r>
            <a:r>
              <a:rPr lang="en-US" i="1" dirty="0"/>
              <a:t>B</a:t>
            </a:r>
            <a:r>
              <a:rPr lang="en-US" dirty="0"/>
              <a:t>)·</a:t>
            </a:r>
            <a:r>
              <a:rPr lang="en-US" i="1" dirty="0"/>
              <a:t>P</a:t>
            </a:r>
            <a:r>
              <a:rPr lang="en-US" dirty="0"/>
              <a:t>(</a:t>
            </a:r>
            <a:r>
              <a:rPr lang="en-US" i="1" dirty="0"/>
              <a:t>E</a:t>
            </a:r>
            <a:r>
              <a:rPr lang="en-US" dirty="0"/>
              <a:t>)·</a:t>
            </a:r>
            <a:r>
              <a:rPr lang="en-US" i="1" dirty="0"/>
              <a:t>P</a:t>
            </a:r>
            <a:r>
              <a:rPr lang="en-US" dirty="0"/>
              <a:t>(</a:t>
            </a:r>
            <a:r>
              <a:rPr lang="en-US" i="1" dirty="0"/>
              <a:t>A</a:t>
            </a:r>
            <a:r>
              <a:rPr lang="en-US" dirty="0"/>
              <a:t> | </a:t>
            </a:r>
            <a:r>
              <a:rPr lang="en-US" i="1" dirty="0"/>
              <a:t>B</a:t>
            </a:r>
            <a:r>
              <a:rPr lang="en-US" dirty="0"/>
              <a:t>, </a:t>
            </a:r>
            <a:r>
              <a:rPr lang="en-US" i="1" dirty="0"/>
              <a:t>E</a:t>
            </a:r>
            <a:r>
              <a:rPr lang="en-US" dirty="0"/>
              <a:t>)·</a:t>
            </a:r>
            <a:r>
              <a:rPr lang="en-US" i="1" dirty="0"/>
              <a:t>P</a:t>
            </a:r>
            <a:r>
              <a:rPr lang="en-US" dirty="0"/>
              <a:t>(</a:t>
            </a:r>
            <a:r>
              <a:rPr lang="en-US" i="1" dirty="0"/>
              <a:t>J</a:t>
            </a:r>
            <a:r>
              <a:rPr lang="en-US" dirty="0"/>
              <a:t> | </a:t>
            </a:r>
            <a:r>
              <a:rPr lang="en-US" i="1" dirty="0"/>
              <a:t>A</a:t>
            </a:r>
            <a:r>
              <a:rPr lang="en-US" dirty="0"/>
              <a:t>)·</a:t>
            </a:r>
            <a:r>
              <a:rPr lang="en-US" i="1" dirty="0"/>
              <a:t>P</a:t>
            </a:r>
            <a:r>
              <a:rPr lang="en-US" dirty="0"/>
              <a:t>(</a:t>
            </a:r>
            <a:r>
              <a:rPr lang="en-US" i="1" dirty="0"/>
              <a:t>M</a:t>
            </a:r>
            <a:r>
              <a:rPr lang="en-US" dirty="0"/>
              <a:t> | </a:t>
            </a:r>
            <a:r>
              <a:rPr lang="en-US" i="1" dirty="0"/>
              <a:t>A</a:t>
            </a:r>
            <a:r>
              <a:rPr lang="en-US" dirty="0"/>
              <a:t>) </a:t>
            </a:r>
            <a:endParaRPr dirty="0"/>
          </a:p>
          <a:p>
            <a:pPr marL="1600200" lvl="3" indent="-228600" rtl="0">
              <a:spcBef>
                <a:spcPts val="1080"/>
              </a:spcBef>
              <a:spcAft>
                <a:spcPts val="0"/>
              </a:spcAft>
              <a:buSzPts val="1800"/>
              <a:buChar char="•"/>
            </a:pPr>
            <a:r>
              <a:rPr lang="en-US" dirty="0"/>
              <a:t>Adding 4 numbers, each a product of 5 numbers</a:t>
            </a:r>
            <a:endParaRPr dirty="0"/>
          </a:p>
          <a:p>
            <a:pPr marL="2057400" lvl="4" indent="-228600" rtl="0">
              <a:spcBef>
                <a:spcPts val="1080"/>
              </a:spcBef>
              <a:spcAft>
                <a:spcPts val="0"/>
              </a:spcAft>
              <a:buSzPts val="1800"/>
              <a:buChar char="•"/>
            </a:pPr>
            <a:r>
              <a:rPr lang="en-US" i="1" dirty="0"/>
              <a:t>O</a:t>
            </a:r>
            <a:r>
              <a:rPr lang="en-US" dirty="0"/>
              <a:t>(</a:t>
            </a:r>
            <a:r>
              <a:rPr lang="en-US" i="1" dirty="0"/>
              <a:t>n</a:t>
            </a:r>
            <a:r>
              <a:rPr lang="en-US" dirty="0"/>
              <a:t>2</a:t>
            </a:r>
            <a:r>
              <a:rPr lang="en-US" i="1" baseline="30000" dirty="0"/>
              <a:t>n</a:t>
            </a:r>
            <a:r>
              <a:rPr lang="en-US" dirty="0"/>
              <a:t>) in a network of </a:t>
            </a:r>
            <a:r>
              <a:rPr lang="en-US" i="1" dirty="0"/>
              <a:t>n</a:t>
            </a:r>
            <a:r>
              <a:rPr lang="en-US" dirty="0"/>
              <a:t> variables</a:t>
            </a:r>
            <a:endParaRPr dirty="0"/>
          </a:p>
        </p:txBody>
      </p:sp>
    </p:spTree>
    <p:extLst>
      <p:ext uri="{BB962C8B-B14F-4D97-AF65-F5344CB8AC3E}">
        <p14:creationId xmlns:p14="http://schemas.microsoft.com/office/powerpoint/2010/main" val="21422010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108"/>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Inference by Enumeration</a:t>
            </a:r>
            <a:endParaRPr sz="3000" b="0" i="0" u="none" strike="noStrike" cap="none">
              <a:solidFill>
                <a:schemeClr val="dk2"/>
              </a:solidFill>
              <a:latin typeface="Arial Black"/>
              <a:ea typeface="Arial Black"/>
              <a:cs typeface="Arial Black"/>
              <a:sym typeface="Arial Black"/>
            </a:endParaRPr>
          </a:p>
        </p:txBody>
      </p:sp>
      <p:sp>
        <p:nvSpPr>
          <p:cNvPr id="1045" name="Google Shape;1045;p108"/>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78</a:t>
            </a:fld>
            <a:endParaRPr sz="2400" b="1">
              <a:solidFill>
                <a:schemeClr val="dk2"/>
              </a:solidFill>
              <a:latin typeface="Arial"/>
              <a:ea typeface="Arial"/>
              <a:cs typeface="Arial"/>
              <a:sym typeface="Arial"/>
            </a:endParaRPr>
          </a:p>
        </p:txBody>
      </p:sp>
      <p:sp>
        <p:nvSpPr>
          <p:cNvPr id="1046" name="Google Shape;1046;p108"/>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John and Mary both call; was there a burglary?</a:t>
            </a:r>
            <a:endParaRPr/>
          </a:p>
          <a:p>
            <a:pPr marL="800100" lvl="1" indent="-342900" rtl="0">
              <a:spcBef>
                <a:spcPts val="1080"/>
              </a:spcBef>
              <a:spcAft>
                <a:spcPts val="0"/>
              </a:spcAft>
              <a:buClr>
                <a:schemeClr val="dk2"/>
              </a:buClr>
              <a:buSzPts val="2000"/>
              <a:buFont typeface="Arial"/>
              <a:buChar char="•"/>
            </a:pPr>
            <a:r>
              <a:rPr lang="en-US" i="1"/>
              <a:t>P</a:t>
            </a:r>
            <a:r>
              <a:rPr lang="en-US"/>
              <a:t>(</a:t>
            </a:r>
            <a:r>
              <a:rPr lang="en-US" i="1"/>
              <a:t>B</a:t>
            </a:r>
            <a:r>
              <a:rPr lang="en-US"/>
              <a:t> | </a:t>
            </a:r>
            <a:r>
              <a:rPr lang="en-US" i="1"/>
              <a:t>J</a:t>
            </a:r>
            <a:r>
              <a:rPr lang="en-US"/>
              <a:t>, </a:t>
            </a:r>
            <a:r>
              <a:rPr lang="en-US" i="1"/>
              <a:t>M</a:t>
            </a:r>
            <a:r>
              <a:rPr lang="en-US"/>
              <a:t>)</a:t>
            </a:r>
            <a:endParaRPr/>
          </a:p>
          <a:p>
            <a:pPr marL="1485900" lvl="2" indent="-342900" rtl="0">
              <a:spcBef>
                <a:spcPts val="1080"/>
              </a:spcBef>
              <a:spcAft>
                <a:spcPts val="0"/>
              </a:spcAft>
              <a:buClr>
                <a:schemeClr val="dk2"/>
              </a:buClr>
              <a:buSzPts val="1800"/>
              <a:buFont typeface="Arial"/>
              <a:buChar char="•"/>
            </a:pPr>
            <a:r>
              <a:rPr lang="en-US"/>
              <a:t>= α</a:t>
            </a:r>
            <a:r>
              <a:rPr lang="en-US" i="1"/>
              <a:t>P</a:t>
            </a:r>
            <a:r>
              <a:rPr lang="en-US"/>
              <a:t>(</a:t>
            </a:r>
            <a:r>
              <a:rPr lang="en-US" i="1"/>
              <a:t>B</a:t>
            </a:r>
            <a:r>
              <a:rPr lang="en-US"/>
              <a:t>, </a:t>
            </a:r>
            <a:r>
              <a:rPr lang="en-US" i="1"/>
              <a:t>J</a:t>
            </a:r>
            <a:r>
              <a:rPr lang="en-US"/>
              <a:t>, </a:t>
            </a:r>
            <a:r>
              <a:rPr lang="en-US" i="1"/>
              <a:t>M</a:t>
            </a:r>
            <a:r>
              <a:rPr lang="en-US"/>
              <a:t>) </a:t>
            </a:r>
            <a:endParaRPr/>
          </a:p>
          <a:p>
            <a:pPr marL="800100" lvl="1" indent="-342900" rtl="0">
              <a:spcBef>
                <a:spcPts val="1080"/>
              </a:spcBef>
              <a:spcAft>
                <a:spcPts val="0"/>
              </a:spcAft>
              <a:buClr>
                <a:schemeClr val="dk2"/>
              </a:buClr>
              <a:buSzPts val="2000"/>
              <a:buFont typeface="Arial"/>
              <a:buChar char="•"/>
            </a:pPr>
            <a:r>
              <a:rPr lang="en-US"/>
              <a:t>Using the marginalization formula, introduce hidden variables</a:t>
            </a:r>
            <a:endParaRPr sz="2400" b="1"/>
          </a:p>
          <a:p>
            <a:pPr marL="1485900" lvl="2" indent="-342900" rtl="0">
              <a:spcBef>
                <a:spcPts val="1080"/>
              </a:spcBef>
              <a:spcAft>
                <a:spcPts val="0"/>
              </a:spcAft>
              <a:buClr>
                <a:schemeClr val="dk2"/>
              </a:buClr>
              <a:buSzPts val="1800"/>
              <a:buFont typeface="Arial"/>
              <a:buChar char="•"/>
            </a:pPr>
            <a:r>
              <a:rPr lang="en-US"/>
              <a:t>= α∑</a:t>
            </a:r>
            <a:r>
              <a:rPr lang="en-US" i="1" baseline="-25000"/>
              <a:t>A</a:t>
            </a:r>
            <a:r>
              <a:rPr lang="en-US"/>
              <a:t>∑</a:t>
            </a:r>
            <a:r>
              <a:rPr lang="en-US" i="1" baseline="-25000"/>
              <a:t>E</a:t>
            </a:r>
            <a:r>
              <a:rPr lang="en-US" i="1"/>
              <a:t>P</a:t>
            </a:r>
            <a:r>
              <a:rPr lang="en-US"/>
              <a:t>(</a:t>
            </a:r>
            <a:r>
              <a:rPr lang="en-US" i="1"/>
              <a:t>B</a:t>
            </a:r>
            <a:r>
              <a:rPr lang="en-US"/>
              <a:t>, </a:t>
            </a:r>
            <a:r>
              <a:rPr lang="en-US" i="1"/>
              <a:t>J</a:t>
            </a:r>
            <a:r>
              <a:rPr lang="en-US"/>
              <a:t>, </a:t>
            </a:r>
            <a:r>
              <a:rPr lang="en-US" i="1"/>
              <a:t>M</a:t>
            </a:r>
            <a:r>
              <a:rPr lang="en-US"/>
              <a:t>, </a:t>
            </a:r>
            <a:r>
              <a:rPr lang="en-US" i="1"/>
              <a:t>E</a:t>
            </a:r>
            <a:r>
              <a:rPr lang="en-US"/>
              <a:t>, </a:t>
            </a:r>
            <a:r>
              <a:rPr lang="en-US" i="1"/>
              <a:t>A</a:t>
            </a:r>
            <a:r>
              <a:rPr lang="en-US"/>
              <a:t>) </a:t>
            </a:r>
            <a:endParaRPr/>
          </a:p>
          <a:p>
            <a:pPr marL="800100" lvl="1" indent="-330200" rtl="0">
              <a:spcBef>
                <a:spcPts val="1080"/>
              </a:spcBef>
              <a:spcAft>
                <a:spcPts val="0"/>
              </a:spcAft>
              <a:buClr>
                <a:schemeClr val="dk2"/>
              </a:buClr>
              <a:buSzPts val="1800"/>
              <a:buFont typeface="Arial"/>
              <a:buChar char="•"/>
            </a:pPr>
            <a:r>
              <a:rPr lang="en-US"/>
              <a:t>Using the product rule, break up into conditionals</a:t>
            </a:r>
            <a:endParaRPr/>
          </a:p>
          <a:p>
            <a:pPr marL="1485900" lvl="2" indent="-342900" rtl="0">
              <a:spcBef>
                <a:spcPts val="1080"/>
              </a:spcBef>
              <a:spcAft>
                <a:spcPts val="0"/>
              </a:spcAft>
              <a:buClr>
                <a:schemeClr val="dk2"/>
              </a:buClr>
              <a:buSzPts val="1800"/>
              <a:buFont typeface="Arial"/>
              <a:buChar char="•"/>
            </a:pPr>
            <a:r>
              <a:rPr lang="en-US"/>
              <a:t>= α∑</a:t>
            </a:r>
            <a:r>
              <a:rPr lang="en-US" i="1" baseline="-25000"/>
              <a:t>A</a:t>
            </a:r>
            <a:r>
              <a:rPr lang="en-US"/>
              <a:t>∑</a:t>
            </a:r>
            <a:r>
              <a:rPr lang="en-US" i="1" baseline="-25000"/>
              <a:t>E</a:t>
            </a:r>
            <a:r>
              <a:rPr lang="en-US" i="1"/>
              <a:t>P</a:t>
            </a:r>
            <a:r>
              <a:rPr lang="en-US"/>
              <a:t>(</a:t>
            </a:r>
            <a:r>
              <a:rPr lang="en-US" i="1"/>
              <a:t>B</a:t>
            </a:r>
            <a:r>
              <a:rPr lang="en-US"/>
              <a:t>)·</a:t>
            </a:r>
            <a:r>
              <a:rPr lang="en-US" i="1"/>
              <a:t>P</a:t>
            </a:r>
            <a:r>
              <a:rPr lang="en-US"/>
              <a:t>(</a:t>
            </a:r>
            <a:r>
              <a:rPr lang="en-US" i="1"/>
              <a:t>E </a:t>
            </a:r>
            <a:r>
              <a:rPr lang="en-US"/>
              <a:t>| </a:t>
            </a:r>
            <a:r>
              <a:rPr lang="en-US" i="1"/>
              <a:t>B</a:t>
            </a:r>
            <a:r>
              <a:rPr lang="en-US"/>
              <a:t>)·</a:t>
            </a:r>
            <a:r>
              <a:rPr lang="en-US" i="1"/>
              <a:t>P</a:t>
            </a:r>
            <a:r>
              <a:rPr lang="en-US"/>
              <a:t>(</a:t>
            </a:r>
            <a:r>
              <a:rPr lang="en-US" i="1"/>
              <a:t>A</a:t>
            </a:r>
            <a:r>
              <a:rPr lang="en-US"/>
              <a:t> | </a:t>
            </a:r>
            <a:r>
              <a:rPr lang="en-US" i="1"/>
              <a:t>B</a:t>
            </a:r>
            <a:r>
              <a:rPr lang="en-US"/>
              <a:t>,</a:t>
            </a:r>
            <a:r>
              <a:rPr lang="en-US" i="1"/>
              <a:t>E</a:t>
            </a:r>
            <a:r>
              <a:rPr lang="en-US"/>
              <a:t>)·</a:t>
            </a:r>
            <a:r>
              <a:rPr lang="en-US" i="1"/>
              <a:t>P</a:t>
            </a:r>
            <a:r>
              <a:rPr lang="en-US"/>
              <a:t>(</a:t>
            </a:r>
            <a:r>
              <a:rPr lang="en-US" i="1"/>
              <a:t>J</a:t>
            </a:r>
            <a:r>
              <a:rPr lang="en-US"/>
              <a:t> | </a:t>
            </a:r>
            <a:r>
              <a:rPr lang="en-US" i="1"/>
              <a:t>B</a:t>
            </a:r>
            <a:r>
              <a:rPr lang="en-US"/>
              <a:t>,</a:t>
            </a:r>
            <a:r>
              <a:rPr lang="en-US" i="1"/>
              <a:t>E</a:t>
            </a:r>
            <a:r>
              <a:rPr lang="en-US"/>
              <a:t>,</a:t>
            </a:r>
            <a:r>
              <a:rPr lang="en-US" i="1"/>
              <a:t>A</a:t>
            </a:r>
            <a:r>
              <a:rPr lang="en-US"/>
              <a:t>)·</a:t>
            </a:r>
            <a:r>
              <a:rPr lang="en-US" i="1"/>
              <a:t>P</a:t>
            </a:r>
            <a:r>
              <a:rPr lang="en-US"/>
              <a:t>(</a:t>
            </a:r>
            <a:r>
              <a:rPr lang="en-US" i="1"/>
              <a:t>M</a:t>
            </a:r>
            <a:r>
              <a:rPr lang="en-US"/>
              <a:t> | </a:t>
            </a:r>
            <a:r>
              <a:rPr lang="en-US" i="1"/>
              <a:t>B</a:t>
            </a:r>
            <a:r>
              <a:rPr lang="en-US"/>
              <a:t>,</a:t>
            </a:r>
            <a:r>
              <a:rPr lang="en-US" i="1"/>
              <a:t>E</a:t>
            </a:r>
            <a:r>
              <a:rPr lang="en-US"/>
              <a:t>,</a:t>
            </a:r>
            <a:r>
              <a:rPr lang="en-US" i="1"/>
              <a:t>A</a:t>
            </a:r>
            <a:r>
              <a:rPr lang="en-US"/>
              <a:t>,</a:t>
            </a:r>
            <a:r>
              <a:rPr lang="en-US" i="1"/>
              <a:t>J</a:t>
            </a:r>
            <a:r>
              <a:rPr lang="en-US"/>
              <a:t>)</a:t>
            </a:r>
            <a:endParaRPr/>
          </a:p>
          <a:p>
            <a:pPr marL="1485900" lvl="2" indent="-342900" rtl="0">
              <a:spcBef>
                <a:spcPts val="1080"/>
              </a:spcBef>
              <a:spcAft>
                <a:spcPts val="0"/>
              </a:spcAft>
              <a:buClr>
                <a:schemeClr val="dk2"/>
              </a:buClr>
              <a:buSzPts val="1800"/>
              <a:buFont typeface="Arial"/>
              <a:buChar char="•"/>
            </a:pPr>
            <a:r>
              <a:rPr lang="en-US"/>
              <a:t>= α∑</a:t>
            </a:r>
            <a:r>
              <a:rPr lang="en-US" i="1" baseline="-25000"/>
              <a:t>A</a:t>
            </a:r>
            <a:r>
              <a:rPr lang="en-US"/>
              <a:t>∑</a:t>
            </a:r>
            <a:r>
              <a:rPr lang="en-US" i="1" baseline="-25000"/>
              <a:t>E</a:t>
            </a:r>
            <a:r>
              <a:rPr lang="en-US" i="1"/>
              <a:t>P</a:t>
            </a:r>
            <a:r>
              <a:rPr lang="en-US"/>
              <a:t>(</a:t>
            </a:r>
            <a:r>
              <a:rPr lang="en-US" i="1"/>
              <a:t>B</a:t>
            </a:r>
            <a:r>
              <a:rPr lang="en-US"/>
              <a:t>)·</a:t>
            </a:r>
            <a:r>
              <a:rPr lang="en-US" i="1"/>
              <a:t>P</a:t>
            </a:r>
            <a:r>
              <a:rPr lang="en-US"/>
              <a:t>(</a:t>
            </a:r>
            <a:r>
              <a:rPr lang="en-US" i="1"/>
              <a:t>E</a:t>
            </a:r>
            <a:r>
              <a:rPr lang="en-US"/>
              <a:t>)·</a:t>
            </a:r>
            <a:r>
              <a:rPr lang="en-US" i="1"/>
              <a:t>P</a:t>
            </a:r>
            <a:r>
              <a:rPr lang="en-US"/>
              <a:t>(</a:t>
            </a:r>
            <a:r>
              <a:rPr lang="en-US" i="1"/>
              <a:t>A</a:t>
            </a:r>
            <a:r>
              <a:rPr lang="en-US"/>
              <a:t> | </a:t>
            </a:r>
            <a:r>
              <a:rPr lang="en-US" i="1"/>
              <a:t>B</a:t>
            </a:r>
            <a:r>
              <a:rPr lang="en-US"/>
              <a:t>, </a:t>
            </a:r>
            <a:r>
              <a:rPr lang="en-US" i="1"/>
              <a:t>E</a:t>
            </a:r>
            <a:r>
              <a:rPr lang="en-US"/>
              <a:t>)·</a:t>
            </a:r>
            <a:r>
              <a:rPr lang="en-US" i="1"/>
              <a:t>P</a:t>
            </a:r>
            <a:r>
              <a:rPr lang="en-US"/>
              <a:t>(</a:t>
            </a:r>
            <a:r>
              <a:rPr lang="en-US" i="1"/>
              <a:t>J</a:t>
            </a:r>
            <a:r>
              <a:rPr lang="en-US"/>
              <a:t> | </a:t>
            </a:r>
            <a:r>
              <a:rPr lang="en-US" i="1"/>
              <a:t>A</a:t>
            </a:r>
            <a:r>
              <a:rPr lang="en-US"/>
              <a:t>)·</a:t>
            </a:r>
            <a:r>
              <a:rPr lang="en-US" i="1"/>
              <a:t>P</a:t>
            </a:r>
            <a:r>
              <a:rPr lang="en-US"/>
              <a:t>(</a:t>
            </a:r>
            <a:r>
              <a:rPr lang="en-US" i="1"/>
              <a:t>M</a:t>
            </a:r>
            <a:r>
              <a:rPr lang="en-US"/>
              <a:t> | </a:t>
            </a:r>
            <a:r>
              <a:rPr lang="en-US" i="1"/>
              <a:t>A</a:t>
            </a:r>
            <a:r>
              <a:rPr lang="en-US"/>
              <a:t>) </a:t>
            </a:r>
            <a:endParaRPr/>
          </a:p>
          <a:p>
            <a:pPr marL="1485900" lvl="2" indent="-342900" rtl="0">
              <a:spcBef>
                <a:spcPts val="1080"/>
              </a:spcBef>
              <a:spcAft>
                <a:spcPts val="0"/>
              </a:spcAft>
              <a:buClr>
                <a:schemeClr val="dk2"/>
              </a:buClr>
              <a:buSzPts val="1800"/>
              <a:buFont typeface="Arial"/>
              <a:buChar char="•"/>
            </a:pPr>
            <a:r>
              <a:rPr lang="en-US"/>
              <a:t>= α</a:t>
            </a:r>
            <a:r>
              <a:rPr lang="en-US" i="1"/>
              <a:t>P</a:t>
            </a:r>
            <a:r>
              <a:rPr lang="en-US"/>
              <a:t>(</a:t>
            </a:r>
            <a:r>
              <a:rPr lang="en-US" i="1"/>
              <a:t>B</a:t>
            </a:r>
            <a:r>
              <a:rPr lang="en-US"/>
              <a:t>) ∑</a:t>
            </a:r>
            <a:r>
              <a:rPr lang="en-US" i="1" baseline="-25000"/>
              <a:t>E</a:t>
            </a:r>
            <a:r>
              <a:rPr lang="en-US" i="1"/>
              <a:t>P</a:t>
            </a:r>
            <a:r>
              <a:rPr lang="en-US"/>
              <a:t>(</a:t>
            </a:r>
            <a:r>
              <a:rPr lang="en-US" i="1"/>
              <a:t>E</a:t>
            </a:r>
            <a:r>
              <a:rPr lang="en-US"/>
              <a:t>) ∑</a:t>
            </a:r>
            <a:r>
              <a:rPr lang="en-US" i="1" baseline="-25000"/>
              <a:t>A</a:t>
            </a:r>
            <a:r>
              <a:rPr lang="en-US" i="1"/>
              <a:t>P</a:t>
            </a:r>
            <a:r>
              <a:rPr lang="en-US"/>
              <a:t>(</a:t>
            </a:r>
            <a:r>
              <a:rPr lang="en-US" i="1"/>
              <a:t>A</a:t>
            </a:r>
            <a:r>
              <a:rPr lang="en-US"/>
              <a:t> | </a:t>
            </a:r>
            <a:r>
              <a:rPr lang="en-US" i="1"/>
              <a:t>B</a:t>
            </a:r>
            <a:r>
              <a:rPr lang="en-US"/>
              <a:t>, </a:t>
            </a:r>
            <a:r>
              <a:rPr lang="en-US" i="1"/>
              <a:t>E</a:t>
            </a:r>
            <a:r>
              <a:rPr lang="en-US"/>
              <a:t>)·</a:t>
            </a:r>
            <a:r>
              <a:rPr lang="en-US" i="1"/>
              <a:t>P</a:t>
            </a:r>
            <a:r>
              <a:rPr lang="en-US"/>
              <a:t>(</a:t>
            </a:r>
            <a:r>
              <a:rPr lang="en-US" i="1"/>
              <a:t>J</a:t>
            </a:r>
            <a:r>
              <a:rPr lang="en-US"/>
              <a:t> | </a:t>
            </a:r>
            <a:r>
              <a:rPr lang="en-US" i="1"/>
              <a:t>A</a:t>
            </a:r>
            <a:r>
              <a:rPr lang="en-US"/>
              <a:t>)·</a:t>
            </a:r>
            <a:r>
              <a:rPr lang="en-US" i="1"/>
              <a:t>P</a:t>
            </a:r>
            <a:r>
              <a:rPr lang="en-US"/>
              <a:t>(</a:t>
            </a:r>
            <a:r>
              <a:rPr lang="en-US" i="1"/>
              <a:t>M</a:t>
            </a:r>
            <a:r>
              <a:rPr lang="en-US"/>
              <a:t> | </a:t>
            </a:r>
            <a:r>
              <a:rPr lang="en-US" i="1"/>
              <a:t>A</a:t>
            </a:r>
            <a:r>
              <a:rPr lang="en-US"/>
              <a:t>) </a:t>
            </a:r>
            <a:endParaRPr/>
          </a:p>
          <a:p>
            <a:pPr marL="1600200" lvl="3" indent="-228600" rtl="0">
              <a:spcBef>
                <a:spcPts val="1080"/>
              </a:spcBef>
              <a:spcAft>
                <a:spcPts val="0"/>
              </a:spcAft>
              <a:buSzPts val="1800"/>
              <a:buChar char="•"/>
            </a:pPr>
            <a:r>
              <a:rPr lang="en-US" i="1"/>
              <a:t>O</a:t>
            </a:r>
            <a:r>
              <a:rPr lang="en-US"/>
              <a:t>(2</a:t>
            </a:r>
            <a:r>
              <a:rPr lang="en-US" i="1" baseline="30000"/>
              <a:t>n</a:t>
            </a:r>
            <a:r>
              <a:rPr lang="en-US"/>
              <a:t>) in a network of </a:t>
            </a:r>
            <a:r>
              <a:rPr lang="en-US" i="1"/>
              <a:t>n</a:t>
            </a:r>
            <a:r>
              <a:rPr lang="en-US"/>
              <a:t> variables (instead of </a:t>
            </a:r>
            <a:r>
              <a:rPr lang="en-US" i="1"/>
              <a:t>O</a:t>
            </a:r>
            <a:r>
              <a:rPr lang="en-US"/>
              <a:t>(</a:t>
            </a:r>
            <a:r>
              <a:rPr lang="en-US" i="1"/>
              <a:t>n</a:t>
            </a:r>
            <a:r>
              <a:rPr lang="en-US"/>
              <a:t>2</a:t>
            </a:r>
            <a:r>
              <a:rPr lang="en-US" i="1" baseline="30000"/>
              <a:t>n</a:t>
            </a:r>
            <a:r>
              <a:rPr lang="en-US"/>
              <a:t>))</a:t>
            </a:r>
            <a:endParaRPr/>
          </a:p>
        </p:txBody>
      </p:sp>
    </p:spTree>
    <p:extLst>
      <p:ext uri="{BB962C8B-B14F-4D97-AF65-F5344CB8AC3E}">
        <p14:creationId xmlns:p14="http://schemas.microsoft.com/office/powerpoint/2010/main" val="10392973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050"/>
        <p:cNvGrpSpPr/>
        <p:nvPr/>
      </p:nvGrpSpPr>
      <p:grpSpPr>
        <a:xfrm>
          <a:off x="0" y="0"/>
          <a:ext cx="0" cy="0"/>
          <a:chOff x="0" y="0"/>
          <a:chExt cx="0" cy="0"/>
        </a:xfrm>
      </p:grpSpPr>
      <p:sp>
        <p:nvSpPr>
          <p:cNvPr id="1051" name="Google Shape;1051;p109"/>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Inference by Enumeration</a:t>
            </a:r>
            <a:endParaRPr sz="3000" b="0" i="0" u="none" strike="noStrike" cap="none">
              <a:solidFill>
                <a:schemeClr val="dk2"/>
              </a:solidFill>
              <a:latin typeface="Arial Black"/>
              <a:ea typeface="Arial Black"/>
              <a:cs typeface="Arial Black"/>
              <a:sym typeface="Arial Black"/>
            </a:endParaRPr>
          </a:p>
        </p:txBody>
      </p:sp>
      <p:sp>
        <p:nvSpPr>
          <p:cNvPr id="1052" name="Google Shape;1052;p109"/>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79</a:t>
            </a:fld>
            <a:endParaRPr sz="2400" b="1">
              <a:solidFill>
                <a:schemeClr val="dk2"/>
              </a:solidFill>
              <a:latin typeface="Arial"/>
              <a:ea typeface="Arial"/>
              <a:cs typeface="Arial"/>
              <a:sym typeface="Arial"/>
            </a:endParaRPr>
          </a:p>
        </p:txBody>
      </p:sp>
      <p:sp>
        <p:nvSpPr>
          <p:cNvPr id="1053" name="Google Shape;1053;p109"/>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John and Mary both call; was there a burglary?</a:t>
            </a:r>
            <a:endParaRPr/>
          </a:p>
          <a:p>
            <a:pPr marL="800100" lvl="1" indent="-342900" rtl="0">
              <a:spcBef>
                <a:spcPts val="1080"/>
              </a:spcBef>
              <a:spcAft>
                <a:spcPts val="0"/>
              </a:spcAft>
              <a:buClr>
                <a:schemeClr val="dk2"/>
              </a:buClr>
              <a:buSzPts val="2000"/>
              <a:buFont typeface="Arial"/>
              <a:buChar char="•"/>
            </a:pPr>
            <a:r>
              <a:rPr lang="en-US" i="1"/>
              <a:t>P</a:t>
            </a:r>
            <a:r>
              <a:rPr lang="en-US"/>
              <a:t>(</a:t>
            </a:r>
            <a:r>
              <a:rPr lang="en-US" i="1"/>
              <a:t>B</a:t>
            </a:r>
            <a:r>
              <a:rPr lang="en-US"/>
              <a:t> | </a:t>
            </a:r>
            <a:r>
              <a:rPr lang="en-US" i="1"/>
              <a:t>J</a:t>
            </a:r>
            <a:r>
              <a:rPr lang="en-US"/>
              <a:t>, </a:t>
            </a:r>
            <a:r>
              <a:rPr lang="en-US" i="1"/>
              <a:t>M</a:t>
            </a:r>
            <a:r>
              <a:rPr lang="en-US"/>
              <a:t>)</a:t>
            </a:r>
            <a:endParaRPr/>
          </a:p>
          <a:p>
            <a:pPr marL="1485900" lvl="2" indent="-342900" rtl="0">
              <a:spcBef>
                <a:spcPts val="1080"/>
              </a:spcBef>
              <a:spcAft>
                <a:spcPts val="0"/>
              </a:spcAft>
              <a:buClr>
                <a:schemeClr val="dk2"/>
              </a:buClr>
              <a:buSzPts val="1800"/>
              <a:buFont typeface="Arial"/>
              <a:buChar char="•"/>
            </a:pPr>
            <a:r>
              <a:rPr lang="en-US"/>
              <a:t>= α</a:t>
            </a:r>
            <a:r>
              <a:rPr lang="en-US" i="1"/>
              <a:t>P</a:t>
            </a:r>
            <a:r>
              <a:rPr lang="en-US"/>
              <a:t>(</a:t>
            </a:r>
            <a:r>
              <a:rPr lang="en-US" i="1"/>
              <a:t>B</a:t>
            </a:r>
            <a:r>
              <a:rPr lang="en-US"/>
              <a:t>, </a:t>
            </a:r>
            <a:r>
              <a:rPr lang="en-US" i="1"/>
              <a:t>J</a:t>
            </a:r>
            <a:r>
              <a:rPr lang="en-US"/>
              <a:t>, </a:t>
            </a:r>
            <a:r>
              <a:rPr lang="en-US" i="1"/>
              <a:t>M</a:t>
            </a:r>
            <a:r>
              <a:rPr lang="en-US"/>
              <a:t>) </a:t>
            </a:r>
            <a:endParaRPr/>
          </a:p>
          <a:p>
            <a:pPr marL="800100" lvl="1" indent="-342900" rtl="0">
              <a:spcBef>
                <a:spcPts val="1080"/>
              </a:spcBef>
              <a:spcAft>
                <a:spcPts val="0"/>
              </a:spcAft>
              <a:buClr>
                <a:schemeClr val="dk2"/>
              </a:buClr>
              <a:buSzPts val="2000"/>
              <a:buFont typeface="Arial"/>
              <a:buChar char="•"/>
            </a:pPr>
            <a:r>
              <a:rPr lang="en-US"/>
              <a:t>Using the marginalization formula, introduce hidden variables</a:t>
            </a:r>
            <a:endParaRPr sz="2400" b="1"/>
          </a:p>
          <a:p>
            <a:pPr marL="1485900" lvl="2" indent="-342900" rtl="0">
              <a:spcBef>
                <a:spcPts val="1080"/>
              </a:spcBef>
              <a:spcAft>
                <a:spcPts val="0"/>
              </a:spcAft>
              <a:buClr>
                <a:schemeClr val="dk2"/>
              </a:buClr>
              <a:buSzPts val="1800"/>
              <a:buFont typeface="Arial"/>
              <a:buChar char="•"/>
            </a:pPr>
            <a:r>
              <a:rPr lang="en-US"/>
              <a:t>= α∑</a:t>
            </a:r>
            <a:r>
              <a:rPr lang="en-US" i="1" baseline="-25000"/>
              <a:t>A</a:t>
            </a:r>
            <a:r>
              <a:rPr lang="en-US"/>
              <a:t>∑</a:t>
            </a:r>
            <a:r>
              <a:rPr lang="en-US" i="1" baseline="-25000"/>
              <a:t>E</a:t>
            </a:r>
            <a:r>
              <a:rPr lang="en-US" i="1"/>
              <a:t>P</a:t>
            </a:r>
            <a:r>
              <a:rPr lang="en-US"/>
              <a:t>(</a:t>
            </a:r>
            <a:r>
              <a:rPr lang="en-US" i="1"/>
              <a:t>B</a:t>
            </a:r>
            <a:r>
              <a:rPr lang="en-US"/>
              <a:t>, </a:t>
            </a:r>
            <a:r>
              <a:rPr lang="en-US" i="1"/>
              <a:t>J</a:t>
            </a:r>
            <a:r>
              <a:rPr lang="en-US"/>
              <a:t>, </a:t>
            </a:r>
            <a:r>
              <a:rPr lang="en-US" i="1"/>
              <a:t>M</a:t>
            </a:r>
            <a:r>
              <a:rPr lang="en-US"/>
              <a:t>, </a:t>
            </a:r>
            <a:r>
              <a:rPr lang="en-US" i="1"/>
              <a:t>E</a:t>
            </a:r>
            <a:r>
              <a:rPr lang="en-US"/>
              <a:t>, </a:t>
            </a:r>
            <a:r>
              <a:rPr lang="en-US" i="1"/>
              <a:t>A</a:t>
            </a:r>
            <a:r>
              <a:rPr lang="en-US"/>
              <a:t>) </a:t>
            </a:r>
            <a:endParaRPr/>
          </a:p>
          <a:p>
            <a:pPr marL="800100" lvl="1" indent="-330200" rtl="0">
              <a:spcBef>
                <a:spcPts val="1080"/>
              </a:spcBef>
              <a:spcAft>
                <a:spcPts val="0"/>
              </a:spcAft>
              <a:buClr>
                <a:schemeClr val="dk2"/>
              </a:buClr>
              <a:buSzPts val="1800"/>
              <a:buFont typeface="Arial"/>
              <a:buChar char="•"/>
            </a:pPr>
            <a:r>
              <a:rPr lang="en-US"/>
              <a:t>Using the product rule, break up into conditionals</a:t>
            </a:r>
            <a:endParaRPr/>
          </a:p>
          <a:p>
            <a:pPr marL="1485900" lvl="2" indent="-342900" rtl="0">
              <a:spcBef>
                <a:spcPts val="1080"/>
              </a:spcBef>
              <a:spcAft>
                <a:spcPts val="0"/>
              </a:spcAft>
              <a:buClr>
                <a:schemeClr val="dk2"/>
              </a:buClr>
              <a:buSzPts val="1800"/>
              <a:buFont typeface="Arial"/>
              <a:buChar char="•"/>
            </a:pPr>
            <a:r>
              <a:rPr lang="en-US"/>
              <a:t>= α∑</a:t>
            </a:r>
            <a:r>
              <a:rPr lang="en-US" i="1" baseline="-25000"/>
              <a:t>A</a:t>
            </a:r>
            <a:r>
              <a:rPr lang="en-US"/>
              <a:t>∑</a:t>
            </a:r>
            <a:r>
              <a:rPr lang="en-US" i="1" baseline="-25000"/>
              <a:t>E</a:t>
            </a:r>
            <a:r>
              <a:rPr lang="en-US" i="1"/>
              <a:t>P</a:t>
            </a:r>
            <a:r>
              <a:rPr lang="en-US"/>
              <a:t>(</a:t>
            </a:r>
            <a:r>
              <a:rPr lang="en-US" i="1"/>
              <a:t>B</a:t>
            </a:r>
            <a:r>
              <a:rPr lang="en-US"/>
              <a:t>)·</a:t>
            </a:r>
            <a:r>
              <a:rPr lang="en-US" i="1"/>
              <a:t>P</a:t>
            </a:r>
            <a:r>
              <a:rPr lang="en-US"/>
              <a:t>(</a:t>
            </a:r>
            <a:r>
              <a:rPr lang="en-US" i="1"/>
              <a:t>E </a:t>
            </a:r>
            <a:r>
              <a:rPr lang="en-US"/>
              <a:t>| </a:t>
            </a:r>
            <a:r>
              <a:rPr lang="en-US" i="1"/>
              <a:t>B</a:t>
            </a:r>
            <a:r>
              <a:rPr lang="en-US"/>
              <a:t>)·</a:t>
            </a:r>
            <a:r>
              <a:rPr lang="en-US" i="1"/>
              <a:t>P</a:t>
            </a:r>
            <a:r>
              <a:rPr lang="en-US"/>
              <a:t>(</a:t>
            </a:r>
            <a:r>
              <a:rPr lang="en-US" i="1"/>
              <a:t>A</a:t>
            </a:r>
            <a:r>
              <a:rPr lang="en-US"/>
              <a:t> | </a:t>
            </a:r>
            <a:r>
              <a:rPr lang="en-US" i="1"/>
              <a:t>B</a:t>
            </a:r>
            <a:r>
              <a:rPr lang="en-US"/>
              <a:t>,</a:t>
            </a:r>
            <a:r>
              <a:rPr lang="en-US" i="1"/>
              <a:t>E</a:t>
            </a:r>
            <a:r>
              <a:rPr lang="en-US"/>
              <a:t>)·</a:t>
            </a:r>
            <a:r>
              <a:rPr lang="en-US" i="1"/>
              <a:t>P</a:t>
            </a:r>
            <a:r>
              <a:rPr lang="en-US"/>
              <a:t>(</a:t>
            </a:r>
            <a:r>
              <a:rPr lang="en-US" i="1"/>
              <a:t>J</a:t>
            </a:r>
            <a:r>
              <a:rPr lang="en-US"/>
              <a:t> | </a:t>
            </a:r>
            <a:r>
              <a:rPr lang="en-US" i="1"/>
              <a:t>B</a:t>
            </a:r>
            <a:r>
              <a:rPr lang="en-US"/>
              <a:t>,</a:t>
            </a:r>
            <a:r>
              <a:rPr lang="en-US" i="1"/>
              <a:t>E</a:t>
            </a:r>
            <a:r>
              <a:rPr lang="en-US"/>
              <a:t>,</a:t>
            </a:r>
            <a:r>
              <a:rPr lang="en-US" i="1"/>
              <a:t>A</a:t>
            </a:r>
            <a:r>
              <a:rPr lang="en-US"/>
              <a:t>)·</a:t>
            </a:r>
            <a:r>
              <a:rPr lang="en-US" i="1"/>
              <a:t>P</a:t>
            </a:r>
            <a:r>
              <a:rPr lang="en-US"/>
              <a:t>(</a:t>
            </a:r>
            <a:r>
              <a:rPr lang="en-US" i="1"/>
              <a:t>M</a:t>
            </a:r>
            <a:r>
              <a:rPr lang="en-US"/>
              <a:t> | </a:t>
            </a:r>
            <a:r>
              <a:rPr lang="en-US" i="1"/>
              <a:t>B</a:t>
            </a:r>
            <a:r>
              <a:rPr lang="en-US"/>
              <a:t>,</a:t>
            </a:r>
            <a:r>
              <a:rPr lang="en-US" i="1"/>
              <a:t>E</a:t>
            </a:r>
            <a:r>
              <a:rPr lang="en-US"/>
              <a:t>,</a:t>
            </a:r>
            <a:r>
              <a:rPr lang="en-US" i="1"/>
              <a:t>A</a:t>
            </a:r>
            <a:r>
              <a:rPr lang="en-US"/>
              <a:t>,</a:t>
            </a:r>
            <a:r>
              <a:rPr lang="en-US" i="1"/>
              <a:t>J</a:t>
            </a:r>
            <a:r>
              <a:rPr lang="en-US"/>
              <a:t>)</a:t>
            </a:r>
            <a:endParaRPr/>
          </a:p>
          <a:p>
            <a:pPr marL="1485900" lvl="2" indent="-342900" rtl="0">
              <a:spcBef>
                <a:spcPts val="1080"/>
              </a:spcBef>
              <a:spcAft>
                <a:spcPts val="0"/>
              </a:spcAft>
              <a:buClr>
                <a:schemeClr val="dk2"/>
              </a:buClr>
              <a:buSzPts val="1800"/>
              <a:buFont typeface="Arial"/>
              <a:buChar char="•"/>
            </a:pPr>
            <a:r>
              <a:rPr lang="en-US"/>
              <a:t>= α</a:t>
            </a:r>
            <a:r>
              <a:rPr lang="en-US" i="1"/>
              <a:t>P</a:t>
            </a:r>
            <a:r>
              <a:rPr lang="en-US"/>
              <a:t>(</a:t>
            </a:r>
            <a:r>
              <a:rPr lang="en-US" i="1"/>
              <a:t>B</a:t>
            </a:r>
            <a:r>
              <a:rPr lang="en-US"/>
              <a:t>) ∑</a:t>
            </a:r>
            <a:r>
              <a:rPr lang="en-US" i="1" baseline="-25000"/>
              <a:t>E</a:t>
            </a:r>
            <a:r>
              <a:rPr lang="en-US" i="1"/>
              <a:t>P</a:t>
            </a:r>
            <a:r>
              <a:rPr lang="en-US"/>
              <a:t>(</a:t>
            </a:r>
            <a:r>
              <a:rPr lang="en-US" i="1"/>
              <a:t>E</a:t>
            </a:r>
            <a:r>
              <a:rPr lang="en-US"/>
              <a:t>) ∑</a:t>
            </a:r>
            <a:r>
              <a:rPr lang="en-US" i="1" baseline="-25000"/>
              <a:t>A</a:t>
            </a:r>
            <a:r>
              <a:rPr lang="en-US" i="1"/>
              <a:t>P</a:t>
            </a:r>
            <a:r>
              <a:rPr lang="en-US"/>
              <a:t>(</a:t>
            </a:r>
            <a:r>
              <a:rPr lang="en-US" i="1"/>
              <a:t>A</a:t>
            </a:r>
            <a:r>
              <a:rPr lang="en-US"/>
              <a:t> | </a:t>
            </a:r>
            <a:r>
              <a:rPr lang="en-US" i="1"/>
              <a:t>B</a:t>
            </a:r>
            <a:r>
              <a:rPr lang="en-US"/>
              <a:t>, </a:t>
            </a:r>
            <a:r>
              <a:rPr lang="en-US" i="1"/>
              <a:t>E</a:t>
            </a:r>
            <a:r>
              <a:rPr lang="en-US"/>
              <a:t>)·</a:t>
            </a:r>
            <a:r>
              <a:rPr lang="en-US" i="1"/>
              <a:t>P</a:t>
            </a:r>
            <a:r>
              <a:rPr lang="en-US"/>
              <a:t>(</a:t>
            </a:r>
            <a:r>
              <a:rPr lang="en-US" i="1"/>
              <a:t>J</a:t>
            </a:r>
            <a:r>
              <a:rPr lang="en-US"/>
              <a:t> | </a:t>
            </a:r>
            <a:r>
              <a:rPr lang="en-US" i="1"/>
              <a:t>A</a:t>
            </a:r>
            <a:r>
              <a:rPr lang="en-US"/>
              <a:t>)·</a:t>
            </a:r>
            <a:r>
              <a:rPr lang="en-US" i="1"/>
              <a:t>P</a:t>
            </a:r>
            <a:r>
              <a:rPr lang="en-US"/>
              <a:t>(</a:t>
            </a:r>
            <a:r>
              <a:rPr lang="en-US" i="1"/>
              <a:t>M</a:t>
            </a:r>
            <a:r>
              <a:rPr lang="en-US"/>
              <a:t> | </a:t>
            </a:r>
            <a:r>
              <a:rPr lang="en-US" i="1"/>
              <a:t>A</a:t>
            </a:r>
            <a:r>
              <a:rPr lang="en-US"/>
              <a:t>) </a:t>
            </a:r>
            <a:endParaRPr/>
          </a:p>
          <a:p>
            <a:pPr marL="1485900" lvl="2" indent="-342900" rtl="0">
              <a:spcBef>
                <a:spcPts val="1080"/>
              </a:spcBef>
              <a:spcAft>
                <a:spcPts val="0"/>
              </a:spcAft>
              <a:buClr>
                <a:schemeClr val="dk2"/>
              </a:buClr>
              <a:buSzPts val="1800"/>
              <a:buFont typeface="Arial"/>
              <a:buChar char="•"/>
            </a:pPr>
            <a:r>
              <a:rPr lang="en-US"/>
              <a:t>= α0.000592 </a:t>
            </a:r>
            <a:endParaRPr/>
          </a:p>
          <a:p>
            <a:pPr marL="800100" lvl="1" indent="-342900" rtl="0">
              <a:spcBef>
                <a:spcPts val="1080"/>
              </a:spcBef>
              <a:spcAft>
                <a:spcPts val="0"/>
              </a:spcAft>
              <a:buClr>
                <a:schemeClr val="dk2"/>
              </a:buClr>
              <a:buSzPts val="2000"/>
              <a:buFont typeface="Arial"/>
              <a:buChar char="•"/>
            </a:pPr>
            <a:r>
              <a:rPr lang="en-US" sz="2000" i="1"/>
              <a:t>P</a:t>
            </a:r>
            <a:r>
              <a:rPr lang="en-US" sz="2000"/>
              <a:t>(¬</a:t>
            </a:r>
            <a:r>
              <a:rPr lang="en-US" sz="2000" i="1"/>
              <a:t>B</a:t>
            </a:r>
            <a:r>
              <a:rPr lang="en-US" sz="2000"/>
              <a:t> | </a:t>
            </a:r>
            <a:r>
              <a:rPr lang="en-US" sz="2000" i="1"/>
              <a:t>J</a:t>
            </a:r>
            <a:r>
              <a:rPr lang="en-US" sz="2000"/>
              <a:t>, </a:t>
            </a:r>
            <a:r>
              <a:rPr lang="en-US" sz="2000" i="1"/>
              <a:t>M</a:t>
            </a:r>
            <a:r>
              <a:rPr lang="en-US" sz="2000"/>
              <a:t>) </a:t>
            </a:r>
            <a:endParaRPr sz="2000"/>
          </a:p>
          <a:p>
            <a:pPr marL="1485900" lvl="2" indent="-342900" rtl="0">
              <a:spcBef>
                <a:spcPts val="1080"/>
              </a:spcBef>
              <a:spcAft>
                <a:spcPts val="0"/>
              </a:spcAft>
              <a:buClr>
                <a:schemeClr val="dk2"/>
              </a:buClr>
              <a:buSzPts val="1800"/>
              <a:buFont typeface="Arial"/>
              <a:buChar char="•"/>
            </a:pPr>
            <a:r>
              <a:rPr lang="en-US"/>
              <a:t>= α</a:t>
            </a:r>
            <a:r>
              <a:rPr lang="en-US" i="1"/>
              <a:t>P</a:t>
            </a:r>
            <a:r>
              <a:rPr lang="en-US"/>
              <a:t>(¬</a:t>
            </a:r>
            <a:r>
              <a:rPr lang="en-US" i="1"/>
              <a:t>B</a:t>
            </a:r>
            <a:r>
              <a:rPr lang="en-US"/>
              <a:t>) ∑</a:t>
            </a:r>
            <a:r>
              <a:rPr lang="en-US" i="1" baseline="-25000"/>
              <a:t>E</a:t>
            </a:r>
            <a:r>
              <a:rPr lang="en-US" i="1"/>
              <a:t>P</a:t>
            </a:r>
            <a:r>
              <a:rPr lang="en-US"/>
              <a:t>(</a:t>
            </a:r>
            <a:r>
              <a:rPr lang="en-US" i="1"/>
              <a:t>E</a:t>
            </a:r>
            <a:r>
              <a:rPr lang="en-US"/>
              <a:t>) ∑</a:t>
            </a:r>
            <a:r>
              <a:rPr lang="en-US" i="1" baseline="-25000"/>
              <a:t>A</a:t>
            </a:r>
            <a:r>
              <a:rPr lang="en-US" i="1"/>
              <a:t>P</a:t>
            </a:r>
            <a:r>
              <a:rPr lang="en-US"/>
              <a:t>(</a:t>
            </a:r>
            <a:r>
              <a:rPr lang="en-US" i="1"/>
              <a:t>A</a:t>
            </a:r>
            <a:r>
              <a:rPr lang="en-US"/>
              <a:t> | ¬</a:t>
            </a:r>
            <a:r>
              <a:rPr lang="en-US" i="1"/>
              <a:t>B</a:t>
            </a:r>
            <a:r>
              <a:rPr lang="en-US"/>
              <a:t>, </a:t>
            </a:r>
            <a:r>
              <a:rPr lang="en-US" i="1"/>
              <a:t>E</a:t>
            </a:r>
            <a:r>
              <a:rPr lang="en-US"/>
              <a:t>)·</a:t>
            </a:r>
            <a:r>
              <a:rPr lang="en-US" i="1"/>
              <a:t>P</a:t>
            </a:r>
            <a:r>
              <a:rPr lang="en-US"/>
              <a:t>(</a:t>
            </a:r>
            <a:r>
              <a:rPr lang="en-US" i="1"/>
              <a:t>J</a:t>
            </a:r>
            <a:r>
              <a:rPr lang="en-US"/>
              <a:t> | </a:t>
            </a:r>
            <a:r>
              <a:rPr lang="en-US" i="1"/>
              <a:t>A</a:t>
            </a:r>
            <a:r>
              <a:rPr lang="en-US"/>
              <a:t>)·</a:t>
            </a:r>
            <a:r>
              <a:rPr lang="en-US" i="1"/>
              <a:t>P</a:t>
            </a:r>
            <a:r>
              <a:rPr lang="en-US"/>
              <a:t>(</a:t>
            </a:r>
            <a:r>
              <a:rPr lang="en-US" i="1"/>
              <a:t>M</a:t>
            </a:r>
            <a:r>
              <a:rPr lang="en-US"/>
              <a:t> | </a:t>
            </a:r>
            <a:r>
              <a:rPr lang="en-US" i="1"/>
              <a:t>A</a:t>
            </a:r>
            <a:r>
              <a:rPr lang="en-US"/>
              <a:t>) </a:t>
            </a:r>
            <a:endParaRPr/>
          </a:p>
          <a:p>
            <a:pPr marL="1485900" lvl="2" indent="-342900" rtl="0">
              <a:spcBef>
                <a:spcPts val="1080"/>
              </a:spcBef>
              <a:spcAft>
                <a:spcPts val="0"/>
              </a:spcAft>
              <a:buClr>
                <a:schemeClr val="dk2"/>
              </a:buClr>
              <a:buSzPts val="1800"/>
              <a:buFont typeface="Arial"/>
              <a:buChar char="•"/>
            </a:pPr>
            <a:r>
              <a:rPr lang="en-US"/>
              <a:t>= α0.00149</a:t>
            </a:r>
            <a:endParaRPr/>
          </a:p>
          <a:p>
            <a:pPr marL="0" lvl="0" indent="0" rtl="0">
              <a:spcBef>
                <a:spcPts val="1080"/>
              </a:spcBef>
              <a:spcAft>
                <a:spcPts val="600"/>
              </a:spcAft>
              <a:buNone/>
            </a:pPr>
            <a:r>
              <a:rPr lang="en-US" sz="2000" i="1"/>
              <a:t>P</a:t>
            </a:r>
            <a:r>
              <a:rPr lang="en-US" sz="2000"/>
              <a:t>(</a:t>
            </a:r>
            <a:r>
              <a:rPr lang="en-US" sz="2000" i="1"/>
              <a:t>B</a:t>
            </a:r>
            <a:r>
              <a:rPr lang="en-US" sz="2000"/>
              <a:t> | </a:t>
            </a:r>
            <a:r>
              <a:rPr lang="en-US" sz="2000" i="1"/>
              <a:t>J</a:t>
            </a:r>
            <a:r>
              <a:rPr lang="en-US" sz="2000"/>
              <a:t>, </a:t>
            </a:r>
            <a:r>
              <a:rPr lang="en-US" sz="2000" i="1"/>
              <a:t>M</a:t>
            </a:r>
            <a:r>
              <a:rPr lang="en-US" sz="2000"/>
              <a:t>) = 0.284 = 28.4%</a:t>
            </a:r>
            <a:endParaRPr/>
          </a:p>
        </p:txBody>
      </p:sp>
      <p:pic>
        <p:nvPicPr>
          <p:cNvPr id="1054" name="Google Shape;1054;p109" title="Points scored"/>
          <p:cNvPicPr preferRelativeResize="0"/>
          <p:nvPr/>
        </p:nvPicPr>
        <p:blipFill>
          <a:blip r:embed="rId3">
            <a:alphaModFix/>
          </a:blip>
          <a:stretch>
            <a:fillRect/>
          </a:stretch>
        </p:blipFill>
        <p:spPr>
          <a:xfrm>
            <a:off x="6959075" y="4350325"/>
            <a:ext cx="1347736" cy="1315800"/>
          </a:xfrm>
          <a:prstGeom prst="rect">
            <a:avLst/>
          </a:prstGeom>
          <a:noFill/>
          <a:ln>
            <a:noFill/>
          </a:ln>
        </p:spPr>
      </p:pic>
    </p:spTree>
    <p:extLst>
      <p:ext uri="{BB962C8B-B14F-4D97-AF65-F5344CB8AC3E}">
        <p14:creationId xmlns:p14="http://schemas.microsoft.com/office/powerpoint/2010/main" val="1374172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98887" cy="1371600"/>
          </a:xfrm>
        </p:spPr>
        <p:txBody>
          <a:bodyPr>
            <a:normAutofit fontScale="90000"/>
          </a:bodyPr>
          <a:lstStyle/>
          <a:p>
            <a:r>
              <a:rPr lang="en-US" dirty="0" smtClean="0">
                <a:solidFill>
                  <a:srgbClr val="345DFF"/>
                </a:solidFill>
              </a:rPr>
              <a:t>Example (extra): </a:t>
            </a:r>
            <a:r>
              <a:rPr lang="en-US" dirty="0" smtClean="0">
                <a:solidFill>
                  <a:srgbClr val="345DFF"/>
                </a:solidFill>
              </a:rPr>
              <a:t/>
            </a:r>
            <a:br>
              <a:rPr lang="en-US" dirty="0" smtClean="0">
                <a:solidFill>
                  <a:srgbClr val="345DFF"/>
                </a:solidFill>
              </a:rPr>
            </a:br>
            <a:r>
              <a:rPr lang="en-US" dirty="0" smtClean="0">
                <a:solidFill>
                  <a:srgbClr val="345DFF"/>
                </a:solidFill>
              </a:rPr>
              <a:t>Seeing is NOT (always) Believing!</a:t>
            </a:r>
            <a:endParaRPr lang="en-US" dirty="0">
              <a:solidFill>
                <a:srgbClr val="345DFF"/>
              </a:solidFill>
            </a:endParaRPr>
          </a:p>
        </p:txBody>
      </p:sp>
      <p:sp>
        <p:nvSpPr>
          <p:cNvPr id="3" name="Content Placeholder 2"/>
          <p:cNvSpPr>
            <a:spLocks noGrp="1"/>
          </p:cNvSpPr>
          <p:nvPr>
            <p:ph idx="1"/>
          </p:nvPr>
        </p:nvSpPr>
        <p:spPr>
          <a:xfrm>
            <a:off x="293972" y="1776574"/>
            <a:ext cx="8701572" cy="4455299"/>
          </a:xfrm>
        </p:spPr>
        <p:txBody>
          <a:bodyPr>
            <a:normAutofit fontScale="85000" lnSpcReduction="20000"/>
          </a:bodyPr>
          <a:lstStyle/>
          <a:p>
            <a:r>
              <a:rPr lang="en-US" dirty="0" smtClean="0"/>
              <a:t>You define two “logic” (random) variables for two propositions:</a:t>
            </a:r>
          </a:p>
          <a:p>
            <a:pPr lvl="1"/>
            <a:r>
              <a:rPr lang="en-US" dirty="0" smtClean="0">
                <a:solidFill>
                  <a:srgbClr val="345DFF"/>
                </a:solidFill>
              </a:rPr>
              <a:t>X: “my eyes see the object”</a:t>
            </a:r>
          </a:p>
          <a:p>
            <a:pPr lvl="1"/>
            <a:r>
              <a:rPr lang="en-US" dirty="0" smtClean="0">
                <a:solidFill>
                  <a:srgbClr val="345DFF"/>
                </a:solidFill>
              </a:rPr>
              <a:t>Y: “the object is really there”</a:t>
            </a:r>
            <a:endParaRPr lang="en-US" dirty="0">
              <a:solidFill>
                <a:srgbClr val="345DFF"/>
              </a:solidFill>
            </a:endParaRPr>
          </a:p>
          <a:p>
            <a:r>
              <a:rPr lang="en-US" dirty="0" smtClean="0"/>
              <a:t>Your real experience is as follows:</a:t>
            </a:r>
            <a:endParaRPr lang="en-US" dirty="0"/>
          </a:p>
          <a:p>
            <a:pPr lvl="1"/>
            <a:r>
              <a:rPr lang="en-US" dirty="0" smtClean="0">
                <a:solidFill>
                  <a:srgbClr val="345DFF"/>
                </a:solidFill>
              </a:rPr>
              <a:t>X = [1, 1, 0, 1, 0, 1, 1, 0, 0, 1, 1, 1]</a:t>
            </a:r>
          </a:p>
          <a:p>
            <a:pPr lvl="1"/>
            <a:r>
              <a:rPr lang="en-US" dirty="0" smtClean="0">
                <a:solidFill>
                  <a:srgbClr val="345DFF"/>
                </a:solidFill>
              </a:rPr>
              <a:t>Y = [1, 1, 1, 0, 0, 1, 1, 0, 0, 0, 1, 1]</a:t>
            </a:r>
          </a:p>
          <a:p>
            <a:r>
              <a:rPr lang="en-US" dirty="0" smtClean="0"/>
              <a:t>Definition of probabilities</a:t>
            </a:r>
          </a:p>
          <a:p>
            <a:pPr lvl="1"/>
            <a:r>
              <a:rPr lang="en-US" dirty="0" smtClean="0"/>
              <a:t>P(X): the probability of  “my eyes see the object”</a:t>
            </a:r>
            <a:endParaRPr lang="en-US" dirty="0"/>
          </a:p>
          <a:p>
            <a:pPr lvl="1"/>
            <a:r>
              <a:rPr lang="en-US" dirty="0" smtClean="0"/>
              <a:t>P(Y): the probability of “the object is really there”</a:t>
            </a:r>
          </a:p>
          <a:p>
            <a:pPr lvl="1"/>
            <a:r>
              <a:rPr lang="en-US" dirty="0" smtClean="0"/>
              <a:t>P(Y^X): the probability that “the object is really there </a:t>
            </a:r>
            <a:r>
              <a:rPr lang="en-US" b="1" dirty="0" smtClean="0">
                <a:solidFill>
                  <a:srgbClr val="345DFF"/>
                </a:solidFill>
              </a:rPr>
              <a:t>AND</a:t>
            </a:r>
            <a:r>
              <a:rPr lang="en-US" dirty="0">
                <a:solidFill>
                  <a:srgbClr val="345DFF"/>
                </a:solidFill>
              </a:rPr>
              <a:t> </a:t>
            </a:r>
            <a:r>
              <a:rPr lang="en-US" dirty="0" smtClean="0"/>
              <a:t>my eyes see the object”</a:t>
            </a:r>
          </a:p>
          <a:p>
            <a:pPr lvl="1"/>
            <a:r>
              <a:rPr lang="en-US" dirty="0"/>
              <a:t>P(Y|X): </a:t>
            </a:r>
            <a:r>
              <a:rPr lang="en-US" dirty="0" smtClean="0"/>
              <a:t>the </a:t>
            </a:r>
            <a:r>
              <a:rPr lang="en-US" dirty="0"/>
              <a:t>probability that </a:t>
            </a:r>
            <a:r>
              <a:rPr lang="en-US" dirty="0" smtClean="0"/>
              <a:t>“the </a:t>
            </a:r>
            <a:r>
              <a:rPr lang="en-US" dirty="0"/>
              <a:t>object is really there </a:t>
            </a:r>
            <a:r>
              <a:rPr lang="en-US" b="1" dirty="0" smtClean="0">
                <a:solidFill>
                  <a:srgbClr val="345DFF"/>
                </a:solidFill>
              </a:rPr>
              <a:t>IF</a:t>
            </a:r>
            <a:r>
              <a:rPr lang="en-US" b="1" dirty="0" smtClean="0">
                <a:solidFill>
                  <a:srgbClr val="FFFF00"/>
                </a:solidFill>
              </a:rPr>
              <a:t> </a:t>
            </a:r>
            <a:r>
              <a:rPr lang="en-US" dirty="0" smtClean="0"/>
              <a:t>my </a:t>
            </a:r>
            <a:r>
              <a:rPr lang="en-US" dirty="0"/>
              <a:t>eyes see the object</a:t>
            </a:r>
            <a:r>
              <a:rPr lang="en-US" dirty="0" smtClean="0"/>
              <a:t>”</a:t>
            </a:r>
          </a:p>
          <a:p>
            <a:r>
              <a:rPr lang="en-US" dirty="0" smtClean="0"/>
              <a:t>Computing the probability</a:t>
            </a:r>
          </a:p>
          <a:p>
            <a:pPr lvl="1"/>
            <a:r>
              <a:rPr lang="en-US" dirty="0" smtClean="0">
                <a:solidFill>
                  <a:srgbClr val="345DFF"/>
                </a:solidFill>
              </a:rPr>
              <a:t>P(X) = </a:t>
            </a:r>
            <a:r>
              <a:rPr lang="en-US" dirty="0">
                <a:solidFill>
                  <a:srgbClr val="345DFF"/>
                </a:solidFill>
              </a:rPr>
              <a:t>8</a:t>
            </a:r>
            <a:r>
              <a:rPr lang="en-US" dirty="0" smtClean="0">
                <a:solidFill>
                  <a:srgbClr val="345DFF"/>
                </a:solidFill>
              </a:rPr>
              <a:t>/12, P(Y) = 7/12, P</a:t>
            </a:r>
            <a:r>
              <a:rPr lang="en-US" dirty="0">
                <a:solidFill>
                  <a:srgbClr val="345DFF"/>
                </a:solidFill>
              </a:rPr>
              <a:t>(</a:t>
            </a:r>
            <a:r>
              <a:rPr lang="en-US" dirty="0" smtClean="0">
                <a:solidFill>
                  <a:srgbClr val="345DFF"/>
                </a:solidFill>
              </a:rPr>
              <a:t>X^Y</a:t>
            </a:r>
            <a:r>
              <a:rPr lang="en-US" dirty="0">
                <a:solidFill>
                  <a:srgbClr val="345DFF"/>
                </a:solidFill>
              </a:rPr>
              <a:t>) </a:t>
            </a:r>
            <a:r>
              <a:rPr lang="en-US" dirty="0" smtClean="0">
                <a:solidFill>
                  <a:srgbClr val="345DFF"/>
                </a:solidFill>
              </a:rPr>
              <a:t>= </a:t>
            </a:r>
            <a:r>
              <a:rPr lang="en-US" dirty="0">
                <a:solidFill>
                  <a:srgbClr val="345DFF"/>
                </a:solidFill>
              </a:rPr>
              <a:t>P(XY) </a:t>
            </a:r>
            <a:r>
              <a:rPr lang="en-US" dirty="0" smtClean="0">
                <a:solidFill>
                  <a:srgbClr val="345DFF"/>
                </a:solidFill>
              </a:rPr>
              <a:t>= 6/12, </a:t>
            </a:r>
            <a:r>
              <a:rPr lang="mr-IN" dirty="0" smtClean="0">
                <a:solidFill>
                  <a:srgbClr val="345DFF"/>
                </a:solidFill>
              </a:rPr>
              <a:t>…</a:t>
            </a:r>
            <a:r>
              <a:rPr lang="en-US" dirty="0" smtClean="0">
                <a:solidFill>
                  <a:srgbClr val="345DFF"/>
                </a:solidFill>
              </a:rPr>
              <a:t>  </a:t>
            </a:r>
            <a:r>
              <a:rPr lang="en-US" dirty="0" smtClean="0"/>
              <a:t>(based on counting)</a:t>
            </a:r>
            <a:endParaRPr lang="en-US" dirty="0"/>
          </a:p>
          <a:p>
            <a:pPr lvl="1"/>
            <a:r>
              <a:rPr lang="en-US" dirty="0" smtClean="0"/>
              <a:t>In </a:t>
            </a:r>
            <a:r>
              <a:rPr lang="en-US" dirty="0"/>
              <a:t>common sense, “Seeing is Believing” </a:t>
            </a:r>
            <a:r>
              <a:rPr lang="en-US" dirty="0">
                <a:sym typeface="Wingdings"/>
              </a:rPr>
              <a:t> P(Y|X)=1.0</a:t>
            </a:r>
            <a:endParaRPr lang="en-US" dirty="0"/>
          </a:p>
          <a:p>
            <a:pPr lvl="1"/>
            <a:r>
              <a:rPr lang="en-US" dirty="0" smtClean="0"/>
              <a:t>But </a:t>
            </a:r>
            <a:r>
              <a:rPr lang="en-US" dirty="0" smtClean="0">
                <a:solidFill>
                  <a:srgbClr val="345DFF"/>
                </a:solidFill>
              </a:rPr>
              <a:t>P</a:t>
            </a:r>
            <a:r>
              <a:rPr lang="en-US" dirty="0">
                <a:solidFill>
                  <a:srgbClr val="345DFF"/>
                </a:solidFill>
              </a:rPr>
              <a:t>(Y|X) = ??? </a:t>
            </a:r>
            <a:r>
              <a:rPr lang="en-US" dirty="0"/>
              <a:t>[</a:t>
            </a:r>
            <a:r>
              <a:rPr lang="en-US" dirty="0" smtClean="0"/>
              <a:t>this and others are what we will </a:t>
            </a:r>
            <a:r>
              <a:rPr lang="en-US" dirty="0"/>
              <a:t>learn</a:t>
            </a:r>
            <a:r>
              <a:rPr lang="en-US" dirty="0" smtClean="0"/>
              <a:t>]</a:t>
            </a:r>
            <a:endParaRPr lang="en-US" dirty="0"/>
          </a:p>
        </p:txBody>
      </p:sp>
    </p:spTree>
    <p:extLst>
      <p:ext uri="{BB962C8B-B14F-4D97-AF65-F5344CB8AC3E}">
        <p14:creationId xmlns:p14="http://schemas.microsoft.com/office/powerpoint/2010/main" val="227396531"/>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1059" name="Google Shape;1059;p110"/>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Inference by Enumeration</a:t>
            </a:r>
            <a:endParaRPr sz="3000" b="0" i="0" u="none" strike="noStrike" cap="none">
              <a:solidFill>
                <a:schemeClr val="dk2"/>
              </a:solidFill>
              <a:latin typeface="Arial Black"/>
              <a:ea typeface="Arial Black"/>
              <a:cs typeface="Arial Black"/>
              <a:sym typeface="Arial Black"/>
            </a:endParaRPr>
          </a:p>
        </p:txBody>
      </p:sp>
      <p:sp>
        <p:nvSpPr>
          <p:cNvPr id="1060" name="Google Shape;1060;p110"/>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80</a:t>
            </a:fld>
            <a:endParaRPr sz="2400" b="1">
              <a:solidFill>
                <a:schemeClr val="dk2"/>
              </a:solidFill>
              <a:latin typeface="Arial"/>
              <a:ea typeface="Arial"/>
              <a:cs typeface="Arial"/>
              <a:sym typeface="Arial"/>
            </a:endParaRPr>
          </a:p>
        </p:txBody>
      </p:sp>
      <p:sp>
        <p:nvSpPr>
          <p:cNvPr id="1061" name="Google Shape;1061;p110"/>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John and Mary both call; was there a burglary?</a:t>
            </a:r>
            <a:endParaRPr/>
          </a:p>
          <a:p>
            <a:pPr marL="800100" lvl="1" indent="-342900" rtl="0">
              <a:spcBef>
                <a:spcPts val="1080"/>
              </a:spcBef>
              <a:spcAft>
                <a:spcPts val="0"/>
              </a:spcAft>
              <a:buClr>
                <a:schemeClr val="dk2"/>
              </a:buClr>
              <a:buSzPts val="2000"/>
              <a:buFont typeface="Arial"/>
              <a:buChar char="•"/>
            </a:pPr>
            <a:r>
              <a:rPr lang="en-US" i="1"/>
              <a:t>P</a:t>
            </a:r>
            <a:r>
              <a:rPr lang="en-US"/>
              <a:t>(</a:t>
            </a:r>
            <a:r>
              <a:rPr lang="en-US" i="1"/>
              <a:t>B</a:t>
            </a:r>
            <a:r>
              <a:rPr lang="en-US"/>
              <a:t> | </a:t>
            </a:r>
            <a:r>
              <a:rPr lang="en-US" i="1"/>
              <a:t>J</a:t>
            </a:r>
            <a:r>
              <a:rPr lang="en-US"/>
              <a:t>, </a:t>
            </a:r>
            <a:r>
              <a:rPr lang="en-US" i="1"/>
              <a:t>M</a:t>
            </a:r>
            <a:r>
              <a:rPr lang="en-US"/>
              <a:t>)</a:t>
            </a:r>
            <a:endParaRPr/>
          </a:p>
          <a:p>
            <a:pPr marL="1485900" lvl="2" indent="-342900" rtl="0">
              <a:spcBef>
                <a:spcPts val="1080"/>
              </a:spcBef>
              <a:spcAft>
                <a:spcPts val="0"/>
              </a:spcAft>
              <a:buClr>
                <a:schemeClr val="dk2"/>
              </a:buClr>
              <a:buSzPts val="1800"/>
              <a:buFont typeface="Arial"/>
              <a:buChar char="•"/>
            </a:pPr>
            <a:r>
              <a:rPr lang="en-US"/>
              <a:t>= α</a:t>
            </a:r>
            <a:r>
              <a:rPr lang="en-US" i="1"/>
              <a:t>P</a:t>
            </a:r>
            <a:r>
              <a:rPr lang="en-US"/>
              <a:t>(</a:t>
            </a:r>
            <a:r>
              <a:rPr lang="en-US" i="1"/>
              <a:t>B</a:t>
            </a:r>
            <a:r>
              <a:rPr lang="en-US"/>
              <a:t>, </a:t>
            </a:r>
            <a:r>
              <a:rPr lang="en-US" i="1"/>
              <a:t>J</a:t>
            </a:r>
            <a:r>
              <a:rPr lang="en-US"/>
              <a:t>, </a:t>
            </a:r>
            <a:r>
              <a:rPr lang="en-US" i="1"/>
              <a:t>M</a:t>
            </a:r>
            <a:r>
              <a:rPr lang="en-US"/>
              <a:t>) </a:t>
            </a:r>
            <a:endParaRPr/>
          </a:p>
          <a:p>
            <a:pPr marL="800100" lvl="1" indent="-342900" rtl="0">
              <a:spcBef>
                <a:spcPts val="1080"/>
              </a:spcBef>
              <a:spcAft>
                <a:spcPts val="0"/>
              </a:spcAft>
              <a:buClr>
                <a:schemeClr val="dk2"/>
              </a:buClr>
              <a:buSzPts val="2000"/>
              <a:buFont typeface="Arial"/>
              <a:buChar char="•"/>
            </a:pPr>
            <a:r>
              <a:rPr lang="en-US"/>
              <a:t>Using the marginalization formula, introduce hidden variables</a:t>
            </a:r>
            <a:endParaRPr sz="2400" b="1"/>
          </a:p>
          <a:p>
            <a:pPr marL="1485900" lvl="2" indent="-342900" rtl="0">
              <a:spcBef>
                <a:spcPts val="1080"/>
              </a:spcBef>
              <a:spcAft>
                <a:spcPts val="0"/>
              </a:spcAft>
              <a:buClr>
                <a:schemeClr val="dk2"/>
              </a:buClr>
              <a:buSzPts val="1800"/>
              <a:buFont typeface="Arial"/>
              <a:buChar char="•"/>
            </a:pPr>
            <a:r>
              <a:rPr lang="en-US"/>
              <a:t>= α∑</a:t>
            </a:r>
            <a:r>
              <a:rPr lang="en-US" i="1" baseline="-25000"/>
              <a:t>A</a:t>
            </a:r>
            <a:r>
              <a:rPr lang="en-US"/>
              <a:t>∑</a:t>
            </a:r>
            <a:r>
              <a:rPr lang="en-US" i="1" baseline="-25000"/>
              <a:t>E</a:t>
            </a:r>
            <a:r>
              <a:rPr lang="en-US" i="1"/>
              <a:t>P</a:t>
            </a:r>
            <a:r>
              <a:rPr lang="en-US"/>
              <a:t>(</a:t>
            </a:r>
            <a:r>
              <a:rPr lang="en-US" i="1"/>
              <a:t>B</a:t>
            </a:r>
            <a:r>
              <a:rPr lang="en-US"/>
              <a:t>, </a:t>
            </a:r>
            <a:r>
              <a:rPr lang="en-US" i="1"/>
              <a:t>J</a:t>
            </a:r>
            <a:r>
              <a:rPr lang="en-US"/>
              <a:t>, </a:t>
            </a:r>
            <a:r>
              <a:rPr lang="en-US" i="1"/>
              <a:t>M</a:t>
            </a:r>
            <a:r>
              <a:rPr lang="en-US"/>
              <a:t>, </a:t>
            </a:r>
            <a:r>
              <a:rPr lang="en-US" i="1"/>
              <a:t>E</a:t>
            </a:r>
            <a:r>
              <a:rPr lang="en-US"/>
              <a:t>, </a:t>
            </a:r>
            <a:r>
              <a:rPr lang="en-US" i="1"/>
              <a:t>A</a:t>
            </a:r>
            <a:r>
              <a:rPr lang="en-US"/>
              <a:t>) </a:t>
            </a:r>
            <a:endParaRPr/>
          </a:p>
          <a:p>
            <a:pPr marL="800100" lvl="1" indent="-330200" rtl="0">
              <a:spcBef>
                <a:spcPts val="1080"/>
              </a:spcBef>
              <a:spcAft>
                <a:spcPts val="0"/>
              </a:spcAft>
              <a:buClr>
                <a:schemeClr val="dk2"/>
              </a:buClr>
              <a:buSzPts val="1800"/>
              <a:buFont typeface="Arial"/>
              <a:buChar char="•"/>
            </a:pPr>
            <a:r>
              <a:rPr lang="en-US"/>
              <a:t>Using the product rule, break up into conditionals</a:t>
            </a:r>
            <a:endParaRPr/>
          </a:p>
          <a:p>
            <a:pPr marL="1485900" lvl="2" indent="-342900" rtl="0">
              <a:spcBef>
                <a:spcPts val="1080"/>
              </a:spcBef>
              <a:spcAft>
                <a:spcPts val="0"/>
              </a:spcAft>
              <a:buClr>
                <a:schemeClr val="dk2"/>
              </a:buClr>
              <a:buSzPts val="1800"/>
              <a:buFont typeface="Arial"/>
              <a:buChar char="•"/>
            </a:pPr>
            <a:r>
              <a:rPr lang="en-US"/>
              <a:t>= α∑</a:t>
            </a:r>
            <a:r>
              <a:rPr lang="en-US" i="1" baseline="-25000"/>
              <a:t>A</a:t>
            </a:r>
            <a:r>
              <a:rPr lang="en-US"/>
              <a:t>∑</a:t>
            </a:r>
            <a:r>
              <a:rPr lang="en-US" i="1" baseline="-25000"/>
              <a:t>E</a:t>
            </a:r>
            <a:r>
              <a:rPr lang="en-US" i="1"/>
              <a:t>P</a:t>
            </a:r>
            <a:r>
              <a:rPr lang="en-US"/>
              <a:t>(</a:t>
            </a:r>
            <a:r>
              <a:rPr lang="en-US" i="1"/>
              <a:t>B</a:t>
            </a:r>
            <a:r>
              <a:rPr lang="en-US"/>
              <a:t>)·</a:t>
            </a:r>
            <a:r>
              <a:rPr lang="en-US" i="1"/>
              <a:t>P</a:t>
            </a:r>
            <a:r>
              <a:rPr lang="en-US"/>
              <a:t>(</a:t>
            </a:r>
            <a:r>
              <a:rPr lang="en-US" i="1"/>
              <a:t>E </a:t>
            </a:r>
            <a:r>
              <a:rPr lang="en-US"/>
              <a:t>| </a:t>
            </a:r>
            <a:r>
              <a:rPr lang="en-US" i="1"/>
              <a:t>B</a:t>
            </a:r>
            <a:r>
              <a:rPr lang="en-US"/>
              <a:t>)·</a:t>
            </a:r>
            <a:r>
              <a:rPr lang="en-US" i="1"/>
              <a:t>P</a:t>
            </a:r>
            <a:r>
              <a:rPr lang="en-US"/>
              <a:t>(</a:t>
            </a:r>
            <a:r>
              <a:rPr lang="en-US" i="1"/>
              <a:t>A</a:t>
            </a:r>
            <a:r>
              <a:rPr lang="en-US"/>
              <a:t> | </a:t>
            </a:r>
            <a:r>
              <a:rPr lang="en-US" i="1"/>
              <a:t>B</a:t>
            </a:r>
            <a:r>
              <a:rPr lang="en-US"/>
              <a:t>,</a:t>
            </a:r>
            <a:r>
              <a:rPr lang="en-US" i="1"/>
              <a:t>E</a:t>
            </a:r>
            <a:r>
              <a:rPr lang="en-US"/>
              <a:t>)·</a:t>
            </a:r>
            <a:r>
              <a:rPr lang="en-US" i="1"/>
              <a:t>P</a:t>
            </a:r>
            <a:r>
              <a:rPr lang="en-US"/>
              <a:t>(</a:t>
            </a:r>
            <a:r>
              <a:rPr lang="en-US" i="1"/>
              <a:t>J</a:t>
            </a:r>
            <a:r>
              <a:rPr lang="en-US"/>
              <a:t> | </a:t>
            </a:r>
            <a:r>
              <a:rPr lang="en-US" i="1"/>
              <a:t>B</a:t>
            </a:r>
            <a:r>
              <a:rPr lang="en-US"/>
              <a:t>,</a:t>
            </a:r>
            <a:r>
              <a:rPr lang="en-US" i="1"/>
              <a:t>E</a:t>
            </a:r>
            <a:r>
              <a:rPr lang="en-US"/>
              <a:t>,</a:t>
            </a:r>
            <a:r>
              <a:rPr lang="en-US" i="1"/>
              <a:t>A</a:t>
            </a:r>
            <a:r>
              <a:rPr lang="en-US"/>
              <a:t>)·</a:t>
            </a:r>
            <a:r>
              <a:rPr lang="en-US" i="1"/>
              <a:t>P</a:t>
            </a:r>
            <a:r>
              <a:rPr lang="en-US"/>
              <a:t>(</a:t>
            </a:r>
            <a:r>
              <a:rPr lang="en-US" i="1"/>
              <a:t>M</a:t>
            </a:r>
            <a:r>
              <a:rPr lang="en-US"/>
              <a:t> | </a:t>
            </a:r>
            <a:r>
              <a:rPr lang="en-US" i="1"/>
              <a:t>B</a:t>
            </a:r>
            <a:r>
              <a:rPr lang="en-US"/>
              <a:t>,</a:t>
            </a:r>
            <a:r>
              <a:rPr lang="en-US" i="1"/>
              <a:t>E</a:t>
            </a:r>
            <a:r>
              <a:rPr lang="en-US"/>
              <a:t>,</a:t>
            </a:r>
            <a:r>
              <a:rPr lang="en-US" i="1"/>
              <a:t>A</a:t>
            </a:r>
            <a:r>
              <a:rPr lang="en-US"/>
              <a:t>,</a:t>
            </a:r>
            <a:r>
              <a:rPr lang="en-US" i="1"/>
              <a:t>J</a:t>
            </a:r>
            <a:r>
              <a:rPr lang="en-US"/>
              <a:t>)</a:t>
            </a:r>
            <a:endParaRPr/>
          </a:p>
          <a:p>
            <a:pPr marL="1485900" lvl="2" indent="-342900" rtl="0">
              <a:spcBef>
                <a:spcPts val="1080"/>
              </a:spcBef>
              <a:spcAft>
                <a:spcPts val="0"/>
              </a:spcAft>
              <a:buClr>
                <a:schemeClr val="dk2"/>
              </a:buClr>
              <a:buSzPts val="1800"/>
              <a:buFont typeface="Arial"/>
              <a:buChar char="•"/>
            </a:pPr>
            <a:r>
              <a:rPr lang="en-US"/>
              <a:t>= α</a:t>
            </a:r>
            <a:r>
              <a:rPr lang="en-US" i="1"/>
              <a:t>P</a:t>
            </a:r>
            <a:r>
              <a:rPr lang="en-US"/>
              <a:t>(</a:t>
            </a:r>
            <a:r>
              <a:rPr lang="en-US" i="1"/>
              <a:t>B</a:t>
            </a:r>
            <a:r>
              <a:rPr lang="en-US"/>
              <a:t>) ∑</a:t>
            </a:r>
            <a:r>
              <a:rPr lang="en-US" i="1" baseline="-25000"/>
              <a:t>E</a:t>
            </a:r>
            <a:r>
              <a:rPr lang="en-US" i="1"/>
              <a:t>P</a:t>
            </a:r>
            <a:r>
              <a:rPr lang="en-US"/>
              <a:t>(</a:t>
            </a:r>
            <a:r>
              <a:rPr lang="en-US" i="1"/>
              <a:t>E</a:t>
            </a:r>
            <a:r>
              <a:rPr lang="en-US"/>
              <a:t>) ∑</a:t>
            </a:r>
            <a:r>
              <a:rPr lang="en-US" i="1" baseline="-25000"/>
              <a:t>A</a:t>
            </a:r>
            <a:r>
              <a:rPr lang="en-US" i="1"/>
              <a:t>P</a:t>
            </a:r>
            <a:r>
              <a:rPr lang="en-US"/>
              <a:t>(</a:t>
            </a:r>
            <a:r>
              <a:rPr lang="en-US" i="1"/>
              <a:t>A</a:t>
            </a:r>
            <a:r>
              <a:rPr lang="en-US"/>
              <a:t> | </a:t>
            </a:r>
            <a:r>
              <a:rPr lang="en-US" i="1"/>
              <a:t>B</a:t>
            </a:r>
            <a:r>
              <a:rPr lang="en-US"/>
              <a:t>, </a:t>
            </a:r>
            <a:r>
              <a:rPr lang="en-US" i="1"/>
              <a:t>E</a:t>
            </a:r>
            <a:r>
              <a:rPr lang="en-US"/>
              <a:t>)·</a:t>
            </a:r>
            <a:r>
              <a:rPr lang="en-US" i="1">
                <a:solidFill>
                  <a:schemeClr val="dk2"/>
                </a:solidFill>
              </a:rPr>
              <a:t>P</a:t>
            </a:r>
            <a:r>
              <a:rPr lang="en-US">
                <a:solidFill>
                  <a:schemeClr val="dk2"/>
                </a:solidFill>
              </a:rPr>
              <a:t>(</a:t>
            </a:r>
            <a:r>
              <a:rPr lang="en-US" i="1">
                <a:solidFill>
                  <a:schemeClr val="dk2"/>
                </a:solidFill>
              </a:rPr>
              <a:t>J</a:t>
            </a:r>
            <a:r>
              <a:rPr lang="en-US">
                <a:solidFill>
                  <a:schemeClr val="dk2"/>
                </a:solidFill>
              </a:rPr>
              <a:t> | </a:t>
            </a:r>
            <a:r>
              <a:rPr lang="en-US" i="1">
                <a:solidFill>
                  <a:schemeClr val="dk2"/>
                </a:solidFill>
              </a:rPr>
              <a:t>A</a:t>
            </a:r>
            <a:r>
              <a:rPr lang="en-US">
                <a:solidFill>
                  <a:schemeClr val="dk2"/>
                </a:solidFill>
              </a:rPr>
              <a:t>)·</a:t>
            </a:r>
            <a:r>
              <a:rPr lang="en-US" i="1">
                <a:solidFill>
                  <a:schemeClr val="dk2"/>
                </a:solidFill>
              </a:rPr>
              <a:t>P</a:t>
            </a:r>
            <a:r>
              <a:rPr lang="en-US">
                <a:solidFill>
                  <a:schemeClr val="dk2"/>
                </a:solidFill>
              </a:rPr>
              <a:t>(</a:t>
            </a:r>
            <a:r>
              <a:rPr lang="en-US" i="1">
                <a:solidFill>
                  <a:schemeClr val="dk2"/>
                </a:solidFill>
              </a:rPr>
              <a:t>M</a:t>
            </a:r>
            <a:r>
              <a:rPr lang="en-US">
                <a:solidFill>
                  <a:schemeClr val="dk2"/>
                </a:solidFill>
              </a:rPr>
              <a:t> | </a:t>
            </a:r>
            <a:r>
              <a:rPr lang="en-US" i="1">
                <a:solidFill>
                  <a:schemeClr val="dk2"/>
                </a:solidFill>
              </a:rPr>
              <a:t>A</a:t>
            </a:r>
            <a:r>
              <a:rPr lang="en-US">
                <a:solidFill>
                  <a:schemeClr val="dk2"/>
                </a:solidFill>
              </a:rPr>
              <a:t>)</a:t>
            </a:r>
            <a:endParaRPr>
              <a:solidFill>
                <a:schemeClr val="dk2"/>
              </a:solidFill>
            </a:endParaRPr>
          </a:p>
          <a:p>
            <a:pPr marL="1485900" lvl="2" indent="-342900" rtl="0">
              <a:spcBef>
                <a:spcPts val="1080"/>
              </a:spcBef>
              <a:spcAft>
                <a:spcPts val="0"/>
              </a:spcAft>
              <a:buClr>
                <a:schemeClr val="dk2"/>
              </a:buClr>
              <a:buSzPts val="1800"/>
              <a:buFont typeface="Arial"/>
              <a:buChar char="•"/>
            </a:pPr>
            <a:r>
              <a:rPr lang="en-US"/>
              <a:t>= α0.000592 </a:t>
            </a:r>
            <a:endParaRPr/>
          </a:p>
          <a:p>
            <a:pPr marL="800100" lvl="1" indent="-342900" rtl="0">
              <a:spcBef>
                <a:spcPts val="1080"/>
              </a:spcBef>
              <a:spcAft>
                <a:spcPts val="0"/>
              </a:spcAft>
              <a:buClr>
                <a:schemeClr val="dk2"/>
              </a:buClr>
              <a:buSzPts val="2000"/>
              <a:buFont typeface="Arial"/>
              <a:buChar char="•"/>
            </a:pPr>
            <a:r>
              <a:rPr lang="en-US" sz="2000" i="1"/>
              <a:t>P</a:t>
            </a:r>
            <a:r>
              <a:rPr lang="en-US" sz="2000"/>
              <a:t>(¬</a:t>
            </a:r>
            <a:r>
              <a:rPr lang="en-US" sz="2000" i="1"/>
              <a:t>B</a:t>
            </a:r>
            <a:r>
              <a:rPr lang="en-US" sz="2000"/>
              <a:t> | </a:t>
            </a:r>
            <a:r>
              <a:rPr lang="en-US" sz="2000" i="1"/>
              <a:t>J</a:t>
            </a:r>
            <a:r>
              <a:rPr lang="en-US" sz="2000"/>
              <a:t>, </a:t>
            </a:r>
            <a:r>
              <a:rPr lang="en-US" sz="2000" i="1"/>
              <a:t>M</a:t>
            </a:r>
            <a:r>
              <a:rPr lang="en-US" sz="2000"/>
              <a:t>) </a:t>
            </a:r>
            <a:endParaRPr sz="2000"/>
          </a:p>
          <a:p>
            <a:pPr marL="1485900" lvl="2" indent="-342900" rtl="0">
              <a:spcBef>
                <a:spcPts val="1080"/>
              </a:spcBef>
              <a:spcAft>
                <a:spcPts val="0"/>
              </a:spcAft>
              <a:buClr>
                <a:schemeClr val="dk2"/>
              </a:buClr>
              <a:buSzPts val="1800"/>
              <a:buFont typeface="Arial"/>
              <a:buChar char="•"/>
            </a:pPr>
            <a:r>
              <a:rPr lang="en-US"/>
              <a:t>= α</a:t>
            </a:r>
            <a:r>
              <a:rPr lang="en-US" i="1"/>
              <a:t>P</a:t>
            </a:r>
            <a:r>
              <a:rPr lang="en-US"/>
              <a:t>(¬</a:t>
            </a:r>
            <a:r>
              <a:rPr lang="en-US" i="1"/>
              <a:t>B</a:t>
            </a:r>
            <a:r>
              <a:rPr lang="en-US"/>
              <a:t>) ∑</a:t>
            </a:r>
            <a:r>
              <a:rPr lang="en-US" i="1" baseline="-25000"/>
              <a:t>E</a:t>
            </a:r>
            <a:r>
              <a:rPr lang="en-US" i="1"/>
              <a:t>P</a:t>
            </a:r>
            <a:r>
              <a:rPr lang="en-US"/>
              <a:t>(</a:t>
            </a:r>
            <a:r>
              <a:rPr lang="en-US" i="1"/>
              <a:t>E</a:t>
            </a:r>
            <a:r>
              <a:rPr lang="en-US"/>
              <a:t>) ∑</a:t>
            </a:r>
            <a:r>
              <a:rPr lang="en-US" i="1" baseline="-25000"/>
              <a:t>A</a:t>
            </a:r>
            <a:r>
              <a:rPr lang="en-US" i="1"/>
              <a:t>P</a:t>
            </a:r>
            <a:r>
              <a:rPr lang="en-US"/>
              <a:t>(</a:t>
            </a:r>
            <a:r>
              <a:rPr lang="en-US" i="1"/>
              <a:t>A</a:t>
            </a:r>
            <a:r>
              <a:rPr lang="en-US"/>
              <a:t> | ¬</a:t>
            </a:r>
            <a:r>
              <a:rPr lang="en-US" i="1"/>
              <a:t>B</a:t>
            </a:r>
            <a:r>
              <a:rPr lang="en-US"/>
              <a:t>, </a:t>
            </a:r>
            <a:r>
              <a:rPr lang="en-US" i="1"/>
              <a:t>E</a:t>
            </a:r>
            <a:r>
              <a:rPr lang="en-US"/>
              <a:t>)·</a:t>
            </a:r>
            <a:r>
              <a:rPr lang="en-US" i="1">
                <a:solidFill>
                  <a:schemeClr val="dk2"/>
                </a:solidFill>
              </a:rPr>
              <a:t>P</a:t>
            </a:r>
            <a:r>
              <a:rPr lang="en-US">
                <a:solidFill>
                  <a:schemeClr val="dk2"/>
                </a:solidFill>
              </a:rPr>
              <a:t>(</a:t>
            </a:r>
            <a:r>
              <a:rPr lang="en-US" i="1">
                <a:solidFill>
                  <a:schemeClr val="dk2"/>
                </a:solidFill>
              </a:rPr>
              <a:t>J</a:t>
            </a:r>
            <a:r>
              <a:rPr lang="en-US">
                <a:solidFill>
                  <a:schemeClr val="dk2"/>
                </a:solidFill>
              </a:rPr>
              <a:t> | </a:t>
            </a:r>
            <a:r>
              <a:rPr lang="en-US" i="1">
                <a:solidFill>
                  <a:schemeClr val="dk2"/>
                </a:solidFill>
              </a:rPr>
              <a:t>A</a:t>
            </a:r>
            <a:r>
              <a:rPr lang="en-US">
                <a:solidFill>
                  <a:schemeClr val="dk2"/>
                </a:solidFill>
              </a:rPr>
              <a:t>)·</a:t>
            </a:r>
            <a:r>
              <a:rPr lang="en-US" i="1">
                <a:solidFill>
                  <a:schemeClr val="dk2"/>
                </a:solidFill>
              </a:rPr>
              <a:t>P</a:t>
            </a:r>
            <a:r>
              <a:rPr lang="en-US">
                <a:solidFill>
                  <a:schemeClr val="dk2"/>
                </a:solidFill>
              </a:rPr>
              <a:t>(</a:t>
            </a:r>
            <a:r>
              <a:rPr lang="en-US" i="1">
                <a:solidFill>
                  <a:schemeClr val="dk2"/>
                </a:solidFill>
              </a:rPr>
              <a:t>M</a:t>
            </a:r>
            <a:r>
              <a:rPr lang="en-US">
                <a:solidFill>
                  <a:schemeClr val="dk2"/>
                </a:solidFill>
              </a:rPr>
              <a:t> | </a:t>
            </a:r>
            <a:r>
              <a:rPr lang="en-US" i="1">
                <a:solidFill>
                  <a:schemeClr val="dk2"/>
                </a:solidFill>
              </a:rPr>
              <a:t>A</a:t>
            </a:r>
            <a:r>
              <a:rPr lang="en-US">
                <a:solidFill>
                  <a:schemeClr val="dk2"/>
                </a:solidFill>
              </a:rPr>
              <a:t>) </a:t>
            </a:r>
            <a:endParaRPr>
              <a:solidFill>
                <a:schemeClr val="dk2"/>
              </a:solidFill>
            </a:endParaRPr>
          </a:p>
          <a:p>
            <a:pPr marL="1485900" lvl="2" indent="-342900" rtl="0">
              <a:spcBef>
                <a:spcPts val="1080"/>
              </a:spcBef>
              <a:spcAft>
                <a:spcPts val="0"/>
              </a:spcAft>
              <a:buClr>
                <a:schemeClr val="dk2"/>
              </a:buClr>
              <a:buSzPts val="1800"/>
              <a:buFont typeface="Arial"/>
              <a:buChar char="•"/>
            </a:pPr>
            <a:r>
              <a:rPr lang="en-US"/>
              <a:t>= α0.00149</a:t>
            </a:r>
            <a:endParaRPr/>
          </a:p>
          <a:p>
            <a:pPr marL="0" lvl="0" indent="0" rtl="0">
              <a:spcBef>
                <a:spcPts val="1080"/>
              </a:spcBef>
              <a:spcAft>
                <a:spcPts val="600"/>
              </a:spcAft>
              <a:buNone/>
            </a:pPr>
            <a:r>
              <a:rPr lang="en-US" sz="2000" i="1"/>
              <a:t>P</a:t>
            </a:r>
            <a:r>
              <a:rPr lang="en-US" sz="2000"/>
              <a:t>(</a:t>
            </a:r>
            <a:r>
              <a:rPr lang="en-US" sz="2000" i="1"/>
              <a:t>B</a:t>
            </a:r>
            <a:r>
              <a:rPr lang="en-US" sz="2000"/>
              <a:t> | </a:t>
            </a:r>
            <a:r>
              <a:rPr lang="en-US" sz="2000" i="1"/>
              <a:t>J</a:t>
            </a:r>
            <a:r>
              <a:rPr lang="en-US" sz="2000"/>
              <a:t>, </a:t>
            </a:r>
            <a:r>
              <a:rPr lang="en-US" sz="2000" i="1"/>
              <a:t>M</a:t>
            </a:r>
            <a:r>
              <a:rPr lang="en-US" sz="2000"/>
              <a:t>) = 0.284 = 28.4%</a:t>
            </a:r>
            <a:endParaRPr/>
          </a:p>
        </p:txBody>
      </p:sp>
      <p:sp>
        <p:nvSpPr>
          <p:cNvPr id="1062" name="Google Shape;1062;p110"/>
          <p:cNvSpPr/>
          <p:nvPr/>
        </p:nvSpPr>
        <p:spPr>
          <a:xfrm>
            <a:off x="5012650" y="4321850"/>
            <a:ext cx="1796400" cy="507900"/>
          </a:xfrm>
          <a:prstGeom prst="roundRect">
            <a:avLst>
              <a:gd name="adj" fmla="val 16667"/>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3" name="Google Shape;1063;p110"/>
          <p:cNvSpPr/>
          <p:nvPr/>
        </p:nvSpPr>
        <p:spPr>
          <a:xfrm>
            <a:off x="5241250" y="5541050"/>
            <a:ext cx="1796400" cy="507900"/>
          </a:xfrm>
          <a:prstGeom prst="roundRect">
            <a:avLst>
              <a:gd name="adj" fmla="val 16667"/>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208227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title"/>
          </p:nvPr>
        </p:nvSpPr>
        <p:spPr>
          <a:xfrm>
            <a:off x="469900" y="489005"/>
            <a:ext cx="8369300" cy="685800"/>
          </a:xfrm>
        </p:spPr>
        <p:txBody>
          <a:bodyPr>
            <a:normAutofit fontScale="90000"/>
          </a:bodyPr>
          <a:lstStyle/>
          <a:p>
            <a:r>
              <a:rPr lang="en-US" dirty="0" smtClean="0">
                <a:solidFill>
                  <a:srgbClr val="3366FF"/>
                </a:solidFill>
              </a:rPr>
              <a:t>(extra slide)</a:t>
            </a:r>
            <a:br>
              <a:rPr lang="en-US" dirty="0" smtClean="0">
                <a:solidFill>
                  <a:srgbClr val="3366FF"/>
                </a:solidFill>
              </a:rPr>
            </a:br>
            <a:r>
              <a:rPr lang="en-US" dirty="0" smtClean="0">
                <a:solidFill>
                  <a:srgbClr val="3366FF"/>
                </a:solidFill>
              </a:rPr>
              <a:t>Variable </a:t>
            </a:r>
            <a:r>
              <a:rPr lang="en-US" dirty="0" smtClean="0">
                <a:solidFill>
                  <a:srgbClr val="3366FF"/>
                </a:solidFill>
              </a:rPr>
              <a:t>Elimination </a:t>
            </a:r>
            <a:r>
              <a:rPr lang="en-US" dirty="0">
                <a:solidFill>
                  <a:srgbClr val="3366FF"/>
                </a:solidFill>
              </a:rPr>
              <a:t>A</a:t>
            </a:r>
            <a:r>
              <a:rPr lang="en-US" dirty="0" smtClean="0">
                <a:solidFill>
                  <a:srgbClr val="3366FF"/>
                </a:solidFill>
              </a:rPr>
              <a:t>lgorithm</a:t>
            </a:r>
          </a:p>
        </p:txBody>
      </p:sp>
      <p:sp>
        <p:nvSpPr>
          <p:cNvPr id="14339" name="Slide Number Placeholder 5"/>
          <p:cNvSpPr>
            <a:spLocks noGrp="1"/>
          </p:cNvSpPr>
          <p:nvPr>
            <p:ph type="sldNum" sz="quarter" idx="12"/>
          </p:nvPr>
        </p:nvSpPr>
        <p:spPr>
          <a:noFill/>
        </p:spPr>
        <p:txBody>
          <a:bodyPr/>
          <a:lstStyle/>
          <a:p>
            <a:fld id="{C737452A-1F94-47B6-AB03-B07A1673026C}" type="slidenum">
              <a:rPr lang="en-US"/>
              <a:pPr/>
              <a:t>81</a:t>
            </a:fld>
            <a:endParaRPr lang="en-US"/>
          </a:p>
        </p:txBody>
      </p:sp>
      <p:pic>
        <p:nvPicPr>
          <p:cNvPr id="5" name="Picture 4" descr="Screen shot 2014-08-21 at 1.46.39 PM.png"/>
          <p:cNvPicPr>
            <a:picLocks noChangeAspect="1"/>
          </p:cNvPicPr>
          <p:nvPr/>
        </p:nvPicPr>
        <p:blipFill>
          <a:blip r:embed="rId2"/>
          <a:stretch>
            <a:fillRect/>
          </a:stretch>
        </p:blipFill>
        <p:spPr>
          <a:xfrm>
            <a:off x="304800" y="1295400"/>
            <a:ext cx="8489950" cy="4893513"/>
          </a:xfrm>
          <a:prstGeom prst="rect">
            <a:avLst/>
          </a:prstGeom>
        </p:spPr>
      </p:pic>
    </p:spTree>
    <p:extLst>
      <p:ext uri="{BB962C8B-B14F-4D97-AF65-F5344CB8AC3E}">
        <p14:creationId xmlns:p14="http://schemas.microsoft.com/office/powerpoint/2010/main" val="1215787739"/>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1068" name="Google Shape;1068;p111"/>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Variable Elimination</a:t>
            </a:r>
            <a:endParaRPr sz="3000" b="0" i="0" u="none" strike="noStrike" cap="none">
              <a:solidFill>
                <a:schemeClr val="dk2"/>
              </a:solidFill>
              <a:latin typeface="Arial Black"/>
              <a:ea typeface="Arial Black"/>
              <a:cs typeface="Arial Black"/>
              <a:sym typeface="Arial Black"/>
            </a:endParaRPr>
          </a:p>
        </p:txBody>
      </p:sp>
      <p:sp>
        <p:nvSpPr>
          <p:cNvPr id="1069" name="Google Shape;1069;p111"/>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82</a:t>
            </a:fld>
            <a:endParaRPr sz="2400" b="1">
              <a:solidFill>
                <a:schemeClr val="dk2"/>
              </a:solidFill>
              <a:latin typeface="Arial"/>
              <a:ea typeface="Arial"/>
              <a:cs typeface="Arial"/>
              <a:sym typeface="Arial"/>
            </a:endParaRPr>
          </a:p>
        </p:txBody>
      </p:sp>
      <p:sp>
        <p:nvSpPr>
          <p:cNvPr id="1070" name="Google Shape;1070;p111"/>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Dynamic programming to save results</a:t>
            </a:r>
            <a:endParaRPr/>
          </a:p>
          <a:p>
            <a:pPr marL="800100" lvl="1" indent="-342900" rtl="0">
              <a:spcBef>
                <a:spcPts val="1080"/>
              </a:spcBef>
              <a:spcAft>
                <a:spcPts val="0"/>
              </a:spcAft>
              <a:buClr>
                <a:schemeClr val="dk2"/>
              </a:buClr>
              <a:buSzPts val="2000"/>
              <a:buFont typeface="Arial"/>
              <a:buChar char="•"/>
            </a:pPr>
            <a:r>
              <a:rPr lang="en-US" i="1"/>
              <a:t>P</a:t>
            </a:r>
            <a:r>
              <a:rPr lang="en-US"/>
              <a:t>(</a:t>
            </a:r>
            <a:r>
              <a:rPr lang="en-US" i="1"/>
              <a:t>B</a:t>
            </a:r>
            <a:r>
              <a:rPr lang="en-US"/>
              <a:t>) ∑</a:t>
            </a:r>
            <a:r>
              <a:rPr lang="en-US" i="1" baseline="-25000"/>
              <a:t>E</a:t>
            </a:r>
            <a:r>
              <a:rPr lang="en-US" i="1"/>
              <a:t>P</a:t>
            </a:r>
            <a:r>
              <a:rPr lang="en-US"/>
              <a:t>(</a:t>
            </a:r>
            <a:r>
              <a:rPr lang="en-US" i="1"/>
              <a:t>E</a:t>
            </a:r>
            <a:r>
              <a:rPr lang="en-US"/>
              <a:t>) ∑</a:t>
            </a:r>
            <a:r>
              <a:rPr lang="en-US" i="1" baseline="-25000"/>
              <a:t>A</a:t>
            </a:r>
            <a:r>
              <a:rPr lang="en-US" i="1"/>
              <a:t>P</a:t>
            </a:r>
            <a:r>
              <a:rPr lang="en-US"/>
              <a:t>(</a:t>
            </a:r>
            <a:r>
              <a:rPr lang="en-US" i="1"/>
              <a:t>A</a:t>
            </a:r>
            <a:r>
              <a:rPr lang="en-US"/>
              <a:t> | </a:t>
            </a:r>
            <a:r>
              <a:rPr lang="en-US" i="1"/>
              <a:t>B</a:t>
            </a:r>
            <a:r>
              <a:rPr lang="en-US"/>
              <a:t>, </a:t>
            </a:r>
            <a:r>
              <a:rPr lang="en-US" i="1"/>
              <a:t>E</a:t>
            </a:r>
            <a:r>
              <a:rPr lang="en-US"/>
              <a:t>) </a:t>
            </a:r>
            <a:r>
              <a:rPr lang="en-US" i="1"/>
              <a:t>P</a:t>
            </a:r>
            <a:r>
              <a:rPr lang="en-US"/>
              <a:t>(</a:t>
            </a:r>
            <a:r>
              <a:rPr lang="en-US" i="1"/>
              <a:t>J</a:t>
            </a:r>
            <a:r>
              <a:rPr lang="en-US"/>
              <a:t> | </a:t>
            </a:r>
            <a:r>
              <a:rPr lang="en-US" i="1"/>
              <a:t>A</a:t>
            </a:r>
            <a:r>
              <a:rPr lang="en-US"/>
              <a:t>) </a:t>
            </a:r>
            <a:r>
              <a:rPr lang="en-US" i="1"/>
              <a:t>P</a:t>
            </a:r>
            <a:r>
              <a:rPr lang="en-US"/>
              <a:t>(</a:t>
            </a:r>
            <a:r>
              <a:rPr lang="en-US" i="1"/>
              <a:t>M</a:t>
            </a:r>
            <a:r>
              <a:rPr lang="en-US"/>
              <a:t> | </a:t>
            </a:r>
            <a:r>
              <a:rPr lang="en-US" i="1"/>
              <a:t>A</a:t>
            </a:r>
            <a:r>
              <a:rPr lang="en-US"/>
              <a:t>)</a:t>
            </a:r>
            <a:endParaRPr/>
          </a:p>
          <a:p>
            <a:pPr marL="800100" lvl="1" indent="-342900" rtl="0">
              <a:spcBef>
                <a:spcPts val="1080"/>
              </a:spcBef>
              <a:spcAft>
                <a:spcPts val="0"/>
              </a:spcAft>
              <a:buClr>
                <a:schemeClr val="dk2"/>
              </a:buClr>
              <a:buSzPts val="2000"/>
              <a:buFont typeface="Arial"/>
              <a:buChar char="•"/>
            </a:pPr>
            <a:r>
              <a:rPr lang="en-US"/>
              <a:t>                                             f</a:t>
            </a:r>
            <a:r>
              <a:rPr lang="en-US" baseline="-25000"/>
              <a:t>4</a:t>
            </a:r>
            <a:r>
              <a:rPr lang="en-US"/>
              <a:t>(</a:t>
            </a:r>
            <a:r>
              <a:rPr lang="en-US" i="1"/>
              <a:t>A</a:t>
            </a:r>
            <a:r>
              <a:rPr lang="en-US"/>
              <a:t>)       f</a:t>
            </a:r>
            <a:r>
              <a:rPr lang="en-US" baseline="-25000"/>
              <a:t>5</a:t>
            </a:r>
            <a:r>
              <a:rPr lang="en-US"/>
              <a:t>(</a:t>
            </a:r>
            <a:r>
              <a:rPr lang="en-US" i="1"/>
              <a:t>A</a:t>
            </a:r>
            <a:r>
              <a:rPr lang="en-US"/>
              <a:t>)</a:t>
            </a:r>
            <a:endParaRPr/>
          </a:p>
          <a:p>
            <a:pPr marL="457200" lvl="0" indent="0" rtl="0">
              <a:spcBef>
                <a:spcPts val="1080"/>
              </a:spcBef>
              <a:spcAft>
                <a:spcPts val="0"/>
              </a:spcAft>
              <a:buNone/>
            </a:pPr>
            <a:r>
              <a:rPr lang="en-US" sz="1800"/>
              <a:t>   </a:t>
            </a:r>
            <a:r>
              <a:rPr lang="en-US" sz="1800" b="0"/>
              <a:t>                      </a:t>
            </a:r>
            <a:r>
              <a:rPr lang="en-US" sz="1800"/>
              <a:t>                       </a:t>
            </a:r>
            <a:r>
              <a:rPr lang="en-US" sz="1800" b="0"/>
              <a:t> </a:t>
            </a:r>
            <a:r>
              <a:rPr lang="en-US" sz="1800" b="0" i="1"/>
              <a:t>J</a:t>
            </a:r>
            <a:r>
              <a:rPr lang="en-US" sz="1800" b="0"/>
              <a:t> and </a:t>
            </a:r>
            <a:r>
              <a:rPr lang="en-US" sz="1800" b="0" i="1"/>
              <a:t>M</a:t>
            </a:r>
            <a:r>
              <a:rPr lang="en-US" sz="1800" b="0"/>
              <a:t> are evidence</a:t>
            </a:r>
            <a:endParaRPr sz="1800" b="0"/>
          </a:p>
          <a:p>
            <a:pPr marL="800100" lvl="1" indent="-342900" rtl="0">
              <a:spcBef>
                <a:spcPts val="1080"/>
              </a:spcBef>
              <a:spcAft>
                <a:spcPts val="0"/>
              </a:spcAft>
              <a:buClr>
                <a:schemeClr val="dk2"/>
              </a:buClr>
              <a:buSzPts val="2000"/>
              <a:buFont typeface="Arial"/>
              <a:buChar char="•"/>
            </a:pPr>
            <a:r>
              <a:rPr lang="en-US"/>
              <a:t>Compute the table for each factor</a:t>
            </a:r>
            <a:endParaRPr/>
          </a:p>
          <a:p>
            <a:pPr marL="1485900" lvl="2" indent="-342900" rtl="0">
              <a:spcBef>
                <a:spcPts val="1080"/>
              </a:spcBef>
              <a:spcAft>
                <a:spcPts val="0"/>
              </a:spcAft>
              <a:buClr>
                <a:schemeClr val="dk2"/>
              </a:buClr>
              <a:buSzPts val="1800"/>
              <a:buFont typeface="Arial"/>
              <a:buChar char="•"/>
            </a:pPr>
            <a:r>
              <a:rPr lang="en-US"/>
              <a:t>f</a:t>
            </a:r>
            <a:r>
              <a:rPr lang="en-US" baseline="-25000"/>
              <a:t>5</a:t>
            </a:r>
            <a:r>
              <a:rPr lang="en-US"/>
              <a:t>(</a:t>
            </a:r>
            <a:r>
              <a:rPr lang="en-US" i="1"/>
              <a:t>A</a:t>
            </a:r>
            <a:r>
              <a:rPr lang="en-US"/>
              <a:t>) = ⟨</a:t>
            </a:r>
            <a:r>
              <a:rPr lang="en-US" i="1"/>
              <a:t>P</a:t>
            </a:r>
            <a:r>
              <a:rPr lang="en-US"/>
              <a:t>(</a:t>
            </a:r>
            <a:r>
              <a:rPr lang="en-US" i="1"/>
              <a:t>M </a:t>
            </a:r>
            <a:r>
              <a:rPr lang="en-US"/>
              <a:t>| </a:t>
            </a:r>
            <a:r>
              <a:rPr lang="en-US" i="1"/>
              <a:t>A</a:t>
            </a:r>
            <a:r>
              <a:rPr lang="en-US"/>
              <a:t>), </a:t>
            </a:r>
            <a:r>
              <a:rPr lang="en-US" i="1"/>
              <a:t>P</a:t>
            </a:r>
            <a:r>
              <a:rPr lang="en-US"/>
              <a:t>(</a:t>
            </a:r>
            <a:r>
              <a:rPr lang="en-US" i="1"/>
              <a:t>M</a:t>
            </a:r>
            <a:r>
              <a:rPr lang="en-US"/>
              <a:t> | ¬</a:t>
            </a:r>
            <a:r>
              <a:rPr lang="en-US" i="1"/>
              <a:t>A</a:t>
            </a:r>
            <a:r>
              <a:rPr lang="en-US"/>
              <a:t>)⟩ = ⟨0.70, 0.01⟩</a:t>
            </a:r>
            <a:endParaRPr/>
          </a:p>
          <a:p>
            <a:pPr marL="1485900" lvl="2" indent="-342900" rtl="0">
              <a:spcBef>
                <a:spcPts val="1080"/>
              </a:spcBef>
              <a:spcAft>
                <a:spcPts val="0"/>
              </a:spcAft>
              <a:buClr>
                <a:schemeClr val="dk2"/>
              </a:buClr>
              <a:buSzPts val="1800"/>
              <a:buFont typeface="Arial"/>
              <a:buChar char="•"/>
            </a:pPr>
            <a:r>
              <a:rPr lang="en-US"/>
              <a:t>f</a:t>
            </a:r>
            <a:r>
              <a:rPr lang="en-US" baseline="-25000"/>
              <a:t>4</a:t>
            </a:r>
            <a:r>
              <a:rPr lang="en-US"/>
              <a:t>(</a:t>
            </a:r>
            <a:r>
              <a:rPr lang="en-US" i="1"/>
              <a:t>A</a:t>
            </a:r>
            <a:r>
              <a:rPr lang="en-US"/>
              <a:t>) = ⟨</a:t>
            </a:r>
            <a:r>
              <a:rPr lang="en-US" i="1"/>
              <a:t>P</a:t>
            </a:r>
            <a:r>
              <a:rPr lang="en-US"/>
              <a:t>(</a:t>
            </a:r>
            <a:r>
              <a:rPr lang="en-US" i="1"/>
              <a:t>J</a:t>
            </a:r>
            <a:r>
              <a:rPr lang="en-US"/>
              <a:t> | </a:t>
            </a:r>
            <a:r>
              <a:rPr lang="en-US" i="1"/>
              <a:t>A</a:t>
            </a:r>
            <a:r>
              <a:rPr lang="en-US"/>
              <a:t>), </a:t>
            </a:r>
            <a:r>
              <a:rPr lang="en-US" i="1"/>
              <a:t>P</a:t>
            </a:r>
            <a:r>
              <a:rPr lang="en-US"/>
              <a:t>(</a:t>
            </a:r>
            <a:r>
              <a:rPr lang="en-US" i="1"/>
              <a:t>J</a:t>
            </a:r>
            <a:r>
              <a:rPr lang="en-US"/>
              <a:t> | ¬</a:t>
            </a:r>
            <a:r>
              <a:rPr lang="en-US" i="1"/>
              <a:t>A</a:t>
            </a:r>
            <a:r>
              <a:rPr lang="en-US"/>
              <a:t>)⟩ = ⟨0.90, 0.05⟩</a:t>
            </a:r>
            <a:endParaRPr/>
          </a:p>
        </p:txBody>
      </p:sp>
      <p:sp>
        <p:nvSpPr>
          <p:cNvPr id="1071" name="Google Shape;1071;p111"/>
          <p:cNvSpPr/>
          <p:nvPr/>
        </p:nvSpPr>
        <p:spPr>
          <a:xfrm>
            <a:off x="5252550" y="1772500"/>
            <a:ext cx="10023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2" name="Google Shape;1072;p111"/>
          <p:cNvSpPr/>
          <p:nvPr/>
        </p:nvSpPr>
        <p:spPr>
          <a:xfrm>
            <a:off x="4298850" y="1772500"/>
            <a:ext cx="8703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213019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080"/>
        <p:cNvGrpSpPr/>
        <p:nvPr/>
      </p:nvGrpSpPr>
      <p:grpSpPr>
        <a:xfrm>
          <a:off x="0" y="0"/>
          <a:ext cx="0" cy="0"/>
          <a:chOff x="0" y="0"/>
          <a:chExt cx="0" cy="0"/>
        </a:xfrm>
      </p:grpSpPr>
      <p:sp>
        <p:nvSpPr>
          <p:cNvPr id="1081" name="Google Shape;1081;p112"/>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Variable Elimination</a:t>
            </a:r>
            <a:endParaRPr sz="3000" b="0" i="0" u="none" strike="noStrike" cap="none">
              <a:solidFill>
                <a:schemeClr val="dk2"/>
              </a:solidFill>
              <a:latin typeface="Arial Black"/>
              <a:ea typeface="Arial Black"/>
              <a:cs typeface="Arial Black"/>
              <a:sym typeface="Arial Black"/>
            </a:endParaRPr>
          </a:p>
        </p:txBody>
      </p:sp>
      <p:sp>
        <p:nvSpPr>
          <p:cNvPr id="1082" name="Google Shape;1082;p112"/>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83</a:t>
            </a:fld>
            <a:endParaRPr sz="2400" b="1">
              <a:solidFill>
                <a:schemeClr val="dk2"/>
              </a:solidFill>
              <a:latin typeface="Arial"/>
              <a:ea typeface="Arial"/>
              <a:cs typeface="Arial"/>
              <a:sym typeface="Arial"/>
            </a:endParaRPr>
          </a:p>
        </p:txBody>
      </p:sp>
      <p:sp>
        <p:nvSpPr>
          <p:cNvPr id="1083" name="Google Shape;1083;p112"/>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Dynamic programming to save results</a:t>
            </a:r>
            <a:endParaRPr/>
          </a:p>
          <a:p>
            <a:pPr marL="800100" lvl="1" indent="-342900" rtl="0">
              <a:spcBef>
                <a:spcPts val="1080"/>
              </a:spcBef>
              <a:spcAft>
                <a:spcPts val="0"/>
              </a:spcAft>
              <a:buClr>
                <a:schemeClr val="dk2"/>
              </a:buClr>
              <a:buSzPts val="2000"/>
              <a:buFont typeface="Arial"/>
              <a:buChar char="•"/>
            </a:pPr>
            <a:r>
              <a:rPr lang="en-US" i="1"/>
              <a:t>P</a:t>
            </a:r>
            <a:r>
              <a:rPr lang="en-US"/>
              <a:t>(</a:t>
            </a:r>
            <a:r>
              <a:rPr lang="en-US" i="1"/>
              <a:t>B</a:t>
            </a:r>
            <a:r>
              <a:rPr lang="en-US"/>
              <a:t>) ∑</a:t>
            </a:r>
            <a:r>
              <a:rPr lang="en-US" i="1" baseline="-25000"/>
              <a:t>E</a:t>
            </a:r>
            <a:r>
              <a:rPr lang="en-US" i="1"/>
              <a:t>P</a:t>
            </a:r>
            <a:r>
              <a:rPr lang="en-US"/>
              <a:t>(</a:t>
            </a:r>
            <a:r>
              <a:rPr lang="en-US" i="1"/>
              <a:t>E</a:t>
            </a:r>
            <a:r>
              <a:rPr lang="en-US"/>
              <a:t>) ∑</a:t>
            </a:r>
            <a:r>
              <a:rPr lang="en-US" i="1" baseline="-25000"/>
              <a:t>A</a:t>
            </a:r>
            <a:r>
              <a:rPr lang="en-US" i="1"/>
              <a:t>P</a:t>
            </a:r>
            <a:r>
              <a:rPr lang="en-US"/>
              <a:t>(</a:t>
            </a:r>
            <a:r>
              <a:rPr lang="en-US" i="1"/>
              <a:t>A</a:t>
            </a:r>
            <a:r>
              <a:rPr lang="en-US"/>
              <a:t> | </a:t>
            </a:r>
            <a:r>
              <a:rPr lang="en-US" i="1"/>
              <a:t>B</a:t>
            </a:r>
            <a:r>
              <a:rPr lang="en-US"/>
              <a:t>, </a:t>
            </a:r>
            <a:r>
              <a:rPr lang="en-US" i="1"/>
              <a:t>E</a:t>
            </a:r>
            <a:r>
              <a:rPr lang="en-US"/>
              <a:t>) </a:t>
            </a:r>
            <a:r>
              <a:rPr lang="en-US" i="1"/>
              <a:t>P</a:t>
            </a:r>
            <a:r>
              <a:rPr lang="en-US"/>
              <a:t>(</a:t>
            </a:r>
            <a:r>
              <a:rPr lang="en-US" i="1"/>
              <a:t>J</a:t>
            </a:r>
            <a:r>
              <a:rPr lang="en-US"/>
              <a:t> | </a:t>
            </a:r>
            <a:r>
              <a:rPr lang="en-US" i="1"/>
              <a:t>A</a:t>
            </a:r>
            <a:r>
              <a:rPr lang="en-US"/>
              <a:t>) </a:t>
            </a:r>
            <a:r>
              <a:rPr lang="en-US" i="1"/>
              <a:t>P</a:t>
            </a:r>
            <a:r>
              <a:rPr lang="en-US"/>
              <a:t>(</a:t>
            </a:r>
            <a:r>
              <a:rPr lang="en-US" i="1"/>
              <a:t>M</a:t>
            </a:r>
            <a:r>
              <a:rPr lang="en-US"/>
              <a:t> | </a:t>
            </a:r>
            <a:r>
              <a:rPr lang="en-US" i="1"/>
              <a:t>A</a:t>
            </a:r>
            <a:r>
              <a:rPr lang="en-US"/>
              <a:t>)</a:t>
            </a:r>
            <a:endParaRPr/>
          </a:p>
          <a:p>
            <a:pPr marL="800100" lvl="1" indent="-342900" rtl="0">
              <a:spcBef>
                <a:spcPts val="1080"/>
              </a:spcBef>
              <a:spcAft>
                <a:spcPts val="0"/>
              </a:spcAft>
              <a:buClr>
                <a:schemeClr val="dk2"/>
              </a:buClr>
              <a:buSzPts val="2000"/>
              <a:buFont typeface="Arial"/>
              <a:buChar char="•"/>
            </a:pPr>
            <a:r>
              <a:rPr lang="en-US"/>
              <a:t>                         f</a:t>
            </a:r>
            <a:r>
              <a:rPr lang="en-US" baseline="-25000"/>
              <a:t>3</a:t>
            </a:r>
            <a:r>
              <a:rPr lang="en-US"/>
              <a:t>(</a:t>
            </a:r>
            <a:r>
              <a:rPr lang="en-US" i="1"/>
              <a:t>A</a:t>
            </a:r>
            <a:r>
              <a:rPr lang="en-US"/>
              <a:t>,</a:t>
            </a:r>
            <a:r>
              <a:rPr lang="en-US" i="1"/>
              <a:t>B</a:t>
            </a:r>
            <a:r>
              <a:rPr lang="en-US"/>
              <a:t>,</a:t>
            </a:r>
            <a:r>
              <a:rPr lang="en-US" i="1"/>
              <a:t>E</a:t>
            </a:r>
            <a:r>
              <a:rPr lang="en-US"/>
              <a:t>)      f</a:t>
            </a:r>
            <a:r>
              <a:rPr lang="en-US" baseline="-25000"/>
              <a:t>4</a:t>
            </a:r>
            <a:r>
              <a:rPr lang="en-US"/>
              <a:t>(</a:t>
            </a:r>
            <a:r>
              <a:rPr lang="en-US" i="1"/>
              <a:t>A</a:t>
            </a:r>
            <a:r>
              <a:rPr lang="en-US"/>
              <a:t>)       f</a:t>
            </a:r>
            <a:r>
              <a:rPr lang="en-US" baseline="-25000"/>
              <a:t>5</a:t>
            </a:r>
            <a:r>
              <a:rPr lang="en-US"/>
              <a:t>(</a:t>
            </a:r>
            <a:r>
              <a:rPr lang="en-US" i="1"/>
              <a:t>A</a:t>
            </a:r>
            <a:r>
              <a:rPr lang="en-US"/>
              <a:t>)</a:t>
            </a:r>
            <a:endParaRPr/>
          </a:p>
          <a:p>
            <a:pPr marL="457200" lvl="0" indent="0" rtl="0">
              <a:spcBef>
                <a:spcPts val="1080"/>
              </a:spcBef>
              <a:spcAft>
                <a:spcPts val="0"/>
              </a:spcAft>
              <a:buNone/>
            </a:pPr>
            <a:r>
              <a:rPr lang="en-US" sz="1800"/>
              <a:t>   </a:t>
            </a:r>
            <a:r>
              <a:rPr lang="en-US" sz="1800" b="0"/>
              <a:t>                            Eliminate </a:t>
            </a:r>
            <a:r>
              <a:rPr lang="en-US" sz="1800" b="0" i="1"/>
              <a:t>A</a:t>
            </a:r>
            <a:endParaRPr sz="1800" b="0" i="1"/>
          </a:p>
          <a:p>
            <a:pPr marL="800100" lvl="1" indent="-342900" rtl="0">
              <a:spcBef>
                <a:spcPts val="1080"/>
              </a:spcBef>
              <a:spcAft>
                <a:spcPts val="0"/>
              </a:spcAft>
              <a:buClr>
                <a:schemeClr val="dk2"/>
              </a:buClr>
              <a:buSzPts val="2000"/>
              <a:buFont typeface="Arial"/>
              <a:buChar char="•"/>
            </a:pPr>
            <a:r>
              <a:rPr lang="en-US"/>
              <a:t>Compute the table for each factor</a:t>
            </a:r>
            <a:endParaRPr/>
          </a:p>
          <a:p>
            <a:pPr marL="1485900" lvl="2" indent="-342900" rtl="0">
              <a:spcBef>
                <a:spcPts val="1080"/>
              </a:spcBef>
              <a:spcAft>
                <a:spcPts val="0"/>
              </a:spcAft>
              <a:buClr>
                <a:schemeClr val="dk2"/>
              </a:buClr>
              <a:buSzPts val="1800"/>
              <a:buFont typeface="Arial"/>
              <a:buChar char="•"/>
            </a:pPr>
            <a:r>
              <a:rPr lang="en-US"/>
              <a:t>f</a:t>
            </a:r>
            <a:r>
              <a:rPr lang="en-US" baseline="-25000"/>
              <a:t>5</a:t>
            </a:r>
            <a:r>
              <a:rPr lang="en-US"/>
              <a:t>(</a:t>
            </a:r>
            <a:r>
              <a:rPr lang="en-US" i="1"/>
              <a:t>A</a:t>
            </a:r>
            <a:r>
              <a:rPr lang="en-US"/>
              <a:t>) = ⟨</a:t>
            </a:r>
            <a:r>
              <a:rPr lang="en-US" i="1"/>
              <a:t>P</a:t>
            </a:r>
            <a:r>
              <a:rPr lang="en-US"/>
              <a:t>(</a:t>
            </a:r>
            <a:r>
              <a:rPr lang="en-US" i="1"/>
              <a:t>M </a:t>
            </a:r>
            <a:r>
              <a:rPr lang="en-US"/>
              <a:t>| </a:t>
            </a:r>
            <a:r>
              <a:rPr lang="en-US" i="1"/>
              <a:t>A</a:t>
            </a:r>
            <a:r>
              <a:rPr lang="en-US"/>
              <a:t>), </a:t>
            </a:r>
            <a:r>
              <a:rPr lang="en-US" i="1"/>
              <a:t>P</a:t>
            </a:r>
            <a:r>
              <a:rPr lang="en-US"/>
              <a:t>(</a:t>
            </a:r>
            <a:r>
              <a:rPr lang="en-US" i="1"/>
              <a:t>M</a:t>
            </a:r>
            <a:r>
              <a:rPr lang="en-US"/>
              <a:t> | ¬</a:t>
            </a:r>
            <a:r>
              <a:rPr lang="en-US" i="1"/>
              <a:t>A</a:t>
            </a:r>
            <a:r>
              <a:rPr lang="en-US"/>
              <a:t>)⟩ = ⟨0.70, 0.01⟩</a:t>
            </a:r>
            <a:endParaRPr/>
          </a:p>
          <a:p>
            <a:pPr marL="1485900" lvl="2" indent="-342900" rtl="0">
              <a:spcBef>
                <a:spcPts val="1080"/>
              </a:spcBef>
              <a:spcAft>
                <a:spcPts val="0"/>
              </a:spcAft>
              <a:buClr>
                <a:schemeClr val="dk2"/>
              </a:buClr>
              <a:buSzPts val="1800"/>
              <a:buFont typeface="Arial"/>
              <a:buChar char="•"/>
            </a:pPr>
            <a:r>
              <a:rPr lang="en-US"/>
              <a:t>f</a:t>
            </a:r>
            <a:r>
              <a:rPr lang="en-US" baseline="-25000"/>
              <a:t>4</a:t>
            </a:r>
            <a:r>
              <a:rPr lang="en-US"/>
              <a:t>(</a:t>
            </a:r>
            <a:r>
              <a:rPr lang="en-US" i="1"/>
              <a:t>A</a:t>
            </a:r>
            <a:r>
              <a:rPr lang="en-US"/>
              <a:t>) = ⟨</a:t>
            </a:r>
            <a:r>
              <a:rPr lang="en-US" i="1"/>
              <a:t>P</a:t>
            </a:r>
            <a:r>
              <a:rPr lang="en-US"/>
              <a:t>(</a:t>
            </a:r>
            <a:r>
              <a:rPr lang="en-US" i="1"/>
              <a:t>J</a:t>
            </a:r>
            <a:r>
              <a:rPr lang="en-US"/>
              <a:t> | </a:t>
            </a:r>
            <a:r>
              <a:rPr lang="en-US" i="1"/>
              <a:t>A</a:t>
            </a:r>
            <a:r>
              <a:rPr lang="en-US"/>
              <a:t>), </a:t>
            </a:r>
            <a:r>
              <a:rPr lang="en-US" i="1"/>
              <a:t>P</a:t>
            </a:r>
            <a:r>
              <a:rPr lang="en-US"/>
              <a:t>(</a:t>
            </a:r>
            <a:r>
              <a:rPr lang="en-US" i="1"/>
              <a:t>J</a:t>
            </a:r>
            <a:r>
              <a:rPr lang="en-US"/>
              <a:t> | ¬</a:t>
            </a:r>
            <a:r>
              <a:rPr lang="en-US" i="1"/>
              <a:t>A</a:t>
            </a:r>
            <a:r>
              <a:rPr lang="en-US"/>
              <a:t>)⟩ = ⟨0.90, 0.05⟩</a:t>
            </a:r>
            <a:endParaRPr/>
          </a:p>
          <a:p>
            <a:pPr marL="1485900" lvl="2" indent="-342900" rtl="0">
              <a:spcBef>
                <a:spcPts val="1080"/>
              </a:spcBef>
              <a:spcAft>
                <a:spcPts val="0"/>
              </a:spcAft>
              <a:buClr>
                <a:schemeClr val="dk2"/>
              </a:buClr>
              <a:buSzPts val="1800"/>
              <a:buFont typeface="Arial"/>
              <a:buChar char="•"/>
            </a:pPr>
            <a:r>
              <a:rPr lang="en-US"/>
              <a:t>f</a:t>
            </a:r>
            <a:r>
              <a:rPr lang="en-US" baseline="-25000"/>
              <a:t>3</a:t>
            </a:r>
            <a:r>
              <a:rPr lang="en-US"/>
              <a:t>(</a:t>
            </a:r>
            <a:r>
              <a:rPr lang="en-US" i="1"/>
              <a:t>A</a:t>
            </a:r>
            <a:r>
              <a:rPr lang="en-US"/>
              <a:t>,</a:t>
            </a:r>
            <a:r>
              <a:rPr lang="en-US" i="1"/>
              <a:t>B</a:t>
            </a:r>
            <a:r>
              <a:rPr lang="en-US"/>
              <a:t>,</a:t>
            </a:r>
            <a:r>
              <a:rPr lang="en-US" i="1"/>
              <a:t>E</a:t>
            </a:r>
            <a:r>
              <a:rPr lang="en-US"/>
              <a:t>) = ⟨</a:t>
            </a:r>
            <a:r>
              <a:rPr lang="en-US" i="1"/>
              <a:t>P</a:t>
            </a:r>
            <a:r>
              <a:rPr lang="en-US"/>
              <a:t>(</a:t>
            </a:r>
            <a:r>
              <a:rPr lang="en-US" i="1"/>
              <a:t>A</a:t>
            </a:r>
            <a:r>
              <a:rPr lang="en-US"/>
              <a:t>|</a:t>
            </a:r>
            <a:r>
              <a:rPr lang="en-US" i="1"/>
              <a:t>B,E</a:t>
            </a:r>
            <a:r>
              <a:rPr lang="en-US"/>
              <a:t>), </a:t>
            </a:r>
            <a:r>
              <a:rPr lang="en-US" i="1"/>
              <a:t>P</a:t>
            </a:r>
            <a:r>
              <a:rPr lang="en-US"/>
              <a:t>(</a:t>
            </a:r>
            <a:r>
              <a:rPr lang="en-US" i="1"/>
              <a:t>A</a:t>
            </a:r>
            <a:r>
              <a:rPr lang="en-US"/>
              <a:t>|</a:t>
            </a:r>
            <a:r>
              <a:rPr lang="en-US" i="1"/>
              <a:t>B,</a:t>
            </a:r>
            <a:r>
              <a:rPr lang="en-US"/>
              <a:t>¬</a:t>
            </a:r>
            <a:r>
              <a:rPr lang="en-US" i="1"/>
              <a:t>E</a:t>
            </a:r>
            <a:r>
              <a:rPr lang="en-US"/>
              <a:t>), </a:t>
            </a:r>
            <a:r>
              <a:rPr lang="en-US" i="1"/>
              <a:t>P</a:t>
            </a:r>
            <a:r>
              <a:rPr lang="en-US"/>
              <a:t>(¬</a:t>
            </a:r>
            <a:r>
              <a:rPr lang="en-US" i="1"/>
              <a:t>A</a:t>
            </a:r>
            <a:r>
              <a:rPr lang="en-US"/>
              <a:t>|</a:t>
            </a:r>
            <a:r>
              <a:rPr lang="en-US" i="1"/>
              <a:t>B,E</a:t>
            </a:r>
            <a:r>
              <a:rPr lang="en-US"/>
              <a:t>), </a:t>
            </a:r>
            <a:r>
              <a:rPr lang="en-US" i="1"/>
              <a:t>P</a:t>
            </a:r>
            <a:r>
              <a:rPr lang="en-US"/>
              <a:t>(¬</a:t>
            </a:r>
            <a:r>
              <a:rPr lang="en-US" i="1"/>
              <a:t>A</a:t>
            </a:r>
            <a:r>
              <a:rPr lang="en-US"/>
              <a:t>|</a:t>
            </a:r>
            <a:r>
              <a:rPr lang="en-US" i="1"/>
              <a:t>B,</a:t>
            </a:r>
            <a:r>
              <a:rPr lang="en-US"/>
              <a:t>¬</a:t>
            </a:r>
            <a:r>
              <a:rPr lang="en-US" i="1"/>
              <a:t>E</a:t>
            </a:r>
            <a:r>
              <a:rPr lang="en-US"/>
              <a:t>)⟩ = ⟨0.95, 0.94, 0.05, 0.06⟩</a:t>
            </a:r>
            <a:endParaRPr/>
          </a:p>
        </p:txBody>
      </p:sp>
      <p:sp>
        <p:nvSpPr>
          <p:cNvPr id="1084" name="Google Shape;1084;p112"/>
          <p:cNvSpPr/>
          <p:nvPr/>
        </p:nvSpPr>
        <p:spPr>
          <a:xfrm>
            <a:off x="2772825" y="1772500"/>
            <a:ext cx="15261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5" name="Google Shape;1085;p112"/>
          <p:cNvSpPr/>
          <p:nvPr/>
        </p:nvSpPr>
        <p:spPr>
          <a:xfrm>
            <a:off x="5252550" y="1772500"/>
            <a:ext cx="10023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6" name="Google Shape;1086;p112"/>
          <p:cNvSpPr/>
          <p:nvPr/>
        </p:nvSpPr>
        <p:spPr>
          <a:xfrm>
            <a:off x="4298850" y="1772500"/>
            <a:ext cx="8703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6993204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113"/>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Variable Elimination</a:t>
            </a:r>
            <a:endParaRPr sz="3000" b="0" i="0" u="none" strike="noStrike" cap="none">
              <a:solidFill>
                <a:schemeClr val="dk2"/>
              </a:solidFill>
              <a:latin typeface="Arial Black"/>
              <a:ea typeface="Arial Black"/>
              <a:cs typeface="Arial Black"/>
              <a:sym typeface="Arial Black"/>
            </a:endParaRPr>
          </a:p>
        </p:txBody>
      </p:sp>
      <p:sp>
        <p:nvSpPr>
          <p:cNvPr id="1098" name="Google Shape;1098;p113"/>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84</a:t>
            </a:fld>
            <a:endParaRPr sz="2400" b="1">
              <a:solidFill>
                <a:schemeClr val="dk2"/>
              </a:solidFill>
              <a:latin typeface="Arial"/>
              <a:ea typeface="Arial"/>
              <a:cs typeface="Arial"/>
              <a:sym typeface="Arial"/>
            </a:endParaRPr>
          </a:p>
        </p:txBody>
      </p:sp>
      <p:sp>
        <p:nvSpPr>
          <p:cNvPr id="1099" name="Google Shape;1099;p113"/>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Dynamic programming to save results</a:t>
            </a:r>
            <a:endParaRPr/>
          </a:p>
          <a:p>
            <a:pPr marL="800100" lvl="1" indent="-342900" rtl="0">
              <a:spcBef>
                <a:spcPts val="1080"/>
              </a:spcBef>
              <a:spcAft>
                <a:spcPts val="0"/>
              </a:spcAft>
              <a:buClr>
                <a:schemeClr val="dk2"/>
              </a:buClr>
              <a:buSzPts val="2000"/>
              <a:buFont typeface="Arial"/>
              <a:buChar char="•"/>
            </a:pPr>
            <a:r>
              <a:rPr lang="en-US" i="1"/>
              <a:t>P</a:t>
            </a:r>
            <a:r>
              <a:rPr lang="en-US"/>
              <a:t>(</a:t>
            </a:r>
            <a:r>
              <a:rPr lang="en-US" i="1"/>
              <a:t>B</a:t>
            </a:r>
            <a:r>
              <a:rPr lang="en-US"/>
              <a:t>) ∑</a:t>
            </a:r>
            <a:r>
              <a:rPr lang="en-US" i="1" baseline="-25000"/>
              <a:t>E</a:t>
            </a:r>
            <a:r>
              <a:rPr lang="en-US" i="1"/>
              <a:t>P</a:t>
            </a:r>
            <a:r>
              <a:rPr lang="en-US"/>
              <a:t>(</a:t>
            </a:r>
            <a:r>
              <a:rPr lang="en-US" i="1"/>
              <a:t>E</a:t>
            </a:r>
            <a:r>
              <a:rPr lang="en-US"/>
              <a:t>) ∑</a:t>
            </a:r>
            <a:r>
              <a:rPr lang="en-US" i="1" baseline="-25000"/>
              <a:t>A</a:t>
            </a:r>
            <a:r>
              <a:rPr lang="en-US" i="1"/>
              <a:t>P</a:t>
            </a:r>
            <a:r>
              <a:rPr lang="en-US"/>
              <a:t>(</a:t>
            </a:r>
            <a:r>
              <a:rPr lang="en-US" i="1"/>
              <a:t>A</a:t>
            </a:r>
            <a:r>
              <a:rPr lang="en-US"/>
              <a:t> | </a:t>
            </a:r>
            <a:r>
              <a:rPr lang="en-US" i="1"/>
              <a:t>B</a:t>
            </a:r>
            <a:r>
              <a:rPr lang="en-US"/>
              <a:t>, </a:t>
            </a:r>
            <a:r>
              <a:rPr lang="en-US" i="1"/>
              <a:t>E</a:t>
            </a:r>
            <a:r>
              <a:rPr lang="en-US"/>
              <a:t>) </a:t>
            </a:r>
            <a:r>
              <a:rPr lang="en-US" i="1"/>
              <a:t>P</a:t>
            </a:r>
            <a:r>
              <a:rPr lang="en-US"/>
              <a:t>(</a:t>
            </a:r>
            <a:r>
              <a:rPr lang="en-US" i="1"/>
              <a:t>J</a:t>
            </a:r>
            <a:r>
              <a:rPr lang="en-US"/>
              <a:t> | </a:t>
            </a:r>
            <a:r>
              <a:rPr lang="en-US" i="1"/>
              <a:t>A</a:t>
            </a:r>
            <a:r>
              <a:rPr lang="en-US"/>
              <a:t>) </a:t>
            </a:r>
            <a:r>
              <a:rPr lang="en-US" i="1"/>
              <a:t>P</a:t>
            </a:r>
            <a:r>
              <a:rPr lang="en-US"/>
              <a:t>(</a:t>
            </a:r>
            <a:r>
              <a:rPr lang="en-US" i="1"/>
              <a:t>M</a:t>
            </a:r>
            <a:r>
              <a:rPr lang="en-US"/>
              <a:t> | </a:t>
            </a:r>
            <a:r>
              <a:rPr lang="en-US" i="1"/>
              <a:t>A</a:t>
            </a:r>
            <a:r>
              <a:rPr lang="en-US"/>
              <a:t>)</a:t>
            </a:r>
            <a:endParaRPr/>
          </a:p>
          <a:p>
            <a:pPr marL="800100" lvl="1" indent="-342900" rtl="0">
              <a:spcBef>
                <a:spcPts val="1080"/>
              </a:spcBef>
              <a:spcAft>
                <a:spcPts val="0"/>
              </a:spcAft>
              <a:buClr>
                <a:schemeClr val="dk2"/>
              </a:buClr>
              <a:buSzPts val="2000"/>
              <a:buFont typeface="Arial"/>
              <a:buChar char="•"/>
            </a:pPr>
            <a:r>
              <a:rPr lang="en-US"/>
              <a:t>            f</a:t>
            </a:r>
            <a:r>
              <a:rPr lang="en-US" baseline="-25000"/>
              <a:t>2</a:t>
            </a:r>
            <a:r>
              <a:rPr lang="en-US"/>
              <a:t>(</a:t>
            </a:r>
            <a:r>
              <a:rPr lang="en-US" i="1"/>
              <a:t>E</a:t>
            </a:r>
            <a:r>
              <a:rPr lang="en-US"/>
              <a:t>)      f</a:t>
            </a:r>
            <a:r>
              <a:rPr lang="en-US" baseline="-25000"/>
              <a:t>3</a:t>
            </a:r>
            <a:r>
              <a:rPr lang="en-US"/>
              <a:t>(</a:t>
            </a:r>
            <a:r>
              <a:rPr lang="en-US" i="1"/>
              <a:t>A</a:t>
            </a:r>
            <a:r>
              <a:rPr lang="en-US"/>
              <a:t>,</a:t>
            </a:r>
            <a:r>
              <a:rPr lang="en-US" i="1"/>
              <a:t>B</a:t>
            </a:r>
            <a:r>
              <a:rPr lang="en-US"/>
              <a:t>,</a:t>
            </a:r>
            <a:r>
              <a:rPr lang="en-US" i="1"/>
              <a:t>E</a:t>
            </a:r>
            <a:r>
              <a:rPr lang="en-US"/>
              <a:t>)      f</a:t>
            </a:r>
            <a:r>
              <a:rPr lang="en-US" baseline="-25000"/>
              <a:t>4</a:t>
            </a:r>
            <a:r>
              <a:rPr lang="en-US"/>
              <a:t>(</a:t>
            </a:r>
            <a:r>
              <a:rPr lang="en-US" i="1"/>
              <a:t>A</a:t>
            </a:r>
            <a:r>
              <a:rPr lang="en-US"/>
              <a:t>)       f</a:t>
            </a:r>
            <a:r>
              <a:rPr lang="en-US" baseline="-25000"/>
              <a:t>5</a:t>
            </a:r>
            <a:r>
              <a:rPr lang="en-US"/>
              <a:t>(</a:t>
            </a:r>
            <a:r>
              <a:rPr lang="en-US" i="1"/>
              <a:t>A</a:t>
            </a:r>
            <a:r>
              <a:rPr lang="en-US"/>
              <a:t>)</a:t>
            </a:r>
            <a:endParaRPr/>
          </a:p>
          <a:p>
            <a:pPr marL="457200" lvl="0" indent="0" rtl="0">
              <a:spcBef>
                <a:spcPts val="1080"/>
              </a:spcBef>
              <a:spcAft>
                <a:spcPts val="0"/>
              </a:spcAft>
              <a:buNone/>
            </a:pPr>
            <a:r>
              <a:rPr lang="en-US" sz="1800"/>
              <a:t>   </a:t>
            </a:r>
            <a:r>
              <a:rPr lang="en-US" sz="1800" b="0"/>
              <a:t>          Eliminate </a:t>
            </a:r>
            <a:r>
              <a:rPr lang="en-US" sz="1800" b="0" i="1"/>
              <a:t>E</a:t>
            </a:r>
            <a:endParaRPr sz="1800" b="0" i="1"/>
          </a:p>
          <a:p>
            <a:pPr marL="800100" lvl="1" indent="-342900" rtl="0">
              <a:spcBef>
                <a:spcPts val="1080"/>
              </a:spcBef>
              <a:spcAft>
                <a:spcPts val="0"/>
              </a:spcAft>
              <a:buClr>
                <a:schemeClr val="dk2"/>
              </a:buClr>
              <a:buSzPts val="2000"/>
              <a:buFont typeface="Arial"/>
              <a:buChar char="•"/>
            </a:pPr>
            <a:r>
              <a:rPr lang="en-US"/>
              <a:t>Compute the table for each factor</a:t>
            </a:r>
            <a:endParaRPr/>
          </a:p>
          <a:p>
            <a:pPr marL="1485900" lvl="2" indent="-342900" rtl="0">
              <a:spcBef>
                <a:spcPts val="1080"/>
              </a:spcBef>
              <a:spcAft>
                <a:spcPts val="0"/>
              </a:spcAft>
              <a:buClr>
                <a:schemeClr val="dk2"/>
              </a:buClr>
              <a:buSzPts val="1800"/>
              <a:buFont typeface="Arial"/>
              <a:buChar char="•"/>
            </a:pPr>
            <a:r>
              <a:rPr lang="en-US"/>
              <a:t>f</a:t>
            </a:r>
            <a:r>
              <a:rPr lang="en-US" baseline="-25000"/>
              <a:t>5</a:t>
            </a:r>
            <a:r>
              <a:rPr lang="en-US"/>
              <a:t>(</a:t>
            </a:r>
            <a:r>
              <a:rPr lang="en-US" i="1"/>
              <a:t>A</a:t>
            </a:r>
            <a:r>
              <a:rPr lang="en-US"/>
              <a:t>) = ⟨</a:t>
            </a:r>
            <a:r>
              <a:rPr lang="en-US" i="1"/>
              <a:t>P</a:t>
            </a:r>
            <a:r>
              <a:rPr lang="en-US"/>
              <a:t>(</a:t>
            </a:r>
            <a:r>
              <a:rPr lang="en-US" i="1"/>
              <a:t>M </a:t>
            </a:r>
            <a:r>
              <a:rPr lang="en-US"/>
              <a:t>| </a:t>
            </a:r>
            <a:r>
              <a:rPr lang="en-US" i="1"/>
              <a:t>A</a:t>
            </a:r>
            <a:r>
              <a:rPr lang="en-US"/>
              <a:t>), </a:t>
            </a:r>
            <a:r>
              <a:rPr lang="en-US" i="1"/>
              <a:t>P</a:t>
            </a:r>
            <a:r>
              <a:rPr lang="en-US"/>
              <a:t>(</a:t>
            </a:r>
            <a:r>
              <a:rPr lang="en-US" i="1"/>
              <a:t>M</a:t>
            </a:r>
            <a:r>
              <a:rPr lang="en-US"/>
              <a:t> | ¬</a:t>
            </a:r>
            <a:r>
              <a:rPr lang="en-US" i="1"/>
              <a:t>A</a:t>
            </a:r>
            <a:r>
              <a:rPr lang="en-US"/>
              <a:t>)⟩ = ⟨0.70, 0.01⟩</a:t>
            </a:r>
            <a:endParaRPr/>
          </a:p>
          <a:p>
            <a:pPr marL="1485900" lvl="2" indent="-342900" rtl="0">
              <a:spcBef>
                <a:spcPts val="1080"/>
              </a:spcBef>
              <a:spcAft>
                <a:spcPts val="0"/>
              </a:spcAft>
              <a:buClr>
                <a:schemeClr val="dk2"/>
              </a:buClr>
              <a:buSzPts val="1800"/>
              <a:buFont typeface="Arial"/>
              <a:buChar char="•"/>
            </a:pPr>
            <a:r>
              <a:rPr lang="en-US"/>
              <a:t>f</a:t>
            </a:r>
            <a:r>
              <a:rPr lang="en-US" baseline="-25000"/>
              <a:t>4</a:t>
            </a:r>
            <a:r>
              <a:rPr lang="en-US"/>
              <a:t>(</a:t>
            </a:r>
            <a:r>
              <a:rPr lang="en-US" i="1"/>
              <a:t>A</a:t>
            </a:r>
            <a:r>
              <a:rPr lang="en-US"/>
              <a:t>) = ⟨</a:t>
            </a:r>
            <a:r>
              <a:rPr lang="en-US" i="1"/>
              <a:t>P</a:t>
            </a:r>
            <a:r>
              <a:rPr lang="en-US"/>
              <a:t>(</a:t>
            </a:r>
            <a:r>
              <a:rPr lang="en-US" i="1"/>
              <a:t>J</a:t>
            </a:r>
            <a:r>
              <a:rPr lang="en-US"/>
              <a:t> | </a:t>
            </a:r>
            <a:r>
              <a:rPr lang="en-US" i="1"/>
              <a:t>A</a:t>
            </a:r>
            <a:r>
              <a:rPr lang="en-US"/>
              <a:t>), </a:t>
            </a:r>
            <a:r>
              <a:rPr lang="en-US" i="1"/>
              <a:t>P</a:t>
            </a:r>
            <a:r>
              <a:rPr lang="en-US"/>
              <a:t>(</a:t>
            </a:r>
            <a:r>
              <a:rPr lang="en-US" i="1"/>
              <a:t>J</a:t>
            </a:r>
            <a:r>
              <a:rPr lang="en-US"/>
              <a:t> | ¬</a:t>
            </a:r>
            <a:r>
              <a:rPr lang="en-US" i="1"/>
              <a:t>A</a:t>
            </a:r>
            <a:r>
              <a:rPr lang="en-US"/>
              <a:t>)⟩ = ⟨0.90, 0.05⟩</a:t>
            </a:r>
            <a:endParaRPr/>
          </a:p>
          <a:p>
            <a:pPr marL="1485900" lvl="2" indent="-342900" rtl="0">
              <a:spcBef>
                <a:spcPts val="1080"/>
              </a:spcBef>
              <a:spcAft>
                <a:spcPts val="0"/>
              </a:spcAft>
              <a:buClr>
                <a:schemeClr val="dk2"/>
              </a:buClr>
              <a:buSzPts val="1800"/>
              <a:buFont typeface="Arial"/>
              <a:buChar char="•"/>
            </a:pPr>
            <a:r>
              <a:rPr lang="en-US"/>
              <a:t>f</a:t>
            </a:r>
            <a:r>
              <a:rPr lang="en-US" baseline="-25000"/>
              <a:t>3</a:t>
            </a:r>
            <a:r>
              <a:rPr lang="en-US"/>
              <a:t>(</a:t>
            </a:r>
            <a:r>
              <a:rPr lang="en-US" i="1"/>
              <a:t>A</a:t>
            </a:r>
            <a:r>
              <a:rPr lang="en-US"/>
              <a:t>,</a:t>
            </a:r>
            <a:r>
              <a:rPr lang="en-US" i="1"/>
              <a:t>B</a:t>
            </a:r>
            <a:r>
              <a:rPr lang="en-US"/>
              <a:t>,</a:t>
            </a:r>
            <a:r>
              <a:rPr lang="en-US" i="1"/>
              <a:t>E</a:t>
            </a:r>
            <a:r>
              <a:rPr lang="en-US"/>
              <a:t>) = ⟨</a:t>
            </a:r>
            <a:r>
              <a:rPr lang="en-US" i="1"/>
              <a:t>P</a:t>
            </a:r>
            <a:r>
              <a:rPr lang="en-US"/>
              <a:t>(</a:t>
            </a:r>
            <a:r>
              <a:rPr lang="en-US" i="1"/>
              <a:t>A</a:t>
            </a:r>
            <a:r>
              <a:rPr lang="en-US"/>
              <a:t>|</a:t>
            </a:r>
            <a:r>
              <a:rPr lang="en-US" i="1"/>
              <a:t>B,E</a:t>
            </a:r>
            <a:r>
              <a:rPr lang="en-US"/>
              <a:t>), </a:t>
            </a:r>
            <a:r>
              <a:rPr lang="en-US" i="1"/>
              <a:t>P</a:t>
            </a:r>
            <a:r>
              <a:rPr lang="en-US"/>
              <a:t>(</a:t>
            </a:r>
            <a:r>
              <a:rPr lang="en-US" i="1"/>
              <a:t>A</a:t>
            </a:r>
            <a:r>
              <a:rPr lang="en-US"/>
              <a:t>|</a:t>
            </a:r>
            <a:r>
              <a:rPr lang="en-US" i="1"/>
              <a:t>B,</a:t>
            </a:r>
            <a:r>
              <a:rPr lang="en-US"/>
              <a:t>¬</a:t>
            </a:r>
            <a:r>
              <a:rPr lang="en-US" i="1"/>
              <a:t>E</a:t>
            </a:r>
            <a:r>
              <a:rPr lang="en-US"/>
              <a:t>), </a:t>
            </a:r>
            <a:r>
              <a:rPr lang="en-US" i="1"/>
              <a:t>P</a:t>
            </a:r>
            <a:r>
              <a:rPr lang="en-US"/>
              <a:t>(¬</a:t>
            </a:r>
            <a:r>
              <a:rPr lang="en-US" i="1"/>
              <a:t>A</a:t>
            </a:r>
            <a:r>
              <a:rPr lang="en-US"/>
              <a:t>|</a:t>
            </a:r>
            <a:r>
              <a:rPr lang="en-US" i="1"/>
              <a:t>B,E</a:t>
            </a:r>
            <a:r>
              <a:rPr lang="en-US"/>
              <a:t>), </a:t>
            </a:r>
            <a:r>
              <a:rPr lang="en-US" i="1"/>
              <a:t>P</a:t>
            </a:r>
            <a:r>
              <a:rPr lang="en-US"/>
              <a:t>(¬</a:t>
            </a:r>
            <a:r>
              <a:rPr lang="en-US" i="1"/>
              <a:t>A</a:t>
            </a:r>
            <a:r>
              <a:rPr lang="en-US"/>
              <a:t>|</a:t>
            </a:r>
            <a:r>
              <a:rPr lang="en-US" i="1"/>
              <a:t>B,</a:t>
            </a:r>
            <a:r>
              <a:rPr lang="en-US"/>
              <a:t>¬</a:t>
            </a:r>
            <a:r>
              <a:rPr lang="en-US" i="1"/>
              <a:t>E</a:t>
            </a:r>
            <a:r>
              <a:rPr lang="en-US"/>
              <a:t>)⟩ = ⟨0.95, 0.94, 0.05, 0.06⟩</a:t>
            </a:r>
            <a:endParaRPr/>
          </a:p>
          <a:p>
            <a:pPr marL="1485900" lvl="2" indent="-342900" rtl="0">
              <a:spcBef>
                <a:spcPts val="1080"/>
              </a:spcBef>
              <a:spcAft>
                <a:spcPts val="0"/>
              </a:spcAft>
              <a:buClr>
                <a:schemeClr val="dk2"/>
              </a:buClr>
              <a:buSzPts val="1800"/>
              <a:buFont typeface="Arial"/>
              <a:buChar char="•"/>
            </a:pPr>
            <a:r>
              <a:rPr lang="en-US"/>
              <a:t>f</a:t>
            </a:r>
            <a:r>
              <a:rPr lang="en-US" baseline="-25000"/>
              <a:t>2</a:t>
            </a:r>
            <a:r>
              <a:rPr lang="en-US"/>
              <a:t>(</a:t>
            </a:r>
            <a:r>
              <a:rPr lang="en-US" i="1"/>
              <a:t>E</a:t>
            </a:r>
            <a:r>
              <a:rPr lang="en-US"/>
              <a:t>) = ⟨</a:t>
            </a:r>
            <a:r>
              <a:rPr lang="en-US" i="1"/>
              <a:t>P</a:t>
            </a:r>
            <a:r>
              <a:rPr lang="en-US"/>
              <a:t>(</a:t>
            </a:r>
            <a:r>
              <a:rPr lang="en-US" i="1"/>
              <a:t>E</a:t>
            </a:r>
            <a:r>
              <a:rPr lang="en-US"/>
              <a:t>), </a:t>
            </a:r>
            <a:r>
              <a:rPr lang="en-US" i="1"/>
              <a:t>P</a:t>
            </a:r>
            <a:r>
              <a:rPr lang="en-US"/>
              <a:t>(¬</a:t>
            </a:r>
            <a:r>
              <a:rPr lang="en-US" i="1"/>
              <a:t>E</a:t>
            </a:r>
            <a:r>
              <a:rPr lang="en-US"/>
              <a:t>)⟩= ⟨0.002, 0.998⟩</a:t>
            </a:r>
            <a:endParaRPr/>
          </a:p>
          <a:p>
            <a:pPr marL="914400" lvl="0" indent="0" rtl="0">
              <a:spcBef>
                <a:spcPts val="1080"/>
              </a:spcBef>
              <a:spcAft>
                <a:spcPts val="600"/>
              </a:spcAft>
              <a:buNone/>
            </a:pPr>
            <a:endParaRPr/>
          </a:p>
        </p:txBody>
      </p:sp>
      <p:sp>
        <p:nvSpPr>
          <p:cNvPr id="1100" name="Google Shape;1100;p113"/>
          <p:cNvSpPr/>
          <p:nvPr/>
        </p:nvSpPr>
        <p:spPr>
          <a:xfrm>
            <a:off x="1918475" y="1772500"/>
            <a:ext cx="8130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1" name="Google Shape;1101;p113"/>
          <p:cNvSpPr/>
          <p:nvPr/>
        </p:nvSpPr>
        <p:spPr>
          <a:xfrm>
            <a:off x="5252550" y="1772500"/>
            <a:ext cx="10023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2" name="Google Shape;1102;p113"/>
          <p:cNvSpPr/>
          <p:nvPr/>
        </p:nvSpPr>
        <p:spPr>
          <a:xfrm>
            <a:off x="4298850" y="1772500"/>
            <a:ext cx="8703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0" name="Google Shape;1110;p113"/>
          <p:cNvSpPr/>
          <p:nvPr/>
        </p:nvSpPr>
        <p:spPr>
          <a:xfrm>
            <a:off x="2772825" y="1772500"/>
            <a:ext cx="15261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205317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114"/>
        <p:cNvGrpSpPr/>
        <p:nvPr/>
      </p:nvGrpSpPr>
      <p:grpSpPr>
        <a:xfrm>
          <a:off x="0" y="0"/>
          <a:ext cx="0" cy="0"/>
          <a:chOff x="0" y="0"/>
          <a:chExt cx="0" cy="0"/>
        </a:xfrm>
      </p:grpSpPr>
      <p:sp>
        <p:nvSpPr>
          <p:cNvPr id="1115" name="Google Shape;1115;p114"/>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Variable Elimination</a:t>
            </a:r>
            <a:endParaRPr sz="3000" b="0" i="0" u="none" strike="noStrike" cap="none">
              <a:solidFill>
                <a:schemeClr val="dk2"/>
              </a:solidFill>
              <a:latin typeface="Arial Black"/>
              <a:ea typeface="Arial Black"/>
              <a:cs typeface="Arial Black"/>
              <a:sym typeface="Arial Black"/>
            </a:endParaRPr>
          </a:p>
        </p:txBody>
      </p:sp>
      <p:sp>
        <p:nvSpPr>
          <p:cNvPr id="1116" name="Google Shape;1116;p114"/>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85</a:t>
            </a:fld>
            <a:endParaRPr sz="2400" b="1">
              <a:solidFill>
                <a:schemeClr val="dk2"/>
              </a:solidFill>
              <a:latin typeface="Arial"/>
              <a:ea typeface="Arial"/>
              <a:cs typeface="Arial"/>
              <a:sym typeface="Arial"/>
            </a:endParaRPr>
          </a:p>
        </p:txBody>
      </p:sp>
      <p:sp>
        <p:nvSpPr>
          <p:cNvPr id="1117" name="Google Shape;1117;p114"/>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Dynamic programming to save results</a:t>
            </a:r>
            <a:endParaRPr/>
          </a:p>
          <a:p>
            <a:pPr marL="800100" lvl="1" indent="-342900" rtl="0">
              <a:spcBef>
                <a:spcPts val="1080"/>
              </a:spcBef>
              <a:spcAft>
                <a:spcPts val="0"/>
              </a:spcAft>
              <a:buClr>
                <a:schemeClr val="dk2"/>
              </a:buClr>
              <a:buSzPts val="2000"/>
              <a:buFont typeface="Arial"/>
              <a:buChar char="•"/>
            </a:pPr>
            <a:r>
              <a:rPr lang="en-US" i="1"/>
              <a:t>P</a:t>
            </a:r>
            <a:r>
              <a:rPr lang="en-US"/>
              <a:t>(</a:t>
            </a:r>
            <a:r>
              <a:rPr lang="en-US" i="1"/>
              <a:t>B</a:t>
            </a:r>
            <a:r>
              <a:rPr lang="en-US"/>
              <a:t>) ∑</a:t>
            </a:r>
            <a:r>
              <a:rPr lang="en-US" i="1" baseline="-25000"/>
              <a:t>E</a:t>
            </a:r>
            <a:r>
              <a:rPr lang="en-US" i="1"/>
              <a:t>P</a:t>
            </a:r>
            <a:r>
              <a:rPr lang="en-US"/>
              <a:t>(</a:t>
            </a:r>
            <a:r>
              <a:rPr lang="en-US" i="1"/>
              <a:t>E</a:t>
            </a:r>
            <a:r>
              <a:rPr lang="en-US"/>
              <a:t>) ∑</a:t>
            </a:r>
            <a:r>
              <a:rPr lang="en-US" i="1" baseline="-25000"/>
              <a:t>A</a:t>
            </a:r>
            <a:r>
              <a:rPr lang="en-US" i="1"/>
              <a:t>P</a:t>
            </a:r>
            <a:r>
              <a:rPr lang="en-US"/>
              <a:t>(</a:t>
            </a:r>
            <a:r>
              <a:rPr lang="en-US" i="1"/>
              <a:t>A</a:t>
            </a:r>
            <a:r>
              <a:rPr lang="en-US"/>
              <a:t> | </a:t>
            </a:r>
            <a:r>
              <a:rPr lang="en-US" i="1"/>
              <a:t>B</a:t>
            </a:r>
            <a:r>
              <a:rPr lang="en-US"/>
              <a:t>, </a:t>
            </a:r>
            <a:r>
              <a:rPr lang="en-US" i="1"/>
              <a:t>E</a:t>
            </a:r>
            <a:r>
              <a:rPr lang="en-US"/>
              <a:t>) </a:t>
            </a:r>
            <a:r>
              <a:rPr lang="en-US" i="1"/>
              <a:t>P</a:t>
            </a:r>
            <a:r>
              <a:rPr lang="en-US"/>
              <a:t>(</a:t>
            </a:r>
            <a:r>
              <a:rPr lang="en-US" i="1"/>
              <a:t>J</a:t>
            </a:r>
            <a:r>
              <a:rPr lang="en-US"/>
              <a:t> | </a:t>
            </a:r>
            <a:r>
              <a:rPr lang="en-US" i="1"/>
              <a:t>A</a:t>
            </a:r>
            <a:r>
              <a:rPr lang="en-US"/>
              <a:t>) </a:t>
            </a:r>
            <a:r>
              <a:rPr lang="en-US" i="1"/>
              <a:t>P</a:t>
            </a:r>
            <a:r>
              <a:rPr lang="en-US"/>
              <a:t>(</a:t>
            </a:r>
            <a:r>
              <a:rPr lang="en-US" i="1"/>
              <a:t>M</a:t>
            </a:r>
            <a:r>
              <a:rPr lang="en-US"/>
              <a:t> | </a:t>
            </a:r>
            <a:r>
              <a:rPr lang="en-US" i="1"/>
              <a:t>A</a:t>
            </a:r>
            <a:r>
              <a:rPr lang="en-US"/>
              <a:t>)</a:t>
            </a:r>
            <a:endParaRPr/>
          </a:p>
          <a:p>
            <a:pPr marL="800100" lvl="1" indent="-342900" rtl="0">
              <a:spcBef>
                <a:spcPts val="1080"/>
              </a:spcBef>
              <a:spcAft>
                <a:spcPts val="0"/>
              </a:spcAft>
              <a:buClr>
                <a:schemeClr val="dk2"/>
              </a:buClr>
              <a:buSzPts val="2000"/>
              <a:buFont typeface="Arial"/>
              <a:buChar char="•"/>
            </a:pPr>
            <a:r>
              <a:rPr lang="en-US"/>
              <a:t>f</a:t>
            </a:r>
            <a:r>
              <a:rPr lang="en-US" baseline="-25000"/>
              <a:t>1</a:t>
            </a:r>
            <a:r>
              <a:rPr lang="en-US"/>
              <a:t>(</a:t>
            </a:r>
            <a:r>
              <a:rPr lang="en-US" i="1"/>
              <a:t>B</a:t>
            </a:r>
            <a:r>
              <a:rPr lang="en-US"/>
              <a:t>)     f</a:t>
            </a:r>
            <a:r>
              <a:rPr lang="en-US" baseline="-25000"/>
              <a:t>2</a:t>
            </a:r>
            <a:r>
              <a:rPr lang="en-US"/>
              <a:t>(</a:t>
            </a:r>
            <a:r>
              <a:rPr lang="en-US" i="1"/>
              <a:t>E</a:t>
            </a:r>
            <a:r>
              <a:rPr lang="en-US"/>
              <a:t>)      f</a:t>
            </a:r>
            <a:r>
              <a:rPr lang="en-US" baseline="-25000"/>
              <a:t>3</a:t>
            </a:r>
            <a:r>
              <a:rPr lang="en-US"/>
              <a:t>(</a:t>
            </a:r>
            <a:r>
              <a:rPr lang="en-US" i="1"/>
              <a:t>A</a:t>
            </a:r>
            <a:r>
              <a:rPr lang="en-US"/>
              <a:t>,</a:t>
            </a:r>
            <a:r>
              <a:rPr lang="en-US" i="1"/>
              <a:t>B</a:t>
            </a:r>
            <a:r>
              <a:rPr lang="en-US"/>
              <a:t>,</a:t>
            </a:r>
            <a:r>
              <a:rPr lang="en-US" i="1"/>
              <a:t>E</a:t>
            </a:r>
            <a:r>
              <a:rPr lang="en-US"/>
              <a:t>)      f</a:t>
            </a:r>
            <a:r>
              <a:rPr lang="en-US" baseline="-25000"/>
              <a:t>4</a:t>
            </a:r>
            <a:r>
              <a:rPr lang="en-US"/>
              <a:t>(</a:t>
            </a:r>
            <a:r>
              <a:rPr lang="en-US" i="1"/>
              <a:t>A</a:t>
            </a:r>
            <a:r>
              <a:rPr lang="en-US"/>
              <a:t>)       f</a:t>
            </a:r>
            <a:r>
              <a:rPr lang="en-US" baseline="-25000"/>
              <a:t>5</a:t>
            </a:r>
            <a:r>
              <a:rPr lang="en-US"/>
              <a:t>(</a:t>
            </a:r>
            <a:r>
              <a:rPr lang="en-US" i="1"/>
              <a:t>A</a:t>
            </a:r>
            <a:r>
              <a:rPr lang="en-US"/>
              <a:t>)</a:t>
            </a:r>
            <a:endParaRPr/>
          </a:p>
          <a:p>
            <a:pPr marL="457200" lvl="0" indent="0" rtl="0">
              <a:spcBef>
                <a:spcPts val="1080"/>
              </a:spcBef>
              <a:spcAft>
                <a:spcPts val="0"/>
              </a:spcAft>
              <a:buNone/>
            </a:pPr>
            <a:r>
              <a:rPr lang="en-US" sz="1800"/>
              <a:t>   </a:t>
            </a:r>
            <a:r>
              <a:rPr lang="en-US" sz="1800" b="0" i="1"/>
              <a:t>B</a:t>
            </a:r>
            <a:r>
              <a:rPr lang="en-US" sz="1800" b="0"/>
              <a:t> is the query</a:t>
            </a:r>
            <a:endParaRPr sz="1800" b="0"/>
          </a:p>
          <a:p>
            <a:pPr marL="800100" lvl="1" indent="-342900" rtl="0">
              <a:spcBef>
                <a:spcPts val="1080"/>
              </a:spcBef>
              <a:spcAft>
                <a:spcPts val="0"/>
              </a:spcAft>
              <a:buClr>
                <a:schemeClr val="dk2"/>
              </a:buClr>
              <a:buSzPts val="2000"/>
              <a:buFont typeface="Arial"/>
              <a:buChar char="•"/>
            </a:pPr>
            <a:r>
              <a:rPr lang="en-US"/>
              <a:t>Compute the table for each factor</a:t>
            </a:r>
            <a:endParaRPr/>
          </a:p>
          <a:p>
            <a:pPr marL="1485900" lvl="2" indent="-342900" rtl="0">
              <a:spcBef>
                <a:spcPts val="1080"/>
              </a:spcBef>
              <a:spcAft>
                <a:spcPts val="0"/>
              </a:spcAft>
              <a:buClr>
                <a:schemeClr val="dk2"/>
              </a:buClr>
              <a:buSzPts val="1800"/>
              <a:buFont typeface="Arial"/>
              <a:buChar char="•"/>
            </a:pPr>
            <a:r>
              <a:rPr lang="en-US"/>
              <a:t>f</a:t>
            </a:r>
            <a:r>
              <a:rPr lang="en-US" baseline="-25000"/>
              <a:t>5</a:t>
            </a:r>
            <a:r>
              <a:rPr lang="en-US"/>
              <a:t>(</a:t>
            </a:r>
            <a:r>
              <a:rPr lang="en-US" i="1"/>
              <a:t>A</a:t>
            </a:r>
            <a:r>
              <a:rPr lang="en-US"/>
              <a:t>) = ⟨</a:t>
            </a:r>
            <a:r>
              <a:rPr lang="en-US" i="1"/>
              <a:t>P</a:t>
            </a:r>
            <a:r>
              <a:rPr lang="en-US"/>
              <a:t>(</a:t>
            </a:r>
            <a:r>
              <a:rPr lang="en-US" i="1"/>
              <a:t>M </a:t>
            </a:r>
            <a:r>
              <a:rPr lang="en-US"/>
              <a:t>| </a:t>
            </a:r>
            <a:r>
              <a:rPr lang="en-US" i="1"/>
              <a:t>A</a:t>
            </a:r>
            <a:r>
              <a:rPr lang="en-US"/>
              <a:t>), </a:t>
            </a:r>
            <a:r>
              <a:rPr lang="en-US" i="1"/>
              <a:t>P</a:t>
            </a:r>
            <a:r>
              <a:rPr lang="en-US"/>
              <a:t>(</a:t>
            </a:r>
            <a:r>
              <a:rPr lang="en-US" i="1"/>
              <a:t>M</a:t>
            </a:r>
            <a:r>
              <a:rPr lang="en-US"/>
              <a:t> | ¬</a:t>
            </a:r>
            <a:r>
              <a:rPr lang="en-US" i="1"/>
              <a:t>A</a:t>
            </a:r>
            <a:r>
              <a:rPr lang="en-US"/>
              <a:t>)⟩ = ⟨0.70, 0.01⟩</a:t>
            </a:r>
            <a:endParaRPr/>
          </a:p>
          <a:p>
            <a:pPr marL="1485900" lvl="2" indent="-342900" rtl="0">
              <a:spcBef>
                <a:spcPts val="1080"/>
              </a:spcBef>
              <a:spcAft>
                <a:spcPts val="0"/>
              </a:spcAft>
              <a:buClr>
                <a:schemeClr val="dk2"/>
              </a:buClr>
              <a:buSzPts val="1800"/>
              <a:buFont typeface="Arial"/>
              <a:buChar char="•"/>
            </a:pPr>
            <a:r>
              <a:rPr lang="en-US"/>
              <a:t>f</a:t>
            </a:r>
            <a:r>
              <a:rPr lang="en-US" baseline="-25000"/>
              <a:t>4</a:t>
            </a:r>
            <a:r>
              <a:rPr lang="en-US"/>
              <a:t>(</a:t>
            </a:r>
            <a:r>
              <a:rPr lang="en-US" i="1"/>
              <a:t>A</a:t>
            </a:r>
            <a:r>
              <a:rPr lang="en-US"/>
              <a:t>) = ⟨</a:t>
            </a:r>
            <a:r>
              <a:rPr lang="en-US" i="1"/>
              <a:t>P</a:t>
            </a:r>
            <a:r>
              <a:rPr lang="en-US"/>
              <a:t>(</a:t>
            </a:r>
            <a:r>
              <a:rPr lang="en-US" i="1"/>
              <a:t>J</a:t>
            </a:r>
            <a:r>
              <a:rPr lang="en-US"/>
              <a:t> | </a:t>
            </a:r>
            <a:r>
              <a:rPr lang="en-US" i="1"/>
              <a:t>A</a:t>
            </a:r>
            <a:r>
              <a:rPr lang="en-US"/>
              <a:t>), </a:t>
            </a:r>
            <a:r>
              <a:rPr lang="en-US" i="1"/>
              <a:t>P</a:t>
            </a:r>
            <a:r>
              <a:rPr lang="en-US"/>
              <a:t>(</a:t>
            </a:r>
            <a:r>
              <a:rPr lang="en-US" i="1"/>
              <a:t>J</a:t>
            </a:r>
            <a:r>
              <a:rPr lang="en-US"/>
              <a:t> | ¬</a:t>
            </a:r>
            <a:r>
              <a:rPr lang="en-US" i="1"/>
              <a:t>A</a:t>
            </a:r>
            <a:r>
              <a:rPr lang="en-US"/>
              <a:t>)⟩ = ⟨0.90, 0.05⟩</a:t>
            </a:r>
            <a:endParaRPr/>
          </a:p>
          <a:p>
            <a:pPr marL="1485900" lvl="2" indent="-342900" rtl="0">
              <a:spcBef>
                <a:spcPts val="1080"/>
              </a:spcBef>
              <a:spcAft>
                <a:spcPts val="0"/>
              </a:spcAft>
              <a:buClr>
                <a:schemeClr val="dk2"/>
              </a:buClr>
              <a:buSzPts val="1800"/>
              <a:buFont typeface="Arial"/>
              <a:buChar char="•"/>
            </a:pPr>
            <a:r>
              <a:rPr lang="en-US"/>
              <a:t>f</a:t>
            </a:r>
            <a:r>
              <a:rPr lang="en-US" baseline="-25000"/>
              <a:t>3</a:t>
            </a:r>
            <a:r>
              <a:rPr lang="en-US"/>
              <a:t>(</a:t>
            </a:r>
            <a:r>
              <a:rPr lang="en-US" i="1"/>
              <a:t>A</a:t>
            </a:r>
            <a:r>
              <a:rPr lang="en-US"/>
              <a:t>,</a:t>
            </a:r>
            <a:r>
              <a:rPr lang="en-US" i="1"/>
              <a:t>B</a:t>
            </a:r>
            <a:r>
              <a:rPr lang="en-US"/>
              <a:t>,</a:t>
            </a:r>
            <a:r>
              <a:rPr lang="en-US" i="1"/>
              <a:t>E</a:t>
            </a:r>
            <a:r>
              <a:rPr lang="en-US"/>
              <a:t>) = ⟨</a:t>
            </a:r>
            <a:r>
              <a:rPr lang="en-US" i="1"/>
              <a:t>P</a:t>
            </a:r>
            <a:r>
              <a:rPr lang="en-US"/>
              <a:t>(</a:t>
            </a:r>
            <a:r>
              <a:rPr lang="en-US" i="1"/>
              <a:t>A</a:t>
            </a:r>
            <a:r>
              <a:rPr lang="en-US"/>
              <a:t>|</a:t>
            </a:r>
            <a:r>
              <a:rPr lang="en-US" i="1"/>
              <a:t>B,E</a:t>
            </a:r>
            <a:r>
              <a:rPr lang="en-US"/>
              <a:t>), </a:t>
            </a:r>
            <a:r>
              <a:rPr lang="en-US" i="1"/>
              <a:t>P</a:t>
            </a:r>
            <a:r>
              <a:rPr lang="en-US"/>
              <a:t>(</a:t>
            </a:r>
            <a:r>
              <a:rPr lang="en-US" i="1"/>
              <a:t>A</a:t>
            </a:r>
            <a:r>
              <a:rPr lang="en-US"/>
              <a:t>|</a:t>
            </a:r>
            <a:r>
              <a:rPr lang="en-US" i="1"/>
              <a:t>B,</a:t>
            </a:r>
            <a:r>
              <a:rPr lang="en-US"/>
              <a:t>¬</a:t>
            </a:r>
            <a:r>
              <a:rPr lang="en-US" i="1"/>
              <a:t>E</a:t>
            </a:r>
            <a:r>
              <a:rPr lang="en-US"/>
              <a:t>), </a:t>
            </a:r>
            <a:r>
              <a:rPr lang="en-US" i="1"/>
              <a:t>P</a:t>
            </a:r>
            <a:r>
              <a:rPr lang="en-US"/>
              <a:t>(¬</a:t>
            </a:r>
            <a:r>
              <a:rPr lang="en-US" i="1"/>
              <a:t>A</a:t>
            </a:r>
            <a:r>
              <a:rPr lang="en-US"/>
              <a:t>|</a:t>
            </a:r>
            <a:r>
              <a:rPr lang="en-US" i="1"/>
              <a:t>B,E</a:t>
            </a:r>
            <a:r>
              <a:rPr lang="en-US"/>
              <a:t>), </a:t>
            </a:r>
            <a:r>
              <a:rPr lang="en-US" i="1"/>
              <a:t>P</a:t>
            </a:r>
            <a:r>
              <a:rPr lang="en-US"/>
              <a:t>(¬</a:t>
            </a:r>
            <a:r>
              <a:rPr lang="en-US" i="1"/>
              <a:t>A</a:t>
            </a:r>
            <a:r>
              <a:rPr lang="en-US"/>
              <a:t>|</a:t>
            </a:r>
            <a:r>
              <a:rPr lang="en-US" i="1"/>
              <a:t>B,</a:t>
            </a:r>
            <a:r>
              <a:rPr lang="en-US"/>
              <a:t>¬</a:t>
            </a:r>
            <a:r>
              <a:rPr lang="en-US" i="1"/>
              <a:t>E</a:t>
            </a:r>
            <a:r>
              <a:rPr lang="en-US"/>
              <a:t>)⟩ = ⟨0.95, 0.94, 0.05, 0.06⟩</a:t>
            </a:r>
            <a:endParaRPr/>
          </a:p>
          <a:p>
            <a:pPr marL="1485900" lvl="2" indent="-342900" rtl="0">
              <a:spcBef>
                <a:spcPts val="1080"/>
              </a:spcBef>
              <a:spcAft>
                <a:spcPts val="0"/>
              </a:spcAft>
              <a:buClr>
                <a:schemeClr val="dk2"/>
              </a:buClr>
              <a:buSzPts val="1800"/>
              <a:buFont typeface="Arial"/>
              <a:buChar char="•"/>
            </a:pPr>
            <a:r>
              <a:rPr lang="en-US"/>
              <a:t>f</a:t>
            </a:r>
            <a:r>
              <a:rPr lang="en-US" baseline="-25000"/>
              <a:t>2</a:t>
            </a:r>
            <a:r>
              <a:rPr lang="en-US"/>
              <a:t>(</a:t>
            </a:r>
            <a:r>
              <a:rPr lang="en-US" i="1"/>
              <a:t>E</a:t>
            </a:r>
            <a:r>
              <a:rPr lang="en-US"/>
              <a:t>) = ⟨</a:t>
            </a:r>
            <a:r>
              <a:rPr lang="en-US" i="1"/>
              <a:t>P</a:t>
            </a:r>
            <a:r>
              <a:rPr lang="en-US"/>
              <a:t>(</a:t>
            </a:r>
            <a:r>
              <a:rPr lang="en-US" i="1"/>
              <a:t>E</a:t>
            </a:r>
            <a:r>
              <a:rPr lang="en-US"/>
              <a:t>), </a:t>
            </a:r>
            <a:r>
              <a:rPr lang="en-US" i="1"/>
              <a:t>P</a:t>
            </a:r>
            <a:r>
              <a:rPr lang="en-US"/>
              <a:t>(¬</a:t>
            </a:r>
            <a:r>
              <a:rPr lang="en-US" i="1"/>
              <a:t>E</a:t>
            </a:r>
            <a:r>
              <a:rPr lang="en-US"/>
              <a:t>)⟩= ⟨0.002, 0.998⟩</a:t>
            </a:r>
            <a:endParaRPr/>
          </a:p>
          <a:p>
            <a:pPr marL="1485900" lvl="2" indent="-342900" rtl="0">
              <a:spcBef>
                <a:spcPts val="1080"/>
              </a:spcBef>
              <a:spcAft>
                <a:spcPts val="0"/>
              </a:spcAft>
              <a:buClr>
                <a:schemeClr val="dk2"/>
              </a:buClr>
              <a:buSzPts val="1800"/>
              <a:buFont typeface="Arial"/>
              <a:buChar char="•"/>
            </a:pPr>
            <a:r>
              <a:rPr lang="en-US"/>
              <a:t>f</a:t>
            </a:r>
            <a:r>
              <a:rPr lang="en-US" baseline="-25000"/>
              <a:t>1</a:t>
            </a:r>
            <a:r>
              <a:rPr lang="en-US"/>
              <a:t>(</a:t>
            </a:r>
            <a:r>
              <a:rPr lang="en-US" i="1"/>
              <a:t>B</a:t>
            </a:r>
            <a:r>
              <a:rPr lang="en-US"/>
              <a:t>)</a:t>
            </a:r>
            <a:r>
              <a:rPr lang="en-US" i="1"/>
              <a:t> </a:t>
            </a:r>
            <a:r>
              <a:rPr lang="en-US"/>
              <a:t>= </a:t>
            </a:r>
            <a:r>
              <a:rPr lang="en-US" i="1"/>
              <a:t>P</a:t>
            </a:r>
            <a:r>
              <a:rPr lang="en-US"/>
              <a:t>(</a:t>
            </a:r>
            <a:r>
              <a:rPr lang="en-US" i="1"/>
              <a:t>B</a:t>
            </a:r>
            <a:r>
              <a:rPr lang="en-US"/>
              <a:t>) = 0.001</a:t>
            </a:r>
            <a:endParaRPr/>
          </a:p>
          <a:p>
            <a:pPr marL="914400" lvl="0" indent="0" rtl="0">
              <a:spcBef>
                <a:spcPts val="1080"/>
              </a:spcBef>
              <a:spcAft>
                <a:spcPts val="600"/>
              </a:spcAft>
              <a:buNone/>
            </a:pPr>
            <a:endParaRPr/>
          </a:p>
        </p:txBody>
      </p:sp>
      <p:sp>
        <p:nvSpPr>
          <p:cNvPr id="1118" name="Google Shape;1118;p114"/>
          <p:cNvSpPr/>
          <p:nvPr/>
        </p:nvSpPr>
        <p:spPr>
          <a:xfrm>
            <a:off x="1327050" y="1772500"/>
            <a:ext cx="5661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9" name="Google Shape;1119;p114"/>
          <p:cNvSpPr/>
          <p:nvPr/>
        </p:nvSpPr>
        <p:spPr>
          <a:xfrm>
            <a:off x="5252550" y="1772500"/>
            <a:ext cx="10023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0" name="Google Shape;1120;p114"/>
          <p:cNvSpPr/>
          <p:nvPr/>
        </p:nvSpPr>
        <p:spPr>
          <a:xfrm>
            <a:off x="4298850" y="1772500"/>
            <a:ext cx="8703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9" name="Google Shape;1129;p114"/>
          <p:cNvSpPr/>
          <p:nvPr/>
        </p:nvSpPr>
        <p:spPr>
          <a:xfrm>
            <a:off x="2772825" y="1772500"/>
            <a:ext cx="15261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0" name="Google Shape;1130;p114"/>
          <p:cNvSpPr/>
          <p:nvPr/>
        </p:nvSpPr>
        <p:spPr>
          <a:xfrm>
            <a:off x="1918475" y="1772500"/>
            <a:ext cx="8130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559130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115"/>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Variable Elimination</a:t>
            </a:r>
            <a:endParaRPr sz="3000" b="0" i="0" u="none" strike="noStrike" cap="none">
              <a:solidFill>
                <a:schemeClr val="dk2"/>
              </a:solidFill>
              <a:latin typeface="Arial Black"/>
              <a:ea typeface="Arial Black"/>
              <a:cs typeface="Arial Black"/>
              <a:sym typeface="Arial Black"/>
            </a:endParaRPr>
          </a:p>
        </p:txBody>
      </p:sp>
      <p:sp>
        <p:nvSpPr>
          <p:cNvPr id="1136" name="Google Shape;1136;p115"/>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86</a:t>
            </a:fld>
            <a:endParaRPr sz="2400" b="1">
              <a:solidFill>
                <a:schemeClr val="dk2"/>
              </a:solidFill>
              <a:latin typeface="Arial"/>
              <a:ea typeface="Arial"/>
              <a:cs typeface="Arial"/>
              <a:sym typeface="Arial"/>
            </a:endParaRPr>
          </a:p>
        </p:txBody>
      </p:sp>
      <p:sp>
        <p:nvSpPr>
          <p:cNvPr id="1137" name="Google Shape;1137;p115"/>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Dynamic programming to save results</a:t>
            </a:r>
            <a:endParaRPr/>
          </a:p>
          <a:p>
            <a:pPr marL="800100" lvl="1" indent="-342900" rtl="0">
              <a:spcBef>
                <a:spcPts val="1080"/>
              </a:spcBef>
              <a:spcAft>
                <a:spcPts val="0"/>
              </a:spcAft>
              <a:buClr>
                <a:schemeClr val="dk2"/>
              </a:buClr>
              <a:buSzPts val="2000"/>
              <a:buFont typeface="Arial"/>
              <a:buChar char="•"/>
            </a:pPr>
            <a:r>
              <a:rPr lang="en-US" i="1"/>
              <a:t>P</a:t>
            </a:r>
            <a:r>
              <a:rPr lang="en-US"/>
              <a:t>(</a:t>
            </a:r>
            <a:r>
              <a:rPr lang="en-US" i="1"/>
              <a:t>B</a:t>
            </a:r>
            <a:r>
              <a:rPr lang="en-US"/>
              <a:t>) ∑</a:t>
            </a:r>
            <a:r>
              <a:rPr lang="en-US" i="1" baseline="-25000"/>
              <a:t>E</a:t>
            </a:r>
            <a:r>
              <a:rPr lang="en-US" i="1"/>
              <a:t>P</a:t>
            </a:r>
            <a:r>
              <a:rPr lang="en-US"/>
              <a:t>(</a:t>
            </a:r>
            <a:r>
              <a:rPr lang="en-US" i="1"/>
              <a:t>E</a:t>
            </a:r>
            <a:r>
              <a:rPr lang="en-US"/>
              <a:t>) ∑</a:t>
            </a:r>
            <a:r>
              <a:rPr lang="en-US" i="1" baseline="-25000"/>
              <a:t>A</a:t>
            </a:r>
            <a:r>
              <a:rPr lang="en-US" i="1"/>
              <a:t>P</a:t>
            </a:r>
            <a:r>
              <a:rPr lang="en-US"/>
              <a:t>(</a:t>
            </a:r>
            <a:r>
              <a:rPr lang="en-US" i="1"/>
              <a:t>A</a:t>
            </a:r>
            <a:r>
              <a:rPr lang="en-US"/>
              <a:t> | </a:t>
            </a:r>
            <a:r>
              <a:rPr lang="en-US" i="1"/>
              <a:t>B</a:t>
            </a:r>
            <a:r>
              <a:rPr lang="en-US"/>
              <a:t>, </a:t>
            </a:r>
            <a:r>
              <a:rPr lang="en-US" i="1"/>
              <a:t>E</a:t>
            </a:r>
            <a:r>
              <a:rPr lang="en-US"/>
              <a:t>) </a:t>
            </a:r>
            <a:r>
              <a:rPr lang="en-US" i="1"/>
              <a:t>P</a:t>
            </a:r>
            <a:r>
              <a:rPr lang="en-US"/>
              <a:t>(</a:t>
            </a:r>
            <a:r>
              <a:rPr lang="en-US" i="1"/>
              <a:t>J</a:t>
            </a:r>
            <a:r>
              <a:rPr lang="en-US"/>
              <a:t> | </a:t>
            </a:r>
            <a:r>
              <a:rPr lang="en-US" i="1"/>
              <a:t>A</a:t>
            </a:r>
            <a:r>
              <a:rPr lang="en-US"/>
              <a:t>) </a:t>
            </a:r>
            <a:r>
              <a:rPr lang="en-US" i="1"/>
              <a:t>P</a:t>
            </a:r>
            <a:r>
              <a:rPr lang="en-US"/>
              <a:t>(</a:t>
            </a:r>
            <a:r>
              <a:rPr lang="en-US" i="1"/>
              <a:t>M</a:t>
            </a:r>
            <a:r>
              <a:rPr lang="en-US"/>
              <a:t> | </a:t>
            </a:r>
            <a:r>
              <a:rPr lang="en-US" i="1"/>
              <a:t>A</a:t>
            </a:r>
            <a:r>
              <a:rPr lang="en-US"/>
              <a:t>)</a:t>
            </a:r>
            <a:endParaRPr/>
          </a:p>
          <a:p>
            <a:pPr marL="800100" lvl="1" indent="-342900" rtl="0">
              <a:spcBef>
                <a:spcPts val="1080"/>
              </a:spcBef>
              <a:spcAft>
                <a:spcPts val="0"/>
              </a:spcAft>
              <a:buClr>
                <a:schemeClr val="dk2"/>
              </a:buClr>
              <a:buSzPts val="2000"/>
              <a:buFont typeface="Arial"/>
              <a:buChar char="•"/>
            </a:pPr>
            <a:r>
              <a:rPr lang="en-US"/>
              <a:t>f</a:t>
            </a:r>
            <a:r>
              <a:rPr lang="en-US" baseline="-25000"/>
              <a:t>1</a:t>
            </a:r>
            <a:r>
              <a:rPr lang="en-US"/>
              <a:t>(</a:t>
            </a:r>
            <a:r>
              <a:rPr lang="en-US" i="1"/>
              <a:t>B</a:t>
            </a:r>
            <a:r>
              <a:rPr lang="en-US"/>
              <a:t>)     f</a:t>
            </a:r>
            <a:r>
              <a:rPr lang="en-US" baseline="-25000"/>
              <a:t>2</a:t>
            </a:r>
            <a:r>
              <a:rPr lang="en-US"/>
              <a:t>(</a:t>
            </a:r>
            <a:r>
              <a:rPr lang="en-US" i="1"/>
              <a:t>E</a:t>
            </a:r>
            <a:r>
              <a:rPr lang="en-US"/>
              <a:t>)      f</a:t>
            </a:r>
            <a:r>
              <a:rPr lang="en-US" baseline="-25000"/>
              <a:t>3</a:t>
            </a:r>
            <a:r>
              <a:rPr lang="en-US"/>
              <a:t>(</a:t>
            </a:r>
            <a:r>
              <a:rPr lang="en-US" i="1"/>
              <a:t>A</a:t>
            </a:r>
            <a:r>
              <a:rPr lang="en-US"/>
              <a:t>,</a:t>
            </a:r>
            <a:r>
              <a:rPr lang="en-US" i="1"/>
              <a:t>B</a:t>
            </a:r>
            <a:r>
              <a:rPr lang="en-US"/>
              <a:t>,</a:t>
            </a:r>
            <a:r>
              <a:rPr lang="en-US" i="1"/>
              <a:t>E</a:t>
            </a:r>
            <a:r>
              <a:rPr lang="en-US"/>
              <a:t>)      f</a:t>
            </a:r>
            <a:r>
              <a:rPr lang="en-US" baseline="-25000"/>
              <a:t>4</a:t>
            </a:r>
            <a:r>
              <a:rPr lang="en-US"/>
              <a:t>(</a:t>
            </a:r>
            <a:r>
              <a:rPr lang="en-US" i="1"/>
              <a:t>A</a:t>
            </a:r>
            <a:r>
              <a:rPr lang="en-US"/>
              <a:t>)       f</a:t>
            </a:r>
            <a:r>
              <a:rPr lang="en-US" baseline="-25000"/>
              <a:t>5</a:t>
            </a:r>
            <a:r>
              <a:rPr lang="en-US"/>
              <a:t>(</a:t>
            </a:r>
            <a:r>
              <a:rPr lang="en-US" i="1"/>
              <a:t>A</a:t>
            </a:r>
            <a:r>
              <a:rPr lang="en-US"/>
              <a:t>)</a:t>
            </a:r>
            <a:endParaRPr/>
          </a:p>
          <a:p>
            <a:pPr marL="457200" lvl="0" indent="0" rtl="0">
              <a:spcBef>
                <a:spcPts val="1080"/>
              </a:spcBef>
              <a:spcAft>
                <a:spcPts val="0"/>
              </a:spcAft>
              <a:buNone/>
            </a:pPr>
            <a:r>
              <a:rPr lang="en-US" sz="1800"/>
              <a:t>   </a:t>
            </a:r>
            <a:endParaRPr sz="1800" b="0"/>
          </a:p>
          <a:p>
            <a:pPr marL="800100" lvl="1" indent="-342900" rtl="0">
              <a:spcBef>
                <a:spcPts val="1080"/>
              </a:spcBef>
              <a:spcAft>
                <a:spcPts val="0"/>
              </a:spcAft>
              <a:buClr>
                <a:schemeClr val="dk2"/>
              </a:buClr>
              <a:buSzPts val="2000"/>
              <a:buFont typeface="Arial"/>
              <a:buChar char="•"/>
            </a:pPr>
            <a:r>
              <a:rPr lang="en-US"/>
              <a:t>Compute the table for each factor</a:t>
            </a:r>
            <a:endParaRPr/>
          </a:p>
          <a:p>
            <a:pPr marL="1485900" lvl="2" indent="-342900" rtl="0">
              <a:spcBef>
                <a:spcPts val="1080"/>
              </a:spcBef>
              <a:spcAft>
                <a:spcPts val="0"/>
              </a:spcAft>
              <a:buClr>
                <a:schemeClr val="dk2"/>
              </a:buClr>
              <a:buSzPts val="1800"/>
              <a:buFont typeface="Arial"/>
              <a:buChar char="•"/>
            </a:pPr>
            <a:r>
              <a:rPr lang="en-US"/>
              <a:t>f</a:t>
            </a:r>
            <a:r>
              <a:rPr lang="en-US" baseline="-25000"/>
              <a:t>5</a:t>
            </a:r>
            <a:r>
              <a:rPr lang="en-US"/>
              <a:t>(</a:t>
            </a:r>
            <a:r>
              <a:rPr lang="en-US" i="1"/>
              <a:t>A</a:t>
            </a:r>
            <a:r>
              <a:rPr lang="en-US"/>
              <a:t>) = ⟨</a:t>
            </a:r>
            <a:r>
              <a:rPr lang="en-US" i="1"/>
              <a:t>P</a:t>
            </a:r>
            <a:r>
              <a:rPr lang="en-US"/>
              <a:t>(</a:t>
            </a:r>
            <a:r>
              <a:rPr lang="en-US" i="1"/>
              <a:t>M </a:t>
            </a:r>
            <a:r>
              <a:rPr lang="en-US"/>
              <a:t>| </a:t>
            </a:r>
            <a:r>
              <a:rPr lang="en-US" i="1"/>
              <a:t>A</a:t>
            </a:r>
            <a:r>
              <a:rPr lang="en-US"/>
              <a:t>), </a:t>
            </a:r>
            <a:r>
              <a:rPr lang="en-US" i="1"/>
              <a:t>P</a:t>
            </a:r>
            <a:r>
              <a:rPr lang="en-US"/>
              <a:t>(</a:t>
            </a:r>
            <a:r>
              <a:rPr lang="en-US" i="1"/>
              <a:t>M</a:t>
            </a:r>
            <a:r>
              <a:rPr lang="en-US"/>
              <a:t> | ¬</a:t>
            </a:r>
            <a:r>
              <a:rPr lang="en-US" i="1"/>
              <a:t>A</a:t>
            </a:r>
            <a:r>
              <a:rPr lang="en-US"/>
              <a:t>)⟩ = ⟨0.70, 0.01⟩</a:t>
            </a:r>
            <a:endParaRPr/>
          </a:p>
          <a:p>
            <a:pPr marL="1485900" lvl="2" indent="-342900" rtl="0">
              <a:spcBef>
                <a:spcPts val="1080"/>
              </a:spcBef>
              <a:spcAft>
                <a:spcPts val="0"/>
              </a:spcAft>
              <a:buClr>
                <a:schemeClr val="dk2"/>
              </a:buClr>
              <a:buSzPts val="1800"/>
              <a:buFont typeface="Arial"/>
              <a:buChar char="•"/>
            </a:pPr>
            <a:r>
              <a:rPr lang="en-US"/>
              <a:t>f</a:t>
            </a:r>
            <a:r>
              <a:rPr lang="en-US" baseline="-25000"/>
              <a:t>4</a:t>
            </a:r>
            <a:r>
              <a:rPr lang="en-US"/>
              <a:t>(</a:t>
            </a:r>
            <a:r>
              <a:rPr lang="en-US" i="1"/>
              <a:t>A</a:t>
            </a:r>
            <a:r>
              <a:rPr lang="en-US"/>
              <a:t>) = ⟨</a:t>
            </a:r>
            <a:r>
              <a:rPr lang="en-US" i="1"/>
              <a:t>P</a:t>
            </a:r>
            <a:r>
              <a:rPr lang="en-US"/>
              <a:t>(</a:t>
            </a:r>
            <a:r>
              <a:rPr lang="en-US" i="1"/>
              <a:t>J</a:t>
            </a:r>
            <a:r>
              <a:rPr lang="en-US"/>
              <a:t> | </a:t>
            </a:r>
            <a:r>
              <a:rPr lang="en-US" i="1"/>
              <a:t>A</a:t>
            </a:r>
            <a:r>
              <a:rPr lang="en-US"/>
              <a:t>), </a:t>
            </a:r>
            <a:r>
              <a:rPr lang="en-US" i="1"/>
              <a:t>P</a:t>
            </a:r>
            <a:r>
              <a:rPr lang="en-US"/>
              <a:t>(</a:t>
            </a:r>
            <a:r>
              <a:rPr lang="en-US" i="1"/>
              <a:t>J</a:t>
            </a:r>
            <a:r>
              <a:rPr lang="en-US"/>
              <a:t> | ¬</a:t>
            </a:r>
            <a:r>
              <a:rPr lang="en-US" i="1"/>
              <a:t>A</a:t>
            </a:r>
            <a:r>
              <a:rPr lang="en-US"/>
              <a:t>)⟩ = ⟨0.90, 0.05⟩</a:t>
            </a:r>
            <a:endParaRPr/>
          </a:p>
          <a:p>
            <a:pPr marL="1485900" lvl="2" indent="-342900" rtl="0">
              <a:spcBef>
                <a:spcPts val="1080"/>
              </a:spcBef>
              <a:spcAft>
                <a:spcPts val="0"/>
              </a:spcAft>
              <a:buClr>
                <a:schemeClr val="dk2"/>
              </a:buClr>
              <a:buSzPts val="1800"/>
              <a:buFont typeface="Arial"/>
              <a:buChar char="•"/>
            </a:pPr>
            <a:r>
              <a:rPr lang="en-US"/>
              <a:t>f</a:t>
            </a:r>
            <a:r>
              <a:rPr lang="en-US" baseline="-25000"/>
              <a:t>3</a:t>
            </a:r>
            <a:r>
              <a:rPr lang="en-US"/>
              <a:t>(</a:t>
            </a:r>
            <a:r>
              <a:rPr lang="en-US" i="1"/>
              <a:t>A</a:t>
            </a:r>
            <a:r>
              <a:rPr lang="en-US"/>
              <a:t>,</a:t>
            </a:r>
            <a:r>
              <a:rPr lang="en-US" i="1"/>
              <a:t>B</a:t>
            </a:r>
            <a:r>
              <a:rPr lang="en-US"/>
              <a:t>,</a:t>
            </a:r>
            <a:r>
              <a:rPr lang="en-US" i="1"/>
              <a:t>E</a:t>
            </a:r>
            <a:r>
              <a:rPr lang="en-US"/>
              <a:t>) = ⟨</a:t>
            </a:r>
            <a:r>
              <a:rPr lang="en-US" i="1"/>
              <a:t>P</a:t>
            </a:r>
            <a:r>
              <a:rPr lang="en-US"/>
              <a:t>(</a:t>
            </a:r>
            <a:r>
              <a:rPr lang="en-US" i="1"/>
              <a:t>A</a:t>
            </a:r>
            <a:r>
              <a:rPr lang="en-US"/>
              <a:t>|</a:t>
            </a:r>
            <a:r>
              <a:rPr lang="en-US" i="1"/>
              <a:t>B,E</a:t>
            </a:r>
            <a:r>
              <a:rPr lang="en-US"/>
              <a:t>), </a:t>
            </a:r>
            <a:r>
              <a:rPr lang="en-US" i="1"/>
              <a:t>P</a:t>
            </a:r>
            <a:r>
              <a:rPr lang="en-US"/>
              <a:t>(</a:t>
            </a:r>
            <a:r>
              <a:rPr lang="en-US" i="1"/>
              <a:t>A</a:t>
            </a:r>
            <a:r>
              <a:rPr lang="en-US"/>
              <a:t>|</a:t>
            </a:r>
            <a:r>
              <a:rPr lang="en-US" i="1"/>
              <a:t>B,</a:t>
            </a:r>
            <a:r>
              <a:rPr lang="en-US"/>
              <a:t>¬</a:t>
            </a:r>
            <a:r>
              <a:rPr lang="en-US" i="1"/>
              <a:t>E</a:t>
            </a:r>
            <a:r>
              <a:rPr lang="en-US"/>
              <a:t>), </a:t>
            </a:r>
            <a:r>
              <a:rPr lang="en-US" i="1"/>
              <a:t>P</a:t>
            </a:r>
            <a:r>
              <a:rPr lang="en-US"/>
              <a:t>(¬</a:t>
            </a:r>
            <a:r>
              <a:rPr lang="en-US" i="1"/>
              <a:t>A</a:t>
            </a:r>
            <a:r>
              <a:rPr lang="en-US"/>
              <a:t>|</a:t>
            </a:r>
            <a:r>
              <a:rPr lang="en-US" i="1"/>
              <a:t>B,E</a:t>
            </a:r>
            <a:r>
              <a:rPr lang="en-US"/>
              <a:t>), </a:t>
            </a:r>
            <a:r>
              <a:rPr lang="en-US" i="1"/>
              <a:t>P</a:t>
            </a:r>
            <a:r>
              <a:rPr lang="en-US"/>
              <a:t>(¬</a:t>
            </a:r>
            <a:r>
              <a:rPr lang="en-US" i="1"/>
              <a:t>A</a:t>
            </a:r>
            <a:r>
              <a:rPr lang="en-US"/>
              <a:t>|</a:t>
            </a:r>
            <a:r>
              <a:rPr lang="en-US" i="1"/>
              <a:t>B,</a:t>
            </a:r>
            <a:r>
              <a:rPr lang="en-US"/>
              <a:t>¬</a:t>
            </a:r>
            <a:r>
              <a:rPr lang="en-US" i="1"/>
              <a:t>E</a:t>
            </a:r>
            <a:r>
              <a:rPr lang="en-US"/>
              <a:t>)⟩ = ⟨0.95, 0.94, 0.05, 0.06⟩</a:t>
            </a:r>
            <a:endParaRPr/>
          </a:p>
          <a:p>
            <a:pPr marL="1485900" lvl="2" indent="-342900" rtl="0">
              <a:spcBef>
                <a:spcPts val="1080"/>
              </a:spcBef>
              <a:spcAft>
                <a:spcPts val="0"/>
              </a:spcAft>
              <a:buClr>
                <a:schemeClr val="dk2"/>
              </a:buClr>
              <a:buSzPts val="1800"/>
              <a:buFont typeface="Arial"/>
              <a:buChar char="•"/>
            </a:pPr>
            <a:r>
              <a:rPr lang="en-US"/>
              <a:t>f</a:t>
            </a:r>
            <a:r>
              <a:rPr lang="en-US" baseline="-25000"/>
              <a:t>2</a:t>
            </a:r>
            <a:r>
              <a:rPr lang="en-US"/>
              <a:t>(</a:t>
            </a:r>
            <a:r>
              <a:rPr lang="en-US" i="1"/>
              <a:t>E</a:t>
            </a:r>
            <a:r>
              <a:rPr lang="en-US"/>
              <a:t>) = ⟨</a:t>
            </a:r>
            <a:r>
              <a:rPr lang="en-US" i="1"/>
              <a:t>P</a:t>
            </a:r>
            <a:r>
              <a:rPr lang="en-US"/>
              <a:t>(</a:t>
            </a:r>
            <a:r>
              <a:rPr lang="en-US" i="1"/>
              <a:t>E</a:t>
            </a:r>
            <a:r>
              <a:rPr lang="en-US"/>
              <a:t>), </a:t>
            </a:r>
            <a:r>
              <a:rPr lang="en-US" i="1"/>
              <a:t>P</a:t>
            </a:r>
            <a:r>
              <a:rPr lang="en-US"/>
              <a:t>(¬</a:t>
            </a:r>
            <a:r>
              <a:rPr lang="en-US" i="1"/>
              <a:t>E</a:t>
            </a:r>
            <a:r>
              <a:rPr lang="en-US"/>
              <a:t>)⟩= ⟨0.002, 0.998⟩</a:t>
            </a:r>
            <a:endParaRPr/>
          </a:p>
          <a:p>
            <a:pPr marL="1485900" lvl="2" indent="-342900" rtl="0">
              <a:spcBef>
                <a:spcPts val="1080"/>
              </a:spcBef>
              <a:spcAft>
                <a:spcPts val="0"/>
              </a:spcAft>
              <a:buClr>
                <a:schemeClr val="dk2"/>
              </a:buClr>
              <a:buSzPts val="1800"/>
              <a:buFont typeface="Arial"/>
              <a:buChar char="•"/>
            </a:pPr>
            <a:r>
              <a:rPr lang="en-US"/>
              <a:t>f</a:t>
            </a:r>
            <a:r>
              <a:rPr lang="en-US" baseline="-25000"/>
              <a:t>1</a:t>
            </a:r>
            <a:r>
              <a:rPr lang="en-US"/>
              <a:t>(</a:t>
            </a:r>
            <a:r>
              <a:rPr lang="en-US" i="1"/>
              <a:t>B</a:t>
            </a:r>
            <a:r>
              <a:rPr lang="en-US"/>
              <a:t>)</a:t>
            </a:r>
            <a:r>
              <a:rPr lang="en-US" i="1"/>
              <a:t> </a:t>
            </a:r>
            <a:r>
              <a:rPr lang="en-US"/>
              <a:t>= </a:t>
            </a:r>
            <a:r>
              <a:rPr lang="en-US" i="1"/>
              <a:t>P</a:t>
            </a:r>
            <a:r>
              <a:rPr lang="en-US"/>
              <a:t>(</a:t>
            </a:r>
            <a:r>
              <a:rPr lang="en-US" i="1"/>
              <a:t>B</a:t>
            </a:r>
            <a:r>
              <a:rPr lang="en-US"/>
              <a:t>) = 0.001</a:t>
            </a:r>
            <a:endParaRPr/>
          </a:p>
          <a:p>
            <a:pPr marL="914400" lvl="0" indent="0" rtl="0">
              <a:spcBef>
                <a:spcPts val="1080"/>
              </a:spcBef>
              <a:spcAft>
                <a:spcPts val="600"/>
              </a:spcAft>
              <a:buNone/>
            </a:pPr>
            <a:r>
              <a:rPr lang="en-US"/>
              <a:t>Reusable for </a:t>
            </a:r>
            <a:r>
              <a:rPr lang="en-US" i="1"/>
              <a:t>P</a:t>
            </a:r>
            <a:r>
              <a:rPr lang="en-US"/>
              <a:t>(¬</a:t>
            </a:r>
            <a:r>
              <a:rPr lang="en-US" i="1"/>
              <a:t>B</a:t>
            </a:r>
            <a:r>
              <a:rPr lang="en-US"/>
              <a:t> | </a:t>
            </a:r>
            <a:r>
              <a:rPr lang="en-US" i="1"/>
              <a:t>J</a:t>
            </a:r>
            <a:r>
              <a:rPr lang="en-US"/>
              <a:t>, </a:t>
            </a:r>
            <a:r>
              <a:rPr lang="en-US" i="1"/>
              <a:t>M</a:t>
            </a:r>
            <a:r>
              <a:rPr lang="en-US"/>
              <a:t>)</a:t>
            </a:r>
            <a:endParaRPr/>
          </a:p>
        </p:txBody>
      </p:sp>
      <p:sp>
        <p:nvSpPr>
          <p:cNvPr id="1138" name="Google Shape;1138;p115"/>
          <p:cNvSpPr/>
          <p:nvPr/>
        </p:nvSpPr>
        <p:spPr>
          <a:xfrm>
            <a:off x="1327050" y="1772500"/>
            <a:ext cx="5661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9" name="Google Shape;1139;p115"/>
          <p:cNvSpPr/>
          <p:nvPr/>
        </p:nvSpPr>
        <p:spPr>
          <a:xfrm>
            <a:off x="5252550" y="1772500"/>
            <a:ext cx="10023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0" name="Google Shape;1140;p115"/>
          <p:cNvSpPr/>
          <p:nvPr/>
        </p:nvSpPr>
        <p:spPr>
          <a:xfrm>
            <a:off x="4298850" y="1772500"/>
            <a:ext cx="8703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9" name="Google Shape;1149;p115"/>
          <p:cNvSpPr/>
          <p:nvPr/>
        </p:nvSpPr>
        <p:spPr>
          <a:xfrm>
            <a:off x="2772825" y="1772500"/>
            <a:ext cx="15261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0" name="Google Shape;1150;p115"/>
          <p:cNvSpPr/>
          <p:nvPr/>
        </p:nvSpPr>
        <p:spPr>
          <a:xfrm>
            <a:off x="1918475" y="1772500"/>
            <a:ext cx="8130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1" name="Google Shape;1151;p115"/>
          <p:cNvSpPr/>
          <p:nvPr/>
        </p:nvSpPr>
        <p:spPr>
          <a:xfrm>
            <a:off x="1999300" y="3624500"/>
            <a:ext cx="4456500" cy="323400"/>
          </a:xfrm>
          <a:prstGeom prst="roundRect">
            <a:avLst>
              <a:gd name="adj" fmla="val 16667"/>
            </a:avLst>
          </a:prstGeom>
          <a:solidFill>
            <a:srgbClr val="C8C8B1">
              <a:alpha val="494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2" name="Google Shape;1152;p115"/>
          <p:cNvSpPr/>
          <p:nvPr/>
        </p:nvSpPr>
        <p:spPr>
          <a:xfrm>
            <a:off x="1999300" y="4005500"/>
            <a:ext cx="4456500" cy="323400"/>
          </a:xfrm>
          <a:prstGeom prst="roundRect">
            <a:avLst>
              <a:gd name="adj" fmla="val 16667"/>
            </a:avLst>
          </a:prstGeom>
          <a:solidFill>
            <a:srgbClr val="C8C8B1">
              <a:alpha val="494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3" name="Google Shape;1153;p115"/>
          <p:cNvSpPr/>
          <p:nvPr/>
        </p:nvSpPr>
        <p:spPr>
          <a:xfrm>
            <a:off x="1999300" y="5148500"/>
            <a:ext cx="4456500" cy="323400"/>
          </a:xfrm>
          <a:prstGeom prst="roundRect">
            <a:avLst>
              <a:gd name="adj" fmla="val 16667"/>
            </a:avLst>
          </a:prstGeom>
          <a:solidFill>
            <a:srgbClr val="C8C8B1">
              <a:alpha val="494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704009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58" name="Google Shape;1158;p116"/>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Variable Elimination</a:t>
            </a:r>
            <a:endParaRPr sz="3000" b="0" i="0" u="none" strike="noStrike" cap="none">
              <a:solidFill>
                <a:schemeClr val="dk2"/>
              </a:solidFill>
              <a:latin typeface="Arial Black"/>
              <a:ea typeface="Arial Black"/>
              <a:cs typeface="Arial Black"/>
              <a:sym typeface="Arial Black"/>
            </a:endParaRPr>
          </a:p>
        </p:txBody>
      </p:sp>
      <p:sp>
        <p:nvSpPr>
          <p:cNvPr id="1159" name="Google Shape;1159;p116"/>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87</a:t>
            </a:fld>
            <a:endParaRPr sz="2400" b="1">
              <a:solidFill>
                <a:schemeClr val="dk2"/>
              </a:solidFill>
              <a:latin typeface="Arial"/>
              <a:ea typeface="Arial"/>
              <a:cs typeface="Arial"/>
              <a:sym typeface="Arial"/>
            </a:endParaRPr>
          </a:p>
        </p:txBody>
      </p:sp>
      <p:sp>
        <p:nvSpPr>
          <p:cNvPr id="1160" name="Google Shape;1160;p116"/>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Dynamic programming to save results</a:t>
            </a:r>
            <a:endParaRPr/>
          </a:p>
          <a:p>
            <a:pPr marL="800100" lvl="1" indent="-342900" rtl="0">
              <a:spcBef>
                <a:spcPts val="1080"/>
              </a:spcBef>
              <a:spcAft>
                <a:spcPts val="0"/>
              </a:spcAft>
              <a:buClr>
                <a:schemeClr val="dk2"/>
              </a:buClr>
              <a:buSzPts val="2000"/>
              <a:buFont typeface="Arial"/>
              <a:buChar char="•"/>
            </a:pPr>
            <a:r>
              <a:rPr lang="en-US" i="1"/>
              <a:t>P</a:t>
            </a:r>
            <a:r>
              <a:rPr lang="en-US"/>
              <a:t>(</a:t>
            </a:r>
            <a:r>
              <a:rPr lang="en-US" i="1"/>
              <a:t>B</a:t>
            </a:r>
            <a:r>
              <a:rPr lang="en-US"/>
              <a:t>) ∑</a:t>
            </a:r>
            <a:r>
              <a:rPr lang="en-US" i="1" baseline="-25000"/>
              <a:t>E</a:t>
            </a:r>
            <a:r>
              <a:rPr lang="en-US" i="1"/>
              <a:t>P</a:t>
            </a:r>
            <a:r>
              <a:rPr lang="en-US"/>
              <a:t>(</a:t>
            </a:r>
            <a:r>
              <a:rPr lang="en-US" i="1"/>
              <a:t>E</a:t>
            </a:r>
            <a:r>
              <a:rPr lang="en-US"/>
              <a:t>) ∑</a:t>
            </a:r>
            <a:r>
              <a:rPr lang="en-US" i="1" baseline="-25000"/>
              <a:t>A</a:t>
            </a:r>
            <a:r>
              <a:rPr lang="en-US" i="1"/>
              <a:t>P</a:t>
            </a:r>
            <a:r>
              <a:rPr lang="en-US"/>
              <a:t>(</a:t>
            </a:r>
            <a:r>
              <a:rPr lang="en-US" i="1"/>
              <a:t>A</a:t>
            </a:r>
            <a:r>
              <a:rPr lang="en-US"/>
              <a:t> | </a:t>
            </a:r>
            <a:r>
              <a:rPr lang="en-US" i="1"/>
              <a:t>B</a:t>
            </a:r>
            <a:r>
              <a:rPr lang="en-US"/>
              <a:t>, </a:t>
            </a:r>
            <a:r>
              <a:rPr lang="en-US" i="1"/>
              <a:t>E</a:t>
            </a:r>
            <a:r>
              <a:rPr lang="en-US"/>
              <a:t>) </a:t>
            </a:r>
            <a:r>
              <a:rPr lang="en-US" i="1"/>
              <a:t>P</a:t>
            </a:r>
            <a:r>
              <a:rPr lang="en-US"/>
              <a:t>(</a:t>
            </a:r>
            <a:r>
              <a:rPr lang="en-US" i="1"/>
              <a:t>J</a:t>
            </a:r>
            <a:r>
              <a:rPr lang="en-US"/>
              <a:t> | </a:t>
            </a:r>
            <a:r>
              <a:rPr lang="en-US" i="1"/>
              <a:t>A</a:t>
            </a:r>
            <a:r>
              <a:rPr lang="en-US"/>
              <a:t>) </a:t>
            </a:r>
            <a:r>
              <a:rPr lang="en-US" i="1"/>
              <a:t>P</a:t>
            </a:r>
            <a:r>
              <a:rPr lang="en-US"/>
              <a:t>(</a:t>
            </a:r>
            <a:r>
              <a:rPr lang="en-US" i="1"/>
              <a:t>M</a:t>
            </a:r>
            <a:r>
              <a:rPr lang="en-US"/>
              <a:t> | </a:t>
            </a:r>
            <a:r>
              <a:rPr lang="en-US" i="1"/>
              <a:t>A</a:t>
            </a:r>
            <a:r>
              <a:rPr lang="en-US"/>
              <a:t>)</a:t>
            </a:r>
            <a:endParaRPr/>
          </a:p>
          <a:p>
            <a:pPr marL="800100" lvl="1" indent="-342900" rtl="0">
              <a:spcBef>
                <a:spcPts val="1080"/>
              </a:spcBef>
              <a:spcAft>
                <a:spcPts val="0"/>
              </a:spcAft>
              <a:buClr>
                <a:schemeClr val="dk2"/>
              </a:buClr>
              <a:buSzPts val="2000"/>
              <a:buFont typeface="Arial"/>
              <a:buChar char="•"/>
            </a:pPr>
            <a:r>
              <a:rPr lang="en-US"/>
              <a:t>f</a:t>
            </a:r>
            <a:r>
              <a:rPr lang="en-US" baseline="-25000"/>
              <a:t>1</a:t>
            </a:r>
            <a:r>
              <a:rPr lang="en-US"/>
              <a:t>(</a:t>
            </a:r>
            <a:r>
              <a:rPr lang="en-US" i="1"/>
              <a:t>B</a:t>
            </a:r>
            <a:r>
              <a:rPr lang="en-US"/>
              <a:t>)     f</a:t>
            </a:r>
            <a:r>
              <a:rPr lang="en-US" baseline="-25000"/>
              <a:t>2</a:t>
            </a:r>
            <a:r>
              <a:rPr lang="en-US"/>
              <a:t>(</a:t>
            </a:r>
            <a:r>
              <a:rPr lang="en-US" i="1"/>
              <a:t>E</a:t>
            </a:r>
            <a:r>
              <a:rPr lang="en-US"/>
              <a:t>)      f</a:t>
            </a:r>
            <a:r>
              <a:rPr lang="en-US" baseline="-25000"/>
              <a:t>3</a:t>
            </a:r>
            <a:r>
              <a:rPr lang="en-US"/>
              <a:t>(</a:t>
            </a:r>
            <a:r>
              <a:rPr lang="en-US" i="1"/>
              <a:t>A</a:t>
            </a:r>
            <a:r>
              <a:rPr lang="en-US"/>
              <a:t>,</a:t>
            </a:r>
            <a:r>
              <a:rPr lang="en-US" i="1"/>
              <a:t>B</a:t>
            </a:r>
            <a:r>
              <a:rPr lang="en-US"/>
              <a:t>,</a:t>
            </a:r>
            <a:r>
              <a:rPr lang="en-US" i="1"/>
              <a:t>E</a:t>
            </a:r>
            <a:r>
              <a:rPr lang="en-US"/>
              <a:t>)      f</a:t>
            </a:r>
            <a:r>
              <a:rPr lang="en-US" baseline="-25000"/>
              <a:t>4</a:t>
            </a:r>
            <a:r>
              <a:rPr lang="en-US"/>
              <a:t>(</a:t>
            </a:r>
            <a:r>
              <a:rPr lang="en-US" i="1"/>
              <a:t>A</a:t>
            </a:r>
            <a:r>
              <a:rPr lang="en-US"/>
              <a:t>)       f</a:t>
            </a:r>
            <a:r>
              <a:rPr lang="en-US" baseline="-25000"/>
              <a:t>5</a:t>
            </a:r>
            <a:r>
              <a:rPr lang="en-US"/>
              <a:t>(</a:t>
            </a:r>
            <a:r>
              <a:rPr lang="en-US" i="1"/>
              <a:t>A</a:t>
            </a:r>
            <a:r>
              <a:rPr lang="en-US"/>
              <a:t>)</a:t>
            </a:r>
            <a:endParaRPr/>
          </a:p>
          <a:p>
            <a:pPr marL="457200" lvl="0" indent="0" rtl="0">
              <a:spcBef>
                <a:spcPts val="1080"/>
              </a:spcBef>
              <a:spcAft>
                <a:spcPts val="0"/>
              </a:spcAft>
              <a:buNone/>
            </a:pPr>
            <a:r>
              <a:rPr lang="en-US" sz="1800"/>
              <a:t>   </a:t>
            </a:r>
            <a:endParaRPr sz="1800" b="0"/>
          </a:p>
          <a:p>
            <a:pPr marL="800100" lvl="1" indent="-342900" rtl="0">
              <a:spcBef>
                <a:spcPts val="1080"/>
              </a:spcBef>
              <a:spcAft>
                <a:spcPts val="0"/>
              </a:spcAft>
              <a:buClr>
                <a:schemeClr val="dk2"/>
              </a:buClr>
              <a:buSzPts val="2000"/>
              <a:buFont typeface="Arial"/>
              <a:buChar char="•"/>
            </a:pPr>
            <a:r>
              <a:rPr lang="en-US"/>
              <a:t>Compute the table for each factor</a:t>
            </a:r>
            <a:endParaRPr/>
          </a:p>
          <a:p>
            <a:pPr marL="1485900" lvl="2" indent="-342900" rtl="0">
              <a:spcBef>
                <a:spcPts val="1080"/>
              </a:spcBef>
              <a:spcAft>
                <a:spcPts val="0"/>
              </a:spcAft>
              <a:buClr>
                <a:schemeClr val="dk2"/>
              </a:buClr>
              <a:buSzPts val="1800"/>
              <a:buFont typeface="Arial"/>
              <a:buChar char="•"/>
            </a:pPr>
            <a:r>
              <a:rPr lang="en-US"/>
              <a:t>f</a:t>
            </a:r>
            <a:r>
              <a:rPr lang="en-US" baseline="-25000"/>
              <a:t>5</a:t>
            </a:r>
            <a:r>
              <a:rPr lang="en-US"/>
              <a:t>(</a:t>
            </a:r>
            <a:r>
              <a:rPr lang="en-US" i="1"/>
              <a:t>A</a:t>
            </a:r>
            <a:r>
              <a:rPr lang="en-US"/>
              <a:t>) = ⟨</a:t>
            </a:r>
            <a:r>
              <a:rPr lang="en-US" i="1"/>
              <a:t>P</a:t>
            </a:r>
            <a:r>
              <a:rPr lang="en-US"/>
              <a:t>(</a:t>
            </a:r>
            <a:r>
              <a:rPr lang="en-US" i="1"/>
              <a:t>M </a:t>
            </a:r>
            <a:r>
              <a:rPr lang="en-US"/>
              <a:t>| </a:t>
            </a:r>
            <a:r>
              <a:rPr lang="en-US" i="1"/>
              <a:t>A</a:t>
            </a:r>
            <a:r>
              <a:rPr lang="en-US"/>
              <a:t>), </a:t>
            </a:r>
            <a:r>
              <a:rPr lang="en-US" i="1"/>
              <a:t>P</a:t>
            </a:r>
            <a:r>
              <a:rPr lang="en-US"/>
              <a:t>(</a:t>
            </a:r>
            <a:r>
              <a:rPr lang="en-US" i="1"/>
              <a:t>M</a:t>
            </a:r>
            <a:r>
              <a:rPr lang="en-US"/>
              <a:t> | ¬</a:t>
            </a:r>
            <a:r>
              <a:rPr lang="en-US" i="1"/>
              <a:t>A</a:t>
            </a:r>
            <a:r>
              <a:rPr lang="en-US"/>
              <a:t>)⟩ = ⟨0.70, 0.01⟩</a:t>
            </a:r>
            <a:endParaRPr/>
          </a:p>
          <a:p>
            <a:pPr marL="1485900" lvl="2" indent="-342900" rtl="0">
              <a:spcBef>
                <a:spcPts val="1080"/>
              </a:spcBef>
              <a:spcAft>
                <a:spcPts val="0"/>
              </a:spcAft>
              <a:buClr>
                <a:schemeClr val="dk2"/>
              </a:buClr>
              <a:buSzPts val="1800"/>
              <a:buFont typeface="Arial"/>
              <a:buChar char="•"/>
            </a:pPr>
            <a:r>
              <a:rPr lang="en-US"/>
              <a:t>f</a:t>
            </a:r>
            <a:r>
              <a:rPr lang="en-US" baseline="-25000"/>
              <a:t>4</a:t>
            </a:r>
            <a:r>
              <a:rPr lang="en-US"/>
              <a:t>(</a:t>
            </a:r>
            <a:r>
              <a:rPr lang="en-US" i="1"/>
              <a:t>A</a:t>
            </a:r>
            <a:r>
              <a:rPr lang="en-US"/>
              <a:t>) = ⟨</a:t>
            </a:r>
            <a:r>
              <a:rPr lang="en-US" i="1"/>
              <a:t>P</a:t>
            </a:r>
            <a:r>
              <a:rPr lang="en-US"/>
              <a:t>(</a:t>
            </a:r>
            <a:r>
              <a:rPr lang="en-US" i="1"/>
              <a:t>J</a:t>
            </a:r>
            <a:r>
              <a:rPr lang="en-US"/>
              <a:t> | </a:t>
            </a:r>
            <a:r>
              <a:rPr lang="en-US" i="1"/>
              <a:t>A</a:t>
            </a:r>
            <a:r>
              <a:rPr lang="en-US"/>
              <a:t>), </a:t>
            </a:r>
            <a:r>
              <a:rPr lang="en-US" i="1"/>
              <a:t>P</a:t>
            </a:r>
            <a:r>
              <a:rPr lang="en-US"/>
              <a:t>(</a:t>
            </a:r>
            <a:r>
              <a:rPr lang="en-US" i="1"/>
              <a:t>J</a:t>
            </a:r>
            <a:r>
              <a:rPr lang="en-US"/>
              <a:t> | ¬</a:t>
            </a:r>
            <a:r>
              <a:rPr lang="en-US" i="1"/>
              <a:t>A</a:t>
            </a:r>
            <a:r>
              <a:rPr lang="en-US"/>
              <a:t>)⟩ = ⟨0.90, 0.05⟩</a:t>
            </a:r>
            <a:endParaRPr/>
          </a:p>
          <a:p>
            <a:pPr marL="1485900" lvl="2" indent="-342900" rtl="0">
              <a:spcBef>
                <a:spcPts val="1080"/>
              </a:spcBef>
              <a:spcAft>
                <a:spcPts val="0"/>
              </a:spcAft>
              <a:buClr>
                <a:schemeClr val="dk2"/>
              </a:buClr>
              <a:buSzPts val="1800"/>
              <a:buFont typeface="Arial"/>
              <a:buChar char="•"/>
            </a:pPr>
            <a:r>
              <a:rPr lang="en-US"/>
              <a:t>f</a:t>
            </a:r>
            <a:r>
              <a:rPr lang="en-US" baseline="-25000"/>
              <a:t>3</a:t>
            </a:r>
            <a:r>
              <a:rPr lang="en-US"/>
              <a:t>(</a:t>
            </a:r>
            <a:r>
              <a:rPr lang="en-US" i="1"/>
              <a:t>A</a:t>
            </a:r>
            <a:r>
              <a:rPr lang="en-US"/>
              <a:t>,</a:t>
            </a:r>
            <a:r>
              <a:rPr lang="en-US" i="1"/>
              <a:t>B</a:t>
            </a:r>
            <a:r>
              <a:rPr lang="en-US"/>
              <a:t>,</a:t>
            </a:r>
            <a:r>
              <a:rPr lang="en-US" i="1"/>
              <a:t>E</a:t>
            </a:r>
            <a:r>
              <a:rPr lang="en-US"/>
              <a:t>) = ⟨</a:t>
            </a:r>
            <a:r>
              <a:rPr lang="en-US" i="1"/>
              <a:t>P</a:t>
            </a:r>
            <a:r>
              <a:rPr lang="en-US"/>
              <a:t>(</a:t>
            </a:r>
            <a:r>
              <a:rPr lang="en-US" i="1"/>
              <a:t>A</a:t>
            </a:r>
            <a:r>
              <a:rPr lang="en-US"/>
              <a:t>|</a:t>
            </a:r>
            <a:r>
              <a:rPr lang="en-US" i="1"/>
              <a:t>B,E</a:t>
            </a:r>
            <a:r>
              <a:rPr lang="en-US"/>
              <a:t>), </a:t>
            </a:r>
            <a:r>
              <a:rPr lang="en-US" i="1"/>
              <a:t>P</a:t>
            </a:r>
            <a:r>
              <a:rPr lang="en-US"/>
              <a:t>(</a:t>
            </a:r>
            <a:r>
              <a:rPr lang="en-US" i="1"/>
              <a:t>A</a:t>
            </a:r>
            <a:r>
              <a:rPr lang="en-US"/>
              <a:t>|</a:t>
            </a:r>
            <a:r>
              <a:rPr lang="en-US" i="1"/>
              <a:t>B,</a:t>
            </a:r>
            <a:r>
              <a:rPr lang="en-US"/>
              <a:t>¬</a:t>
            </a:r>
            <a:r>
              <a:rPr lang="en-US" i="1"/>
              <a:t>E</a:t>
            </a:r>
            <a:r>
              <a:rPr lang="en-US"/>
              <a:t>), </a:t>
            </a:r>
            <a:r>
              <a:rPr lang="en-US" i="1"/>
              <a:t>P</a:t>
            </a:r>
            <a:r>
              <a:rPr lang="en-US"/>
              <a:t>(¬</a:t>
            </a:r>
            <a:r>
              <a:rPr lang="en-US" i="1"/>
              <a:t>A</a:t>
            </a:r>
            <a:r>
              <a:rPr lang="en-US"/>
              <a:t>|</a:t>
            </a:r>
            <a:r>
              <a:rPr lang="en-US" i="1"/>
              <a:t>B,E</a:t>
            </a:r>
            <a:r>
              <a:rPr lang="en-US"/>
              <a:t>), </a:t>
            </a:r>
            <a:r>
              <a:rPr lang="en-US" i="1"/>
              <a:t>P</a:t>
            </a:r>
            <a:r>
              <a:rPr lang="en-US"/>
              <a:t>(¬</a:t>
            </a:r>
            <a:r>
              <a:rPr lang="en-US" i="1"/>
              <a:t>A</a:t>
            </a:r>
            <a:r>
              <a:rPr lang="en-US"/>
              <a:t>|</a:t>
            </a:r>
            <a:r>
              <a:rPr lang="en-US" i="1"/>
              <a:t>B,</a:t>
            </a:r>
            <a:r>
              <a:rPr lang="en-US"/>
              <a:t>¬</a:t>
            </a:r>
            <a:r>
              <a:rPr lang="en-US" i="1"/>
              <a:t>E</a:t>
            </a:r>
            <a:r>
              <a:rPr lang="en-US"/>
              <a:t>)⟩ = ⟨0.95, 0.94, 0.05, 0.06⟩</a:t>
            </a:r>
            <a:endParaRPr/>
          </a:p>
          <a:p>
            <a:pPr marL="1485900" lvl="2" indent="-342900" rtl="0">
              <a:spcBef>
                <a:spcPts val="1080"/>
              </a:spcBef>
              <a:spcAft>
                <a:spcPts val="0"/>
              </a:spcAft>
              <a:buClr>
                <a:schemeClr val="dk2"/>
              </a:buClr>
              <a:buSzPts val="1800"/>
              <a:buFont typeface="Arial"/>
              <a:buChar char="•"/>
            </a:pPr>
            <a:r>
              <a:rPr lang="en-US"/>
              <a:t>f</a:t>
            </a:r>
            <a:r>
              <a:rPr lang="en-US" baseline="-25000"/>
              <a:t>2</a:t>
            </a:r>
            <a:r>
              <a:rPr lang="en-US"/>
              <a:t>(</a:t>
            </a:r>
            <a:r>
              <a:rPr lang="en-US" i="1"/>
              <a:t>E</a:t>
            </a:r>
            <a:r>
              <a:rPr lang="en-US"/>
              <a:t>) = ⟨</a:t>
            </a:r>
            <a:r>
              <a:rPr lang="en-US" i="1"/>
              <a:t>P</a:t>
            </a:r>
            <a:r>
              <a:rPr lang="en-US"/>
              <a:t>(</a:t>
            </a:r>
            <a:r>
              <a:rPr lang="en-US" i="1"/>
              <a:t>E</a:t>
            </a:r>
            <a:r>
              <a:rPr lang="en-US"/>
              <a:t>), </a:t>
            </a:r>
            <a:r>
              <a:rPr lang="en-US" i="1"/>
              <a:t>P</a:t>
            </a:r>
            <a:r>
              <a:rPr lang="en-US"/>
              <a:t>(¬</a:t>
            </a:r>
            <a:r>
              <a:rPr lang="en-US" i="1"/>
              <a:t>E</a:t>
            </a:r>
            <a:r>
              <a:rPr lang="en-US"/>
              <a:t>)⟩= ⟨0.002, 0.998⟩</a:t>
            </a:r>
            <a:endParaRPr/>
          </a:p>
          <a:p>
            <a:pPr marL="1485900" lvl="2" indent="-342900" rtl="0">
              <a:spcBef>
                <a:spcPts val="1080"/>
              </a:spcBef>
              <a:spcAft>
                <a:spcPts val="0"/>
              </a:spcAft>
              <a:buClr>
                <a:schemeClr val="dk2"/>
              </a:buClr>
              <a:buSzPts val="1800"/>
              <a:buFont typeface="Arial"/>
              <a:buChar char="•"/>
            </a:pPr>
            <a:r>
              <a:rPr lang="en-US"/>
              <a:t>f</a:t>
            </a:r>
            <a:r>
              <a:rPr lang="en-US" baseline="-25000"/>
              <a:t>1</a:t>
            </a:r>
            <a:r>
              <a:rPr lang="en-US"/>
              <a:t>(</a:t>
            </a:r>
            <a:r>
              <a:rPr lang="en-US" i="1"/>
              <a:t>B</a:t>
            </a:r>
            <a:r>
              <a:rPr lang="en-US"/>
              <a:t>)</a:t>
            </a:r>
            <a:r>
              <a:rPr lang="en-US" i="1"/>
              <a:t> </a:t>
            </a:r>
            <a:r>
              <a:rPr lang="en-US"/>
              <a:t>= </a:t>
            </a:r>
            <a:r>
              <a:rPr lang="en-US" i="1"/>
              <a:t>P</a:t>
            </a:r>
            <a:r>
              <a:rPr lang="en-US"/>
              <a:t>(</a:t>
            </a:r>
            <a:r>
              <a:rPr lang="en-US" i="1"/>
              <a:t>B</a:t>
            </a:r>
            <a:r>
              <a:rPr lang="en-US"/>
              <a:t>) = 0.001</a:t>
            </a:r>
            <a:endParaRPr/>
          </a:p>
          <a:p>
            <a:pPr marL="914400" lvl="0" indent="0" rtl="0">
              <a:spcBef>
                <a:spcPts val="1080"/>
              </a:spcBef>
              <a:spcAft>
                <a:spcPts val="0"/>
              </a:spcAft>
              <a:buNone/>
            </a:pPr>
            <a:r>
              <a:rPr lang="en-US"/>
              <a:t>Reusable for </a:t>
            </a:r>
            <a:r>
              <a:rPr lang="en-US" i="1"/>
              <a:t>P</a:t>
            </a:r>
            <a:r>
              <a:rPr lang="en-US"/>
              <a:t>(¬</a:t>
            </a:r>
            <a:r>
              <a:rPr lang="en-US" i="1"/>
              <a:t>B</a:t>
            </a:r>
            <a:r>
              <a:rPr lang="en-US"/>
              <a:t> | </a:t>
            </a:r>
            <a:r>
              <a:rPr lang="en-US" i="1"/>
              <a:t>J</a:t>
            </a:r>
            <a:r>
              <a:rPr lang="en-US"/>
              <a:t>, </a:t>
            </a:r>
            <a:r>
              <a:rPr lang="en-US" i="1"/>
              <a:t>M</a:t>
            </a:r>
            <a:r>
              <a:rPr lang="en-US"/>
              <a:t>)</a:t>
            </a:r>
            <a:endParaRPr/>
          </a:p>
          <a:p>
            <a:pPr marL="0" lvl="0" indent="0" rtl="0">
              <a:spcBef>
                <a:spcPts val="1080"/>
              </a:spcBef>
              <a:spcAft>
                <a:spcPts val="600"/>
              </a:spcAft>
              <a:buNone/>
            </a:pPr>
            <a:r>
              <a:rPr lang="en-US"/>
              <a:t>*Eliminated variables in “bottom-up” order</a:t>
            </a:r>
            <a:endParaRPr/>
          </a:p>
        </p:txBody>
      </p:sp>
      <p:sp>
        <p:nvSpPr>
          <p:cNvPr id="1161" name="Google Shape;1161;p116"/>
          <p:cNvSpPr/>
          <p:nvPr/>
        </p:nvSpPr>
        <p:spPr>
          <a:xfrm>
            <a:off x="1327050" y="1772500"/>
            <a:ext cx="5661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2" name="Google Shape;1162;p116"/>
          <p:cNvSpPr/>
          <p:nvPr/>
        </p:nvSpPr>
        <p:spPr>
          <a:xfrm>
            <a:off x="5252550" y="1772500"/>
            <a:ext cx="10023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3" name="Google Shape;1163;p116"/>
          <p:cNvSpPr/>
          <p:nvPr/>
        </p:nvSpPr>
        <p:spPr>
          <a:xfrm>
            <a:off x="4298850" y="1772500"/>
            <a:ext cx="8703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2" name="Google Shape;1172;p116"/>
          <p:cNvSpPr/>
          <p:nvPr/>
        </p:nvSpPr>
        <p:spPr>
          <a:xfrm>
            <a:off x="2772825" y="1772500"/>
            <a:ext cx="15261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3" name="Google Shape;1173;p116"/>
          <p:cNvSpPr/>
          <p:nvPr/>
        </p:nvSpPr>
        <p:spPr>
          <a:xfrm>
            <a:off x="1918475" y="1772500"/>
            <a:ext cx="8130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4" name="Google Shape;1174;p116"/>
          <p:cNvSpPr/>
          <p:nvPr/>
        </p:nvSpPr>
        <p:spPr>
          <a:xfrm>
            <a:off x="1999300" y="3624500"/>
            <a:ext cx="4456500" cy="323400"/>
          </a:xfrm>
          <a:prstGeom prst="roundRect">
            <a:avLst>
              <a:gd name="adj" fmla="val 16667"/>
            </a:avLst>
          </a:prstGeom>
          <a:solidFill>
            <a:srgbClr val="C8C8B1">
              <a:alpha val="494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5" name="Google Shape;1175;p116"/>
          <p:cNvSpPr/>
          <p:nvPr/>
        </p:nvSpPr>
        <p:spPr>
          <a:xfrm>
            <a:off x="1999300" y="4005500"/>
            <a:ext cx="4456500" cy="323400"/>
          </a:xfrm>
          <a:prstGeom prst="roundRect">
            <a:avLst>
              <a:gd name="adj" fmla="val 16667"/>
            </a:avLst>
          </a:prstGeom>
          <a:solidFill>
            <a:srgbClr val="C8C8B1">
              <a:alpha val="494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6" name="Google Shape;1176;p116"/>
          <p:cNvSpPr/>
          <p:nvPr/>
        </p:nvSpPr>
        <p:spPr>
          <a:xfrm>
            <a:off x="1999300" y="5148500"/>
            <a:ext cx="4456500" cy="323400"/>
          </a:xfrm>
          <a:prstGeom prst="roundRect">
            <a:avLst>
              <a:gd name="adj" fmla="val 16667"/>
            </a:avLst>
          </a:prstGeom>
          <a:solidFill>
            <a:srgbClr val="C8C8B1">
              <a:alpha val="494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40435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p:cNvSpPr>
            <a:spLocks noGrp="1" noChangeArrowheads="1"/>
          </p:cNvSpPr>
          <p:nvPr>
            <p:ph type="title"/>
          </p:nvPr>
        </p:nvSpPr>
        <p:spPr>
          <a:xfrm>
            <a:off x="457199" y="152718"/>
            <a:ext cx="7889457" cy="1371600"/>
          </a:xfrm>
        </p:spPr>
        <p:txBody>
          <a:bodyPr/>
          <a:lstStyle/>
          <a:p>
            <a:r>
              <a:rPr lang="en-US" dirty="0" smtClean="0">
                <a:solidFill>
                  <a:srgbClr val="345DFF"/>
                </a:solidFill>
              </a:rPr>
              <a:t>Belief (Bayesian) Networks</a:t>
            </a:r>
            <a:endParaRPr lang="en-US" dirty="0">
              <a:solidFill>
                <a:srgbClr val="345DFF"/>
              </a:solidFill>
            </a:endParaRPr>
          </a:p>
        </p:txBody>
      </p:sp>
      <p:sp>
        <p:nvSpPr>
          <p:cNvPr id="15365" name="Rectangle 5"/>
          <p:cNvSpPr>
            <a:spLocks noGrp="1" noChangeArrowheads="1"/>
          </p:cNvSpPr>
          <p:nvPr>
            <p:ph idx="1"/>
          </p:nvPr>
        </p:nvSpPr>
        <p:spPr>
          <a:xfrm>
            <a:off x="1278495" y="1600200"/>
            <a:ext cx="6980914" cy="4525963"/>
          </a:xfrm>
        </p:spPr>
        <p:txBody>
          <a:bodyPr>
            <a:normAutofit/>
          </a:bodyPr>
          <a:lstStyle/>
          <a:p>
            <a:r>
              <a:rPr lang="en-US" dirty="0" smtClean="0"/>
              <a:t>Motivation</a:t>
            </a:r>
            <a:endParaRPr lang="en-US" dirty="0"/>
          </a:p>
          <a:p>
            <a:r>
              <a:rPr lang="en-US" dirty="0"/>
              <a:t>Conditional </a:t>
            </a:r>
            <a:r>
              <a:rPr lang="en-US" dirty="0" smtClean="0"/>
              <a:t>Independence</a:t>
            </a:r>
            <a:endParaRPr lang="en-US" dirty="0"/>
          </a:p>
          <a:p>
            <a:r>
              <a:rPr lang="en-US" dirty="0"/>
              <a:t>Syntax and </a:t>
            </a:r>
            <a:r>
              <a:rPr lang="en-US" dirty="0" smtClean="0"/>
              <a:t>Semantics</a:t>
            </a:r>
          </a:p>
          <a:p>
            <a:r>
              <a:rPr lang="en-US" dirty="0" smtClean="0"/>
              <a:t>Reasoning with Belief </a:t>
            </a:r>
            <a:r>
              <a:rPr lang="en-US" dirty="0" smtClean="0"/>
              <a:t>Networks</a:t>
            </a:r>
          </a:p>
          <a:p>
            <a:pPr lvl="1" indent="-457200">
              <a:spcAft>
                <a:spcPts val="600"/>
              </a:spcAft>
              <a:buClrTx/>
            </a:pPr>
            <a:r>
              <a:rPr lang="en-US" dirty="0"/>
              <a:t>Exact </a:t>
            </a:r>
            <a:r>
              <a:rPr lang="en-US" dirty="0" smtClean="0"/>
              <a:t>inference</a:t>
            </a:r>
            <a:endParaRPr lang="en-US" dirty="0"/>
          </a:p>
          <a:p>
            <a:r>
              <a:rPr lang="en-US" dirty="0"/>
              <a:t>Construction of Belief Networks</a:t>
            </a:r>
          </a:p>
          <a:p>
            <a:r>
              <a:rPr lang="en-US" dirty="0" smtClean="0"/>
              <a:t>Inference Algorithms</a:t>
            </a:r>
          </a:p>
          <a:p>
            <a:pPr lvl="1"/>
            <a:r>
              <a:rPr lang="en-US" dirty="0" smtClean="0"/>
              <a:t>Exact inference</a:t>
            </a:r>
          </a:p>
          <a:p>
            <a:pPr lvl="1"/>
            <a:r>
              <a:rPr lang="en-US" dirty="0" smtClean="0"/>
              <a:t>Approximate </a:t>
            </a:r>
            <a:r>
              <a:rPr lang="en-US" dirty="0"/>
              <a:t>inference</a:t>
            </a:r>
          </a:p>
        </p:txBody>
      </p:sp>
      <p:sp>
        <p:nvSpPr>
          <p:cNvPr id="15363" name="Slide Number Placeholder 5"/>
          <p:cNvSpPr>
            <a:spLocks noGrp="1"/>
          </p:cNvSpPr>
          <p:nvPr>
            <p:ph type="sldNum" sz="quarter" idx="12"/>
          </p:nvPr>
        </p:nvSpPr>
        <p:spPr>
          <a:noFill/>
        </p:spPr>
        <p:txBody>
          <a:bodyPr/>
          <a:lstStyle/>
          <a:p>
            <a:fld id="{96776607-AF6E-004C-BC09-926DE41DBD46}" type="slidenum">
              <a:rPr lang="en-US"/>
              <a:pPr/>
              <a:t>88</a:t>
            </a:fld>
            <a:endParaRPr lang="en-US"/>
          </a:p>
        </p:txBody>
      </p:sp>
      <p:sp>
        <p:nvSpPr>
          <p:cNvPr id="5" name="Right Arrow 4"/>
          <p:cNvSpPr/>
          <p:nvPr/>
        </p:nvSpPr>
        <p:spPr>
          <a:xfrm>
            <a:off x="457199" y="4134379"/>
            <a:ext cx="677333" cy="39158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9991037"/>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180"/>
        <p:cNvGrpSpPr/>
        <p:nvPr/>
      </p:nvGrpSpPr>
      <p:grpSpPr>
        <a:xfrm>
          <a:off x="0" y="0"/>
          <a:ext cx="0" cy="0"/>
          <a:chOff x="0" y="0"/>
          <a:chExt cx="0" cy="0"/>
        </a:xfrm>
      </p:grpSpPr>
      <p:sp>
        <p:nvSpPr>
          <p:cNvPr id="1181" name="Google Shape;1181;p117"/>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Constructing Networks</a:t>
            </a:r>
            <a:endParaRPr sz="3000" b="0" i="0" u="none" strike="noStrike" cap="none">
              <a:solidFill>
                <a:schemeClr val="dk2"/>
              </a:solidFill>
              <a:latin typeface="Arial Black"/>
              <a:ea typeface="Arial Black"/>
              <a:cs typeface="Arial Black"/>
              <a:sym typeface="Arial Black"/>
            </a:endParaRPr>
          </a:p>
        </p:txBody>
      </p:sp>
      <p:sp>
        <p:nvSpPr>
          <p:cNvPr id="1182" name="Google Shape;1182;p117"/>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89</a:t>
            </a:fld>
            <a:endParaRPr sz="2400" b="1">
              <a:solidFill>
                <a:schemeClr val="dk2"/>
              </a:solidFill>
              <a:latin typeface="Arial"/>
              <a:ea typeface="Arial"/>
              <a:cs typeface="Arial"/>
              <a:sym typeface="Arial"/>
            </a:endParaRPr>
          </a:p>
        </p:txBody>
      </p:sp>
      <p:sp>
        <p:nvSpPr>
          <p:cNvPr id="1183" name="Google Shape;1183;p117"/>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Pick a set of variables and order them</a:t>
            </a:r>
            <a:endParaRPr/>
          </a:p>
          <a:p>
            <a:pPr marL="800100" lvl="1" indent="-330200" rtl="0">
              <a:spcBef>
                <a:spcPts val="1080"/>
              </a:spcBef>
              <a:spcAft>
                <a:spcPts val="0"/>
              </a:spcAft>
              <a:buClr>
                <a:schemeClr val="dk2"/>
              </a:buClr>
              <a:buSzPts val="1800"/>
              <a:buFont typeface="Arial"/>
              <a:buChar char="•"/>
            </a:pPr>
            <a:r>
              <a:rPr lang="en-US"/>
              <a:t>{Burglary, Earthquake, Alarm, JohnCalls, MaryCalls}</a:t>
            </a:r>
            <a:endParaRPr/>
          </a:p>
          <a:p>
            <a:pPr marL="0" lvl="0" indent="0" rtl="0">
              <a:spcBef>
                <a:spcPts val="1080"/>
              </a:spcBef>
              <a:spcAft>
                <a:spcPts val="0"/>
              </a:spcAft>
              <a:buClr>
                <a:srgbClr val="000000"/>
              </a:buClr>
              <a:buSzPts val="1100"/>
              <a:buNone/>
            </a:pPr>
            <a:r>
              <a:rPr lang="en-US"/>
              <a:t>Loop through variables in order</a:t>
            </a:r>
            <a:endParaRPr/>
          </a:p>
          <a:p>
            <a:pPr marL="800100" lvl="1" indent="-330200" rtl="0">
              <a:spcBef>
                <a:spcPts val="1080"/>
              </a:spcBef>
              <a:spcAft>
                <a:spcPts val="0"/>
              </a:spcAft>
              <a:buClr>
                <a:schemeClr val="dk2"/>
              </a:buClr>
              <a:buSzPts val="1800"/>
              <a:buFont typeface="Arial"/>
              <a:buChar char="•"/>
            </a:pPr>
            <a:r>
              <a:rPr lang="en-US"/>
              <a:t>Add node to the network</a:t>
            </a:r>
            <a:endParaRPr/>
          </a:p>
          <a:p>
            <a:pPr marL="800100" lvl="1" indent="-342900" rtl="0">
              <a:spcBef>
                <a:spcPts val="1080"/>
              </a:spcBef>
              <a:spcAft>
                <a:spcPts val="0"/>
              </a:spcAft>
              <a:buClr>
                <a:schemeClr val="dk2"/>
              </a:buClr>
              <a:buSzPts val="2000"/>
              <a:buFont typeface="Arial"/>
              <a:buChar char="•"/>
            </a:pPr>
            <a:r>
              <a:rPr lang="en-US"/>
              <a:t>Determine its parents from only nodes already in the network</a:t>
            </a:r>
            <a:endParaRPr/>
          </a:p>
          <a:p>
            <a:pPr marL="800100" lvl="1" indent="-342900" rtl="0">
              <a:spcBef>
                <a:spcPts val="1080"/>
              </a:spcBef>
              <a:spcAft>
                <a:spcPts val="0"/>
              </a:spcAft>
              <a:buClr>
                <a:schemeClr val="dk2"/>
              </a:buClr>
              <a:buSzPts val="2000"/>
              <a:buFont typeface="Arial"/>
              <a:buChar char="•"/>
            </a:pPr>
            <a:r>
              <a:rPr lang="en-US"/>
              <a:t>Write down the CPT for the node given its parents</a:t>
            </a:r>
            <a:endParaRPr/>
          </a:p>
        </p:txBody>
      </p:sp>
    </p:spTree>
    <p:extLst>
      <p:ext uri="{BB962C8B-B14F-4D97-AF65-F5344CB8AC3E}">
        <p14:creationId xmlns:p14="http://schemas.microsoft.com/office/powerpoint/2010/main" val="1783228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a:xfrm>
            <a:off x="457200" y="152718"/>
            <a:ext cx="8155658" cy="1371600"/>
          </a:xfrm>
        </p:spPr>
        <p:txBody>
          <a:bodyPr anchor="ctr">
            <a:normAutofit/>
          </a:bodyPr>
          <a:lstStyle/>
          <a:p>
            <a:r>
              <a:rPr lang="en-US" dirty="0" smtClean="0">
                <a:solidFill>
                  <a:srgbClr val="345DFF"/>
                </a:solidFill>
              </a:rPr>
              <a:t>Example: Guessing a Pit </a:t>
            </a:r>
            <a:endParaRPr lang="en-US" dirty="0">
              <a:solidFill>
                <a:srgbClr val="345DFF"/>
              </a:solidFill>
            </a:endParaRPr>
          </a:p>
        </p:txBody>
      </p:sp>
      <p:sp>
        <p:nvSpPr>
          <p:cNvPr id="23556" name="Slide Number Placeholder 4"/>
          <p:cNvSpPr>
            <a:spLocks noGrp="1"/>
          </p:cNvSpPr>
          <p:nvPr>
            <p:ph type="sldNum" sz="quarter" idx="12"/>
          </p:nvPr>
        </p:nvSpPr>
        <p:spPr>
          <a:noFill/>
        </p:spPr>
        <p:txBody>
          <a:bodyPr/>
          <a:lstStyle/>
          <a:p>
            <a:fld id="{7A66E120-13D4-D349-8E8E-1198BB6A1CAE}" type="slidenum">
              <a:rPr lang="en-US" smtClean="0"/>
              <a:pPr/>
              <a:t>9</a:t>
            </a:fld>
            <a:endParaRPr lang="en-US" smtClean="0"/>
          </a:p>
        </p:txBody>
      </p:sp>
      <p:graphicFrame>
        <p:nvGraphicFramePr>
          <p:cNvPr id="23554" name="Object 2"/>
          <p:cNvGraphicFramePr>
            <a:graphicFrameLocks noChangeAspect="1"/>
          </p:cNvGraphicFramePr>
          <p:nvPr>
            <p:extLst>
              <p:ext uri="{D42A27DB-BD31-4B8C-83A1-F6EECF244321}">
                <p14:modId xmlns:p14="http://schemas.microsoft.com/office/powerpoint/2010/main" val="752738416"/>
              </p:ext>
            </p:extLst>
          </p:nvPr>
        </p:nvGraphicFramePr>
        <p:xfrm>
          <a:off x="1423205" y="1407714"/>
          <a:ext cx="3643178" cy="3656143"/>
        </p:xfrm>
        <a:graphic>
          <a:graphicData uri="http://schemas.openxmlformats.org/presentationml/2006/ole">
            <mc:AlternateContent xmlns:mc="http://schemas.openxmlformats.org/markup-compatibility/2006">
              <mc:Choice xmlns:v="urn:schemas-microsoft-com:vml" Requires="v">
                <p:oleObj spid="_x0000_s2076" name="Image" r:id="rId3" imgW="7141546" imgH="7166961" progId="">
                  <p:embed/>
                </p:oleObj>
              </mc:Choice>
              <mc:Fallback>
                <p:oleObj name="Image" r:id="rId3" imgW="7141546" imgH="716696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3205" y="1407714"/>
                        <a:ext cx="3643178" cy="3656143"/>
                      </a:xfrm>
                      <a:prstGeom prst="rect">
                        <a:avLst/>
                      </a:prstGeom>
                      <a:noFill/>
                      <a:ln>
                        <a:noFill/>
                      </a:ln>
                      <a:effectLst/>
                      <a:extLst/>
                    </p:spPr>
                  </p:pic>
                </p:oleObj>
              </mc:Fallback>
            </mc:AlternateContent>
          </a:graphicData>
        </a:graphic>
      </p:graphicFrame>
      <p:sp>
        <p:nvSpPr>
          <p:cNvPr id="23558" name="Text Box 5"/>
          <p:cNvSpPr txBox="1">
            <a:spLocks noChangeArrowheads="1"/>
          </p:cNvSpPr>
          <p:nvPr/>
        </p:nvSpPr>
        <p:spPr bwMode="auto">
          <a:xfrm>
            <a:off x="6027266" y="1603755"/>
            <a:ext cx="1652587" cy="2835275"/>
          </a:xfrm>
          <a:prstGeom prst="rect">
            <a:avLst/>
          </a:prstGeom>
          <a:noFill/>
          <a:ln w="9525">
            <a:noFill/>
            <a:miter lim="800000"/>
            <a:headEnd/>
            <a:tailEnd/>
          </a:ln>
        </p:spPr>
        <p:txBody>
          <a:bodyPr wrap="none">
            <a:prstTxWarp prst="textNoShape">
              <a:avLst/>
            </a:prstTxWarp>
            <a:spAutoFit/>
          </a:bodyPr>
          <a:lstStyle/>
          <a:p>
            <a:r>
              <a:rPr lang="en-US" sz="2000" dirty="0">
                <a:latin typeface="Tahoma" charset="0"/>
              </a:rPr>
              <a:t>A= Agent</a:t>
            </a:r>
          </a:p>
          <a:p>
            <a:r>
              <a:rPr lang="en-US" sz="2000" dirty="0">
                <a:latin typeface="Tahoma" charset="0"/>
              </a:rPr>
              <a:t>B= Breeze</a:t>
            </a:r>
          </a:p>
          <a:p>
            <a:r>
              <a:rPr lang="en-US" sz="2000" dirty="0">
                <a:latin typeface="Tahoma" charset="0"/>
              </a:rPr>
              <a:t>S= Smell</a:t>
            </a:r>
          </a:p>
          <a:p>
            <a:r>
              <a:rPr lang="en-US" sz="2000" dirty="0">
                <a:latin typeface="Tahoma" charset="0"/>
              </a:rPr>
              <a:t>P= Pit</a:t>
            </a:r>
          </a:p>
          <a:p>
            <a:r>
              <a:rPr lang="en-US" sz="2000" dirty="0">
                <a:latin typeface="Tahoma" charset="0"/>
              </a:rPr>
              <a:t>W= </a:t>
            </a:r>
            <a:r>
              <a:rPr lang="en-US" sz="2000" dirty="0" err="1">
                <a:latin typeface="Tahoma" charset="0"/>
              </a:rPr>
              <a:t>Wumpus</a:t>
            </a:r>
            <a:endParaRPr lang="en-US" sz="2000" dirty="0">
              <a:latin typeface="Tahoma" charset="0"/>
            </a:endParaRPr>
          </a:p>
          <a:p>
            <a:r>
              <a:rPr lang="en-US" sz="2000" dirty="0">
                <a:latin typeface="Tahoma" charset="0"/>
              </a:rPr>
              <a:t>OK = Safe</a:t>
            </a:r>
          </a:p>
          <a:p>
            <a:r>
              <a:rPr lang="en-US" sz="2000" dirty="0">
                <a:latin typeface="Tahoma" charset="0"/>
              </a:rPr>
              <a:t>V = Visited</a:t>
            </a:r>
          </a:p>
          <a:p>
            <a:r>
              <a:rPr lang="en-US" sz="2000" dirty="0">
                <a:latin typeface="Tahoma" charset="0"/>
              </a:rPr>
              <a:t>G = Glitter</a:t>
            </a:r>
          </a:p>
          <a:p>
            <a:endParaRPr lang="en-US" sz="2000" dirty="0">
              <a:latin typeface="Tahoma" charset="0"/>
            </a:endParaRPr>
          </a:p>
        </p:txBody>
      </p:sp>
      <p:sp>
        <p:nvSpPr>
          <p:cNvPr id="2" name="TextBox 1"/>
          <p:cNvSpPr txBox="1"/>
          <p:nvPr/>
        </p:nvSpPr>
        <p:spPr>
          <a:xfrm>
            <a:off x="2588416" y="4439030"/>
            <a:ext cx="357189" cy="461665"/>
          </a:xfrm>
          <a:prstGeom prst="rect">
            <a:avLst/>
          </a:prstGeom>
          <a:noFill/>
        </p:spPr>
        <p:txBody>
          <a:bodyPr wrap="none" rtlCol="0">
            <a:spAutoFit/>
          </a:bodyPr>
          <a:lstStyle/>
          <a:p>
            <a:r>
              <a:rPr lang="en-US" sz="2400" b="1" dirty="0" smtClean="0">
                <a:solidFill>
                  <a:srgbClr val="000000"/>
                </a:solidFill>
              </a:rPr>
              <a:t>B</a:t>
            </a:r>
            <a:endParaRPr lang="en-US" sz="2400" b="1" dirty="0">
              <a:solidFill>
                <a:srgbClr val="000000"/>
              </a:solidFill>
            </a:endParaRPr>
          </a:p>
        </p:txBody>
      </p:sp>
      <p:sp>
        <p:nvSpPr>
          <p:cNvPr id="8" name="TextBox 7"/>
          <p:cNvSpPr txBox="1"/>
          <p:nvPr/>
        </p:nvSpPr>
        <p:spPr>
          <a:xfrm>
            <a:off x="3488493" y="4439030"/>
            <a:ext cx="491090" cy="461665"/>
          </a:xfrm>
          <a:prstGeom prst="rect">
            <a:avLst/>
          </a:prstGeom>
          <a:noFill/>
        </p:spPr>
        <p:txBody>
          <a:bodyPr wrap="none" rtlCol="0">
            <a:spAutoFit/>
          </a:bodyPr>
          <a:lstStyle/>
          <a:p>
            <a:r>
              <a:rPr lang="en-US" sz="2400" b="1" dirty="0" smtClean="0">
                <a:solidFill>
                  <a:srgbClr val="000000"/>
                </a:solidFill>
              </a:rPr>
              <a:t>P?</a:t>
            </a:r>
            <a:endParaRPr lang="en-US" sz="2400" b="1" dirty="0">
              <a:solidFill>
                <a:srgbClr val="000000"/>
              </a:solidFill>
            </a:endParaRPr>
          </a:p>
        </p:txBody>
      </p:sp>
      <p:sp>
        <p:nvSpPr>
          <p:cNvPr id="3" name="TextBox 2"/>
          <p:cNvSpPr txBox="1"/>
          <p:nvPr/>
        </p:nvSpPr>
        <p:spPr>
          <a:xfrm>
            <a:off x="5652536" y="4254364"/>
            <a:ext cx="2179315" cy="369332"/>
          </a:xfrm>
          <a:prstGeom prst="rect">
            <a:avLst/>
          </a:prstGeom>
          <a:noFill/>
        </p:spPr>
        <p:txBody>
          <a:bodyPr wrap="none" rtlCol="0">
            <a:spAutoFit/>
          </a:bodyPr>
          <a:lstStyle/>
          <a:p>
            <a:r>
              <a:rPr lang="en-US" dirty="0" smtClean="0">
                <a:solidFill>
                  <a:srgbClr val="000000"/>
                </a:solidFill>
              </a:rPr>
              <a:t>Which one has a PIT?</a:t>
            </a:r>
            <a:endParaRPr lang="en-US" dirty="0">
              <a:solidFill>
                <a:srgbClr val="000000"/>
              </a:solidFill>
            </a:endParaRPr>
          </a:p>
        </p:txBody>
      </p:sp>
      <p:sp>
        <p:nvSpPr>
          <p:cNvPr id="10" name="Content Placeholder 2"/>
          <p:cNvSpPr txBox="1">
            <a:spLocks/>
          </p:cNvSpPr>
          <p:nvPr/>
        </p:nvSpPr>
        <p:spPr>
          <a:xfrm>
            <a:off x="457200" y="5104132"/>
            <a:ext cx="8521142" cy="1265682"/>
          </a:xfrm>
          <a:prstGeom prst="rect">
            <a:avLst/>
          </a:prstGeom>
        </p:spPr>
        <p:txBody>
          <a:bodyPr>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Logic can only guess randomly which of [1,3],[2,2],[3,1] has a pit</a:t>
            </a:r>
          </a:p>
          <a:p>
            <a:r>
              <a:rPr lang="en-US" sz="2400" dirty="0" smtClean="0"/>
              <a:t>Using probability you can calculate which one is more likely have a pit than others</a:t>
            </a:r>
            <a:endParaRPr lang="en-US" sz="2400" dirty="0"/>
          </a:p>
        </p:txBody>
      </p:sp>
    </p:spTree>
    <p:extLst>
      <p:ext uri="{BB962C8B-B14F-4D97-AF65-F5344CB8AC3E}">
        <p14:creationId xmlns:p14="http://schemas.microsoft.com/office/powerpoint/2010/main" val="3372110739"/>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118"/>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Alarm Network</a:t>
            </a:r>
            <a:endParaRPr sz="3000" b="0" i="0" u="none" strike="noStrike" cap="none">
              <a:solidFill>
                <a:schemeClr val="dk2"/>
              </a:solidFill>
              <a:latin typeface="Arial Black"/>
              <a:ea typeface="Arial Black"/>
              <a:cs typeface="Arial Black"/>
              <a:sym typeface="Arial Black"/>
            </a:endParaRPr>
          </a:p>
        </p:txBody>
      </p:sp>
      <p:sp>
        <p:nvSpPr>
          <p:cNvPr id="1189" name="Google Shape;1189;p118"/>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90</a:t>
            </a:fld>
            <a:endParaRPr sz="2400" b="1">
              <a:solidFill>
                <a:schemeClr val="dk2"/>
              </a:solidFill>
              <a:latin typeface="Arial"/>
              <a:ea typeface="Arial"/>
              <a:cs typeface="Arial"/>
              <a:sym typeface="Arial"/>
            </a:endParaRPr>
          </a:p>
        </p:txBody>
      </p:sp>
      <p:sp>
        <p:nvSpPr>
          <p:cNvPr id="1190" name="Google Shape;1190;p118"/>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600"/>
              </a:spcAft>
              <a:buNone/>
            </a:pPr>
            <a:r>
              <a:rPr lang="en-US" b="0"/>
              <a:t>{Burglary, Earthquake, Alarm, JohnCalls, MaryCalls}</a:t>
            </a:r>
            <a:endParaRPr b="0"/>
          </a:p>
        </p:txBody>
      </p:sp>
    </p:spTree>
    <p:extLst>
      <p:ext uri="{BB962C8B-B14F-4D97-AF65-F5344CB8AC3E}">
        <p14:creationId xmlns:p14="http://schemas.microsoft.com/office/powerpoint/2010/main" val="38822134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194"/>
        <p:cNvGrpSpPr/>
        <p:nvPr/>
      </p:nvGrpSpPr>
      <p:grpSpPr>
        <a:xfrm>
          <a:off x="0" y="0"/>
          <a:ext cx="0" cy="0"/>
          <a:chOff x="0" y="0"/>
          <a:chExt cx="0" cy="0"/>
        </a:xfrm>
      </p:grpSpPr>
      <p:sp>
        <p:nvSpPr>
          <p:cNvPr id="1195" name="Google Shape;1195;p119"/>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Alarm Network</a:t>
            </a:r>
            <a:endParaRPr sz="3000" b="0" i="0" u="none" strike="noStrike" cap="none">
              <a:solidFill>
                <a:schemeClr val="dk2"/>
              </a:solidFill>
              <a:latin typeface="Arial Black"/>
              <a:ea typeface="Arial Black"/>
              <a:cs typeface="Arial Black"/>
              <a:sym typeface="Arial Black"/>
            </a:endParaRPr>
          </a:p>
        </p:txBody>
      </p:sp>
      <p:sp>
        <p:nvSpPr>
          <p:cNvPr id="1196" name="Google Shape;1196;p119"/>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91</a:t>
            </a:fld>
            <a:endParaRPr sz="2400" b="1">
              <a:solidFill>
                <a:schemeClr val="dk2"/>
              </a:solidFill>
              <a:latin typeface="Arial"/>
              <a:ea typeface="Arial"/>
              <a:cs typeface="Arial"/>
              <a:sym typeface="Arial"/>
            </a:endParaRPr>
          </a:p>
        </p:txBody>
      </p:sp>
      <p:sp>
        <p:nvSpPr>
          <p:cNvPr id="1197" name="Google Shape;1197;p119"/>
          <p:cNvSpPr/>
          <p:nvPr/>
        </p:nvSpPr>
        <p:spPr>
          <a:xfrm>
            <a:off x="20044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198" name="Google Shape;1198;p119"/>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600"/>
              </a:spcAft>
              <a:buNone/>
            </a:pPr>
            <a:r>
              <a:rPr lang="en-US" b="0"/>
              <a:t>{</a:t>
            </a:r>
            <a:r>
              <a:rPr lang="en-US" b="0">
                <a:solidFill>
                  <a:schemeClr val="dk2"/>
                </a:solidFill>
              </a:rPr>
              <a:t>Burglary</a:t>
            </a:r>
            <a:r>
              <a:rPr lang="en-US" b="0"/>
              <a:t>, Earthquake, Alarm, JohnCalls, MaryCalls}</a:t>
            </a:r>
            <a:endParaRPr b="0"/>
          </a:p>
        </p:txBody>
      </p:sp>
    </p:spTree>
    <p:extLst>
      <p:ext uri="{BB962C8B-B14F-4D97-AF65-F5344CB8AC3E}">
        <p14:creationId xmlns:p14="http://schemas.microsoft.com/office/powerpoint/2010/main" val="24154139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sp>
        <p:nvSpPr>
          <p:cNvPr id="1203" name="Google Shape;1203;p120"/>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Alarm Network</a:t>
            </a:r>
            <a:endParaRPr sz="3000" b="0" i="0" u="none" strike="noStrike" cap="none">
              <a:solidFill>
                <a:schemeClr val="dk2"/>
              </a:solidFill>
              <a:latin typeface="Arial Black"/>
              <a:ea typeface="Arial Black"/>
              <a:cs typeface="Arial Black"/>
              <a:sym typeface="Arial Black"/>
            </a:endParaRPr>
          </a:p>
        </p:txBody>
      </p:sp>
      <p:sp>
        <p:nvSpPr>
          <p:cNvPr id="1204" name="Google Shape;1204;p120"/>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92</a:t>
            </a:fld>
            <a:endParaRPr sz="2400" b="1">
              <a:solidFill>
                <a:schemeClr val="dk2"/>
              </a:solidFill>
              <a:latin typeface="Arial"/>
              <a:ea typeface="Arial"/>
              <a:cs typeface="Arial"/>
              <a:sym typeface="Arial"/>
            </a:endParaRPr>
          </a:p>
        </p:txBody>
      </p:sp>
      <p:sp>
        <p:nvSpPr>
          <p:cNvPr id="1205" name="Google Shape;1205;p120"/>
          <p:cNvSpPr/>
          <p:nvPr/>
        </p:nvSpPr>
        <p:spPr>
          <a:xfrm>
            <a:off x="20044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206" name="Google Shape;1206;p120"/>
          <p:cNvSpPr/>
          <p:nvPr/>
        </p:nvSpPr>
        <p:spPr>
          <a:xfrm>
            <a:off x="57088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sp>
        <p:nvSpPr>
          <p:cNvPr id="1207" name="Google Shape;1207;p120"/>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600"/>
              </a:spcAft>
              <a:buNone/>
            </a:pPr>
            <a:r>
              <a:rPr lang="en-US" b="0"/>
              <a:t>{Burglary, </a:t>
            </a:r>
            <a:r>
              <a:rPr lang="en-US" b="0">
                <a:solidFill>
                  <a:schemeClr val="dk2"/>
                </a:solidFill>
              </a:rPr>
              <a:t>Earthquake</a:t>
            </a:r>
            <a:r>
              <a:rPr lang="en-US" b="0"/>
              <a:t>, Alarm, JohnCalls, MaryCalls}</a:t>
            </a:r>
            <a:endParaRPr b="0"/>
          </a:p>
        </p:txBody>
      </p:sp>
    </p:spTree>
    <p:extLst>
      <p:ext uri="{BB962C8B-B14F-4D97-AF65-F5344CB8AC3E}">
        <p14:creationId xmlns:p14="http://schemas.microsoft.com/office/powerpoint/2010/main" val="180750075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121"/>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Alarm Network</a:t>
            </a:r>
            <a:endParaRPr sz="3000" b="0" i="0" u="none" strike="noStrike" cap="none">
              <a:solidFill>
                <a:schemeClr val="dk2"/>
              </a:solidFill>
              <a:latin typeface="Arial Black"/>
              <a:ea typeface="Arial Black"/>
              <a:cs typeface="Arial Black"/>
              <a:sym typeface="Arial Black"/>
            </a:endParaRPr>
          </a:p>
        </p:txBody>
      </p:sp>
      <p:sp>
        <p:nvSpPr>
          <p:cNvPr id="1213" name="Google Shape;1213;p121"/>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93</a:t>
            </a:fld>
            <a:endParaRPr sz="2400" b="1">
              <a:solidFill>
                <a:schemeClr val="dk2"/>
              </a:solidFill>
              <a:latin typeface="Arial"/>
              <a:ea typeface="Arial"/>
              <a:cs typeface="Arial"/>
              <a:sym typeface="Arial"/>
            </a:endParaRPr>
          </a:p>
        </p:txBody>
      </p:sp>
      <p:sp>
        <p:nvSpPr>
          <p:cNvPr id="1214" name="Google Shape;1214;p121"/>
          <p:cNvSpPr/>
          <p:nvPr/>
        </p:nvSpPr>
        <p:spPr>
          <a:xfrm>
            <a:off x="20044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215" name="Google Shape;1215;p121"/>
          <p:cNvSpPr/>
          <p:nvPr/>
        </p:nvSpPr>
        <p:spPr>
          <a:xfrm>
            <a:off x="3856600" y="36634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216" name="Google Shape;1216;p121"/>
          <p:cNvSpPr/>
          <p:nvPr/>
        </p:nvSpPr>
        <p:spPr>
          <a:xfrm>
            <a:off x="57088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sp>
        <p:nvSpPr>
          <p:cNvPr id="1217" name="Google Shape;1217;p121"/>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600"/>
              </a:spcAft>
              <a:buNone/>
            </a:pPr>
            <a:r>
              <a:rPr lang="en-US" b="0"/>
              <a:t>{Burglary, Earthquake, </a:t>
            </a:r>
            <a:r>
              <a:rPr lang="en-US" b="0">
                <a:solidFill>
                  <a:schemeClr val="dk2"/>
                </a:solidFill>
              </a:rPr>
              <a:t>Alarm</a:t>
            </a:r>
            <a:r>
              <a:rPr lang="en-US" b="0"/>
              <a:t>, JohnCalls, MaryCalls}</a:t>
            </a:r>
            <a:endParaRPr b="0"/>
          </a:p>
        </p:txBody>
      </p:sp>
    </p:spTree>
    <p:extLst>
      <p:ext uri="{BB962C8B-B14F-4D97-AF65-F5344CB8AC3E}">
        <p14:creationId xmlns:p14="http://schemas.microsoft.com/office/powerpoint/2010/main" val="272229066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221"/>
        <p:cNvGrpSpPr/>
        <p:nvPr/>
      </p:nvGrpSpPr>
      <p:grpSpPr>
        <a:xfrm>
          <a:off x="0" y="0"/>
          <a:ext cx="0" cy="0"/>
          <a:chOff x="0" y="0"/>
          <a:chExt cx="0" cy="0"/>
        </a:xfrm>
      </p:grpSpPr>
      <p:sp>
        <p:nvSpPr>
          <p:cNvPr id="1222" name="Google Shape;1222;p122"/>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Alarm Network</a:t>
            </a:r>
            <a:endParaRPr sz="3000" b="0" i="0" u="none" strike="noStrike" cap="none">
              <a:solidFill>
                <a:schemeClr val="dk2"/>
              </a:solidFill>
              <a:latin typeface="Arial Black"/>
              <a:ea typeface="Arial Black"/>
              <a:cs typeface="Arial Black"/>
              <a:sym typeface="Arial Black"/>
            </a:endParaRPr>
          </a:p>
        </p:txBody>
      </p:sp>
      <p:sp>
        <p:nvSpPr>
          <p:cNvPr id="1223" name="Google Shape;1223;p122"/>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94</a:t>
            </a:fld>
            <a:endParaRPr sz="2400" b="1">
              <a:solidFill>
                <a:schemeClr val="dk2"/>
              </a:solidFill>
              <a:latin typeface="Arial"/>
              <a:ea typeface="Arial"/>
              <a:cs typeface="Arial"/>
              <a:sym typeface="Arial"/>
            </a:endParaRPr>
          </a:p>
        </p:txBody>
      </p:sp>
      <p:sp>
        <p:nvSpPr>
          <p:cNvPr id="1224" name="Google Shape;1224;p122"/>
          <p:cNvSpPr/>
          <p:nvPr/>
        </p:nvSpPr>
        <p:spPr>
          <a:xfrm>
            <a:off x="20044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225" name="Google Shape;1225;p122"/>
          <p:cNvSpPr/>
          <p:nvPr/>
        </p:nvSpPr>
        <p:spPr>
          <a:xfrm>
            <a:off x="3856600" y="36634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226" name="Google Shape;1226;p122"/>
          <p:cNvSpPr/>
          <p:nvPr/>
        </p:nvSpPr>
        <p:spPr>
          <a:xfrm>
            <a:off x="57088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227" name="Google Shape;1227;p122"/>
          <p:cNvCxnSpPr>
            <a:stCxn id="1224" idx="5"/>
            <a:endCxn id="1225"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228" name="Google Shape;1228;p122"/>
          <p:cNvCxnSpPr>
            <a:stCxn id="1226" idx="4"/>
            <a:endCxn id="1225"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sp>
        <p:nvSpPr>
          <p:cNvPr id="1229" name="Google Shape;1229;p122"/>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600"/>
              </a:spcAft>
              <a:buNone/>
            </a:pPr>
            <a:r>
              <a:rPr lang="en-US" b="0"/>
              <a:t>{Burglary, Earthquake, </a:t>
            </a:r>
            <a:r>
              <a:rPr lang="en-US" b="0">
                <a:solidFill>
                  <a:schemeClr val="dk2"/>
                </a:solidFill>
              </a:rPr>
              <a:t>Alarm</a:t>
            </a:r>
            <a:r>
              <a:rPr lang="en-US" b="0"/>
              <a:t>, JohnCalls, MaryCalls}</a:t>
            </a:r>
            <a:endParaRPr b="0"/>
          </a:p>
        </p:txBody>
      </p:sp>
    </p:spTree>
    <p:extLst>
      <p:ext uri="{BB962C8B-B14F-4D97-AF65-F5344CB8AC3E}">
        <p14:creationId xmlns:p14="http://schemas.microsoft.com/office/powerpoint/2010/main" val="134693931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233"/>
        <p:cNvGrpSpPr/>
        <p:nvPr/>
      </p:nvGrpSpPr>
      <p:grpSpPr>
        <a:xfrm>
          <a:off x="0" y="0"/>
          <a:ext cx="0" cy="0"/>
          <a:chOff x="0" y="0"/>
          <a:chExt cx="0" cy="0"/>
        </a:xfrm>
      </p:grpSpPr>
      <p:sp>
        <p:nvSpPr>
          <p:cNvPr id="1234" name="Google Shape;1234;p123"/>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Alarm Network</a:t>
            </a:r>
            <a:endParaRPr sz="3000" b="0" i="0" u="none" strike="noStrike" cap="none">
              <a:solidFill>
                <a:schemeClr val="dk2"/>
              </a:solidFill>
              <a:latin typeface="Arial Black"/>
              <a:ea typeface="Arial Black"/>
              <a:cs typeface="Arial Black"/>
              <a:sym typeface="Arial Black"/>
            </a:endParaRPr>
          </a:p>
        </p:txBody>
      </p:sp>
      <p:sp>
        <p:nvSpPr>
          <p:cNvPr id="1235" name="Google Shape;1235;p123"/>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95</a:t>
            </a:fld>
            <a:endParaRPr sz="2400" b="1">
              <a:solidFill>
                <a:schemeClr val="dk2"/>
              </a:solidFill>
              <a:latin typeface="Arial"/>
              <a:ea typeface="Arial"/>
              <a:cs typeface="Arial"/>
              <a:sym typeface="Arial"/>
            </a:endParaRPr>
          </a:p>
        </p:txBody>
      </p:sp>
      <p:sp>
        <p:nvSpPr>
          <p:cNvPr id="1236" name="Google Shape;1236;p123"/>
          <p:cNvSpPr/>
          <p:nvPr/>
        </p:nvSpPr>
        <p:spPr>
          <a:xfrm>
            <a:off x="20044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237" name="Google Shape;1237;p123"/>
          <p:cNvSpPr/>
          <p:nvPr/>
        </p:nvSpPr>
        <p:spPr>
          <a:xfrm>
            <a:off x="3856600" y="36634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238" name="Google Shape;1238;p123"/>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239" name="Google Shape;1239;p123"/>
          <p:cNvSpPr/>
          <p:nvPr/>
        </p:nvSpPr>
        <p:spPr>
          <a:xfrm>
            <a:off x="57088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240" name="Google Shape;1240;p123"/>
          <p:cNvCxnSpPr>
            <a:stCxn id="1236" idx="5"/>
            <a:endCxn id="1237"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241" name="Google Shape;1241;p123"/>
          <p:cNvCxnSpPr>
            <a:stCxn id="1239" idx="4"/>
            <a:endCxn id="1237"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sp>
        <p:nvSpPr>
          <p:cNvPr id="1242" name="Google Shape;1242;p123"/>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600"/>
              </a:spcAft>
              <a:buNone/>
            </a:pPr>
            <a:r>
              <a:rPr lang="en-US" b="0"/>
              <a:t>{Burglary, Earthquake, Alarm, </a:t>
            </a:r>
            <a:r>
              <a:rPr lang="en-US" b="0">
                <a:solidFill>
                  <a:schemeClr val="dk2"/>
                </a:solidFill>
              </a:rPr>
              <a:t>JohnCalls</a:t>
            </a:r>
            <a:r>
              <a:rPr lang="en-US" b="0"/>
              <a:t>, MaryCalls}</a:t>
            </a:r>
            <a:endParaRPr b="0"/>
          </a:p>
        </p:txBody>
      </p:sp>
    </p:spTree>
    <p:extLst>
      <p:ext uri="{BB962C8B-B14F-4D97-AF65-F5344CB8AC3E}">
        <p14:creationId xmlns:p14="http://schemas.microsoft.com/office/powerpoint/2010/main" val="316765999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246"/>
        <p:cNvGrpSpPr/>
        <p:nvPr/>
      </p:nvGrpSpPr>
      <p:grpSpPr>
        <a:xfrm>
          <a:off x="0" y="0"/>
          <a:ext cx="0" cy="0"/>
          <a:chOff x="0" y="0"/>
          <a:chExt cx="0" cy="0"/>
        </a:xfrm>
      </p:grpSpPr>
      <p:sp>
        <p:nvSpPr>
          <p:cNvPr id="1247" name="Google Shape;1247;p124"/>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Alarm Network</a:t>
            </a:r>
            <a:endParaRPr sz="3000" b="0" i="0" u="none" strike="noStrike" cap="none">
              <a:solidFill>
                <a:schemeClr val="dk2"/>
              </a:solidFill>
              <a:latin typeface="Arial Black"/>
              <a:ea typeface="Arial Black"/>
              <a:cs typeface="Arial Black"/>
              <a:sym typeface="Arial Black"/>
            </a:endParaRPr>
          </a:p>
        </p:txBody>
      </p:sp>
      <p:sp>
        <p:nvSpPr>
          <p:cNvPr id="1248" name="Google Shape;1248;p124"/>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96</a:t>
            </a:fld>
            <a:endParaRPr sz="2400" b="1">
              <a:solidFill>
                <a:schemeClr val="dk2"/>
              </a:solidFill>
              <a:latin typeface="Arial"/>
              <a:ea typeface="Arial"/>
              <a:cs typeface="Arial"/>
              <a:sym typeface="Arial"/>
            </a:endParaRPr>
          </a:p>
        </p:txBody>
      </p:sp>
      <p:sp>
        <p:nvSpPr>
          <p:cNvPr id="1249" name="Google Shape;1249;p124"/>
          <p:cNvSpPr/>
          <p:nvPr/>
        </p:nvSpPr>
        <p:spPr>
          <a:xfrm>
            <a:off x="20044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250" name="Google Shape;1250;p124"/>
          <p:cNvSpPr/>
          <p:nvPr/>
        </p:nvSpPr>
        <p:spPr>
          <a:xfrm>
            <a:off x="3856600" y="36634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251" name="Google Shape;1251;p124"/>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cxnSp>
        <p:nvCxnSpPr>
          <p:cNvPr id="1252" name="Google Shape;1252;p124"/>
          <p:cNvCxnSpPr>
            <a:stCxn id="1250" idx="3"/>
            <a:endCxn id="1251"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253" name="Google Shape;1253;p124"/>
          <p:cNvSpPr/>
          <p:nvPr/>
        </p:nvSpPr>
        <p:spPr>
          <a:xfrm>
            <a:off x="57088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254" name="Google Shape;1254;p124"/>
          <p:cNvCxnSpPr>
            <a:stCxn id="1249" idx="5"/>
            <a:endCxn id="1250"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255" name="Google Shape;1255;p124"/>
          <p:cNvCxnSpPr>
            <a:stCxn id="1253" idx="4"/>
            <a:endCxn id="1250"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sp>
        <p:nvSpPr>
          <p:cNvPr id="1256" name="Google Shape;1256;p124"/>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600"/>
              </a:spcAft>
              <a:buNone/>
            </a:pPr>
            <a:r>
              <a:rPr lang="en-US" b="0"/>
              <a:t>{Burglary, Earthquake, Alarm, </a:t>
            </a:r>
            <a:r>
              <a:rPr lang="en-US" b="0">
                <a:solidFill>
                  <a:schemeClr val="dk2"/>
                </a:solidFill>
              </a:rPr>
              <a:t>JohnCalls</a:t>
            </a:r>
            <a:r>
              <a:rPr lang="en-US" b="0"/>
              <a:t>, MaryCalls}</a:t>
            </a:r>
            <a:endParaRPr b="0"/>
          </a:p>
        </p:txBody>
      </p:sp>
    </p:spTree>
    <p:extLst>
      <p:ext uri="{BB962C8B-B14F-4D97-AF65-F5344CB8AC3E}">
        <p14:creationId xmlns:p14="http://schemas.microsoft.com/office/powerpoint/2010/main" val="12850274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sp>
        <p:nvSpPr>
          <p:cNvPr id="1261" name="Google Shape;1261;p125"/>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Alarm Network</a:t>
            </a:r>
            <a:endParaRPr sz="3000" b="0" i="0" u="none" strike="noStrike" cap="none">
              <a:solidFill>
                <a:schemeClr val="dk2"/>
              </a:solidFill>
              <a:latin typeface="Arial Black"/>
              <a:ea typeface="Arial Black"/>
              <a:cs typeface="Arial Black"/>
              <a:sym typeface="Arial Black"/>
            </a:endParaRPr>
          </a:p>
        </p:txBody>
      </p:sp>
      <p:sp>
        <p:nvSpPr>
          <p:cNvPr id="1262" name="Google Shape;1262;p125"/>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97</a:t>
            </a:fld>
            <a:endParaRPr sz="2400" b="1">
              <a:solidFill>
                <a:schemeClr val="dk2"/>
              </a:solidFill>
              <a:latin typeface="Arial"/>
              <a:ea typeface="Arial"/>
              <a:cs typeface="Arial"/>
              <a:sym typeface="Arial"/>
            </a:endParaRPr>
          </a:p>
        </p:txBody>
      </p:sp>
      <p:sp>
        <p:nvSpPr>
          <p:cNvPr id="1263" name="Google Shape;1263;p125"/>
          <p:cNvSpPr/>
          <p:nvPr/>
        </p:nvSpPr>
        <p:spPr>
          <a:xfrm>
            <a:off x="20044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264" name="Google Shape;1264;p125"/>
          <p:cNvSpPr/>
          <p:nvPr/>
        </p:nvSpPr>
        <p:spPr>
          <a:xfrm>
            <a:off x="3856600" y="36634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265" name="Google Shape;1265;p125"/>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266" name="Google Shape;1266;p125"/>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267" name="Google Shape;1267;p125"/>
          <p:cNvCxnSpPr>
            <a:stCxn id="1264" idx="3"/>
            <a:endCxn id="1265"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268" name="Google Shape;1268;p125"/>
          <p:cNvSpPr/>
          <p:nvPr/>
        </p:nvSpPr>
        <p:spPr>
          <a:xfrm>
            <a:off x="57088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269" name="Google Shape;1269;p125"/>
          <p:cNvCxnSpPr>
            <a:stCxn id="1263" idx="5"/>
            <a:endCxn id="1264"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270" name="Google Shape;1270;p125"/>
          <p:cNvCxnSpPr>
            <a:stCxn id="1268" idx="4"/>
            <a:endCxn id="1264"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sp>
        <p:nvSpPr>
          <p:cNvPr id="1271" name="Google Shape;1271;p125"/>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600"/>
              </a:spcAft>
              <a:buNone/>
            </a:pPr>
            <a:r>
              <a:rPr lang="en-US" b="0"/>
              <a:t>{Burglary, Earthquake, Alarm, JohnCalls, </a:t>
            </a:r>
            <a:r>
              <a:rPr lang="en-US" b="0">
                <a:solidFill>
                  <a:schemeClr val="dk2"/>
                </a:solidFill>
              </a:rPr>
              <a:t>MaryCalls</a:t>
            </a:r>
            <a:r>
              <a:rPr lang="en-US" b="0"/>
              <a:t>}</a:t>
            </a:r>
            <a:endParaRPr b="0"/>
          </a:p>
        </p:txBody>
      </p:sp>
    </p:spTree>
    <p:extLst>
      <p:ext uri="{BB962C8B-B14F-4D97-AF65-F5344CB8AC3E}">
        <p14:creationId xmlns:p14="http://schemas.microsoft.com/office/powerpoint/2010/main" val="357205597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126"/>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Alarm Network</a:t>
            </a:r>
            <a:endParaRPr sz="3000" b="0" i="0" u="none" strike="noStrike" cap="none">
              <a:solidFill>
                <a:schemeClr val="dk2"/>
              </a:solidFill>
              <a:latin typeface="Arial Black"/>
              <a:ea typeface="Arial Black"/>
              <a:cs typeface="Arial Black"/>
              <a:sym typeface="Arial Black"/>
            </a:endParaRPr>
          </a:p>
        </p:txBody>
      </p:sp>
      <p:sp>
        <p:nvSpPr>
          <p:cNvPr id="1277" name="Google Shape;1277;p126"/>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98</a:t>
            </a:fld>
            <a:endParaRPr sz="2400" b="1">
              <a:solidFill>
                <a:schemeClr val="dk2"/>
              </a:solidFill>
              <a:latin typeface="Arial"/>
              <a:ea typeface="Arial"/>
              <a:cs typeface="Arial"/>
              <a:sym typeface="Arial"/>
            </a:endParaRPr>
          </a:p>
        </p:txBody>
      </p:sp>
      <p:sp>
        <p:nvSpPr>
          <p:cNvPr id="1278" name="Google Shape;1278;p126"/>
          <p:cNvSpPr/>
          <p:nvPr/>
        </p:nvSpPr>
        <p:spPr>
          <a:xfrm>
            <a:off x="20044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279" name="Google Shape;1279;p126"/>
          <p:cNvSpPr/>
          <p:nvPr/>
        </p:nvSpPr>
        <p:spPr>
          <a:xfrm>
            <a:off x="3856600" y="36634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280" name="Google Shape;1280;p126"/>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281" name="Google Shape;1281;p126"/>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282" name="Google Shape;1282;p126"/>
          <p:cNvCxnSpPr>
            <a:stCxn id="1279" idx="3"/>
            <a:endCxn id="1280"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283" name="Google Shape;1283;p126"/>
          <p:cNvCxnSpPr>
            <a:stCxn id="1279" idx="5"/>
            <a:endCxn id="1281"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284" name="Google Shape;1284;p126"/>
          <p:cNvSpPr/>
          <p:nvPr/>
        </p:nvSpPr>
        <p:spPr>
          <a:xfrm>
            <a:off x="57088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285" name="Google Shape;1285;p126"/>
          <p:cNvCxnSpPr>
            <a:stCxn id="1278" idx="5"/>
            <a:endCxn id="1279"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286" name="Google Shape;1286;p126"/>
          <p:cNvCxnSpPr>
            <a:stCxn id="1284" idx="4"/>
            <a:endCxn id="1279"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sp>
        <p:nvSpPr>
          <p:cNvPr id="1287" name="Google Shape;1287;p126"/>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600"/>
              </a:spcAft>
              <a:buNone/>
            </a:pPr>
            <a:r>
              <a:rPr lang="en-US" b="0"/>
              <a:t>{Burglary, Earthquake, Alarm, JohnCalls, </a:t>
            </a:r>
            <a:r>
              <a:rPr lang="en-US" b="0">
                <a:solidFill>
                  <a:schemeClr val="dk2"/>
                </a:solidFill>
              </a:rPr>
              <a:t>MaryCalls</a:t>
            </a:r>
            <a:r>
              <a:rPr lang="en-US" b="0"/>
              <a:t>}</a:t>
            </a:r>
            <a:endParaRPr b="0"/>
          </a:p>
        </p:txBody>
      </p:sp>
    </p:spTree>
    <p:extLst>
      <p:ext uri="{BB962C8B-B14F-4D97-AF65-F5344CB8AC3E}">
        <p14:creationId xmlns:p14="http://schemas.microsoft.com/office/powerpoint/2010/main" val="105436357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291"/>
        <p:cNvGrpSpPr/>
        <p:nvPr/>
      </p:nvGrpSpPr>
      <p:grpSpPr>
        <a:xfrm>
          <a:off x="0" y="0"/>
          <a:ext cx="0" cy="0"/>
          <a:chOff x="0" y="0"/>
          <a:chExt cx="0" cy="0"/>
        </a:xfrm>
      </p:grpSpPr>
      <p:sp>
        <p:nvSpPr>
          <p:cNvPr id="1292" name="Google Shape;1292;p127"/>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Alarm Network</a:t>
            </a:r>
            <a:endParaRPr sz="3000" b="0" i="0" u="none" strike="noStrike" cap="none">
              <a:solidFill>
                <a:schemeClr val="dk2"/>
              </a:solidFill>
              <a:latin typeface="Arial Black"/>
              <a:ea typeface="Arial Black"/>
              <a:cs typeface="Arial Black"/>
              <a:sym typeface="Arial Black"/>
            </a:endParaRPr>
          </a:p>
        </p:txBody>
      </p:sp>
      <p:sp>
        <p:nvSpPr>
          <p:cNvPr id="1293" name="Google Shape;1293;p127"/>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99</a:t>
            </a:fld>
            <a:endParaRPr sz="2400" b="1">
              <a:solidFill>
                <a:schemeClr val="dk2"/>
              </a:solidFill>
              <a:latin typeface="Arial"/>
              <a:ea typeface="Arial"/>
              <a:cs typeface="Arial"/>
              <a:sym typeface="Arial"/>
            </a:endParaRPr>
          </a:p>
        </p:txBody>
      </p:sp>
      <p:sp>
        <p:nvSpPr>
          <p:cNvPr id="1294" name="Google Shape;1294;p127"/>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600"/>
              </a:spcAft>
              <a:buNone/>
            </a:pPr>
            <a:r>
              <a:rPr lang="en-US" b="0"/>
              <a:t>{MaryCalls, JohnCalls, Alarm, Earthquake, Burglary}</a:t>
            </a:r>
            <a:endParaRPr b="0"/>
          </a:p>
        </p:txBody>
      </p:sp>
    </p:spTree>
    <p:extLst>
      <p:ext uri="{BB962C8B-B14F-4D97-AF65-F5344CB8AC3E}">
        <p14:creationId xmlns:p14="http://schemas.microsoft.com/office/powerpoint/2010/main" val="2714574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I Spring 2015">
  <a:themeElements>
    <a:clrScheme name="Custom 5">
      <a:dk1>
        <a:srgbClr val="000000"/>
      </a:dk1>
      <a:lt1>
        <a:srgbClr val="FFFFFF"/>
      </a:lt1>
      <a:dk2>
        <a:srgbClr val="D1282E"/>
      </a:dk2>
      <a:lt2>
        <a:srgbClr val="C80F1F"/>
      </a:lt2>
      <a:accent1>
        <a:srgbClr val="BC1422"/>
      </a:accent1>
      <a:accent2>
        <a:srgbClr val="0023AB"/>
      </a:accent2>
      <a:accent3>
        <a:srgbClr val="526DB0"/>
      </a:accent3>
      <a:accent4>
        <a:srgbClr val="989AAC"/>
      </a:accent4>
      <a:accent5>
        <a:srgbClr val="DC5924"/>
      </a:accent5>
      <a:accent6>
        <a:srgbClr val="B4B392"/>
      </a:accent6>
      <a:hlink>
        <a:srgbClr val="0023AB"/>
      </a:hlink>
      <a:folHlink>
        <a:srgbClr val="08BB2E"/>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1_AI Spring 2015">
  <a:themeElements>
    <a:clrScheme name="Custom 3">
      <a:dk1>
        <a:srgbClr val="000000"/>
      </a:dk1>
      <a:lt1>
        <a:srgbClr val="FFFFFF"/>
      </a:lt1>
      <a:dk2>
        <a:srgbClr val="D1282E"/>
      </a:dk2>
      <a:lt2>
        <a:srgbClr val="C8C8B1"/>
      </a:lt2>
      <a:accent1>
        <a:srgbClr val="7A7A7A"/>
      </a:accent1>
      <a:accent2>
        <a:srgbClr val="0023AB"/>
      </a:accent2>
      <a:accent3>
        <a:srgbClr val="526DB0"/>
      </a:accent3>
      <a:accent4>
        <a:srgbClr val="989AAC"/>
      </a:accent4>
      <a:accent5>
        <a:srgbClr val="DC5924"/>
      </a:accent5>
      <a:accent6>
        <a:srgbClr val="B4B392"/>
      </a:accent6>
      <a:hlink>
        <a:srgbClr val="0023AB"/>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AI Spring 2015.thmx</Template>
  <TotalTime>1116</TotalTime>
  <Words>10073</Words>
  <Application>Microsoft Macintosh PowerPoint</Application>
  <PresentationFormat>On-screen Show (4:3)</PresentationFormat>
  <Paragraphs>1908</Paragraphs>
  <Slides>142</Slides>
  <Notes>107</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142</vt:i4>
      </vt:variant>
    </vt:vector>
  </HeadingPairs>
  <TitlesOfParts>
    <vt:vector size="145" baseType="lpstr">
      <vt:lpstr>AI Spring 2015</vt:lpstr>
      <vt:lpstr>1_AI Spring 2015</vt:lpstr>
      <vt:lpstr>Image</vt:lpstr>
      <vt:lpstr>CSCI 561 Foundations of Artificial Intelligence Lecture 18-19: Quantifying Uncertainty (Chapter 13-14)</vt:lpstr>
      <vt:lpstr>Uncertainty Coping with What You Don’t Grasp</vt:lpstr>
      <vt:lpstr>Example When to Leave for Airport?</vt:lpstr>
      <vt:lpstr>Logic and Uncertainty</vt:lpstr>
      <vt:lpstr>Airport Example (Cont.)</vt:lpstr>
      <vt:lpstr>Probability (extra slide)</vt:lpstr>
      <vt:lpstr>Probability</vt:lpstr>
      <vt:lpstr>Example (extra):  Seeing is NOT (always) Believing!</vt:lpstr>
      <vt:lpstr>Example: Guessing a Pit </vt:lpstr>
      <vt:lpstr>Two Key Elements in Probability (Extra slide)</vt:lpstr>
      <vt:lpstr>Basic Concepts of Probability</vt:lpstr>
      <vt:lpstr>More on Probability</vt:lpstr>
      <vt:lpstr>Random Variables</vt:lpstr>
      <vt:lpstr>Domains of Random Variables</vt:lpstr>
      <vt:lpstr>Constructing Propositions from Random Variables</vt:lpstr>
      <vt:lpstr>Atomic Events</vt:lpstr>
      <vt:lpstr>Joint Probability Distribution</vt:lpstr>
      <vt:lpstr>Example: (Extra)</vt:lpstr>
      <vt:lpstr>Table of “Uncertainties” (extra)</vt:lpstr>
      <vt:lpstr>(Fully) Joint Probability Distribution (extra)</vt:lpstr>
      <vt:lpstr>(extra) There is SO MUCH in the Distribution!</vt:lpstr>
      <vt:lpstr>(extra slide)  Full Joint (discrete) Distributions</vt:lpstr>
      <vt:lpstr>(extra) How many “possible worlds” in a Discrete Distribution?</vt:lpstr>
      <vt:lpstr>Two Key Elements in Probability (Extra slide)</vt:lpstr>
      <vt:lpstr>(extra slide) Remember Two Inference Rules</vt:lpstr>
      <vt:lpstr>(Extra slide) Inference for P(A v B)</vt:lpstr>
      <vt:lpstr>Complex Inference of Propositions</vt:lpstr>
      <vt:lpstr>Two Key Elements in Probability (Extra slide)</vt:lpstr>
      <vt:lpstr>(3) Conditional Probability P(A|B) (extra slide)</vt:lpstr>
      <vt:lpstr>Bayes’ Rule: derivable from (2) (extra slide)</vt:lpstr>
      <vt:lpstr>Probabilities and Evidence</vt:lpstr>
      <vt:lpstr> Conditional Probability</vt:lpstr>
      <vt:lpstr>Inference w/ Conditional Probabilities</vt:lpstr>
      <vt:lpstr>Inference w/ Conditional Probabilities</vt:lpstr>
      <vt:lpstr>Two Key Elements in Probability (Extra slide)</vt:lpstr>
      <vt:lpstr>(4) Normalization (“make the distribution add to 1”)</vt:lpstr>
      <vt:lpstr>Normalization Example</vt:lpstr>
      <vt:lpstr>Normalization once for all?</vt:lpstr>
      <vt:lpstr>Normalized Inference Procedure</vt:lpstr>
      <vt:lpstr>Two Key Elements in Probability (Extra slide)</vt:lpstr>
      <vt:lpstr>(5) Marginalization</vt:lpstr>
      <vt:lpstr>Marginalization Example</vt:lpstr>
      <vt:lpstr>Probabilistic Inference by Enumeration</vt:lpstr>
      <vt:lpstr>Two Key Elements in Probability</vt:lpstr>
      <vt:lpstr>Summary of this ssesion </vt:lpstr>
      <vt:lpstr>Multiple Sources of Evidence</vt:lpstr>
      <vt:lpstr>Independence</vt:lpstr>
      <vt:lpstr>Conditional Independence</vt:lpstr>
      <vt:lpstr>Conditional Independence</vt:lpstr>
      <vt:lpstr>Conditional Independence…</vt:lpstr>
      <vt:lpstr>Bayes' Rule</vt:lpstr>
      <vt:lpstr>Bayes' Rule</vt:lpstr>
      <vt:lpstr>Bayes' Rule</vt:lpstr>
      <vt:lpstr>Combining Evidence (for Diagnosis) via Bayes' Rule and Conditional Independence</vt:lpstr>
      <vt:lpstr>Decision Making under Uncertainty</vt:lpstr>
      <vt:lpstr>Core of Decision Theory</vt:lpstr>
      <vt:lpstr>Bayesian Network (Chap. 14) (14.5 &amp; 14.6 optional)</vt:lpstr>
      <vt:lpstr>Syntax</vt:lpstr>
      <vt:lpstr>Belief (Bayesian) Networks</vt:lpstr>
      <vt:lpstr>Why Need Bayesian Networks?</vt:lpstr>
      <vt:lpstr>Belief (Bayesian) Networks</vt:lpstr>
      <vt:lpstr>Independence in Bayesian Networks</vt:lpstr>
      <vt:lpstr>Dental Network</vt:lpstr>
      <vt:lpstr>Alarm Example</vt:lpstr>
      <vt:lpstr>Compactness/Efficiency</vt:lpstr>
      <vt:lpstr>Belief (Bayesian) Networks</vt:lpstr>
      <vt:lpstr>Semantics</vt:lpstr>
      <vt:lpstr>PowerPoint Presentation</vt:lpstr>
      <vt:lpstr>Conditional Independence of Nodes</vt:lpstr>
      <vt:lpstr>Alarm Network</vt:lpstr>
      <vt:lpstr>Alarm Network</vt:lpstr>
      <vt:lpstr>Alarm Network</vt:lpstr>
      <vt:lpstr>Alarm Network</vt:lpstr>
      <vt:lpstr>Belief (Bayesian) Networks</vt:lpstr>
      <vt:lpstr>Bayesian Network Inference</vt:lpstr>
      <vt:lpstr>Enumeration Algorithm (extra)</vt:lpstr>
      <vt:lpstr>Inference by Enumeration</vt:lpstr>
      <vt:lpstr>Inference by Enumeration</vt:lpstr>
      <vt:lpstr>Inference by Enumeration</vt:lpstr>
      <vt:lpstr>Inference by Enumeration</vt:lpstr>
      <vt:lpstr>(extra slide) Variable Elimination Algorithm</vt:lpstr>
      <vt:lpstr>Variable Elimination</vt:lpstr>
      <vt:lpstr>Variable Elimination</vt:lpstr>
      <vt:lpstr>Variable Elimination</vt:lpstr>
      <vt:lpstr>Variable Elimination</vt:lpstr>
      <vt:lpstr>Variable Elimination</vt:lpstr>
      <vt:lpstr>Variable Elimination</vt:lpstr>
      <vt:lpstr>Belief (Bayesian) Networks</vt:lpstr>
      <vt:lpstr>Constructing Networks</vt:lpstr>
      <vt:lpstr>Alarm Network</vt:lpstr>
      <vt:lpstr>Alarm Network</vt:lpstr>
      <vt:lpstr>Alarm Network</vt:lpstr>
      <vt:lpstr>Alarm Network</vt:lpstr>
      <vt:lpstr>Alarm Network</vt:lpstr>
      <vt:lpstr>Alarm Network</vt:lpstr>
      <vt:lpstr>Alarm Network</vt:lpstr>
      <vt:lpstr>Alarm Network</vt:lpstr>
      <vt:lpstr>Alarm Network</vt:lpstr>
      <vt:lpstr>Alarm Network</vt:lpstr>
      <vt:lpstr>Alarm Network</vt:lpstr>
      <vt:lpstr>Alarm Network</vt:lpstr>
      <vt:lpstr>Alarm Network</vt:lpstr>
      <vt:lpstr>Alarm Network</vt:lpstr>
      <vt:lpstr>Alarm Network</vt:lpstr>
      <vt:lpstr>Alarm Network</vt:lpstr>
      <vt:lpstr>Alarm Network</vt:lpstr>
      <vt:lpstr>Alarm Network</vt:lpstr>
      <vt:lpstr>Node Ordering</vt:lpstr>
      <vt:lpstr>Belief (Bayesian) Networks</vt:lpstr>
      <vt:lpstr>Approximate Inference</vt:lpstr>
      <vt:lpstr>Direct Sampling</vt:lpstr>
      <vt:lpstr>Direct Sampling</vt:lpstr>
      <vt:lpstr>Direct Sampling</vt:lpstr>
      <vt:lpstr>Direct Sampling</vt:lpstr>
      <vt:lpstr>Direct Sampling</vt:lpstr>
      <vt:lpstr>Direct Sampling</vt:lpstr>
      <vt:lpstr>Direct Sampling</vt:lpstr>
      <vt:lpstr>Direct Sampling</vt:lpstr>
      <vt:lpstr>Direct Sampling</vt:lpstr>
      <vt:lpstr>Direct Sampling</vt:lpstr>
      <vt:lpstr>Direct Sampling</vt:lpstr>
      <vt:lpstr>Direct Sampling</vt:lpstr>
      <vt:lpstr>Direct Sampling</vt:lpstr>
      <vt:lpstr>Rejection Sampling</vt:lpstr>
      <vt:lpstr>Rejection Sampling</vt:lpstr>
      <vt:lpstr>Rejection Sampling</vt:lpstr>
      <vt:lpstr>Rejection Sampling</vt:lpstr>
      <vt:lpstr>Rejection Sampling</vt:lpstr>
      <vt:lpstr>Rejection Sampling</vt:lpstr>
      <vt:lpstr>Rejection Sampling</vt:lpstr>
      <vt:lpstr>Rejection Sampling</vt:lpstr>
      <vt:lpstr>Rejection Sampling</vt:lpstr>
      <vt:lpstr>Rejection Sampling</vt:lpstr>
      <vt:lpstr>Likelihood Weighting</vt:lpstr>
      <vt:lpstr>Likelihood Weighting</vt:lpstr>
      <vt:lpstr>Likelihood Weighting</vt:lpstr>
      <vt:lpstr>Markov Chain Monte Carlo</vt:lpstr>
      <vt:lpstr>Dempster-Shafer Theory</vt:lpstr>
      <vt:lpstr>Fuzzy Logic</vt:lpstr>
      <vt:lpstr>Beyond Propositions</vt:lpstr>
      <vt:lpstr>What you should know</vt:lpstr>
      <vt:lpstr>Want more?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Lectures 17&amp;18: Quantifying Uncertainty (Part IV: Uncertain Knowledge and Reasoning, Chapter 13)</dc:title>
  <dc:creator>Bill Swartout</dc:creator>
  <cp:lastModifiedBy>Wei-Min Shen</cp:lastModifiedBy>
  <cp:revision>78</cp:revision>
  <cp:lastPrinted>2015-03-24T22:31:36Z</cp:lastPrinted>
  <dcterms:created xsi:type="dcterms:W3CDTF">2015-03-16T23:59:32Z</dcterms:created>
  <dcterms:modified xsi:type="dcterms:W3CDTF">2018-10-23T18:24:06Z</dcterms:modified>
</cp:coreProperties>
</file>