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5" r:id="rId2"/>
  </p:sldMasterIdLst>
  <p:notesMasterIdLst>
    <p:notesMasterId r:id="rId23"/>
  </p:notesMasterIdLst>
  <p:sldIdLst>
    <p:sldId id="257" r:id="rId3"/>
    <p:sldId id="357" r:id="rId4"/>
    <p:sldId id="396" r:id="rId5"/>
    <p:sldId id="269" r:id="rId6"/>
    <p:sldId id="270" r:id="rId7"/>
    <p:sldId id="275" r:id="rId8"/>
    <p:sldId id="296" r:id="rId9"/>
    <p:sldId id="297" r:id="rId10"/>
    <p:sldId id="298" r:id="rId11"/>
    <p:sldId id="299" r:id="rId12"/>
    <p:sldId id="395" r:id="rId13"/>
    <p:sldId id="388" r:id="rId14"/>
    <p:sldId id="389" r:id="rId15"/>
    <p:sldId id="390" r:id="rId16"/>
    <p:sldId id="314" r:id="rId17"/>
    <p:sldId id="315" r:id="rId18"/>
    <p:sldId id="316" r:id="rId19"/>
    <p:sldId id="317" r:id="rId20"/>
    <p:sldId id="318" r:id="rId21"/>
    <p:sldId id="319" r:id="rId22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-318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D699FDA4-A46D-E84D-9F68-047CDFD31F19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4D04FC11-5EF7-3644-94FC-8E6F52BBD293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F80002-3060-BF47-88E6-A8A1055BCED3}" type="slidenum">
              <a:rPr lang="en-US">
                <a:uFillTx/>
              </a:rPr>
              <a:pPr/>
              <a:t>4</a:t>
            </a:fld>
            <a:endParaRPr lang="en-US">
              <a:uFillTx/>
            </a:endParaRPr>
          </a:p>
        </p:txBody>
      </p:sp>
      <p:sp>
        <p:nvSpPr>
          <p:cNvPr id="149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E7D767A-E795-2B45-A279-9AEBDA6F1EB5}" type="slidenum">
              <a:rPr lang="en-US">
                <a:uFillTx/>
              </a:rPr>
              <a:pPr/>
              <a:t>5</a:t>
            </a:fld>
            <a:endParaRPr lang="en-US">
              <a:uFillTx/>
            </a:endParaRPr>
          </a:p>
        </p:txBody>
      </p:sp>
      <p:sp>
        <p:nvSpPr>
          <p:cNvPr id="149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57D0F3-70A1-9D44-A3CF-6B3BCE7A9649}" type="slidenum">
              <a:rPr lang="en-US">
                <a:uFillTx/>
              </a:rPr>
              <a:pPr/>
              <a:t>6</a:t>
            </a:fld>
            <a:endParaRPr lang="en-US">
              <a:uFillTx/>
            </a:endParaRPr>
          </a:p>
        </p:txBody>
      </p:sp>
      <p:sp>
        <p:nvSpPr>
          <p:cNvPr id="151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815013B-5619-684A-8AA3-DB244534ADA8}" type="slidenum">
              <a:rPr lang="en-US">
                <a:uFillTx/>
              </a:rPr>
              <a:pPr/>
              <a:t>7</a:t>
            </a:fld>
            <a:endParaRPr lang="en-US">
              <a:uFillTx/>
            </a:endParaRPr>
          </a:p>
        </p:txBody>
      </p:sp>
      <p:sp>
        <p:nvSpPr>
          <p:cNvPr id="155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Qualification problem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494D429-7FDB-D04D-A3D7-AA28BEB428A5}" type="slidenum">
              <a:rPr lang="en-US">
                <a:uFillTx/>
              </a:rPr>
              <a:pPr/>
              <a:t>8</a:t>
            </a:fld>
            <a:endParaRPr lang="en-US">
              <a:uFillTx/>
            </a:endParaRPr>
          </a:p>
        </p:txBody>
      </p:sp>
      <p:sp>
        <p:nvSpPr>
          <p:cNvPr id="155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B06F18E-CA83-9B42-8C02-CBC6CBC502EC}" type="slidenum">
              <a:rPr lang="en-US">
                <a:uFillTx/>
              </a:rPr>
              <a:pPr/>
              <a:t>9</a:t>
            </a:fld>
            <a:endParaRPr lang="en-US">
              <a:uFillTx/>
            </a:endParaRPr>
          </a:p>
        </p:txBody>
      </p:sp>
      <p:sp>
        <p:nvSpPr>
          <p:cNvPr id="155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B06F18E-CA83-9B42-8C02-CBC6CBC502EC}" type="slidenum">
              <a:rPr lang="en-US">
                <a:uFillTx/>
              </a:rPr>
              <a:pPr/>
              <a:t>10</a:t>
            </a:fld>
            <a:endParaRPr lang="en-US">
              <a:uFillTx/>
            </a:endParaRPr>
          </a:p>
        </p:txBody>
      </p:sp>
      <p:sp>
        <p:nvSpPr>
          <p:cNvPr id="155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BC8DB83E-30C0-2C41-B6EE-192620078E5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</a:ln>
        </p:spPr>
        <p:txBody>
          <a:bodyPr wrap="none" anchor="ctr"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>
                <a:uFillTx/>
              </a:rPr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fld id="{AA391362-5FB5-9C41-905E-0E116628DCDE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fld id="{BC8DB83E-30C0-2C41-B6EE-192620078E5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</a:ln>
        </p:spPr>
        <p:txBody>
          <a:bodyPr wrap="none" anchor="ctr"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  <a:uFillTx/>
              </a:rPr>
              <a:pPr/>
              <a:t>‹#›</a:t>
            </a:fld>
            <a:endParaRPr lang="en-US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  <a:uFillTx/>
              </a:rPr>
              <a:pPr/>
              <a:t>‹#›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>
                <a:uFillTx/>
              </a:rPr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8DB83E-30C0-2C41-B6EE-192620078E5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BC8DB83E-30C0-2C41-B6EE-192620078E5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  <a:uFillTx/>
              </a:defRPr>
            </a:lvl1pPr>
          </a:lstStyle>
          <a:p>
            <a:fld id="{AA391362-5FB5-9C41-905E-0E116628DCDE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uFillTx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  <a:uFillTx/>
              </a:defRPr>
            </a:lvl1pPr>
          </a:lstStyle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uFillTx/>
              </a:defRPr>
            </a:lvl1pPr>
          </a:lstStyle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  <a:uFillTx/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uFillTx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EEC2-7932-B643-8EAE-63B94F0C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81" y="1109914"/>
            <a:ext cx="8422106" cy="5089358"/>
          </a:xfrm>
        </p:spPr>
        <p:txBody>
          <a:bodyPr>
            <a:normAutofit fontScale="55000" lnSpcReduction="20000"/>
          </a:bodyPr>
          <a:lstStyle/>
          <a:p>
            <a:r>
              <a:rPr lang="en-US" sz="3075" dirty="0"/>
              <a:t>Exam Instructions</a:t>
            </a:r>
          </a:p>
          <a:p>
            <a:pPr lvl="0"/>
            <a:r>
              <a:rPr lang="en-US" dirty="0"/>
              <a:t>Date: 10/29/2018 from 8:00 pm to 9:50 pm.</a:t>
            </a:r>
          </a:p>
          <a:p>
            <a:pPr lvl="0"/>
            <a:r>
              <a:rPr lang="en-US" dirty="0"/>
              <a:t>Maximum credits/points/percentage for this midterm: 100</a:t>
            </a:r>
          </a:p>
          <a:p>
            <a:pPr lvl="0"/>
            <a:r>
              <a:rPr lang="en-US" dirty="0"/>
              <a:t>The percentages for each question are indicated in square brackets [ ].</a:t>
            </a:r>
          </a:p>
          <a:p>
            <a:pPr lvl="0"/>
            <a:r>
              <a:rPr lang="en-US" u="sng" dirty="0"/>
              <a:t>No books</a:t>
            </a:r>
            <a:r>
              <a:rPr lang="en-US" dirty="0"/>
              <a:t> (or any other material) are allowed.</a:t>
            </a:r>
          </a:p>
          <a:p>
            <a:pPr lvl="0"/>
            <a:r>
              <a:rPr lang="en-US" dirty="0"/>
              <a:t>Write down your name, student ID and USC email address on both test and answer booklets.</a:t>
            </a:r>
          </a:p>
          <a:p>
            <a:pPr lvl="0"/>
            <a:r>
              <a:rPr lang="en-US" dirty="0"/>
              <a:t>Your exam will be scanned and uploaded online.</a:t>
            </a:r>
          </a:p>
          <a:p>
            <a:pPr lvl="0"/>
            <a:r>
              <a:rPr lang="en-US" dirty="0"/>
              <a:t>Write within the spaces provided for your answers in the test answer booklet.</a:t>
            </a:r>
          </a:p>
          <a:p>
            <a:pPr lvl="0"/>
            <a:r>
              <a:rPr lang="en-US" dirty="0"/>
              <a:t>Do NOT write on the 2D barcode.</a:t>
            </a:r>
          </a:p>
          <a:p>
            <a:pPr lvl="0"/>
            <a:r>
              <a:rPr lang="en-US" dirty="0"/>
              <a:t>The back of the exam pages will NOT be graded. You may use it for scratch.</a:t>
            </a:r>
          </a:p>
          <a:p>
            <a:pPr lvl="0"/>
            <a:r>
              <a:rPr lang="en-US" dirty="0"/>
              <a:t>No questions during the exam. If something is unclear to you, write that in your exam.</a:t>
            </a:r>
          </a:p>
          <a:p>
            <a:pPr lvl="0"/>
            <a:r>
              <a:rPr lang="en-US" dirty="0"/>
              <a:t>Be brief: a few words are often enough if they are precise and use the correct vocabulary studied in class.</a:t>
            </a:r>
          </a:p>
          <a:p>
            <a:pPr lvl="0"/>
            <a:r>
              <a:rPr lang="en-US" dirty="0"/>
              <a:t>When finished before 9:40pm, raise completed exam sheets until approached by proctor.</a:t>
            </a:r>
          </a:p>
          <a:p>
            <a:pPr lvl="0"/>
            <a:r>
              <a:rPr lang="en-US" dirty="0"/>
              <a:t>At 9:50pm, put down your pen/pencil. Stay seated and pass your exam to the nearest aisle or </a:t>
            </a:r>
            <a:r>
              <a:rPr lang="en-US" b="1" dirty="0">
                <a:solidFill>
                  <a:srgbClr val="FF0000"/>
                </a:solidFill>
              </a:rPr>
              <a:t>receive 10% exam penalty.</a:t>
            </a:r>
          </a:p>
          <a:p>
            <a:pPr lvl="0"/>
            <a:r>
              <a:rPr lang="en-US" dirty="0"/>
              <a:t>Adhere to the Academic Integrity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2BB-805B-014A-8549-7A241F6E4B99}" type="slidenum">
              <a:rPr lang="en-US">
                <a:uFillTx/>
              </a:rPr>
              <a:pPr/>
              <a:t>10</a:t>
            </a:fld>
            <a:endParaRPr lang="en-US">
              <a:uFillTx/>
            </a:endParaRPr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283295"/>
            <a:ext cx="8574087" cy="51181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b="0" dirty="0">
                <a:uFillTx/>
              </a:rPr>
              <a:t>P(</a:t>
            </a:r>
            <a:r>
              <a:rPr lang="en-US" sz="2400" b="0" i="1" dirty="0">
                <a:uFillTx/>
              </a:rPr>
              <a:t>x</a:t>
            </a:r>
            <a:r>
              <a:rPr lang="en-US" sz="2400" b="0" i="1" baseline="-25000" dirty="0">
                <a:uFillTx/>
              </a:rPr>
              <a:t>1</a:t>
            </a:r>
            <a:r>
              <a:rPr lang="en-US" sz="2400" b="0" i="1" dirty="0">
                <a:uFillTx/>
              </a:rPr>
              <a:t>, … ,</a:t>
            </a:r>
            <a:r>
              <a:rPr lang="en-US" sz="2400" b="0" i="1" dirty="0" err="1">
                <a:uFillTx/>
              </a:rPr>
              <a:t>x</a:t>
            </a:r>
            <a:r>
              <a:rPr lang="en-US" sz="2400" b="0" i="1" baseline="-25000" dirty="0" err="1">
                <a:uFillTx/>
              </a:rPr>
              <a:t>n</a:t>
            </a:r>
            <a:r>
              <a:rPr lang="en-US" sz="2400" b="0" dirty="0">
                <a:uFillTx/>
              </a:rPr>
              <a:t>) = </a:t>
            </a:r>
            <a:r>
              <a:rPr lang="el-GR" sz="2800" b="0" dirty="0">
                <a:uFillTx/>
                <a:ea typeface="Arial" charset="0"/>
                <a:cs typeface="Arial" charset="0"/>
              </a:rPr>
              <a:t>π</a:t>
            </a:r>
            <a:r>
              <a:rPr lang="en-US" sz="2400" b="0" i="1" baseline="-25000" dirty="0" err="1">
                <a:uFillTx/>
              </a:rPr>
              <a:t>i</a:t>
            </a:r>
            <a:r>
              <a:rPr lang="en-US" sz="2400" b="0" i="1" baseline="-25000" dirty="0">
                <a:uFillTx/>
              </a:rPr>
              <a:t>=</a:t>
            </a:r>
            <a:r>
              <a:rPr lang="en-US" sz="2400" b="0" baseline="-25000" dirty="0">
                <a:uFillTx/>
              </a:rPr>
              <a:t>1</a:t>
            </a:r>
            <a:r>
              <a:rPr lang="en-US" sz="2400" b="0" i="1" dirty="0">
                <a:uFillTx/>
              </a:rPr>
              <a:t> </a:t>
            </a:r>
            <a:r>
              <a:rPr lang="en-US" sz="2400" b="0" dirty="0" err="1">
                <a:uFillTx/>
              </a:rPr>
              <a:t>P(</a:t>
            </a:r>
            <a:r>
              <a:rPr lang="en-US" sz="2400" b="0" i="1" dirty="0" err="1">
                <a:uFillTx/>
              </a:rPr>
              <a:t>x</a:t>
            </a:r>
            <a:r>
              <a:rPr lang="en-US" sz="2400" b="0" i="1" baseline="-25000" dirty="0" err="1">
                <a:uFillTx/>
              </a:rPr>
              <a:t>i</a:t>
            </a:r>
            <a:r>
              <a:rPr lang="en-US" sz="2400" b="0" i="1" baseline="-25000" dirty="0">
                <a:uFillTx/>
              </a:rPr>
              <a:t> </a:t>
            </a:r>
            <a:r>
              <a:rPr lang="en-US" sz="2400" b="0" i="1" dirty="0">
                <a:uFillTx/>
              </a:rPr>
              <a:t>| </a:t>
            </a:r>
            <a:r>
              <a:rPr lang="en-US" sz="2400" b="0" i="1" dirty="0" err="1">
                <a:uFillTx/>
              </a:rPr>
              <a:t>parents</a:t>
            </a:r>
            <a:r>
              <a:rPr lang="en-US" sz="2400" b="0" dirty="0" err="1">
                <a:uFillTx/>
              </a:rPr>
              <a:t>(</a:t>
            </a:r>
            <a:r>
              <a:rPr lang="en-US" sz="2400" b="0" i="1" dirty="0" err="1">
                <a:uFillTx/>
              </a:rPr>
              <a:t>X</a:t>
            </a:r>
            <a:r>
              <a:rPr lang="en-US" sz="2400" b="0" i="1" baseline="-25000" dirty="0" err="1">
                <a:uFillTx/>
              </a:rPr>
              <a:t>i</a:t>
            </a:r>
            <a:r>
              <a:rPr lang="en-US" sz="2400" b="0" dirty="0">
                <a:uFillTx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2400" b="0" dirty="0">
                <a:uFillTx/>
              </a:rPr>
              <a:t>E.g., the probability of a complete false alarm (no burglary or earthquake) with two calls is: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0" dirty="0" err="1">
                <a:uFillTx/>
              </a:rPr>
              <a:t>P(</a:t>
            </a:r>
            <a:r>
              <a:rPr lang="en-US" sz="2400" b="0" i="1" dirty="0" err="1">
                <a:uFillTx/>
              </a:rPr>
              <a:t>j</a:t>
            </a:r>
            <a:r>
              <a:rPr lang="en-US" sz="2400" b="0" i="1" dirty="0">
                <a:uFillTx/>
              </a:rPr>
              <a:t>, </a:t>
            </a:r>
            <a:r>
              <a:rPr lang="en-US" sz="2400" b="0" i="1" dirty="0" err="1">
                <a:uFillTx/>
              </a:rPr>
              <a:t>m</a:t>
            </a:r>
            <a:r>
              <a:rPr lang="en-US" sz="2400" b="0" i="1" dirty="0">
                <a:uFillTx/>
              </a:rPr>
              <a:t>, a, </a:t>
            </a:r>
            <a:r>
              <a:rPr lang="en-US" sz="2400" b="0" dirty="0" err="1">
                <a:uFillTx/>
                <a:sym typeface="Symbol" charset="2"/>
              </a:rPr>
              <a:t></a:t>
            </a:r>
            <a:r>
              <a:rPr lang="en-US" sz="2400" b="0" i="1" dirty="0" err="1">
                <a:uFillTx/>
              </a:rPr>
              <a:t>b</a:t>
            </a:r>
            <a:r>
              <a:rPr lang="en-US" sz="2400" b="0" i="1" dirty="0">
                <a:uFillTx/>
              </a:rPr>
              <a:t>, </a:t>
            </a:r>
            <a:r>
              <a:rPr lang="en-US" sz="2400" b="0" dirty="0" err="1">
                <a:uFillTx/>
                <a:sym typeface="Symbol" charset="2"/>
              </a:rPr>
              <a:t></a:t>
            </a:r>
            <a:r>
              <a:rPr lang="en-US" sz="2400" b="0" i="1" dirty="0" err="1">
                <a:uFillTx/>
              </a:rPr>
              <a:t>e</a:t>
            </a:r>
            <a:r>
              <a:rPr lang="en-US" sz="2400" b="0" dirty="0">
                <a:uFillTx/>
              </a:rPr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0" i="1" dirty="0">
                <a:uFillTx/>
              </a:rPr>
              <a:t>	</a:t>
            </a:r>
            <a:r>
              <a:rPr lang="en-US" sz="2400" b="0" dirty="0">
                <a:uFillTx/>
              </a:rPr>
              <a:t>=</a:t>
            </a:r>
            <a:r>
              <a:rPr lang="en-US" sz="2400" b="0" i="1" dirty="0">
                <a:uFillTx/>
              </a:rPr>
              <a:t> </a:t>
            </a:r>
            <a:r>
              <a:rPr lang="en-US" sz="2400" b="0" dirty="0" err="1">
                <a:uFillTx/>
              </a:rPr>
              <a:t>P(</a:t>
            </a:r>
            <a:r>
              <a:rPr lang="en-US" sz="2400" b="0" i="1" dirty="0" err="1">
                <a:uFillTx/>
              </a:rPr>
              <a:t>j</a:t>
            </a:r>
            <a:r>
              <a:rPr lang="en-US" sz="2400" b="0" i="1" dirty="0">
                <a:uFillTx/>
              </a:rPr>
              <a:t> | a</a:t>
            </a:r>
            <a:r>
              <a:rPr lang="en-US" sz="2400" b="0" dirty="0">
                <a:uFillTx/>
              </a:rPr>
              <a:t>) </a:t>
            </a:r>
            <a:r>
              <a:rPr lang="en-US" sz="2400" b="0" dirty="0" err="1">
                <a:uFillTx/>
              </a:rPr>
              <a:t>P(</a:t>
            </a:r>
            <a:r>
              <a:rPr lang="en-US" sz="2400" b="0" i="1" dirty="0" err="1">
                <a:uFillTx/>
              </a:rPr>
              <a:t>m</a:t>
            </a:r>
            <a:r>
              <a:rPr lang="en-US" sz="2400" b="0" i="1" dirty="0">
                <a:uFillTx/>
              </a:rPr>
              <a:t> | a</a:t>
            </a:r>
            <a:r>
              <a:rPr lang="en-US" sz="2400" b="0" dirty="0">
                <a:uFillTx/>
              </a:rPr>
              <a:t>) </a:t>
            </a:r>
            <a:r>
              <a:rPr lang="en-US" sz="2400" b="0" dirty="0" err="1">
                <a:uFillTx/>
              </a:rPr>
              <a:t>P(</a:t>
            </a:r>
            <a:r>
              <a:rPr lang="en-US" sz="2400" b="0" i="1" dirty="0" err="1">
                <a:uFillTx/>
              </a:rPr>
              <a:t>a</a:t>
            </a:r>
            <a:r>
              <a:rPr lang="en-US" sz="2400" b="0" i="1" dirty="0">
                <a:uFillTx/>
              </a:rPr>
              <a:t> | </a:t>
            </a:r>
            <a:r>
              <a:rPr lang="en-US" sz="2400" b="0" dirty="0" err="1">
                <a:uFillTx/>
                <a:sym typeface="Symbol" charset="2"/>
              </a:rPr>
              <a:t></a:t>
            </a:r>
            <a:r>
              <a:rPr lang="en-US" sz="2400" b="0" i="1" dirty="0" err="1">
                <a:uFillTx/>
              </a:rPr>
              <a:t>b</a:t>
            </a:r>
            <a:r>
              <a:rPr lang="en-US" sz="2400" b="0" i="1" dirty="0">
                <a:uFillTx/>
              </a:rPr>
              <a:t>, </a:t>
            </a:r>
            <a:r>
              <a:rPr lang="en-US" sz="2400" b="0" dirty="0" err="1">
                <a:uFillTx/>
                <a:sym typeface="Symbol" charset="2"/>
              </a:rPr>
              <a:t></a:t>
            </a:r>
            <a:r>
              <a:rPr lang="en-US" sz="2400" b="0" i="1" dirty="0" err="1">
                <a:uFillTx/>
              </a:rPr>
              <a:t>e</a:t>
            </a:r>
            <a:r>
              <a:rPr lang="en-US" sz="2400" b="0" dirty="0">
                <a:uFillTx/>
              </a:rPr>
              <a:t>) </a:t>
            </a:r>
            <a:r>
              <a:rPr lang="en-US" sz="2400" b="0" dirty="0" err="1">
                <a:uFillTx/>
              </a:rPr>
              <a:t>P(</a:t>
            </a:r>
            <a:r>
              <a:rPr lang="en-US" sz="2400" b="0" dirty="0" err="1">
                <a:uFillTx/>
                <a:sym typeface="Symbol" charset="2"/>
              </a:rPr>
              <a:t></a:t>
            </a:r>
            <a:r>
              <a:rPr lang="en-US" sz="2400" b="0" i="1" dirty="0" err="1">
                <a:uFillTx/>
              </a:rPr>
              <a:t>b</a:t>
            </a:r>
            <a:r>
              <a:rPr lang="en-US" sz="2400" b="0" dirty="0">
                <a:uFillTx/>
              </a:rPr>
              <a:t>) </a:t>
            </a:r>
            <a:r>
              <a:rPr lang="en-US" sz="2400" b="0" dirty="0" err="1">
                <a:uFillTx/>
              </a:rPr>
              <a:t>P(</a:t>
            </a:r>
            <a:r>
              <a:rPr lang="en-US" sz="2400" b="0" dirty="0" err="1">
                <a:uFillTx/>
                <a:sym typeface="Symbol" charset="2"/>
              </a:rPr>
              <a:t></a:t>
            </a:r>
            <a:r>
              <a:rPr lang="en-US" sz="2400" b="0" i="1" dirty="0" err="1">
                <a:uFillTx/>
              </a:rPr>
              <a:t>e</a:t>
            </a:r>
            <a:r>
              <a:rPr lang="en-US" sz="2400" b="0" dirty="0">
                <a:uFillTx/>
              </a:rPr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0" dirty="0">
                <a:uFillTx/>
              </a:rPr>
              <a:t>	= .9 </a:t>
            </a:r>
            <a:r>
              <a:rPr lang="en-US" sz="2400" b="0" dirty="0" err="1">
                <a:uFillTx/>
              </a:rPr>
              <a:t>x</a:t>
            </a:r>
            <a:r>
              <a:rPr lang="en-US" sz="2400" b="0" dirty="0">
                <a:uFillTx/>
              </a:rPr>
              <a:t> .7 </a:t>
            </a:r>
            <a:r>
              <a:rPr lang="en-US" sz="2400" b="0" dirty="0" err="1">
                <a:uFillTx/>
              </a:rPr>
              <a:t>x</a:t>
            </a:r>
            <a:r>
              <a:rPr lang="en-US" sz="2400" b="0" dirty="0">
                <a:uFillTx/>
              </a:rPr>
              <a:t> .001 </a:t>
            </a:r>
            <a:r>
              <a:rPr lang="en-US" sz="2400" b="0" dirty="0" err="1">
                <a:uFillTx/>
              </a:rPr>
              <a:t>x</a:t>
            </a:r>
            <a:r>
              <a:rPr lang="en-US" sz="2400" b="0" dirty="0">
                <a:uFillTx/>
              </a:rPr>
              <a:t> .999 </a:t>
            </a:r>
            <a:r>
              <a:rPr lang="en-US" sz="2400" b="0" dirty="0" err="1">
                <a:uFillTx/>
              </a:rPr>
              <a:t>x</a:t>
            </a:r>
            <a:r>
              <a:rPr lang="en-US" sz="2400" b="0" dirty="0">
                <a:uFillTx/>
              </a:rPr>
              <a:t> .998 </a:t>
            </a:r>
            <a:r>
              <a:rPr lang="en-US" sz="2400" b="0" dirty="0" err="1">
                <a:uFillTx/>
                <a:sym typeface="Symbol" charset="2"/>
              </a:rPr>
              <a:t></a:t>
            </a:r>
            <a:r>
              <a:rPr lang="en-US" sz="2400" b="0" dirty="0">
                <a:uFillTx/>
                <a:sym typeface="Symbol" charset="2"/>
              </a:rPr>
              <a:t> .000063</a:t>
            </a:r>
            <a:endParaRPr lang="en-US" sz="2400" b="0" dirty="0">
              <a:uFillTx/>
            </a:endParaRPr>
          </a:p>
        </p:txBody>
      </p:sp>
      <p:sp>
        <p:nvSpPr>
          <p:cNvPr id="1541125" name="Text Box 5"/>
          <p:cNvSpPr txBox="1">
            <a:spLocks noChangeArrowheads="1"/>
          </p:cNvSpPr>
          <p:nvPr/>
        </p:nvSpPr>
        <p:spPr bwMode="auto">
          <a:xfrm>
            <a:off x="2692165" y="283295"/>
            <a:ext cx="2825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i="1" dirty="0">
                <a:uFillTx/>
              </a:rPr>
              <a:t>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074737"/>
            <a:ext cx="5443981" cy="3651183"/>
          </a:xfrm>
          <a:prstGeom prst="rect">
            <a:avLst/>
          </a:prstGeom>
          <a:ln>
            <a:solidFill>
              <a:srgbClr val="345D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2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7656"/>
            <a:ext cx="9067800" cy="3405557"/>
          </a:xfrm>
        </p:spPr>
        <p:txBody>
          <a:bodyPr/>
          <a:lstStyle/>
          <a:p>
            <a:pPr marL="68580" indent="0">
              <a:buNone/>
            </a:pPr>
            <a:r>
              <a:rPr lang="en-US" sz="2800" dirty="0"/>
              <a:t>Conditional probability: P(</a:t>
            </a:r>
            <a:r>
              <a:rPr lang="en-US" sz="2800" i="1" dirty="0"/>
              <a:t>a</a:t>
            </a:r>
            <a:r>
              <a:rPr lang="en-US" sz="2800" dirty="0"/>
              <a:t> | </a:t>
            </a:r>
            <a:r>
              <a:rPr lang="en-US" sz="2800" i="1" dirty="0"/>
              <a:t>b</a:t>
            </a:r>
            <a:r>
              <a:rPr lang="en-US" sz="2800" dirty="0"/>
              <a:t>) = P(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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) / P(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sz="2800" dirty="0"/>
              <a:t>Product rule:  P(</a:t>
            </a:r>
            <a:r>
              <a:rPr lang="en-US" sz="2800" i="1" dirty="0"/>
              <a:t>a </a:t>
            </a:r>
            <a:r>
              <a:rPr lang="en-US" sz="2800" dirty="0">
                <a:sym typeface="Symbol" charset="2"/>
              </a:rPr>
              <a:t> </a:t>
            </a:r>
            <a:r>
              <a:rPr lang="en-US" sz="2800" i="1" dirty="0"/>
              <a:t>b</a:t>
            </a:r>
            <a:r>
              <a:rPr lang="en-US" sz="2800" dirty="0"/>
              <a:t>) = P(</a:t>
            </a:r>
            <a:r>
              <a:rPr lang="en-US" sz="2800" i="1" dirty="0"/>
              <a:t>a</a:t>
            </a:r>
            <a:r>
              <a:rPr lang="en-US" sz="2800" dirty="0"/>
              <a:t> | </a:t>
            </a:r>
            <a:r>
              <a:rPr lang="en-US" sz="2800" i="1" dirty="0"/>
              <a:t>b</a:t>
            </a:r>
            <a:r>
              <a:rPr lang="en-US" sz="2800" dirty="0"/>
              <a:t>) P(</a:t>
            </a:r>
            <a:r>
              <a:rPr lang="en-US" sz="2800" i="1" dirty="0"/>
              <a:t>b</a:t>
            </a:r>
            <a:r>
              <a:rPr lang="en-US" sz="2800" dirty="0"/>
              <a:t>) = P(</a:t>
            </a:r>
            <a:r>
              <a:rPr lang="en-US" sz="2800" i="1" dirty="0"/>
              <a:t>b</a:t>
            </a:r>
            <a:r>
              <a:rPr lang="en-US" sz="2800" dirty="0"/>
              <a:t> | </a:t>
            </a:r>
            <a:r>
              <a:rPr lang="en-US" sz="2800" i="1" dirty="0"/>
              <a:t>a</a:t>
            </a:r>
            <a:r>
              <a:rPr lang="en-US" sz="2800" dirty="0"/>
              <a:t>) P(</a:t>
            </a:r>
            <a:r>
              <a:rPr lang="en-US" sz="2800" i="1" dirty="0"/>
              <a:t>a</a:t>
            </a:r>
            <a:r>
              <a:rPr lang="en-US" sz="2800" dirty="0"/>
              <a:t>)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sz="2800" dirty="0">
                <a:sym typeface="Symbol" charset="2"/>
              </a:rPr>
              <a:t>	 </a:t>
            </a:r>
            <a:r>
              <a:rPr lang="en-US" sz="2800" dirty="0"/>
              <a:t>Bayes' rule: P(</a:t>
            </a:r>
            <a:r>
              <a:rPr lang="en-US" sz="2800" i="1" dirty="0"/>
              <a:t>a</a:t>
            </a:r>
            <a:r>
              <a:rPr lang="en-US" sz="2800" dirty="0"/>
              <a:t> | </a:t>
            </a:r>
            <a:r>
              <a:rPr lang="en-US" sz="2800" i="1" dirty="0"/>
              <a:t>b</a:t>
            </a:r>
            <a:r>
              <a:rPr lang="en-US" sz="2800" dirty="0"/>
              <a:t>) = P(</a:t>
            </a:r>
            <a:r>
              <a:rPr lang="en-US" sz="2800" i="1" dirty="0"/>
              <a:t>b</a:t>
            </a:r>
            <a:r>
              <a:rPr lang="en-US" sz="2800" dirty="0"/>
              <a:t> | </a:t>
            </a:r>
            <a:r>
              <a:rPr lang="en-US" sz="2800" i="1" dirty="0"/>
              <a:t>a</a:t>
            </a:r>
            <a:r>
              <a:rPr lang="en-US" sz="2800" dirty="0"/>
              <a:t>) P(</a:t>
            </a:r>
            <a:r>
              <a:rPr lang="en-US" sz="2800" i="1" dirty="0"/>
              <a:t>a</a:t>
            </a:r>
            <a:r>
              <a:rPr lang="en-US" sz="2800" dirty="0"/>
              <a:t>) / P(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356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-504018"/>
            <a:ext cx="5791200" cy="1371600"/>
          </a:xfrm>
        </p:spPr>
        <p:txBody>
          <a:bodyPr/>
          <a:lstStyle/>
          <a:p>
            <a:r>
              <a:rPr lang="en-US" dirty="0"/>
              <a:t>Bayesian Networks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69" y="1100628"/>
            <a:ext cx="8690003" cy="4546639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dirty="0"/>
              <a:t>Given this network calculate the following probabilities. Give both the formula and calculations with values. These questions are designed so that they can be answered with a minimum of computation. If you find yourself doing a copious amount of computation for each part, step back and consider whether there is simpler way to deduce the answer.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/>
              <a:t>1. P(</a:t>
            </a:r>
            <a:r>
              <a:rPr lang="en-US" dirty="0" err="1"/>
              <a:t>a,¬b,c,¬d</a:t>
            </a:r>
            <a:r>
              <a:rPr lang="en-US" dirty="0"/>
              <a:t>)</a:t>
            </a:r>
          </a:p>
          <a:p>
            <a:pPr marL="6858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P (a)P (¬</a:t>
            </a:r>
            <a:r>
              <a:rPr lang="en-US" sz="1800" dirty="0" err="1">
                <a:solidFill>
                  <a:srgbClr val="FF6600"/>
                </a:solidFill>
              </a:rPr>
              <a:t>b|a</a:t>
            </a:r>
            <a:r>
              <a:rPr lang="en-US" sz="1800" dirty="0">
                <a:solidFill>
                  <a:srgbClr val="FF6600"/>
                </a:solidFill>
              </a:rPr>
              <a:t>)P (</a:t>
            </a:r>
            <a:r>
              <a:rPr lang="en-US" sz="1800" dirty="0" err="1">
                <a:solidFill>
                  <a:srgbClr val="FF6600"/>
                </a:solidFill>
              </a:rPr>
              <a:t>c|a</a:t>
            </a:r>
            <a:r>
              <a:rPr lang="en-US" sz="1800" dirty="0">
                <a:solidFill>
                  <a:srgbClr val="FF6600"/>
                </a:solidFill>
              </a:rPr>
              <a:t>)P (¬d|¬b)   </a:t>
            </a:r>
          </a:p>
          <a:p>
            <a:pPr marL="6858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= 0.1 × 0.5 × 0.4 × 0.8 = 0.016  </a:t>
            </a:r>
          </a:p>
          <a:p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12</a:t>
            </a:fld>
            <a:endParaRPr lang="en-US">
              <a:uFillTx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90" y="3474085"/>
            <a:ext cx="5256530" cy="30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75" y="-427221"/>
            <a:ext cx="5791200" cy="1371600"/>
          </a:xfrm>
        </p:spPr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95" y="1100628"/>
            <a:ext cx="7965105" cy="4546639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2400" dirty="0"/>
              <a:t>2. P(b)  </a:t>
            </a:r>
          </a:p>
          <a:p>
            <a:pPr marL="68580" indent="0">
              <a:buNone/>
            </a:pPr>
            <a:r>
              <a:rPr lang="en-US" sz="2400" dirty="0">
                <a:solidFill>
                  <a:srgbClr val="FDE99F"/>
                </a:solidFill>
              </a:rPr>
              <a:t> </a:t>
            </a:r>
          </a:p>
          <a:p>
            <a:pPr marL="68580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 P(b) = ∑</a:t>
            </a:r>
            <a:r>
              <a:rPr lang="en-US" sz="1900" baseline="-25000" dirty="0">
                <a:solidFill>
                  <a:srgbClr val="FF6600"/>
                </a:solidFill>
              </a:rPr>
              <a:t>A={</a:t>
            </a:r>
            <a:r>
              <a:rPr lang="en-US" sz="1900" baseline="-25000" dirty="0" err="1">
                <a:solidFill>
                  <a:srgbClr val="FF6600"/>
                </a:solidFill>
              </a:rPr>
              <a:t>a,¬a</a:t>
            </a:r>
            <a:r>
              <a:rPr lang="en-US" sz="1900" baseline="-25000" dirty="0">
                <a:solidFill>
                  <a:srgbClr val="FF6600"/>
                </a:solidFill>
              </a:rPr>
              <a:t>}</a:t>
            </a:r>
            <a:r>
              <a:rPr lang="en-US" sz="1900" dirty="0">
                <a:solidFill>
                  <a:srgbClr val="FF6600"/>
                </a:solidFill>
              </a:rPr>
              <a:t> P(A)P(</a:t>
            </a:r>
            <a:r>
              <a:rPr lang="en-US" sz="1900" dirty="0" err="1">
                <a:solidFill>
                  <a:srgbClr val="FF6600"/>
                </a:solidFill>
              </a:rPr>
              <a:t>b|A</a:t>
            </a:r>
            <a:r>
              <a:rPr lang="en-US" sz="1900" dirty="0">
                <a:solidFill>
                  <a:srgbClr val="FF6600"/>
                </a:solidFill>
              </a:rPr>
              <a:t>) </a:t>
            </a:r>
          </a:p>
          <a:p>
            <a:pPr marL="68580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 </a:t>
            </a:r>
          </a:p>
          <a:p>
            <a:pPr marL="68580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= 0.1 × 0.5 + 0.9 × 0.8 = 0.77</a:t>
            </a:r>
          </a:p>
          <a:p>
            <a:pPr marL="68580" indent="0">
              <a:buNone/>
            </a:pPr>
            <a:r>
              <a:rPr lang="en-US" sz="2400" dirty="0"/>
              <a:t> </a:t>
            </a:r>
          </a:p>
          <a:p>
            <a:pPr marL="68580" indent="0">
              <a:buNone/>
            </a:pPr>
            <a:r>
              <a:rPr lang="en-US" sz="2400" dirty="0"/>
              <a:t> 3. P(</a:t>
            </a:r>
            <a:r>
              <a:rPr lang="en-US" sz="2400" dirty="0" err="1"/>
              <a:t>a|b</a:t>
            </a:r>
            <a:r>
              <a:rPr lang="en-US" sz="2400" dirty="0"/>
              <a:t>) </a:t>
            </a: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P (</a:t>
            </a:r>
            <a:r>
              <a:rPr lang="en-US" sz="1900" dirty="0" err="1">
                <a:solidFill>
                  <a:srgbClr val="FF6600"/>
                </a:solidFill>
              </a:rPr>
              <a:t>a|b</a:t>
            </a:r>
            <a:r>
              <a:rPr lang="en-US" sz="1900" dirty="0">
                <a:solidFill>
                  <a:srgbClr val="FF6600"/>
                </a:solidFill>
              </a:rPr>
              <a:t>) = P (</a:t>
            </a:r>
            <a:r>
              <a:rPr lang="en-US" sz="1900" dirty="0" err="1">
                <a:solidFill>
                  <a:srgbClr val="FF6600"/>
                </a:solidFill>
              </a:rPr>
              <a:t>a,b</a:t>
            </a:r>
            <a:r>
              <a:rPr lang="en-US" sz="1900" dirty="0">
                <a:solidFill>
                  <a:srgbClr val="FF6600"/>
                </a:solidFill>
              </a:rPr>
              <a:t>)/ P (b) = P (a)P (</a:t>
            </a:r>
            <a:r>
              <a:rPr lang="en-US" sz="1900" dirty="0" err="1">
                <a:solidFill>
                  <a:srgbClr val="FF6600"/>
                </a:solidFill>
              </a:rPr>
              <a:t>b|a</a:t>
            </a:r>
            <a:r>
              <a:rPr lang="en-US" sz="1900" dirty="0">
                <a:solidFill>
                  <a:srgbClr val="FF6600"/>
                </a:solidFill>
              </a:rPr>
              <a:t>) / P (b)   </a:t>
            </a:r>
          </a:p>
          <a:p>
            <a:pPr marL="68580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		</a:t>
            </a:r>
          </a:p>
          <a:p>
            <a:pPr marL="68580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= 0.1×0.5 / .77 = 0.064935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13</a:t>
            </a:fld>
            <a:endParaRPr lang="en-US">
              <a:uFillTx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100628"/>
            <a:ext cx="5256530" cy="30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0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79" y="-42372"/>
            <a:ext cx="7772400" cy="1143000"/>
          </a:xfrm>
        </p:spPr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3" y="1100628"/>
            <a:ext cx="7987387" cy="454663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/>
              <a:t>4. P(</a:t>
            </a:r>
            <a:r>
              <a:rPr lang="en-US" sz="2400" dirty="0" err="1"/>
              <a:t>d|a</a:t>
            </a:r>
            <a:r>
              <a:rPr lang="en-US" sz="2400" dirty="0"/>
              <a:t>)</a:t>
            </a:r>
          </a:p>
          <a:p>
            <a:pPr marL="68580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 P (</a:t>
            </a:r>
            <a:r>
              <a:rPr lang="en-US" sz="1900" dirty="0" err="1">
                <a:solidFill>
                  <a:srgbClr val="FF6600"/>
                </a:solidFill>
              </a:rPr>
              <a:t>d|a</a:t>
            </a:r>
            <a:r>
              <a:rPr lang="en-US" sz="1900" dirty="0">
                <a:solidFill>
                  <a:srgbClr val="FF6600"/>
                </a:solidFill>
              </a:rPr>
              <a:t>) = ∑</a:t>
            </a:r>
            <a:r>
              <a:rPr lang="en-US" sz="1900" baseline="-25000" dirty="0">
                <a:solidFill>
                  <a:srgbClr val="FF6600"/>
                </a:solidFill>
              </a:rPr>
              <a:t>B={</a:t>
            </a:r>
            <a:r>
              <a:rPr lang="en-US" sz="1900" baseline="-25000" dirty="0" err="1">
                <a:solidFill>
                  <a:srgbClr val="FF6600"/>
                </a:solidFill>
              </a:rPr>
              <a:t>b,¬b</a:t>
            </a:r>
            <a:r>
              <a:rPr lang="en-US" sz="1900" baseline="-25000" dirty="0">
                <a:solidFill>
                  <a:srgbClr val="FF6600"/>
                </a:solidFill>
              </a:rPr>
              <a:t>}</a:t>
            </a:r>
            <a:r>
              <a:rPr lang="en-US" sz="1900" dirty="0">
                <a:solidFill>
                  <a:srgbClr val="FF6600"/>
                </a:solidFill>
              </a:rPr>
              <a:t> P (</a:t>
            </a:r>
            <a:r>
              <a:rPr lang="en-US" sz="1900" dirty="0" err="1">
                <a:solidFill>
                  <a:srgbClr val="FF6600"/>
                </a:solidFill>
              </a:rPr>
              <a:t>d|B</a:t>
            </a:r>
            <a:r>
              <a:rPr lang="en-US" sz="1900" dirty="0">
                <a:solidFill>
                  <a:srgbClr val="FF6600"/>
                </a:solidFill>
              </a:rPr>
              <a:t>)p(</a:t>
            </a:r>
            <a:r>
              <a:rPr lang="en-US" sz="1900" dirty="0" err="1">
                <a:solidFill>
                  <a:srgbClr val="FF6600"/>
                </a:solidFill>
              </a:rPr>
              <a:t>B|a</a:t>
            </a:r>
            <a:r>
              <a:rPr lang="en-US" sz="1900" dirty="0">
                <a:solidFill>
                  <a:srgbClr val="FF6600"/>
                </a:solidFill>
              </a:rPr>
              <a:t>)</a:t>
            </a:r>
          </a:p>
          <a:p>
            <a:pPr marL="68580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 </a:t>
            </a:r>
          </a:p>
          <a:p>
            <a:pPr marL="68580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= 0.9 × 0.5 + 0.2 × 0.5 = 0. 55  </a:t>
            </a:r>
          </a:p>
          <a:p>
            <a:pPr marL="68580" indent="0">
              <a:buNone/>
            </a:pPr>
            <a:endParaRPr lang="en-US" sz="1900" dirty="0">
              <a:solidFill>
                <a:srgbClr val="FF6600"/>
              </a:solidFill>
            </a:endParaRPr>
          </a:p>
          <a:p>
            <a:pPr marL="68580" indent="0">
              <a:buNone/>
            </a:pPr>
            <a:r>
              <a:rPr lang="en-US" sz="2400" dirty="0"/>
              <a:t>5. P(</a:t>
            </a:r>
            <a:r>
              <a:rPr lang="en-US" sz="2400" dirty="0" err="1"/>
              <a:t>d|a,c</a:t>
            </a:r>
            <a:r>
              <a:rPr lang="en-US" sz="2400" dirty="0"/>
              <a:t>)  </a:t>
            </a:r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From the conditional independence properties of the graph, D ⊥ C|{A}. Hence, P(</a:t>
            </a:r>
            <a:r>
              <a:rPr lang="en-US" sz="2000" dirty="0" err="1">
                <a:solidFill>
                  <a:srgbClr val="FF6600"/>
                </a:solidFill>
              </a:rPr>
              <a:t>d|a,c</a:t>
            </a:r>
            <a:r>
              <a:rPr lang="en-US" sz="2000" dirty="0">
                <a:solidFill>
                  <a:srgbClr val="FF6600"/>
                </a:solidFill>
              </a:rPr>
              <a:t>) = p(</a:t>
            </a:r>
            <a:r>
              <a:rPr lang="en-US" sz="2000" dirty="0" err="1">
                <a:solidFill>
                  <a:srgbClr val="FF6600"/>
                </a:solidFill>
              </a:rPr>
              <a:t>d|a</a:t>
            </a:r>
            <a:r>
              <a:rPr lang="en-US" sz="2000" dirty="0">
                <a:solidFill>
                  <a:srgbClr val="FF6600"/>
                </a:solidFill>
              </a:rPr>
              <a:t>) </a:t>
            </a:r>
          </a:p>
          <a:p>
            <a:pPr marL="6858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= 0.55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14</a:t>
            </a:fld>
            <a:endParaRPr lang="en-US">
              <a:uFillTx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70" y="1100628"/>
            <a:ext cx="5256530" cy="30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3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01382"/>
          </a:xfrm>
        </p:spPr>
        <p:txBody>
          <a:bodyPr/>
          <a:lstStyle/>
          <a:p>
            <a:r>
              <a:rPr lang="en-US" dirty="0">
                <a:uFillTx/>
              </a:rPr>
              <a:t>Exercise 14.1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15</a:t>
            </a:fld>
            <a:endParaRPr lang="en-US">
              <a:uFillTx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04250" y="1252520"/>
            <a:ext cx="8599708" cy="386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aseline="30000" dirty="0">
                <a:uFillTx/>
              </a:rPr>
              <a:t>We have a bag of three biased coins a, b, and c with probabilities of coming up heads of 20%, 60%, and 80%, respectively. One coin is drawn randomly from the bag (with equal likelihood of drawing each of the three coins), and then the coin is flipped three times to generate the outcomes X</a:t>
            </a:r>
            <a:r>
              <a:rPr lang="en-US" sz="3200" baseline="-25000" dirty="0">
                <a:uFillTx/>
              </a:rPr>
              <a:t>1</a:t>
            </a:r>
            <a:r>
              <a:rPr lang="en-US" sz="3200" baseline="30000" dirty="0">
                <a:uFillTx/>
              </a:rPr>
              <a:t>, X</a:t>
            </a:r>
            <a:r>
              <a:rPr lang="en-US" sz="3200" baseline="-25000" dirty="0">
                <a:uFillTx/>
              </a:rPr>
              <a:t>2</a:t>
            </a:r>
            <a:r>
              <a:rPr lang="en-US" sz="3200" baseline="30000" dirty="0">
                <a:uFillTx/>
              </a:rPr>
              <a:t>, and X</a:t>
            </a:r>
            <a:r>
              <a:rPr lang="en-US" sz="3200" baseline="-25000" dirty="0">
                <a:uFillTx/>
              </a:rPr>
              <a:t>3</a:t>
            </a:r>
            <a:r>
              <a:rPr lang="en-US" sz="3200" baseline="30000" dirty="0">
                <a:uFillTx/>
              </a:rPr>
              <a:t>.</a:t>
            </a:r>
          </a:p>
          <a:p>
            <a:endParaRPr lang="en-US" sz="3200" baseline="30000" dirty="0">
              <a:uFillTx/>
            </a:endParaRPr>
          </a:p>
          <a:p>
            <a:r>
              <a:rPr lang="en-US" sz="3200" baseline="30000" dirty="0">
                <a:uFillTx/>
              </a:rPr>
              <a:t>a. Draw the Bayesian network corresponding to this setup and define the necessary </a:t>
            </a:r>
            <a:r>
              <a:rPr lang="en-US" sz="3200" baseline="30000" dirty="0" err="1">
                <a:uFillTx/>
              </a:rPr>
              <a:t>CPTs.</a:t>
            </a:r>
            <a:r>
              <a:rPr lang="en-US" sz="3200" baseline="30000" dirty="0">
                <a:uFillTx/>
              </a:rPr>
              <a:t> </a:t>
            </a:r>
          </a:p>
          <a:p>
            <a:pPr marL="514350" indent="-514350">
              <a:buAutoNum type="alphaLcPeriod"/>
            </a:pPr>
            <a:endParaRPr lang="en-US" sz="3200" baseline="30000" dirty="0">
              <a:uFillTx/>
            </a:endParaRPr>
          </a:p>
          <a:p>
            <a:r>
              <a:rPr lang="en-US" sz="3200" b="1" baseline="30000" dirty="0">
                <a:uFillTx/>
              </a:rPr>
              <a:t>b</a:t>
            </a:r>
            <a:r>
              <a:rPr lang="en-US" sz="3200" baseline="30000" dirty="0">
                <a:uFillTx/>
              </a:rPr>
              <a:t>. Calculate which coin was most likely to have been drawn from the bag if the observed</a:t>
            </a:r>
            <a:r>
              <a:rPr lang="en-US" sz="3200" dirty="0">
                <a:uFillTx/>
              </a:rPr>
              <a:t> </a:t>
            </a:r>
            <a:r>
              <a:rPr lang="en-US" sz="3200" baseline="30000" dirty="0">
                <a:uFillTx/>
              </a:rPr>
              <a:t>flips come out heads twice and tails once.</a:t>
            </a:r>
            <a:endParaRPr lang="en-US" sz="3200" dirty="0"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26974"/>
            <a:ext cx="5791200" cy="1371600"/>
          </a:xfrm>
        </p:spPr>
        <p:txBody>
          <a:bodyPr/>
          <a:lstStyle/>
          <a:p>
            <a:r>
              <a:rPr lang="en-US" dirty="0">
                <a:uFillTx/>
              </a:rPr>
              <a:t>Exercise 14.1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16</a:t>
            </a:fld>
            <a:endParaRPr lang="en-US"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00" y="4296710"/>
            <a:ext cx="2001505" cy="14363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Rectangle 6"/>
          <p:cNvSpPr>
            <a:spLocks/>
          </p:cNvSpPr>
          <p:nvPr/>
        </p:nvSpPr>
        <p:spPr>
          <a:xfrm>
            <a:off x="631343" y="4802960"/>
            <a:ext cx="4845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>
                <a:uFillTx/>
              </a:rPr>
              <a:t>The CPT for X</a:t>
            </a:r>
            <a:r>
              <a:rPr lang="en-US" sz="2400" baseline="-25000" dirty="0">
                <a:uFillTx/>
              </a:rPr>
              <a:t>i </a:t>
            </a:r>
            <a:r>
              <a:rPr lang="en-US" sz="2400" baseline="30000" dirty="0">
                <a:uFillTx/>
              </a:rPr>
              <a:t>given C are the same, and equal to:</a:t>
            </a:r>
            <a:endParaRPr lang="en-US" sz="2400" dirty="0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822960" y="1455820"/>
            <a:ext cx="7762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uFillTx/>
              </a:rPr>
              <a:t>With the random variable C denoting which coin {a, b, c} we drew, the network has C at the root and X1, X2, and X3 as children. </a:t>
            </a:r>
          </a:p>
          <a:p>
            <a:r>
              <a:rPr lang="en-US" dirty="0">
                <a:uFillTx/>
              </a:rPr>
              <a:t>The CPT for C is: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50" y="2379150"/>
            <a:ext cx="1384686" cy="154144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Oval 9"/>
          <p:cNvSpPr>
            <a:spLocks/>
          </p:cNvSpPr>
          <p:nvPr/>
        </p:nvSpPr>
        <p:spPr>
          <a:xfrm>
            <a:off x="5477400" y="2262297"/>
            <a:ext cx="1349277" cy="83347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uFillTx/>
              </a:rPr>
              <a:t>C</a:t>
            </a: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7051761" y="3374114"/>
            <a:ext cx="1349277" cy="833477"/>
          </a:xfrm>
          <a:prstGeom prst="ellipse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uFillTx/>
              </a:rPr>
              <a:t>x</a:t>
            </a:r>
            <a:r>
              <a:rPr lang="en-US" dirty="0">
                <a:solidFill>
                  <a:srgbClr val="000000"/>
                </a:solidFill>
                <a:uFillTx/>
              </a:rPr>
              <a:t>x3</a:t>
            </a:r>
            <a:r>
              <a:rPr lang="en-US" dirty="0">
                <a:solidFill>
                  <a:schemeClr val="bg1"/>
                </a:solidFill>
                <a:uFillTx/>
              </a:rPr>
              <a:t>3</a:t>
            </a: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5477400" y="3374114"/>
            <a:ext cx="1349277" cy="83347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uFillTx/>
              </a:rPr>
              <a:t>x2</a:t>
            </a:r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3910224" y="3374114"/>
            <a:ext cx="1349277" cy="83347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uFillTx/>
              </a:rPr>
              <a:t>x1</a:t>
            </a:r>
          </a:p>
        </p:txBody>
      </p:sp>
      <p:sp>
        <p:nvSpPr>
          <p:cNvPr id="14" name="Line 61"/>
          <p:cNvSpPr>
            <a:spLocks noChangeShapeType="1"/>
          </p:cNvSpPr>
          <p:nvPr/>
        </p:nvSpPr>
        <p:spPr bwMode="auto">
          <a:xfrm flipH="1">
            <a:off x="4762155" y="2889927"/>
            <a:ext cx="8201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ffectLst/>
        </p:spPr>
        <p:txBody>
          <a:bodyPr wrap="square" anchor="ctr">
            <a:spAutoFit/>
          </a:bodyPr>
          <a:lstStyle/>
          <a:p>
            <a:endParaRPr lang="en-US">
              <a:uFillTx/>
            </a:endParaRPr>
          </a:p>
        </p:txBody>
      </p:sp>
      <p:sp>
        <p:nvSpPr>
          <p:cNvPr id="15" name="Line 61"/>
          <p:cNvSpPr>
            <a:spLocks noChangeShapeType="1"/>
          </p:cNvSpPr>
          <p:nvPr/>
        </p:nvSpPr>
        <p:spPr bwMode="auto">
          <a:xfrm>
            <a:off x="6124661" y="3095774"/>
            <a:ext cx="0" cy="278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ffectLst/>
        </p:spPr>
        <p:txBody>
          <a:bodyPr wrap="square" anchor="ctr">
            <a:spAutoFit/>
          </a:bodyPr>
          <a:lstStyle/>
          <a:p>
            <a:endParaRPr lang="en-US">
              <a:uFillTx/>
            </a:endParaRPr>
          </a:p>
        </p:txBody>
      </p:sp>
      <p:sp>
        <p:nvSpPr>
          <p:cNvPr id="16" name="Line 61"/>
          <p:cNvSpPr>
            <a:spLocks noChangeShapeType="1"/>
          </p:cNvSpPr>
          <p:nvPr/>
        </p:nvSpPr>
        <p:spPr bwMode="auto">
          <a:xfrm>
            <a:off x="6733159" y="2889927"/>
            <a:ext cx="745286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ffectLst/>
        </p:spPr>
        <p:txBody>
          <a:bodyPr wrap="square" anchor="ctr">
            <a:spAutoFit/>
          </a:bodyPr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92" y="140959"/>
            <a:ext cx="7772400" cy="1332249"/>
          </a:xfrm>
        </p:spPr>
        <p:txBody>
          <a:bodyPr/>
          <a:lstStyle/>
          <a:p>
            <a:r>
              <a:rPr lang="en-US" dirty="0">
                <a:uFillTx/>
              </a:rPr>
              <a:t>Exercise 14.1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17</a:t>
            </a:fld>
            <a:endParaRPr lang="en-US">
              <a:uFillTx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8592" y="1681302"/>
            <a:ext cx="8545366" cy="4811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aseline="30000" dirty="0">
                <a:uFillTx/>
              </a:rPr>
              <a:t>The coin most likely to have been drawn from the bag given this sequence is the value of C with greatest posterior probability P(C|2 heads, 1 tails). </a:t>
            </a:r>
          </a:p>
          <a:p>
            <a:endParaRPr lang="en-US" sz="3200" baseline="30000" dirty="0">
              <a:uFillTx/>
            </a:endParaRPr>
          </a:p>
          <a:p>
            <a:r>
              <a:rPr lang="en-US" sz="3200" baseline="30000" dirty="0">
                <a:uFillTx/>
              </a:rPr>
              <a:t>P(C|2 heads, 1 tails) = P(2 heads, 1 </a:t>
            </a:r>
            <a:r>
              <a:rPr lang="en-US" sz="3200" baseline="30000" dirty="0" err="1">
                <a:uFillTx/>
              </a:rPr>
              <a:t>tails|C</a:t>
            </a:r>
            <a:r>
              <a:rPr lang="en-US" sz="3200" baseline="30000" dirty="0">
                <a:uFillTx/>
              </a:rPr>
              <a:t>)P(C)/P(2 heads, 1 tails)</a:t>
            </a:r>
          </a:p>
          <a:p>
            <a:endParaRPr lang="fi-FI" sz="3200" baseline="30000" dirty="0">
              <a:uFillTx/>
            </a:endParaRPr>
          </a:p>
          <a:p>
            <a:pPr marL="457200" indent="-457200">
              <a:buFont typeface="Arial"/>
              <a:buChar char="•"/>
            </a:pPr>
            <a:r>
              <a:rPr lang="fi-FI" sz="3200" baseline="30000" dirty="0">
                <a:uFillTx/>
              </a:rPr>
              <a:t>1/P (2 </a:t>
            </a:r>
            <a:r>
              <a:rPr lang="fi-FI" sz="3200" baseline="30000" dirty="0" err="1">
                <a:uFillTx/>
              </a:rPr>
              <a:t>heads</a:t>
            </a:r>
            <a:r>
              <a:rPr lang="fi-FI" sz="3200" baseline="30000" dirty="0">
                <a:uFillTx/>
              </a:rPr>
              <a:t>, 1 </a:t>
            </a:r>
            <a:r>
              <a:rPr lang="fi-FI" sz="3200" baseline="30000" dirty="0" err="1">
                <a:uFillTx/>
              </a:rPr>
              <a:t>tails</a:t>
            </a:r>
            <a:r>
              <a:rPr lang="fi-FI" sz="3200" baseline="30000" dirty="0">
                <a:uFillTx/>
              </a:rPr>
              <a:t>) is </a:t>
            </a:r>
            <a:r>
              <a:rPr lang="fi-FI" sz="3200" baseline="30000" dirty="0" err="1">
                <a:uFillTx/>
              </a:rPr>
              <a:t>independent</a:t>
            </a:r>
            <a:r>
              <a:rPr lang="fi-FI" sz="3200" baseline="30000" dirty="0">
                <a:uFillTx/>
              </a:rPr>
              <a:t> of C </a:t>
            </a:r>
          </a:p>
          <a:p>
            <a:r>
              <a:rPr lang="en-US" sz="3200" baseline="30000" dirty="0">
                <a:uFillTx/>
              </a:rPr>
              <a:t> </a:t>
            </a:r>
          </a:p>
          <a:p>
            <a:r>
              <a:rPr lang="en-US" sz="3200" baseline="30000" dirty="0">
                <a:uFillTx/>
              </a:rPr>
              <a:t>			 ∝ P(2heads,1tails|C)P(C)</a:t>
            </a:r>
          </a:p>
          <a:p>
            <a:pPr marL="457200" indent="-457200">
              <a:buFont typeface="Arial"/>
              <a:buChar char="•"/>
            </a:pPr>
            <a:r>
              <a:rPr lang="fi-FI" sz="3200" baseline="30000" dirty="0">
                <a:uFillTx/>
              </a:rPr>
              <a:t>P(C) is </a:t>
            </a:r>
            <a:r>
              <a:rPr lang="fi-FI" sz="3200" baseline="30000" dirty="0" err="1">
                <a:uFillTx/>
              </a:rPr>
              <a:t>independent</a:t>
            </a:r>
            <a:r>
              <a:rPr lang="fi-FI" sz="3200" baseline="30000" dirty="0">
                <a:uFillTx/>
              </a:rPr>
              <a:t> of the </a:t>
            </a:r>
            <a:r>
              <a:rPr lang="fi-FI" sz="3200" baseline="30000" dirty="0" err="1">
                <a:uFillTx/>
              </a:rPr>
              <a:t>value</a:t>
            </a:r>
            <a:r>
              <a:rPr lang="fi-FI" sz="3200" baseline="30000" dirty="0">
                <a:uFillTx/>
              </a:rPr>
              <a:t> of C,</a:t>
            </a:r>
            <a:r>
              <a:rPr lang="fi-FI" sz="3200" dirty="0">
                <a:uFillTx/>
              </a:rPr>
              <a:t> </a:t>
            </a:r>
            <a:r>
              <a:rPr lang="fi-FI" sz="3200" baseline="30000" dirty="0" err="1">
                <a:uFillTx/>
              </a:rPr>
              <a:t>by</a:t>
            </a:r>
            <a:r>
              <a:rPr lang="fi-FI" sz="3200" baseline="30000" dirty="0">
                <a:uFillTx/>
              </a:rPr>
              <a:t> </a:t>
            </a:r>
            <a:r>
              <a:rPr lang="fi-FI" sz="3200" baseline="30000" dirty="0" err="1">
                <a:uFillTx/>
              </a:rPr>
              <a:t>hypothesis</a:t>
            </a:r>
            <a:r>
              <a:rPr lang="fi-FI" sz="3200" baseline="30000" dirty="0">
                <a:uFillTx/>
              </a:rPr>
              <a:t>, </a:t>
            </a:r>
            <a:r>
              <a:rPr lang="fi-FI" sz="3200" baseline="30000" dirty="0" err="1">
                <a:uFillTx/>
              </a:rPr>
              <a:t>equal</a:t>
            </a:r>
            <a:r>
              <a:rPr lang="fi-FI" sz="3200" baseline="30000" dirty="0">
                <a:uFillTx/>
              </a:rPr>
              <a:t> to 1/3.</a:t>
            </a:r>
            <a:endParaRPr lang="en-US" sz="3200" baseline="30000" dirty="0">
              <a:uFillTx/>
            </a:endParaRPr>
          </a:p>
          <a:p>
            <a:r>
              <a:rPr lang="fi-FI" sz="3200" baseline="30000" dirty="0">
                <a:uFillTx/>
              </a:rPr>
              <a:t>			 ∝ P(2 </a:t>
            </a:r>
            <a:r>
              <a:rPr lang="fi-FI" sz="3200" baseline="30000" dirty="0" err="1">
                <a:uFillTx/>
              </a:rPr>
              <a:t>heads</a:t>
            </a:r>
            <a:r>
              <a:rPr lang="fi-FI" sz="3200" baseline="30000" dirty="0">
                <a:uFillTx/>
              </a:rPr>
              <a:t>, 1 </a:t>
            </a:r>
            <a:r>
              <a:rPr lang="fi-FI" sz="3200" baseline="30000" dirty="0" err="1">
                <a:uFillTx/>
              </a:rPr>
              <a:t>tails|C</a:t>
            </a:r>
            <a:r>
              <a:rPr lang="fi-FI" sz="3200" baseline="30000" dirty="0">
                <a:uFillTx/>
              </a:rPr>
              <a:t>)</a:t>
            </a:r>
          </a:p>
          <a:p>
            <a:endParaRPr lang="fi-FI" sz="3200" baseline="30000" dirty="0">
              <a:uFillTx/>
            </a:endParaRPr>
          </a:p>
          <a:p>
            <a:endParaRPr lang="fi-FI" sz="2800" baseline="30000" dirty="0"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07" y="104140"/>
            <a:ext cx="7772400" cy="1141730"/>
          </a:xfrm>
        </p:spPr>
        <p:txBody>
          <a:bodyPr/>
          <a:lstStyle/>
          <a:p>
            <a:r>
              <a:rPr lang="en-US" dirty="0">
                <a:uFillTx/>
              </a:rPr>
              <a:t>Exercise 14.1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18</a:t>
            </a:fld>
            <a:endParaRPr lang="en-US">
              <a:uFillTx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20607" y="1484120"/>
            <a:ext cx="8583351" cy="45756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i-FI" sz="2800" baseline="30000" dirty="0">
                <a:uFillTx/>
              </a:rPr>
              <a:t>X</a:t>
            </a:r>
            <a:r>
              <a:rPr lang="fi-FI" sz="2800" baseline="-25000" dirty="0">
                <a:uFillTx/>
              </a:rPr>
              <a:t>1</a:t>
            </a:r>
            <a:r>
              <a:rPr lang="fi-FI" sz="2800" baseline="30000" dirty="0">
                <a:uFillTx/>
              </a:rPr>
              <a:t>, X</a:t>
            </a:r>
            <a:r>
              <a:rPr lang="fi-FI" sz="2800" baseline="-25000" dirty="0">
                <a:uFillTx/>
              </a:rPr>
              <a:t>2</a:t>
            </a:r>
            <a:r>
              <a:rPr lang="fi-FI" sz="2800" baseline="30000" dirty="0">
                <a:uFillTx/>
              </a:rPr>
              <a:t>, and X</a:t>
            </a:r>
            <a:r>
              <a:rPr lang="fi-FI" sz="2800" baseline="-25000" dirty="0">
                <a:uFillTx/>
              </a:rPr>
              <a:t>3 </a:t>
            </a:r>
            <a:r>
              <a:rPr lang="fi-FI" sz="2800" baseline="30000" dirty="0" err="1">
                <a:uFillTx/>
              </a:rPr>
              <a:t>are</a:t>
            </a:r>
            <a:r>
              <a:rPr lang="fi-FI" sz="2800" baseline="30000" dirty="0">
                <a:uFillTx/>
              </a:rPr>
              <a:t> </a:t>
            </a:r>
            <a:r>
              <a:rPr lang="fi-FI" sz="2800" baseline="30000" dirty="0" err="1">
                <a:uFillTx/>
              </a:rPr>
              <a:t>conditionally</a:t>
            </a:r>
            <a:r>
              <a:rPr lang="fi-FI" sz="2800" baseline="30000" dirty="0">
                <a:uFillTx/>
              </a:rPr>
              <a:t> </a:t>
            </a:r>
            <a:r>
              <a:rPr lang="fi-FI" sz="2800" baseline="30000" dirty="0" err="1">
                <a:uFillTx/>
              </a:rPr>
              <a:t>independent</a:t>
            </a:r>
            <a:r>
              <a:rPr lang="fi-FI" sz="2800" baseline="30000" dirty="0">
                <a:uFillTx/>
              </a:rPr>
              <a:t> </a:t>
            </a:r>
            <a:r>
              <a:rPr lang="fi-FI" sz="2800" baseline="30000" dirty="0" err="1">
                <a:uFillTx/>
              </a:rPr>
              <a:t>given</a:t>
            </a:r>
            <a:r>
              <a:rPr lang="fi-FI" sz="2800" baseline="30000" dirty="0">
                <a:uFillTx/>
              </a:rPr>
              <a:t> C, </a:t>
            </a:r>
            <a:r>
              <a:rPr lang="fi-FI" sz="2800" baseline="30000" dirty="0" err="1">
                <a:uFillTx/>
              </a:rPr>
              <a:t>so</a:t>
            </a:r>
            <a:r>
              <a:rPr lang="fi-FI" sz="2800" baseline="30000" dirty="0">
                <a:uFillTx/>
              </a:rPr>
              <a:t> for </a:t>
            </a:r>
            <a:r>
              <a:rPr lang="fi-FI" sz="2800" baseline="30000" dirty="0" err="1">
                <a:uFillTx/>
              </a:rPr>
              <a:t>example</a:t>
            </a:r>
            <a:endParaRPr lang="fi-FI" sz="2800" baseline="30000" dirty="0">
              <a:uFillTx/>
            </a:endParaRPr>
          </a:p>
          <a:p>
            <a:endParaRPr lang="fi-FI" sz="2800" baseline="30000" dirty="0">
              <a:uFillTx/>
            </a:endParaRPr>
          </a:p>
          <a:p>
            <a:r>
              <a:rPr lang="en-US" sz="2800" baseline="30000" dirty="0">
                <a:uFillTx/>
              </a:rPr>
              <a:t> P (X</a:t>
            </a:r>
            <a:r>
              <a:rPr lang="en-US" sz="2800" baseline="-25000" dirty="0">
                <a:uFillTx/>
              </a:rPr>
              <a:t>1 </a:t>
            </a:r>
            <a:r>
              <a:rPr lang="en-US" sz="2800" baseline="30000" dirty="0">
                <a:uFillTx/>
              </a:rPr>
              <a:t>= tails, X</a:t>
            </a:r>
            <a:r>
              <a:rPr lang="en-US" sz="2800" baseline="-25000" dirty="0">
                <a:uFillTx/>
              </a:rPr>
              <a:t>2 </a:t>
            </a:r>
            <a:r>
              <a:rPr lang="en-US" sz="2800" baseline="30000" dirty="0">
                <a:uFillTx/>
              </a:rPr>
              <a:t>= heads, X</a:t>
            </a:r>
            <a:r>
              <a:rPr lang="en-US" sz="2800" baseline="-25000" dirty="0">
                <a:uFillTx/>
              </a:rPr>
              <a:t>3 </a:t>
            </a:r>
            <a:r>
              <a:rPr lang="en-US" sz="2800" baseline="30000" dirty="0">
                <a:uFillTx/>
              </a:rPr>
              <a:t>= </a:t>
            </a:r>
            <a:r>
              <a:rPr lang="en-US" sz="2800" baseline="30000" dirty="0" err="1">
                <a:uFillTx/>
              </a:rPr>
              <a:t>heads|C</a:t>
            </a:r>
            <a:r>
              <a:rPr lang="en-US" sz="2800" baseline="30000" dirty="0">
                <a:uFillTx/>
              </a:rPr>
              <a:t> = a)</a:t>
            </a:r>
          </a:p>
          <a:p>
            <a:endParaRPr lang="en-US" sz="2800" baseline="30000" dirty="0">
              <a:uFillTx/>
            </a:endParaRPr>
          </a:p>
          <a:p>
            <a:r>
              <a:rPr lang="en-US" sz="2800" baseline="30000" dirty="0">
                <a:uFillTx/>
              </a:rPr>
              <a:t>= P(X</a:t>
            </a:r>
            <a:r>
              <a:rPr lang="en-US" sz="2800" baseline="-25000" dirty="0">
                <a:uFillTx/>
              </a:rPr>
              <a:t>1 </a:t>
            </a:r>
            <a:r>
              <a:rPr lang="en-US" sz="2800" baseline="30000" dirty="0">
                <a:uFillTx/>
              </a:rPr>
              <a:t>= </a:t>
            </a:r>
            <a:r>
              <a:rPr lang="en-US" sz="2800" baseline="30000" dirty="0" err="1">
                <a:uFillTx/>
              </a:rPr>
              <a:t>tails|C</a:t>
            </a:r>
            <a:r>
              <a:rPr lang="en-US" sz="2800" baseline="30000" dirty="0">
                <a:uFillTx/>
              </a:rPr>
              <a:t> = a)P(X</a:t>
            </a:r>
            <a:r>
              <a:rPr lang="en-US" sz="2800" baseline="-25000" dirty="0">
                <a:uFillTx/>
              </a:rPr>
              <a:t>2 </a:t>
            </a:r>
            <a:r>
              <a:rPr lang="en-US" sz="2800" baseline="30000" dirty="0">
                <a:uFillTx/>
              </a:rPr>
              <a:t>= </a:t>
            </a:r>
            <a:r>
              <a:rPr lang="en-US" sz="2800" baseline="30000" dirty="0" err="1">
                <a:uFillTx/>
              </a:rPr>
              <a:t>heads|C</a:t>
            </a:r>
            <a:r>
              <a:rPr lang="en-US" sz="2800" baseline="30000" dirty="0">
                <a:uFillTx/>
              </a:rPr>
              <a:t> = a)P(X</a:t>
            </a:r>
            <a:r>
              <a:rPr lang="en-US" sz="2800" baseline="-25000" dirty="0">
                <a:uFillTx/>
              </a:rPr>
              <a:t>3 </a:t>
            </a:r>
            <a:r>
              <a:rPr lang="en-US" sz="2800" baseline="30000" dirty="0">
                <a:uFillTx/>
              </a:rPr>
              <a:t>= </a:t>
            </a:r>
            <a:r>
              <a:rPr lang="en-US" sz="2800" baseline="30000" dirty="0" err="1">
                <a:uFillTx/>
              </a:rPr>
              <a:t>heads|C</a:t>
            </a:r>
            <a:r>
              <a:rPr lang="en-US" sz="2800" baseline="30000" dirty="0">
                <a:uFillTx/>
              </a:rPr>
              <a:t> = a)</a:t>
            </a:r>
          </a:p>
          <a:p>
            <a:endParaRPr lang="en-US" sz="2800" baseline="30000" dirty="0">
              <a:uFillTx/>
            </a:endParaRPr>
          </a:p>
          <a:p>
            <a:r>
              <a:rPr lang="en-US" sz="2800" baseline="30000" dirty="0">
                <a:uFillTx/>
              </a:rPr>
              <a:t> = 0.8×0.2×0.2=0.032</a:t>
            </a:r>
            <a:endParaRPr lang="en-US" sz="3200" baseline="30000" dirty="0">
              <a:uFillTx/>
            </a:endParaRPr>
          </a:p>
          <a:p>
            <a:r>
              <a:rPr lang="en-US" sz="3200" b="1" baseline="30000" dirty="0">
                <a:uFillTx/>
              </a:rPr>
              <a:t>P (2heads, 1tails|C = a) = 3 × 0.032 = 0.096.</a:t>
            </a:r>
            <a:endParaRPr lang="en-US" sz="2800" dirty="0">
              <a:uFillTx/>
            </a:endParaRPr>
          </a:p>
          <a:p>
            <a:r>
              <a:rPr lang="en-US" sz="2800" baseline="30000" dirty="0">
                <a:uFillTx/>
              </a:rPr>
              <a:t>Note that we would get the same probability above for any ordering of 2 heads and 1 tails. </a:t>
            </a:r>
          </a:p>
          <a:p>
            <a:r>
              <a:rPr lang="en-US" sz="2400" b="1" dirty="0">
                <a:uFillTx/>
              </a:rPr>
              <a:t>P (2heads, 1tails|C = b) = 0.432 </a:t>
            </a:r>
          </a:p>
          <a:p>
            <a:r>
              <a:rPr lang="en-US" sz="2400" b="1" dirty="0">
                <a:uFillTx/>
              </a:rPr>
              <a:t>P (2heads, 1tails|C = c) = 0.384</a:t>
            </a:r>
            <a:endParaRPr lang="en-US" sz="3200" dirty="0">
              <a:uFillTx/>
            </a:endParaRPr>
          </a:p>
          <a:p>
            <a:r>
              <a:rPr lang="en-US" dirty="0">
                <a:uFillTx/>
              </a:rPr>
              <a:t>showing that coin b is most likely to have been drawn. </a:t>
            </a:r>
          </a:p>
          <a:p>
            <a:r>
              <a:rPr lang="en-US" dirty="0">
                <a:uFillTx/>
              </a:rPr>
              <a:t>Alternatively, one could directly compute the value of P(C|2 heads, 1 tails). </a:t>
            </a:r>
          </a:p>
          <a:p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5482"/>
          </a:xfrm>
        </p:spPr>
        <p:txBody>
          <a:bodyPr/>
          <a:lstStyle/>
          <a:p>
            <a:r>
              <a:rPr lang="en-US" dirty="0">
                <a:uFillTx/>
              </a:rPr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53" y="1100628"/>
            <a:ext cx="8366913" cy="4546639"/>
          </a:xfrm>
        </p:spPr>
        <p:txBody>
          <a:bodyPr>
            <a:normAutofit fontScale="70000" lnSpcReduction="20000"/>
          </a:bodyPr>
          <a:lstStyle/>
          <a:p>
            <a:pPr>
              <a:buFont typeface="Arial"/>
              <a:buChar char="•"/>
            </a:pPr>
            <a:r>
              <a:rPr lang="en-US" sz="3200" dirty="0">
                <a:uFillTx/>
              </a:rPr>
              <a:t>What are the sources for uncertainty?</a:t>
            </a:r>
          </a:p>
          <a:p>
            <a:pPr>
              <a:buFont typeface="Arial"/>
              <a:buChar char="•"/>
            </a:pPr>
            <a:r>
              <a:rPr lang="en-US" sz="3200" dirty="0">
                <a:uFillTx/>
              </a:rPr>
              <a:t>How can we use probability to reason about uncertainty?</a:t>
            </a:r>
          </a:p>
          <a:p>
            <a:pPr>
              <a:buFont typeface="Arial"/>
              <a:buChar char="•"/>
            </a:pPr>
            <a:r>
              <a:rPr lang="en-US" sz="3200" dirty="0">
                <a:uFillTx/>
              </a:rPr>
              <a:t>What is a random variable? Atomic events? How are they used for inference?</a:t>
            </a:r>
          </a:p>
          <a:p>
            <a:pPr>
              <a:buFont typeface="Arial"/>
              <a:buChar char="•"/>
            </a:pPr>
            <a:r>
              <a:rPr lang="en-US" sz="3200" dirty="0">
                <a:uFillTx/>
              </a:rPr>
              <a:t>What is independence?  What is conditional independence? Why are they needed for reasoning about uncertainty?</a:t>
            </a:r>
          </a:p>
          <a:p>
            <a:pPr>
              <a:buFont typeface="Arial"/>
              <a:buChar char="•"/>
            </a:pPr>
            <a:r>
              <a:rPr lang="en-US" sz="3200" dirty="0">
                <a:uFillTx/>
              </a:rPr>
              <a:t>What is Bayes rule? How is this addressing combining evidence for diagnosis?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>
                <a:uFillTx/>
              </a:rPr>
              <a:t>Bayesian networks provide a natural representation for (causally induced) conditional independence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>
                <a:uFillTx/>
              </a:rPr>
              <a:t>Topology + CPTs = compact representation of joint distribution</a:t>
            </a:r>
          </a:p>
          <a:p>
            <a:pPr>
              <a:buFont typeface="Arial"/>
              <a:buChar char="•"/>
            </a:pPr>
            <a:endParaRPr lang="en-US" sz="3200" dirty="0">
              <a:uFillTx/>
            </a:endParaRPr>
          </a:p>
          <a:p>
            <a:endParaRPr lang="en-US" dirty="0">
              <a:uFillTx/>
            </a:endParaRPr>
          </a:p>
          <a:p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19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344" y="1745715"/>
            <a:ext cx="9360686" cy="1204306"/>
          </a:xfrm>
        </p:spPr>
        <p:txBody>
          <a:bodyPr/>
          <a:lstStyle/>
          <a:p>
            <a:pPr algn="ctr"/>
            <a:r>
              <a:rPr lang="en-US" dirty="0"/>
              <a:t>CSCI561 Fall 2018 </a:t>
            </a:r>
            <a:br>
              <a:rPr lang="en-US" dirty="0"/>
            </a:br>
            <a:r>
              <a:rPr lang="en-US" dirty="0"/>
              <a:t>Week 10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BB8BB-D7C0-6F4C-AD9E-4FF45BE138AD}"/>
              </a:ext>
            </a:extLst>
          </p:cNvPr>
          <p:cNvSpPr txBox="1">
            <a:spLocks/>
          </p:cNvSpPr>
          <p:nvPr/>
        </p:nvSpPr>
        <p:spPr>
          <a:xfrm>
            <a:off x="921962" y="4249172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cap="none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cs561-l@mymaillists.usc.edu</a:t>
            </a:r>
            <a:endParaRPr lang="en-US" sz="20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154BD4-5A45-BA40-951F-A613348A52BD}"/>
              </a:ext>
            </a:extLst>
          </p:cNvPr>
          <p:cNvSpPr txBox="1">
            <a:spLocks/>
          </p:cNvSpPr>
          <p:nvPr/>
        </p:nvSpPr>
        <p:spPr>
          <a:xfrm>
            <a:off x="750336" y="3957072"/>
            <a:ext cx="7848600" cy="2225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Sheila </a:t>
            </a:r>
            <a:r>
              <a:rPr lang="en-US" sz="2400" dirty="0" err="1">
                <a:solidFill>
                  <a:schemeClr val="accent2"/>
                </a:solidFill>
              </a:rPr>
              <a:t>Tejada</a:t>
            </a:r>
            <a:endParaRPr lang="en-US" sz="2400" dirty="0">
              <a:solidFill>
                <a:schemeClr val="accent2"/>
              </a:solidFill>
            </a:endParaRPr>
          </a:p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Wei-min </a:t>
            </a:r>
            <a:r>
              <a:rPr lang="en-US" sz="2400" dirty="0" err="1">
                <a:solidFill>
                  <a:schemeClr val="accent2"/>
                </a:solidFill>
              </a:rPr>
              <a:t>shen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chemeClr val="accent2"/>
              </a:solidFill>
            </a:endParaRPr>
          </a:p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Ning wang 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chemeClr val="accent2"/>
              </a:solidFill>
            </a:endParaRPr>
          </a:p>
          <a:p>
            <a:pPr algn="ctr" fontAlgn="auto"/>
            <a:r>
              <a:rPr lang="en-US" sz="2400" b="0" i="0" u="none" strike="noStrike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800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cs561-l@mymaillists.usc.edu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fontAlgn="auto"/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73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47910"/>
          </a:xfrm>
        </p:spPr>
        <p:txBody>
          <a:bodyPr/>
          <a:lstStyle/>
          <a:p>
            <a:r>
              <a:rPr lang="en-US" dirty="0">
                <a:uFillTx/>
              </a:rPr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1100628"/>
            <a:ext cx="8910038" cy="4546639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>
                <a:uFillTx/>
              </a:rPr>
              <a:t>Try exercise 13.4,7,8,13,15, 14.2,4,8 in AIMA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20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44512"/>
            <a:ext cx="7498080" cy="1371600"/>
          </a:xfrm>
        </p:spPr>
        <p:txBody>
          <a:bodyPr/>
          <a:lstStyle/>
          <a:p>
            <a:r>
              <a:rPr lang="en-US" dirty="0"/>
              <a:t>Material covered by 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46" y="914400"/>
            <a:ext cx="7842554" cy="47328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Covers everything studied in class up to and including Planning (chap. 7-10,12) , October 29, 8pm</a:t>
            </a:r>
          </a:p>
          <a:p>
            <a:pPr>
              <a:buFont typeface="Arial"/>
              <a:buChar char="•"/>
            </a:pPr>
            <a:r>
              <a:rPr lang="en-US" sz="1800" dirty="0"/>
              <a:t>Lectures </a:t>
            </a:r>
            <a:r>
              <a:rPr lang="en-US" sz="1800" dirty="0" err="1"/>
              <a:t>vs</a:t>
            </a:r>
            <a:r>
              <a:rPr lang="en-US" sz="1800" dirty="0"/>
              <a:t> </a:t>
            </a:r>
            <a:r>
              <a:rPr lang="en-US" sz="1800" dirty="0" err="1"/>
              <a:t>Disussion</a:t>
            </a:r>
            <a:r>
              <a:rPr lang="en-US" sz="1800" dirty="0"/>
              <a:t> </a:t>
            </a:r>
            <a:r>
              <a:rPr lang="en-US" sz="1800" dirty="0" err="1"/>
              <a:t>vs</a:t>
            </a:r>
            <a:r>
              <a:rPr lang="en-US" sz="1800" dirty="0"/>
              <a:t> book: what to know?</a:t>
            </a:r>
          </a:p>
          <a:p>
            <a:pPr>
              <a:buFont typeface="Arial"/>
              <a:buChar char="•"/>
            </a:pPr>
            <a:r>
              <a:rPr lang="en-US" sz="1800" dirty="0"/>
              <a:t>if a topic is studied in lecture/discussion and is also in the book: need to know both.</a:t>
            </a:r>
          </a:p>
          <a:p>
            <a:pPr>
              <a:buFont typeface="Arial"/>
              <a:buChar char="•"/>
            </a:pPr>
            <a:r>
              <a:rPr lang="en-US" sz="1800" dirty="0"/>
              <a:t>if a topic is studied in lecture/discussion only and is not in the book: know what was studied in class.</a:t>
            </a:r>
          </a:p>
          <a:p>
            <a:pPr>
              <a:buFont typeface="Arial"/>
              <a:buChar char="•"/>
            </a:pPr>
            <a:r>
              <a:rPr lang="en-US" sz="1800" dirty="0"/>
              <a:t>if a topic is in the book but was not covered at all in class: no need to know.</a:t>
            </a:r>
          </a:p>
          <a:p>
            <a:pPr>
              <a:buFont typeface="Arial"/>
              <a:buChar char="•"/>
            </a:pPr>
            <a:r>
              <a:rPr lang="en-US" sz="1800" dirty="0"/>
              <a:t>Opening the exam before you are given the go signal will result in automatic filing of a case with the office of student judicial affairs.</a:t>
            </a:r>
          </a:p>
          <a:p>
            <a:pPr>
              <a:buFont typeface="Arial"/>
              <a:buChar char="•"/>
            </a:pPr>
            <a:r>
              <a:rPr lang="en-US" sz="1800" dirty="0"/>
              <a:t>Cheating during the exam will result in automatic filing of a case with the office of student judicial affairs.</a:t>
            </a:r>
          </a:p>
          <a:p>
            <a:pPr>
              <a:buFont typeface="Arial"/>
              <a:buChar char="•"/>
            </a:pPr>
            <a:r>
              <a:rPr lang="en-US" sz="1800" dirty="0"/>
              <a:t>Continuing to write after the stop signal will result in automatic filing of a case with the office of student judicial affairs.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4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42CD-578D-5642-A74A-25A4DFAD8C33}" type="slidenum">
              <a:rPr lang="en-US">
                <a:uFillTx/>
              </a:rPr>
              <a:pPr/>
              <a:t>4</a:t>
            </a:fld>
            <a:endParaRPr lang="en-US">
              <a:uFillTx/>
            </a:endParaRPr>
          </a:p>
        </p:txBody>
      </p:sp>
      <p:sp>
        <p:nvSpPr>
          <p:cNvPr id="146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3" y="28575"/>
            <a:ext cx="8602662" cy="1143000"/>
          </a:xfrm>
        </p:spPr>
        <p:txBody>
          <a:bodyPr>
            <a:normAutofit fontScale="90000"/>
          </a:bodyPr>
          <a:lstStyle/>
          <a:p>
            <a:r>
              <a:rPr lang="en-US" sz="3600">
                <a:uFillTx/>
              </a:rPr>
              <a:t>Probabilistic Inference by Enumeration</a:t>
            </a:r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076325"/>
            <a:ext cx="8369300" cy="54673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uFillTx/>
              </a:rPr>
              <a:t>Can perform probabilistic inference by enumerating over (full) joint probability distribution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uFillTx/>
              </a:rPr>
              <a:t>Analogous to model checking in propositional logic, but here we are summing probabilities over all action events rather than checking for </a:t>
            </a:r>
            <a:r>
              <a:rPr lang="en-US" sz="2000" i="1" dirty="0" err="1">
                <a:uFillTx/>
              </a:rPr>
              <a:t>satisfiability</a:t>
            </a:r>
            <a:r>
              <a:rPr lang="en-US" sz="2000" i="1" dirty="0">
                <a:uFillTx/>
              </a:rPr>
              <a:t> in one or all of the models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uFillTx/>
              </a:rPr>
              <a:t>Start with the joint probability distribution </a:t>
            </a:r>
            <a:r>
              <a:rPr lang="en-US" sz="2400" b="1" dirty="0" err="1">
                <a:uFillTx/>
              </a:rPr>
              <a:t>P</a:t>
            </a:r>
            <a:r>
              <a:rPr lang="en-US" sz="2400" dirty="0" err="1">
                <a:uFillTx/>
              </a:rPr>
              <a:t>(</a:t>
            </a:r>
            <a:r>
              <a:rPr lang="en-US" sz="2400" i="1" dirty="0" err="1">
                <a:uFillTx/>
              </a:rPr>
              <a:t>Cavity</a:t>
            </a:r>
            <a:r>
              <a:rPr lang="en-US" sz="2400" dirty="0" err="1">
                <a:uFillTx/>
              </a:rPr>
              <a:t>,</a:t>
            </a:r>
            <a:r>
              <a:rPr lang="en-US" sz="2400" i="1" dirty="0" err="1">
                <a:uFillTx/>
              </a:rPr>
              <a:t>Toothache,Catch</a:t>
            </a:r>
            <a:r>
              <a:rPr lang="en-US" sz="2400" dirty="0">
                <a:uFillTx/>
              </a:rPr>
              <a:t>)</a:t>
            </a:r>
          </a:p>
          <a:p>
            <a:pPr>
              <a:lnSpc>
                <a:spcPct val="90000"/>
              </a:lnSpc>
            </a:pPr>
            <a:endParaRPr lang="en-US" sz="2400" dirty="0">
              <a:uFillTx/>
            </a:endParaRPr>
          </a:p>
          <a:p>
            <a:pPr>
              <a:lnSpc>
                <a:spcPct val="90000"/>
              </a:lnSpc>
            </a:pPr>
            <a:endParaRPr lang="en-US" sz="2400" dirty="0">
              <a:uFillTx/>
            </a:endParaRPr>
          </a:p>
          <a:p>
            <a:pPr>
              <a:lnSpc>
                <a:spcPct val="90000"/>
              </a:lnSpc>
            </a:pPr>
            <a:endParaRPr lang="en-US" sz="2400" dirty="0">
              <a:uFillTx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uFillTx/>
              </a:rPr>
              <a:t>For any proposition </a:t>
            </a:r>
            <a:r>
              <a:rPr lang="el-GR" sz="2400" dirty="0">
                <a:uFillTx/>
                <a:ea typeface="Arial" charset="0"/>
                <a:cs typeface="Arial" charset="0"/>
              </a:rPr>
              <a:t>φ</a:t>
            </a:r>
            <a:r>
              <a:rPr lang="en-US" sz="2400" dirty="0">
                <a:uFillTx/>
              </a:rPr>
              <a:t>, sum </a:t>
            </a:r>
            <a:r>
              <a:rPr lang="en-US" sz="2400" i="1" dirty="0" err="1">
                <a:uFillTx/>
              </a:rPr>
              <a:t>p</a:t>
            </a:r>
            <a:r>
              <a:rPr lang="en-US" sz="2400" dirty="0">
                <a:uFillTx/>
              </a:rPr>
              <a:t> for atomic events where true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uFillTx/>
              </a:rPr>
              <a:t>P(</a:t>
            </a:r>
            <a:r>
              <a:rPr lang="el-GR" sz="2000" dirty="0">
                <a:uFillTx/>
                <a:ea typeface="Arial" charset="0"/>
                <a:cs typeface="Arial" charset="0"/>
              </a:rPr>
              <a:t>φ</a:t>
            </a:r>
            <a:r>
              <a:rPr lang="en-US" sz="2000" dirty="0">
                <a:uFillTx/>
              </a:rPr>
              <a:t>) = </a:t>
            </a:r>
            <a:r>
              <a:rPr lang="el-GR" sz="2000" dirty="0">
                <a:uFillTx/>
                <a:ea typeface="Arial" charset="0"/>
                <a:cs typeface="Arial" charset="0"/>
              </a:rPr>
              <a:t>Σ</a:t>
            </a:r>
            <a:r>
              <a:rPr lang="el-GR" sz="2000" baseline="-25000" dirty="0">
                <a:uFillTx/>
                <a:ea typeface="Arial" charset="0"/>
                <a:cs typeface="Arial" charset="0"/>
              </a:rPr>
              <a:t>ω</a:t>
            </a:r>
            <a:r>
              <a:rPr lang="en-US" sz="2000" baseline="-25000" dirty="0">
                <a:uFillTx/>
              </a:rPr>
              <a:t>:</a:t>
            </a:r>
            <a:r>
              <a:rPr lang="el-GR" sz="2000" baseline="-25000" dirty="0">
                <a:uFillTx/>
                <a:ea typeface="Arial" charset="0"/>
                <a:cs typeface="Arial" charset="0"/>
              </a:rPr>
              <a:t>ω╞φ</a:t>
            </a:r>
            <a:r>
              <a:rPr lang="en-US" sz="2000" dirty="0">
                <a:uFillTx/>
              </a:rPr>
              <a:t> P(</a:t>
            </a:r>
            <a:r>
              <a:rPr lang="el-GR" sz="2000" dirty="0">
                <a:uFillTx/>
                <a:ea typeface="Arial" charset="0"/>
                <a:cs typeface="Arial" charset="0"/>
              </a:rPr>
              <a:t>ω</a:t>
            </a:r>
            <a:r>
              <a:rPr lang="en-US" sz="2000" dirty="0">
                <a:uFillTx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P(</a:t>
            </a:r>
            <a:r>
              <a:rPr lang="en-US" sz="2000" i="1" dirty="0" err="1">
                <a:solidFill>
                  <a:schemeClr val="hlink"/>
                </a:solidFill>
                <a:uFillTx/>
              </a:rPr>
              <a:t>toothache</a:t>
            </a:r>
            <a:r>
              <a:rPr lang="en-US" sz="2000" dirty="0">
                <a:solidFill>
                  <a:schemeClr val="hlink"/>
                </a:solidFill>
                <a:uFillTx/>
              </a:rPr>
              <a:t>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chemeClr val="hlink"/>
                </a:solidFill>
                <a:uFillTx/>
              </a:rPr>
              <a:t>= .108 + .012 + .016 + .064 = .2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008000"/>
                </a:solidFill>
                <a:uFillTx/>
              </a:rPr>
              <a:t>P(cavity</a:t>
            </a:r>
            <a:r>
              <a:rPr lang="en-US" sz="2000" dirty="0">
                <a:solidFill>
                  <a:srgbClr val="008000"/>
                </a:solidFill>
                <a:uFillTx/>
              </a:rPr>
              <a:t>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008000"/>
                </a:solidFill>
                <a:uFillTx/>
              </a:rPr>
              <a:t>= .108 + .012 + .72 +.08 = .2</a:t>
            </a:r>
            <a:endParaRPr lang="en-US" sz="1400" dirty="0">
              <a:solidFill>
                <a:srgbClr val="008000"/>
              </a:solidFill>
              <a:uFillTx/>
            </a:endParaRPr>
          </a:p>
        </p:txBody>
      </p:sp>
      <p:pic>
        <p:nvPicPr>
          <p:cNvPr id="1460229" name="Picture 5" descr="dentist-j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1172" y="2832894"/>
            <a:ext cx="3694112" cy="1487488"/>
          </a:xfrm>
          <a:prstGeom prst="rect">
            <a:avLst/>
          </a:prstGeom>
          <a:noFill/>
        </p:spPr>
      </p:pic>
      <p:sp>
        <p:nvSpPr>
          <p:cNvPr id="1460230" name="Rectangle 6"/>
          <p:cNvSpPr>
            <a:spLocks noChangeArrowheads="1"/>
          </p:cNvSpPr>
          <p:nvPr/>
        </p:nvSpPr>
        <p:spPr bwMode="auto">
          <a:xfrm>
            <a:off x="5553076" y="3579813"/>
            <a:ext cx="1395412" cy="703263"/>
          </a:xfrm>
          <a:prstGeom prst="rect">
            <a:avLst/>
          </a:prstGeom>
          <a:noFill/>
          <a:ln w="76200" cmpd="sng">
            <a:solidFill>
              <a:srgbClr val="0000FF"/>
            </a:solidFill>
            <a:miter lim="800000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uFillTx/>
            </a:endParaRPr>
          </a:p>
        </p:txBody>
      </p:sp>
      <p:sp>
        <p:nvSpPr>
          <p:cNvPr id="1460231" name="Rectangle 7"/>
          <p:cNvSpPr>
            <a:spLocks noChangeArrowheads="1"/>
          </p:cNvSpPr>
          <p:nvPr/>
        </p:nvSpPr>
        <p:spPr bwMode="auto">
          <a:xfrm>
            <a:off x="5553076" y="3576638"/>
            <a:ext cx="2790825" cy="354012"/>
          </a:xfrm>
          <a:prstGeom prst="rect">
            <a:avLst/>
          </a:prstGeom>
          <a:noFill/>
          <a:ln w="76200" cmpd="sng">
            <a:solidFill>
              <a:srgbClr val="008000"/>
            </a:solidFill>
            <a:miter lim="800000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uFillTx/>
            </a:endParaRPr>
          </a:p>
        </p:txBody>
      </p:sp>
      <p:sp>
        <p:nvSpPr>
          <p:cNvPr id="1460233" name="Text Box 9"/>
          <p:cNvSpPr txBox="1">
            <a:spLocks noChangeArrowheads="1"/>
          </p:cNvSpPr>
          <p:nvPr/>
        </p:nvSpPr>
        <p:spPr bwMode="auto">
          <a:xfrm>
            <a:off x="4638675" y="5410200"/>
            <a:ext cx="4064000" cy="1133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The overall process is called </a:t>
            </a: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marginalization</a:t>
            </a: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 or </a:t>
            </a: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summing out: </a:t>
            </a:r>
            <a:r>
              <a:rPr kumimoji="1"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[</a:t>
            </a:r>
            <a:r>
              <a:rPr kumimoji="1"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P</a:t>
            </a:r>
            <a:r>
              <a:rPr kumimoji="1"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(</a:t>
            </a:r>
            <a:r>
              <a:rPr kumimoji="1"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Y</a:t>
            </a:r>
            <a:r>
              <a:rPr kumimoji="1"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) = </a:t>
            </a:r>
            <a:r>
              <a:rPr kumimoji="1" lang="el-G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  <a:ea typeface="Arial" charset="0"/>
                <a:cs typeface="Arial" charset="0"/>
              </a:rPr>
              <a:t>Σ</a:t>
            </a:r>
            <a:r>
              <a:rPr kumimoji="1" lang="el-GR" sz="28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  <a:ea typeface="Arial" charset="0"/>
                <a:cs typeface="Arial" charset="0"/>
              </a:rPr>
              <a:t>z</a:t>
            </a:r>
            <a:r>
              <a:rPr kumimoji="1"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P</a:t>
            </a:r>
            <a:r>
              <a:rPr kumimoji="1"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(</a:t>
            </a:r>
            <a:r>
              <a:rPr kumimoji="1"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Y</a:t>
            </a:r>
            <a:r>
              <a:rPr kumimoji="1" lang="en-US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,</a:t>
            </a:r>
            <a:r>
              <a:rPr kumimoji="1"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z</a:t>
            </a:r>
            <a:r>
              <a:rPr kumimoji="1"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)]</a:t>
            </a:r>
          </a:p>
        </p:txBody>
      </p:sp>
      <p:sp>
        <p:nvSpPr>
          <p:cNvPr id="1460236" name="Text Box 12"/>
          <p:cNvSpPr txBox="1">
            <a:spLocks noChangeArrowheads="1"/>
          </p:cNvSpPr>
          <p:nvPr/>
        </p:nvSpPr>
        <p:spPr bwMode="auto">
          <a:xfrm>
            <a:off x="3297237" y="4819650"/>
            <a:ext cx="55387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Called </a:t>
            </a:r>
            <a:r>
              <a:rPr lang="en-US" sz="24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marginal probability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FillTx/>
              </a:rPr>
              <a:t> of toothache</a:t>
            </a:r>
            <a:endParaRPr lang="en-US" dirty="0">
              <a:uFillTx/>
            </a:endParaRPr>
          </a:p>
        </p:txBody>
      </p:sp>
      <p:sp>
        <p:nvSpPr>
          <p:cNvPr id="1460239" name="Text Box 15"/>
          <p:cNvSpPr txBox="1">
            <a:spLocks noChangeArrowheads="1"/>
          </p:cNvSpPr>
          <p:nvPr/>
        </p:nvSpPr>
        <p:spPr bwMode="auto">
          <a:xfrm>
            <a:off x="757238" y="3576638"/>
            <a:ext cx="407035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  <a:uFillTx/>
              </a:rPr>
              <a:t>Catch refers to Dentist’s</a:t>
            </a:r>
          </a:p>
          <a:p>
            <a:r>
              <a:rPr lang="en-US" sz="2400" i="1">
                <a:solidFill>
                  <a:schemeClr val="accent2"/>
                </a:solidFill>
                <a:uFillTx/>
              </a:rPr>
              <a:t>instrument catching on tooth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27" grpId="0" build="p" autoUpdateAnimBg="0"/>
      <p:bldP spid="1460230" grpId="0" animBg="1"/>
      <p:bldP spid="1460231" grpId="0" animBg="1"/>
      <p:bldP spid="1460233" grpId="0" build="p" autoUpdateAnimBg="0"/>
      <p:bldP spid="1460236" grpId="0" build="p" autoUpdateAnimBg="0"/>
      <p:bldP spid="14602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6A0-A0FB-2240-9FD4-4B32F80A9EBB}" type="slidenum">
              <a:rPr lang="en-US">
                <a:uFillTx/>
              </a:rPr>
              <a:pPr/>
              <a:t>5</a:t>
            </a:fld>
            <a:endParaRPr lang="en-US">
              <a:uFillTx/>
            </a:endParaRPr>
          </a:p>
        </p:txBody>
      </p:sp>
      <p:pic>
        <p:nvPicPr>
          <p:cNvPr id="1461258" name="Picture 10" descr="dentist-j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3225" y="2332038"/>
            <a:ext cx="3992563" cy="1608137"/>
          </a:xfrm>
          <a:prstGeom prst="rect">
            <a:avLst/>
          </a:prstGeom>
          <a:noFill/>
        </p:spPr>
      </p:pic>
      <p:sp>
        <p:nvSpPr>
          <p:cNvPr id="146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294" y="42863"/>
            <a:ext cx="8937310" cy="10128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uFillTx/>
              </a:rPr>
              <a:t>Inference of Complex Propositions</a:t>
            </a:r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044575"/>
            <a:ext cx="8218488" cy="56813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uFillTx/>
              </a:rPr>
              <a:t>Can also infer values of complex propositions in the same manner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uFillTx/>
              </a:rPr>
              <a:t>Sum over all action events in which proposition is true</a:t>
            </a:r>
          </a:p>
          <a:p>
            <a:pPr>
              <a:lnSpc>
                <a:spcPct val="90000"/>
              </a:lnSpc>
            </a:pPr>
            <a:endParaRPr lang="en-US" sz="2800" dirty="0">
              <a:uFillTx/>
            </a:endParaRPr>
          </a:p>
          <a:p>
            <a:pPr>
              <a:lnSpc>
                <a:spcPct val="90000"/>
              </a:lnSpc>
            </a:pPr>
            <a:endParaRPr lang="en-US" sz="2800" dirty="0">
              <a:uFillTx/>
            </a:endParaRPr>
          </a:p>
          <a:p>
            <a:pPr>
              <a:lnSpc>
                <a:spcPct val="90000"/>
              </a:lnSpc>
            </a:pPr>
            <a:endParaRPr lang="en-US" sz="2800" dirty="0">
              <a:uFillTx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800" dirty="0">
              <a:uFillTx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800" dirty="0">
              <a:uFillTx/>
            </a:endParaRPr>
          </a:p>
          <a:p>
            <a:pPr lvl="2">
              <a:lnSpc>
                <a:spcPct val="90000"/>
              </a:lnSpc>
            </a:pPr>
            <a:r>
              <a:rPr lang="en-US" sz="2200" dirty="0" err="1">
                <a:solidFill>
                  <a:srgbClr val="008000"/>
                </a:solidFill>
                <a:uFillTx/>
              </a:rPr>
              <a:t>P(</a:t>
            </a:r>
            <a:r>
              <a:rPr lang="en-US" sz="2200" i="1" dirty="0" err="1">
                <a:solidFill>
                  <a:srgbClr val="008000"/>
                </a:solidFill>
                <a:uFillTx/>
              </a:rPr>
              <a:t>toothache</a:t>
            </a:r>
            <a:r>
              <a:rPr lang="en-US" sz="2200" i="1" dirty="0">
                <a:solidFill>
                  <a:srgbClr val="008000"/>
                </a:solidFill>
                <a:uFillTx/>
              </a:rPr>
              <a:t> </a:t>
            </a:r>
            <a:r>
              <a:rPr lang="en-US" sz="2200" dirty="0" err="1">
                <a:solidFill>
                  <a:srgbClr val="008000"/>
                </a:solidFill>
                <a:uFillTx/>
                <a:sym typeface="Symbol" charset="2"/>
              </a:rPr>
              <a:t></a:t>
            </a:r>
            <a:r>
              <a:rPr lang="en-US" sz="2200" i="1" dirty="0">
                <a:solidFill>
                  <a:srgbClr val="008000"/>
                </a:solidFill>
                <a:uFillTx/>
                <a:sym typeface="Symbol" charset="2"/>
              </a:rPr>
              <a:t> cavity</a:t>
            </a:r>
            <a:r>
              <a:rPr lang="en-US" sz="2200" dirty="0">
                <a:solidFill>
                  <a:srgbClr val="008000"/>
                </a:solidFill>
                <a:uFillTx/>
              </a:rPr>
              <a:t>)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900" dirty="0">
                <a:solidFill>
                  <a:srgbClr val="008000"/>
                </a:solidFill>
                <a:uFillTx/>
              </a:rPr>
              <a:t>= .108 + .012 + .016 + .064 + .072 + .008 = .28</a:t>
            </a:r>
          </a:p>
          <a:p>
            <a:pPr lvl="2">
              <a:lnSpc>
                <a:spcPct val="90000"/>
              </a:lnSpc>
            </a:pPr>
            <a:r>
              <a:rPr lang="en-US" sz="2200" dirty="0" err="1">
                <a:solidFill>
                  <a:srgbClr val="660066"/>
                </a:solidFill>
                <a:uFillTx/>
              </a:rPr>
              <a:t>P(</a:t>
            </a:r>
            <a:r>
              <a:rPr lang="en-US" sz="2200" i="1" dirty="0" err="1">
                <a:solidFill>
                  <a:srgbClr val="660066"/>
                </a:solidFill>
                <a:uFillTx/>
              </a:rPr>
              <a:t>toothache</a:t>
            </a:r>
            <a:r>
              <a:rPr lang="en-US" sz="2200" i="1" dirty="0">
                <a:solidFill>
                  <a:srgbClr val="660066"/>
                </a:solidFill>
                <a:uFillTx/>
              </a:rPr>
              <a:t> </a:t>
            </a:r>
            <a:r>
              <a:rPr lang="en-US" sz="2200" dirty="0" err="1">
                <a:solidFill>
                  <a:srgbClr val="660066"/>
                </a:solidFill>
                <a:uFillTx/>
                <a:sym typeface="Symbol" charset="2"/>
              </a:rPr>
              <a:t></a:t>
            </a:r>
            <a:r>
              <a:rPr lang="en-US" sz="2200" i="1" dirty="0">
                <a:solidFill>
                  <a:srgbClr val="660066"/>
                </a:solidFill>
                <a:uFillTx/>
                <a:sym typeface="Symbol" charset="2"/>
              </a:rPr>
              <a:t> cavity</a:t>
            </a:r>
            <a:r>
              <a:rPr lang="en-US" sz="2200" dirty="0">
                <a:solidFill>
                  <a:srgbClr val="660066"/>
                </a:solidFill>
                <a:uFillTx/>
              </a:rPr>
              <a:t>)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900" dirty="0">
                <a:solidFill>
                  <a:srgbClr val="660066"/>
                </a:solidFill>
                <a:uFillTx/>
              </a:rPr>
              <a:t>= .108 + .012 = .12</a:t>
            </a:r>
          </a:p>
          <a:p>
            <a:pPr lvl="2">
              <a:lnSpc>
                <a:spcPct val="90000"/>
              </a:lnSpc>
            </a:pPr>
            <a:r>
              <a:rPr lang="en-US" sz="2200" dirty="0" err="1">
                <a:solidFill>
                  <a:srgbClr val="FF0000"/>
                </a:solidFill>
                <a:uFillTx/>
              </a:rPr>
              <a:t>P(</a:t>
            </a:r>
            <a:r>
              <a:rPr lang="en-US" sz="2200" i="1" dirty="0" err="1">
                <a:solidFill>
                  <a:srgbClr val="FF0000"/>
                </a:solidFill>
                <a:uFillTx/>
              </a:rPr>
              <a:t>toothache</a:t>
            </a:r>
            <a:r>
              <a:rPr lang="en-US" sz="2200" i="1" dirty="0">
                <a:solidFill>
                  <a:srgbClr val="FF0000"/>
                </a:solidFill>
                <a:uFillTx/>
              </a:rPr>
              <a:t> </a:t>
            </a:r>
            <a:r>
              <a:rPr lang="en-US" sz="2200" dirty="0" err="1">
                <a:solidFill>
                  <a:srgbClr val="FF0000"/>
                </a:solidFill>
                <a:uFillTx/>
                <a:sym typeface="Symbol" charset="2"/>
              </a:rPr>
              <a:t></a:t>
            </a:r>
            <a:r>
              <a:rPr lang="en-US" sz="2200" i="1" dirty="0">
                <a:solidFill>
                  <a:srgbClr val="FF0000"/>
                </a:solidFill>
                <a:uFillTx/>
                <a:sym typeface="Symbol" charset="2"/>
              </a:rPr>
              <a:t> cavity</a:t>
            </a:r>
            <a:r>
              <a:rPr lang="en-US" sz="2200" dirty="0">
                <a:solidFill>
                  <a:srgbClr val="FF0000"/>
                </a:solidFill>
                <a:uFillTx/>
              </a:rPr>
              <a:t>)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900" dirty="0">
                <a:solidFill>
                  <a:srgbClr val="FF0000"/>
                </a:solidFill>
                <a:uFillTx/>
              </a:rPr>
              <a:t>= .108 +.012 +.072 + .008 + .144 + .576 = .92</a:t>
            </a:r>
          </a:p>
          <a:p>
            <a:pPr lvl="2">
              <a:lnSpc>
                <a:spcPct val="90000"/>
              </a:lnSpc>
            </a:pPr>
            <a:r>
              <a:rPr lang="en-US" sz="2200" dirty="0" err="1">
                <a:solidFill>
                  <a:schemeClr val="accent2"/>
                </a:solidFill>
                <a:uFillTx/>
              </a:rPr>
              <a:t>P(</a:t>
            </a:r>
            <a:r>
              <a:rPr lang="en-US" sz="2200" i="1" dirty="0" err="1">
                <a:solidFill>
                  <a:schemeClr val="accent2"/>
                </a:solidFill>
                <a:uFillTx/>
              </a:rPr>
              <a:t>cavity</a:t>
            </a:r>
            <a:r>
              <a:rPr lang="en-US" sz="2200" i="1" dirty="0">
                <a:solidFill>
                  <a:schemeClr val="accent2"/>
                </a:solidFill>
                <a:uFillTx/>
              </a:rPr>
              <a:t> </a:t>
            </a:r>
            <a:r>
              <a:rPr lang="en-US" sz="2200" dirty="0" err="1">
                <a:solidFill>
                  <a:schemeClr val="accent2"/>
                </a:solidFill>
                <a:uFillTx/>
                <a:sym typeface="Symbol" charset="2"/>
              </a:rPr>
              <a:t></a:t>
            </a:r>
            <a:r>
              <a:rPr lang="en-US" sz="2200" i="1" dirty="0">
                <a:solidFill>
                  <a:schemeClr val="accent2"/>
                </a:solidFill>
                <a:uFillTx/>
                <a:sym typeface="Symbol" charset="2"/>
              </a:rPr>
              <a:t> toothache</a:t>
            </a:r>
            <a:r>
              <a:rPr lang="en-US" sz="2200" dirty="0">
                <a:solidFill>
                  <a:schemeClr val="accent2"/>
                </a:solidFill>
                <a:uFillTx/>
              </a:rPr>
              <a:t>)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900" dirty="0">
                <a:solidFill>
                  <a:schemeClr val="accent2"/>
                </a:solidFill>
                <a:uFillTx/>
              </a:rPr>
              <a:t>= .108 +.012 +.016 + .064 + .144 + .576 = .92</a:t>
            </a:r>
          </a:p>
        </p:txBody>
      </p:sp>
      <p:sp>
        <p:nvSpPr>
          <p:cNvPr id="1461259" name="Freeform 11"/>
          <p:cNvSpPr>
            <a:spLocks/>
          </p:cNvSpPr>
          <p:nvPr/>
        </p:nvSpPr>
        <p:spPr bwMode="auto">
          <a:xfrm flipV="1">
            <a:off x="2582863" y="3109913"/>
            <a:ext cx="3040062" cy="76041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963" y="0"/>
              </a:cxn>
              <a:cxn ang="0">
                <a:pos x="963" y="240"/>
              </a:cxn>
              <a:cxn ang="0">
                <a:pos x="1915" y="240"/>
              </a:cxn>
              <a:cxn ang="0">
                <a:pos x="1915" y="479"/>
              </a:cxn>
              <a:cxn ang="0">
                <a:pos x="0" y="473"/>
              </a:cxn>
              <a:cxn ang="0">
                <a:pos x="6" y="0"/>
              </a:cxn>
            </a:cxnLst>
            <a:rect l="0" t="0" r="r" b="b"/>
            <a:pathLst>
              <a:path w="1915" h="479">
                <a:moveTo>
                  <a:pt x="6" y="0"/>
                </a:moveTo>
                <a:lnTo>
                  <a:pt x="963" y="0"/>
                </a:lnTo>
                <a:lnTo>
                  <a:pt x="963" y="240"/>
                </a:lnTo>
                <a:lnTo>
                  <a:pt x="1915" y="240"/>
                </a:lnTo>
                <a:lnTo>
                  <a:pt x="1915" y="479"/>
                </a:lnTo>
                <a:lnTo>
                  <a:pt x="0" y="473"/>
                </a:lnTo>
                <a:lnTo>
                  <a:pt x="6" y="0"/>
                </a:lnTo>
                <a:close/>
              </a:path>
            </a:pathLst>
          </a:custGeom>
          <a:noFill/>
          <a:ln w="76200" cmpd="sng">
            <a:solidFill>
              <a:srgbClr val="008000"/>
            </a:solidFill>
            <a:rou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uFillTx/>
            </a:endParaRPr>
          </a:p>
        </p:txBody>
      </p:sp>
      <p:sp>
        <p:nvSpPr>
          <p:cNvPr id="1461261" name="Rectangle 13"/>
          <p:cNvSpPr>
            <a:spLocks noChangeArrowheads="1"/>
          </p:cNvSpPr>
          <p:nvPr/>
        </p:nvSpPr>
        <p:spPr bwMode="auto">
          <a:xfrm>
            <a:off x="2586038" y="3124200"/>
            <a:ext cx="1530350" cy="379413"/>
          </a:xfrm>
          <a:prstGeom prst="rect">
            <a:avLst/>
          </a:prstGeom>
          <a:noFill/>
          <a:ln w="76200" cmpd="sng">
            <a:solidFill>
              <a:srgbClr val="660066"/>
            </a:solidFill>
            <a:miter lim="800000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uFillTx/>
            </a:endParaRPr>
          </a:p>
        </p:txBody>
      </p:sp>
      <p:sp>
        <p:nvSpPr>
          <p:cNvPr id="1461257" name="Freeform 9"/>
          <p:cNvSpPr>
            <a:spLocks/>
          </p:cNvSpPr>
          <p:nvPr/>
        </p:nvSpPr>
        <p:spPr bwMode="auto">
          <a:xfrm flipH="1" flipV="1">
            <a:off x="2587625" y="3124200"/>
            <a:ext cx="3040063" cy="7604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963" y="0"/>
              </a:cxn>
              <a:cxn ang="0">
                <a:pos x="963" y="240"/>
              </a:cxn>
              <a:cxn ang="0">
                <a:pos x="1915" y="240"/>
              </a:cxn>
              <a:cxn ang="0">
                <a:pos x="1915" y="479"/>
              </a:cxn>
              <a:cxn ang="0">
                <a:pos x="0" y="473"/>
              </a:cxn>
              <a:cxn ang="0">
                <a:pos x="6" y="0"/>
              </a:cxn>
            </a:cxnLst>
            <a:rect l="0" t="0" r="r" b="b"/>
            <a:pathLst>
              <a:path w="1915" h="479">
                <a:moveTo>
                  <a:pt x="6" y="0"/>
                </a:moveTo>
                <a:lnTo>
                  <a:pt x="963" y="0"/>
                </a:lnTo>
                <a:lnTo>
                  <a:pt x="963" y="240"/>
                </a:lnTo>
                <a:lnTo>
                  <a:pt x="1915" y="240"/>
                </a:lnTo>
                <a:lnTo>
                  <a:pt x="1915" y="479"/>
                </a:lnTo>
                <a:lnTo>
                  <a:pt x="0" y="473"/>
                </a:lnTo>
                <a:lnTo>
                  <a:pt x="6" y="0"/>
                </a:lnTo>
                <a:close/>
              </a:path>
            </a:pathLst>
          </a:custGeom>
          <a:noFill/>
          <a:ln w="76200" cmpd="sng">
            <a:solidFill>
              <a:srgbClr val="FF0000"/>
            </a:solidFill>
            <a:rou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uFillTx/>
            </a:endParaRPr>
          </a:p>
        </p:txBody>
      </p:sp>
      <p:sp>
        <p:nvSpPr>
          <p:cNvPr id="1461260" name="Freeform 12"/>
          <p:cNvSpPr>
            <a:spLocks/>
          </p:cNvSpPr>
          <p:nvPr/>
        </p:nvSpPr>
        <p:spPr bwMode="auto">
          <a:xfrm>
            <a:off x="2582862" y="3124200"/>
            <a:ext cx="3040063" cy="7604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963" y="0"/>
              </a:cxn>
              <a:cxn ang="0">
                <a:pos x="963" y="240"/>
              </a:cxn>
              <a:cxn ang="0">
                <a:pos x="1915" y="240"/>
              </a:cxn>
              <a:cxn ang="0">
                <a:pos x="1915" y="479"/>
              </a:cxn>
              <a:cxn ang="0">
                <a:pos x="0" y="473"/>
              </a:cxn>
              <a:cxn ang="0">
                <a:pos x="6" y="0"/>
              </a:cxn>
            </a:cxnLst>
            <a:rect l="0" t="0" r="r" b="b"/>
            <a:pathLst>
              <a:path w="1915" h="479">
                <a:moveTo>
                  <a:pt x="6" y="0"/>
                </a:moveTo>
                <a:lnTo>
                  <a:pt x="963" y="0"/>
                </a:lnTo>
                <a:lnTo>
                  <a:pt x="963" y="240"/>
                </a:lnTo>
                <a:lnTo>
                  <a:pt x="1915" y="240"/>
                </a:lnTo>
                <a:lnTo>
                  <a:pt x="1915" y="479"/>
                </a:lnTo>
                <a:lnTo>
                  <a:pt x="0" y="473"/>
                </a:lnTo>
                <a:lnTo>
                  <a:pt x="6" y="0"/>
                </a:lnTo>
                <a:close/>
              </a:path>
            </a:pathLst>
          </a:custGeom>
          <a:noFill/>
          <a:ln w="76200" cmpd="sng">
            <a:solidFill>
              <a:schemeClr val="accent2"/>
            </a:solidFill>
            <a:rou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1251" grpId="0" build="p" autoUpdateAnimBg="0"/>
      <p:bldP spid="1461259" grpId="0" animBg="1"/>
      <p:bldP spid="1461259" grpId="1" animBg="1"/>
      <p:bldP spid="1461261" grpId="0" animBg="1"/>
      <p:bldP spid="1461261" grpId="1" animBg="1"/>
      <p:bldP spid="1461257" grpId="0" animBg="1"/>
      <p:bldP spid="1461257" grpId="1" animBg="1"/>
      <p:bldP spid="14612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5C4B-B700-7E4E-AD35-626F3C5F4F46}" type="slidenum">
              <a:rPr lang="en-US">
                <a:uFillTx/>
              </a:rPr>
              <a:pPr/>
              <a:t>6</a:t>
            </a:fld>
            <a:endParaRPr lang="en-US">
              <a:uFillTx/>
            </a:endParaRPr>
          </a:p>
        </p:txBody>
      </p:sp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191500" cy="6985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uFillTx/>
              </a:rPr>
              <a:t>Normalized Inference Procedure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51" y="819719"/>
            <a:ext cx="9028549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uFillTx/>
                <a:sym typeface="Symbol" charset="2"/>
              </a:rPr>
              <a:t>General inference procedure for cond. distributions: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uFillTx/>
                <a:sym typeface="Symbol" charset="2"/>
              </a:rPr>
              <a:t>P</a:t>
            </a:r>
            <a:r>
              <a:rPr lang="en-US" sz="2400" dirty="0">
                <a:uFillTx/>
                <a:sym typeface="Symbol" charset="2"/>
              </a:rPr>
              <a:t>(</a:t>
            </a:r>
            <a:r>
              <a:rPr lang="en-US" sz="2400" i="1" dirty="0">
                <a:uFillTx/>
                <a:sym typeface="Symbol" charset="2"/>
              </a:rPr>
              <a:t>X</a:t>
            </a:r>
            <a:r>
              <a:rPr lang="en-US" sz="2400" dirty="0">
                <a:uFillTx/>
                <a:sym typeface="Symbol" charset="2"/>
              </a:rPr>
              <a:t> | </a:t>
            </a:r>
            <a:r>
              <a:rPr lang="en-US" sz="2400" b="1" dirty="0" err="1">
                <a:uFillTx/>
                <a:sym typeface="Symbol" charset="2"/>
              </a:rPr>
              <a:t>e</a:t>
            </a:r>
            <a:r>
              <a:rPr lang="en-US" sz="2400" dirty="0">
                <a:uFillTx/>
                <a:sym typeface="Symbol" charset="2"/>
              </a:rPr>
              <a:t>) = </a:t>
            </a:r>
            <a:r>
              <a:rPr lang="en-US" sz="2400" b="1" dirty="0" err="1">
                <a:uFillTx/>
                <a:sym typeface="Symbol" charset="2"/>
              </a:rPr>
              <a:t>P</a:t>
            </a:r>
            <a:r>
              <a:rPr lang="en-US" sz="2400" dirty="0" err="1">
                <a:uFillTx/>
                <a:sym typeface="Symbol" charset="2"/>
              </a:rPr>
              <a:t>(</a:t>
            </a:r>
            <a:r>
              <a:rPr lang="en-US" sz="2400" i="1" dirty="0" err="1">
                <a:uFillTx/>
                <a:sym typeface="Symbol" charset="2"/>
              </a:rPr>
              <a:t>X</a:t>
            </a:r>
            <a:r>
              <a:rPr lang="en-US" sz="2400" dirty="0" err="1">
                <a:uFillTx/>
                <a:sym typeface="Symbol" charset="2"/>
              </a:rPr>
              <a:t>,</a:t>
            </a:r>
            <a:r>
              <a:rPr lang="en-US" sz="2400" b="1" dirty="0" err="1">
                <a:uFillTx/>
                <a:sym typeface="Symbol" charset="2"/>
              </a:rPr>
              <a:t>e</a:t>
            </a:r>
            <a:r>
              <a:rPr lang="en-US" sz="2400" dirty="0" err="1">
                <a:uFillTx/>
                <a:sym typeface="Symbol" charset="2"/>
              </a:rPr>
              <a:t>)/P(</a:t>
            </a:r>
            <a:r>
              <a:rPr lang="en-US" sz="2400" b="1" dirty="0" err="1">
                <a:uFillTx/>
                <a:sym typeface="Symbol" charset="2"/>
              </a:rPr>
              <a:t>e</a:t>
            </a:r>
            <a:r>
              <a:rPr lang="en-US" sz="2400" dirty="0">
                <a:uFillTx/>
                <a:sym typeface="Symbol" charset="2"/>
              </a:rPr>
              <a:t>) = </a:t>
            </a:r>
            <a:r>
              <a:rPr lang="en-US" sz="2400" i="1" dirty="0" err="1">
                <a:uFillTx/>
                <a:sym typeface="Symbol" charset="2"/>
              </a:rPr>
              <a:t></a:t>
            </a:r>
            <a:r>
              <a:rPr lang="en-US" sz="2400" b="1" dirty="0" err="1">
                <a:uFillTx/>
                <a:sym typeface="Symbol" charset="2"/>
              </a:rPr>
              <a:t>P</a:t>
            </a:r>
            <a:r>
              <a:rPr lang="en-US" sz="2400" dirty="0" err="1">
                <a:uFillTx/>
                <a:sym typeface="Symbol" charset="2"/>
              </a:rPr>
              <a:t>(</a:t>
            </a:r>
            <a:r>
              <a:rPr lang="en-US" sz="2400" i="1" dirty="0" err="1">
                <a:uFillTx/>
                <a:sym typeface="Symbol" charset="2"/>
              </a:rPr>
              <a:t>X</a:t>
            </a:r>
            <a:r>
              <a:rPr lang="en-US" sz="2400" dirty="0" err="1">
                <a:uFillTx/>
                <a:sym typeface="Symbol" charset="2"/>
              </a:rPr>
              <a:t>,</a:t>
            </a:r>
            <a:r>
              <a:rPr lang="en-US" sz="2400" b="1" dirty="0" err="1">
                <a:uFillTx/>
                <a:sym typeface="Symbol" charset="2"/>
              </a:rPr>
              <a:t>e</a:t>
            </a:r>
            <a:r>
              <a:rPr lang="en-US" sz="2400" dirty="0">
                <a:uFillTx/>
                <a:sym typeface="Symbol" charset="2"/>
              </a:rPr>
              <a:t>) = </a:t>
            </a:r>
            <a:r>
              <a:rPr lang="en-US" sz="2400" i="1" dirty="0" err="1">
                <a:uFillTx/>
                <a:sym typeface="Symbol" charset="2"/>
              </a:rPr>
              <a:t></a:t>
            </a:r>
            <a:r>
              <a:rPr lang="el-GR" sz="2400" dirty="0">
                <a:uFillTx/>
                <a:ea typeface="Arial" charset="0"/>
                <a:cs typeface="Arial" charset="0"/>
              </a:rPr>
              <a:t>Σ</a:t>
            </a:r>
            <a:r>
              <a:rPr lang="el-GR" sz="2400" baseline="-25000" dirty="0">
                <a:uFillTx/>
                <a:ea typeface="Arial" charset="0"/>
                <a:cs typeface="Arial" charset="0"/>
              </a:rPr>
              <a:t>y</a:t>
            </a:r>
            <a:r>
              <a:rPr lang="el-GR" sz="2400" b="1" dirty="0">
                <a:uFillTx/>
                <a:ea typeface="Arial" charset="0"/>
                <a:cs typeface="Arial" charset="0"/>
              </a:rPr>
              <a:t>P</a:t>
            </a:r>
            <a:r>
              <a:rPr lang="el-GR" sz="2400" dirty="0">
                <a:uFillTx/>
                <a:ea typeface="Arial" charset="0"/>
                <a:cs typeface="Arial" charset="0"/>
              </a:rPr>
              <a:t>(</a:t>
            </a:r>
            <a:r>
              <a:rPr lang="el-GR" sz="2400" i="1" dirty="0">
                <a:uFillTx/>
                <a:ea typeface="Arial" charset="0"/>
                <a:cs typeface="Arial" charset="0"/>
              </a:rPr>
              <a:t>X</a:t>
            </a:r>
            <a:r>
              <a:rPr lang="el-GR" sz="2400" dirty="0">
                <a:uFillTx/>
                <a:ea typeface="Arial" charset="0"/>
                <a:cs typeface="Arial" charset="0"/>
              </a:rPr>
              <a:t>,</a:t>
            </a:r>
            <a:r>
              <a:rPr lang="el-GR" sz="2400" b="1" dirty="0">
                <a:uFillTx/>
                <a:ea typeface="Arial" charset="0"/>
                <a:cs typeface="Arial" charset="0"/>
              </a:rPr>
              <a:t>e</a:t>
            </a:r>
            <a:r>
              <a:rPr lang="el-GR" sz="2400" dirty="0">
                <a:uFillTx/>
                <a:ea typeface="Arial" charset="0"/>
                <a:cs typeface="Arial" charset="0"/>
              </a:rPr>
              <a:t>,</a:t>
            </a:r>
            <a:r>
              <a:rPr lang="el-GR" sz="2400" b="1" dirty="0">
                <a:uFillTx/>
                <a:ea typeface="Arial" charset="0"/>
                <a:cs typeface="Arial" charset="0"/>
              </a:rPr>
              <a:t>y</a:t>
            </a:r>
            <a:r>
              <a:rPr lang="el-GR" sz="2400" dirty="0">
                <a:uFillTx/>
                <a:ea typeface="Arial" charset="0"/>
                <a:cs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l-GR" sz="2000" dirty="0">
                <a:uFillTx/>
                <a:ea typeface="Arial" charset="0"/>
                <a:cs typeface="Arial" charset="0"/>
              </a:rPr>
              <a:t>X is a single query variable</a:t>
            </a:r>
          </a:p>
          <a:p>
            <a:pPr lvl="2">
              <a:lnSpc>
                <a:spcPct val="90000"/>
              </a:lnSpc>
            </a:pPr>
            <a:r>
              <a:rPr lang="el-GR" sz="2000" b="1" dirty="0">
                <a:uFillTx/>
                <a:ea typeface="Arial" charset="0"/>
                <a:cs typeface="Arial" charset="0"/>
              </a:rPr>
              <a:t>e</a:t>
            </a:r>
            <a:r>
              <a:rPr lang="el-GR" sz="2000" dirty="0">
                <a:uFillTx/>
                <a:ea typeface="Arial" charset="0"/>
                <a:cs typeface="Arial" charset="0"/>
              </a:rPr>
              <a:t> is a vector of values of the evidence variables </a:t>
            </a:r>
            <a:r>
              <a:rPr lang="el-GR" sz="2000" b="1" dirty="0">
                <a:uFillTx/>
                <a:ea typeface="Arial" charset="0"/>
                <a:cs typeface="Arial" charset="0"/>
              </a:rPr>
              <a:t>E</a:t>
            </a:r>
            <a:endParaRPr lang="el-GR" sz="2000" dirty="0">
              <a:uFillTx/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</a:pPr>
            <a:r>
              <a:rPr lang="el-GR" sz="2000" b="1" dirty="0">
                <a:uFillTx/>
                <a:ea typeface="Arial" charset="0"/>
                <a:cs typeface="Arial" charset="0"/>
              </a:rPr>
              <a:t>y</a:t>
            </a:r>
            <a:r>
              <a:rPr lang="el-GR" sz="2000" dirty="0">
                <a:uFillTx/>
                <a:ea typeface="Arial" charset="0"/>
                <a:cs typeface="Arial" charset="0"/>
              </a:rPr>
              <a:t> is a vector of values for the remaining unobserved variables </a:t>
            </a:r>
            <a:r>
              <a:rPr lang="el-GR" sz="2000" b="1" dirty="0">
                <a:uFillTx/>
                <a:ea typeface="Arial" charset="0"/>
                <a:cs typeface="Arial" charset="0"/>
              </a:rPr>
              <a:t>Y</a:t>
            </a:r>
          </a:p>
          <a:p>
            <a:pPr lvl="2">
              <a:lnSpc>
                <a:spcPct val="90000"/>
              </a:lnSpc>
            </a:pPr>
            <a:r>
              <a:rPr lang="en-US" sz="1800" b="1" dirty="0" err="1">
                <a:uFillTx/>
                <a:ea typeface="Arial" charset="0"/>
                <a:cs typeface="Arial" charset="0"/>
              </a:rPr>
              <a:t>P</a:t>
            </a:r>
            <a:r>
              <a:rPr lang="en-US" sz="1800" dirty="0" err="1">
                <a:uFillTx/>
                <a:ea typeface="Arial" charset="0"/>
                <a:cs typeface="Arial" charset="0"/>
              </a:rPr>
              <a:t>(</a:t>
            </a:r>
            <a:r>
              <a:rPr lang="en-US" sz="1800" i="1" dirty="0" err="1">
                <a:uFillTx/>
                <a:ea typeface="Arial" charset="0"/>
                <a:cs typeface="Arial" charset="0"/>
              </a:rPr>
              <a:t>X</a:t>
            </a:r>
            <a:r>
              <a:rPr lang="en-US" sz="1800" dirty="0" err="1">
                <a:uFillTx/>
                <a:ea typeface="Arial" charset="0"/>
                <a:cs typeface="Arial" charset="0"/>
              </a:rPr>
              <a:t>,</a:t>
            </a:r>
            <a:r>
              <a:rPr lang="en-US" sz="1800" b="1" dirty="0" err="1">
                <a:uFillTx/>
                <a:ea typeface="Arial" charset="0"/>
                <a:cs typeface="Arial" charset="0"/>
              </a:rPr>
              <a:t>e</a:t>
            </a:r>
            <a:r>
              <a:rPr lang="en-US" sz="1800" dirty="0" err="1">
                <a:uFillTx/>
                <a:ea typeface="Arial" charset="0"/>
                <a:cs typeface="Arial" charset="0"/>
              </a:rPr>
              <a:t>,</a:t>
            </a:r>
            <a:r>
              <a:rPr lang="en-US" sz="1800" b="1" dirty="0" err="1">
                <a:uFillTx/>
                <a:ea typeface="Arial" charset="0"/>
                <a:cs typeface="Arial" charset="0"/>
              </a:rPr>
              <a:t>y</a:t>
            </a:r>
            <a:r>
              <a:rPr lang="en-US" sz="1800" dirty="0">
                <a:uFillTx/>
                <a:ea typeface="Arial" charset="0"/>
                <a:cs typeface="Arial" charset="0"/>
              </a:rPr>
              <a:t>) is a subset of values from the joint probability distribution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uFillTx/>
                <a:sym typeface="Symbol" charset="2"/>
              </a:rPr>
              <a:t>Dentistry example</a:t>
            </a:r>
            <a:endParaRPr lang="en-US" sz="2800" i="1" dirty="0">
              <a:uFillTx/>
              <a:sym typeface="Symbol" charset="2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400" b="1" dirty="0">
                <a:uFillTx/>
                <a:sym typeface="Symbol" charset="2"/>
              </a:rPr>
              <a:t>  </a:t>
            </a:r>
            <a:r>
              <a:rPr lang="en-US" sz="2400" b="1" dirty="0" err="1">
                <a:uFillTx/>
                <a:sym typeface="Symbol" charset="2"/>
              </a:rPr>
              <a:t>P</a:t>
            </a:r>
            <a:r>
              <a:rPr lang="en-US" sz="2400" dirty="0" err="1">
                <a:uFillTx/>
                <a:sym typeface="Symbol" charset="2"/>
              </a:rPr>
              <a:t>(</a:t>
            </a:r>
            <a:r>
              <a:rPr lang="en-US" sz="2400" i="1" dirty="0" err="1">
                <a:uFillTx/>
                <a:sym typeface="Symbol" charset="2"/>
              </a:rPr>
              <a:t>Cavity</a:t>
            </a:r>
            <a:r>
              <a:rPr lang="en-US" sz="2400" i="1" dirty="0">
                <a:uFillTx/>
                <a:sym typeface="Symbol" charset="2"/>
              </a:rPr>
              <a:t> | </a:t>
            </a:r>
            <a:r>
              <a:rPr lang="en-US" sz="2400" b="1" dirty="0">
                <a:uFillTx/>
                <a:sym typeface="Symbol" charset="2"/>
              </a:rPr>
              <a:t>toothache</a:t>
            </a:r>
            <a:r>
              <a:rPr lang="en-US" sz="2400" dirty="0">
                <a:uFillTx/>
                <a:sym typeface="Symbol" charset="2"/>
              </a:rPr>
              <a:t>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400" i="1" dirty="0">
                <a:uFillTx/>
                <a:sym typeface="Symbol" charset="2"/>
              </a:rPr>
              <a:t>	</a:t>
            </a:r>
            <a:r>
              <a:rPr lang="en-US" sz="2400" dirty="0">
                <a:uFillTx/>
                <a:sym typeface="Symbol" charset="2"/>
              </a:rPr>
              <a:t>= </a:t>
            </a:r>
            <a:r>
              <a:rPr lang="en-US" sz="2400" b="1" dirty="0" err="1">
                <a:uFillTx/>
                <a:sym typeface="Symbol" charset="2"/>
              </a:rPr>
              <a:t>P</a:t>
            </a:r>
            <a:r>
              <a:rPr lang="en-US" sz="2400" dirty="0" err="1">
                <a:uFillTx/>
                <a:sym typeface="Symbol" charset="2"/>
              </a:rPr>
              <a:t>(</a:t>
            </a:r>
            <a:r>
              <a:rPr lang="en-US" sz="2400" i="1" dirty="0" err="1">
                <a:uFillTx/>
                <a:sym typeface="Symbol" charset="2"/>
              </a:rPr>
              <a:t>Cavity</a:t>
            </a:r>
            <a:r>
              <a:rPr lang="en-US" sz="2400" dirty="0" err="1">
                <a:uFillTx/>
                <a:sym typeface="Symbol" charset="2"/>
              </a:rPr>
              <a:t>,</a:t>
            </a:r>
            <a:r>
              <a:rPr lang="en-US" sz="2400" b="1" dirty="0" err="1">
                <a:uFillTx/>
                <a:sym typeface="Symbol" charset="2"/>
              </a:rPr>
              <a:t>toothache</a:t>
            </a:r>
            <a:r>
              <a:rPr lang="en-US" sz="2400" dirty="0" err="1">
                <a:uFillTx/>
                <a:sym typeface="Symbol" charset="2"/>
              </a:rPr>
              <a:t>)/P(</a:t>
            </a:r>
            <a:r>
              <a:rPr lang="en-US" sz="2400" b="1" dirty="0" err="1">
                <a:uFillTx/>
                <a:sym typeface="Symbol" charset="2"/>
              </a:rPr>
              <a:t>toothache</a:t>
            </a:r>
            <a:r>
              <a:rPr lang="en-US" sz="2400" dirty="0">
                <a:uFillTx/>
                <a:sym typeface="Symbol" charset="2"/>
              </a:rPr>
              <a:t>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400" dirty="0">
                <a:uFillTx/>
                <a:sym typeface="Symbol" charset="2"/>
              </a:rPr>
              <a:t>	= </a:t>
            </a:r>
            <a:r>
              <a:rPr lang="en-US" sz="2400" i="1" dirty="0" err="1">
                <a:uFillTx/>
                <a:sym typeface="Symbol" charset="2"/>
              </a:rPr>
              <a:t></a:t>
            </a:r>
            <a:r>
              <a:rPr lang="en-US" sz="2400" b="1" dirty="0" err="1">
                <a:uFillTx/>
                <a:sym typeface="Symbol" charset="2"/>
              </a:rPr>
              <a:t>P</a:t>
            </a:r>
            <a:r>
              <a:rPr lang="en-US" sz="2400" dirty="0" err="1">
                <a:uFillTx/>
                <a:sym typeface="Symbol" charset="2"/>
              </a:rPr>
              <a:t>(</a:t>
            </a:r>
            <a:r>
              <a:rPr lang="en-US" sz="2400" i="1" dirty="0" err="1">
                <a:uFillTx/>
                <a:sym typeface="Symbol" charset="2"/>
              </a:rPr>
              <a:t>Cavity</a:t>
            </a:r>
            <a:r>
              <a:rPr lang="en-US" sz="2400" dirty="0" err="1">
                <a:uFillTx/>
                <a:sym typeface="Symbol" charset="2"/>
              </a:rPr>
              <a:t>,</a:t>
            </a:r>
            <a:r>
              <a:rPr lang="en-US" sz="2400" b="1" dirty="0" err="1">
                <a:uFillTx/>
                <a:sym typeface="Symbol" charset="2"/>
              </a:rPr>
              <a:t>toothache</a:t>
            </a:r>
            <a:r>
              <a:rPr lang="en-US" sz="2400" dirty="0">
                <a:uFillTx/>
                <a:sym typeface="Symbol" charset="2"/>
              </a:rPr>
              <a:t>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400" dirty="0">
                <a:uFillTx/>
                <a:sym typeface="Symbol" charset="2"/>
              </a:rPr>
              <a:t>	= </a:t>
            </a:r>
            <a:r>
              <a:rPr lang="en-US" sz="2400" i="1" dirty="0" err="1">
                <a:uFillTx/>
                <a:sym typeface="Symbol" charset="2"/>
              </a:rPr>
              <a:t></a:t>
            </a:r>
            <a:r>
              <a:rPr lang="en-US" sz="2400" dirty="0" err="1">
                <a:uFillTx/>
                <a:sym typeface="Symbol" charset="2"/>
              </a:rPr>
              <a:t>[</a:t>
            </a:r>
            <a:r>
              <a:rPr lang="en-US" sz="2400" b="1" dirty="0" err="1">
                <a:uFillTx/>
                <a:sym typeface="Symbol" charset="2"/>
              </a:rPr>
              <a:t>P</a:t>
            </a:r>
            <a:r>
              <a:rPr lang="en-US" sz="2400" dirty="0" err="1">
                <a:uFillTx/>
                <a:sym typeface="Symbol" charset="2"/>
              </a:rPr>
              <a:t>(</a:t>
            </a:r>
            <a:r>
              <a:rPr lang="en-US" sz="2400" i="1" dirty="0" err="1">
                <a:uFillTx/>
                <a:sym typeface="Symbol" charset="2"/>
              </a:rPr>
              <a:t>Cavity</a:t>
            </a:r>
            <a:r>
              <a:rPr lang="en-US" sz="2400" dirty="0" err="1">
                <a:uFillTx/>
                <a:sym typeface="Symbol" charset="2"/>
              </a:rPr>
              <a:t>,</a:t>
            </a:r>
            <a:r>
              <a:rPr lang="en-US" sz="2400" b="1" dirty="0" err="1">
                <a:uFillTx/>
                <a:sym typeface="Symbol" charset="2"/>
              </a:rPr>
              <a:t>toothache</a:t>
            </a:r>
            <a:r>
              <a:rPr lang="en-US" sz="2400" i="1" dirty="0" err="1">
                <a:uFillTx/>
                <a:sym typeface="Symbol" charset="2"/>
              </a:rPr>
              <a:t>,</a:t>
            </a:r>
            <a:r>
              <a:rPr lang="en-US" sz="2400" b="1" dirty="0" err="1">
                <a:uFillTx/>
                <a:sym typeface="Symbol" charset="2"/>
              </a:rPr>
              <a:t>catch</a:t>
            </a:r>
            <a:r>
              <a:rPr lang="en-US" sz="2400" dirty="0" err="1">
                <a:uFillTx/>
                <a:sym typeface="Symbol" charset="2"/>
              </a:rPr>
              <a:t>)</a:t>
            </a:r>
            <a:r>
              <a:rPr lang="en-US" sz="2400" dirty="0" err="1">
                <a:solidFill>
                  <a:srgbClr val="FF0000"/>
                </a:solidFill>
                <a:uFillTx/>
                <a:sym typeface="Symbol" charset="2"/>
              </a:rPr>
              <a:t>+</a:t>
            </a:r>
            <a:r>
              <a:rPr lang="en-US" sz="2400" b="1" dirty="0" err="1">
                <a:uFillTx/>
                <a:sym typeface="Symbol" charset="2"/>
              </a:rPr>
              <a:t>P</a:t>
            </a:r>
            <a:r>
              <a:rPr lang="en-US" sz="2400" dirty="0" err="1">
                <a:uFillTx/>
                <a:sym typeface="Symbol" charset="2"/>
              </a:rPr>
              <a:t>(</a:t>
            </a:r>
            <a:r>
              <a:rPr lang="en-US" sz="2400" i="1" dirty="0" err="1">
                <a:uFillTx/>
                <a:sym typeface="Symbol" charset="2"/>
              </a:rPr>
              <a:t>Cavity</a:t>
            </a:r>
            <a:r>
              <a:rPr lang="en-US" sz="2400" dirty="0" err="1">
                <a:uFillTx/>
                <a:sym typeface="Symbol" charset="2"/>
              </a:rPr>
              <a:t>,</a:t>
            </a:r>
            <a:r>
              <a:rPr lang="en-US" sz="2400" b="1" dirty="0" err="1">
                <a:uFillTx/>
                <a:sym typeface="Symbol" charset="2"/>
              </a:rPr>
              <a:t>toothache</a:t>
            </a:r>
            <a:r>
              <a:rPr lang="en-US" sz="2400" i="1" dirty="0" err="1">
                <a:uFillTx/>
                <a:sym typeface="Symbol" charset="2"/>
              </a:rPr>
              <a:t>,</a:t>
            </a:r>
            <a:r>
              <a:rPr lang="en-US" sz="2400" b="1" dirty="0" err="1">
                <a:uFillTx/>
                <a:sym typeface="Symbol" charset="2"/>
              </a:rPr>
              <a:t>catch</a:t>
            </a:r>
            <a:r>
              <a:rPr lang="en-US" sz="2400" dirty="0">
                <a:uFillTx/>
                <a:sym typeface="Symbol" charset="2"/>
              </a:rPr>
              <a:t>)]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400" dirty="0">
                <a:uFillTx/>
                <a:sym typeface="Symbol" charset="2"/>
              </a:rPr>
              <a:t>	= (1/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uFillTx/>
                <a:sym typeface="Symbol" charset="2"/>
              </a:rPr>
              <a:t>.2</a:t>
            </a:r>
            <a:r>
              <a:rPr lang="en-US" sz="2400" dirty="0">
                <a:uFillTx/>
                <a:sym typeface="Symbol" charset="2"/>
              </a:rPr>
              <a:t>)[</a:t>
            </a:r>
            <a:r>
              <a:rPr lang="en-US" sz="2400" dirty="0">
                <a:solidFill>
                  <a:srgbClr val="008000"/>
                </a:solidFill>
                <a:uFillTx/>
                <a:sym typeface="Symbol" charset="2"/>
              </a:rPr>
              <a:t>.108</a:t>
            </a:r>
            <a:r>
              <a:rPr lang="en-US" sz="2400" dirty="0">
                <a:uFillTx/>
                <a:sym typeface="Symbol" charset="2"/>
              </a:rPr>
              <a:t>,</a:t>
            </a:r>
            <a:r>
              <a:rPr lang="en-US" sz="2400" dirty="0">
                <a:solidFill>
                  <a:srgbClr val="0000FF"/>
                </a:solidFill>
                <a:uFillTx/>
                <a:sym typeface="Symbol" charset="2"/>
              </a:rPr>
              <a:t>0.016</a:t>
            </a:r>
            <a:r>
              <a:rPr lang="en-US" sz="2400" dirty="0">
                <a:uFillTx/>
                <a:sym typeface="Symbol" charset="2"/>
              </a:rPr>
              <a:t> </a:t>
            </a:r>
            <a:r>
              <a:rPr lang="en-US" sz="2400" dirty="0">
                <a:solidFill>
                  <a:srgbClr val="FF0000"/>
                </a:solidFill>
                <a:uFillTx/>
                <a:sym typeface="Symbol" charset="2"/>
              </a:rPr>
              <a:t>+</a:t>
            </a:r>
            <a:r>
              <a:rPr lang="en-US" sz="2400" dirty="0">
                <a:uFillTx/>
                <a:sym typeface="Symbol" charset="2"/>
              </a:rPr>
              <a:t> </a:t>
            </a:r>
            <a:r>
              <a:rPr lang="en-US" sz="2400" dirty="0">
                <a:solidFill>
                  <a:srgbClr val="008000"/>
                </a:solidFill>
                <a:uFillTx/>
                <a:sym typeface="Symbol" charset="2"/>
              </a:rPr>
              <a:t>.012</a:t>
            </a:r>
            <a:r>
              <a:rPr lang="en-US" sz="2400" dirty="0">
                <a:uFillTx/>
                <a:sym typeface="Symbol" charset="2"/>
              </a:rPr>
              <a:t>,</a:t>
            </a:r>
            <a:r>
              <a:rPr lang="en-US" sz="2400" dirty="0">
                <a:solidFill>
                  <a:srgbClr val="0000FF"/>
                </a:solidFill>
                <a:uFillTx/>
                <a:sym typeface="Symbol" charset="2"/>
              </a:rPr>
              <a:t>.064</a:t>
            </a:r>
            <a:r>
              <a:rPr lang="en-US" sz="2400" dirty="0">
                <a:uFillTx/>
                <a:sym typeface="Symbol" charset="2"/>
              </a:rPr>
              <a:t>]	= </a:t>
            </a:r>
            <a:r>
              <a:rPr lang="en-US" sz="2400" dirty="0">
                <a:solidFill>
                  <a:srgbClr val="800000"/>
                </a:solidFill>
                <a:uFillTx/>
                <a:sym typeface="Symbol" charset="2"/>
              </a:rPr>
              <a:t>5</a:t>
            </a:r>
            <a:r>
              <a:rPr lang="en-US" sz="2400" dirty="0">
                <a:uFillTx/>
                <a:sym typeface="Symbol" charset="2"/>
              </a:rPr>
              <a:t></a:t>
            </a:r>
            <a:r>
              <a:rPr lang="en-US" sz="2400" dirty="0">
                <a:solidFill>
                  <a:srgbClr val="008000"/>
                </a:solidFill>
                <a:uFillTx/>
                <a:sym typeface="Symbol" charset="2"/>
              </a:rPr>
              <a:t>.12</a:t>
            </a:r>
            <a:r>
              <a:rPr lang="en-US" sz="2400" dirty="0">
                <a:uFillTx/>
                <a:sym typeface="Symbol" charset="2"/>
              </a:rPr>
              <a:t>,</a:t>
            </a:r>
            <a:r>
              <a:rPr lang="en-US" sz="2400" dirty="0">
                <a:solidFill>
                  <a:srgbClr val="0000FF"/>
                </a:solidFill>
                <a:uFillTx/>
                <a:sym typeface="Symbol" charset="2"/>
              </a:rPr>
              <a:t>.08</a:t>
            </a:r>
            <a:r>
              <a:rPr lang="en-US" sz="2400" dirty="0">
                <a:uFillTx/>
                <a:sym typeface="Symbol" charset="2"/>
              </a:rPr>
              <a:t> = </a:t>
            </a:r>
            <a:r>
              <a:rPr lang="en-US" sz="2400" dirty="0">
                <a:solidFill>
                  <a:srgbClr val="008000"/>
                </a:solidFill>
                <a:uFillTx/>
                <a:sym typeface="Symbol" charset="2"/>
              </a:rPr>
              <a:t>.6</a:t>
            </a:r>
            <a:r>
              <a:rPr lang="en-US" sz="2400" dirty="0">
                <a:uFillTx/>
                <a:sym typeface="Symbol" charset="2"/>
              </a:rPr>
              <a:t>,</a:t>
            </a:r>
            <a:r>
              <a:rPr lang="en-US" sz="2400" dirty="0">
                <a:solidFill>
                  <a:srgbClr val="0000FF"/>
                </a:solidFill>
                <a:uFillTx/>
                <a:sym typeface="Symbol" charset="2"/>
              </a:rPr>
              <a:t>.4</a:t>
            </a:r>
            <a:r>
              <a:rPr lang="en-US" sz="2400" dirty="0">
                <a:uFillTx/>
                <a:sym typeface="Symbol" charset="2"/>
              </a:rPr>
              <a:t>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uFillTx/>
                <a:ea typeface="Arial" charset="0"/>
                <a:cs typeface="Arial" charset="0"/>
              </a:rPr>
              <a:t>Only problem, but a big one, is that this does not scale well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uFillTx/>
                <a:ea typeface="Arial" charset="0"/>
                <a:cs typeface="Arial" charset="0"/>
              </a:rPr>
              <a:t>If there are </a:t>
            </a:r>
            <a:r>
              <a:rPr lang="en-US" sz="2000" i="1" dirty="0" err="1">
                <a:uFillTx/>
                <a:ea typeface="Arial" charset="0"/>
                <a:cs typeface="Arial" charset="0"/>
              </a:rPr>
              <a:t>n</a:t>
            </a:r>
            <a:r>
              <a:rPr lang="en-US" sz="2000" dirty="0">
                <a:uFillTx/>
                <a:ea typeface="Arial" charset="0"/>
                <a:cs typeface="Arial" charset="0"/>
              </a:rPr>
              <a:t> Boolean variables, space and time are O(</a:t>
            </a:r>
            <a:r>
              <a:rPr lang="en-US" sz="2000" i="1" dirty="0">
                <a:uFillTx/>
                <a:ea typeface="Arial" charset="0"/>
                <a:cs typeface="Arial" charset="0"/>
              </a:rPr>
              <a:t>2</a:t>
            </a:r>
            <a:r>
              <a:rPr lang="en-US" sz="2000" i="1" baseline="30000" dirty="0">
                <a:uFillTx/>
                <a:ea typeface="Arial" charset="0"/>
                <a:cs typeface="Arial" charset="0"/>
              </a:rPr>
              <a:t>n</a:t>
            </a:r>
            <a:r>
              <a:rPr lang="en-US" sz="2000" dirty="0">
                <a:uFillTx/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uFillTx/>
                <a:ea typeface="Arial" charset="0"/>
                <a:cs typeface="Arial" charset="0"/>
              </a:rPr>
              <a:t>Will look shortly at independence as a means of dealing with this</a:t>
            </a:r>
          </a:p>
        </p:txBody>
      </p:sp>
      <p:pic>
        <p:nvPicPr>
          <p:cNvPr id="5" name="Picture 4" descr="dentist-j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0451" y="2874433"/>
            <a:ext cx="3341707" cy="1345587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/>
          </p:cNvSpPr>
          <p:nvPr/>
        </p:nvSpPr>
        <p:spPr bwMode="auto">
          <a:xfrm>
            <a:off x="6230856" y="3488267"/>
            <a:ext cx="1355279" cy="760530"/>
          </a:xfrm>
          <a:prstGeom prst="rect">
            <a:avLst/>
          </a:prstGeom>
          <a:noFill/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6284736" y="3513783"/>
            <a:ext cx="1243326" cy="338892"/>
          </a:xfrm>
          <a:prstGeom prst="rect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286161" y="3877243"/>
            <a:ext cx="1243326" cy="338892"/>
          </a:xfrm>
          <a:prstGeom prst="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16200000" flipH="1">
            <a:off x="6454841" y="3872713"/>
            <a:ext cx="660022" cy="14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8595" grpId="0" build="p" autoUpdateAnimBg="0"/>
      <p:bldP spid="6" grpId="0" uiExpand="1" animBg="1"/>
      <p:bldP spid="7" grpId="0" uiExpand="1" animBg="1"/>
      <p:bldP spid="8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000-154F-4D47-8C9E-9845F19829A7}" type="slidenum">
              <a:rPr lang="en-US">
                <a:uFillTx/>
              </a:rPr>
              <a:pPr/>
              <a:t>7</a:t>
            </a:fld>
            <a:endParaRPr lang="en-US">
              <a:uFillTx/>
            </a:endParaRPr>
          </a:p>
        </p:txBody>
      </p:sp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53975"/>
            <a:ext cx="7772400" cy="858838"/>
          </a:xfrm>
        </p:spPr>
        <p:txBody>
          <a:bodyPr/>
          <a:lstStyle/>
          <a:p>
            <a:r>
              <a:rPr lang="en-US" sz="4000">
                <a:uFillTx/>
              </a:rPr>
              <a:t>Alarm Example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12813"/>
            <a:ext cx="6315967" cy="4236010"/>
          </a:xfrm>
          <a:prstGeom prst="rect">
            <a:avLst/>
          </a:prstGeom>
        </p:spPr>
      </p:pic>
      <p:grpSp>
        <p:nvGrpSpPr>
          <p:cNvPr id="1539081" name="Group 9"/>
          <p:cNvGrpSpPr/>
          <p:nvPr/>
        </p:nvGrpSpPr>
        <p:grpSpPr>
          <a:xfrm>
            <a:off x="661988" y="854075"/>
            <a:ext cx="7834312" cy="4294188"/>
            <a:chOff x="455" y="1095"/>
            <a:chExt cx="4935" cy="2705"/>
          </a:xfrm>
        </p:grpSpPr>
        <p:sp>
          <p:nvSpPr>
            <p:cNvPr id="1539076" name="Rectangle 4"/>
            <p:cNvSpPr>
              <a:spLocks noChangeArrowheads="1"/>
            </p:cNvSpPr>
            <p:nvPr/>
          </p:nvSpPr>
          <p:spPr bwMode="auto">
            <a:xfrm>
              <a:off x="2182" y="3026"/>
              <a:ext cx="893" cy="7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uFillTx/>
              </a:endParaRPr>
            </a:p>
          </p:txBody>
        </p:sp>
        <p:sp>
          <p:nvSpPr>
            <p:cNvPr id="1539077" name="Rectangle 5"/>
            <p:cNvSpPr>
              <a:spLocks noChangeArrowheads="1"/>
            </p:cNvSpPr>
            <p:nvPr/>
          </p:nvSpPr>
          <p:spPr bwMode="auto">
            <a:xfrm>
              <a:off x="455" y="1804"/>
              <a:ext cx="1442" cy="10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uFillTx/>
              </a:endParaRPr>
            </a:p>
          </p:txBody>
        </p:sp>
        <p:sp>
          <p:nvSpPr>
            <p:cNvPr id="1539078" name="Rectangle 6"/>
            <p:cNvSpPr>
              <a:spLocks noChangeArrowheads="1"/>
            </p:cNvSpPr>
            <p:nvPr/>
          </p:nvSpPr>
          <p:spPr bwMode="auto">
            <a:xfrm>
              <a:off x="2142" y="1095"/>
              <a:ext cx="818" cy="5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uFillTx/>
              </a:endParaRPr>
            </a:p>
          </p:txBody>
        </p:sp>
        <p:sp>
          <p:nvSpPr>
            <p:cNvPr id="1539079" name="Rectangle 7"/>
            <p:cNvSpPr>
              <a:spLocks noChangeArrowheads="1"/>
            </p:cNvSpPr>
            <p:nvPr/>
          </p:nvSpPr>
          <p:spPr bwMode="auto">
            <a:xfrm>
              <a:off x="4245" y="1100"/>
              <a:ext cx="1145" cy="11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uFillTx/>
              </a:endParaRPr>
            </a:p>
          </p:txBody>
        </p:sp>
        <p:sp>
          <p:nvSpPr>
            <p:cNvPr id="1539080" name="Rectangle 8"/>
            <p:cNvSpPr>
              <a:spLocks noChangeArrowheads="1"/>
            </p:cNvSpPr>
            <p:nvPr/>
          </p:nvSpPr>
          <p:spPr bwMode="auto">
            <a:xfrm>
              <a:off x="4197" y="3012"/>
              <a:ext cx="938" cy="7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uFillTx/>
              </a:endParaRPr>
            </a:p>
          </p:txBody>
        </p:sp>
      </p:grpSp>
      <p:sp>
        <p:nvSpPr>
          <p:cNvPr id="153908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60388" y="5133975"/>
            <a:ext cx="8418512" cy="16764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kumimoji="0" lang="en-US" sz="2400" dirty="0">
                <a:uFillTx/>
              </a:rPr>
              <a:t>Only one value needed for </a:t>
            </a:r>
            <a:r>
              <a:rPr kumimoji="0" lang="en-US" sz="2400" i="1" dirty="0">
                <a:uFillTx/>
              </a:rPr>
              <a:t>X</a:t>
            </a:r>
            <a:r>
              <a:rPr kumimoji="0" lang="en-US" sz="2400" i="1" baseline="-25000" dirty="0">
                <a:uFillTx/>
              </a:rPr>
              <a:t>i</a:t>
            </a:r>
            <a:r>
              <a:rPr kumimoji="0" lang="en-US" sz="2400" dirty="0">
                <a:uFillTx/>
              </a:rPr>
              <a:t> in each row because, for </a:t>
            </a:r>
            <a:r>
              <a:rPr kumimoji="0" lang="en-US" sz="2400" dirty="0" err="1">
                <a:uFillTx/>
              </a:rPr>
              <a:t>boolean</a:t>
            </a:r>
            <a:r>
              <a:rPr kumimoji="0" lang="en-US" sz="2400" dirty="0">
                <a:uFillTx/>
              </a:rPr>
              <a:t> variables, P(</a:t>
            </a:r>
            <a:r>
              <a:rPr kumimoji="0" lang="en-US" sz="2400" i="1" dirty="0">
                <a:uFillTx/>
              </a:rPr>
              <a:t>false</a:t>
            </a:r>
            <a:r>
              <a:rPr kumimoji="0" lang="en-US" sz="2400" dirty="0">
                <a:uFillTx/>
              </a:rPr>
              <a:t>)=1-P(</a:t>
            </a:r>
            <a:r>
              <a:rPr kumimoji="0" lang="en-US" sz="2400" i="1" dirty="0">
                <a:uFillTx/>
              </a:rPr>
              <a:t>true</a:t>
            </a:r>
            <a:r>
              <a:rPr kumimoji="0" lang="en-US" sz="2400" dirty="0">
                <a:uFillTx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uFillTx/>
              </a:rPr>
              <a:t>All factors (possibly infinite) not explicitly mentioned are implicitly incorporated into probabilities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uFillTx/>
              </a:rPr>
              <a:t>Bird could fly through window pane, power could fail, …</a:t>
            </a: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4846515" y="1979613"/>
            <a:ext cx="2071855" cy="1589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083" grpId="0" build="p" autoUpdateAnimBg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5AAE-E51E-9B4F-B81E-5AE4A9AA0A0F}" type="slidenum">
              <a:rPr lang="en-US">
                <a:uFillTx/>
              </a:rPr>
              <a:pPr/>
              <a:t>8</a:t>
            </a:fld>
            <a:endParaRPr lang="en-US">
              <a:uFillTx/>
            </a:endParaRPr>
          </a:p>
        </p:txBody>
      </p:sp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111125"/>
            <a:ext cx="7772400" cy="677612"/>
          </a:xfrm>
        </p:spPr>
        <p:txBody>
          <a:bodyPr/>
          <a:lstStyle/>
          <a:p>
            <a:r>
              <a:rPr lang="en-US" dirty="0">
                <a:uFillTx/>
              </a:rPr>
              <a:t>Compactness/Efficiency</a:t>
            </a:r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839704"/>
            <a:ext cx="8156575" cy="4778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uFillTx/>
              </a:rPr>
              <a:t>A Conditional Probability Table (CPT) for Boolean </a:t>
            </a:r>
            <a:r>
              <a:rPr lang="en-US" sz="2400" i="1" dirty="0">
                <a:uFillTx/>
              </a:rPr>
              <a:t>X</a:t>
            </a:r>
            <a:r>
              <a:rPr lang="en-US" sz="2400" i="1" baseline="-25000" dirty="0">
                <a:uFillTx/>
              </a:rPr>
              <a:t>i</a:t>
            </a:r>
            <a:r>
              <a:rPr lang="en-US" sz="2400" dirty="0">
                <a:uFillTx/>
              </a:rPr>
              <a:t> with </a:t>
            </a:r>
            <a:r>
              <a:rPr lang="en-US" sz="2400" i="1" dirty="0">
                <a:uFillTx/>
              </a:rPr>
              <a:t>k</a:t>
            </a:r>
            <a:r>
              <a:rPr lang="en-US" sz="2400" dirty="0">
                <a:uFillTx/>
              </a:rPr>
              <a:t> Boolean parents has </a:t>
            </a:r>
            <a:r>
              <a:rPr lang="en-US" sz="2400" i="1" dirty="0">
                <a:uFillTx/>
              </a:rPr>
              <a:t>2</a:t>
            </a:r>
            <a:r>
              <a:rPr lang="en-US" sz="2400" i="1" baseline="30000" dirty="0">
                <a:uFillTx/>
              </a:rPr>
              <a:t>k</a:t>
            </a:r>
            <a:r>
              <a:rPr lang="en-US" sz="2400" dirty="0">
                <a:uFillTx/>
              </a:rPr>
              <a:t> rows for the combinations of parent values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uFillTx/>
              </a:rPr>
              <a:t>If each of the </a:t>
            </a:r>
            <a:r>
              <a:rPr lang="en-US" sz="2400" i="1" dirty="0" err="1">
                <a:uFillTx/>
              </a:rPr>
              <a:t>n</a:t>
            </a:r>
            <a:r>
              <a:rPr lang="en-US" sz="2400" dirty="0">
                <a:uFillTx/>
              </a:rPr>
              <a:t> variables has no more than </a:t>
            </a:r>
            <a:r>
              <a:rPr lang="en-US" sz="2400" i="1" dirty="0" err="1">
                <a:uFillTx/>
              </a:rPr>
              <a:t>k</a:t>
            </a:r>
            <a:r>
              <a:rPr lang="en-US" sz="2400" dirty="0">
                <a:uFillTx/>
              </a:rPr>
              <a:t> parents, the complete network requires </a:t>
            </a:r>
            <a:r>
              <a:rPr lang="en-US" sz="2400" dirty="0" err="1">
                <a:uFillTx/>
              </a:rPr>
              <a:t>O(</a:t>
            </a:r>
            <a:r>
              <a:rPr lang="en-US" sz="2400" i="1" dirty="0" err="1">
                <a:uFillTx/>
              </a:rPr>
              <a:t>n</a:t>
            </a:r>
            <a:r>
              <a:rPr lang="en-US" sz="2400" i="1" dirty="0">
                <a:uFillTx/>
              </a:rPr>
              <a:t> </a:t>
            </a:r>
            <a:r>
              <a:rPr lang="en-US" sz="2400" i="1" dirty="0">
                <a:uFillTx/>
                <a:ea typeface="Arial" charset="0"/>
                <a:cs typeface="Arial" charset="0"/>
              </a:rPr>
              <a:t>·</a:t>
            </a:r>
            <a:r>
              <a:rPr lang="en-US" sz="2400" dirty="0">
                <a:uFillTx/>
              </a:rPr>
              <a:t> </a:t>
            </a:r>
            <a:r>
              <a:rPr lang="en-US" sz="2400" i="1" dirty="0">
                <a:uFillTx/>
              </a:rPr>
              <a:t>2</a:t>
            </a:r>
            <a:r>
              <a:rPr lang="en-US" sz="2400" i="1" baseline="30000" dirty="0">
                <a:uFillTx/>
              </a:rPr>
              <a:t>k</a:t>
            </a:r>
            <a:r>
              <a:rPr lang="en-US" sz="2400" dirty="0">
                <a:uFillTx/>
              </a:rPr>
              <a:t>) numbers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uFillTx/>
              </a:rPr>
              <a:t>I.e., grows linearly with </a:t>
            </a:r>
            <a:r>
              <a:rPr lang="en-US" sz="2000" i="1" dirty="0" err="1">
                <a:uFillTx/>
              </a:rPr>
              <a:t>n</a:t>
            </a:r>
            <a:r>
              <a:rPr lang="en-US" sz="2000" dirty="0">
                <a:uFillTx/>
              </a:rPr>
              <a:t> vs. O(</a:t>
            </a:r>
            <a:r>
              <a:rPr lang="en-US" sz="2000" i="1" dirty="0">
                <a:uFillTx/>
              </a:rPr>
              <a:t>2</a:t>
            </a:r>
            <a:r>
              <a:rPr lang="en-US" sz="2000" i="1" baseline="30000" dirty="0">
                <a:uFillTx/>
              </a:rPr>
              <a:t>n</a:t>
            </a:r>
            <a:r>
              <a:rPr lang="en-US" sz="2000" dirty="0">
                <a:uFillTx/>
              </a:rPr>
              <a:t>)</a:t>
            </a:r>
            <a:r>
              <a:rPr lang="en-US" sz="2000" i="1" dirty="0">
                <a:uFillTx/>
              </a:rPr>
              <a:t> </a:t>
            </a:r>
            <a:r>
              <a:rPr lang="en-US" sz="2000" dirty="0">
                <a:uFillTx/>
              </a:rPr>
              <a:t>for the full joint distribution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uFillTx/>
              </a:rPr>
              <a:t>For burglary net, 1+1+4+2+2=10 numbers (vs. 2</a:t>
            </a:r>
            <a:r>
              <a:rPr lang="en-US" sz="2400" baseline="30000" dirty="0">
                <a:uFillTx/>
              </a:rPr>
              <a:t>5</a:t>
            </a:r>
            <a:r>
              <a:rPr lang="en-US" sz="2400" dirty="0">
                <a:uFillTx/>
              </a:rPr>
              <a:t>-1=31)</a:t>
            </a:r>
          </a:p>
        </p:txBody>
      </p:sp>
      <p:pic>
        <p:nvPicPr>
          <p:cNvPr id="1540101" name="Picture 5" descr="burglary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4675" y="3651250"/>
            <a:ext cx="5391150" cy="2938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0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2BB-805B-014A-8549-7A241F6E4B99}" type="slidenum">
              <a:rPr lang="en-US">
                <a:uFillTx/>
              </a:rPr>
              <a:pPr/>
              <a:t>9</a:t>
            </a:fld>
            <a:endParaRPr lang="en-US">
              <a:uFillTx/>
            </a:endParaRPr>
          </a:p>
        </p:txBody>
      </p:sp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126449"/>
            <a:ext cx="7772400" cy="662288"/>
          </a:xfrm>
        </p:spPr>
        <p:txBody>
          <a:bodyPr/>
          <a:lstStyle/>
          <a:p>
            <a:r>
              <a:rPr lang="en-US" dirty="0">
                <a:uFillTx/>
              </a:rPr>
              <a:t>Semantics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843" y="840933"/>
            <a:ext cx="8574087" cy="51181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b="0" dirty="0">
                <a:uFillTx/>
              </a:rPr>
              <a:t>If correct, the network represents the full joint distribution:
		P(</a:t>
            </a:r>
            <a:r>
              <a:rPr lang="en-US" sz="2400" b="0" i="1" dirty="0">
                <a:uFillTx/>
              </a:rPr>
              <a:t>x</a:t>
            </a:r>
            <a:r>
              <a:rPr lang="en-US" sz="2400" b="0" i="1" baseline="-25000" dirty="0">
                <a:uFillTx/>
              </a:rPr>
              <a:t>1</a:t>
            </a:r>
            <a:r>
              <a:rPr lang="en-US" sz="2400" b="0" i="1" dirty="0">
                <a:uFillTx/>
              </a:rPr>
              <a:t>, … ,</a:t>
            </a:r>
            <a:r>
              <a:rPr lang="en-US" sz="2400" b="0" i="1" dirty="0" err="1">
                <a:uFillTx/>
              </a:rPr>
              <a:t>x</a:t>
            </a:r>
            <a:r>
              <a:rPr lang="en-US" sz="2400" b="0" i="1" baseline="-25000" dirty="0" err="1">
                <a:uFillTx/>
              </a:rPr>
              <a:t>n</a:t>
            </a:r>
            <a:r>
              <a:rPr lang="en-US" sz="2400" b="0" dirty="0">
                <a:uFillTx/>
              </a:rPr>
              <a:t>) = </a:t>
            </a:r>
            <a:r>
              <a:rPr lang="el-GR" sz="2800" b="0" dirty="0">
                <a:uFillTx/>
                <a:ea typeface="Arial" charset="0"/>
                <a:cs typeface="Arial" charset="0"/>
              </a:rPr>
              <a:t>π</a:t>
            </a:r>
            <a:r>
              <a:rPr lang="en-US" sz="2400" b="0" i="1" baseline="-25000" dirty="0" err="1">
                <a:uFillTx/>
              </a:rPr>
              <a:t>i</a:t>
            </a:r>
            <a:r>
              <a:rPr lang="en-US" sz="2400" b="0" i="1" baseline="-25000" dirty="0">
                <a:uFillTx/>
              </a:rPr>
              <a:t>=</a:t>
            </a:r>
            <a:r>
              <a:rPr lang="en-US" sz="2400" b="0" baseline="-25000" dirty="0">
                <a:uFillTx/>
              </a:rPr>
              <a:t>1</a:t>
            </a:r>
            <a:r>
              <a:rPr lang="en-US" sz="2400" b="0" i="1" dirty="0">
                <a:uFillTx/>
              </a:rPr>
              <a:t> </a:t>
            </a:r>
            <a:r>
              <a:rPr lang="en-US" sz="2400" b="0" dirty="0">
                <a:uFillTx/>
              </a:rPr>
              <a:t>P(</a:t>
            </a:r>
            <a:r>
              <a:rPr lang="en-US" sz="2400" b="0" i="1" dirty="0">
                <a:uFillTx/>
              </a:rPr>
              <a:t>x</a:t>
            </a:r>
            <a:r>
              <a:rPr lang="en-US" sz="2400" b="0" i="1" baseline="-25000" dirty="0">
                <a:uFillTx/>
              </a:rPr>
              <a:t>i </a:t>
            </a:r>
            <a:r>
              <a:rPr lang="en-US" sz="2400" b="0" i="1" dirty="0">
                <a:uFillTx/>
              </a:rPr>
              <a:t>| parents</a:t>
            </a:r>
            <a:r>
              <a:rPr lang="en-US" sz="2400" b="0" dirty="0">
                <a:uFillTx/>
              </a:rPr>
              <a:t>(</a:t>
            </a:r>
            <a:r>
              <a:rPr lang="en-US" sz="2400" b="0" i="1" dirty="0">
                <a:uFillTx/>
              </a:rPr>
              <a:t>X</a:t>
            </a:r>
            <a:r>
              <a:rPr lang="en-US" sz="2400" b="0" i="1" baseline="-25000" dirty="0">
                <a:uFillTx/>
              </a:rPr>
              <a:t>i</a:t>
            </a:r>
            <a:r>
              <a:rPr lang="en-US" sz="2400" b="0" dirty="0">
                <a:uFillTx/>
              </a:rPr>
              <a:t>))</a:t>
            </a:r>
          </a:p>
        </p:txBody>
      </p:sp>
      <p:sp>
        <p:nvSpPr>
          <p:cNvPr id="1541125" name="Text Box 5"/>
          <p:cNvSpPr txBox="1">
            <a:spLocks noChangeArrowheads="1"/>
          </p:cNvSpPr>
          <p:nvPr/>
        </p:nvSpPr>
        <p:spPr bwMode="auto">
          <a:xfrm>
            <a:off x="4510270" y="1251787"/>
            <a:ext cx="2825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i="1" dirty="0">
                <a:uFillTx/>
              </a:rPr>
              <a:t>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05" y="1938421"/>
            <a:ext cx="6819329" cy="4573605"/>
          </a:xfrm>
          <a:prstGeom prst="rect">
            <a:avLst/>
          </a:prstGeom>
          <a:ln>
            <a:solidFill>
              <a:srgbClr val="345DFF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I Spring 2015">
  <a:themeElements>
    <a:clrScheme name="Custom 5">
      <a:dk1>
        <a:srgbClr val="000000"/>
      </a:dk1>
      <a:lt1>
        <a:srgbClr val="FFFFFF"/>
      </a:lt1>
      <a:dk2>
        <a:srgbClr val="D1282E"/>
      </a:dk2>
      <a:lt2>
        <a:srgbClr val="C80F1F"/>
      </a:lt2>
      <a:accent1>
        <a:srgbClr val="BC1422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08BB2E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 Spring 2015.thmx</Template>
  <TotalTime>969</TotalTime>
  <Words>1709</Words>
  <Application>Microsoft Macintosh PowerPoint</Application>
  <PresentationFormat>On-screen Show (4:3)</PresentationFormat>
  <Paragraphs>205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Arial Black</vt:lpstr>
      <vt:lpstr>Calibri</vt:lpstr>
      <vt:lpstr>Helvetica</vt:lpstr>
      <vt:lpstr>Symbol</vt:lpstr>
      <vt:lpstr>Wingdings</vt:lpstr>
      <vt:lpstr>AI Spring 2015</vt:lpstr>
      <vt:lpstr>1_AI Spring 2015</vt:lpstr>
      <vt:lpstr>PowerPoint Presentation</vt:lpstr>
      <vt:lpstr>CSCI561 Fall 2018  Week 10 Discussion</vt:lpstr>
      <vt:lpstr>Material covered by midterm</vt:lpstr>
      <vt:lpstr>Probabilistic Inference by Enumeration</vt:lpstr>
      <vt:lpstr>Inference of Complex Propositions</vt:lpstr>
      <vt:lpstr>Normalized Inference Procedure</vt:lpstr>
      <vt:lpstr>Alarm Example (Cont.)</vt:lpstr>
      <vt:lpstr>Compactness/Efficiency</vt:lpstr>
      <vt:lpstr>Semantics</vt:lpstr>
      <vt:lpstr>PowerPoint Presentation</vt:lpstr>
      <vt:lpstr>Probability formulas</vt:lpstr>
      <vt:lpstr>Bayesian Networks  </vt:lpstr>
      <vt:lpstr>Bayesian Networks</vt:lpstr>
      <vt:lpstr>Bayesian Networks</vt:lpstr>
      <vt:lpstr>Exercise 14.1</vt:lpstr>
      <vt:lpstr>Exercise 14.1</vt:lpstr>
      <vt:lpstr>Exercise 14.1</vt:lpstr>
      <vt:lpstr>Exercise 14.1</vt:lpstr>
      <vt:lpstr>What you should know</vt:lpstr>
      <vt:lpstr>Want more?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Lectures 17&amp;18: Quantifying Uncertainty (Part IV: Uncertain Knowledge and Reasoning, Chapter 13)</dc:title>
  <dc:creator>Bill Swartout</dc:creator>
  <cp:lastModifiedBy>Sheila Tejada</cp:lastModifiedBy>
  <cp:revision>51</cp:revision>
  <cp:lastPrinted>2015-03-24T22:31:36Z</cp:lastPrinted>
  <dcterms:created xsi:type="dcterms:W3CDTF">2015-03-16T23:59:32Z</dcterms:created>
  <dcterms:modified xsi:type="dcterms:W3CDTF">2018-10-24T22:34:20Z</dcterms:modified>
</cp:coreProperties>
</file>