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  <p:sldMasterId id="2147483694" r:id="rId2"/>
  </p:sldMasterIdLst>
  <p:notesMasterIdLst>
    <p:notesMasterId r:id="rId56"/>
  </p:notesMasterIdLst>
  <p:sldIdLst>
    <p:sldId id="258" r:id="rId3"/>
    <p:sldId id="442" r:id="rId4"/>
    <p:sldId id="443" r:id="rId5"/>
    <p:sldId id="444" r:id="rId6"/>
    <p:sldId id="418" r:id="rId7"/>
    <p:sldId id="419" r:id="rId8"/>
    <p:sldId id="420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28" r:id="rId18"/>
    <p:sldId id="429" r:id="rId19"/>
    <p:sldId id="430" r:id="rId20"/>
    <p:sldId id="445" r:id="rId21"/>
    <p:sldId id="446" r:id="rId22"/>
    <p:sldId id="447" r:id="rId23"/>
    <p:sldId id="431" r:id="rId24"/>
    <p:sldId id="432" r:id="rId25"/>
    <p:sldId id="433" r:id="rId26"/>
    <p:sldId id="466" r:id="rId27"/>
    <p:sldId id="467" r:id="rId28"/>
    <p:sldId id="435" r:id="rId29"/>
    <p:sldId id="436" r:id="rId30"/>
    <p:sldId id="468" r:id="rId31"/>
    <p:sldId id="469" r:id="rId32"/>
    <p:sldId id="470" r:id="rId33"/>
    <p:sldId id="437" r:id="rId34"/>
    <p:sldId id="438" r:id="rId35"/>
    <p:sldId id="448" r:id="rId36"/>
    <p:sldId id="449" r:id="rId37"/>
    <p:sldId id="450" r:id="rId38"/>
    <p:sldId id="451" r:id="rId39"/>
    <p:sldId id="452" r:id="rId40"/>
    <p:sldId id="453" r:id="rId41"/>
    <p:sldId id="454" r:id="rId42"/>
    <p:sldId id="455" r:id="rId43"/>
    <p:sldId id="456" r:id="rId44"/>
    <p:sldId id="457" r:id="rId45"/>
    <p:sldId id="458" r:id="rId46"/>
    <p:sldId id="459" r:id="rId47"/>
    <p:sldId id="461" r:id="rId48"/>
    <p:sldId id="287" r:id="rId49"/>
    <p:sldId id="462" r:id="rId50"/>
    <p:sldId id="463" r:id="rId51"/>
    <p:sldId id="464" r:id="rId52"/>
    <p:sldId id="465" r:id="rId53"/>
    <p:sldId id="349" r:id="rId54"/>
    <p:sldId id="350" r:id="rId55"/>
  </p:sldIdLst>
  <p:sldSz cx="9144000" cy="6858000" type="screen4x3"/>
  <p:notesSz cx="6858000" cy="9144000"/>
  <p:embeddedFontLst>
    <p:embeddedFont>
      <p:font typeface="Arial Black" panose="020B0604020202020204" pitchFamily="34" charset="0"/>
      <p:regular r:id="rId57"/>
      <p:bold r:id="rId58"/>
    </p:embeddedFont>
    <p:embeddedFont>
      <p:font typeface="Calibri" panose="020F0502020204030204" pitchFamily="34" charset="0"/>
      <p:regular r:id="rId59"/>
      <p:bold r:id="rId60"/>
      <p:italic r:id="rId61"/>
      <p:boldItalic r:id="rId62"/>
    </p:embeddedFont>
    <p:embeddedFont>
      <p:font typeface="Helvetica Neue" panose="02000503000000020004" pitchFamily="2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B86D3E-695C-47EE-8E97-E4EC02F03045}">
  <a:tblStyle styleId="{16B86D3E-695C-47EE-8E97-E4EC02F03045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1638"/>
    <p:restoredTop sz="94676"/>
  </p:normalViewPr>
  <p:slideViewPr>
    <p:cSldViewPr snapToGrid="0">
      <p:cViewPr varScale="1">
        <p:scale>
          <a:sx n="106" d="100"/>
          <a:sy n="106" d="100"/>
        </p:scale>
        <p:origin x="8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7.fntdata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5" Type="http://schemas.openxmlformats.org/officeDocument/2006/relationships/slide" Target="slides/slide3.xml"/><Relationship Id="rId61" Type="http://schemas.openxmlformats.org/officeDocument/2006/relationships/font" Target="fonts/font5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3.fntdata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6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1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9F99B7-829C-D74E-801C-5D956AE57DF3}" type="slidenum">
              <a:rPr lang="en-US"/>
              <a:pPr/>
              <a:t>14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18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F2A8A-72A7-6E43-9253-23A7A92FF81E}" type="slidenum">
              <a:rPr lang="en-US"/>
              <a:pPr/>
              <a:t>15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6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808868-2061-AD40-9D0C-04B351A6DF39}" type="slidenum">
              <a:rPr lang="en-US"/>
              <a:pPr/>
              <a:t>25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81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C2BEC5-36DF-2F44-B06C-A20DB4B5464C}" type="slidenum">
              <a:rPr lang="en-US"/>
              <a:pPr/>
              <a:t>26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61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0A551C-443A-5F4E-8278-654294A4BB8A}" type="slidenum">
              <a:rPr lang="en-US"/>
              <a:pPr/>
              <a:t>29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52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26FC37-5D74-F64A-B9FE-97B4C74B4061}" type="slidenum">
              <a:rPr lang="en-US"/>
              <a:pPr/>
              <a:t>30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08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2F7D4D-A2F0-A040-A541-CE76D7D435FD}" type="slidenum">
              <a:rPr lang="en-US"/>
              <a:pPr/>
              <a:t>31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62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8F385C-F1D1-5F47-9FD5-8E9FB90F9C06}" type="slidenum">
              <a:rPr lang="en-US"/>
              <a:pPr/>
              <a:t>47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27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Shape 16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59" name="Shape 16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Shape 16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66" name="Shape 16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DC85B-D632-6E42-95C3-C5326ADBF0AE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0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3E977C-6BF4-9943-921F-F076513FBED8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58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4CA25-37AC-1E45-9282-9DF18D95864E}" type="slidenum">
              <a:rPr lang="en-US"/>
              <a:pPr/>
              <a:t>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91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4CA25-37AC-1E45-9282-9DF18D95864E}" type="slidenum">
              <a:rPr lang="en-US"/>
              <a:pPr/>
              <a:t>9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6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90EFD9-8ADD-1444-9319-B9279D667125}" type="slidenum">
              <a:rPr lang="en-US"/>
              <a:pPr/>
              <a:t>10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94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682C6A-39DF-0640-87DF-AE68D927A3BC}" type="slidenum">
              <a:rPr lang="en-US"/>
              <a:pPr/>
              <a:t>11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24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997DF9-6D95-6C46-829A-51210334E54B}" type="slidenum">
              <a:rPr lang="en-US"/>
              <a:pPr/>
              <a:t>12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79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77B9C7-4AE0-6E48-81A2-9E5654AA88D3}" type="slidenum">
              <a:rPr lang="en-US"/>
              <a:pPr/>
              <a:t>13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7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80805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457200" y="5105400"/>
            <a:ext cx="80805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/>
          <p:nvPr/>
        </p:nvSpPr>
        <p:spPr>
          <a:xfrm>
            <a:off x="9001124" y="4846319"/>
            <a:ext cx="142800" cy="2011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9001124" y="0"/>
            <a:ext cx="142800" cy="484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2029342" y="-382295"/>
            <a:ext cx="4936500" cy="80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19253"/>
            <a:ext cx="8229600" cy="39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40"/>
              </a:spcBef>
              <a:spcAft>
                <a:spcPts val="600"/>
              </a:spcAft>
              <a:buClr>
                <a:srgbClr val="7F7F7F"/>
              </a:buClr>
              <a:buFont typeface="Arial"/>
              <a:buNone/>
              <a:defRPr sz="2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-69850" algn="l" rtl="0">
              <a:spcBef>
                <a:spcPts val="380"/>
              </a:spcBef>
              <a:buClr>
                <a:srgbClr val="7F7F7F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0650" algn="l" rtl="0">
              <a:spcBef>
                <a:spcPts val="340"/>
              </a:spcBef>
              <a:buClr>
                <a:srgbClr val="7F7F7F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971800" marR="0" lvl="6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429000" marR="0" lvl="7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407988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0000"/>
              </a:buClr>
              <a:buFont typeface="Arial Black"/>
              <a:buNone/>
              <a:defRPr sz="24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cxnSp>
        <p:nvCxnSpPr>
          <p:cNvPr id="93" name="Shape 93"/>
          <p:cNvCxnSpPr/>
          <p:nvPr/>
        </p:nvCxnSpPr>
        <p:spPr>
          <a:xfrm>
            <a:off x="561975" y="1143000"/>
            <a:ext cx="7772400" cy="0"/>
          </a:xfrm>
          <a:prstGeom prst="straightConnector1">
            <a:avLst/>
          </a:prstGeom>
          <a:noFill/>
          <a:ln w="12700" cap="flat" cmpd="sng">
            <a:solidFill>
              <a:srgbClr val="404040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619253"/>
            <a:ext cx="8229600" cy="39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40"/>
              </a:spcBef>
              <a:spcAft>
                <a:spcPts val="600"/>
              </a:spcAft>
              <a:buClr>
                <a:srgbClr val="7F7F7F"/>
              </a:buClr>
              <a:buFont typeface="Arial"/>
              <a:buNone/>
              <a:defRPr sz="2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-69850" algn="l" rtl="0">
              <a:spcBef>
                <a:spcPts val="380"/>
              </a:spcBef>
              <a:buClr>
                <a:srgbClr val="7F7F7F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0650" algn="l" rtl="0">
              <a:spcBef>
                <a:spcPts val="340"/>
              </a:spcBef>
              <a:buClr>
                <a:srgbClr val="7F7F7F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971800" marR="0" lvl="6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429000" marR="0" lvl="7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407988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0000"/>
              </a:buClr>
              <a:buFont typeface="Arial Black"/>
              <a:buNone/>
              <a:defRPr sz="24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cxnSp>
        <p:nvCxnSpPr>
          <p:cNvPr id="102" name="Shape 102"/>
          <p:cNvCxnSpPr/>
          <p:nvPr/>
        </p:nvCxnSpPr>
        <p:spPr>
          <a:xfrm>
            <a:off x="561975" y="1143000"/>
            <a:ext cx="7772400" cy="0"/>
          </a:xfrm>
          <a:prstGeom prst="straightConnector1">
            <a:avLst/>
          </a:prstGeom>
          <a:noFill/>
          <a:ln w="12700" cap="flat" cmpd="sng">
            <a:solidFill>
              <a:srgbClr val="404040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19253"/>
            <a:ext cx="8229600" cy="39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40"/>
              </a:spcBef>
              <a:spcAft>
                <a:spcPts val="600"/>
              </a:spcAft>
              <a:buClr>
                <a:srgbClr val="7F7F7F"/>
              </a:buClr>
              <a:buFont typeface="Arial"/>
              <a:buNone/>
              <a:defRPr sz="2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-69850" algn="l" rtl="0">
              <a:spcBef>
                <a:spcPts val="380"/>
              </a:spcBef>
              <a:buClr>
                <a:srgbClr val="7F7F7F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0650" algn="l" rtl="0">
              <a:spcBef>
                <a:spcPts val="340"/>
              </a:spcBef>
              <a:buClr>
                <a:srgbClr val="7F7F7F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971800" marR="0" lvl="6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429000" marR="0" lvl="7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407988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0000"/>
              </a:buClr>
              <a:buFont typeface="Arial Black"/>
              <a:buNone/>
              <a:defRPr sz="24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cxnSp>
        <p:nvCxnSpPr>
          <p:cNvPr id="106" name="Shape 106"/>
          <p:cNvCxnSpPr/>
          <p:nvPr/>
        </p:nvCxnSpPr>
        <p:spPr>
          <a:xfrm>
            <a:off x="561975" y="1143000"/>
            <a:ext cx="7772400" cy="0"/>
          </a:xfrm>
          <a:prstGeom prst="straightConnector1">
            <a:avLst/>
          </a:prstGeom>
          <a:noFill/>
          <a:ln w="12700" cap="flat" cmpd="sng">
            <a:solidFill>
              <a:srgbClr val="404040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80805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ubTitle" idx="1"/>
          </p:nvPr>
        </p:nvSpPr>
        <p:spPr>
          <a:xfrm>
            <a:off x="457200" y="5105400"/>
            <a:ext cx="80805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9001124" y="4846319"/>
            <a:ext cx="142800" cy="2011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9001124" y="0"/>
            <a:ext cx="142800" cy="484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189704"/>
            <a:ext cx="8080500" cy="493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189704"/>
            <a:ext cx="8080500" cy="493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2"/>
          </p:nvPr>
        </p:nvSpPr>
        <p:spPr>
          <a:xfrm>
            <a:off x="685800" y="41148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8080500" cy="47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7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228601"/>
            <a:ext cx="80805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199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199" y="1160205"/>
            <a:ext cx="3849300" cy="506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38100" algn="l" rtl="0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4688512" y="1160205"/>
            <a:ext cx="3849299" cy="506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38100" algn="l" rtl="0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139086"/>
            <a:ext cx="39231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457200" y="1983868"/>
            <a:ext cx="3923100" cy="41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3"/>
          </p:nvPr>
        </p:nvSpPr>
        <p:spPr>
          <a:xfrm>
            <a:off x="4614869" y="1139086"/>
            <a:ext cx="3923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4"/>
          </p:nvPr>
        </p:nvSpPr>
        <p:spPr>
          <a:xfrm>
            <a:off x="4614869" y="1983868"/>
            <a:ext cx="3923099" cy="41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575050" y="1209366"/>
            <a:ext cx="5111700" cy="50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spcBef>
                <a:spcPts val="560"/>
              </a:spcBef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457200" y="1209366"/>
            <a:ext cx="3008400" cy="50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9001124" y="4846319"/>
            <a:ext cx="142800" cy="2011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>
            <a:spLocks noGrp="1"/>
          </p:cNvSpPr>
          <p:nvPr>
            <p:ph type="pic" idx="2"/>
          </p:nvPr>
        </p:nvSpPr>
        <p:spPr>
          <a:xfrm>
            <a:off x="-1" y="0"/>
            <a:ext cx="9000900" cy="4846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9001124" y="0"/>
            <a:ext cx="142800" cy="484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 rot="5400000">
            <a:off x="2029342" y="-382295"/>
            <a:ext cx="4936500" cy="80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619253"/>
            <a:ext cx="8229600" cy="39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40"/>
              </a:spcBef>
              <a:spcAft>
                <a:spcPts val="600"/>
              </a:spcAft>
              <a:buClr>
                <a:srgbClr val="7F7F7F"/>
              </a:buClr>
              <a:buFont typeface="Arial"/>
              <a:buNone/>
              <a:defRPr sz="2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-69850" algn="l" rtl="0">
              <a:spcBef>
                <a:spcPts val="380"/>
              </a:spcBef>
              <a:buClr>
                <a:srgbClr val="7F7F7F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0650" algn="l" rtl="0">
              <a:spcBef>
                <a:spcPts val="340"/>
              </a:spcBef>
              <a:buClr>
                <a:srgbClr val="7F7F7F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971800" marR="0" lvl="6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429000" marR="0" lvl="7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407988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0000"/>
              </a:buClr>
              <a:buFont typeface="Arial Black"/>
              <a:buNone/>
              <a:defRPr sz="24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cxnSp>
        <p:nvCxnSpPr>
          <p:cNvPr id="212" name="Shape 212"/>
          <p:cNvCxnSpPr/>
          <p:nvPr/>
        </p:nvCxnSpPr>
        <p:spPr>
          <a:xfrm>
            <a:off x="561975" y="1143000"/>
            <a:ext cx="7772400" cy="0"/>
          </a:xfrm>
          <a:prstGeom prst="straightConnector1">
            <a:avLst/>
          </a:prstGeom>
          <a:noFill/>
          <a:ln w="12700" cap="flat" cmpd="sng">
            <a:solidFill>
              <a:srgbClr val="404040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1619253"/>
            <a:ext cx="8229600" cy="39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40"/>
              </a:spcBef>
              <a:spcAft>
                <a:spcPts val="600"/>
              </a:spcAft>
              <a:buClr>
                <a:srgbClr val="7F7F7F"/>
              </a:buClr>
              <a:buFont typeface="Arial"/>
              <a:buNone/>
              <a:defRPr sz="2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-69850" algn="l" rtl="0">
              <a:spcBef>
                <a:spcPts val="380"/>
              </a:spcBef>
              <a:buClr>
                <a:srgbClr val="7F7F7F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0650" algn="l" rtl="0">
              <a:spcBef>
                <a:spcPts val="340"/>
              </a:spcBef>
              <a:buClr>
                <a:srgbClr val="7F7F7F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971800" marR="0" lvl="6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429000" marR="0" lvl="7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407988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0000"/>
              </a:buClr>
              <a:buFont typeface="Arial Black"/>
              <a:buNone/>
              <a:defRPr sz="24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cxnSp>
        <p:nvCxnSpPr>
          <p:cNvPr id="221" name="Shape 221"/>
          <p:cNvCxnSpPr/>
          <p:nvPr/>
        </p:nvCxnSpPr>
        <p:spPr>
          <a:xfrm>
            <a:off x="561975" y="1143000"/>
            <a:ext cx="7772400" cy="0"/>
          </a:xfrm>
          <a:prstGeom prst="straightConnector1">
            <a:avLst/>
          </a:prstGeom>
          <a:noFill/>
          <a:ln w="12700" cap="flat" cmpd="sng">
            <a:solidFill>
              <a:srgbClr val="404040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1619253"/>
            <a:ext cx="8229600" cy="39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40"/>
              </a:spcBef>
              <a:spcAft>
                <a:spcPts val="600"/>
              </a:spcAft>
              <a:buClr>
                <a:srgbClr val="7F7F7F"/>
              </a:buClr>
              <a:buFont typeface="Arial"/>
              <a:buNone/>
              <a:defRPr sz="2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-69850" algn="l" rtl="0">
              <a:spcBef>
                <a:spcPts val="380"/>
              </a:spcBef>
              <a:buClr>
                <a:srgbClr val="7F7F7F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0650" algn="l" rtl="0">
              <a:spcBef>
                <a:spcPts val="340"/>
              </a:spcBef>
              <a:buClr>
                <a:srgbClr val="7F7F7F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971800" marR="0" lvl="6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429000" marR="0" lvl="7" indent="-133350" algn="l" rtl="0">
              <a:spcBef>
                <a:spcPts val="30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407988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0000"/>
              </a:buClr>
              <a:buFont typeface="Arial Black"/>
              <a:buNone/>
              <a:defRPr sz="24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cxnSp>
        <p:nvCxnSpPr>
          <p:cNvPr id="225" name="Shape 225"/>
          <p:cNvCxnSpPr/>
          <p:nvPr/>
        </p:nvCxnSpPr>
        <p:spPr>
          <a:xfrm>
            <a:off x="561975" y="1143000"/>
            <a:ext cx="7772400" cy="0"/>
          </a:xfrm>
          <a:prstGeom prst="straightConnector1">
            <a:avLst/>
          </a:prstGeom>
          <a:noFill/>
          <a:ln w="12700" cap="flat" cmpd="sng">
            <a:solidFill>
              <a:srgbClr val="404040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3"/>
          </p:nvPr>
        </p:nvSpPr>
        <p:spPr>
          <a:xfrm>
            <a:off x="685800" y="41148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8080500" cy="47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7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228601"/>
            <a:ext cx="80805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199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199" y="1160205"/>
            <a:ext cx="3849300" cy="506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38100" algn="l" rtl="0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688512" y="1160205"/>
            <a:ext cx="3849299" cy="506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38100" algn="l" rtl="0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139086"/>
            <a:ext cx="39231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57200" y="1983868"/>
            <a:ext cx="3923100" cy="41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4614869" y="1139086"/>
            <a:ext cx="3923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4614869" y="1983868"/>
            <a:ext cx="3923099" cy="41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1209366"/>
            <a:ext cx="5111700" cy="50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spcBef>
                <a:spcPts val="560"/>
              </a:spcBef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209366"/>
            <a:ext cx="3008400" cy="50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9001124" y="4846319"/>
            <a:ext cx="142800" cy="2011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-1" y="0"/>
            <a:ext cx="9000900" cy="4846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/>
          <p:nvPr/>
        </p:nvSpPr>
        <p:spPr>
          <a:xfrm>
            <a:off x="9001124" y="0"/>
            <a:ext cx="142800" cy="484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189704"/>
            <a:ext cx="8080500" cy="493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9001124" y="0"/>
            <a:ext cx="1428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9001124" y="1371600"/>
            <a:ext cx="142800" cy="54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189704"/>
            <a:ext cx="8080500" cy="493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9001124" y="0"/>
            <a:ext cx="1428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9001124" y="1371600"/>
            <a:ext cx="142800" cy="54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457199" y="6421121"/>
            <a:ext cx="2354700" cy="3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3106993" y="6442076"/>
            <a:ext cx="5430900" cy="2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formation_entrop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B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ctrTitle"/>
          </p:nvPr>
        </p:nvSpPr>
        <p:spPr>
          <a:xfrm>
            <a:off x="265246" y="1544496"/>
            <a:ext cx="9059228" cy="214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4400" dirty="0"/>
              <a:t>Artificial Intelligence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3200" b="0" i="0" u="none" strike="noStrike" cap="none" dirty="0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Lecture </a:t>
            </a:r>
            <a:r>
              <a:rPr lang="en-US" sz="3200" dirty="0">
                <a:solidFill>
                  <a:srgbClr val="C00000"/>
                </a:solidFill>
              </a:rPr>
              <a:t>20</a:t>
            </a:r>
            <a:r>
              <a:rPr lang="en-US" sz="3200" b="0" i="0" u="none" strike="noStrike" cap="none" dirty="0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: </a:t>
            </a:r>
            <a:r>
              <a:rPr lang="en-US" sz="3200" dirty="0">
                <a:solidFill>
                  <a:srgbClr val="C00000"/>
                </a:solidFill>
              </a:rPr>
              <a:t>Learning from Examples</a:t>
            </a:r>
            <a:br>
              <a:rPr lang="en-US" sz="3200" b="0" i="0" u="none" strike="noStrike" cap="none" dirty="0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2400" b="0" i="0" u="none" strike="noStrike" cap="none" dirty="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(AIMA Chapter </a:t>
            </a:r>
            <a:r>
              <a:rPr lang="en-US" sz="2400" dirty="0">
                <a:solidFill>
                  <a:schemeClr val="accent2"/>
                </a:solidFill>
              </a:rPr>
              <a:t>18 and a little bit of 20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199" y="4800600"/>
            <a:ext cx="8400615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FALL 2018</a:t>
            </a:r>
          </a:p>
          <a:p>
            <a:r>
              <a:rPr lang="en-US" dirty="0">
                <a:solidFill>
                  <a:srgbClr val="FF0000"/>
                </a:solidFill>
              </a:rPr>
              <a:t>Instructor: Prof Sheila Tejada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567287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Inductive Learning Method</a:t>
            </a:r>
          </a:p>
        </p:txBody>
      </p:sp>
      <p:sp>
        <p:nvSpPr>
          <p:cNvPr id="1618947" name="Rectangle 3"/>
          <p:cNvSpPr>
            <a:spLocks noGrp="1" noChangeArrowheads="1"/>
          </p:cNvSpPr>
          <p:nvPr>
            <p:ph idx="1"/>
          </p:nvPr>
        </p:nvSpPr>
        <p:spPr>
          <a:xfrm>
            <a:off x="509060" y="1024871"/>
            <a:ext cx="8355012" cy="3796399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Construct or adjust </a:t>
            </a:r>
            <a:r>
              <a:rPr lang="en-US" sz="2400" i="1" dirty="0" err="1"/>
              <a:t>h</a:t>
            </a:r>
            <a:r>
              <a:rPr lang="en-US" sz="2400" i="1" dirty="0"/>
              <a:t> </a:t>
            </a:r>
            <a:r>
              <a:rPr lang="en-US" sz="2400" dirty="0"/>
              <a:t>to agree with </a:t>
            </a:r>
            <a:r>
              <a:rPr lang="en-US" sz="2400" i="1" dirty="0" err="1"/>
              <a:t>f</a:t>
            </a:r>
            <a:r>
              <a:rPr lang="en-US" sz="2400" dirty="0"/>
              <a:t> on training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 err="1"/>
              <a:t>h</a:t>
            </a:r>
            <a:r>
              <a:rPr lang="en-US" sz="2000" dirty="0"/>
              <a:t> is </a:t>
            </a:r>
            <a:r>
              <a:rPr lang="en-US" sz="2000" i="1" dirty="0"/>
              <a:t>consistent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if it agrees with </a:t>
            </a:r>
            <a:r>
              <a:rPr lang="en-US" sz="2000" i="1" dirty="0" err="1"/>
              <a:t>f</a:t>
            </a:r>
            <a:r>
              <a:rPr lang="en-US" sz="2000" dirty="0"/>
              <a:t> on all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/>
              <a:t>f</a:t>
            </a:r>
            <a:r>
              <a:rPr lang="en-US" sz="2000" dirty="0"/>
              <a:t> is </a:t>
            </a:r>
            <a:r>
              <a:rPr lang="en-US" sz="2000" i="1" dirty="0"/>
              <a:t>realizable</a:t>
            </a:r>
            <a:r>
              <a:rPr lang="en-US" sz="2000" dirty="0"/>
              <a:t> in </a:t>
            </a:r>
            <a:r>
              <a:rPr lang="en-US" sz="2000" b="1" dirty="0"/>
              <a:t>H</a:t>
            </a:r>
            <a:r>
              <a:rPr lang="en-US" sz="2000" dirty="0"/>
              <a:t> if there is some </a:t>
            </a:r>
            <a:r>
              <a:rPr lang="en-US" sz="2000" i="1" dirty="0" err="1"/>
              <a:t>h</a:t>
            </a:r>
            <a:r>
              <a:rPr lang="en-US" sz="2000" dirty="0" err="1">
                <a:sym typeface="Symbol" charset="2"/>
              </a:rPr>
              <a:t></a:t>
            </a:r>
            <a:r>
              <a:rPr lang="en-US" sz="2000" b="1" dirty="0" err="1">
                <a:sym typeface="Symbol" charset="2"/>
              </a:rPr>
              <a:t>H</a:t>
            </a:r>
            <a:r>
              <a:rPr lang="en-US" sz="2000" dirty="0"/>
              <a:t> that exactly represents </a:t>
            </a:r>
            <a:r>
              <a:rPr lang="en-US" sz="2000" i="1" dirty="0"/>
              <a:t>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Although, often must be satisfied with best approximation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Generally search through </a:t>
            </a:r>
            <a:r>
              <a:rPr lang="en-US" sz="2400" b="1" dirty="0"/>
              <a:t>H</a:t>
            </a:r>
            <a:r>
              <a:rPr lang="en-US" sz="2400" dirty="0"/>
              <a:t> until find a “good” </a:t>
            </a:r>
            <a:r>
              <a:rPr lang="en-US" sz="2400" i="1" dirty="0" err="1"/>
              <a:t>h</a:t>
            </a:r>
            <a:endParaRPr lang="en-US" sz="2400" i="1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If </a:t>
            </a:r>
            <a:r>
              <a:rPr lang="en-US" sz="2000" b="1" dirty="0"/>
              <a:t>H</a:t>
            </a:r>
            <a:r>
              <a:rPr lang="en-US" sz="2000" dirty="0"/>
              <a:t> is defined via a concept description language there is usually an implicit generalization hierarchy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Can search this hierarchy from specific to general, or vice versa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Or there may be a measure of simplicity on </a:t>
            </a:r>
            <a:r>
              <a:rPr lang="en-US" sz="2000" b="1" dirty="0"/>
              <a:t>H</a:t>
            </a:r>
            <a:r>
              <a:rPr lang="en-US" sz="2000" dirty="0"/>
              <a:t> so that can search from simple to complex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Using </a:t>
            </a:r>
            <a:r>
              <a:rPr lang="en-US" sz="1800" i="1" dirty="0"/>
              <a:t>Ockham’s razor</a:t>
            </a:r>
            <a:r>
              <a:rPr lang="en-US" sz="1800" dirty="0"/>
              <a:t> to choose simplest consistent, or good, </a:t>
            </a:r>
            <a:r>
              <a:rPr lang="en-US" sz="1800" i="1" dirty="0" err="1"/>
              <a:t>h</a:t>
            </a:r>
            <a:endParaRPr lang="en-US" sz="1800" dirty="0"/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B00BD63C-5A3B-CD46-B504-E5B9EDA7F3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430338" y="4669399"/>
            <a:ext cx="6105525" cy="1924050"/>
            <a:chOff x="551" y="2181"/>
            <a:chExt cx="4742" cy="1597"/>
          </a:xfrm>
        </p:grpSpPr>
        <p:sp>
          <p:nvSpPr>
            <p:cNvPr id="41990" name="AutoShape 24"/>
            <p:cNvSpPr>
              <a:spLocks noChangeArrowheads="1"/>
            </p:cNvSpPr>
            <p:nvPr/>
          </p:nvSpPr>
          <p:spPr bwMode="auto">
            <a:xfrm>
              <a:off x="2899" y="3425"/>
              <a:ext cx="1819" cy="23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Fly &amp; WarmB &amp; LayE</a:t>
              </a:r>
            </a:p>
          </p:txBody>
        </p:sp>
        <p:sp>
          <p:nvSpPr>
            <p:cNvPr id="41991" name="AutoShape 25"/>
            <p:cNvSpPr>
              <a:spLocks noChangeArrowheads="1"/>
            </p:cNvSpPr>
            <p:nvPr/>
          </p:nvSpPr>
          <p:spPr bwMode="auto">
            <a:xfrm>
              <a:off x="3248" y="2181"/>
              <a:ext cx="856" cy="21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41992" name="AutoShape 26"/>
            <p:cNvSpPr>
              <a:spLocks noChangeArrowheads="1"/>
            </p:cNvSpPr>
            <p:nvPr/>
          </p:nvSpPr>
          <p:spPr bwMode="auto">
            <a:xfrm>
              <a:off x="2373" y="2563"/>
              <a:ext cx="856" cy="21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Fly</a:t>
              </a:r>
            </a:p>
          </p:txBody>
        </p:sp>
        <p:sp>
          <p:nvSpPr>
            <p:cNvPr id="41993" name="AutoShape 27"/>
            <p:cNvSpPr>
              <a:spLocks noChangeArrowheads="1"/>
            </p:cNvSpPr>
            <p:nvPr/>
          </p:nvSpPr>
          <p:spPr bwMode="auto">
            <a:xfrm>
              <a:off x="3865" y="2960"/>
              <a:ext cx="1248" cy="23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WarmB &amp; LayE</a:t>
              </a:r>
            </a:p>
          </p:txBody>
        </p:sp>
        <p:sp>
          <p:nvSpPr>
            <p:cNvPr id="41994" name="AutoShape 28"/>
            <p:cNvSpPr>
              <a:spLocks noChangeArrowheads="1"/>
            </p:cNvSpPr>
            <p:nvPr/>
          </p:nvSpPr>
          <p:spPr bwMode="auto">
            <a:xfrm>
              <a:off x="2587" y="2972"/>
              <a:ext cx="1090" cy="21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Fly &amp; WarmB</a:t>
              </a:r>
            </a:p>
          </p:txBody>
        </p:sp>
        <p:sp>
          <p:nvSpPr>
            <p:cNvPr id="41995" name="AutoShape 29"/>
            <p:cNvSpPr>
              <a:spLocks noChangeArrowheads="1"/>
            </p:cNvSpPr>
            <p:nvPr/>
          </p:nvSpPr>
          <p:spPr bwMode="auto">
            <a:xfrm>
              <a:off x="4437" y="2563"/>
              <a:ext cx="856" cy="21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LayE</a:t>
              </a:r>
            </a:p>
          </p:txBody>
        </p:sp>
        <p:sp>
          <p:nvSpPr>
            <p:cNvPr id="41996" name="AutoShape 30"/>
            <p:cNvSpPr>
              <a:spLocks noChangeArrowheads="1"/>
            </p:cNvSpPr>
            <p:nvPr/>
          </p:nvSpPr>
          <p:spPr bwMode="auto">
            <a:xfrm>
              <a:off x="3465" y="2563"/>
              <a:ext cx="856" cy="21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WarmB</a:t>
              </a:r>
            </a:p>
          </p:txBody>
        </p:sp>
        <p:cxnSp>
          <p:nvCxnSpPr>
            <p:cNvPr id="41997" name="AutoShape 31"/>
            <p:cNvCxnSpPr>
              <a:cxnSpLocks noChangeShapeType="1"/>
              <a:stCxn id="41991" idx="2"/>
              <a:endCxn id="41992" idx="0"/>
            </p:cNvCxnSpPr>
            <p:nvPr/>
          </p:nvCxnSpPr>
          <p:spPr bwMode="auto">
            <a:xfrm flipH="1">
              <a:off x="2801" y="2399"/>
              <a:ext cx="875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998" name="AutoShape 32"/>
            <p:cNvCxnSpPr>
              <a:cxnSpLocks noChangeShapeType="1"/>
              <a:stCxn id="41991" idx="2"/>
              <a:endCxn id="41996" idx="0"/>
            </p:cNvCxnSpPr>
            <p:nvPr/>
          </p:nvCxnSpPr>
          <p:spPr bwMode="auto">
            <a:xfrm>
              <a:off x="3676" y="2399"/>
              <a:ext cx="217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999" name="AutoShape 33"/>
            <p:cNvCxnSpPr>
              <a:cxnSpLocks noChangeShapeType="1"/>
              <a:stCxn id="41991" idx="2"/>
              <a:endCxn id="41995" idx="0"/>
            </p:cNvCxnSpPr>
            <p:nvPr/>
          </p:nvCxnSpPr>
          <p:spPr bwMode="auto">
            <a:xfrm>
              <a:off x="3676" y="2399"/>
              <a:ext cx="1189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000" name="AutoShape 34"/>
            <p:cNvCxnSpPr>
              <a:cxnSpLocks noChangeShapeType="1"/>
              <a:stCxn id="41992" idx="2"/>
              <a:endCxn id="41994" idx="0"/>
            </p:cNvCxnSpPr>
            <p:nvPr/>
          </p:nvCxnSpPr>
          <p:spPr bwMode="auto">
            <a:xfrm>
              <a:off x="2801" y="2781"/>
              <a:ext cx="331" cy="1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001" name="AutoShape 35"/>
            <p:cNvCxnSpPr>
              <a:cxnSpLocks noChangeShapeType="1"/>
              <a:stCxn id="41996" idx="2"/>
              <a:endCxn id="41994" idx="0"/>
            </p:cNvCxnSpPr>
            <p:nvPr/>
          </p:nvCxnSpPr>
          <p:spPr bwMode="auto">
            <a:xfrm flipH="1">
              <a:off x="3132" y="2781"/>
              <a:ext cx="761" cy="1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002" name="AutoShape 36"/>
            <p:cNvCxnSpPr>
              <a:cxnSpLocks noChangeShapeType="1"/>
              <a:stCxn id="41996" idx="2"/>
              <a:endCxn id="41993" idx="0"/>
            </p:cNvCxnSpPr>
            <p:nvPr/>
          </p:nvCxnSpPr>
          <p:spPr bwMode="auto">
            <a:xfrm>
              <a:off x="3893" y="2781"/>
              <a:ext cx="596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003" name="AutoShape 37"/>
            <p:cNvCxnSpPr>
              <a:cxnSpLocks noChangeShapeType="1"/>
              <a:stCxn id="41995" idx="2"/>
              <a:endCxn id="41993" idx="0"/>
            </p:cNvCxnSpPr>
            <p:nvPr/>
          </p:nvCxnSpPr>
          <p:spPr bwMode="auto">
            <a:xfrm flipH="1">
              <a:off x="4489" y="2781"/>
              <a:ext cx="376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004" name="AutoShape 38"/>
            <p:cNvCxnSpPr>
              <a:cxnSpLocks noChangeShapeType="1"/>
              <a:stCxn id="41994" idx="2"/>
              <a:endCxn id="41990" idx="0"/>
            </p:cNvCxnSpPr>
            <p:nvPr/>
          </p:nvCxnSpPr>
          <p:spPr bwMode="auto">
            <a:xfrm>
              <a:off x="3132" y="3190"/>
              <a:ext cx="677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005" name="AutoShape 39"/>
            <p:cNvCxnSpPr>
              <a:cxnSpLocks noChangeShapeType="1"/>
              <a:stCxn id="41993" idx="2"/>
              <a:endCxn id="41990" idx="0"/>
            </p:cNvCxnSpPr>
            <p:nvPr/>
          </p:nvCxnSpPr>
          <p:spPr bwMode="auto">
            <a:xfrm flipH="1">
              <a:off x="3809" y="3190"/>
              <a:ext cx="680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2006" name="AutoShape 40"/>
            <p:cNvSpPr>
              <a:spLocks noChangeArrowheads="1"/>
            </p:cNvSpPr>
            <p:nvPr/>
          </p:nvSpPr>
          <p:spPr bwMode="auto">
            <a:xfrm>
              <a:off x="1431" y="2563"/>
              <a:ext cx="856" cy="21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sym typeface="Symbol" charset="2"/>
                </a:rPr>
                <a:t></a:t>
              </a:r>
              <a:r>
                <a:rPr lang="en-US" sz="1600"/>
                <a:t>Fly</a:t>
              </a:r>
            </a:p>
          </p:txBody>
        </p:sp>
        <p:sp>
          <p:nvSpPr>
            <p:cNvPr id="42007" name="Text Box 41"/>
            <p:cNvSpPr txBox="1">
              <a:spLocks noChangeArrowheads="1"/>
            </p:cNvSpPr>
            <p:nvPr/>
          </p:nvSpPr>
          <p:spPr bwMode="auto">
            <a:xfrm>
              <a:off x="1038" y="2524"/>
              <a:ext cx="380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42008" name="AutoShape 42"/>
            <p:cNvSpPr>
              <a:spLocks noChangeArrowheads="1"/>
            </p:cNvSpPr>
            <p:nvPr/>
          </p:nvSpPr>
          <p:spPr bwMode="auto">
            <a:xfrm>
              <a:off x="1311" y="2972"/>
              <a:ext cx="1164" cy="21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sym typeface="Symbol" charset="2"/>
                </a:rPr>
                <a:t></a:t>
              </a:r>
              <a:r>
                <a:rPr lang="en-US" sz="1600"/>
                <a:t>Fly &amp; WarmB</a:t>
              </a:r>
            </a:p>
          </p:txBody>
        </p:sp>
        <p:cxnSp>
          <p:nvCxnSpPr>
            <p:cNvPr id="42009" name="AutoShape 43"/>
            <p:cNvCxnSpPr>
              <a:cxnSpLocks noChangeShapeType="1"/>
              <a:stCxn id="41996" idx="2"/>
              <a:endCxn id="42008" idx="0"/>
            </p:cNvCxnSpPr>
            <p:nvPr/>
          </p:nvCxnSpPr>
          <p:spPr bwMode="auto">
            <a:xfrm flipH="1">
              <a:off x="1893" y="2781"/>
              <a:ext cx="2000" cy="1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010" name="AutoShape 44"/>
            <p:cNvCxnSpPr>
              <a:cxnSpLocks noChangeShapeType="1"/>
              <a:stCxn id="42006" idx="2"/>
              <a:endCxn id="42008" idx="0"/>
            </p:cNvCxnSpPr>
            <p:nvPr/>
          </p:nvCxnSpPr>
          <p:spPr bwMode="auto">
            <a:xfrm>
              <a:off x="1859" y="2781"/>
              <a:ext cx="34" cy="1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011" name="AutoShape 45"/>
            <p:cNvCxnSpPr>
              <a:cxnSpLocks noChangeShapeType="1"/>
              <a:stCxn id="41991" idx="2"/>
              <a:endCxn id="42006" idx="0"/>
            </p:cNvCxnSpPr>
            <p:nvPr/>
          </p:nvCxnSpPr>
          <p:spPr bwMode="auto">
            <a:xfrm flipH="1">
              <a:off x="1859" y="2399"/>
              <a:ext cx="1817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2012" name="AutoShape 46"/>
            <p:cNvSpPr>
              <a:spLocks noChangeArrowheads="1"/>
            </p:cNvSpPr>
            <p:nvPr/>
          </p:nvSpPr>
          <p:spPr bwMode="auto">
            <a:xfrm>
              <a:off x="960" y="3425"/>
              <a:ext cx="1819" cy="23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sym typeface="Symbol" charset="2"/>
                </a:rPr>
                <a:t></a:t>
              </a:r>
              <a:r>
                <a:rPr lang="en-US" sz="1600"/>
                <a:t>Fly &amp; WarmB &amp; LayE</a:t>
              </a:r>
            </a:p>
          </p:txBody>
        </p:sp>
        <p:cxnSp>
          <p:nvCxnSpPr>
            <p:cNvPr id="42013" name="AutoShape 47"/>
            <p:cNvCxnSpPr>
              <a:cxnSpLocks noChangeShapeType="1"/>
              <a:stCxn id="41993" idx="2"/>
              <a:endCxn id="42012" idx="0"/>
            </p:cNvCxnSpPr>
            <p:nvPr/>
          </p:nvCxnSpPr>
          <p:spPr bwMode="auto">
            <a:xfrm flipH="1">
              <a:off x="1870" y="3190"/>
              <a:ext cx="2619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014" name="AutoShape 48"/>
            <p:cNvCxnSpPr>
              <a:cxnSpLocks noChangeShapeType="1"/>
              <a:stCxn id="42008" idx="2"/>
              <a:endCxn id="42012" idx="0"/>
            </p:cNvCxnSpPr>
            <p:nvPr/>
          </p:nvCxnSpPr>
          <p:spPr bwMode="auto">
            <a:xfrm flipH="1">
              <a:off x="1870" y="3190"/>
              <a:ext cx="23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2015" name="Text Box 49"/>
            <p:cNvSpPr txBox="1">
              <a:spLocks noChangeArrowheads="1"/>
            </p:cNvSpPr>
            <p:nvPr/>
          </p:nvSpPr>
          <p:spPr bwMode="auto">
            <a:xfrm>
              <a:off x="879" y="2929"/>
              <a:ext cx="380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42016" name="Text Box 50"/>
            <p:cNvSpPr txBox="1">
              <a:spLocks noChangeArrowheads="1"/>
            </p:cNvSpPr>
            <p:nvPr/>
          </p:nvSpPr>
          <p:spPr bwMode="auto">
            <a:xfrm>
              <a:off x="551" y="3399"/>
              <a:ext cx="380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001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94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75"/>
            <a:ext cx="9288833" cy="1143000"/>
          </a:xfrm>
        </p:spPr>
        <p:txBody>
          <a:bodyPr/>
          <a:lstStyle/>
          <a:p>
            <a:pPr eaLnBrk="1" hangingPunct="1"/>
            <a:r>
              <a:rPr lang="en-US" sz="3200" dirty="0"/>
              <a:t>Curve Fitting From Simple to Complex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597025"/>
            <a:ext cx="8280400" cy="4498975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endParaRPr lang="en-US" sz="2800"/>
          </a:p>
          <a:p>
            <a:pPr eaLnBrk="1" hangingPunct="1">
              <a:buFont typeface="Wingdings" charset="2"/>
              <a:buNone/>
            </a:pPr>
            <a:endParaRPr lang="en-US" sz="2800"/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272E0D04-0749-3147-9208-BBB9A599935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4037" name="Picture 4" descr="curve-fitting1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6555" y="1758156"/>
            <a:ext cx="4464050" cy="343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5490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75"/>
            <a:ext cx="9288833" cy="1143000"/>
          </a:xfrm>
        </p:spPr>
        <p:txBody>
          <a:bodyPr/>
          <a:lstStyle/>
          <a:p>
            <a:pPr eaLnBrk="1" hangingPunct="1"/>
            <a:r>
              <a:rPr lang="en-US" sz="3200" dirty="0"/>
              <a:t>Curve Fitting From Simple to Complex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597025"/>
            <a:ext cx="8280400" cy="4498975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endParaRPr lang="en-US" sz="2800"/>
          </a:p>
          <a:p>
            <a:pPr eaLnBrk="1" hangingPunct="1">
              <a:buFont typeface="Wingdings" charset="2"/>
              <a:buNone/>
            </a:pPr>
            <a:endParaRPr lang="en-US" sz="2800"/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567F7A27-4D2B-7D45-BBA4-7CA3F8DE48E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6085" name="Picture 5" descr="curve-fitting2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8888" y="1724928"/>
            <a:ext cx="4598987" cy="353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68016" y="3265616"/>
            <a:ext cx="13260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0F1A"/>
                </a:solidFill>
              </a:rPr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3581880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75"/>
            <a:ext cx="9288833" cy="1143000"/>
          </a:xfrm>
        </p:spPr>
        <p:txBody>
          <a:bodyPr/>
          <a:lstStyle/>
          <a:p>
            <a:pPr eaLnBrk="1" hangingPunct="1"/>
            <a:r>
              <a:rPr lang="en-US" sz="3200" dirty="0"/>
              <a:t>Curve Fitting From Simple to Complex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597025"/>
            <a:ext cx="8280400" cy="4498975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endParaRPr lang="en-US" sz="2800"/>
          </a:p>
          <a:p>
            <a:pPr eaLnBrk="1" hangingPunct="1">
              <a:buFont typeface="Wingdings" charset="2"/>
              <a:buNone/>
            </a:pPr>
            <a:endParaRPr lang="en-US" sz="2800"/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C036CDCA-0602-ED40-9A86-88B21788AAE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8133" name="Picture 5" descr="curve-fitting3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8149" y="1725595"/>
            <a:ext cx="4772396" cy="3498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86534" name="Rectangle 6"/>
          <p:cNvSpPr>
            <a:spLocks noChangeArrowheads="1"/>
          </p:cNvSpPr>
          <p:nvPr/>
        </p:nvSpPr>
        <p:spPr bwMode="auto">
          <a:xfrm>
            <a:off x="330045" y="5405421"/>
            <a:ext cx="82804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C0000"/>
              </a:buClr>
              <a:buFont typeface="Wingdings" charset="2"/>
              <a:buNone/>
            </a:pPr>
            <a:r>
              <a:rPr kumimoji="1" lang="en-US" sz="2400" dirty="0">
                <a:solidFill>
                  <a:schemeClr val="accent2"/>
                </a:solidFill>
              </a:rPr>
              <a:t>If willing to treat remaining point as noise, could stop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889" y="3265616"/>
            <a:ext cx="19637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F304"/>
                </a:solidFill>
              </a:rPr>
              <a:t>Quadratic</a:t>
            </a:r>
          </a:p>
        </p:txBody>
      </p:sp>
    </p:spTree>
    <p:extLst>
      <p:ext uri="{BB962C8B-B14F-4D97-AF65-F5344CB8AC3E}">
        <p14:creationId xmlns:p14="http://schemas.microsoft.com/office/powerpoint/2010/main" val="23852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6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653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597025"/>
            <a:ext cx="8280400" cy="4498975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endParaRPr lang="en-US" sz="2800"/>
          </a:p>
          <a:p>
            <a:pPr eaLnBrk="1" hangingPunct="1">
              <a:buFont typeface="Wingdings" charset="2"/>
              <a:buNone/>
            </a:pPr>
            <a:endParaRPr lang="en-US" sz="2800"/>
          </a:p>
        </p:txBody>
      </p:sp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5E8F7A2E-1FA3-564D-BB7B-25A204FDBB0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0181" name="Picture 5" descr="curve-fitting4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899" y="1396585"/>
            <a:ext cx="4771010" cy="411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396875"/>
            <a:ext cx="92888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i="0" kern="1200" cap="all" baseline="0">
                <a:solidFill>
                  <a:schemeClr val="tx1"/>
                </a:solidFill>
                <a:uFillTx/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/>
              <a:t>Curve Fitting From Simple to Complex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1927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104"/>
            <a:ext cx="9288833" cy="1143000"/>
          </a:xfrm>
        </p:spPr>
        <p:txBody>
          <a:bodyPr/>
          <a:lstStyle/>
          <a:p>
            <a:pPr eaLnBrk="1" hangingPunct="1"/>
            <a:r>
              <a:rPr lang="en-US" sz="3200" dirty="0"/>
              <a:t>Curve Fitting From Simple to Complex</a:t>
            </a:r>
          </a:p>
        </p:txBody>
      </p:sp>
      <p:sp>
        <p:nvSpPr>
          <p:cNvPr id="1690627" name="Rectangle 3"/>
          <p:cNvSpPr>
            <a:spLocks noGrp="1" noChangeArrowheads="1"/>
          </p:cNvSpPr>
          <p:nvPr>
            <p:ph idx="1"/>
          </p:nvPr>
        </p:nvSpPr>
        <p:spPr>
          <a:xfrm>
            <a:off x="244043" y="5399034"/>
            <a:ext cx="8280400" cy="827087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charset="2"/>
              <a:buNone/>
            </a:pPr>
            <a:r>
              <a:rPr lang="en-US" sz="2800" dirty="0">
                <a:solidFill>
                  <a:schemeClr val="accent2"/>
                </a:solidFill>
              </a:rPr>
              <a:t>By Ockham’s razor, should prefer blue to orange</a:t>
            </a:r>
          </a:p>
        </p:txBody>
      </p:sp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030F6746-74D5-E14C-94AF-74EDC29FB9B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2229" name="Picture 5" descr="curve-fitting5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7703" y="1345104"/>
            <a:ext cx="4705206" cy="405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522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62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decision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979" y="717884"/>
            <a:ext cx="8534400" cy="52578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dirty="0"/>
              <a:t>In some other problems, a single A vs. B classification is not sufficient.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dirty="0"/>
              <a:t>For example: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endParaRPr lang="en-US" b="1" dirty="0">
              <a:solidFill>
                <a:srgbClr val="3366FF"/>
              </a:solidFill>
            </a:endParaRP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3366FF"/>
                </a:solidFill>
              </a:rPr>
              <a:t>Problem:</a:t>
            </a:r>
            <a:r>
              <a:rPr lang="en-US" dirty="0">
                <a:solidFill>
                  <a:srgbClr val="3366FF"/>
                </a:solidFill>
              </a:rPr>
              <a:t> decide whether to wait for a table at a restaurant, based on the following attributes: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endParaRPr lang="en-US" dirty="0">
              <a:solidFill>
                <a:srgbClr val="3366FF"/>
              </a:solidFill>
            </a:endParaRP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/>
              <a:t>Alternate: is there an alternative restaurant nearby?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/>
              <a:t>Bar: is there a comfortable bar area to wait in?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/>
              <a:t>Fri/Sat: is today Friday or Saturday?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/>
              <a:t>Hungry: are we hungry?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/>
              <a:t>Patrons: number of people in the restaurant (None, Some, Full)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/>
              <a:t>Price: price range ($, $$, $$$)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/>
              <a:t>Raining: is it raining outside?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/>
              <a:t>Reservation: have we made a reservation?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/>
              <a:t>Type: kind of restaurant (French, Italian, Thai, Burger)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/>
              <a:t> </a:t>
            </a:r>
            <a:r>
              <a:rPr lang="en-US" sz="1800" dirty="0" err="1"/>
              <a:t>WaitEstimate</a:t>
            </a:r>
            <a:r>
              <a:rPr lang="en-US" sz="1800" dirty="0"/>
              <a:t>: estimated waiting time (0-10, 10-30, 30-60, &gt;60)</a:t>
            </a:r>
          </a:p>
        </p:txBody>
      </p:sp>
    </p:spTree>
    <p:extLst>
      <p:ext uri="{BB962C8B-B14F-4D97-AF65-F5344CB8AC3E}">
        <p14:creationId xmlns:p14="http://schemas.microsoft.com/office/powerpoint/2010/main" val="3816612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8686800" cy="781200"/>
          </a:xfrm>
        </p:spPr>
        <p:txBody>
          <a:bodyPr/>
          <a:lstStyle/>
          <a:p>
            <a:r>
              <a:rPr lang="en-US" dirty="0"/>
              <a:t>Attribute-based representations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Examples described by </a:t>
            </a:r>
            <a:r>
              <a:rPr lang="en-US" sz="1800" dirty="0">
                <a:solidFill>
                  <a:srgbClr val="3366FF"/>
                </a:solidFill>
              </a:rPr>
              <a:t>attribute values </a:t>
            </a:r>
            <a:r>
              <a:rPr lang="en-US" sz="1800" dirty="0"/>
              <a:t>(Boolean, discrete, continuous)</a:t>
            </a:r>
          </a:p>
          <a:p>
            <a:r>
              <a:rPr lang="en-US" sz="1800" dirty="0"/>
              <a:t>E.g., situations where I will/won't wait for a table:</a:t>
            </a:r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r>
              <a:rPr lang="en-US" sz="1800" dirty="0"/>
              <a:t>
</a:t>
            </a:r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  <a:p>
            <a:endParaRPr lang="en-US" sz="1800" dirty="0">
              <a:solidFill>
                <a:schemeClr val="accent2"/>
              </a:solidFill>
            </a:endParaRPr>
          </a:p>
          <a:p>
            <a:endParaRPr lang="en-US" sz="1800" dirty="0">
              <a:solidFill>
                <a:schemeClr val="accent2"/>
              </a:solidFill>
            </a:endParaRPr>
          </a:p>
          <a:p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800" dirty="0">
                <a:solidFill>
                  <a:srgbClr val="3366FF"/>
                </a:solidFill>
              </a:rPr>
              <a:t>Classification </a:t>
            </a:r>
            <a:r>
              <a:rPr lang="en-US" sz="1800" dirty="0"/>
              <a:t>of examples is </a:t>
            </a:r>
            <a:r>
              <a:rPr lang="en-US" sz="1800" dirty="0">
                <a:solidFill>
                  <a:srgbClr val="3366FF"/>
                </a:solidFill>
              </a:rPr>
              <a:t>positive </a:t>
            </a:r>
            <a:r>
              <a:rPr lang="en-US" sz="1800" dirty="0"/>
              <a:t>(T) or </a:t>
            </a:r>
            <a:r>
              <a:rPr lang="en-US" sz="1800" dirty="0">
                <a:solidFill>
                  <a:srgbClr val="3366FF"/>
                </a:solidFill>
              </a:rPr>
              <a:t>negative </a:t>
            </a:r>
            <a:r>
              <a:rPr lang="en-US" sz="1800" dirty="0"/>
              <a:t>(F)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 l="53906" t="29167" r="9766" b="19792"/>
          <a:stretch>
            <a:fillRect/>
          </a:stretch>
        </p:blipFill>
        <p:spPr bwMode="auto">
          <a:xfrm>
            <a:off x="1447800" y="2362200"/>
            <a:ext cx="6096000" cy="321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45993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486400"/>
          </a:xfrm>
        </p:spPr>
        <p:txBody>
          <a:bodyPr/>
          <a:lstStyle/>
          <a:p>
            <a:r>
              <a:rPr lang="en-US" dirty="0"/>
              <a:t>One possible representation for hypotheses</a:t>
            </a:r>
          </a:p>
          <a:p>
            <a:r>
              <a:rPr lang="en-US" dirty="0"/>
              <a:t>E.g., here is the “true” (designed manually by thinking about all cases) tree for deciding whether to wait: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Could we learn this tree  from examples instead of designing it by hand?</a:t>
            </a:r>
          </a:p>
        </p:txBody>
      </p:sp>
      <p:pic>
        <p:nvPicPr>
          <p:cNvPr id="17412" name="Picture 4" descr="restaurant-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514600"/>
            <a:ext cx="5181600" cy="3718593"/>
          </a:xfrm>
          <a:prstGeom prst="rect">
            <a:avLst/>
          </a:prstGeom>
          <a:noFill/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2865926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6489" y="192731"/>
            <a:ext cx="8771021" cy="781200"/>
          </a:xfrm>
        </p:spPr>
        <p:txBody>
          <a:bodyPr/>
          <a:lstStyle/>
          <a:p>
            <a:r>
              <a:rPr lang="sv-SE" dirty="0" err="1"/>
              <a:t>Inductive</a:t>
            </a:r>
            <a:r>
              <a:rPr lang="sv-SE" dirty="0"/>
              <a:t> </a:t>
            </a:r>
            <a:r>
              <a:rPr lang="sv-SE" dirty="0" err="1"/>
              <a:t>learning</a:t>
            </a:r>
            <a:r>
              <a:rPr lang="sv-SE" dirty="0"/>
              <a:t> of </a:t>
            </a:r>
            <a:r>
              <a:rPr lang="sv-SE" dirty="0" err="1"/>
              <a:t>decision</a:t>
            </a:r>
            <a:r>
              <a:rPr lang="sv-SE" dirty="0"/>
              <a:t> </a:t>
            </a:r>
            <a:r>
              <a:rPr lang="sv-SE" dirty="0" err="1"/>
              <a:t>tree</a:t>
            </a:r>
            <a:endParaRPr lang="en-US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08300"/>
          </a:xfrm>
        </p:spPr>
        <p:txBody>
          <a:bodyPr/>
          <a:lstStyle/>
          <a:p>
            <a:r>
              <a:rPr lang="sv-SE" sz="2400" b="1"/>
              <a:t>Simplest:</a:t>
            </a:r>
            <a:r>
              <a:rPr lang="sv-SE" sz="2400"/>
              <a:t> Construct a decision tree with one leaf for every example = memory based learning.</a:t>
            </a:r>
            <a:br>
              <a:rPr lang="sv-SE" sz="2400"/>
            </a:br>
            <a:r>
              <a:rPr lang="sv-SE" sz="2400"/>
              <a:t>Not very good generalization.</a:t>
            </a:r>
          </a:p>
          <a:p>
            <a:r>
              <a:rPr lang="sv-SE" sz="2400" b="1"/>
              <a:t>Advanced:</a:t>
            </a:r>
            <a:r>
              <a:rPr lang="sv-SE" sz="2400"/>
              <a:t> Split on each variable so that the purity of each split increases (i.e. either only yes or only no)</a:t>
            </a:r>
          </a:p>
          <a:p>
            <a:r>
              <a:rPr lang="sv-SE" sz="2400"/>
              <a:t>Purity measured,e.g, with </a:t>
            </a:r>
            <a:r>
              <a:rPr lang="sv-SE" sz="2400" u="sng"/>
              <a:t>entropy</a:t>
            </a:r>
            <a:endParaRPr lang="en-US" sz="2400" u="sng"/>
          </a:p>
        </p:txBody>
      </p:sp>
      <p:sp>
        <p:nvSpPr>
          <p:cNvPr id="302088" name="Rectangle 8"/>
          <p:cNvSpPr>
            <a:spLocks noChangeArrowheads="1"/>
          </p:cNvSpPr>
          <p:nvPr/>
        </p:nvSpPr>
        <p:spPr bwMode="auto">
          <a:xfrm>
            <a:off x="395288" y="2852738"/>
            <a:ext cx="8424862" cy="18716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dirty="0"/>
              <a:t>What is learning?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“Learning denotes changes in a system that ... enable a system to do the same task more efficiently the next time.” </a:t>
            </a:r>
            <a:r>
              <a:rPr lang="en-US" sz="2400" dirty="0">
                <a:solidFill>
                  <a:srgbClr val="3366FF"/>
                </a:solidFill>
                <a:ea typeface="Times New Roman" charset="0"/>
                <a:cs typeface="Times New Roman" charset="0"/>
              </a:rPr>
              <a:t>–</a:t>
            </a:r>
            <a:r>
              <a:rPr lang="en-US" sz="2400" dirty="0">
                <a:solidFill>
                  <a:srgbClr val="3366FF"/>
                </a:solidFill>
              </a:rPr>
              <a:t>Herbert Simon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“Learning is constructing or modifying representations of what is being experienced.” </a:t>
            </a:r>
            <a:r>
              <a:rPr lang="en-US" sz="2400" dirty="0">
                <a:solidFill>
                  <a:srgbClr val="3366FF"/>
                </a:solidFill>
                <a:ea typeface="Times New Roman" charset="0"/>
                <a:cs typeface="Times New Roman" charset="0"/>
              </a:rPr>
              <a:t>–</a:t>
            </a:r>
            <a:r>
              <a:rPr lang="en-US" sz="2400" dirty="0" err="1">
                <a:solidFill>
                  <a:srgbClr val="3366FF"/>
                </a:solidFill>
              </a:rPr>
              <a:t>Ryszard</a:t>
            </a:r>
            <a:r>
              <a:rPr lang="en-US" sz="2400" dirty="0">
                <a:solidFill>
                  <a:srgbClr val="3366FF"/>
                </a:solidFill>
              </a:rPr>
              <a:t> </a:t>
            </a:r>
            <a:r>
              <a:rPr lang="en-US" sz="2400" dirty="0" err="1">
                <a:solidFill>
                  <a:srgbClr val="3366FF"/>
                </a:solidFill>
              </a:rPr>
              <a:t>Michalski</a:t>
            </a:r>
            <a:r>
              <a:rPr lang="en-US" sz="2400" dirty="0">
                <a:solidFill>
                  <a:srgbClr val="3366FF"/>
                </a:solidFill>
              </a:rPr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“Learning is making useful changes in our minds.” </a:t>
            </a:r>
            <a:r>
              <a:rPr lang="en-US" sz="2400" dirty="0">
                <a:solidFill>
                  <a:srgbClr val="3366FF"/>
                </a:solidFill>
                <a:ea typeface="Times New Roman" charset="0"/>
                <a:cs typeface="Times New Roman" charset="0"/>
              </a:rPr>
              <a:t>–</a:t>
            </a:r>
            <a:r>
              <a:rPr lang="en-US" sz="2400" dirty="0">
                <a:solidFill>
                  <a:srgbClr val="3366FF"/>
                </a:solidFill>
              </a:rPr>
              <a:t>Marvin </a:t>
            </a:r>
            <a:r>
              <a:rPr lang="en-US" sz="2400" dirty="0" err="1">
                <a:solidFill>
                  <a:srgbClr val="3366FF"/>
                </a:solidFill>
              </a:rPr>
              <a:t>Minsky</a:t>
            </a:r>
            <a:r>
              <a:rPr lang="en-US" sz="2400" dirty="0">
                <a:solidFill>
                  <a:srgbClr val="3366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6024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96252" y="224907"/>
            <a:ext cx="8951495" cy="781200"/>
          </a:xfrm>
        </p:spPr>
        <p:txBody>
          <a:bodyPr/>
          <a:lstStyle/>
          <a:p>
            <a:r>
              <a:rPr lang="sv-SE" dirty="0" err="1"/>
              <a:t>Inductive</a:t>
            </a:r>
            <a:r>
              <a:rPr lang="sv-SE" dirty="0"/>
              <a:t> </a:t>
            </a:r>
            <a:r>
              <a:rPr lang="sv-SE" dirty="0" err="1"/>
              <a:t>learning</a:t>
            </a:r>
            <a:r>
              <a:rPr lang="sv-SE" dirty="0"/>
              <a:t> of </a:t>
            </a:r>
            <a:r>
              <a:rPr lang="sv-SE" dirty="0" err="1"/>
              <a:t>decision</a:t>
            </a:r>
            <a:r>
              <a:rPr lang="sv-SE" dirty="0"/>
              <a:t> </a:t>
            </a:r>
            <a:r>
              <a:rPr lang="sv-SE" dirty="0" err="1"/>
              <a:t>tree</a:t>
            </a:r>
            <a:endParaRPr lang="en-US" dirty="0"/>
          </a:p>
        </p:txBody>
      </p:sp>
      <p:sp>
        <p:nvSpPr>
          <p:cNvPr id="33997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08300"/>
          </a:xfrm>
          <a:noFill/>
          <a:ln/>
        </p:spPr>
        <p:txBody>
          <a:bodyPr/>
          <a:lstStyle/>
          <a:p>
            <a:r>
              <a:rPr lang="sv-SE" sz="2400" b="1"/>
              <a:t>Simplest:</a:t>
            </a:r>
            <a:r>
              <a:rPr lang="sv-SE" sz="2400"/>
              <a:t> Construct a decision tree with one leaf for every example = memory based learning.</a:t>
            </a:r>
            <a:br>
              <a:rPr lang="sv-SE" sz="2400"/>
            </a:br>
            <a:r>
              <a:rPr lang="sv-SE" sz="2400"/>
              <a:t>Not very good generalization.</a:t>
            </a:r>
          </a:p>
          <a:p>
            <a:r>
              <a:rPr lang="sv-SE" sz="2400" b="1"/>
              <a:t>Advanced:</a:t>
            </a:r>
            <a:r>
              <a:rPr lang="sv-SE" sz="2400"/>
              <a:t> Split on each variable so that the purity of each split increases (i.e. either only yes or only no)</a:t>
            </a:r>
          </a:p>
          <a:p>
            <a:r>
              <a:rPr lang="sv-SE" sz="2400"/>
              <a:t>Purity measured,e.g, with </a:t>
            </a:r>
            <a:r>
              <a:rPr lang="sv-SE" sz="2400" u="sng"/>
              <a:t>entropy</a:t>
            </a:r>
            <a:endParaRPr lang="en-US" sz="2400" u="sng"/>
          </a:p>
        </p:txBody>
      </p:sp>
    </p:spTree>
    <p:extLst>
      <p:ext uri="{BB962C8B-B14F-4D97-AF65-F5344CB8AC3E}">
        <p14:creationId xmlns:p14="http://schemas.microsoft.com/office/powerpoint/2010/main" val="908673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2505" y="175988"/>
            <a:ext cx="8951495" cy="781200"/>
          </a:xfrm>
        </p:spPr>
        <p:txBody>
          <a:bodyPr/>
          <a:lstStyle/>
          <a:p>
            <a:r>
              <a:rPr lang="sv-SE" dirty="0" err="1"/>
              <a:t>Inductive</a:t>
            </a:r>
            <a:r>
              <a:rPr lang="sv-SE" dirty="0"/>
              <a:t> </a:t>
            </a:r>
            <a:r>
              <a:rPr lang="sv-SE" dirty="0" err="1"/>
              <a:t>learning</a:t>
            </a:r>
            <a:r>
              <a:rPr lang="sv-SE" dirty="0"/>
              <a:t> of </a:t>
            </a:r>
            <a:r>
              <a:rPr lang="sv-SE" dirty="0" err="1"/>
              <a:t>decision</a:t>
            </a:r>
            <a:r>
              <a:rPr lang="sv-SE" dirty="0"/>
              <a:t> </a:t>
            </a:r>
            <a:r>
              <a:rPr lang="sv-SE" dirty="0" err="1"/>
              <a:t>tree</a:t>
            </a:r>
            <a:endParaRPr lang="en-US" dirty="0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08300"/>
          </a:xfrm>
        </p:spPr>
        <p:txBody>
          <a:bodyPr/>
          <a:lstStyle/>
          <a:p>
            <a:r>
              <a:rPr lang="sv-SE" sz="2400" b="1"/>
              <a:t>Simplest:</a:t>
            </a:r>
            <a:r>
              <a:rPr lang="sv-SE" sz="2400"/>
              <a:t> Construct a decision tree with one leaf for every example = memory based learning.</a:t>
            </a:r>
            <a:br>
              <a:rPr lang="sv-SE" sz="2400"/>
            </a:br>
            <a:r>
              <a:rPr lang="sv-SE" sz="2400"/>
              <a:t>Not very good generalization.</a:t>
            </a:r>
          </a:p>
          <a:p>
            <a:r>
              <a:rPr lang="sv-SE" sz="2400" b="1"/>
              <a:t>Advanced:</a:t>
            </a:r>
            <a:r>
              <a:rPr lang="sv-SE" sz="2400"/>
              <a:t> Split on each variable so that the purity of each split increases (i.e. either only yes or only no)</a:t>
            </a:r>
          </a:p>
          <a:p>
            <a:r>
              <a:rPr lang="sv-SE" sz="2400"/>
              <a:t>Purity measured,e.g, with </a:t>
            </a:r>
            <a:r>
              <a:rPr lang="sv-SE" sz="2400" u="sng"/>
              <a:t>entropy</a:t>
            </a:r>
            <a:endParaRPr lang="en-US" sz="2400" u="sng"/>
          </a:p>
        </p:txBody>
      </p:sp>
      <p:graphicFrame>
        <p:nvGraphicFramePr>
          <p:cNvPr id="340996" name="Object 4"/>
          <p:cNvGraphicFramePr>
            <a:graphicFrameLocks noChangeAspect="1"/>
          </p:cNvGraphicFramePr>
          <p:nvPr/>
        </p:nvGraphicFramePr>
        <p:xfrm>
          <a:off x="684213" y="5157788"/>
          <a:ext cx="75612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2946240" imgH="203040" progId="Equation.3">
                  <p:embed/>
                </p:oleObj>
              </mc:Choice>
              <mc:Fallback>
                <p:oleObj name="Equation" r:id="rId3" imgW="2946240" imgH="203040" progId="Equation.3">
                  <p:embed/>
                  <p:pic>
                    <p:nvPicPr>
                      <p:cNvPr id="3409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157788"/>
                        <a:ext cx="756126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997" name="Rectangle 5"/>
          <p:cNvSpPr>
            <a:spLocks noChangeArrowheads="1"/>
          </p:cNvSpPr>
          <p:nvPr/>
        </p:nvSpPr>
        <p:spPr bwMode="auto">
          <a:xfrm>
            <a:off x="611188" y="5013325"/>
            <a:ext cx="7777162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40998" name="Object 6"/>
          <p:cNvGraphicFramePr>
            <a:graphicFrameLocks noChangeAspect="1"/>
          </p:cNvGraphicFramePr>
          <p:nvPr/>
        </p:nvGraphicFramePr>
        <p:xfrm>
          <a:off x="2627313" y="5949950"/>
          <a:ext cx="388937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5" imgW="1815840" imgH="342720" progId="Equation.DSMT4">
                  <p:embed/>
                </p:oleObj>
              </mc:Choice>
              <mc:Fallback>
                <p:oleObj name="Equation" r:id="rId5" imgW="1815840" imgH="342720" progId="Equation.DSMT4">
                  <p:embed/>
                  <p:pic>
                    <p:nvPicPr>
                      <p:cNvPr id="3409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949950"/>
                        <a:ext cx="3889375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519113" y="6035675"/>
            <a:ext cx="1798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General form: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43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Expressiveness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Decision trees can express any function of the input attributes.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E.g., for Boolean functions, truth table row </a:t>
            </a:r>
            <a:r>
              <a:rPr lang="en-US" sz="1800" dirty="0">
                <a:ea typeface="Arial" charset="0"/>
                <a:cs typeface="Arial" charset="0"/>
              </a:rPr>
              <a:t>→ </a:t>
            </a:r>
            <a:r>
              <a:rPr lang="en-US" sz="1800" dirty="0"/>
              <a:t>path to leaf: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Trivially, there is a consistent decision tree for any training set with one path to leaf for each example (unless </a:t>
            </a:r>
            <a:r>
              <a:rPr lang="en-US" sz="1800" i="1" dirty="0" err="1"/>
              <a:t>f</a:t>
            </a:r>
            <a:r>
              <a:rPr lang="en-US" sz="1800" dirty="0"/>
              <a:t> nondeterministic in </a:t>
            </a:r>
            <a:r>
              <a:rPr lang="en-US" sz="1800" i="1" dirty="0" err="1"/>
              <a:t>x</a:t>
            </a:r>
            <a:r>
              <a:rPr lang="en-US" sz="1800" dirty="0"/>
              <a:t>) but it probably won't generalize to new examples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Prefer to find more </a:t>
            </a:r>
            <a:r>
              <a:rPr lang="en-US" sz="1800" dirty="0">
                <a:solidFill>
                  <a:srgbClr val="3366FF"/>
                </a:solidFill>
              </a:rPr>
              <a:t>compact </a:t>
            </a:r>
            <a:r>
              <a:rPr lang="en-US" sz="1800" dirty="0"/>
              <a:t>decision trees</a:t>
            </a:r>
          </a:p>
        </p:txBody>
      </p:sp>
      <p:pic>
        <p:nvPicPr>
          <p:cNvPr id="18436" name="Picture 4" descr="xor-decision-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55837"/>
            <a:ext cx="5791200" cy="1935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7028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Hypothesis spaces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u="sng" dirty="0">
                <a:solidFill>
                  <a:srgbClr val="CC0099"/>
                </a:solidFill>
              </a:rPr>
              <a:t>How many distinct decision trees with </a:t>
            </a:r>
            <a:r>
              <a:rPr lang="en-US" sz="2000" i="1" u="sng" dirty="0" err="1">
                <a:solidFill>
                  <a:srgbClr val="CC0099"/>
                </a:solidFill>
              </a:rPr>
              <a:t>n</a:t>
            </a:r>
            <a:r>
              <a:rPr lang="en-US" sz="2000" u="sng" dirty="0">
                <a:solidFill>
                  <a:srgbClr val="CC0099"/>
                </a:solidFill>
              </a:rPr>
              <a:t> Boolean attributes?</a:t>
            </a:r>
          </a:p>
          <a:p>
            <a:pPr>
              <a:buFontTx/>
              <a:buNone/>
            </a:pPr>
            <a:r>
              <a:rPr lang="en-US" sz="2000" dirty="0"/>
              <a:t>= number of Boolean functions</a:t>
            </a:r>
          </a:p>
          <a:p>
            <a:pPr>
              <a:buFontTx/>
              <a:buNone/>
            </a:pPr>
            <a:r>
              <a:rPr lang="en-US" sz="2000" dirty="0"/>
              <a:t>= number of distinct truth tables with 2</a:t>
            </a:r>
            <a:r>
              <a:rPr lang="en-US" sz="2000" baseline="30000" dirty="0"/>
              <a:t>n</a:t>
            </a:r>
            <a:r>
              <a:rPr lang="en-US" sz="2000" dirty="0"/>
              <a:t> rows = 2</a:t>
            </a:r>
            <a:r>
              <a:rPr lang="en-US" sz="2000" baseline="30000" dirty="0"/>
              <a:t>2</a:t>
            </a:r>
            <a:r>
              <a:rPr lang="en-US" sz="2000" baseline="60000" dirty="0"/>
              <a:t>n</a:t>
            </a:r>
          </a:p>
          <a:p>
            <a:endParaRPr lang="en-US" sz="2000" dirty="0"/>
          </a:p>
          <a:p>
            <a:r>
              <a:rPr lang="en-US" sz="2000" dirty="0"/>
              <a:t>E.g., with 6 Boolean attributes, there are 18,446,744,073,709,551,616 possible trees</a:t>
            </a:r>
          </a:p>
        </p:txBody>
      </p:sp>
    </p:spTree>
    <p:extLst>
      <p:ext uri="{BB962C8B-B14F-4D97-AF65-F5344CB8AC3E}">
        <p14:creationId xmlns:p14="http://schemas.microsoft.com/office/powerpoint/2010/main" val="2947913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Hypothesis spaces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u="sng">
                <a:solidFill>
                  <a:srgbClr val="CC0099"/>
                </a:solidFill>
              </a:rPr>
              <a:t>How many distinct decision trees with </a:t>
            </a:r>
            <a:r>
              <a:rPr lang="en-US" sz="2000" i="1" u="sng">
                <a:solidFill>
                  <a:srgbClr val="CC0099"/>
                </a:solidFill>
              </a:rPr>
              <a:t>n</a:t>
            </a:r>
            <a:r>
              <a:rPr lang="en-US" sz="2000" u="sng">
                <a:solidFill>
                  <a:srgbClr val="CC0099"/>
                </a:solidFill>
              </a:rPr>
              <a:t> Boolean attributes?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= number of Boolean functions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= number of distinct truth tables with 2</a:t>
            </a:r>
            <a:r>
              <a:rPr lang="en-US" sz="2000" baseline="30000"/>
              <a:t>n</a:t>
            </a:r>
            <a:r>
              <a:rPr lang="en-US" sz="2000"/>
              <a:t> rows = 2</a:t>
            </a:r>
            <a:r>
              <a:rPr lang="en-US" sz="2000" baseline="30000"/>
              <a:t>2</a:t>
            </a:r>
            <a:r>
              <a:rPr lang="en-US" sz="2000" baseline="60000"/>
              <a:t>n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E.g., with 6 Boolean attributes, there are 18,446,744,073,709,551,616 trees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u="sng">
              <a:solidFill>
                <a:srgbClr val="CC0099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u="sng">
                <a:solidFill>
                  <a:srgbClr val="CC0099"/>
                </a:solidFill>
              </a:rPr>
              <a:t>How many purely conjunctive hypotheses (e.g., </a:t>
            </a:r>
            <a:r>
              <a:rPr lang="en-US" sz="2000" i="1" u="sng">
                <a:solidFill>
                  <a:srgbClr val="CC0099"/>
                </a:solidFill>
              </a:rPr>
              <a:t>Hungry </a:t>
            </a:r>
            <a:r>
              <a:rPr lang="en-US" sz="2000" u="sng">
                <a:solidFill>
                  <a:srgbClr val="CC0099"/>
                </a:solidFill>
                <a:sym typeface="Symbol" charset="2"/>
              </a:rPr>
              <a:t> </a:t>
            </a:r>
            <a:r>
              <a:rPr lang="en-US" sz="2000" i="1" u="sng">
                <a:solidFill>
                  <a:srgbClr val="CC0099"/>
                </a:solidFill>
              </a:rPr>
              <a:t>Rain</a:t>
            </a:r>
            <a:r>
              <a:rPr lang="en-US" sz="2000" u="sng">
                <a:solidFill>
                  <a:srgbClr val="CC0099"/>
                </a:solidFill>
              </a:rPr>
              <a:t>)?</a:t>
            </a:r>
          </a:p>
          <a:p>
            <a:pPr>
              <a:lnSpc>
                <a:spcPct val="80000"/>
              </a:lnSpc>
            </a:pPr>
            <a:r>
              <a:rPr lang="en-US" sz="2000"/>
              <a:t>Each attribute can be in (positive), in (negative), or out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>
                <a:sym typeface="Symbol" charset="2"/>
              </a:rPr>
              <a:t>		 </a:t>
            </a:r>
            <a:r>
              <a:rPr lang="en-US" sz="1800"/>
              <a:t>3</a:t>
            </a:r>
            <a:r>
              <a:rPr lang="en-US" sz="1800" baseline="30000"/>
              <a:t>n</a:t>
            </a:r>
            <a:r>
              <a:rPr lang="en-US" sz="1800"/>
              <a:t> distinct conjunctive hypotheses</a:t>
            </a:r>
          </a:p>
          <a:p>
            <a:pPr>
              <a:lnSpc>
                <a:spcPct val="80000"/>
              </a:lnSpc>
            </a:pPr>
            <a:r>
              <a:rPr lang="en-US" sz="2000"/>
              <a:t>More expressive hypothesis space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increases chance that target function can be expressed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increases number of hypotheses consistent with training set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>
                <a:sym typeface="Symbol" charset="2"/>
              </a:rPr>
              <a:t>		</a:t>
            </a:r>
            <a:r>
              <a:rPr lang="en-US" sz="1800">
                <a:ea typeface="Arial" charset="0"/>
                <a:cs typeface="Arial" charset="0"/>
              </a:rPr>
              <a:t> </a:t>
            </a:r>
            <a:r>
              <a:rPr lang="en-US" sz="1800"/>
              <a:t>may get worse predictions</a:t>
            </a:r>
          </a:p>
        </p:txBody>
      </p:sp>
    </p:spTree>
    <p:extLst>
      <p:ext uri="{BB962C8B-B14F-4D97-AF65-F5344CB8AC3E}">
        <p14:creationId xmlns:p14="http://schemas.microsoft.com/office/powerpoint/2010/main" val="1562588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dirty="0"/>
              <a:t>ID3 Algorithm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24800" cy="5257800"/>
          </a:xfrm>
        </p:spPr>
        <p:txBody>
          <a:bodyPr/>
          <a:lstStyle/>
          <a:p>
            <a:r>
              <a:rPr lang="en-US" dirty="0"/>
              <a:t>A greedy algorithm for decision tree construction developed by Ross Quinlan circa 1987 </a:t>
            </a:r>
          </a:p>
          <a:p>
            <a:r>
              <a:rPr lang="en-US" dirty="0"/>
              <a:t>Top-down construction of decision tree by recursively selecting “best attribute” to use at the current node in tree</a:t>
            </a:r>
          </a:p>
          <a:p>
            <a:pPr lvl="1"/>
            <a:r>
              <a:rPr lang="en-US" sz="2000" dirty="0"/>
              <a:t>Once attribute is selected for current node, generate child nodes, one for each possible value of selected attribute</a:t>
            </a:r>
          </a:p>
          <a:p>
            <a:pPr lvl="1"/>
            <a:r>
              <a:rPr lang="en-US" sz="2000" dirty="0"/>
              <a:t>Partition examples using the possible values of this attribute, and assign these subsets of the examples to the appropriate child node</a:t>
            </a:r>
          </a:p>
          <a:p>
            <a:pPr lvl="1"/>
            <a:r>
              <a:rPr lang="en-US" sz="2000" dirty="0"/>
              <a:t>Repeat for each child node until all examples associated with a node are either all positive or all negative</a:t>
            </a:r>
          </a:p>
        </p:txBody>
      </p:sp>
    </p:spTree>
    <p:extLst>
      <p:ext uri="{BB962C8B-B14F-4D97-AF65-F5344CB8AC3E}">
        <p14:creationId xmlns:p14="http://schemas.microsoft.com/office/powerpoint/2010/main" val="2841816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dirty="0"/>
              <a:t>Choosing the best attribute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Key problem: choosing which attribute to split a given set of examples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Some possibilities are:</a:t>
            </a:r>
          </a:p>
          <a:p>
            <a:pPr lvl="1">
              <a:lnSpc>
                <a:spcPct val="90000"/>
              </a:lnSpc>
            </a:pPr>
            <a:r>
              <a:rPr lang="en-US" sz="1800" b="1" dirty="0"/>
              <a:t>Random:</a:t>
            </a:r>
            <a:r>
              <a:rPr lang="en-US" sz="1800" dirty="0"/>
              <a:t> Select any attribute at random </a:t>
            </a:r>
          </a:p>
          <a:p>
            <a:pPr lvl="1">
              <a:lnSpc>
                <a:spcPct val="90000"/>
              </a:lnSpc>
            </a:pPr>
            <a:r>
              <a:rPr lang="en-US" sz="1800" b="1" dirty="0"/>
              <a:t>Least-Values:</a:t>
            </a:r>
            <a:r>
              <a:rPr lang="en-US" sz="1800" dirty="0"/>
              <a:t> Choose the attribute with the smallest number of possible values </a:t>
            </a:r>
          </a:p>
          <a:p>
            <a:pPr lvl="1">
              <a:lnSpc>
                <a:spcPct val="90000"/>
              </a:lnSpc>
            </a:pPr>
            <a:r>
              <a:rPr lang="en-US" sz="1800" b="1" dirty="0"/>
              <a:t>Most-Values:</a:t>
            </a:r>
            <a:r>
              <a:rPr lang="en-US" sz="1800" dirty="0"/>
              <a:t> Choose the attribute with the largest number of possible values </a:t>
            </a:r>
          </a:p>
          <a:p>
            <a:pPr lvl="1">
              <a:lnSpc>
                <a:spcPct val="90000"/>
              </a:lnSpc>
            </a:pPr>
            <a:r>
              <a:rPr lang="en-US" sz="1800" b="1" dirty="0"/>
              <a:t>Max-Gain:</a:t>
            </a:r>
            <a:r>
              <a:rPr lang="en-US" sz="1800" dirty="0"/>
              <a:t> Choose the attribute that has the largest expected </a:t>
            </a:r>
            <a:r>
              <a:rPr lang="en-US" sz="1800" i="1" dirty="0"/>
              <a:t>information gain</a:t>
            </a:r>
            <a:r>
              <a:rPr lang="en-US" sz="1800" dirty="0">
                <a:ea typeface="Times New Roman" charset="0"/>
                <a:cs typeface="Times New Roman" charset="0"/>
              </a:rPr>
              <a:t>–i</a:t>
            </a:r>
            <a:r>
              <a:rPr lang="en-US" sz="1800" dirty="0"/>
              <a:t>.e., attribute that results in smallest expected size of </a:t>
            </a:r>
            <a:r>
              <a:rPr lang="en-US" sz="1800" dirty="0" err="1"/>
              <a:t>subtrees</a:t>
            </a:r>
            <a:r>
              <a:rPr lang="en-US" sz="1800" dirty="0"/>
              <a:t> rooted at its children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ID3 algorithm uses the Max-Gain method of selecting the best attribute</a:t>
            </a:r>
          </a:p>
        </p:txBody>
      </p:sp>
    </p:spTree>
    <p:extLst>
      <p:ext uri="{BB962C8B-B14F-4D97-AF65-F5344CB8AC3E}">
        <p14:creationId xmlns:p14="http://schemas.microsoft.com/office/powerpoint/2010/main" val="3875754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an attribute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Idea: a good attribute splits the examples into subsets that are (ideally) "all positive" or "all negative"</a:t>
            </a:r>
          </a:p>
          <a:p>
            <a:pPr>
              <a:buFontTx/>
              <a:buNone/>
            </a:pPr>
            <a:r>
              <a:rPr lang="en-US" sz="2400"/>
              <a:t>
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r>
              <a:rPr lang="en-US" sz="2400" i="1"/>
              <a:t>Patrons?</a:t>
            </a:r>
            <a:r>
              <a:rPr lang="en-US" sz="2400"/>
              <a:t> is a better choice</a:t>
            </a:r>
          </a:p>
        </p:txBody>
      </p:sp>
      <p:pic>
        <p:nvPicPr>
          <p:cNvPr id="22532" name="Picture 4" descr="restaurant-roo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7620000" cy="1816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205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information theory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implement </a:t>
            </a:r>
            <a:r>
              <a:rPr lang="en-US" dirty="0">
                <a:latin typeface="Courier New" charset="0"/>
              </a:rPr>
              <a:t>Choose-Attribute</a:t>
            </a:r>
            <a:r>
              <a:rPr lang="en-US" dirty="0"/>
              <a:t> in the DTL algorithm</a:t>
            </a:r>
          </a:p>
          <a:p>
            <a:endParaRPr lang="en-US" dirty="0"/>
          </a:p>
          <a:p>
            <a:r>
              <a:rPr lang="en-US" dirty="0"/>
              <a:t>Information Content (Entropy):</a:t>
            </a:r>
          </a:p>
          <a:p>
            <a:pPr algn="ctr">
              <a:buFontTx/>
              <a:buNone/>
            </a:pPr>
            <a:r>
              <a:rPr lang="en-US" dirty="0"/>
              <a:t>I(P(v</a:t>
            </a:r>
            <a:r>
              <a:rPr lang="en-US" baseline="-25000" dirty="0"/>
              <a:t>1</a:t>
            </a:r>
            <a:r>
              <a:rPr lang="en-US" dirty="0"/>
              <a:t>), … , </a:t>
            </a:r>
            <a:r>
              <a:rPr lang="en-US" dirty="0" err="1"/>
              <a:t>P(v</a:t>
            </a:r>
            <a:r>
              <a:rPr lang="en-US" baseline="-25000" dirty="0" err="1"/>
              <a:t>n</a:t>
            </a:r>
            <a:r>
              <a:rPr lang="en-US" dirty="0"/>
              <a:t>)) = </a:t>
            </a:r>
            <a:r>
              <a:rPr lang="el-GR" dirty="0">
                <a:ea typeface="Arial" charset="0"/>
                <a:cs typeface="Arial" charset="0"/>
              </a:rPr>
              <a:t>Σ</a:t>
            </a:r>
            <a:r>
              <a:rPr lang="en-US" baseline="-25000" dirty="0" err="1"/>
              <a:t>i</a:t>
            </a:r>
            <a:r>
              <a:rPr lang="en-US" baseline="-25000" dirty="0"/>
              <a:t>=1</a:t>
            </a:r>
            <a:r>
              <a:rPr lang="en-US" dirty="0"/>
              <a:t> -</a:t>
            </a:r>
            <a:r>
              <a:rPr lang="en-US" dirty="0" err="1"/>
              <a:t>P(v</a:t>
            </a:r>
            <a:r>
              <a:rPr lang="en-US" baseline="-25000" dirty="0" err="1"/>
              <a:t>i</a:t>
            </a:r>
            <a:r>
              <a:rPr lang="en-US" dirty="0"/>
              <a:t>) log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P(v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  <a:p>
            <a:pPr algn="ctr">
              <a:buFontTx/>
              <a:buNone/>
            </a:pPr>
            <a:endParaRPr lang="en-US" dirty="0"/>
          </a:p>
          <a:p>
            <a:r>
              <a:rPr lang="en-US" dirty="0"/>
              <a:t>For a training set containing </a:t>
            </a:r>
            <a:r>
              <a:rPr lang="en-US" i="1" dirty="0" err="1"/>
              <a:t>p</a:t>
            </a:r>
            <a:r>
              <a:rPr lang="en-US" dirty="0"/>
              <a:t> positive examples and </a:t>
            </a:r>
            <a:r>
              <a:rPr lang="en-US" i="1" dirty="0" err="1"/>
              <a:t>n</a:t>
            </a:r>
            <a:r>
              <a:rPr lang="en-US" dirty="0"/>
              <a:t> negative examples:</a:t>
            </a:r>
          </a:p>
          <a:p>
            <a:pPr algn="ctr">
              <a:buFontTx/>
              <a:buNone/>
            </a:pPr>
            <a:endParaRPr lang="en-US" dirty="0"/>
          </a:p>
        </p:txBody>
      </p:sp>
      <p:graphicFrame>
        <p:nvGraphicFramePr>
          <p:cNvPr id="235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556739"/>
              </p:ext>
            </p:extLst>
          </p:nvPr>
        </p:nvGraphicFramePr>
        <p:xfrm>
          <a:off x="1297050" y="5273758"/>
          <a:ext cx="64008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3327120" imgH="419040" progId="Equation.DSMT4">
                  <p:embed/>
                </p:oleObj>
              </mc:Choice>
              <mc:Fallback>
                <p:oleObj name="Equation" r:id="rId3" imgW="3327120" imgH="419040" progId="Equation.DSMT4">
                  <p:embed/>
                  <p:pic>
                    <p:nvPicPr>
                      <p:cNvPr id="2356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050" y="5273758"/>
                        <a:ext cx="64008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9130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dirty="0"/>
              <a:t>Information theory 101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Information theory sprang almost fully formed from the seminal work of Claude E. Shannon at Bell Labs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Mathematical Theory of Communication, </a:t>
            </a:r>
            <a:r>
              <a:rPr lang="en-US" sz="2000" i="1" dirty="0"/>
              <a:t>Bell System Technical Journal</a:t>
            </a:r>
            <a:r>
              <a:rPr lang="en-US" sz="2000" dirty="0"/>
              <a:t>, 1948. 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1800" dirty="0"/>
              <a:t>Intuitions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Common words (a, the, dog) are shorter than less common ones (</a:t>
            </a:r>
            <a:r>
              <a:rPr lang="en-US" sz="2000" dirty="0" err="1"/>
              <a:t>parlimentarian</a:t>
            </a:r>
            <a:r>
              <a:rPr lang="en-US" sz="2000" dirty="0"/>
              <a:t>, foreshadowing)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Morse code, common (probable) letters have shorter encodings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1800" dirty="0"/>
              <a:t>Information is measured in minimum number of bits needed to store or send some information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Wikipedia: The measure of data, known as </a:t>
            </a:r>
            <a:r>
              <a:rPr lang="en-US" sz="1800" dirty="0">
                <a:hlinkClick r:id="rId3" tooltip="Information entropy"/>
              </a:rPr>
              <a:t>information entropy</a:t>
            </a:r>
            <a:r>
              <a:rPr lang="en-US" sz="1800" dirty="0"/>
              <a:t>, is usually expressed by the average number of </a:t>
            </a:r>
            <a:r>
              <a:rPr lang="en-US" sz="1800" dirty="0">
                <a:hlinkClick r:id="rId4" tooltip="Bit"/>
              </a:rPr>
              <a:t>bits</a:t>
            </a:r>
            <a:r>
              <a:rPr lang="en-US" sz="1800" dirty="0"/>
              <a:t> needed for storage or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386120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dirty="0"/>
              <a:t>Why study learning?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5029200"/>
          </a:xfrm>
        </p:spPr>
        <p:txBody>
          <a:bodyPr/>
          <a:lstStyle/>
          <a:p>
            <a:r>
              <a:rPr lang="en-US" sz="1600" dirty="0">
                <a:solidFill>
                  <a:srgbClr val="3366FF"/>
                </a:solidFill>
              </a:rPr>
              <a:t>Understand and improve efficiency of human learning</a:t>
            </a:r>
          </a:p>
          <a:p>
            <a:pPr lvl="1"/>
            <a:r>
              <a:rPr lang="en-US" sz="1800" dirty="0"/>
              <a:t>Use to improve methods for teaching and tutoring people (e.g., better computer-aided instruction)</a:t>
            </a:r>
          </a:p>
          <a:p>
            <a:pPr lvl="1"/>
            <a:endParaRPr lang="en-US" sz="1800" dirty="0"/>
          </a:p>
          <a:p>
            <a:r>
              <a:rPr lang="en-US" sz="1600" dirty="0">
                <a:solidFill>
                  <a:srgbClr val="3366FF"/>
                </a:solidFill>
              </a:rPr>
              <a:t>Discover new things or structure previously unknown</a:t>
            </a:r>
          </a:p>
          <a:p>
            <a:pPr lvl="1"/>
            <a:r>
              <a:rPr lang="en-US" sz="1800" dirty="0"/>
              <a:t>Examples: data mining, scientific discovery</a:t>
            </a:r>
          </a:p>
          <a:p>
            <a:pPr lvl="1"/>
            <a:endParaRPr lang="en-US" sz="1800" dirty="0"/>
          </a:p>
          <a:p>
            <a:r>
              <a:rPr lang="en-US" sz="1600" dirty="0">
                <a:solidFill>
                  <a:srgbClr val="3366FF"/>
                </a:solidFill>
              </a:rPr>
              <a:t>Fill in skeletal or incomplete specifications about a domain</a:t>
            </a:r>
          </a:p>
          <a:p>
            <a:pPr lvl="1"/>
            <a:r>
              <a:rPr lang="en-US" sz="1800" dirty="0"/>
              <a:t>Large, complex AI systems can’t be completely built by hand and require dynamic updating to incorporate new information</a:t>
            </a:r>
          </a:p>
          <a:p>
            <a:pPr lvl="1"/>
            <a:r>
              <a:rPr lang="en-US" sz="1800" dirty="0"/>
              <a:t>Learning new characteristics expands the domain or expertise and lessens the “brittleness” of the system</a:t>
            </a:r>
          </a:p>
          <a:p>
            <a:pPr lvl="1"/>
            <a:endParaRPr lang="en-US" sz="1800" dirty="0"/>
          </a:p>
          <a:p>
            <a:r>
              <a:rPr lang="en-US" sz="1600" dirty="0">
                <a:solidFill>
                  <a:srgbClr val="3366FF"/>
                </a:solidFill>
              </a:rPr>
              <a:t>Build agents that can adapt to users, other agents, and their environment</a:t>
            </a:r>
          </a:p>
        </p:txBody>
      </p:sp>
    </p:spTree>
    <p:extLst>
      <p:ext uri="{BB962C8B-B14F-4D97-AF65-F5344CB8AC3E}">
        <p14:creationId xmlns:p14="http://schemas.microsoft.com/office/powerpoint/2010/main" val="923206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r>
              <a:rPr lang="en-US" dirty="0"/>
              <a:t>Information theory 101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482" y="723900"/>
            <a:ext cx="8843210" cy="4876800"/>
          </a:xfrm>
        </p:spPr>
        <p:txBody>
          <a:bodyPr/>
          <a:lstStyle/>
          <a:p>
            <a:r>
              <a:rPr lang="en-US" dirty="0"/>
              <a:t>Information is measured in bits</a:t>
            </a:r>
          </a:p>
          <a:p>
            <a:r>
              <a:rPr lang="en-US" dirty="0"/>
              <a:t>Information conveyed by message depends on its probability</a:t>
            </a:r>
          </a:p>
          <a:p>
            <a:r>
              <a:rPr lang="en-US" dirty="0"/>
              <a:t>With n equally probable possible </a:t>
            </a:r>
            <a:r>
              <a:rPr lang="en-US" i="1" dirty="0"/>
              <a:t>messages</a:t>
            </a:r>
            <a:r>
              <a:rPr lang="en-US" dirty="0"/>
              <a:t>, the </a:t>
            </a:r>
          </a:p>
          <a:p>
            <a:r>
              <a:rPr lang="en-US" dirty="0"/>
              <a:t>probability p of each is </a:t>
            </a:r>
            <a:r>
              <a:rPr lang="en-US" i="1" dirty="0"/>
              <a:t>1/n</a:t>
            </a:r>
          </a:p>
          <a:p>
            <a:r>
              <a:rPr lang="en-US" dirty="0"/>
              <a:t>Information conveyed by message is -</a:t>
            </a:r>
            <a:r>
              <a:rPr lang="en-US" dirty="0" err="1"/>
              <a:t>log(p</a:t>
            </a:r>
            <a:r>
              <a:rPr lang="en-US" dirty="0"/>
              <a:t>) = </a:t>
            </a:r>
            <a:r>
              <a:rPr lang="en-US" dirty="0" err="1"/>
              <a:t>log(n</a:t>
            </a:r>
            <a:r>
              <a:rPr lang="en-US" dirty="0"/>
              <a:t>)</a:t>
            </a:r>
          </a:p>
          <a:p>
            <a:pPr lvl="1"/>
            <a:r>
              <a:rPr lang="en-US" sz="2000" dirty="0"/>
              <a:t>e.g., with 16 messages, then log(16) = 4 and we need 4 bits to     identify/send each message</a:t>
            </a:r>
          </a:p>
          <a:p>
            <a:r>
              <a:rPr lang="en-US" dirty="0"/>
              <a:t>Given probability distribution for </a:t>
            </a:r>
            <a:r>
              <a:rPr lang="en-US" dirty="0" err="1"/>
              <a:t>n</a:t>
            </a:r>
            <a:r>
              <a:rPr lang="en-US" dirty="0"/>
              <a:t> messages  P = (p</a:t>
            </a:r>
            <a:r>
              <a:rPr lang="en-US" baseline="-25000" dirty="0"/>
              <a:t>1</a:t>
            </a:r>
            <a:r>
              <a:rPr lang="en-US" dirty="0"/>
              <a:t>,p</a:t>
            </a:r>
            <a:r>
              <a:rPr lang="en-US" baseline="-25000" dirty="0"/>
              <a:t>2</a:t>
            </a:r>
            <a:r>
              <a:rPr lang="en-US" dirty="0"/>
              <a:t>…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), the information conveyed by distribution (aka </a:t>
            </a:r>
            <a:r>
              <a:rPr lang="en-US" i="1" dirty="0"/>
              <a:t>entropy</a:t>
            </a:r>
            <a:r>
              <a:rPr lang="en-US" dirty="0"/>
              <a:t> of P) is: </a:t>
            </a:r>
          </a:p>
          <a:p>
            <a:pPr lvl="1">
              <a:buFontTx/>
              <a:buNone/>
            </a:pPr>
            <a:r>
              <a:rPr lang="en-US" sz="2000" dirty="0"/>
              <a:t>		I(P) = -(p</a:t>
            </a:r>
            <a:r>
              <a:rPr lang="en-US" sz="2000" baseline="-25000" dirty="0"/>
              <a:t>1</a:t>
            </a:r>
            <a:r>
              <a:rPr lang="en-US" sz="2000" dirty="0"/>
              <a:t>*log(p</a:t>
            </a:r>
            <a:r>
              <a:rPr lang="en-US" sz="2000" baseline="-25000" dirty="0"/>
              <a:t>1</a:t>
            </a:r>
            <a:r>
              <a:rPr lang="en-US" sz="2000" dirty="0"/>
              <a:t>) + p</a:t>
            </a:r>
            <a:r>
              <a:rPr lang="en-US" sz="2000" baseline="-25000" dirty="0"/>
              <a:t>2</a:t>
            </a:r>
            <a:r>
              <a:rPr lang="en-US" sz="2000" dirty="0"/>
              <a:t>*log(p</a:t>
            </a:r>
            <a:r>
              <a:rPr lang="en-US" sz="2000" baseline="-25000" dirty="0"/>
              <a:t>2</a:t>
            </a:r>
            <a:r>
              <a:rPr lang="en-US" sz="2000" dirty="0"/>
              <a:t>) + .. +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r>
              <a:rPr lang="en-US" sz="2000" dirty="0"/>
              <a:t>*</a:t>
            </a:r>
            <a:r>
              <a:rPr lang="en-US" sz="2000" dirty="0" err="1"/>
              <a:t>log(p</a:t>
            </a:r>
            <a:r>
              <a:rPr lang="en-US" sz="2000" baseline="-25000" dirty="0" err="1"/>
              <a:t>n</a:t>
            </a:r>
            <a:r>
              <a:rPr lang="en-US" sz="2000" dirty="0"/>
              <a:t>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6172200"/>
            <a:ext cx="1817688" cy="461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info in </a:t>
            </a:r>
            <a:r>
              <a:rPr lang="en-US" dirty="0" err="1"/>
              <a:t>msg</a:t>
            </a:r>
            <a:r>
              <a:rPr lang="en-US" dirty="0"/>
              <a:t>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6172200"/>
            <a:ext cx="2689225" cy="461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probability of </a:t>
            </a:r>
            <a:r>
              <a:rPr lang="en-US" dirty="0" err="1"/>
              <a:t>msg</a:t>
            </a:r>
            <a:r>
              <a:rPr lang="en-US" dirty="0"/>
              <a:t> 2</a:t>
            </a:r>
          </a:p>
        </p:txBody>
      </p:sp>
      <p:cxnSp>
        <p:nvCxnSpPr>
          <p:cNvPr id="70662" name="Straight Arrow Connector 6"/>
          <p:cNvCxnSpPr>
            <a:cxnSpLocks noChangeShapeType="1"/>
            <a:stCxn id="5" idx="3"/>
          </p:cNvCxnSpPr>
          <p:nvPr/>
        </p:nvCxnSpPr>
        <p:spPr bwMode="auto">
          <a:xfrm flipV="1">
            <a:off x="3375025" y="5867400"/>
            <a:ext cx="206375" cy="534988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0663" name="Straight Arrow Connector 7"/>
          <p:cNvCxnSpPr>
            <a:cxnSpLocks noChangeShapeType="1"/>
            <a:stCxn id="4" idx="1"/>
          </p:cNvCxnSpPr>
          <p:nvPr/>
        </p:nvCxnSpPr>
        <p:spPr bwMode="auto">
          <a:xfrm rot="10800000">
            <a:off x="4244975" y="5867400"/>
            <a:ext cx="784225" cy="534988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54021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dirty="0"/>
              <a:t>Information theory II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537" y="741948"/>
            <a:ext cx="8722895" cy="5181600"/>
          </a:xfrm>
        </p:spPr>
        <p:txBody>
          <a:bodyPr/>
          <a:lstStyle/>
          <a:p>
            <a:r>
              <a:rPr lang="en-US" dirty="0"/>
              <a:t>Information conveyed by distribution (a.k.a. </a:t>
            </a:r>
            <a:r>
              <a:rPr lang="en-US" i="1" dirty="0"/>
              <a:t>entropy</a:t>
            </a:r>
            <a:r>
              <a:rPr lang="en-US" dirty="0"/>
              <a:t> of P): </a:t>
            </a:r>
          </a:p>
          <a:p>
            <a:pPr lvl="1">
              <a:buFontTx/>
              <a:buNone/>
            </a:pPr>
            <a:r>
              <a:rPr lang="en-US" sz="2400" dirty="0"/>
              <a:t>I(P) = -(p</a:t>
            </a:r>
            <a:r>
              <a:rPr lang="en-US" sz="2400" baseline="-25000" dirty="0"/>
              <a:t>1</a:t>
            </a:r>
            <a:r>
              <a:rPr lang="en-US" sz="2400" dirty="0"/>
              <a:t>*log(p</a:t>
            </a:r>
            <a:r>
              <a:rPr lang="en-US" sz="2400" baseline="-25000" dirty="0"/>
              <a:t>1</a:t>
            </a:r>
            <a:r>
              <a:rPr lang="en-US" sz="2400" dirty="0"/>
              <a:t>) + p</a:t>
            </a:r>
            <a:r>
              <a:rPr lang="en-US" sz="2400" baseline="-25000" dirty="0"/>
              <a:t>2</a:t>
            </a:r>
            <a:r>
              <a:rPr lang="en-US" sz="2400" dirty="0"/>
              <a:t>*log(p</a:t>
            </a:r>
            <a:r>
              <a:rPr lang="en-US" sz="2400" baseline="-25000" dirty="0"/>
              <a:t>2</a:t>
            </a:r>
            <a:r>
              <a:rPr lang="en-US" sz="2400" dirty="0"/>
              <a:t>) + .. + 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*log(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))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sz="2400" dirty="0"/>
              <a:t>If P is (0.5, 0.5) then I(P) = .5*1 + 0.5*1 = 1</a:t>
            </a:r>
          </a:p>
          <a:p>
            <a:pPr lvl="1"/>
            <a:r>
              <a:rPr lang="en-US" sz="2400" dirty="0"/>
              <a:t>If P is (0.67, 0.33) then I(P) = -(2/3*log(2/3) + 1/3*log(1/3)) = 0.92</a:t>
            </a:r>
          </a:p>
          <a:p>
            <a:pPr lvl="1"/>
            <a:r>
              <a:rPr lang="en-US" sz="2400" dirty="0"/>
              <a:t>If P is (1, 0) then I(P) = 1*1 + 0*log(0) = 0</a:t>
            </a:r>
            <a:endParaRPr lang="en-US" dirty="0"/>
          </a:p>
          <a:p>
            <a:r>
              <a:rPr lang="en-US" dirty="0"/>
              <a:t>The more uniform the probability distribution, the greater its information: More information is conveyed by a message telling you which event actually occurred</a:t>
            </a:r>
          </a:p>
          <a:p>
            <a:r>
              <a:rPr lang="en-US" dirty="0"/>
              <a:t>Entropy is the average number of bits/message needed to represent a stream of 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56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gain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chosen attribute </a:t>
            </a:r>
            <a:r>
              <a:rPr lang="en-US" sz="2400" i="1" dirty="0"/>
              <a:t>A</a:t>
            </a:r>
            <a:r>
              <a:rPr lang="en-US" sz="2400" dirty="0"/>
              <a:t> divides the training set </a:t>
            </a:r>
            <a:r>
              <a:rPr lang="en-US" sz="2400" i="1" dirty="0"/>
              <a:t>E</a:t>
            </a:r>
            <a:r>
              <a:rPr lang="en-US" sz="2400" dirty="0"/>
              <a:t> into subsets </a:t>
            </a:r>
            <a:r>
              <a:rPr lang="en-US" sz="2400" i="1" dirty="0"/>
              <a:t>E</a:t>
            </a:r>
            <a:r>
              <a:rPr lang="en-US" sz="2400" i="1" baseline="-25000" dirty="0"/>
              <a:t>1</a:t>
            </a:r>
            <a:r>
              <a:rPr lang="en-US" sz="2400" dirty="0"/>
              <a:t>, … , </a:t>
            </a:r>
            <a:r>
              <a:rPr lang="en-US" sz="2400" i="1" dirty="0" err="1"/>
              <a:t>E</a:t>
            </a:r>
            <a:r>
              <a:rPr lang="en-US" sz="2400" i="1" baseline="-25000" dirty="0" err="1">
                <a:latin typeface="Monotype Corsiva" charset="0"/>
              </a:rPr>
              <a:t>v</a:t>
            </a:r>
            <a:r>
              <a:rPr lang="en-US" sz="2400" dirty="0"/>
              <a:t> according to their values for </a:t>
            </a:r>
            <a:r>
              <a:rPr lang="en-US" sz="2400" i="1" dirty="0"/>
              <a:t>A</a:t>
            </a:r>
            <a:r>
              <a:rPr lang="en-US" sz="2400" dirty="0"/>
              <a:t>, where </a:t>
            </a:r>
            <a:r>
              <a:rPr lang="en-US" sz="2400" i="1" dirty="0"/>
              <a:t>A</a:t>
            </a:r>
            <a:r>
              <a:rPr lang="en-US" sz="2400" dirty="0"/>
              <a:t> has </a:t>
            </a:r>
            <a:r>
              <a:rPr lang="en-US" sz="2400" i="1" dirty="0" err="1">
                <a:latin typeface="Monotype Corsiva" charset="0"/>
              </a:rPr>
              <a:t>v</a:t>
            </a:r>
            <a:r>
              <a:rPr lang="en-US" sz="2400" dirty="0"/>
              <a:t> distinct values.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Information Gain (IG) or reduction in entropy from the attribute test: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Choose the attribute with the largest IG</a:t>
            </a:r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1371600" y="2743200"/>
          <a:ext cx="57150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2717640" imgH="444240" progId="Equation.3">
                  <p:embed/>
                </p:oleObj>
              </mc:Choice>
              <mc:Fallback>
                <p:oleObj name="Equation" r:id="rId3" imgW="2717640" imgH="444240" progId="Equation.3">
                  <p:embed/>
                  <p:pic>
                    <p:nvPicPr>
                      <p:cNvPr id="245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743200"/>
                        <a:ext cx="5715000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072196"/>
              </p:ext>
            </p:extLst>
          </p:nvPr>
        </p:nvGraphicFramePr>
        <p:xfrm>
          <a:off x="1295400" y="4648200"/>
          <a:ext cx="58674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5" imgW="2501640" imgH="419040" progId="Equation.DSMT4">
                  <p:embed/>
                </p:oleObj>
              </mc:Choice>
              <mc:Fallback>
                <p:oleObj name="Equation" r:id="rId5" imgW="2501640" imgH="419040" progId="Equation.DSMT4">
                  <p:embed/>
                  <p:pic>
                    <p:nvPicPr>
                      <p:cNvPr id="245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648200"/>
                        <a:ext cx="5867400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2540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gain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dirty="0"/>
              <a:t>For the training set, </a:t>
            </a:r>
            <a:r>
              <a:rPr lang="en-US" sz="2000" i="1" dirty="0" err="1">
                <a:latin typeface="Monotype Corsiva" charset="0"/>
              </a:rPr>
              <a:t>p</a:t>
            </a:r>
            <a:r>
              <a:rPr lang="en-US" sz="2000" i="1" dirty="0"/>
              <a:t> = </a:t>
            </a:r>
            <a:r>
              <a:rPr lang="en-US" sz="2000" i="1" dirty="0" err="1">
                <a:latin typeface="Monotype Corsiva" charset="0"/>
              </a:rPr>
              <a:t>n</a:t>
            </a:r>
            <a:r>
              <a:rPr lang="en-US" sz="2000" i="1" dirty="0"/>
              <a:t> = 6, I(6/12, 6/12) = 1</a:t>
            </a:r>
            <a:r>
              <a:rPr lang="en-US" sz="2000" dirty="0"/>
              <a:t> bit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Consider the attributes </a:t>
            </a:r>
            <a:r>
              <a:rPr lang="en-US" sz="2000" i="1" dirty="0"/>
              <a:t>Patrons</a:t>
            </a:r>
            <a:r>
              <a:rPr lang="en-US" sz="2000" dirty="0"/>
              <a:t> and </a:t>
            </a:r>
            <a:r>
              <a:rPr lang="en-US" sz="2000" i="1" dirty="0"/>
              <a:t>Type</a:t>
            </a:r>
            <a:r>
              <a:rPr lang="en-US" sz="2000" dirty="0"/>
              <a:t> (and others too):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buFontTx/>
              <a:buNone/>
            </a:pPr>
            <a:endParaRPr lang="en-US" sz="2000" i="1" dirty="0"/>
          </a:p>
          <a:p>
            <a:pPr>
              <a:buFontTx/>
              <a:buNone/>
            </a:pPr>
            <a:endParaRPr lang="en-US" sz="2000" i="1" dirty="0"/>
          </a:p>
          <a:p>
            <a:pPr>
              <a:buFontTx/>
              <a:buNone/>
            </a:pPr>
            <a:r>
              <a:rPr lang="en-US" sz="2000" i="1" dirty="0"/>
              <a:t>Patrons</a:t>
            </a:r>
            <a:r>
              <a:rPr lang="en-US" sz="2000" dirty="0"/>
              <a:t> has the highest IG of all attributes and so is chosen by the DTL algorithm as the root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762000" y="2895600"/>
          <a:ext cx="74676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4457520" imgH="812520" progId="Equation.DSMT4">
                  <p:embed/>
                </p:oleObj>
              </mc:Choice>
              <mc:Fallback>
                <p:oleObj name="Equation" r:id="rId3" imgW="4457520" imgH="812520" progId="Equation.DSMT4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95600"/>
                        <a:ext cx="7467600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1498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graphicFrame>
        <p:nvGraphicFramePr>
          <p:cNvPr id="3092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994938"/>
              </p:ext>
            </p:extLst>
          </p:nvPr>
        </p:nvGraphicFramePr>
        <p:xfrm>
          <a:off x="0" y="4024313"/>
          <a:ext cx="9004379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5168900" imgH="393700" progId="Equation.DSMT4">
                  <p:embed/>
                </p:oleObj>
              </mc:Choice>
              <mc:Fallback>
                <p:oleObj name="Equation" r:id="rId3" imgW="5168900" imgH="393700" progId="Equation.DSMT4">
                  <p:embed/>
                  <p:pic>
                    <p:nvPicPr>
                      <p:cNvPr id="3092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24313"/>
                        <a:ext cx="9004379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56" name="Rectangle 8"/>
          <p:cNvSpPr>
            <a:spLocks noChangeArrowheads="1"/>
          </p:cNvSpPr>
          <p:nvPr/>
        </p:nvSpPr>
        <p:spPr bwMode="auto">
          <a:xfrm>
            <a:off x="1763713" y="1484313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Alternate?</a:t>
            </a:r>
            <a:endParaRPr lang="en-US"/>
          </a:p>
        </p:txBody>
      </p:sp>
      <p:sp>
        <p:nvSpPr>
          <p:cNvPr id="309257" name="Rectangle 9"/>
          <p:cNvSpPr>
            <a:spLocks noChangeArrowheads="1"/>
          </p:cNvSpPr>
          <p:nvPr/>
        </p:nvSpPr>
        <p:spPr bwMode="auto">
          <a:xfrm>
            <a:off x="468313" y="2852738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3 T, 3 F</a:t>
            </a:r>
            <a:endParaRPr lang="en-US"/>
          </a:p>
        </p:txBody>
      </p:sp>
      <p:sp>
        <p:nvSpPr>
          <p:cNvPr id="309258" name="Rectangle 10"/>
          <p:cNvSpPr>
            <a:spLocks noChangeArrowheads="1"/>
          </p:cNvSpPr>
          <p:nvPr/>
        </p:nvSpPr>
        <p:spPr bwMode="auto">
          <a:xfrm>
            <a:off x="2987675" y="2852738"/>
            <a:ext cx="14398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3 T, 3 F</a:t>
            </a:r>
            <a:endParaRPr lang="en-US"/>
          </a:p>
        </p:txBody>
      </p:sp>
      <p:cxnSp>
        <p:nvCxnSpPr>
          <p:cNvPr id="309259" name="AutoShape 11"/>
          <p:cNvCxnSpPr>
            <a:cxnSpLocks noChangeShapeType="1"/>
            <a:stCxn id="309256" idx="2"/>
            <a:endCxn id="309257" idx="0"/>
          </p:cNvCxnSpPr>
          <p:nvPr/>
        </p:nvCxnSpPr>
        <p:spPr bwMode="auto">
          <a:xfrm flipH="1">
            <a:off x="1189038" y="2217738"/>
            <a:ext cx="1295400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9260" name="AutoShape 12"/>
          <p:cNvCxnSpPr>
            <a:cxnSpLocks noChangeShapeType="1"/>
            <a:stCxn id="309256" idx="2"/>
            <a:endCxn id="309258" idx="0"/>
          </p:cNvCxnSpPr>
          <p:nvPr/>
        </p:nvCxnSpPr>
        <p:spPr bwMode="auto">
          <a:xfrm>
            <a:off x="2484438" y="2217738"/>
            <a:ext cx="1223962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9261" name="Text Box 13"/>
          <p:cNvSpPr txBox="1">
            <a:spLocks noChangeArrowheads="1"/>
          </p:cNvSpPr>
          <p:nvPr/>
        </p:nvSpPr>
        <p:spPr bwMode="auto">
          <a:xfrm>
            <a:off x="1331913" y="2276475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Yes</a:t>
            </a:r>
            <a:endParaRPr lang="en-US" sz="1400"/>
          </a:p>
        </p:txBody>
      </p:sp>
      <p:sp>
        <p:nvSpPr>
          <p:cNvPr id="309262" name="Text Box 14"/>
          <p:cNvSpPr txBox="1">
            <a:spLocks noChangeArrowheads="1"/>
          </p:cNvSpPr>
          <p:nvPr/>
        </p:nvSpPr>
        <p:spPr bwMode="auto">
          <a:xfrm>
            <a:off x="3132138" y="2276475"/>
            <a:ext cx="425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No</a:t>
            </a:r>
            <a:endParaRPr lang="en-US" sz="1400"/>
          </a:p>
        </p:txBody>
      </p:sp>
      <p:pic>
        <p:nvPicPr>
          <p:cNvPr id="309263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268413"/>
            <a:ext cx="4176712" cy="211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09264" name="Rectangle 16"/>
          <p:cNvSpPr>
            <a:spLocks noChangeArrowheads="1"/>
          </p:cNvSpPr>
          <p:nvPr/>
        </p:nvSpPr>
        <p:spPr bwMode="auto">
          <a:xfrm>
            <a:off x="5219700" y="1557338"/>
            <a:ext cx="3529013" cy="287337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65" name="Rectangle 17"/>
          <p:cNvSpPr>
            <a:spLocks noChangeArrowheads="1"/>
          </p:cNvSpPr>
          <p:nvPr/>
        </p:nvSpPr>
        <p:spPr bwMode="auto">
          <a:xfrm>
            <a:off x="5219700" y="1989138"/>
            <a:ext cx="3529013" cy="287337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66" name="Rectangle 18"/>
          <p:cNvSpPr>
            <a:spLocks noChangeArrowheads="1"/>
          </p:cNvSpPr>
          <p:nvPr/>
        </p:nvSpPr>
        <p:spPr bwMode="auto">
          <a:xfrm>
            <a:off x="5219700" y="2852738"/>
            <a:ext cx="3529013" cy="2159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67" name="Rectangle 19"/>
          <p:cNvSpPr>
            <a:spLocks noChangeArrowheads="1"/>
          </p:cNvSpPr>
          <p:nvPr/>
        </p:nvSpPr>
        <p:spPr bwMode="auto">
          <a:xfrm>
            <a:off x="5219700" y="3141663"/>
            <a:ext cx="3529013" cy="2159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68" name="Text Box 20"/>
          <p:cNvSpPr txBox="1">
            <a:spLocks noChangeArrowheads="1"/>
          </p:cNvSpPr>
          <p:nvPr/>
        </p:nvSpPr>
        <p:spPr bwMode="auto">
          <a:xfrm>
            <a:off x="231775" y="5100638"/>
            <a:ext cx="437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Entropy decrease = 0.30 – 0.30 = 0</a:t>
            </a:r>
            <a:endParaRPr lang="en-US"/>
          </a:p>
        </p:txBody>
      </p:sp>
      <p:sp>
        <p:nvSpPr>
          <p:cNvPr id="309269" name="Rectangle 21"/>
          <p:cNvSpPr>
            <a:spLocks noChangeArrowheads="1"/>
          </p:cNvSpPr>
          <p:nvPr/>
        </p:nvSpPr>
        <p:spPr bwMode="auto">
          <a:xfrm>
            <a:off x="5148263" y="1412875"/>
            <a:ext cx="287337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4800" y="5943600"/>
            <a:ext cx="8514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These examples use ln(.) and not log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(.) like previous slides</a:t>
            </a:r>
          </a:p>
          <a:p>
            <a:r>
              <a:rPr lang="en-US" dirty="0">
                <a:solidFill>
                  <a:srgbClr val="FF0000"/>
                </a:solidFill>
              </a:rPr>
              <a:t>decisions are the same since both logs are linearly related</a:t>
            </a:r>
          </a:p>
        </p:txBody>
      </p:sp>
    </p:spTree>
    <p:extLst>
      <p:ext uri="{BB962C8B-B14F-4D97-AF65-F5344CB8AC3E}">
        <p14:creationId xmlns:p14="http://schemas.microsoft.com/office/powerpoint/2010/main" val="3228657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graphicFrame>
        <p:nvGraphicFramePr>
          <p:cNvPr id="312323" name="Object 3"/>
          <p:cNvGraphicFramePr>
            <a:graphicFrameLocks noChangeAspect="1"/>
          </p:cNvGraphicFramePr>
          <p:nvPr/>
        </p:nvGraphicFramePr>
        <p:xfrm>
          <a:off x="63420" y="3933824"/>
          <a:ext cx="900438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3" imgW="5168900" imgH="393700" progId="Equation.DSMT4">
                  <p:embed/>
                </p:oleObj>
              </mc:Choice>
              <mc:Fallback>
                <p:oleObj name="Equation" r:id="rId3" imgW="5168900" imgH="393700" progId="Equation.DSMT4">
                  <p:embed/>
                  <p:pic>
                    <p:nvPicPr>
                      <p:cNvPr id="3123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" y="3933824"/>
                        <a:ext cx="900438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1763713" y="1484313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Bar?</a:t>
            </a:r>
            <a:endParaRPr lang="en-US"/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468313" y="2852738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3 T, 3 F</a:t>
            </a:r>
            <a:endParaRPr lang="en-US"/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2987675" y="2852738"/>
            <a:ext cx="14398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3 T, 3 F</a:t>
            </a:r>
            <a:endParaRPr lang="en-US"/>
          </a:p>
        </p:txBody>
      </p:sp>
      <p:cxnSp>
        <p:nvCxnSpPr>
          <p:cNvPr id="312327" name="AutoShape 7"/>
          <p:cNvCxnSpPr>
            <a:cxnSpLocks noChangeShapeType="1"/>
            <a:stCxn id="312324" idx="2"/>
            <a:endCxn id="312325" idx="0"/>
          </p:cNvCxnSpPr>
          <p:nvPr/>
        </p:nvCxnSpPr>
        <p:spPr bwMode="auto">
          <a:xfrm flipH="1">
            <a:off x="1189038" y="2217738"/>
            <a:ext cx="1295400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2328" name="AutoShape 8"/>
          <p:cNvCxnSpPr>
            <a:cxnSpLocks noChangeShapeType="1"/>
            <a:stCxn id="312324" idx="2"/>
            <a:endCxn id="312326" idx="0"/>
          </p:cNvCxnSpPr>
          <p:nvPr/>
        </p:nvCxnSpPr>
        <p:spPr bwMode="auto">
          <a:xfrm>
            <a:off x="2484438" y="2217738"/>
            <a:ext cx="1223962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2329" name="Text Box 9"/>
          <p:cNvSpPr txBox="1">
            <a:spLocks noChangeArrowheads="1"/>
          </p:cNvSpPr>
          <p:nvPr/>
        </p:nvSpPr>
        <p:spPr bwMode="auto">
          <a:xfrm>
            <a:off x="1331913" y="2276475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Yes</a:t>
            </a:r>
            <a:endParaRPr lang="en-US" sz="1400"/>
          </a:p>
        </p:txBody>
      </p:sp>
      <p:sp>
        <p:nvSpPr>
          <p:cNvPr id="312330" name="Text Box 10"/>
          <p:cNvSpPr txBox="1">
            <a:spLocks noChangeArrowheads="1"/>
          </p:cNvSpPr>
          <p:nvPr/>
        </p:nvSpPr>
        <p:spPr bwMode="auto">
          <a:xfrm>
            <a:off x="3132138" y="2276475"/>
            <a:ext cx="425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No</a:t>
            </a:r>
            <a:endParaRPr lang="en-US" sz="1400"/>
          </a:p>
        </p:txBody>
      </p:sp>
      <p:pic>
        <p:nvPicPr>
          <p:cNvPr id="312331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268413"/>
            <a:ext cx="4176712" cy="211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12332" name="Rectangle 12"/>
          <p:cNvSpPr>
            <a:spLocks noChangeArrowheads="1"/>
          </p:cNvSpPr>
          <p:nvPr/>
        </p:nvSpPr>
        <p:spPr bwMode="auto">
          <a:xfrm>
            <a:off x="5219700" y="1844675"/>
            <a:ext cx="3529013" cy="142875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333" name="Rectangle 13"/>
          <p:cNvSpPr>
            <a:spLocks noChangeArrowheads="1"/>
          </p:cNvSpPr>
          <p:nvPr/>
        </p:nvSpPr>
        <p:spPr bwMode="auto">
          <a:xfrm>
            <a:off x="5219700" y="2276475"/>
            <a:ext cx="3529013" cy="287338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334" name="Rectangle 14"/>
          <p:cNvSpPr>
            <a:spLocks noChangeArrowheads="1"/>
          </p:cNvSpPr>
          <p:nvPr/>
        </p:nvSpPr>
        <p:spPr bwMode="auto">
          <a:xfrm>
            <a:off x="5219700" y="2781300"/>
            <a:ext cx="3529013" cy="287338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335" name="Rectangle 15"/>
          <p:cNvSpPr>
            <a:spLocks noChangeArrowheads="1"/>
          </p:cNvSpPr>
          <p:nvPr/>
        </p:nvSpPr>
        <p:spPr bwMode="auto">
          <a:xfrm>
            <a:off x="5219700" y="3141663"/>
            <a:ext cx="3529013" cy="2159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336" name="Text Box 16"/>
          <p:cNvSpPr txBox="1">
            <a:spLocks noChangeArrowheads="1"/>
          </p:cNvSpPr>
          <p:nvPr/>
        </p:nvSpPr>
        <p:spPr bwMode="auto">
          <a:xfrm>
            <a:off x="231775" y="5100638"/>
            <a:ext cx="437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Entropy decrease = 0.30 – 0.30 = 0</a:t>
            </a:r>
            <a:endParaRPr lang="en-US"/>
          </a:p>
        </p:txBody>
      </p:sp>
      <p:sp>
        <p:nvSpPr>
          <p:cNvPr id="312337" name="Rectangle 17"/>
          <p:cNvSpPr>
            <a:spLocks noChangeArrowheads="1"/>
          </p:cNvSpPr>
          <p:nvPr/>
        </p:nvSpPr>
        <p:spPr bwMode="auto">
          <a:xfrm>
            <a:off x="5435600" y="1412875"/>
            <a:ext cx="287338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15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graphicFrame>
        <p:nvGraphicFramePr>
          <p:cNvPr id="313347" name="Object 3"/>
          <p:cNvGraphicFramePr>
            <a:graphicFrameLocks noChangeAspect="1"/>
          </p:cNvGraphicFramePr>
          <p:nvPr/>
        </p:nvGraphicFramePr>
        <p:xfrm>
          <a:off x="18929" y="3933825"/>
          <a:ext cx="9048871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3" imgW="5194300" imgH="393700" progId="Equation.DSMT4">
                  <p:embed/>
                </p:oleObj>
              </mc:Choice>
              <mc:Fallback>
                <p:oleObj name="Equation" r:id="rId3" imgW="5194300" imgH="393700" progId="Equation.DSMT4">
                  <p:embed/>
                  <p:pic>
                    <p:nvPicPr>
                      <p:cNvPr id="3133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9" y="3933825"/>
                        <a:ext cx="9048871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1763713" y="1484313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Sat/Fri?</a:t>
            </a:r>
            <a:endParaRPr lang="en-US"/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468313" y="2852738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2 T, 3 F</a:t>
            </a:r>
            <a:endParaRPr lang="en-US"/>
          </a:p>
        </p:txBody>
      </p:sp>
      <p:sp>
        <p:nvSpPr>
          <p:cNvPr id="313350" name="Rectangle 6"/>
          <p:cNvSpPr>
            <a:spLocks noChangeArrowheads="1"/>
          </p:cNvSpPr>
          <p:nvPr/>
        </p:nvSpPr>
        <p:spPr bwMode="auto">
          <a:xfrm>
            <a:off x="2987675" y="2852738"/>
            <a:ext cx="14398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4 T, 3 F</a:t>
            </a:r>
            <a:endParaRPr lang="en-US"/>
          </a:p>
        </p:txBody>
      </p:sp>
      <p:cxnSp>
        <p:nvCxnSpPr>
          <p:cNvPr id="313351" name="AutoShape 7"/>
          <p:cNvCxnSpPr>
            <a:cxnSpLocks noChangeShapeType="1"/>
            <a:stCxn id="313348" idx="2"/>
            <a:endCxn id="313349" idx="0"/>
          </p:cNvCxnSpPr>
          <p:nvPr/>
        </p:nvCxnSpPr>
        <p:spPr bwMode="auto">
          <a:xfrm flipH="1">
            <a:off x="1189038" y="2217738"/>
            <a:ext cx="1295400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3352" name="AutoShape 8"/>
          <p:cNvCxnSpPr>
            <a:cxnSpLocks noChangeShapeType="1"/>
            <a:stCxn id="313348" idx="2"/>
            <a:endCxn id="313350" idx="0"/>
          </p:cNvCxnSpPr>
          <p:nvPr/>
        </p:nvCxnSpPr>
        <p:spPr bwMode="auto">
          <a:xfrm>
            <a:off x="2484438" y="2217738"/>
            <a:ext cx="1223962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3353" name="Text Box 9"/>
          <p:cNvSpPr txBox="1">
            <a:spLocks noChangeArrowheads="1"/>
          </p:cNvSpPr>
          <p:nvPr/>
        </p:nvSpPr>
        <p:spPr bwMode="auto">
          <a:xfrm>
            <a:off x="1331913" y="2276475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Yes</a:t>
            </a:r>
            <a:endParaRPr lang="en-US" sz="1400"/>
          </a:p>
        </p:txBody>
      </p:sp>
      <p:sp>
        <p:nvSpPr>
          <p:cNvPr id="313354" name="Text Box 10"/>
          <p:cNvSpPr txBox="1">
            <a:spLocks noChangeArrowheads="1"/>
          </p:cNvSpPr>
          <p:nvPr/>
        </p:nvSpPr>
        <p:spPr bwMode="auto">
          <a:xfrm>
            <a:off x="3132138" y="2276475"/>
            <a:ext cx="425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No</a:t>
            </a:r>
            <a:endParaRPr lang="en-US" sz="1400"/>
          </a:p>
        </p:txBody>
      </p:sp>
      <p:pic>
        <p:nvPicPr>
          <p:cNvPr id="31335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268413"/>
            <a:ext cx="4176712" cy="211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13357" name="Rectangle 13"/>
          <p:cNvSpPr>
            <a:spLocks noChangeArrowheads="1"/>
          </p:cNvSpPr>
          <p:nvPr/>
        </p:nvSpPr>
        <p:spPr bwMode="auto">
          <a:xfrm>
            <a:off x="5219700" y="1989138"/>
            <a:ext cx="3529013" cy="287337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358" name="Rectangle 14"/>
          <p:cNvSpPr>
            <a:spLocks noChangeArrowheads="1"/>
          </p:cNvSpPr>
          <p:nvPr/>
        </p:nvSpPr>
        <p:spPr bwMode="auto">
          <a:xfrm>
            <a:off x="5219700" y="2781300"/>
            <a:ext cx="3529013" cy="287338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359" name="Rectangle 15"/>
          <p:cNvSpPr>
            <a:spLocks noChangeArrowheads="1"/>
          </p:cNvSpPr>
          <p:nvPr/>
        </p:nvSpPr>
        <p:spPr bwMode="auto">
          <a:xfrm>
            <a:off x="5219700" y="3141663"/>
            <a:ext cx="3529013" cy="2159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360" name="Text Box 16"/>
          <p:cNvSpPr txBox="1">
            <a:spLocks noChangeArrowheads="1"/>
          </p:cNvSpPr>
          <p:nvPr/>
        </p:nvSpPr>
        <p:spPr bwMode="auto">
          <a:xfrm>
            <a:off x="231775" y="5100638"/>
            <a:ext cx="4749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Entropy decrease = 0.30 – 0.29 = 0.01</a:t>
            </a:r>
            <a:endParaRPr lang="en-US"/>
          </a:p>
        </p:txBody>
      </p:sp>
      <p:sp>
        <p:nvSpPr>
          <p:cNvPr id="313361" name="Rectangle 17"/>
          <p:cNvSpPr>
            <a:spLocks noChangeArrowheads="1"/>
          </p:cNvSpPr>
          <p:nvPr/>
        </p:nvSpPr>
        <p:spPr bwMode="auto">
          <a:xfrm>
            <a:off x="5651500" y="1412875"/>
            <a:ext cx="287338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03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graphicFrame>
        <p:nvGraphicFramePr>
          <p:cNvPr id="314371" name="Object 3"/>
          <p:cNvGraphicFramePr>
            <a:graphicFrameLocks noChangeAspect="1"/>
          </p:cNvGraphicFramePr>
          <p:nvPr/>
        </p:nvGraphicFramePr>
        <p:xfrm>
          <a:off x="18929" y="3933825"/>
          <a:ext cx="9048871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3" imgW="5194300" imgH="393700" progId="Equation.DSMT4">
                  <p:embed/>
                </p:oleObj>
              </mc:Choice>
              <mc:Fallback>
                <p:oleObj name="Equation" r:id="rId3" imgW="5194300" imgH="393700" progId="Equation.DSMT4">
                  <p:embed/>
                  <p:pic>
                    <p:nvPicPr>
                      <p:cNvPr id="3143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9" y="3933825"/>
                        <a:ext cx="9048871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1763713" y="1484313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Hungry?</a:t>
            </a:r>
            <a:endParaRPr lang="en-US"/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468313" y="2852738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5 T, 2 F</a:t>
            </a:r>
            <a:endParaRPr lang="en-US"/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2987675" y="2852738"/>
            <a:ext cx="14398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1 T, 4 F</a:t>
            </a:r>
            <a:endParaRPr lang="en-US"/>
          </a:p>
        </p:txBody>
      </p:sp>
      <p:cxnSp>
        <p:nvCxnSpPr>
          <p:cNvPr id="314375" name="AutoShape 7"/>
          <p:cNvCxnSpPr>
            <a:cxnSpLocks noChangeShapeType="1"/>
            <a:stCxn id="314372" idx="2"/>
            <a:endCxn id="314373" idx="0"/>
          </p:cNvCxnSpPr>
          <p:nvPr/>
        </p:nvCxnSpPr>
        <p:spPr bwMode="auto">
          <a:xfrm flipH="1">
            <a:off x="1189038" y="2217738"/>
            <a:ext cx="1295400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4376" name="AutoShape 8"/>
          <p:cNvCxnSpPr>
            <a:cxnSpLocks noChangeShapeType="1"/>
            <a:stCxn id="314372" idx="2"/>
            <a:endCxn id="314374" idx="0"/>
          </p:cNvCxnSpPr>
          <p:nvPr/>
        </p:nvCxnSpPr>
        <p:spPr bwMode="auto">
          <a:xfrm>
            <a:off x="2484438" y="2217738"/>
            <a:ext cx="1223962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4377" name="Text Box 9"/>
          <p:cNvSpPr txBox="1">
            <a:spLocks noChangeArrowheads="1"/>
          </p:cNvSpPr>
          <p:nvPr/>
        </p:nvSpPr>
        <p:spPr bwMode="auto">
          <a:xfrm>
            <a:off x="1331913" y="2276475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Yes</a:t>
            </a:r>
            <a:endParaRPr lang="en-US" sz="1400"/>
          </a:p>
        </p:txBody>
      </p:sp>
      <p:sp>
        <p:nvSpPr>
          <p:cNvPr id="314378" name="Text Box 10"/>
          <p:cNvSpPr txBox="1">
            <a:spLocks noChangeArrowheads="1"/>
          </p:cNvSpPr>
          <p:nvPr/>
        </p:nvSpPr>
        <p:spPr bwMode="auto">
          <a:xfrm>
            <a:off x="3132138" y="2276475"/>
            <a:ext cx="425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No</a:t>
            </a:r>
            <a:endParaRPr lang="en-US" sz="1400"/>
          </a:p>
        </p:txBody>
      </p:sp>
      <p:pic>
        <p:nvPicPr>
          <p:cNvPr id="314379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268413"/>
            <a:ext cx="4176712" cy="211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14380" name="Rectangle 12"/>
          <p:cNvSpPr>
            <a:spLocks noChangeArrowheads="1"/>
          </p:cNvSpPr>
          <p:nvPr/>
        </p:nvSpPr>
        <p:spPr bwMode="auto">
          <a:xfrm>
            <a:off x="5219700" y="1557338"/>
            <a:ext cx="3529013" cy="287337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381" name="Rectangle 13"/>
          <p:cNvSpPr>
            <a:spLocks noChangeArrowheads="1"/>
          </p:cNvSpPr>
          <p:nvPr/>
        </p:nvSpPr>
        <p:spPr bwMode="auto">
          <a:xfrm>
            <a:off x="5219700" y="2924175"/>
            <a:ext cx="3529013" cy="144463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382" name="Rectangle 14"/>
          <p:cNvSpPr>
            <a:spLocks noChangeArrowheads="1"/>
          </p:cNvSpPr>
          <p:nvPr/>
        </p:nvSpPr>
        <p:spPr bwMode="auto">
          <a:xfrm>
            <a:off x="5219700" y="3141663"/>
            <a:ext cx="3529013" cy="2159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383" name="Text Box 15"/>
          <p:cNvSpPr txBox="1">
            <a:spLocks noChangeArrowheads="1"/>
          </p:cNvSpPr>
          <p:nvPr/>
        </p:nvSpPr>
        <p:spPr bwMode="auto">
          <a:xfrm>
            <a:off x="231775" y="5100638"/>
            <a:ext cx="4749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Entropy decrease = 0.30 – 0.24 = 0.06</a:t>
            </a:r>
            <a:endParaRPr lang="en-US"/>
          </a:p>
        </p:txBody>
      </p:sp>
      <p:sp>
        <p:nvSpPr>
          <p:cNvPr id="314384" name="Rectangle 16"/>
          <p:cNvSpPr>
            <a:spLocks noChangeArrowheads="1"/>
          </p:cNvSpPr>
          <p:nvPr/>
        </p:nvSpPr>
        <p:spPr bwMode="auto">
          <a:xfrm>
            <a:off x="5940425" y="1412875"/>
            <a:ext cx="360363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385" name="Rectangle 17"/>
          <p:cNvSpPr>
            <a:spLocks noChangeArrowheads="1"/>
          </p:cNvSpPr>
          <p:nvPr/>
        </p:nvSpPr>
        <p:spPr bwMode="auto">
          <a:xfrm>
            <a:off x="5219700" y="1989138"/>
            <a:ext cx="3529013" cy="144462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386" name="Rectangle 18"/>
          <p:cNvSpPr>
            <a:spLocks noChangeArrowheads="1"/>
          </p:cNvSpPr>
          <p:nvPr/>
        </p:nvSpPr>
        <p:spPr bwMode="auto">
          <a:xfrm>
            <a:off x="5219700" y="2276475"/>
            <a:ext cx="3529013" cy="144463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387" name="Rectangle 19"/>
          <p:cNvSpPr>
            <a:spLocks noChangeArrowheads="1"/>
          </p:cNvSpPr>
          <p:nvPr/>
        </p:nvSpPr>
        <p:spPr bwMode="auto">
          <a:xfrm>
            <a:off x="5219700" y="2565400"/>
            <a:ext cx="3529013" cy="144463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52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graphicFrame>
        <p:nvGraphicFramePr>
          <p:cNvPr id="315395" name="Object 3"/>
          <p:cNvGraphicFramePr>
            <a:graphicFrameLocks noChangeAspect="1"/>
          </p:cNvGraphicFramePr>
          <p:nvPr/>
        </p:nvGraphicFramePr>
        <p:xfrm>
          <a:off x="0" y="3933825"/>
          <a:ext cx="909336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3" imgW="5219700" imgH="393700" progId="Equation.DSMT4">
                  <p:embed/>
                </p:oleObj>
              </mc:Choice>
              <mc:Fallback>
                <p:oleObj name="Equation" r:id="rId3" imgW="5219700" imgH="393700" progId="Equation.DSMT4">
                  <p:embed/>
                  <p:pic>
                    <p:nvPicPr>
                      <p:cNvPr id="3153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33825"/>
                        <a:ext cx="909336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1763713" y="1484313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Raining?</a:t>
            </a:r>
            <a:endParaRPr lang="en-US"/>
          </a:p>
        </p:txBody>
      </p:sp>
      <p:sp>
        <p:nvSpPr>
          <p:cNvPr id="315397" name="Rectangle 5"/>
          <p:cNvSpPr>
            <a:spLocks noChangeArrowheads="1"/>
          </p:cNvSpPr>
          <p:nvPr/>
        </p:nvSpPr>
        <p:spPr bwMode="auto">
          <a:xfrm>
            <a:off x="468313" y="2852738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2 T, 2 F</a:t>
            </a:r>
            <a:endParaRPr lang="en-US"/>
          </a:p>
        </p:txBody>
      </p:sp>
      <p:sp>
        <p:nvSpPr>
          <p:cNvPr id="315398" name="Rectangle 6"/>
          <p:cNvSpPr>
            <a:spLocks noChangeArrowheads="1"/>
          </p:cNvSpPr>
          <p:nvPr/>
        </p:nvSpPr>
        <p:spPr bwMode="auto">
          <a:xfrm>
            <a:off x="2987675" y="2852738"/>
            <a:ext cx="14398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4 T, 4 F</a:t>
            </a:r>
            <a:endParaRPr lang="en-US"/>
          </a:p>
        </p:txBody>
      </p:sp>
      <p:cxnSp>
        <p:nvCxnSpPr>
          <p:cNvPr id="315399" name="AutoShape 7"/>
          <p:cNvCxnSpPr>
            <a:cxnSpLocks noChangeShapeType="1"/>
            <a:stCxn id="315396" idx="2"/>
            <a:endCxn id="315397" idx="0"/>
          </p:cNvCxnSpPr>
          <p:nvPr/>
        </p:nvCxnSpPr>
        <p:spPr bwMode="auto">
          <a:xfrm flipH="1">
            <a:off x="1189038" y="2217738"/>
            <a:ext cx="1295400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5400" name="AutoShape 8"/>
          <p:cNvCxnSpPr>
            <a:cxnSpLocks noChangeShapeType="1"/>
            <a:stCxn id="315396" idx="2"/>
            <a:endCxn id="315398" idx="0"/>
          </p:cNvCxnSpPr>
          <p:nvPr/>
        </p:nvCxnSpPr>
        <p:spPr bwMode="auto">
          <a:xfrm>
            <a:off x="2484438" y="2217738"/>
            <a:ext cx="1223962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5401" name="Text Box 9"/>
          <p:cNvSpPr txBox="1">
            <a:spLocks noChangeArrowheads="1"/>
          </p:cNvSpPr>
          <p:nvPr/>
        </p:nvSpPr>
        <p:spPr bwMode="auto">
          <a:xfrm>
            <a:off x="1331913" y="2276475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Yes</a:t>
            </a:r>
            <a:endParaRPr lang="en-US" sz="1400"/>
          </a:p>
        </p:txBody>
      </p:sp>
      <p:sp>
        <p:nvSpPr>
          <p:cNvPr id="315402" name="Text Box 10"/>
          <p:cNvSpPr txBox="1">
            <a:spLocks noChangeArrowheads="1"/>
          </p:cNvSpPr>
          <p:nvPr/>
        </p:nvSpPr>
        <p:spPr bwMode="auto">
          <a:xfrm>
            <a:off x="3132138" y="2276475"/>
            <a:ext cx="425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No</a:t>
            </a:r>
            <a:endParaRPr lang="en-US" sz="1400"/>
          </a:p>
        </p:txBody>
      </p:sp>
      <p:pic>
        <p:nvPicPr>
          <p:cNvPr id="315403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268413"/>
            <a:ext cx="4176712" cy="211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15404" name="Rectangle 12"/>
          <p:cNvSpPr>
            <a:spLocks noChangeArrowheads="1"/>
          </p:cNvSpPr>
          <p:nvPr/>
        </p:nvSpPr>
        <p:spPr bwMode="auto">
          <a:xfrm>
            <a:off x="5219700" y="2276475"/>
            <a:ext cx="3529013" cy="6477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407" name="Text Box 15"/>
          <p:cNvSpPr txBox="1">
            <a:spLocks noChangeArrowheads="1"/>
          </p:cNvSpPr>
          <p:nvPr/>
        </p:nvSpPr>
        <p:spPr bwMode="auto">
          <a:xfrm>
            <a:off x="231775" y="5100638"/>
            <a:ext cx="437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Entropy decrease = 0.30 – 0.30 = 0</a:t>
            </a:r>
            <a:endParaRPr lang="en-US"/>
          </a:p>
        </p:txBody>
      </p:sp>
      <p:sp>
        <p:nvSpPr>
          <p:cNvPr id="315408" name="Rectangle 16"/>
          <p:cNvSpPr>
            <a:spLocks noChangeArrowheads="1"/>
          </p:cNvSpPr>
          <p:nvPr/>
        </p:nvSpPr>
        <p:spPr bwMode="auto">
          <a:xfrm>
            <a:off x="6948488" y="1412875"/>
            <a:ext cx="360362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83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graphicFrame>
        <p:nvGraphicFramePr>
          <p:cNvPr id="316419" name="Object 3"/>
          <p:cNvGraphicFramePr>
            <a:graphicFrameLocks noChangeAspect="1"/>
          </p:cNvGraphicFramePr>
          <p:nvPr/>
        </p:nvGraphicFramePr>
        <p:xfrm>
          <a:off x="18929" y="3933825"/>
          <a:ext cx="9048871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3" imgW="5194300" imgH="393700" progId="Equation.DSMT4">
                  <p:embed/>
                </p:oleObj>
              </mc:Choice>
              <mc:Fallback>
                <p:oleObj name="Equation" r:id="rId3" imgW="5194300" imgH="393700" progId="Equation.DSMT4">
                  <p:embed/>
                  <p:pic>
                    <p:nvPicPr>
                      <p:cNvPr id="3164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9" y="3933825"/>
                        <a:ext cx="9048871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1692275" y="1484313"/>
            <a:ext cx="1584325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Reservation?</a:t>
            </a:r>
            <a:endParaRPr lang="en-US"/>
          </a:p>
        </p:txBody>
      </p:sp>
      <p:sp>
        <p:nvSpPr>
          <p:cNvPr id="316421" name="Rectangle 5"/>
          <p:cNvSpPr>
            <a:spLocks noChangeArrowheads="1"/>
          </p:cNvSpPr>
          <p:nvPr/>
        </p:nvSpPr>
        <p:spPr bwMode="auto">
          <a:xfrm>
            <a:off x="468313" y="2852738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3 T, 2 F</a:t>
            </a:r>
            <a:endParaRPr lang="en-US"/>
          </a:p>
        </p:txBody>
      </p:sp>
      <p:sp>
        <p:nvSpPr>
          <p:cNvPr id="316422" name="Rectangle 6"/>
          <p:cNvSpPr>
            <a:spLocks noChangeArrowheads="1"/>
          </p:cNvSpPr>
          <p:nvPr/>
        </p:nvSpPr>
        <p:spPr bwMode="auto">
          <a:xfrm>
            <a:off x="2987675" y="2852738"/>
            <a:ext cx="14398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3 T, 4 F</a:t>
            </a:r>
            <a:endParaRPr lang="en-US"/>
          </a:p>
        </p:txBody>
      </p:sp>
      <p:cxnSp>
        <p:nvCxnSpPr>
          <p:cNvPr id="316423" name="AutoShape 7"/>
          <p:cNvCxnSpPr>
            <a:cxnSpLocks noChangeShapeType="1"/>
            <a:stCxn id="316420" idx="2"/>
            <a:endCxn id="316421" idx="0"/>
          </p:cNvCxnSpPr>
          <p:nvPr/>
        </p:nvCxnSpPr>
        <p:spPr bwMode="auto">
          <a:xfrm flipH="1">
            <a:off x="1189038" y="2217738"/>
            <a:ext cx="1295400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6424" name="AutoShape 8"/>
          <p:cNvCxnSpPr>
            <a:cxnSpLocks noChangeShapeType="1"/>
            <a:stCxn id="316420" idx="2"/>
            <a:endCxn id="316422" idx="0"/>
          </p:cNvCxnSpPr>
          <p:nvPr/>
        </p:nvCxnSpPr>
        <p:spPr bwMode="auto">
          <a:xfrm>
            <a:off x="2484438" y="2217738"/>
            <a:ext cx="1223962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6425" name="Text Box 9"/>
          <p:cNvSpPr txBox="1">
            <a:spLocks noChangeArrowheads="1"/>
          </p:cNvSpPr>
          <p:nvPr/>
        </p:nvSpPr>
        <p:spPr bwMode="auto">
          <a:xfrm>
            <a:off x="1331913" y="2276475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Yes</a:t>
            </a:r>
            <a:endParaRPr lang="en-US" sz="1400"/>
          </a:p>
        </p:txBody>
      </p:sp>
      <p:sp>
        <p:nvSpPr>
          <p:cNvPr id="316426" name="Text Box 10"/>
          <p:cNvSpPr txBox="1">
            <a:spLocks noChangeArrowheads="1"/>
          </p:cNvSpPr>
          <p:nvPr/>
        </p:nvSpPr>
        <p:spPr bwMode="auto">
          <a:xfrm>
            <a:off x="3132138" y="2276475"/>
            <a:ext cx="425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No</a:t>
            </a:r>
            <a:endParaRPr lang="en-US" sz="1400"/>
          </a:p>
        </p:txBody>
      </p:sp>
      <p:pic>
        <p:nvPicPr>
          <p:cNvPr id="316427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268413"/>
            <a:ext cx="4176712" cy="211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16428" name="Rectangle 12"/>
          <p:cNvSpPr>
            <a:spLocks noChangeArrowheads="1"/>
          </p:cNvSpPr>
          <p:nvPr/>
        </p:nvSpPr>
        <p:spPr bwMode="auto">
          <a:xfrm>
            <a:off x="5219700" y="2133600"/>
            <a:ext cx="3529013" cy="358775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429" name="Text Box 13"/>
          <p:cNvSpPr txBox="1">
            <a:spLocks noChangeArrowheads="1"/>
          </p:cNvSpPr>
          <p:nvPr/>
        </p:nvSpPr>
        <p:spPr bwMode="auto">
          <a:xfrm>
            <a:off x="231775" y="5100638"/>
            <a:ext cx="4749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Entropy decrease = 0.30 – 0.29 = 0.01</a:t>
            </a:r>
            <a:endParaRPr lang="en-US"/>
          </a:p>
        </p:txBody>
      </p:sp>
      <p:sp>
        <p:nvSpPr>
          <p:cNvPr id="316430" name="Rectangle 14"/>
          <p:cNvSpPr>
            <a:spLocks noChangeArrowheads="1"/>
          </p:cNvSpPr>
          <p:nvPr/>
        </p:nvSpPr>
        <p:spPr bwMode="auto">
          <a:xfrm>
            <a:off x="7308850" y="1412875"/>
            <a:ext cx="287338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431" name="Rectangle 15"/>
          <p:cNvSpPr>
            <a:spLocks noChangeArrowheads="1"/>
          </p:cNvSpPr>
          <p:nvPr/>
        </p:nvSpPr>
        <p:spPr bwMode="auto">
          <a:xfrm>
            <a:off x="5219700" y="1557338"/>
            <a:ext cx="3529013" cy="142875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432" name="Rectangle 16"/>
          <p:cNvSpPr>
            <a:spLocks noChangeArrowheads="1"/>
          </p:cNvSpPr>
          <p:nvPr/>
        </p:nvSpPr>
        <p:spPr bwMode="auto">
          <a:xfrm>
            <a:off x="5219700" y="2565400"/>
            <a:ext cx="3529013" cy="2159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433" name="Rectangle 17"/>
          <p:cNvSpPr>
            <a:spLocks noChangeArrowheads="1"/>
          </p:cNvSpPr>
          <p:nvPr/>
        </p:nvSpPr>
        <p:spPr bwMode="auto">
          <a:xfrm>
            <a:off x="5219700" y="2924175"/>
            <a:ext cx="3529013" cy="142875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6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tx2"/>
                </a:solidFill>
                <a:latin typeface="Helvetica"/>
                <a:cs typeface="Helvetica"/>
              </a:rPr>
              <a:t>Two types of learning in AI</a:t>
            </a:r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000" i="1" dirty="0">
                <a:solidFill>
                  <a:srgbClr val="FF0000"/>
                </a:solidFill>
                <a:latin typeface="Helvetica"/>
                <a:cs typeface="Helvetica"/>
              </a:rPr>
              <a:t>Deductive</a:t>
            </a:r>
            <a:r>
              <a:rPr lang="en-US" sz="2000" dirty="0">
                <a:solidFill>
                  <a:srgbClr val="FF0000"/>
                </a:solidFill>
                <a:latin typeface="Helvetica"/>
                <a:cs typeface="Helvetica"/>
              </a:rPr>
              <a:t>:</a:t>
            </a:r>
            <a:r>
              <a:rPr lang="en-US" sz="2000" dirty="0">
                <a:latin typeface="Helvetica"/>
                <a:cs typeface="Helvetica"/>
              </a:rPr>
              <a:t> Deduce rules/facts from already known rules/facts. (We have already dealt with this)</a:t>
            </a:r>
            <a:endParaRPr lang="en-US" sz="2800" dirty="0">
              <a:latin typeface="Helvetica"/>
              <a:cs typeface="Helvetica"/>
            </a:endParaRPr>
          </a:p>
          <a:p>
            <a:pPr marL="342900" indent="-342900">
              <a:spcBef>
                <a:spcPct val="20000"/>
              </a:spcBef>
            </a:pPr>
            <a:endParaRPr lang="en-US" sz="2800" dirty="0">
              <a:latin typeface="Helvetica"/>
              <a:cs typeface="Helvetica"/>
            </a:endParaRPr>
          </a:p>
          <a:p>
            <a:pPr marL="342900" indent="-342900">
              <a:spcBef>
                <a:spcPct val="20000"/>
              </a:spcBef>
            </a:pPr>
            <a:endParaRPr lang="en-US" sz="2800" dirty="0">
              <a:latin typeface="Helvetica"/>
              <a:cs typeface="Helvetica"/>
            </a:endParaRPr>
          </a:p>
          <a:p>
            <a:pPr marL="342900" indent="-342900">
              <a:spcBef>
                <a:spcPct val="20000"/>
              </a:spcBef>
            </a:pPr>
            <a:endParaRPr lang="en-US" sz="2000" i="1" dirty="0">
              <a:latin typeface="Helvetica"/>
              <a:cs typeface="Helvetica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i="1" dirty="0">
                <a:solidFill>
                  <a:srgbClr val="FF0000"/>
                </a:solidFill>
                <a:latin typeface="Helvetica"/>
                <a:cs typeface="Helvetica"/>
              </a:rPr>
              <a:t>Inductive</a:t>
            </a:r>
            <a:r>
              <a:rPr lang="en-US" sz="2000" dirty="0">
                <a:solidFill>
                  <a:srgbClr val="FF0000"/>
                </a:solidFill>
                <a:latin typeface="Helvetica"/>
                <a:cs typeface="Helvetica"/>
              </a:rPr>
              <a:t>:</a:t>
            </a:r>
            <a:r>
              <a:rPr lang="en-US" sz="2000" dirty="0">
                <a:latin typeface="Helvetica"/>
                <a:cs typeface="Helvetica"/>
              </a:rPr>
              <a:t> Learn </a:t>
            </a:r>
            <a:r>
              <a:rPr lang="en-US" sz="2000" u="sng" dirty="0">
                <a:latin typeface="Helvetica"/>
                <a:cs typeface="Helvetica"/>
              </a:rPr>
              <a:t>new</a:t>
            </a:r>
            <a:r>
              <a:rPr lang="en-US" sz="2000" dirty="0">
                <a:latin typeface="Helvetica"/>
                <a:cs typeface="Helvetica"/>
              </a:rPr>
              <a:t> rules/facts from a data set </a:t>
            </a:r>
            <a:r>
              <a:rPr lang="en-US" sz="2400" dirty="0">
                <a:latin typeface="Helvetica"/>
                <a:cs typeface="Helvetica"/>
              </a:rPr>
              <a:t>D</a:t>
            </a:r>
            <a:r>
              <a:rPr lang="en-US" sz="2000" dirty="0">
                <a:latin typeface="Helvetica"/>
                <a:cs typeface="Helvetica"/>
              </a:rPr>
              <a:t>.</a:t>
            </a:r>
          </a:p>
        </p:txBody>
      </p:sp>
      <p:graphicFrame>
        <p:nvGraphicFramePr>
          <p:cNvPr id="277510" name="Object 6"/>
          <p:cNvGraphicFramePr>
            <a:graphicFrameLocks noChangeAspect="1"/>
          </p:cNvGraphicFramePr>
          <p:nvPr/>
        </p:nvGraphicFramePr>
        <p:xfrm>
          <a:off x="2001838" y="2935288"/>
          <a:ext cx="49133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1651000" imgH="241300" progId="Equation.DSMT4">
                  <p:embed/>
                </p:oleObj>
              </mc:Choice>
              <mc:Fallback>
                <p:oleObj name="Equation" r:id="rId3" imgW="1651000" imgH="241300" progId="Equation.DSMT4">
                  <p:embed/>
                  <p:pic>
                    <p:nvPicPr>
                      <p:cNvPr id="277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2935288"/>
                        <a:ext cx="4913312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1" name="Object 7"/>
          <p:cNvGraphicFramePr>
            <a:graphicFrameLocks noChangeAspect="1"/>
          </p:cNvGraphicFramePr>
          <p:nvPr/>
        </p:nvGraphicFramePr>
        <p:xfrm>
          <a:off x="933450" y="4694238"/>
          <a:ext cx="63246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5" imgW="2070100" imgH="241300" progId="Equation.DSMT4">
                  <p:embed/>
                </p:oleObj>
              </mc:Choice>
              <mc:Fallback>
                <p:oleObj name="Equation" r:id="rId5" imgW="2070100" imgH="241300" progId="Equation.DSMT4">
                  <p:embed/>
                  <p:pic>
                    <p:nvPicPr>
                      <p:cNvPr id="277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4694238"/>
                        <a:ext cx="6324600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762000" y="5715000"/>
            <a:ext cx="7553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/>
              <a:t>We will be dealing with the latter, </a:t>
            </a:r>
            <a:r>
              <a:rPr lang="en-US" sz="2000" i="1" dirty="0"/>
              <a:t>inductive</a:t>
            </a:r>
            <a:r>
              <a:rPr lang="en-US" sz="2000" dirty="0"/>
              <a:t> learning, now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3124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graphicFrame>
        <p:nvGraphicFramePr>
          <p:cNvPr id="317443" name="Object 3"/>
          <p:cNvGraphicFramePr>
            <a:graphicFrameLocks noChangeAspect="1"/>
          </p:cNvGraphicFramePr>
          <p:nvPr/>
        </p:nvGraphicFramePr>
        <p:xfrm>
          <a:off x="211138" y="4087813"/>
          <a:ext cx="8628062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3" imgW="4787900" imgH="800100" progId="Equation.DSMT4">
                  <p:embed/>
                </p:oleObj>
              </mc:Choice>
              <mc:Fallback>
                <p:oleObj name="Equation" r:id="rId3" imgW="4787900" imgH="800100" progId="Equation.DSMT4">
                  <p:embed/>
                  <p:pic>
                    <p:nvPicPr>
                      <p:cNvPr id="3174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4087813"/>
                        <a:ext cx="8628062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1763713" y="1484313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Patrons?</a:t>
            </a:r>
            <a:endParaRPr lang="en-US"/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179388" y="2708275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2 F</a:t>
            </a:r>
            <a:endParaRPr lang="en-US"/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1547813" y="3141663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4 T</a:t>
            </a:r>
            <a:endParaRPr lang="en-US"/>
          </a:p>
        </p:txBody>
      </p:sp>
      <p:cxnSp>
        <p:nvCxnSpPr>
          <p:cNvPr id="317447" name="AutoShape 7"/>
          <p:cNvCxnSpPr>
            <a:cxnSpLocks noChangeShapeType="1"/>
            <a:stCxn id="317444" idx="2"/>
            <a:endCxn id="317445" idx="0"/>
          </p:cNvCxnSpPr>
          <p:nvPr/>
        </p:nvCxnSpPr>
        <p:spPr bwMode="auto">
          <a:xfrm flipH="1">
            <a:off x="792163" y="2217738"/>
            <a:ext cx="1692275" cy="477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7448" name="AutoShape 8"/>
          <p:cNvCxnSpPr>
            <a:cxnSpLocks noChangeShapeType="1"/>
            <a:stCxn id="317444" idx="2"/>
            <a:endCxn id="317446" idx="0"/>
          </p:cNvCxnSpPr>
          <p:nvPr/>
        </p:nvCxnSpPr>
        <p:spPr bwMode="auto">
          <a:xfrm flipH="1">
            <a:off x="2160588" y="2217738"/>
            <a:ext cx="323850" cy="911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7449" name="Text Box 9"/>
          <p:cNvSpPr txBox="1">
            <a:spLocks noChangeArrowheads="1"/>
          </p:cNvSpPr>
          <p:nvPr/>
        </p:nvSpPr>
        <p:spPr bwMode="auto">
          <a:xfrm>
            <a:off x="900113" y="2205038"/>
            <a:ext cx="644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None</a:t>
            </a:r>
            <a:endParaRPr lang="en-US" sz="1400"/>
          </a:p>
        </p:txBody>
      </p:sp>
      <p:sp>
        <p:nvSpPr>
          <p:cNvPr id="317450" name="Text Box 10"/>
          <p:cNvSpPr txBox="1">
            <a:spLocks noChangeArrowheads="1"/>
          </p:cNvSpPr>
          <p:nvPr/>
        </p:nvSpPr>
        <p:spPr bwMode="auto">
          <a:xfrm>
            <a:off x="3132138" y="2276475"/>
            <a:ext cx="4968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Full</a:t>
            </a:r>
            <a:endParaRPr lang="en-US" sz="1400"/>
          </a:p>
        </p:txBody>
      </p:sp>
      <p:pic>
        <p:nvPicPr>
          <p:cNvPr id="317451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268413"/>
            <a:ext cx="4176712" cy="211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17452" name="Rectangle 12"/>
          <p:cNvSpPr>
            <a:spLocks noChangeArrowheads="1"/>
          </p:cNvSpPr>
          <p:nvPr/>
        </p:nvSpPr>
        <p:spPr bwMode="auto">
          <a:xfrm>
            <a:off x="5219700" y="1700213"/>
            <a:ext cx="3529013" cy="144462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53" name="Rectangle 13"/>
          <p:cNvSpPr>
            <a:spLocks noChangeArrowheads="1"/>
          </p:cNvSpPr>
          <p:nvPr/>
        </p:nvSpPr>
        <p:spPr bwMode="auto">
          <a:xfrm>
            <a:off x="5219700" y="2781300"/>
            <a:ext cx="3529013" cy="287338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54" name="Rectangle 14"/>
          <p:cNvSpPr>
            <a:spLocks noChangeArrowheads="1"/>
          </p:cNvSpPr>
          <p:nvPr/>
        </p:nvSpPr>
        <p:spPr bwMode="auto">
          <a:xfrm>
            <a:off x="5219700" y="3141663"/>
            <a:ext cx="3529013" cy="2159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55" name="Text Box 15"/>
          <p:cNvSpPr txBox="1">
            <a:spLocks noChangeArrowheads="1"/>
          </p:cNvSpPr>
          <p:nvPr/>
        </p:nvSpPr>
        <p:spPr bwMode="auto">
          <a:xfrm>
            <a:off x="323850" y="5876925"/>
            <a:ext cx="474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Entropy decrease = 0.30 – 0.14 = 0.16</a:t>
            </a:r>
            <a:endParaRPr lang="en-US"/>
          </a:p>
        </p:txBody>
      </p:sp>
      <p:sp>
        <p:nvSpPr>
          <p:cNvPr id="317456" name="Rectangle 16"/>
          <p:cNvSpPr>
            <a:spLocks noChangeArrowheads="1"/>
          </p:cNvSpPr>
          <p:nvPr/>
        </p:nvSpPr>
        <p:spPr bwMode="auto">
          <a:xfrm>
            <a:off x="6227763" y="1412875"/>
            <a:ext cx="360362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57" name="Rectangle 17"/>
          <p:cNvSpPr>
            <a:spLocks noChangeArrowheads="1"/>
          </p:cNvSpPr>
          <p:nvPr/>
        </p:nvSpPr>
        <p:spPr bwMode="auto">
          <a:xfrm>
            <a:off x="5219700" y="1989138"/>
            <a:ext cx="3529013" cy="287337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59" name="Rectangle 19"/>
          <p:cNvSpPr>
            <a:spLocks noChangeArrowheads="1"/>
          </p:cNvSpPr>
          <p:nvPr/>
        </p:nvSpPr>
        <p:spPr bwMode="auto">
          <a:xfrm>
            <a:off x="5219700" y="2565400"/>
            <a:ext cx="3529013" cy="215900"/>
          </a:xfrm>
          <a:prstGeom prst="rect">
            <a:avLst/>
          </a:prstGeom>
          <a:solidFill>
            <a:srgbClr val="0000FF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60" name="Rectangle 20"/>
          <p:cNvSpPr>
            <a:spLocks noChangeArrowheads="1"/>
          </p:cNvSpPr>
          <p:nvPr/>
        </p:nvSpPr>
        <p:spPr bwMode="auto">
          <a:xfrm>
            <a:off x="2916238" y="2708275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2 T, 4 F</a:t>
            </a:r>
            <a:endParaRPr lang="en-US"/>
          </a:p>
        </p:txBody>
      </p:sp>
      <p:cxnSp>
        <p:nvCxnSpPr>
          <p:cNvPr id="317461" name="AutoShape 21"/>
          <p:cNvCxnSpPr>
            <a:cxnSpLocks noChangeShapeType="1"/>
            <a:stCxn id="317444" idx="2"/>
            <a:endCxn id="317460" idx="0"/>
          </p:cNvCxnSpPr>
          <p:nvPr/>
        </p:nvCxnSpPr>
        <p:spPr bwMode="auto">
          <a:xfrm>
            <a:off x="2484438" y="2217738"/>
            <a:ext cx="1044575" cy="477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7462" name="Text Box 22"/>
          <p:cNvSpPr txBox="1">
            <a:spLocks noChangeArrowheads="1"/>
          </p:cNvSpPr>
          <p:nvPr/>
        </p:nvSpPr>
        <p:spPr bwMode="auto">
          <a:xfrm>
            <a:off x="1619250" y="2636838"/>
            <a:ext cx="693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Some</a:t>
            </a:r>
            <a:endParaRPr lang="en-US" sz="1400"/>
          </a:p>
        </p:txBody>
      </p:sp>
      <p:sp>
        <p:nvSpPr>
          <p:cNvPr id="317463" name="Rectangle 23"/>
          <p:cNvSpPr>
            <a:spLocks noChangeArrowheads="1"/>
          </p:cNvSpPr>
          <p:nvPr/>
        </p:nvSpPr>
        <p:spPr bwMode="auto">
          <a:xfrm>
            <a:off x="5219700" y="1557338"/>
            <a:ext cx="3529013" cy="144462"/>
          </a:xfrm>
          <a:prstGeom prst="rect">
            <a:avLst/>
          </a:prstGeom>
          <a:solidFill>
            <a:srgbClr val="0000FF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64" name="Rectangle 24"/>
          <p:cNvSpPr>
            <a:spLocks noChangeArrowheads="1"/>
          </p:cNvSpPr>
          <p:nvPr/>
        </p:nvSpPr>
        <p:spPr bwMode="auto">
          <a:xfrm>
            <a:off x="5219700" y="1844675"/>
            <a:ext cx="3529013" cy="144463"/>
          </a:xfrm>
          <a:prstGeom prst="rect">
            <a:avLst/>
          </a:prstGeom>
          <a:solidFill>
            <a:srgbClr val="0000FF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65" name="Rectangle 25"/>
          <p:cNvSpPr>
            <a:spLocks noChangeArrowheads="1"/>
          </p:cNvSpPr>
          <p:nvPr/>
        </p:nvSpPr>
        <p:spPr bwMode="auto">
          <a:xfrm>
            <a:off x="5219700" y="2276475"/>
            <a:ext cx="3529013" cy="215900"/>
          </a:xfrm>
          <a:prstGeom prst="rect">
            <a:avLst/>
          </a:prstGeom>
          <a:solidFill>
            <a:srgbClr val="0000FF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034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graphicFrame>
        <p:nvGraphicFramePr>
          <p:cNvPr id="318467" name="Object 3"/>
          <p:cNvGraphicFramePr>
            <a:graphicFrameLocks noChangeAspect="1"/>
          </p:cNvGraphicFramePr>
          <p:nvPr/>
        </p:nvGraphicFramePr>
        <p:xfrm>
          <a:off x="280988" y="4087813"/>
          <a:ext cx="8558212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3" imgW="4749800" imgH="800100" progId="Equation.DSMT4">
                  <p:embed/>
                </p:oleObj>
              </mc:Choice>
              <mc:Fallback>
                <p:oleObj name="Equation" r:id="rId3" imgW="4749800" imgH="800100" progId="Equation.DSMT4">
                  <p:embed/>
                  <p:pic>
                    <p:nvPicPr>
                      <p:cNvPr id="3184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4087813"/>
                        <a:ext cx="8558212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1763713" y="1484313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Price</a:t>
            </a:r>
            <a:endParaRPr lang="en-US"/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179388" y="2708275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3 T, 3 F</a:t>
            </a:r>
            <a:endParaRPr lang="en-US"/>
          </a:p>
        </p:txBody>
      </p:sp>
      <p:sp>
        <p:nvSpPr>
          <p:cNvPr id="318470" name="Rectangle 6"/>
          <p:cNvSpPr>
            <a:spLocks noChangeArrowheads="1"/>
          </p:cNvSpPr>
          <p:nvPr/>
        </p:nvSpPr>
        <p:spPr bwMode="auto">
          <a:xfrm>
            <a:off x="1547813" y="3141663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2 T</a:t>
            </a:r>
            <a:endParaRPr lang="en-US"/>
          </a:p>
        </p:txBody>
      </p:sp>
      <p:cxnSp>
        <p:nvCxnSpPr>
          <p:cNvPr id="318471" name="AutoShape 7"/>
          <p:cNvCxnSpPr>
            <a:cxnSpLocks noChangeShapeType="1"/>
            <a:stCxn id="318468" idx="2"/>
            <a:endCxn id="318469" idx="0"/>
          </p:cNvCxnSpPr>
          <p:nvPr/>
        </p:nvCxnSpPr>
        <p:spPr bwMode="auto">
          <a:xfrm flipH="1">
            <a:off x="792163" y="2217738"/>
            <a:ext cx="1692275" cy="477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8472" name="AutoShape 8"/>
          <p:cNvCxnSpPr>
            <a:cxnSpLocks noChangeShapeType="1"/>
            <a:stCxn id="318468" idx="2"/>
            <a:endCxn id="318470" idx="0"/>
          </p:cNvCxnSpPr>
          <p:nvPr/>
        </p:nvCxnSpPr>
        <p:spPr bwMode="auto">
          <a:xfrm flipH="1">
            <a:off x="2160588" y="2217738"/>
            <a:ext cx="323850" cy="911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8473" name="Text Box 9"/>
          <p:cNvSpPr txBox="1">
            <a:spLocks noChangeArrowheads="1"/>
          </p:cNvSpPr>
          <p:nvPr/>
        </p:nvSpPr>
        <p:spPr bwMode="auto">
          <a:xfrm>
            <a:off x="1116013" y="2205038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$</a:t>
            </a:r>
            <a:endParaRPr lang="en-US" sz="1400"/>
          </a:p>
        </p:txBody>
      </p:sp>
      <p:sp>
        <p:nvSpPr>
          <p:cNvPr id="318474" name="Text Box 10"/>
          <p:cNvSpPr txBox="1">
            <a:spLocks noChangeArrowheads="1"/>
          </p:cNvSpPr>
          <p:nvPr/>
        </p:nvSpPr>
        <p:spPr bwMode="auto">
          <a:xfrm>
            <a:off x="3132138" y="2276475"/>
            <a:ext cx="522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$$$</a:t>
            </a:r>
            <a:endParaRPr lang="en-US" sz="1400"/>
          </a:p>
        </p:txBody>
      </p:sp>
      <p:pic>
        <p:nvPicPr>
          <p:cNvPr id="31847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268413"/>
            <a:ext cx="4176712" cy="211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18476" name="Rectangle 12"/>
          <p:cNvSpPr>
            <a:spLocks noChangeArrowheads="1"/>
          </p:cNvSpPr>
          <p:nvPr/>
        </p:nvSpPr>
        <p:spPr bwMode="auto">
          <a:xfrm>
            <a:off x="5219700" y="1557338"/>
            <a:ext cx="3529013" cy="144462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477" name="Rectangle 13"/>
          <p:cNvSpPr>
            <a:spLocks noChangeArrowheads="1"/>
          </p:cNvSpPr>
          <p:nvPr/>
        </p:nvSpPr>
        <p:spPr bwMode="auto">
          <a:xfrm>
            <a:off x="5219700" y="2924175"/>
            <a:ext cx="3529013" cy="144463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479" name="Text Box 15"/>
          <p:cNvSpPr txBox="1">
            <a:spLocks noChangeArrowheads="1"/>
          </p:cNvSpPr>
          <p:nvPr/>
        </p:nvSpPr>
        <p:spPr bwMode="auto">
          <a:xfrm>
            <a:off x="323850" y="5876925"/>
            <a:ext cx="474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Entropy decrease = 0.30 – 0.23 = 0.07</a:t>
            </a:r>
            <a:endParaRPr lang="en-US"/>
          </a:p>
        </p:txBody>
      </p:sp>
      <p:sp>
        <p:nvSpPr>
          <p:cNvPr id="318480" name="Rectangle 16"/>
          <p:cNvSpPr>
            <a:spLocks noChangeArrowheads="1"/>
          </p:cNvSpPr>
          <p:nvPr/>
        </p:nvSpPr>
        <p:spPr bwMode="auto">
          <a:xfrm>
            <a:off x="6588125" y="1412875"/>
            <a:ext cx="360363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481" name="Rectangle 17"/>
          <p:cNvSpPr>
            <a:spLocks noChangeArrowheads="1"/>
          </p:cNvSpPr>
          <p:nvPr/>
        </p:nvSpPr>
        <p:spPr bwMode="auto">
          <a:xfrm>
            <a:off x="5219700" y="2133600"/>
            <a:ext cx="3529013" cy="142875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482" name="Rectangle 18"/>
          <p:cNvSpPr>
            <a:spLocks noChangeArrowheads="1"/>
          </p:cNvSpPr>
          <p:nvPr/>
        </p:nvSpPr>
        <p:spPr bwMode="auto">
          <a:xfrm>
            <a:off x="5219700" y="2565400"/>
            <a:ext cx="3529013" cy="215900"/>
          </a:xfrm>
          <a:prstGeom prst="rect">
            <a:avLst/>
          </a:prstGeom>
          <a:solidFill>
            <a:srgbClr val="0000FF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483" name="Rectangle 19"/>
          <p:cNvSpPr>
            <a:spLocks noChangeArrowheads="1"/>
          </p:cNvSpPr>
          <p:nvPr/>
        </p:nvSpPr>
        <p:spPr bwMode="auto">
          <a:xfrm>
            <a:off x="2916238" y="2708275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1 T, 3 F</a:t>
            </a:r>
            <a:endParaRPr lang="en-US"/>
          </a:p>
        </p:txBody>
      </p:sp>
      <p:cxnSp>
        <p:nvCxnSpPr>
          <p:cNvPr id="318484" name="AutoShape 20"/>
          <p:cNvCxnSpPr>
            <a:cxnSpLocks noChangeShapeType="1"/>
            <a:stCxn id="318468" idx="2"/>
            <a:endCxn id="318483" idx="0"/>
          </p:cNvCxnSpPr>
          <p:nvPr/>
        </p:nvCxnSpPr>
        <p:spPr bwMode="auto">
          <a:xfrm>
            <a:off x="2484438" y="2217738"/>
            <a:ext cx="1044575" cy="477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8485" name="Text Box 21"/>
          <p:cNvSpPr txBox="1">
            <a:spLocks noChangeArrowheads="1"/>
          </p:cNvSpPr>
          <p:nvPr/>
        </p:nvSpPr>
        <p:spPr bwMode="auto">
          <a:xfrm>
            <a:off x="1835150" y="263683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$$</a:t>
            </a:r>
            <a:endParaRPr lang="en-US" sz="1400"/>
          </a:p>
        </p:txBody>
      </p:sp>
      <p:sp>
        <p:nvSpPr>
          <p:cNvPr id="318488" name="Rectangle 24"/>
          <p:cNvSpPr>
            <a:spLocks noChangeArrowheads="1"/>
          </p:cNvSpPr>
          <p:nvPr/>
        </p:nvSpPr>
        <p:spPr bwMode="auto">
          <a:xfrm>
            <a:off x="5219700" y="2276475"/>
            <a:ext cx="3529013" cy="215900"/>
          </a:xfrm>
          <a:prstGeom prst="rect">
            <a:avLst/>
          </a:prstGeom>
          <a:solidFill>
            <a:srgbClr val="0000FF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256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graphicFrame>
        <p:nvGraphicFramePr>
          <p:cNvPr id="319491" name="Object 3"/>
          <p:cNvGraphicFramePr>
            <a:graphicFrameLocks noChangeAspect="1"/>
          </p:cNvGraphicFramePr>
          <p:nvPr/>
        </p:nvGraphicFramePr>
        <p:xfrm>
          <a:off x="355600" y="4303713"/>
          <a:ext cx="85598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3" imgW="4749800" imgH="800100" progId="Equation.DSMT4">
                  <p:embed/>
                </p:oleObj>
              </mc:Choice>
              <mc:Fallback>
                <p:oleObj name="Equation" r:id="rId3" imgW="4749800" imgH="800100" progId="Equation.DSMT4">
                  <p:embed/>
                  <p:pic>
                    <p:nvPicPr>
                      <p:cNvPr id="3194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4303713"/>
                        <a:ext cx="8559800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1763713" y="1484313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Type</a:t>
            </a:r>
            <a:endParaRPr lang="en-US"/>
          </a:p>
        </p:txBody>
      </p:sp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179388" y="2565400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1 T, 1 F</a:t>
            </a:r>
            <a:endParaRPr lang="en-US"/>
          </a:p>
        </p:txBody>
      </p:sp>
      <p:sp>
        <p:nvSpPr>
          <p:cNvPr id="319494" name="Rectangle 6"/>
          <p:cNvSpPr>
            <a:spLocks noChangeArrowheads="1"/>
          </p:cNvSpPr>
          <p:nvPr/>
        </p:nvSpPr>
        <p:spPr bwMode="auto">
          <a:xfrm>
            <a:off x="1187450" y="3429000"/>
            <a:ext cx="12239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1 T, 1 F</a:t>
            </a:r>
            <a:endParaRPr lang="en-US"/>
          </a:p>
        </p:txBody>
      </p:sp>
      <p:cxnSp>
        <p:nvCxnSpPr>
          <p:cNvPr id="319495" name="AutoShape 7"/>
          <p:cNvCxnSpPr>
            <a:cxnSpLocks noChangeShapeType="1"/>
            <a:stCxn id="319492" idx="2"/>
            <a:endCxn id="319493" idx="0"/>
          </p:cNvCxnSpPr>
          <p:nvPr/>
        </p:nvCxnSpPr>
        <p:spPr bwMode="auto">
          <a:xfrm flipH="1">
            <a:off x="792163" y="2217738"/>
            <a:ext cx="1692275" cy="3349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9496" name="AutoShape 8"/>
          <p:cNvCxnSpPr>
            <a:cxnSpLocks noChangeShapeType="1"/>
            <a:stCxn id="319492" idx="2"/>
            <a:endCxn id="319494" idx="0"/>
          </p:cNvCxnSpPr>
          <p:nvPr/>
        </p:nvCxnSpPr>
        <p:spPr bwMode="auto">
          <a:xfrm flipH="1">
            <a:off x="1800225" y="2217738"/>
            <a:ext cx="684213" cy="11985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9497" name="Text Box 9"/>
          <p:cNvSpPr txBox="1">
            <a:spLocks noChangeArrowheads="1"/>
          </p:cNvSpPr>
          <p:nvPr/>
        </p:nvSpPr>
        <p:spPr bwMode="auto">
          <a:xfrm>
            <a:off x="900113" y="2133600"/>
            <a:ext cx="7858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French</a:t>
            </a:r>
            <a:endParaRPr lang="en-US" sz="1400"/>
          </a:p>
        </p:txBody>
      </p:sp>
      <p:sp>
        <p:nvSpPr>
          <p:cNvPr id="319498" name="Text Box 10"/>
          <p:cNvSpPr txBox="1">
            <a:spLocks noChangeArrowheads="1"/>
          </p:cNvSpPr>
          <p:nvPr/>
        </p:nvSpPr>
        <p:spPr bwMode="auto">
          <a:xfrm>
            <a:off x="3419475" y="2133600"/>
            <a:ext cx="788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Burger</a:t>
            </a:r>
            <a:endParaRPr lang="en-US" sz="1400"/>
          </a:p>
        </p:txBody>
      </p:sp>
      <p:pic>
        <p:nvPicPr>
          <p:cNvPr id="319499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268413"/>
            <a:ext cx="4176712" cy="211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19500" name="Rectangle 12"/>
          <p:cNvSpPr>
            <a:spLocks noChangeArrowheads="1"/>
          </p:cNvSpPr>
          <p:nvPr/>
        </p:nvSpPr>
        <p:spPr bwMode="auto">
          <a:xfrm>
            <a:off x="5219700" y="1557338"/>
            <a:ext cx="3529013" cy="144462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502" name="Text Box 14"/>
          <p:cNvSpPr txBox="1">
            <a:spLocks noChangeArrowheads="1"/>
          </p:cNvSpPr>
          <p:nvPr/>
        </p:nvSpPr>
        <p:spPr bwMode="auto">
          <a:xfrm>
            <a:off x="323850" y="5876925"/>
            <a:ext cx="437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Entropy decrease = 0.30 – 0.30 = 0</a:t>
            </a:r>
            <a:endParaRPr lang="en-US"/>
          </a:p>
        </p:txBody>
      </p:sp>
      <p:sp>
        <p:nvSpPr>
          <p:cNvPr id="319503" name="Rectangle 15"/>
          <p:cNvSpPr>
            <a:spLocks noChangeArrowheads="1"/>
          </p:cNvSpPr>
          <p:nvPr/>
        </p:nvSpPr>
        <p:spPr bwMode="auto">
          <a:xfrm>
            <a:off x="7596188" y="1412875"/>
            <a:ext cx="360362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504" name="Rectangle 16"/>
          <p:cNvSpPr>
            <a:spLocks noChangeArrowheads="1"/>
          </p:cNvSpPr>
          <p:nvPr/>
        </p:nvSpPr>
        <p:spPr bwMode="auto">
          <a:xfrm>
            <a:off x="5219700" y="2133600"/>
            <a:ext cx="3529013" cy="142875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505" name="Rectangle 17"/>
          <p:cNvSpPr>
            <a:spLocks noChangeArrowheads="1"/>
          </p:cNvSpPr>
          <p:nvPr/>
        </p:nvSpPr>
        <p:spPr bwMode="auto">
          <a:xfrm>
            <a:off x="5219700" y="2924175"/>
            <a:ext cx="3529013" cy="144463"/>
          </a:xfrm>
          <a:prstGeom prst="rect">
            <a:avLst/>
          </a:prstGeom>
          <a:solidFill>
            <a:srgbClr val="0000FF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506" name="Rectangle 18"/>
          <p:cNvSpPr>
            <a:spLocks noChangeArrowheads="1"/>
          </p:cNvSpPr>
          <p:nvPr/>
        </p:nvSpPr>
        <p:spPr bwMode="auto">
          <a:xfrm>
            <a:off x="3276600" y="2565400"/>
            <a:ext cx="12239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2 T, 2 F</a:t>
            </a:r>
            <a:endParaRPr lang="en-US"/>
          </a:p>
        </p:txBody>
      </p:sp>
      <p:cxnSp>
        <p:nvCxnSpPr>
          <p:cNvPr id="319507" name="AutoShape 19"/>
          <p:cNvCxnSpPr>
            <a:cxnSpLocks noChangeShapeType="1"/>
            <a:stCxn id="319492" idx="2"/>
            <a:endCxn id="319506" idx="0"/>
          </p:cNvCxnSpPr>
          <p:nvPr/>
        </p:nvCxnSpPr>
        <p:spPr bwMode="auto">
          <a:xfrm>
            <a:off x="2484438" y="2217738"/>
            <a:ext cx="1404937" cy="3349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9508" name="Text Box 20"/>
          <p:cNvSpPr txBox="1">
            <a:spLocks noChangeArrowheads="1"/>
          </p:cNvSpPr>
          <p:nvPr/>
        </p:nvSpPr>
        <p:spPr bwMode="auto">
          <a:xfrm>
            <a:off x="1403350" y="2708275"/>
            <a:ext cx="752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Italian</a:t>
            </a:r>
            <a:endParaRPr lang="en-US" sz="1400"/>
          </a:p>
        </p:txBody>
      </p:sp>
      <p:sp>
        <p:nvSpPr>
          <p:cNvPr id="319509" name="Rectangle 21"/>
          <p:cNvSpPr>
            <a:spLocks noChangeArrowheads="1"/>
          </p:cNvSpPr>
          <p:nvPr/>
        </p:nvSpPr>
        <p:spPr bwMode="auto">
          <a:xfrm>
            <a:off x="5219700" y="2276475"/>
            <a:ext cx="3529013" cy="215900"/>
          </a:xfrm>
          <a:prstGeom prst="rect">
            <a:avLst/>
          </a:prstGeom>
          <a:solidFill>
            <a:srgbClr val="0000FF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510" name="Rectangle 22"/>
          <p:cNvSpPr>
            <a:spLocks noChangeArrowheads="1"/>
          </p:cNvSpPr>
          <p:nvPr/>
        </p:nvSpPr>
        <p:spPr bwMode="auto">
          <a:xfrm>
            <a:off x="2555875" y="3429000"/>
            <a:ext cx="12239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2 T, 2 F</a:t>
            </a:r>
            <a:endParaRPr lang="en-US"/>
          </a:p>
        </p:txBody>
      </p:sp>
      <p:cxnSp>
        <p:nvCxnSpPr>
          <p:cNvPr id="319511" name="AutoShape 23"/>
          <p:cNvCxnSpPr>
            <a:cxnSpLocks noChangeShapeType="1"/>
            <a:stCxn id="319492" idx="2"/>
            <a:endCxn id="319510" idx="0"/>
          </p:cNvCxnSpPr>
          <p:nvPr/>
        </p:nvCxnSpPr>
        <p:spPr bwMode="auto">
          <a:xfrm>
            <a:off x="2484438" y="2217738"/>
            <a:ext cx="684212" cy="11985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9512" name="Text Box 24"/>
          <p:cNvSpPr txBox="1">
            <a:spLocks noChangeArrowheads="1"/>
          </p:cNvSpPr>
          <p:nvPr/>
        </p:nvSpPr>
        <p:spPr bwMode="auto">
          <a:xfrm>
            <a:off x="2411413" y="2997200"/>
            <a:ext cx="561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Thai</a:t>
            </a:r>
            <a:endParaRPr lang="en-US" sz="1400"/>
          </a:p>
        </p:txBody>
      </p:sp>
      <p:sp>
        <p:nvSpPr>
          <p:cNvPr id="319513" name="Rectangle 25"/>
          <p:cNvSpPr>
            <a:spLocks noChangeArrowheads="1"/>
          </p:cNvSpPr>
          <p:nvPr/>
        </p:nvSpPr>
        <p:spPr bwMode="auto">
          <a:xfrm>
            <a:off x="5219700" y="1700213"/>
            <a:ext cx="3529013" cy="144462"/>
          </a:xfrm>
          <a:prstGeom prst="rect">
            <a:avLst/>
          </a:prstGeom>
          <a:solidFill>
            <a:srgbClr val="00FF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514" name="Rectangle 26"/>
          <p:cNvSpPr>
            <a:spLocks noChangeArrowheads="1"/>
          </p:cNvSpPr>
          <p:nvPr/>
        </p:nvSpPr>
        <p:spPr bwMode="auto">
          <a:xfrm>
            <a:off x="5219700" y="1989138"/>
            <a:ext cx="3529013" cy="144462"/>
          </a:xfrm>
          <a:prstGeom prst="rect">
            <a:avLst/>
          </a:prstGeom>
          <a:solidFill>
            <a:srgbClr val="00FF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515" name="Rectangle 27"/>
          <p:cNvSpPr>
            <a:spLocks noChangeArrowheads="1"/>
          </p:cNvSpPr>
          <p:nvPr/>
        </p:nvSpPr>
        <p:spPr bwMode="auto">
          <a:xfrm>
            <a:off x="5219700" y="2636838"/>
            <a:ext cx="3529013" cy="144462"/>
          </a:xfrm>
          <a:prstGeom prst="rect">
            <a:avLst/>
          </a:prstGeom>
          <a:solidFill>
            <a:srgbClr val="00FF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516" name="Rectangle 28"/>
          <p:cNvSpPr>
            <a:spLocks noChangeArrowheads="1"/>
          </p:cNvSpPr>
          <p:nvPr/>
        </p:nvSpPr>
        <p:spPr bwMode="auto">
          <a:xfrm>
            <a:off x="5219700" y="3068638"/>
            <a:ext cx="3529013" cy="144462"/>
          </a:xfrm>
          <a:prstGeom prst="rect">
            <a:avLst/>
          </a:prstGeom>
          <a:solidFill>
            <a:srgbClr val="00FF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15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graphicFrame>
        <p:nvGraphicFramePr>
          <p:cNvPr id="320515" name="Object 3"/>
          <p:cNvGraphicFramePr>
            <a:graphicFrameLocks noChangeAspect="1"/>
          </p:cNvGraphicFramePr>
          <p:nvPr/>
        </p:nvGraphicFramePr>
        <p:xfrm>
          <a:off x="331787" y="4303713"/>
          <a:ext cx="8583613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3" imgW="4762500" imgH="800100" progId="Equation.DSMT4">
                  <p:embed/>
                </p:oleObj>
              </mc:Choice>
              <mc:Fallback>
                <p:oleObj name="Equation" r:id="rId3" imgW="4762500" imgH="800100" progId="Equation.DSMT4">
                  <p:embed/>
                  <p:pic>
                    <p:nvPicPr>
                      <p:cNvPr id="320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" y="4303713"/>
                        <a:ext cx="8583613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1763713" y="1484313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Est. waiting</a:t>
            </a:r>
            <a:br>
              <a:rPr lang="sv-SE"/>
            </a:br>
            <a:r>
              <a:rPr lang="sv-SE"/>
              <a:t>time</a:t>
            </a:r>
            <a:endParaRPr lang="en-US"/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179388" y="2565400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4 T, 2 F</a:t>
            </a:r>
            <a:endParaRPr lang="en-US"/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1187450" y="3429000"/>
            <a:ext cx="12239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1 T, 1 F</a:t>
            </a:r>
            <a:endParaRPr lang="en-US"/>
          </a:p>
        </p:txBody>
      </p:sp>
      <p:cxnSp>
        <p:nvCxnSpPr>
          <p:cNvPr id="320519" name="AutoShape 7"/>
          <p:cNvCxnSpPr>
            <a:cxnSpLocks noChangeShapeType="1"/>
            <a:stCxn id="320516" idx="2"/>
            <a:endCxn id="320517" idx="0"/>
          </p:cNvCxnSpPr>
          <p:nvPr/>
        </p:nvCxnSpPr>
        <p:spPr bwMode="auto">
          <a:xfrm flipH="1">
            <a:off x="792163" y="2217738"/>
            <a:ext cx="1692275" cy="3349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0520" name="AutoShape 8"/>
          <p:cNvCxnSpPr>
            <a:cxnSpLocks noChangeShapeType="1"/>
            <a:stCxn id="320516" idx="2"/>
            <a:endCxn id="320518" idx="0"/>
          </p:cNvCxnSpPr>
          <p:nvPr/>
        </p:nvCxnSpPr>
        <p:spPr bwMode="auto">
          <a:xfrm flipH="1">
            <a:off x="1800225" y="2217738"/>
            <a:ext cx="684213" cy="11985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0521" name="Text Box 9"/>
          <p:cNvSpPr txBox="1">
            <a:spLocks noChangeArrowheads="1"/>
          </p:cNvSpPr>
          <p:nvPr/>
        </p:nvSpPr>
        <p:spPr bwMode="auto">
          <a:xfrm>
            <a:off x="900113" y="2133600"/>
            <a:ext cx="603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0-10</a:t>
            </a:r>
            <a:endParaRPr lang="en-US" sz="1400"/>
          </a:p>
        </p:txBody>
      </p:sp>
      <p:sp>
        <p:nvSpPr>
          <p:cNvPr id="320522" name="Text Box 10"/>
          <p:cNvSpPr txBox="1">
            <a:spLocks noChangeArrowheads="1"/>
          </p:cNvSpPr>
          <p:nvPr/>
        </p:nvSpPr>
        <p:spPr bwMode="auto">
          <a:xfrm>
            <a:off x="3419475" y="2133600"/>
            <a:ext cx="6175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&gt; 60</a:t>
            </a:r>
            <a:endParaRPr lang="en-US" sz="1400"/>
          </a:p>
        </p:txBody>
      </p:sp>
      <p:pic>
        <p:nvPicPr>
          <p:cNvPr id="320523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268413"/>
            <a:ext cx="4176712" cy="211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20525" name="Text Box 13"/>
          <p:cNvSpPr txBox="1">
            <a:spLocks noChangeArrowheads="1"/>
          </p:cNvSpPr>
          <p:nvPr/>
        </p:nvSpPr>
        <p:spPr bwMode="auto">
          <a:xfrm>
            <a:off x="323850" y="5876925"/>
            <a:ext cx="474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Entropy decrease = 0.30 – 0.24 = 0.06</a:t>
            </a:r>
            <a:endParaRPr lang="en-US"/>
          </a:p>
        </p:txBody>
      </p:sp>
      <p:sp>
        <p:nvSpPr>
          <p:cNvPr id="320526" name="Rectangle 14"/>
          <p:cNvSpPr>
            <a:spLocks noChangeArrowheads="1"/>
          </p:cNvSpPr>
          <p:nvPr/>
        </p:nvSpPr>
        <p:spPr bwMode="auto">
          <a:xfrm>
            <a:off x="7956550" y="1412875"/>
            <a:ext cx="360363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527" name="Rectangle 15"/>
          <p:cNvSpPr>
            <a:spLocks noChangeArrowheads="1"/>
          </p:cNvSpPr>
          <p:nvPr/>
        </p:nvSpPr>
        <p:spPr bwMode="auto">
          <a:xfrm>
            <a:off x="5219700" y="2133600"/>
            <a:ext cx="3529013" cy="142875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528" name="Rectangle 16"/>
          <p:cNvSpPr>
            <a:spLocks noChangeArrowheads="1"/>
          </p:cNvSpPr>
          <p:nvPr/>
        </p:nvSpPr>
        <p:spPr bwMode="auto">
          <a:xfrm>
            <a:off x="5219700" y="2924175"/>
            <a:ext cx="3529013" cy="144463"/>
          </a:xfrm>
          <a:prstGeom prst="rect">
            <a:avLst/>
          </a:prstGeom>
          <a:solidFill>
            <a:srgbClr val="0000FF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529" name="Rectangle 17"/>
          <p:cNvSpPr>
            <a:spLocks noChangeArrowheads="1"/>
          </p:cNvSpPr>
          <p:nvPr/>
        </p:nvSpPr>
        <p:spPr bwMode="auto">
          <a:xfrm>
            <a:off x="3276600" y="2565400"/>
            <a:ext cx="12239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2 F</a:t>
            </a:r>
            <a:endParaRPr lang="en-US"/>
          </a:p>
        </p:txBody>
      </p:sp>
      <p:cxnSp>
        <p:nvCxnSpPr>
          <p:cNvPr id="320530" name="AutoShape 18"/>
          <p:cNvCxnSpPr>
            <a:cxnSpLocks noChangeShapeType="1"/>
            <a:stCxn id="320516" idx="2"/>
            <a:endCxn id="320529" idx="0"/>
          </p:cNvCxnSpPr>
          <p:nvPr/>
        </p:nvCxnSpPr>
        <p:spPr bwMode="auto">
          <a:xfrm>
            <a:off x="2484438" y="2217738"/>
            <a:ext cx="1404937" cy="3349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0531" name="Text Box 19"/>
          <p:cNvSpPr txBox="1">
            <a:spLocks noChangeArrowheads="1"/>
          </p:cNvSpPr>
          <p:nvPr/>
        </p:nvSpPr>
        <p:spPr bwMode="auto">
          <a:xfrm>
            <a:off x="1403350" y="2708275"/>
            <a:ext cx="715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10-30</a:t>
            </a:r>
            <a:endParaRPr lang="en-US" sz="1400"/>
          </a:p>
        </p:txBody>
      </p:sp>
      <p:sp>
        <p:nvSpPr>
          <p:cNvPr id="320533" name="Rectangle 21"/>
          <p:cNvSpPr>
            <a:spLocks noChangeArrowheads="1"/>
          </p:cNvSpPr>
          <p:nvPr/>
        </p:nvSpPr>
        <p:spPr bwMode="auto">
          <a:xfrm>
            <a:off x="2555875" y="3429000"/>
            <a:ext cx="12239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1 T, 1 F</a:t>
            </a:r>
            <a:endParaRPr lang="en-US"/>
          </a:p>
        </p:txBody>
      </p:sp>
      <p:cxnSp>
        <p:nvCxnSpPr>
          <p:cNvPr id="320534" name="AutoShape 22"/>
          <p:cNvCxnSpPr>
            <a:cxnSpLocks noChangeShapeType="1"/>
            <a:stCxn id="320516" idx="2"/>
            <a:endCxn id="320533" idx="0"/>
          </p:cNvCxnSpPr>
          <p:nvPr/>
        </p:nvCxnSpPr>
        <p:spPr bwMode="auto">
          <a:xfrm>
            <a:off x="2484438" y="2217738"/>
            <a:ext cx="684212" cy="11985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0535" name="Text Box 23"/>
          <p:cNvSpPr txBox="1">
            <a:spLocks noChangeArrowheads="1"/>
          </p:cNvSpPr>
          <p:nvPr/>
        </p:nvSpPr>
        <p:spPr bwMode="auto">
          <a:xfrm>
            <a:off x="2268538" y="2997200"/>
            <a:ext cx="715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30-60</a:t>
            </a:r>
            <a:endParaRPr lang="en-US" sz="1400"/>
          </a:p>
        </p:txBody>
      </p:sp>
      <p:sp>
        <p:nvSpPr>
          <p:cNvPr id="320536" name="Rectangle 24"/>
          <p:cNvSpPr>
            <a:spLocks noChangeArrowheads="1"/>
          </p:cNvSpPr>
          <p:nvPr/>
        </p:nvSpPr>
        <p:spPr bwMode="auto">
          <a:xfrm>
            <a:off x="5219700" y="1700213"/>
            <a:ext cx="3529013" cy="144462"/>
          </a:xfrm>
          <a:prstGeom prst="rect">
            <a:avLst/>
          </a:prstGeom>
          <a:solidFill>
            <a:srgbClr val="00FF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537" name="Rectangle 25"/>
          <p:cNvSpPr>
            <a:spLocks noChangeArrowheads="1"/>
          </p:cNvSpPr>
          <p:nvPr/>
        </p:nvSpPr>
        <p:spPr bwMode="auto">
          <a:xfrm>
            <a:off x="5219700" y="1989138"/>
            <a:ext cx="3529013" cy="144462"/>
          </a:xfrm>
          <a:prstGeom prst="rect">
            <a:avLst/>
          </a:prstGeom>
          <a:solidFill>
            <a:srgbClr val="0000FF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541" name="Rectangle 29"/>
          <p:cNvSpPr>
            <a:spLocks noChangeArrowheads="1"/>
          </p:cNvSpPr>
          <p:nvPr/>
        </p:nvSpPr>
        <p:spPr bwMode="auto">
          <a:xfrm>
            <a:off x="5219700" y="3213100"/>
            <a:ext cx="3529013" cy="144463"/>
          </a:xfrm>
          <a:prstGeom prst="rect">
            <a:avLst/>
          </a:prstGeom>
          <a:solidFill>
            <a:srgbClr val="00FF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542" name="Rectangle 30"/>
          <p:cNvSpPr>
            <a:spLocks noChangeArrowheads="1"/>
          </p:cNvSpPr>
          <p:nvPr/>
        </p:nvSpPr>
        <p:spPr bwMode="auto">
          <a:xfrm>
            <a:off x="5219700" y="2781300"/>
            <a:ext cx="3529013" cy="142875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1763713" y="1484313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Patrons?</a:t>
            </a:r>
            <a:endParaRPr lang="en-US"/>
          </a:p>
        </p:txBody>
      </p:sp>
      <p:sp>
        <p:nvSpPr>
          <p:cNvPr id="321541" name="Rectangle 5"/>
          <p:cNvSpPr>
            <a:spLocks noChangeArrowheads="1"/>
          </p:cNvSpPr>
          <p:nvPr/>
        </p:nvSpPr>
        <p:spPr bwMode="auto">
          <a:xfrm>
            <a:off x="179388" y="2708275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2 F</a:t>
            </a:r>
            <a:endParaRPr lang="en-US"/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1547813" y="3141663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4 T</a:t>
            </a:r>
            <a:endParaRPr lang="en-US"/>
          </a:p>
        </p:txBody>
      </p:sp>
      <p:cxnSp>
        <p:nvCxnSpPr>
          <p:cNvPr id="321543" name="AutoShape 7"/>
          <p:cNvCxnSpPr>
            <a:cxnSpLocks noChangeShapeType="1"/>
            <a:stCxn id="321540" idx="2"/>
            <a:endCxn id="321541" idx="0"/>
          </p:cNvCxnSpPr>
          <p:nvPr/>
        </p:nvCxnSpPr>
        <p:spPr bwMode="auto">
          <a:xfrm flipH="1">
            <a:off x="792163" y="2217738"/>
            <a:ext cx="1692275" cy="477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1544" name="AutoShape 8"/>
          <p:cNvCxnSpPr>
            <a:cxnSpLocks noChangeShapeType="1"/>
            <a:stCxn id="321540" idx="2"/>
            <a:endCxn id="321542" idx="0"/>
          </p:cNvCxnSpPr>
          <p:nvPr/>
        </p:nvCxnSpPr>
        <p:spPr bwMode="auto">
          <a:xfrm flipH="1">
            <a:off x="2160588" y="2217738"/>
            <a:ext cx="323850" cy="911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1545" name="Text Box 9"/>
          <p:cNvSpPr txBox="1">
            <a:spLocks noChangeArrowheads="1"/>
          </p:cNvSpPr>
          <p:nvPr/>
        </p:nvSpPr>
        <p:spPr bwMode="auto">
          <a:xfrm>
            <a:off x="900113" y="2205038"/>
            <a:ext cx="644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None</a:t>
            </a:r>
            <a:endParaRPr lang="en-US" sz="1400"/>
          </a:p>
        </p:txBody>
      </p:sp>
      <p:sp>
        <p:nvSpPr>
          <p:cNvPr id="321546" name="Text Box 10"/>
          <p:cNvSpPr txBox="1">
            <a:spLocks noChangeArrowheads="1"/>
          </p:cNvSpPr>
          <p:nvPr/>
        </p:nvSpPr>
        <p:spPr bwMode="auto">
          <a:xfrm>
            <a:off x="3132138" y="2276475"/>
            <a:ext cx="4968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Full</a:t>
            </a:r>
            <a:endParaRPr lang="en-US" sz="1400"/>
          </a:p>
        </p:txBody>
      </p:sp>
      <p:sp>
        <p:nvSpPr>
          <p:cNvPr id="321551" name="Text Box 15"/>
          <p:cNvSpPr txBox="1">
            <a:spLocks noChangeArrowheads="1"/>
          </p:cNvSpPr>
          <p:nvPr/>
        </p:nvSpPr>
        <p:spPr bwMode="auto">
          <a:xfrm>
            <a:off x="4572000" y="1412875"/>
            <a:ext cx="403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sv-SE"/>
              <a:t>Largest entropy decrease (0.16)</a:t>
            </a:r>
            <a:br>
              <a:rPr lang="sv-SE"/>
            </a:br>
            <a:r>
              <a:rPr lang="sv-SE"/>
              <a:t>achieved by splitting on Patrons.</a:t>
            </a:r>
            <a:endParaRPr lang="en-US"/>
          </a:p>
        </p:txBody>
      </p:sp>
      <p:sp>
        <p:nvSpPr>
          <p:cNvPr id="321555" name="Rectangle 19"/>
          <p:cNvSpPr>
            <a:spLocks noChangeArrowheads="1"/>
          </p:cNvSpPr>
          <p:nvPr/>
        </p:nvSpPr>
        <p:spPr bwMode="auto">
          <a:xfrm>
            <a:off x="2916238" y="2708275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2 T, 4 F</a:t>
            </a:r>
            <a:endParaRPr lang="en-US"/>
          </a:p>
        </p:txBody>
      </p:sp>
      <p:cxnSp>
        <p:nvCxnSpPr>
          <p:cNvPr id="321556" name="AutoShape 20"/>
          <p:cNvCxnSpPr>
            <a:cxnSpLocks noChangeShapeType="1"/>
            <a:stCxn id="321540" idx="2"/>
            <a:endCxn id="321555" idx="0"/>
          </p:cNvCxnSpPr>
          <p:nvPr/>
        </p:nvCxnSpPr>
        <p:spPr bwMode="auto">
          <a:xfrm>
            <a:off x="2484438" y="2217738"/>
            <a:ext cx="1044575" cy="477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1557" name="Text Box 21"/>
          <p:cNvSpPr txBox="1">
            <a:spLocks noChangeArrowheads="1"/>
          </p:cNvSpPr>
          <p:nvPr/>
        </p:nvSpPr>
        <p:spPr bwMode="auto">
          <a:xfrm>
            <a:off x="1619250" y="2636838"/>
            <a:ext cx="693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Some</a:t>
            </a:r>
            <a:endParaRPr lang="en-US" sz="1400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979613" y="2708275"/>
            <a:ext cx="3095625" cy="2232025"/>
            <a:chOff x="1338" y="2478"/>
            <a:chExt cx="1950" cy="1406"/>
          </a:xfrm>
        </p:grpSpPr>
        <p:sp>
          <p:nvSpPr>
            <p:cNvPr id="321561" name="Rectangle 25"/>
            <p:cNvSpPr>
              <a:spLocks noChangeArrowheads="1"/>
            </p:cNvSpPr>
            <p:nvPr/>
          </p:nvSpPr>
          <p:spPr bwMode="auto">
            <a:xfrm>
              <a:off x="1927" y="2478"/>
              <a:ext cx="771" cy="4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sv-SE"/>
                <a:t>X?</a:t>
              </a:r>
              <a:endParaRPr lang="en-US"/>
            </a:p>
          </p:txBody>
        </p:sp>
        <p:sp>
          <p:nvSpPr>
            <p:cNvPr id="321562" name="Rectangle 26"/>
            <p:cNvSpPr>
              <a:spLocks noChangeArrowheads="1"/>
            </p:cNvSpPr>
            <p:nvPr/>
          </p:nvSpPr>
          <p:spPr bwMode="auto">
            <a:xfrm>
              <a:off x="2517" y="3430"/>
              <a:ext cx="771" cy="4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21563" name="Rectangle 27"/>
            <p:cNvSpPr>
              <a:spLocks noChangeArrowheads="1"/>
            </p:cNvSpPr>
            <p:nvPr/>
          </p:nvSpPr>
          <p:spPr bwMode="auto">
            <a:xfrm>
              <a:off x="1338" y="3430"/>
              <a:ext cx="771" cy="4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cxnSp>
          <p:nvCxnSpPr>
            <p:cNvPr id="321564" name="AutoShape 28"/>
            <p:cNvCxnSpPr>
              <a:cxnSpLocks noChangeShapeType="1"/>
              <a:stCxn id="321561" idx="2"/>
              <a:endCxn id="321562" idx="0"/>
            </p:cNvCxnSpPr>
            <p:nvPr/>
          </p:nvCxnSpPr>
          <p:spPr bwMode="auto">
            <a:xfrm>
              <a:off x="2313" y="2940"/>
              <a:ext cx="590" cy="4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1565" name="AutoShape 29"/>
            <p:cNvCxnSpPr>
              <a:cxnSpLocks noChangeShapeType="1"/>
              <a:stCxn id="321563" idx="0"/>
              <a:endCxn id="321561" idx="2"/>
            </p:cNvCxnSpPr>
            <p:nvPr/>
          </p:nvCxnSpPr>
          <p:spPr bwMode="auto">
            <a:xfrm flipV="1">
              <a:off x="1724" y="2940"/>
              <a:ext cx="589" cy="4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21568" name="Text Box 32"/>
          <p:cNvSpPr txBox="1">
            <a:spLocks noChangeArrowheads="1"/>
          </p:cNvSpPr>
          <p:nvPr/>
        </p:nvSpPr>
        <p:spPr bwMode="auto">
          <a:xfrm>
            <a:off x="4572000" y="2781300"/>
            <a:ext cx="403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sv-SE"/>
              <a:t>Continue like this, making new splits, always purifying nodes.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3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6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pic>
        <p:nvPicPr>
          <p:cNvPr id="322581" name="Picture 21" descr="induced-restaurant-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341438"/>
            <a:ext cx="6408738" cy="4375150"/>
          </a:xfrm>
          <a:prstGeom prst="rect">
            <a:avLst/>
          </a:prstGeom>
          <a:noFill/>
        </p:spPr>
      </p:pic>
      <p:sp>
        <p:nvSpPr>
          <p:cNvPr id="322582" name="Text Box 22"/>
          <p:cNvSpPr txBox="1">
            <a:spLocks noChangeArrowheads="1"/>
          </p:cNvSpPr>
          <p:nvPr/>
        </p:nvSpPr>
        <p:spPr bwMode="auto">
          <a:xfrm>
            <a:off x="5200650" y="1716088"/>
            <a:ext cx="3651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Induced tree (from examples)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789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pic>
        <p:nvPicPr>
          <p:cNvPr id="324611" name="Picture 3" descr="induced-restaurant-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341438"/>
            <a:ext cx="6408738" cy="4375150"/>
          </a:xfrm>
          <a:prstGeom prst="rect">
            <a:avLst/>
          </a:prstGeom>
          <a:noFill/>
        </p:spPr>
      </p:pic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5200650" y="1716088"/>
            <a:ext cx="3657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Induced tree (from examples)</a:t>
            </a:r>
          </a:p>
          <a:p>
            <a:endParaRPr lang="sv-SE"/>
          </a:p>
          <a:p>
            <a:r>
              <a:rPr lang="sv-SE"/>
              <a:t>Cannot make it more complex</a:t>
            </a:r>
            <a:br>
              <a:rPr lang="sv-SE"/>
            </a:br>
            <a:r>
              <a:rPr lang="sv-SE"/>
              <a:t>than what the data supports.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08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0" y="-472677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Example</a:t>
            </a:r>
            <a:r>
              <a:rPr lang="en-US" dirty="0"/>
              <a:t> (Cont.)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>
          <a:xfrm>
            <a:off x="355593" y="655605"/>
            <a:ext cx="8628590" cy="575257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Decision tree learned from the 12 examples: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28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28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28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28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Substantially simpler than tree created by hand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More complex hypothesis isn’t justified by small amount of data available</a:t>
            </a:r>
          </a:p>
        </p:txBody>
      </p:sp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fld id="{63D149E4-11C6-E540-8024-13FA1F68913C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77829" name="Picture 4" descr="induced-restaurant-tre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060" y="1252901"/>
            <a:ext cx="4133850" cy="331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6357" name="Picture 5" descr="restaurant-tre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69888" y="1333535"/>
            <a:ext cx="4322763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477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How do we know it is correct?</a:t>
            </a:r>
            <a:endParaRPr lang="en-US"/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solidFill>
                  <a:srgbClr val="000000"/>
                </a:solidFill>
              </a:rPr>
              <a:t>How do we know that </a:t>
            </a:r>
            <a:r>
              <a:rPr lang="en-US" sz="3200" i="1">
                <a:latin typeface="Times New Roman" charset="0"/>
              </a:rPr>
              <a:t>h </a:t>
            </a:r>
            <a:r>
              <a:rPr lang="en-US" sz="3200" i="1">
                <a:latin typeface="Times New Roman" charset="0"/>
                <a:sym typeface="Symbol" charset="2"/>
              </a:rPr>
              <a:t> </a:t>
            </a:r>
            <a:r>
              <a:rPr lang="en-US" sz="3200" i="1">
                <a:latin typeface="Times New Roman" charset="0"/>
              </a:rPr>
              <a:t>f </a:t>
            </a:r>
            <a:r>
              <a:rPr lang="en-US">
                <a:solidFill>
                  <a:srgbClr val="000000"/>
                </a:solidFill>
              </a:rPr>
              <a:t>?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(Hume's </a:t>
            </a:r>
            <a:r>
              <a:rPr lang="en-US"/>
              <a:t>Problem of Induction</a:t>
            </a:r>
            <a:r>
              <a:rPr lang="en-US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Try </a:t>
            </a:r>
            <a:r>
              <a:rPr lang="en-US" sz="2800" i="1">
                <a:latin typeface="Times New Roman" charset="0"/>
              </a:rPr>
              <a:t>h</a:t>
            </a:r>
            <a:r>
              <a:rPr lang="en-US">
                <a:solidFill>
                  <a:srgbClr val="9A009A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on a new </a:t>
            </a:r>
            <a:r>
              <a:rPr lang="en-US">
                <a:solidFill>
                  <a:srgbClr val="FF0000"/>
                </a:solidFill>
              </a:rPr>
              <a:t>test set</a:t>
            </a:r>
            <a:r>
              <a:rPr lang="en-US">
                <a:solidFill>
                  <a:srgbClr val="00007F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of examples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(cross validation)</a:t>
            </a:r>
          </a:p>
          <a:p>
            <a:pPr lvl="1"/>
            <a:endParaRPr lang="sv-SE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sv-SE">
                <a:solidFill>
                  <a:srgbClr val="000000"/>
                </a:solidFill>
              </a:rPr>
              <a:t>...and assume the ”principle of uniformity”, i.e. the result we get on this test data should be indicative of results on future data. Causality is constant.</a:t>
            </a:r>
            <a:endParaRPr lang="en-US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0" y="6583363"/>
            <a:ext cx="27257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200"/>
              <a:t>Inspired by a slide by V. Pavlovic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183792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7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676400"/>
            <a:ext cx="7416800" cy="5105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228600" y="76200"/>
            <a:ext cx="875111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dirty="0" err="1">
                <a:latin typeface="Helvetica"/>
                <a:cs typeface="Helvetica"/>
              </a:rPr>
              <a:t>Learning</a:t>
            </a:r>
            <a:r>
              <a:rPr lang="sv-SE" dirty="0">
                <a:latin typeface="Helvetica"/>
                <a:cs typeface="Helvetica"/>
              </a:rPr>
              <a:t> </a:t>
            </a:r>
            <a:r>
              <a:rPr lang="sv-SE" dirty="0" err="1">
                <a:latin typeface="Helvetica"/>
                <a:cs typeface="Helvetica"/>
              </a:rPr>
              <a:t>curve</a:t>
            </a:r>
            <a:r>
              <a:rPr lang="sv-SE" dirty="0">
                <a:latin typeface="Helvetica"/>
                <a:cs typeface="Helvetica"/>
              </a:rPr>
              <a:t> for the </a:t>
            </a:r>
            <a:r>
              <a:rPr lang="sv-SE" dirty="0" err="1">
                <a:latin typeface="Helvetica"/>
                <a:cs typeface="Helvetica"/>
              </a:rPr>
              <a:t>decision</a:t>
            </a:r>
            <a:r>
              <a:rPr lang="sv-SE" dirty="0">
                <a:latin typeface="Helvetica"/>
                <a:cs typeface="Helvetica"/>
              </a:rPr>
              <a:t> </a:t>
            </a:r>
            <a:r>
              <a:rPr lang="sv-SE" dirty="0" err="1">
                <a:latin typeface="Helvetica"/>
                <a:cs typeface="Helvetica"/>
              </a:rPr>
              <a:t>tree</a:t>
            </a:r>
            <a:r>
              <a:rPr lang="sv-SE" dirty="0">
                <a:latin typeface="Helvetica"/>
                <a:cs typeface="Helvetica"/>
              </a:rPr>
              <a:t> </a:t>
            </a:r>
            <a:r>
              <a:rPr lang="sv-SE" dirty="0" err="1">
                <a:latin typeface="Helvetica"/>
                <a:cs typeface="Helvetica"/>
              </a:rPr>
              <a:t>algorithm</a:t>
            </a:r>
            <a:r>
              <a:rPr lang="sv-SE" dirty="0">
                <a:latin typeface="Helvetica"/>
                <a:cs typeface="Helvetica"/>
              </a:rPr>
              <a:t> on 100 </a:t>
            </a:r>
            <a:r>
              <a:rPr lang="sv-SE" dirty="0" err="1">
                <a:latin typeface="Helvetica"/>
                <a:cs typeface="Helvetica"/>
              </a:rPr>
              <a:t>randomly</a:t>
            </a:r>
            <a:br>
              <a:rPr lang="sv-SE" dirty="0">
                <a:latin typeface="Helvetica"/>
                <a:cs typeface="Helvetica"/>
              </a:rPr>
            </a:br>
            <a:r>
              <a:rPr lang="sv-SE" dirty="0" err="1">
                <a:latin typeface="Helvetica"/>
                <a:cs typeface="Helvetica"/>
              </a:rPr>
              <a:t>generated</a:t>
            </a:r>
            <a:r>
              <a:rPr lang="sv-SE" dirty="0">
                <a:latin typeface="Helvetica"/>
                <a:cs typeface="Helvetica"/>
              </a:rPr>
              <a:t> </a:t>
            </a:r>
            <a:r>
              <a:rPr lang="sv-SE" dirty="0" err="1">
                <a:latin typeface="Helvetica"/>
                <a:cs typeface="Helvetica"/>
              </a:rPr>
              <a:t>examples</a:t>
            </a:r>
            <a:r>
              <a:rPr lang="sv-SE" dirty="0">
                <a:latin typeface="Helvetica"/>
                <a:cs typeface="Helvetica"/>
              </a:rPr>
              <a:t> in the restaurant </a:t>
            </a:r>
            <a:r>
              <a:rPr lang="sv-SE" dirty="0" err="1">
                <a:latin typeface="Helvetica"/>
                <a:cs typeface="Helvetica"/>
              </a:rPr>
              <a:t>domain</a:t>
            </a:r>
            <a:r>
              <a:rPr lang="sv-SE" dirty="0">
                <a:latin typeface="Helvetica"/>
                <a:cs typeface="Helvetica"/>
              </a:rPr>
              <a:t>.</a:t>
            </a:r>
          </a:p>
          <a:p>
            <a:br>
              <a:rPr lang="sv-SE" dirty="0">
                <a:latin typeface="Helvetica"/>
                <a:cs typeface="Helvetica"/>
              </a:rPr>
            </a:br>
            <a:r>
              <a:rPr lang="sv-SE" dirty="0">
                <a:latin typeface="Helvetica"/>
                <a:cs typeface="Helvetica"/>
              </a:rPr>
              <a:t>The </a:t>
            </a:r>
            <a:r>
              <a:rPr lang="sv-SE" dirty="0" err="1">
                <a:latin typeface="Helvetica"/>
                <a:cs typeface="Helvetica"/>
              </a:rPr>
              <a:t>graph</a:t>
            </a:r>
            <a:r>
              <a:rPr lang="sv-SE" dirty="0">
                <a:latin typeface="Helvetica"/>
                <a:cs typeface="Helvetica"/>
              </a:rPr>
              <a:t> </a:t>
            </a:r>
            <a:r>
              <a:rPr lang="sv-SE" dirty="0" err="1">
                <a:latin typeface="Helvetica"/>
                <a:cs typeface="Helvetica"/>
              </a:rPr>
              <a:t>summarizes</a:t>
            </a:r>
            <a:r>
              <a:rPr lang="sv-SE" dirty="0">
                <a:latin typeface="Helvetica"/>
                <a:cs typeface="Helvetica"/>
              </a:rPr>
              <a:t> 20 </a:t>
            </a:r>
            <a:r>
              <a:rPr lang="sv-SE" dirty="0" err="1">
                <a:latin typeface="Helvetica"/>
                <a:cs typeface="Helvetica"/>
              </a:rPr>
              <a:t>trials</a:t>
            </a:r>
            <a:r>
              <a:rPr lang="sv-SE" dirty="0">
                <a:latin typeface="Helvetica"/>
                <a:cs typeface="Helvetica"/>
              </a:rPr>
              <a:t>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28710" name="Line 6"/>
          <p:cNvSpPr>
            <a:spLocks noChangeShapeType="1"/>
          </p:cNvSpPr>
          <p:nvPr/>
        </p:nvSpPr>
        <p:spPr bwMode="auto">
          <a:xfrm flipV="1">
            <a:off x="1331913" y="24923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711" name="Line 7"/>
          <p:cNvSpPr>
            <a:spLocks noChangeShapeType="1"/>
          </p:cNvSpPr>
          <p:nvPr/>
        </p:nvSpPr>
        <p:spPr bwMode="auto">
          <a:xfrm>
            <a:off x="4140200" y="64531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4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Learning is essential for unknown environments,</a:t>
            </a:r>
          </a:p>
          <a:p>
            <a:pPr lvl="1"/>
            <a:r>
              <a:rPr lang="en-US" sz="2000" dirty="0"/>
              <a:t>i.e., when designer lacks omniscience</a:t>
            </a:r>
          </a:p>
          <a:p>
            <a:pPr lvl="4"/>
            <a:endParaRPr lang="en-US" sz="1600" dirty="0"/>
          </a:p>
          <a:p>
            <a:pPr lvl="4"/>
            <a:endParaRPr lang="en-US" sz="1600" dirty="0"/>
          </a:p>
          <a:p>
            <a:r>
              <a:rPr lang="en-US" sz="2400" dirty="0"/>
              <a:t>Learning is useful as a system construction method,</a:t>
            </a:r>
          </a:p>
          <a:p>
            <a:pPr lvl="1"/>
            <a:r>
              <a:rPr lang="en-US" sz="2000" dirty="0"/>
              <a:t>i.e., expose the agent to reality rather than trying to write it down</a:t>
            </a:r>
          </a:p>
          <a:p>
            <a:pPr lvl="4"/>
            <a:endParaRPr lang="en-US" sz="1600" dirty="0"/>
          </a:p>
          <a:p>
            <a:pPr lvl="4"/>
            <a:endParaRPr lang="en-US" sz="1600" dirty="0"/>
          </a:p>
          <a:p>
            <a:r>
              <a:rPr lang="en-US" sz="2400" dirty="0"/>
              <a:t>Learning modifies the agent's decision mechanisms to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15532157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60" name="Rectangle 4"/>
          <p:cNvSpPr>
            <a:spLocks noChangeArrowheads="1"/>
          </p:cNvSpPr>
          <p:nvPr/>
        </p:nvSpPr>
        <p:spPr bwMode="auto">
          <a:xfrm>
            <a:off x="1066800" y="4724400"/>
            <a:ext cx="1676400" cy="762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661" name="Rectangle 5"/>
          <p:cNvSpPr>
            <a:spLocks noChangeArrowheads="1"/>
          </p:cNvSpPr>
          <p:nvPr/>
        </p:nvSpPr>
        <p:spPr bwMode="auto">
          <a:xfrm>
            <a:off x="6858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tx2"/>
                </a:solidFill>
                <a:latin typeface="Helvetica"/>
                <a:cs typeface="Helvetica"/>
              </a:rPr>
              <a:t>Cross-validation</a:t>
            </a:r>
          </a:p>
        </p:txBody>
      </p:sp>
      <p:sp>
        <p:nvSpPr>
          <p:cNvPr id="326662" name="Rectangle 6"/>
          <p:cNvSpPr>
            <a:spLocks noChangeArrowheads="1"/>
          </p:cNvSpPr>
          <p:nvPr/>
        </p:nvSpPr>
        <p:spPr bwMode="auto">
          <a:xfrm>
            <a:off x="609600" y="1676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/>
              <a:t>Use a “validation set”.</a:t>
            </a:r>
          </a:p>
        </p:txBody>
      </p:sp>
      <p:sp>
        <p:nvSpPr>
          <p:cNvPr id="326663" name="Rectangle 7"/>
          <p:cNvSpPr>
            <a:spLocks noChangeArrowheads="1"/>
          </p:cNvSpPr>
          <p:nvPr/>
        </p:nvSpPr>
        <p:spPr bwMode="auto">
          <a:xfrm>
            <a:off x="1066800" y="3276600"/>
            <a:ext cx="1676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664" name="Line 8"/>
          <p:cNvSpPr>
            <a:spLocks noChangeShapeType="1"/>
          </p:cNvSpPr>
          <p:nvPr/>
        </p:nvSpPr>
        <p:spPr bwMode="auto">
          <a:xfrm>
            <a:off x="1066800" y="4724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665" name="Text Box 9"/>
          <p:cNvSpPr txBox="1">
            <a:spLocks noChangeArrowheads="1"/>
          </p:cNvSpPr>
          <p:nvPr/>
        </p:nvSpPr>
        <p:spPr bwMode="auto">
          <a:xfrm>
            <a:off x="1524000" y="3671888"/>
            <a:ext cx="77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Monotype Corsiva" charset="0"/>
                <a:sym typeface="Math5" pitchFamily="2" charset="2"/>
              </a:rPr>
              <a:t>D</a:t>
            </a:r>
            <a:r>
              <a:rPr lang="en-US" sz="2400" baseline="-25000">
                <a:latin typeface="Times New Roman" charset="0"/>
                <a:sym typeface="Math5" pitchFamily="2" charset="2"/>
              </a:rPr>
              <a:t>train</a:t>
            </a:r>
            <a:endParaRPr lang="en-US" sz="2400">
              <a:latin typeface="Times New Roman" charset="0"/>
            </a:endParaRPr>
          </a:p>
        </p:txBody>
      </p:sp>
      <p:sp>
        <p:nvSpPr>
          <p:cNvPr id="326666" name="Text Box 10"/>
          <p:cNvSpPr txBox="1">
            <a:spLocks noChangeArrowheads="1"/>
          </p:cNvSpPr>
          <p:nvPr/>
        </p:nvSpPr>
        <p:spPr bwMode="auto">
          <a:xfrm>
            <a:off x="1524000" y="4891088"/>
            <a:ext cx="646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Monotype Corsiva" charset="0"/>
                <a:sym typeface="Math5" pitchFamily="2" charset="2"/>
              </a:rPr>
              <a:t>D</a:t>
            </a:r>
            <a:r>
              <a:rPr lang="en-US" sz="2400" baseline="-25000">
                <a:latin typeface="Times New Roman" charset="0"/>
                <a:sym typeface="Math5" pitchFamily="2" charset="2"/>
              </a:rPr>
              <a:t>val</a:t>
            </a:r>
            <a:endParaRPr lang="en-US" sz="2400">
              <a:latin typeface="Times New Roman" charset="0"/>
            </a:endParaRPr>
          </a:p>
        </p:txBody>
      </p:sp>
      <p:sp>
        <p:nvSpPr>
          <p:cNvPr id="326667" name="Text Box 11"/>
          <p:cNvSpPr txBox="1">
            <a:spLocks noChangeArrowheads="1"/>
          </p:cNvSpPr>
          <p:nvPr/>
        </p:nvSpPr>
        <p:spPr bwMode="auto">
          <a:xfrm>
            <a:off x="1431925" y="5756275"/>
            <a:ext cx="619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i="1">
                <a:latin typeface="Times New Roman" charset="0"/>
              </a:rPr>
              <a:t>E</a:t>
            </a:r>
            <a:r>
              <a:rPr lang="en-US" sz="2400" baseline="-25000">
                <a:latin typeface="Times New Roman" charset="0"/>
              </a:rPr>
              <a:t>val</a:t>
            </a:r>
            <a:endParaRPr lang="en-US" sz="2400">
              <a:latin typeface="Times New Roman" charset="0"/>
            </a:endParaRPr>
          </a:p>
        </p:txBody>
      </p:sp>
      <p:graphicFrame>
        <p:nvGraphicFramePr>
          <p:cNvPr id="326668" name="Object 12"/>
          <p:cNvGraphicFramePr>
            <a:graphicFrameLocks noChangeAspect="1"/>
          </p:cNvGraphicFramePr>
          <p:nvPr/>
        </p:nvGraphicFramePr>
        <p:xfrm>
          <a:off x="3200400" y="2286000"/>
          <a:ext cx="183832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3" imgW="672840" imgH="241200" progId="Equation.DSMT4">
                  <p:embed/>
                </p:oleObj>
              </mc:Choice>
              <mc:Fallback>
                <p:oleObj name="Equation" r:id="rId3" imgW="672840" imgH="241200" progId="Equation.DSMT4">
                  <p:embed/>
                  <p:pic>
                    <p:nvPicPr>
                      <p:cNvPr id="3266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286000"/>
                        <a:ext cx="1838325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69" name="AutoShape 13"/>
          <p:cNvSpPr>
            <a:spLocks/>
          </p:cNvSpPr>
          <p:nvPr/>
        </p:nvSpPr>
        <p:spPr bwMode="auto">
          <a:xfrm>
            <a:off x="3429000" y="3276600"/>
            <a:ext cx="304800" cy="21336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670" name="Text Box 14"/>
          <p:cNvSpPr txBox="1">
            <a:spLocks noChangeArrowheads="1"/>
          </p:cNvSpPr>
          <p:nvPr/>
        </p:nvSpPr>
        <p:spPr bwMode="auto">
          <a:xfrm>
            <a:off x="3886200" y="3200400"/>
            <a:ext cx="494188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/>
              <a:t>Split your data set into two</a:t>
            </a:r>
          </a:p>
          <a:p>
            <a:pPr eaLnBrk="0" hangingPunct="0"/>
            <a:r>
              <a:rPr lang="en-US" sz="2400"/>
              <a:t>parts, one for training your</a:t>
            </a:r>
          </a:p>
          <a:p>
            <a:pPr eaLnBrk="0" hangingPunct="0"/>
            <a:r>
              <a:rPr lang="en-US" sz="2400"/>
              <a:t>model and the other for </a:t>
            </a:r>
          </a:p>
          <a:p>
            <a:pPr eaLnBrk="0" hangingPunct="0"/>
            <a:r>
              <a:rPr lang="en-US" sz="2400"/>
              <a:t>validating your model.</a:t>
            </a:r>
          </a:p>
          <a:p>
            <a:pPr eaLnBrk="0" hangingPunct="0"/>
            <a:r>
              <a:rPr lang="en-US" sz="2400"/>
              <a:t>The error on the validation </a:t>
            </a:r>
          </a:p>
          <a:p>
            <a:pPr eaLnBrk="0" hangingPunct="0"/>
            <a:r>
              <a:rPr lang="en-US" sz="2400"/>
              <a:t>data is called “validation error”</a:t>
            </a:r>
          </a:p>
          <a:p>
            <a:pPr eaLnBrk="0" hangingPunct="0"/>
            <a:r>
              <a:rPr lang="en-US" sz="2400" i="1">
                <a:latin typeface="Times New Roman" charset="0"/>
              </a:rPr>
              <a:t>(E</a:t>
            </a:r>
            <a:r>
              <a:rPr lang="en-US" sz="2400" i="1" baseline="-25000">
                <a:latin typeface="Times New Roman" charset="0"/>
              </a:rPr>
              <a:t>val</a:t>
            </a:r>
            <a:r>
              <a:rPr lang="en-US" sz="2400" i="1">
                <a:latin typeface="Times New Roman" charset="0"/>
              </a:rPr>
              <a:t>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621267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4" name="Rectangle 4"/>
          <p:cNvSpPr>
            <a:spLocks noChangeArrowheads="1"/>
          </p:cNvSpPr>
          <p:nvPr/>
        </p:nvSpPr>
        <p:spPr bwMode="auto">
          <a:xfrm>
            <a:off x="5943600" y="3276600"/>
            <a:ext cx="1676400" cy="762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85" name="Rectangle 5"/>
          <p:cNvSpPr>
            <a:spLocks noChangeArrowheads="1"/>
          </p:cNvSpPr>
          <p:nvPr/>
        </p:nvSpPr>
        <p:spPr bwMode="auto">
          <a:xfrm>
            <a:off x="3505200" y="4038600"/>
            <a:ext cx="1676400" cy="6858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1066800" y="4724400"/>
            <a:ext cx="1676400" cy="762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87" name="Rectangle 7"/>
          <p:cNvSpPr>
            <a:spLocks noChangeArrowheads="1"/>
          </p:cNvSpPr>
          <p:nvPr/>
        </p:nvSpPr>
        <p:spPr bwMode="auto">
          <a:xfrm>
            <a:off x="685800" y="304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b="1" i="1" dirty="0">
                <a:solidFill>
                  <a:schemeClr val="tx2"/>
                </a:solidFill>
                <a:latin typeface="Helvetica"/>
                <a:cs typeface="Helvetica"/>
              </a:rPr>
              <a:t>K</a:t>
            </a:r>
            <a:r>
              <a:rPr lang="en-US" b="1" dirty="0">
                <a:solidFill>
                  <a:schemeClr val="tx2"/>
                </a:solidFill>
                <a:latin typeface="Helvetica"/>
                <a:cs typeface="Helvetica"/>
              </a:rPr>
              <a:t>-Fold Cross-validation</a:t>
            </a:r>
          </a:p>
        </p:txBody>
      </p:sp>
      <p:sp>
        <p:nvSpPr>
          <p:cNvPr id="327688" name="Rectangle 8"/>
          <p:cNvSpPr>
            <a:spLocks noChangeArrowheads="1"/>
          </p:cNvSpPr>
          <p:nvPr/>
        </p:nvSpPr>
        <p:spPr bwMode="auto">
          <a:xfrm>
            <a:off x="609600" y="16764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000" dirty="0"/>
              <a:t>More accurate than using only one validation set.</a:t>
            </a:r>
          </a:p>
        </p:txBody>
      </p:sp>
      <p:sp>
        <p:nvSpPr>
          <p:cNvPr id="327689" name="Rectangle 9"/>
          <p:cNvSpPr>
            <a:spLocks noChangeArrowheads="1"/>
          </p:cNvSpPr>
          <p:nvPr/>
        </p:nvSpPr>
        <p:spPr bwMode="auto">
          <a:xfrm>
            <a:off x="1066800" y="3276600"/>
            <a:ext cx="1676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90" name="Rectangle 10"/>
          <p:cNvSpPr>
            <a:spLocks noChangeArrowheads="1"/>
          </p:cNvSpPr>
          <p:nvPr/>
        </p:nvSpPr>
        <p:spPr bwMode="auto">
          <a:xfrm>
            <a:off x="3505200" y="3276600"/>
            <a:ext cx="1676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91" name="Rectangle 11"/>
          <p:cNvSpPr>
            <a:spLocks noChangeArrowheads="1"/>
          </p:cNvSpPr>
          <p:nvPr/>
        </p:nvSpPr>
        <p:spPr bwMode="auto">
          <a:xfrm>
            <a:off x="5943600" y="3276600"/>
            <a:ext cx="1676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92" name="Line 12"/>
          <p:cNvSpPr>
            <a:spLocks noChangeShapeType="1"/>
          </p:cNvSpPr>
          <p:nvPr/>
        </p:nvSpPr>
        <p:spPr bwMode="auto">
          <a:xfrm>
            <a:off x="1066800" y="4724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93" name="Line 13"/>
          <p:cNvSpPr>
            <a:spLocks noChangeShapeType="1"/>
          </p:cNvSpPr>
          <p:nvPr/>
        </p:nvSpPr>
        <p:spPr bwMode="auto">
          <a:xfrm>
            <a:off x="3505200" y="4724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94" name="Line 14"/>
          <p:cNvSpPr>
            <a:spLocks noChangeShapeType="1"/>
          </p:cNvSpPr>
          <p:nvPr/>
        </p:nvSpPr>
        <p:spPr bwMode="auto">
          <a:xfrm>
            <a:off x="3505200" y="4038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95" name="Line 15"/>
          <p:cNvSpPr>
            <a:spLocks noChangeShapeType="1"/>
          </p:cNvSpPr>
          <p:nvPr/>
        </p:nvSpPr>
        <p:spPr bwMode="auto">
          <a:xfrm>
            <a:off x="5943600" y="4038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96" name="Text Box 16"/>
          <p:cNvSpPr txBox="1">
            <a:spLocks noChangeArrowheads="1"/>
          </p:cNvSpPr>
          <p:nvPr/>
        </p:nvSpPr>
        <p:spPr bwMode="auto">
          <a:xfrm>
            <a:off x="1524000" y="3671888"/>
            <a:ext cx="77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Monotype Corsiva" charset="0"/>
                <a:sym typeface="Math5" pitchFamily="2" charset="2"/>
              </a:rPr>
              <a:t>D</a:t>
            </a:r>
            <a:r>
              <a:rPr lang="en-US" sz="2400" baseline="-25000">
                <a:latin typeface="Times New Roman" charset="0"/>
                <a:sym typeface="Math5" pitchFamily="2" charset="2"/>
              </a:rPr>
              <a:t>train</a:t>
            </a:r>
            <a:endParaRPr lang="en-US" sz="2400">
              <a:latin typeface="Times New Roman" charset="0"/>
            </a:endParaRPr>
          </a:p>
        </p:txBody>
      </p:sp>
      <p:sp>
        <p:nvSpPr>
          <p:cNvPr id="327697" name="Text Box 17"/>
          <p:cNvSpPr txBox="1">
            <a:spLocks noChangeArrowheads="1"/>
          </p:cNvSpPr>
          <p:nvPr/>
        </p:nvSpPr>
        <p:spPr bwMode="auto">
          <a:xfrm>
            <a:off x="1524000" y="4891088"/>
            <a:ext cx="646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Monotype Corsiva" charset="0"/>
                <a:sym typeface="Math5" pitchFamily="2" charset="2"/>
              </a:rPr>
              <a:t>D</a:t>
            </a:r>
            <a:r>
              <a:rPr lang="en-US" sz="2400" baseline="-25000">
                <a:latin typeface="Times New Roman" charset="0"/>
                <a:sym typeface="Math5" pitchFamily="2" charset="2"/>
              </a:rPr>
              <a:t>val</a:t>
            </a:r>
            <a:endParaRPr lang="en-US" sz="2400">
              <a:latin typeface="Times New Roman" charset="0"/>
            </a:endParaRPr>
          </a:p>
        </p:txBody>
      </p:sp>
      <p:sp>
        <p:nvSpPr>
          <p:cNvPr id="327698" name="Text Box 18"/>
          <p:cNvSpPr txBox="1">
            <a:spLocks noChangeArrowheads="1"/>
          </p:cNvSpPr>
          <p:nvPr/>
        </p:nvSpPr>
        <p:spPr bwMode="auto">
          <a:xfrm>
            <a:off x="3962400" y="3443288"/>
            <a:ext cx="77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Monotype Corsiva" charset="0"/>
                <a:sym typeface="Math5" pitchFamily="2" charset="2"/>
              </a:rPr>
              <a:t>D</a:t>
            </a:r>
            <a:r>
              <a:rPr lang="en-US" sz="2400" baseline="-25000">
                <a:latin typeface="Times New Roman" charset="0"/>
                <a:sym typeface="Math5" pitchFamily="2" charset="2"/>
              </a:rPr>
              <a:t>train</a:t>
            </a:r>
            <a:endParaRPr lang="en-US" sz="2400">
              <a:latin typeface="Times New Roman" charset="0"/>
            </a:endParaRPr>
          </a:p>
        </p:txBody>
      </p:sp>
      <p:sp>
        <p:nvSpPr>
          <p:cNvPr id="327699" name="Text Box 19"/>
          <p:cNvSpPr txBox="1">
            <a:spLocks noChangeArrowheads="1"/>
          </p:cNvSpPr>
          <p:nvPr/>
        </p:nvSpPr>
        <p:spPr bwMode="auto">
          <a:xfrm>
            <a:off x="3962400" y="4891088"/>
            <a:ext cx="77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Monotype Corsiva" charset="0"/>
                <a:sym typeface="Math5" pitchFamily="2" charset="2"/>
              </a:rPr>
              <a:t>D</a:t>
            </a:r>
            <a:r>
              <a:rPr lang="en-US" sz="2400" baseline="-25000">
                <a:latin typeface="Times New Roman" charset="0"/>
                <a:sym typeface="Math5" pitchFamily="2" charset="2"/>
              </a:rPr>
              <a:t>train</a:t>
            </a:r>
            <a:endParaRPr lang="en-US" sz="2400">
              <a:latin typeface="Times New Roman" charset="0"/>
            </a:endParaRPr>
          </a:p>
        </p:txBody>
      </p:sp>
      <p:sp>
        <p:nvSpPr>
          <p:cNvPr id="327700" name="Text Box 20"/>
          <p:cNvSpPr txBox="1">
            <a:spLocks noChangeArrowheads="1"/>
          </p:cNvSpPr>
          <p:nvPr/>
        </p:nvSpPr>
        <p:spPr bwMode="auto">
          <a:xfrm>
            <a:off x="6400800" y="4662488"/>
            <a:ext cx="77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Monotype Corsiva" charset="0"/>
                <a:sym typeface="Math5" pitchFamily="2" charset="2"/>
              </a:rPr>
              <a:t>D</a:t>
            </a:r>
            <a:r>
              <a:rPr lang="en-US" sz="2400" baseline="-25000">
                <a:latin typeface="Times New Roman" charset="0"/>
                <a:sym typeface="Math5" pitchFamily="2" charset="2"/>
              </a:rPr>
              <a:t>train</a:t>
            </a:r>
            <a:endParaRPr lang="en-US" sz="2400">
              <a:latin typeface="Times New Roman" charset="0"/>
            </a:endParaRPr>
          </a:p>
        </p:txBody>
      </p:sp>
      <p:sp>
        <p:nvSpPr>
          <p:cNvPr id="327701" name="Rectangle 21"/>
          <p:cNvSpPr>
            <a:spLocks noChangeArrowheads="1"/>
          </p:cNvSpPr>
          <p:nvPr/>
        </p:nvSpPr>
        <p:spPr bwMode="auto">
          <a:xfrm>
            <a:off x="3962400" y="4138613"/>
            <a:ext cx="646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Monotype Corsiva" charset="0"/>
                <a:sym typeface="Math5" pitchFamily="2" charset="2"/>
              </a:rPr>
              <a:t>D</a:t>
            </a:r>
            <a:r>
              <a:rPr lang="en-US" sz="2400" baseline="-25000">
                <a:latin typeface="Times New Roman" charset="0"/>
                <a:sym typeface="Math5" pitchFamily="2" charset="2"/>
              </a:rPr>
              <a:t>val</a:t>
            </a:r>
          </a:p>
        </p:txBody>
      </p:sp>
      <p:sp>
        <p:nvSpPr>
          <p:cNvPr id="327702" name="Rectangle 22"/>
          <p:cNvSpPr>
            <a:spLocks noChangeArrowheads="1"/>
          </p:cNvSpPr>
          <p:nvPr/>
        </p:nvSpPr>
        <p:spPr bwMode="auto">
          <a:xfrm>
            <a:off x="6400800" y="3452813"/>
            <a:ext cx="646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Monotype Corsiva" charset="0"/>
                <a:sym typeface="Math5" pitchFamily="2" charset="2"/>
              </a:rPr>
              <a:t>D</a:t>
            </a:r>
            <a:r>
              <a:rPr lang="en-US" sz="2400" baseline="-25000">
                <a:latin typeface="Times New Roman" charset="0"/>
                <a:sym typeface="Math5" pitchFamily="2" charset="2"/>
              </a:rPr>
              <a:t>val</a:t>
            </a:r>
          </a:p>
        </p:txBody>
      </p:sp>
      <p:sp>
        <p:nvSpPr>
          <p:cNvPr id="327703" name="Text Box 23"/>
          <p:cNvSpPr txBox="1">
            <a:spLocks noChangeArrowheads="1"/>
          </p:cNvSpPr>
          <p:nvPr/>
        </p:nvSpPr>
        <p:spPr bwMode="auto">
          <a:xfrm>
            <a:off x="1431925" y="5756275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i="1">
                <a:latin typeface="Times New Roman" charset="0"/>
              </a:rPr>
              <a:t>E</a:t>
            </a:r>
            <a:r>
              <a:rPr lang="en-US" sz="2400" baseline="-25000">
                <a:latin typeface="Times New Roman" charset="0"/>
              </a:rPr>
              <a:t>val</a:t>
            </a:r>
            <a:r>
              <a:rPr lang="en-US" sz="2400">
                <a:latin typeface="Times New Roman" charset="0"/>
              </a:rPr>
              <a:t>(1)</a:t>
            </a:r>
          </a:p>
        </p:txBody>
      </p:sp>
      <p:sp>
        <p:nvSpPr>
          <p:cNvPr id="327704" name="Rectangle 24"/>
          <p:cNvSpPr>
            <a:spLocks noChangeArrowheads="1"/>
          </p:cNvSpPr>
          <p:nvPr/>
        </p:nvSpPr>
        <p:spPr bwMode="auto">
          <a:xfrm>
            <a:off x="3810000" y="5791200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i="1">
                <a:latin typeface="Times New Roman" charset="0"/>
              </a:rPr>
              <a:t>E</a:t>
            </a:r>
            <a:r>
              <a:rPr lang="en-US" sz="2400" baseline="-25000">
                <a:latin typeface="Times New Roman" charset="0"/>
              </a:rPr>
              <a:t>val</a:t>
            </a:r>
            <a:r>
              <a:rPr lang="en-US" sz="2400">
                <a:latin typeface="Times New Roman" charset="0"/>
              </a:rPr>
              <a:t>(2)</a:t>
            </a:r>
          </a:p>
        </p:txBody>
      </p:sp>
      <p:sp>
        <p:nvSpPr>
          <p:cNvPr id="327705" name="Rectangle 25"/>
          <p:cNvSpPr>
            <a:spLocks noChangeArrowheads="1"/>
          </p:cNvSpPr>
          <p:nvPr/>
        </p:nvSpPr>
        <p:spPr bwMode="auto">
          <a:xfrm>
            <a:off x="6324600" y="5715000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i="1">
                <a:latin typeface="Times New Roman" charset="0"/>
              </a:rPr>
              <a:t>E</a:t>
            </a:r>
            <a:r>
              <a:rPr lang="en-US" sz="2400" baseline="-25000">
                <a:latin typeface="Times New Roman" charset="0"/>
              </a:rPr>
              <a:t>val</a:t>
            </a:r>
            <a:r>
              <a:rPr lang="en-US" sz="2400">
                <a:latin typeface="Times New Roman" charset="0"/>
              </a:rPr>
              <a:t>(3)</a:t>
            </a:r>
          </a:p>
        </p:txBody>
      </p:sp>
      <p:graphicFrame>
        <p:nvGraphicFramePr>
          <p:cNvPr id="327706" name="Object 26"/>
          <p:cNvGraphicFramePr>
            <a:graphicFrameLocks noChangeAspect="1"/>
          </p:cNvGraphicFramePr>
          <p:nvPr/>
        </p:nvGraphicFramePr>
        <p:xfrm>
          <a:off x="2179638" y="2179638"/>
          <a:ext cx="4011612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3" imgW="1663700" imgH="457200" progId="Equation.DSMT4">
                  <p:embed/>
                </p:oleObj>
              </mc:Choice>
              <mc:Fallback>
                <p:oleObj name="Equation" r:id="rId3" imgW="1663700" imgH="457200" progId="Equation.DSMT4">
                  <p:embed/>
                  <p:pic>
                    <p:nvPicPr>
                      <p:cNvPr id="32770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2179638"/>
                        <a:ext cx="4011612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4444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Shape 1661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/>
              <a:t>1) C4.5 and other decision trees (AIMA 18.3.3)</a:t>
            </a:r>
          </a:p>
          <a:p>
            <a:pPr marL="800100" lvl="1" indent="-215900" rtl="0">
              <a:spcBef>
                <a:spcPts val="1080"/>
              </a:spcBef>
            </a:pPr>
            <a:r>
              <a:rPr lang="en-US"/>
              <a:t>Finite domains for the attributes</a:t>
            </a:r>
          </a:p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2) </a:t>
            </a:r>
            <a:r>
              <a:rPr lang="en-US" i="1"/>
              <a:t>k</a:t>
            </a:r>
            <a:r>
              <a:rPr lang="en-US"/>
              <a:t>-means</a:t>
            </a:r>
          </a:p>
          <a:p>
            <a:pPr marL="800100" marR="0" lvl="1" indent="-215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</a:pPr>
            <a:r>
              <a:rPr lang="en-US"/>
              <a:t>Unsupervised, nonparametric like </a:t>
            </a:r>
            <a:r>
              <a:rPr lang="en-US" i="1"/>
              <a:t>k</a:t>
            </a:r>
            <a:r>
              <a:rPr lang="en-US"/>
              <a:t>-nearest neighbors</a:t>
            </a:r>
          </a:p>
          <a:p>
            <a:pPr marR="0" lvl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/>
              <a:t>3) SVMs (AIMA 18.9)</a:t>
            </a:r>
          </a:p>
          <a:p>
            <a:pPr marL="800100" lvl="1" indent="-215900" rtl="0">
              <a:spcBef>
                <a:spcPts val="1080"/>
              </a:spcBef>
            </a:pPr>
            <a:r>
              <a:rPr lang="en-US"/>
              <a:t>Minimize data needed to store, transform nonlinear into linear</a:t>
            </a:r>
          </a:p>
          <a:p>
            <a:pPr lvl="0" rtl="0"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ct val="45833"/>
              <a:buNone/>
            </a:pPr>
            <a:r>
              <a:rPr lang="en-US"/>
              <a:t>4) Apriori</a:t>
            </a:r>
          </a:p>
          <a:p>
            <a:pPr marL="800100" lvl="1" indent="-215900" rtl="0">
              <a:spcBef>
                <a:spcPts val="1080"/>
              </a:spcBef>
            </a:pPr>
            <a:r>
              <a:rPr lang="en-US"/>
              <a:t>Unsupervised, learn association rules from databases</a:t>
            </a:r>
          </a:p>
          <a:p>
            <a:pPr lvl="0" rtl="0"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ct val="45833"/>
              <a:buNone/>
            </a:pPr>
            <a:r>
              <a:rPr lang="en-US"/>
              <a:t>5) EM (AIMA 20.3)</a:t>
            </a:r>
          </a:p>
          <a:p>
            <a:pPr marL="800100" lvl="1" indent="-215900" rtl="0">
              <a:spcBef>
                <a:spcPts val="1080"/>
              </a:spcBef>
            </a:pPr>
            <a:r>
              <a:rPr lang="en-US"/>
              <a:t>Learn probabilities, even over unlabeled variables</a:t>
            </a:r>
          </a:p>
        </p:txBody>
      </p:sp>
      <p:sp>
        <p:nvSpPr>
          <p:cNvPr id="1662" name="Shape 166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Data Mining</a:t>
            </a:r>
          </a:p>
        </p:txBody>
      </p:sp>
      <p:sp>
        <p:nvSpPr>
          <p:cNvPr id="1663" name="Shape 1663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Shape 1668"/>
          <p:cNvSpPr txBox="1">
            <a:spLocks noGrp="1"/>
          </p:cNvSpPr>
          <p:nvPr>
            <p:ph type="body" idx="1"/>
          </p:nvPr>
        </p:nvSpPr>
        <p:spPr>
          <a:xfrm>
            <a:off x="457200" y="1189703"/>
            <a:ext cx="8080500" cy="553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/>
              <a:t>6) PageRank (AIMA 22.3.4)</a:t>
            </a:r>
          </a:p>
          <a:p>
            <a:pPr marL="800100" lvl="1" indent="-215900" rtl="0">
              <a:spcBef>
                <a:spcPts val="1080"/>
              </a:spcBef>
            </a:pPr>
            <a:r>
              <a:rPr lang="en-US"/>
              <a:t>The kind of data determines the kind of learning</a:t>
            </a:r>
          </a:p>
          <a:p>
            <a:pPr marL="0" lvl="0" indent="0" rtl="0">
              <a:spcBef>
                <a:spcPts val="1080"/>
              </a:spcBef>
              <a:buNone/>
            </a:pPr>
            <a:r>
              <a:rPr lang="en-US"/>
              <a:t>7) AdaBoost (AIMA 18.10)</a:t>
            </a:r>
          </a:p>
          <a:p>
            <a:pPr marL="800100" marR="0" lvl="1" indent="-215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</a:pPr>
            <a:r>
              <a:rPr lang="en-US"/>
              <a:t>Learn multiple classifiers and then combine their output</a:t>
            </a:r>
          </a:p>
          <a:p>
            <a:pPr marR="0" lvl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/>
              <a:t>8) </a:t>
            </a:r>
            <a:r>
              <a:rPr lang="en-US" i="1"/>
              <a:t>k</a:t>
            </a:r>
            <a:r>
              <a:rPr lang="en-US"/>
              <a:t>-Nearest Neighbors (AIMA 18.8.1)</a:t>
            </a:r>
          </a:p>
          <a:p>
            <a:pPr marL="800100" lvl="1" indent="-215900" rtl="0">
              <a:spcBef>
                <a:spcPts val="1080"/>
              </a:spcBef>
            </a:pPr>
            <a:r>
              <a:rPr lang="en-US"/>
              <a:t>Use the data as a map of the classification space</a:t>
            </a:r>
          </a:p>
          <a:p>
            <a:pPr lvl="0" rtl="0"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ct val="45833"/>
              <a:buNone/>
            </a:pPr>
            <a:r>
              <a:rPr lang="en-US"/>
              <a:t>9) Naive Bayes (AIMA 20.2.2)</a:t>
            </a:r>
          </a:p>
          <a:p>
            <a:pPr marL="800100" lvl="1" indent="-215900" rtl="0">
              <a:spcBef>
                <a:spcPts val="1080"/>
              </a:spcBef>
            </a:pPr>
            <a:r>
              <a:rPr lang="en-US"/>
              <a:t>Assume probabilistic independence among influences</a:t>
            </a:r>
          </a:p>
          <a:p>
            <a:pPr lvl="0" rtl="0"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ct val="45833"/>
              <a:buNone/>
            </a:pPr>
            <a:r>
              <a:rPr lang="en-US"/>
              <a:t>10) CART (AIMA 18.3.6)</a:t>
            </a:r>
          </a:p>
          <a:p>
            <a:pPr marL="800100" lvl="1" indent="-215900" rtl="0">
              <a:spcBef>
                <a:spcPts val="1080"/>
              </a:spcBef>
            </a:pPr>
            <a:r>
              <a:rPr lang="en-US"/>
              <a:t>Extend decision trees into </a:t>
            </a:r>
            <a:r>
              <a:rPr lang="en-US" b="1"/>
              <a:t>regression</a:t>
            </a:r>
            <a:r>
              <a:rPr lang="en-US"/>
              <a:t> trees (i.e., real values)</a:t>
            </a:r>
          </a:p>
        </p:txBody>
      </p:sp>
      <p:sp>
        <p:nvSpPr>
          <p:cNvPr id="1669" name="Shape 1669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080500" cy="7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 sz="3000"/>
              <a:t>Data Mining</a:t>
            </a:r>
          </a:p>
        </p:txBody>
      </p:sp>
      <p:sp>
        <p:nvSpPr>
          <p:cNvPr id="1670" name="Shape 1670"/>
          <p:cNvSpPr txBox="1">
            <a:spLocks noGrp="1"/>
          </p:cNvSpPr>
          <p:nvPr>
            <p:ph type="sldNum" idx="12"/>
          </p:nvPr>
        </p:nvSpPr>
        <p:spPr>
          <a:xfrm rot="-5400000">
            <a:off x="8227325" y="5885470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 lang="en-US"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agents</a:t>
            </a:r>
          </a:p>
        </p:txBody>
      </p:sp>
      <p:pic>
        <p:nvPicPr>
          <p:cNvPr id="6150" name="Picture 6" descr="learning-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7315200" cy="51387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973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element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Design of a learning element is affected by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Which components of the performance element are to be learned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What feedback is available to learn these components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What representation is used for the components</a:t>
            </a:r>
          </a:p>
          <a:p>
            <a:pPr lvl="4">
              <a:lnSpc>
                <a:spcPct val="80000"/>
              </a:lnSpc>
            </a:pPr>
            <a:endParaRPr lang="en-US" sz="1600" dirty="0"/>
          </a:p>
          <a:p>
            <a:pPr lvl="4">
              <a:lnSpc>
                <a:spcPct val="80000"/>
              </a:lnSpc>
            </a:pPr>
            <a:endParaRPr lang="en-US" sz="1600" dirty="0"/>
          </a:p>
          <a:p>
            <a:pPr lvl="4">
              <a:lnSpc>
                <a:spcPct val="80000"/>
              </a:lnSpc>
            </a:pPr>
            <a:endParaRPr lang="en-US" sz="1600" dirty="0"/>
          </a:p>
          <a:p>
            <a:pPr lvl="4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400" dirty="0"/>
              <a:t>Type of feedback:	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3366FF"/>
                </a:solidFill>
              </a:rPr>
              <a:t>Supervised learning</a:t>
            </a:r>
            <a:r>
              <a:rPr lang="en-US" sz="2000" dirty="0"/>
              <a:t>: correct answers for each example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3366FF"/>
                </a:solidFill>
              </a:rPr>
              <a:t>Unsupervised learning</a:t>
            </a:r>
            <a:r>
              <a:rPr lang="en-US" sz="2000" dirty="0"/>
              <a:t>: correct answers not given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3366FF"/>
                </a:solidFill>
              </a:rPr>
              <a:t>Reinforcement learning</a:t>
            </a:r>
            <a:r>
              <a:rPr lang="en-US" sz="2000" dirty="0"/>
              <a:t>: occasional rewards</a:t>
            </a:r>
          </a:p>
        </p:txBody>
      </p:sp>
    </p:spTree>
    <p:extLst>
      <p:ext uri="{BB962C8B-B14F-4D97-AF65-F5344CB8AC3E}">
        <p14:creationId xmlns:p14="http://schemas.microsoft.com/office/powerpoint/2010/main" val="305641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-2025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Inductive Learning</a:t>
            </a:r>
          </a:p>
        </p:txBody>
      </p:sp>
      <p:sp>
        <p:nvSpPr>
          <p:cNvPr id="1617923" name="Rectangle 3"/>
          <p:cNvSpPr>
            <a:spLocks noGrp="1" noChangeArrowheads="1"/>
          </p:cNvSpPr>
          <p:nvPr>
            <p:ph idx="1"/>
          </p:nvPr>
        </p:nvSpPr>
        <p:spPr>
          <a:xfrm>
            <a:off x="222478" y="1140975"/>
            <a:ext cx="4587875" cy="401759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Learn a </a:t>
            </a:r>
            <a:r>
              <a:rPr lang="en-US" sz="2400" i="1" dirty="0"/>
              <a:t>target function</a:t>
            </a:r>
            <a:r>
              <a:rPr lang="en-US" sz="2400" dirty="0"/>
              <a:t> </a:t>
            </a:r>
            <a:r>
              <a:rPr lang="en-US" sz="2400" i="1" dirty="0"/>
              <a:t>f</a:t>
            </a:r>
            <a:r>
              <a:rPr lang="en-US" sz="2400" dirty="0"/>
              <a:t> from classified </a:t>
            </a:r>
            <a:r>
              <a:rPr lang="en-US" sz="2400" i="1" dirty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Each example is a pair (</a:t>
            </a:r>
            <a:r>
              <a:rPr lang="en-US" sz="2000" i="1" dirty="0"/>
              <a:t>x, f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If both 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f</a:t>
            </a:r>
            <a:r>
              <a:rPr lang="en-US" sz="2000" dirty="0"/>
              <a:t> are numeric, this is traditional function fitting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AI traditionally focused on cases where </a:t>
            </a:r>
            <a:r>
              <a:rPr lang="en-US" sz="2000" i="1" dirty="0"/>
              <a:t>x</a:t>
            </a:r>
            <a:r>
              <a:rPr lang="en-US" sz="2000" dirty="0"/>
              <a:t> is described discretely/symbolically and </a:t>
            </a:r>
            <a:r>
              <a:rPr lang="en-US" sz="2000" i="1" dirty="0"/>
              <a:t>f</a:t>
            </a:r>
            <a:r>
              <a:rPr lang="en-US" sz="2000" dirty="0"/>
              <a:t> is either Boolean or discrete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Modern methods may do both</a:t>
            </a:r>
            <a:endParaRPr lang="en-US" sz="2000" i="1" dirty="0"/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F3B9ECF1-9CB4-2C43-B51F-B6BD5B99D85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617925" name="Text Box 5"/>
          <p:cNvSpPr txBox="1">
            <a:spLocks noChangeArrowheads="1"/>
          </p:cNvSpPr>
          <p:nvPr/>
        </p:nvSpPr>
        <p:spPr bwMode="auto">
          <a:xfrm>
            <a:off x="4465638" y="3967941"/>
            <a:ext cx="46783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f(Robin: </a:t>
            </a:r>
            <a:r>
              <a:rPr lang="en-US" sz="1800" dirty="0" err="1">
                <a:solidFill>
                  <a:schemeClr val="accent2"/>
                </a:solidFill>
              </a:rPr>
              <a:t>WarmB</a:t>
            </a:r>
            <a:r>
              <a:rPr lang="en-US" sz="1800" dirty="0">
                <a:solidFill>
                  <a:schemeClr val="accent2"/>
                </a:solidFill>
              </a:rPr>
              <a:t> &amp; </a:t>
            </a:r>
            <a:r>
              <a:rPr lang="en-US" sz="1800" dirty="0" err="1">
                <a:solidFill>
                  <a:schemeClr val="accent2"/>
                </a:solidFill>
              </a:rPr>
              <a:t>LayE</a:t>
            </a:r>
            <a:r>
              <a:rPr lang="en-US" sz="1800" dirty="0">
                <a:solidFill>
                  <a:schemeClr val="accent2"/>
                </a:solidFill>
              </a:rPr>
              <a:t> &amp; Fly)=Bird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f(Bat: </a:t>
            </a:r>
            <a:r>
              <a:rPr lang="en-US" sz="1800" dirty="0" err="1">
                <a:solidFill>
                  <a:schemeClr val="accent2"/>
                </a:solidFill>
              </a:rPr>
              <a:t>WarmB</a:t>
            </a:r>
            <a:r>
              <a:rPr lang="en-US" sz="1800" dirty="0">
                <a:solidFill>
                  <a:schemeClr val="accent2"/>
                </a:solidFill>
              </a:rPr>
              <a:t> &amp; 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</a:t>
            </a:r>
            <a:r>
              <a:rPr lang="en-US" sz="1800" dirty="0" err="1">
                <a:solidFill>
                  <a:schemeClr val="accent2"/>
                </a:solidFill>
              </a:rPr>
              <a:t>LayE</a:t>
            </a:r>
            <a:r>
              <a:rPr lang="en-US" sz="1800" dirty="0">
                <a:solidFill>
                  <a:schemeClr val="accent2"/>
                </a:solidFill>
              </a:rPr>
              <a:t> &amp; Fly)=Mammal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f(</a:t>
            </a:r>
            <a:r>
              <a:rPr lang="en-US" sz="1800" dirty="0" err="1">
                <a:solidFill>
                  <a:schemeClr val="accent2"/>
                </a:solidFill>
              </a:rPr>
              <a:t>Pteranodon</a:t>
            </a:r>
            <a:r>
              <a:rPr lang="en-US" sz="1800" dirty="0">
                <a:solidFill>
                  <a:schemeClr val="accent2"/>
                </a:solidFill>
              </a:rPr>
              <a:t>: </a:t>
            </a:r>
            <a:r>
              <a:rPr lang="en-US" sz="1800" dirty="0" err="1">
                <a:solidFill>
                  <a:schemeClr val="accent2"/>
                </a:solidFill>
              </a:rPr>
              <a:t>ColdB</a:t>
            </a:r>
            <a:r>
              <a:rPr lang="en-US" sz="1800" dirty="0">
                <a:solidFill>
                  <a:schemeClr val="accent2"/>
                </a:solidFill>
              </a:rPr>
              <a:t> &amp; </a:t>
            </a:r>
            <a:r>
              <a:rPr lang="en-US" sz="1800" dirty="0" err="1">
                <a:solidFill>
                  <a:schemeClr val="accent2"/>
                </a:solidFill>
              </a:rPr>
              <a:t>LayE</a:t>
            </a:r>
            <a:r>
              <a:rPr lang="en-US" sz="1800" dirty="0">
                <a:solidFill>
                  <a:schemeClr val="accent2"/>
                </a:solidFill>
              </a:rPr>
              <a:t> &amp; Fly)=Reptile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f(Ostrich: </a:t>
            </a:r>
            <a:r>
              <a:rPr lang="en-US" sz="1800" dirty="0" err="1">
                <a:solidFill>
                  <a:schemeClr val="accent2"/>
                </a:solidFill>
              </a:rPr>
              <a:t>WarmB</a:t>
            </a:r>
            <a:r>
              <a:rPr lang="en-US" sz="1800" dirty="0">
                <a:solidFill>
                  <a:schemeClr val="accent2"/>
                </a:solidFill>
              </a:rPr>
              <a:t> &amp; </a:t>
            </a:r>
            <a:r>
              <a:rPr lang="en-US" sz="1800" dirty="0" err="1">
                <a:solidFill>
                  <a:schemeClr val="accent2"/>
                </a:solidFill>
              </a:rPr>
              <a:t>LayE</a:t>
            </a:r>
            <a:r>
              <a:rPr lang="en-US" sz="1800" dirty="0">
                <a:solidFill>
                  <a:schemeClr val="accent2"/>
                </a:solidFill>
              </a:rPr>
              <a:t> &amp; 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Fly)=Bird</a:t>
            </a:r>
          </a:p>
        </p:txBody>
      </p:sp>
      <p:pic>
        <p:nvPicPr>
          <p:cNvPr id="1617926" name="Picture 6" descr="curve-fitting1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9550" y="1407540"/>
            <a:ext cx="2328863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042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23" grpId="0" build="p" autoUpdateAnimBg="0"/>
      <p:bldP spid="16179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-2025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Inductive Learning</a:t>
            </a:r>
          </a:p>
        </p:txBody>
      </p:sp>
      <p:sp>
        <p:nvSpPr>
          <p:cNvPr id="1617923" name="Rectangle 3"/>
          <p:cNvSpPr>
            <a:spLocks noGrp="1" noChangeArrowheads="1"/>
          </p:cNvSpPr>
          <p:nvPr>
            <p:ph idx="1"/>
          </p:nvPr>
        </p:nvSpPr>
        <p:spPr>
          <a:xfrm>
            <a:off x="222478" y="1051063"/>
            <a:ext cx="8921522" cy="5262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Problem: </a:t>
            </a:r>
          </a:p>
          <a:p>
            <a:pPr eaLnBrk="1" hangingPunct="1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Find a hypothesis </a:t>
            </a:r>
            <a:r>
              <a:rPr lang="en-US" sz="2400" i="1" dirty="0"/>
              <a:t>h </a:t>
            </a:r>
            <a:r>
              <a:rPr lang="en-US" sz="2400" dirty="0"/>
              <a:t>in</a:t>
            </a:r>
            <a:r>
              <a:rPr lang="en-US" sz="2400" i="1" dirty="0"/>
              <a:t> Hypothesis Space</a:t>
            </a:r>
            <a:r>
              <a:rPr lang="en-US" sz="2400" dirty="0"/>
              <a:t> (</a:t>
            </a:r>
            <a:r>
              <a:rPr lang="en-US" sz="2400" b="1" dirty="0"/>
              <a:t>H</a:t>
            </a:r>
            <a:r>
              <a:rPr lang="en-US" sz="2400" dirty="0"/>
              <a:t>), e.g.</a:t>
            </a:r>
          </a:p>
          <a:p>
            <a:pPr lvl="2">
              <a:lnSpc>
                <a:spcPct val="90000"/>
              </a:lnSpc>
              <a:buFont typeface="Arial"/>
              <a:buChar char="•"/>
            </a:pPr>
            <a:r>
              <a:rPr lang="en-US" sz="2400" dirty="0" err="1"/>
              <a:t>Univariate</a:t>
            </a:r>
            <a:r>
              <a:rPr lang="en-US" sz="2400" dirty="0"/>
              <a:t> polynomial functions </a:t>
            </a:r>
          </a:p>
          <a:p>
            <a:pPr lvl="2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Boolean feature vectors</a:t>
            </a:r>
          </a:p>
          <a:p>
            <a:pPr marL="342900" lvl="1" indent="-342900">
              <a:lnSpc>
                <a:spcPct val="90000"/>
              </a:lnSpc>
              <a:spcBef>
                <a:spcPts val="800"/>
              </a:spcBef>
              <a:buClrTx/>
              <a:buFont typeface="Arial"/>
              <a:buChar char="•"/>
            </a:pPr>
            <a:r>
              <a:rPr lang="en-US" sz="2000" dirty="0"/>
              <a:t>Such that </a:t>
            </a:r>
            <a:r>
              <a:rPr lang="en-US" sz="2000" i="1" dirty="0"/>
              <a:t>h </a:t>
            </a:r>
            <a:r>
              <a:rPr lang="en-US" sz="2000" i="1" dirty="0">
                <a:ea typeface="Arial" charset="0"/>
                <a:cs typeface="Arial" charset="0"/>
              </a:rPr>
              <a:t>≈ </a:t>
            </a:r>
            <a:r>
              <a:rPr lang="en-US" sz="2000" i="1" dirty="0"/>
              <a:t>f</a:t>
            </a:r>
          </a:p>
          <a:p>
            <a:pPr marL="342900" lvl="1" indent="-342900">
              <a:lnSpc>
                <a:spcPct val="90000"/>
              </a:lnSpc>
              <a:spcBef>
                <a:spcPts val="800"/>
              </a:spcBef>
              <a:buClrTx/>
              <a:buFont typeface="Arial"/>
              <a:buChar char="•"/>
            </a:pPr>
            <a:r>
              <a:rPr lang="en-US" sz="2000" dirty="0"/>
              <a:t>Given </a:t>
            </a:r>
            <a:r>
              <a:rPr lang="en-US" sz="2000" i="1" dirty="0"/>
              <a:t>training set</a:t>
            </a:r>
            <a:r>
              <a:rPr lang="en-US" sz="2000" dirty="0"/>
              <a:t> of examples</a:t>
            </a:r>
          </a:p>
          <a:p>
            <a:pPr marL="342900" lvl="1" indent="-342900">
              <a:lnSpc>
                <a:spcPct val="90000"/>
              </a:lnSpc>
              <a:spcBef>
                <a:spcPts val="800"/>
              </a:spcBef>
              <a:buClrTx/>
              <a:buFont typeface="Arial"/>
              <a:buChar char="•"/>
            </a:pPr>
            <a:endParaRPr lang="en-US" sz="2000" i="1" dirty="0"/>
          </a:p>
          <a:p>
            <a:pPr eaLnBrk="1" hangingPunct="1">
              <a:lnSpc>
                <a:spcPct val="90000"/>
              </a:lnSpc>
              <a:buFont typeface="Arial"/>
              <a:buChar char="•"/>
            </a:pPr>
            <a:endParaRPr lang="en-US" sz="2400" dirty="0"/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F3B9ECF1-9CB4-2C43-B51F-B6BD5B99D85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617924" name="Picture 4" descr="curve-fitting2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6214" y="3824502"/>
            <a:ext cx="2125663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7927" name="Text Box 7"/>
          <p:cNvSpPr txBox="1">
            <a:spLocks noChangeArrowheads="1"/>
          </p:cNvSpPr>
          <p:nvPr/>
        </p:nvSpPr>
        <p:spPr bwMode="auto">
          <a:xfrm>
            <a:off x="4216874" y="4073931"/>
            <a:ext cx="2632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 dirty="0" err="1"/>
              <a:t>WarmB</a:t>
            </a:r>
            <a:r>
              <a:rPr lang="en-US" sz="1800" b="1" dirty="0"/>
              <a:t> &amp; </a:t>
            </a:r>
            <a:r>
              <a:rPr lang="en-US" sz="1800" b="1" dirty="0" err="1"/>
              <a:t>LayE</a:t>
            </a:r>
            <a:r>
              <a:rPr lang="en-US" sz="1800" b="1" dirty="0"/>
              <a:t> </a:t>
            </a:r>
            <a:r>
              <a:rPr lang="en-US" sz="1800" b="1" dirty="0">
                <a:sym typeface="Symbol" charset="2"/>
              </a:rPr>
              <a:t> </a:t>
            </a:r>
            <a:r>
              <a:rPr lang="en-US" sz="1800" b="1" dirty="0"/>
              <a:t>Bird</a:t>
            </a:r>
            <a:endParaRPr lang="en-US" sz="1800" b="1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0196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23" grpId="0" build="p" autoUpdateAnimBg="0"/>
      <p:bldP spid="1617927" grpId="0"/>
    </p:bldLst>
  </p:timing>
</p:sld>
</file>

<file path=ppt/theme/theme1.xml><?xml version="1.0" encoding="utf-8"?>
<a:theme xmlns:a="http://schemas.openxmlformats.org/drawingml/2006/main" name="2_AI Spring 2015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AI Spring 2015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2583</Words>
  <Application>Microsoft Macintosh PowerPoint</Application>
  <PresentationFormat>On-screen Show (4:3)</PresentationFormat>
  <Paragraphs>470</Paragraphs>
  <Slides>53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8" baseType="lpstr">
      <vt:lpstr>Helvetica Neue</vt:lpstr>
      <vt:lpstr>Symbol</vt:lpstr>
      <vt:lpstr>Noto Sans Symbols</vt:lpstr>
      <vt:lpstr>Arial Black</vt:lpstr>
      <vt:lpstr>Calibri</vt:lpstr>
      <vt:lpstr>Monotype Corsiva</vt:lpstr>
      <vt:lpstr>Wingdings</vt:lpstr>
      <vt:lpstr>Math5</vt:lpstr>
      <vt:lpstr>Helvetica</vt:lpstr>
      <vt:lpstr>Times New Roman</vt:lpstr>
      <vt:lpstr>Arial</vt:lpstr>
      <vt:lpstr>Courier New</vt:lpstr>
      <vt:lpstr>2_AI Spring 2015</vt:lpstr>
      <vt:lpstr>3_AI Spring 2015</vt:lpstr>
      <vt:lpstr>Equation</vt:lpstr>
      <vt:lpstr>Artificial Intelligence Lecture 20: Learning from Examples (AIMA Chapter 18 and a little bit of 20)</vt:lpstr>
      <vt:lpstr>What is learning?</vt:lpstr>
      <vt:lpstr>Why study learning?</vt:lpstr>
      <vt:lpstr>PowerPoint Presentation</vt:lpstr>
      <vt:lpstr>Learning</vt:lpstr>
      <vt:lpstr>Learning agents</vt:lpstr>
      <vt:lpstr>Learning element</vt:lpstr>
      <vt:lpstr>Inductive Learning</vt:lpstr>
      <vt:lpstr>Inductive Learning</vt:lpstr>
      <vt:lpstr>Inductive Learning Method</vt:lpstr>
      <vt:lpstr>Curve Fitting From Simple to Complex</vt:lpstr>
      <vt:lpstr>Curve Fitting From Simple to Complex</vt:lpstr>
      <vt:lpstr>Curve Fitting From Simple to Complex</vt:lpstr>
      <vt:lpstr>PowerPoint Presentation</vt:lpstr>
      <vt:lpstr>Curve Fitting From Simple to Complex</vt:lpstr>
      <vt:lpstr>Learning decision trees</vt:lpstr>
      <vt:lpstr>Attribute-based representations</vt:lpstr>
      <vt:lpstr>Decision trees</vt:lpstr>
      <vt:lpstr>Inductive learning of decision tree</vt:lpstr>
      <vt:lpstr>Inductive learning of decision tree</vt:lpstr>
      <vt:lpstr>Inductive learning of decision tree</vt:lpstr>
      <vt:lpstr>Expressiveness</vt:lpstr>
      <vt:lpstr>Hypothesis spaces</vt:lpstr>
      <vt:lpstr>Hypothesis spaces</vt:lpstr>
      <vt:lpstr>ID3 Algorithm</vt:lpstr>
      <vt:lpstr>Choosing the best attribute</vt:lpstr>
      <vt:lpstr>Choosing an attribute</vt:lpstr>
      <vt:lpstr>Using information theory</vt:lpstr>
      <vt:lpstr>Information theory 101</vt:lpstr>
      <vt:lpstr>Information theory 101</vt:lpstr>
      <vt:lpstr>Information theory II</vt:lpstr>
      <vt:lpstr>Information gain</vt:lpstr>
      <vt:lpstr>Information gain</vt:lpstr>
      <vt:lpstr>Decision tree learning example</vt:lpstr>
      <vt:lpstr>Decision tree learning example</vt:lpstr>
      <vt:lpstr>Decision tree learning example</vt:lpstr>
      <vt:lpstr>Decision tree learning example</vt:lpstr>
      <vt:lpstr>Decision tree learning example</vt:lpstr>
      <vt:lpstr>Decision tree learning example</vt:lpstr>
      <vt:lpstr>Decision tree learning example</vt:lpstr>
      <vt:lpstr>Decision tree learning example</vt:lpstr>
      <vt:lpstr>Decision tree learning example</vt:lpstr>
      <vt:lpstr>Decision tree learning example</vt:lpstr>
      <vt:lpstr>Decision tree learning example</vt:lpstr>
      <vt:lpstr>Decision tree learning example</vt:lpstr>
      <vt:lpstr>Decision tree learning example</vt:lpstr>
      <vt:lpstr>Example (Cont.)</vt:lpstr>
      <vt:lpstr>How do we know it is correct?</vt:lpstr>
      <vt:lpstr>PowerPoint Presentation</vt:lpstr>
      <vt:lpstr>PowerPoint Presentation</vt:lpstr>
      <vt:lpstr>PowerPoint Presentation</vt:lpstr>
      <vt:lpstr>Data Mining</vt:lpstr>
      <vt:lpstr>Data Mining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AAAI@USC</dc:title>
  <dc:creator>den-instructor</dc:creator>
  <cp:lastModifiedBy>Sheila Tejada</cp:lastModifiedBy>
  <cp:revision>9</cp:revision>
  <dcterms:modified xsi:type="dcterms:W3CDTF">2018-10-29T23:17:01Z</dcterms:modified>
</cp:coreProperties>
</file>