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9" r:id="rId2"/>
  </p:sldMasterIdLst>
  <p:notesMasterIdLst>
    <p:notesMasterId r:id="rId32"/>
  </p:notesMasterIdLst>
  <p:sldIdLst>
    <p:sldId id="308" r:id="rId3"/>
    <p:sldId id="259" r:id="rId4"/>
    <p:sldId id="260" r:id="rId5"/>
    <p:sldId id="267" r:id="rId6"/>
    <p:sldId id="296" r:id="rId7"/>
    <p:sldId id="268" r:id="rId8"/>
    <p:sldId id="297" r:id="rId9"/>
    <p:sldId id="269" r:id="rId10"/>
    <p:sldId id="275" r:id="rId11"/>
    <p:sldId id="304" r:id="rId12"/>
    <p:sldId id="305" r:id="rId13"/>
    <p:sldId id="313" r:id="rId14"/>
    <p:sldId id="314" r:id="rId15"/>
    <p:sldId id="280" r:id="rId16"/>
    <p:sldId id="276" r:id="rId17"/>
    <p:sldId id="277" r:id="rId18"/>
    <p:sldId id="278" r:id="rId19"/>
    <p:sldId id="282" r:id="rId20"/>
    <p:sldId id="284" r:id="rId21"/>
    <p:sldId id="286" r:id="rId22"/>
    <p:sldId id="287" r:id="rId23"/>
    <p:sldId id="309" r:id="rId24"/>
    <p:sldId id="310" r:id="rId25"/>
    <p:sldId id="311" r:id="rId26"/>
    <p:sldId id="312" r:id="rId27"/>
    <p:sldId id="258" r:id="rId28"/>
    <p:sldId id="294" r:id="rId29"/>
    <p:sldId id="306" r:id="rId30"/>
    <p:sldId id="307" r:id="rId31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824" autoAdjust="0"/>
  </p:normalViewPr>
  <p:slideViewPr>
    <p:cSldViewPr snapToGrid="0" snapToObjects="1">
      <p:cViewPr varScale="1">
        <p:scale>
          <a:sx n="103" d="100"/>
          <a:sy n="103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30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7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18DB0-5277-FD4C-8024-705C113D0F0D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BD885-240F-714F-93ED-D707E027F16C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8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5F234-DC74-A746-8DC7-0BDA7731F2FE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1E9F7-D147-B543-9206-BB761887A120}" type="slidenum">
              <a:rPr lang="en-US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AE5CE-ACE7-4749-A9EF-1B0B1BEA6CE4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Say yes versus</a:t>
            </a:r>
            <a:r>
              <a:rPr lang="en-US" baseline="0" dirty="0"/>
              <a:t>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2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133D-9C22-D64D-83B5-0AF9B34FCAD9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Patron</a:t>
            </a:r>
            <a:r>
              <a:rPr lang="en-US" baseline="0" dirty="0"/>
              <a:t> value ordering is none, some, full</a:t>
            </a:r>
          </a:p>
          <a:p>
            <a:pPr eaLnBrk="1" hangingPunct="1"/>
            <a:r>
              <a:rPr lang="en-US" baseline="0" dirty="0"/>
              <a:t>Type value ordering is </a:t>
            </a:r>
            <a:r>
              <a:rPr lang="en-US" baseline="0" dirty="0" err="1"/>
              <a:t>french</a:t>
            </a:r>
            <a:r>
              <a:rPr lang="en-US" baseline="0" dirty="0"/>
              <a:t>, </a:t>
            </a:r>
            <a:r>
              <a:rPr lang="en-US" baseline="0" dirty="0" err="1"/>
              <a:t>italian</a:t>
            </a:r>
            <a:r>
              <a:rPr lang="en-US" baseline="0" dirty="0"/>
              <a:t>, </a:t>
            </a:r>
            <a:r>
              <a:rPr lang="en-US" baseline="0" dirty="0" err="1"/>
              <a:t>thai</a:t>
            </a:r>
            <a:r>
              <a:rPr lang="en-US" baseline="0" dirty="0"/>
              <a:t>, burger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F385C-F1D1-5F47-9FD5-8E9FB90F9C06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33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33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8885C-FD3A-F140-B044-03F42587AB53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A0C38-926F-644D-A802-6B7796858C57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D3C24-7996-5340-987D-39F3B1A75987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Recall: Who thinks can say the whole list</a:t>
            </a:r>
          </a:p>
          <a:p>
            <a:pPr eaLnBrk="1" hangingPunct="1"/>
            <a:r>
              <a:rPr lang="en-US" baseline="0" dirty="0"/>
              <a:t>Cued Recall: Duck, goose, pig, elephant, horse</a:t>
            </a:r>
            <a:endParaRPr lang="en-US" dirty="0"/>
          </a:p>
          <a:p>
            <a:pPr eaLnBrk="1" hangingPunct="1"/>
            <a:r>
              <a:rPr lang="en-US" dirty="0"/>
              <a:t>Cued might require</a:t>
            </a:r>
            <a:r>
              <a:rPr lang="en-US" baseline="0" dirty="0"/>
              <a:t> an ontology or other background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Cluster chairs and table</a:t>
            </a:r>
          </a:p>
          <a:p>
            <a:pPr eaLnBrk="1" hangingPunct="1"/>
            <a:r>
              <a:rPr lang="en-US" dirty="0"/>
              <a:t>Classify</a:t>
            </a:r>
            <a:r>
              <a:rPr lang="en-US" baseline="0" dirty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Cluster chairs and table</a:t>
            </a:r>
          </a:p>
          <a:p>
            <a:pPr eaLnBrk="1" hangingPunct="1"/>
            <a:r>
              <a:rPr lang="en-US" dirty="0"/>
              <a:t>Classify</a:t>
            </a:r>
            <a:r>
              <a:rPr lang="en-US" baseline="0" dirty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9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8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F2A8A-72A7-6E43-9253-23A7A92FF81E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1930" y="1189176"/>
            <a:ext cx="8741880" cy="2018835"/>
          </a:xfrm>
        </p:spPr>
        <p:txBody>
          <a:bodyPr/>
          <a:lstStyle>
            <a:lvl1pPr marL="0" indent="0">
              <a:buNone/>
              <a:defRPr/>
            </a:lvl1pPr>
            <a:lvl2pPr marL="21011" indent="0">
              <a:buNone/>
              <a:defRPr sz="1471"/>
            </a:lvl2pPr>
            <a:lvl3pPr marL="164588" indent="0">
              <a:buNone/>
              <a:defRPr sz="1471"/>
            </a:lvl3pPr>
            <a:lvl4pPr marL="350187" indent="0">
              <a:buNone/>
              <a:defRPr sz="1324"/>
            </a:lvl4pPr>
            <a:lvl5pPr marL="543957" indent="0">
              <a:buNone/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34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10/31/18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281877"/>
            <a:ext cx="8137313" cy="1204306"/>
          </a:xfrm>
        </p:spPr>
        <p:txBody>
          <a:bodyPr/>
          <a:lstStyle/>
          <a:p>
            <a:r>
              <a:rPr lang="en-US" sz="4800" dirty="0">
                <a:uFillTx/>
              </a:rPr>
              <a:t>CSCI561 </a:t>
            </a:r>
            <a:r>
              <a:rPr lang="en-US" sz="4800">
                <a:uFillTx/>
              </a:rPr>
              <a:t>Fall 2018</a:t>
            </a:r>
            <a:br>
              <a:rPr lang="en-US" sz="4800" dirty="0">
                <a:uFillTx/>
              </a:rPr>
            </a:br>
            <a:r>
              <a:rPr lang="en-US" sz="4800" dirty="0">
                <a:uFillTx/>
              </a:rPr>
              <a:t>Week 11 Discussion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3" y="365760"/>
            <a:ext cx="8988779" cy="548640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What makes for a good ML problem?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1931" y="1749370"/>
            <a:ext cx="8741880" cy="402804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Labeled</a:t>
            </a:r>
            <a:r>
              <a:rPr lang="en-US" sz="3600" dirty="0"/>
              <a:t> examples</a:t>
            </a:r>
          </a:p>
          <a:p>
            <a:pPr lvl="1"/>
            <a:r>
              <a:rPr lang="en-US" sz="1800" dirty="0"/>
              <a:t>Customer churn: records of current customers (loyal) + former customers who left (churn)</a:t>
            </a:r>
          </a:p>
          <a:p>
            <a:pPr lvl="1"/>
            <a:r>
              <a:rPr lang="en-US" sz="1800" dirty="0"/>
              <a:t>Fraud detection: examples of fraud and not fraud</a:t>
            </a:r>
          </a:p>
          <a:p>
            <a:r>
              <a:rPr lang="en-US" sz="3600" dirty="0"/>
              <a:t>Relevant </a:t>
            </a:r>
            <a:r>
              <a:rPr lang="en-US" sz="3600" b="1" dirty="0"/>
              <a:t>features</a:t>
            </a:r>
          </a:p>
          <a:p>
            <a:pPr lvl="1"/>
            <a:r>
              <a:rPr lang="en-US" sz="1800" dirty="0"/>
              <a:t>Customer information: age, sex, zip code, historic spending patterns, etc.</a:t>
            </a:r>
          </a:p>
          <a:p>
            <a:pPr lvl="1"/>
            <a:r>
              <a:rPr lang="en-US" sz="1800" dirty="0"/>
              <a:t>Transaction information: amount, previous transactions, customer information, etc.</a:t>
            </a:r>
          </a:p>
          <a:p>
            <a:r>
              <a:rPr lang="en-US" sz="3600" b="1" dirty="0"/>
              <a:t>Uncertainty/error</a:t>
            </a:r>
            <a:r>
              <a:rPr lang="en-US" sz="3600" dirty="0"/>
              <a:t> tolerance</a:t>
            </a:r>
          </a:p>
          <a:p>
            <a:pPr lvl="1"/>
            <a:r>
              <a:rPr lang="en-US" sz="1800" dirty="0"/>
              <a:t>Identifying some customers who are leaving is better than current system</a:t>
            </a:r>
          </a:p>
          <a:p>
            <a:pPr lvl="1"/>
            <a:r>
              <a:rPr lang="en-US" sz="1800" dirty="0"/>
              <a:t>Automated fraud identification still verified by human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2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9618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Example: predicting housing prices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96205"/>
              </p:ext>
            </p:extLst>
          </p:nvPr>
        </p:nvGraphicFramePr>
        <p:xfrm>
          <a:off x="356797" y="1184360"/>
          <a:ext cx="8479903" cy="5699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8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198">
                <a:tc>
                  <a:txBody>
                    <a:bodyPr/>
                    <a:lstStyle/>
                    <a:p>
                      <a:r>
                        <a:rPr lang="en-US" sz="3200" dirty="0"/>
                        <a:t>Square</a:t>
                      </a:r>
                      <a:r>
                        <a:rPr lang="en-US" sz="3200" baseline="0" dirty="0"/>
                        <a:t> Footage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ZipCode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074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classify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In many problems we want to learn how to classify data into one of several possible categories.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face recognition, etc. Here earthquake </a:t>
            </a:r>
            <a:r>
              <a:rPr lang="en-US" dirty="0" err="1"/>
              <a:t>vs</a:t>
            </a:r>
            <a:r>
              <a:rPr lang="en-US" dirty="0"/>
              <a:t> nuclear explosion: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6" y="2393163"/>
            <a:ext cx="7429344" cy="44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2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325" y="8411"/>
            <a:ext cx="8211568" cy="7226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how to best draw the line?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8784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Many methods exist. One of the most popular ones is the support vector machine (SVM): Find the </a:t>
            </a:r>
            <a:r>
              <a:rPr lang="en-US" sz="1800" dirty="0">
                <a:solidFill>
                  <a:srgbClr val="FF0000"/>
                </a:solidFill>
              </a:rPr>
              <a:t>maximum margin separator</a:t>
            </a:r>
            <a:r>
              <a:rPr lang="en-US" sz="1800" dirty="0"/>
              <a:t>, i.e., the one that is as far as possible from any example point.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8" y="1519576"/>
            <a:ext cx="7164945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</a:t>
            </a:r>
            <a:r>
              <a:rPr lang="en-US" dirty="0" err="1"/>
              <a:t>separability</a:t>
            </a:r>
            <a:r>
              <a:rPr lang="en-US" dirty="0"/>
              <a:t> and SVM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Kernel: remaps from original 2 dimensions x1 and x2 to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3 new dimensions: f1 = x1^2, f2 = x2^2, f3 =        *x1*x2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" name="Picture 11" descr="Screen shot 2014-08-21 at 1.20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88" y="1677060"/>
            <a:ext cx="366183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5334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(see textbook for details on how those new dimensions were chosen)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01" y="2400562"/>
            <a:ext cx="7248249" cy="41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5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905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Induction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96888" y="1685925"/>
            <a:ext cx="8158162" cy="4410075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Problem: decide whether to wait for a table at a restaurant, based on the following attributes: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Alternate</a:t>
            </a:r>
            <a:r>
              <a:rPr lang="en-US" sz="2000" dirty="0"/>
              <a:t>: is there an alternative restaurant nearby?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Bar</a:t>
            </a:r>
            <a:r>
              <a:rPr lang="en-US" sz="2000" dirty="0"/>
              <a:t>: is there a comfortable bar area in which we can wait?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Fri/Sat</a:t>
            </a:r>
            <a:r>
              <a:rPr lang="en-US" sz="2000" dirty="0"/>
              <a:t>: is today Friday or Saturday?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Hungry</a:t>
            </a:r>
            <a:r>
              <a:rPr lang="en-US" sz="2000" dirty="0"/>
              <a:t>: are we hungry?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Patrons</a:t>
            </a:r>
            <a:r>
              <a:rPr lang="en-US" sz="2000" dirty="0"/>
              <a:t>: number of people in the restaurant (None, Some, Full)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Price</a:t>
            </a:r>
            <a:r>
              <a:rPr lang="en-US" sz="2000" dirty="0"/>
              <a:t>: price range ($, $$, $$$)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Raining</a:t>
            </a:r>
            <a:r>
              <a:rPr lang="en-US" sz="2000" dirty="0"/>
              <a:t>: is it raining outside?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Reservation</a:t>
            </a:r>
            <a:r>
              <a:rPr lang="en-US" sz="2000" dirty="0"/>
              <a:t>: have we made a reservation?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Type</a:t>
            </a:r>
            <a:r>
              <a:rPr lang="en-US" sz="2000" dirty="0"/>
              <a:t>: kind of restaurant (French, Italian, Thai, Burger)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i="1" dirty="0" err="1"/>
              <a:t>WaitEstimate</a:t>
            </a:r>
            <a:r>
              <a:rPr lang="en-US" sz="2000" dirty="0"/>
              <a:t>: estimated waiting time (0-10, 10-30, 30-60, &gt;60)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17A13ADC-ECAB-D746-BC01-50A18BAA59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94105"/>
            <a:ext cx="1022746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Attribute-Based Representations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idx="1"/>
          </p:nvPr>
        </p:nvSpPr>
        <p:spPr>
          <a:xfrm>
            <a:off x="453269" y="702601"/>
            <a:ext cx="8369300" cy="5621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Examples described by </a:t>
            </a:r>
            <a:r>
              <a:rPr lang="en-US" sz="2400" i="1" dirty="0"/>
              <a:t>attributes </a:t>
            </a:r>
            <a:r>
              <a:rPr lang="en-US" sz="2400" dirty="0"/>
              <a:t>and</a:t>
            </a:r>
            <a:r>
              <a:rPr lang="en-US" sz="2400" i="1" dirty="0"/>
              <a:t> values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Values may be Boolean, discrete, or continuous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 situations where will/won't wait for a table: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Classification</a:t>
            </a:r>
            <a:r>
              <a:rPr lang="en-US" sz="2000" dirty="0"/>
              <a:t> of examples as </a:t>
            </a:r>
            <a:r>
              <a:rPr lang="en-US" sz="2000" i="1" dirty="0"/>
              <a:t>positive</a:t>
            </a:r>
            <a:r>
              <a:rPr lang="en-US" sz="2000" dirty="0"/>
              <a:t> (T) or </a:t>
            </a:r>
            <a:r>
              <a:rPr lang="en-US" sz="2000" i="1" dirty="0"/>
              <a:t>negative</a:t>
            </a:r>
            <a:r>
              <a:rPr lang="en-US" sz="2000" dirty="0"/>
              <a:t> (F)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Want a general way of deciding when to wait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generalize from specific examples to a general rule (or tree)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285B7FD5-79B6-494D-98D8-3080E02D72B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26116" name="Picture 4"/>
          <p:cNvPicPr>
            <a:picLocks noChangeAspect="1" noChangeArrowheads="1"/>
          </p:cNvPicPr>
          <p:nvPr/>
        </p:nvPicPr>
        <p:blipFill>
          <a:blip r:embed="rId3"/>
          <a:srcRect l="53906" t="29167" r="9766" b="19792"/>
          <a:stretch>
            <a:fillRect/>
          </a:stretch>
        </p:blipFill>
        <p:spPr bwMode="auto">
          <a:xfrm>
            <a:off x="1381488" y="2289193"/>
            <a:ext cx="5924202" cy="31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639763" y="-2398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Decision Trees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>
          <a:xfrm>
            <a:off x="639763" y="876301"/>
            <a:ext cx="8194675" cy="5021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One possible representation for hypotheses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Each non-leaf node splits on an attribute, w/ a branch per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Leaf nodes specify the </a:t>
            </a:r>
            <a:r>
              <a:rPr lang="en-US" sz="2000" i="1" dirty="0"/>
              <a:t>class</a:t>
            </a:r>
            <a:r>
              <a:rPr lang="en-US" sz="2000" dirty="0"/>
              <a:t> for any instance reaching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Can view each path from root to terminal as a rule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Here is a hand-engineered tree for deciding on waiting: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936D4295-113E-E245-BC78-B80B6B95C5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8371" name="Picture 2" descr="restaurant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38" y="2737177"/>
            <a:ext cx="5343525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7141" name="Text Box 5"/>
          <p:cNvSpPr txBox="1">
            <a:spLocks noChangeArrowheads="1"/>
          </p:cNvSpPr>
          <p:nvPr/>
        </p:nvSpPr>
        <p:spPr bwMode="auto">
          <a:xfrm>
            <a:off x="6172200" y="2737177"/>
            <a:ext cx="26622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Note</a:t>
            </a:r>
            <a:r>
              <a:rPr lang="en-US" sz="2400" dirty="0">
                <a:solidFill>
                  <a:schemeClr val="accent2"/>
                </a:solidFill>
              </a:rPr>
              <a:t>: This is a performance model rather than a learning model, but it can make a good target for inductive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9769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4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806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Choosing an Attribute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219418"/>
            <a:ext cx="7927975" cy="4457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Idea: An ideal attribute splits the examples into subsets that are "all positive" or "all negative"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can’t get perfect split, the closer you are to a perfect split the closer you are to a consistent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Greedy</a:t>
            </a:r>
            <a:r>
              <a:rPr lang="en-US" sz="2000" dirty="0"/>
              <a:t> </a:t>
            </a:r>
            <a:r>
              <a:rPr lang="en-US" sz="2000" i="1" dirty="0"/>
              <a:t>strategy</a:t>
            </a:r>
            <a:r>
              <a:rPr lang="en-US" sz="2000" dirty="0"/>
              <a:t>: as pure a split as possible at each point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lvl="1" eaLnBrk="1" hangingPunct="1">
              <a:lnSpc>
                <a:spcPct val="90000"/>
              </a:lnSpc>
            </a:pPr>
            <a:endParaRPr lang="en-US" sz="2000" i="1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Patrons</a:t>
            </a:r>
            <a:r>
              <a:rPr lang="en-US" sz="2400" dirty="0"/>
              <a:t> is a better choice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4E24262B-1FC3-5B40-921A-F1F81D7BA4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2260" name="Picture 4" descr="restaurant-roo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436" y="3027141"/>
            <a:ext cx="762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55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314325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Information in an Answer</a:t>
            </a:r>
          </a:p>
        </p:txBody>
      </p:sp>
      <p:sp>
        <p:nvSpPr>
          <p:cNvPr id="169472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41206"/>
            <a:ext cx="8566150" cy="4573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The amount of </a:t>
            </a:r>
            <a:r>
              <a:rPr lang="en-US" sz="2800" i="1" dirty="0"/>
              <a:t>information</a:t>
            </a:r>
            <a:r>
              <a:rPr lang="en-US" sz="2800" dirty="0"/>
              <a:t> contained in an answer given prior probabilities of the possible values is:</a:t>
            </a:r>
          </a:p>
          <a:p>
            <a:pPr algn="ctr" eaLnBrk="1" hangingPunct="1">
              <a:buFont typeface="Wingdings" charset="2"/>
              <a:buNone/>
            </a:pPr>
            <a:r>
              <a:rPr lang="en-US" sz="2800" i="1" dirty="0"/>
              <a:t>I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1</a:t>
            </a:r>
            <a:r>
              <a:rPr lang="en-US" sz="2800" dirty="0"/>
              <a:t>)</a:t>
            </a:r>
            <a:r>
              <a:rPr lang="en-US" sz="2800" i="1" dirty="0"/>
              <a:t>, … , P</a:t>
            </a:r>
            <a:r>
              <a:rPr lang="en-US" sz="2800" dirty="0"/>
              <a:t>(</a:t>
            </a:r>
            <a:r>
              <a:rPr lang="en-US" sz="2800" i="1" dirty="0" err="1"/>
              <a:t>v</a:t>
            </a:r>
            <a:r>
              <a:rPr lang="en-US" sz="2800" i="1" baseline="-25000" dirty="0" err="1"/>
              <a:t>n</a:t>
            </a:r>
            <a:r>
              <a:rPr lang="en-US" sz="2800" dirty="0"/>
              <a:t>)) = </a:t>
            </a:r>
            <a:r>
              <a:rPr lang="el-GR" dirty="0">
                <a:ea typeface="Arial" charset="0"/>
                <a:cs typeface="Arial" charset="0"/>
              </a:rPr>
              <a:t>Σ</a:t>
            </a:r>
            <a:r>
              <a:rPr lang="en-US" sz="2800" i="1" baseline="-25000" dirty="0" err="1"/>
              <a:t>i</a:t>
            </a:r>
            <a:r>
              <a:rPr lang="en-US" sz="2800" baseline="-25000" dirty="0"/>
              <a:t>=1</a:t>
            </a:r>
            <a:r>
              <a:rPr lang="en-US" sz="2800" dirty="0"/>
              <a:t> </a:t>
            </a:r>
            <a:r>
              <a:rPr lang="en-US" sz="2800" i="1" dirty="0"/>
              <a:t>-P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en-US" sz="2800" dirty="0"/>
              <a:t>) 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/>
              <a:t>For a training set with </a:t>
            </a:r>
            <a:r>
              <a:rPr lang="en-US" sz="2800" i="1" dirty="0"/>
              <a:t>p</a:t>
            </a:r>
            <a:r>
              <a:rPr lang="en-US" sz="2800" dirty="0"/>
              <a:t> positive and </a:t>
            </a:r>
            <a:r>
              <a:rPr lang="en-US" sz="2800" i="1" dirty="0"/>
              <a:t>n</a:t>
            </a:r>
            <a:r>
              <a:rPr lang="en-US" sz="2800" dirty="0"/>
              <a:t> negative examples: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r>
              <a:rPr lang="en-US" sz="2400" dirty="0"/>
              <a:t>For a fair coin: (-1/2log</a:t>
            </a:r>
            <a:r>
              <a:rPr lang="en-US" sz="2400" baseline="-25000" dirty="0"/>
              <a:t>2</a:t>
            </a:r>
            <a:r>
              <a:rPr lang="en-US" sz="2400" dirty="0"/>
              <a:t>1/2 - 1/2log</a:t>
            </a:r>
            <a:r>
              <a:rPr lang="en-US" sz="2400" baseline="-25000" dirty="0"/>
              <a:t>2</a:t>
            </a:r>
            <a:r>
              <a:rPr lang="en-US" sz="2400" dirty="0"/>
              <a:t>1/2) = 1 bit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3FD9B4D5-369F-C546-BD11-143AAED73D0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694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69856"/>
              </p:ext>
            </p:extLst>
          </p:nvPr>
        </p:nvGraphicFramePr>
        <p:xfrm>
          <a:off x="1108075" y="4091752"/>
          <a:ext cx="640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327797" imgH="419497" progId="Equation.3">
                  <p:embed/>
                </p:oleObj>
              </mc:Choice>
              <mc:Fallback>
                <p:oleObj name="Equation" r:id="rId4" imgW="3327797" imgH="419497" progId="Equation.3">
                  <p:embed/>
                  <p:pic>
                    <p:nvPicPr>
                      <p:cNvPr id="16947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091752"/>
                        <a:ext cx="6400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4967288" y="26622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75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744" y="0"/>
            <a:ext cx="7772400" cy="1003300"/>
          </a:xfrm>
        </p:spPr>
        <p:txBody>
          <a:bodyPr/>
          <a:lstStyle/>
          <a:p>
            <a:pPr eaLnBrk="1" hangingPunct="1"/>
            <a:r>
              <a:rPr lang="en-US" dirty="0"/>
              <a:t>What is Learning?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idx="1"/>
          </p:nvPr>
        </p:nvSpPr>
        <p:spPr>
          <a:xfrm>
            <a:off x="628638" y="854008"/>
            <a:ext cx="7772400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hard and fast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Prototype (or fuzzy)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Modification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by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programming/surgery by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others (teachers?) may be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that improves its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random or detrimental changes (forgetting,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some learning may, at least temporarily, cause a performance decrement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Or the impact on performance may become apparent only later, or not at all if the right situation does not arise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the long term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a transient change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0D99C9FA-9290-D042-9087-DA600609BD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-182256"/>
            <a:ext cx="7772400" cy="1020763"/>
          </a:xfrm>
        </p:spPr>
        <p:txBody>
          <a:bodyPr/>
          <a:lstStyle/>
          <a:p>
            <a:pPr eaLnBrk="1" hangingPunct="1"/>
            <a:r>
              <a:rPr lang="en-US" sz="4000" dirty="0"/>
              <a:t>Information Gain Example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idx="1"/>
          </p:nvPr>
        </p:nvSpPr>
        <p:spPr>
          <a:xfrm>
            <a:off x="214838" y="607579"/>
            <a:ext cx="8597716" cy="521734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For Restaurant training set, </a:t>
            </a:r>
            <a:r>
              <a:rPr lang="en-US" sz="2400" i="1" dirty="0">
                <a:latin typeface="Monotype Corsiva" charset="0"/>
              </a:rPr>
              <a:t>p</a:t>
            </a:r>
            <a:r>
              <a:rPr lang="en-US" sz="2400" i="1" dirty="0"/>
              <a:t> =</a:t>
            </a:r>
            <a:r>
              <a:rPr lang="en-US" sz="2400" i="1" dirty="0">
                <a:latin typeface="Monotype Corsiva" charset="0"/>
              </a:rPr>
              <a:t>n</a:t>
            </a:r>
            <a:r>
              <a:rPr lang="en-US" sz="2400" i="1" dirty="0"/>
              <a:t> = 6</a:t>
            </a:r>
          </a:p>
          <a:p>
            <a:pPr eaLnBrk="1" hangingPunct="1">
              <a:buFont typeface="Wingdings" charset="2"/>
              <a:buNone/>
            </a:pPr>
            <a:r>
              <a:rPr lang="en-US" sz="2400" i="1" dirty="0"/>
              <a:t>		So, I</a:t>
            </a:r>
            <a:r>
              <a:rPr lang="en-US" sz="2400" dirty="0"/>
              <a:t>(</a:t>
            </a:r>
            <a:r>
              <a:rPr lang="en-US" sz="2400" i="1" dirty="0"/>
              <a:t>6/12, 6/12</a:t>
            </a:r>
            <a:r>
              <a:rPr lang="en-US" sz="2400" dirty="0"/>
              <a:t>)</a:t>
            </a:r>
            <a:r>
              <a:rPr lang="en-US" sz="2400" i="1" dirty="0"/>
              <a:t> = 1</a:t>
            </a:r>
            <a:r>
              <a:rPr lang="en-US" sz="2400" dirty="0"/>
              <a:t> bit</a:t>
            </a:r>
          </a:p>
          <a:p>
            <a:pPr eaLnBrk="1" hangingPunct="1"/>
            <a:r>
              <a:rPr lang="en-US" sz="2400" dirty="0"/>
              <a:t>Consider attributes </a:t>
            </a:r>
            <a:r>
              <a:rPr lang="en-US" sz="2400" i="1" dirty="0"/>
              <a:t>Patrons</a:t>
            </a:r>
            <a:r>
              <a:rPr lang="en-US" sz="2400" dirty="0"/>
              <a:t> and </a:t>
            </a:r>
            <a:r>
              <a:rPr lang="en-US" sz="2400" i="1" dirty="0"/>
              <a:t>Type</a:t>
            </a:r>
            <a:r>
              <a:rPr lang="en-US" sz="2400" dirty="0"/>
              <a:t> (and others too):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i="1" dirty="0"/>
          </a:p>
          <a:p>
            <a:pPr marL="0" indent="0" eaLnBrk="1" hangingPunct="1"/>
            <a:endParaRPr lang="en-US" sz="1400" i="1" dirty="0"/>
          </a:p>
          <a:p>
            <a:pPr marL="0" indent="0" eaLnBrk="1" hangingPunct="1"/>
            <a:r>
              <a:rPr lang="en-US" sz="2400" i="1" dirty="0"/>
              <a:t>Patrons</a:t>
            </a:r>
            <a:r>
              <a:rPr lang="en-US" sz="2400" dirty="0"/>
              <a:t> has the highest IG  of all attributes and so is chosen by the DTL algorithm as the root of the tree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4A4873D5-7DD5-2942-AF33-E9645EBDBF6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6353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62305"/>
              </p:ext>
            </p:extLst>
          </p:nvPr>
        </p:nvGraphicFramePr>
        <p:xfrm>
          <a:off x="766763" y="1992313"/>
          <a:ext cx="7318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4368800" imgH="800100" progId="Equation.3">
                  <p:embed/>
                </p:oleObj>
              </mc:Choice>
              <mc:Fallback>
                <p:oleObj name="Equation" r:id="rId4" imgW="4368800" imgH="800100" progId="Equation.3">
                  <p:embed/>
                  <p:pic>
                    <p:nvPicPr>
                      <p:cNvPr id="1635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992313"/>
                        <a:ext cx="7318375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6"/>
          <a:srcRect l="53906" t="29167" r="9766" b="19792"/>
          <a:stretch>
            <a:fillRect/>
          </a:stretch>
        </p:blipFill>
        <p:spPr bwMode="auto">
          <a:xfrm>
            <a:off x="1930359" y="4306042"/>
            <a:ext cx="4718050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0" y="-472677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Example</a:t>
            </a:r>
            <a:r>
              <a:rPr lang="en-US" dirty="0"/>
              <a:t> (Cont.)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>
          <a:xfrm>
            <a:off x="355593" y="655605"/>
            <a:ext cx="8628590" cy="57525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Decision tree learned from the 12 examples: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Substantially simpler than tree created by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complex hypothesis isn’t justified by small amount of data available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63D149E4-11C6-E540-8024-13FA1F68913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7829" name="Picture 4" descr="induced-restaurant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60" y="1252901"/>
            <a:ext cx="413385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6357" name="Picture 5" descr="restaurant-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9888" y="1333535"/>
            <a:ext cx="43227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9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0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6" y="662702"/>
            <a:ext cx="8433758" cy="4984565"/>
          </a:xfrm>
        </p:spPr>
        <p:txBody>
          <a:bodyPr/>
          <a:lstStyle/>
          <a:p>
            <a:pPr marL="6858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26" y="908757"/>
            <a:ext cx="6089687" cy="22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63" y="3566296"/>
            <a:ext cx="4630568" cy="978784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6" name="TextBox 5"/>
          <p:cNvSpPr txBox="1"/>
          <p:nvPr/>
        </p:nvSpPr>
        <p:spPr>
          <a:xfrm>
            <a:off x="5480839" y="27943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0226" y="2278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86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0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6" y="662702"/>
            <a:ext cx="8433758" cy="5553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pPr marL="68580" lv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2. Calculate the information gain (or change in entropy), in bits, for each attribute. </a:t>
            </a:r>
          </a:p>
          <a:p>
            <a:pPr marL="68580" lv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IG(A) = .94 – (7/14 I(3/7,4/7) + 7/14 I(6/7,1/7)) = .94 -.5(.98+.59) </a:t>
            </a:r>
          </a:p>
          <a:p>
            <a:pPr marL="68580" indent="0">
              <a:buNone/>
            </a:pPr>
            <a:r>
              <a:rPr lang="en-US" dirty="0"/>
              <a:t>IG(B) = .94 – (8/14 I(8/8,0/8) + 6/14 I(3/6,3/6)) = .94 – 3/7</a:t>
            </a:r>
          </a:p>
          <a:p>
            <a:pPr marL="68580" indent="0">
              <a:buNone/>
            </a:pPr>
            <a:r>
              <a:rPr lang="en-US" dirty="0"/>
              <a:t>3. Which one of the two attributes A and B is a better classifier according to the decision tree learning (DTL) algorithm? </a:t>
            </a:r>
          </a:p>
          <a:p>
            <a:pPr marL="68580" indent="0">
              <a:buNone/>
            </a:pPr>
            <a:r>
              <a:rPr lang="en-US" dirty="0"/>
              <a:t>B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10" y="152098"/>
            <a:ext cx="54864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2750898"/>
            <a:ext cx="3311525" cy="554355"/>
          </a:xfrm>
          <a:prstGeom prst="rect">
            <a:avLst/>
          </a:prstGeom>
          <a:solidFill>
            <a:srgbClr val="FFFFFF"/>
          </a:solidFill>
          <a:extLst/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11" y="2707718"/>
            <a:ext cx="3657600" cy="597535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8115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neural network to solve the XOR function for two inputs. Specify what type of unit you are using.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2" y="2781300"/>
            <a:ext cx="59772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45" y="2269355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When input X = 0 and input Y = 0, what does the Unit A output? What does the Unit B output? </a:t>
            </a:r>
          </a:p>
          <a:p>
            <a:pPr lvl="0"/>
            <a:r>
              <a:rPr lang="en-US" dirty="0"/>
              <a:t>When input X = 0 and input Y = 1, what does the Unit A output? What does the Unit B output? </a:t>
            </a:r>
          </a:p>
          <a:p>
            <a:pPr lvl="0"/>
            <a:r>
              <a:rPr lang="en-US" dirty="0"/>
              <a:t>When input X = 1 and input Y = 0, what does the Unit A output? What does the Unit B output? </a:t>
            </a:r>
          </a:p>
          <a:p>
            <a:pPr lvl="0"/>
            <a:r>
              <a:rPr lang="en-US" dirty="0"/>
              <a:t>When input X = 1 and input Y = 1, what does the Unit A output? What does the Unit B output? </a:t>
            </a:r>
          </a:p>
          <a:p>
            <a:pPr lvl="0"/>
            <a:r>
              <a:rPr lang="en-US" dirty="0"/>
              <a:t>What Boolean function does this Neural Network compute?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25301"/>
              </p:ext>
            </p:extLst>
          </p:nvPr>
        </p:nvGraphicFramePr>
        <p:xfrm>
          <a:off x="1447800" y="228600"/>
          <a:ext cx="5981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5981700" imgH="2044700" progId="Word.Document.12">
                  <p:embed/>
                </p:oleObj>
              </mc:Choice>
              <mc:Fallback>
                <p:oleObj name="Document" r:id="rId3" imgW="5981700" imgH="20447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8600"/>
                        <a:ext cx="5981700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/>
          <p:nvPr/>
        </p:nvSpPr>
        <p:spPr>
          <a:xfrm>
            <a:off x="3776994" y="1092090"/>
            <a:ext cx="3429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i="1" dirty="0">
                <a:effectLst/>
                <a:ea typeface="ＭＳ 明朝"/>
                <a:cs typeface="Times New Roman"/>
              </a:rPr>
              <a:t>&gt;0</a:t>
            </a:r>
            <a:endParaRPr lang="en-US" sz="1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02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1100628"/>
            <a:ext cx="8366913" cy="4999647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3200" dirty="0"/>
              <a:t>What is learning? Why is learning important?  What are some of the performance measures for learning? 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generalization? What is bias? What is Occam’s Razor? Why is they important for learning?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the difference between supervised, semi-supervised, and unsupervised learning?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</a:t>
            </a:r>
            <a:r>
              <a:rPr lang="en-US" sz="3200" dirty="0" err="1"/>
              <a:t>overfitting</a:t>
            </a:r>
            <a:r>
              <a:rPr lang="en-US" sz="3200" dirty="0"/>
              <a:t>?  When does this happen?  Why do we want to avoid this? </a:t>
            </a:r>
          </a:p>
          <a:p>
            <a:pPr>
              <a:buFont typeface="Arial"/>
              <a:buChar char="•"/>
            </a:pPr>
            <a:r>
              <a:rPr lang="en-US" sz="3200" dirty="0"/>
              <a:t>Cross-validation? How is this addressing over </a:t>
            </a:r>
            <a:r>
              <a:rPr lang="en-US" sz="3200" dirty="0" err="1"/>
              <a:t>overfitting</a:t>
            </a:r>
            <a:r>
              <a:rPr lang="en-US" sz="3200" dirty="0"/>
              <a:t>?</a:t>
            </a:r>
          </a:p>
          <a:p>
            <a:pPr>
              <a:buFont typeface="Arial"/>
              <a:buChar char="•"/>
            </a:pPr>
            <a:r>
              <a:rPr lang="en-US" sz="3200" dirty="0"/>
              <a:t>What are Neural Networks?  What are the advantages</a:t>
            </a:r>
          </a:p>
          <a:p>
            <a:r>
              <a:rPr lang="en-US" sz="3200" dirty="0"/>
              <a:t> </a:t>
            </a:r>
            <a:r>
              <a:rPr lang="en-US" sz="3200"/>
              <a:t>and disadvantages?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258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1100628"/>
            <a:ext cx="8910038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/>
              <a:t>Try exercise 18.5-7 in AIMA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534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Cheat Sheet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20"/>
            <a:ext cx="9144000" cy="59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58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Cheat Sheet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4"/>
            <a:ext cx="9144000" cy="59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5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884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Why Learning?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061822"/>
            <a:ext cx="8288337" cy="47561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Critical for autonomy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for systems operating without human intervention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Essential for unknown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when designer lacks omniscience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Useful for system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expose agent to reality rather than writing it down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Central piece of human 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Understanding learning is key in cognitive modeling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/>
              <a:t>But considered undesirable in 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Unpredictable outcomes, unverifiable (if learning is online) and </a:t>
            </a:r>
            <a:r>
              <a:rPr lang="en-US" sz="2400" i="1" dirty="0" err="1"/>
              <a:t>untrustable</a:t>
            </a:r>
            <a:endParaRPr lang="en-US" sz="2400" i="1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B3707732-4A91-EE4E-B41D-CCE7208940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357" y="10705"/>
            <a:ext cx="7978775" cy="1011237"/>
          </a:xfrm>
        </p:spPr>
        <p:txBody>
          <a:bodyPr/>
          <a:lstStyle/>
          <a:p>
            <a:pPr eaLnBrk="1" hangingPunct="1"/>
            <a:r>
              <a:rPr lang="en-US" dirty="0"/>
              <a:t>Rote Learning (Memorization)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idx="1"/>
          </p:nvPr>
        </p:nvSpPr>
        <p:spPr>
          <a:xfrm>
            <a:off x="178357" y="1226768"/>
            <a:ext cx="8443912" cy="482561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Perhaps the simplest form of learning conceptually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a list of items to remember,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Learn the list so that can respond to queries about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Recognition: Was Horse in list? Rhino? Goose? Azalea? Camellia?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Recall: What items did you see?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Cued Recall: What animals did you see?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Relatively simple to implement in computers (except cued)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accuracy by remembering what is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efficiency by </a:t>
            </a:r>
            <a:r>
              <a:rPr lang="en-US" sz="2000" i="1" dirty="0"/>
              <a:t>caching</a:t>
            </a:r>
            <a:r>
              <a:rPr lang="en-US" sz="2000" dirty="0"/>
              <a:t> computations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Core research topic in human learning (semantic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Memorization is a relatively difficult skill for people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ABD7083A-FB08-DF45-B79D-6CB631A14A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984496" y="0"/>
            <a:ext cx="2159504" cy="3505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Duck</a:t>
            </a:r>
          </a:p>
          <a:p>
            <a:r>
              <a:rPr lang="en-US" dirty="0"/>
              <a:t>Goose</a:t>
            </a:r>
          </a:p>
          <a:p>
            <a:r>
              <a:rPr lang="en-US" dirty="0"/>
              <a:t>Pig</a:t>
            </a:r>
          </a:p>
          <a:p>
            <a:r>
              <a:rPr lang="en-US" dirty="0"/>
              <a:t>Elephant </a:t>
            </a:r>
          </a:p>
          <a:p>
            <a:r>
              <a:rPr lang="en-US" dirty="0"/>
              <a:t>Horse</a:t>
            </a:r>
          </a:p>
          <a:p>
            <a:r>
              <a:rPr lang="en-US" dirty="0"/>
              <a:t>Azalea</a:t>
            </a:r>
          </a:p>
          <a:p>
            <a:r>
              <a:rPr lang="en-US" dirty="0"/>
              <a:t>Computer </a:t>
            </a:r>
          </a:p>
        </p:txBody>
      </p:sp>
    </p:spTree>
    <p:extLst>
      <p:ext uri="{BB962C8B-B14F-4D97-AF65-F5344CB8AC3E}">
        <p14:creationId xmlns:p14="http://schemas.microsoft.com/office/powerpoint/2010/main" val="41572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9" grpId="0" build="p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38" y="-12183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Generalization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idx="1"/>
          </p:nvPr>
        </p:nvSpPr>
        <p:spPr>
          <a:xfrm>
            <a:off x="211680" y="1269948"/>
            <a:ext cx="8692278" cy="49666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A major step beyond rote learning is to create </a:t>
            </a:r>
            <a:r>
              <a:rPr lang="en-US" sz="3200" i="1" dirty="0"/>
              <a:t>generalizations</a:t>
            </a:r>
            <a:r>
              <a:rPr lang="en-US" sz="3200" dirty="0"/>
              <a:t> across items seen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Adds some </a:t>
            </a:r>
            <a:r>
              <a:rPr lang="en-US" sz="3200" i="1" dirty="0"/>
              <a:t>understanding</a:t>
            </a:r>
            <a:r>
              <a:rPr lang="en-US" sz="3200" dirty="0"/>
              <a:t> to memorization 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One aspect of larger </a:t>
            </a:r>
            <a:r>
              <a:rPr lang="en-US" sz="3200" i="1" dirty="0"/>
              <a:t>assimilation</a:t>
            </a:r>
            <a:r>
              <a:rPr lang="en-US" sz="3200" dirty="0"/>
              <a:t> process, of relating new knowledge/items/experiences to what is already known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898597AE-3F22-C046-9B97-53982B36E3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3805" y="5555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Typical generalization/learning problems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1679363" name="Rectangle 3"/>
          <p:cNvSpPr>
            <a:spLocks noGrp="1" noChangeArrowheads="1"/>
          </p:cNvSpPr>
          <p:nvPr>
            <p:ph idx="1"/>
          </p:nvPr>
        </p:nvSpPr>
        <p:spPr>
          <a:xfrm>
            <a:off x="211680" y="1637565"/>
            <a:ext cx="8692278" cy="459899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i="1" dirty="0"/>
              <a:t>Clustering</a:t>
            </a:r>
            <a:r>
              <a:rPr lang="en-US" dirty="0"/>
              <a:t> (</a:t>
            </a:r>
            <a:r>
              <a:rPr lang="en-US" i="1" dirty="0"/>
              <a:t>unsupervised</a:t>
            </a:r>
            <a:r>
              <a:rPr lang="en-US" dirty="0"/>
              <a:t> learning)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commonalities and differences among items to group them in some useful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Concept formation</a:t>
            </a:r>
            <a:r>
              <a:rPr lang="en-US" dirty="0"/>
              <a:t> (</a:t>
            </a:r>
            <a:r>
              <a:rPr lang="en-US" i="1" dirty="0"/>
              <a:t>supervised</a:t>
            </a:r>
            <a:r>
              <a:rPr lang="en-US" dirty="0"/>
              <a:t> or </a:t>
            </a:r>
            <a:r>
              <a:rPr lang="en-US" i="1" dirty="0"/>
              <a:t>inductive</a:t>
            </a:r>
            <a:r>
              <a:rPr lang="en-US" dirty="0"/>
              <a:t> learning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commonalities among items assigned to a class, and differences with items assigned to other classes, to develop general definitions for class membership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Semi-supervised learning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a small number of </a:t>
            </a:r>
            <a:r>
              <a:rPr lang="en-US" dirty="0" err="1"/>
              <a:t>classifed</a:t>
            </a:r>
            <a:r>
              <a:rPr lang="en-US" dirty="0"/>
              <a:t> examples with a larger number of unclassified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Reinforcement learning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acquires general </a:t>
            </a:r>
            <a:r>
              <a:rPr lang="en-US" i="1" dirty="0"/>
              <a:t>policies</a:t>
            </a:r>
            <a:r>
              <a:rPr lang="en-US" dirty="0"/>
              <a:t> for controlling behavior from external reinforcement signals concerning the utility of states reached in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Approaches tend to be </a:t>
            </a:r>
            <a:r>
              <a:rPr lang="en-US" sz="2400" i="1" dirty="0"/>
              <a:t>knowledge lean</a:t>
            </a:r>
            <a:r>
              <a:rPr lang="en-US" sz="2400" dirty="0"/>
              <a:t> in general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898597AE-3F22-C046-9B97-53982B36E3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140975"/>
            <a:ext cx="4587875" cy="4017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Learn a </a:t>
            </a:r>
            <a:r>
              <a:rPr lang="en-US" sz="2400" i="1" dirty="0"/>
              <a:t>target function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from classified </a:t>
            </a:r>
            <a:r>
              <a:rPr lang="en-US" sz="2400" i="1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example is a pair (</a:t>
            </a:r>
            <a:r>
              <a:rPr lang="en-US" sz="2000" i="1" dirty="0"/>
              <a:t>x, 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both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f</a:t>
            </a:r>
            <a:r>
              <a:rPr lang="en-US" sz="2000" dirty="0"/>
              <a:t> are numeric, this is traditional function 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AI traditionally focused on cases where </a:t>
            </a:r>
            <a:r>
              <a:rPr lang="en-US" sz="2000" i="1" dirty="0"/>
              <a:t>x</a:t>
            </a:r>
            <a:r>
              <a:rPr lang="en-US" sz="2000" dirty="0"/>
              <a:t> is described discretely/symbolically and </a:t>
            </a:r>
            <a:r>
              <a:rPr lang="en-US" sz="2000" i="1" dirty="0"/>
              <a:t>f</a:t>
            </a:r>
            <a:r>
              <a:rPr lang="en-US" sz="2000" dirty="0"/>
              <a:t> is either Boolean or discrete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Modern methods may do both</a:t>
            </a:r>
            <a:endParaRPr lang="en-US" sz="2000" i="1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F3B9ECF1-9CB4-2C43-B51F-B6BD5B99D8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17925" name="Text Box 5"/>
          <p:cNvSpPr txBox="1">
            <a:spLocks noChangeArrowheads="1"/>
          </p:cNvSpPr>
          <p:nvPr/>
        </p:nvSpPr>
        <p:spPr bwMode="auto">
          <a:xfrm>
            <a:off x="4465638" y="3967941"/>
            <a:ext cx="4678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f(Robin: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Fly)=Bird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f(Bat: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Fly)=Mammal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</a:t>
            </a:r>
            <a:r>
              <a:rPr lang="en-US" sz="1800" dirty="0" err="1">
                <a:solidFill>
                  <a:schemeClr val="accent2"/>
                </a:solidFill>
              </a:rPr>
              <a:t>Pteranodon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 err="1">
                <a:solidFill>
                  <a:schemeClr val="accent2"/>
                </a:solidFill>
              </a:rPr>
              <a:t>ColdB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Fly)=Reptile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f(Ostrich: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Fly)=Bird</a:t>
            </a:r>
          </a:p>
        </p:txBody>
      </p:sp>
      <p:pic>
        <p:nvPicPr>
          <p:cNvPr id="1617926" name="Picture 6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550" y="1407540"/>
            <a:ext cx="23288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5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051063"/>
            <a:ext cx="8921522" cy="526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Problem: </a:t>
            </a:r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Find a hypothesis </a:t>
            </a:r>
            <a:r>
              <a:rPr lang="en-US" sz="2400" i="1" dirty="0"/>
              <a:t>h </a:t>
            </a:r>
            <a:r>
              <a:rPr lang="en-US" sz="2400" dirty="0"/>
              <a:t>in</a:t>
            </a:r>
            <a:r>
              <a:rPr lang="en-US" sz="2400" i="1" dirty="0"/>
              <a:t> Hypothesis Space</a:t>
            </a:r>
            <a:r>
              <a:rPr lang="en-US" sz="2400" dirty="0"/>
              <a:t> (</a:t>
            </a:r>
            <a:r>
              <a:rPr lang="en-US" sz="2400" b="1" dirty="0"/>
              <a:t>H</a:t>
            </a:r>
            <a:r>
              <a:rPr lang="en-US" sz="2400" dirty="0"/>
              <a:t>), e.g.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polynomial functions 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Boolean feature vectors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Such that </a:t>
            </a:r>
            <a:r>
              <a:rPr lang="en-US" sz="2000" i="1" dirty="0"/>
              <a:t>h </a:t>
            </a:r>
            <a:r>
              <a:rPr lang="en-US" sz="2000" i="1" dirty="0">
                <a:ea typeface="Arial" charset="0"/>
                <a:cs typeface="Arial" charset="0"/>
              </a:rPr>
              <a:t>≈ </a:t>
            </a:r>
            <a:r>
              <a:rPr lang="en-US" sz="2000" i="1" dirty="0"/>
              <a:t>f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Given </a:t>
            </a:r>
            <a:r>
              <a:rPr lang="en-US" sz="2000" i="1" dirty="0"/>
              <a:t>training set</a:t>
            </a:r>
            <a:r>
              <a:rPr lang="en-US" sz="2000" dirty="0"/>
              <a:t> of examples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endParaRPr lang="en-US" sz="2000" i="1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endParaRPr lang="en-US" sz="2400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F3B9ECF1-9CB4-2C43-B51F-B6BD5B99D85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17924" name="Picture 4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214" y="3824502"/>
            <a:ext cx="212566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4216874" y="4073931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err="1"/>
              <a:t>WarmB</a:t>
            </a:r>
            <a:r>
              <a:rPr lang="en-US" sz="1800" b="1" dirty="0"/>
              <a:t> &amp; </a:t>
            </a:r>
            <a:r>
              <a:rPr lang="en-US" sz="1800" b="1" dirty="0" err="1"/>
              <a:t>LayE</a:t>
            </a:r>
            <a:r>
              <a:rPr lang="en-US" sz="1800" b="1" dirty="0"/>
              <a:t> </a:t>
            </a:r>
            <a:r>
              <a:rPr lang="en-US" sz="1800" b="1" dirty="0">
                <a:sym typeface="Symbol" charset="2"/>
              </a:rPr>
              <a:t> </a:t>
            </a:r>
            <a:r>
              <a:rPr lang="en-US" sz="1800" b="1" dirty="0"/>
              <a:t>Bird</a:t>
            </a:r>
            <a:endParaRPr lang="en-US" sz="1800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83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104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1690627" name="Rectangle 3"/>
          <p:cNvSpPr>
            <a:spLocks noGrp="1" noChangeArrowheads="1"/>
          </p:cNvSpPr>
          <p:nvPr>
            <p:ph idx="1"/>
          </p:nvPr>
        </p:nvSpPr>
        <p:spPr>
          <a:xfrm>
            <a:off x="244043" y="5399034"/>
            <a:ext cx="8280400" cy="827087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By Ockham’s razor, should prefer blue to orange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030F6746-74D5-E14C-94AF-74EDC29FB9B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2229" name="Picture 5" descr="curve-fitting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703" y="1345104"/>
            <a:ext cx="4705206" cy="40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6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960</TotalTime>
  <Words>1707</Words>
  <Application>Microsoft Macintosh PowerPoint</Application>
  <PresentationFormat>On-screen Show (4:3)</PresentationFormat>
  <Paragraphs>299</Paragraphs>
  <Slides>29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ＭＳ 明朝</vt:lpstr>
      <vt:lpstr>ＭＳ Ｐゴシック</vt:lpstr>
      <vt:lpstr>Arial</vt:lpstr>
      <vt:lpstr>Arial Black</vt:lpstr>
      <vt:lpstr>Calibri</vt:lpstr>
      <vt:lpstr>Helvetica</vt:lpstr>
      <vt:lpstr>Monotype Corsiva</vt:lpstr>
      <vt:lpstr>Symbol</vt:lpstr>
      <vt:lpstr>Times New Roman</vt:lpstr>
      <vt:lpstr>Wingdings</vt:lpstr>
      <vt:lpstr>cs561</vt:lpstr>
      <vt:lpstr>1_AI Spring 2015</vt:lpstr>
      <vt:lpstr>Equation</vt:lpstr>
      <vt:lpstr>Document</vt:lpstr>
      <vt:lpstr>CSCI561 Fall 2018 Week 11 Discussion</vt:lpstr>
      <vt:lpstr>What is Learning?</vt:lpstr>
      <vt:lpstr>Why Learning?</vt:lpstr>
      <vt:lpstr>Rote Learning (Memorization)</vt:lpstr>
      <vt:lpstr>Generalization</vt:lpstr>
      <vt:lpstr>Typical generalization/learning problems </vt:lpstr>
      <vt:lpstr>Inductive Learning</vt:lpstr>
      <vt:lpstr>Inductive Learning</vt:lpstr>
      <vt:lpstr>Curve Fitting From Simple to Complex</vt:lpstr>
      <vt:lpstr>What makes for a good ML problem?</vt:lpstr>
      <vt:lpstr>Example: predicting housing prices</vt:lpstr>
      <vt:lpstr>Learning to classify</vt:lpstr>
      <vt:lpstr>Problem: how to best draw the line?</vt:lpstr>
      <vt:lpstr>Non-linear separability and SVM</vt:lpstr>
      <vt:lpstr>Example Induction Problem</vt:lpstr>
      <vt:lpstr>Attribute-Based Representations</vt:lpstr>
      <vt:lpstr>Decision Trees</vt:lpstr>
      <vt:lpstr>Choosing an Attribute</vt:lpstr>
      <vt:lpstr>Information in an Answer</vt:lpstr>
      <vt:lpstr>Information Gain Example</vt:lpstr>
      <vt:lpstr>Example (Cont.)</vt:lpstr>
      <vt:lpstr>Decision Trees  </vt:lpstr>
      <vt:lpstr>Decision Trees  </vt:lpstr>
      <vt:lpstr>Neural Nets</vt:lpstr>
      <vt:lpstr>PowerPoint Presentation</vt:lpstr>
      <vt:lpstr>What you should know?</vt:lpstr>
      <vt:lpstr>Want more?</vt:lpstr>
      <vt:lpstr>Machine Learning Cheat Sheet</vt:lpstr>
      <vt:lpstr>Machine Learning Cheat Sheet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Swartout</dc:creator>
  <cp:lastModifiedBy>Sheila Tejada</cp:lastModifiedBy>
  <cp:revision>18</cp:revision>
  <dcterms:created xsi:type="dcterms:W3CDTF">2014-11-07T17:09:13Z</dcterms:created>
  <dcterms:modified xsi:type="dcterms:W3CDTF">2018-11-01T01:55:41Z</dcterms:modified>
</cp:coreProperties>
</file>