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7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366" r:id="rId30"/>
    <p:sldId id="367" r:id="rId31"/>
    <p:sldId id="368" r:id="rId32"/>
    <p:sldId id="369" r:id="rId33"/>
    <p:sldId id="299" r:id="rId34"/>
    <p:sldId id="300" r:id="rId35"/>
    <p:sldId id="301" r:id="rId36"/>
    <p:sldId id="302" r:id="rId37"/>
    <p:sldId id="303" r:id="rId38"/>
    <p:sldId id="304" r:id="rId39"/>
    <p:sldId id="305" r:id="rId40"/>
    <p:sldId id="306" r:id="rId41"/>
    <p:sldId id="307"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70" r:id="rId73"/>
    <p:sldId id="371" r:id="rId74"/>
    <p:sldId id="372" r:id="rId75"/>
    <p:sldId id="373" r:id="rId76"/>
    <p:sldId id="374" r:id="rId77"/>
    <p:sldId id="365" r:id="rId78"/>
  </p:sldIdLst>
  <p:sldSz cx="9144000" cy="5143500" type="screen16x9"/>
  <p:notesSz cx="6858000" cy="9144000"/>
  <p:embeddedFontLst>
    <p:embeddedFont>
      <p:font typeface="Arial Black" panose="020B0604020202020204" pitchFamily="34" charset="0"/>
      <p:regular r:id="rId80"/>
      <p:bold r:id="rId81"/>
    </p:embeddedFont>
    <p:embeddedFont>
      <p:font typeface="Calibri" panose="020F0502020204030204" pitchFamily="34" charset="0"/>
      <p:regular r:id="rId82"/>
      <p:bold r:id="rId83"/>
      <p:italic r:id="rId84"/>
      <p:boldItalic r:id="rId85"/>
    </p:embeddedFont>
    <p:embeddedFont>
      <p:font typeface="Helvetica Neue" panose="02000503000000020004"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A4167B-E95B-407F-B40C-EAB0276E95FE}">
  <a:tblStyle styleId="{6AA4167B-E95B-407F-B40C-EAB0276E95F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p:cViewPr varScale="1">
        <p:scale>
          <a:sx n="141" d="100"/>
          <a:sy n="141" d="100"/>
        </p:scale>
        <p:origin x="800" y="176"/>
      </p:cViewPr>
      <p:guideLst/>
    </p:cSldViewPr>
  </p:slideViewPr>
  <p:notesTextViewPr>
    <p:cViewPr>
      <p:scale>
        <a:sx n="1" d="1"/>
        <a:sy n="1" d="1"/>
      </p:scale>
      <p:origin x="0" y="0"/>
    </p:cViewPr>
  </p:notesTextViewPr>
  <p:sorterViewPr>
    <p:cViewPr>
      <p:scale>
        <a:sx n="100" d="100"/>
        <a:sy n="100" d="100"/>
      </p:scale>
      <p:origin x="0" y="-116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8.fntdata"/><Relationship Id="rId61" Type="http://schemas.openxmlformats.org/officeDocument/2006/relationships/slide" Target="slides/slide59.xml"/><Relationship Id="rId82" Type="http://schemas.openxmlformats.org/officeDocument/2006/relationships/font" Target="fonts/font3.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23" name="Shape 5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Shape 63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33" name="Shape 6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53" name="Shape 6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Shape 68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689" name="Shape 6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Shape 70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04" name="Shape 7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Shape 71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16" name="Shape 7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23" name="Shape 7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35" name="Shape 7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47" name="Shape 7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59" name="Shape 7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Shape 77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73" name="Shape 7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Shape 78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88" name="Shape 7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795" name="Shape 7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22" name="Shape 8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Shape 82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29" name="Shape 8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36" name="Shape 8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Shape 84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48" name="Shape 8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Shape 86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61" name="Shape 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Shape 87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76" name="Shape 8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891" name="Shape 8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Shape 90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21" name="Shape 9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Shape 93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36" name="Shape 9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Shape 95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51" name="Shape 9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Shape 96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66" name="Shape 9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Shape 97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973" name="Shape 9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003" name="Shape 10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Shape 103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036" name="Shape 10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Shape 106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066" name="Shape 10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Shape 109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096" name="Shape 10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Shape 112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129" name="Shape 1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Shape 116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162" name="Shape 1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Shape 1194"/>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195" name="Shape 1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Shape 122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228" name="Shape 1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Shape 125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258" name="Shape 1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Shape 128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288" name="Shape 1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Shape 132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21" name="Shape 1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Shape 1352"/>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53" name="Shape 1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Shape 1385"/>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386" name="Shape 1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Shape 141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419" name="Shape 1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Shape 144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449" name="Shape 1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Shape 147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479" name="Shape 1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Shape 1507"/>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1508" name="Shape 15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71</a:t>
            </a:fld>
            <a:endParaRPr lang="en-US">
              <a:uFillTx/>
            </a:endParaRPr>
          </a:p>
        </p:txBody>
      </p:sp>
    </p:spTree>
    <p:extLst>
      <p:ext uri="{BB962C8B-B14F-4D97-AF65-F5344CB8AC3E}">
        <p14:creationId xmlns:p14="http://schemas.microsoft.com/office/powerpoint/2010/main" val="3622145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72</a:t>
            </a:fld>
            <a:endParaRPr lang="en-US">
              <a:uFillTx/>
            </a:endParaRPr>
          </a:p>
        </p:txBody>
      </p:sp>
    </p:spTree>
    <p:extLst>
      <p:ext uri="{BB962C8B-B14F-4D97-AF65-F5344CB8AC3E}">
        <p14:creationId xmlns:p14="http://schemas.microsoft.com/office/powerpoint/2010/main" val="41514004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73</a:t>
            </a:fld>
            <a:endParaRPr lang="en-US">
              <a:uFillTx/>
            </a:endParaRPr>
          </a:p>
        </p:txBody>
      </p:sp>
    </p:spTree>
    <p:extLst>
      <p:ext uri="{BB962C8B-B14F-4D97-AF65-F5344CB8AC3E}">
        <p14:creationId xmlns:p14="http://schemas.microsoft.com/office/powerpoint/2010/main" val="244820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74</a:t>
            </a:fld>
            <a:endParaRPr lang="en-US">
              <a:uFillTx/>
            </a:endParaRPr>
          </a:p>
        </p:txBody>
      </p:sp>
    </p:spTree>
    <p:extLst>
      <p:ext uri="{BB962C8B-B14F-4D97-AF65-F5344CB8AC3E}">
        <p14:creationId xmlns:p14="http://schemas.microsoft.com/office/powerpoint/2010/main" val="39433589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75</a:t>
            </a:fld>
            <a:endParaRPr lang="en-US">
              <a:uFillTx/>
            </a:endParaRPr>
          </a:p>
        </p:txBody>
      </p:sp>
    </p:spTree>
    <p:extLst>
      <p:ext uri="{BB962C8B-B14F-4D97-AF65-F5344CB8AC3E}">
        <p14:creationId xmlns:p14="http://schemas.microsoft.com/office/powerpoint/2010/main" val="61813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457201" y="171450"/>
            <a:ext cx="8080500" cy="3429000"/>
          </a:xfrm>
          <a:prstGeom prst="rect">
            <a:avLst/>
          </a:prstGeom>
          <a:noFill/>
          <a:ln>
            <a:noFill/>
          </a:ln>
        </p:spPr>
        <p:txBody>
          <a:bodyPr lIns="91425" tIns="91425" rIns="91425" bIns="91425" anchor="ctr" anchorCtr="0"/>
          <a:lstStyle>
            <a:lvl1pPr marL="0" marR="0" lvl="0" indent="0" algn="l" rtl="0">
              <a:lnSpc>
                <a:spcPct val="100000"/>
              </a:lnSpc>
              <a:spcBef>
                <a:spcPts val="0"/>
              </a:spcBef>
              <a:buClr>
                <a:schemeClr val="dk1"/>
              </a:buClr>
              <a:buFont typeface="Arial Black"/>
              <a:buNone/>
              <a:defRPr sz="60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subTitle" idx="1"/>
          </p:nvPr>
        </p:nvSpPr>
        <p:spPr>
          <a:xfrm>
            <a:off x="457201" y="3829050"/>
            <a:ext cx="8080500" cy="6858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0" i="0" u="none" strike="noStrike" cap="none">
                <a:solidFill>
                  <a:schemeClr val="dk1"/>
                </a:solidFill>
                <a:latin typeface="Arial Black"/>
                <a:ea typeface="Arial Black"/>
                <a:cs typeface="Arial Black"/>
                <a:sym typeface="Arial Black"/>
              </a:defRPr>
            </a:lvl1pPr>
            <a:lvl2pPr marL="457200" marR="0" lvl="1" indent="0" algn="ctr" rtl="0">
              <a:spcBef>
                <a:spcPts val="400"/>
              </a:spcBef>
              <a:buClr>
                <a:schemeClr val="dk2"/>
              </a:buClr>
              <a:buFont typeface="Arial"/>
              <a:buNone/>
              <a:defRPr sz="2000" b="0" i="0" u="none" strike="noStrike" cap="none">
                <a:solidFill>
                  <a:srgbClr val="888888"/>
                </a:solidFill>
                <a:latin typeface="Arial"/>
                <a:ea typeface="Arial"/>
                <a:cs typeface="Arial"/>
                <a:sym typeface="Arial"/>
              </a:defRPr>
            </a:lvl2pPr>
            <a:lvl3pPr marL="914400" marR="0" lvl="2"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9pPr>
          </a:lstStyle>
          <a:p>
            <a:endParaRPr/>
          </a:p>
        </p:txBody>
      </p:sp>
      <p:sp>
        <p:nvSpPr>
          <p:cNvPr id="20" name="Shape 20"/>
          <p:cNvSpPr/>
          <p:nvPr/>
        </p:nvSpPr>
        <p:spPr>
          <a:xfrm>
            <a:off x="9001124" y="3634739"/>
            <a:ext cx="142800" cy="15087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21" name="Shape 21"/>
          <p:cNvSpPr/>
          <p:nvPr/>
        </p:nvSpPr>
        <p:spPr>
          <a:xfrm>
            <a:off x="9001124" y="0"/>
            <a:ext cx="142800" cy="36348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22" name="Shape 22"/>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1"/>
                </a:solidFill>
              </a:rPr>
              <a:pPr>
                <a:buSzPct val="25000"/>
              </a:pPr>
              <a:t>‹#›</a:t>
            </a:fld>
            <a:endParaRPr lang="en-US" sz="2400" b="1">
              <a:solidFill>
                <a:schemeClr val="dk1"/>
              </a:solidFill>
            </a:endParaRPr>
          </a:p>
        </p:txBody>
      </p:sp>
      <p:sp>
        <p:nvSpPr>
          <p:cNvPr id="23" name="Shape 23"/>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2646442" y="-1296821"/>
            <a:ext cx="3702300" cy="80805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82" name="Shape 82"/>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rot="5400000">
            <a:off x="5463750" y="1371628"/>
            <a:ext cx="4388700" cy="2057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6" name="Shape 86"/>
          <p:cNvSpPr txBox="1">
            <a:spLocks noGrp="1"/>
          </p:cNvSpPr>
          <p:nvPr>
            <p:ph type="body" idx="1"/>
          </p:nvPr>
        </p:nvSpPr>
        <p:spPr>
          <a:xfrm rot="5400000">
            <a:off x="1272750" y="-609571"/>
            <a:ext cx="4388700" cy="60198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88" name="Shape 88"/>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93" name="Shape 93"/>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9900" y="171450"/>
            <a:ext cx="8153400" cy="5142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6" name="Shape 96"/>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97" name="Shape 97"/>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02" name="Shape 102"/>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Text">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cxnSp>
        <p:nvCxnSpPr>
          <p:cNvPr id="106" name="Shape 106"/>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457201" y="171450"/>
            <a:ext cx="8080500" cy="3429000"/>
          </a:xfrm>
          <a:prstGeom prst="rect">
            <a:avLst/>
          </a:prstGeom>
          <a:noFill/>
          <a:ln>
            <a:noFill/>
          </a:ln>
        </p:spPr>
        <p:txBody>
          <a:bodyPr lIns="91425" tIns="91425" rIns="91425" bIns="91425" anchor="ctr" anchorCtr="0"/>
          <a:lstStyle>
            <a:lvl1pPr marL="0" marR="0" lvl="0" indent="0" algn="l" rtl="0">
              <a:lnSpc>
                <a:spcPct val="100000"/>
              </a:lnSpc>
              <a:spcBef>
                <a:spcPts val="0"/>
              </a:spcBef>
              <a:buClr>
                <a:schemeClr val="dk1"/>
              </a:buClr>
              <a:buFont typeface="Arial Black"/>
              <a:buNone/>
              <a:defRPr sz="60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7" name="Shape 117"/>
          <p:cNvSpPr txBox="1">
            <a:spLocks noGrp="1"/>
          </p:cNvSpPr>
          <p:nvPr>
            <p:ph type="subTitle" idx="1"/>
          </p:nvPr>
        </p:nvSpPr>
        <p:spPr>
          <a:xfrm>
            <a:off x="457201" y="3829050"/>
            <a:ext cx="8080500" cy="6858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0" i="0" u="none" strike="noStrike" cap="none">
                <a:solidFill>
                  <a:schemeClr val="dk1"/>
                </a:solidFill>
                <a:latin typeface="Arial Black"/>
                <a:ea typeface="Arial Black"/>
                <a:cs typeface="Arial Black"/>
                <a:sym typeface="Arial Black"/>
              </a:defRPr>
            </a:lvl1pPr>
            <a:lvl2pPr marL="457200" marR="0" lvl="1" indent="0" algn="ctr" rtl="0">
              <a:spcBef>
                <a:spcPts val="400"/>
              </a:spcBef>
              <a:buClr>
                <a:schemeClr val="dk2"/>
              </a:buClr>
              <a:buFont typeface="Arial"/>
              <a:buNone/>
              <a:defRPr sz="2000" b="0" i="0" u="none" strike="noStrike" cap="none">
                <a:solidFill>
                  <a:srgbClr val="888888"/>
                </a:solidFill>
                <a:latin typeface="Arial"/>
                <a:ea typeface="Arial"/>
                <a:cs typeface="Arial"/>
                <a:sym typeface="Arial"/>
              </a:defRPr>
            </a:lvl2pPr>
            <a:lvl3pPr marL="914400" marR="0" lvl="2"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buClr>
                <a:schemeClr val="dk2"/>
              </a:buClr>
              <a:buFont typeface="Arial"/>
              <a:buNone/>
              <a:defRPr sz="1800" b="0" i="0" u="none" strike="noStrike" cap="none">
                <a:solidFill>
                  <a:srgbClr val="888888"/>
                </a:solidFill>
                <a:latin typeface="Arial"/>
                <a:ea typeface="Arial"/>
                <a:cs typeface="Arial"/>
                <a:sym typeface="Arial"/>
              </a:defRPr>
            </a:lvl5pPr>
            <a:lvl6pPr marL="2286000" marR="0" lvl="5"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20"/>
              </a:spcBef>
              <a:buClr>
                <a:schemeClr val="dk2"/>
              </a:buClr>
              <a:buFont typeface="Arial"/>
              <a:buNone/>
              <a:defRPr sz="1600" b="0" i="0" u="none" strike="noStrike" cap="none">
                <a:solidFill>
                  <a:srgbClr val="888888"/>
                </a:solidFill>
                <a:latin typeface="Arial"/>
                <a:ea typeface="Arial"/>
                <a:cs typeface="Arial"/>
                <a:sym typeface="Arial"/>
              </a:defRPr>
            </a:lvl9pPr>
          </a:lstStyle>
          <a:p>
            <a:endParaRPr/>
          </a:p>
        </p:txBody>
      </p:sp>
      <p:sp>
        <p:nvSpPr>
          <p:cNvPr id="118" name="Shape 118"/>
          <p:cNvSpPr/>
          <p:nvPr/>
        </p:nvSpPr>
        <p:spPr>
          <a:xfrm>
            <a:off x="9001124" y="3634739"/>
            <a:ext cx="142800" cy="1509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19" name="Shape 119"/>
          <p:cNvSpPr/>
          <p:nvPr/>
        </p:nvSpPr>
        <p:spPr>
          <a:xfrm>
            <a:off x="9001124" y="0"/>
            <a:ext cx="142800" cy="36345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20" name="Shape 120"/>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1"/>
                </a:solidFill>
              </a:rPr>
              <a:pPr>
                <a:buSzPct val="25000"/>
              </a:pPr>
              <a:t>‹#›</a:t>
            </a:fld>
            <a:endParaRPr lang="en-US" sz="2400" b="1">
              <a:solidFill>
                <a:schemeClr val="dk1"/>
              </a:solidFill>
            </a:endParaRPr>
          </a:p>
        </p:txBody>
      </p:sp>
      <p:sp>
        <p:nvSpPr>
          <p:cNvPr id="121" name="Shape 121"/>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rtl="0">
              <a:spcBef>
                <a:spcPts val="0"/>
              </a:spcBef>
              <a:buClr>
                <a:schemeClr val="dk2"/>
              </a:buClr>
              <a:buNone/>
              <a:defRPr sz="1800">
                <a:solidFill>
                  <a:schemeClr val="dk2"/>
                </a:solidFill>
              </a:defRPr>
            </a:lvl2pPr>
            <a:lvl3pPr lvl="2" indent="0" rtl="0">
              <a:spcBef>
                <a:spcPts val="0"/>
              </a:spcBef>
              <a:buClr>
                <a:schemeClr val="dk2"/>
              </a:buClr>
              <a:buNone/>
              <a:defRPr sz="1800">
                <a:solidFill>
                  <a:schemeClr val="dk2"/>
                </a:solidFill>
              </a:defRPr>
            </a:lvl3pPr>
            <a:lvl4pPr lvl="3" indent="0" rtl="0">
              <a:spcBef>
                <a:spcPts val="0"/>
              </a:spcBef>
              <a:buClr>
                <a:schemeClr val="dk2"/>
              </a:buClr>
              <a:buNone/>
              <a:defRPr sz="1800">
                <a:solidFill>
                  <a:schemeClr val="dk2"/>
                </a:solidFill>
              </a:defRPr>
            </a:lvl4pPr>
            <a:lvl5pPr lvl="4" indent="0" rtl="0">
              <a:spcBef>
                <a:spcPts val="0"/>
              </a:spcBef>
              <a:buClr>
                <a:schemeClr val="dk2"/>
              </a:buClr>
              <a:buNone/>
              <a:defRPr sz="1800">
                <a:solidFill>
                  <a:schemeClr val="dk2"/>
                </a:solidFill>
              </a:defRPr>
            </a:lvl5pPr>
            <a:lvl6pPr lvl="5" indent="0" rtl="0">
              <a:spcBef>
                <a:spcPts val="0"/>
              </a:spcBef>
              <a:buClr>
                <a:schemeClr val="dk2"/>
              </a:buClr>
              <a:buNone/>
              <a:defRPr sz="1800">
                <a:solidFill>
                  <a:schemeClr val="dk2"/>
                </a:solidFill>
              </a:defRPr>
            </a:lvl6pPr>
            <a:lvl7pPr lvl="6" indent="0" rtl="0">
              <a:spcBef>
                <a:spcPts val="0"/>
              </a:spcBef>
              <a:buClr>
                <a:schemeClr val="dk2"/>
              </a:buClr>
              <a:buNone/>
              <a:defRPr sz="1800">
                <a:solidFill>
                  <a:schemeClr val="dk2"/>
                </a:solidFill>
              </a:defRPr>
            </a:lvl7pPr>
            <a:lvl8pPr lvl="7" indent="0" rtl="0">
              <a:spcBef>
                <a:spcPts val="0"/>
              </a:spcBef>
              <a:buClr>
                <a:schemeClr val="dk2"/>
              </a:buClr>
              <a:buNone/>
              <a:defRPr sz="1800">
                <a:solidFill>
                  <a:schemeClr val="dk2"/>
                </a:solidFill>
              </a:defRPr>
            </a:lvl8pPr>
            <a:lvl9pPr lvl="8" indent="0" rtl="0">
              <a:spcBef>
                <a:spcPts val="0"/>
              </a:spcBef>
              <a:buClr>
                <a:schemeClr val="dk2"/>
              </a:buClr>
              <a:buNone/>
              <a:defRPr sz="1800">
                <a:solidFill>
                  <a:schemeClr val="dk2"/>
                </a:solidFill>
              </a:defRPr>
            </a:lvl9pPr>
          </a:lstStyle>
          <a:p>
            <a:endParaRPr/>
          </a:p>
        </p:txBody>
      </p:sp>
      <p:sp>
        <p:nvSpPr>
          <p:cNvPr id="125" name="Shape 125"/>
          <p:cNvSpPr txBox="1">
            <a:spLocks noGrp="1"/>
          </p:cNvSpPr>
          <p:nvPr>
            <p:ph type="body" idx="1"/>
          </p:nvPr>
        </p:nvSpPr>
        <p:spPr>
          <a:xfrm>
            <a:off x="457201" y="892278"/>
            <a:ext cx="8080500" cy="37023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27" name="Shape 127"/>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1" name="Shape 131"/>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32" name="Shape 132"/>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4"/>
        <p:cNvGrpSpPr/>
        <p:nvPr/>
      </p:nvGrpSpPr>
      <p:grpSpPr>
        <a:xfrm>
          <a:off x="0" y="0"/>
          <a:ext cx="0" cy="0"/>
          <a:chOff x="0" y="0"/>
          <a:chExt cx="0" cy="0"/>
        </a:xfrm>
      </p:grpSpPr>
      <p:sp>
        <p:nvSpPr>
          <p:cNvPr id="135" name="Shape 135"/>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36" name="Shape 13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37" name="Shape 137"/>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57201" y="892278"/>
            <a:ext cx="8080500" cy="37023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29" name="Shape 29"/>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685800" y="457200"/>
            <a:ext cx="7772400" cy="857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0" name="Shape 140"/>
          <p:cNvSpPr txBox="1">
            <a:spLocks noGrp="1"/>
          </p:cNvSpPr>
          <p:nvPr>
            <p:ph type="body" idx="1"/>
          </p:nvPr>
        </p:nvSpPr>
        <p:spPr>
          <a:xfrm>
            <a:off x="685800" y="1485900"/>
            <a:ext cx="3810000" cy="30861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1" name="Shape 141"/>
          <p:cNvSpPr txBox="1">
            <a:spLocks noGrp="1"/>
          </p:cNvSpPr>
          <p:nvPr>
            <p:ph type="body" idx="2"/>
          </p:nvPr>
        </p:nvSpPr>
        <p:spPr>
          <a:xfrm>
            <a:off x="4648200" y="1485900"/>
            <a:ext cx="3810000" cy="30861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dt" idx="10"/>
          </p:nvPr>
        </p:nvSpPr>
        <p:spPr>
          <a:xfrm>
            <a:off x="685800" y="4686300"/>
            <a:ext cx="19050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3124200" y="4686300"/>
            <a:ext cx="28956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44" name="Shape 144"/>
          <p:cNvSpPr txBox="1">
            <a:spLocks noGrp="1"/>
          </p:cNvSpPr>
          <p:nvPr>
            <p:ph type="sldNum" idx="12"/>
          </p:nvPr>
        </p:nvSpPr>
        <p:spPr>
          <a:xfrm>
            <a:off x="6553200" y="4686300"/>
            <a:ext cx="1905000" cy="3429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85800" y="457200"/>
            <a:ext cx="7772400" cy="857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47" name="Shape 147"/>
          <p:cNvSpPr txBox="1">
            <a:spLocks noGrp="1"/>
          </p:cNvSpPr>
          <p:nvPr>
            <p:ph type="body" idx="1"/>
          </p:nvPr>
        </p:nvSpPr>
        <p:spPr>
          <a:xfrm>
            <a:off x="685800" y="1485900"/>
            <a:ext cx="7772400" cy="14859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8" name="Shape 148"/>
          <p:cNvSpPr txBox="1">
            <a:spLocks noGrp="1"/>
          </p:cNvSpPr>
          <p:nvPr>
            <p:ph type="body" idx="2"/>
          </p:nvPr>
        </p:nvSpPr>
        <p:spPr>
          <a:xfrm>
            <a:off x="685800" y="3086100"/>
            <a:ext cx="7772400" cy="14859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9" name="Shape 149"/>
          <p:cNvSpPr txBox="1">
            <a:spLocks noGrp="1"/>
          </p:cNvSpPr>
          <p:nvPr>
            <p:ph type="dt" idx="10"/>
          </p:nvPr>
        </p:nvSpPr>
        <p:spPr>
          <a:xfrm>
            <a:off x="685800" y="4686300"/>
            <a:ext cx="19050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50" name="Shape 150"/>
          <p:cNvSpPr txBox="1">
            <a:spLocks noGrp="1"/>
          </p:cNvSpPr>
          <p:nvPr>
            <p:ph type="ftr" idx="11"/>
          </p:nvPr>
        </p:nvSpPr>
        <p:spPr>
          <a:xfrm>
            <a:off x="3124200" y="4686300"/>
            <a:ext cx="28956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51" name="Shape 151"/>
          <p:cNvSpPr txBox="1">
            <a:spLocks noGrp="1"/>
          </p:cNvSpPr>
          <p:nvPr>
            <p:ph type="sldNum" idx="12"/>
          </p:nvPr>
        </p:nvSpPr>
        <p:spPr>
          <a:xfrm>
            <a:off x="6553200" y="4686300"/>
            <a:ext cx="1905000" cy="3429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85800" y="457200"/>
            <a:ext cx="7772400" cy="857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54" name="Shape 154"/>
          <p:cNvSpPr txBox="1">
            <a:spLocks noGrp="1"/>
          </p:cNvSpPr>
          <p:nvPr>
            <p:ph type="body" idx="1"/>
          </p:nvPr>
        </p:nvSpPr>
        <p:spPr>
          <a:xfrm>
            <a:off x="685800" y="1485900"/>
            <a:ext cx="3810000" cy="30861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body" idx="2"/>
          </p:nvPr>
        </p:nvSpPr>
        <p:spPr>
          <a:xfrm>
            <a:off x="4648200" y="1485900"/>
            <a:ext cx="3810000" cy="30861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dt" idx="10"/>
          </p:nvPr>
        </p:nvSpPr>
        <p:spPr>
          <a:xfrm>
            <a:off x="685800" y="4686300"/>
            <a:ext cx="19050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57" name="Shape 157"/>
          <p:cNvSpPr txBox="1">
            <a:spLocks noGrp="1"/>
          </p:cNvSpPr>
          <p:nvPr>
            <p:ph type="ftr" idx="11"/>
          </p:nvPr>
        </p:nvSpPr>
        <p:spPr>
          <a:xfrm>
            <a:off x="3124200" y="4686300"/>
            <a:ext cx="2895600" cy="3429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sldNum" idx="12"/>
          </p:nvPr>
        </p:nvSpPr>
        <p:spPr>
          <a:xfrm>
            <a:off x="6553200" y="4686300"/>
            <a:ext cx="1905000" cy="3429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1" y="1085850"/>
            <a:ext cx="8080500" cy="3589500"/>
          </a:xfrm>
          <a:prstGeom prst="rect">
            <a:avLst/>
          </a:prstGeom>
          <a:noFill/>
          <a:ln>
            <a:noFill/>
          </a:ln>
        </p:spPr>
        <p:txBody>
          <a:bodyPr lIns="91425" tIns="91425" rIns="91425" bIns="91425" anchor="ctr" anchorCtr="0"/>
          <a:lstStyle>
            <a:lvl1pPr marL="0" marR="0" lvl="0" indent="0" algn="l" rtl="0">
              <a:lnSpc>
                <a:spcPct val="100000"/>
              </a:lnSpc>
              <a:spcBef>
                <a:spcPts val="0"/>
              </a:spcBef>
              <a:buClr>
                <a:schemeClr val="dk1"/>
              </a:buClr>
              <a:buFont typeface="Arial Black"/>
              <a:buNone/>
              <a:defRPr sz="72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1" name="Shape 161"/>
          <p:cNvSpPr txBox="1">
            <a:spLocks noGrp="1"/>
          </p:cNvSpPr>
          <p:nvPr>
            <p:ph type="body" idx="1"/>
          </p:nvPr>
        </p:nvSpPr>
        <p:spPr>
          <a:xfrm>
            <a:off x="457201" y="171450"/>
            <a:ext cx="8080500" cy="800100"/>
          </a:xfrm>
          <a:prstGeom prst="rect">
            <a:avLst/>
          </a:prstGeom>
          <a:noFill/>
          <a:ln>
            <a:noFill/>
          </a:ln>
        </p:spPr>
        <p:txBody>
          <a:bodyPr lIns="91425" tIns="91425" rIns="91425" bIns="91425" anchor="b" anchorCtr="0"/>
          <a:lstStyle>
            <a:lvl1pPr marL="0" marR="0" lvl="0" indent="0" algn="l" rtl="0">
              <a:spcBef>
                <a:spcPts val="400"/>
              </a:spcBef>
              <a:spcAft>
                <a:spcPts val="600"/>
              </a:spcAft>
              <a:buClr>
                <a:schemeClr val="dk1"/>
              </a:buClr>
              <a:buFont typeface="Arial"/>
              <a:buNone/>
              <a:defRPr sz="2000" b="0" i="0" u="none" strike="noStrike" cap="none">
                <a:solidFill>
                  <a:schemeClr val="dk1"/>
                </a:solidFill>
                <a:latin typeface="Arial Black"/>
                <a:ea typeface="Arial Black"/>
                <a:cs typeface="Arial Black"/>
                <a:sym typeface="Arial Black"/>
              </a:defRPr>
            </a:lvl1pPr>
            <a:lvl2pPr marL="457200" marR="0" lvl="1" indent="0" algn="l" rtl="0">
              <a:spcBef>
                <a:spcPts val="360"/>
              </a:spcBef>
              <a:buClr>
                <a:schemeClr val="dk2"/>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buClr>
                <a:schemeClr val="dk2"/>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162" name="Shape 162"/>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63" name="Shape 163"/>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64" name="Shape 164"/>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199"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7" name="Shape 167"/>
          <p:cNvSpPr txBox="1">
            <a:spLocks noGrp="1"/>
          </p:cNvSpPr>
          <p:nvPr>
            <p:ph type="body" idx="1"/>
          </p:nvPr>
        </p:nvSpPr>
        <p:spPr>
          <a:xfrm>
            <a:off x="457199" y="870154"/>
            <a:ext cx="3849300" cy="3797700"/>
          </a:xfrm>
          <a:prstGeom prst="rect">
            <a:avLst/>
          </a:prstGeom>
          <a:noFill/>
          <a:ln>
            <a:noFill/>
          </a:ln>
        </p:spPr>
        <p:txBody>
          <a:bodyPr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8" name="Shape 168"/>
          <p:cNvSpPr txBox="1">
            <a:spLocks noGrp="1"/>
          </p:cNvSpPr>
          <p:nvPr>
            <p:ph type="body" idx="2"/>
          </p:nvPr>
        </p:nvSpPr>
        <p:spPr>
          <a:xfrm>
            <a:off x="4688513" y="870154"/>
            <a:ext cx="3849299" cy="3797700"/>
          </a:xfrm>
          <a:prstGeom prst="rect">
            <a:avLst/>
          </a:prstGeom>
          <a:noFill/>
          <a:ln>
            <a:noFill/>
          </a:ln>
        </p:spPr>
        <p:txBody>
          <a:bodyPr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9" name="Shape 169"/>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71" name="Shape 171"/>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4" name="Shape 174"/>
          <p:cNvSpPr txBox="1">
            <a:spLocks noGrp="1"/>
          </p:cNvSpPr>
          <p:nvPr>
            <p:ph type="body" idx="1"/>
          </p:nvPr>
        </p:nvSpPr>
        <p:spPr>
          <a:xfrm>
            <a:off x="457201" y="854314"/>
            <a:ext cx="3923100" cy="480000"/>
          </a:xfrm>
          <a:prstGeom prst="rect">
            <a:avLst/>
          </a:prstGeom>
          <a:noFill/>
          <a:ln>
            <a:noFill/>
          </a:ln>
        </p:spPr>
        <p:txBody>
          <a:bodyPr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75" name="Shape 175"/>
          <p:cNvSpPr txBox="1">
            <a:spLocks noGrp="1"/>
          </p:cNvSpPr>
          <p:nvPr>
            <p:ph type="body" idx="2"/>
          </p:nvPr>
        </p:nvSpPr>
        <p:spPr>
          <a:xfrm>
            <a:off x="457201" y="1487901"/>
            <a:ext cx="3923100" cy="30870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6" name="Shape 176"/>
          <p:cNvSpPr txBox="1">
            <a:spLocks noGrp="1"/>
          </p:cNvSpPr>
          <p:nvPr>
            <p:ph type="body" idx="3"/>
          </p:nvPr>
        </p:nvSpPr>
        <p:spPr>
          <a:xfrm>
            <a:off x="4614869" y="854314"/>
            <a:ext cx="3923099" cy="480000"/>
          </a:xfrm>
          <a:prstGeom prst="rect">
            <a:avLst/>
          </a:prstGeom>
          <a:noFill/>
          <a:ln>
            <a:noFill/>
          </a:ln>
        </p:spPr>
        <p:txBody>
          <a:bodyPr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77" name="Shape 177"/>
          <p:cNvSpPr txBox="1">
            <a:spLocks noGrp="1"/>
          </p:cNvSpPr>
          <p:nvPr>
            <p:ph type="body" idx="4"/>
          </p:nvPr>
        </p:nvSpPr>
        <p:spPr>
          <a:xfrm>
            <a:off x="4614869" y="1487901"/>
            <a:ext cx="3923099" cy="30870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79" name="Shape 179"/>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80" name="Shape 180"/>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3575051" y="907025"/>
            <a:ext cx="5111700" cy="3760800"/>
          </a:xfrm>
          <a:prstGeom prst="rect">
            <a:avLst/>
          </a:prstGeom>
          <a:noFill/>
          <a:ln>
            <a:noFill/>
          </a:ln>
        </p:spPr>
        <p:txBody>
          <a:bodyPr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12700" algn="l" rtl="0">
              <a:spcBef>
                <a:spcPts val="560"/>
              </a:spcBef>
              <a:buClr>
                <a:schemeClr val="dk2"/>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Shape 183"/>
          <p:cNvSpPr txBox="1">
            <a:spLocks noGrp="1"/>
          </p:cNvSpPr>
          <p:nvPr>
            <p:ph type="body" idx="2"/>
          </p:nvPr>
        </p:nvSpPr>
        <p:spPr>
          <a:xfrm>
            <a:off x="457200" y="907025"/>
            <a:ext cx="3008400" cy="37608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184" name="Shape 184"/>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85" name="Shape 185"/>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86" name="Shape 18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8"/>
        <p:cNvGrpSpPr/>
        <p:nvPr/>
      </p:nvGrpSpPr>
      <p:grpSpPr>
        <a:xfrm>
          <a:off x="0" y="0"/>
          <a:ext cx="0" cy="0"/>
          <a:chOff x="0" y="0"/>
          <a:chExt cx="0" cy="0"/>
        </a:xfrm>
      </p:grpSpPr>
      <p:sp>
        <p:nvSpPr>
          <p:cNvPr id="189" name="Shape 189"/>
          <p:cNvSpPr/>
          <p:nvPr/>
        </p:nvSpPr>
        <p:spPr>
          <a:xfrm>
            <a:off x="9001124" y="3634739"/>
            <a:ext cx="142800" cy="1509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3200">
              <a:solidFill>
                <a:srgbClr val="FFFFFF"/>
              </a:solidFill>
              <a:latin typeface="Arial"/>
              <a:ea typeface="Arial"/>
              <a:cs typeface="Arial"/>
              <a:sym typeface="Arial"/>
            </a:endParaRPr>
          </a:p>
        </p:txBody>
      </p:sp>
      <p:sp>
        <p:nvSpPr>
          <p:cNvPr id="190" name="Shape 190"/>
          <p:cNvSpPr>
            <a:spLocks noGrp="1"/>
          </p:cNvSpPr>
          <p:nvPr>
            <p:ph type="pic" idx="2"/>
          </p:nvPr>
        </p:nvSpPr>
        <p:spPr>
          <a:xfrm>
            <a:off x="-1" y="0"/>
            <a:ext cx="9000900" cy="3634500"/>
          </a:xfrm>
          <a:prstGeom prst="rect">
            <a:avLst/>
          </a:prstGeom>
          <a:solidFill>
            <a:srgbClr val="BFBFBF"/>
          </a:solidFill>
          <a:ln>
            <a:noFill/>
          </a:ln>
        </p:spPr>
        <p:txBody>
          <a:bodyPr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0" algn="l" rtl="0">
              <a:spcBef>
                <a:spcPts val="560"/>
              </a:spcBef>
              <a:buClr>
                <a:schemeClr val="dk2"/>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2"/>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91" name="Shape 191"/>
          <p:cNvSpPr txBox="1">
            <a:spLocks noGrp="1"/>
          </p:cNvSpPr>
          <p:nvPr>
            <p:ph type="body" idx="1"/>
          </p:nvPr>
        </p:nvSpPr>
        <p:spPr>
          <a:xfrm>
            <a:off x="457200" y="4286250"/>
            <a:ext cx="8153400" cy="3429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192" name="Shape 192"/>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1"/>
                </a:solidFill>
              </a:rPr>
              <a:pPr>
                <a:buSzPct val="25000"/>
              </a:pPr>
              <a:t>‹#›</a:t>
            </a:fld>
            <a:endParaRPr lang="en-US" sz="2400" b="1">
              <a:solidFill>
                <a:schemeClr val="dk1"/>
              </a:solidFill>
            </a:endParaRPr>
          </a:p>
        </p:txBody>
      </p:sp>
      <p:sp>
        <p:nvSpPr>
          <p:cNvPr id="193" name="Shape 193"/>
          <p:cNvSpPr txBox="1">
            <a:spLocks noGrp="1"/>
          </p:cNvSpPr>
          <p:nvPr>
            <p:ph type="title"/>
          </p:nvPr>
        </p:nvSpPr>
        <p:spPr>
          <a:xfrm>
            <a:off x="457200" y="3714750"/>
            <a:ext cx="8153400" cy="5715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Black"/>
              <a:buNone/>
              <a:defRPr sz="32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4" name="Shape 194"/>
          <p:cNvSpPr/>
          <p:nvPr/>
        </p:nvSpPr>
        <p:spPr>
          <a:xfrm>
            <a:off x="9001124" y="0"/>
            <a:ext cx="142800" cy="36345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3200">
              <a:solidFill>
                <a:srgbClr val="FFFFFF"/>
              </a:solidFill>
              <a:latin typeface="Arial"/>
              <a:ea typeface="Arial"/>
              <a:cs typeface="Arial"/>
              <a:sym typeface="Arial"/>
            </a:endParaRPr>
          </a:p>
        </p:txBody>
      </p:sp>
      <p:sp>
        <p:nvSpPr>
          <p:cNvPr id="195" name="Shape 195"/>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99" name="Shape 199"/>
          <p:cNvSpPr txBox="1">
            <a:spLocks noGrp="1"/>
          </p:cNvSpPr>
          <p:nvPr>
            <p:ph type="body" idx="1"/>
          </p:nvPr>
        </p:nvSpPr>
        <p:spPr>
          <a:xfrm rot="5400000">
            <a:off x="2646442" y="-1296821"/>
            <a:ext cx="3702300" cy="80805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0" name="Shape 200"/>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201" name="Shape 201"/>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rot="5400000">
            <a:off x="5463750" y="1371628"/>
            <a:ext cx="4388700" cy="2057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05" name="Shape 205"/>
          <p:cNvSpPr txBox="1">
            <a:spLocks noGrp="1"/>
          </p:cNvSpPr>
          <p:nvPr>
            <p:ph type="body" idx="1"/>
          </p:nvPr>
        </p:nvSpPr>
        <p:spPr>
          <a:xfrm rot="5400000">
            <a:off x="1272750" y="-609571"/>
            <a:ext cx="4388700" cy="60198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6" name="Shape 206"/>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207" name="Shape 207"/>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34" name="Shape 34"/>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Text">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211" name="Shape 211"/>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cxnSp>
        <p:nvCxnSpPr>
          <p:cNvPr id="212" name="Shape 212"/>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69900" y="171450"/>
            <a:ext cx="8153400" cy="5142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15" name="Shape 215"/>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216" name="Shape 21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217" name="Shape 217"/>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and Text">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220" name="Shape 220"/>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cxnSp>
        <p:nvCxnSpPr>
          <p:cNvPr id="221" name="Shape 221"/>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Title and Text">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457200" y="1214439"/>
            <a:ext cx="8229600" cy="2964600"/>
          </a:xfrm>
          <a:prstGeom prst="rect">
            <a:avLst/>
          </a:prstGeom>
          <a:noFill/>
          <a:ln>
            <a:noFill/>
          </a:ln>
        </p:spPr>
        <p:txBody>
          <a:bodyPr lIns="91425" tIns="91425" rIns="91425" bIns="91425" anchor="t" anchorCtr="0"/>
          <a:lstStyle>
            <a:lvl1pPr marL="0" marR="0" lvl="0" indent="0" algn="l" rtl="0">
              <a:spcBef>
                <a:spcPts val="440"/>
              </a:spcBef>
              <a:spcAft>
                <a:spcPts val="600"/>
              </a:spcAft>
              <a:buClr>
                <a:srgbClr val="7F7F7F"/>
              </a:buClr>
              <a:buFont typeface="Arial"/>
              <a:buNone/>
              <a:defRPr sz="2200" b="1" i="0" u="none" strike="noStrike" cap="none">
                <a:solidFill>
                  <a:srgbClr val="000000"/>
                </a:solidFill>
                <a:latin typeface="Helvetica Neue"/>
                <a:ea typeface="Helvetica Neue"/>
                <a:cs typeface="Helvetica Neue"/>
                <a:sym typeface="Helvetica Neue"/>
              </a:defRPr>
            </a:lvl1pPr>
            <a:lvl2pPr marL="457200" marR="0" lvl="1" indent="-69850" algn="l" rtl="0">
              <a:spcBef>
                <a:spcPts val="380"/>
              </a:spcBef>
              <a:buClr>
                <a:srgbClr val="7F7F7F"/>
              </a:buClr>
              <a:buSzPct val="100000"/>
              <a:buFont typeface="Arial"/>
              <a:buChar char="•"/>
              <a:defRPr sz="1900" b="0" i="0" u="none" strike="noStrike" cap="none">
                <a:solidFill>
                  <a:srgbClr val="000000"/>
                </a:solidFill>
                <a:latin typeface="Helvetica Neue"/>
                <a:ea typeface="Helvetica Neue"/>
                <a:cs typeface="Helvetica Neue"/>
                <a:sym typeface="Helvetica Neue"/>
              </a:defRPr>
            </a:lvl2pPr>
            <a:lvl3pPr marL="1143000" marR="0" lvl="2" indent="-120650" algn="l" rtl="0">
              <a:spcBef>
                <a:spcPts val="340"/>
              </a:spcBef>
              <a:buClr>
                <a:srgbClr val="7F7F7F"/>
              </a:buClr>
              <a:buSzPct val="100000"/>
              <a:buFont typeface="Arial"/>
              <a:buChar char="•"/>
              <a:defRPr sz="1700" b="0" i="0" u="none" strike="noStrike" cap="none">
                <a:solidFill>
                  <a:srgbClr val="000000"/>
                </a:solidFill>
                <a:latin typeface="Helvetica Neue"/>
                <a:ea typeface="Helvetica Neue"/>
                <a:cs typeface="Helvetica Neue"/>
                <a:sym typeface="Helvetica Neue"/>
              </a:defRPr>
            </a:lvl3pPr>
            <a:lvl4pPr marL="1600200" marR="0" lvl="3"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4pPr>
            <a:lvl5pPr marL="2057400" marR="0" lvl="4" indent="-133350" algn="l" rtl="0">
              <a:spcBef>
                <a:spcPts val="300"/>
              </a:spcBef>
              <a:buClr>
                <a:srgbClr val="7F7F7F"/>
              </a:buClr>
              <a:buSzPct val="100000"/>
              <a:buFont typeface="Arial"/>
              <a:buChar char="•"/>
              <a:defRPr sz="1500" b="0" i="0" u="none" strike="noStrike" cap="none">
                <a:solidFill>
                  <a:srgbClr val="000000"/>
                </a:solidFill>
                <a:latin typeface="Helvetica Neue"/>
                <a:ea typeface="Helvetica Neue"/>
                <a:cs typeface="Helvetica Neue"/>
                <a:sym typeface="Helvetica Neue"/>
              </a:defRPr>
            </a:lvl5pPr>
            <a:lvl6pPr marL="2514600" marR="0" lvl="5"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6pPr>
            <a:lvl7pPr marL="2971800" marR="0" lvl="6"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7pPr>
            <a:lvl8pPr marL="3429000" marR="0" lvl="7" indent="-133350" algn="l" rtl="0">
              <a:spcBef>
                <a:spcPts val="300"/>
              </a:spcBef>
              <a:buClr>
                <a:srgbClr val="7F7F7F"/>
              </a:buClr>
              <a:buSzPct val="100000"/>
              <a:buFont typeface="Noto Sans Symbols"/>
              <a:buChar char="▪"/>
              <a:defRPr sz="1500" b="0" i="0" u="none" strike="noStrike" cap="none">
                <a:solidFill>
                  <a:srgbClr val="000000"/>
                </a:solidFill>
                <a:latin typeface="Helvetica Neue"/>
                <a:ea typeface="Helvetica Neue"/>
                <a:cs typeface="Helvetica Neue"/>
                <a:sym typeface="Helvetica Neue"/>
              </a:defRPr>
            </a:lvl8pPr>
            <a:lvl9pPr marL="3657600" marR="0" lvl="8" indent="0" algn="l" rtl="0">
              <a:spcBef>
                <a:spcPts val="320"/>
              </a:spcBef>
              <a:buClr>
                <a:schemeClr val="dk2"/>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224" name="Shape 224"/>
          <p:cNvSpPr txBox="1">
            <a:spLocks noGrp="1"/>
          </p:cNvSpPr>
          <p:nvPr>
            <p:ph type="title"/>
          </p:nvPr>
        </p:nvSpPr>
        <p:spPr>
          <a:xfrm>
            <a:off x="457200" y="305991"/>
            <a:ext cx="8229600" cy="651300"/>
          </a:xfrm>
          <a:prstGeom prst="rect">
            <a:avLst/>
          </a:prstGeom>
          <a:noFill/>
          <a:ln>
            <a:noFill/>
          </a:ln>
        </p:spPr>
        <p:txBody>
          <a:bodyPr lIns="91425" tIns="91425" rIns="91425" bIns="91425" anchor="b" anchorCtr="0"/>
          <a:lstStyle>
            <a:lvl1pPr marL="0" marR="0" lvl="0" indent="0" algn="l" rtl="0">
              <a:spcBef>
                <a:spcPts val="0"/>
              </a:spcBef>
              <a:buClr>
                <a:srgbClr val="000000"/>
              </a:buClr>
              <a:buFont typeface="Arial Black"/>
              <a:buNone/>
              <a:defRPr sz="2400" b="1" i="0" u="none" strike="noStrike" cap="none">
                <a:solidFill>
                  <a:srgbClr val="000000"/>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cxnSp>
        <p:nvCxnSpPr>
          <p:cNvPr id="225" name="Shape 225"/>
          <p:cNvCxnSpPr/>
          <p:nvPr/>
        </p:nvCxnSpPr>
        <p:spPr>
          <a:xfrm>
            <a:off x="561975" y="857250"/>
            <a:ext cx="7772400" cy="0"/>
          </a:xfrm>
          <a:prstGeom prst="straightConnector1">
            <a:avLst/>
          </a:prstGeom>
          <a:noFill/>
          <a:ln w="12700" cap="flat" cmpd="sng">
            <a:solidFill>
              <a:srgbClr val="404040"/>
            </a:solidFill>
            <a:prstDash val="dot"/>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85800" y="457200"/>
            <a:ext cx="7772400" cy="857400"/>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Black"/>
              <a:buNone/>
              <a:defRPr sz="3600" b="0" i="0" u="none" strike="noStrike" cap="none">
                <a:solidFill>
                  <a:schemeClr val="dk2"/>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28" name="Shape 228"/>
          <p:cNvSpPr txBox="1">
            <a:spLocks noGrp="1"/>
          </p:cNvSpPr>
          <p:nvPr>
            <p:ph type="body" idx="1"/>
          </p:nvPr>
        </p:nvSpPr>
        <p:spPr>
          <a:xfrm>
            <a:off x="685800" y="1485900"/>
            <a:ext cx="3810000" cy="14859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9" name="Shape 229"/>
          <p:cNvSpPr txBox="1">
            <a:spLocks noGrp="1"/>
          </p:cNvSpPr>
          <p:nvPr>
            <p:ph type="body" idx="2"/>
          </p:nvPr>
        </p:nvSpPr>
        <p:spPr>
          <a:xfrm>
            <a:off x="4648200" y="1485900"/>
            <a:ext cx="3810000" cy="14859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0" name="Shape 230"/>
          <p:cNvSpPr txBox="1">
            <a:spLocks noGrp="1"/>
          </p:cNvSpPr>
          <p:nvPr>
            <p:ph type="body" idx="3"/>
          </p:nvPr>
        </p:nvSpPr>
        <p:spPr>
          <a:xfrm>
            <a:off x="685800" y="3086100"/>
            <a:ext cx="7772400" cy="14859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1" name="Shape 231"/>
          <p:cNvSpPr txBox="1">
            <a:spLocks noGrp="1"/>
          </p:cNvSpPr>
          <p:nvPr>
            <p:ph type="dt" idx="10"/>
          </p:nvPr>
        </p:nvSpPr>
        <p:spPr>
          <a:xfrm>
            <a:off x="457200" y="4629150"/>
            <a:ext cx="3429000" cy="2286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232" name="Shape 232"/>
          <p:cNvSpPr txBox="1">
            <a:spLocks noGrp="1"/>
          </p:cNvSpPr>
          <p:nvPr>
            <p:ph type="ftr" idx="11"/>
          </p:nvPr>
        </p:nvSpPr>
        <p:spPr>
          <a:xfrm>
            <a:off x="457200" y="4869656"/>
            <a:ext cx="3429000" cy="2127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233" name="Shape 233"/>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1" y="1085850"/>
            <a:ext cx="8080500" cy="3589500"/>
          </a:xfrm>
          <a:prstGeom prst="rect">
            <a:avLst/>
          </a:prstGeom>
          <a:noFill/>
          <a:ln>
            <a:noFill/>
          </a:ln>
        </p:spPr>
        <p:txBody>
          <a:bodyPr lIns="91425" tIns="91425" rIns="91425" bIns="91425" anchor="ctr" anchorCtr="0"/>
          <a:lstStyle>
            <a:lvl1pPr marL="0" marR="0" lvl="0" indent="0" algn="l" rtl="0">
              <a:lnSpc>
                <a:spcPct val="100000"/>
              </a:lnSpc>
              <a:spcBef>
                <a:spcPts val="0"/>
              </a:spcBef>
              <a:buClr>
                <a:schemeClr val="dk1"/>
              </a:buClr>
              <a:buFont typeface="Arial Black"/>
              <a:buNone/>
              <a:defRPr sz="72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457201" y="171450"/>
            <a:ext cx="8080500" cy="800100"/>
          </a:xfrm>
          <a:prstGeom prst="rect">
            <a:avLst/>
          </a:prstGeom>
          <a:noFill/>
          <a:ln>
            <a:noFill/>
          </a:ln>
        </p:spPr>
        <p:txBody>
          <a:bodyPr lIns="91425" tIns="91425" rIns="91425" bIns="91425" anchor="b" anchorCtr="0"/>
          <a:lstStyle>
            <a:lvl1pPr marL="0" marR="0" lvl="0" indent="0" algn="l" rtl="0">
              <a:spcBef>
                <a:spcPts val="400"/>
              </a:spcBef>
              <a:spcAft>
                <a:spcPts val="600"/>
              </a:spcAft>
              <a:buClr>
                <a:schemeClr val="dk1"/>
              </a:buClr>
              <a:buFont typeface="Arial"/>
              <a:buNone/>
              <a:defRPr sz="2000" b="0" i="0" u="none" strike="noStrike" cap="none">
                <a:solidFill>
                  <a:schemeClr val="dk1"/>
                </a:solidFill>
                <a:latin typeface="Arial Black"/>
                <a:ea typeface="Arial Black"/>
                <a:cs typeface="Arial Black"/>
                <a:sym typeface="Arial Black"/>
              </a:defRPr>
            </a:lvl1pPr>
            <a:lvl2pPr marL="457200" marR="0" lvl="1" indent="0" algn="l" rtl="0">
              <a:spcBef>
                <a:spcPts val="360"/>
              </a:spcBef>
              <a:buClr>
                <a:schemeClr val="dk2"/>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buClr>
                <a:schemeClr val="dk2"/>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280"/>
              </a:spcBef>
              <a:buClr>
                <a:schemeClr val="dk2"/>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39" name="Shape 39"/>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40" name="Shape 40"/>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199"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4" name="Shape 44"/>
          <p:cNvSpPr txBox="1">
            <a:spLocks noGrp="1"/>
          </p:cNvSpPr>
          <p:nvPr>
            <p:ph type="body" idx="1"/>
          </p:nvPr>
        </p:nvSpPr>
        <p:spPr>
          <a:xfrm>
            <a:off x="457199" y="870154"/>
            <a:ext cx="3849300" cy="3797700"/>
          </a:xfrm>
          <a:prstGeom prst="rect">
            <a:avLst/>
          </a:prstGeom>
          <a:noFill/>
          <a:ln>
            <a:noFill/>
          </a:ln>
        </p:spPr>
        <p:txBody>
          <a:bodyPr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2"/>
          </p:nvPr>
        </p:nvSpPr>
        <p:spPr>
          <a:xfrm>
            <a:off x="4688513" y="870154"/>
            <a:ext cx="3849299" cy="3797700"/>
          </a:xfrm>
          <a:prstGeom prst="rect">
            <a:avLst/>
          </a:prstGeom>
          <a:noFill/>
          <a:ln>
            <a:noFill/>
          </a:ln>
        </p:spPr>
        <p:txBody>
          <a:bodyPr lIns="91425" tIns="91425" rIns="91425" bIns="91425" anchor="t" anchorCtr="0"/>
          <a:lstStyle>
            <a:lvl1pPr marL="0" marR="0" lvl="0" indent="0" algn="l" rtl="0">
              <a:spcBef>
                <a:spcPts val="560"/>
              </a:spcBef>
              <a:spcAft>
                <a:spcPts val="600"/>
              </a:spcAft>
              <a:buClr>
                <a:schemeClr val="dk1"/>
              </a:buClr>
              <a:buFont typeface="Arial"/>
              <a:buNone/>
              <a:defRPr sz="2800" b="1" i="0" u="none" strike="noStrike" cap="none">
                <a:solidFill>
                  <a:schemeClr val="dk1"/>
                </a:solidFill>
                <a:latin typeface="Arial"/>
                <a:ea typeface="Arial"/>
                <a:cs typeface="Arial"/>
                <a:sym typeface="Arial"/>
              </a:defRPr>
            </a:lvl1pPr>
            <a:lvl2pPr marL="457200" marR="0" lvl="1" indent="-381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body" idx="1"/>
          </p:nvPr>
        </p:nvSpPr>
        <p:spPr>
          <a:xfrm>
            <a:off x="457201" y="854314"/>
            <a:ext cx="3923100" cy="479700"/>
          </a:xfrm>
          <a:prstGeom prst="rect">
            <a:avLst/>
          </a:prstGeom>
          <a:noFill/>
          <a:ln>
            <a:noFill/>
          </a:ln>
        </p:spPr>
        <p:txBody>
          <a:bodyPr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457201" y="1487901"/>
            <a:ext cx="3923100" cy="30870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3"/>
          </p:nvPr>
        </p:nvSpPr>
        <p:spPr>
          <a:xfrm>
            <a:off x="4614869" y="854314"/>
            <a:ext cx="3923099" cy="479700"/>
          </a:xfrm>
          <a:prstGeom prst="rect">
            <a:avLst/>
          </a:prstGeom>
          <a:noFill/>
          <a:ln>
            <a:noFill/>
          </a:ln>
        </p:spPr>
        <p:txBody>
          <a:bodyPr lIns="91425" tIns="91425" rIns="91425" bIns="91425" anchor="b" anchorCtr="0"/>
          <a:lstStyle>
            <a:lvl1pPr marL="0" marR="0" lvl="0" indent="0" algn="l" rtl="0">
              <a:spcBef>
                <a:spcPts val="360"/>
              </a:spcBef>
              <a:spcAft>
                <a:spcPts val="600"/>
              </a:spcAft>
              <a:buClr>
                <a:schemeClr val="dk1"/>
              </a:buClr>
              <a:buFont typeface="Arial"/>
              <a:buNone/>
              <a:defRPr sz="1800" b="0" i="0" u="none" strike="noStrike" cap="none">
                <a:solidFill>
                  <a:schemeClr val="dk1"/>
                </a:solidFill>
                <a:latin typeface="Arial Black"/>
                <a:ea typeface="Arial Black"/>
                <a:cs typeface="Arial Black"/>
                <a:sym typeface="Arial Black"/>
              </a:defRPr>
            </a:lvl1pPr>
            <a:lvl2pPr marL="457200" marR="0" lvl="1" indent="0" algn="l" rtl="0">
              <a:spcBef>
                <a:spcPts val="400"/>
              </a:spcBef>
              <a:buClr>
                <a:schemeClr val="dk2"/>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buClr>
                <a:schemeClr val="dk2"/>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2"/>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4"/>
          </p:nvPr>
        </p:nvSpPr>
        <p:spPr>
          <a:xfrm>
            <a:off x="4614869" y="1487901"/>
            <a:ext cx="3923099" cy="30870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56" name="Shape 5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60" name="Shape 60"/>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575051" y="907025"/>
            <a:ext cx="5111700" cy="3760800"/>
          </a:xfrm>
          <a:prstGeom prst="rect">
            <a:avLst/>
          </a:prstGeom>
          <a:noFill/>
          <a:ln>
            <a:noFill/>
          </a:ln>
        </p:spPr>
        <p:txBody>
          <a:bodyPr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12700" algn="l" rtl="0">
              <a:spcBef>
                <a:spcPts val="560"/>
              </a:spcBef>
              <a:buClr>
                <a:schemeClr val="dk2"/>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2"/>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907025"/>
            <a:ext cx="3008400" cy="37608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66" name="Shape 66"/>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p:nvPr/>
        </p:nvSpPr>
        <p:spPr>
          <a:xfrm>
            <a:off x="9001124" y="3634739"/>
            <a:ext cx="142800" cy="15087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71" name="Shape 71"/>
          <p:cNvSpPr>
            <a:spLocks noGrp="1"/>
          </p:cNvSpPr>
          <p:nvPr>
            <p:ph type="pic" idx="2"/>
          </p:nvPr>
        </p:nvSpPr>
        <p:spPr>
          <a:xfrm>
            <a:off x="-1" y="0"/>
            <a:ext cx="9000900" cy="3634800"/>
          </a:xfrm>
          <a:prstGeom prst="rect">
            <a:avLst/>
          </a:prstGeom>
          <a:solidFill>
            <a:srgbClr val="BFBFBF"/>
          </a:solidFill>
          <a:ln>
            <a:noFill/>
          </a:ln>
        </p:spPr>
        <p:txBody>
          <a:bodyPr lIns="91425" tIns="91425" rIns="91425" bIns="91425" anchor="t" anchorCtr="0"/>
          <a:lstStyle>
            <a:lvl1pPr marL="0" marR="0" lvl="0" indent="0" algn="l" rtl="0">
              <a:spcBef>
                <a:spcPts val="640"/>
              </a:spcBef>
              <a:spcAft>
                <a:spcPts val="600"/>
              </a:spcAft>
              <a:buClr>
                <a:schemeClr val="dk1"/>
              </a:buClr>
              <a:buFont typeface="Arial"/>
              <a:buNone/>
              <a:defRPr sz="3200" b="1" i="0" u="none" strike="noStrike" cap="none">
                <a:solidFill>
                  <a:schemeClr val="dk1"/>
                </a:solidFill>
                <a:latin typeface="Arial"/>
                <a:ea typeface="Arial"/>
                <a:cs typeface="Arial"/>
                <a:sym typeface="Arial"/>
              </a:defRPr>
            </a:lvl1pPr>
            <a:lvl2pPr marL="457200" marR="0" lvl="1" indent="0" algn="l" rtl="0">
              <a:spcBef>
                <a:spcPts val="560"/>
              </a:spcBef>
              <a:buClr>
                <a:schemeClr val="dk2"/>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2"/>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2"/>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body" idx="1"/>
          </p:nvPr>
        </p:nvSpPr>
        <p:spPr>
          <a:xfrm>
            <a:off x="457200" y="4286250"/>
            <a:ext cx="8153400" cy="342900"/>
          </a:xfrm>
          <a:prstGeom prst="rect">
            <a:avLst/>
          </a:prstGeom>
          <a:noFill/>
          <a:ln>
            <a:noFill/>
          </a:ln>
        </p:spPr>
        <p:txBody>
          <a:bodyPr lIns="91425" tIns="91425" rIns="91425" bIns="91425" anchor="t" anchorCtr="0"/>
          <a:lstStyle>
            <a:lvl1pPr marL="0" marR="0" lvl="0" indent="0" algn="l" rtl="0">
              <a:spcBef>
                <a:spcPts val="320"/>
              </a:spcBef>
              <a:spcAft>
                <a:spcPts val="600"/>
              </a:spcAft>
              <a:buClr>
                <a:schemeClr val="dk1"/>
              </a:buClr>
              <a:buFont typeface="Arial"/>
              <a:buNone/>
              <a:defRPr sz="1600" b="1" i="0" u="none" strike="noStrike" cap="none">
                <a:solidFill>
                  <a:schemeClr val="dk1"/>
                </a:solidFill>
                <a:latin typeface="Arial"/>
                <a:ea typeface="Arial"/>
                <a:cs typeface="Arial"/>
                <a:sym typeface="Arial"/>
              </a:defRPr>
            </a:lvl1pPr>
            <a:lvl2pPr marL="457200" marR="0" lvl="1" indent="0" algn="l" rtl="0">
              <a:spcBef>
                <a:spcPts val="240"/>
              </a:spcBef>
              <a:buClr>
                <a:schemeClr val="dk2"/>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buClr>
                <a:schemeClr val="dk2"/>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2"/>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1"/>
                </a:solidFill>
              </a:rPr>
              <a:pPr>
                <a:buSzPct val="25000"/>
              </a:pPr>
              <a:t>‹#›</a:t>
            </a:fld>
            <a:endParaRPr lang="en-US" sz="2400" b="1">
              <a:solidFill>
                <a:schemeClr val="dk1"/>
              </a:solidFill>
            </a:endParaRPr>
          </a:p>
        </p:txBody>
      </p:sp>
      <p:sp>
        <p:nvSpPr>
          <p:cNvPr id="74" name="Shape 74"/>
          <p:cNvSpPr txBox="1">
            <a:spLocks noGrp="1"/>
          </p:cNvSpPr>
          <p:nvPr>
            <p:ph type="title"/>
          </p:nvPr>
        </p:nvSpPr>
        <p:spPr>
          <a:xfrm>
            <a:off x="457200" y="3714750"/>
            <a:ext cx="8153400" cy="5715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Black"/>
              <a:buNone/>
              <a:defRPr sz="32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p:nvPr/>
        </p:nvSpPr>
        <p:spPr>
          <a:xfrm>
            <a:off x="9001124" y="0"/>
            <a:ext cx="142800" cy="36348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76" name="Shape 76"/>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1" y="892278"/>
            <a:ext cx="8080500" cy="37023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3" name="Shape 13"/>
          <p:cNvSpPr/>
          <p:nvPr/>
        </p:nvSpPr>
        <p:spPr>
          <a:xfrm>
            <a:off x="9001124" y="0"/>
            <a:ext cx="142800" cy="10287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14" name="Shape 14"/>
          <p:cNvSpPr/>
          <p:nvPr/>
        </p:nvSpPr>
        <p:spPr>
          <a:xfrm>
            <a:off x="9001124" y="1028700"/>
            <a:ext cx="142800" cy="41148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a:ea typeface="Arial"/>
              <a:cs typeface="Arial"/>
              <a:sym typeface="Arial"/>
            </a:endParaRPr>
          </a:p>
        </p:txBody>
      </p:sp>
      <p:sp>
        <p:nvSpPr>
          <p:cNvPr id="15" name="Shape 15"/>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106994" y="4831557"/>
            <a:ext cx="5430900" cy="213000"/>
          </a:xfrm>
          <a:prstGeom prst="rect">
            <a:avLst/>
          </a:prstGeom>
          <a:noFill/>
          <a:ln>
            <a:noFill/>
          </a:ln>
        </p:spPr>
        <p:txBody>
          <a:bodyPr lIns="91425" tIns="91425" rIns="91425" bIns="91425" anchor="ctr" anchorCtr="0"/>
          <a:lstStyle>
            <a:lvl1pPr marL="0" marR="0" lvl="0" indent="0" algn="l" rtl="0">
              <a:spcBef>
                <a:spcPts val="0"/>
              </a:spcBef>
              <a:buNone/>
              <a:defRPr sz="14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1" y="114538"/>
            <a:ext cx="8080500" cy="5859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Arial Black"/>
              <a:buNone/>
              <a:defRPr sz="3600" b="0" i="0" u="none" strike="noStrike" cap="none">
                <a:solidFill>
                  <a:schemeClr val="dk1"/>
                </a:solidFill>
                <a:latin typeface="Arial Black"/>
                <a:ea typeface="Arial Black"/>
                <a:cs typeface="Arial Black"/>
                <a:sym typeface="Arial Black"/>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9" name="Shape 109"/>
          <p:cNvSpPr txBox="1">
            <a:spLocks noGrp="1"/>
          </p:cNvSpPr>
          <p:nvPr>
            <p:ph type="body" idx="1"/>
          </p:nvPr>
        </p:nvSpPr>
        <p:spPr>
          <a:xfrm>
            <a:off x="457201" y="892278"/>
            <a:ext cx="8080500" cy="37023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63500" algn="l" rtl="0">
              <a:spcBef>
                <a:spcPts val="400"/>
              </a:spcBef>
              <a:buClr>
                <a:schemeClr val="dk2"/>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buClr>
                <a:schemeClr val="dk2"/>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buClr>
                <a:schemeClr val="dk2"/>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sldNum" idx="12"/>
          </p:nvPr>
        </p:nvSpPr>
        <p:spPr>
          <a:xfrm rot="-5400000">
            <a:off x="8391875" y="4368541"/>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smtClean="0">
                <a:solidFill>
                  <a:schemeClr val="dk2"/>
                </a:solidFill>
              </a:rPr>
              <a:pPr>
                <a:buSzPct val="25000"/>
              </a:pPr>
              <a:t>‹#›</a:t>
            </a:fld>
            <a:endParaRPr lang="en-US" sz="2400" b="1">
              <a:solidFill>
                <a:schemeClr val="dk2"/>
              </a:solidFill>
            </a:endParaRPr>
          </a:p>
        </p:txBody>
      </p:sp>
      <p:sp>
        <p:nvSpPr>
          <p:cNvPr id="111" name="Shape 111"/>
          <p:cNvSpPr/>
          <p:nvPr/>
        </p:nvSpPr>
        <p:spPr>
          <a:xfrm>
            <a:off x="9001124" y="0"/>
            <a:ext cx="142800" cy="10287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12" name="Shape 112"/>
          <p:cNvSpPr/>
          <p:nvPr/>
        </p:nvSpPr>
        <p:spPr>
          <a:xfrm>
            <a:off x="9001124" y="1028700"/>
            <a:ext cx="142800" cy="41148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FFFF"/>
              </a:solidFill>
              <a:latin typeface="Arial"/>
              <a:ea typeface="Arial"/>
              <a:cs typeface="Arial"/>
              <a:sym typeface="Arial"/>
            </a:endParaRPr>
          </a:p>
        </p:txBody>
      </p:sp>
      <p:sp>
        <p:nvSpPr>
          <p:cNvPr id="113" name="Shape 113"/>
          <p:cNvSpPr txBox="1">
            <a:spLocks noGrp="1"/>
          </p:cNvSpPr>
          <p:nvPr>
            <p:ph type="dt" idx="10"/>
          </p:nvPr>
        </p:nvSpPr>
        <p:spPr>
          <a:xfrm>
            <a:off x="457199" y="4815840"/>
            <a:ext cx="2354700" cy="2286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ftr" idx="11"/>
          </p:nvPr>
        </p:nvSpPr>
        <p:spPr>
          <a:xfrm>
            <a:off x="3106994" y="4831557"/>
            <a:ext cx="5430900" cy="2127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4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32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32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32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3200" b="0" i="0" u="none" strike="noStrike" cap="none">
                <a:solidFill>
                  <a:schemeClr val="dk1"/>
                </a:solidFill>
                <a:latin typeface="Arial"/>
                <a:ea typeface="Arial"/>
                <a:cs typeface="Arial"/>
                <a:sym typeface="Arial"/>
              </a:defRPr>
            </a:lvl5pPr>
            <a:lvl6pPr marL="2286000" marR="0" lvl="5" indent="0" algn="l" rtl="0">
              <a:spcBef>
                <a:spcPts val="0"/>
              </a:spcBef>
              <a:buNone/>
              <a:defRPr sz="3200" b="0" i="0" u="none" strike="noStrike" cap="none">
                <a:solidFill>
                  <a:schemeClr val="dk1"/>
                </a:solidFill>
                <a:latin typeface="Arial"/>
                <a:ea typeface="Arial"/>
                <a:cs typeface="Arial"/>
                <a:sym typeface="Arial"/>
              </a:defRPr>
            </a:lvl6pPr>
            <a:lvl7pPr marL="2743200" marR="0" lvl="6" indent="0" algn="l" rtl="0">
              <a:spcBef>
                <a:spcPts val="0"/>
              </a:spcBef>
              <a:buNone/>
              <a:defRPr sz="3200" b="0" i="0" u="none" strike="noStrike" cap="none">
                <a:solidFill>
                  <a:schemeClr val="dk1"/>
                </a:solidFill>
                <a:latin typeface="Arial"/>
                <a:ea typeface="Arial"/>
                <a:cs typeface="Arial"/>
                <a:sym typeface="Arial"/>
              </a:defRPr>
            </a:lvl7pPr>
            <a:lvl8pPr marL="3200400" marR="0" lvl="7" indent="0" algn="l" rtl="0">
              <a:spcBef>
                <a:spcPts val="0"/>
              </a:spcBef>
              <a:buNone/>
              <a:defRPr sz="3200" b="0" i="0" u="none" strike="noStrike" cap="none">
                <a:solidFill>
                  <a:schemeClr val="dk1"/>
                </a:solidFill>
                <a:latin typeface="Arial"/>
                <a:ea typeface="Arial"/>
                <a:cs typeface="Arial"/>
                <a:sym typeface="Arial"/>
              </a:defRPr>
            </a:lvl8pPr>
            <a:lvl9pPr marL="3657600" marR="0" lvl="8" indent="0" algn="l" rtl="0">
              <a:spcBef>
                <a:spcPts val="0"/>
              </a:spcBef>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ctrTitle"/>
          </p:nvPr>
        </p:nvSpPr>
        <p:spPr>
          <a:xfrm>
            <a:off x="388088" y="1158374"/>
            <a:ext cx="8585791" cy="1606499"/>
          </a:xfrm>
          <a:prstGeom prst="rect">
            <a:avLst/>
          </a:prstGeom>
          <a:noFill/>
          <a:ln>
            <a:noFill/>
          </a:ln>
        </p:spPr>
        <p:txBody>
          <a:bodyPr lIns="91425" tIns="45700" rIns="91425" bIns="45700" anchor="ctr" anchorCtr="0">
            <a:noAutofit/>
          </a:bodyPr>
          <a:lstStyle/>
          <a:p>
            <a:pPr lvl="0">
              <a:buSzPct val="25000"/>
            </a:pPr>
            <a:r>
              <a:rPr lang="en-US" sz="3200" dirty="0"/>
              <a:t>Artificial Intelligence </a:t>
            </a:r>
            <a:br>
              <a:rPr lang="en-US" sz="3200" dirty="0"/>
            </a:br>
            <a:r>
              <a:rPr lang="en-US" sz="3200" dirty="0">
                <a:solidFill>
                  <a:schemeClr val="bg2"/>
                </a:solidFill>
              </a:rPr>
              <a:t>Lecture 22: Making Decisions</a:t>
            </a:r>
            <a:br>
              <a:rPr lang="en-US" sz="3200" dirty="0">
                <a:solidFill>
                  <a:schemeClr val="accent1"/>
                </a:solidFill>
              </a:rPr>
            </a:br>
            <a:r>
              <a:rPr lang="en-US" sz="2400" dirty="0">
                <a:solidFill>
                  <a:schemeClr val="accent2">
                    <a:lumMod val="60000"/>
                    <a:lumOff val="40000"/>
                  </a:schemeClr>
                </a:solidFill>
              </a:rPr>
              <a:t>(AIMA Chapters 16-17)</a:t>
            </a:r>
          </a:p>
        </p:txBody>
      </p:sp>
      <p:sp>
        <p:nvSpPr>
          <p:cNvPr id="5" name="Rectangle 3"/>
          <p:cNvSpPr txBox="1">
            <a:spLocks noChangeArrowheads="1"/>
          </p:cNvSpPr>
          <p:nvPr/>
        </p:nvSpPr>
        <p:spPr>
          <a:xfrm>
            <a:off x="573264" y="3668232"/>
            <a:ext cx="8400615" cy="914400"/>
          </a:xfrm>
          <a:prstGeom prst="rect">
            <a:avLst/>
          </a:prstGeom>
          <a:noFill/>
          <a:ln>
            <a:noFill/>
          </a:ln>
        </p:spPr>
        <p:txBody>
          <a:bodyPr lIns="91425" tIns="91425" rIns="91425" bIns="91425" anchor="t" anchorCtr="0">
            <a:normAutofit fontScale="92500" lnSpcReduction="20000"/>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dk1"/>
              </a:buClr>
              <a:buFont typeface="Arial"/>
              <a:buNone/>
              <a:defRPr sz="2400" b="0" i="0" u="none" strike="noStrike" cap="none">
                <a:solidFill>
                  <a:schemeClr val="dk1"/>
                </a:solidFill>
                <a:latin typeface="Arial Black"/>
                <a:ea typeface="Arial Black"/>
                <a:cs typeface="Arial Black"/>
                <a:sym typeface="Arial Black"/>
              </a:defRPr>
            </a:lvl1pPr>
            <a:lvl2pPr marL="457200" marR="0" lvl="1" indent="0" algn="ctr" rtl="0">
              <a:lnSpc>
                <a:spcPct val="100000"/>
              </a:lnSpc>
              <a:spcBef>
                <a:spcPts val="400"/>
              </a:spcBef>
              <a:spcAft>
                <a:spcPts val="0"/>
              </a:spcAft>
              <a:buClr>
                <a:schemeClr val="dk2"/>
              </a:buClr>
              <a:buSzPct val="100000"/>
              <a:buFont typeface="Arial"/>
              <a:buNone/>
              <a:defRPr sz="2000" b="0" i="0" u="none" strike="noStrike" cap="none">
                <a:solidFill>
                  <a:srgbClr val="888888"/>
                </a:solidFill>
                <a:latin typeface="Arial"/>
                <a:ea typeface="Arial"/>
                <a:cs typeface="Arial"/>
                <a:sym typeface="Arial"/>
              </a:defRPr>
            </a:lvl2pPr>
            <a:lvl3pPr marL="914400" marR="0" lvl="2" indent="0" algn="ctr" rtl="0">
              <a:lnSpc>
                <a:spcPct val="100000"/>
              </a:lnSpc>
              <a:spcBef>
                <a:spcPts val="360"/>
              </a:spcBef>
              <a:spcAft>
                <a:spcPts val="0"/>
              </a:spcAft>
              <a:buClr>
                <a:schemeClr val="dk2"/>
              </a:buClr>
              <a:buSzPct val="100000"/>
              <a:buFont typeface="Arial"/>
              <a:buNone/>
              <a:defRPr sz="1800" b="0" i="0" u="none" strike="noStrike" cap="none">
                <a:solidFill>
                  <a:srgbClr val="888888"/>
                </a:solidFill>
                <a:latin typeface="Arial"/>
                <a:ea typeface="Arial"/>
                <a:cs typeface="Arial"/>
                <a:sym typeface="Arial"/>
              </a:defRPr>
            </a:lvl3pPr>
            <a:lvl4pPr marL="1371600" marR="0" lvl="3" indent="0" algn="ctr" rtl="0">
              <a:lnSpc>
                <a:spcPct val="100000"/>
              </a:lnSpc>
              <a:spcBef>
                <a:spcPts val="360"/>
              </a:spcBef>
              <a:spcAft>
                <a:spcPts val="0"/>
              </a:spcAft>
              <a:buClr>
                <a:schemeClr val="dk2"/>
              </a:buClr>
              <a:buSzPct val="100000"/>
              <a:buFont typeface="Arial"/>
              <a:buNone/>
              <a:defRPr sz="1800" b="0" i="0" u="none" strike="noStrike" cap="none">
                <a:solidFill>
                  <a:srgbClr val="888888"/>
                </a:solidFill>
                <a:latin typeface="Arial"/>
                <a:ea typeface="Arial"/>
                <a:cs typeface="Arial"/>
                <a:sym typeface="Arial"/>
              </a:defRPr>
            </a:lvl4pPr>
            <a:lvl5pPr marL="1828800" marR="0" lvl="4" indent="0" algn="ctr" rtl="0">
              <a:lnSpc>
                <a:spcPct val="100000"/>
              </a:lnSpc>
              <a:spcBef>
                <a:spcPts val="360"/>
              </a:spcBef>
              <a:spcAft>
                <a:spcPts val="0"/>
              </a:spcAft>
              <a:buClr>
                <a:schemeClr val="dk2"/>
              </a:buClr>
              <a:buSzPct val="100000"/>
              <a:buFont typeface="Arial"/>
              <a:buNone/>
              <a:defRPr sz="1800" b="0" i="0" u="none" strike="noStrike" cap="none">
                <a:solidFill>
                  <a:srgbClr val="888888"/>
                </a:solidFill>
                <a:latin typeface="Arial"/>
                <a:ea typeface="Arial"/>
                <a:cs typeface="Arial"/>
                <a:sym typeface="Arial"/>
              </a:defRPr>
            </a:lvl5pPr>
            <a:lvl6pPr marL="2286000" marR="0" lvl="5" indent="0" algn="ctr" rtl="0">
              <a:lnSpc>
                <a:spcPct val="100000"/>
              </a:lnSpc>
              <a:spcBef>
                <a:spcPts val="320"/>
              </a:spcBef>
              <a:spcAft>
                <a:spcPts val="0"/>
              </a:spcAft>
              <a:buClr>
                <a:schemeClr val="dk2"/>
              </a:buClr>
              <a:buSzPct val="100000"/>
              <a:buFont typeface="Arial"/>
              <a:buNone/>
              <a:defRPr sz="1600" b="0" i="0" u="none" strike="noStrike" cap="none">
                <a:solidFill>
                  <a:srgbClr val="888888"/>
                </a:solidFill>
                <a:latin typeface="Arial"/>
                <a:ea typeface="Arial"/>
                <a:cs typeface="Arial"/>
                <a:sym typeface="Arial"/>
              </a:defRPr>
            </a:lvl6pPr>
            <a:lvl7pPr marL="2743200" marR="0" lvl="6" indent="0" algn="ctr" rtl="0">
              <a:lnSpc>
                <a:spcPct val="100000"/>
              </a:lnSpc>
              <a:spcBef>
                <a:spcPts val="320"/>
              </a:spcBef>
              <a:spcAft>
                <a:spcPts val="0"/>
              </a:spcAft>
              <a:buClr>
                <a:schemeClr val="dk2"/>
              </a:buClr>
              <a:buSzPct val="100000"/>
              <a:buFont typeface="Arial"/>
              <a:buNone/>
              <a:defRPr sz="1600" b="0" i="0" u="none" strike="noStrike" cap="none">
                <a:solidFill>
                  <a:srgbClr val="888888"/>
                </a:solidFill>
                <a:latin typeface="Arial"/>
                <a:ea typeface="Arial"/>
                <a:cs typeface="Arial"/>
                <a:sym typeface="Arial"/>
              </a:defRPr>
            </a:lvl7pPr>
            <a:lvl8pPr marL="3200400" marR="0" lvl="7" indent="0" algn="ctr" rtl="0">
              <a:lnSpc>
                <a:spcPct val="100000"/>
              </a:lnSpc>
              <a:spcBef>
                <a:spcPts val="320"/>
              </a:spcBef>
              <a:spcAft>
                <a:spcPts val="0"/>
              </a:spcAft>
              <a:buClr>
                <a:schemeClr val="dk2"/>
              </a:buClr>
              <a:buSzPct val="100000"/>
              <a:buFont typeface="Arial"/>
              <a:buNone/>
              <a:defRPr sz="1600" b="0" i="0" u="none" strike="noStrike" cap="none">
                <a:solidFill>
                  <a:srgbClr val="888888"/>
                </a:solidFill>
                <a:latin typeface="Arial"/>
                <a:ea typeface="Arial"/>
                <a:cs typeface="Arial"/>
                <a:sym typeface="Arial"/>
              </a:defRPr>
            </a:lvl8pPr>
            <a:lvl9pPr marL="3657600" marR="0" lvl="8" indent="0" algn="ctr" rtl="0">
              <a:lnSpc>
                <a:spcPct val="100000"/>
              </a:lnSpc>
              <a:spcBef>
                <a:spcPts val="320"/>
              </a:spcBef>
              <a:spcAft>
                <a:spcPts val="0"/>
              </a:spcAft>
              <a:buClr>
                <a:schemeClr val="dk2"/>
              </a:buClr>
              <a:buSzPct val="100000"/>
              <a:buFont typeface="Arial"/>
              <a:buNone/>
              <a:defRPr sz="1600" b="0" i="0" u="none" strike="noStrike" cap="none">
                <a:solidFill>
                  <a:srgbClr val="888888"/>
                </a:solidFill>
                <a:latin typeface="Arial"/>
                <a:ea typeface="Arial"/>
                <a:cs typeface="Arial"/>
                <a:sym typeface="Arial"/>
              </a:defRPr>
            </a:lvl9pPr>
          </a:lstStyle>
          <a:p>
            <a:r>
              <a:rPr lang="en-US">
                <a:solidFill>
                  <a:schemeClr val="bg2"/>
                </a:solidFill>
              </a:rPr>
              <a:t>FALL </a:t>
            </a:r>
            <a:r>
              <a:rPr lang="en-US" dirty="0">
                <a:solidFill>
                  <a:schemeClr val="bg2"/>
                </a:solidFill>
              </a:rPr>
              <a:t>2018</a:t>
            </a:r>
          </a:p>
          <a:p>
            <a:r>
              <a:rPr lang="en-US" dirty="0">
                <a:solidFill>
                  <a:schemeClr val="bg2"/>
                </a:solidFill>
              </a:rPr>
              <a:t>Instructor: Prof Sheila Tejada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350880" y="950753"/>
            <a:ext cx="8080500" cy="4152300"/>
          </a:xfrm>
          <a:prstGeom prst="rect">
            <a:avLst/>
          </a:prstGeom>
          <a:noFill/>
          <a:ln>
            <a:noFill/>
          </a:ln>
        </p:spPr>
        <p:txBody>
          <a:bodyPr lIns="91425" tIns="45700" rIns="91425" bIns="45700" anchor="t" anchorCtr="0">
            <a:noAutofit/>
          </a:bodyPr>
          <a:lstStyle/>
          <a:p>
            <a:pPr>
              <a:spcBef>
                <a:spcPts val="1080"/>
              </a:spcBef>
              <a:spcAft>
                <a:spcPts val="0"/>
              </a:spcAft>
              <a:buClr>
                <a:srgbClr val="000000"/>
              </a:buClr>
              <a:buSzPct val="45833"/>
            </a:pPr>
            <a:r>
              <a:rPr lang="en-US" dirty="0" err="1"/>
              <a:t>AutomatedTaxi</a:t>
            </a:r>
            <a:r>
              <a:rPr lang="en-US" dirty="0"/>
              <a:t> &amp; </a:t>
            </a:r>
            <a:r>
              <a:rPr lang="en-US" dirty="0" err="1"/>
              <a:t>SeatBelt</a:t>
            </a:r>
            <a:r>
              <a:rPr lang="en-US" dirty="0"/>
              <a:t> are not probabilistic events</a:t>
            </a:r>
          </a:p>
          <a:p>
            <a:pPr marL="800100" lvl="1" indent="-215900">
              <a:spcBef>
                <a:spcPts val="1080"/>
              </a:spcBef>
            </a:pPr>
            <a:r>
              <a:rPr lang="en-US" dirty="0"/>
              <a:t>You control whether they occur or not</a:t>
            </a:r>
          </a:p>
          <a:p>
            <a:pPr marL="800100" lvl="1" indent="-215900">
              <a:spcBef>
                <a:spcPts val="1080"/>
              </a:spcBef>
            </a:pPr>
            <a:r>
              <a:rPr lang="en-US" dirty="0"/>
              <a:t>Rectangular nodes</a:t>
            </a:r>
          </a:p>
          <a:p>
            <a:pPr>
              <a:spcBef>
                <a:spcPts val="1080"/>
              </a:spcBef>
            </a:pPr>
            <a:endParaRPr dirty="0"/>
          </a:p>
          <a:p>
            <a:pPr>
              <a:spcBef>
                <a:spcPts val="1080"/>
              </a:spcBef>
            </a:pPr>
            <a:endParaRPr dirty="0"/>
          </a:p>
          <a:p>
            <a:pPr>
              <a:spcBef>
                <a:spcPts val="1080"/>
              </a:spcBef>
            </a:pPr>
            <a:endParaRPr sz="1800" dirty="0"/>
          </a:p>
          <a:p>
            <a:pPr algn="r">
              <a:spcBef>
                <a:spcPts val="1080"/>
              </a:spcBef>
            </a:pPr>
            <a:r>
              <a:rPr lang="en-US" sz="1800" i="1" dirty="0"/>
              <a:t>P</a:t>
            </a:r>
            <a:r>
              <a:rPr lang="en-US" sz="1800" dirty="0"/>
              <a:t>(Accident | </a:t>
            </a:r>
            <a:r>
              <a:rPr lang="en-US" sz="1800" dirty="0" err="1"/>
              <a:t>AutomatedTaxi,SeatBelt</a:t>
            </a:r>
            <a:r>
              <a:rPr lang="en-US" sz="1800" dirty="0"/>
              <a:t>) vs.</a:t>
            </a:r>
          </a:p>
          <a:p>
            <a:pPr algn="r">
              <a:spcBef>
                <a:spcPts val="1080"/>
              </a:spcBef>
            </a:pPr>
            <a:r>
              <a:rPr lang="en-US" sz="1800" i="1" dirty="0"/>
              <a:t>P</a:t>
            </a:r>
            <a:r>
              <a:rPr lang="en-US" sz="1800" dirty="0"/>
              <a:t>(Accident | </a:t>
            </a:r>
            <a:r>
              <a:rPr lang="en-US" sz="1800" dirty="0" err="1"/>
              <a:t>AutomatedTaxi</a:t>
            </a:r>
            <a:r>
              <a:rPr lang="en-US" sz="1800" dirty="0"/>
              <a:t>,¬</a:t>
            </a:r>
            <a:r>
              <a:rPr lang="en-US" sz="1800" dirty="0" err="1"/>
              <a:t>SeatBelt</a:t>
            </a:r>
            <a:r>
              <a:rPr lang="en-US" sz="1800" dirty="0"/>
              <a:t>)</a:t>
            </a:r>
          </a:p>
        </p:txBody>
      </p:sp>
      <p:sp>
        <p:nvSpPr>
          <p:cNvPr id="349" name="Shape 349"/>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a:t>
            </a:r>
          </a:p>
        </p:txBody>
      </p:sp>
      <p:sp>
        <p:nvSpPr>
          <p:cNvPr id="350" name="Shape 350"/>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10</a:t>
            </a:fld>
            <a:endParaRPr lang="en-US" sz="2400" b="1">
              <a:solidFill>
                <a:schemeClr val="dk2"/>
              </a:solidFill>
            </a:endParaRPr>
          </a:p>
        </p:txBody>
      </p:sp>
      <p:sp>
        <p:nvSpPr>
          <p:cNvPr id="351" name="Shape 351"/>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52" name="Shape 352"/>
          <p:cNvCxnSpPr>
            <a:stCxn id="353" idx="3"/>
            <a:endCxn id="351"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353" name="Shape 353"/>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354" name="Shape 354"/>
          <p:cNvSpPr/>
          <p:nvPr/>
        </p:nvSpPr>
        <p:spPr>
          <a:xfrm>
            <a:off x="980450" y="4119975"/>
            <a:ext cx="1852200" cy="622500"/>
          </a:xfrm>
          <a:prstGeom prst="rect">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
        <p:nvSpPr>
          <p:cNvPr id="355" name="Shape 355"/>
          <p:cNvSpPr/>
          <p:nvPr/>
        </p:nvSpPr>
        <p:spPr>
          <a:xfrm>
            <a:off x="3440750" y="2595975"/>
            <a:ext cx="2835000" cy="3468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356" name="Shape 356"/>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solidFill>
                            <a:schemeClr val="dk2"/>
                          </a:solidFill>
                        </a:rPr>
                        <a:t>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357" name="Shape 357"/>
          <p:cNvSpPr txBox="1"/>
          <p:nvPr/>
        </p:nvSpPr>
        <p:spPr>
          <a:xfrm>
            <a:off x="550150" y="4182925"/>
            <a:ext cx="365100" cy="567600"/>
          </a:xfrm>
          <a:prstGeom prst="rect">
            <a:avLst/>
          </a:prstGeom>
          <a:noFill/>
          <a:ln>
            <a:noFill/>
          </a:ln>
        </p:spPr>
        <p:txBody>
          <a:bodyPr lIns="91425" tIns="91425" rIns="91425" bIns="91425" anchor="t" anchorCtr="0">
            <a:noAutofit/>
          </a:bodyPr>
          <a:lstStyle/>
          <a:p>
            <a:r>
              <a:rPr lang="en-US" sz="3000" b="1"/>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buClr>
                <a:srgbClr val="000000"/>
              </a:buClr>
              <a:buSzPct val="45833"/>
            </a:pPr>
            <a:r>
              <a:rPr lang="en-US"/>
              <a:t>Our decision depends on how bad the accident is</a:t>
            </a:r>
          </a:p>
          <a:p>
            <a:pPr marL="800100" lvl="1" indent="-215900">
              <a:spcBef>
                <a:spcPts val="1080"/>
              </a:spcBef>
            </a:pPr>
            <a:r>
              <a:rPr lang="en-US"/>
              <a:t>A small dent: No</a:t>
            </a:r>
          </a:p>
          <a:p>
            <a:pPr marL="800100" lvl="1" indent="-215900">
              <a:spcBef>
                <a:spcPts val="1080"/>
              </a:spcBef>
            </a:pPr>
            <a:r>
              <a:rPr lang="en-US"/>
              <a:t>Fatality: Yes</a:t>
            </a:r>
          </a:p>
          <a:p>
            <a:pPr>
              <a:spcBef>
                <a:spcPts val="1080"/>
              </a:spcBef>
            </a:pPr>
            <a:endParaRPr/>
          </a:p>
          <a:p>
            <a:pPr>
              <a:spcBef>
                <a:spcPts val="1080"/>
              </a:spcBef>
            </a:pPr>
            <a:endParaRPr/>
          </a:p>
          <a:p>
            <a:pPr>
              <a:spcBef>
                <a:spcPts val="1080"/>
              </a:spcBef>
            </a:pPr>
            <a:endParaRPr sz="1800"/>
          </a:p>
          <a:p>
            <a:pPr>
              <a:spcBef>
                <a:spcPts val="1080"/>
              </a:spcBef>
            </a:pPr>
            <a:endParaRPr sz="1800"/>
          </a:p>
          <a:p>
            <a:pPr algn="r">
              <a:spcBef>
                <a:spcPts val="1080"/>
              </a:spcBef>
            </a:pPr>
            <a:endParaRPr/>
          </a:p>
        </p:txBody>
      </p:sp>
      <p:sp>
        <p:nvSpPr>
          <p:cNvPr id="363" name="Shape 36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a:t>
            </a:r>
          </a:p>
        </p:txBody>
      </p:sp>
      <p:sp>
        <p:nvSpPr>
          <p:cNvPr id="364" name="Shape 36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11</a:t>
            </a:fld>
            <a:endParaRPr lang="en-US" sz="2400" b="1">
              <a:solidFill>
                <a:schemeClr val="dk2"/>
              </a:solidFill>
            </a:endParaRPr>
          </a:p>
        </p:txBody>
      </p:sp>
      <p:sp>
        <p:nvSpPr>
          <p:cNvPr id="365" name="Shape 365"/>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66" name="Shape 366"/>
          <p:cNvCxnSpPr>
            <a:stCxn id="367" idx="3"/>
            <a:endCxn id="365"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367" name="Shape 367"/>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368" name="Shape 368"/>
          <p:cNvSpPr/>
          <p:nvPr/>
        </p:nvSpPr>
        <p:spPr>
          <a:xfrm>
            <a:off x="980450" y="4119975"/>
            <a:ext cx="1852200" cy="622500"/>
          </a:xfrm>
          <a:prstGeom prst="rect">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
        <p:nvSpPr>
          <p:cNvPr id="369" name="Shape 369"/>
          <p:cNvSpPr/>
          <p:nvPr/>
        </p:nvSpPr>
        <p:spPr>
          <a:xfrm>
            <a:off x="3440750" y="2595975"/>
            <a:ext cx="2835000" cy="3468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370" name="Shape 370"/>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solidFill>
                            <a:schemeClr val="dk2"/>
                          </a:solidFill>
                        </a:rPr>
                        <a:t>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371" name="Shape 371"/>
          <p:cNvSpPr txBox="1"/>
          <p:nvPr/>
        </p:nvSpPr>
        <p:spPr>
          <a:xfrm>
            <a:off x="550150" y="4182925"/>
            <a:ext cx="365100" cy="567600"/>
          </a:xfrm>
          <a:prstGeom prst="rect">
            <a:avLst/>
          </a:prstGeom>
          <a:noFill/>
          <a:ln>
            <a:noFill/>
          </a:ln>
        </p:spPr>
        <p:txBody>
          <a:bodyPr lIns="91425" tIns="91425" rIns="91425" bIns="91425" anchor="t" anchorCtr="0">
            <a:noAutofit/>
          </a:bodyPr>
          <a:lstStyle/>
          <a:p>
            <a:r>
              <a:rPr lang="en-US" sz="3000"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Preferences</a:t>
            </a:r>
          </a:p>
        </p:txBody>
      </p:sp>
      <p:sp>
        <p:nvSpPr>
          <p:cNvPr id="377" name="Shape 37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12</a:t>
            </a:fld>
            <a:endParaRPr lang="en-US" sz="2400" b="1">
              <a:solidFill>
                <a:schemeClr val="dk2"/>
              </a:solidFill>
            </a:endParaRPr>
          </a:p>
        </p:txBody>
      </p:sp>
      <p:sp>
        <p:nvSpPr>
          <p:cNvPr id="378" name="Shape 378"/>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pPr>
            <a:r>
              <a:rPr lang="en-US"/>
              <a:t>¬</a:t>
            </a:r>
            <a:r>
              <a:rPr lang="en-US" b="1"/>
              <a:t>Accident </a:t>
            </a:r>
            <a:r>
              <a:rPr lang="en-US"/>
              <a:t>≻ </a:t>
            </a:r>
            <a:r>
              <a:rPr lang="en-US" b="1"/>
              <a:t>Accident </a:t>
            </a:r>
          </a:p>
          <a:p>
            <a:pPr marL="800100" lvl="1" indent="-215900">
              <a:spcBef>
                <a:spcPts val="1080"/>
              </a:spcBef>
            </a:pPr>
            <a:r>
              <a:rPr lang="en-US"/>
              <a:t>“I prefer not getting into an accident.”</a:t>
            </a:r>
          </a:p>
          <a:p>
            <a:pPr>
              <a:spcBef>
                <a:spcPts val="1080"/>
              </a:spcBef>
              <a:buClr>
                <a:srgbClr val="000000"/>
              </a:buClr>
              <a:buSzPct val="45833"/>
            </a:pPr>
            <a:r>
              <a:rPr lang="en-US"/>
              <a:t>AutomatedTaxi ∼ RegularTaxi</a:t>
            </a:r>
          </a:p>
          <a:p>
            <a:pPr marL="800100" lvl="1" indent="-215900">
              <a:spcBef>
                <a:spcPts val="1080"/>
              </a:spcBef>
            </a:pPr>
            <a:r>
              <a:rPr lang="en-US"/>
              <a:t>“I am indifferent between automated and human-driven taxis.”</a:t>
            </a:r>
          </a:p>
          <a:p>
            <a:pPr>
              <a:spcBef>
                <a:spcPts val="1080"/>
              </a:spcBef>
              <a:buClr>
                <a:srgbClr val="000000"/>
              </a:buClr>
              <a:buSzPct val="45833"/>
            </a:pPr>
            <a:r>
              <a:rPr lang="en-US"/>
              <a:t>¬SeatBelt ≿ SeatBelt </a:t>
            </a:r>
          </a:p>
          <a:p>
            <a:pPr marL="800100" lvl="1" indent="-215900">
              <a:spcBef>
                <a:spcPts val="1080"/>
              </a:spcBef>
            </a:pPr>
            <a:r>
              <a:rPr lang="en-US"/>
              <a:t>You either prefer or are indifferent about not wearing a seat belt, but we </a:t>
            </a:r>
            <a:r>
              <a:rPr lang="en-US" i="1"/>
              <a:t>know</a:t>
            </a:r>
            <a:r>
              <a:rPr lang="en-US"/>
              <a:t> you don’t prefer wearing a seat belt to not.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aphicFrame>
        <p:nvGraphicFramePr>
          <p:cNvPr id="482" name="Shape 482"/>
          <p:cNvGraphicFramePr/>
          <p:nvPr/>
        </p:nvGraphicFramePr>
        <p:xfrm>
          <a:off x="5997152" y="1927668"/>
          <a:ext cx="2703375" cy="175255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304125">
                <a:tc>
                  <a:txBody>
                    <a:bodyPr/>
                    <a:lstStyle/>
                    <a:p>
                      <a:pPr lv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Utility</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i="1">
                          <a:solidFill>
                            <a:schemeClr val="dk1"/>
                          </a:solidFill>
                        </a:rPr>
                        <a:t>Acc</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i="1">
                          <a:solidFill>
                            <a:schemeClr val="dk1"/>
                          </a:solidFill>
                        </a:rPr>
                        <a:t>SB</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−5</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Acc</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¬SB</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10</a:t>
                      </a:r>
                      <a:r>
                        <a:rPr lang="en-US" baseline="30000"/>
                        <a:t>8</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i="1">
                          <a:solidFill>
                            <a:schemeClr val="dk1"/>
                          </a:solidFill>
                        </a:rPr>
                        <a:t>¬Acc</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SB</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5</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r h="304125">
                <a:tc>
                  <a:txBody>
                    <a:bodyPr/>
                    <a:lstStyle/>
                    <a:p>
                      <a:pPr lvl="0" rtl="0">
                        <a:spcBef>
                          <a:spcPts val="0"/>
                        </a:spcBef>
                        <a:buNone/>
                      </a:pPr>
                      <a:r>
                        <a:rPr lang="en-US" i="1">
                          <a:solidFill>
                            <a:schemeClr val="dk1"/>
                          </a:solidFill>
                        </a:rPr>
                        <a:t>¬Acc</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¬SB</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5.1</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483" name="Shape 48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Translate preferences into numeric values</a:t>
            </a:r>
          </a:p>
          <a:p>
            <a:pPr marL="800100" lvl="1" indent="-215900">
              <a:spcBef>
                <a:spcPts val="1080"/>
              </a:spcBef>
            </a:pPr>
            <a:r>
              <a:rPr lang="en-US"/>
              <a:t>Greater preference ⇔ Higher utility</a:t>
            </a:r>
          </a:p>
        </p:txBody>
      </p:sp>
      <p:sp>
        <p:nvSpPr>
          <p:cNvPr id="484" name="Shape 48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Utility Nodes</a:t>
            </a:r>
          </a:p>
        </p:txBody>
      </p:sp>
      <p:sp>
        <p:nvSpPr>
          <p:cNvPr id="485" name="Shape 48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13</a:t>
            </a:fld>
            <a:endParaRPr lang="en-US" sz="2400" b="1">
              <a:solidFill>
                <a:schemeClr val="dk2"/>
              </a:solidFill>
            </a:endParaRPr>
          </a:p>
        </p:txBody>
      </p:sp>
      <p:cxnSp>
        <p:nvCxnSpPr>
          <p:cNvPr id="486" name="Shape 486"/>
          <p:cNvCxnSpPr>
            <a:stCxn id="487" idx="5"/>
            <a:endCxn id="488"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489" name="Shape 489"/>
          <p:cNvCxnSpPr>
            <a:stCxn id="490" idx="3"/>
            <a:endCxn id="488"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488" name="Shape 488"/>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487" name="Shape 487"/>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491" name="Shape 491"/>
          <p:cNvCxnSpPr>
            <a:stCxn id="492" idx="3"/>
            <a:endCxn id="487"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492" name="Shape 492"/>
          <p:cNvSpPr/>
          <p:nvPr/>
        </p:nvSpPr>
        <p:spPr>
          <a:xfrm>
            <a:off x="980450" y="2595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490" name="Shape 490"/>
          <p:cNvSpPr/>
          <p:nvPr/>
        </p:nvSpPr>
        <p:spPr>
          <a:xfrm>
            <a:off x="980450" y="4119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Or influence diagrams</a:t>
            </a:r>
          </a:p>
          <a:p>
            <a:pPr marL="800100" lvl="1" indent="-215900">
              <a:spcBef>
                <a:spcPts val="0"/>
              </a:spcBef>
            </a:pPr>
            <a:r>
              <a:rPr lang="en-US"/>
              <a:t>Bayesian network: Chance nodes</a:t>
            </a:r>
          </a:p>
          <a:p>
            <a:pPr marL="800100" lvl="1" indent="-215900">
              <a:spcBef>
                <a:spcPts val="0"/>
              </a:spcBef>
            </a:pPr>
            <a:r>
              <a:rPr lang="en-US"/>
              <a:t>Action choices: Decision nodes</a:t>
            </a:r>
          </a:p>
          <a:p>
            <a:pPr marL="800100" lvl="1" indent="-215900">
              <a:spcBef>
                <a:spcPts val="0"/>
              </a:spcBef>
            </a:pPr>
            <a:r>
              <a:rPr lang="en-US"/>
              <a:t>Outcome preferences: Utility node</a:t>
            </a:r>
          </a:p>
        </p:txBody>
      </p:sp>
      <p:sp>
        <p:nvSpPr>
          <p:cNvPr id="498" name="Shape 49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499" name="Shape 49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14</a:t>
            </a:fld>
            <a:endParaRPr lang="en-US" sz="2400" b="1">
              <a:solidFill>
                <a:schemeClr val="dk2"/>
              </a:solidFill>
            </a:endParaRPr>
          </a:p>
        </p:txBody>
      </p:sp>
      <p:cxnSp>
        <p:nvCxnSpPr>
          <p:cNvPr id="500" name="Shape 500"/>
          <p:cNvCxnSpPr>
            <a:stCxn id="501" idx="5"/>
            <a:endCxn id="502"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03" name="Shape 503"/>
          <p:cNvCxnSpPr>
            <a:stCxn id="504" idx="3"/>
            <a:endCxn id="502"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02" name="Shape 502"/>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01" name="Shape 501"/>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05" name="Shape 505"/>
          <p:cNvCxnSpPr>
            <a:stCxn id="506" idx="3"/>
            <a:endCxn id="501"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06" name="Shape 506"/>
          <p:cNvSpPr/>
          <p:nvPr/>
        </p:nvSpPr>
        <p:spPr>
          <a:xfrm>
            <a:off x="980450" y="2595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04" name="Shape 504"/>
          <p:cNvSpPr/>
          <p:nvPr/>
        </p:nvSpPr>
        <p:spPr>
          <a:xfrm>
            <a:off x="980450" y="4119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body" idx="1"/>
          </p:nvPr>
        </p:nvSpPr>
        <p:spPr>
          <a:xfrm>
            <a:off x="457200" y="700438"/>
            <a:ext cx="8080500" cy="4152300"/>
          </a:xfrm>
          <a:prstGeom prst="rect">
            <a:avLst/>
          </a:prstGeom>
          <a:noFill/>
          <a:ln>
            <a:noFill/>
          </a:ln>
        </p:spPr>
        <p:txBody>
          <a:bodyPr lIns="91425" tIns="45700" rIns="91425" bIns="45700" anchor="t" anchorCtr="0">
            <a:noAutofit/>
          </a:bodyPr>
          <a:lstStyle/>
          <a:p>
            <a:pPr marL="457200" indent="-228600">
              <a:spcBef>
                <a:spcPts val="1080"/>
              </a:spcBef>
              <a:buClr>
                <a:schemeClr val="dk2"/>
              </a:buClr>
              <a:buChar char="●"/>
            </a:pPr>
            <a:r>
              <a:rPr lang="en-US" sz="2000" b="0" dirty="0"/>
              <a:t>Consider each possible set of decisions</a:t>
            </a:r>
          </a:p>
          <a:p>
            <a:pPr marL="457200" indent="-228600">
              <a:spcBef>
                <a:spcPts val="1080"/>
              </a:spcBef>
              <a:buClr>
                <a:schemeClr val="dk2"/>
              </a:buClr>
              <a:buChar char="●"/>
            </a:pPr>
            <a:r>
              <a:rPr lang="en-US" sz="2000" b="0" dirty="0"/>
              <a:t>Compute posterior probability</a:t>
            </a:r>
            <a:r>
              <a:rPr lang="en-US" sz="2000" b="0" baseline="30000" dirty="0"/>
              <a:t>1</a:t>
            </a:r>
            <a:r>
              <a:rPr lang="en-US" sz="2000" b="0" dirty="0"/>
              <a:t> of utility node parents</a:t>
            </a:r>
          </a:p>
          <a:p>
            <a:pPr marL="457200" indent="-228600">
              <a:spcBef>
                <a:spcPts val="1080"/>
              </a:spcBef>
              <a:buClr>
                <a:schemeClr val="dk2"/>
              </a:buClr>
              <a:buChar char="●"/>
            </a:pPr>
            <a:r>
              <a:rPr lang="en-US" sz="2000" b="0" dirty="0"/>
              <a:t>Compute expected utility (EU)</a:t>
            </a:r>
          </a:p>
          <a:p>
            <a:pPr marL="457200" indent="-228600">
              <a:spcBef>
                <a:spcPts val="1080"/>
              </a:spcBef>
              <a:buClr>
                <a:schemeClr val="dk2"/>
              </a:buClr>
              <a:buChar char="●"/>
            </a:pPr>
            <a:r>
              <a:rPr lang="en-US" sz="2000" b="0" dirty="0"/>
              <a:t>Choose decisions with Maximum EU (MEU)</a:t>
            </a:r>
          </a:p>
          <a:p>
            <a:pPr>
              <a:spcBef>
                <a:spcPts val="1080"/>
              </a:spcBef>
            </a:pPr>
            <a:endParaRPr dirty="0"/>
          </a:p>
          <a:p>
            <a:pPr>
              <a:spcBef>
                <a:spcPts val="1080"/>
              </a:spcBef>
            </a:pPr>
            <a:endParaRPr dirty="0"/>
          </a:p>
          <a:p>
            <a:pPr>
              <a:spcBef>
                <a:spcPts val="1080"/>
              </a:spcBef>
            </a:pPr>
            <a:endParaRPr dirty="0"/>
          </a:p>
          <a:p>
            <a:pPr>
              <a:spcBef>
                <a:spcPts val="1080"/>
              </a:spcBef>
            </a:pPr>
            <a:endParaRPr dirty="0"/>
          </a:p>
          <a:p>
            <a:pPr>
              <a:spcBef>
                <a:spcPts val="1080"/>
              </a:spcBef>
            </a:pPr>
            <a:r>
              <a:rPr lang="en-US" baseline="30000" dirty="0"/>
              <a:t>1</a:t>
            </a:r>
            <a:r>
              <a:rPr lang="en-US" dirty="0"/>
              <a:t>Just as in Bayesian networks</a:t>
            </a:r>
          </a:p>
        </p:txBody>
      </p:sp>
      <p:sp>
        <p:nvSpPr>
          <p:cNvPr id="512" name="Shape 51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Solving Decision Networks</a:t>
            </a:r>
          </a:p>
        </p:txBody>
      </p:sp>
      <p:sp>
        <p:nvSpPr>
          <p:cNvPr id="513" name="Shape 51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15</a:t>
            </a:fld>
            <a:endParaRPr lang="en-US" sz="2400" b="1">
              <a:solidFill>
                <a:schemeClr val="dk2"/>
              </a:solidFill>
            </a:endParaRPr>
          </a:p>
        </p:txBody>
      </p:sp>
      <p:cxnSp>
        <p:nvCxnSpPr>
          <p:cNvPr id="514" name="Shape 514"/>
          <p:cNvCxnSpPr>
            <a:stCxn id="515" idx="5"/>
            <a:endCxn id="516"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17" name="Shape 517"/>
          <p:cNvCxnSpPr>
            <a:stCxn id="518" idx="3"/>
            <a:endCxn id="516"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16" name="Shape 516"/>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15" name="Shape 515"/>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19" name="Shape 519"/>
          <p:cNvCxnSpPr>
            <a:stCxn id="520" idx="3"/>
            <a:endCxn id="515"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20" name="Shape 520"/>
          <p:cNvSpPr/>
          <p:nvPr/>
        </p:nvSpPr>
        <p:spPr>
          <a:xfrm>
            <a:off x="980450" y="2595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18" name="Shape 518"/>
          <p:cNvSpPr/>
          <p:nvPr/>
        </p:nvSpPr>
        <p:spPr>
          <a:xfrm>
            <a:off x="980450" y="4119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pPr>
            <a:r>
              <a:rPr lang="en-US"/>
              <a:t>Consider each possible set of decisions</a:t>
            </a:r>
          </a:p>
          <a:p>
            <a:pPr marL="800100" lvl="1" indent="-342900">
              <a:spcBef>
                <a:spcPts val="1080"/>
              </a:spcBef>
            </a:pPr>
            <a:r>
              <a:rPr lang="en-US"/>
              <a:t>Let’s assume </a:t>
            </a:r>
            <a:r>
              <a:rPr lang="en-US" b="1"/>
              <a:t>AutomatedTaxi</a:t>
            </a:r>
            <a:r>
              <a:rPr lang="en-US"/>
              <a:t> is True for now</a:t>
            </a:r>
          </a:p>
          <a:p>
            <a:pPr marL="800100" lvl="1" indent="-342900">
              <a:spcBef>
                <a:spcPts val="1080"/>
              </a:spcBef>
            </a:pPr>
            <a:r>
              <a:rPr lang="en-US"/>
              <a:t>We then have a choice of </a:t>
            </a:r>
            <a:r>
              <a:rPr lang="en-US" b="1"/>
              <a:t>SeatBelt</a:t>
            </a:r>
            <a:r>
              <a:rPr lang="en-US"/>
              <a:t> or </a:t>
            </a:r>
            <a:r>
              <a:rPr lang="en-US" b="1"/>
              <a:t>¬SeatBelt</a:t>
            </a:r>
          </a:p>
        </p:txBody>
      </p:sp>
      <p:sp>
        <p:nvSpPr>
          <p:cNvPr id="526" name="Shape 52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527" name="Shape 52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16</a:t>
            </a:fld>
            <a:endParaRPr lang="en-US" sz="2400" b="1">
              <a:solidFill>
                <a:schemeClr val="dk2"/>
              </a:solidFill>
            </a:endParaRPr>
          </a:p>
        </p:txBody>
      </p:sp>
      <p:cxnSp>
        <p:nvCxnSpPr>
          <p:cNvPr id="528" name="Shape 528"/>
          <p:cNvCxnSpPr>
            <a:stCxn id="529" idx="5"/>
            <a:endCxn id="530"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31" name="Shape 531"/>
          <p:cNvCxnSpPr>
            <a:stCxn id="532" idx="3"/>
            <a:endCxn id="530"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30" name="Shape 530"/>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29" name="Shape 529"/>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33" name="Shape 533"/>
          <p:cNvCxnSpPr>
            <a:stCxn id="534" idx="3"/>
            <a:endCxn id="529"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34" name="Shape 534"/>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32" name="Shape 532"/>
          <p:cNvSpPr/>
          <p:nvPr/>
        </p:nvSpPr>
        <p:spPr>
          <a:xfrm>
            <a:off x="980450" y="4119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pPr>
            <a:r>
              <a:rPr lang="en-US"/>
              <a:t>Compute posterior probability of utility node parents</a:t>
            </a:r>
          </a:p>
          <a:p>
            <a:pPr marL="800100" lvl="1" indent="-342900">
              <a:spcBef>
                <a:spcPts val="1080"/>
              </a:spcBef>
            </a:pPr>
            <a:r>
              <a:rPr lang="en-US"/>
              <a:t>e.g., </a:t>
            </a:r>
            <a:r>
              <a:rPr lang="en-US" i="1"/>
              <a:t>P</a:t>
            </a:r>
            <a:r>
              <a:rPr lang="en-US"/>
              <a:t>(Accident | </a:t>
            </a:r>
            <a:r>
              <a:rPr lang="en-US" i="1"/>
              <a:t>AT</a:t>
            </a:r>
            <a:r>
              <a:rPr lang="en-US"/>
              <a:t> ∧ ¬</a:t>
            </a:r>
            <a:r>
              <a:rPr lang="en-US" i="1"/>
              <a:t>SB</a:t>
            </a:r>
            <a:r>
              <a:rPr lang="en-US"/>
              <a:t>) = 0.00000001</a:t>
            </a:r>
          </a:p>
          <a:p>
            <a:pPr>
              <a:spcBef>
                <a:spcPts val="1080"/>
              </a:spcBef>
            </a:pPr>
            <a:endParaRPr/>
          </a:p>
        </p:txBody>
      </p:sp>
      <p:sp>
        <p:nvSpPr>
          <p:cNvPr id="540" name="Shape 54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541" name="Shape 54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17</a:t>
            </a:fld>
            <a:endParaRPr lang="en-US" sz="2400" b="1">
              <a:solidFill>
                <a:schemeClr val="dk2"/>
              </a:solidFill>
            </a:endParaRPr>
          </a:p>
        </p:txBody>
      </p:sp>
      <p:cxnSp>
        <p:nvCxnSpPr>
          <p:cNvPr id="542" name="Shape 542"/>
          <p:cNvCxnSpPr>
            <a:stCxn id="543" idx="5"/>
            <a:endCxn id="544"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45" name="Shape 545"/>
          <p:cNvCxnSpPr>
            <a:stCxn id="546" idx="3"/>
            <a:endCxn id="544"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44" name="Shape 544"/>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43" name="Shape 543"/>
          <p:cNvSpPr/>
          <p:nvPr/>
        </p:nvSpPr>
        <p:spPr>
          <a:xfrm>
            <a:off x="3363675" y="3383775"/>
            <a:ext cx="1852200" cy="622500"/>
          </a:xfrm>
          <a:prstGeom prst="ellipse">
            <a:avLst/>
          </a:prstGeom>
          <a:no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47" name="Shape 547"/>
          <p:cNvCxnSpPr>
            <a:stCxn id="548" idx="3"/>
            <a:endCxn id="543"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48" name="Shape 548"/>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46" name="Shape 546"/>
          <p:cNvSpPr/>
          <p:nvPr/>
        </p:nvSpPr>
        <p:spPr>
          <a:xfrm>
            <a:off x="980450" y="4119975"/>
            <a:ext cx="1852200" cy="622500"/>
          </a:xfrm>
          <a:prstGeom prst="rect">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0"/>
              </a:spcBef>
            </a:pPr>
            <a:r>
              <a:rPr lang="en-US"/>
              <a:t>Compute expected utility (EU)</a:t>
            </a:r>
          </a:p>
          <a:p>
            <a:pPr marL="800100" lvl="1" indent="-342900">
              <a:spcBef>
                <a:spcPts val="1080"/>
              </a:spcBef>
            </a:pPr>
            <a:r>
              <a:rPr lang="en-US" i="1"/>
              <a:t>EU</a:t>
            </a:r>
            <a:r>
              <a:rPr lang="en-US"/>
              <a:t>(</a:t>
            </a:r>
            <a:r>
              <a:rPr lang="en-US" i="1"/>
              <a:t>AT</a:t>
            </a:r>
            <a:r>
              <a:rPr lang="en-US"/>
              <a:t>∧¬</a:t>
            </a:r>
            <a:r>
              <a:rPr lang="en-US" i="1"/>
              <a:t>SB</a:t>
            </a:r>
            <a:r>
              <a:rPr lang="en-US"/>
              <a:t>) = </a:t>
            </a:r>
            <a:r>
              <a:rPr lang="en-US" i="1"/>
              <a:t>P</a:t>
            </a:r>
            <a:r>
              <a:rPr lang="en-US"/>
              <a:t>(</a:t>
            </a:r>
            <a:r>
              <a:rPr lang="en-US" i="1"/>
              <a:t>Acc</a:t>
            </a:r>
            <a:r>
              <a:rPr lang="en-US"/>
              <a:t>|</a:t>
            </a:r>
            <a:r>
              <a:rPr lang="en-US" i="1"/>
              <a:t>AT</a:t>
            </a:r>
            <a:r>
              <a:rPr lang="en-US"/>
              <a:t>∧¬</a:t>
            </a:r>
            <a:r>
              <a:rPr lang="en-US" i="1"/>
              <a:t>SB</a:t>
            </a:r>
            <a:r>
              <a:rPr lang="en-US"/>
              <a:t>)·</a:t>
            </a:r>
            <a:r>
              <a:rPr lang="en-US" i="1"/>
              <a:t>U</a:t>
            </a:r>
            <a:r>
              <a:rPr lang="en-US"/>
              <a:t>(</a:t>
            </a:r>
            <a:r>
              <a:rPr lang="en-US" i="1"/>
              <a:t>Acc</a:t>
            </a:r>
            <a:r>
              <a:rPr lang="en-US"/>
              <a:t>∧¬</a:t>
            </a:r>
            <a:r>
              <a:rPr lang="en-US" i="1"/>
              <a:t>SB</a:t>
            </a:r>
            <a:r>
              <a:rPr lang="en-US"/>
              <a:t>) +</a:t>
            </a:r>
            <a:r>
              <a:rPr lang="en-US" i="1"/>
              <a:t>P</a:t>
            </a:r>
            <a:r>
              <a:rPr lang="en-US"/>
              <a:t>(¬</a:t>
            </a:r>
            <a:r>
              <a:rPr lang="en-US" i="1"/>
              <a:t>Acc</a:t>
            </a:r>
            <a:r>
              <a:rPr lang="en-US"/>
              <a:t>|</a:t>
            </a:r>
            <a:r>
              <a:rPr lang="en-US" i="1"/>
              <a:t>AT</a:t>
            </a:r>
            <a:r>
              <a:rPr lang="en-US"/>
              <a:t>∧¬</a:t>
            </a:r>
            <a:r>
              <a:rPr lang="en-US" i="1"/>
              <a:t>SB</a:t>
            </a:r>
            <a:r>
              <a:rPr lang="en-US"/>
              <a:t>)·</a:t>
            </a:r>
            <a:r>
              <a:rPr lang="en-US" i="1"/>
              <a:t>U</a:t>
            </a:r>
            <a:r>
              <a:rPr lang="en-US"/>
              <a:t>(¬</a:t>
            </a:r>
            <a:r>
              <a:rPr lang="en-US" i="1"/>
              <a:t>Acc</a:t>
            </a:r>
            <a:r>
              <a:rPr lang="en-US"/>
              <a:t>∧¬</a:t>
            </a:r>
            <a:r>
              <a:rPr lang="en-US" i="1"/>
              <a:t>SB</a:t>
            </a:r>
            <a:r>
              <a:rPr lang="en-US"/>
              <a:t>) </a:t>
            </a:r>
          </a:p>
          <a:p>
            <a:pPr marL="800100" lvl="1" indent="-342900">
              <a:spcBef>
                <a:spcPts val="1080"/>
              </a:spcBef>
            </a:pPr>
            <a:r>
              <a:rPr lang="en-US"/>
              <a:t>= 0.00000001·(−10</a:t>
            </a:r>
            <a:r>
              <a:rPr lang="en-US" baseline="30000"/>
              <a:t>8</a:t>
            </a:r>
            <a:r>
              <a:rPr lang="en-US"/>
              <a:t>) + 0.999999999·5.1 = 4.01 &gt; 0</a:t>
            </a:r>
          </a:p>
        </p:txBody>
      </p:sp>
      <p:sp>
        <p:nvSpPr>
          <p:cNvPr id="554" name="Shape 55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555" name="Shape 55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18</a:t>
            </a:fld>
            <a:endParaRPr lang="en-US" sz="2400" b="1">
              <a:solidFill>
                <a:schemeClr val="dk2"/>
              </a:solidFill>
            </a:endParaRPr>
          </a:p>
        </p:txBody>
      </p:sp>
      <p:cxnSp>
        <p:nvCxnSpPr>
          <p:cNvPr id="556" name="Shape 556"/>
          <p:cNvCxnSpPr>
            <a:stCxn id="557" idx="5"/>
            <a:endCxn id="558"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59" name="Shape 559"/>
          <p:cNvCxnSpPr>
            <a:stCxn id="560" idx="3"/>
            <a:endCxn id="558"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58" name="Shape 558"/>
          <p:cNvSpPr/>
          <p:nvPr/>
        </p:nvSpPr>
        <p:spPr>
          <a:xfrm>
            <a:off x="6327325" y="3849525"/>
            <a:ext cx="1530600" cy="1176900"/>
          </a:xfrm>
          <a:prstGeom prst="diamond">
            <a:avLst/>
          </a:prstGeom>
          <a:solidFill>
            <a:schemeClr val="lt1"/>
          </a:solid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57" name="Shape 557"/>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61" name="Shape 561"/>
          <p:cNvCxnSpPr>
            <a:stCxn id="562" idx="3"/>
            <a:endCxn id="557"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62" name="Shape 562"/>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60" name="Shape 560"/>
          <p:cNvSpPr/>
          <p:nvPr/>
        </p:nvSpPr>
        <p:spPr>
          <a:xfrm>
            <a:off x="980450" y="4119975"/>
            <a:ext cx="1852200" cy="622500"/>
          </a:xfrm>
          <a:prstGeom prst="rect">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0"/>
              </a:spcBef>
            </a:pPr>
            <a:r>
              <a:rPr lang="en-US"/>
              <a:t>Compute expected utility (EU)</a:t>
            </a:r>
          </a:p>
          <a:p>
            <a:pPr marL="800100" lvl="1" indent="-342900">
              <a:spcBef>
                <a:spcPts val="1080"/>
              </a:spcBef>
            </a:pPr>
            <a:r>
              <a:rPr lang="en-US" i="1"/>
              <a:t>EU</a:t>
            </a:r>
            <a:r>
              <a:rPr lang="en-US"/>
              <a:t>(</a:t>
            </a:r>
            <a:r>
              <a:rPr lang="en-US" i="1"/>
              <a:t>AT</a:t>
            </a:r>
            <a:r>
              <a:rPr lang="en-US"/>
              <a:t>∧</a:t>
            </a:r>
            <a:r>
              <a:rPr lang="en-US" i="1"/>
              <a:t>SB</a:t>
            </a:r>
            <a:r>
              <a:rPr lang="en-US"/>
              <a:t>) = </a:t>
            </a:r>
            <a:r>
              <a:rPr lang="en-US" i="1"/>
              <a:t>P</a:t>
            </a:r>
            <a:r>
              <a:rPr lang="en-US"/>
              <a:t>(</a:t>
            </a:r>
            <a:r>
              <a:rPr lang="en-US" i="1"/>
              <a:t>Acc</a:t>
            </a:r>
            <a:r>
              <a:rPr lang="en-US"/>
              <a:t>|</a:t>
            </a:r>
            <a:r>
              <a:rPr lang="en-US" i="1"/>
              <a:t>AT</a:t>
            </a:r>
            <a:r>
              <a:rPr lang="en-US"/>
              <a:t>∧</a:t>
            </a:r>
            <a:r>
              <a:rPr lang="en-US" i="1"/>
              <a:t>SB</a:t>
            </a:r>
            <a:r>
              <a:rPr lang="en-US"/>
              <a:t>)·</a:t>
            </a:r>
            <a:r>
              <a:rPr lang="en-US" i="1"/>
              <a:t>U</a:t>
            </a:r>
            <a:r>
              <a:rPr lang="en-US"/>
              <a:t>(</a:t>
            </a:r>
            <a:r>
              <a:rPr lang="en-US" i="1"/>
              <a:t>Acc</a:t>
            </a:r>
            <a:r>
              <a:rPr lang="en-US"/>
              <a:t>∧</a:t>
            </a:r>
            <a:r>
              <a:rPr lang="en-US" i="1"/>
              <a:t>SB</a:t>
            </a:r>
            <a:r>
              <a:rPr lang="en-US"/>
              <a:t>) +</a:t>
            </a:r>
            <a:r>
              <a:rPr lang="en-US" i="1"/>
              <a:t>P</a:t>
            </a:r>
            <a:r>
              <a:rPr lang="en-US"/>
              <a:t>(¬</a:t>
            </a:r>
            <a:r>
              <a:rPr lang="en-US" i="1"/>
              <a:t>Acc</a:t>
            </a:r>
            <a:r>
              <a:rPr lang="en-US"/>
              <a:t>|</a:t>
            </a:r>
            <a:r>
              <a:rPr lang="en-US" i="1"/>
              <a:t>AT</a:t>
            </a:r>
            <a:r>
              <a:rPr lang="en-US"/>
              <a:t>∧</a:t>
            </a:r>
            <a:r>
              <a:rPr lang="en-US" i="1"/>
              <a:t>SB</a:t>
            </a:r>
            <a:r>
              <a:rPr lang="en-US"/>
              <a:t>)·</a:t>
            </a:r>
            <a:r>
              <a:rPr lang="en-US" i="1"/>
              <a:t>U</a:t>
            </a:r>
            <a:r>
              <a:rPr lang="en-US"/>
              <a:t>(¬</a:t>
            </a:r>
            <a:r>
              <a:rPr lang="en-US" i="1"/>
              <a:t>Acc</a:t>
            </a:r>
            <a:r>
              <a:rPr lang="en-US"/>
              <a:t>∧</a:t>
            </a:r>
            <a:r>
              <a:rPr lang="en-US" i="1"/>
              <a:t>SB</a:t>
            </a:r>
            <a:r>
              <a:rPr lang="en-US"/>
              <a:t>) </a:t>
            </a:r>
          </a:p>
          <a:p>
            <a:pPr marL="800100" lvl="1" indent="-342900">
              <a:spcBef>
                <a:spcPts val="1080"/>
              </a:spcBef>
            </a:pPr>
            <a:r>
              <a:rPr lang="en-US"/>
              <a:t>=  0.00000001·(−5) + 0.999999999·5 = 5.00</a:t>
            </a:r>
          </a:p>
        </p:txBody>
      </p:sp>
      <p:sp>
        <p:nvSpPr>
          <p:cNvPr id="568" name="Shape 56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569" name="Shape 56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19</a:t>
            </a:fld>
            <a:endParaRPr lang="en-US" sz="2400" b="1">
              <a:solidFill>
                <a:schemeClr val="dk2"/>
              </a:solidFill>
            </a:endParaRPr>
          </a:p>
        </p:txBody>
      </p:sp>
      <p:cxnSp>
        <p:nvCxnSpPr>
          <p:cNvPr id="570" name="Shape 570"/>
          <p:cNvCxnSpPr>
            <a:stCxn id="571" idx="5"/>
            <a:endCxn id="572"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73" name="Shape 573"/>
          <p:cNvCxnSpPr>
            <a:stCxn id="574" idx="3"/>
            <a:endCxn id="572"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72" name="Shape 572"/>
          <p:cNvSpPr/>
          <p:nvPr/>
        </p:nvSpPr>
        <p:spPr>
          <a:xfrm>
            <a:off x="6327325" y="3849525"/>
            <a:ext cx="1530600" cy="1176900"/>
          </a:xfrm>
          <a:prstGeom prst="diamond">
            <a:avLst/>
          </a:prstGeom>
          <a:solidFill>
            <a:schemeClr val="lt1"/>
          </a:solid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71" name="Shape 571"/>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75" name="Shape 575"/>
          <p:cNvCxnSpPr>
            <a:stCxn id="576" idx="3"/>
            <a:endCxn id="571"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76" name="Shape 576"/>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74" name="Shape 574"/>
          <p:cNvSpPr/>
          <p:nvPr/>
        </p:nvSpPr>
        <p:spPr>
          <a:xfrm>
            <a:off x="980450" y="4119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Should you wear your seat belt?</a:t>
            </a:r>
          </a:p>
          <a:p>
            <a:pPr marL="800100" lvl="1" indent="-215900">
              <a:spcBef>
                <a:spcPts val="1080"/>
              </a:spcBef>
            </a:pPr>
            <a:r>
              <a:rPr lang="en-US"/>
              <a:t>Let’s try a probabilistic approach</a:t>
            </a:r>
          </a:p>
        </p:txBody>
      </p:sp>
      <p:sp>
        <p:nvSpPr>
          <p:cNvPr id="255" name="Shape 25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Automated Taxi</a:t>
            </a:r>
          </a:p>
        </p:txBody>
      </p:sp>
      <p:sp>
        <p:nvSpPr>
          <p:cNvPr id="256" name="Shape 25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a:t>
            </a:fld>
            <a:endParaRPr lang="en-US" sz="2400" b="1">
              <a:solidFill>
                <a:schemeClr val="dk2"/>
              </a:solidFill>
            </a:endParaRPr>
          </a:p>
        </p:txBody>
      </p:sp>
      <p:pic>
        <p:nvPicPr>
          <p:cNvPr id="257" name="Shape 257" descr="11fe49e33f699fd9181be6710a4130e1.jpg"/>
          <p:cNvPicPr preferRelativeResize="0"/>
          <p:nvPr/>
        </p:nvPicPr>
        <p:blipFill>
          <a:blip r:embed="rId3">
            <a:alphaModFix/>
          </a:blip>
          <a:stretch>
            <a:fillRect/>
          </a:stretch>
        </p:blipFill>
        <p:spPr>
          <a:xfrm>
            <a:off x="304800" y="3057525"/>
            <a:ext cx="357187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pPr>
            <a:r>
              <a:rPr lang="en-US"/>
              <a:t>Choose decision(s) with Maximum EU (MEU)</a:t>
            </a:r>
          </a:p>
          <a:p>
            <a:pPr marL="800100" lvl="1" indent="-342900">
              <a:spcBef>
                <a:spcPts val="1080"/>
              </a:spcBef>
            </a:pPr>
            <a:r>
              <a:rPr lang="en-US" i="1"/>
              <a:t>EU</a:t>
            </a:r>
            <a:r>
              <a:rPr lang="en-US"/>
              <a:t>(</a:t>
            </a:r>
            <a:r>
              <a:rPr lang="en-US" i="1"/>
              <a:t>AT</a:t>
            </a:r>
            <a:r>
              <a:rPr lang="en-US"/>
              <a:t>∧¬</a:t>
            </a:r>
            <a:r>
              <a:rPr lang="en-US" i="1"/>
              <a:t>SB</a:t>
            </a:r>
            <a:r>
              <a:rPr lang="en-US"/>
              <a:t>) = 4.01 vs. </a:t>
            </a:r>
            <a:r>
              <a:rPr lang="en-US" i="1"/>
              <a:t>EU</a:t>
            </a:r>
            <a:r>
              <a:rPr lang="en-US"/>
              <a:t>(</a:t>
            </a:r>
            <a:r>
              <a:rPr lang="en-US" i="1"/>
              <a:t>AT</a:t>
            </a:r>
            <a:r>
              <a:rPr lang="en-US"/>
              <a:t>∧</a:t>
            </a:r>
            <a:r>
              <a:rPr lang="en-US" i="1"/>
              <a:t>SB</a:t>
            </a:r>
            <a:r>
              <a:rPr lang="en-US"/>
              <a:t>) = 5.00</a:t>
            </a:r>
          </a:p>
          <a:p>
            <a:pPr marL="800100" lvl="1" indent="-342900">
              <a:spcBef>
                <a:spcPts val="1080"/>
              </a:spcBef>
            </a:pPr>
            <a:r>
              <a:rPr lang="en-US"/>
              <a:t>Expected Utility is higher when </a:t>
            </a:r>
            <a:r>
              <a:rPr lang="en-US" b="1"/>
              <a:t>SeatBelt</a:t>
            </a:r>
            <a:r>
              <a:rPr lang="en-US"/>
              <a:t> is True</a:t>
            </a:r>
          </a:p>
          <a:p>
            <a:pPr>
              <a:spcBef>
                <a:spcPts val="1080"/>
              </a:spcBef>
            </a:pPr>
            <a:endParaRPr/>
          </a:p>
          <a:p>
            <a:pPr>
              <a:spcBef>
                <a:spcPts val="1080"/>
              </a:spcBef>
            </a:pPr>
            <a:endParaRPr/>
          </a:p>
        </p:txBody>
      </p:sp>
      <p:sp>
        <p:nvSpPr>
          <p:cNvPr id="582" name="Shape 58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Networks</a:t>
            </a:r>
          </a:p>
        </p:txBody>
      </p:sp>
      <p:sp>
        <p:nvSpPr>
          <p:cNvPr id="583" name="Shape 58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20</a:t>
            </a:fld>
            <a:endParaRPr lang="en-US" sz="2400" b="1">
              <a:solidFill>
                <a:schemeClr val="dk2"/>
              </a:solidFill>
            </a:endParaRPr>
          </a:p>
        </p:txBody>
      </p:sp>
      <p:cxnSp>
        <p:nvCxnSpPr>
          <p:cNvPr id="584" name="Shape 584"/>
          <p:cNvCxnSpPr>
            <a:stCxn id="585" idx="5"/>
            <a:endCxn id="586" idx="1"/>
          </p:cNvCxnSpPr>
          <p:nvPr/>
        </p:nvCxnSpPr>
        <p:spPr>
          <a:xfrm>
            <a:off x="4944626" y="3915111"/>
            <a:ext cx="1382700" cy="522900"/>
          </a:xfrm>
          <a:prstGeom prst="straightConnector1">
            <a:avLst/>
          </a:prstGeom>
          <a:noFill/>
          <a:ln w="38100" cap="flat" cmpd="sng">
            <a:solidFill>
              <a:schemeClr val="dk1"/>
            </a:solidFill>
            <a:prstDash val="solid"/>
            <a:round/>
            <a:headEnd type="none" w="lg" len="lg"/>
            <a:tailEnd type="triangle" w="lg" len="lg"/>
          </a:ln>
        </p:spPr>
      </p:cxnSp>
      <p:cxnSp>
        <p:nvCxnSpPr>
          <p:cNvPr id="587" name="Shape 587"/>
          <p:cNvCxnSpPr>
            <a:stCxn id="588" idx="3"/>
            <a:endCxn id="586" idx="1"/>
          </p:cNvCxnSpPr>
          <p:nvPr/>
        </p:nvCxnSpPr>
        <p:spPr>
          <a:xfrm>
            <a:off x="2832650" y="4431225"/>
            <a:ext cx="3494700" cy="6900"/>
          </a:xfrm>
          <a:prstGeom prst="straightConnector1">
            <a:avLst/>
          </a:prstGeom>
          <a:noFill/>
          <a:ln w="38100" cap="flat" cmpd="sng">
            <a:solidFill>
              <a:schemeClr val="dk1"/>
            </a:solidFill>
            <a:prstDash val="solid"/>
            <a:round/>
            <a:headEnd type="none" w="lg" len="lg"/>
            <a:tailEnd type="triangle" w="lg" len="lg"/>
          </a:ln>
        </p:spPr>
      </p:cxnSp>
      <p:sp>
        <p:nvSpPr>
          <p:cNvPr id="586" name="Shape 586"/>
          <p:cNvSpPr/>
          <p:nvPr/>
        </p:nvSpPr>
        <p:spPr>
          <a:xfrm>
            <a:off x="6327325" y="3849525"/>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
        <p:nvSpPr>
          <p:cNvPr id="585" name="Shape 585"/>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589" name="Shape 589"/>
          <p:cNvCxnSpPr>
            <a:stCxn id="590" idx="3"/>
            <a:endCxn id="585"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590" name="Shape 590"/>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588" name="Shape 588"/>
          <p:cNvSpPr/>
          <p:nvPr/>
        </p:nvSpPr>
        <p:spPr>
          <a:xfrm>
            <a:off x="980450" y="4119975"/>
            <a:ext cx="1852200" cy="622500"/>
          </a:xfrm>
          <a:prstGeom prst="rect">
            <a:avLst/>
          </a:prstGeom>
          <a:solidFill>
            <a:schemeClr val="lt1"/>
          </a:solid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Alarm Bayesian Network</a:t>
            </a:r>
          </a:p>
        </p:txBody>
      </p:sp>
      <p:sp>
        <p:nvSpPr>
          <p:cNvPr id="596" name="Shape 59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21</a:t>
            </a:fld>
            <a:endParaRPr lang="en-US" sz="2400" b="1">
              <a:solidFill>
                <a:schemeClr val="dk2"/>
              </a:solidFill>
            </a:endParaRPr>
          </a:p>
        </p:txBody>
      </p:sp>
      <p:sp>
        <p:nvSpPr>
          <p:cNvPr id="597" name="Shape 597"/>
          <p:cNvSpPr/>
          <p:nvPr/>
        </p:nvSpPr>
        <p:spPr>
          <a:xfrm>
            <a:off x="20044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Burglary</a:t>
            </a:r>
          </a:p>
        </p:txBody>
      </p:sp>
      <p:sp>
        <p:nvSpPr>
          <p:cNvPr id="598" name="Shape 598"/>
          <p:cNvSpPr/>
          <p:nvPr/>
        </p:nvSpPr>
        <p:spPr>
          <a:xfrm>
            <a:off x="3856600" y="2576118"/>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Alarm</a:t>
            </a:r>
          </a:p>
        </p:txBody>
      </p:sp>
      <p:sp>
        <p:nvSpPr>
          <p:cNvPr id="599" name="Shape 599"/>
          <p:cNvSpPr/>
          <p:nvPr/>
        </p:nvSpPr>
        <p:spPr>
          <a:xfrm>
            <a:off x="2004400" y="41704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JohnCalls</a:t>
            </a:r>
          </a:p>
        </p:txBody>
      </p:sp>
      <p:sp>
        <p:nvSpPr>
          <p:cNvPr id="600" name="Shape 600"/>
          <p:cNvSpPr/>
          <p:nvPr/>
        </p:nvSpPr>
        <p:spPr>
          <a:xfrm>
            <a:off x="5708787" y="41704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MaryCalls</a:t>
            </a:r>
          </a:p>
        </p:txBody>
      </p:sp>
      <p:cxnSp>
        <p:nvCxnSpPr>
          <p:cNvPr id="601" name="Shape 601"/>
          <p:cNvCxnSpPr>
            <a:stCxn id="598" idx="3"/>
            <a:endCxn id="599" idx="0"/>
          </p:cNvCxnSpPr>
          <p:nvPr/>
        </p:nvCxnSpPr>
        <p:spPr>
          <a:xfrm flipH="1">
            <a:off x="2930548" y="3107455"/>
            <a:ext cx="1197300" cy="1062900"/>
          </a:xfrm>
          <a:prstGeom prst="straightConnector1">
            <a:avLst/>
          </a:prstGeom>
          <a:noFill/>
          <a:ln w="38100" cap="flat" cmpd="sng">
            <a:solidFill>
              <a:schemeClr val="dk1"/>
            </a:solidFill>
            <a:prstDash val="solid"/>
            <a:round/>
            <a:headEnd type="none" w="lg" len="lg"/>
            <a:tailEnd type="triangle" w="lg" len="lg"/>
          </a:ln>
        </p:spPr>
      </p:cxnSp>
      <p:cxnSp>
        <p:nvCxnSpPr>
          <p:cNvPr id="602" name="Shape 602"/>
          <p:cNvCxnSpPr>
            <a:stCxn id="598" idx="5"/>
            <a:endCxn id="600" idx="0"/>
          </p:cNvCxnSpPr>
          <p:nvPr/>
        </p:nvCxnSpPr>
        <p:spPr>
          <a:xfrm>
            <a:off x="5437551" y="3107455"/>
            <a:ext cx="1197300" cy="1062900"/>
          </a:xfrm>
          <a:prstGeom prst="straightConnector1">
            <a:avLst/>
          </a:prstGeom>
          <a:noFill/>
          <a:ln w="38100" cap="flat" cmpd="sng">
            <a:solidFill>
              <a:schemeClr val="dk1"/>
            </a:solidFill>
            <a:prstDash val="solid"/>
            <a:round/>
            <a:headEnd type="none" w="lg" len="lg"/>
            <a:tailEnd type="triangle" w="lg" len="lg"/>
          </a:ln>
        </p:spPr>
      </p:cxnSp>
      <p:graphicFrame>
        <p:nvGraphicFramePr>
          <p:cNvPr id="603" name="Shape 603"/>
          <p:cNvGraphicFramePr/>
          <p:nvPr/>
        </p:nvGraphicFramePr>
        <p:xfrm>
          <a:off x="364925" y="3880687"/>
          <a:ext cx="1510850" cy="91437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304125">
                <a:tc>
                  <a:txBody>
                    <a:bodyPr/>
                    <a:lstStyle/>
                    <a:p>
                      <a:pPr lvl="0" rtl="0">
                        <a:spcBef>
                          <a:spcPts val="0"/>
                        </a:spcBef>
                        <a:buNone/>
                      </a:pPr>
                      <a:endParaRPr sz="1100"/>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sz="1100" i="1"/>
                        <a:t>P</a:t>
                      </a:r>
                      <a:r>
                        <a:rPr lang="en-US" sz="1100"/>
                        <a:t>(</a:t>
                      </a:r>
                      <a:r>
                        <a:rPr lang="en-US" sz="1100" i="1"/>
                        <a:t>J</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sz="1100" i="1">
                          <a:solidFill>
                            <a:schemeClr val="dk1"/>
                          </a:solidFill>
                        </a:rPr>
                        <a:t>A</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sz="1100"/>
                        <a:t>0.90</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sz="1100" i="1">
                          <a:solidFill>
                            <a:schemeClr val="dk1"/>
                          </a:solidFill>
                        </a:rPr>
                        <a:t>¬A</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a:t>0.05</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604" name="Shape 604"/>
          <p:cNvSpPr/>
          <p:nvPr/>
        </p:nvSpPr>
        <p:spPr>
          <a:xfrm>
            <a:off x="57088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Earthquake</a:t>
            </a:r>
          </a:p>
        </p:txBody>
      </p:sp>
      <p:cxnSp>
        <p:nvCxnSpPr>
          <p:cNvPr id="605" name="Shape 605"/>
          <p:cNvCxnSpPr>
            <a:stCxn id="597" idx="5"/>
            <a:endCxn id="598" idx="0"/>
          </p:cNvCxnSpPr>
          <p:nvPr/>
        </p:nvCxnSpPr>
        <p:spPr>
          <a:xfrm>
            <a:off x="3585351" y="1685624"/>
            <a:ext cx="1197300" cy="890400"/>
          </a:xfrm>
          <a:prstGeom prst="straightConnector1">
            <a:avLst/>
          </a:prstGeom>
          <a:noFill/>
          <a:ln w="38100" cap="flat" cmpd="sng">
            <a:solidFill>
              <a:schemeClr val="dk1"/>
            </a:solidFill>
            <a:prstDash val="solid"/>
            <a:round/>
            <a:headEnd type="none" w="lg" len="lg"/>
            <a:tailEnd type="triangle" w="lg" len="lg"/>
          </a:ln>
        </p:spPr>
      </p:cxnSp>
      <p:cxnSp>
        <p:nvCxnSpPr>
          <p:cNvPr id="606" name="Shape 606"/>
          <p:cNvCxnSpPr>
            <a:stCxn id="604" idx="4"/>
            <a:endCxn id="598" idx="0"/>
          </p:cNvCxnSpPr>
          <p:nvPr/>
        </p:nvCxnSpPr>
        <p:spPr>
          <a:xfrm flipH="1">
            <a:off x="4782700" y="1776787"/>
            <a:ext cx="1852200" cy="799200"/>
          </a:xfrm>
          <a:prstGeom prst="straightConnector1">
            <a:avLst/>
          </a:prstGeom>
          <a:noFill/>
          <a:ln w="38100" cap="flat" cmpd="sng">
            <a:solidFill>
              <a:schemeClr val="dk1"/>
            </a:solidFill>
            <a:prstDash val="solid"/>
            <a:round/>
            <a:headEnd type="none" w="lg" len="lg"/>
            <a:tailEnd type="triangle" w="lg" len="lg"/>
          </a:ln>
        </p:spPr>
      </p:cxnSp>
      <p:graphicFrame>
        <p:nvGraphicFramePr>
          <p:cNvPr id="607" name="Shape 607"/>
          <p:cNvGraphicFramePr/>
          <p:nvPr/>
        </p:nvGraphicFramePr>
        <p:xfrm>
          <a:off x="6469000" y="3068981"/>
          <a:ext cx="1510850" cy="96009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gridCol w="755425">
                  <a:extLst>
                    <a:ext uri="{9D8B030D-6E8A-4147-A177-3AD203B41FA5}">
                      <a16:colId xmlns:a16="http://schemas.microsoft.com/office/drawing/2014/main" val="20001"/>
                    </a:ext>
                  </a:extLst>
                </a:gridCol>
              </a:tblGrid>
              <a:tr h="304125">
                <a:tc>
                  <a:txBody>
                    <a:bodyPr/>
                    <a:lstStyle/>
                    <a:p>
                      <a:pPr lv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sz="1100" i="1"/>
                        <a:t>P</a:t>
                      </a:r>
                      <a:r>
                        <a:rPr lang="en-US" sz="1100"/>
                        <a:t>(</a:t>
                      </a:r>
                      <a:r>
                        <a:rPr lang="en-US" sz="1100" i="1"/>
                        <a:t>M</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sz="1100" i="1">
                          <a:solidFill>
                            <a:schemeClr val="dk1"/>
                          </a:solidFill>
                        </a:rPr>
                        <a:t>A</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sz="1100"/>
                        <a:t>0.70</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sz="1100" i="1">
                          <a:solidFill>
                            <a:schemeClr val="dk1"/>
                          </a:solidFill>
                        </a:rPr>
                        <a:t>¬A</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a:t>0.01</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graphicFrame>
        <p:nvGraphicFramePr>
          <p:cNvPr id="608" name="Shape 608"/>
          <p:cNvGraphicFramePr/>
          <p:nvPr/>
        </p:nvGraphicFramePr>
        <p:xfrm>
          <a:off x="7625027" y="907068"/>
          <a:ext cx="755425" cy="60958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tblGrid>
              <a:tr h="304125">
                <a:tc>
                  <a:txBody>
                    <a:bodyPr/>
                    <a:lstStyle/>
                    <a:p>
                      <a:pPr lvl="0" rtl="0">
                        <a:spcBef>
                          <a:spcPts val="0"/>
                        </a:spcBef>
                        <a:buNone/>
                      </a:pPr>
                      <a:r>
                        <a:rPr lang="en-US" sz="1100" i="1"/>
                        <a:t>P</a:t>
                      </a:r>
                      <a:r>
                        <a:rPr lang="en-US" sz="1100"/>
                        <a:t>(</a:t>
                      </a:r>
                      <a:r>
                        <a:rPr lang="en-US" sz="1100" i="1"/>
                        <a:t>E</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sz="1100"/>
                        <a:t>0.002</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609" name="Shape 609"/>
          <p:cNvGraphicFramePr/>
          <p:nvPr/>
        </p:nvGraphicFramePr>
        <p:xfrm>
          <a:off x="1248977" y="792037"/>
          <a:ext cx="755425" cy="60958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tblGrid>
              <a:tr h="304125">
                <a:tc>
                  <a:txBody>
                    <a:bodyPr/>
                    <a:lstStyle/>
                    <a:p>
                      <a:pPr lvl="0" rtl="0">
                        <a:spcBef>
                          <a:spcPts val="0"/>
                        </a:spcBef>
                        <a:buNone/>
                      </a:pPr>
                      <a:r>
                        <a:rPr lang="en-US" sz="1100" i="1"/>
                        <a:t>P</a:t>
                      </a:r>
                      <a:r>
                        <a:rPr lang="en-US" sz="1100"/>
                        <a:t>(</a:t>
                      </a:r>
                      <a:r>
                        <a:rPr lang="en-US" sz="1100" i="1"/>
                        <a:t>B</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sz="1100"/>
                        <a:t>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610" name="Shape 610"/>
          <p:cNvGraphicFramePr/>
          <p:nvPr/>
        </p:nvGraphicFramePr>
        <p:xfrm>
          <a:off x="1120350" y="2003868"/>
          <a:ext cx="2703375" cy="156967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304125">
                <a:tc>
                  <a:txBody>
                    <a:bodyPr/>
                    <a:lstStyle/>
                    <a:p>
                      <a:pPr lv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sz="1100" i="1"/>
                        <a:t>P</a:t>
                      </a:r>
                      <a:r>
                        <a:rPr lang="en-US" sz="1100"/>
                        <a:t>(</a:t>
                      </a:r>
                      <a:r>
                        <a:rPr lang="en-US" sz="1100" i="1"/>
                        <a:t>A</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sz="1100" i="1">
                          <a:solidFill>
                            <a:schemeClr val="dk1"/>
                          </a:solidFill>
                        </a:rPr>
                        <a:t>B</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sz="1100" i="1">
                          <a:solidFill>
                            <a:schemeClr val="dk1"/>
                          </a:solidFill>
                        </a:rPr>
                        <a:t>E</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sz="1100"/>
                        <a:t>0.95</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sz="1100"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i="1">
                          <a:solidFill>
                            <a:schemeClr val="dk1"/>
                          </a:solidFill>
                        </a:rPr>
                        <a:t>¬E</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a:t>0.94</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sz="1100"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i="1">
                          <a:solidFill>
                            <a:schemeClr val="dk1"/>
                          </a:solidFill>
                        </a:rPr>
                        <a:t>E</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a:t>0.29</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r h="304125">
                <a:tc>
                  <a:txBody>
                    <a:bodyPr/>
                    <a:lstStyle/>
                    <a:p>
                      <a:pPr lvl="0" rtl="0">
                        <a:spcBef>
                          <a:spcPts val="0"/>
                        </a:spcBef>
                        <a:buNone/>
                      </a:pPr>
                      <a:r>
                        <a:rPr lang="en-US" sz="1100"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i="1">
                          <a:solidFill>
                            <a:schemeClr val="dk1"/>
                          </a:solidFill>
                        </a:rPr>
                        <a:t>¬E</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sz="1100"/>
                        <a:t>0.001</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Alarm Decision Network</a:t>
            </a:r>
          </a:p>
        </p:txBody>
      </p:sp>
      <p:sp>
        <p:nvSpPr>
          <p:cNvPr id="616" name="Shape 61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22</a:t>
            </a:fld>
            <a:endParaRPr lang="en-US" sz="2400" b="1">
              <a:solidFill>
                <a:schemeClr val="dk2"/>
              </a:solidFill>
            </a:endParaRPr>
          </a:p>
        </p:txBody>
      </p:sp>
      <p:sp>
        <p:nvSpPr>
          <p:cNvPr id="617" name="Shape 617"/>
          <p:cNvSpPr/>
          <p:nvPr/>
        </p:nvSpPr>
        <p:spPr>
          <a:xfrm>
            <a:off x="3280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Burglary</a:t>
            </a:r>
          </a:p>
        </p:txBody>
      </p:sp>
      <p:sp>
        <p:nvSpPr>
          <p:cNvPr id="618" name="Shape 618"/>
          <p:cNvSpPr/>
          <p:nvPr/>
        </p:nvSpPr>
        <p:spPr>
          <a:xfrm>
            <a:off x="2180200" y="2576118"/>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Alarm</a:t>
            </a:r>
          </a:p>
        </p:txBody>
      </p:sp>
      <p:sp>
        <p:nvSpPr>
          <p:cNvPr id="619" name="Shape 619"/>
          <p:cNvSpPr/>
          <p:nvPr/>
        </p:nvSpPr>
        <p:spPr>
          <a:xfrm>
            <a:off x="328000" y="41704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JohnCalls</a:t>
            </a:r>
          </a:p>
        </p:txBody>
      </p:sp>
      <p:sp>
        <p:nvSpPr>
          <p:cNvPr id="620" name="Shape 620"/>
          <p:cNvSpPr/>
          <p:nvPr/>
        </p:nvSpPr>
        <p:spPr>
          <a:xfrm>
            <a:off x="4032387" y="41704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MaryCalls</a:t>
            </a:r>
          </a:p>
        </p:txBody>
      </p:sp>
      <p:cxnSp>
        <p:nvCxnSpPr>
          <p:cNvPr id="621" name="Shape 621"/>
          <p:cNvCxnSpPr>
            <a:stCxn id="618" idx="3"/>
            <a:endCxn id="619" idx="0"/>
          </p:cNvCxnSpPr>
          <p:nvPr/>
        </p:nvCxnSpPr>
        <p:spPr>
          <a:xfrm flipH="1">
            <a:off x="1254148" y="3107455"/>
            <a:ext cx="1197300" cy="1062900"/>
          </a:xfrm>
          <a:prstGeom prst="straightConnector1">
            <a:avLst/>
          </a:prstGeom>
          <a:noFill/>
          <a:ln w="38100" cap="flat" cmpd="sng">
            <a:solidFill>
              <a:schemeClr val="dk1"/>
            </a:solidFill>
            <a:prstDash val="solid"/>
            <a:round/>
            <a:headEnd type="none" w="lg" len="lg"/>
            <a:tailEnd type="triangle" w="lg" len="lg"/>
          </a:ln>
        </p:spPr>
      </p:cxnSp>
      <p:cxnSp>
        <p:nvCxnSpPr>
          <p:cNvPr id="622" name="Shape 622"/>
          <p:cNvCxnSpPr>
            <a:stCxn id="618" idx="5"/>
            <a:endCxn id="620" idx="0"/>
          </p:cNvCxnSpPr>
          <p:nvPr/>
        </p:nvCxnSpPr>
        <p:spPr>
          <a:xfrm>
            <a:off x="3761151" y="3107455"/>
            <a:ext cx="1197300" cy="1062900"/>
          </a:xfrm>
          <a:prstGeom prst="straightConnector1">
            <a:avLst/>
          </a:prstGeom>
          <a:noFill/>
          <a:ln w="38100" cap="flat" cmpd="sng">
            <a:solidFill>
              <a:schemeClr val="dk1"/>
            </a:solidFill>
            <a:prstDash val="solid"/>
            <a:round/>
            <a:headEnd type="none" w="lg" len="lg"/>
            <a:tailEnd type="triangle" w="lg" len="lg"/>
          </a:ln>
        </p:spPr>
      </p:cxnSp>
      <p:sp>
        <p:nvSpPr>
          <p:cNvPr id="623" name="Shape 623"/>
          <p:cNvSpPr/>
          <p:nvPr/>
        </p:nvSpPr>
        <p:spPr>
          <a:xfrm>
            <a:off x="40324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Earthquake</a:t>
            </a:r>
          </a:p>
        </p:txBody>
      </p:sp>
      <p:cxnSp>
        <p:nvCxnSpPr>
          <p:cNvPr id="624" name="Shape 624"/>
          <p:cNvCxnSpPr>
            <a:stCxn id="617" idx="5"/>
            <a:endCxn id="618" idx="0"/>
          </p:cNvCxnSpPr>
          <p:nvPr/>
        </p:nvCxnSpPr>
        <p:spPr>
          <a:xfrm>
            <a:off x="1908951" y="1685624"/>
            <a:ext cx="1197300" cy="890400"/>
          </a:xfrm>
          <a:prstGeom prst="straightConnector1">
            <a:avLst/>
          </a:prstGeom>
          <a:noFill/>
          <a:ln w="38100" cap="flat" cmpd="sng">
            <a:solidFill>
              <a:schemeClr val="dk1"/>
            </a:solidFill>
            <a:prstDash val="solid"/>
            <a:round/>
            <a:headEnd type="none" w="lg" len="lg"/>
            <a:tailEnd type="triangle" w="lg" len="lg"/>
          </a:ln>
        </p:spPr>
      </p:cxnSp>
      <p:cxnSp>
        <p:nvCxnSpPr>
          <p:cNvPr id="625" name="Shape 625"/>
          <p:cNvCxnSpPr>
            <a:stCxn id="623" idx="4"/>
            <a:endCxn id="618" idx="0"/>
          </p:cNvCxnSpPr>
          <p:nvPr/>
        </p:nvCxnSpPr>
        <p:spPr>
          <a:xfrm flipH="1">
            <a:off x="3106300" y="1776787"/>
            <a:ext cx="1852200" cy="799200"/>
          </a:xfrm>
          <a:prstGeom prst="straightConnector1">
            <a:avLst/>
          </a:prstGeom>
          <a:noFill/>
          <a:ln w="38100" cap="flat" cmpd="sng">
            <a:solidFill>
              <a:schemeClr val="dk1"/>
            </a:solidFill>
            <a:prstDash val="solid"/>
            <a:round/>
            <a:headEnd type="none" w="lg" len="lg"/>
            <a:tailEnd type="triangle" w="lg" len="lg"/>
          </a:ln>
        </p:spPr>
      </p:cxnSp>
      <p:sp>
        <p:nvSpPr>
          <p:cNvPr id="626" name="Shape 626"/>
          <p:cNvSpPr/>
          <p:nvPr/>
        </p:nvSpPr>
        <p:spPr>
          <a:xfrm>
            <a:off x="6539100" y="1154287"/>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Call Police</a:t>
            </a:r>
          </a:p>
        </p:txBody>
      </p:sp>
      <p:cxnSp>
        <p:nvCxnSpPr>
          <p:cNvPr id="627" name="Shape 627"/>
          <p:cNvCxnSpPr>
            <a:stCxn id="617" idx="6"/>
            <a:endCxn id="628" idx="0"/>
          </p:cNvCxnSpPr>
          <p:nvPr/>
        </p:nvCxnSpPr>
        <p:spPr>
          <a:xfrm>
            <a:off x="2180200" y="1465537"/>
            <a:ext cx="5285100" cy="1310400"/>
          </a:xfrm>
          <a:prstGeom prst="straightConnector1">
            <a:avLst/>
          </a:prstGeom>
          <a:noFill/>
          <a:ln w="38100" cap="flat" cmpd="sng">
            <a:solidFill>
              <a:schemeClr val="dk1"/>
            </a:solidFill>
            <a:prstDash val="solid"/>
            <a:round/>
            <a:headEnd type="none" w="lg" len="lg"/>
            <a:tailEnd type="triangle" w="lg" len="lg"/>
          </a:ln>
        </p:spPr>
      </p:cxnSp>
      <p:cxnSp>
        <p:nvCxnSpPr>
          <p:cNvPr id="629" name="Shape 629"/>
          <p:cNvCxnSpPr>
            <a:stCxn id="626" idx="2"/>
            <a:endCxn id="628" idx="0"/>
          </p:cNvCxnSpPr>
          <p:nvPr/>
        </p:nvCxnSpPr>
        <p:spPr>
          <a:xfrm>
            <a:off x="7465200" y="1776787"/>
            <a:ext cx="0" cy="999000"/>
          </a:xfrm>
          <a:prstGeom prst="straightConnector1">
            <a:avLst/>
          </a:prstGeom>
          <a:noFill/>
          <a:ln w="38100" cap="flat" cmpd="sng">
            <a:solidFill>
              <a:schemeClr val="dk1"/>
            </a:solidFill>
            <a:prstDash val="solid"/>
            <a:round/>
            <a:headEnd type="none" w="lg" len="lg"/>
            <a:tailEnd type="triangle" w="lg" len="lg"/>
          </a:ln>
        </p:spPr>
      </p:cxnSp>
      <p:graphicFrame>
        <p:nvGraphicFramePr>
          <p:cNvPr id="630" name="Shape 630"/>
          <p:cNvGraphicFramePr/>
          <p:nvPr/>
        </p:nvGraphicFramePr>
        <p:xfrm>
          <a:off x="6073352" y="3394518"/>
          <a:ext cx="2703375" cy="175255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304125">
                <a:tc>
                  <a:txBody>
                    <a:bodyPr/>
                    <a:lstStyle/>
                    <a:p>
                      <a:pPr lv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Utility</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100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5</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628" name="Shape 628"/>
          <p:cNvSpPr/>
          <p:nvPr/>
        </p:nvSpPr>
        <p:spPr>
          <a:xfrm>
            <a:off x="6699900" y="2775843"/>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1000"/>
                                        <p:tgtEl>
                                          <p:spTgt spid="6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8"/>
                                        </p:tgtEl>
                                        <p:attrNameLst>
                                          <p:attrName>style.visibility</p:attrName>
                                        </p:attrNameLst>
                                      </p:cBhvr>
                                      <p:to>
                                        <p:strVal val="visible"/>
                                      </p:to>
                                    </p:set>
                                    <p:animEffect transition="in" filter="fade">
                                      <p:cBhvr>
                                        <p:cTn id="12" dur="1000"/>
                                        <p:tgtEl>
                                          <p:spTgt spid="6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7"/>
                                        </p:tgtEl>
                                        <p:attrNameLst>
                                          <p:attrName>style.visibility</p:attrName>
                                        </p:attrNameLst>
                                      </p:cBhvr>
                                      <p:to>
                                        <p:strVal val="visible"/>
                                      </p:to>
                                    </p:set>
                                    <p:animEffect transition="in" filter="fade">
                                      <p:cBhvr>
                                        <p:cTn id="17" dur="1000"/>
                                        <p:tgtEl>
                                          <p:spTgt spid="6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9"/>
                                        </p:tgtEl>
                                        <p:attrNameLst>
                                          <p:attrName>style.visibility</p:attrName>
                                        </p:attrNameLst>
                                      </p:cBhvr>
                                      <p:to>
                                        <p:strVal val="visible"/>
                                      </p:to>
                                    </p:set>
                                    <p:animEffect transition="in" filter="fade">
                                      <p:cBhvr>
                                        <p:cTn id="22" dur="1000"/>
                                        <p:tgtEl>
                                          <p:spTgt spid="6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0"/>
                                        </p:tgtEl>
                                        <p:attrNameLst>
                                          <p:attrName>style.visibility</p:attrName>
                                        </p:attrNameLst>
                                      </p:cBhvr>
                                      <p:to>
                                        <p:strVal val="visible"/>
                                      </p:to>
                                    </p:set>
                                    <p:animEffect transition="in" filter="fade">
                                      <p:cBhvr>
                                        <p:cTn id="27" dur="10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aphicFrame>
        <p:nvGraphicFramePr>
          <p:cNvPr id="635" name="Shape 635"/>
          <p:cNvGraphicFramePr/>
          <p:nvPr/>
        </p:nvGraphicFramePr>
        <p:xfrm>
          <a:off x="6073352" y="3394518"/>
          <a:ext cx="2703375" cy="175255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304125">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Utility</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100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5</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636" name="Shape 63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Expected Utility (EU)</a:t>
            </a:r>
          </a:p>
        </p:txBody>
      </p:sp>
      <p:sp>
        <p:nvSpPr>
          <p:cNvPr id="637" name="Shape 63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23</a:t>
            </a:fld>
            <a:endParaRPr lang="en-US" sz="2400" b="1">
              <a:solidFill>
                <a:schemeClr val="dk2"/>
              </a:solidFill>
            </a:endParaRPr>
          </a:p>
        </p:txBody>
      </p:sp>
      <p:sp>
        <p:nvSpPr>
          <p:cNvPr id="638" name="Shape 638"/>
          <p:cNvSpPr/>
          <p:nvPr/>
        </p:nvSpPr>
        <p:spPr>
          <a:xfrm>
            <a:off x="3280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Burglary</a:t>
            </a:r>
          </a:p>
        </p:txBody>
      </p:sp>
      <p:sp>
        <p:nvSpPr>
          <p:cNvPr id="639" name="Shape 639"/>
          <p:cNvSpPr/>
          <p:nvPr/>
        </p:nvSpPr>
        <p:spPr>
          <a:xfrm>
            <a:off x="2180200" y="2576118"/>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Alarm</a:t>
            </a:r>
          </a:p>
        </p:txBody>
      </p:sp>
      <p:sp>
        <p:nvSpPr>
          <p:cNvPr id="640" name="Shape 640"/>
          <p:cNvSpPr/>
          <p:nvPr/>
        </p:nvSpPr>
        <p:spPr>
          <a:xfrm>
            <a:off x="328000" y="4170487"/>
            <a:ext cx="1852200" cy="622500"/>
          </a:xfrm>
          <a:prstGeom prst="ellipse">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JohnCalls</a:t>
            </a:r>
          </a:p>
        </p:txBody>
      </p:sp>
      <p:sp>
        <p:nvSpPr>
          <p:cNvPr id="641" name="Shape 641"/>
          <p:cNvSpPr/>
          <p:nvPr/>
        </p:nvSpPr>
        <p:spPr>
          <a:xfrm>
            <a:off x="4032387" y="4170487"/>
            <a:ext cx="1852200" cy="622500"/>
          </a:xfrm>
          <a:prstGeom prst="ellipse">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MaryCalls</a:t>
            </a:r>
          </a:p>
        </p:txBody>
      </p:sp>
      <p:cxnSp>
        <p:nvCxnSpPr>
          <p:cNvPr id="642" name="Shape 642"/>
          <p:cNvCxnSpPr>
            <a:stCxn id="639" idx="3"/>
            <a:endCxn id="640" idx="0"/>
          </p:cNvCxnSpPr>
          <p:nvPr/>
        </p:nvCxnSpPr>
        <p:spPr>
          <a:xfrm flipH="1">
            <a:off x="1254148" y="3107455"/>
            <a:ext cx="1197300" cy="1062900"/>
          </a:xfrm>
          <a:prstGeom prst="straightConnector1">
            <a:avLst/>
          </a:prstGeom>
          <a:noFill/>
          <a:ln w="38100" cap="flat" cmpd="sng">
            <a:solidFill>
              <a:schemeClr val="dk1"/>
            </a:solidFill>
            <a:prstDash val="solid"/>
            <a:round/>
            <a:headEnd type="none" w="lg" len="lg"/>
            <a:tailEnd type="triangle" w="lg" len="lg"/>
          </a:ln>
        </p:spPr>
      </p:cxnSp>
      <p:cxnSp>
        <p:nvCxnSpPr>
          <p:cNvPr id="643" name="Shape 643"/>
          <p:cNvCxnSpPr>
            <a:stCxn id="639" idx="5"/>
            <a:endCxn id="641" idx="0"/>
          </p:cNvCxnSpPr>
          <p:nvPr/>
        </p:nvCxnSpPr>
        <p:spPr>
          <a:xfrm>
            <a:off x="3761151" y="3107455"/>
            <a:ext cx="1197300" cy="1062900"/>
          </a:xfrm>
          <a:prstGeom prst="straightConnector1">
            <a:avLst/>
          </a:prstGeom>
          <a:noFill/>
          <a:ln w="38100" cap="flat" cmpd="sng">
            <a:solidFill>
              <a:schemeClr val="dk1"/>
            </a:solidFill>
            <a:prstDash val="solid"/>
            <a:round/>
            <a:headEnd type="none" w="lg" len="lg"/>
            <a:tailEnd type="triangle" w="lg" len="lg"/>
          </a:ln>
        </p:spPr>
      </p:cxnSp>
      <p:sp>
        <p:nvSpPr>
          <p:cNvPr id="644" name="Shape 644"/>
          <p:cNvSpPr/>
          <p:nvPr/>
        </p:nvSpPr>
        <p:spPr>
          <a:xfrm>
            <a:off x="40324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Earthquake</a:t>
            </a:r>
          </a:p>
        </p:txBody>
      </p:sp>
      <p:cxnSp>
        <p:nvCxnSpPr>
          <p:cNvPr id="645" name="Shape 645"/>
          <p:cNvCxnSpPr>
            <a:stCxn id="638" idx="5"/>
            <a:endCxn id="639" idx="0"/>
          </p:cNvCxnSpPr>
          <p:nvPr/>
        </p:nvCxnSpPr>
        <p:spPr>
          <a:xfrm>
            <a:off x="1908951" y="1685624"/>
            <a:ext cx="1197300" cy="890400"/>
          </a:xfrm>
          <a:prstGeom prst="straightConnector1">
            <a:avLst/>
          </a:prstGeom>
          <a:noFill/>
          <a:ln w="38100" cap="flat" cmpd="sng">
            <a:solidFill>
              <a:schemeClr val="dk1"/>
            </a:solidFill>
            <a:prstDash val="solid"/>
            <a:round/>
            <a:headEnd type="none" w="lg" len="lg"/>
            <a:tailEnd type="triangle" w="lg" len="lg"/>
          </a:ln>
        </p:spPr>
      </p:cxnSp>
      <p:cxnSp>
        <p:nvCxnSpPr>
          <p:cNvPr id="646" name="Shape 646"/>
          <p:cNvCxnSpPr>
            <a:stCxn id="644" idx="4"/>
            <a:endCxn id="639" idx="0"/>
          </p:cNvCxnSpPr>
          <p:nvPr/>
        </p:nvCxnSpPr>
        <p:spPr>
          <a:xfrm flipH="1">
            <a:off x="3106300" y="1776787"/>
            <a:ext cx="1852200" cy="799200"/>
          </a:xfrm>
          <a:prstGeom prst="straightConnector1">
            <a:avLst/>
          </a:prstGeom>
          <a:noFill/>
          <a:ln w="38100" cap="flat" cmpd="sng">
            <a:solidFill>
              <a:schemeClr val="dk1"/>
            </a:solidFill>
            <a:prstDash val="solid"/>
            <a:round/>
            <a:headEnd type="none" w="lg" len="lg"/>
            <a:tailEnd type="triangle" w="lg" len="lg"/>
          </a:ln>
        </p:spPr>
      </p:cxnSp>
      <p:sp>
        <p:nvSpPr>
          <p:cNvPr id="647" name="Shape 647"/>
          <p:cNvSpPr/>
          <p:nvPr/>
        </p:nvSpPr>
        <p:spPr>
          <a:xfrm>
            <a:off x="6539100" y="1154287"/>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Call Police</a:t>
            </a:r>
          </a:p>
        </p:txBody>
      </p:sp>
      <p:cxnSp>
        <p:nvCxnSpPr>
          <p:cNvPr id="648" name="Shape 648"/>
          <p:cNvCxnSpPr>
            <a:stCxn id="638" idx="6"/>
            <a:endCxn id="649" idx="0"/>
          </p:cNvCxnSpPr>
          <p:nvPr/>
        </p:nvCxnSpPr>
        <p:spPr>
          <a:xfrm>
            <a:off x="2180200" y="1465537"/>
            <a:ext cx="5285100" cy="1310400"/>
          </a:xfrm>
          <a:prstGeom prst="straightConnector1">
            <a:avLst/>
          </a:prstGeom>
          <a:noFill/>
          <a:ln w="38100" cap="flat" cmpd="sng">
            <a:solidFill>
              <a:schemeClr val="dk1"/>
            </a:solidFill>
            <a:prstDash val="solid"/>
            <a:round/>
            <a:headEnd type="none" w="lg" len="lg"/>
            <a:tailEnd type="triangle" w="lg" len="lg"/>
          </a:ln>
        </p:spPr>
      </p:cxnSp>
      <p:cxnSp>
        <p:nvCxnSpPr>
          <p:cNvPr id="650" name="Shape 650"/>
          <p:cNvCxnSpPr>
            <a:stCxn id="647" idx="2"/>
            <a:endCxn id="649" idx="0"/>
          </p:cNvCxnSpPr>
          <p:nvPr/>
        </p:nvCxnSpPr>
        <p:spPr>
          <a:xfrm>
            <a:off x="7465200" y="1776787"/>
            <a:ext cx="0" cy="999000"/>
          </a:xfrm>
          <a:prstGeom prst="straightConnector1">
            <a:avLst/>
          </a:prstGeom>
          <a:noFill/>
          <a:ln w="38100" cap="flat" cmpd="sng">
            <a:solidFill>
              <a:schemeClr val="dk1"/>
            </a:solidFill>
            <a:prstDash val="solid"/>
            <a:round/>
            <a:headEnd type="none" w="lg" len="lg"/>
            <a:tailEnd type="triangle" w="lg" len="lg"/>
          </a:ln>
        </p:spPr>
      </p:cxnSp>
      <p:sp>
        <p:nvSpPr>
          <p:cNvPr id="649" name="Shape 649"/>
          <p:cNvSpPr/>
          <p:nvPr/>
        </p:nvSpPr>
        <p:spPr>
          <a:xfrm>
            <a:off x="6699900" y="2775843"/>
            <a:ext cx="1530600" cy="1176900"/>
          </a:xfrm>
          <a:prstGeom prst="diamond">
            <a:avLst/>
          </a:prstGeom>
          <a:solidFill>
            <a:schemeClr val="lt1"/>
          </a:solid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aphicFrame>
        <p:nvGraphicFramePr>
          <p:cNvPr id="655" name="Shape 655"/>
          <p:cNvGraphicFramePr/>
          <p:nvPr/>
        </p:nvGraphicFramePr>
        <p:xfrm>
          <a:off x="6073352" y="3394518"/>
          <a:ext cx="2703375" cy="175255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gridCol w="901125">
                  <a:extLst>
                    <a:ext uri="{9D8B030D-6E8A-4147-A177-3AD203B41FA5}">
                      <a16:colId xmlns:a16="http://schemas.microsoft.com/office/drawing/2014/main" val="20002"/>
                    </a:ext>
                  </a:extLst>
                </a:gridCol>
              </a:tblGrid>
              <a:tr h="304125">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Utility</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100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solidFill>
                            <a:schemeClr val="dk1"/>
                          </a:solidFill>
                        </a:rPr>
                        <a:t>−</a:t>
                      </a:r>
                      <a:r>
                        <a:rPr lang="en-US"/>
                        <a:t>5</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r h="304125">
                <a:tc>
                  <a:txBody>
                    <a:bodyPr/>
                    <a:lstStyle/>
                    <a:p>
                      <a:pPr lvl="0" rtl="0">
                        <a:spcBef>
                          <a:spcPts val="0"/>
                        </a:spcBef>
                        <a:buNone/>
                      </a:pPr>
                      <a:r>
                        <a:rPr lang="en-US" i="1">
                          <a:solidFill>
                            <a:schemeClr val="dk1"/>
                          </a:solidFill>
                        </a:rPr>
                        <a:t>¬B</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i="1">
                          <a:solidFill>
                            <a:schemeClr val="dk1"/>
                          </a:solidFill>
                        </a:rPr>
                        <a:t>¬CP</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656" name="Shape 65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Maximum Expected Utility (MEU)</a:t>
            </a:r>
          </a:p>
        </p:txBody>
      </p:sp>
      <p:sp>
        <p:nvSpPr>
          <p:cNvPr id="657" name="Shape 65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24</a:t>
            </a:fld>
            <a:endParaRPr lang="en-US" sz="2400" b="1">
              <a:solidFill>
                <a:schemeClr val="dk2"/>
              </a:solidFill>
            </a:endParaRPr>
          </a:p>
        </p:txBody>
      </p:sp>
      <p:sp>
        <p:nvSpPr>
          <p:cNvPr id="658" name="Shape 658"/>
          <p:cNvSpPr/>
          <p:nvPr/>
        </p:nvSpPr>
        <p:spPr>
          <a:xfrm>
            <a:off x="3280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Burglary</a:t>
            </a:r>
          </a:p>
        </p:txBody>
      </p:sp>
      <p:sp>
        <p:nvSpPr>
          <p:cNvPr id="659" name="Shape 659"/>
          <p:cNvSpPr/>
          <p:nvPr/>
        </p:nvSpPr>
        <p:spPr>
          <a:xfrm>
            <a:off x="2180200" y="2576118"/>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Alarm</a:t>
            </a:r>
          </a:p>
        </p:txBody>
      </p:sp>
      <p:sp>
        <p:nvSpPr>
          <p:cNvPr id="660" name="Shape 660"/>
          <p:cNvSpPr/>
          <p:nvPr/>
        </p:nvSpPr>
        <p:spPr>
          <a:xfrm>
            <a:off x="328000" y="4170487"/>
            <a:ext cx="1852200" cy="622500"/>
          </a:xfrm>
          <a:prstGeom prst="ellipse">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JohnCalls</a:t>
            </a:r>
          </a:p>
        </p:txBody>
      </p:sp>
      <p:sp>
        <p:nvSpPr>
          <p:cNvPr id="661" name="Shape 661"/>
          <p:cNvSpPr/>
          <p:nvPr/>
        </p:nvSpPr>
        <p:spPr>
          <a:xfrm>
            <a:off x="4032387" y="4170487"/>
            <a:ext cx="1852200" cy="622500"/>
          </a:xfrm>
          <a:prstGeom prst="ellipse">
            <a:avLst/>
          </a:prstGeom>
          <a:solidFill>
            <a:schemeClr val="dk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MaryCalls</a:t>
            </a:r>
          </a:p>
        </p:txBody>
      </p:sp>
      <p:cxnSp>
        <p:nvCxnSpPr>
          <p:cNvPr id="662" name="Shape 662"/>
          <p:cNvCxnSpPr>
            <a:stCxn id="659" idx="3"/>
            <a:endCxn id="660" idx="0"/>
          </p:cNvCxnSpPr>
          <p:nvPr/>
        </p:nvCxnSpPr>
        <p:spPr>
          <a:xfrm flipH="1">
            <a:off x="1254148" y="3107455"/>
            <a:ext cx="1197300" cy="1062900"/>
          </a:xfrm>
          <a:prstGeom prst="straightConnector1">
            <a:avLst/>
          </a:prstGeom>
          <a:noFill/>
          <a:ln w="38100" cap="flat" cmpd="sng">
            <a:solidFill>
              <a:schemeClr val="dk1"/>
            </a:solidFill>
            <a:prstDash val="solid"/>
            <a:round/>
            <a:headEnd type="none" w="lg" len="lg"/>
            <a:tailEnd type="triangle" w="lg" len="lg"/>
          </a:ln>
        </p:spPr>
      </p:cxnSp>
      <p:cxnSp>
        <p:nvCxnSpPr>
          <p:cNvPr id="663" name="Shape 663"/>
          <p:cNvCxnSpPr>
            <a:stCxn id="659" idx="5"/>
            <a:endCxn id="661" idx="0"/>
          </p:cNvCxnSpPr>
          <p:nvPr/>
        </p:nvCxnSpPr>
        <p:spPr>
          <a:xfrm>
            <a:off x="3761151" y="3107455"/>
            <a:ext cx="1197300" cy="1062900"/>
          </a:xfrm>
          <a:prstGeom prst="straightConnector1">
            <a:avLst/>
          </a:prstGeom>
          <a:noFill/>
          <a:ln w="38100" cap="flat" cmpd="sng">
            <a:solidFill>
              <a:schemeClr val="dk1"/>
            </a:solidFill>
            <a:prstDash val="solid"/>
            <a:round/>
            <a:headEnd type="none" w="lg" len="lg"/>
            <a:tailEnd type="triangle" w="lg" len="lg"/>
          </a:ln>
        </p:spPr>
      </p:cxnSp>
      <p:sp>
        <p:nvSpPr>
          <p:cNvPr id="664" name="Shape 664"/>
          <p:cNvSpPr/>
          <p:nvPr/>
        </p:nvSpPr>
        <p:spPr>
          <a:xfrm>
            <a:off x="4032400" y="11542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Earthquake</a:t>
            </a:r>
          </a:p>
        </p:txBody>
      </p:sp>
      <p:cxnSp>
        <p:nvCxnSpPr>
          <p:cNvPr id="665" name="Shape 665"/>
          <p:cNvCxnSpPr>
            <a:stCxn id="658" idx="5"/>
            <a:endCxn id="659" idx="0"/>
          </p:cNvCxnSpPr>
          <p:nvPr/>
        </p:nvCxnSpPr>
        <p:spPr>
          <a:xfrm>
            <a:off x="1908951" y="1685624"/>
            <a:ext cx="1197300" cy="890400"/>
          </a:xfrm>
          <a:prstGeom prst="straightConnector1">
            <a:avLst/>
          </a:prstGeom>
          <a:noFill/>
          <a:ln w="38100" cap="flat" cmpd="sng">
            <a:solidFill>
              <a:schemeClr val="dk1"/>
            </a:solidFill>
            <a:prstDash val="solid"/>
            <a:round/>
            <a:headEnd type="none" w="lg" len="lg"/>
            <a:tailEnd type="triangle" w="lg" len="lg"/>
          </a:ln>
        </p:spPr>
      </p:cxnSp>
      <p:cxnSp>
        <p:nvCxnSpPr>
          <p:cNvPr id="666" name="Shape 666"/>
          <p:cNvCxnSpPr>
            <a:stCxn id="664" idx="4"/>
            <a:endCxn id="659" idx="0"/>
          </p:cNvCxnSpPr>
          <p:nvPr/>
        </p:nvCxnSpPr>
        <p:spPr>
          <a:xfrm flipH="1">
            <a:off x="3106300" y="1776787"/>
            <a:ext cx="1852200" cy="799200"/>
          </a:xfrm>
          <a:prstGeom prst="straightConnector1">
            <a:avLst/>
          </a:prstGeom>
          <a:noFill/>
          <a:ln w="38100" cap="flat" cmpd="sng">
            <a:solidFill>
              <a:schemeClr val="dk1"/>
            </a:solidFill>
            <a:prstDash val="solid"/>
            <a:round/>
            <a:headEnd type="none" w="lg" len="lg"/>
            <a:tailEnd type="triangle" w="lg" len="lg"/>
          </a:ln>
        </p:spPr>
      </p:cxnSp>
      <p:sp>
        <p:nvSpPr>
          <p:cNvPr id="667" name="Shape 667"/>
          <p:cNvSpPr/>
          <p:nvPr/>
        </p:nvSpPr>
        <p:spPr>
          <a:xfrm>
            <a:off x="6539100" y="1154287"/>
            <a:ext cx="1852200" cy="622500"/>
          </a:xfrm>
          <a:prstGeom prst="rect">
            <a:avLst/>
          </a:prstGeom>
          <a:noFill/>
          <a:ln w="38100" cap="flat" cmpd="sng">
            <a:solidFill>
              <a:schemeClr val="accent2"/>
            </a:solidFill>
            <a:prstDash val="solid"/>
            <a:round/>
            <a:headEnd type="none" w="med" len="med"/>
            <a:tailEnd type="none" w="med" len="med"/>
          </a:ln>
        </p:spPr>
        <p:txBody>
          <a:bodyPr lIns="91425" tIns="91425" rIns="91425" bIns="91425" anchor="ctr" anchorCtr="0">
            <a:noAutofit/>
          </a:bodyPr>
          <a:lstStyle/>
          <a:p>
            <a:pPr algn="ctr"/>
            <a:r>
              <a:rPr lang="en-US" sz="1800"/>
              <a:t>Call Police</a:t>
            </a:r>
          </a:p>
        </p:txBody>
      </p:sp>
      <p:cxnSp>
        <p:nvCxnSpPr>
          <p:cNvPr id="668" name="Shape 668"/>
          <p:cNvCxnSpPr>
            <a:stCxn id="658" idx="6"/>
            <a:endCxn id="669" idx="0"/>
          </p:cNvCxnSpPr>
          <p:nvPr/>
        </p:nvCxnSpPr>
        <p:spPr>
          <a:xfrm>
            <a:off x="2180200" y="1465537"/>
            <a:ext cx="5285100" cy="1310400"/>
          </a:xfrm>
          <a:prstGeom prst="straightConnector1">
            <a:avLst/>
          </a:prstGeom>
          <a:noFill/>
          <a:ln w="38100" cap="flat" cmpd="sng">
            <a:solidFill>
              <a:schemeClr val="dk1"/>
            </a:solidFill>
            <a:prstDash val="solid"/>
            <a:round/>
            <a:headEnd type="none" w="lg" len="lg"/>
            <a:tailEnd type="triangle" w="lg" len="lg"/>
          </a:ln>
        </p:spPr>
      </p:cxnSp>
      <p:cxnSp>
        <p:nvCxnSpPr>
          <p:cNvPr id="670" name="Shape 670"/>
          <p:cNvCxnSpPr>
            <a:stCxn id="667" idx="2"/>
            <a:endCxn id="669" idx="0"/>
          </p:cNvCxnSpPr>
          <p:nvPr/>
        </p:nvCxnSpPr>
        <p:spPr>
          <a:xfrm>
            <a:off x="7465200" y="1776787"/>
            <a:ext cx="0" cy="999000"/>
          </a:xfrm>
          <a:prstGeom prst="straightConnector1">
            <a:avLst/>
          </a:prstGeom>
          <a:noFill/>
          <a:ln w="38100" cap="flat" cmpd="sng">
            <a:solidFill>
              <a:schemeClr val="dk1"/>
            </a:solidFill>
            <a:prstDash val="solid"/>
            <a:round/>
            <a:headEnd type="none" w="lg" len="lg"/>
            <a:tailEnd type="triangle" w="lg" len="lg"/>
          </a:ln>
        </p:spPr>
      </p:cxnSp>
      <p:sp>
        <p:nvSpPr>
          <p:cNvPr id="669" name="Shape 669"/>
          <p:cNvSpPr/>
          <p:nvPr/>
        </p:nvSpPr>
        <p:spPr>
          <a:xfrm>
            <a:off x="6699900" y="2775843"/>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MEU Case 1</a:t>
            </a:r>
          </a:p>
        </p:txBody>
      </p:sp>
      <p:sp>
        <p:nvSpPr>
          <p:cNvPr id="676" name="Shape 67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25</a:t>
            </a:fld>
            <a:endParaRPr lang="en-US" sz="2400" b="1">
              <a:solidFill>
                <a:schemeClr val="dk2"/>
              </a:solidFill>
            </a:endParaRPr>
          </a:p>
        </p:txBody>
      </p:sp>
      <p:sp>
        <p:nvSpPr>
          <p:cNvPr id="677" name="Shape 677"/>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John calls, but Mary doesn’t. Should we call 911?</a:t>
            </a:r>
          </a:p>
          <a:p>
            <a:pPr marL="800100" lvl="1" indent="-342900">
              <a:spcBef>
                <a:spcPts val="1080"/>
              </a:spcBef>
            </a:pPr>
            <a:r>
              <a:rPr lang="en-US" i="1"/>
              <a:t>P</a:t>
            </a:r>
            <a:r>
              <a:rPr lang="en-US"/>
              <a:t>(</a:t>
            </a:r>
            <a:r>
              <a:rPr lang="en-US" i="1"/>
              <a:t>B</a:t>
            </a:r>
            <a:r>
              <a:rPr lang="en-US"/>
              <a:t> | </a:t>
            </a:r>
            <a:r>
              <a:rPr lang="en-US" i="1"/>
              <a:t>J</a:t>
            </a:r>
            <a:r>
              <a:rPr lang="en-US"/>
              <a:t>, ¬</a:t>
            </a:r>
            <a:r>
              <a:rPr lang="en-US" i="1"/>
              <a:t>M</a:t>
            </a:r>
            <a:r>
              <a:rPr lang="en-US"/>
              <a:t>) = 0.005</a:t>
            </a:r>
          </a:p>
          <a:p>
            <a:pPr marL="800100" lvl="1" indent="-342900">
              <a:spcBef>
                <a:spcPts val="1080"/>
              </a:spcBef>
            </a:pPr>
            <a:r>
              <a:rPr lang="en-US" i="1"/>
              <a:t>P</a:t>
            </a:r>
            <a:r>
              <a:rPr lang="en-US"/>
              <a:t>(¬</a:t>
            </a:r>
            <a:r>
              <a:rPr lang="en-US" i="1"/>
              <a:t>B</a:t>
            </a:r>
            <a:r>
              <a:rPr lang="en-US"/>
              <a:t> | </a:t>
            </a:r>
            <a:r>
              <a:rPr lang="en-US" i="1"/>
              <a:t>J</a:t>
            </a:r>
            <a:r>
              <a:rPr lang="en-US"/>
              <a:t>, ¬</a:t>
            </a:r>
            <a:r>
              <a:rPr lang="en-US" i="1"/>
              <a:t>M</a:t>
            </a:r>
            <a:r>
              <a:rPr lang="en-US"/>
              <a:t>) = 0.995</a:t>
            </a:r>
          </a:p>
          <a:p>
            <a:pPr marL="1485900" lvl="2" indent="-342900">
              <a:spcBef>
                <a:spcPts val="0"/>
              </a:spcBef>
            </a:pPr>
            <a:r>
              <a:rPr lang="en-US"/>
              <a:t>Smart variable ordering, because it doesn’t depend on </a:t>
            </a:r>
            <a:r>
              <a:rPr lang="en-US" i="1"/>
              <a:t>CP</a:t>
            </a:r>
          </a:p>
          <a:p>
            <a:pPr marL="800100" lvl="1" indent="-342900">
              <a:spcBef>
                <a:spcPts val="1080"/>
              </a:spcBef>
              <a:buSzPct val="83333"/>
            </a:pPr>
            <a:r>
              <a:rPr lang="en-US"/>
              <a:t>EU(CP|</a:t>
            </a:r>
            <a:r>
              <a:rPr lang="en-US" i="1"/>
              <a:t>J</a:t>
            </a:r>
            <a:r>
              <a:rPr lang="en-US"/>
              <a:t>,¬</a:t>
            </a:r>
            <a:r>
              <a:rPr lang="en-US" i="1"/>
              <a:t>M</a:t>
            </a:r>
            <a:r>
              <a:rPr lang="en-US"/>
              <a:t>) = </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p>
          <a:p>
            <a:pPr marL="1485900" lvl="2" indent="-342900">
              <a:spcBef>
                <a:spcPts val="0"/>
              </a:spcBef>
            </a:pPr>
            <a:r>
              <a:rPr lang="en-US"/>
              <a:t>= 0.005·0 + 0.995·(−5) = −4.975</a:t>
            </a:r>
          </a:p>
          <a:p>
            <a:pPr marL="800100" lvl="1" indent="-342900">
              <a:spcBef>
                <a:spcPts val="1080"/>
              </a:spcBef>
              <a:buSzPct val="83333"/>
            </a:pPr>
            <a:r>
              <a:rPr lang="en-US"/>
              <a:t>EU(¬CP|</a:t>
            </a:r>
            <a:r>
              <a:rPr lang="en-US" i="1"/>
              <a:t>J</a:t>
            </a:r>
            <a:r>
              <a:rPr lang="en-US"/>
              <a:t>,¬</a:t>
            </a:r>
            <a:r>
              <a:rPr lang="en-US" i="1"/>
              <a:t>M</a:t>
            </a:r>
            <a:r>
              <a:rPr lang="en-US"/>
              <a:t>) = </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p>
          <a:p>
            <a:pPr marL="1485900" lvl="2" indent="-342900">
              <a:spcBef>
                <a:spcPts val="0"/>
              </a:spcBef>
            </a:pPr>
            <a:r>
              <a:rPr lang="en-US"/>
              <a:t>= 0.005·(−100) + 0.995·0 = −0.500</a:t>
            </a:r>
          </a:p>
          <a:p>
            <a:pPr marL="800100" lvl="1" indent="-342900">
              <a:spcBef>
                <a:spcPts val="1080"/>
              </a:spcBef>
            </a:pPr>
            <a:r>
              <a:rPr lang="en-US"/>
              <a:t>MEU: EU(¬CP|</a:t>
            </a:r>
            <a:r>
              <a:rPr lang="en-US" i="1"/>
              <a:t>J</a:t>
            </a:r>
            <a:r>
              <a:rPr lang="en-US"/>
              <a:t>,¬</a:t>
            </a:r>
            <a:r>
              <a:rPr lang="en-US" i="1"/>
              <a:t>M</a:t>
            </a:r>
            <a:r>
              <a:rPr lang="en-US"/>
              <a:t>) &gt; EU(CP|</a:t>
            </a:r>
            <a:r>
              <a:rPr lang="en-US" i="1"/>
              <a:t>J</a:t>
            </a:r>
            <a:r>
              <a:rPr lang="en-US"/>
              <a:t>,¬</a:t>
            </a:r>
            <a:r>
              <a:rPr lang="en-US" i="1"/>
              <a:t>M</a:t>
            </a:r>
            <a:r>
              <a:rPr lang="en-US"/>
              <a:t>)</a:t>
            </a:r>
          </a:p>
          <a:p>
            <a:pPr marL="1485900" lvl="2" indent="-342900">
              <a:spcBef>
                <a:spcPts val="1080"/>
              </a:spcBef>
            </a:pPr>
            <a:r>
              <a:rPr lang="en-US"/>
              <a:t>So </a:t>
            </a:r>
            <a:r>
              <a:rPr lang="en-US" i="1"/>
              <a:t>don’t</a:t>
            </a:r>
            <a:r>
              <a:rPr lang="en-US"/>
              <a:t> call the police</a:t>
            </a:r>
          </a:p>
        </p:txBody>
      </p:sp>
      <p:pic>
        <p:nvPicPr>
          <p:cNvPr id="678" name="Shape 678" title="Points scored"/>
          <p:cNvPicPr preferRelativeResize="0"/>
          <p:nvPr/>
        </p:nvPicPr>
        <p:blipFill>
          <a:blip r:embed="rId3">
            <a:alphaModFix/>
          </a:blip>
          <a:stretch>
            <a:fillRect/>
          </a:stretch>
        </p:blipFill>
        <p:spPr>
          <a:xfrm>
            <a:off x="4048187" y="1341725"/>
            <a:ext cx="898524" cy="8749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Shape 68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MEU Case 2</a:t>
            </a:r>
          </a:p>
        </p:txBody>
      </p:sp>
      <p:sp>
        <p:nvSpPr>
          <p:cNvPr id="684" name="Shape 68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26</a:t>
            </a:fld>
            <a:endParaRPr lang="en-US" sz="2400" b="1">
              <a:solidFill>
                <a:schemeClr val="dk2"/>
              </a:solidFill>
            </a:endParaRPr>
          </a:p>
        </p:txBody>
      </p:sp>
      <p:sp>
        <p:nvSpPr>
          <p:cNvPr id="685" name="Shape 685"/>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What if they both call?</a:t>
            </a:r>
          </a:p>
          <a:p>
            <a:pPr marL="800100" lvl="1" indent="-342900">
              <a:spcBef>
                <a:spcPts val="1080"/>
              </a:spcBef>
            </a:pPr>
            <a:r>
              <a:rPr lang="en-US" i="1"/>
              <a:t>P</a:t>
            </a:r>
            <a:r>
              <a:rPr lang="en-US"/>
              <a:t>(</a:t>
            </a:r>
            <a:r>
              <a:rPr lang="en-US" i="1"/>
              <a:t>B</a:t>
            </a:r>
            <a:r>
              <a:rPr lang="en-US"/>
              <a:t> | </a:t>
            </a:r>
            <a:r>
              <a:rPr lang="en-US" i="1"/>
              <a:t>J</a:t>
            </a:r>
            <a:r>
              <a:rPr lang="en-US"/>
              <a:t>, </a:t>
            </a:r>
            <a:r>
              <a:rPr lang="en-US" i="1"/>
              <a:t>M</a:t>
            </a:r>
            <a:r>
              <a:rPr lang="en-US"/>
              <a:t>) = 0.284</a:t>
            </a:r>
          </a:p>
          <a:p>
            <a:pPr marL="800100" lvl="1" indent="-342900">
              <a:spcBef>
                <a:spcPts val="1080"/>
              </a:spcBef>
            </a:pPr>
            <a:r>
              <a:rPr lang="en-US" i="1"/>
              <a:t>P</a:t>
            </a:r>
            <a:r>
              <a:rPr lang="en-US"/>
              <a:t>(¬</a:t>
            </a:r>
            <a:r>
              <a:rPr lang="en-US" i="1"/>
              <a:t>B</a:t>
            </a:r>
            <a:r>
              <a:rPr lang="en-US"/>
              <a:t> | </a:t>
            </a:r>
            <a:r>
              <a:rPr lang="en-US" i="1"/>
              <a:t>J</a:t>
            </a:r>
            <a:r>
              <a:rPr lang="en-US"/>
              <a:t>, </a:t>
            </a:r>
            <a:r>
              <a:rPr lang="en-US" i="1"/>
              <a:t>M</a:t>
            </a:r>
            <a:r>
              <a:rPr lang="en-US"/>
              <a:t>) = 0.716</a:t>
            </a:r>
          </a:p>
          <a:p>
            <a:pPr marL="800100" lvl="1" indent="-342900">
              <a:spcBef>
                <a:spcPts val="1080"/>
              </a:spcBef>
              <a:buSzPct val="83333"/>
            </a:pPr>
            <a:r>
              <a:rPr lang="en-US"/>
              <a:t>EU(CP|</a:t>
            </a:r>
            <a:r>
              <a:rPr lang="en-US" i="1"/>
              <a:t>J</a:t>
            </a:r>
            <a:r>
              <a:rPr lang="en-US"/>
              <a:t>,</a:t>
            </a:r>
            <a:r>
              <a:rPr lang="en-US" i="1"/>
              <a:t>M</a:t>
            </a:r>
            <a:r>
              <a:rPr lang="en-US"/>
              <a:t>) = </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p>
          <a:p>
            <a:pPr marL="1485900" lvl="2" indent="-342900">
              <a:spcBef>
                <a:spcPts val="1080"/>
              </a:spcBef>
            </a:pPr>
            <a:r>
              <a:rPr lang="en-US"/>
              <a:t>= 0.284·0 + 0.716·(−5) = −3.58</a:t>
            </a:r>
          </a:p>
          <a:p>
            <a:pPr marL="800100" lvl="1" indent="-342900">
              <a:spcBef>
                <a:spcPts val="1080"/>
              </a:spcBef>
              <a:buSzPct val="83333"/>
            </a:pPr>
            <a:r>
              <a:rPr lang="en-US"/>
              <a:t>EU(¬CP|</a:t>
            </a:r>
            <a:r>
              <a:rPr lang="en-US" i="1"/>
              <a:t>J</a:t>
            </a:r>
            <a:r>
              <a:rPr lang="en-US"/>
              <a:t>,</a:t>
            </a:r>
            <a:r>
              <a:rPr lang="en-US" i="1"/>
              <a:t>M</a:t>
            </a:r>
            <a:r>
              <a:rPr lang="en-US"/>
              <a:t>) = </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r>
              <a:rPr lang="en-US" i="1"/>
              <a:t>P</a:t>
            </a:r>
            <a:r>
              <a:rPr lang="en-US"/>
              <a:t>(¬</a:t>
            </a:r>
            <a:r>
              <a:rPr lang="en-US" i="1"/>
              <a:t>B</a:t>
            </a:r>
            <a:r>
              <a:rPr lang="en-US"/>
              <a:t>|</a:t>
            </a:r>
            <a:r>
              <a:rPr lang="en-US" i="1"/>
              <a:t>J</a:t>
            </a:r>
            <a:r>
              <a:rPr lang="en-US"/>
              <a:t>,</a:t>
            </a:r>
            <a:r>
              <a:rPr lang="en-US" i="1"/>
              <a:t>M</a:t>
            </a:r>
            <a:r>
              <a:rPr lang="en-US"/>
              <a:t>)·</a:t>
            </a:r>
            <a:r>
              <a:rPr lang="en-US" i="1"/>
              <a:t>U</a:t>
            </a:r>
            <a:r>
              <a:rPr lang="en-US"/>
              <a:t>(¬</a:t>
            </a:r>
            <a:r>
              <a:rPr lang="en-US" i="1"/>
              <a:t>B</a:t>
            </a:r>
            <a:r>
              <a:rPr lang="en-US"/>
              <a:t>,¬</a:t>
            </a:r>
            <a:r>
              <a:rPr lang="en-US" i="1"/>
              <a:t>CP</a:t>
            </a:r>
            <a:r>
              <a:rPr lang="en-US"/>
              <a:t>)</a:t>
            </a:r>
          </a:p>
          <a:p>
            <a:pPr marL="1485900" lvl="2" indent="-342900">
              <a:spcBef>
                <a:spcPts val="1080"/>
              </a:spcBef>
            </a:pPr>
            <a:r>
              <a:rPr lang="en-US"/>
              <a:t>= 0.284·(−100) + 0.716·0 = −28.4</a:t>
            </a:r>
          </a:p>
          <a:p>
            <a:pPr marL="800100" lvl="1" indent="-342900">
              <a:spcBef>
                <a:spcPts val="1080"/>
              </a:spcBef>
            </a:pPr>
            <a:r>
              <a:rPr lang="en-US"/>
              <a:t>MEU: EU(CP|</a:t>
            </a:r>
            <a:r>
              <a:rPr lang="en-US" i="1"/>
              <a:t>J</a:t>
            </a:r>
            <a:r>
              <a:rPr lang="en-US"/>
              <a:t>,</a:t>
            </a:r>
            <a:r>
              <a:rPr lang="en-US" i="1"/>
              <a:t>M</a:t>
            </a:r>
            <a:r>
              <a:rPr lang="en-US"/>
              <a:t>) &gt; EU(¬CP|</a:t>
            </a:r>
            <a:r>
              <a:rPr lang="en-US" i="1"/>
              <a:t>J</a:t>
            </a:r>
            <a:r>
              <a:rPr lang="en-US"/>
              <a:t>,</a:t>
            </a:r>
            <a:r>
              <a:rPr lang="en-US" i="1"/>
              <a:t>M</a:t>
            </a:r>
            <a:r>
              <a:rPr lang="en-US"/>
              <a:t>)</a:t>
            </a:r>
          </a:p>
          <a:p>
            <a:pPr marL="1485900" lvl="2" indent="-342900">
              <a:spcBef>
                <a:spcPts val="1080"/>
              </a:spcBef>
            </a:pPr>
            <a:r>
              <a:rPr lang="en-US"/>
              <a:t>So </a:t>
            </a:r>
            <a:r>
              <a:rPr lang="en-US" i="1"/>
              <a:t>do</a:t>
            </a:r>
            <a:r>
              <a:rPr lang="en-US"/>
              <a:t> call the police</a:t>
            </a:r>
          </a:p>
          <a:p>
            <a:pPr>
              <a:spcBef>
                <a:spcPts val="1080"/>
              </a:spcBef>
            </a:pPr>
            <a:endParaRPr/>
          </a:p>
        </p:txBody>
      </p:sp>
      <p:pic>
        <p:nvPicPr>
          <p:cNvPr id="686" name="Shape 686" title="Points scored"/>
          <p:cNvPicPr preferRelativeResize="0"/>
          <p:nvPr/>
        </p:nvPicPr>
        <p:blipFill>
          <a:blip r:embed="rId3">
            <a:alphaModFix/>
          </a:blip>
          <a:stretch>
            <a:fillRect/>
          </a:stretch>
        </p:blipFill>
        <p:spPr>
          <a:xfrm>
            <a:off x="4048187" y="1458677"/>
            <a:ext cx="898524" cy="8749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Shape 691"/>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The Utility of Money</a:t>
            </a:r>
          </a:p>
        </p:txBody>
      </p:sp>
      <p:sp>
        <p:nvSpPr>
          <p:cNvPr id="692" name="Shape 692"/>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27</a:t>
            </a:fld>
            <a:endParaRPr lang="en-US" sz="2400" b="1">
              <a:solidFill>
                <a:schemeClr val="dk2"/>
              </a:solidFill>
            </a:endParaRPr>
          </a:p>
        </p:txBody>
      </p:sp>
      <p:sp>
        <p:nvSpPr>
          <p:cNvPr id="693" name="Shape 69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Would you choose to buy a $1 ticket for:</a:t>
            </a:r>
          </a:p>
          <a:p>
            <a:pPr marL="800100" lvl="1" indent="-342900">
              <a:spcBef>
                <a:spcPts val="1080"/>
              </a:spcBef>
            </a:pPr>
            <a:r>
              <a:rPr lang="en-US"/>
              <a:t>[0.01,   $10;     0.99,    $0]</a:t>
            </a:r>
          </a:p>
          <a:p>
            <a:pPr marL="800100" lvl="1" indent="-342900">
              <a:spcBef>
                <a:spcPts val="1080"/>
              </a:spcBef>
            </a:pPr>
            <a:r>
              <a:rPr lang="en-US"/>
              <a:t>[0.001, $100;   0.999,  $0]</a:t>
            </a:r>
          </a:p>
          <a:p>
            <a:pPr marL="800100" lvl="1" indent="-342900">
              <a:spcBef>
                <a:spcPts val="1080"/>
              </a:spcBef>
            </a:pPr>
            <a:r>
              <a:rPr lang="en-US"/>
              <a:t>[10</a:t>
            </a:r>
            <a:r>
              <a:rPr lang="en-US" baseline="30000"/>
              <a:t>−7</a:t>
            </a:r>
            <a:r>
              <a:rPr lang="en-US"/>
              <a:t>,    $10</a:t>
            </a:r>
            <a:r>
              <a:rPr lang="en-US" baseline="30000"/>
              <a:t>6</a:t>
            </a:r>
            <a:r>
              <a:rPr lang="en-US"/>
              <a:t>;    1−10</a:t>
            </a:r>
            <a:r>
              <a:rPr lang="en-US" baseline="30000"/>
              <a:t>−7</a:t>
            </a:r>
            <a:r>
              <a:rPr lang="en-US"/>
              <a:t>, $0]</a:t>
            </a:r>
          </a:p>
          <a:p>
            <a:pPr>
              <a:spcBef>
                <a:spcPts val="1080"/>
              </a:spcBef>
            </a:pPr>
            <a:r>
              <a:rPr lang="en-US"/>
              <a:t>Is it irrational to play the lottery?</a:t>
            </a:r>
          </a:p>
          <a:p>
            <a:pPr marL="800100" lvl="1" indent="-342900">
              <a:spcBef>
                <a:spcPts val="1080"/>
              </a:spcBef>
            </a:pPr>
            <a:r>
              <a:rPr lang="en-US"/>
              <a:t>If your expected utility is your expected winnings, then yes.</a:t>
            </a:r>
          </a:p>
          <a:p>
            <a:pPr marL="800100" lvl="1" indent="-342900">
              <a:spcBef>
                <a:spcPts val="1080"/>
              </a:spcBef>
            </a:pPr>
            <a:r>
              <a:rPr lang="en-US"/>
              <a:t>But if your utility for $1M is much more than 10</a:t>
            </a:r>
            <a:r>
              <a:rPr lang="en-US" baseline="30000"/>
              <a:t>6</a:t>
            </a:r>
            <a:r>
              <a:rPr lang="en-US"/>
              <a:t> times as high as your utility for $1, then no.</a:t>
            </a:r>
          </a:p>
          <a:p>
            <a:pPr marL="1485900" lvl="2" indent="-342900">
              <a:spcBef>
                <a:spcPts val="1080"/>
              </a:spcBef>
            </a:pPr>
            <a:r>
              <a:rPr lang="en-US"/>
              <a:t>Money ≠ Utility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3">
                                            <p:txEl>
                                              <p:pRg st="0" end="0"/>
                                            </p:txEl>
                                          </p:spTgt>
                                        </p:tgtEl>
                                        <p:attrNameLst>
                                          <p:attrName>style.visibility</p:attrName>
                                        </p:attrNameLst>
                                      </p:cBhvr>
                                      <p:to>
                                        <p:strVal val="visible"/>
                                      </p:to>
                                    </p:set>
                                    <p:animEffect transition="in" filter="fade">
                                      <p:cBhvr>
                                        <p:cTn id="7" dur="1000"/>
                                        <p:tgtEl>
                                          <p:spTgt spid="6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3">
                                            <p:txEl>
                                              <p:pRg st="1" end="1"/>
                                            </p:txEl>
                                          </p:spTgt>
                                        </p:tgtEl>
                                        <p:attrNameLst>
                                          <p:attrName>style.visibility</p:attrName>
                                        </p:attrNameLst>
                                      </p:cBhvr>
                                      <p:to>
                                        <p:strVal val="visible"/>
                                      </p:to>
                                    </p:set>
                                    <p:animEffect transition="in" filter="fade">
                                      <p:cBhvr>
                                        <p:cTn id="12" dur="1000"/>
                                        <p:tgtEl>
                                          <p:spTgt spid="6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3">
                                            <p:txEl>
                                              <p:pRg st="2" end="2"/>
                                            </p:txEl>
                                          </p:spTgt>
                                        </p:tgtEl>
                                        <p:attrNameLst>
                                          <p:attrName>style.visibility</p:attrName>
                                        </p:attrNameLst>
                                      </p:cBhvr>
                                      <p:to>
                                        <p:strVal val="visible"/>
                                      </p:to>
                                    </p:set>
                                    <p:animEffect transition="in" filter="fade">
                                      <p:cBhvr>
                                        <p:cTn id="17" dur="1000"/>
                                        <p:tgtEl>
                                          <p:spTgt spid="6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3">
                                            <p:txEl>
                                              <p:pRg st="3" end="3"/>
                                            </p:txEl>
                                          </p:spTgt>
                                        </p:tgtEl>
                                        <p:attrNameLst>
                                          <p:attrName>style.visibility</p:attrName>
                                        </p:attrNameLst>
                                      </p:cBhvr>
                                      <p:to>
                                        <p:strVal val="visible"/>
                                      </p:to>
                                    </p:set>
                                    <p:animEffect transition="in" filter="fade">
                                      <p:cBhvr>
                                        <p:cTn id="22" dur="1000"/>
                                        <p:tgtEl>
                                          <p:spTgt spid="6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3">
                                            <p:txEl>
                                              <p:pRg st="4" end="4"/>
                                            </p:txEl>
                                          </p:spTgt>
                                        </p:tgtEl>
                                        <p:attrNameLst>
                                          <p:attrName>style.visibility</p:attrName>
                                        </p:attrNameLst>
                                      </p:cBhvr>
                                      <p:to>
                                        <p:strVal val="visible"/>
                                      </p:to>
                                    </p:set>
                                    <p:animEffect transition="in" filter="fade">
                                      <p:cBhvr>
                                        <p:cTn id="27" dur="1000"/>
                                        <p:tgtEl>
                                          <p:spTgt spid="6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3">
                                            <p:txEl>
                                              <p:pRg st="5" end="5"/>
                                            </p:txEl>
                                          </p:spTgt>
                                        </p:tgtEl>
                                        <p:attrNameLst>
                                          <p:attrName>style.visibility</p:attrName>
                                        </p:attrNameLst>
                                      </p:cBhvr>
                                      <p:to>
                                        <p:strVal val="visible"/>
                                      </p:to>
                                    </p:set>
                                    <p:animEffect transition="in" filter="fade">
                                      <p:cBhvr>
                                        <p:cTn id="32" dur="1000"/>
                                        <p:tgtEl>
                                          <p:spTgt spid="6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3">
                                            <p:txEl>
                                              <p:pRg st="6" end="6"/>
                                            </p:txEl>
                                          </p:spTgt>
                                        </p:tgtEl>
                                        <p:attrNameLst>
                                          <p:attrName>style.visibility</p:attrName>
                                        </p:attrNameLst>
                                      </p:cBhvr>
                                      <p:to>
                                        <p:strVal val="visible"/>
                                      </p:to>
                                    </p:set>
                                    <p:animEffect transition="in" filter="fade">
                                      <p:cBhvr>
                                        <p:cTn id="37" dur="1000"/>
                                        <p:tgtEl>
                                          <p:spTgt spid="6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3">
                                            <p:txEl>
                                              <p:pRg st="7" end="7"/>
                                            </p:txEl>
                                          </p:spTgt>
                                        </p:tgtEl>
                                        <p:attrNameLst>
                                          <p:attrName>style.visibility</p:attrName>
                                        </p:attrNameLst>
                                      </p:cBhvr>
                                      <p:to>
                                        <p:strVal val="visible"/>
                                      </p:to>
                                    </p:set>
                                    <p:animEffect transition="in" filter="fade">
                                      <p:cBhvr>
                                        <p:cTn id="42" dur="1000"/>
                                        <p:tgtEl>
                                          <p:spTgt spid="69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805" y="114074"/>
            <a:ext cx="7394870" cy="857250"/>
          </a:xfrm>
        </p:spPr>
        <p:txBody>
          <a:bodyPr>
            <a:normAutofit fontScale="90000"/>
          </a:bodyPr>
          <a:lstStyle/>
          <a:p>
            <a:r>
              <a:rPr lang="en-US" dirty="0"/>
              <a:t>16.15  Making Simple Decisions</a:t>
            </a:r>
          </a:p>
        </p:txBody>
      </p:sp>
      <p:sp>
        <p:nvSpPr>
          <p:cNvPr id="3" name="Content Placeholder 2"/>
          <p:cNvSpPr>
            <a:spLocks noGrp="1"/>
          </p:cNvSpPr>
          <p:nvPr>
            <p:ph idx="1"/>
          </p:nvPr>
        </p:nvSpPr>
        <p:spPr>
          <a:xfrm>
            <a:off x="1657350" y="979679"/>
            <a:ext cx="5829300" cy="3525779"/>
          </a:xfrm>
        </p:spPr>
        <p:txBody>
          <a:bodyPr>
            <a:normAutofit fontScale="47500" lnSpcReduction="20000"/>
          </a:bodyPr>
          <a:lstStyle/>
          <a:p>
            <a:pPr marL="51435" algn="just"/>
            <a:r>
              <a:rPr lang="en-US" dirty="0"/>
              <a:t>Consider a student who has the choice to buy or not buy a textbook for a course. We’ll model this as a decision problem with one Boolean decision node, B, indicating whether the agent chooses to buy the book, and two Boolean chance nodes, M, indicating whether the student has mastered the material in the book, and P , indicating whether the student passes the course. Of course, there is also a utility node, U. A certain student, Sam, has an additive utility function: 0 for not buying the book and -$100 for buying it; and $2000 for passing the course and 0 for not passing. Sam’s conditional probability estimates are as follows: </a:t>
            </a:r>
          </a:p>
          <a:p>
            <a:r>
              <a:rPr lang="en-US" dirty="0"/>
              <a:t>P(</a:t>
            </a:r>
            <a:r>
              <a:rPr lang="en-US" dirty="0" err="1"/>
              <a:t>p|b,m</a:t>
            </a:r>
            <a:r>
              <a:rPr lang="en-US" dirty="0"/>
              <a:t>) = 0.9 </a:t>
            </a:r>
          </a:p>
          <a:p>
            <a:r>
              <a:rPr lang="en-US" dirty="0"/>
              <a:t>P(</a:t>
            </a:r>
            <a:r>
              <a:rPr lang="en-US" dirty="0" err="1"/>
              <a:t>m|b</a:t>
            </a:r>
            <a:r>
              <a:rPr lang="en-US" dirty="0"/>
              <a:t>) = 0.9 </a:t>
            </a:r>
          </a:p>
          <a:p>
            <a:r>
              <a:rPr lang="en-US" dirty="0"/>
              <a:t>P (</a:t>
            </a:r>
            <a:r>
              <a:rPr lang="en-US" dirty="0" err="1"/>
              <a:t>p|b</a:t>
            </a:r>
            <a:r>
              <a:rPr lang="en-US" dirty="0"/>
              <a:t>, ¬m) = 0.5 </a:t>
            </a:r>
          </a:p>
          <a:p>
            <a:r>
              <a:rPr lang="en-US" dirty="0"/>
              <a:t>P (m|¬b) = 0.7 </a:t>
            </a:r>
          </a:p>
          <a:p>
            <a:r>
              <a:rPr lang="en-US" dirty="0"/>
              <a:t>P(p|¬b, m) = 0.8</a:t>
            </a:r>
          </a:p>
          <a:p>
            <a:r>
              <a:rPr lang="en-US" dirty="0"/>
              <a:t>P (p|¬b, ¬m) = 0.3 </a:t>
            </a:r>
          </a:p>
          <a:p>
            <a:r>
              <a:rPr lang="en-US" dirty="0"/>
              <a:t>You might think that P would be independent of B given M, But this course has an open- book final—so having the book helps. </a:t>
            </a:r>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28</a:t>
            </a:fld>
            <a:endParaRPr lang="en-US">
              <a:uFillTx/>
            </a:endParaRPr>
          </a:p>
        </p:txBody>
      </p:sp>
    </p:spTree>
    <p:extLst>
      <p:ext uri="{BB962C8B-B14F-4D97-AF65-F5344CB8AC3E}">
        <p14:creationId xmlns:p14="http://schemas.microsoft.com/office/powerpoint/2010/main" val="2740244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280" y="1332289"/>
            <a:ext cx="5829300" cy="857250"/>
          </a:xfrm>
        </p:spPr>
        <p:txBody>
          <a:bodyPr>
            <a:normAutofit fontScale="90000"/>
          </a:bodyPr>
          <a:lstStyle/>
          <a:p>
            <a:r>
              <a:rPr lang="en-US" b="1" dirty="0"/>
              <a:t>Draw the decision network for this problem.</a:t>
            </a:r>
            <a:br>
              <a:rPr lang="en-US" b="1" dirty="0"/>
            </a:br>
            <a:endParaRPr lang="en-US" dirty="0"/>
          </a:p>
        </p:txBody>
      </p:sp>
      <p:pic>
        <p:nvPicPr>
          <p:cNvPr id="6" name="Content Placeholder 5"/>
          <p:cNvPicPr>
            <a:picLocks noGrp="1" noChangeAspect="1"/>
          </p:cNvPicPr>
          <p:nvPr>
            <p:ph idx="1"/>
          </p:nvPr>
        </p:nvPicPr>
        <p:blipFill>
          <a:blip r:embed="rId2"/>
          <a:srcRect t="-52065" b="-52065"/>
          <a:stretch>
            <a:fillRect/>
          </a:stretch>
        </p:blipFill>
        <p:spPr>
          <a:xfrm>
            <a:off x="1209846" y="919342"/>
            <a:ext cx="6621743" cy="3800605"/>
          </a:xfrm>
          <a:no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29</a:t>
            </a:fld>
            <a:endParaRPr lang="en-US">
              <a:uFillTx/>
            </a:endParaRPr>
          </a:p>
        </p:txBody>
      </p:sp>
    </p:spTree>
    <p:extLst>
      <p:ext uri="{BB962C8B-B14F-4D97-AF65-F5344CB8AC3E}">
        <p14:creationId xmlns:p14="http://schemas.microsoft.com/office/powerpoint/2010/main" val="210387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Bayesian Network</a:t>
            </a:r>
          </a:p>
        </p:txBody>
      </p:sp>
      <p:sp>
        <p:nvSpPr>
          <p:cNvPr id="263" name="Shape 26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a:t>
            </a:fld>
            <a:endParaRPr lang="en-US" sz="2400" b="1">
              <a:solidFill>
                <a:schemeClr val="dk2"/>
              </a:solidFill>
            </a:endParaRPr>
          </a:p>
        </p:txBody>
      </p:sp>
      <p:sp>
        <p:nvSpPr>
          <p:cNvPr id="264" name="Shape 264"/>
          <p:cNvSpPr/>
          <p:nvPr/>
        </p:nvSpPr>
        <p:spPr>
          <a:xfrm>
            <a:off x="1013800" y="262113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AutomatedTaxi</a:t>
            </a:r>
          </a:p>
        </p:txBody>
      </p:sp>
      <p:sp>
        <p:nvSpPr>
          <p:cNvPr id="265" name="Shape 265"/>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sp>
        <p:nvSpPr>
          <p:cNvPr id="266" name="Shape 266"/>
          <p:cNvSpPr/>
          <p:nvPr/>
        </p:nvSpPr>
        <p:spPr>
          <a:xfrm>
            <a:off x="1013800" y="4097606"/>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
        <p:nvSpPr>
          <p:cNvPr id="267" name="Shape 267"/>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Should you wear your seat belt?</a:t>
            </a:r>
          </a:p>
          <a:p>
            <a:pPr marL="800100" lvl="1" indent="-215900">
              <a:spcBef>
                <a:spcPts val="1080"/>
              </a:spcBef>
            </a:pPr>
            <a:r>
              <a:rPr lang="en-US"/>
              <a:t>Let’s try a probabilistic approach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231" y="908549"/>
            <a:ext cx="6059554" cy="857250"/>
          </a:xfrm>
        </p:spPr>
        <p:txBody>
          <a:bodyPr>
            <a:normAutofit fontScale="90000"/>
          </a:bodyPr>
          <a:lstStyle/>
          <a:p>
            <a:br>
              <a:rPr lang="en-US" b="1" dirty="0"/>
            </a:br>
            <a:r>
              <a:rPr lang="en-US" b="1" dirty="0"/>
              <a:t>Compute the expected </a:t>
            </a:r>
            <a:r>
              <a:rPr lang="en-US" sz="3100" b="1" dirty="0"/>
              <a:t>utility</a:t>
            </a:r>
            <a:r>
              <a:rPr lang="en-US" b="1" dirty="0"/>
              <a:t> of buying the book and of not buying it. </a:t>
            </a:r>
            <a:endParaRPr lang="en-US" dirty="0"/>
          </a:p>
        </p:txBody>
      </p:sp>
      <p:pic>
        <p:nvPicPr>
          <p:cNvPr id="8" name="Content Placeholder 7"/>
          <p:cNvPicPr>
            <a:picLocks noGrp="1" noChangeAspect="1"/>
          </p:cNvPicPr>
          <p:nvPr>
            <p:ph idx="1"/>
          </p:nvPr>
        </p:nvPicPr>
        <p:blipFill>
          <a:blip r:embed="rId2"/>
          <a:srcRect t="-15026" b="-15026"/>
          <a:stretch>
            <a:fillRect/>
          </a:stretch>
        </p:blipFill>
        <p:spPr>
          <a:xfrm>
            <a:off x="1469231" y="1677301"/>
            <a:ext cx="6092429" cy="2927747"/>
          </a:xfrm>
          <a:solidFill>
            <a:srgbClr val="FFFFFF"/>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30</a:t>
            </a:fld>
            <a:endParaRPr lang="en-US">
              <a:uFillTx/>
            </a:endParaRPr>
          </a:p>
        </p:txBody>
      </p:sp>
    </p:spTree>
    <p:extLst>
      <p:ext uri="{BB962C8B-B14F-4D97-AF65-F5344CB8AC3E}">
        <p14:creationId xmlns:p14="http://schemas.microsoft.com/office/powerpoint/2010/main" val="2514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90118" y="1174174"/>
            <a:ext cx="6368246" cy="541980"/>
          </a:xfrm>
        </p:spPr>
        <p:txBody>
          <a:bodyPr>
            <a:normAutofit fontScale="90000"/>
          </a:bodyPr>
          <a:lstStyle/>
          <a:p>
            <a:br>
              <a:rPr lang="en-US" b="1" dirty="0"/>
            </a:br>
            <a:r>
              <a:rPr lang="en-US" b="1" dirty="0"/>
              <a:t>Compute the expected utility of buying the book and of not buying it. </a:t>
            </a:r>
            <a:endParaRPr lang="en-US" dirty="0"/>
          </a:p>
        </p:txBody>
      </p:sp>
      <p:pic>
        <p:nvPicPr>
          <p:cNvPr id="7" name="Content Placeholder 6"/>
          <p:cNvPicPr>
            <a:picLocks noGrp="1" noChangeAspect="1"/>
          </p:cNvPicPr>
          <p:nvPr>
            <p:ph idx="1"/>
          </p:nvPr>
        </p:nvPicPr>
        <p:blipFill rotWithShape="1">
          <a:blip r:embed="rId2"/>
          <a:srcRect t="319" b="4563"/>
          <a:stretch/>
        </p:blipFill>
        <p:spPr>
          <a:xfrm>
            <a:off x="1301760" y="1756758"/>
            <a:ext cx="5715000" cy="3433288"/>
          </a:xfrm>
          <a:solidFill>
            <a:srgbClr val="FFFFFF"/>
          </a:solidFill>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31</a:t>
            </a:fld>
            <a:endParaRPr lang="en-US">
              <a:uFillTx/>
            </a:endParaRPr>
          </a:p>
        </p:txBody>
      </p:sp>
      <p:sp>
        <p:nvSpPr>
          <p:cNvPr id="8" name="TextBox 7"/>
          <p:cNvSpPr txBox="1"/>
          <p:nvPr/>
        </p:nvSpPr>
        <p:spPr>
          <a:xfrm>
            <a:off x="6407137" y="3759717"/>
            <a:ext cx="938077" cy="461665"/>
          </a:xfrm>
          <a:prstGeom prst="rect">
            <a:avLst/>
          </a:prstGeom>
          <a:noFill/>
        </p:spPr>
        <p:txBody>
          <a:bodyPr wrap="none" rtlCol="0">
            <a:spAutoFit/>
          </a:bodyPr>
          <a:lstStyle/>
          <a:p>
            <a:r>
              <a:rPr lang="en-US" sz="2400" b="1" dirty="0">
                <a:solidFill>
                  <a:srgbClr val="FF0000"/>
                </a:solidFill>
              </a:rPr>
              <a:t>BUY!</a:t>
            </a:r>
          </a:p>
        </p:txBody>
      </p:sp>
      <p:sp>
        <p:nvSpPr>
          <p:cNvPr id="9" name="TextBox 8"/>
          <p:cNvSpPr txBox="1"/>
          <p:nvPr/>
        </p:nvSpPr>
        <p:spPr>
          <a:xfrm>
            <a:off x="5091516" y="3562037"/>
            <a:ext cx="881120" cy="646331"/>
          </a:xfrm>
          <a:prstGeom prst="rect">
            <a:avLst/>
          </a:prstGeom>
          <a:solidFill>
            <a:schemeClr val="bg1"/>
          </a:solidFill>
        </p:spPr>
        <p:txBody>
          <a:bodyPr wrap="square" rtlCol="0">
            <a:spAutoFit/>
          </a:bodyPr>
          <a:lstStyle/>
          <a:p>
            <a:r>
              <a:rPr lang="en-US" sz="1800" dirty="0">
                <a:latin typeface="Times New Roman"/>
                <a:cs typeface="Times New Roman"/>
              </a:rPr>
              <a:t>0.35 x 0</a:t>
            </a:r>
          </a:p>
        </p:txBody>
      </p:sp>
    </p:spTree>
    <p:extLst>
      <p:ext uri="{BB962C8B-B14F-4D97-AF65-F5344CB8AC3E}">
        <p14:creationId xmlns:p14="http://schemas.microsoft.com/office/powerpoint/2010/main" val="30141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Shape 70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Making Over Time</a:t>
            </a:r>
          </a:p>
        </p:txBody>
      </p:sp>
      <p:sp>
        <p:nvSpPr>
          <p:cNvPr id="707" name="Shape 70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32</a:t>
            </a:fld>
            <a:endParaRPr lang="en-US" sz="2400" b="1">
              <a:solidFill>
                <a:schemeClr val="dk2"/>
              </a:solidFill>
            </a:endParaRPr>
          </a:p>
        </p:txBody>
      </p:sp>
      <p:graphicFrame>
        <p:nvGraphicFramePr>
          <p:cNvPr id="708" name="Shape 708"/>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a:spcBef>
                          <a:spcPts val="0"/>
                        </a:spcBef>
                        <a:buNone/>
                      </a:pPr>
                      <a:r>
                        <a:rPr lang="en-US" sz="1100"/>
                        <a:t>1</a:t>
                      </a:r>
                    </a:p>
                  </a:txBody>
                  <a:tcPr marL="91425" marR="91425" marT="68575" marB="68575"/>
                </a:tc>
                <a:tc>
                  <a:txBody>
                    <a:bodyPr/>
                    <a:lstStyle/>
                    <a:p>
                      <a:pPr lvl="0">
                        <a:spcBef>
                          <a:spcPts val="0"/>
                        </a:spcBef>
                        <a:buNone/>
                      </a:pPr>
                      <a:r>
                        <a:rPr lang="en-US" sz="1100"/>
                        <a:t>2</a:t>
                      </a:r>
                    </a:p>
                  </a:txBody>
                  <a:tcPr marL="91425" marR="91425" marT="68575" marB="68575"/>
                </a:tc>
                <a:tc>
                  <a:txBody>
                    <a:bodyPr/>
                    <a:lstStyle/>
                    <a:p>
                      <a:pPr lvl="0">
                        <a:spcBef>
                          <a:spcPts val="0"/>
                        </a:spcBef>
                        <a:buNone/>
                      </a:pPr>
                      <a:r>
                        <a:rPr lang="en-US" sz="1100"/>
                        <a:t>3</a:t>
                      </a:r>
                    </a:p>
                  </a:txBody>
                  <a:tcPr marL="91425" marR="91425" marT="68575" marB="68575"/>
                </a:tc>
                <a:tc>
                  <a:txBody>
                    <a:bodyPr/>
                    <a:lstStyle/>
                    <a:p>
                      <a:pPr lv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a:spcBef>
                          <a:spcPts val="0"/>
                        </a:spcBef>
                        <a:buNone/>
                      </a:pPr>
                      <a:r>
                        <a:rPr lang="en-US" sz="1100"/>
                        <a:t>6</a:t>
                      </a:r>
                    </a:p>
                  </a:txBody>
                  <a:tcPr marL="91425" marR="91425" marT="68575" marB="68575"/>
                </a:tc>
                <a:tc>
                  <a:txBody>
                    <a:bodyPr/>
                    <a:lstStyle/>
                    <a:p>
                      <a:pPr lv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a:spcBef>
                          <a:spcPts val="0"/>
                        </a:spcBef>
                        <a:buNone/>
                      </a:pPr>
                      <a:r>
                        <a:rPr lang="en-US" sz="1100"/>
                        <a:t>8</a:t>
                      </a:r>
                    </a:p>
                  </a:txBody>
                  <a:tcPr marL="91425" marR="91425" marT="68575" marB="68575"/>
                </a:tc>
                <a:tc>
                  <a:txBody>
                    <a:bodyPr/>
                    <a:lstStyle/>
                    <a:p>
                      <a:pPr lvl="0">
                        <a:spcBef>
                          <a:spcPts val="0"/>
                        </a:spcBef>
                        <a:buNone/>
                      </a:pPr>
                      <a:r>
                        <a:rPr lang="en-US" sz="1100"/>
                        <a:t>9</a:t>
                      </a:r>
                    </a:p>
                  </a:txBody>
                  <a:tcPr marL="91425" marR="91425" marT="68575" marB="68575"/>
                </a:tc>
                <a:tc>
                  <a:txBody>
                    <a:bodyPr/>
                    <a:lstStyle/>
                    <a:p>
                      <a:pPr lvl="0">
                        <a:spcBef>
                          <a:spcPts val="0"/>
                        </a:spcBef>
                        <a:buNone/>
                      </a:pPr>
                      <a:r>
                        <a:rPr lang="en-US" sz="1100"/>
                        <a:t>10</a:t>
                      </a:r>
                    </a:p>
                  </a:txBody>
                  <a:tcPr marL="91425" marR="91425" marT="68575" marB="68575"/>
                </a:tc>
                <a:tc>
                  <a:txBody>
                    <a:bodyPr/>
                    <a:lstStyle/>
                    <a:p>
                      <a:pPr lv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709" name="Shape 709"/>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710" name="Shape 710" descr="R2D2.png"/>
          <p:cNvPicPr preferRelativeResize="0"/>
          <p:nvPr/>
        </p:nvPicPr>
        <p:blipFill>
          <a:blip r:embed="rId3">
            <a:alphaModFix/>
          </a:blip>
          <a:stretch>
            <a:fillRect/>
          </a:stretch>
        </p:blipFill>
        <p:spPr>
          <a:xfrm>
            <a:off x="815466" y="1447718"/>
            <a:ext cx="792937" cy="1123969"/>
          </a:xfrm>
          <a:prstGeom prst="rect">
            <a:avLst/>
          </a:prstGeom>
          <a:noFill/>
          <a:ln>
            <a:noFill/>
          </a:ln>
        </p:spPr>
      </p:pic>
      <p:cxnSp>
        <p:nvCxnSpPr>
          <p:cNvPr id="711" name="Shape 711"/>
          <p:cNvCxnSpPr>
            <a:stCxn id="710" idx="2"/>
          </p:cNvCxnSpPr>
          <p:nvPr/>
        </p:nvCxnSpPr>
        <p:spPr>
          <a:xfrm>
            <a:off x="1211935" y="2571688"/>
            <a:ext cx="1200" cy="612600"/>
          </a:xfrm>
          <a:prstGeom prst="straightConnector1">
            <a:avLst/>
          </a:prstGeom>
          <a:noFill/>
          <a:ln w="38100" cap="flat" cmpd="sng">
            <a:solidFill>
              <a:schemeClr val="dk2"/>
            </a:solidFill>
            <a:prstDash val="solid"/>
            <a:round/>
            <a:headEnd type="none" w="lg" len="lg"/>
            <a:tailEnd type="triangle" w="lg" len="lg"/>
          </a:ln>
        </p:spPr>
      </p:cxnSp>
      <p:cxnSp>
        <p:nvCxnSpPr>
          <p:cNvPr id="712" name="Shape 712"/>
          <p:cNvCxnSpPr>
            <a:stCxn id="710" idx="3"/>
          </p:cNvCxnSpPr>
          <p:nvPr/>
        </p:nvCxnSpPr>
        <p:spPr>
          <a:xfrm rot="10800000" flipH="1">
            <a:off x="1608404" y="2004903"/>
            <a:ext cx="957900" cy="4800"/>
          </a:xfrm>
          <a:prstGeom prst="straightConnector1">
            <a:avLst/>
          </a:prstGeom>
          <a:noFill/>
          <a:ln w="38100" cap="flat" cmpd="sng">
            <a:solidFill>
              <a:schemeClr val="dk2"/>
            </a:solidFill>
            <a:prstDash val="solid"/>
            <a:round/>
            <a:headEnd type="none" w="lg" len="lg"/>
            <a:tailEnd type="triangle" w="lg" len="lg"/>
          </a:ln>
        </p:spPr>
      </p:cxnSp>
      <p:sp>
        <p:nvSpPr>
          <p:cNvPr id="713" name="Shape 71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A robot planning its moves through a grid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Chance Nodes</a:t>
            </a:r>
          </a:p>
        </p:txBody>
      </p:sp>
      <p:sp>
        <p:nvSpPr>
          <p:cNvPr id="719" name="Shape 71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33</a:t>
            </a:fld>
            <a:endParaRPr lang="en-US" sz="2400" b="1">
              <a:solidFill>
                <a:schemeClr val="dk2"/>
              </a:solidFill>
            </a:endParaRPr>
          </a:p>
        </p:txBody>
      </p:sp>
      <p:sp>
        <p:nvSpPr>
          <p:cNvPr id="720" name="Shape 720"/>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The robot’s position</a:t>
            </a:r>
          </a:p>
          <a:p>
            <a:pPr marL="800100" lvl="1" indent="-342900">
              <a:spcBef>
                <a:spcPts val="1080"/>
              </a:spcBef>
            </a:pPr>
            <a:r>
              <a:rPr lang="en-US"/>
              <a:t>Domain = {1, 2, 3, 4, 5, 6, 7, 8, 9, 10, 11}</a:t>
            </a:r>
          </a:p>
          <a:p>
            <a:pPr marL="1485900" lvl="2" indent="-342900">
              <a:spcBef>
                <a:spcPts val="1080"/>
              </a:spcBef>
            </a:pPr>
            <a:r>
              <a:rPr lang="en-US"/>
              <a:t>The possible squares the robot can be in</a:t>
            </a:r>
          </a:p>
          <a:p>
            <a:pPr marL="800100" lvl="1" indent="-342900">
              <a:spcBef>
                <a:spcPts val="1080"/>
              </a:spcBef>
            </a:pPr>
            <a:r>
              <a:rPr lang="en-US"/>
              <a:t>Changes each time the robot moves</a:t>
            </a:r>
          </a:p>
          <a:p>
            <a:pPr marL="1485900" lvl="2" indent="-342900">
              <a:spcBef>
                <a:spcPts val="1080"/>
              </a:spcBef>
            </a:pPr>
            <a:r>
              <a:rPr lang="en-US"/>
              <a:t>A series of positions over time</a:t>
            </a:r>
          </a:p>
          <a:p>
            <a:pPr marL="800100" lvl="1" indent="-342900">
              <a:spcBef>
                <a:spcPts val="1080"/>
              </a:spcBef>
            </a:pPr>
            <a:r>
              <a:rPr lang="en-US" i="1"/>
              <a:t>X</a:t>
            </a:r>
            <a:r>
              <a:rPr lang="en-US" baseline="-25000"/>
              <a:t>0</a:t>
            </a:r>
            <a:r>
              <a:rPr lang="en-US"/>
              <a:t>: The robot’s initial position</a:t>
            </a:r>
          </a:p>
          <a:p>
            <a:pPr marL="800100" lvl="1" indent="-342900">
              <a:spcBef>
                <a:spcPts val="1080"/>
              </a:spcBef>
            </a:pPr>
            <a:r>
              <a:rPr lang="en-US" i="1"/>
              <a:t>X</a:t>
            </a:r>
            <a:r>
              <a:rPr lang="en-US" baseline="-25000"/>
              <a:t>1</a:t>
            </a:r>
            <a:r>
              <a:rPr lang="en-US"/>
              <a:t>: The robot’s position after 1 move</a:t>
            </a:r>
          </a:p>
          <a:p>
            <a:pPr marL="800100" lvl="1" indent="-342900">
              <a:spcBef>
                <a:spcPts val="1080"/>
              </a:spcBef>
            </a:pPr>
            <a:r>
              <a:rPr lang="en-US" i="1"/>
              <a:t>X</a:t>
            </a:r>
            <a:r>
              <a:rPr lang="en-US" baseline="-25000"/>
              <a:t>2</a:t>
            </a:r>
            <a:r>
              <a:rPr lang="en-US"/>
              <a:t>: The robot’s position after 2 moves</a:t>
            </a:r>
          </a:p>
          <a:p>
            <a:pPr marL="800100" lvl="1" indent="-342900">
              <a:spcBef>
                <a:spcPts val="1080"/>
              </a:spcBef>
            </a:pPr>
            <a:r>
              <a:rPr lang="en-US"/>
              <a:t>...</a:t>
            </a:r>
          </a:p>
          <a:p>
            <a:pPr>
              <a:spcBef>
                <a:spcPts val="1080"/>
              </a:spcBef>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Dynamic Decision Network</a:t>
            </a:r>
          </a:p>
        </p:txBody>
      </p:sp>
      <p:sp>
        <p:nvSpPr>
          <p:cNvPr id="726" name="Shape 72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34</a:t>
            </a:fld>
            <a:endParaRPr lang="en-US" sz="2400" b="1">
              <a:solidFill>
                <a:schemeClr val="dk2"/>
              </a:solidFill>
            </a:endParaRPr>
          </a:p>
        </p:txBody>
      </p:sp>
      <p:sp>
        <p:nvSpPr>
          <p:cNvPr id="727" name="Shape 727"/>
          <p:cNvSpPr/>
          <p:nvPr/>
        </p:nvSpPr>
        <p:spPr>
          <a:xfrm>
            <a:off x="641525" y="21829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r>
              <a:rPr lang="en-US" sz="1800" baseline="-25000"/>
              <a:t>-1</a:t>
            </a:r>
          </a:p>
        </p:txBody>
      </p:sp>
      <p:cxnSp>
        <p:nvCxnSpPr>
          <p:cNvPr id="728" name="Shape 728"/>
          <p:cNvCxnSpPr>
            <a:stCxn id="727" idx="6"/>
            <a:endCxn id="729" idx="2"/>
          </p:cNvCxnSpPr>
          <p:nvPr/>
        </p:nvCxnSpPr>
        <p:spPr>
          <a:xfrm>
            <a:off x="2493725" y="2494237"/>
            <a:ext cx="1284300" cy="0"/>
          </a:xfrm>
          <a:prstGeom prst="straightConnector1">
            <a:avLst/>
          </a:prstGeom>
          <a:noFill/>
          <a:ln w="38100" cap="flat" cmpd="sng">
            <a:solidFill>
              <a:schemeClr val="dk1"/>
            </a:solidFill>
            <a:prstDash val="solid"/>
            <a:round/>
            <a:headEnd type="none" w="lg" len="lg"/>
            <a:tailEnd type="triangle" w="lg" len="lg"/>
          </a:ln>
        </p:spPr>
      </p:cxnSp>
      <p:sp>
        <p:nvSpPr>
          <p:cNvPr id="729" name="Shape 729"/>
          <p:cNvSpPr/>
          <p:nvPr/>
        </p:nvSpPr>
        <p:spPr>
          <a:xfrm>
            <a:off x="3777950" y="21829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p>
        </p:txBody>
      </p:sp>
      <p:sp>
        <p:nvSpPr>
          <p:cNvPr id="730" name="Shape 730"/>
          <p:cNvSpPr/>
          <p:nvPr/>
        </p:nvSpPr>
        <p:spPr>
          <a:xfrm>
            <a:off x="2209775" y="1235231"/>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Move</a:t>
            </a:r>
            <a:r>
              <a:rPr lang="en-US" sz="1800" i="1" baseline="-25000"/>
              <a:t>t</a:t>
            </a:r>
            <a:r>
              <a:rPr lang="en-US" sz="1800" baseline="-25000"/>
              <a:t>-1</a:t>
            </a:r>
          </a:p>
        </p:txBody>
      </p:sp>
      <p:cxnSp>
        <p:nvCxnSpPr>
          <p:cNvPr id="731" name="Shape 731"/>
          <p:cNvCxnSpPr>
            <a:stCxn id="730" idx="2"/>
            <a:endCxn id="729" idx="1"/>
          </p:cNvCxnSpPr>
          <p:nvPr/>
        </p:nvCxnSpPr>
        <p:spPr>
          <a:xfrm>
            <a:off x="3135875" y="1857731"/>
            <a:ext cx="913200" cy="416400"/>
          </a:xfrm>
          <a:prstGeom prst="straightConnector1">
            <a:avLst/>
          </a:prstGeom>
          <a:noFill/>
          <a:ln w="38100" cap="flat" cmpd="sng">
            <a:solidFill>
              <a:schemeClr val="dk1"/>
            </a:solidFill>
            <a:prstDash val="solid"/>
            <a:round/>
            <a:headEnd type="none" w="lg" len="lg"/>
            <a:tailEnd type="triangle" w="lg" len="lg"/>
          </a:ln>
        </p:spPr>
      </p:cxnSp>
      <p:sp>
        <p:nvSpPr>
          <p:cNvPr id="732" name="Shape 732"/>
          <p:cNvSpPr txBox="1">
            <a:spLocks noGrp="1"/>
          </p:cNvSpPr>
          <p:nvPr>
            <p:ph type="body" idx="1"/>
          </p:nvPr>
        </p:nvSpPr>
        <p:spPr>
          <a:xfrm>
            <a:off x="457200" y="700438"/>
            <a:ext cx="8080500" cy="4152300"/>
          </a:xfrm>
          <a:prstGeom prst="rect">
            <a:avLst/>
          </a:prstGeom>
          <a:noFill/>
          <a:ln>
            <a:noFill/>
          </a:ln>
        </p:spPr>
        <p:txBody>
          <a:bodyPr lIns="91425" tIns="45700" rIns="91425" bIns="45700" anchor="t" anchorCtr="0">
            <a:noAutofit/>
          </a:bodyPr>
          <a:lstStyle/>
          <a:p>
            <a:pPr>
              <a:spcBef>
                <a:spcPts val="1080"/>
              </a:spcBef>
            </a:pPr>
            <a:endParaRPr/>
          </a:p>
          <a:p>
            <a:pPr>
              <a:spcBef>
                <a:spcPts val="1080"/>
              </a:spcBef>
            </a:pPr>
            <a:endParaRPr dirty="0"/>
          </a:p>
          <a:p>
            <a:pPr>
              <a:spcBef>
                <a:spcPts val="1080"/>
              </a:spcBef>
            </a:pPr>
            <a:endParaRPr dirty="0"/>
          </a:p>
          <a:p>
            <a:pPr>
              <a:spcBef>
                <a:spcPts val="1080"/>
              </a:spcBef>
            </a:pPr>
            <a:r>
              <a:rPr lang="en-US" dirty="0"/>
              <a:t>			</a:t>
            </a:r>
          </a:p>
          <a:p>
            <a:pPr>
              <a:spcBef>
                <a:spcPts val="1080"/>
              </a:spcBef>
            </a:pPr>
            <a:r>
              <a:rPr lang="en-US" dirty="0"/>
              <a:t>Robot chooses an action at each point in time</a:t>
            </a:r>
          </a:p>
          <a:p>
            <a:pPr marL="800100" lvl="1" indent="-342900">
              <a:spcBef>
                <a:spcPts val="1080"/>
              </a:spcBef>
            </a:pPr>
            <a:r>
              <a:rPr lang="en-US" dirty="0"/>
              <a:t>Up, down, left, or right</a:t>
            </a:r>
          </a:p>
          <a:p>
            <a:pPr marL="800100" lvl="1" indent="-342900">
              <a:spcBef>
                <a:spcPts val="1080"/>
              </a:spcBef>
            </a:pPr>
            <a:r>
              <a:rPr lang="en-US" dirty="0"/>
              <a:t>Move succeeds with 80% chance</a:t>
            </a:r>
          </a:p>
          <a:p>
            <a:pPr marL="1485900" lvl="2" indent="-342900">
              <a:spcBef>
                <a:spcPts val="0"/>
              </a:spcBef>
            </a:pPr>
            <a:r>
              <a:rPr lang="en-US" dirty="0"/>
              <a:t>10% chance of moving 90° or 270° from intended direction </a:t>
            </a:r>
          </a:p>
          <a:p>
            <a:pPr marL="800100" lvl="1" indent="-342900">
              <a:spcBef>
                <a:spcPts val="1080"/>
              </a:spcBef>
            </a:pPr>
            <a:r>
              <a:rPr lang="en-US" dirty="0"/>
              <a:t>If move would go through a wall, robot stays put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graphicFrame>
        <p:nvGraphicFramePr>
          <p:cNvPr id="737" name="Shape 737"/>
          <p:cNvGraphicFramePr/>
          <p:nvPr/>
        </p:nvGraphicFramePr>
        <p:xfrm>
          <a:off x="1103450" y="2727309"/>
          <a:ext cx="5785975" cy="2453570"/>
        </p:xfrm>
        <a:graphic>
          <a:graphicData uri="http://schemas.openxmlformats.org/drawingml/2006/table">
            <a:tbl>
              <a:tblPr>
                <a:noFill/>
                <a:tableStyleId>{6AA4167B-E95B-407F-B40C-EAB0276E95FE}</a:tableStyleId>
              </a:tblPr>
              <a:tblGrid>
                <a:gridCol w="500425">
                  <a:extLst>
                    <a:ext uri="{9D8B030D-6E8A-4147-A177-3AD203B41FA5}">
                      <a16:colId xmlns:a16="http://schemas.microsoft.com/office/drawing/2014/main" val="20000"/>
                    </a:ext>
                  </a:extLst>
                </a:gridCol>
                <a:gridCol w="500425">
                  <a:extLst>
                    <a:ext uri="{9D8B030D-6E8A-4147-A177-3AD203B41FA5}">
                      <a16:colId xmlns:a16="http://schemas.microsoft.com/office/drawing/2014/main" val="20001"/>
                    </a:ext>
                  </a:extLst>
                </a:gridCol>
                <a:gridCol w="784500">
                  <a:extLst>
                    <a:ext uri="{9D8B030D-6E8A-4147-A177-3AD203B41FA5}">
                      <a16:colId xmlns:a16="http://schemas.microsoft.com/office/drawing/2014/main" val="20002"/>
                    </a:ext>
                  </a:extLst>
                </a:gridCol>
                <a:gridCol w="793775">
                  <a:extLst>
                    <a:ext uri="{9D8B030D-6E8A-4147-A177-3AD203B41FA5}">
                      <a16:colId xmlns:a16="http://schemas.microsoft.com/office/drawing/2014/main" val="20003"/>
                    </a:ext>
                  </a:extLst>
                </a:gridCol>
                <a:gridCol w="793775">
                  <a:extLst>
                    <a:ext uri="{9D8B030D-6E8A-4147-A177-3AD203B41FA5}">
                      <a16:colId xmlns:a16="http://schemas.microsoft.com/office/drawing/2014/main" val="20004"/>
                    </a:ext>
                  </a:extLst>
                </a:gridCol>
                <a:gridCol w="793775">
                  <a:extLst>
                    <a:ext uri="{9D8B030D-6E8A-4147-A177-3AD203B41FA5}">
                      <a16:colId xmlns:a16="http://schemas.microsoft.com/office/drawing/2014/main" val="20005"/>
                    </a:ext>
                  </a:extLst>
                </a:gridCol>
                <a:gridCol w="809650">
                  <a:extLst>
                    <a:ext uri="{9D8B030D-6E8A-4147-A177-3AD203B41FA5}">
                      <a16:colId xmlns:a16="http://schemas.microsoft.com/office/drawing/2014/main" val="20006"/>
                    </a:ext>
                  </a:extLst>
                </a:gridCol>
                <a:gridCol w="809650">
                  <a:extLst>
                    <a:ext uri="{9D8B030D-6E8A-4147-A177-3AD203B41FA5}">
                      <a16:colId xmlns:a16="http://schemas.microsoft.com/office/drawing/2014/main" val="20007"/>
                    </a:ext>
                  </a:extLst>
                </a:gridCol>
              </a:tblGrid>
              <a:tr h="304125">
                <a:tc>
                  <a:txBody>
                    <a:bodyPr/>
                    <a:lstStyle/>
                    <a:p>
                      <a:pPr lvl="0" rtl="0">
                        <a:spcBef>
                          <a:spcPts val="0"/>
                        </a:spcBef>
                        <a:buNone/>
                      </a:pPr>
                      <a:r>
                        <a:rPr lang="en-US" i="1">
                          <a:solidFill>
                            <a:schemeClr val="dk1"/>
                          </a:solidFill>
                        </a:rPr>
                        <a:t>X</a:t>
                      </a:r>
                      <a:r>
                        <a:rPr lang="en-US" i="1" baseline="-25000">
                          <a:solidFill>
                            <a:schemeClr val="dk1"/>
                          </a:solidFill>
                        </a:rPr>
                        <a:t>t</a:t>
                      </a:r>
                      <a:r>
                        <a:rPr lang="en-US" baseline="-25000">
                          <a:solidFill>
                            <a:schemeClr val="dk1"/>
                          </a:solidFill>
                        </a:rPr>
                        <a:t>-1</a:t>
                      </a: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M</a:t>
                      </a:r>
                      <a:r>
                        <a:rPr lang="en-US" i="1" baseline="-25000"/>
                        <a:t>t</a:t>
                      </a:r>
                      <a:r>
                        <a:rPr lang="en-US" baseline="-25000"/>
                        <a:t>-1</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t>
                      </a:r>
                      <a:r>
                        <a:rPr lang="en-US" i="1"/>
                        <a:t>X</a:t>
                      </a:r>
                      <a:r>
                        <a:rPr lang="en-US" i="1" baseline="-25000"/>
                        <a:t>t</a:t>
                      </a:r>
                      <a:r>
                        <a:rPr lang="en-US"/>
                        <a:t>=1)</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solidFill>
                            <a:schemeClr val="dk1"/>
                          </a:solidFill>
                        </a:rPr>
                        <a:t>P</a:t>
                      </a:r>
                      <a:r>
                        <a:rPr lang="en-US">
                          <a:solidFill>
                            <a:schemeClr val="dk1"/>
                          </a:solidFill>
                        </a:rPr>
                        <a:t>(</a:t>
                      </a:r>
                      <a:r>
                        <a:rPr lang="en-US" i="1">
                          <a:solidFill>
                            <a:schemeClr val="dk1"/>
                          </a:solidFill>
                        </a:rPr>
                        <a:t>X</a:t>
                      </a:r>
                      <a:r>
                        <a:rPr lang="en-US" i="1" baseline="-25000">
                          <a:solidFill>
                            <a:schemeClr val="dk1"/>
                          </a:solidFill>
                        </a:rPr>
                        <a:t>t</a:t>
                      </a:r>
                      <a:r>
                        <a:rPr lang="en-US">
                          <a:solidFill>
                            <a:schemeClr val="dk1"/>
                          </a:solidFill>
                        </a:rPr>
                        <a:t>=2)</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solidFill>
                            <a:schemeClr val="dk1"/>
                          </a:solidFill>
                        </a:rPr>
                        <a:t>P</a:t>
                      </a:r>
                      <a:r>
                        <a:rPr lang="en-US">
                          <a:solidFill>
                            <a:schemeClr val="dk1"/>
                          </a:solidFill>
                        </a:rPr>
                        <a:t>(</a:t>
                      </a:r>
                      <a:r>
                        <a:rPr lang="en-US" i="1">
                          <a:solidFill>
                            <a:schemeClr val="dk1"/>
                          </a:solidFill>
                        </a:rPr>
                        <a:t>X</a:t>
                      </a:r>
                      <a:r>
                        <a:rPr lang="en-US" i="1" baseline="-25000">
                          <a:solidFill>
                            <a:schemeClr val="dk1"/>
                          </a:solidFill>
                        </a:rPr>
                        <a:t>t</a:t>
                      </a:r>
                      <a:r>
                        <a:rPr lang="en-US">
                          <a:solidFill>
                            <a:schemeClr val="dk1"/>
                          </a:solidFill>
                        </a:rPr>
                        <a:t>=3)</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t>
                      </a:r>
                      <a:r>
                        <a:rPr lang="en-US" i="1">
                          <a:solidFill>
                            <a:schemeClr val="dk1"/>
                          </a:solidFill>
                        </a:rPr>
                        <a:t>X</a:t>
                      </a:r>
                      <a:r>
                        <a:rPr lang="en-US" i="1" baseline="-25000">
                          <a:solidFill>
                            <a:schemeClr val="dk1"/>
                          </a:solidFill>
                        </a:rPr>
                        <a:t>t</a:t>
                      </a:r>
                      <a:r>
                        <a:rPr lang="en-US">
                          <a:solidFill>
                            <a:schemeClr val="dk1"/>
                          </a:solidFill>
                        </a:rPr>
                        <a:t>=</a:t>
                      </a:r>
                      <a:r>
                        <a:rPr lang="en-US"/>
                        <a:t>4)</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solidFill>
                            <a:schemeClr val="dk1"/>
                          </a:solidFill>
                        </a:rPr>
                        <a:t>P</a:t>
                      </a:r>
                      <a:r>
                        <a:rPr lang="en-US">
                          <a:solidFill>
                            <a:schemeClr val="dk1"/>
                          </a:solidFill>
                        </a:rPr>
                        <a:t>(</a:t>
                      </a:r>
                      <a:r>
                        <a:rPr lang="en-US" i="1">
                          <a:solidFill>
                            <a:schemeClr val="dk1"/>
                          </a:solidFill>
                        </a:rPr>
                        <a:t>X</a:t>
                      </a:r>
                      <a:r>
                        <a:rPr lang="en-US" i="1" baseline="-25000">
                          <a:solidFill>
                            <a:schemeClr val="dk1"/>
                          </a:solidFill>
                        </a:rPr>
                        <a:t>t</a:t>
                      </a:r>
                      <a:r>
                        <a:rPr lang="en-US">
                          <a:solidFill>
                            <a:schemeClr val="dk1"/>
                          </a:solidFill>
                        </a:rPr>
                        <a:t>=5)</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1</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U</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0.9</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1"/>
                  </a:ext>
                </a:extLst>
              </a:tr>
              <a:tr h="304125">
                <a:tc>
                  <a:txBody>
                    <a:bodyPr/>
                    <a:lstStyle/>
                    <a:p>
                      <a:pPr lvl="0" rtl="0">
                        <a:spcBef>
                          <a:spcPts val="0"/>
                        </a:spcBef>
                        <a:buNone/>
                      </a:pPr>
                      <a:r>
                        <a:rPr lang="en-US">
                          <a:solidFill>
                            <a:schemeClr val="dk1"/>
                          </a:solidFill>
                        </a:rPr>
                        <a:t>1</a:t>
                      </a:r>
                    </a:p>
                  </a:txBody>
                  <a:tcPr marL="91425" marR="91425" marT="68575" marB="68575">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D</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0.8</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2"/>
                  </a:ext>
                </a:extLst>
              </a:tr>
              <a:tr h="304125">
                <a:tc>
                  <a:txBody>
                    <a:bodyPr/>
                    <a:lstStyle/>
                    <a:p>
                      <a:pPr lvl="0" rtl="0">
                        <a:spcBef>
                          <a:spcPts val="0"/>
                        </a:spcBef>
                        <a:buNone/>
                      </a:pPr>
                      <a:r>
                        <a:rPr lang="en-US">
                          <a:solidFill>
                            <a:schemeClr val="dk1"/>
                          </a:solidFill>
                        </a:rPr>
                        <a:t>1</a:t>
                      </a:r>
                    </a:p>
                  </a:txBody>
                  <a:tcPr marL="91425" marR="91425" marT="68575" marB="68575">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L</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0.9</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3"/>
                  </a:ext>
                </a:extLst>
              </a:tr>
              <a:tr h="304125">
                <a:tc>
                  <a:txBody>
                    <a:bodyPr/>
                    <a:lstStyle/>
                    <a:p>
                      <a:pPr lvl="0" rtl="0">
                        <a:spcBef>
                          <a:spcPts val="0"/>
                        </a:spcBef>
                        <a:buNone/>
                      </a:pPr>
                      <a:r>
                        <a:rPr lang="en-US">
                          <a:solidFill>
                            <a:schemeClr val="dk1"/>
                          </a:solidFill>
                        </a:rPr>
                        <a:t>1</a:t>
                      </a:r>
                    </a:p>
                  </a:txBody>
                  <a:tcPr marL="91425" marR="91425" marT="68575" marB="68575">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R</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0.8</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4"/>
                  </a:ext>
                </a:extLst>
              </a:tr>
              <a:tr h="304125">
                <a:tc>
                  <a:txBody>
                    <a:bodyPr/>
                    <a:lstStyle/>
                    <a:p>
                      <a:pPr lvl="0" rtl="0">
                        <a:spcBef>
                          <a:spcPts val="0"/>
                        </a:spcBef>
                        <a:buNone/>
                      </a:pPr>
                      <a:r>
                        <a:rPr lang="en-US">
                          <a:solidFill>
                            <a:schemeClr val="dk1"/>
                          </a:solidFill>
                        </a:rPr>
                        <a:t>2</a:t>
                      </a:r>
                    </a:p>
                  </a:txBody>
                  <a:tcPr marL="91425" marR="91425" marT="68575" marB="68575">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U</a:t>
                      </a: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0.8</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0.1</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r>
                        <a:rPr lang="en-US"/>
                        <a:t>0.0</a:t>
                      </a: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5"/>
                  </a:ext>
                </a:extLst>
              </a:tr>
              <a:tr h="304125">
                <a:tc>
                  <a:txBody>
                    <a:bodyPr/>
                    <a:lstStyle/>
                    <a:p>
                      <a:pPr lvl="0" rtl="0">
                        <a:spcBef>
                          <a:spcPts val="0"/>
                        </a:spcBef>
                        <a:buNone/>
                      </a:pPr>
                      <a:r>
                        <a:rPr lang="en-US">
                          <a:solidFill>
                            <a:schemeClr val="dk1"/>
                          </a:solidFill>
                        </a:rPr>
                        <a:t>...</a:t>
                      </a:r>
                    </a:p>
                  </a:txBody>
                  <a:tcPr marL="91425" marR="91425" marT="68575" marB="68575">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38100"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tc>
                  <a:txBody>
                    <a:bodyPr/>
                    <a:lstStyle/>
                    <a:p>
                      <a:pPr lvl="0" rtl="0">
                        <a:spcBef>
                          <a:spcPts val="0"/>
                        </a:spcBef>
                        <a:buNone/>
                      </a:pPr>
                      <a:endParaRPr/>
                    </a:p>
                  </a:txBody>
                  <a:tcPr marL="91425" marR="91425" marT="68575" marB="6857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chemeClr val="lt2"/>
                      </a:solidFill>
                      <a:prstDash val="solid"/>
                      <a:round/>
                      <a:headEnd type="none" w="med" len="med"/>
                      <a:tailEnd type="none" w="med" len="med"/>
                    </a:lnT>
                    <a:lnB w="9525" cap="flat" cmpd="sng">
                      <a:solidFill>
                        <a:schemeClr val="lt2"/>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38" name="Shape 73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Dynamic Decision Network</a:t>
            </a:r>
          </a:p>
        </p:txBody>
      </p:sp>
      <p:sp>
        <p:nvSpPr>
          <p:cNvPr id="739" name="Shape 73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35</a:t>
            </a:fld>
            <a:endParaRPr lang="en-US" sz="2400" b="1">
              <a:solidFill>
                <a:schemeClr val="dk2"/>
              </a:solidFill>
            </a:endParaRPr>
          </a:p>
        </p:txBody>
      </p:sp>
      <p:sp>
        <p:nvSpPr>
          <p:cNvPr id="740" name="Shape 740"/>
          <p:cNvSpPr/>
          <p:nvPr/>
        </p:nvSpPr>
        <p:spPr>
          <a:xfrm>
            <a:off x="641525" y="2182987"/>
            <a:ext cx="1852200" cy="622500"/>
          </a:xfrm>
          <a:prstGeom prst="ellipse">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r>
              <a:rPr lang="en-US" sz="1800" baseline="-25000"/>
              <a:t>-1</a:t>
            </a:r>
          </a:p>
        </p:txBody>
      </p:sp>
      <p:cxnSp>
        <p:nvCxnSpPr>
          <p:cNvPr id="741" name="Shape 741"/>
          <p:cNvCxnSpPr>
            <a:stCxn id="740" idx="6"/>
            <a:endCxn id="742" idx="2"/>
          </p:cNvCxnSpPr>
          <p:nvPr/>
        </p:nvCxnSpPr>
        <p:spPr>
          <a:xfrm>
            <a:off x="2493725" y="2494237"/>
            <a:ext cx="1284300" cy="0"/>
          </a:xfrm>
          <a:prstGeom prst="straightConnector1">
            <a:avLst/>
          </a:prstGeom>
          <a:noFill/>
          <a:ln w="38100" cap="flat" cmpd="sng">
            <a:solidFill>
              <a:schemeClr val="dk1"/>
            </a:solidFill>
            <a:prstDash val="solid"/>
            <a:round/>
            <a:headEnd type="none" w="lg" len="lg"/>
            <a:tailEnd type="triangle" w="lg" len="lg"/>
          </a:ln>
        </p:spPr>
      </p:cxnSp>
      <p:sp>
        <p:nvSpPr>
          <p:cNvPr id="742" name="Shape 742"/>
          <p:cNvSpPr/>
          <p:nvPr/>
        </p:nvSpPr>
        <p:spPr>
          <a:xfrm>
            <a:off x="3777950" y="2182987"/>
            <a:ext cx="1852200" cy="622500"/>
          </a:xfrm>
          <a:prstGeom prst="ellipse">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p>
        </p:txBody>
      </p:sp>
      <p:sp>
        <p:nvSpPr>
          <p:cNvPr id="743" name="Shape 743"/>
          <p:cNvSpPr/>
          <p:nvPr/>
        </p:nvSpPr>
        <p:spPr>
          <a:xfrm>
            <a:off x="2209775" y="1235231"/>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Move</a:t>
            </a:r>
            <a:r>
              <a:rPr lang="en-US" sz="1800" i="1" baseline="-25000"/>
              <a:t>t</a:t>
            </a:r>
            <a:r>
              <a:rPr lang="en-US" sz="1800" baseline="-25000"/>
              <a:t>-1</a:t>
            </a:r>
          </a:p>
        </p:txBody>
      </p:sp>
      <p:cxnSp>
        <p:nvCxnSpPr>
          <p:cNvPr id="744" name="Shape 744"/>
          <p:cNvCxnSpPr>
            <a:stCxn id="743" idx="2"/>
            <a:endCxn id="742" idx="1"/>
          </p:cNvCxnSpPr>
          <p:nvPr/>
        </p:nvCxnSpPr>
        <p:spPr>
          <a:xfrm>
            <a:off x="3135875" y="1857731"/>
            <a:ext cx="913200" cy="416400"/>
          </a:xfrm>
          <a:prstGeom prst="straightConnector1">
            <a:avLst/>
          </a:prstGeom>
          <a:noFill/>
          <a:ln w="38100" cap="flat" cmpd="sng">
            <a:solidFill>
              <a:schemeClr val="dk1"/>
            </a:solidFill>
            <a:prstDash val="solid"/>
            <a:round/>
            <a:headEnd type="none" w="lg" len="lg"/>
            <a:tailEnd type="triangle" w="lg" len="lg"/>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Shape 749"/>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Terminal States</a:t>
            </a:r>
          </a:p>
        </p:txBody>
      </p:sp>
      <p:sp>
        <p:nvSpPr>
          <p:cNvPr id="750" name="Shape 750"/>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36</a:t>
            </a:fld>
            <a:endParaRPr lang="en-US" sz="2400" b="1">
              <a:solidFill>
                <a:schemeClr val="dk2"/>
              </a:solidFill>
            </a:endParaRPr>
          </a:p>
        </p:txBody>
      </p:sp>
      <p:graphicFrame>
        <p:nvGraphicFramePr>
          <p:cNvPr id="751" name="Shape 751"/>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752" name="Shape 752"/>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753" name="Shape 753" descr="R2D2.png"/>
          <p:cNvPicPr preferRelativeResize="0"/>
          <p:nvPr/>
        </p:nvPicPr>
        <p:blipFill>
          <a:blip r:embed="rId3">
            <a:alphaModFix/>
          </a:blip>
          <a:stretch>
            <a:fillRect/>
          </a:stretch>
        </p:blipFill>
        <p:spPr>
          <a:xfrm>
            <a:off x="815466" y="1447718"/>
            <a:ext cx="792937" cy="1123969"/>
          </a:xfrm>
          <a:prstGeom prst="rect">
            <a:avLst/>
          </a:prstGeom>
          <a:noFill/>
          <a:ln>
            <a:noFill/>
          </a:ln>
        </p:spPr>
      </p:pic>
      <p:pic>
        <p:nvPicPr>
          <p:cNvPr id="754" name="Shape 754"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755" name="Shape 755"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sp>
        <p:nvSpPr>
          <p:cNvPr id="756" name="Shape 756"/>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Robot’s journey ends if it reaches either one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Shape 761"/>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Terminal States</a:t>
            </a:r>
          </a:p>
        </p:txBody>
      </p:sp>
      <p:sp>
        <p:nvSpPr>
          <p:cNvPr id="762" name="Shape 762"/>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37</a:t>
            </a:fld>
            <a:endParaRPr lang="en-US" sz="2400" b="1">
              <a:solidFill>
                <a:schemeClr val="dk2"/>
              </a:solidFill>
            </a:endParaRPr>
          </a:p>
        </p:txBody>
      </p:sp>
      <p:graphicFrame>
        <p:nvGraphicFramePr>
          <p:cNvPr id="763" name="Shape 763"/>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764" name="Shape 764"/>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765" name="Shape 765" descr="R2D2.png"/>
          <p:cNvPicPr preferRelativeResize="0"/>
          <p:nvPr/>
        </p:nvPicPr>
        <p:blipFill>
          <a:blip r:embed="rId3">
            <a:alphaModFix/>
          </a:blip>
          <a:stretch>
            <a:fillRect/>
          </a:stretch>
        </p:blipFill>
        <p:spPr>
          <a:xfrm>
            <a:off x="815466" y="1447718"/>
            <a:ext cx="792937" cy="1123969"/>
          </a:xfrm>
          <a:prstGeom prst="rect">
            <a:avLst/>
          </a:prstGeom>
          <a:noFill/>
          <a:ln>
            <a:noFill/>
          </a:ln>
        </p:spPr>
      </p:pic>
      <p:pic>
        <p:nvPicPr>
          <p:cNvPr id="766" name="Shape 766"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767" name="Shape 767"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sp>
        <p:nvSpPr>
          <p:cNvPr id="768" name="Shape 768"/>
          <p:cNvSpPr/>
          <p:nvPr/>
        </p:nvSpPr>
        <p:spPr>
          <a:xfrm>
            <a:off x="5216600" y="1447725"/>
            <a:ext cx="1555200" cy="1123800"/>
          </a:xfrm>
          <a:prstGeom prst="octagon">
            <a:avLst>
              <a:gd name="adj" fmla="val 29289"/>
            </a:avLst>
          </a:prstGeom>
          <a:solidFill>
            <a:srgbClr val="38761D"/>
          </a:solidFill>
          <a:ln w="9525" cap="flat" cmpd="sng">
            <a:solidFill>
              <a:srgbClr val="38761D"/>
            </a:solidFill>
            <a:prstDash val="solid"/>
            <a:round/>
            <a:headEnd type="none" w="med" len="med"/>
            <a:tailEnd type="none" w="med" len="med"/>
          </a:ln>
        </p:spPr>
        <p:txBody>
          <a:bodyPr lIns="91425" tIns="91425" rIns="91425" bIns="91425" anchor="ctr" anchorCtr="0">
            <a:noAutofit/>
          </a:bodyPr>
          <a:lstStyle/>
          <a:p>
            <a:pPr algn="ctr"/>
            <a:r>
              <a:rPr lang="en-US" sz="1800"/>
              <a:t>+1</a:t>
            </a:r>
          </a:p>
        </p:txBody>
      </p:sp>
      <p:sp>
        <p:nvSpPr>
          <p:cNvPr id="769" name="Shape 769"/>
          <p:cNvSpPr/>
          <p:nvPr/>
        </p:nvSpPr>
        <p:spPr>
          <a:xfrm>
            <a:off x="5182900" y="2575031"/>
            <a:ext cx="1588800" cy="1159500"/>
          </a:xfrm>
          <a:prstGeom prst="octagon">
            <a:avLst>
              <a:gd name="adj" fmla="val 29289"/>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800"/>
              <a:t>-1</a:t>
            </a:r>
          </a:p>
        </p:txBody>
      </p:sp>
      <p:sp>
        <p:nvSpPr>
          <p:cNvPr id="770" name="Shape 770"/>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Robot’s journey ends if it reaches either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gtEl>
                                        <p:attrNameLst>
                                          <p:attrName>style.visibility</p:attrName>
                                        </p:attrNameLst>
                                      </p:cBhvr>
                                      <p:to>
                                        <p:strVal val="visible"/>
                                      </p:to>
                                    </p:set>
                                    <p:animEffect transition="in" filter="fade">
                                      <p:cBhvr>
                                        <p:cTn id="7" dur="1000"/>
                                        <p:tgtEl>
                                          <p:spTgt spid="7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9"/>
                                        </p:tgtEl>
                                        <p:attrNameLst>
                                          <p:attrName>style.visibility</p:attrName>
                                        </p:attrNameLst>
                                      </p:cBhvr>
                                      <p:to>
                                        <p:strVal val="visible"/>
                                      </p:to>
                                    </p:set>
                                    <p:animEffect transition="in" filter="fade">
                                      <p:cBhvr>
                                        <p:cTn id="12" dur="1000"/>
                                        <p:tgtEl>
                                          <p:spTgt spid="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Shape 77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Dynamic Influence Diagram</a:t>
            </a:r>
          </a:p>
        </p:txBody>
      </p:sp>
      <p:sp>
        <p:nvSpPr>
          <p:cNvPr id="776" name="Shape 77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38</a:t>
            </a:fld>
            <a:endParaRPr lang="en-US" sz="2400" b="1">
              <a:solidFill>
                <a:schemeClr val="dk2"/>
              </a:solidFill>
            </a:endParaRPr>
          </a:p>
        </p:txBody>
      </p:sp>
      <p:sp>
        <p:nvSpPr>
          <p:cNvPr id="777" name="Shape 777"/>
          <p:cNvSpPr/>
          <p:nvPr/>
        </p:nvSpPr>
        <p:spPr>
          <a:xfrm>
            <a:off x="641525" y="21829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r>
              <a:rPr lang="en-US" sz="1800" baseline="-25000"/>
              <a:t>-1</a:t>
            </a:r>
          </a:p>
        </p:txBody>
      </p:sp>
      <p:cxnSp>
        <p:nvCxnSpPr>
          <p:cNvPr id="778" name="Shape 778"/>
          <p:cNvCxnSpPr>
            <a:stCxn id="777" idx="6"/>
            <a:endCxn id="779" idx="2"/>
          </p:cNvCxnSpPr>
          <p:nvPr/>
        </p:nvCxnSpPr>
        <p:spPr>
          <a:xfrm>
            <a:off x="2493725" y="2494237"/>
            <a:ext cx="1284300" cy="0"/>
          </a:xfrm>
          <a:prstGeom prst="straightConnector1">
            <a:avLst/>
          </a:prstGeom>
          <a:noFill/>
          <a:ln w="38100" cap="flat" cmpd="sng">
            <a:solidFill>
              <a:schemeClr val="dk1"/>
            </a:solidFill>
            <a:prstDash val="solid"/>
            <a:round/>
            <a:headEnd type="none" w="lg" len="lg"/>
            <a:tailEnd type="triangle" w="lg" len="lg"/>
          </a:ln>
        </p:spPr>
      </p:cxnSp>
      <p:sp>
        <p:nvSpPr>
          <p:cNvPr id="779" name="Shape 779"/>
          <p:cNvSpPr/>
          <p:nvPr/>
        </p:nvSpPr>
        <p:spPr>
          <a:xfrm>
            <a:off x="3777950" y="218298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i="1"/>
              <a:t>X</a:t>
            </a:r>
            <a:r>
              <a:rPr lang="en-US" sz="1800" i="1" baseline="-25000"/>
              <a:t>t</a:t>
            </a:r>
          </a:p>
        </p:txBody>
      </p:sp>
      <p:sp>
        <p:nvSpPr>
          <p:cNvPr id="780" name="Shape 780"/>
          <p:cNvSpPr/>
          <p:nvPr/>
        </p:nvSpPr>
        <p:spPr>
          <a:xfrm>
            <a:off x="2209775" y="1235231"/>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Move</a:t>
            </a:r>
            <a:r>
              <a:rPr lang="en-US" sz="1800" i="1" baseline="-25000"/>
              <a:t>t</a:t>
            </a:r>
            <a:r>
              <a:rPr lang="en-US" sz="1800" baseline="-25000"/>
              <a:t>-1</a:t>
            </a:r>
          </a:p>
        </p:txBody>
      </p:sp>
      <p:cxnSp>
        <p:nvCxnSpPr>
          <p:cNvPr id="781" name="Shape 781"/>
          <p:cNvCxnSpPr>
            <a:stCxn id="780" idx="2"/>
            <a:endCxn id="779" idx="1"/>
          </p:cNvCxnSpPr>
          <p:nvPr/>
        </p:nvCxnSpPr>
        <p:spPr>
          <a:xfrm>
            <a:off x="3135875" y="1857731"/>
            <a:ext cx="913200" cy="416400"/>
          </a:xfrm>
          <a:prstGeom prst="straightConnector1">
            <a:avLst/>
          </a:prstGeom>
          <a:noFill/>
          <a:ln w="38100" cap="flat" cmpd="sng">
            <a:solidFill>
              <a:schemeClr val="dk1"/>
            </a:solidFill>
            <a:prstDash val="solid"/>
            <a:round/>
            <a:headEnd type="none" w="lg" len="lg"/>
            <a:tailEnd type="triangle" w="lg" len="lg"/>
          </a:ln>
        </p:spPr>
      </p:cxnSp>
      <p:graphicFrame>
        <p:nvGraphicFramePr>
          <p:cNvPr id="782" name="Shape 782"/>
          <p:cNvGraphicFramePr/>
          <p:nvPr/>
        </p:nvGraphicFramePr>
        <p:xfrm>
          <a:off x="5298275" y="802256"/>
          <a:ext cx="1802250" cy="1402040"/>
        </p:xfrm>
        <a:graphic>
          <a:graphicData uri="http://schemas.openxmlformats.org/drawingml/2006/table">
            <a:tbl>
              <a:tblPr>
                <a:noFill/>
                <a:tableStyleId>{6AA4167B-E95B-407F-B40C-EAB0276E95FE}</a:tableStyleId>
              </a:tblPr>
              <a:tblGrid>
                <a:gridCol w="901125">
                  <a:extLst>
                    <a:ext uri="{9D8B030D-6E8A-4147-A177-3AD203B41FA5}">
                      <a16:colId xmlns:a16="http://schemas.microsoft.com/office/drawing/2014/main" val="20000"/>
                    </a:ext>
                  </a:extLst>
                </a:gridCol>
                <a:gridCol w="901125">
                  <a:extLst>
                    <a:ext uri="{9D8B030D-6E8A-4147-A177-3AD203B41FA5}">
                      <a16:colId xmlns:a16="http://schemas.microsoft.com/office/drawing/2014/main" val="20001"/>
                    </a:ext>
                  </a:extLst>
                </a:gridCol>
              </a:tblGrid>
              <a:tr h="304125">
                <a:tc>
                  <a:txBody>
                    <a:bodyPr/>
                    <a:lstStyle/>
                    <a:p>
                      <a:pPr lvl="0">
                        <a:spcBef>
                          <a:spcPts val="0"/>
                        </a:spcBef>
                        <a:buNone/>
                      </a:pPr>
                      <a:r>
                        <a:rPr lang="en-US" i="1"/>
                        <a:t>X</a:t>
                      </a:r>
                      <a:r>
                        <a:rPr lang="en-US" i="1" baseline="-25000"/>
                        <a:t>t</a:t>
                      </a: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a:t>Utility</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4</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a:solidFill>
                            <a:schemeClr val="dk1"/>
                          </a:solidFill>
                        </a:rPr>
                        <a:t>7</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-1</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r h="304125">
                <a:tc>
                  <a:txBody>
                    <a:bodyPr/>
                    <a:lstStyle/>
                    <a:p>
                      <a:pPr lvl="0" rtl="0">
                        <a:spcBef>
                          <a:spcPts val="0"/>
                        </a:spcBef>
                        <a:buNone/>
                      </a:pPr>
                      <a:r>
                        <a:rPr lang="en-US">
                          <a:solidFill>
                            <a:schemeClr val="dk1"/>
                          </a:solidFill>
                        </a:rPr>
                        <a:t>Else</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-0.04</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783" name="Shape 783"/>
          <p:cNvSpPr/>
          <p:nvPr/>
        </p:nvSpPr>
        <p:spPr>
          <a:xfrm>
            <a:off x="6562550" y="1905787"/>
            <a:ext cx="1530600" cy="1176900"/>
          </a:xfrm>
          <a:prstGeom prst="diamond">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Utility</a:t>
            </a:r>
          </a:p>
        </p:txBody>
      </p:sp>
      <p:cxnSp>
        <p:nvCxnSpPr>
          <p:cNvPr id="784" name="Shape 784"/>
          <p:cNvCxnSpPr>
            <a:stCxn id="779" idx="6"/>
            <a:endCxn id="783" idx="1"/>
          </p:cNvCxnSpPr>
          <p:nvPr/>
        </p:nvCxnSpPr>
        <p:spPr>
          <a:xfrm>
            <a:off x="5630150" y="2494237"/>
            <a:ext cx="932400" cy="0"/>
          </a:xfrm>
          <a:prstGeom prst="straightConnector1">
            <a:avLst/>
          </a:prstGeom>
          <a:noFill/>
          <a:ln w="38100" cap="flat" cmpd="sng">
            <a:solidFill>
              <a:schemeClr val="dk1"/>
            </a:solidFill>
            <a:prstDash val="solid"/>
            <a:round/>
            <a:headEnd type="none" w="lg" len="lg"/>
            <a:tailEnd type="triangle" w="lg" len="lg"/>
          </a:ln>
        </p:spPr>
      </p:cxnSp>
      <p:sp>
        <p:nvSpPr>
          <p:cNvPr id="785" name="Shape 785"/>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pPr>
            <a:endParaRPr/>
          </a:p>
          <a:p>
            <a:pPr>
              <a:spcBef>
                <a:spcPts val="1080"/>
              </a:spcBef>
            </a:pPr>
            <a:endParaRPr/>
          </a:p>
          <a:p>
            <a:pPr>
              <a:spcBef>
                <a:spcPts val="1080"/>
              </a:spcBef>
            </a:pPr>
            <a:endParaRPr/>
          </a:p>
          <a:p>
            <a:pPr>
              <a:spcBef>
                <a:spcPts val="1080"/>
              </a:spcBef>
            </a:pPr>
            <a:endParaRPr/>
          </a:p>
          <a:p>
            <a:pPr>
              <a:spcBef>
                <a:spcPts val="1080"/>
              </a:spcBef>
            </a:pPr>
            <a:endParaRPr/>
          </a:p>
          <a:p>
            <a:pPr>
              <a:spcBef>
                <a:spcPts val="1080"/>
              </a:spcBef>
            </a:pPr>
            <a:r>
              <a:rPr lang="en-US"/>
              <a:t>Stationary Preferences</a:t>
            </a:r>
          </a:p>
          <a:p>
            <a:pPr marL="800100" lvl="1" indent="-342900">
              <a:spcBef>
                <a:spcPts val="1080"/>
              </a:spcBef>
            </a:pPr>
            <a:r>
              <a:rPr lang="en-US"/>
              <a:t>Utility is the same over time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Shape 79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Markov Decision Process</a:t>
            </a:r>
          </a:p>
        </p:txBody>
      </p:sp>
      <p:sp>
        <p:nvSpPr>
          <p:cNvPr id="791" name="Shape 79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39</a:t>
            </a:fld>
            <a:endParaRPr lang="en-US" sz="2400" b="1">
              <a:solidFill>
                <a:schemeClr val="dk2"/>
              </a:solidFill>
            </a:endParaRPr>
          </a:p>
        </p:txBody>
      </p:sp>
      <p:sp>
        <p:nvSpPr>
          <p:cNvPr id="792" name="Shape 792"/>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An MDP consists of:</a:t>
            </a:r>
          </a:p>
          <a:p>
            <a:pPr marL="800100" lvl="1" indent="-342900">
              <a:spcBef>
                <a:spcPts val="1080"/>
              </a:spcBef>
            </a:pPr>
            <a:r>
              <a:rPr lang="en-US" i="1"/>
              <a:t>S</a:t>
            </a:r>
            <a:r>
              <a:rPr lang="en-US"/>
              <a:t>: states (e.g., </a:t>
            </a:r>
            <a:r>
              <a:rPr lang="en-US" i="1"/>
              <a:t>X</a:t>
            </a:r>
            <a:r>
              <a:rPr lang="en-US"/>
              <a:t> or Battery)</a:t>
            </a:r>
          </a:p>
          <a:p>
            <a:pPr marL="800100" lvl="1" indent="-342900">
              <a:spcBef>
                <a:spcPts val="0"/>
              </a:spcBef>
            </a:pPr>
            <a:r>
              <a:rPr lang="en-US" i="1"/>
              <a:t>A</a:t>
            </a:r>
            <a:r>
              <a:rPr lang="en-US"/>
              <a:t>: actions (e.g., Move)</a:t>
            </a:r>
          </a:p>
          <a:p>
            <a:pPr marL="800100" lvl="1" indent="-342900">
              <a:spcBef>
                <a:spcPts val="0"/>
              </a:spcBef>
            </a:pPr>
            <a:r>
              <a:rPr lang="en-US" i="1"/>
              <a:t>P</a:t>
            </a:r>
            <a:r>
              <a:rPr lang="en-US"/>
              <a:t>(</a:t>
            </a:r>
            <a:r>
              <a:rPr lang="en-US" i="1"/>
              <a:t>s</a:t>
            </a:r>
            <a:r>
              <a:rPr lang="en-US"/>
              <a:t>’|</a:t>
            </a:r>
            <a:r>
              <a:rPr lang="en-US" i="1"/>
              <a:t>s</a:t>
            </a:r>
            <a:r>
              <a:rPr lang="en-US"/>
              <a:t>,</a:t>
            </a:r>
            <a:r>
              <a:rPr lang="en-US" i="1"/>
              <a:t>a</a:t>
            </a:r>
            <a:r>
              <a:rPr lang="en-US"/>
              <a:t>): transition model (e.g., </a:t>
            </a:r>
            <a:r>
              <a:rPr lang="en-US" i="1"/>
              <a:t>P</a:t>
            </a:r>
            <a:r>
              <a:rPr lang="en-US"/>
              <a:t>(</a:t>
            </a:r>
            <a:r>
              <a:rPr lang="en-US" i="1"/>
              <a:t>X</a:t>
            </a:r>
            <a:r>
              <a:rPr lang="en-US" i="1" baseline="-25000"/>
              <a:t>t</a:t>
            </a:r>
            <a:r>
              <a:rPr lang="en-US" i="1"/>
              <a:t> </a:t>
            </a:r>
            <a:r>
              <a:rPr lang="en-US"/>
              <a:t>=</a:t>
            </a:r>
            <a:r>
              <a:rPr lang="en-US" i="1"/>
              <a:t>s</a:t>
            </a:r>
            <a:r>
              <a:rPr lang="en-US"/>
              <a:t>’ | </a:t>
            </a:r>
            <a:r>
              <a:rPr lang="en-US" i="1"/>
              <a:t>X</a:t>
            </a:r>
            <a:r>
              <a:rPr lang="en-US" i="1" baseline="-25000"/>
              <a:t>t</a:t>
            </a:r>
            <a:r>
              <a:rPr lang="en-US" baseline="-25000"/>
              <a:t>-1</a:t>
            </a:r>
            <a:r>
              <a:rPr lang="en-US"/>
              <a:t>=</a:t>
            </a:r>
            <a:r>
              <a:rPr lang="en-US" i="1"/>
              <a:t>s</a:t>
            </a:r>
            <a:r>
              <a:rPr lang="en-US"/>
              <a:t>, Move</a:t>
            </a:r>
            <a:r>
              <a:rPr lang="en-US" i="1" baseline="-25000"/>
              <a:t>t</a:t>
            </a:r>
            <a:r>
              <a:rPr lang="en-US" baseline="-25000"/>
              <a:t>-1</a:t>
            </a:r>
            <a:r>
              <a:rPr lang="en-US"/>
              <a:t>=</a:t>
            </a:r>
            <a:r>
              <a:rPr lang="en-US" i="1"/>
              <a:t>a</a:t>
            </a:r>
            <a:r>
              <a:rPr lang="en-US"/>
              <a:t>)</a:t>
            </a:r>
          </a:p>
          <a:p>
            <a:pPr marL="800100" lvl="1" indent="-342900">
              <a:spcBef>
                <a:spcPts val="0"/>
              </a:spcBef>
            </a:pPr>
            <a:r>
              <a:rPr lang="en-US" i="1"/>
              <a:t>R</a:t>
            </a:r>
            <a:r>
              <a:rPr lang="en-US"/>
              <a:t>(</a:t>
            </a:r>
            <a:r>
              <a:rPr lang="en-US" i="1"/>
              <a:t>s</a:t>
            </a:r>
            <a:r>
              <a:rPr lang="en-US"/>
              <a:t>) or </a:t>
            </a:r>
            <a:r>
              <a:rPr lang="en-US" i="1"/>
              <a:t>R</a:t>
            </a:r>
            <a:r>
              <a:rPr lang="en-US"/>
              <a:t>(</a:t>
            </a:r>
            <a:r>
              <a:rPr lang="en-US" i="1"/>
              <a:t>s</a:t>
            </a:r>
            <a:r>
              <a:rPr lang="en-US"/>
              <a:t>,</a:t>
            </a:r>
            <a:r>
              <a:rPr lang="en-US" i="1"/>
              <a:t>a</a:t>
            </a:r>
            <a:r>
              <a:rPr lang="en-US"/>
              <a:t>): reward (e.g., Utility(</a:t>
            </a:r>
            <a:r>
              <a:rPr lang="en-US" i="1"/>
              <a:t>X</a:t>
            </a:r>
            <a:r>
              <a:rPr lang="en-US" i="1" baseline="-25000"/>
              <a:t>t</a:t>
            </a:r>
            <a:r>
              <a:rPr lang="en-US" i="1"/>
              <a:t> </a:t>
            </a:r>
            <a:r>
              <a:rPr lang="en-US"/>
              <a:t>=</a:t>
            </a:r>
            <a:r>
              <a:rPr lang="en-US" i="1"/>
              <a:t>s</a:t>
            </a:r>
            <a:r>
              <a:rPr lang="en-US"/>
              <a:t>))</a:t>
            </a:r>
          </a:p>
          <a:p>
            <a:pPr>
              <a:spcBef>
                <a:spcPts val="1080"/>
              </a:spcBef>
            </a:pPr>
            <a:r>
              <a:rPr lang="en-US"/>
              <a:t>Problem: Finding an optimal </a:t>
            </a:r>
            <a:r>
              <a:rPr lang="en-US" i="1"/>
              <a:t>policy</a:t>
            </a:r>
            <a:r>
              <a:rPr lang="en-US"/>
              <a:t>, 𝜋</a:t>
            </a:r>
            <a:r>
              <a:rPr lang="en-US" baseline="30000"/>
              <a:t>*</a:t>
            </a:r>
          </a:p>
          <a:p>
            <a:pPr marL="800100" lvl="1" indent="-342900">
              <a:spcBef>
                <a:spcPts val="0"/>
              </a:spcBef>
            </a:pPr>
            <a:r>
              <a:rPr lang="en-US"/>
              <a:t>Not enough to pick just a single best move</a:t>
            </a:r>
          </a:p>
          <a:p>
            <a:pPr marL="800100" lvl="1" indent="-342900">
              <a:spcBef>
                <a:spcPts val="1080"/>
              </a:spcBef>
            </a:pPr>
            <a:r>
              <a:rPr lang="en-US"/>
              <a:t>Must pick a policy, 𝜋(</a:t>
            </a:r>
            <a:r>
              <a:rPr lang="en-US" i="1"/>
              <a:t>s</a:t>
            </a:r>
            <a:r>
              <a:rPr lang="en-US"/>
              <a:t>): </a:t>
            </a:r>
            <a:r>
              <a:rPr lang="en-US" i="1"/>
              <a:t>S→A</a:t>
            </a:r>
          </a:p>
          <a:p>
            <a:pPr marL="1485900" lvl="2" indent="-342900">
              <a:spcBef>
                <a:spcPts val="0"/>
              </a:spcBef>
            </a:pPr>
            <a:r>
              <a:rPr lang="en-US"/>
              <a:t>What action should the robot choose in each state?</a:t>
            </a:r>
          </a:p>
          <a:p>
            <a:pPr marL="800100" lvl="1" indent="-342900">
              <a:spcBef>
                <a:spcPts val="1080"/>
              </a:spcBef>
              <a:buSzPct val="111111"/>
            </a:pPr>
            <a:r>
              <a:rPr lang="en-US"/>
              <a:t>The optimal policy maximizes </a:t>
            </a:r>
            <a:r>
              <a:rPr lang="en-US" sz="1800"/>
              <a:t>Utility</a:t>
            </a:r>
            <a:r>
              <a:rPr lang="en-US" sz="1800" baseline="30000"/>
              <a:t>𝜋</a:t>
            </a:r>
            <a:r>
              <a:rPr lang="en-US" sz="1800"/>
              <a:t>(</a:t>
            </a:r>
            <a:r>
              <a:rPr lang="en-US" sz="1800" i="1"/>
              <a:t>s</a:t>
            </a:r>
            <a:r>
              <a:rPr lang="en-US" sz="1800" baseline="-25000"/>
              <a:t>0</a:t>
            </a:r>
            <a:r>
              <a:rPr lang="en-US" sz="1800"/>
              <a:t>)</a:t>
            </a:r>
          </a:p>
          <a:p>
            <a:pPr marL="1485900" lvl="2" indent="-355600">
              <a:spcBef>
                <a:spcPts val="0"/>
              </a:spcBef>
              <a:buSzPct val="111111"/>
            </a:pPr>
            <a:r>
              <a:rPr lang="en-US"/>
              <a:t>What’s the policy that gives us the highest utility from our start?</a:t>
            </a:r>
          </a:p>
          <a:p>
            <a:pPr>
              <a:spcBef>
                <a:spcPts val="1080"/>
              </a:spcBef>
            </a:pPr>
            <a:endParaRPr/>
          </a:p>
          <a:p>
            <a:pPr>
              <a:spcBef>
                <a:spcPts val="1080"/>
              </a:spcBef>
            </a:pPr>
            <a:endParaRPr/>
          </a:p>
          <a:p>
            <a:pPr>
              <a:spcBef>
                <a:spcPts val="1080"/>
              </a:spcBef>
            </a:pPr>
            <a:endParaRPr/>
          </a:p>
          <a:p>
            <a:pPr>
              <a:spcBef>
                <a:spcPts val="1080"/>
              </a:spcBef>
            </a:pPr>
            <a:endParaRPr/>
          </a:p>
          <a:p>
            <a:pPr>
              <a:spcBef>
                <a:spcPts val="1080"/>
              </a:spcBef>
            </a:pPr>
            <a:endParaRPr/>
          </a:p>
          <a:p>
            <a:pPr>
              <a:spcBef>
                <a:spcPts val="1080"/>
              </a:spcBef>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Bayesian Network</a:t>
            </a:r>
          </a:p>
        </p:txBody>
      </p:sp>
      <p:sp>
        <p:nvSpPr>
          <p:cNvPr id="273" name="Shape 27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a:t>
            </a:fld>
            <a:endParaRPr lang="en-US" sz="2400" b="1">
              <a:solidFill>
                <a:schemeClr val="dk2"/>
              </a:solidFill>
            </a:endParaRPr>
          </a:p>
        </p:txBody>
      </p:sp>
      <p:sp>
        <p:nvSpPr>
          <p:cNvPr id="274" name="Shape 274"/>
          <p:cNvSpPr/>
          <p:nvPr/>
        </p:nvSpPr>
        <p:spPr>
          <a:xfrm>
            <a:off x="1013800" y="262113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AutomatedTaxi</a:t>
            </a:r>
          </a:p>
        </p:txBody>
      </p:sp>
      <p:sp>
        <p:nvSpPr>
          <p:cNvPr id="275" name="Shape 275"/>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276" name="Shape 276"/>
          <p:cNvCxnSpPr>
            <a:stCxn id="274" idx="5"/>
            <a:endCxn id="275" idx="1"/>
          </p:cNvCxnSpPr>
          <p:nvPr/>
        </p:nvCxnSpPr>
        <p:spPr>
          <a:xfrm>
            <a:off x="2594751" y="3152474"/>
            <a:ext cx="1040100" cy="322500"/>
          </a:xfrm>
          <a:prstGeom prst="straightConnector1">
            <a:avLst/>
          </a:prstGeom>
          <a:noFill/>
          <a:ln w="38100" cap="flat" cmpd="sng">
            <a:solidFill>
              <a:schemeClr val="dk1"/>
            </a:solidFill>
            <a:prstDash val="solid"/>
            <a:round/>
            <a:headEnd type="none" w="lg" len="lg"/>
            <a:tailEnd type="triangle" w="lg" len="lg"/>
          </a:ln>
        </p:spPr>
      </p:cxnSp>
      <p:sp>
        <p:nvSpPr>
          <p:cNvPr id="277" name="Shape 277"/>
          <p:cNvSpPr/>
          <p:nvPr/>
        </p:nvSpPr>
        <p:spPr>
          <a:xfrm>
            <a:off x="1013800" y="4097606"/>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
        <p:nvSpPr>
          <p:cNvPr id="278" name="Shape 278"/>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Should you wear your seat belt?</a:t>
            </a:r>
          </a:p>
          <a:p>
            <a:pPr marL="800100" lvl="1" indent="-215900">
              <a:spcBef>
                <a:spcPts val="1080"/>
              </a:spcBef>
            </a:pPr>
            <a:r>
              <a:rPr lang="en-US"/>
              <a:t>Let’s try a probabilistic approach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Policy</a:t>
            </a:r>
          </a:p>
        </p:txBody>
      </p:sp>
      <p:sp>
        <p:nvSpPr>
          <p:cNvPr id="798" name="Shape 798"/>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40</a:t>
            </a:fld>
            <a:endParaRPr lang="en-US" sz="2400" b="1">
              <a:solidFill>
                <a:schemeClr val="dk2"/>
              </a:solidFill>
            </a:endParaRPr>
          </a:p>
        </p:txBody>
      </p:sp>
      <p:graphicFrame>
        <p:nvGraphicFramePr>
          <p:cNvPr id="799" name="Shape 799"/>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00" name="Shape 800"/>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01" name="Shape 801" descr="R2D2.png"/>
          <p:cNvPicPr preferRelativeResize="0"/>
          <p:nvPr/>
        </p:nvPicPr>
        <p:blipFill>
          <a:blip r:embed="rId3">
            <a:alphaModFix/>
          </a:blip>
          <a:stretch>
            <a:fillRect/>
          </a:stretch>
        </p:blipFill>
        <p:spPr>
          <a:xfrm>
            <a:off x="815466" y="1447718"/>
            <a:ext cx="792937" cy="1123969"/>
          </a:xfrm>
          <a:prstGeom prst="rect">
            <a:avLst/>
          </a:prstGeom>
          <a:noFill/>
          <a:ln>
            <a:noFill/>
          </a:ln>
        </p:spPr>
      </p:pic>
      <p:pic>
        <p:nvPicPr>
          <p:cNvPr id="802" name="Shape 802"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03" name="Shape 803"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804" name="Shape 804"/>
          <p:cNvCxnSpPr/>
          <p:nvPr/>
        </p:nvCxnSpPr>
        <p:spPr>
          <a:xfrm>
            <a:off x="1677979" y="2014859"/>
            <a:ext cx="975900" cy="0"/>
          </a:xfrm>
          <a:prstGeom prst="straightConnector1">
            <a:avLst/>
          </a:prstGeom>
          <a:noFill/>
          <a:ln w="38100" cap="flat" cmpd="sng">
            <a:solidFill>
              <a:schemeClr val="dk2"/>
            </a:solidFill>
            <a:prstDash val="solid"/>
            <a:round/>
            <a:headEnd type="none" w="lg" len="lg"/>
            <a:tailEnd type="triangle" w="lg" len="lg"/>
          </a:ln>
        </p:spPr>
      </p:cxnSp>
      <p:cxnSp>
        <p:nvCxnSpPr>
          <p:cNvPr id="805" name="Shape 805"/>
          <p:cNvCxnSpPr/>
          <p:nvPr/>
        </p:nvCxnSpPr>
        <p:spPr>
          <a:xfrm>
            <a:off x="3163879" y="2009722"/>
            <a:ext cx="975900" cy="0"/>
          </a:xfrm>
          <a:prstGeom prst="straightConnector1">
            <a:avLst/>
          </a:prstGeom>
          <a:noFill/>
          <a:ln w="38100" cap="flat" cmpd="sng">
            <a:solidFill>
              <a:schemeClr val="dk2"/>
            </a:solidFill>
            <a:prstDash val="solid"/>
            <a:round/>
            <a:headEnd type="none" w="lg" len="lg"/>
            <a:tailEnd type="triangle" w="lg" len="lg"/>
          </a:ln>
        </p:spPr>
      </p:cxnSp>
      <p:cxnSp>
        <p:nvCxnSpPr>
          <p:cNvPr id="806" name="Shape 806"/>
          <p:cNvCxnSpPr/>
          <p:nvPr/>
        </p:nvCxnSpPr>
        <p:spPr>
          <a:xfrm>
            <a:off x="4626379" y="2014859"/>
            <a:ext cx="975900" cy="0"/>
          </a:xfrm>
          <a:prstGeom prst="straightConnector1">
            <a:avLst/>
          </a:prstGeom>
          <a:noFill/>
          <a:ln w="38100" cap="flat" cmpd="sng">
            <a:solidFill>
              <a:schemeClr val="dk2"/>
            </a:solidFill>
            <a:prstDash val="solid"/>
            <a:round/>
            <a:headEnd type="none" w="lg" len="lg"/>
            <a:tailEnd type="triangle" w="lg" len="lg"/>
          </a:ln>
        </p:spPr>
      </p:cxnSp>
      <p:cxnSp>
        <p:nvCxnSpPr>
          <p:cNvPr id="807" name="Shape 807"/>
          <p:cNvCxnSpPr/>
          <p:nvPr/>
        </p:nvCxnSpPr>
        <p:spPr>
          <a:xfrm rot="10800000">
            <a:off x="4362529" y="2200259"/>
            <a:ext cx="1500" cy="805200"/>
          </a:xfrm>
          <a:prstGeom prst="straightConnector1">
            <a:avLst/>
          </a:prstGeom>
          <a:noFill/>
          <a:ln w="38100" cap="flat" cmpd="sng">
            <a:solidFill>
              <a:schemeClr val="dk2"/>
            </a:solidFill>
            <a:prstDash val="solid"/>
            <a:round/>
            <a:headEnd type="none" w="lg" len="lg"/>
            <a:tailEnd type="triangle" w="lg" len="lg"/>
          </a:ln>
        </p:spPr>
      </p:cxnSp>
      <p:cxnSp>
        <p:nvCxnSpPr>
          <p:cNvPr id="808" name="Shape 808"/>
          <p:cNvCxnSpPr/>
          <p:nvPr/>
        </p:nvCxnSpPr>
        <p:spPr>
          <a:xfrm flipH="1">
            <a:off x="4626300" y="4438650"/>
            <a:ext cx="898200" cy="5100"/>
          </a:xfrm>
          <a:prstGeom prst="straightConnector1">
            <a:avLst/>
          </a:prstGeom>
          <a:noFill/>
          <a:ln w="38100" cap="flat" cmpd="sng">
            <a:solidFill>
              <a:schemeClr val="dk2"/>
            </a:solidFill>
            <a:prstDash val="solid"/>
            <a:round/>
            <a:headEnd type="none" w="lg" len="lg"/>
            <a:tailEnd type="triangle" w="lg" len="lg"/>
          </a:ln>
        </p:spPr>
      </p:cxnSp>
      <p:cxnSp>
        <p:nvCxnSpPr>
          <p:cNvPr id="809" name="Shape 809"/>
          <p:cNvCxnSpPr/>
          <p:nvPr/>
        </p:nvCxnSpPr>
        <p:spPr>
          <a:xfrm rot="10800000">
            <a:off x="1181104" y="2190884"/>
            <a:ext cx="11100" cy="786000"/>
          </a:xfrm>
          <a:prstGeom prst="straightConnector1">
            <a:avLst/>
          </a:prstGeom>
          <a:noFill/>
          <a:ln w="38100" cap="flat" cmpd="sng">
            <a:solidFill>
              <a:schemeClr val="dk2"/>
            </a:solidFill>
            <a:prstDash val="solid"/>
            <a:round/>
            <a:headEnd type="none" w="lg" len="lg"/>
            <a:tailEnd type="triangle" w="lg" len="lg"/>
          </a:ln>
        </p:spPr>
      </p:cxnSp>
      <p:cxnSp>
        <p:nvCxnSpPr>
          <p:cNvPr id="810" name="Shape 810"/>
          <p:cNvCxnSpPr/>
          <p:nvPr/>
        </p:nvCxnSpPr>
        <p:spPr>
          <a:xfrm>
            <a:off x="1608404" y="4441209"/>
            <a:ext cx="975900" cy="0"/>
          </a:xfrm>
          <a:prstGeom prst="straightConnector1">
            <a:avLst/>
          </a:prstGeom>
          <a:noFill/>
          <a:ln w="38100" cap="flat" cmpd="sng">
            <a:solidFill>
              <a:schemeClr val="dk2"/>
            </a:solidFill>
            <a:prstDash val="solid"/>
            <a:round/>
            <a:headEnd type="none" w="lg" len="lg"/>
            <a:tailEnd type="triangle" w="lg" len="lg"/>
          </a:ln>
        </p:spPr>
      </p:cxnSp>
      <p:cxnSp>
        <p:nvCxnSpPr>
          <p:cNvPr id="811" name="Shape 811"/>
          <p:cNvCxnSpPr/>
          <p:nvPr/>
        </p:nvCxnSpPr>
        <p:spPr>
          <a:xfrm>
            <a:off x="3068629" y="4441209"/>
            <a:ext cx="975900" cy="0"/>
          </a:xfrm>
          <a:prstGeom prst="straightConnector1">
            <a:avLst/>
          </a:prstGeom>
          <a:noFill/>
          <a:ln w="38100" cap="flat" cmpd="sng">
            <a:solidFill>
              <a:schemeClr val="dk2"/>
            </a:solidFill>
            <a:prstDash val="solid"/>
            <a:round/>
            <a:headEnd type="none" w="lg" len="lg"/>
            <a:tailEnd type="triangle" w="lg" len="lg"/>
          </a:ln>
        </p:spPr>
      </p:cxnSp>
      <p:cxnSp>
        <p:nvCxnSpPr>
          <p:cNvPr id="812" name="Shape 812"/>
          <p:cNvCxnSpPr/>
          <p:nvPr/>
        </p:nvCxnSpPr>
        <p:spPr>
          <a:xfrm rot="10800000">
            <a:off x="4362529" y="3343259"/>
            <a:ext cx="1500" cy="8052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Shape 82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Utility of a Policy: Infinite Horizon</a:t>
            </a:r>
          </a:p>
        </p:txBody>
      </p:sp>
      <p:sp>
        <p:nvSpPr>
          <p:cNvPr id="825" name="Shape 82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41</a:t>
            </a:fld>
            <a:endParaRPr lang="en-US" sz="2400" b="1">
              <a:solidFill>
                <a:schemeClr val="dk2"/>
              </a:solidFill>
            </a:endParaRPr>
          </a:p>
        </p:txBody>
      </p:sp>
      <p:sp>
        <p:nvSpPr>
          <p:cNvPr id="826" name="Shape 826"/>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buSzPct val="45833"/>
            </a:pPr>
            <a:r>
              <a:rPr lang="en-US"/>
              <a:t>Robot keeps on operating</a:t>
            </a:r>
          </a:p>
          <a:p>
            <a:pPr>
              <a:spcBef>
                <a:spcPts val="1080"/>
              </a:spcBef>
              <a:spcAft>
                <a:spcPts val="0"/>
              </a:spcAft>
            </a:pPr>
            <a:r>
              <a:rPr lang="en-US"/>
              <a:t>Utility</a:t>
            </a:r>
            <a:r>
              <a:rPr lang="en-US" baseline="30000"/>
              <a:t>𝜋</a:t>
            </a:r>
            <a:r>
              <a:rPr lang="en-US"/>
              <a:t>(</a:t>
            </a:r>
            <a:r>
              <a:rPr lang="en-US" i="1"/>
              <a:t>s</a:t>
            </a:r>
            <a:r>
              <a:rPr lang="en-US"/>
              <a:t>) = </a:t>
            </a:r>
            <a:r>
              <a:rPr lang="en-US" i="1"/>
              <a:t>E</a:t>
            </a:r>
            <a:r>
              <a:rPr lang="en-US"/>
              <a:t>[</a:t>
            </a:r>
            <a:r>
              <a:rPr lang="en-US" i="1"/>
              <a:t>R</a:t>
            </a:r>
            <a:r>
              <a:rPr lang="en-US"/>
              <a:t>(</a:t>
            </a:r>
            <a:r>
              <a:rPr lang="en-US" i="1"/>
              <a:t>S</a:t>
            </a:r>
            <a:r>
              <a:rPr lang="en-US" baseline="-25000"/>
              <a:t>0</a:t>
            </a:r>
            <a:r>
              <a:rPr lang="en-US"/>
              <a:t>)+</a:t>
            </a:r>
            <a:r>
              <a:rPr lang="en-US" i="1"/>
              <a:t>R</a:t>
            </a:r>
            <a:r>
              <a:rPr lang="en-US"/>
              <a:t>(</a:t>
            </a:r>
            <a:r>
              <a:rPr lang="en-US" i="1"/>
              <a:t>S</a:t>
            </a:r>
            <a:r>
              <a:rPr lang="en-US" baseline="-25000"/>
              <a:t>1</a:t>
            </a:r>
            <a:r>
              <a:rPr lang="en-US"/>
              <a:t>)+</a:t>
            </a:r>
            <a:r>
              <a:rPr lang="en-US">
                <a:solidFill>
                  <a:schemeClr val="dk2"/>
                </a:solidFill>
              </a:rPr>
              <a:t>...</a:t>
            </a:r>
            <a:r>
              <a:rPr lang="en-US"/>
              <a:t>]</a:t>
            </a:r>
          </a:p>
          <a:p>
            <a:pPr>
              <a:spcBef>
                <a:spcPts val="1080"/>
              </a:spcBef>
              <a:spcAft>
                <a:spcPts val="0"/>
              </a:spcAft>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 </a:t>
            </a:r>
            <a:r>
              <a:rPr lang="en-US"/>
              <a:t>= </a:t>
            </a:r>
            <a:r>
              <a:rPr lang="en-US" i="1">
                <a:solidFill>
                  <a:schemeClr val="dk2"/>
                </a:solidFill>
              </a:rPr>
              <a:t>R</a:t>
            </a:r>
            <a:r>
              <a:rPr lang="en-US">
                <a:solidFill>
                  <a:schemeClr val="dk2"/>
                </a:solidFill>
              </a:rPr>
              <a:t>(</a:t>
            </a:r>
            <a:r>
              <a:rPr lang="en-US" i="1">
                <a:solidFill>
                  <a:schemeClr val="dk2"/>
                </a:solidFill>
              </a:rPr>
              <a:t>s</a:t>
            </a:r>
            <a:r>
              <a:rPr lang="en-US">
                <a:solidFill>
                  <a:schemeClr val="dk2"/>
                </a:solidFill>
              </a:rPr>
              <a:t>)</a:t>
            </a:r>
            <a:r>
              <a:rPr lang="en-US"/>
              <a:t>+</a:t>
            </a:r>
            <a:r>
              <a:rPr lang="en-US" i="1"/>
              <a:t>E</a:t>
            </a:r>
            <a:r>
              <a:rPr lang="en-US"/>
              <a:t>[</a:t>
            </a:r>
            <a:r>
              <a:rPr lang="en-US" i="1"/>
              <a:t>R</a:t>
            </a:r>
            <a:r>
              <a:rPr lang="en-US"/>
              <a:t>(</a:t>
            </a:r>
            <a:r>
              <a:rPr lang="en-US" i="1"/>
              <a:t>S</a:t>
            </a:r>
            <a:r>
              <a:rPr lang="en-US" baseline="-25000"/>
              <a:t>1</a:t>
            </a:r>
            <a:r>
              <a:rPr lang="en-US"/>
              <a:t>)+...]</a:t>
            </a:r>
          </a:p>
          <a:p>
            <a:pPr>
              <a:spcBef>
                <a:spcPts val="1080"/>
              </a:spcBef>
              <a:spcAft>
                <a:spcPts val="0"/>
              </a:spcAft>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a:t>
            </a:r>
            <a:r>
              <a:rPr lang="en-US"/>
              <a:t> = </a:t>
            </a:r>
            <a:r>
              <a:rPr lang="en-US" i="1"/>
              <a:t>R</a:t>
            </a:r>
            <a:r>
              <a:rPr lang="en-US"/>
              <a:t>(</a:t>
            </a:r>
            <a:r>
              <a:rPr lang="en-US" i="1"/>
              <a:t>s</a:t>
            </a:r>
            <a:r>
              <a:rPr lang="en-US"/>
              <a:t>)+</a:t>
            </a:r>
            <a:r>
              <a:rPr lang="en-US">
                <a:solidFill>
                  <a:schemeClr val="dk2"/>
                </a:solidFill>
              </a:rPr>
              <a:t>∑</a:t>
            </a:r>
            <a:r>
              <a:rPr lang="en-US" i="1" baseline="-25000">
                <a:solidFill>
                  <a:schemeClr val="dk2"/>
                </a:solidFill>
              </a:rPr>
              <a:t>s</a:t>
            </a:r>
            <a:r>
              <a:rPr lang="en-US" baseline="-25000">
                <a:solidFill>
                  <a:schemeClr val="dk2"/>
                </a:solidFill>
              </a:rPr>
              <a:t>1</a:t>
            </a:r>
            <a:r>
              <a:rPr lang="en-US">
                <a:solidFill>
                  <a:schemeClr val="dk2"/>
                </a:solidFill>
              </a:rPr>
              <a:t>(</a:t>
            </a:r>
            <a:r>
              <a:rPr lang="en-US" i="1">
                <a:solidFill>
                  <a:schemeClr val="dk2"/>
                </a:solidFill>
              </a:rPr>
              <a:t>P</a:t>
            </a:r>
            <a:r>
              <a:rPr lang="en-US">
                <a:solidFill>
                  <a:schemeClr val="dk2"/>
                </a:solidFill>
              </a:rPr>
              <a:t>(</a:t>
            </a:r>
            <a:r>
              <a:rPr lang="en-US" i="1">
                <a:solidFill>
                  <a:schemeClr val="dk2"/>
                </a:solidFill>
              </a:rPr>
              <a:t>s</a:t>
            </a:r>
            <a:r>
              <a:rPr lang="en-US" baseline="-25000">
                <a:solidFill>
                  <a:schemeClr val="dk2"/>
                </a:solidFill>
              </a:rPr>
              <a:t>1</a:t>
            </a:r>
            <a:r>
              <a:rPr lang="en-US">
                <a:solidFill>
                  <a:schemeClr val="dk2"/>
                </a:solidFill>
              </a:rPr>
              <a:t>|</a:t>
            </a:r>
            <a:r>
              <a:rPr lang="en-US" i="1">
                <a:solidFill>
                  <a:schemeClr val="dk2"/>
                </a:solidFill>
              </a:rPr>
              <a:t>s</a:t>
            </a:r>
            <a:r>
              <a:rPr lang="en-US">
                <a:solidFill>
                  <a:schemeClr val="dk2"/>
                </a:solidFill>
              </a:rPr>
              <a:t>,</a:t>
            </a:r>
            <a:r>
              <a:rPr lang="en-US" i="1">
                <a:solidFill>
                  <a:schemeClr val="dk2"/>
                </a:solidFill>
              </a:rPr>
              <a:t>a</a:t>
            </a:r>
            <a:r>
              <a:rPr lang="en-US">
                <a:solidFill>
                  <a:schemeClr val="dk2"/>
                </a:solidFill>
              </a:rPr>
              <a:t>)·</a:t>
            </a:r>
            <a:r>
              <a:rPr lang="en-US" i="1">
                <a:solidFill>
                  <a:schemeClr val="dk2"/>
                </a:solidFill>
              </a:rPr>
              <a:t>R</a:t>
            </a:r>
            <a:r>
              <a:rPr lang="en-US">
                <a:solidFill>
                  <a:schemeClr val="dk2"/>
                </a:solidFill>
              </a:rPr>
              <a:t>(</a:t>
            </a:r>
            <a:r>
              <a:rPr lang="en-US" i="1">
                <a:solidFill>
                  <a:schemeClr val="dk2"/>
                </a:solidFill>
              </a:rPr>
              <a:t>s</a:t>
            </a:r>
            <a:r>
              <a:rPr lang="en-US" baseline="-25000">
                <a:solidFill>
                  <a:schemeClr val="dk2"/>
                </a:solidFill>
              </a:rPr>
              <a:t>1</a:t>
            </a:r>
            <a:r>
              <a:rPr lang="en-US">
                <a:solidFill>
                  <a:schemeClr val="dk2"/>
                </a:solidFill>
              </a:rPr>
              <a:t>)</a:t>
            </a:r>
            <a:r>
              <a:rPr lang="en-US"/>
              <a:t>+E[</a:t>
            </a:r>
            <a:r>
              <a:rPr lang="en-US" i="1"/>
              <a:t>R</a:t>
            </a:r>
            <a:r>
              <a:rPr lang="en-US"/>
              <a:t>(</a:t>
            </a:r>
            <a:r>
              <a:rPr lang="en-US" i="1"/>
              <a:t>S</a:t>
            </a:r>
            <a:r>
              <a:rPr lang="en-US" baseline="-25000"/>
              <a:t>2</a:t>
            </a:r>
            <a:r>
              <a:rPr lang="en-US"/>
              <a:t>)+...])</a:t>
            </a:r>
          </a:p>
          <a:p>
            <a:pPr>
              <a:spcBef>
                <a:spcPts val="1080"/>
              </a:spcBef>
              <a:spcAft>
                <a:spcPts val="0"/>
              </a:spcAft>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 </a:t>
            </a:r>
            <a:r>
              <a:rPr lang="en-US"/>
              <a:t>= </a:t>
            </a:r>
            <a:r>
              <a:rPr lang="en-US" i="1"/>
              <a:t>R</a:t>
            </a:r>
            <a:r>
              <a:rPr lang="en-US"/>
              <a:t>(</a:t>
            </a:r>
            <a:r>
              <a:rPr lang="en-US" i="1"/>
              <a:t>s</a:t>
            </a:r>
            <a:r>
              <a:rPr lang="en-US"/>
              <a:t>)+∑</a:t>
            </a:r>
            <a:r>
              <a:rPr lang="en-US" i="1" baseline="-25000"/>
              <a:t>s</a:t>
            </a:r>
            <a:r>
              <a:rPr lang="en-US" baseline="-25000"/>
              <a:t>1</a:t>
            </a:r>
            <a:r>
              <a:rPr lang="en-US"/>
              <a:t>(</a:t>
            </a:r>
            <a:r>
              <a:rPr lang="en-US" i="1"/>
              <a:t>P</a:t>
            </a:r>
            <a:r>
              <a:rPr lang="en-US"/>
              <a:t>(</a:t>
            </a:r>
            <a:r>
              <a:rPr lang="en-US" i="1"/>
              <a:t>s</a:t>
            </a:r>
            <a:r>
              <a:rPr lang="en-US" baseline="-25000"/>
              <a:t>1</a:t>
            </a:r>
            <a:r>
              <a:rPr lang="en-US"/>
              <a:t>|</a:t>
            </a:r>
            <a:r>
              <a:rPr lang="en-US" i="1"/>
              <a:t>s</a:t>
            </a:r>
            <a:r>
              <a:rPr lang="en-US"/>
              <a:t>,</a:t>
            </a:r>
            <a:r>
              <a:rPr lang="en-US">
                <a:solidFill>
                  <a:schemeClr val="dk2"/>
                </a:solidFill>
              </a:rPr>
              <a:t>𝜋</a:t>
            </a:r>
            <a:r>
              <a:rPr lang="en-US" i="1" baseline="-25000">
                <a:solidFill>
                  <a:schemeClr val="dk2"/>
                </a:solidFill>
              </a:rPr>
              <a:t>N</a:t>
            </a:r>
            <a:r>
              <a:rPr lang="en-US">
                <a:solidFill>
                  <a:schemeClr val="dk2"/>
                </a:solidFill>
              </a:rPr>
              <a:t>(</a:t>
            </a:r>
            <a:r>
              <a:rPr lang="en-US" i="1">
                <a:solidFill>
                  <a:schemeClr val="dk2"/>
                </a:solidFill>
              </a:rPr>
              <a:t>s</a:t>
            </a:r>
            <a:r>
              <a:rPr lang="en-US">
                <a:solidFill>
                  <a:schemeClr val="dk2"/>
                </a:solidFill>
              </a:rPr>
              <a:t>)</a:t>
            </a:r>
            <a:r>
              <a:rPr lang="en-US"/>
              <a:t>)·</a:t>
            </a:r>
            <a:r>
              <a:rPr lang="en-US" i="1"/>
              <a:t>R</a:t>
            </a:r>
            <a:r>
              <a:rPr lang="en-US"/>
              <a:t>(</a:t>
            </a:r>
            <a:r>
              <a:rPr lang="en-US" i="1"/>
              <a:t>s</a:t>
            </a:r>
            <a:r>
              <a:rPr lang="en-US" baseline="-25000"/>
              <a:t>1</a:t>
            </a:r>
            <a:r>
              <a:rPr lang="en-US"/>
              <a:t>)+E[</a:t>
            </a:r>
            <a:r>
              <a:rPr lang="en-US" i="1"/>
              <a:t>R</a:t>
            </a:r>
            <a:r>
              <a:rPr lang="en-US"/>
              <a:t>(</a:t>
            </a:r>
            <a:r>
              <a:rPr lang="en-US" i="1"/>
              <a:t>S</a:t>
            </a:r>
            <a:r>
              <a:rPr lang="en-US" baseline="-25000"/>
              <a:t>2</a:t>
            </a:r>
            <a:r>
              <a:rPr lang="en-US"/>
              <a:t>)+...])</a:t>
            </a:r>
          </a:p>
          <a:p>
            <a:pPr>
              <a:spcBef>
                <a:spcPts val="1080"/>
              </a:spcBef>
              <a:spcAft>
                <a:spcPts val="0"/>
              </a:spcAft>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 </a:t>
            </a:r>
            <a:r>
              <a:rPr lang="en-US"/>
              <a:t>= </a:t>
            </a:r>
            <a:r>
              <a:rPr lang="en-US" i="1"/>
              <a:t>R</a:t>
            </a:r>
            <a:r>
              <a:rPr lang="en-US"/>
              <a:t>(</a:t>
            </a:r>
            <a:r>
              <a:rPr lang="en-US" i="1"/>
              <a:t>s</a:t>
            </a:r>
            <a:r>
              <a:rPr lang="en-US"/>
              <a:t>)+∑</a:t>
            </a:r>
            <a:r>
              <a:rPr lang="en-US" i="1" baseline="-25000"/>
              <a:t>s</a:t>
            </a:r>
            <a:r>
              <a:rPr lang="en-US" baseline="-25000"/>
              <a:t>1</a:t>
            </a:r>
            <a:r>
              <a:rPr lang="en-US"/>
              <a:t>(</a:t>
            </a:r>
            <a:r>
              <a:rPr lang="en-US" i="1"/>
              <a:t>P</a:t>
            </a:r>
            <a:r>
              <a:rPr lang="en-US"/>
              <a:t>(</a:t>
            </a:r>
            <a:r>
              <a:rPr lang="en-US" i="1"/>
              <a:t>s</a:t>
            </a:r>
            <a:r>
              <a:rPr lang="en-US" baseline="-25000"/>
              <a:t>1</a:t>
            </a:r>
            <a:r>
              <a:rPr lang="en-US"/>
              <a:t>|</a:t>
            </a:r>
            <a:r>
              <a:rPr lang="en-US" i="1"/>
              <a:t>s</a:t>
            </a:r>
            <a:r>
              <a:rPr lang="en-US"/>
              <a:t>,𝜋(</a:t>
            </a:r>
            <a:r>
              <a:rPr lang="en-US" i="1"/>
              <a:t>s</a:t>
            </a:r>
            <a:r>
              <a:rPr lang="en-US"/>
              <a:t>))·</a:t>
            </a:r>
            <a:r>
              <a:rPr lang="en-US">
                <a:solidFill>
                  <a:schemeClr val="dk2"/>
                </a:solidFill>
              </a:rPr>
              <a:t>Utility</a:t>
            </a:r>
            <a:r>
              <a:rPr lang="en-US" baseline="30000">
                <a:solidFill>
                  <a:schemeClr val="dk2"/>
                </a:solidFill>
              </a:rPr>
              <a:t>𝜋</a:t>
            </a:r>
            <a:r>
              <a:rPr lang="en-US">
                <a:solidFill>
                  <a:schemeClr val="dk2"/>
                </a:solidFill>
              </a:rPr>
              <a:t>(</a:t>
            </a:r>
            <a:r>
              <a:rPr lang="en-US" i="1">
                <a:solidFill>
                  <a:schemeClr val="dk2"/>
                </a:solidFill>
              </a:rPr>
              <a:t>s</a:t>
            </a:r>
            <a:r>
              <a:rPr lang="en-US" i="1" baseline="-25000">
                <a:solidFill>
                  <a:schemeClr val="dk2"/>
                </a:solidFill>
              </a:rPr>
              <a:t>1</a:t>
            </a:r>
            <a:r>
              <a:rPr lang="en-US">
                <a:solidFill>
                  <a:schemeClr val="dk2"/>
                </a:solidFill>
              </a:rPr>
              <a:t>)</a:t>
            </a:r>
            <a:r>
              <a:rPr 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Shape 831"/>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Utility of a Policy: Infinite Horizon</a:t>
            </a:r>
          </a:p>
        </p:txBody>
      </p:sp>
      <p:sp>
        <p:nvSpPr>
          <p:cNvPr id="832" name="Shape 832"/>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42</a:t>
            </a:fld>
            <a:endParaRPr lang="en-US" sz="2400" b="1">
              <a:solidFill>
                <a:schemeClr val="dk2"/>
              </a:solidFill>
            </a:endParaRPr>
          </a:p>
        </p:txBody>
      </p:sp>
      <p:sp>
        <p:nvSpPr>
          <p:cNvPr id="833" name="Shape 83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Utility</a:t>
            </a:r>
            <a:r>
              <a:rPr lang="en-US" baseline="30000"/>
              <a:t>𝜋</a:t>
            </a:r>
            <a:r>
              <a:rPr lang="en-US"/>
              <a:t>(</a:t>
            </a:r>
            <a:r>
              <a:rPr lang="en-US" i="1"/>
              <a:t>s</a:t>
            </a:r>
            <a:r>
              <a:rPr lang="en-US"/>
              <a:t>) = </a:t>
            </a:r>
            <a:r>
              <a:rPr lang="en-US" i="1"/>
              <a:t>E</a:t>
            </a:r>
            <a:r>
              <a:rPr lang="en-US"/>
              <a:t>[</a:t>
            </a:r>
            <a:r>
              <a:rPr lang="en-US" i="1"/>
              <a:t>R</a:t>
            </a:r>
            <a:r>
              <a:rPr lang="en-US"/>
              <a:t>(</a:t>
            </a:r>
            <a:r>
              <a:rPr lang="en-US" i="1"/>
              <a:t>S</a:t>
            </a:r>
            <a:r>
              <a:rPr lang="en-US" baseline="-25000"/>
              <a:t>0</a:t>
            </a:r>
            <a:r>
              <a:rPr lang="en-US"/>
              <a:t>)+</a:t>
            </a:r>
            <a:r>
              <a:rPr lang="en-US" i="1"/>
              <a:t>R</a:t>
            </a:r>
            <a:r>
              <a:rPr lang="en-US"/>
              <a:t>(</a:t>
            </a:r>
            <a:r>
              <a:rPr lang="en-US" i="1"/>
              <a:t>S</a:t>
            </a:r>
            <a:r>
              <a:rPr lang="en-US" baseline="-25000"/>
              <a:t>1</a:t>
            </a:r>
            <a:r>
              <a:rPr lang="en-US"/>
              <a:t>)+</a:t>
            </a:r>
            <a:r>
              <a:rPr lang="en-US">
                <a:solidFill>
                  <a:schemeClr val="dk2"/>
                </a:solidFill>
              </a:rPr>
              <a:t>...</a:t>
            </a:r>
            <a:r>
              <a:rPr lang="en-US"/>
              <a:t>]</a:t>
            </a:r>
          </a:p>
          <a:p>
            <a:pPr>
              <a:spcBef>
                <a:spcPts val="1080"/>
              </a:spcBef>
              <a:spcAft>
                <a:spcPts val="0"/>
              </a:spcAft>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 </a:t>
            </a:r>
            <a:r>
              <a:rPr lang="en-US"/>
              <a:t>= </a:t>
            </a:r>
            <a:r>
              <a:rPr lang="en-US" i="1"/>
              <a:t>R</a:t>
            </a:r>
            <a:r>
              <a:rPr lang="en-US"/>
              <a:t>(</a:t>
            </a:r>
            <a:r>
              <a:rPr lang="en-US" i="1"/>
              <a:t>s</a:t>
            </a:r>
            <a:r>
              <a:rPr lang="en-US"/>
              <a:t>)+∑</a:t>
            </a:r>
            <a:r>
              <a:rPr lang="en-US" i="1" baseline="-25000"/>
              <a:t>s</a:t>
            </a:r>
            <a:r>
              <a:rPr lang="en-US" baseline="-25000"/>
              <a:t>1</a:t>
            </a:r>
            <a:r>
              <a:rPr lang="en-US"/>
              <a:t>(</a:t>
            </a:r>
            <a:r>
              <a:rPr lang="en-US" i="1"/>
              <a:t>P</a:t>
            </a:r>
            <a:r>
              <a:rPr lang="en-US"/>
              <a:t>(</a:t>
            </a:r>
            <a:r>
              <a:rPr lang="en-US" i="1"/>
              <a:t>s</a:t>
            </a:r>
            <a:r>
              <a:rPr lang="en-US" baseline="-25000"/>
              <a:t>1</a:t>
            </a:r>
            <a:r>
              <a:rPr lang="en-US"/>
              <a:t>|</a:t>
            </a:r>
            <a:r>
              <a:rPr lang="en-US" i="1"/>
              <a:t>s</a:t>
            </a:r>
            <a:r>
              <a:rPr lang="en-US"/>
              <a:t>,𝜋(</a:t>
            </a:r>
            <a:r>
              <a:rPr lang="en-US" i="1"/>
              <a:t>s</a:t>
            </a:r>
            <a:r>
              <a:rPr lang="en-US"/>
              <a:t>))·</a:t>
            </a:r>
            <a:r>
              <a:rPr lang="en-US">
                <a:solidFill>
                  <a:schemeClr val="dk2"/>
                </a:solidFill>
              </a:rPr>
              <a:t>Utility</a:t>
            </a:r>
            <a:r>
              <a:rPr lang="en-US" baseline="30000">
                <a:solidFill>
                  <a:schemeClr val="dk2"/>
                </a:solidFill>
              </a:rPr>
              <a:t>𝜋</a:t>
            </a:r>
            <a:r>
              <a:rPr lang="en-US">
                <a:solidFill>
                  <a:schemeClr val="dk2"/>
                </a:solidFill>
              </a:rPr>
              <a:t>(</a:t>
            </a:r>
            <a:r>
              <a:rPr lang="en-US" i="1">
                <a:solidFill>
                  <a:schemeClr val="dk2"/>
                </a:solidFill>
              </a:rPr>
              <a:t>s</a:t>
            </a:r>
            <a:r>
              <a:rPr lang="en-US" i="1" baseline="-25000">
                <a:solidFill>
                  <a:schemeClr val="dk2"/>
                </a:solidFill>
              </a:rPr>
              <a:t>1</a:t>
            </a:r>
            <a:r>
              <a:rPr lang="en-US">
                <a:solidFill>
                  <a:schemeClr val="dk2"/>
                </a:solidFill>
              </a:rPr>
              <a:t>)</a:t>
            </a:r>
            <a:r>
              <a:rPr lang="en-US"/>
              <a:t>)</a:t>
            </a:r>
          </a:p>
          <a:p>
            <a:pPr marL="800100" lvl="1" indent="-342900">
              <a:spcBef>
                <a:spcPts val="1080"/>
              </a:spcBef>
            </a:pPr>
            <a:r>
              <a:rPr lang="en-US"/>
              <a:t>Potentially unbounded!</a:t>
            </a:r>
          </a:p>
          <a:p>
            <a:pPr marL="800100" lvl="1" indent="-342900">
              <a:spcBef>
                <a:spcPts val="1080"/>
              </a:spcBef>
            </a:pPr>
            <a:r>
              <a:rPr lang="en-US"/>
              <a:t>Use a discount factor, 𝛾≤1</a:t>
            </a:r>
          </a:p>
          <a:p>
            <a:pPr>
              <a:spcBef>
                <a:spcPts val="1080"/>
              </a:spcBef>
            </a:pPr>
            <a:r>
              <a:rPr lang="en-US"/>
              <a:t>Utility</a:t>
            </a:r>
            <a:r>
              <a:rPr lang="en-US" baseline="30000"/>
              <a:t>𝜋</a:t>
            </a:r>
            <a:r>
              <a:rPr lang="en-US"/>
              <a:t>(</a:t>
            </a:r>
            <a:r>
              <a:rPr lang="en-US" i="1"/>
              <a:t>s</a:t>
            </a:r>
            <a:r>
              <a:rPr lang="en-US"/>
              <a:t>) = </a:t>
            </a:r>
            <a:r>
              <a:rPr lang="en-US" i="1"/>
              <a:t>E</a:t>
            </a:r>
            <a:r>
              <a:rPr lang="en-US"/>
              <a:t>[</a:t>
            </a:r>
            <a:r>
              <a:rPr lang="en-US" i="1"/>
              <a:t>R</a:t>
            </a:r>
            <a:r>
              <a:rPr lang="en-US"/>
              <a:t>(</a:t>
            </a:r>
            <a:r>
              <a:rPr lang="en-US" i="1"/>
              <a:t>S</a:t>
            </a:r>
            <a:r>
              <a:rPr lang="en-US" baseline="-25000"/>
              <a:t>0</a:t>
            </a:r>
            <a:r>
              <a:rPr lang="en-US"/>
              <a:t>)+</a:t>
            </a:r>
            <a:r>
              <a:rPr lang="en-US">
                <a:solidFill>
                  <a:schemeClr val="dk2"/>
                </a:solidFill>
              </a:rPr>
              <a:t>𝛾</a:t>
            </a:r>
            <a:r>
              <a:rPr lang="en-US" i="1"/>
              <a:t>R</a:t>
            </a:r>
            <a:r>
              <a:rPr lang="en-US"/>
              <a:t>(</a:t>
            </a:r>
            <a:r>
              <a:rPr lang="en-US" i="1"/>
              <a:t>S</a:t>
            </a:r>
            <a:r>
              <a:rPr lang="en-US" baseline="-25000"/>
              <a:t>1</a:t>
            </a:r>
            <a:r>
              <a:rPr lang="en-US"/>
              <a:t>)+</a:t>
            </a:r>
            <a:r>
              <a:rPr lang="en-US">
                <a:solidFill>
                  <a:schemeClr val="dk2"/>
                </a:solidFill>
              </a:rPr>
              <a:t>𝛾</a:t>
            </a:r>
            <a:r>
              <a:rPr lang="en-US" baseline="30000">
                <a:solidFill>
                  <a:schemeClr val="dk2"/>
                </a:solidFill>
              </a:rPr>
              <a:t>2</a:t>
            </a:r>
            <a:r>
              <a:rPr lang="en-US" i="1"/>
              <a:t>R</a:t>
            </a:r>
            <a:r>
              <a:rPr lang="en-US"/>
              <a:t>(</a:t>
            </a:r>
            <a:r>
              <a:rPr lang="en-US" i="1"/>
              <a:t>S</a:t>
            </a:r>
            <a:r>
              <a:rPr lang="en-US" baseline="-25000"/>
              <a:t>2</a:t>
            </a:r>
            <a:r>
              <a:rPr lang="en-US"/>
              <a:t>)+...]</a:t>
            </a:r>
          </a:p>
          <a:p>
            <a:pPr>
              <a:spcBef>
                <a:spcPts val="1080"/>
              </a:spcBef>
            </a:pPr>
            <a:r>
              <a:rPr lang="en-US">
                <a:solidFill>
                  <a:schemeClr val="lt1"/>
                </a:solidFill>
              </a:rPr>
              <a:t>Utility</a:t>
            </a:r>
            <a:r>
              <a:rPr lang="en-US" baseline="30000">
                <a:solidFill>
                  <a:schemeClr val="lt1"/>
                </a:solidFill>
              </a:rPr>
              <a:t>𝜋</a:t>
            </a:r>
            <a:r>
              <a:rPr lang="en-US" baseline="-25000">
                <a:solidFill>
                  <a:schemeClr val="lt1"/>
                </a:solidFill>
              </a:rPr>
              <a:t>N</a:t>
            </a:r>
            <a:r>
              <a:rPr lang="en-US">
                <a:solidFill>
                  <a:schemeClr val="lt1"/>
                </a:solidFill>
              </a:rPr>
              <a:t>(</a:t>
            </a:r>
            <a:r>
              <a:rPr lang="en-US" i="1">
                <a:solidFill>
                  <a:schemeClr val="lt1"/>
                </a:solidFill>
              </a:rPr>
              <a:t>s</a:t>
            </a:r>
            <a:r>
              <a:rPr lang="en-US">
                <a:solidFill>
                  <a:schemeClr val="lt1"/>
                </a:solidFill>
              </a:rPr>
              <a:t>) </a:t>
            </a:r>
            <a:r>
              <a:rPr lang="en-US"/>
              <a:t>= </a:t>
            </a:r>
            <a:r>
              <a:rPr lang="en-US" i="1"/>
              <a:t>R</a:t>
            </a:r>
            <a:r>
              <a:rPr lang="en-US"/>
              <a:t>(</a:t>
            </a:r>
            <a:r>
              <a:rPr lang="en-US" i="1"/>
              <a:t>s</a:t>
            </a:r>
            <a:r>
              <a:rPr lang="en-US"/>
              <a:t>)+</a:t>
            </a:r>
            <a:r>
              <a:rPr lang="en-US">
                <a:solidFill>
                  <a:schemeClr val="dk2"/>
                </a:solidFill>
              </a:rPr>
              <a:t>𝛾</a:t>
            </a:r>
            <a:r>
              <a:rPr lang="en-US"/>
              <a:t>∑</a:t>
            </a:r>
            <a:r>
              <a:rPr lang="en-US" i="1" baseline="-25000"/>
              <a:t>s</a:t>
            </a:r>
            <a:r>
              <a:rPr lang="en-US" baseline="-25000"/>
              <a:t>1</a:t>
            </a:r>
            <a:r>
              <a:rPr lang="en-US"/>
              <a:t>(</a:t>
            </a:r>
            <a:r>
              <a:rPr lang="en-US" i="1"/>
              <a:t>P</a:t>
            </a:r>
            <a:r>
              <a:rPr lang="en-US"/>
              <a:t>(</a:t>
            </a:r>
            <a:r>
              <a:rPr lang="en-US" i="1"/>
              <a:t>s</a:t>
            </a:r>
            <a:r>
              <a:rPr lang="en-US" baseline="-25000"/>
              <a:t>1</a:t>
            </a:r>
            <a:r>
              <a:rPr lang="en-US"/>
              <a:t>|</a:t>
            </a:r>
            <a:r>
              <a:rPr lang="en-US" i="1"/>
              <a:t>s</a:t>
            </a:r>
            <a:r>
              <a:rPr lang="en-US"/>
              <a:t>,𝜋(</a:t>
            </a:r>
            <a:r>
              <a:rPr lang="en-US" i="1"/>
              <a:t>s</a:t>
            </a:r>
            <a:r>
              <a:rPr lang="en-US"/>
              <a:t>))·Utility</a:t>
            </a:r>
            <a:r>
              <a:rPr lang="en-US" baseline="30000"/>
              <a:t>𝜋</a:t>
            </a:r>
            <a:r>
              <a:rPr lang="en-US"/>
              <a:t>(</a:t>
            </a:r>
            <a:r>
              <a:rPr lang="en-US" i="1"/>
              <a:t>s</a:t>
            </a:r>
            <a:r>
              <a:rPr lang="en-US" i="1" baseline="-25000"/>
              <a:t>1</a:t>
            </a:r>
            <a:r>
              <a:rPr lang="en-US"/>
              <a:t>))</a:t>
            </a:r>
          </a:p>
          <a:p>
            <a:pPr marL="800100" lvl="1" indent="-342900">
              <a:spcBef>
                <a:spcPts val="1080"/>
              </a:spcBef>
            </a:pPr>
            <a:r>
              <a:rPr lang="en-US"/>
              <a:t>Reward now is better than reward later</a:t>
            </a:r>
          </a:p>
          <a:p>
            <a:pPr marL="800100" lvl="1" indent="-342900">
              <a:spcBef>
                <a:spcPts val="1080"/>
              </a:spcBef>
            </a:pPr>
            <a:r>
              <a:rPr lang="en-US"/>
              <a:t>Utility and 𝜋 </a:t>
            </a:r>
            <a:r>
              <a:rPr lang="en-US" i="1"/>
              <a:t>are</a:t>
            </a:r>
            <a:r>
              <a:rPr lang="en-US"/>
              <a:t> stationary</a:t>
            </a:r>
          </a:p>
          <a:p>
            <a:pPr>
              <a:spcBef>
                <a:spcPts val="1080"/>
              </a:spcBef>
            </a:pPr>
            <a:endParaRPr/>
          </a:p>
          <a:p>
            <a:pPr>
              <a:spcBef>
                <a:spcPts val="1080"/>
              </a:spcBef>
            </a:pPr>
            <a:endParaRPr/>
          </a:p>
          <a:p>
            <a:pPr>
              <a:spcBef>
                <a:spcPts val="1080"/>
              </a:spcBef>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839" name="Shape 83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43</a:t>
            </a:fld>
            <a:endParaRPr lang="en-US" sz="2400" b="1">
              <a:solidFill>
                <a:schemeClr val="dk2"/>
              </a:solidFill>
            </a:endParaRPr>
          </a:p>
        </p:txBody>
      </p:sp>
      <p:graphicFrame>
        <p:nvGraphicFramePr>
          <p:cNvPr id="840" name="Shape 840"/>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41" name="Shape 841"/>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42" name="Shape 842" descr="R2D2.png"/>
          <p:cNvPicPr preferRelativeResize="0"/>
          <p:nvPr/>
        </p:nvPicPr>
        <p:blipFill>
          <a:blip r:embed="rId3">
            <a:alphaModFix/>
          </a:blip>
          <a:stretch>
            <a:fillRect/>
          </a:stretch>
        </p:blipFill>
        <p:spPr>
          <a:xfrm>
            <a:off x="815466" y="1447718"/>
            <a:ext cx="792937" cy="1123969"/>
          </a:xfrm>
          <a:prstGeom prst="rect">
            <a:avLst/>
          </a:prstGeom>
          <a:noFill/>
          <a:ln>
            <a:noFill/>
          </a:ln>
        </p:spPr>
      </p:pic>
      <p:pic>
        <p:nvPicPr>
          <p:cNvPr id="843" name="Shape 843"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44" name="Shape 844"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sp>
        <p:nvSpPr>
          <p:cNvPr id="845" name="Shape 845"/>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Utility</a:t>
            </a:r>
            <a:r>
              <a:rPr lang="en-US" baseline="30000"/>
              <a:t>𝜋</a:t>
            </a:r>
            <a:r>
              <a:rPr lang="en-US"/>
              <a:t>(4) = </a:t>
            </a:r>
            <a:r>
              <a:rPr lang="en-US" i="1"/>
              <a:t>+</a:t>
            </a:r>
            <a:r>
              <a:rPr lang="en-US"/>
              <a:t>1          Utility</a:t>
            </a:r>
            <a:r>
              <a:rPr lang="en-US" baseline="30000"/>
              <a:t>𝜋</a:t>
            </a:r>
            <a:r>
              <a:rPr lang="en-US"/>
              <a:t>(7) = </a:t>
            </a:r>
            <a:r>
              <a:rPr lang="en-US" i="1"/>
              <a:t>−</a:t>
            </a:r>
            <a:r>
              <a:rPr lang="en-US"/>
              <a:t>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Shape 85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851" name="Shape 85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44</a:t>
            </a:fld>
            <a:endParaRPr lang="en-US" sz="2400" b="1">
              <a:solidFill>
                <a:schemeClr val="dk2"/>
              </a:solidFill>
            </a:endParaRPr>
          </a:p>
        </p:txBody>
      </p:sp>
      <p:graphicFrame>
        <p:nvGraphicFramePr>
          <p:cNvPr id="852" name="Shape 852"/>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53" name="Shape 853"/>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54" name="Shape 854" descr="R2D2.png"/>
          <p:cNvPicPr preferRelativeResize="0"/>
          <p:nvPr/>
        </p:nvPicPr>
        <p:blipFill>
          <a:blip r:embed="rId3">
            <a:alphaModFix/>
          </a:blip>
          <a:stretch>
            <a:fillRect/>
          </a:stretch>
        </p:blipFill>
        <p:spPr>
          <a:xfrm>
            <a:off x="4047343" y="1452877"/>
            <a:ext cx="792937" cy="1123969"/>
          </a:xfrm>
          <a:prstGeom prst="rect">
            <a:avLst/>
          </a:prstGeom>
          <a:noFill/>
          <a:ln>
            <a:noFill/>
          </a:ln>
        </p:spPr>
      </p:pic>
      <p:pic>
        <p:nvPicPr>
          <p:cNvPr id="855" name="Shape 855"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56" name="Shape 856"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857" name="Shape 857"/>
          <p:cNvCxnSpPr>
            <a:stCxn id="854" idx="3"/>
            <a:endCxn id="855" idx="1"/>
          </p:cNvCxnSpPr>
          <p:nvPr/>
        </p:nvCxnSpPr>
        <p:spPr>
          <a:xfrm>
            <a:off x="4840279" y="2014859"/>
            <a:ext cx="823500" cy="0"/>
          </a:xfrm>
          <a:prstGeom prst="straightConnector1">
            <a:avLst/>
          </a:prstGeom>
          <a:noFill/>
          <a:ln w="38100" cap="flat" cmpd="sng">
            <a:solidFill>
              <a:schemeClr val="dk2"/>
            </a:solidFill>
            <a:prstDash val="solid"/>
            <a:round/>
            <a:headEnd type="none" w="lg" len="lg"/>
            <a:tailEnd type="triangle" w="lg" len="lg"/>
          </a:ln>
        </p:spPr>
      </p:cxnSp>
      <p:sp>
        <p:nvSpPr>
          <p:cNvPr id="858" name="Shape 858"/>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𝜋(3) = Right                𝛾=1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Shape 86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864" name="Shape 86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45</a:t>
            </a:fld>
            <a:endParaRPr lang="en-US" sz="2400" b="1">
              <a:solidFill>
                <a:schemeClr val="dk2"/>
              </a:solidFill>
            </a:endParaRPr>
          </a:p>
        </p:txBody>
      </p:sp>
      <p:graphicFrame>
        <p:nvGraphicFramePr>
          <p:cNvPr id="865" name="Shape 865"/>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66" name="Shape 86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67" name="Shape 867" descr="R2D2.png"/>
          <p:cNvPicPr preferRelativeResize="0"/>
          <p:nvPr/>
        </p:nvPicPr>
        <p:blipFill>
          <a:blip r:embed="rId3">
            <a:alphaModFix/>
          </a:blip>
          <a:stretch>
            <a:fillRect/>
          </a:stretch>
        </p:blipFill>
        <p:spPr>
          <a:xfrm>
            <a:off x="4047318" y="1452867"/>
            <a:ext cx="792937" cy="1123969"/>
          </a:xfrm>
          <a:prstGeom prst="rect">
            <a:avLst/>
          </a:prstGeom>
          <a:noFill/>
          <a:ln>
            <a:noFill/>
          </a:ln>
        </p:spPr>
      </p:pic>
      <p:pic>
        <p:nvPicPr>
          <p:cNvPr id="868" name="Shape 868"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69" name="Shape 869"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870" name="Shape 870"/>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871" name="Shape 871"/>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872" name="Shape 872"/>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873" name="Shape 87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sz="1800" i="1"/>
              <a:t>U</a:t>
            </a:r>
            <a:r>
              <a:rPr lang="en-US" sz="1800" baseline="30000"/>
              <a:t>𝜋</a:t>
            </a:r>
            <a:r>
              <a:rPr lang="en-US" sz="1800"/>
              <a:t>(3) = </a:t>
            </a:r>
            <a:r>
              <a:rPr lang="en-US" sz="1800" i="1"/>
              <a:t>R</a:t>
            </a:r>
            <a:r>
              <a:rPr lang="en-US" sz="1800"/>
              <a:t>(3)+𝛾∑</a:t>
            </a:r>
            <a:r>
              <a:rPr lang="en-US" sz="1800" i="1" baseline="-25000"/>
              <a:t>s</a:t>
            </a:r>
            <a:r>
              <a:rPr lang="en-US" sz="1800" baseline="-25000"/>
              <a:t>1</a:t>
            </a:r>
            <a:r>
              <a:rPr lang="en-US" sz="1800"/>
              <a:t>(</a:t>
            </a:r>
            <a:r>
              <a:rPr lang="en-US" sz="1800" i="1"/>
              <a:t>P</a:t>
            </a:r>
            <a:r>
              <a:rPr lang="en-US" sz="1800"/>
              <a:t>(</a:t>
            </a:r>
            <a:r>
              <a:rPr lang="en-US" sz="1800" i="1"/>
              <a:t>s</a:t>
            </a:r>
            <a:r>
              <a:rPr lang="en-US" sz="1800" baseline="-25000"/>
              <a:t>1</a:t>
            </a:r>
            <a:r>
              <a:rPr lang="en-US" sz="1800"/>
              <a:t>|3,Right)·</a:t>
            </a:r>
            <a:r>
              <a:rPr lang="en-US" sz="1800" i="1"/>
              <a:t>U</a:t>
            </a:r>
            <a:r>
              <a:rPr lang="en-US" sz="1800" baseline="30000"/>
              <a:t>𝜋</a:t>
            </a:r>
            <a:r>
              <a:rPr lang="en-US" sz="1800"/>
              <a:t>(</a:t>
            </a:r>
            <a:r>
              <a:rPr lang="en-US" sz="1800" i="1"/>
              <a:t>s</a:t>
            </a:r>
            <a:r>
              <a:rPr lang="en-US" sz="1800" baseline="-25000"/>
              <a:t>1</a:t>
            </a:r>
            <a:r>
              <a:rPr lang="en-US" sz="180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Shape 87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879" name="Shape 87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46</a:t>
            </a:fld>
            <a:endParaRPr lang="en-US" sz="2400" b="1">
              <a:solidFill>
                <a:schemeClr val="dk2"/>
              </a:solidFill>
            </a:endParaRPr>
          </a:p>
        </p:txBody>
      </p:sp>
      <p:graphicFrame>
        <p:nvGraphicFramePr>
          <p:cNvPr id="880" name="Shape 880"/>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81" name="Shape 881"/>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82" name="Shape 882" descr="R2D2.png"/>
          <p:cNvPicPr preferRelativeResize="0"/>
          <p:nvPr/>
        </p:nvPicPr>
        <p:blipFill>
          <a:blip r:embed="rId3">
            <a:alphaModFix/>
          </a:blip>
          <a:stretch>
            <a:fillRect/>
          </a:stretch>
        </p:blipFill>
        <p:spPr>
          <a:xfrm>
            <a:off x="4047318" y="1452867"/>
            <a:ext cx="792937" cy="1123969"/>
          </a:xfrm>
          <a:prstGeom prst="rect">
            <a:avLst/>
          </a:prstGeom>
          <a:noFill/>
          <a:ln>
            <a:noFill/>
          </a:ln>
        </p:spPr>
      </p:pic>
      <p:pic>
        <p:nvPicPr>
          <p:cNvPr id="883" name="Shape 883"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84" name="Shape 884"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885" name="Shape 885"/>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886" name="Shape 886"/>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887" name="Shape 887"/>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888" name="Shape 888"/>
          <p:cNvSpPr txBox="1">
            <a:spLocks noGrp="1"/>
          </p:cNvSpPr>
          <p:nvPr>
            <p:ph type="body" idx="1"/>
          </p:nvPr>
        </p:nvSpPr>
        <p:spPr>
          <a:xfrm>
            <a:off x="457200" y="892277"/>
            <a:ext cx="8883502" cy="4152300"/>
          </a:xfrm>
          <a:prstGeom prst="rect">
            <a:avLst/>
          </a:prstGeom>
          <a:noFill/>
          <a:ln>
            <a:noFill/>
          </a:ln>
        </p:spPr>
        <p:txBody>
          <a:bodyPr lIns="91425" tIns="45700" rIns="91425" bIns="45700" anchor="t" anchorCtr="0">
            <a:noAutofit/>
          </a:bodyPr>
          <a:lstStyle/>
          <a:p>
            <a:pPr>
              <a:spcBef>
                <a:spcPts val="1080"/>
              </a:spcBef>
              <a:spcAft>
                <a:spcPts val="0"/>
              </a:spcAft>
            </a:pPr>
            <a:r>
              <a:rPr lang="en-US" sz="1800" i="1" dirty="0"/>
              <a:t>U</a:t>
            </a:r>
            <a:r>
              <a:rPr lang="en-US" sz="1800" baseline="30000" dirty="0"/>
              <a:t>𝜋</a:t>
            </a:r>
            <a:r>
              <a:rPr lang="en-US" sz="1800" dirty="0"/>
              <a:t>(3) = </a:t>
            </a:r>
            <a:r>
              <a:rPr lang="en-US" sz="1800" i="1" dirty="0"/>
              <a:t>R</a:t>
            </a:r>
            <a:r>
              <a:rPr lang="en-US" sz="1800" dirty="0"/>
              <a:t>(3)+𝛾</a:t>
            </a:r>
            <a:r>
              <a:rPr lang="en-US" sz="1800" i="1" dirty="0"/>
              <a:t>P</a:t>
            </a:r>
            <a:r>
              <a:rPr lang="en-US" sz="1800" dirty="0"/>
              <a:t>(4|3,Right)·</a:t>
            </a:r>
            <a:r>
              <a:rPr lang="en-US" sz="1800" i="1" dirty="0"/>
              <a:t>U</a:t>
            </a:r>
            <a:r>
              <a:rPr lang="en-US" sz="1800" baseline="30000" dirty="0"/>
              <a:t>𝜋</a:t>
            </a:r>
            <a:r>
              <a:rPr lang="en-US" sz="1800" dirty="0"/>
              <a:t>(4))+𝛾</a:t>
            </a:r>
            <a:r>
              <a:rPr lang="en-US" sz="1800" i="1" dirty="0"/>
              <a:t>P</a:t>
            </a:r>
            <a:r>
              <a:rPr lang="en-US" sz="1800" dirty="0"/>
              <a:t>(6|3,Right)·</a:t>
            </a:r>
            <a:r>
              <a:rPr lang="en-US" sz="1800" i="1" dirty="0"/>
              <a:t>U</a:t>
            </a:r>
            <a:r>
              <a:rPr lang="en-US" sz="1800" baseline="30000" dirty="0"/>
              <a:t>𝜋</a:t>
            </a:r>
            <a:r>
              <a:rPr lang="en-US" sz="1800" dirty="0"/>
              <a:t>(6)) +𝛾</a:t>
            </a:r>
            <a:r>
              <a:rPr lang="en-US" sz="1800" i="1" dirty="0"/>
              <a:t>P</a:t>
            </a:r>
            <a:r>
              <a:rPr lang="en-US" sz="1800" dirty="0"/>
              <a:t>(3|3,Right)·</a:t>
            </a:r>
            <a:r>
              <a:rPr lang="en-US" sz="1800" i="1" dirty="0"/>
              <a:t>U</a:t>
            </a:r>
            <a:r>
              <a:rPr lang="en-US" sz="1800" baseline="30000" dirty="0"/>
              <a:t>𝜋</a:t>
            </a:r>
            <a:r>
              <a:rPr lang="en-US" sz="1800" dirty="0"/>
              <a:t>(3))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894" name="Shape 89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47</a:t>
            </a:fld>
            <a:endParaRPr lang="en-US" sz="2400" b="1">
              <a:solidFill>
                <a:schemeClr val="dk2"/>
              </a:solidFill>
            </a:endParaRPr>
          </a:p>
        </p:txBody>
      </p:sp>
      <p:graphicFrame>
        <p:nvGraphicFramePr>
          <p:cNvPr id="895" name="Shape 895"/>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896" name="Shape 89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897" name="Shape 897" descr="R2D2.png"/>
          <p:cNvPicPr preferRelativeResize="0"/>
          <p:nvPr/>
        </p:nvPicPr>
        <p:blipFill>
          <a:blip r:embed="rId3">
            <a:alphaModFix/>
          </a:blip>
          <a:stretch>
            <a:fillRect/>
          </a:stretch>
        </p:blipFill>
        <p:spPr>
          <a:xfrm>
            <a:off x="4047318" y="1452867"/>
            <a:ext cx="792937" cy="1123969"/>
          </a:xfrm>
          <a:prstGeom prst="rect">
            <a:avLst/>
          </a:prstGeom>
          <a:noFill/>
          <a:ln>
            <a:noFill/>
          </a:ln>
        </p:spPr>
      </p:pic>
      <p:pic>
        <p:nvPicPr>
          <p:cNvPr id="898" name="Shape 898"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899" name="Shape 899"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900" name="Shape 900"/>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901" name="Shape 901"/>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902" name="Shape 902"/>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903" name="Shape 90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i="1"/>
              <a:t>U</a:t>
            </a:r>
            <a:r>
              <a:rPr lang="en-US" baseline="30000"/>
              <a:t>𝜋</a:t>
            </a:r>
            <a:r>
              <a:rPr lang="en-US"/>
              <a:t>(3) = </a:t>
            </a:r>
            <a:r>
              <a:rPr lang="en-US" i="1"/>
              <a:t>−</a:t>
            </a:r>
            <a:r>
              <a:rPr lang="en-US"/>
              <a:t>.04+1·0.8·1+1·0.1·</a:t>
            </a:r>
            <a:r>
              <a:rPr lang="en-US" i="1"/>
              <a:t>U</a:t>
            </a:r>
            <a:r>
              <a:rPr lang="en-US" baseline="30000"/>
              <a:t>𝜋</a:t>
            </a:r>
            <a:r>
              <a:rPr lang="en-US"/>
              <a:t>(6)+1·0.1·</a:t>
            </a:r>
            <a:r>
              <a:rPr lang="en-US" i="1"/>
              <a:t>U</a:t>
            </a:r>
            <a:r>
              <a:rPr lang="en-US" baseline="30000"/>
              <a:t>𝜋</a:t>
            </a:r>
            <a:r>
              <a:rPr lang="en-US"/>
              <a:t>(3)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909" name="Shape 90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48</a:t>
            </a:fld>
            <a:endParaRPr lang="en-US" sz="2400" b="1">
              <a:solidFill>
                <a:schemeClr val="dk2"/>
              </a:solidFill>
            </a:endParaRPr>
          </a:p>
        </p:txBody>
      </p:sp>
      <p:graphicFrame>
        <p:nvGraphicFramePr>
          <p:cNvPr id="910" name="Shape 910"/>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911" name="Shape 911"/>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912" name="Shape 912" descr="R2D2.png"/>
          <p:cNvPicPr preferRelativeResize="0"/>
          <p:nvPr/>
        </p:nvPicPr>
        <p:blipFill>
          <a:blip r:embed="rId3">
            <a:alphaModFix/>
          </a:blip>
          <a:stretch>
            <a:fillRect/>
          </a:stretch>
        </p:blipFill>
        <p:spPr>
          <a:xfrm>
            <a:off x="4121218" y="2612527"/>
            <a:ext cx="792937" cy="1123969"/>
          </a:xfrm>
          <a:prstGeom prst="rect">
            <a:avLst/>
          </a:prstGeom>
          <a:noFill/>
          <a:ln>
            <a:noFill/>
          </a:ln>
        </p:spPr>
      </p:pic>
      <p:pic>
        <p:nvPicPr>
          <p:cNvPr id="913" name="Shape 913"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914" name="Shape 914"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915" name="Shape 915"/>
          <p:cNvCxnSpPr/>
          <p:nvPr/>
        </p:nvCxnSpPr>
        <p:spPr>
          <a:xfrm rot="10800000" flipH="1">
            <a:off x="4570050" y="1877625"/>
            <a:ext cx="3900" cy="681300"/>
          </a:xfrm>
          <a:prstGeom prst="straightConnector1">
            <a:avLst/>
          </a:prstGeom>
          <a:noFill/>
          <a:ln w="38100" cap="flat" cmpd="sng">
            <a:solidFill>
              <a:schemeClr val="dk2"/>
            </a:solidFill>
            <a:prstDash val="solid"/>
            <a:round/>
            <a:headEnd type="none" w="lg" len="lg"/>
            <a:tailEnd type="triangle" w="lg" len="lg"/>
          </a:ln>
        </p:spPr>
      </p:cxnSp>
      <p:cxnSp>
        <p:nvCxnSpPr>
          <p:cNvPr id="916" name="Shape 916"/>
          <p:cNvCxnSpPr/>
          <p:nvPr/>
        </p:nvCxnSpPr>
        <p:spPr>
          <a:xfrm rot="10800000" flipH="1">
            <a:off x="4945866" y="3153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917" name="Shape 917"/>
          <p:cNvSpPr/>
          <p:nvPr/>
        </p:nvSpPr>
        <p:spPr>
          <a:xfrm rot="-5400000">
            <a:off x="3532074" y="3013642"/>
            <a:ext cx="756600" cy="314526"/>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918" name="Shape 918"/>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𝜋(6) = Up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Shape 92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924" name="Shape 92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49</a:t>
            </a:fld>
            <a:endParaRPr lang="en-US" sz="2400" b="1">
              <a:solidFill>
                <a:schemeClr val="dk2"/>
              </a:solidFill>
            </a:endParaRPr>
          </a:p>
        </p:txBody>
      </p:sp>
      <p:graphicFrame>
        <p:nvGraphicFramePr>
          <p:cNvPr id="925" name="Shape 925"/>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926" name="Shape 92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927" name="Shape 927" descr="R2D2.png"/>
          <p:cNvPicPr preferRelativeResize="0"/>
          <p:nvPr/>
        </p:nvPicPr>
        <p:blipFill>
          <a:blip r:embed="rId3">
            <a:alphaModFix/>
          </a:blip>
          <a:stretch>
            <a:fillRect/>
          </a:stretch>
        </p:blipFill>
        <p:spPr>
          <a:xfrm>
            <a:off x="4121218" y="2612527"/>
            <a:ext cx="792937" cy="1123969"/>
          </a:xfrm>
          <a:prstGeom prst="rect">
            <a:avLst/>
          </a:prstGeom>
          <a:noFill/>
          <a:ln>
            <a:noFill/>
          </a:ln>
        </p:spPr>
      </p:pic>
      <p:pic>
        <p:nvPicPr>
          <p:cNvPr id="928" name="Shape 928"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929" name="Shape 929"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930" name="Shape 930"/>
          <p:cNvCxnSpPr/>
          <p:nvPr/>
        </p:nvCxnSpPr>
        <p:spPr>
          <a:xfrm rot="10800000" flipH="1">
            <a:off x="4570050" y="1877625"/>
            <a:ext cx="3900" cy="681300"/>
          </a:xfrm>
          <a:prstGeom prst="straightConnector1">
            <a:avLst/>
          </a:prstGeom>
          <a:noFill/>
          <a:ln w="38100" cap="flat" cmpd="sng">
            <a:solidFill>
              <a:schemeClr val="dk2"/>
            </a:solidFill>
            <a:prstDash val="solid"/>
            <a:round/>
            <a:headEnd type="none" w="lg" len="lg"/>
            <a:tailEnd type="triangle" w="lg" len="lg"/>
          </a:ln>
        </p:spPr>
      </p:cxnSp>
      <p:cxnSp>
        <p:nvCxnSpPr>
          <p:cNvPr id="931" name="Shape 931"/>
          <p:cNvCxnSpPr/>
          <p:nvPr/>
        </p:nvCxnSpPr>
        <p:spPr>
          <a:xfrm rot="10800000" flipH="1">
            <a:off x="4945866" y="3153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932" name="Shape 932"/>
          <p:cNvSpPr/>
          <p:nvPr/>
        </p:nvSpPr>
        <p:spPr>
          <a:xfrm rot="-5400000">
            <a:off x="3532074" y="3013642"/>
            <a:ext cx="756600" cy="314526"/>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933" name="Shape 93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i="1"/>
              <a:t>U</a:t>
            </a:r>
            <a:r>
              <a:rPr lang="en-US" baseline="30000"/>
              <a:t>𝜋</a:t>
            </a:r>
            <a:r>
              <a:rPr lang="en-US"/>
              <a:t>(6) = </a:t>
            </a:r>
            <a:r>
              <a:rPr lang="en-US" i="1"/>
              <a:t>R</a:t>
            </a:r>
            <a:r>
              <a:rPr lang="en-US"/>
              <a:t>(6)+𝛾0.8·</a:t>
            </a:r>
            <a:r>
              <a:rPr lang="en-US" i="1"/>
              <a:t>U</a:t>
            </a:r>
            <a:r>
              <a:rPr lang="en-US" baseline="30000"/>
              <a:t>𝜋</a:t>
            </a:r>
            <a:r>
              <a:rPr lang="en-US"/>
              <a:t>(3))+𝛾0.1·</a:t>
            </a:r>
            <a:r>
              <a:rPr lang="en-US" i="1"/>
              <a:t>U</a:t>
            </a:r>
            <a:r>
              <a:rPr lang="en-US" baseline="30000"/>
              <a:t>𝜋</a:t>
            </a:r>
            <a:r>
              <a:rPr lang="en-US"/>
              <a:t>(7))+𝛾0.1·</a:t>
            </a:r>
            <a:r>
              <a:rPr lang="en-US" i="1"/>
              <a:t>U</a:t>
            </a:r>
            <a:r>
              <a:rPr lang="en-US" baseline="30000"/>
              <a:t>𝜋</a:t>
            </a:r>
            <a:r>
              <a:rPr lang="en-US"/>
              <a:t>(6))</a:t>
            </a:r>
          </a:p>
          <a:p>
            <a:pPr>
              <a:spcBef>
                <a:spcPts val="1080"/>
              </a:spcBef>
              <a:spcAft>
                <a:spcPts val="0"/>
              </a:spcAft>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Should you wear your seat belt?</a:t>
            </a:r>
          </a:p>
          <a:p>
            <a:pPr marL="800100" lvl="1" indent="-215900">
              <a:spcBef>
                <a:spcPts val="1080"/>
              </a:spcBef>
            </a:pPr>
            <a:r>
              <a:rPr lang="en-US"/>
              <a:t>Let’s try a probabilistic approach</a:t>
            </a:r>
          </a:p>
        </p:txBody>
      </p:sp>
      <p:sp>
        <p:nvSpPr>
          <p:cNvPr id="284" name="Shape 28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Bayesian Network</a:t>
            </a:r>
          </a:p>
        </p:txBody>
      </p:sp>
      <p:sp>
        <p:nvSpPr>
          <p:cNvPr id="285" name="Shape 28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a:t>
            </a:fld>
            <a:endParaRPr lang="en-US" sz="2400" b="1">
              <a:solidFill>
                <a:schemeClr val="dk2"/>
              </a:solidFill>
            </a:endParaRPr>
          </a:p>
        </p:txBody>
      </p:sp>
      <p:sp>
        <p:nvSpPr>
          <p:cNvPr id="286" name="Shape 286"/>
          <p:cNvSpPr/>
          <p:nvPr/>
        </p:nvSpPr>
        <p:spPr>
          <a:xfrm>
            <a:off x="1013800" y="262113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AutomatedTaxi</a:t>
            </a:r>
          </a:p>
        </p:txBody>
      </p:sp>
      <p:sp>
        <p:nvSpPr>
          <p:cNvPr id="287" name="Shape 287"/>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288" name="Shape 288"/>
          <p:cNvCxnSpPr>
            <a:stCxn id="286" idx="5"/>
            <a:endCxn id="287" idx="1"/>
          </p:cNvCxnSpPr>
          <p:nvPr/>
        </p:nvCxnSpPr>
        <p:spPr>
          <a:xfrm>
            <a:off x="2594751" y="3152474"/>
            <a:ext cx="1040100" cy="322500"/>
          </a:xfrm>
          <a:prstGeom prst="straightConnector1">
            <a:avLst/>
          </a:prstGeom>
          <a:noFill/>
          <a:ln w="38100" cap="flat" cmpd="sng">
            <a:solidFill>
              <a:schemeClr val="dk1"/>
            </a:solidFill>
            <a:prstDash val="solid"/>
            <a:round/>
            <a:headEnd type="none" w="lg" len="lg"/>
            <a:tailEnd type="triangle" w="lg" len="lg"/>
          </a:ln>
        </p:spPr>
      </p:cxnSp>
      <p:sp>
        <p:nvSpPr>
          <p:cNvPr id="289" name="Shape 289"/>
          <p:cNvSpPr/>
          <p:nvPr/>
        </p:nvSpPr>
        <p:spPr>
          <a:xfrm>
            <a:off x="1013800" y="4097606"/>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graphicFrame>
        <p:nvGraphicFramePr>
          <p:cNvPr id="290" name="Shape 290"/>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50</a:t>
            </a:fld>
            <a:endParaRPr lang="en-US" sz="2400" b="1">
              <a:solidFill>
                <a:schemeClr val="dk2"/>
              </a:solidFill>
            </a:endParaRPr>
          </a:p>
        </p:txBody>
      </p:sp>
      <p:graphicFrame>
        <p:nvGraphicFramePr>
          <p:cNvPr id="939" name="Shape 939"/>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940" name="Shape 940"/>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941" name="Shape 941" descr="R2D2.png"/>
          <p:cNvPicPr preferRelativeResize="0"/>
          <p:nvPr/>
        </p:nvPicPr>
        <p:blipFill>
          <a:blip r:embed="rId3">
            <a:alphaModFix/>
          </a:blip>
          <a:stretch>
            <a:fillRect/>
          </a:stretch>
        </p:blipFill>
        <p:spPr>
          <a:xfrm>
            <a:off x="4121218" y="2612527"/>
            <a:ext cx="792937" cy="1123969"/>
          </a:xfrm>
          <a:prstGeom prst="rect">
            <a:avLst/>
          </a:prstGeom>
          <a:noFill/>
          <a:ln>
            <a:noFill/>
          </a:ln>
        </p:spPr>
      </p:pic>
      <p:pic>
        <p:nvPicPr>
          <p:cNvPr id="942" name="Shape 942"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943" name="Shape 943"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944" name="Shape 944"/>
          <p:cNvCxnSpPr/>
          <p:nvPr/>
        </p:nvCxnSpPr>
        <p:spPr>
          <a:xfrm rot="10800000" flipH="1">
            <a:off x="4570050" y="1877625"/>
            <a:ext cx="3900" cy="681300"/>
          </a:xfrm>
          <a:prstGeom prst="straightConnector1">
            <a:avLst/>
          </a:prstGeom>
          <a:noFill/>
          <a:ln w="38100" cap="flat" cmpd="sng">
            <a:solidFill>
              <a:schemeClr val="dk2"/>
            </a:solidFill>
            <a:prstDash val="solid"/>
            <a:round/>
            <a:headEnd type="none" w="lg" len="lg"/>
            <a:tailEnd type="triangle" w="lg" len="lg"/>
          </a:ln>
        </p:spPr>
      </p:cxnSp>
      <p:cxnSp>
        <p:nvCxnSpPr>
          <p:cNvPr id="945" name="Shape 945"/>
          <p:cNvCxnSpPr/>
          <p:nvPr/>
        </p:nvCxnSpPr>
        <p:spPr>
          <a:xfrm flipH="1">
            <a:off x="4567800" y="3594187"/>
            <a:ext cx="11700" cy="660000"/>
          </a:xfrm>
          <a:prstGeom prst="straightConnector1">
            <a:avLst/>
          </a:prstGeom>
          <a:noFill/>
          <a:ln w="38100" cap="flat" cmpd="sng">
            <a:solidFill>
              <a:schemeClr val="dk2"/>
            </a:solidFill>
            <a:prstDash val="solid"/>
            <a:round/>
            <a:headEnd type="none" w="lg" len="lg"/>
            <a:tailEnd type="triangle" w="lg" len="lg"/>
          </a:ln>
        </p:spPr>
      </p:cxnSp>
      <p:sp>
        <p:nvSpPr>
          <p:cNvPr id="946" name="Shape 946"/>
          <p:cNvSpPr/>
          <p:nvPr/>
        </p:nvSpPr>
        <p:spPr>
          <a:xfrm rot="-5400000">
            <a:off x="3532074" y="3013642"/>
            <a:ext cx="756600" cy="314526"/>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947" name="Shape 947"/>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948" name="Shape 948"/>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𝜋(6) = Left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Computing Expected Utility</a:t>
            </a:r>
          </a:p>
        </p:txBody>
      </p:sp>
      <p:sp>
        <p:nvSpPr>
          <p:cNvPr id="954" name="Shape 954"/>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51</a:t>
            </a:fld>
            <a:endParaRPr lang="en-US" sz="2400" b="1">
              <a:solidFill>
                <a:schemeClr val="dk2"/>
              </a:solidFill>
            </a:endParaRPr>
          </a:p>
        </p:txBody>
      </p:sp>
      <p:graphicFrame>
        <p:nvGraphicFramePr>
          <p:cNvPr id="955" name="Shape 955"/>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956" name="Shape 95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957" name="Shape 957" descr="R2D2.png"/>
          <p:cNvPicPr preferRelativeResize="0"/>
          <p:nvPr/>
        </p:nvPicPr>
        <p:blipFill>
          <a:blip r:embed="rId3">
            <a:alphaModFix/>
          </a:blip>
          <a:stretch>
            <a:fillRect/>
          </a:stretch>
        </p:blipFill>
        <p:spPr>
          <a:xfrm>
            <a:off x="4121218" y="2612527"/>
            <a:ext cx="792937" cy="1123969"/>
          </a:xfrm>
          <a:prstGeom prst="rect">
            <a:avLst/>
          </a:prstGeom>
          <a:noFill/>
          <a:ln>
            <a:noFill/>
          </a:ln>
        </p:spPr>
      </p:pic>
      <p:pic>
        <p:nvPicPr>
          <p:cNvPr id="958" name="Shape 958" descr="C-3PO_droid.png"/>
          <p:cNvPicPr preferRelativeResize="0"/>
          <p:nvPr/>
        </p:nvPicPr>
        <p:blipFill>
          <a:blip r:embed="rId4">
            <a:alphaModFix/>
          </a:blip>
          <a:stretch>
            <a:fillRect/>
          </a:stretch>
        </p:blipFill>
        <p:spPr>
          <a:xfrm>
            <a:off x="5663704" y="1435031"/>
            <a:ext cx="603991" cy="1159650"/>
          </a:xfrm>
          <a:prstGeom prst="rect">
            <a:avLst/>
          </a:prstGeom>
          <a:noFill/>
          <a:ln>
            <a:noFill/>
          </a:ln>
        </p:spPr>
      </p:pic>
      <p:pic>
        <p:nvPicPr>
          <p:cNvPr id="959" name="Shape 959" descr="latest"/>
          <p:cNvPicPr preferRelativeResize="0"/>
          <p:nvPr/>
        </p:nvPicPr>
        <p:blipFill>
          <a:blip r:embed="rId5">
            <a:alphaModFix/>
          </a:blip>
          <a:stretch>
            <a:fillRect/>
          </a:stretch>
        </p:blipFill>
        <p:spPr>
          <a:xfrm flipH="1">
            <a:off x="5730701" y="2631058"/>
            <a:ext cx="931125" cy="1086899"/>
          </a:xfrm>
          <a:prstGeom prst="rect">
            <a:avLst/>
          </a:prstGeom>
          <a:noFill/>
          <a:ln>
            <a:noFill/>
          </a:ln>
        </p:spPr>
      </p:pic>
      <p:cxnSp>
        <p:nvCxnSpPr>
          <p:cNvPr id="960" name="Shape 960"/>
          <p:cNvCxnSpPr/>
          <p:nvPr/>
        </p:nvCxnSpPr>
        <p:spPr>
          <a:xfrm rot="10800000" flipH="1">
            <a:off x="4570050" y="1877625"/>
            <a:ext cx="3900" cy="681300"/>
          </a:xfrm>
          <a:prstGeom prst="straightConnector1">
            <a:avLst/>
          </a:prstGeom>
          <a:noFill/>
          <a:ln w="38100" cap="flat" cmpd="sng">
            <a:solidFill>
              <a:schemeClr val="dk2"/>
            </a:solidFill>
            <a:prstDash val="solid"/>
            <a:round/>
            <a:headEnd type="none" w="lg" len="lg"/>
            <a:tailEnd type="triangle" w="lg" len="lg"/>
          </a:ln>
        </p:spPr>
      </p:cxnSp>
      <p:cxnSp>
        <p:nvCxnSpPr>
          <p:cNvPr id="961" name="Shape 961"/>
          <p:cNvCxnSpPr/>
          <p:nvPr/>
        </p:nvCxnSpPr>
        <p:spPr>
          <a:xfrm flipH="1">
            <a:off x="4567800" y="3594187"/>
            <a:ext cx="11700" cy="660000"/>
          </a:xfrm>
          <a:prstGeom prst="straightConnector1">
            <a:avLst/>
          </a:prstGeom>
          <a:noFill/>
          <a:ln w="38100" cap="flat" cmpd="sng">
            <a:solidFill>
              <a:schemeClr val="dk2"/>
            </a:solidFill>
            <a:prstDash val="solid"/>
            <a:round/>
            <a:headEnd type="none" w="lg" len="lg"/>
            <a:tailEnd type="triangle" w="lg" len="lg"/>
          </a:ln>
        </p:spPr>
      </p:cxnSp>
      <p:sp>
        <p:nvSpPr>
          <p:cNvPr id="962" name="Shape 962"/>
          <p:cNvSpPr/>
          <p:nvPr/>
        </p:nvSpPr>
        <p:spPr>
          <a:xfrm rot="-5400000">
            <a:off x="3532074" y="3013642"/>
            <a:ext cx="756600" cy="314526"/>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963" name="Shape 963"/>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i="1"/>
              <a:t>U</a:t>
            </a:r>
            <a:r>
              <a:rPr lang="en-US" baseline="30000"/>
              <a:t>𝜋</a:t>
            </a:r>
            <a:r>
              <a:rPr lang="en-US"/>
              <a:t>(6) = </a:t>
            </a:r>
            <a:r>
              <a:rPr lang="en-US" i="1"/>
              <a:t>R</a:t>
            </a:r>
            <a:r>
              <a:rPr lang="en-US"/>
              <a:t>(6)+𝛾0.1·</a:t>
            </a:r>
            <a:r>
              <a:rPr lang="en-US" i="1"/>
              <a:t>U</a:t>
            </a:r>
            <a:r>
              <a:rPr lang="en-US" baseline="30000"/>
              <a:t>𝜋</a:t>
            </a:r>
            <a:r>
              <a:rPr lang="en-US"/>
              <a:t>(3))+𝛾0.8·</a:t>
            </a:r>
            <a:r>
              <a:rPr lang="en-US" i="1"/>
              <a:t>U</a:t>
            </a:r>
            <a:r>
              <a:rPr lang="en-US" baseline="30000"/>
              <a:t>𝜋</a:t>
            </a:r>
            <a:r>
              <a:rPr lang="en-US"/>
              <a:t>(6))+𝛾0.1·</a:t>
            </a:r>
            <a:r>
              <a:rPr lang="en-US" i="1"/>
              <a:t>U</a:t>
            </a:r>
            <a:r>
              <a:rPr lang="en-US" baseline="30000"/>
              <a:t>𝜋</a:t>
            </a:r>
            <a:r>
              <a:rPr lang="en-US"/>
              <a:t>(10))</a:t>
            </a:r>
          </a:p>
          <a:p>
            <a:pPr>
              <a:spcBef>
                <a:spcPts val="1080"/>
              </a:spcBef>
              <a:spcAft>
                <a:spcPts val="0"/>
              </a:spcAft>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Shape 96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969" name="Shape 96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52</a:t>
            </a:fld>
            <a:endParaRPr lang="en-US" sz="2400" b="1">
              <a:solidFill>
                <a:schemeClr val="dk2"/>
              </a:solidFill>
            </a:endParaRPr>
          </a:p>
        </p:txBody>
      </p:sp>
      <p:sp>
        <p:nvSpPr>
          <p:cNvPr id="970" name="Shape 970"/>
          <p:cNvSpPr txBox="1">
            <a:spLocks noGrp="1"/>
          </p:cNvSpPr>
          <p:nvPr>
            <p:ph type="body" idx="1"/>
          </p:nvPr>
        </p:nvSpPr>
        <p:spPr>
          <a:xfrm>
            <a:off x="457200" y="722163"/>
            <a:ext cx="8080500" cy="4152300"/>
          </a:xfrm>
          <a:prstGeom prst="rect">
            <a:avLst/>
          </a:prstGeom>
          <a:noFill/>
          <a:ln>
            <a:noFill/>
          </a:ln>
        </p:spPr>
        <p:txBody>
          <a:bodyPr lIns="91425" tIns="45700" rIns="91425" bIns="45700" anchor="t" anchorCtr="0">
            <a:noAutofit/>
          </a:bodyPr>
          <a:lstStyle/>
          <a:p>
            <a:pPr>
              <a:spcBef>
                <a:spcPts val="0"/>
              </a:spcBef>
              <a:spcAft>
                <a:spcPts val="0"/>
              </a:spcAft>
            </a:pPr>
            <a:r>
              <a:rPr lang="en-US" dirty="0"/>
              <a:t>Bellman equation</a:t>
            </a:r>
          </a:p>
          <a:p>
            <a:pPr marL="800100" lvl="1" indent="-342900">
              <a:spcBef>
                <a:spcPts val="1080"/>
              </a:spcBef>
            </a:pPr>
            <a:r>
              <a:rPr lang="en-US" dirty="0"/>
              <a:t>In each state, choose the action with highest utility</a:t>
            </a:r>
          </a:p>
          <a:p>
            <a:pPr marL="800100" lvl="1" indent="-342900">
              <a:spcBef>
                <a:spcPts val="1080"/>
              </a:spcBef>
            </a:pPr>
            <a:r>
              <a:rPr lang="en-US" i="1" dirty="0"/>
              <a:t>U</a:t>
            </a:r>
            <a:r>
              <a:rPr lang="en-US" dirty="0"/>
              <a:t>(</a:t>
            </a:r>
            <a:r>
              <a:rPr lang="en-US" i="1" dirty="0"/>
              <a:t>s</a:t>
            </a:r>
            <a:r>
              <a:rPr lang="en-US" dirty="0"/>
              <a:t>) = </a:t>
            </a:r>
            <a:r>
              <a:rPr lang="en-US" i="1" dirty="0"/>
              <a:t>R</a:t>
            </a:r>
            <a:r>
              <a:rPr lang="en-US" dirty="0"/>
              <a:t>(</a:t>
            </a:r>
            <a:r>
              <a:rPr lang="en-US" i="1" dirty="0"/>
              <a:t>s</a:t>
            </a:r>
            <a:r>
              <a:rPr lang="en-US" dirty="0"/>
              <a:t>)+𝛾</a:t>
            </a:r>
            <a:r>
              <a:rPr lang="en-US" b="1" dirty="0">
                <a:solidFill>
                  <a:schemeClr val="dk2"/>
                </a:solidFill>
              </a:rPr>
              <a:t>max</a:t>
            </a:r>
            <a:r>
              <a:rPr lang="en-US" b="1" baseline="-25000" dirty="0">
                <a:solidFill>
                  <a:schemeClr val="dk2"/>
                </a:solidFill>
              </a:rPr>
              <a:t>a</a:t>
            </a:r>
            <a:r>
              <a:rPr lang="en-US" dirty="0"/>
              <a:t>∑</a:t>
            </a:r>
            <a:r>
              <a:rPr lang="en-US" i="1" baseline="-25000" dirty="0"/>
              <a:t>s</a:t>
            </a:r>
            <a:r>
              <a:rPr lang="en-US" baseline="-25000" dirty="0"/>
              <a:t>1</a:t>
            </a:r>
            <a:r>
              <a:rPr lang="en-US" dirty="0"/>
              <a:t>(</a:t>
            </a:r>
            <a:r>
              <a:rPr lang="en-US" i="1" dirty="0"/>
              <a:t>P</a:t>
            </a:r>
            <a:r>
              <a:rPr lang="en-US" dirty="0"/>
              <a:t>(</a:t>
            </a:r>
            <a:r>
              <a:rPr lang="en-US" i="1" dirty="0"/>
              <a:t>s</a:t>
            </a:r>
            <a:r>
              <a:rPr lang="en-US" baseline="-25000" dirty="0"/>
              <a:t>1</a:t>
            </a:r>
            <a:r>
              <a:rPr lang="en-US" dirty="0"/>
              <a:t>|</a:t>
            </a:r>
            <a:r>
              <a:rPr lang="en-US" i="1" dirty="0"/>
              <a:t>s</a:t>
            </a:r>
            <a:r>
              <a:rPr lang="en-US" dirty="0"/>
              <a:t>,</a:t>
            </a:r>
            <a:r>
              <a:rPr lang="en-US" b="1" i="1" dirty="0">
                <a:solidFill>
                  <a:schemeClr val="dk2"/>
                </a:solidFill>
              </a:rPr>
              <a:t>a</a:t>
            </a:r>
            <a:r>
              <a:rPr lang="en-US" dirty="0"/>
              <a:t>)</a:t>
            </a:r>
            <a:r>
              <a:rPr lang="en-US" i="1" dirty="0"/>
              <a:t>U</a:t>
            </a:r>
            <a:r>
              <a:rPr lang="en-US" dirty="0"/>
              <a:t>(</a:t>
            </a:r>
            <a:r>
              <a:rPr lang="en-US" i="1" dirty="0"/>
              <a:t>s</a:t>
            </a:r>
            <a:r>
              <a:rPr lang="en-US" baseline="-25000" dirty="0"/>
              <a:t>1</a:t>
            </a:r>
            <a:r>
              <a:rPr lang="en-US" dirty="0"/>
              <a:t>))</a:t>
            </a:r>
          </a:p>
          <a:p>
            <a:pPr>
              <a:spcBef>
                <a:spcPts val="1080"/>
              </a:spcBef>
            </a:pPr>
            <a:r>
              <a:rPr lang="en-US" dirty="0"/>
              <a:t>Repeating this formula will converge to optimal policy</a:t>
            </a:r>
          </a:p>
          <a:p>
            <a:pPr marL="800100" lvl="1" indent="-342900">
              <a:spcBef>
                <a:spcPts val="1080"/>
              </a:spcBef>
            </a:pPr>
            <a:r>
              <a:rPr lang="en-US" i="1" dirty="0"/>
              <a:t>U</a:t>
            </a:r>
            <a:r>
              <a:rPr lang="en-US" i="1" baseline="-25000" dirty="0"/>
              <a:t>0</a:t>
            </a:r>
            <a:r>
              <a:rPr lang="en-US" dirty="0"/>
              <a:t>(</a:t>
            </a:r>
            <a:r>
              <a:rPr lang="en-US" i="1" dirty="0"/>
              <a:t>s</a:t>
            </a:r>
            <a:r>
              <a:rPr lang="en-US" dirty="0"/>
              <a:t>) = </a:t>
            </a:r>
            <a:r>
              <a:rPr lang="en-US" i="1" dirty="0"/>
              <a:t>R</a:t>
            </a:r>
            <a:r>
              <a:rPr lang="en-US" dirty="0"/>
              <a:t>(</a:t>
            </a:r>
            <a:r>
              <a:rPr lang="en-US" i="1" dirty="0"/>
              <a:t>s</a:t>
            </a:r>
            <a:r>
              <a:rPr lang="en-US" dirty="0"/>
              <a:t>)</a:t>
            </a:r>
          </a:p>
          <a:p>
            <a:pPr marL="800100" lvl="1" indent="-342900">
              <a:spcBef>
                <a:spcPts val="1080"/>
              </a:spcBef>
            </a:pPr>
            <a:r>
              <a:rPr lang="en-US" i="1" dirty="0" err="1"/>
              <a:t>U</a:t>
            </a:r>
            <a:r>
              <a:rPr lang="en-US" i="1" baseline="-25000" dirty="0" err="1"/>
              <a:t>i</a:t>
            </a:r>
            <a:r>
              <a:rPr lang="en-US" dirty="0"/>
              <a:t>(</a:t>
            </a:r>
            <a:r>
              <a:rPr lang="en-US" i="1" dirty="0"/>
              <a:t>s</a:t>
            </a:r>
            <a:r>
              <a:rPr lang="en-US" dirty="0"/>
              <a:t>) = </a:t>
            </a:r>
            <a:r>
              <a:rPr lang="en-US" i="1" dirty="0"/>
              <a:t>R</a:t>
            </a:r>
            <a:r>
              <a:rPr lang="en-US" dirty="0"/>
              <a:t>(</a:t>
            </a:r>
            <a:r>
              <a:rPr lang="en-US" i="1" dirty="0"/>
              <a:t>s</a:t>
            </a:r>
            <a:r>
              <a:rPr lang="en-US" dirty="0"/>
              <a:t>)+𝛾max</a:t>
            </a:r>
            <a:r>
              <a:rPr lang="en-US" baseline="-25000" dirty="0"/>
              <a:t>a</a:t>
            </a:r>
            <a:r>
              <a:rPr lang="en-US" dirty="0"/>
              <a:t>∑</a:t>
            </a:r>
            <a:r>
              <a:rPr lang="en-US" i="1" baseline="-25000" dirty="0"/>
              <a:t>s</a:t>
            </a:r>
            <a:r>
              <a:rPr lang="en-US" baseline="-25000" dirty="0"/>
              <a:t>1</a:t>
            </a:r>
            <a:r>
              <a:rPr lang="en-US" dirty="0"/>
              <a:t>(</a:t>
            </a:r>
            <a:r>
              <a:rPr lang="en-US" i="1" dirty="0"/>
              <a:t>P</a:t>
            </a:r>
            <a:r>
              <a:rPr lang="en-US" dirty="0"/>
              <a:t>(</a:t>
            </a:r>
            <a:r>
              <a:rPr lang="en-US" i="1" dirty="0"/>
              <a:t>s</a:t>
            </a:r>
            <a:r>
              <a:rPr lang="en-US" baseline="-25000" dirty="0"/>
              <a:t>1</a:t>
            </a:r>
            <a:r>
              <a:rPr lang="en-US" dirty="0"/>
              <a:t>|</a:t>
            </a:r>
            <a:r>
              <a:rPr lang="en-US" i="1" dirty="0"/>
              <a:t>s</a:t>
            </a:r>
            <a:r>
              <a:rPr lang="en-US" dirty="0"/>
              <a:t>,</a:t>
            </a:r>
            <a:r>
              <a:rPr lang="en-US" i="1" dirty="0"/>
              <a:t>a</a:t>
            </a:r>
            <a:r>
              <a:rPr lang="en-US" dirty="0"/>
              <a:t>)</a:t>
            </a:r>
            <a:r>
              <a:rPr lang="en-US" i="1" dirty="0"/>
              <a:t>U</a:t>
            </a:r>
            <a:r>
              <a:rPr lang="en-US" i="1" baseline="-25000" dirty="0"/>
              <a:t>i</a:t>
            </a:r>
            <a:r>
              <a:rPr lang="en-US" baseline="-25000" dirty="0"/>
              <a:t>-1</a:t>
            </a:r>
            <a:r>
              <a:rPr lang="en-US" dirty="0"/>
              <a:t>(</a:t>
            </a:r>
            <a:r>
              <a:rPr lang="en-US" i="1" dirty="0"/>
              <a:t>s</a:t>
            </a:r>
            <a:r>
              <a:rPr lang="en-US" baseline="-25000" dirty="0"/>
              <a:t>1</a:t>
            </a:r>
            <a:r>
              <a:rPr lang="en-US" dirty="0"/>
              <a:t>))</a:t>
            </a:r>
          </a:p>
          <a:p>
            <a:pPr marL="1485900" lvl="2" indent="-342900">
              <a:spcBef>
                <a:spcPts val="0"/>
              </a:spcBef>
            </a:pPr>
            <a:r>
              <a:rPr lang="en-US" dirty="0"/>
              <a:t>Bellman update</a:t>
            </a:r>
          </a:p>
          <a:p>
            <a:pPr marL="800100" lvl="1" indent="-342900">
              <a:spcBef>
                <a:spcPts val="1080"/>
              </a:spcBef>
            </a:pPr>
            <a:r>
              <a:rPr lang="en-US" dirty="0"/>
              <a:t>As </a:t>
            </a:r>
            <a:r>
              <a:rPr lang="en-US" i="1" dirty="0" err="1"/>
              <a:t>i</a:t>
            </a:r>
            <a:r>
              <a:rPr lang="en-US" i="1" dirty="0"/>
              <a:t>→∞</a:t>
            </a:r>
            <a:r>
              <a:rPr lang="en-US" dirty="0"/>
              <a:t>, </a:t>
            </a:r>
            <a:r>
              <a:rPr lang="en-US" i="1" dirty="0" err="1"/>
              <a:t>U</a:t>
            </a:r>
            <a:r>
              <a:rPr lang="en-US" i="1" baseline="-25000" dirty="0" err="1"/>
              <a:t>i</a:t>
            </a:r>
            <a:r>
              <a:rPr lang="en-US" i="1" dirty="0" err="1"/>
              <a:t>→U</a:t>
            </a:r>
            <a:endParaRPr lang="en-US" i="1" dirty="0"/>
          </a:p>
          <a:p>
            <a:pPr marL="1485900" lvl="2" indent="-342900">
              <a:spcBef>
                <a:spcPts val="0"/>
              </a:spcBef>
            </a:pPr>
            <a:r>
              <a:rPr lang="en-US" dirty="0"/>
              <a:t>See AIMA 17.2.3 for details</a:t>
            </a:r>
          </a:p>
          <a:p>
            <a:pPr marL="800100" lvl="1" indent="-342900">
              <a:spcBef>
                <a:spcPts val="1080"/>
              </a:spcBef>
            </a:pPr>
            <a:r>
              <a:rPr lang="en-US" dirty="0"/>
              <a:t>𝜋</a:t>
            </a:r>
            <a:r>
              <a:rPr lang="en-US" baseline="30000" dirty="0"/>
              <a:t>*</a:t>
            </a:r>
            <a:r>
              <a:rPr lang="en-US" dirty="0"/>
              <a:t>(</a:t>
            </a:r>
            <a:r>
              <a:rPr lang="en-US" i="1" dirty="0"/>
              <a:t>s</a:t>
            </a:r>
            <a:r>
              <a:rPr lang="en-US" dirty="0"/>
              <a:t>) = </a:t>
            </a:r>
            <a:r>
              <a:rPr lang="en-US" dirty="0" err="1"/>
              <a:t>arg</a:t>
            </a:r>
            <a:r>
              <a:rPr lang="en-US" dirty="0"/>
              <a:t> max</a:t>
            </a:r>
            <a:r>
              <a:rPr lang="en-US" i="1" baseline="-25000" dirty="0"/>
              <a:t>a</a:t>
            </a:r>
            <a:r>
              <a:rPr lang="en-US" dirty="0"/>
              <a:t>∑</a:t>
            </a:r>
            <a:r>
              <a:rPr lang="en-US" i="1" baseline="-25000" dirty="0"/>
              <a:t>s</a:t>
            </a:r>
            <a:r>
              <a:rPr lang="en-US" baseline="-25000" dirty="0"/>
              <a:t>1</a:t>
            </a:r>
            <a:r>
              <a:rPr lang="en-US" dirty="0"/>
              <a:t>(</a:t>
            </a:r>
            <a:r>
              <a:rPr lang="en-US" i="1" dirty="0"/>
              <a:t>P</a:t>
            </a:r>
            <a:r>
              <a:rPr lang="en-US" dirty="0"/>
              <a:t>(</a:t>
            </a:r>
            <a:r>
              <a:rPr lang="en-US" i="1" dirty="0"/>
              <a:t>s</a:t>
            </a:r>
            <a:r>
              <a:rPr lang="en-US" baseline="-25000" dirty="0"/>
              <a:t>1</a:t>
            </a:r>
            <a:r>
              <a:rPr lang="en-US" dirty="0"/>
              <a:t>|</a:t>
            </a:r>
            <a:r>
              <a:rPr lang="en-US" i="1" dirty="0"/>
              <a:t>s</a:t>
            </a:r>
            <a:r>
              <a:rPr lang="en-US" dirty="0"/>
              <a:t>,</a:t>
            </a:r>
            <a:r>
              <a:rPr lang="en-US" i="1" dirty="0"/>
              <a:t>a</a:t>
            </a:r>
            <a:r>
              <a:rPr lang="en-US" dirty="0"/>
              <a:t>)</a:t>
            </a:r>
            <a:r>
              <a:rPr lang="en-US" i="1" dirty="0"/>
              <a:t>U</a:t>
            </a:r>
            <a:r>
              <a:rPr lang="en-US" dirty="0"/>
              <a:t>(</a:t>
            </a:r>
            <a:r>
              <a:rPr lang="en-US" i="1" dirty="0"/>
              <a:t>s</a:t>
            </a:r>
            <a:r>
              <a:rPr lang="en-US" baseline="-25000" dirty="0"/>
              <a:t>1</a:t>
            </a:r>
            <a:r>
              <a:rPr lang="en-US" dirty="0"/>
              <a:t>))</a:t>
            </a:r>
          </a:p>
          <a:p>
            <a:pPr>
              <a:spcBef>
                <a:spcPts val="1080"/>
              </a:spcBef>
            </a:pPr>
            <a:endParaRPr dirty="0"/>
          </a:p>
          <a:p>
            <a:pPr>
              <a:spcBef>
                <a:spcPts val="1080"/>
              </a:spcBef>
            </a:pPr>
            <a:endParaRPr dirty="0"/>
          </a:p>
          <a:p>
            <a:pPr>
              <a:spcBef>
                <a:spcPts val="1080"/>
              </a:spcBef>
            </a:pPr>
            <a:endParaRPr dirty="0"/>
          </a:p>
          <a:p>
            <a:pPr>
              <a:spcBef>
                <a:spcPts val="1080"/>
              </a:spcBef>
            </a:pPr>
            <a:endParaRPr dirty="0"/>
          </a:p>
          <a:p>
            <a:pPr>
              <a:spcBef>
                <a:spcPts val="1080"/>
              </a:spcBef>
            </a:pP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Shape 975"/>
          <p:cNvSpPr/>
          <p:nvPr/>
        </p:nvSpPr>
        <p:spPr>
          <a:xfrm>
            <a:off x="5229225" y="2581275"/>
            <a:ext cx="1555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76" name="Shape 976"/>
          <p:cNvSpPr/>
          <p:nvPr/>
        </p:nvSpPr>
        <p:spPr>
          <a:xfrm>
            <a:off x="5229225" y="1438275"/>
            <a:ext cx="1555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77" name="Shape 977"/>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978" name="Shape 978"/>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53</a:t>
            </a:fld>
            <a:endParaRPr lang="en-US" sz="2400" b="1">
              <a:solidFill>
                <a:schemeClr val="dk2"/>
              </a:solidFill>
            </a:endParaRPr>
          </a:p>
        </p:txBody>
      </p:sp>
      <p:graphicFrame>
        <p:nvGraphicFramePr>
          <p:cNvPr id="979" name="Shape 979"/>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980" name="Shape 980"/>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81" name="Shape 981"/>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982" name="Shape 982"/>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83" name="Shape 983"/>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84" name="Shape 984"/>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85" name="Shape 985"/>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86" name="Shape 986"/>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987" name="Shape 987"/>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88" name="Shape 988"/>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989" name="Shape 989"/>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90" name="Shape 990"/>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91" name="Shape 991"/>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992" name="Shape 992"/>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3" name="Shape 993"/>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4" name="Shape 994"/>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5" name="Shape 995"/>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6" name="Shape 996"/>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7" name="Shape 997"/>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8" name="Shape 998"/>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999" name="Shape 999"/>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00" name="Shape 1000"/>
          <p:cNvSpPr/>
          <p:nvPr/>
        </p:nvSpPr>
        <p:spPr>
          <a:xfrm>
            <a:off x="52292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p:nvPr/>
        </p:nvSpPr>
        <p:spPr>
          <a:xfrm>
            <a:off x="5229225" y="2581275"/>
            <a:ext cx="1555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06" name="Shape 1006"/>
          <p:cNvSpPr/>
          <p:nvPr/>
        </p:nvSpPr>
        <p:spPr>
          <a:xfrm>
            <a:off x="5229225" y="1438275"/>
            <a:ext cx="1555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07" name="Shape 1007"/>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008" name="Shape 1008"/>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54</a:t>
            </a:fld>
            <a:endParaRPr lang="en-US" sz="2400" b="1">
              <a:solidFill>
                <a:schemeClr val="dk2"/>
              </a:solidFill>
            </a:endParaRPr>
          </a:p>
        </p:txBody>
      </p:sp>
      <p:graphicFrame>
        <p:nvGraphicFramePr>
          <p:cNvPr id="1009" name="Shape 1009"/>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010" name="Shape 1010"/>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11" name="Shape 1011"/>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012" name="Shape 1012"/>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13" name="Shape 1013"/>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14" name="Shape 1014"/>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15" name="Shape 1015"/>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16" name="Shape 1016"/>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017" name="Shape 1017"/>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18" name="Shape 1018"/>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019" name="Shape 1019"/>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20" name="Shape 1020"/>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21" name="Shape 1021"/>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22" name="Shape 1022"/>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3" name="Shape 1023"/>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4" name="Shape 1024"/>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5" name="Shape 1025"/>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6" name="Shape 1026"/>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7" name="Shape 1027"/>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8" name="Shape 1028"/>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29" name="Shape 1029"/>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30" name="Shape 1030"/>
          <p:cNvSpPr/>
          <p:nvPr/>
        </p:nvSpPr>
        <p:spPr>
          <a:xfrm>
            <a:off x="52292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031" name="Shape 1031"/>
          <p:cNvCxnSpPr/>
          <p:nvPr/>
        </p:nvCxnSpPr>
        <p:spPr>
          <a:xfrm flipH="1">
            <a:off x="12912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1032" name="Shape 1032"/>
          <p:cNvCxnSpPr/>
          <p:nvPr/>
        </p:nvCxnSpPr>
        <p:spPr>
          <a:xfrm rot="10800000" flipH="1">
            <a:off x="1669266" y="2009750"/>
            <a:ext cx="769200" cy="9600"/>
          </a:xfrm>
          <a:prstGeom prst="straightConnector1">
            <a:avLst/>
          </a:prstGeom>
          <a:noFill/>
          <a:ln w="38100" cap="flat" cmpd="sng">
            <a:solidFill>
              <a:schemeClr val="dk2"/>
            </a:solidFill>
            <a:prstDash val="solid"/>
            <a:round/>
            <a:headEnd type="none" w="lg" len="lg"/>
            <a:tailEnd type="triangle" w="lg" len="lg"/>
          </a:ln>
        </p:spPr>
      </p:cxnSp>
      <p:sp>
        <p:nvSpPr>
          <p:cNvPr id="1033" name="Shape 1033"/>
          <p:cNvSpPr/>
          <p:nvPr/>
        </p:nvSpPr>
        <p:spPr>
          <a:xfrm>
            <a:off x="817125" y="15271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Shape 1038"/>
          <p:cNvSpPr/>
          <p:nvPr/>
        </p:nvSpPr>
        <p:spPr>
          <a:xfrm>
            <a:off x="5229225" y="2581275"/>
            <a:ext cx="1555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39" name="Shape 1039"/>
          <p:cNvSpPr/>
          <p:nvPr/>
        </p:nvSpPr>
        <p:spPr>
          <a:xfrm>
            <a:off x="5229225" y="1438275"/>
            <a:ext cx="1555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40" name="Shape 104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041" name="Shape 104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55</a:t>
            </a:fld>
            <a:endParaRPr lang="en-US" sz="2400" b="1">
              <a:solidFill>
                <a:schemeClr val="dk2"/>
              </a:solidFill>
            </a:endParaRPr>
          </a:p>
        </p:txBody>
      </p:sp>
      <p:graphicFrame>
        <p:nvGraphicFramePr>
          <p:cNvPr id="1042" name="Shape 1042"/>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043" name="Shape 1043"/>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44" name="Shape 1044"/>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045" name="Shape 1045"/>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46" name="Shape 1046"/>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47" name="Shape 1047"/>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48" name="Shape 1048"/>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49" name="Shape 1049"/>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050" name="Shape 1050"/>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51" name="Shape 1051"/>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052" name="Shape 1052"/>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53" name="Shape 1053"/>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54" name="Shape 1054"/>
          <p:cNvSpPr txBox="1"/>
          <p:nvPr/>
        </p:nvSpPr>
        <p:spPr>
          <a:xfrm>
            <a:off x="704850" y="1362075"/>
            <a:ext cx="1323900" cy="1143000"/>
          </a:xfrm>
          <a:prstGeom prst="rect">
            <a:avLst/>
          </a:prstGeom>
          <a:noFill/>
          <a:ln>
            <a:noFill/>
          </a:ln>
        </p:spPr>
        <p:txBody>
          <a:bodyPr lIns="91425" tIns="91425" rIns="91425" bIns="91425" anchor="t" anchorCtr="0">
            <a:noAutofit/>
          </a:bodyPr>
          <a:lstStyle/>
          <a:p>
            <a:r>
              <a:rPr lang="en-US" sz="1800" b="1" i="1">
                <a:solidFill>
                  <a:schemeClr val="dk1"/>
                </a:solidFill>
              </a:rPr>
              <a:t>U</a:t>
            </a:r>
            <a:r>
              <a:rPr lang="en-US" sz="1800" b="1">
                <a:solidFill>
                  <a:schemeClr val="dk1"/>
                </a:solidFill>
              </a:rPr>
              <a:t>: −.08</a:t>
            </a:r>
          </a:p>
          <a:p>
            <a:r>
              <a:rPr lang="en-US" sz="1800" b="1" i="1">
                <a:solidFill>
                  <a:schemeClr val="dk1"/>
                </a:solidFill>
              </a:rPr>
              <a:t>D</a:t>
            </a:r>
            <a:r>
              <a:rPr lang="en-US" sz="1800" b="1">
                <a:solidFill>
                  <a:schemeClr val="dk1"/>
                </a:solidFill>
              </a:rPr>
              <a:t>: −.08</a:t>
            </a:r>
          </a:p>
          <a:p>
            <a:r>
              <a:rPr lang="en-US" sz="1800" b="1" i="1">
                <a:solidFill>
                  <a:schemeClr val="dk1"/>
                </a:solidFill>
              </a:rPr>
              <a:t>L</a:t>
            </a:r>
            <a:r>
              <a:rPr lang="en-US" sz="1800" b="1">
                <a:solidFill>
                  <a:schemeClr val="dk1"/>
                </a:solidFill>
              </a:rPr>
              <a:t>: −.08</a:t>
            </a:r>
          </a:p>
          <a:p>
            <a:r>
              <a:rPr lang="en-US" sz="1800" b="1" i="1">
                <a:solidFill>
                  <a:schemeClr val="dk1"/>
                </a:solidFill>
              </a:rPr>
              <a:t>R</a:t>
            </a:r>
            <a:r>
              <a:rPr lang="en-US" sz="1800" b="1">
                <a:solidFill>
                  <a:schemeClr val="dk1"/>
                </a:solidFill>
              </a:rPr>
              <a:t>: −.08</a:t>
            </a:r>
          </a:p>
        </p:txBody>
      </p:sp>
      <p:sp>
        <p:nvSpPr>
          <p:cNvPr id="1055" name="Shape 1055"/>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56" name="Shape 1056"/>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57" name="Shape 1057"/>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58" name="Shape 1058"/>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59" name="Shape 1059"/>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0" name="Shape 1060"/>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1" name="Shape 1061"/>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2" name="Shape 1062"/>
          <p:cNvSpPr/>
          <p:nvPr/>
        </p:nvSpPr>
        <p:spPr>
          <a:xfrm>
            <a:off x="52292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3" name="Shape 1063"/>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Shape 1068"/>
          <p:cNvSpPr/>
          <p:nvPr/>
        </p:nvSpPr>
        <p:spPr>
          <a:xfrm>
            <a:off x="5229225" y="2581275"/>
            <a:ext cx="1555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69" name="Shape 1069"/>
          <p:cNvSpPr/>
          <p:nvPr/>
        </p:nvSpPr>
        <p:spPr>
          <a:xfrm>
            <a:off x="5229225" y="1438275"/>
            <a:ext cx="1555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70" name="Shape 107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071" name="Shape 107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56</a:t>
            </a:fld>
            <a:endParaRPr lang="en-US" sz="2400" b="1">
              <a:solidFill>
                <a:schemeClr val="dk2"/>
              </a:solidFill>
            </a:endParaRPr>
          </a:p>
        </p:txBody>
      </p:sp>
      <p:graphicFrame>
        <p:nvGraphicFramePr>
          <p:cNvPr id="1072" name="Shape 1072"/>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073" name="Shape 1073"/>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74" name="Shape 1074"/>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075" name="Shape 1075"/>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76" name="Shape 1076"/>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77" name="Shape 1077"/>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78" name="Shape 1078"/>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79" name="Shape 1079"/>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080" name="Shape 1080"/>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81" name="Shape 1081"/>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082" name="Shape 1082"/>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83" name="Shape 1083"/>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084" name="Shape 1084"/>
          <p:cNvSpPr txBox="1"/>
          <p:nvPr/>
        </p:nvSpPr>
        <p:spPr>
          <a:xfrm>
            <a:off x="628650" y="1590675"/>
            <a:ext cx="1323900" cy="11430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−0.08</a:t>
            </a:r>
          </a:p>
          <a:p>
            <a:pPr algn="ctr">
              <a:spcBef>
                <a:spcPts val="1080"/>
              </a:spcBef>
              <a:spcAft>
                <a:spcPts val="600"/>
              </a:spcAft>
            </a:pPr>
            <a:r>
              <a:rPr lang="en-US" sz="2400" b="1">
                <a:solidFill>
                  <a:schemeClr val="dk1"/>
                </a:solidFill>
              </a:rPr>
              <a:t>𝜋</a:t>
            </a:r>
            <a:r>
              <a:rPr lang="en-US" sz="2400" b="1" baseline="30000">
                <a:solidFill>
                  <a:schemeClr val="dk1"/>
                </a:solidFill>
              </a:rPr>
              <a:t>*</a:t>
            </a:r>
            <a:r>
              <a:rPr lang="en-US" sz="2400" b="1">
                <a:solidFill>
                  <a:schemeClr val="dk1"/>
                </a:solidFill>
              </a:rPr>
              <a:t>(1)=∗</a:t>
            </a:r>
          </a:p>
        </p:txBody>
      </p:sp>
      <p:sp>
        <p:nvSpPr>
          <p:cNvPr id="1085" name="Shape 1085"/>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6" name="Shape 1086"/>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7" name="Shape 1087"/>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8" name="Shape 1088"/>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89" name="Shape 1089"/>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90" name="Shape 1090"/>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91" name="Shape 1091"/>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92" name="Shape 1092"/>
          <p:cNvSpPr/>
          <p:nvPr/>
        </p:nvSpPr>
        <p:spPr>
          <a:xfrm>
            <a:off x="52292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93" name="Shape 1093"/>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Shape 1098"/>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99" name="Shape 1099"/>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00" name="Shape 1100"/>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101" name="Shape 1101"/>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102" name="Shape 110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103" name="Shape 110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57</a:t>
            </a:fld>
            <a:endParaRPr lang="en-US" sz="2400" b="1">
              <a:solidFill>
                <a:schemeClr val="dk2"/>
              </a:solidFill>
            </a:endParaRPr>
          </a:p>
        </p:txBody>
      </p:sp>
      <p:sp>
        <p:nvSpPr>
          <p:cNvPr id="1104" name="Shape 1104"/>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05" name="Shape 1105"/>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06" name="Shape 1106"/>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07" name="Shape 1107"/>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08" name="Shape 1108"/>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09" name="Shape 1109"/>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10" name="Shape 1110"/>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11" name="Shape 1111"/>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112" name="Shape 1112"/>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13" name="Shape 1113"/>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14" name="Shape 1114"/>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15" name="Shape 1115"/>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16" name="Shape 1116"/>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17" name="Shape 1117"/>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18" name="Shape 1118"/>
          <p:cNvSpPr/>
          <p:nvPr/>
        </p:nvSpPr>
        <p:spPr>
          <a:xfrm>
            <a:off x="20288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19" name="Shape 1119"/>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20" name="Shape 1120"/>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21" name="Shape 1121"/>
          <p:cNvSpPr/>
          <p:nvPr/>
        </p:nvSpPr>
        <p:spPr>
          <a:xfrm>
            <a:off x="20288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122" name="Shape 1122"/>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1123" name="Shape 1123"/>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cxnSp>
        <p:nvCxnSpPr>
          <p:cNvPr id="1124" name="Shape 1124"/>
          <p:cNvCxnSpPr/>
          <p:nvPr/>
        </p:nvCxnSpPr>
        <p:spPr>
          <a:xfrm rot="10800000">
            <a:off x="3257466" y="2019350"/>
            <a:ext cx="850200" cy="0"/>
          </a:xfrm>
          <a:prstGeom prst="straightConnector1">
            <a:avLst/>
          </a:prstGeom>
          <a:noFill/>
          <a:ln w="38100" cap="flat" cmpd="sng">
            <a:solidFill>
              <a:schemeClr val="dk2"/>
            </a:solidFill>
            <a:prstDash val="solid"/>
            <a:round/>
            <a:headEnd type="none" w="lg" len="lg"/>
            <a:tailEnd type="triangle" w="lg" len="lg"/>
          </a:ln>
        </p:spPr>
      </p:cxnSp>
      <p:sp>
        <p:nvSpPr>
          <p:cNvPr id="1125" name="Shape 1125"/>
          <p:cNvSpPr txBox="1"/>
          <p:nvPr/>
        </p:nvSpPr>
        <p:spPr>
          <a:xfrm>
            <a:off x="3811025" y="1426950"/>
            <a:ext cx="1380600" cy="1159500"/>
          </a:xfrm>
          <a:prstGeom prst="rect">
            <a:avLst/>
          </a:prstGeom>
          <a:noFill/>
          <a:ln>
            <a:noFill/>
          </a:ln>
        </p:spPr>
        <p:txBody>
          <a:bodyPr lIns="91425" tIns="91425" rIns="91425" bIns="91425" anchor="t" anchorCtr="0">
            <a:noAutofit/>
          </a:bodyPr>
          <a:lstStyle/>
          <a:p>
            <a:endParaRPr sz="1800" b="1" i="1">
              <a:solidFill>
                <a:schemeClr val="dk1"/>
              </a:solidFill>
            </a:endParaRPr>
          </a:p>
          <a:p>
            <a:r>
              <a:rPr lang="en-US" sz="1800" b="1" i="1">
                <a:solidFill>
                  <a:schemeClr val="dk1"/>
                </a:solidFill>
              </a:rPr>
              <a:t>U</a:t>
            </a:r>
            <a:r>
              <a:rPr lang="en-US" sz="1800" b="1">
                <a:solidFill>
                  <a:schemeClr val="dk1"/>
                </a:solidFill>
              </a:rPr>
              <a:t>: 0.024</a:t>
            </a:r>
          </a:p>
        </p:txBody>
      </p:sp>
      <p:sp>
        <p:nvSpPr>
          <p:cNvPr id="1126" name="Shape 1126"/>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Shape 1131"/>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32" name="Shape 1132"/>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33" name="Shape 1133"/>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134" name="Shape 1134"/>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135" name="Shape 113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136" name="Shape 113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58</a:t>
            </a:fld>
            <a:endParaRPr lang="en-US" sz="2400" b="1">
              <a:solidFill>
                <a:schemeClr val="dk2"/>
              </a:solidFill>
            </a:endParaRPr>
          </a:p>
        </p:txBody>
      </p:sp>
      <p:sp>
        <p:nvSpPr>
          <p:cNvPr id="1137" name="Shape 1137"/>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38" name="Shape 1138"/>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39" name="Shape 1139"/>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0" name="Shape 1140"/>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1" name="Shape 1141"/>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2" name="Shape 1142"/>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43" name="Shape 1143"/>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4" name="Shape 1144"/>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145" name="Shape 1145"/>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6" name="Shape 1146"/>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7" name="Shape 1147"/>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48" name="Shape 1148"/>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49" name="Shape 1149"/>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50" name="Shape 1150"/>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51" name="Shape 1151"/>
          <p:cNvSpPr/>
          <p:nvPr/>
        </p:nvSpPr>
        <p:spPr>
          <a:xfrm>
            <a:off x="20288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52" name="Shape 1152"/>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53" name="Shape 1153"/>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154" name="Shape 1154"/>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1155" name="Shape 1155"/>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cxnSp>
        <p:nvCxnSpPr>
          <p:cNvPr id="1156" name="Shape 1156"/>
          <p:cNvCxnSpPr/>
          <p:nvPr/>
        </p:nvCxnSpPr>
        <p:spPr>
          <a:xfrm rot="10800000">
            <a:off x="3257466" y="2019350"/>
            <a:ext cx="850200" cy="0"/>
          </a:xfrm>
          <a:prstGeom prst="straightConnector1">
            <a:avLst/>
          </a:prstGeom>
          <a:noFill/>
          <a:ln w="38100" cap="flat" cmpd="sng">
            <a:solidFill>
              <a:schemeClr val="dk2"/>
            </a:solidFill>
            <a:prstDash val="solid"/>
            <a:round/>
            <a:headEnd type="none" w="lg" len="lg"/>
            <a:tailEnd type="triangle" w="lg" len="lg"/>
          </a:ln>
        </p:spPr>
      </p:cxnSp>
      <p:sp>
        <p:nvSpPr>
          <p:cNvPr id="1157" name="Shape 1157"/>
          <p:cNvSpPr txBox="1"/>
          <p:nvPr/>
        </p:nvSpPr>
        <p:spPr>
          <a:xfrm>
            <a:off x="3811025" y="1426950"/>
            <a:ext cx="1380600" cy="1159500"/>
          </a:xfrm>
          <a:prstGeom prst="rect">
            <a:avLst/>
          </a:prstGeom>
          <a:noFill/>
          <a:ln>
            <a:noFill/>
          </a:ln>
        </p:spPr>
        <p:txBody>
          <a:bodyPr lIns="91425" tIns="91425" rIns="91425" bIns="91425" anchor="t" anchorCtr="0">
            <a:noAutofit/>
          </a:bodyPr>
          <a:lstStyle/>
          <a:p>
            <a:endParaRPr sz="1800" i="1">
              <a:solidFill>
                <a:schemeClr val="dk1"/>
              </a:solidFill>
            </a:endParaRPr>
          </a:p>
          <a:p>
            <a:r>
              <a:rPr lang="en-US" sz="1800" b="1" i="1">
                <a:solidFill>
                  <a:schemeClr val="dk1"/>
                </a:solidFill>
              </a:rPr>
              <a:t>D</a:t>
            </a:r>
            <a:r>
              <a:rPr lang="en-US" sz="1800" b="1">
                <a:solidFill>
                  <a:schemeClr val="dk1"/>
                </a:solidFill>
              </a:rPr>
              <a:t>: 0.024</a:t>
            </a:r>
          </a:p>
          <a:p>
            <a:endParaRPr sz="1800">
              <a:solidFill>
                <a:schemeClr val="dk1"/>
              </a:solidFill>
            </a:endParaRPr>
          </a:p>
        </p:txBody>
      </p:sp>
      <p:sp>
        <p:nvSpPr>
          <p:cNvPr id="1158" name="Shape 1158"/>
          <p:cNvSpPr/>
          <p:nvPr/>
        </p:nvSpPr>
        <p:spPr>
          <a:xfrm>
            <a:off x="20600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59" name="Shape 1159"/>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Shape 1164"/>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65" name="Shape 1165"/>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66" name="Shape 1166"/>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167" name="Shape 1167"/>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168" name="Shape 1168"/>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169" name="Shape 1169"/>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59</a:t>
            </a:fld>
            <a:endParaRPr lang="en-US" sz="2400" b="1">
              <a:solidFill>
                <a:schemeClr val="dk2"/>
              </a:solidFill>
            </a:endParaRPr>
          </a:p>
        </p:txBody>
      </p:sp>
      <p:sp>
        <p:nvSpPr>
          <p:cNvPr id="1170" name="Shape 1170"/>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71" name="Shape 1171"/>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72" name="Shape 1172"/>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73" name="Shape 1173"/>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74" name="Shape 1174"/>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75" name="Shape 1175"/>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176" name="Shape 1176"/>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77" name="Shape 1177"/>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178" name="Shape 1178"/>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79" name="Shape 1179"/>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80" name="Shape 1180"/>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181" name="Shape 1181"/>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82" name="Shape 1182"/>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83" name="Shape 1183"/>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84" name="Shape 1184"/>
          <p:cNvSpPr/>
          <p:nvPr/>
        </p:nvSpPr>
        <p:spPr>
          <a:xfrm>
            <a:off x="20288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85" name="Shape 1185"/>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86" name="Shape 1186"/>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187" name="Shape 1187"/>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sp>
        <p:nvSpPr>
          <p:cNvPr id="1188" name="Shape 1188"/>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1189" name="Shape 1189"/>
          <p:cNvSpPr txBox="1"/>
          <p:nvPr/>
        </p:nvSpPr>
        <p:spPr>
          <a:xfrm>
            <a:off x="3811025" y="1426950"/>
            <a:ext cx="1380600" cy="1159500"/>
          </a:xfrm>
          <a:prstGeom prst="rect">
            <a:avLst/>
          </a:prstGeom>
          <a:noFill/>
          <a:ln>
            <a:noFill/>
          </a:ln>
        </p:spPr>
        <p:txBody>
          <a:bodyPr lIns="91425" tIns="91425" rIns="91425" bIns="91425" anchor="t" anchorCtr="0">
            <a:noAutofit/>
          </a:bodyPr>
          <a:lstStyle/>
          <a:p>
            <a:endParaRPr sz="1800" i="1">
              <a:solidFill>
                <a:schemeClr val="dk1"/>
              </a:solidFill>
            </a:endParaRPr>
          </a:p>
          <a:p>
            <a:r>
              <a:rPr lang="en-US" sz="1800" b="1" i="1">
                <a:solidFill>
                  <a:schemeClr val="dk1"/>
                </a:solidFill>
              </a:rPr>
              <a:t>L</a:t>
            </a:r>
            <a:r>
              <a:rPr lang="en-US" sz="1800" b="1">
                <a:solidFill>
                  <a:schemeClr val="dk1"/>
                </a:solidFill>
              </a:rPr>
              <a:t>:  −0.08</a:t>
            </a:r>
          </a:p>
          <a:p>
            <a:endParaRPr sz="1800">
              <a:solidFill>
                <a:schemeClr val="dk1"/>
              </a:solidFill>
            </a:endParaRPr>
          </a:p>
        </p:txBody>
      </p:sp>
      <p:cxnSp>
        <p:nvCxnSpPr>
          <p:cNvPr id="1190" name="Shape 1190"/>
          <p:cNvCxnSpPr/>
          <p:nvPr/>
        </p:nvCxnSpPr>
        <p:spPr>
          <a:xfrm rot="10800000">
            <a:off x="3257466" y="2019350"/>
            <a:ext cx="850200" cy="0"/>
          </a:xfrm>
          <a:prstGeom prst="straightConnector1">
            <a:avLst/>
          </a:prstGeom>
          <a:noFill/>
          <a:ln w="38100" cap="flat" cmpd="sng">
            <a:solidFill>
              <a:schemeClr val="dk2"/>
            </a:solidFill>
            <a:prstDash val="solid"/>
            <a:round/>
            <a:headEnd type="none" w="lg" len="lg"/>
            <a:tailEnd type="triangle" w="lg" len="lg"/>
          </a:ln>
        </p:spPr>
      </p:cxnSp>
      <p:sp>
        <p:nvSpPr>
          <p:cNvPr id="1191" name="Shape 1191"/>
          <p:cNvSpPr/>
          <p:nvPr/>
        </p:nvSpPr>
        <p:spPr>
          <a:xfrm>
            <a:off x="20600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92" name="Shape 1192"/>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pPr>
            <a:r>
              <a:rPr lang="en-US"/>
              <a:t>Should you wear your seat belt?</a:t>
            </a:r>
          </a:p>
          <a:p>
            <a:pPr marL="800100" lvl="1" indent="-215900">
              <a:spcBef>
                <a:spcPts val="1080"/>
              </a:spcBef>
            </a:pPr>
            <a:r>
              <a:rPr lang="en-US"/>
              <a:t>Let’s try a probabilistic approach</a:t>
            </a:r>
          </a:p>
        </p:txBody>
      </p:sp>
      <p:sp>
        <p:nvSpPr>
          <p:cNvPr id="296" name="Shape 296"/>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Bayesian Network</a:t>
            </a:r>
          </a:p>
        </p:txBody>
      </p:sp>
      <p:sp>
        <p:nvSpPr>
          <p:cNvPr id="297" name="Shape 297"/>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a:t>
            </a:fld>
            <a:endParaRPr lang="en-US" sz="2400" b="1">
              <a:solidFill>
                <a:schemeClr val="dk2"/>
              </a:solidFill>
            </a:endParaRPr>
          </a:p>
        </p:txBody>
      </p:sp>
      <p:sp>
        <p:nvSpPr>
          <p:cNvPr id="298" name="Shape 298"/>
          <p:cNvSpPr/>
          <p:nvPr/>
        </p:nvSpPr>
        <p:spPr>
          <a:xfrm>
            <a:off x="1013800" y="2621137"/>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AutomatedTaxi</a:t>
            </a:r>
          </a:p>
        </p:txBody>
      </p:sp>
      <p:sp>
        <p:nvSpPr>
          <p:cNvPr id="299" name="Shape 299"/>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00" name="Shape 300"/>
          <p:cNvCxnSpPr>
            <a:stCxn id="298" idx="5"/>
            <a:endCxn id="299" idx="1"/>
          </p:cNvCxnSpPr>
          <p:nvPr/>
        </p:nvCxnSpPr>
        <p:spPr>
          <a:xfrm>
            <a:off x="2594751" y="3152474"/>
            <a:ext cx="1040100" cy="322500"/>
          </a:xfrm>
          <a:prstGeom prst="straightConnector1">
            <a:avLst/>
          </a:prstGeom>
          <a:noFill/>
          <a:ln w="38100" cap="flat" cmpd="sng">
            <a:solidFill>
              <a:schemeClr val="dk1"/>
            </a:solidFill>
            <a:prstDash val="solid"/>
            <a:round/>
            <a:headEnd type="none" w="lg" len="lg"/>
            <a:tailEnd type="triangle" w="lg" len="lg"/>
          </a:ln>
        </p:spPr>
      </p:cxnSp>
      <p:sp>
        <p:nvSpPr>
          <p:cNvPr id="301" name="Shape 301"/>
          <p:cNvSpPr/>
          <p:nvPr/>
        </p:nvSpPr>
        <p:spPr>
          <a:xfrm>
            <a:off x="1013800" y="4097606"/>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graphicFrame>
        <p:nvGraphicFramePr>
          <p:cNvPr id="302" name="Shape 302"/>
          <p:cNvGraphicFramePr/>
          <p:nvPr/>
        </p:nvGraphicFramePr>
        <p:xfrm>
          <a:off x="410775" y="2144587"/>
          <a:ext cx="755425" cy="60958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tblGrid>
              <a:tr h="304125">
                <a:tc>
                  <a:txBody>
                    <a:bodyPr/>
                    <a:lstStyle/>
                    <a:p>
                      <a:pPr lvl="0" rtl="0">
                        <a:spcBef>
                          <a:spcPts val="0"/>
                        </a:spcBef>
                        <a:buNone/>
                      </a:pPr>
                      <a:r>
                        <a:rPr lang="en-US" sz="1100" i="1"/>
                        <a:t>P</a:t>
                      </a:r>
                      <a:r>
                        <a:rPr lang="en-US" sz="1100"/>
                        <a:t>(</a:t>
                      </a:r>
                      <a:r>
                        <a:rPr lang="en-US" sz="1100" i="1"/>
                        <a:t>AT</a:t>
                      </a:r>
                      <a:r>
                        <a:rPr lang="en-US" sz="1100"/>
                        <a:t>)</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algn="ctr" rtl="0">
                        <a:spcBef>
                          <a:spcPts val="0"/>
                        </a:spcBef>
                        <a:buNone/>
                      </a:pPr>
                      <a:r>
                        <a:rPr lang="en-US" sz="1100" b="1"/>
                        <a:t>???</a:t>
                      </a:r>
                    </a:p>
                  </a:txBody>
                  <a:tcPr marL="91425" marR="91425" marT="68575" marB="68575">
                    <a:lnL w="38100"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lnB w="9525"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03" name="Shape 303"/>
          <p:cNvGraphicFramePr/>
          <p:nvPr/>
        </p:nvGraphicFramePr>
        <p:xfrm>
          <a:off x="410775" y="3573337"/>
          <a:ext cx="755425" cy="609580"/>
        </p:xfrm>
        <a:graphic>
          <a:graphicData uri="http://schemas.openxmlformats.org/drawingml/2006/table">
            <a:tbl>
              <a:tblPr>
                <a:noFill/>
                <a:tableStyleId>{6AA4167B-E95B-407F-B40C-EAB0276E95FE}</a:tableStyleId>
              </a:tblPr>
              <a:tblGrid>
                <a:gridCol w="755425">
                  <a:extLst>
                    <a:ext uri="{9D8B030D-6E8A-4147-A177-3AD203B41FA5}">
                      <a16:colId xmlns:a16="http://schemas.microsoft.com/office/drawing/2014/main" val="20000"/>
                    </a:ext>
                  </a:extLst>
                </a:gridCol>
              </a:tblGrid>
              <a:tr h="304125">
                <a:tc>
                  <a:txBody>
                    <a:bodyPr/>
                    <a:lstStyle/>
                    <a:p>
                      <a:pPr lvl="0" rtl="0">
                        <a:spcBef>
                          <a:spcPts val="0"/>
                        </a:spcBef>
                        <a:buNone/>
                      </a:pPr>
                      <a:r>
                        <a:rPr lang="en-US" sz="1100" i="1"/>
                        <a:t>P</a:t>
                      </a:r>
                      <a:r>
                        <a:rPr lang="en-US" sz="1100"/>
                        <a:t>(</a:t>
                      </a:r>
                      <a:r>
                        <a:rPr lang="en-US" sz="1100" i="1"/>
                        <a:t>SB</a:t>
                      </a:r>
                      <a:r>
                        <a:rPr lang="en-US" sz="1100"/>
                        <a: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algn="ctr" rtl="0">
                        <a:spcBef>
                          <a:spcPts val="0"/>
                        </a:spcBef>
                        <a:buNone/>
                      </a:pPr>
                      <a:r>
                        <a:rPr lang="en-US" sz="1100" b="1"/>
                        <a:t>???</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304" name="Shape 304"/>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1000"/>
                                        <p:tgtEl>
                                          <p:spTgt spid="303"/>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Shape 1197"/>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98" name="Shape 1198"/>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99" name="Shape 1199"/>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00" name="Shape 1200"/>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201" name="Shape 1201"/>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202" name="Shape 1202"/>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60</a:t>
            </a:fld>
            <a:endParaRPr lang="en-US" sz="2400" b="1">
              <a:solidFill>
                <a:schemeClr val="dk2"/>
              </a:solidFill>
            </a:endParaRPr>
          </a:p>
        </p:txBody>
      </p:sp>
      <p:sp>
        <p:nvSpPr>
          <p:cNvPr id="1203" name="Shape 1203"/>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04" name="Shape 1204"/>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05" name="Shape 1205"/>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06" name="Shape 1206"/>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07" name="Shape 1207"/>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08" name="Shape 1208"/>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09" name="Shape 1209"/>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10" name="Shape 1210"/>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211" name="Shape 1211"/>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12" name="Shape 1212"/>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13" name="Shape 1213"/>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14" name="Shape 1214"/>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15" name="Shape 1215"/>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16" name="Shape 1216"/>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17" name="Shape 1217"/>
          <p:cNvSpPr/>
          <p:nvPr/>
        </p:nvSpPr>
        <p:spPr>
          <a:xfrm>
            <a:off x="20288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18" name="Shape 1218"/>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19" name="Shape 1219"/>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20" name="Shape 1220"/>
          <p:cNvSpPr/>
          <p:nvPr/>
        </p:nvSpPr>
        <p:spPr>
          <a:xfrm>
            <a:off x="20288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221" name="Shape 1221"/>
          <p:cNvCxnSpPr/>
          <p:nvPr/>
        </p:nvCxnSpPr>
        <p:spPr>
          <a:xfrm flipH="1">
            <a:off x="4491600" y="2451187"/>
            <a:ext cx="11700" cy="660000"/>
          </a:xfrm>
          <a:prstGeom prst="straightConnector1">
            <a:avLst/>
          </a:prstGeom>
          <a:noFill/>
          <a:ln w="38100" cap="flat" cmpd="sng">
            <a:solidFill>
              <a:schemeClr val="dk2"/>
            </a:solidFill>
            <a:prstDash val="solid"/>
            <a:round/>
            <a:headEnd type="none" w="lg" len="lg"/>
            <a:tailEnd type="triangle" w="lg" len="lg"/>
          </a:ln>
        </p:spPr>
      </p:cxnSp>
      <p:cxnSp>
        <p:nvCxnSpPr>
          <p:cNvPr id="1222" name="Shape 1222"/>
          <p:cNvCxnSpPr/>
          <p:nvPr/>
        </p:nvCxnSpPr>
        <p:spPr>
          <a:xfrm rot="10800000" flipH="1">
            <a:off x="4869666" y="2010350"/>
            <a:ext cx="982500" cy="9000"/>
          </a:xfrm>
          <a:prstGeom prst="straightConnector1">
            <a:avLst/>
          </a:prstGeom>
          <a:noFill/>
          <a:ln w="38100" cap="flat" cmpd="sng">
            <a:solidFill>
              <a:schemeClr val="dk2"/>
            </a:solidFill>
            <a:prstDash val="solid"/>
            <a:round/>
            <a:headEnd type="none" w="lg" len="lg"/>
            <a:tailEnd type="triangle" w="lg" len="lg"/>
          </a:ln>
        </p:spPr>
      </p:cxnSp>
      <p:sp>
        <p:nvSpPr>
          <p:cNvPr id="1223" name="Shape 1223"/>
          <p:cNvSpPr/>
          <p:nvPr/>
        </p:nvSpPr>
        <p:spPr>
          <a:xfrm>
            <a:off x="4017525" y="1450948"/>
            <a:ext cx="1008800"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1224" name="Shape 1224"/>
          <p:cNvSpPr txBox="1"/>
          <p:nvPr/>
        </p:nvSpPr>
        <p:spPr>
          <a:xfrm>
            <a:off x="3811025" y="1426950"/>
            <a:ext cx="1380600" cy="1159500"/>
          </a:xfrm>
          <a:prstGeom prst="rect">
            <a:avLst/>
          </a:prstGeom>
          <a:noFill/>
          <a:ln>
            <a:noFill/>
          </a:ln>
        </p:spPr>
        <p:txBody>
          <a:bodyPr lIns="91425" tIns="91425" rIns="91425" bIns="91425" anchor="t" anchorCtr="0">
            <a:noAutofit/>
          </a:bodyPr>
          <a:lstStyle/>
          <a:p>
            <a:endParaRPr sz="1800" b="1" i="1">
              <a:solidFill>
                <a:schemeClr val="dk1"/>
              </a:solidFill>
            </a:endParaRPr>
          </a:p>
          <a:p>
            <a:r>
              <a:rPr lang="en-US" sz="1800" b="1" i="1">
                <a:solidFill>
                  <a:schemeClr val="dk1"/>
                </a:solidFill>
              </a:rPr>
              <a:t>R</a:t>
            </a:r>
            <a:r>
              <a:rPr lang="en-US" sz="1800" b="1">
                <a:solidFill>
                  <a:schemeClr val="dk1"/>
                </a:solidFill>
              </a:rPr>
              <a:t>: 0.752</a:t>
            </a:r>
          </a:p>
        </p:txBody>
      </p:sp>
      <p:sp>
        <p:nvSpPr>
          <p:cNvPr id="1225" name="Shape 1225"/>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Shape 1230"/>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31" name="Shape 1231"/>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32" name="Shape 1232"/>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33" name="Shape 1233"/>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234" name="Shape 123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235" name="Shape 123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61</a:t>
            </a:fld>
            <a:endParaRPr lang="en-US" sz="2400" b="1">
              <a:solidFill>
                <a:schemeClr val="dk2"/>
              </a:solidFill>
            </a:endParaRPr>
          </a:p>
        </p:txBody>
      </p:sp>
      <p:sp>
        <p:nvSpPr>
          <p:cNvPr id="1236" name="Shape 123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37" name="Shape 1237"/>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38" name="Shape 1238"/>
          <p:cNvSpPr txBox="1"/>
          <p:nvPr/>
        </p:nvSpPr>
        <p:spPr>
          <a:xfrm>
            <a:off x="3811025" y="1426950"/>
            <a:ext cx="1380600" cy="1159500"/>
          </a:xfrm>
          <a:prstGeom prst="rect">
            <a:avLst/>
          </a:prstGeom>
          <a:noFill/>
          <a:ln>
            <a:noFill/>
          </a:ln>
        </p:spPr>
        <p:txBody>
          <a:bodyPr lIns="91425" tIns="91425" rIns="91425" bIns="91425" anchor="t" anchorCtr="0">
            <a:noAutofit/>
          </a:bodyPr>
          <a:lstStyle/>
          <a:p>
            <a:r>
              <a:rPr lang="en-US" sz="1800" b="1" i="1">
                <a:solidFill>
                  <a:schemeClr val="dk1"/>
                </a:solidFill>
              </a:rPr>
              <a:t>U</a:t>
            </a:r>
            <a:r>
              <a:rPr lang="en-US" sz="1800" b="1">
                <a:solidFill>
                  <a:schemeClr val="dk1"/>
                </a:solidFill>
              </a:rPr>
              <a:t>: 0.024</a:t>
            </a:r>
          </a:p>
          <a:p>
            <a:r>
              <a:rPr lang="en-US" sz="1800" b="1" i="1">
                <a:solidFill>
                  <a:schemeClr val="dk1"/>
                </a:solidFill>
              </a:rPr>
              <a:t>D</a:t>
            </a:r>
            <a:r>
              <a:rPr lang="en-US" sz="1800" b="1">
                <a:solidFill>
                  <a:schemeClr val="dk1"/>
                </a:solidFill>
              </a:rPr>
              <a:t>: 0.024</a:t>
            </a:r>
          </a:p>
          <a:p>
            <a:r>
              <a:rPr lang="en-US" sz="1800" b="1" i="1">
                <a:solidFill>
                  <a:schemeClr val="dk1"/>
                </a:solidFill>
              </a:rPr>
              <a:t>L</a:t>
            </a:r>
            <a:r>
              <a:rPr lang="en-US" sz="1800" b="1">
                <a:solidFill>
                  <a:schemeClr val="dk1"/>
                </a:solidFill>
              </a:rPr>
              <a:t>: −0.08</a:t>
            </a:r>
          </a:p>
          <a:p>
            <a:r>
              <a:rPr lang="en-US" sz="1800" b="1" i="1">
                <a:solidFill>
                  <a:schemeClr val="dk1"/>
                </a:solidFill>
              </a:rPr>
              <a:t>R</a:t>
            </a:r>
            <a:r>
              <a:rPr lang="en-US" sz="1800" b="1">
                <a:solidFill>
                  <a:schemeClr val="dk1"/>
                </a:solidFill>
              </a:rPr>
              <a:t>: 0.752</a:t>
            </a:r>
          </a:p>
        </p:txBody>
      </p:sp>
      <p:sp>
        <p:nvSpPr>
          <p:cNvPr id="1239" name="Shape 1239"/>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0" name="Shape 1240"/>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1" name="Shape 1241"/>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2" name="Shape 1242"/>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43" name="Shape 1243"/>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4" name="Shape 1244"/>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245" name="Shape 1245"/>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6" name="Shape 1246"/>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7" name="Shape 1247"/>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48" name="Shape 1248"/>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49" name="Shape 1249"/>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0" name="Shape 1250"/>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1" name="Shape 1251"/>
          <p:cNvSpPr/>
          <p:nvPr/>
        </p:nvSpPr>
        <p:spPr>
          <a:xfrm>
            <a:off x="20288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2" name="Shape 1252"/>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3" name="Shape 1253"/>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4" name="Shape 1254"/>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55" name="Shape 1255"/>
          <p:cNvSpPr/>
          <p:nvPr/>
        </p:nvSpPr>
        <p:spPr>
          <a:xfrm>
            <a:off x="20600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Shape 1260"/>
          <p:cNvSpPr/>
          <p:nvPr/>
        </p:nvSpPr>
        <p:spPr>
          <a:xfrm>
            <a:off x="5184225" y="2581275"/>
            <a:ext cx="16002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61" name="Shape 1261"/>
          <p:cNvSpPr/>
          <p:nvPr/>
        </p:nvSpPr>
        <p:spPr>
          <a:xfrm>
            <a:off x="5184225" y="1438275"/>
            <a:ext cx="16002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62" name="Shape 1262"/>
          <p:cNvSpPr/>
          <p:nvPr/>
        </p:nvSpPr>
        <p:spPr>
          <a:xfrm>
            <a:off x="5184225" y="3724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63" name="Shape 1263"/>
          <p:cNvSpPr/>
          <p:nvPr/>
        </p:nvSpPr>
        <p:spPr>
          <a:xfrm>
            <a:off x="3629025" y="1438275"/>
            <a:ext cx="1555200" cy="1159500"/>
          </a:xfrm>
          <a:prstGeom prst="rect">
            <a:avLst/>
          </a:prstGeom>
          <a:solidFill>
            <a:srgbClr val="38761D">
              <a:alpha val="75690"/>
            </a:srgbClr>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264" name="Shape 126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265" name="Shape 126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62</a:t>
            </a:fld>
            <a:endParaRPr lang="en-US" sz="2400" b="1">
              <a:solidFill>
                <a:schemeClr val="dk2"/>
              </a:solidFill>
            </a:endParaRPr>
          </a:p>
        </p:txBody>
      </p:sp>
      <p:graphicFrame>
        <p:nvGraphicFramePr>
          <p:cNvPr id="1266" name="Shape 1266"/>
          <p:cNvGraphicFramePr/>
          <p:nvPr/>
        </p:nvGraphicFramePr>
        <p:xfrm>
          <a:off x="498200" y="1426950"/>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267" name="Shape 1267"/>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68" name="Shape 1268"/>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69" name="Shape 1269"/>
          <p:cNvSpPr txBox="1"/>
          <p:nvPr/>
        </p:nvSpPr>
        <p:spPr>
          <a:xfrm>
            <a:off x="3810975" y="1530150"/>
            <a:ext cx="1245000" cy="630600"/>
          </a:xfrm>
          <a:prstGeom prst="rect">
            <a:avLst/>
          </a:prstGeom>
          <a:noFill/>
          <a:ln>
            <a:noFill/>
          </a:ln>
        </p:spPr>
        <p:txBody>
          <a:bodyPr lIns="91425" tIns="91425" rIns="91425" bIns="91425" anchor="t" anchorCtr="0">
            <a:noAutofit/>
          </a:bodyPr>
          <a:lstStyle/>
          <a:p>
            <a:pPr algn="ctr"/>
            <a:r>
              <a:rPr lang="en-US" sz="2400" b="1">
                <a:solidFill>
                  <a:schemeClr val="dk1"/>
                </a:solidFill>
              </a:rPr>
              <a:t>0.752</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(3)=R</a:t>
            </a:r>
          </a:p>
        </p:txBody>
      </p:sp>
      <p:sp>
        <p:nvSpPr>
          <p:cNvPr id="1270" name="Shape 1270"/>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1" name="Shape 1271"/>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2" name="Shape 1272"/>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3" name="Shape 1273"/>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274" name="Shape 1274"/>
          <p:cNvSpPr txBox="1"/>
          <p:nvPr/>
        </p:nvSpPr>
        <p:spPr>
          <a:xfrm>
            <a:off x="5488675" y="41141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5" name="Shape 1275"/>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276" name="Shape 1276"/>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7" name="Shape 1277"/>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8" name="Shape 1278"/>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79" name="Shape 1279"/>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0" name="Shape 1280"/>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1" name="Shape 1281"/>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2" name="Shape 1282"/>
          <p:cNvSpPr/>
          <p:nvPr/>
        </p:nvSpPr>
        <p:spPr>
          <a:xfrm>
            <a:off x="2105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3" name="Shape 1283"/>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4" name="Shape 1284"/>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85" name="Shape 1285"/>
          <p:cNvSpPr/>
          <p:nvPr/>
        </p:nvSpPr>
        <p:spPr>
          <a:xfrm>
            <a:off x="2060025" y="1438275"/>
            <a:ext cx="1600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Shape 1290"/>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291" name="Shape 1291"/>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292" name="Shape 1292"/>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93" name="Shape 1293"/>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94" name="Shape 1294"/>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295" name="Shape 1295"/>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63</a:t>
            </a:fld>
            <a:endParaRPr lang="en-US" sz="2400" b="1">
              <a:solidFill>
                <a:schemeClr val="dk2"/>
              </a:solidFill>
            </a:endParaRPr>
          </a:p>
        </p:txBody>
      </p:sp>
      <p:sp>
        <p:nvSpPr>
          <p:cNvPr id="1296" name="Shape 1296"/>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97" name="Shape 1297"/>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298" name="Shape 1298"/>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299" name="Shape 1299"/>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0" name="Shape 1300"/>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1" name="Shape 1301"/>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2" name="Shape 1302"/>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303" name="Shape 1303"/>
          <p:cNvSpPr txBox="1"/>
          <p:nvPr/>
        </p:nvSpPr>
        <p:spPr>
          <a:xfrm>
            <a:off x="5488675" y="4114100"/>
            <a:ext cx="1121700" cy="380400"/>
          </a:xfrm>
          <a:prstGeom prst="rect">
            <a:avLst/>
          </a:prstGeom>
          <a:noFill/>
          <a:ln>
            <a:noFill/>
          </a:ln>
        </p:spPr>
        <p:txBody>
          <a:bodyPr lIns="91425" tIns="91425" rIns="91425" bIns="91425" anchor="t" anchorCtr="0">
            <a:noAutofit/>
          </a:bodyPr>
          <a:lstStyle/>
          <a:p>
            <a:r>
              <a:rPr lang="en-US" sz="1800" b="1" i="1">
                <a:solidFill>
                  <a:schemeClr val="dk1"/>
                </a:solidFill>
              </a:rPr>
              <a:t>U</a:t>
            </a:r>
            <a:r>
              <a:rPr lang="en-US" sz="1800" b="1">
                <a:solidFill>
                  <a:schemeClr val="dk1"/>
                </a:solidFill>
              </a:rPr>
              <a:t>: −.848</a:t>
            </a:r>
          </a:p>
        </p:txBody>
      </p:sp>
      <p:sp>
        <p:nvSpPr>
          <p:cNvPr id="1304" name="Shape 1304"/>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305" name="Shape 1305"/>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6" name="Shape 1306"/>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7" name="Shape 1307"/>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08" name="Shape 1308"/>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09" name="Shape 1309"/>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0" name="Shape 1310"/>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1" name="Shape 1311"/>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2" name="Shape 1312"/>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3" name="Shape 1313"/>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4" name="Shape 1314"/>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15" name="Shape 1315"/>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316" name="Shape 1316"/>
          <p:cNvCxnSpPr/>
          <p:nvPr/>
        </p:nvCxnSpPr>
        <p:spPr>
          <a:xfrm rot="10800000">
            <a:off x="6019800" y="3400387"/>
            <a:ext cx="7500" cy="651000"/>
          </a:xfrm>
          <a:prstGeom prst="straightConnector1">
            <a:avLst/>
          </a:prstGeom>
          <a:noFill/>
          <a:ln w="38100" cap="flat" cmpd="sng">
            <a:solidFill>
              <a:schemeClr val="dk1"/>
            </a:solidFill>
            <a:prstDash val="solid"/>
            <a:round/>
            <a:headEnd type="none" w="lg" len="lg"/>
            <a:tailEnd type="triangle" w="lg" len="lg"/>
          </a:ln>
        </p:spPr>
      </p:cxnSp>
      <p:sp>
        <p:nvSpPr>
          <p:cNvPr id="1317" name="Shape 1317"/>
          <p:cNvSpPr/>
          <p:nvPr/>
        </p:nvSpPr>
        <p:spPr>
          <a:xfrm rot="5400000">
            <a:off x="6129964" y="4274761"/>
            <a:ext cx="879673"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cxnSp>
        <p:nvCxnSpPr>
          <p:cNvPr id="1318" name="Shape 1318"/>
          <p:cNvCxnSpPr/>
          <p:nvPr/>
        </p:nvCxnSpPr>
        <p:spPr>
          <a:xfrm flipH="1">
            <a:off x="4781325" y="4371975"/>
            <a:ext cx="676500" cy="96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Shape 1323"/>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324" name="Shape 1324"/>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325" name="Shape 1325"/>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26" name="Shape 1326"/>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27" name="Shape 1327"/>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328" name="Shape 1328"/>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64</a:t>
            </a:fld>
            <a:endParaRPr lang="en-US" sz="2400" b="1">
              <a:solidFill>
                <a:schemeClr val="dk2"/>
              </a:solidFill>
            </a:endParaRPr>
          </a:p>
        </p:txBody>
      </p:sp>
      <p:sp>
        <p:nvSpPr>
          <p:cNvPr id="1329" name="Shape 1329"/>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30" name="Shape 1330"/>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331" name="Shape 1331"/>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32" name="Shape 1332"/>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33" name="Shape 1333"/>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34" name="Shape 1334"/>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35" name="Shape 1335"/>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336" name="Shape 1336"/>
          <p:cNvSpPr txBox="1"/>
          <p:nvPr/>
        </p:nvSpPr>
        <p:spPr>
          <a:xfrm>
            <a:off x="5488675" y="4114100"/>
            <a:ext cx="1121700" cy="380400"/>
          </a:xfrm>
          <a:prstGeom prst="rect">
            <a:avLst/>
          </a:prstGeom>
          <a:noFill/>
          <a:ln>
            <a:noFill/>
          </a:ln>
        </p:spPr>
        <p:txBody>
          <a:bodyPr lIns="91425" tIns="91425" rIns="91425" bIns="91425" anchor="t" anchorCtr="0">
            <a:noAutofit/>
          </a:bodyPr>
          <a:lstStyle/>
          <a:p>
            <a:r>
              <a:rPr lang="en-US" sz="1800" b="1" i="1">
                <a:solidFill>
                  <a:schemeClr val="dk1"/>
                </a:solidFill>
              </a:rPr>
              <a:t>D</a:t>
            </a:r>
            <a:r>
              <a:rPr lang="en-US" sz="1800" b="1">
                <a:solidFill>
                  <a:schemeClr val="dk1"/>
                </a:solidFill>
              </a:rPr>
              <a:t>: −.08</a:t>
            </a:r>
          </a:p>
        </p:txBody>
      </p:sp>
      <p:sp>
        <p:nvSpPr>
          <p:cNvPr id="1337" name="Shape 1337"/>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338" name="Shape 1338"/>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39" name="Shape 1339"/>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40" name="Shape 1340"/>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41" name="Shape 1341"/>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2" name="Shape 1342"/>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3" name="Shape 1343"/>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4" name="Shape 1344"/>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5" name="Shape 1345"/>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6" name="Shape 1346"/>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7" name="Shape 1347"/>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8" name="Shape 1348"/>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49" name="Shape 1349"/>
          <p:cNvSpPr/>
          <p:nvPr/>
        </p:nvSpPr>
        <p:spPr>
          <a:xfrm rot="5400000">
            <a:off x="6129964" y="4274761"/>
            <a:ext cx="879673"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cxnSp>
        <p:nvCxnSpPr>
          <p:cNvPr id="1350" name="Shape 1350"/>
          <p:cNvCxnSpPr/>
          <p:nvPr/>
        </p:nvCxnSpPr>
        <p:spPr>
          <a:xfrm flipH="1">
            <a:off x="4781325" y="4371975"/>
            <a:ext cx="676500" cy="96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Shape 1355"/>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356" name="Shape 1356"/>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357" name="Shape 1357"/>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58" name="Shape 1358"/>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59" name="Shape 1359"/>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360" name="Shape 1360"/>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65</a:t>
            </a:fld>
            <a:endParaRPr lang="en-US" sz="2400" b="1">
              <a:solidFill>
                <a:schemeClr val="dk2"/>
              </a:solidFill>
            </a:endParaRPr>
          </a:p>
        </p:txBody>
      </p:sp>
      <p:sp>
        <p:nvSpPr>
          <p:cNvPr id="1361" name="Shape 1361"/>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62" name="Shape 1362"/>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363" name="Shape 1363"/>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64" name="Shape 1364"/>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65" name="Shape 1365"/>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66" name="Shape 1366"/>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67" name="Shape 1367"/>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368" name="Shape 1368"/>
          <p:cNvSpPr txBox="1"/>
          <p:nvPr/>
        </p:nvSpPr>
        <p:spPr>
          <a:xfrm>
            <a:off x="5488675" y="4114100"/>
            <a:ext cx="1121700" cy="380400"/>
          </a:xfrm>
          <a:prstGeom prst="rect">
            <a:avLst/>
          </a:prstGeom>
          <a:noFill/>
          <a:ln>
            <a:noFill/>
          </a:ln>
        </p:spPr>
        <p:txBody>
          <a:bodyPr lIns="91425" tIns="91425" rIns="91425" bIns="91425" anchor="t" anchorCtr="0">
            <a:noAutofit/>
          </a:bodyPr>
          <a:lstStyle/>
          <a:p>
            <a:r>
              <a:rPr lang="en-US" sz="1800" b="1" i="1">
                <a:solidFill>
                  <a:schemeClr val="dk1"/>
                </a:solidFill>
              </a:rPr>
              <a:t>L</a:t>
            </a:r>
            <a:r>
              <a:rPr lang="en-US" sz="1800" b="1">
                <a:solidFill>
                  <a:schemeClr val="dk1"/>
                </a:solidFill>
              </a:rPr>
              <a:t>: −.176</a:t>
            </a:r>
          </a:p>
        </p:txBody>
      </p:sp>
      <p:sp>
        <p:nvSpPr>
          <p:cNvPr id="1369" name="Shape 1369"/>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370" name="Shape 1370"/>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71" name="Shape 1371"/>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72" name="Shape 1372"/>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73" name="Shape 1373"/>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4" name="Shape 1374"/>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5" name="Shape 1375"/>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6" name="Shape 1376"/>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7" name="Shape 1377"/>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8" name="Shape 1378"/>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79" name="Shape 1379"/>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80" name="Shape 1380"/>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381" name="Shape 1381"/>
          <p:cNvCxnSpPr/>
          <p:nvPr/>
        </p:nvCxnSpPr>
        <p:spPr>
          <a:xfrm rot="10800000">
            <a:off x="6019800" y="3400387"/>
            <a:ext cx="7500" cy="651000"/>
          </a:xfrm>
          <a:prstGeom prst="straightConnector1">
            <a:avLst/>
          </a:prstGeom>
          <a:noFill/>
          <a:ln w="38100" cap="flat" cmpd="sng">
            <a:solidFill>
              <a:schemeClr val="dk1"/>
            </a:solidFill>
            <a:prstDash val="solid"/>
            <a:round/>
            <a:headEnd type="none" w="lg" len="lg"/>
            <a:tailEnd type="triangle" w="lg" len="lg"/>
          </a:ln>
        </p:spPr>
      </p:cxnSp>
      <p:sp>
        <p:nvSpPr>
          <p:cNvPr id="1382" name="Shape 1382"/>
          <p:cNvSpPr/>
          <p:nvPr/>
        </p:nvSpPr>
        <p:spPr>
          <a:xfrm rot="10800000">
            <a:off x="5596564" y="4503361"/>
            <a:ext cx="879673"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cxnSp>
        <p:nvCxnSpPr>
          <p:cNvPr id="1383" name="Shape 1383"/>
          <p:cNvCxnSpPr/>
          <p:nvPr/>
        </p:nvCxnSpPr>
        <p:spPr>
          <a:xfrm flipH="1">
            <a:off x="4781325" y="4371975"/>
            <a:ext cx="676500" cy="96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Shape 1388"/>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389" name="Shape 1389"/>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390" name="Shape 1390"/>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91" name="Shape 1391"/>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92" name="Shape 139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393" name="Shape 139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66</a:t>
            </a:fld>
            <a:endParaRPr lang="en-US" sz="2400" b="1">
              <a:solidFill>
                <a:schemeClr val="dk2"/>
              </a:solidFill>
            </a:endParaRPr>
          </a:p>
        </p:txBody>
      </p:sp>
      <p:sp>
        <p:nvSpPr>
          <p:cNvPr id="1394" name="Shape 1394"/>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95" name="Shape 1395"/>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396" name="Shape 1396"/>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97" name="Shape 1397"/>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98" name="Shape 1398"/>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399" name="Shape 1399"/>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00" name="Shape 1400"/>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401" name="Shape 1401"/>
          <p:cNvSpPr txBox="1"/>
          <p:nvPr/>
        </p:nvSpPr>
        <p:spPr>
          <a:xfrm>
            <a:off x="5488675" y="4114100"/>
            <a:ext cx="1121700" cy="380400"/>
          </a:xfrm>
          <a:prstGeom prst="rect">
            <a:avLst/>
          </a:prstGeom>
          <a:noFill/>
          <a:ln>
            <a:noFill/>
          </a:ln>
        </p:spPr>
        <p:txBody>
          <a:bodyPr lIns="91425" tIns="91425" rIns="91425" bIns="91425" anchor="t" anchorCtr="0">
            <a:noAutofit/>
          </a:bodyPr>
          <a:lstStyle/>
          <a:p>
            <a:r>
              <a:rPr lang="en-US" sz="1800" b="1" i="1">
                <a:solidFill>
                  <a:schemeClr val="dk1"/>
                </a:solidFill>
              </a:rPr>
              <a:t>R</a:t>
            </a:r>
            <a:r>
              <a:rPr lang="en-US" sz="1800" b="1">
                <a:solidFill>
                  <a:schemeClr val="dk1"/>
                </a:solidFill>
              </a:rPr>
              <a:t>: −.176</a:t>
            </a:r>
          </a:p>
        </p:txBody>
      </p:sp>
      <p:sp>
        <p:nvSpPr>
          <p:cNvPr id="1402" name="Shape 1402"/>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403" name="Shape 1403"/>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04" name="Shape 1404"/>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05" name="Shape 1405"/>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06" name="Shape 1406"/>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07" name="Shape 1407"/>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08" name="Shape 1408"/>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09" name="Shape 1409"/>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10" name="Shape 1410"/>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11" name="Shape 1411"/>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12" name="Shape 1412"/>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13" name="Shape 1413"/>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1414" name="Shape 1414"/>
          <p:cNvCxnSpPr/>
          <p:nvPr/>
        </p:nvCxnSpPr>
        <p:spPr>
          <a:xfrm rot="10800000">
            <a:off x="6019800" y="3400387"/>
            <a:ext cx="7500" cy="651000"/>
          </a:xfrm>
          <a:prstGeom prst="straightConnector1">
            <a:avLst/>
          </a:prstGeom>
          <a:noFill/>
          <a:ln w="38100" cap="flat" cmpd="sng">
            <a:solidFill>
              <a:schemeClr val="dk1"/>
            </a:solidFill>
            <a:prstDash val="solid"/>
            <a:round/>
            <a:headEnd type="none" w="lg" len="lg"/>
            <a:tailEnd type="triangle" w="lg" len="lg"/>
          </a:ln>
        </p:spPr>
      </p:cxnSp>
      <p:sp>
        <p:nvSpPr>
          <p:cNvPr id="1415" name="Shape 1415"/>
          <p:cNvSpPr/>
          <p:nvPr/>
        </p:nvSpPr>
        <p:spPr>
          <a:xfrm rot="10800000">
            <a:off x="5596564" y="4503361"/>
            <a:ext cx="879673"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
        <p:nvSpPr>
          <p:cNvPr id="1416" name="Shape 1416"/>
          <p:cNvSpPr/>
          <p:nvPr/>
        </p:nvSpPr>
        <p:spPr>
          <a:xfrm rot="5400000">
            <a:off x="6129964" y="4122361"/>
            <a:ext cx="879673" cy="235900"/>
          </a:xfrm>
          <a:custGeom>
            <a:avLst/>
            <a:gdLst/>
            <a:ahLst/>
            <a:cxnLst/>
            <a:rect l="0" t="0" r="0" b="0"/>
            <a:pathLst>
              <a:path w="40352" h="9261" extrusionOk="0">
                <a:moveTo>
                  <a:pt x="5988" y="8911"/>
                </a:moveTo>
                <a:cubicBezTo>
                  <a:pt x="5289" y="7629"/>
                  <a:pt x="-3680" y="2562"/>
                  <a:pt x="1794" y="1223"/>
                </a:cubicBezTo>
                <a:cubicBezTo>
                  <a:pt x="7268" y="-116"/>
                  <a:pt x="33652" y="-465"/>
                  <a:pt x="38836" y="874"/>
                </a:cubicBezTo>
                <a:cubicBezTo>
                  <a:pt x="44019" y="2213"/>
                  <a:pt x="33886" y="7863"/>
                  <a:pt x="32896" y="9261"/>
                </a:cubicBezTo>
              </a:path>
            </a:pathLst>
          </a:custGeom>
          <a:noFill/>
          <a:ln w="38100" cap="flat" cmpd="sng">
            <a:solidFill>
              <a:schemeClr val="dk2"/>
            </a:solidFill>
            <a:prstDash val="solid"/>
            <a:round/>
            <a:headEnd type="none" w="lg" len="lg"/>
            <a:tailEnd type="triangle" w="lg" len="lg"/>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Shape 1421"/>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422" name="Shape 1422"/>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423" name="Shape 1423"/>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24" name="Shape 1424"/>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25" name="Shape 142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426" name="Shape 142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67</a:t>
            </a:fld>
            <a:endParaRPr lang="en-US" sz="2400" b="1">
              <a:solidFill>
                <a:schemeClr val="dk2"/>
              </a:solidFill>
            </a:endParaRPr>
          </a:p>
        </p:txBody>
      </p:sp>
      <p:sp>
        <p:nvSpPr>
          <p:cNvPr id="1427" name="Shape 1427"/>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28" name="Shape 1428"/>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429" name="Shape 1429"/>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0" name="Shape 1430"/>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1" name="Shape 1431"/>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2" name="Shape 1432"/>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3" name="Shape 1433"/>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434" name="Shape 1434"/>
          <p:cNvSpPr txBox="1"/>
          <p:nvPr/>
        </p:nvSpPr>
        <p:spPr>
          <a:xfrm>
            <a:off x="5488675" y="3656900"/>
            <a:ext cx="1121700" cy="380400"/>
          </a:xfrm>
          <a:prstGeom prst="rect">
            <a:avLst/>
          </a:prstGeom>
          <a:noFill/>
          <a:ln>
            <a:noFill/>
          </a:ln>
        </p:spPr>
        <p:txBody>
          <a:bodyPr lIns="91425" tIns="91425" rIns="91425" bIns="91425" anchor="t" anchorCtr="0">
            <a:noAutofit/>
          </a:bodyPr>
          <a:lstStyle/>
          <a:p>
            <a:r>
              <a:rPr lang="en-US" sz="1800" b="1" i="1">
                <a:solidFill>
                  <a:schemeClr val="dk1"/>
                </a:solidFill>
              </a:rPr>
              <a:t>U</a:t>
            </a:r>
            <a:r>
              <a:rPr lang="en-US" sz="1800" b="1">
                <a:solidFill>
                  <a:schemeClr val="dk1"/>
                </a:solidFill>
              </a:rPr>
              <a:t>: −.848</a:t>
            </a:r>
          </a:p>
          <a:p>
            <a:r>
              <a:rPr lang="en-US" sz="1800" b="1" i="1">
                <a:solidFill>
                  <a:schemeClr val="dk1"/>
                </a:solidFill>
              </a:rPr>
              <a:t>L</a:t>
            </a:r>
            <a:r>
              <a:rPr lang="en-US" sz="1800" b="1">
                <a:solidFill>
                  <a:schemeClr val="dk1"/>
                </a:solidFill>
              </a:rPr>
              <a:t>: −.176</a:t>
            </a:r>
          </a:p>
          <a:p>
            <a:pPr>
              <a:buClr>
                <a:schemeClr val="dk1"/>
              </a:buClr>
              <a:buSzPct val="61111"/>
            </a:pPr>
            <a:r>
              <a:rPr lang="en-US" sz="1800" b="1" i="1">
                <a:solidFill>
                  <a:schemeClr val="dk1"/>
                </a:solidFill>
              </a:rPr>
              <a:t>D</a:t>
            </a:r>
            <a:r>
              <a:rPr lang="en-US" sz="1800" b="1">
                <a:solidFill>
                  <a:schemeClr val="dk1"/>
                </a:solidFill>
              </a:rPr>
              <a:t>: −.08</a:t>
            </a:r>
          </a:p>
          <a:p>
            <a:r>
              <a:rPr lang="en-US" sz="1800" b="1" i="1">
                <a:solidFill>
                  <a:schemeClr val="dk1"/>
                </a:solidFill>
              </a:rPr>
              <a:t>R</a:t>
            </a:r>
            <a:r>
              <a:rPr lang="en-US" sz="1800" b="1">
                <a:solidFill>
                  <a:schemeClr val="dk1"/>
                </a:solidFill>
              </a:rPr>
              <a:t>: −.176</a:t>
            </a:r>
          </a:p>
        </p:txBody>
      </p:sp>
      <p:sp>
        <p:nvSpPr>
          <p:cNvPr id="1435" name="Shape 1435"/>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436" name="Shape 1436"/>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7" name="Shape 1437"/>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8" name="Shape 1438"/>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39" name="Shape 1439"/>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0" name="Shape 1440"/>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1" name="Shape 1441"/>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2" name="Shape 1442"/>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3" name="Shape 1443"/>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4" name="Shape 1444"/>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5" name="Shape 1445"/>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46" name="Shape 1446"/>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Shape 1451"/>
          <p:cNvSpPr/>
          <p:nvPr/>
        </p:nvSpPr>
        <p:spPr>
          <a:xfrm>
            <a:off x="51530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1452" name="Shape 1452"/>
          <p:cNvGraphicFramePr/>
          <p:nvPr/>
        </p:nvGraphicFramePr>
        <p:xfrm>
          <a:off x="510825" y="1426937"/>
          <a:ext cx="6273600" cy="3487875"/>
        </p:xfrm>
        <a:graphic>
          <a:graphicData uri="http://schemas.openxmlformats.org/drawingml/2006/table">
            <a:tbl>
              <a:tblPr>
                <a:noFill/>
                <a:tableStyleId>{6AA4167B-E95B-407F-B40C-EAB0276E95FE}</a:tableStyleId>
              </a:tblPr>
              <a:tblGrid>
                <a:gridCol w="1568400">
                  <a:extLst>
                    <a:ext uri="{9D8B030D-6E8A-4147-A177-3AD203B41FA5}">
                      <a16:colId xmlns:a16="http://schemas.microsoft.com/office/drawing/2014/main" val="20000"/>
                    </a:ext>
                  </a:extLst>
                </a:gridCol>
                <a:gridCol w="1568400">
                  <a:extLst>
                    <a:ext uri="{9D8B030D-6E8A-4147-A177-3AD203B41FA5}">
                      <a16:colId xmlns:a16="http://schemas.microsoft.com/office/drawing/2014/main" val="20001"/>
                    </a:ext>
                  </a:extLst>
                </a:gridCol>
                <a:gridCol w="1568400">
                  <a:extLst>
                    <a:ext uri="{9D8B030D-6E8A-4147-A177-3AD203B41FA5}">
                      <a16:colId xmlns:a16="http://schemas.microsoft.com/office/drawing/2014/main" val="20002"/>
                    </a:ext>
                  </a:extLst>
                </a:gridCol>
                <a:gridCol w="1568400">
                  <a:extLst>
                    <a:ext uri="{9D8B030D-6E8A-4147-A177-3AD203B41FA5}">
                      <a16:colId xmlns:a16="http://schemas.microsoft.com/office/drawing/2014/main" val="20003"/>
                    </a:ext>
                  </a:extLst>
                </a:gridCol>
              </a:tblGrid>
              <a:tr h="1162625">
                <a:tc>
                  <a:txBody>
                    <a:bodyPr/>
                    <a:lstStyle/>
                    <a:p>
                      <a:pPr lvl="0" rtl="0">
                        <a:spcBef>
                          <a:spcPts val="0"/>
                        </a:spcBef>
                        <a:buNone/>
                      </a:pPr>
                      <a:r>
                        <a:rPr lang="en-US" sz="1100"/>
                        <a:t>1</a:t>
                      </a:r>
                    </a:p>
                  </a:txBody>
                  <a:tcPr marL="91425" marR="91425" marT="68575" marB="68575"/>
                </a:tc>
                <a:tc>
                  <a:txBody>
                    <a:bodyPr/>
                    <a:lstStyle/>
                    <a:p>
                      <a:pPr lvl="0" rtl="0">
                        <a:spcBef>
                          <a:spcPts val="0"/>
                        </a:spcBef>
                        <a:buNone/>
                      </a:pPr>
                      <a:r>
                        <a:rPr lang="en-US" sz="1100"/>
                        <a:t>2</a:t>
                      </a:r>
                    </a:p>
                  </a:txBody>
                  <a:tcPr marL="91425" marR="91425" marT="68575" marB="68575"/>
                </a:tc>
                <a:tc>
                  <a:txBody>
                    <a:bodyPr/>
                    <a:lstStyle/>
                    <a:p>
                      <a:pPr lvl="0" rtl="0">
                        <a:spcBef>
                          <a:spcPts val="0"/>
                        </a:spcBef>
                        <a:buNone/>
                      </a:pPr>
                      <a:r>
                        <a:rPr lang="en-US" sz="1100"/>
                        <a:t>3</a:t>
                      </a:r>
                    </a:p>
                  </a:txBody>
                  <a:tcPr marL="91425" marR="91425" marT="68575" marB="68575"/>
                </a:tc>
                <a:tc>
                  <a:txBody>
                    <a:bodyPr/>
                    <a:lstStyle/>
                    <a:p>
                      <a:pPr lvl="0" rtl="0">
                        <a:spcBef>
                          <a:spcPts val="0"/>
                        </a:spcBef>
                        <a:buNone/>
                      </a:pPr>
                      <a:r>
                        <a:rPr lang="en-US" sz="1100"/>
                        <a:t>4</a:t>
                      </a:r>
                    </a:p>
                  </a:txBody>
                  <a:tcPr marL="91425" marR="91425" marT="68575" marB="68575"/>
                </a:tc>
                <a:extLst>
                  <a:ext uri="{0D108BD9-81ED-4DB2-BD59-A6C34878D82A}">
                    <a16:rowId xmlns:a16="http://schemas.microsoft.com/office/drawing/2014/main" val="10000"/>
                  </a:ext>
                </a:extLst>
              </a:tr>
              <a:tr h="1162625">
                <a:tc>
                  <a:txBody>
                    <a:bodyPr/>
                    <a:lstStyle/>
                    <a:p>
                      <a:pPr lvl="0" rtl="0">
                        <a:spcBef>
                          <a:spcPts val="0"/>
                        </a:spcBef>
                        <a:buNone/>
                      </a:pPr>
                      <a:r>
                        <a:rPr lang="en-US" sz="1100"/>
                        <a:t>5</a:t>
                      </a:r>
                    </a:p>
                  </a:txBody>
                  <a:tcPr marL="91425" marR="91425" marT="68575" marB="68575"/>
                </a:tc>
                <a:tc>
                  <a:txBody>
                    <a:bodyPr/>
                    <a:lstStyle/>
                    <a:p>
                      <a:pPr lvl="0">
                        <a:spcBef>
                          <a:spcPts val="0"/>
                        </a:spcBef>
                        <a:buNone/>
                      </a:pPr>
                      <a:endParaRPr/>
                    </a:p>
                  </a:txBody>
                  <a:tcPr marL="91425" marR="91425" marT="68575" marB="68575"/>
                </a:tc>
                <a:tc>
                  <a:txBody>
                    <a:bodyPr/>
                    <a:lstStyle/>
                    <a:p>
                      <a:pPr lvl="0" rtl="0">
                        <a:spcBef>
                          <a:spcPts val="0"/>
                        </a:spcBef>
                        <a:buNone/>
                      </a:pPr>
                      <a:r>
                        <a:rPr lang="en-US" sz="1100"/>
                        <a:t>6</a:t>
                      </a:r>
                    </a:p>
                  </a:txBody>
                  <a:tcPr marL="91425" marR="91425" marT="68575" marB="68575"/>
                </a:tc>
                <a:tc>
                  <a:txBody>
                    <a:bodyPr/>
                    <a:lstStyle/>
                    <a:p>
                      <a:pPr lvl="0" rtl="0">
                        <a:spcBef>
                          <a:spcPts val="0"/>
                        </a:spcBef>
                        <a:buNone/>
                      </a:pPr>
                      <a:r>
                        <a:rPr lang="en-US" sz="1100"/>
                        <a:t>7</a:t>
                      </a:r>
                    </a:p>
                  </a:txBody>
                  <a:tcPr marL="91425" marR="91425" marT="68575" marB="68575"/>
                </a:tc>
                <a:extLst>
                  <a:ext uri="{0D108BD9-81ED-4DB2-BD59-A6C34878D82A}">
                    <a16:rowId xmlns:a16="http://schemas.microsoft.com/office/drawing/2014/main" val="10001"/>
                  </a:ext>
                </a:extLst>
              </a:tr>
              <a:tr h="1162625">
                <a:tc>
                  <a:txBody>
                    <a:bodyPr/>
                    <a:lstStyle/>
                    <a:p>
                      <a:pPr lvl="0" rtl="0">
                        <a:spcBef>
                          <a:spcPts val="0"/>
                        </a:spcBef>
                        <a:buNone/>
                      </a:pPr>
                      <a:r>
                        <a:rPr lang="en-US" sz="1100"/>
                        <a:t>8</a:t>
                      </a:r>
                    </a:p>
                  </a:txBody>
                  <a:tcPr marL="91425" marR="91425" marT="68575" marB="68575"/>
                </a:tc>
                <a:tc>
                  <a:txBody>
                    <a:bodyPr/>
                    <a:lstStyle/>
                    <a:p>
                      <a:pPr lvl="0" rtl="0">
                        <a:spcBef>
                          <a:spcPts val="0"/>
                        </a:spcBef>
                        <a:buNone/>
                      </a:pPr>
                      <a:r>
                        <a:rPr lang="en-US" sz="1100"/>
                        <a:t>9</a:t>
                      </a:r>
                    </a:p>
                  </a:txBody>
                  <a:tcPr marL="91425" marR="91425" marT="68575" marB="68575"/>
                </a:tc>
                <a:tc>
                  <a:txBody>
                    <a:bodyPr/>
                    <a:lstStyle/>
                    <a:p>
                      <a:pPr lvl="0" rtl="0">
                        <a:spcBef>
                          <a:spcPts val="0"/>
                        </a:spcBef>
                        <a:buNone/>
                      </a:pPr>
                      <a:r>
                        <a:rPr lang="en-US" sz="1100"/>
                        <a:t>10</a:t>
                      </a:r>
                    </a:p>
                  </a:txBody>
                  <a:tcPr marL="91425" marR="91425" marT="68575" marB="68575"/>
                </a:tc>
                <a:tc>
                  <a:txBody>
                    <a:bodyPr/>
                    <a:lstStyle/>
                    <a:p>
                      <a:pPr lvl="0" rtl="0">
                        <a:spcBef>
                          <a:spcPts val="0"/>
                        </a:spcBef>
                        <a:buNone/>
                      </a:pPr>
                      <a:r>
                        <a:rPr lang="en-US" sz="1100"/>
                        <a:t>11</a:t>
                      </a:r>
                    </a:p>
                  </a:txBody>
                  <a:tcPr marL="91425" marR="91425" marT="68575" marB="68575"/>
                </a:tc>
                <a:extLst>
                  <a:ext uri="{0D108BD9-81ED-4DB2-BD59-A6C34878D82A}">
                    <a16:rowId xmlns:a16="http://schemas.microsoft.com/office/drawing/2014/main" val="10002"/>
                  </a:ext>
                </a:extLst>
              </a:tr>
            </a:tbl>
          </a:graphicData>
        </a:graphic>
      </p:graphicFrame>
      <p:sp>
        <p:nvSpPr>
          <p:cNvPr id="1453" name="Shape 1453"/>
          <p:cNvSpPr/>
          <p:nvPr/>
        </p:nvSpPr>
        <p:spPr>
          <a:xfrm>
            <a:off x="5153025" y="2581275"/>
            <a:ext cx="1631400" cy="1159500"/>
          </a:xfrm>
          <a:prstGeom prst="rect">
            <a:avLst/>
          </a:prstGeom>
          <a:solidFill>
            <a:schemeClr val="dk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54" name="Shape 1454"/>
          <p:cNvSpPr/>
          <p:nvPr/>
        </p:nvSpPr>
        <p:spPr>
          <a:xfrm>
            <a:off x="5153025" y="1438275"/>
            <a:ext cx="1631400" cy="1159500"/>
          </a:xfrm>
          <a:prstGeom prst="rect">
            <a:avLst/>
          </a:prstGeom>
          <a:solidFill>
            <a:srgbClr val="38761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55" name="Shape 145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Value Iteration</a:t>
            </a:r>
          </a:p>
        </p:txBody>
      </p:sp>
      <p:sp>
        <p:nvSpPr>
          <p:cNvPr id="1456" name="Shape 145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68</a:t>
            </a:fld>
            <a:endParaRPr lang="en-US" sz="2400" b="1">
              <a:solidFill>
                <a:schemeClr val="dk2"/>
              </a:solidFill>
            </a:endParaRPr>
          </a:p>
        </p:txBody>
      </p:sp>
      <p:sp>
        <p:nvSpPr>
          <p:cNvPr id="1457" name="Shape 1457"/>
          <p:cNvSpPr/>
          <p:nvPr/>
        </p:nvSpPr>
        <p:spPr>
          <a:xfrm>
            <a:off x="2070500" y="2594681"/>
            <a:ext cx="1555200" cy="115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58" name="Shape 1458"/>
          <p:cNvSpPr txBox="1"/>
          <p:nvPr/>
        </p:nvSpPr>
        <p:spPr>
          <a:xfrm>
            <a:off x="5686975" y="1847231"/>
            <a:ext cx="578100" cy="3804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+1</a:t>
            </a:r>
          </a:p>
          <a:p>
            <a:endParaRPr sz="2400" b="1"/>
          </a:p>
        </p:txBody>
      </p:sp>
      <p:sp>
        <p:nvSpPr>
          <p:cNvPr id="1459" name="Shape 1459"/>
          <p:cNvSpPr txBox="1"/>
          <p:nvPr/>
        </p:nvSpPr>
        <p:spPr>
          <a:xfrm>
            <a:off x="4064199" y="1847225"/>
            <a:ext cx="8346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0" name="Shape 1460"/>
          <p:cNvSpPr txBox="1"/>
          <p:nvPr/>
        </p:nvSpPr>
        <p:spPr>
          <a:xfrm>
            <a:off x="246702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1" name="Shape 1461"/>
          <p:cNvSpPr txBox="1"/>
          <p:nvPr/>
        </p:nvSpPr>
        <p:spPr>
          <a:xfrm>
            <a:off x="866775" y="2980675"/>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2" name="Shape 1462"/>
          <p:cNvSpPr txBox="1"/>
          <p:nvPr/>
        </p:nvSpPr>
        <p:spPr>
          <a:xfrm>
            <a:off x="886000"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3" name="Shape 1463"/>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464" name="Shape 1464"/>
          <p:cNvSpPr txBox="1"/>
          <p:nvPr/>
        </p:nvSpPr>
        <p:spPr>
          <a:xfrm>
            <a:off x="5343525" y="3885500"/>
            <a:ext cx="1495200" cy="400800"/>
          </a:xfrm>
          <a:prstGeom prst="rect">
            <a:avLst/>
          </a:prstGeom>
          <a:noFill/>
          <a:ln>
            <a:noFill/>
          </a:ln>
        </p:spPr>
        <p:txBody>
          <a:bodyPr lIns="91425" tIns="91425" rIns="91425" bIns="91425" anchor="t" anchorCtr="0">
            <a:noAutofit/>
          </a:bodyPr>
          <a:lstStyle/>
          <a:p>
            <a:pPr>
              <a:buClr>
                <a:schemeClr val="dk1"/>
              </a:buClr>
              <a:buSzPct val="45833"/>
            </a:pPr>
            <a:r>
              <a:rPr lang="en-US" sz="2400" b="1">
                <a:solidFill>
                  <a:schemeClr val="dk1"/>
                </a:solidFill>
              </a:rPr>
              <a:t>−0.08</a:t>
            </a:r>
          </a:p>
          <a:p>
            <a:pPr algn="ctr">
              <a:spcBef>
                <a:spcPts val="1080"/>
              </a:spcBef>
              <a:spcAft>
                <a:spcPts val="600"/>
              </a:spcAft>
            </a:pPr>
            <a:r>
              <a:rPr lang="en-US" sz="2400" b="1">
                <a:solidFill>
                  <a:schemeClr val="dk1"/>
                </a:solidFill>
              </a:rPr>
              <a:t>𝜋</a:t>
            </a:r>
            <a:r>
              <a:rPr lang="en-US" sz="2400" b="1" baseline="30000">
                <a:solidFill>
                  <a:schemeClr val="dk1"/>
                </a:solidFill>
              </a:rPr>
              <a:t>*</a:t>
            </a:r>
            <a:r>
              <a:rPr lang="en-US" sz="2400" b="1">
                <a:solidFill>
                  <a:schemeClr val="dk1"/>
                </a:solidFill>
              </a:rPr>
              <a:t>(11)=</a:t>
            </a:r>
            <a:r>
              <a:rPr lang="en-US" sz="2400" b="1" i="1">
                <a:solidFill>
                  <a:schemeClr val="dk1"/>
                </a:solidFill>
              </a:rPr>
              <a:t>D</a:t>
            </a:r>
          </a:p>
        </p:txBody>
      </p:sp>
      <p:sp>
        <p:nvSpPr>
          <p:cNvPr id="1465" name="Shape 1465"/>
          <p:cNvSpPr txBox="1"/>
          <p:nvPr/>
        </p:nvSpPr>
        <p:spPr>
          <a:xfrm>
            <a:off x="4073725" y="298067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a:p>
            <a:endParaRPr sz="2400" b="1"/>
          </a:p>
        </p:txBody>
      </p:sp>
      <p:sp>
        <p:nvSpPr>
          <p:cNvPr id="1466" name="Shape 1466"/>
          <p:cNvSpPr txBox="1"/>
          <p:nvPr/>
        </p:nvSpPr>
        <p:spPr>
          <a:xfrm>
            <a:off x="4023325" y="4114100"/>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7" name="Shape 1467"/>
          <p:cNvSpPr txBox="1"/>
          <p:nvPr/>
        </p:nvSpPr>
        <p:spPr>
          <a:xfrm>
            <a:off x="2447825" y="4121300"/>
            <a:ext cx="8442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8" name="Shape 1468"/>
          <p:cNvSpPr txBox="1"/>
          <p:nvPr/>
        </p:nvSpPr>
        <p:spPr>
          <a:xfrm>
            <a:off x="866775" y="1847225"/>
            <a:ext cx="825000" cy="380400"/>
          </a:xfrm>
          <a:prstGeom prst="rect">
            <a:avLst/>
          </a:prstGeom>
          <a:noFill/>
          <a:ln>
            <a:noFill/>
          </a:ln>
        </p:spPr>
        <p:txBody>
          <a:bodyPr lIns="91425" tIns="91425" rIns="91425" bIns="91425" anchor="t" anchorCtr="0">
            <a:noAutofit/>
          </a:bodyPr>
          <a:lstStyle/>
          <a:p>
            <a:r>
              <a:rPr lang="en-US" sz="2400" b="1">
                <a:solidFill>
                  <a:schemeClr val="dk1"/>
                </a:solidFill>
              </a:rPr>
              <a:t>−.04</a:t>
            </a:r>
          </a:p>
        </p:txBody>
      </p:sp>
      <p:sp>
        <p:nvSpPr>
          <p:cNvPr id="1469" name="Shape 1469"/>
          <p:cNvSpPr/>
          <p:nvPr/>
        </p:nvSpPr>
        <p:spPr>
          <a:xfrm>
            <a:off x="5048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0" name="Shape 1470"/>
          <p:cNvSpPr/>
          <p:nvPr/>
        </p:nvSpPr>
        <p:spPr>
          <a:xfrm>
            <a:off x="5048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1" name="Shape 1471"/>
          <p:cNvSpPr/>
          <p:nvPr/>
        </p:nvSpPr>
        <p:spPr>
          <a:xfrm>
            <a:off x="5048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2" name="Shape 1472"/>
          <p:cNvSpPr/>
          <p:nvPr/>
        </p:nvSpPr>
        <p:spPr>
          <a:xfrm>
            <a:off x="2028825" y="3724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3" name="Shape 1473"/>
          <p:cNvSpPr/>
          <p:nvPr/>
        </p:nvSpPr>
        <p:spPr>
          <a:xfrm>
            <a:off x="3629025" y="3724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4" name="Shape 1474"/>
          <p:cNvSpPr/>
          <p:nvPr/>
        </p:nvSpPr>
        <p:spPr>
          <a:xfrm>
            <a:off x="3629025" y="2581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5" name="Shape 1475"/>
          <p:cNvSpPr/>
          <p:nvPr/>
        </p:nvSpPr>
        <p:spPr>
          <a:xfrm>
            <a:off x="2028825" y="1438275"/>
            <a:ext cx="16314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476" name="Shape 1476"/>
          <p:cNvSpPr/>
          <p:nvPr/>
        </p:nvSpPr>
        <p:spPr>
          <a:xfrm>
            <a:off x="3629025" y="1438275"/>
            <a:ext cx="1555200" cy="1159500"/>
          </a:xfrm>
          <a:prstGeom prst="rect">
            <a:avLst/>
          </a:prstGeom>
          <a:solidFill>
            <a:srgbClr val="D10000">
              <a:alpha val="392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Shape 1481"/>
          <p:cNvSpPr/>
          <p:nvPr/>
        </p:nvSpPr>
        <p:spPr>
          <a:xfrm>
            <a:off x="5153025" y="2581275"/>
            <a:ext cx="1555200" cy="1159500"/>
          </a:xfrm>
          <a:prstGeom prst="rect">
            <a:avLst/>
          </a:prstGeom>
          <a:solidFill>
            <a:schemeClr val="dk2"/>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2" name="Shape 1482"/>
          <p:cNvSpPr/>
          <p:nvPr/>
        </p:nvSpPr>
        <p:spPr>
          <a:xfrm>
            <a:off x="5153025" y="1438275"/>
            <a:ext cx="1555200" cy="1159500"/>
          </a:xfrm>
          <a:prstGeom prst="rect">
            <a:avLst/>
          </a:prstGeom>
          <a:solidFill>
            <a:srgbClr val="38761D"/>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3" name="Shape 1483"/>
          <p:cNvSpPr/>
          <p:nvPr/>
        </p:nvSpPr>
        <p:spPr>
          <a:xfrm>
            <a:off x="504825" y="1438275"/>
            <a:ext cx="1555200" cy="1159500"/>
          </a:xfrm>
          <a:prstGeom prst="rect">
            <a:avLst/>
          </a:prstGeom>
          <a:solidFill>
            <a:srgbClr val="38761D">
              <a:alpha val="815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4" name="Shape 1484"/>
          <p:cNvSpPr/>
          <p:nvPr/>
        </p:nvSpPr>
        <p:spPr>
          <a:xfrm>
            <a:off x="504825" y="2581275"/>
            <a:ext cx="1555200" cy="1159500"/>
          </a:xfrm>
          <a:prstGeom prst="rect">
            <a:avLst/>
          </a:prstGeom>
          <a:solidFill>
            <a:srgbClr val="38761D">
              <a:alpha val="764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5" name="Shape 1485"/>
          <p:cNvSpPr/>
          <p:nvPr/>
        </p:nvSpPr>
        <p:spPr>
          <a:xfrm>
            <a:off x="504825" y="3724275"/>
            <a:ext cx="1555200" cy="1159500"/>
          </a:xfrm>
          <a:prstGeom prst="rect">
            <a:avLst/>
          </a:prstGeom>
          <a:solidFill>
            <a:srgbClr val="38761D">
              <a:alpha val="7059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6" name="Shape 1486"/>
          <p:cNvSpPr/>
          <p:nvPr/>
        </p:nvSpPr>
        <p:spPr>
          <a:xfrm>
            <a:off x="2028825" y="3724275"/>
            <a:ext cx="1600200" cy="1159500"/>
          </a:xfrm>
          <a:prstGeom prst="rect">
            <a:avLst/>
          </a:prstGeom>
          <a:solidFill>
            <a:srgbClr val="38761D">
              <a:alpha val="6588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7" name="Shape 1487"/>
          <p:cNvSpPr/>
          <p:nvPr/>
        </p:nvSpPr>
        <p:spPr>
          <a:xfrm>
            <a:off x="3629025" y="3724275"/>
            <a:ext cx="1555200" cy="1159500"/>
          </a:xfrm>
          <a:prstGeom prst="rect">
            <a:avLst/>
          </a:prstGeom>
          <a:solidFill>
            <a:srgbClr val="38761D">
              <a:alpha val="6118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8" name="Shape 1488"/>
          <p:cNvSpPr/>
          <p:nvPr/>
        </p:nvSpPr>
        <p:spPr>
          <a:xfrm>
            <a:off x="3629025" y="2581275"/>
            <a:ext cx="1555200" cy="1159500"/>
          </a:xfrm>
          <a:prstGeom prst="rect">
            <a:avLst/>
          </a:prstGeom>
          <a:solidFill>
            <a:srgbClr val="38761D">
              <a:alpha val="662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89" name="Shape 1489"/>
          <p:cNvSpPr/>
          <p:nvPr/>
        </p:nvSpPr>
        <p:spPr>
          <a:xfrm>
            <a:off x="2028825" y="1438275"/>
            <a:ext cx="1600200" cy="1159500"/>
          </a:xfrm>
          <a:prstGeom prst="rect">
            <a:avLst/>
          </a:prstGeom>
          <a:solidFill>
            <a:srgbClr val="38761D">
              <a:alpha val="8706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90" name="Shape 1490"/>
          <p:cNvSpPr/>
          <p:nvPr/>
        </p:nvSpPr>
        <p:spPr>
          <a:xfrm>
            <a:off x="3629025" y="1438275"/>
            <a:ext cx="1555200" cy="1159500"/>
          </a:xfrm>
          <a:prstGeom prst="rect">
            <a:avLst/>
          </a:prstGeom>
          <a:solidFill>
            <a:srgbClr val="38761D">
              <a:alpha val="9216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91" name="Shape 1491"/>
          <p:cNvSpPr/>
          <p:nvPr/>
        </p:nvSpPr>
        <p:spPr>
          <a:xfrm>
            <a:off x="5153025" y="3724275"/>
            <a:ext cx="1555200" cy="1159500"/>
          </a:xfrm>
          <a:prstGeom prst="rect">
            <a:avLst/>
          </a:prstGeom>
          <a:solidFill>
            <a:srgbClr val="38761D">
              <a:alpha val="3882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92" name="Shape 149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Final Values</a:t>
            </a:r>
          </a:p>
        </p:txBody>
      </p:sp>
      <p:sp>
        <p:nvSpPr>
          <p:cNvPr id="1493" name="Shape 149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69</a:t>
            </a:fld>
            <a:endParaRPr lang="en-US" sz="2400" b="1">
              <a:solidFill>
                <a:schemeClr val="dk2"/>
              </a:solidFill>
            </a:endParaRPr>
          </a:p>
        </p:txBody>
      </p:sp>
      <p:sp>
        <p:nvSpPr>
          <p:cNvPr id="1494" name="Shape 1494"/>
          <p:cNvSpPr/>
          <p:nvPr/>
        </p:nvSpPr>
        <p:spPr>
          <a:xfrm>
            <a:off x="2070500" y="2594681"/>
            <a:ext cx="1555200" cy="1159500"/>
          </a:xfrm>
          <a:prstGeom prst="rect">
            <a:avLst/>
          </a:prstGeom>
          <a:solidFill>
            <a:schemeClr val="lt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495" name="Shape 1495"/>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496" name="Shape 1496"/>
          <p:cNvSpPr txBox="1"/>
          <p:nvPr/>
        </p:nvSpPr>
        <p:spPr>
          <a:xfrm>
            <a:off x="3822774" y="1542431"/>
            <a:ext cx="1274400" cy="380400"/>
          </a:xfrm>
          <a:prstGeom prst="rect">
            <a:avLst/>
          </a:prstGeom>
          <a:noFill/>
          <a:ln>
            <a:noFill/>
          </a:ln>
        </p:spPr>
        <p:txBody>
          <a:bodyPr lIns="91425" tIns="91425" rIns="91425" bIns="91425" anchor="t" anchorCtr="0">
            <a:noAutofit/>
          </a:bodyPr>
          <a:lstStyle/>
          <a:p>
            <a:pPr algn="ctr"/>
            <a:r>
              <a:rPr lang="en-US" sz="2400" b="1">
                <a:solidFill>
                  <a:schemeClr val="dk1"/>
                </a:solidFill>
              </a:rPr>
              <a:t>.918</a:t>
            </a:r>
          </a:p>
          <a:p>
            <a:pPr algn="ctr">
              <a:spcBef>
                <a:spcPts val="1080"/>
              </a:spcBef>
              <a:spcAft>
                <a:spcPts val="600"/>
              </a:spcAft>
              <a:buClr>
                <a:schemeClr val="dk1"/>
              </a:buClr>
            </a:pPr>
            <a:endParaRPr sz="2400" b="1">
              <a:solidFill>
                <a:schemeClr val="dk1"/>
              </a:solidFill>
            </a:endParaRPr>
          </a:p>
        </p:txBody>
      </p:sp>
      <p:sp>
        <p:nvSpPr>
          <p:cNvPr id="1497" name="Shape 1497"/>
          <p:cNvSpPr txBox="1"/>
          <p:nvPr/>
        </p:nvSpPr>
        <p:spPr>
          <a:xfrm>
            <a:off x="2229950" y="1542431"/>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.868</a:t>
            </a:r>
          </a:p>
        </p:txBody>
      </p:sp>
      <p:sp>
        <p:nvSpPr>
          <p:cNvPr id="1498" name="Shape 1498"/>
          <p:cNvSpPr txBox="1"/>
          <p:nvPr/>
        </p:nvSpPr>
        <p:spPr>
          <a:xfrm>
            <a:off x="719725" y="1542431"/>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.812</a:t>
            </a:r>
          </a:p>
        </p:txBody>
      </p:sp>
      <p:sp>
        <p:nvSpPr>
          <p:cNvPr id="1499" name="Shape 1499"/>
          <p:cNvSpPr txBox="1"/>
          <p:nvPr/>
        </p:nvSpPr>
        <p:spPr>
          <a:xfrm>
            <a:off x="719725" y="2675868"/>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.762</a:t>
            </a:r>
          </a:p>
        </p:txBody>
      </p:sp>
      <p:sp>
        <p:nvSpPr>
          <p:cNvPr id="1500" name="Shape 1500"/>
          <p:cNvSpPr txBox="1"/>
          <p:nvPr/>
        </p:nvSpPr>
        <p:spPr>
          <a:xfrm>
            <a:off x="719725" y="3809306"/>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.705</a:t>
            </a:r>
          </a:p>
        </p:txBody>
      </p:sp>
      <p:sp>
        <p:nvSpPr>
          <p:cNvPr id="1501" name="Shape 1501"/>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502" name="Shape 1502"/>
          <p:cNvSpPr txBox="1"/>
          <p:nvPr/>
        </p:nvSpPr>
        <p:spPr>
          <a:xfrm>
            <a:off x="5262225" y="3809306"/>
            <a:ext cx="1415700" cy="380400"/>
          </a:xfrm>
          <a:prstGeom prst="rect">
            <a:avLst/>
          </a:prstGeom>
          <a:noFill/>
          <a:ln>
            <a:noFill/>
          </a:ln>
        </p:spPr>
        <p:txBody>
          <a:bodyPr lIns="91425" tIns="91425" rIns="91425" bIns="91425" anchor="t" anchorCtr="0">
            <a:noAutofit/>
          </a:bodyPr>
          <a:lstStyle/>
          <a:p>
            <a:pPr algn="ctr"/>
            <a:r>
              <a:rPr lang="en-US" sz="2400" b="1">
                <a:solidFill>
                  <a:schemeClr val="dk1"/>
                </a:solidFill>
              </a:rPr>
              <a:t>.388</a:t>
            </a:r>
          </a:p>
        </p:txBody>
      </p:sp>
      <p:sp>
        <p:nvSpPr>
          <p:cNvPr id="1503" name="Shape 1503"/>
          <p:cNvSpPr txBox="1"/>
          <p:nvPr/>
        </p:nvSpPr>
        <p:spPr>
          <a:xfrm>
            <a:off x="3809275" y="2675868"/>
            <a:ext cx="1274400" cy="380400"/>
          </a:xfrm>
          <a:prstGeom prst="rect">
            <a:avLst/>
          </a:prstGeom>
          <a:noFill/>
          <a:ln>
            <a:noFill/>
          </a:ln>
        </p:spPr>
        <p:txBody>
          <a:bodyPr lIns="91425" tIns="91425" rIns="91425" bIns="91425" anchor="t" anchorCtr="0">
            <a:noAutofit/>
          </a:bodyPr>
          <a:lstStyle/>
          <a:p>
            <a:pPr algn="ctr"/>
            <a:r>
              <a:rPr lang="en-US" sz="2400" b="1">
                <a:solidFill>
                  <a:schemeClr val="dk1"/>
                </a:solidFill>
              </a:rPr>
              <a:t>.660</a:t>
            </a:r>
          </a:p>
        </p:txBody>
      </p:sp>
      <p:sp>
        <p:nvSpPr>
          <p:cNvPr id="1504" name="Shape 1504"/>
          <p:cNvSpPr txBox="1"/>
          <p:nvPr/>
        </p:nvSpPr>
        <p:spPr>
          <a:xfrm>
            <a:off x="3809275" y="3809306"/>
            <a:ext cx="1346100" cy="380400"/>
          </a:xfrm>
          <a:prstGeom prst="rect">
            <a:avLst/>
          </a:prstGeom>
          <a:noFill/>
          <a:ln>
            <a:noFill/>
          </a:ln>
        </p:spPr>
        <p:txBody>
          <a:bodyPr lIns="91425" tIns="91425" rIns="91425" bIns="91425" anchor="t" anchorCtr="0">
            <a:noAutofit/>
          </a:bodyPr>
          <a:lstStyle/>
          <a:p>
            <a:pPr algn="ctr"/>
            <a:r>
              <a:rPr lang="en-US" sz="2400" b="1">
                <a:solidFill>
                  <a:schemeClr val="dk1"/>
                </a:solidFill>
              </a:rPr>
              <a:t>.611</a:t>
            </a:r>
          </a:p>
        </p:txBody>
      </p:sp>
      <p:sp>
        <p:nvSpPr>
          <p:cNvPr id="1505" name="Shape 1505"/>
          <p:cNvSpPr txBox="1"/>
          <p:nvPr/>
        </p:nvSpPr>
        <p:spPr>
          <a:xfrm>
            <a:off x="2229950" y="3816506"/>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.655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457200" y="892277"/>
            <a:ext cx="8080500" cy="4152300"/>
          </a:xfrm>
          <a:prstGeom prst="rect">
            <a:avLst/>
          </a:prstGeom>
          <a:noFill/>
          <a:ln>
            <a:noFill/>
          </a:ln>
        </p:spPr>
        <p:txBody>
          <a:bodyPr lIns="91425" tIns="45700" rIns="91425" bIns="45700" anchor="t" anchorCtr="0">
            <a:noAutofit/>
          </a:bodyPr>
          <a:lstStyle/>
          <a:p>
            <a:pPr>
              <a:spcBef>
                <a:spcPts val="1080"/>
              </a:spcBef>
              <a:spcAft>
                <a:spcPts val="0"/>
              </a:spcAft>
              <a:buClr>
                <a:srgbClr val="000000"/>
              </a:buClr>
              <a:buSzPct val="45833"/>
            </a:pPr>
            <a:r>
              <a:rPr lang="en-US"/>
              <a:t>AutomatedTaxi &amp; SeatBelt are not probabilistic events</a:t>
            </a:r>
          </a:p>
          <a:p>
            <a:pPr marL="800100" lvl="1" indent="-215900">
              <a:spcBef>
                <a:spcPts val="1080"/>
              </a:spcBef>
            </a:pPr>
            <a:r>
              <a:rPr lang="en-US"/>
              <a:t>You control whether they occur or not</a:t>
            </a:r>
          </a:p>
          <a:p>
            <a:pPr marL="800100" lvl="1" indent="-215900">
              <a:spcBef>
                <a:spcPts val="1080"/>
              </a:spcBef>
            </a:pPr>
            <a:r>
              <a:rPr lang="en-US"/>
              <a:t>Rectangular nodes</a:t>
            </a:r>
          </a:p>
        </p:txBody>
      </p:sp>
      <p:sp>
        <p:nvSpPr>
          <p:cNvPr id="310" name="Shape 310"/>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a:t>
            </a:r>
          </a:p>
        </p:txBody>
      </p:sp>
      <p:sp>
        <p:nvSpPr>
          <p:cNvPr id="311" name="Shape 311"/>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7</a:t>
            </a:fld>
            <a:endParaRPr lang="en-US" sz="2400" b="1">
              <a:solidFill>
                <a:schemeClr val="dk2"/>
              </a:solidFill>
            </a:endParaRPr>
          </a:p>
        </p:txBody>
      </p:sp>
      <p:sp>
        <p:nvSpPr>
          <p:cNvPr id="312" name="Shape 312"/>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13" name="Shape 313"/>
          <p:cNvCxnSpPr>
            <a:stCxn id="314" idx="3"/>
            <a:endCxn id="312"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314" name="Shape 314"/>
          <p:cNvSpPr/>
          <p:nvPr/>
        </p:nvSpPr>
        <p:spPr>
          <a:xfrm>
            <a:off x="980450" y="2595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315" name="Shape 315"/>
          <p:cNvSpPr/>
          <p:nvPr/>
        </p:nvSpPr>
        <p:spPr>
          <a:xfrm>
            <a:off x="980450" y="4119975"/>
            <a:ext cx="1852200" cy="622500"/>
          </a:xfrm>
          <a:prstGeom prst="rect">
            <a:avLst/>
          </a:prstGeom>
          <a:solidFill>
            <a:schemeClr val="lt1"/>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graphicFrame>
        <p:nvGraphicFramePr>
          <p:cNvPr id="316" name="Shape 316"/>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Shape 1510"/>
          <p:cNvSpPr/>
          <p:nvPr/>
        </p:nvSpPr>
        <p:spPr>
          <a:xfrm>
            <a:off x="5153025" y="2581275"/>
            <a:ext cx="1555200" cy="1159500"/>
          </a:xfrm>
          <a:prstGeom prst="rect">
            <a:avLst/>
          </a:prstGeom>
          <a:solidFill>
            <a:schemeClr val="dk2"/>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1" name="Shape 1511"/>
          <p:cNvSpPr/>
          <p:nvPr/>
        </p:nvSpPr>
        <p:spPr>
          <a:xfrm>
            <a:off x="5153025" y="1438275"/>
            <a:ext cx="1555200" cy="1159500"/>
          </a:xfrm>
          <a:prstGeom prst="rect">
            <a:avLst/>
          </a:prstGeom>
          <a:solidFill>
            <a:srgbClr val="38761D"/>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2" name="Shape 1512"/>
          <p:cNvSpPr/>
          <p:nvPr/>
        </p:nvSpPr>
        <p:spPr>
          <a:xfrm>
            <a:off x="504825" y="1438275"/>
            <a:ext cx="1555200" cy="1159500"/>
          </a:xfrm>
          <a:prstGeom prst="rect">
            <a:avLst/>
          </a:prstGeom>
          <a:solidFill>
            <a:srgbClr val="38761D">
              <a:alpha val="815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3" name="Shape 1513"/>
          <p:cNvSpPr/>
          <p:nvPr/>
        </p:nvSpPr>
        <p:spPr>
          <a:xfrm>
            <a:off x="504825" y="2581275"/>
            <a:ext cx="1555200" cy="1159500"/>
          </a:xfrm>
          <a:prstGeom prst="rect">
            <a:avLst/>
          </a:prstGeom>
          <a:solidFill>
            <a:srgbClr val="38761D">
              <a:alpha val="764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4" name="Shape 1514"/>
          <p:cNvSpPr/>
          <p:nvPr/>
        </p:nvSpPr>
        <p:spPr>
          <a:xfrm>
            <a:off x="504825" y="3724275"/>
            <a:ext cx="1555200" cy="1159500"/>
          </a:xfrm>
          <a:prstGeom prst="rect">
            <a:avLst/>
          </a:prstGeom>
          <a:solidFill>
            <a:srgbClr val="38761D">
              <a:alpha val="7059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5" name="Shape 1515"/>
          <p:cNvSpPr/>
          <p:nvPr/>
        </p:nvSpPr>
        <p:spPr>
          <a:xfrm>
            <a:off x="2028825" y="3724275"/>
            <a:ext cx="1600200" cy="1159500"/>
          </a:xfrm>
          <a:prstGeom prst="rect">
            <a:avLst/>
          </a:prstGeom>
          <a:solidFill>
            <a:srgbClr val="38761D">
              <a:alpha val="6588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6" name="Shape 1516"/>
          <p:cNvSpPr/>
          <p:nvPr/>
        </p:nvSpPr>
        <p:spPr>
          <a:xfrm>
            <a:off x="3629025" y="3724275"/>
            <a:ext cx="1555200" cy="1159500"/>
          </a:xfrm>
          <a:prstGeom prst="rect">
            <a:avLst/>
          </a:prstGeom>
          <a:solidFill>
            <a:srgbClr val="38761D">
              <a:alpha val="6118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7" name="Shape 1517"/>
          <p:cNvSpPr/>
          <p:nvPr/>
        </p:nvSpPr>
        <p:spPr>
          <a:xfrm>
            <a:off x="3629025" y="2581275"/>
            <a:ext cx="1555200" cy="1159500"/>
          </a:xfrm>
          <a:prstGeom prst="rect">
            <a:avLst/>
          </a:prstGeom>
          <a:solidFill>
            <a:srgbClr val="38761D">
              <a:alpha val="6627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8" name="Shape 1518"/>
          <p:cNvSpPr/>
          <p:nvPr/>
        </p:nvSpPr>
        <p:spPr>
          <a:xfrm>
            <a:off x="2028825" y="1438275"/>
            <a:ext cx="1600200" cy="1159500"/>
          </a:xfrm>
          <a:prstGeom prst="rect">
            <a:avLst/>
          </a:prstGeom>
          <a:solidFill>
            <a:srgbClr val="38761D">
              <a:alpha val="8706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19" name="Shape 1519"/>
          <p:cNvSpPr/>
          <p:nvPr/>
        </p:nvSpPr>
        <p:spPr>
          <a:xfrm>
            <a:off x="3629025" y="1438275"/>
            <a:ext cx="1555200" cy="1159500"/>
          </a:xfrm>
          <a:prstGeom prst="rect">
            <a:avLst/>
          </a:prstGeom>
          <a:solidFill>
            <a:srgbClr val="38761D">
              <a:alpha val="9216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20" name="Shape 1520"/>
          <p:cNvSpPr/>
          <p:nvPr/>
        </p:nvSpPr>
        <p:spPr>
          <a:xfrm>
            <a:off x="5153025" y="3724275"/>
            <a:ext cx="1555200" cy="1159500"/>
          </a:xfrm>
          <a:prstGeom prst="rect">
            <a:avLst/>
          </a:prstGeom>
          <a:solidFill>
            <a:srgbClr val="38761D">
              <a:alpha val="38820"/>
            </a:srgbClr>
          </a:solidFill>
          <a:ln w="38100"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21" name="Shape 1521"/>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Final Policy</a:t>
            </a:r>
          </a:p>
        </p:txBody>
      </p:sp>
      <p:sp>
        <p:nvSpPr>
          <p:cNvPr id="1522" name="Shape 1522"/>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70</a:t>
            </a:fld>
            <a:endParaRPr lang="en-US" sz="2400" b="1">
              <a:solidFill>
                <a:schemeClr val="dk2"/>
              </a:solidFill>
            </a:endParaRPr>
          </a:p>
        </p:txBody>
      </p:sp>
      <p:sp>
        <p:nvSpPr>
          <p:cNvPr id="1523" name="Shape 1523"/>
          <p:cNvSpPr/>
          <p:nvPr/>
        </p:nvSpPr>
        <p:spPr>
          <a:xfrm>
            <a:off x="2070500" y="2594681"/>
            <a:ext cx="1555200" cy="1159500"/>
          </a:xfrm>
          <a:prstGeom prst="rect">
            <a:avLst/>
          </a:prstGeom>
          <a:solidFill>
            <a:schemeClr val="lt2"/>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endParaRPr/>
          </a:p>
        </p:txBody>
      </p:sp>
      <p:sp>
        <p:nvSpPr>
          <p:cNvPr id="1524" name="Shape 1524"/>
          <p:cNvSpPr txBox="1"/>
          <p:nvPr/>
        </p:nvSpPr>
        <p:spPr>
          <a:xfrm>
            <a:off x="5686975" y="1847231"/>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525" name="Shape 1525"/>
          <p:cNvSpPr txBox="1"/>
          <p:nvPr/>
        </p:nvSpPr>
        <p:spPr>
          <a:xfrm>
            <a:off x="3822774" y="1542431"/>
            <a:ext cx="1274400" cy="380400"/>
          </a:xfrm>
          <a:prstGeom prst="rect">
            <a:avLst/>
          </a:prstGeom>
          <a:noFill/>
          <a:ln>
            <a:noFill/>
          </a:ln>
        </p:spPr>
        <p:txBody>
          <a:bodyPr lIns="91425" tIns="91425" rIns="91425" bIns="91425" anchor="t" anchorCtr="0">
            <a:noAutofit/>
          </a:bodyPr>
          <a:lstStyle/>
          <a:p>
            <a:pPr algn="ctr"/>
            <a:r>
              <a:rPr lang="en-US" sz="2400" b="1">
                <a:solidFill>
                  <a:schemeClr val="dk1"/>
                </a:solidFill>
              </a:rPr>
              <a:t>.918</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(3)=R</a:t>
            </a:r>
          </a:p>
        </p:txBody>
      </p:sp>
      <p:sp>
        <p:nvSpPr>
          <p:cNvPr id="1526" name="Shape 1526"/>
          <p:cNvSpPr txBox="1"/>
          <p:nvPr/>
        </p:nvSpPr>
        <p:spPr>
          <a:xfrm>
            <a:off x="2229950" y="1542431"/>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.868</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(2)=R</a:t>
            </a:r>
          </a:p>
        </p:txBody>
      </p:sp>
      <p:sp>
        <p:nvSpPr>
          <p:cNvPr id="1527" name="Shape 1527"/>
          <p:cNvSpPr txBox="1"/>
          <p:nvPr/>
        </p:nvSpPr>
        <p:spPr>
          <a:xfrm>
            <a:off x="719725" y="1542431"/>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.812</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(1)=R</a:t>
            </a:r>
          </a:p>
        </p:txBody>
      </p:sp>
      <p:sp>
        <p:nvSpPr>
          <p:cNvPr id="1528" name="Shape 1528"/>
          <p:cNvSpPr txBox="1"/>
          <p:nvPr/>
        </p:nvSpPr>
        <p:spPr>
          <a:xfrm>
            <a:off x="719725" y="2675868"/>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.762</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(5)=U</a:t>
            </a:r>
          </a:p>
        </p:txBody>
      </p:sp>
      <p:sp>
        <p:nvSpPr>
          <p:cNvPr id="1529" name="Shape 1529"/>
          <p:cNvSpPr txBox="1"/>
          <p:nvPr/>
        </p:nvSpPr>
        <p:spPr>
          <a:xfrm>
            <a:off x="719725" y="3809306"/>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.705</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(8)=U</a:t>
            </a:r>
          </a:p>
        </p:txBody>
      </p:sp>
      <p:sp>
        <p:nvSpPr>
          <p:cNvPr id="1530" name="Shape 1530"/>
          <p:cNvSpPr txBox="1"/>
          <p:nvPr/>
        </p:nvSpPr>
        <p:spPr>
          <a:xfrm>
            <a:off x="5686975" y="2980659"/>
            <a:ext cx="578100" cy="380400"/>
          </a:xfrm>
          <a:prstGeom prst="rect">
            <a:avLst/>
          </a:prstGeom>
          <a:noFill/>
          <a:ln>
            <a:noFill/>
          </a:ln>
        </p:spPr>
        <p:txBody>
          <a:bodyPr lIns="91425" tIns="91425" rIns="91425" bIns="91425" anchor="t" anchorCtr="0">
            <a:noAutofit/>
          </a:bodyPr>
          <a:lstStyle/>
          <a:p>
            <a:r>
              <a:rPr lang="en-US" sz="2400" b="1">
                <a:solidFill>
                  <a:schemeClr val="dk1"/>
                </a:solidFill>
              </a:rPr>
              <a:t>-1</a:t>
            </a:r>
          </a:p>
          <a:p>
            <a:endParaRPr sz="2400" b="1"/>
          </a:p>
        </p:txBody>
      </p:sp>
      <p:sp>
        <p:nvSpPr>
          <p:cNvPr id="1531" name="Shape 1531"/>
          <p:cNvSpPr txBox="1"/>
          <p:nvPr/>
        </p:nvSpPr>
        <p:spPr>
          <a:xfrm>
            <a:off x="5262225" y="3809306"/>
            <a:ext cx="1415700" cy="380400"/>
          </a:xfrm>
          <a:prstGeom prst="rect">
            <a:avLst/>
          </a:prstGeom>
          <a:noFill/>
          <a:ln>
            <a:noFill/>
          </a:ln>
        </p:spPr>
        <p:txBody>
          <a:bodyPr lIns="91425" tIns="91425" rIns="91425" bIns="91425" anchor="t" anchorCtr="0">
            <a:noAutofit/>
          </a:bodyPr>
          <a:lstStyle/>
          <a:p>
            <a:pPr algn="ctr"/>
            <a:r>
              <a:rPr lang="en-US" sz="2400" b="1">
                <a:solidFill>
                  <a:schemeClr val="dk1"/>
                </a:solidFill>
              </a:rPr>
              <a:t>.388</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(11)=L</a:t>
            </a:r>
          </a:p>
        </p:txBody>
      </p:sp>
      <p:sp>
        <p:nvSpPr>
          <p:cNvPr id="1532" name="Shape 1532"/>
          <p:cNvSpPr txBox="1"/>
          <p:nvPr/>
        </p:nvSpPr>
        <p:spPr>
          <a:xfrm>
            <a:off x="3809275" y="2675868"/>
            <a:ext cx="1274400" cy="380400"/>
          </a:xfrm>
          <a:prstGeom prst="rect">
            <a:avLst/>
          </a:prstGeom>
          <a:noFill/>
          <a:ln>
            <a:noFill/>
          </a:ln>
        </p:spPr>
        <p:txBody>
          <a:bodyPr lIns="91425" tIns="91425" rIns="91425" bIns="91425" anchor="t" anchorCtr="0">
            <a:noAutofit/>
          </a:bodyPr>
          <a:lstStyle/>
          <a:p>
            <a:pPr algn="ctr"/>
            <a:r>
              <a:rPr lang="en-US" sz="2400" b="1">
                <a:solidFill>
                  <a:schemeClr val="dk1"/>
                </a:solidFill>
              </a:rPr>
              <a:t>.660</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(6)=L</a:t>
            </a:r>
          </a:p>
        </p:txBody>
      </p:sp>
      <p:sp>
        <p:nvSpPr>
          <p:cNvPr id="1533" name="Shape 1533"/>
          <p:cNvSpPr txBox="1"/>
          <p:nvPr/>
        </p:nvSpPr>
        <p:spPr>
          <a:xfrm>
            <a:off x="3809275" y="3809306"/>
            <a:ext cx="1346100" cy="380400"/>
          </a:xfrm>
          <a:prstGeom prst="rect">
            <a:avLst/>
          </a:prstGeom>
          <a:noFill/>
          <a:ln>
            <a:noFill/>
          </a:ln>
        </p:spPr>
        <p:txBody>
          <a:bodyPr lIns="91425" tIns="91425" rIns="91425" bIns="91425" anchor="t" anchorCtr="0">
            <a:noAutofit/>
          </a:bodyPr>
          <a:lstStyle/>
          <a:p>
            <a:pPr algn="ctr"/>
            <a:r>
              <a:rPr lang="en-US" sz="2400" b="1">
                <a:solidFill>
                  <a:schemeClr val="dk1"/>
                </a:solidFill>
              </a:rPr>
              <a:t>.611</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(10)=L</a:t>
            </a:r>
          </a:p>
        </p:txBody>
      </p:sp>
      <p:sp>
        <p:nvSpPr>
          <p:cNvPr id="1534" name="Shape 1534"/>
          <p:cNvSpPr txBox="1"/>
          <p:nvPr/>
        </p:nvSpPr>
        <p:spPr>
          <a:xfrm>
            <a:off x="2229950" y="3816506"/>
            <a:ext cx="1215300" cy="380400"/>
          </a:xfrm>
          <a:prstGeom prst="rect">
            <a:avLst/>
          </a:prstGeom>
          <a:noFill/>
          <a:ln>
            <a:noFill/>
          </a:ln>
        </p:spPr>
        <p:txBody>
          <a:bodyPr lIns="91425" tIns="91425" rIns="91425" bIns="91425" anchor="t" anchorCtr="0">
            <a:noAutofit/>
          </a:bodyPr>
          <a:lstStyle/>
          <a:p>
            <a:pPr algn="ctr"/>
            <a:r>
              <a:rPr lang="en-US" sz="2400" b="1">
                <a:solidFill>
                  <a:schemeClr val="dk1"/>
                </a:solidFill>
              </a:rPr>
              <a:t>.655</a:t>
            </a:r>
          </a:p>
          <a:p>
            <a:pPr algn="ctr">
              <a:spcBef>
                <a:spcPts val="1080"/>
              </a:spcBef>
              <a:spcAft>
                <a:spcPts val="600"/>
              </a:spcAft>
              <a:buClr>
                <a:schemeClr val="dk1"/>
              </a:buClr>
              <a:buSzPct val="45833"/>
            </a:pPr>
            <a:r>
              <a:rPr lang="en-US" sz="2400" b="1">
                <a:solidFill>
                  <a:schemeClr val="dk1"/>
                </a:solidFill>
              </a:rPr>
              <a:t>𝜋</a:t>
            </a:r>
            <a:r>
              <a:rPr lang="en-US" sz="2400" b="1" baseline="30000">
                <a:solidFill>
                  <a:schemeClr val="dk1"/>
                </a:solidFill>
              </a:rPr>
              <a:t>*</a:t>
            </a:r>
            <a:r>
              <a:rPr lang="en-US" sz="2400" b="1">
                <a:solidFill>
                  <a:schemeClr val="dk1"/>
                </a:solidFill>
              </a:rPr>
              <a:t>(9)=L</a:t>
            </a:r>
          </a:p>
        </p:txBody>
      </p:sp>
      <p:cxnSp>
        <p:nvCxnSpPr>
          <p:cNvPr id="1535" name="Shape 1535"/>
          <p:cNvCxnSpPr/>
          <p:nvPr/>
        </p:nvCxnSpPr>
        <p:spPr>
          <a:xfrm rot="10800000" flipH="1">
            <a:off x="1935025" y="3429037"/>
            <a:ext cx="2100" cy="565200"/>
          </a:xfrm>
          <a:prstGeom prst="straightConnector1">
            <a:avLst/>
          </a:prstGeom>
          <a:noFill/>
          <a:ln w="38100" cap="flat" cmpd="sng">
            <a:solidFill>
              <a:schemeClr val="lt1"/>
            </a:solidFill>
            <a:prstDash val="solid"/>
            <a:round/>
            <a:headEnd type="none" w="lg" len="lg"/>
            <a:tailEnd type="triangle" w="lg" len="lg"/>
          </a:ln>
        </p:spPr>
      </p:cxnSp>
      <p:cxnSp>
        <p:nvCxnSpPr>
          <p:cNvPr id="1536" name="Shape 1536"/>
          <p:cNvCxnSpPr/>
          <p:nvPr/>
        </p:nvCxnSpPr>
        <p:spPr>
          <a:xfrm>
            <a:off x="1678791" y="1542425"/>
            <a:ext cx="740700" cy="9600"/>
          </a:xfrm>
          <a:prstGeom prst="straightConnector1">
            <a:avLst/>
          </a:prstGeom>
          <a:noFill/>
          <a:ln w="38100" cap="flat" cmpd="sng">
            <a:solidFill>
              <a:schemeClr val="lt1"/>
            </a:solidFill>
            <a:prstDash val="solid"/>
            <a:round/>
            <a:headEnd type="none" w="lg" len="lg"/>
            <a:tailEnd type="triangle" w="lg" len="lg"/>
          </a:ln>
        </p:spPr>
      </p:cxnSp>
      <p:cxnSp>
        <p:nvCxnSpPr>
          <p:cNvPr id="1537" name="Shape 1537"/>
          <p:cNvCxnSpPr/>
          <p:nvPr/>
        </p:nvCxnSpPr>
        <p:spPr>
          <a:xfrm rot="10800000" flipH="1">
            <a:off x="1935025" y="2286037"/>
            <a:ext cx="2100" cy="565200"/>
          </a:xfrm>
          <a:prstGeom prst="straightConnector1">
            <a:avLst/>
          </a:prstGeom>
          <a:noFill/>
          <a:ln w="38100" cap="flat" cmpd="sng">
            <a:solidFill>
              <a:schemeClr val="lt1"/>
            </a:solidFill>
            <a:prstDash val="solid"/>
            <a:round/>
            <a:headEnd type="none" w="lg" len="lg"/>
            <a:tailEnd type="triangle" w="lg" len="lg"/>
          </a:ln>
        </p:spPr>
      </p:cxnSp>
      <p:cxnSp>
        <p:nvCxnSpPr>
          <p:cNvPr id="1538" name="Shape 1538"/>
          <p:cNvCxnSpPr/>
          <p:nvPr/>
        </p:nvCxnSpPr>
        <p:spPr>
          <a:xfrm>
            <a:off x="3355191" y="1542425"/>
            <a:ext cx="740700" cy="9600"/>
          </a:xfrm>
          <a:prstGeom prst="straightConnector1">
            <a:avLst/>
          </a:prstGeom>
          <a:noFill/>
          <a:ln w="38100" cap="flat" cmpd="sng">
            <a:solidFill>
              <a:schemeClr val="lt1"/>
            </a:solidFill>
            <a:prstDash val="solid"/>
            <a:round/>
            <a:headEnd type="none" w="lg" len="lg"/>
            <a:tailEnd type="triangle" w="lg" len="lg"/>
          </a:ln>
        </p:spPr>
      </p:cxnSp>
      <p:cxnSp>
        <p:nvCxnSpPr>
          <p:cNvPr id="1539" name="Shape 1539"/>
          <p:cNvCxnSpPr/>
          <p:nvPr/>
        </p:nvCxnSpPr>
        <p:spPr>
          <a:xfrm>
            <a:off x="4879191" y="1542425"/>
            <a:ext cx="740700" cy="9600"/>
          </a:xfrm>
          <a:prstGeom prst="straightConnector1">
            <a:avLst/>
          </a:prstGeom>
          <a:noFill/>
          <a:ln w="38100" cap="flat" cmpd="sng">
            <a:solidFill>
              <a:schemeClr val="lt1"/>
            </a:solidFill>
            <a:prstDash val="solid"/>
            <a:round/>
            <a:headEnd type="none" w="lg" len="lg"/>
            <a:tailEnd type="triangle" w="lg" len="lg"/>
          </a:ln>
        </p:spPr>
      </p:cxnSp>
      <p:cxnSp>
        <p:nvCxnSpPr>
          <p:cNvPr id="1540" name="Shape 1540"/>
          <p:cNvCxnSpPr/>
          <p:nvPr/>
        </p:nvCxnSpPr>
        <p:spPr>
          <a:xfrm flipH="1">
            <a:off x="3192725" y="2764800"/>
            <a:ext cx="704700" cy="3900"/>
          </a:xfrm>
          <a:prstGeom prst="straightConnector1">
            <a:avLst/>
          </a:prstGeom>
          <a:noFill/>
          <a:ln w="38100" cap="flat" cmpd="sng">
            <a:solidFill>
              <a:schemeClr val="lt1"/>
            </a:solidFill>
            <a:prstDash val="solid"/>
            <a:round/>
            <a:headEnd type="none" w="lg" len="lg"/>
            <a:tailEnd type="triangle" w="lg" len="lg"/>
          </a:ln>
        </p:spPr>
      </p:cxnSp>
      <p:cxnSp>
        <p:nvCxnSpPr>
          <p:cNvPr id="1541" name="Shape 1541"/>
          <p:cNvCxnSpPr/>
          <p:nvPr/>
        </p:nvCxnSpPr>
        <p:spPr>
          <a:xfrm flipH="1">
            <a:off x="3192725" y="3907800"/>
            <a:ext cx="704700" cy="3900"/>
          </a:xfrm>
          <a:prstGeom prst="straightConnector1">
            <a:avLst/>
          </a:prstGeom>
          <a:noFill/>
          <a:ln w="38100" cap="flat" cmpd="sng">
            <a:solidFill>
              <a:schemeClr val="lt1"/>
            </a:solidFill>
            <a:prstDash val="solid"/>
            <a:round/>
            <a:headEnd type="none" w="lg" len="lg"/>
            <a:tailEnd type="triangle" w="lg" len="lg"/>
          </a:ln>
        </p:spPr>
      </p:cxnSp>
      <p:cxnSp>
        <p:nvCxnSpPr>
          <p:cNvPr id="1542" name="Shape 1542"/>
          <p:cNvCxnSpPr/>
          <p:nvPr/>
        </p:nvCxnSpPr>
        <p:spPr>
          <a:xfrm flipH="1">
            <a:off x="4792925" y="3907800"/>
            <a:ext cx="704700" cy="3900"/>
          </a:xfrm>
          <a:prstGeom prst="straightConnector1">
            <a:avLst/>
          </a:prstGeom>
          <a:noFill/>
          <a:ln w="38100" cap="flat" cmpd="sng">
            <a:solidFill>
              <a:schemeClr val="lt1"/>
            </a:solidFill>
            <a:prstDash val="solid"/>
            <a:round/>
            <a:headEnd type="none" w="lg" len="lg"/>
            <a:tailEnd type="triangle" w="lg" len="lg"/>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687" y="526360"/>
            <a:ext cx="6677969" cy="3709091"/>
          </a:xfrm>
        </p:spPr>
        <p:txBody>
          <a:bodyPr>
            <a:normAutofit fontScale="32500" lnSpcReduction="20000"/>
          </a:bodyPr>
          <a:lstStyle/>
          <a:p>
            <a:r>
              <a:rPr lang="en-US" dirty="0"/>
              <a:t>Given a </a:t>
            </a:r>
            <a:r>
              <a:rPr lang="en-US" dirty="0" err="1"/>
              <a:t>Gridworld</a:t>
            </a:r>
            <a:r>
              <a:rPr lang="en-US" dirty="0"/>
              <a:t> domain, where terminal states</a:t>
            </a:r>
          </a:p>
          <a:p>
            <a:r>
              <a:rPr lang="en-US" dirty="0"/>
              <a:t>(1,3), (4,3), and (4,2) have rewards 50, 500, and -50 </a:t>
            </a:r>
          </a:p>
          <a:p>
            <a:r>
              <a:rPr lang="en-US" dirty="0"/>
              <a:t>respectively, the set of possible actions are</a:t>
            </a:r>
          </a:p>
          <a:p>
            <a:r>
              <a:rPr lang="en-US" dirty="0"/>
              <a:t>{N,E,S,W, or X for terminal states}, </a:t>
            </a:r>
          </a:p>
          <a:p>
            <a:r>
              <a:rPr lang="en-US" dirty="0"/>
              <a:t>the agent moves deterministically, </a:t>
            </a:r>
          </a:p>
          <a:p>
            <a:r>
              <a:rPr lang="en-US" dirty="0"/>
              <a:t>all V and Q values for non terminal </a:t>
            </a:r>
          </a:p>
          <a:p>
            <a:r>
              <a:rPr lang="en-US" dirty="0"/>
              <a:t>states have been initialized to 0, </a:t>
            </a:r>
          </a:p>
          <a:p>
            <a:r>
              <a:rPr lang="en-US" dirty="0"/>
              <a:t>answer the questions below.</a:t>
            </a:r>
            <a:endParaRPr lang="en-US" sz="1200" dirty="0"/>
          </a:p>
          <a:p>
            <a:r>
              <a:rPr lang="en-US" dirty="0"/>
              <a:t>Circle the letter that corresponds to the best answer for the question</a:t>
            </a:r>
            <a:r>
              <a:rPr lang="en-US" sz="1200" dirty="0"/>
              <a:t>.</a:t>
            </a:r>
          </a:p>
          <a:p>
            <a:r>
              <a:rPr lang="en-US" dirty="0"/>
              <a:t>What are the optimal values, V</a:t>
            </a:r>
            <a:r>
              <a:rPr lang="en-US" sz="788" dirty="0"/>
              <a:t>∗ </a:t>
            </a:r>
            <a:r>
              <a:rPr lang="en-US" dirty="0"/>
              <a:t>of each state in the above grid if </a:t>
            </a:r>
            <a:r>
              <a:rPr lang="en-US" dirty="0" err="1"/>
              <a:t>γ</a:t>
            </a:r>
            <a:r>
              <a:rPr lang="en-US" dirty="0"/>
              <a:t> = 0.5, c(a)=0, R(s)=0 for non terminal states?</a:t>
            </a:r>
            <a:r>
              <a:rPr lang="en-US" sz="1200" dirty="0"/>
              <a:t> </a:t>
            </a:r>
          </a:p>
          <a:p>
            <a:r>
              <a:rPr lang="en-US" dirty="0"/>
              <a:t>(Remember </a:t>
            </a:r>
            <a:r>
              <a:rPr lang="en-US" b="1" dirty="0"/>
              <a:t>V</a:t>
            </a:r>
            <a:r>
              <a:rPr lang="en-US" b="1" baseline="-25000" dirty="0"/>
              <a:t>t+1</a:t>
            </a:r>
            <a:r>
              <a:rPr lang="en-US" b="1" dirty="0"/>
              <a:t>(s) = R(s) + </a:t>
            </a:r>
            <a:r>
              <a:rPr lang="en-US" b="1" dirty="0" err="1"/>
              <a:t>Max</a:t>
            </a:r>
            <a:r>
              <a:rPr lang="en-US" b="1" baseline="-25000" dirty="0" err="1"/>
              <a:t>aεA</a:t>
            </a:r>
            <a:r>
              <a:rPr lang="en-US" b="1" dirty="0"/>
              <a:t> {c(a)+</a:t>
            </a:r>
            <a:r>
              <a:rPr lang="en-US" b="1" dirty="0" err="1"/>
              <a:t>γΣ</a:t>
            </a:r>
            <a:r>
              <a:rPr lang="en-US" b="1" baseline="-25000" dirty="0" err="1"/>
              <a:t>s’εS</a:t>
            </a:r>
            <a:r>
              <a:rPr lang="en-US" b="1" dirty="0"/>
              <a:t> P(s’|</a:t>
            </a:r>
            <a:r>
              <a:rPr lang="en-US" b="1" dirty="0" err="1"/>
              <a:t>a,s</a:t>
            </a:r>
            <a:r>
              <a:rPr lang="en-US" b="1" dirty="0"/>
              <a:t>) </a:t>
            </a:r>
            <a:r>
              <a:rPr lang="en-US" b="1" dirty="0" err="1"/>
              <a:t>V</a:t>
            </a:r>
            <a:r>
              <a:rPr lang="en-US" b="1" baseline="-25000" dirty="0" err="1"/>
              <a:t>t</a:t>
            </a:r>
            <a:r>
              <a:rPr lang="en-US" b="1" dirty="0"/>
              <a:t>(s’)}</a:t>
            </a:r>
            <a:r>
              <a:rPr lang="en-US" dirty="0"/>
              <a:t> )</a:t>
            </a:r>
            <a:endParaRPr lang="en-US" sz="1200" dirty="0"/>
          </a:p>
          <a:p>
            <a:pPr marL="257175" lvl="1" indent="-257175">
              <a:buFont typeface="+mj-lt"/>
              <a:buAutoNum type="alphaLcPeriod"/>
            </a:pPr>
            <a:r>
              <a:rPr lang="en-US" dirty="0"/>
              <a:t>V</a:t>
            </a:r>
            <a:r>
              <a:rPr lang="en-US" baseline="-25000" dirty="0"/>
              <a:t>(1,1)</a:t>
            </a:r>
            <a:r>
              <a:rPr lang="en-US" dirty="0"/>
              <a:t>=15.75,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=25</a:t>
            </a:r>
            <a:endParaRPr lang="en-US" sz="1200" dirty="0"/>
          </a:p>
          <a:p>
            <a:pPr marL="257175" lvl="1" indent="-257175">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200" dirty="0"/>
          </a:p>
          <a:p>
            <a:pPr marL="257175" lvl="1" indent="-257175">
              <a:buFont typeface="+mj-lt"/>
              <a:buAutoNum type="alphaLcPeriod"/>
            </a:pPr>
            <a:r>
              <a:rPr lang="en-US" dirty="0"/>
              <a:t>V</a:t>
            </a:r>
            <a:r>
              <a:rPr lang="en-US" baseline="-25000" dirty="0"/>
              <a:t>(1,1)</a:t>
            </a:r>
            <a:r>
              <a:rPr lang="en-US" dirty="0"/>
              <a:t>=15.625, V</a:t>
            </a:r>
            <a:r>
              <a:rPr lang="en-US" baseline="-25000" dirty="0"/>
              <a:t>(1,2)</a:t>
            </a:r>
            <a:r>
              <a:rPr lang="en-US" dirty="0"/>
              <a:t>=25, V</a:t>
            </a:r>
            <a:r>
              <a:rPr lang="en-US" baseline="-25000" dirty="0"/>
              <a:t>(2,1)</a:t>
            </a:r>
            <a:r>
              <a:rPr lang="en-US" dirty="0"/>
              <a:t>=31.25, V</a:t>
            </a:r>
            <a:r>
              <a:rPr lang="en-US" baseline="-25000" dirty="0"/>
              <a:t>(2,3)</a:t>
            </a:r>
            <a:r>
              <a:rPr lang="en-US" dirty="0"/>
              <a:t>=125, V</a:t>
            </a:r>
            <a:r>
              <a:rPr lang="en-US" baseline="-25000" dirty="0"/>
              <a:t>(3,1)</a:t>
            </a:r>
            <a:r>
              <a:rPr lang="en-US" dirty="0"/>
              <a:t>=62.5, V</a:t>
            </a:r>
            <a:r>
              <a:rPr lang="en-US" baseline="-25000" dirty="0"/>
              <a:t>(3,2)</a:t>
            </a:r>
            <a:r>
              <a:rPr lang="en-US" dirty="0"/>
              <a:t>=125, V</a:t>
            </a:r>
            <a:r>
              <a:rPr lang="en-US" baseline="-25000" dirty="0"/>
              <a:t>(3,3)</a:t>
            </a:r>
            <a:r>
              <a:rPr lang="en-US" dirty="0"/>
              <a:t>=250, V</a:t>
            </a:r>
            <a:r>
              <a:rPr lang="en-US" baseline="-25000" dirty="0"/>
              <a:t>(4,1)</a:t>
            </a:r>
            <a:r>
              <a:rPr lang="en-US" dirty="0"/>
              <a:t>=31.25</a:t>
            </a:r>
            <a:endParaRPr lang="en-US" sz="1200" dirty="0"/>
          </a:p>
          <a:p>
            <a:pPr marL="257175" lvl="1" indent="-257175">
              <a:buFont typeface="+mj-lt"/>
              <a:buAutoNum type="alphaLcPeriod"/>
            </a:pPr>
            <a:r>
              <a:rPr lang="en-US" dirty="0"/>
              <a:t>V</a:t>
            </a:r>
            <a:r>
              <a:rPr lang="en-US" baseline="-25000" dirty="0"/>
              <a:t>(1,1)</a:t>
            </a:r>
            <a:r>
              <a:rPr lang="en-US" dirty="0"/>
              <a:t>=12.5, V</a:t>
            </a:r>
            <a:r>
              <a:rPr lang="en-US" baseline="-25000" dirty="0"/>
              <a:t>(1,2)</a:t>
            </a:r>
            <a:r>
              <a:rPr lang="en-US" dirty="0"/>
              <a:t>=25, V</a:t>
            </a:r>
            <a:r>
              <a:rPr lang="en-US" baseline="-25000" dirty="0"/>
              <a:t>(2,1)</a:t>
            </a:r>
            <a:r>
              <a:rPr lang="en-US" dirty="0"/>
              <a:t>=25, V</a:t>
            </a:r>
            <a:r>
              <a:rPr lang="en-US" baseline="-25000" dirty="0"/>
              <a:t>(2,3)</a:t>
            </a:r>
            <a:r>
              <a:rPr lang="en-US" dirty="0"/>
              <a:t>=25, V</a:t>
            </a:r>
            <a:r>
              <a:rPr lang="en-US" baseline="-25000" dirty="0"/>
              <a:t>(3,1)</a:t>
            </a:r>
            <a:r>
              <a:rPr lang="en-US" dirty="0"/>
              <a:t>=50, V</a:t>
            </a:r>
            <a:r>
              <a:rPr lang="en-US" baseline="-25000" dirty="0"/>
              <a:t>(3,2)</a:t>
            </a:r>
            <a:r>
              <a:rPr lang="en-US" dirty="0"/>
              <a:t>=100, V</a:t>
            </a:r>
            <a:r>
              <a:rPr lang="en-US" baseline="-25000" dirty="0"/>
              <a:t>(3,3)</a:t>
            </a:r>
            <a:r>
              <a:rPr lang="en-US" dirty="0"/>
              <a:t>=250, V</a:t>
            </a:r>
            <a:r>
              <a:rPr lang="en-US" baseline="-25000" dirty="0"/>
              <a:t>(4,1)</a:t>
            </a:r>
            <a:r>
              <a:rPr lang="en-US" dirty="0"/>
              <a:t>=25</a:t>
            </a:r>
            <a:endParaRPr lang="en-US" sz="1200" dirty="0"/>
          </a:p>
          <a:p>
            <a:pPr marL="257175" lvl="1" indent="-257175">
              <a:buFont typeface="+mj-lt"/>
              <a:buAutoNum type="alphaLcPeriod"/>
            </a:pPr>
            <a:r>
              <a:rPr lang="en-US" dirty="0"/>
              <a:t>None of the above</a:t>
            </a:r>
            <a:endParaRPr lang="en-US" sz="1200" dirty="0"/>
          </a:p>
        </p:txBody>
      </p:sp>
      <p:sp>
        <p:nvSpPr>
          <p:cNvPr id="2" name="Title 1"/>
          <p:cNvSpPr>
            <a:spLocks noGrp="1"/>
          </p:cNvSpPr>
          <p:nvPr>
            <p:ph type="title"/>
          </p:nvPr>
        </p:nvSpPr>
        <p:spPr>
          <a:xfrm>
            <a:off x="579330" y="610663"/>
            <a:ext cx="5815776" cy="541980"/>
          </a:xfrm>
        </p:spPr>
        <p:txBody>
          <a:bodyPr>
            <a:normAutofit fontScale="90000"/>
          </a:bodyPr>
          <a:lstStyle/>
          <a:p>
            <a:r>
              <a:rPr lang="en-US" dirty="0"/>
              <a:t>MDP </a:t>
            </a:r>
            <a:br>
              <a:rPr lang="en-US" sz="2100" dirty="0"/>
            </a:br>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71</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171417" y="165560"/>
            <a:ext cx="2588419" cy="2092643"/>
          </a:xfrm>
          <a:prstGeom prst="rect">
            <a:avLst/>
          </a:prstGeom>
          <a:noFill/>
          <a:ln>
            <a:noFill/>
          </a:ln>
        </p:spPr>
      </p:pic>
      <p:sp>
        <p:nvSpPr>
          <p:cNvPr id="7" name="TextBox 6"/>
          <p:cNvSpPr txBox="1"/>
          <p:nvPr/>
        </p:nvSpPr>
        <p:spPr>
          <a:xfrm>
            <a:off x="1239400" y="3936921"/>
            <a:ext cx="282450" cy="253916"/>
          </a:xfrm>
          <a:prstGeom prst="rect">
            <a:avLst/>
          </a:prstGeom>
        </p:spPr>
        <p:txBody>
          <a:bodyPr wrap="none" rtlCol="0">
            <a:spAutoFit/>
          </a:bodyPr>
          <a:lstStyle/>
          <a:p>
            <a:r>
              <a:rPr lang="en-US" sz="1050" dirty="0">
                <a:solidFill>
                  <a:srgbClr val="FF0000"/>
                </a:solidFill>
              </a:rPr>
              <a:t>C</a:t>
            </a:r>
          </a:p>
        </p:txBody>
      </p:sp>
      <p:sp>
        <p:nvSpPr>
          <p:cNvPr id="8" name="TextBox 7"/>
          <p:cNvSpPr txBox="1"/>
          <p:nvPr/>
        </p:nvSpPr>
        <p:spPr>
          <a:xfrm>
            <a:off x="5563204" y="434456"/>
            <a:ext cx="359298" cy="253916"/>
          </a:xfrm>
          <a:prstGeom prst="rect">
            <a:avLst/>
          </a:prstGeom>
          <a:solidFill>
            <a:srgbClr val="FFFFFF"/>
          </a:solidFill>
        </p:spPr>
        <p:txBody>
          <a:bodyPr wrap="square" rtlCol="0">
            <a:spAutoFit/>
          </a:bodyPr>
          <a:lstStyle/>
          <a:p>
            <a:r>
              <a:rPr lang="en-US" sz="1050" dirty="0"/>
              <a:t>50</a:t>
            </a:r>
          </a:p>
        </p:txBody>
      </p:sp>
      <p:sp>
        <p:nvSpPr>
          <p:cNvPr id="9" name="TextBox 8"/>
          <p:cNvSpPr txBox="1"/>
          <p:nvPr/>
        </p:nvSpPr>
        <p:spPr>
          <a:xfrm>
            <a:off x="6036802" y="418612"/>
            <a:ext cx="428825" cy="253916"/>
          </a:xfrm>
          <a:prstGeom prst="rect">
            <a:avLst/>
          </a:prstGeom>
          <a:solidFill>
            <a:srgbClr val="FFFFFF"/>
          </a:solidFill>
        </p:spPr>
        <p:txBody>
          <a:bodyPr wrap="square" rtlCol="0">
            <a:spAutoFit/>
          </a:bodyPr>
          <a:lstStyle/>
          <a:p>
            <a:endParaRPr lang="en-US" sz="1050" dirty="0"/>
          </a:p>
        </p:txBody>
      </p:sp>
      <p:sp>
        <p:nvSpPr>
          <p:cNvPr id="10" name="TextBox 9"/>
          <p:cNvSpPr txBox="1"/>
          <p:nvPr/>
        </p:nvSpPr>
        <p:spPr>
          <a:xfrm>
            <a:off x="6579926" y="394412"/>
            <a:ext cx="469421" cy="253916"/>
          </a:xfrm>
          <a:prstGeom prst="rect">
            <a:avLst/>
          </a:prstGeom>
          <a:solidFill>
            <a:srgbClr val="FFFFFF"/>
          </a:solidFill>
        </p:spPr>
        <p:txBody>
          <a:bodyPr wrap="square" rtlCol="0">
            <a:spAutoFit/>
          </a:bodyPr>
          <a:lstStyle/>
          <a:p>
            <a:endParaRPr lang="en-US" sz="1050" dirty="0"/>
          </a:p>
        </p:txBody>
      </p:sp>
      <p:sp>
        <p:nvSpPr>
          <p:cNvPr id="11" name="TextBox 10"/>
          <p:cNvSpPr txBox="1"/>
          <p:nvPr/>
        </p:nvSpPr>
        <p:spPr>
          <a:xfrm>
            <a:off x="6579927" y="942303"/>
            <a:ext cx="428825" cy="253916"/>
          </a:xfrm>
          <a:prstGeom prst="rect">
            <a:avLst/>
          </a:prstGeom>
          <a:solidFill>
            <a:srgbClr val="FFFFFF"/>
          </a:solidFill>
        </p:spPr>
        <p:txBody>
          <a:bodyPr wrap="square" rtlCol="0">
            <a:spAutoFit/>
          </a:bodyPr>
          <a:lstStyle/>
          <a:p>
            <a:endParaRPr lang="en-US" sz="1050" dirty="0"/>
          </a:p>
        </p:txBody>
      </p:sp>
      <p:sp>
        <p:nvSpPr>
          <p:cNvPr id="12" name="TextBox 11"/>
          <p:cNvSpPr txBox="1"/>
          <p:nvPr/>
        </p:nvSpPr>
        <p:spPr>
          <a:xfrm>
            <a:off x="7186513" y="1524479"/>
            <a:ext cx="428825" cy="253916"/>
          </a:xfrm>
          <a:prstGeom prst="rect">
            <a:avLst/>
          </a:prstGeom>
          <a:solidFill>
            <a:srgbClr val="FFFFFF"/>
          </a:solidFill>
        </p:spPr>
        <p:txBody>
          <a:bodyPr wrap="square" rtlCol="0">
            <a:spAutoFit/>
          </a:bodyPr>
          <a:lstStyle/>
          <a:p>
            <a:endParaRPr lang="en-US" sz="1050" dirty="0"/>
          </a:p>
        </p:txBody>
      </p:sp>
      <p:sp>
        <p:nvSpPr>
          <p:cNvPr id="13" name="TextBox 12"/>
          <p:cNvSpPr txBox="1"/>
          <p:nvPr/>
        </p:nvSpPr>
        <p:spPr>
          <a:xfrm>
            <a:off x="6579927" y="1524479"/>
            <a:ext cx="428825" cy="253916"/>
          </a:xfrm>
          <a:prstGeom prst="rect">
            <a:avLst/>
          </a:prstGeom>
          <a:solidFill>
            <a:srgbClr val="FFFFFF"/>
          </a:solidFill>
        </p:spPr>
        <p:txBody>
          <a:bodyPr wrap="square" rtlCol="0">
            <a:spAutoFit/>
          </a:bodyPr>
          <a:lstStyle/>
          <a:p>
            <a:endParaRPr lang="en-US" sz="1050" dirty="0"/>
          </a:p>
        </p:txBody>
      </p:sp>
      <p:sp>
        <p:nvSpPr>
          <p:cNvPr id="14" name="TextBox 13"/>
          <p:cNvSpPr txBox="1"/>
          <p:nvPr/>
        </p:nvSpPr>
        <p:spPr>
          <a:xfrm>
            <a:off x="6036802" y="1524479"/>
            <a:ext cx="428825" cy="253916"/>
          </a:xfrm>
          <a:prstGeom prst="rect">
            <a:avLst/>
          </a:prstGeom>
          <a:solidFill>
            <a:srgbClr val="FFFFFF"/>
          </a:solidFill>
        </p:spPr>
        <p:txBody>
          <a:bodyPr wrap="square" rtlCol="0">
            <a:spAutoFit/>
          </a:bodyPr>
          <a:lstStyle/>
          <a:p>
            <a:endParaRPr lang="en-US" sz="1050" dirty="0"/>
          </a:p>
        </p:txBody>
      </p:sp>
      <p:sp>
        <p:nvSpPr>
          <p:cNvPr id="15" name="TextBox 14"/>
          <p:cNvSpPr txBox="1"/>
          <p:nvPr/>
        </p:nvSpPr>
        <p:spPr>
          <a:xfrm>
            <a:off x="5493676" y="1524479"/>
            <a:ext cx="428825" cy="253916"/>
          </a:xfrm>
          <a:prstGeom prst="rect">
            <a:avLst/>
          </a:prstGeom>
          <a:solidFill>
            <a:srgbClr val="FFFFFF"/>
          </a:solidFill>
        </p:spPr>
        <p:txBody>
          <a:bodyPr wrap="square" rtlCol="0">
            <a:spAutoFit/>
          </a:bodyPr>
          <a:lstStyle/>
          <a:p>
            <a:endParaRPr lang="en-US" sz="1050" dirty="0"/>
          </a:p>
        </p:txBody>
      </p:sp>
      <p:sp>
        <p:nvSpPr>
          <p:cNvPr id="16" name="TextBox 15"/>
          <p:cNvSpPr txBox="1"/>
          <p:nvPr/>
        </p:nvSpPr>
        <p:spPr>
          <a:xfrm>
            <a:off x="5493676" y="1006475"/>
            <a:ext cx="428825" cy="253916"/>
          </a:xfrm>
          <a:prstGeom prst="rect">
            <a:avLst/>
          </a:prstGeom>
          <a:solidFill>
            <a:srgbClr val="FFFFFF"/>
          </a:solidFill>
        </p:spPr>
        <p:txBody>
          <a:bodyPr wrap="square" rtlCol="0">
            <a:spAutoFit/>
          </a:bodyPr>
          <a:lstStyle/>
          <a:p>
            <a:endParaRPr lang="en-US" sz="1050" dirty="0"/>
          </a:p>
        </p:txBody>
      </p:sp>
      <p:sp>
        <p:nvSpPr>
          <p:cNvPr id="17" name="TextBox 16"/>
          <p:cNvSpPr txBox="1"/>
          <p:nvPr/>
        </p:nvSpPr>
        <p:spPr>
          <a:xfrm>
            <a:off x="7186513" y="418612"/>
            <a:ext cx="428825" cy="253916"/>
          </a:xfrm>
          <a:prstGeom prst="rect">
            <a:avLst/>
          </a:prstGeom>
          <a:solidFill>
            <a:srgbClr val="FFFFFF"/>
          </a:solidFill>
        </p:spPr>
        <p:txBody>
          <a:bodyPr wrap="square" rtlCol="0">
            <a:spAutoFit/>
          </a:bodyPr>
          <a:lstStyle/>
          <a:p>
            <a:r>
              <a:rPr lang="en-US" sz="1050" dirty="0"/>
              <a:t>500</a:t>
            </a:r>
          </a:p>
        </p:txBody>
      </p:sp>
      <p:sp>
        <p:nvSpPr>
          <p:cNvPr id="18" name="TextBox 17"/>
          <p:cNvSpPr txBox="1"/>
          <p:nvPr/>
        </p:nvSpPr>
        <p:spPr>
          <a:xfrm>
            <a:off x="7186513" y="1004322"/>
            <a:ext cx="428825" cy="253916"/>
          </a:xfrm>
          <a:prstGeom prst="rect">
            <a:avLst/>
          </a:prstGeom>
          <a:solidFill>
            <a:srgbClr val="FFFFFF"/>
          </a:solidFill>
        </p:spPr>
        <p:txBody>
          <a:bodyPr wrap="square" rtlCol="0">
            <a:spAutoFit/>
          </a:bodyPr>
          <a:lstStyle/>
          <a:p>
            <a:r>
              <a:rPr lang="en-US" sz="1050" dirty="0"/>
              <a:t>-50</a:t>
            </a:r>
          </a:p>
        </p:txBody>
      </p:sp>
      <p:sp>
        <p:nvSpPr>
          <p:cNvPr id="19" name="Multiply 18"/>
          <p:cNvSpPr/>
          <p:nvPr/>
        </p:nvSpPr>
        <p:spPr>
          <a:xfrm>
            <a:off x="2661661" y="2831675"/>
            <a:ext cx="333047" cy="342552"/>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
        <p:nvSpPr>
          <p:cNvPr id="20" name="Multiply 19"/>
          <p:cNvSpPr/>
          <p:nvPr/>
        </p:nvSpPr>
        <p:spPr>
          <a:xfrm>
            <a:off x="3612112" y="2831675"/>
            <a:ext cx="333047" cy="342552"/>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
        <p:nvSpPr>
          <p:cNvPr id="21" name="Multiply 20"/>
          <p:cNvSpPr/>
          <p:nvPr/>
        </p:nvSpPr>
        <p:spPr>
          <a:xfrm>
            <a:off x="4549509" y="2831675"/>
            <a:ext cx="333047" cy="342552"/>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16679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123061" y="647762"/>
            <a:ext cx="7239986" cy="3610578"/>
          </a:xfrm>
        </p:spPr>
        <p:txBody>
          <a:bodyPr/>
          <a:lstStyle/>
          <a:p>
            <a:r>
              <a:rPr lang="en-US" sz="2000" dirty="0"/>
              <a:t>What are the Q values of state (3,2) in the above grid if γ = 0.5, c(a)=0, R(s)=-2 for non terminal states? </a:t>
            </a:r>
          </a:p>
          <a:p>
            <a:r>
              <a:rPr lang="en-US" sz="1650" dirty="0"/>
              <a:t>(Remember Q</a:t>
            </a:r>
            <a:r>
              <a:rPr lang="en-US" sz="1650" baseline="-25000" dirty="0"/>
              <a:t>t+1</a:t>
            </a:r>
            <a:r>
              <a:rPr lang="en-US" sz="1650" dirty="0"/>
              <a:t>(</a:t>
            </a:r>
            <a:r>
              <a:rPr lang="en-US" sz="1650" dirty="0" err="1"/>
              <a:t>a,s</a:t>
            </a:r>
            <a:r>
              <a:rPr lang="en-US" sz="1650" dirty="0"/>
              <a:t>) = R(s) + c(a)+</a:t>
            </a:r>
            <a:r>
              <a:rPr lang="en-US" sz="1650" dirty="0" err="1"/>
              <a:t>γΣ</a:t>
            </a:r>
            <a:r>
              <a:rPr lang="en-US" sz="1650" baseline="-25000" dirty="0" err="1"/>
              <a:t>s’εS</a:t>
            </a:r>
            <a:r>
              <a:rPr lang="en-US" sz="1650" dirty="0"/>
              <a:t> P(s’|</a:t>
            </a:r>
            <a:r>
              <a:rPr lang="en-US" sz="1650" dirty="0" err="1"/>
              <a:t>a,s</a:t>
            </a:r>
            <a:r>
              <a:rPr lang="en-US" sz="1650" dirty="0"/>
              <a:t>)</a:t>
            </a:r>
            <a:r>
              <a:rPr lang="en-US" sz="1650" dirty="0" err="1"/>
              <a:t>max</a:t>
            </a:r>
            <a:r>
              <a:rPr lang="en-US" sz="1650" baseline="-25000" dirty="0" err="1"/>
              <a:t>a’εA</a:t>
            </a:r>
            <a:r>
              <a:rPr lang="en-US" sz="1650" dirty="0"/>
              <a:t> </a:t>
            </a:r>
            <a:r>
              <a:rPr lang="en-US" sz="1650" dirty="0" err="1"/>
              <a:t>Q</a:t>
            </a:r>
            <a:r>
              <a:rPr lang="en-US" sz="1650" baseline="-25000" dirty="0" err="1"/>
              <a:t>t</a:t>
            </a:r>
            <a:r>
              <a:rPr lang="en-US" sz="1650" dirty="0"/>
              <a:t>(a’s’) )</a:t>
            </a:r>
          </a:p>
          <a:p>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200" dirty="0"/>
          </a:p>
          <a:p>
            <a:pPr marL="257175" lvl="1" indent="-257175">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200" dirty="0"/>
          </a:p>
          <a:p>
            <a:pPr marL="257175" lvl="1" indent="-257175">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200" dirty="0"/>
          </a:p>
          <a:p>
            <a:pPr marL="257175" lvl="1" indent="-257175">
              <a:buFont typeface="+mj-lt"/>
              <a:buAutoNum type="alphaLcPeriod"/>
            </a:pPr>
            <a:r>
              <a:rPr lang="en-US" dirty="0"/>
              <a:t>None of the above</a:t>
            </a:r>
            <a:endParaRPr lang="en-US" sz="12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72</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19860" y="1876339"/>
            <a:ext cx="2588419" cy="2092643"/>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26919" y="1876339"/>
            <a:ext cx="2588419" cy="2092643"/>
          </a:xfrm>
          <a:prstGeom prst="rect">
            <a:avLst/>
          </a:prstGeom>
          <a:noFill/>
          <a:ln>
            <a:noFill/>
          </a:ln>
        </p:spPr>
      </p:pic>
      <p:sp>
        <p:nvSpPr>
          <p:cNvPr id="9" name="TextBox 8"/>
          <p:cNvSpPr txBox="1"/>
          <p:nvPr/>
        </p:nvSpPr>
        <p:spPr>
          <a:xfrm>
            <a:off x="5444672" y="2177117"/>
            <a:ext cx="359298" cy="253916"/>
          </a:xfrm>
          <a:prstGeom prst="rect">
            <a:avLst/>
          </a:prstGeom>
          <a:solidFill>
            <a:schemeClr val="bg1"/>
          </a:solidFill>
        </p:spPr>
        <p:txBody>
          <a:bodyPr wrap="square" rtlCol="0">
            <a:spAutoFit/>
          </a:bodyPr>
          <a:lstStyle/>
          <a:p>
            <a:r>
              <a:rPr lang="en-US" sz="1050" dirty="0"/>
              <a:t>50</a:t>
            </a:r>
          </a:p>
        </p:txBody>
      </p:sp>
      <p:sp>
        <p:nvSpPr>
          <p:cNvPr id="10" name="TextBox 9"/>
          <p:cNvSpPr txBox="1"/>
          <p:nvPr/>
        </p:nvSpPr>
        <p:spPr>
          <a:xfrm>
            <a:off x="5918270" y="2152917"/>
            <a:ext cx="428825" cy="253916"/>
          </a:xfrm>
          <a:prstGeom prst="rect">
            <a:avLst/>
          </a:prstGeom>
          <a:solidFill>
            <a:schemeClr val="bg1"/>
          </a:solidFill>
        </p:spPr>
        <p:txBody>
          <a:bodyPr wrap="square" rtlCol="0">
            <a:spAutoFit/>
          </a:bodyPr>
          <a:lstStyle/>
          <a:p>
            <a:endParaRPr lang="en-US" sz="1050" dirty="0"/>
          </a:p>
        </p:txBody>
      </p:sp>
      <p:sp>
        <p:nvSpPr>
          <p:cNvPr id="11" name="TextBox 10"/>
          <p:cNvSpPr txBox="1"/>
          <p:nvPr/>
        </p:nvSpPr>
        <p:spPr>
          <a:xfrm>
            <a:off x="6461395" y="2128718"/>
            <a:ext cx="469421" cy="253916"/>
          </a:xfrm>
          <a:prstGeom prst="rect">
            <a:avLst/>
          </a:prstGeom>
          <a:solidFill>
            <a:schemeClr val="bg1"/>
          </a:solidFill>
        </p:spPr>
        <p:txBody>
          <a:bodyPr wrap="square" rtlCol="0">
            <a:spAutoFit/>
          </a:bodyPr>
          <a:lstStyle/>
          <a:p>
            <a:endParaRPr lang="en-US" sz="1050" dirty="0"/>
          </a:p>
        </p:txBody>
      </p:sp>
      <p:sp>
        <p:nvSpPr>
          <p:cNvPr id="12" name="TextBox 11"/>
          <p:cNvSpPr txBox="1"/>
          <p:nvPr/>
        </p:nvSpPr>
        <p:spPr>
          <a:xfrm>
            <a:off x="6461395" y="2676608"/>
            <a:ext cx="428825" cy="253916"/>
          </a:xfrm>
          <a:prstGeom prst="rect">
            <a:avLst/>
          </a:prstGeom>
          <a:solidFill>
            <a:schemeClr val="bg1"/>
          </a:solidFill>
        </p:spPr>
        <p:txBody>
          <a:bodyPr wrap="square" rtlCol="0">
            <a:spAutoFit/>
          </a:bodyPr>
          <a:lstStyle/>
          <a:p>
            <a:endParaRPr lang="en-US" sz="1050" dirty="0"/>
          </a:p>
        </p:txBody>
      </p:sp>
      <p:sp>
        <p:nvSpPr>
          <p:cNvPr id="13" name="TextBox 12"/>
          <p:cNvSpPr txBox="1"/>
          <p:nvPr/>
        </p:nvSpPr>
        <p:spPr>
          <a:xfrm>
            <a:off x="7067981" y="3258785"/>
            <a:ext cx="428825" cy="253916"/>
          </a:xfrm>
          <a:prstGeom prst="rect">
            <a:avLst/>
          </a:prstGeom>
          <a:solidFill>
            <a:schemeClr val="bg1"/>
          </a:solidFill>
        </p:spPr>
        <p:txBody>
          <a:bodyPr wrap="square" rtlCol="0">
            <a:spAutoFit/>
          </a:bodyPr>
          <a:lstStyle/>
          <a:p>
            <a:endParaRPr lang="en-US" sz="1050" dirty="0"/>
          </a:p>
        </p:txBody>
      </p:sp>
      <p:sp>
        <p:nvSpPr>
          <p:cNvPr id="14" name="TextBox 13"/>
          <p:cNvSpPr txBox="1"/>
          <p:nvPr/>
        </p:nvSpPr>
        <p:spPr>
          <a:xfrm>
            <a:off x="6461395" y="3258785"/>
            <a:ext cx="428825" cy="253916"/>
          </a:xfrm>
          <a:prstGeom prst="rect">
            <a:avLst/>
          </a:prstGeom>
          <a:solidFill>
            <a:schemeClr val="bg1"/>
          </a:solidFill>
        </p:spPr>
        <p:txBody>
          <a:bodyPr wrap="square" rtlCol="0">
            <a:spAutoFit/>
          </a:bodyPr>
          <a:lstStyle/>
          <a:p>
            <a:endParaRPr lang="en-US" sz="1050" dirty="0"/>
          </a:p>
        </p:txBody>
      </p:sp>
      <p:sp>
        <p:nvSpPr>
          <p:cNvPr id="15" name="TextBox 14"/>
          <p:cNvSpPr txBox="1"/>
          <p:nvPr/>
        </p:nvSpPr>
        <p:spPr>
          <a:xfrm>
            <a:off x="5918270" y="3258785"/>
            <a:ext cx="428825" cy="253916"/>
          </a:xfrm>
          <a:prstGeom prst="rect">
            <a:avLst/>
          </a:prstGeom>
          <a:solidFill>
            <a:schemeClr val="bg1"/>
          </a:solidFill>
        </p:spPr>
        <p:txBody>
          <a:bodyPr wrap="square" rtlCol="0">
            <a:spAutoFit/>
          </a:bodyPr>
          <a:lstStyle/>
          <a:p>
            <a:endParaRPr lang="en-US" sz="1050" dirty="0"/>
          </a:p>
        </p:txBody>
      </p:sp>
      <p:sp>
        <p:nvSpPr>
          <p:cNvPr id="16" name="TextBox 15"/>
          <p:cNvSpPr txBox="1"/>
          <p:nvPr/>
        </p:nvSpPr>
        <p:spPr>
          <a:xfrm>
            <a:off x="5375145" y="3258785"/>
            <a:ext cx="428825" cy="253916"/>
          </a:xfrm>
          <a:prstGeom prst="rect">
            <a:avLst/>
          </a:prstGeom>
          <a:solidFill>
            <a:schemeClr val="bg1"/>
          </a:solidFill>
        </p:spPr>
        <p:txBody>
          <a:bodyPr wrap="square" rtlCol="0">
            <a:spAutoFit/>
          </a:bodyPr>
          <a:lstStyle/>
          <a:p>
            <a:endParaRPr lang="en-US" sz="1050" dirty="0"/>
          </a:p>
        </p:txBody>
      </p:sp>
      <p:sp>
        <p:nvSpPr>
          <p:cNvPr id="17" name="TextBox 16"/>
          <p:cNvSpPr txBox="1"/>
          <p:nvPr/>
        </p:nvSpPr>
        <p:spPr>
          <a:xfrm>
            <a:off x="5375145" y="2740780"/>
            <a:ext cx="428825" cy="253916"/>
          </a:xfrm>
          <a:prstGeom prst="rect">
            <a:avLst/>
          </a:prstGeom>
          <a:solidFill>
            <a:schemeClr val="bg1"/>
          </a:solidFill>
        </p:spPr>
        <p:txBody>
          <a:bodyPr wrap="square" rtlCol="0">
            <a:spAutoFit/>
          </a:bodyPr>
          <a:lstStyle/>
          <a:p>
            <a:endParaRPr lang="en-US" sz="1050" dirty="0"/>
          </a:p>
        </p:txBody>
      </p:sp>
      <p:sp>
        <p:nvSpPr>
          <p:cNvPr id="18" name="TextBox 17"/>
          <p:cNvSpPr txBox="1"/>
          <p:nvPr/>
        </p:nvSpPr>
        <p:spPr>
          <a:xfrm>
            <a:off x="7067981" y="2152917"/>
            <a:ext cx="428825" cy="253916"/>
          </a:xfrm>
          <a:prstGeom prst="rect">
            <a:avLst/>
          </a:prstGeom>
          <a:solidFill>
            <a:schemeClr val="bg1"/>
          </a:solidFill>
        </p:spPr>
        <p:txBody>
          <a:bodyPr wrap="square" rtlCol="0">
            <a:spAutoFit/>
          </a:bodyPr>
          <a:lstStyle/>
          <a:p>
            <a:r>
              <a:rPr lang="en-US" sz="1050" dirty="0"/>
              <a:t>500</a:t>
            </a:r>
          </a:p>
        </p:txBody>
      </p:sp>
      <p:sp>
        <p:nvSpPr>
          <p:cNvPr id="19" name="TextBox 18"/>
          <p:cNvSpPr txBox="1"/>
          <p:nvPr/>
        </p:nvSpPr>
        <p:spPr>
          <a:xfrm>
            <a:off x="7067981" y="2738627"/>
            <a:ext cx="428825" cy="253916"/>
          </a:xfrm>
          <a:prstGeom prst="rect">
            <a:avLst/>
          </a:prstGeom>
          <a:solidFill>
            <a:schemeClr val="bg1"/>
          </a:solidFill>
        </p:spPr>
        <p:txBody>
          <a:bodyPr wrap="square" rtlCol="0">
            <a:spAutoFit/>
          </a:bodyPr>
          <a:lstStyle/>
          <a:p>
            <a:r>
              <a:rPr lang="en-US" sz="1050" dirty="0"/>
              <a:t>-50</a:t>
            </a:r>
          </a:p>
        </p:txBody>
      </p:sp>
      <p:pic>
        <p:nvPicPr>
          <p:cNvPr id="44" name="Picture 43"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19860" y="1876339"/>
            <a:ext cx="2588419" cy="2092643"/>
          </a:xfrm>
          <a:prstGeom prst="rect">
            <a:avLst/>
          </a:prstGeom>
          <a:noFill/>
          <a:ln>
            <a:noFill/>
          </a:ln>
        </p:spPr>
      </p:pic>
      <p:sp>
        <p:nvSpPr>
          <p:cNvPr id="45" name="TextBox 44"/>
          <p:cNvSpPr txBox="1"/>
          <p:nvPr/>
        </p:nvSpPr>
        <p:spPr>
          <a:xfrm>
            <a:off x="5437613" y="2177117"/>
            <a:ext cx="359298" cy="253916"/>
          </a:xfrm>
          <a:prstGeom prst="rect">
            <a:avLst/>
          </a:prstGeom>
          <a:solidFill>
            <a:srgbClr val="FFFFFF"/>
          </a:solidFill>
        </p:spPr>
        <p:txBody>
          <a:bodyPr wrap="square" rtlCol="0">
            <a:spAutoFit/>
          </a:bodyPr>
          <a:lstStyle/>
          <a:p>
            <a:r>
              <a:rPr lang="en-US" sz="1050" dirty="0"/>
              <a:t>50</a:t>
            </a:r>
          </a:p>
        </p:txBody>
      </p:sp>
      <p:sp>
        <p:nvSpPr>
          <p:cNvPr id="46" name="TextBox 45"/>
          <p:cNvSpPr txBox="1"/>
          <p:nvPr/>
        </p:nvSpPr>
        <p:spPr>
          <a:xfrm>
            <a:off x="5911211" y="2152917"/>
            <a:ext cx="428825" cy="253916"/>
          </a:xfrm>
          <a:prstGeom prst="rect">
            <a:avLst/>
          </a:prstGeom>
          <a:solidFill>
            <a:srgbClr val="FFFFFF"/>
          </a:solidFill>
        </p:spPr>
        <p:txBody>
          <a:bodyPr wrap="square" rtlCol="0">
            <a:spAutoFit/>
          </a:bodyPr>
          <a:lstStyle/>
          <a:p>
            <a:endParaRPr lang="en-US" sz="1050" dirty="0"/>
          </a:p>
        </p:txBody>
      </p:sp>
      <p:sp>
        <p:nvSpPr>
          <p:cNvPr id="47" name="TextBox 46"/>
          <p:cNvSpPr txBox="1"/>
          <p:nvPr/>
        </p:nvSpPr>
        <p:spPr>
          <a:xfrm>
            <a:off x="6454336" y="2128718"/>
            <a:ext cx="469421" cy="253916"/>
          </a:xfrm>
          <a:prstGeom prst="rect">
            <a:avLst/>
          </a:prstGeom>
          <a:solidFill>
            <a:srgbClr val="FFFFFF"/>
          </a:solidFill>
        </p:spPr>
        <p:txBody>
          <a:bodyPr wrap="square" rtlCol="0">
            <a:spAutoFit/>
          </a:bodyPr>
          <a:lstStyle/>
          <a:p>
            <a:endParaRPr lang="en-US" sz="1050" dirty="0"/>
          </a:p>
        </p:txBody>
      </p:sp>
      <p:sp>
        <p:nvSpPr>
          <p:cNvPr id="48" name="TextBox 47"/>
          <p:cNvSpPr txBox="1"/>
          <p:nvPr/>
        </p:nvSpPr>
        <p:spPr>
          <a:xfrm>
            <a:off x="6454336" y="2676608"/>
            <a:ext cx="428825" cy="253916"/>
          </a:xfrm>
          <a:prstGeom prst="rect">
            <a:avLst/>
          </a:prstGeom>
          <a:solidFill>
            <a:srgbClr val="FFFFFF"/>
          </a:solidFill>
        </p:spPr>
        <p:txBody>
          <a:bodyPr wrap="square" rtlCol="0">
            <a:spAutoFit/>
          </a:bodyPr>
          <a:lstStyle/>
          <a:p>
            <a:endParaRPr lang="en-US" sz="1050" dirty="0"/>
          </a:p>
        </p:txBody>
      </p:sp>
      <p:sp>
        <p:nvSpPr>
          <p:cNvPr id="49" name="TextBox 48"/>
          <p:cNvSpPr txBox="1"/>
          <p:nvPr/>
        </p:nvSpPr>
        <p:spPr>
          <a:xfrm>
            <a:off x="7060922" y="3258785"/>
            <a:ext cx="428825" cy="253916"/>
          </a:xfrm>
          <a:prstGeom prst="rect">
            <a:avLst/>
          </a:prstGeom>
          <a:solidFill>
            <a:srgbClr val="FFFFFF"/>
          </a:solidFill>
        </p:spPr>
        <p:txBody>
          <a:bodyPr wrap="square" rtlCol="0">
            <a:spAutoFit/>
          </a:bodyPr>
          <a:lstStyle/>
          <a:p>
            <a:endParaRPr lang="en-US" sz="1050" dirty="0"/>
          </a:p>
        </p:txBody>
      </p:sp>
      <p:sp>
        <p:nvSpPr>
          <p:cNvPr id="50" name="TextBox 49"/>
          <p:cNvSpPr txBox="1"/>
          <p:nvPr/>
        </p:nvSpPr>
        <p:spPr>
          <a:xfrm>
            <a:off x="6454336" y="3258785"/>
            <a:ext cx="428825" cy="253916"/>
          </a:xfrm>
          <a:prstGeom prst="rect">
            <a:avLst/>
          </a:prstGeom>
          <a:solidFill>
            <a:srgbClr val="FFFFFF"/>
          </a:solidFill>
        </p:spPr>
        <p:txBody>
          <a:bodyPr wrap="square" rtlCol="0">
            <a:spAutoFit/>
          </a:bodyPr>
          <a:lstStyle/>
          <a:p>
            <a:endParaRPr lang="en-US" sz="1050" dirty="0"/>
          </a:p>
        </p:txBody>
      </p:sp>
      <p:sp>
        <p:nvSpPr>
          <p:cNvPr id="51" name="TextBox 50"/>
          <p:cNvSpPr txBox="1"/>
          <p:nvPr/>
        </p:nvSpPr>
        <p:spPr>
          <a:xfrm>
            <a:off x="5911211" y="3258785"/>
            <a:ext cx="428825" cy="253916"/>
          </a:xfrm>
          <a:prstGeom prst="rect">
            <a:avLst/>
          </a:prstGeom>
          <a:solidFill>
            <a:srgbClr val="FFFFFF"/>
          </a:solidFill>
        </p:spPr>
        <p:txBody>
          <a:bodyPr wrap="square" rtlCol="0">
            <a:spAutoFit/>
          </a:bodyPr>
          <a:lstStyle/>
          <a:p>
            <a:endParaRPr lang="en-US" sz="1050" dirty="0"/>
          </a:p>
        </p:txBody>
      </p:sp>
      <p:sp>
        <p:nvSpPr>
          <p:cNvPr id="52" name="TextBox 51"/>
          <p:cNvSpPr txBox="1"/>
          <p:nvPr/>
        </p:nvSpPr>
        <p:spPr>
          <a:xfrm>
            <a:off x="5368086" y="3258785"/>
            <a:ext cx="428825" cy="253916"/>
          </a:xfrm>
          <a:prstGeom prst="rect">
            <a:avLst/>
          </a:prstGeom>
          <a:solidFill>
            <a:srgbClr val="FFFFFF"/>
          </a:solidFill>
        </p:spPr>
        <p:txBody>
          <a:bodyPr wrap="square" rtlCol="0">
            <a:spAutoFit/>
          </a:bodyPr>
          <a:lstStyle/>
          <a:p>
            <a:endParaRPr lang="en-US" sz="1050" dirty="0"/>
          </a:p>
        </p:txBody>
      </p:sp>
      <p:sp>
        <p:nvSpPr>
          <p:cNvPr id="53" name="TextBox 52"/>
          <p:cNvSpPr txBox="1"/>
          <p:nvPr/>
        </p:nvSpPr>
        <p:spPr>
          <a:xfrm>
            <a:off x="5368086" y="2740780"/>
            <a:ext cx="428825" cy="253916"/>
          </a:xfrm>
          <a:prstGeom prst="rect">
            <a:avLst/>
          </a:prstGeom>
          <a:solidFill>
            <a:srgbClr val="FFFFFF"/>
          </a:solidFill>
        </p:spPr>
        <p:txBody>
          <a:bodyPr wrap="square" rtlCol="0">
            <a:spAutoFit/>
          </a:bodyPr>
          <a:lstStyle/>
          <a:p>
            <a:endParaRPr lang="en-US" sz="1050" dirty="0"/>
          </a:p>
        </p:txBody>
      </p:sp>
      <p:sp>
        <p:nvSpPr>
          <p:cNvPr id="54" name="TextBox 53"/>
          <p:cNvSpPr txBox="1"/>
          <p:nvPr/>
        </p:nvSpPr>
        <p:spPr>
          <a:xfrm>
            <a:off x="7060922" y="2152917"/>
            <a:ext cx="428825" cy="253916"/>
          </a:xfrm>
          <a:prstGeom prst="rect">
            <a:avLst/>
          </a:prstGeom>
          <a:solidFill>
            <a:srgbClr val="FFFFFF"/>
          </a:solidFill>
        </p:spPr>
        <p:txBody>
          <a:bodyPr wrap="square" rtlCol="0">
            <a:spAutoFit/>
          </a:bodyPr>
          <a:lstStyle/>
          <a:p>
            <a:r>
              <a:rPr lang="en-US" sz="1050" dirty="0"/>
              <a:t>500</a:t>
            </a:r>
          </a:p>
        </p:txBody>
      </p:sp>
      <p:sp>
        <p:nvSpPr>
          <p:cNvPr id="55" name="TextBox 54"/>
          <p:cNvSpPr txBox="1"/>
          <p:nvPr/>
        </p:nvSpPr>
        <p:spPr>
          <a:xfrm>
            <a:off x="7060922" y="2738627"/>
            <a:ext cx="428825" cy="253916"/>
          </a:xfrm>
          <a:prstGeom prst="rect">
            <a:avLst/>
          </a:prstGeom>
          <a:solidFill>
            <a:srgbClr val="FFFFFF"/>
          </a:solidFill>
        </p:spPr>
        <p:txBody>
          <a:bodyPr wrap="square" rtlCol="0">
            <a:spAutoFit/>
          </a:bodyPr>
          <a:lstStyle/>
          <a:p>
            <a:r>
              <a:rPr lang="en-US" sz="1050" dirty="0"/>
              <a:t>-50</a:t>
            </a:r>
          </a:p>
        </p:txBody>
      </p:sp>
    </p:spTree>
    <p:extLst>
      <p:ext uri="{BB962C8B-B14F-4D97-AF65-F5344CB8AC3E}">
        <p14:creationId xmlns:p14="http://schemas.microsoft.com/office/powerpoint/2010/main" val="3399836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110260" y="777639"/>
            <a:ext cx="6565547" cy="3409979"/>
          </a:xfrm>
        </p:spPr>
        <p:txBody>
          <a:bodyPr/>
          <a:lstStyle/>
          <a:p>
            <a:r>
              <a:rPr lang="en-US" sz="1650" dirty="0"/>
              <a:t>What are the Q values of state (3,2) in the above grid if </a:t>
            </a:r>
            <a:r>
              <a:rPr lang="en-US" sz="1650" dirty="0" err="1"/>
              <a:t>γ</a:t>
            </a:r>
            <a:r>
              <a:rPr lang="en-US" sz="1650" dirty="0"/>
              <a:t> = 0.5, c(a)=0, R(s)=-2 for non terminal states? </a:t>
            </a:r>
          </a:p>
          <a:p>
            <a:r>
              <a:rPr lang="en-US" sz="1650" dirty="0"/>
              <a:t>(Remember Q</a:t>
            </a:r>
            <a:r>
              <a:rPr lang="en-US" sz="1650" baseline="-25000" dirty="0"/>
              <a:t>t+1</a:t>
            </a:r>
            <a:r>
              <a:rPr lang="en-US" sz="1650" dirty="0"/>
              <a:t>(</a:t>
            </a:r>
            <a:r>
              <a:rPr lang="en-US" sz="1650" dirty="0" err="1"/>
              <a:t>a,s</a:t>
            </a:r>
            <a:r>
              <a:rPr lang="en-US" sz="1650" dirty="0"/>
              <a:t>) = R(s) + c(a)+</a:t>
            </a:r>
            <a:r>
              <a:rPr lang="en-US" sz="1650" dirty="0" err="1"/>
              <a:t>γΣ</a:t>
            </a:r>
            <a:r>
              <a:rPr lang="en-US" sz="1650" baseline="-25000" dirty="0" err="1"/>
              <a:t>s’εS</a:t>
            </a:r>
            <a:r>
              <a:rPr lang="en-US" sz="1650" dirty="0"/>
              <a:t> P(s’|</a:t>
            </a:r>
            <a:r>
              <a:rPr lang="en-US" sz="1650" dirty="0" err="1"/>
              <a:t>a,s</a:t>
            </a:r>
            <a:r>
              <a:rPr lang="en-US" sz="1650" dirty="0"/>
              <a:t>)</a:t>
            </a:r>
            <a:r>
              <a:rPr lang="en-US" sz="1650" dirty="0" err="1"/>
              <a:t>max</a:t>
            </a:r>
            <a:r>
              <a:rPr lang="en-US" sz="1650" baseline="-25000" dirty="0" err="1"/>
              <a:t>a’εA</a:t>
            </a:r>
            <a:r>
              <a:rPr lang="en-US" sz="1650" dirty="0"/>
              <a:t> </a:t>
            </a:r>
            <a:r>
              <a:rPr lang="en-US" sz="1650" dirty="0" err="1"/>
              <a:t>Q</a:t>
            </a:r>
            <a:r>
              <a:rPr lang="en-US" sz="1650" baseline="-25000" dirty="0" err="1"/>
              <a:t>t</a:t>
            </a:r>
            <a:r>
              <a:rPr lang="en-US" sz="1650" dirty="0"/>
              <a:t>(a’s’) )</a:t>
            </a:r>
          </a:p>
          <a:p>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200" dirty="0"/>
          </a:p>
          <a:p>
            <a:pPr marL="257175" lvl="1" indent="-257175">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200" dirty="0"/>
          </a:p>
          <a:p>
            <a:pPr marL="257175" lvl="1" indent="-257175">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200" dirty="0"/>
          </a:p>
          <a:p>
            <a:pPr marL="257175" lvl="1" indent="-257175">
              <a:buFont typeface="+mj-lt"/>
              <a:buAutoNum type="alphaLcPeriod"/>
            </a:pPr>
            <a:r>
              <a:rPr lang="en-US" dirty="0"/>
              <a:t>None of the above</a:t>
            </a:r>
            <a:endParaRPr lang="en-US" sz="12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73</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19860" y="1876339"/>
            <a:ext cx="2588419" cy="2092643"/>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26919" y="1876339"/>
            <a:ext cx="2588419" cy="2092643"/>
          </a:xfrm>
          <a:prstGeom prst="rect">
            <a:avLst/>
          </a:prstGeom>
          <a:noFill/>
          <a:ln>
            <a:noFill/>
          </a:ln>
        </p:spPr>
      </p:pic>
      <p:sp>
        <p:nvSpPr>
          <p:cNvPr id="9" name="TextBox 8"/>
          <p:cNvSpPr txBox="1"/>
          <p:nvPr/>
        </p:nvSpPr>
        <p:spPr>
          <a:xfrm>
            <a:off x="5444672" y="2177117"/>
            <a:ext cx="359298" cy="253916"/>
          </a:xfrm>
          <a:prstGeom prst="rect">
            <a:avLst/>
          </a:prstGeom>
          <a:solidFill>
            <a:srgbClr val="FFFFFF"/>
          </a:solidFill>
        </p:spPr>
        <p:txBody>
          <a:bodyPr wrap="square" rtlCol="0">
            <a:spAutoFit/>
          </a:bodyPr>
          <a:lstStyle/>
          <a:p>
            <a:r>
              <a:rPr lang="en-US" sz="1050" dirty="0"/>
              <a:t>50</a:t>
            </a:r>
          </a:p>
        </p:txBody>
      </p:sp>
      <p:sp>
        <p:nvSpPr>
          <p:cNvPr id="10" name="TextBox 9"/>
          <p:cNvSpPr txBox="1"/>
          <p:nvPr/>
        </p:nvSpPr>
        <p:spPr>
          <a:xfrm>
            <a:off x="5918270" y="2152917"/>
            <a:ext cx="428825" cy="253916"/>
          </a:xfrm>
          <a:prstGeom prst="rect">
            <a:avLst/>
          </a:prstGeom>
          <a:solidFill>
            <a:srgbClr val="FFFFFF"/>
          </a:solidFill>
        </p:spPr>
        <p:txBody>
          <a:bodyPr wrap="square" rtlCol="0">
            <a:spAutoFit/>
          </a:bodyPr>
          <a:lstStyle/>
          <a:p>
            <a:endParaRPr lang="en-US" sz="1050" dirty="0"/>
          </a:p>
        </p:txBody>
      </p:sp>
      <p:sp>
        <p:nvSpPr>
          <p:cNvPr id="11" name="TextBox 10"/>
          <p:cNvSpPr txBox="1"/>
          <p:nvPr/>
        </p:nvSpPr>
        <p:spPr>
          <a:xfrm>
            <a:off x="6458833" y="2137350"/>
            <a:ext cx="491430" cy="230832"/>
          </a:xfrm>
          <a:prstGeom prst="rect">
            <a:avLst/>
          </a:prstGeom>
          <a:solidFill>
            <a:srgbClr val="FFFFFF"/>
          </a:solidFill>
        </p:spPr>
        <p:txBody>
          <a:bodyPr wrap="square" rtlCol="0">
            <a:spAutoFit/>
          </a:bodyPr>
          <a:lstStyle/>
          <a:p>
            <a:r>
              <a:rPr lang="en-US" sz="900" dirty="0"/>
              <a:t>E248</a:t>
            </a:r>
          </a:p>
        </p:txBody>
      </p:sp>
      <p:sp>
        <p:nvSpPr>
          <p:cNvPr id="13" name="TextBox 12"/>
          <p:cNvSpPr txBox="1"/>
          <p:nvPr/>
        </p:nvSpPr>
        <p:spPr>
          <a:xfrm>
            <a:off x="7067981" y="3258785"/>
            <a:ext cx="428825" cy="253916"/>
          </a:xfrm>
          <a:prstGeom prst="rect">
            <a:avLst/>
          </a:prstGeom>
          <a:solidFill>
            <a:srgbClr val="FFFFFF"/>
          </a:solidFill>
        </p:spPr>
        <p:txBody>
          <a:bodyPr wrap="square" rtlCol="0">
            <a:spAutoFit/>
          </a:bodyPr>
          <a:lstStyle/>
          <a:p>
            <a:endParaRPr lang="en-US" sz="1050" dirty="0"/>
          </a:p>
        </p:txBody>
      </p:sp>
      <p:sp>
        <p:nvSpPr>
          <p:cNvPr id="14" name="TextBox 13"/>
          <p:cNvSpPr txBox="1"/>
          <p:nvPr/>
        </p:nvSpPr>
        <p:spPr>
          <a:xfrm>
            <a:off x="6461395" y="3258785"/>
            <a:ext cx="428825" cy="265457"/>
          </a:xfrm>
          <a:prstGeom prst="rect">
            <a:avLst/>
          </a:prstGeom>
          <a:solidFill>
            <a:srgbClr val="FFFFFF"/>
          </a:solidFill>
        </p:spPr>
        <p:txBody>
          <a:bodyPr wrap="square" rtlCol="0">
            <a:spAutoFit/>
          </a:bodyPr>
          <a:lstStyle/>
          <a:p>
            <a:endParaRPr lang="en-US" sz="1125" dirty="0"/>
          </a:p>
        </p:txBody>
      </p:sp>
      <p:sp>
        <p:nvSpPr>
          <p:cNvPr id="15" name="TextBox 14"/>
          <p:cNvSpPr txBox="1"/>
          <p:nvPr/>
        </p:nvSpPr>
        <p:spPr>
          <a:xfrm>
            <a:off x="5918270" y="3258785"/>
            <a:ext cx="428825" cy="253916"/>
          </a:xfrm>
          <a:prstGeom prst="rect">
            <a:avLst/>
          </a:prstGeom>
          <a:solidFill>
            <a:srgbClr val="FFFFFF"/>
          </a:solidFill>
        </p:spPr>
        <p:txBody>
          <a:bodyPr wrap="square" rtlCol="0">
            <a:spAutoFit/>
          </a:bodyPr>
          <a:lstStyle/>
          <a:p>
            <a:endParaRPr lang="en-US" sz="1050" dirty="0"/>
          </a:p>
        </p:txBody>
      </p:sp>
      <p:sp>
        <p:nvSpPr>
          <p:cNvPr id="16" name="TextBox 15"/>
          <p:cNvSpPr txBox="1"/>
          <p:nvPr/>
        </p:nvSpPr>
        <p:spPr>
          <a:xfrm>
            <a:off x="5375145" y="3258785"/>
            <a:ext cx="428825" cy="253916"/>
          </a:xfrm>
          <a:prstGeom prst="rect">
            <a:avLst/>
          </a:prstGeom>
          <a:solidFill>
            <a:srgbClr val="FFFFFF"/>
          </a:solidFill>
        </p:spPr>
        <p:txBody>
          <a:bodyPr wrap="square" rtlCol="0">
            <a:spAutoFit/>
          </a:bodyPr>
          <a:lstStyle/>
          <a:p>
            <a:endParaRPr lang="en-US" sz="1050" dirty="0"/>
          </a:p>
        </p:txBody>
      </p:sp>
      <p:sp>
        <p:nvSpPr>
          <p:cNvPr id="17" name="TextBox 16"/>
          <p:cNvSpPr txBox="1"/>
          <p:nvPr/>
        </p:nvSpPr>
        <p:spPr>
          <a:xfrm>
            <a:off x="5375145" y="2740780"/>
            <a:ext cx="428825" cy="253916"/>
          </a:xfrm>
          <a:prstGeom prst="rect">
            <a:avLst/>
          </a:prstGeom>
          <a:solidFill>
            <a:srgbClr val="FFFFFF"/>
          </a:solidFill>
        </p:spPr>
        <p:txBody>
          <a:bodyPr wrap="square" rtlCol="0">
            <a:spAutoFit/>
          </a:bodyPr>
          <a:lstStyle/>
          <a:p>
            <a:endParaRPr lang="en-US" sz="1050" dirty="0"/>
          </a:p>
        </p:txBody>
      </p:sp>
      <p:sp>
        <p:nvSpPr>
          <p:cNvPr id="18" name="TextBox 17"/>
          <p:cNvSpPr txBox="1"/>
          <p:nvPr/>
        </p:nvSpPr>
        <p:spPr>
          <a:xfrm>
            <a:off x="7067981" y="2152917"/>
            <a:ext cx="428825" cy="253916"/>
          </a:xfrm>
          <a:prstGeom prst="rect">
            <a:avLst/>
          </a:prstGeom>
          <a:solidFill>
            <a:srgbClr val="FFFFFF"/>
          </a:solidFill>
        </p:spPr>
        <p:txBody>
          <a:bodyPr wrap="square" rtlCol="0">
            <a:spAutoFit/>
          </a:bodyPr>
          <a:lstStyle/>
          <a:p>
            <a:r>
              <a:rPr lang="en-US" sz="1050" dirty="0"/>
              <a:t>500</a:t>
            </a:r>
          </a:p>
        </p:txBody>
      </p:sp>
      <p:sp>
        <p:nvSpPr>
          <p:cNvPr id="19" name="TextBox 18"/>
          <p:cNvSpPr txBox="1"/>
          <p:nvPr/>
        </p:nvSpPr>
        <p:spPr>
          <a:xfrm>
            <a:off x="7067981" y="2738627"/>
            <a:ext cx="428825" cy="253916"/>
          </a:xfrm>
          <a:prstGeom prst="rect">
            <a:avLst/>
          </a:prstGeom>
          <a:solidFill>
            <a:srgbClr val="FFFFFF"/>
          </a:solidFill>
        </p:spPr>
        <p:txBody>
          <a:bodyPr wrap="square" rtlCol="0">
            <a:spAutoFit/>
          </a:bodyPr>
          <a:lstStyle/>
          <a:p>
            <a:r>
              <a:rPr lang="en-US" sz="1050" dirty="0"/>
              <a:t>-50</a:t>
            </a:r>
          </a:p>
        </p:txBody>
      </p:sp>
      <p:sp>
        <p:nvSpPr>
          <p:cNvPr id="20" name="TextBox 19"/>
          <p:cNvSpPr txBox="1"/>
          <p:nvPr/>
        </p:nvSpPr>
        <p:spPr>
          <a:xfrm>
            <a:off x="6461395" y="2723488"/>
            <a:ext cx="488867" cy="265457"/>
          </a:xfrm>
          <a:prstGeom prst="rect">
            <a:avLst/>
          </a:prstGeom>
          <a:solidFill>
            <a:srgbClr val="FFFFFF"/>
          </a:solidFill>
        </p:spPr>
        <p:txBody>
          <a:bodyPr wrap="square" rtlCol="0">
            <a:spAutoFit/>
          </a:bodyPr>
          <a:lstStyle/>
          <a:p>
            <a:endParaRPr lang="en-US" sz="1125" dirty="0"/>
          </a:p>
        </p:txBody>
      </p:sp>
    </p:spTree>
    <p:extLst>
      <p:ext uri="{BB962C8B-B14F-4D97-AF65-F5344CB8AC3E}">
        <p14:creationId xmlns:p14="http://schemas.microsoft.com/office/powerpoint/2010/main" val="23523324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324673" y="726043"/>
            <a:ext cx="6565547" cy="3409979"/>
          </a:xfrm>
        </p:spPr>
        <p:txBody>
          <a:bodyPr/>
          <a:lstStyle/>
          <a:p>
            <a:r>
              <a:rPr lang="en-US" sz="1650" dirty="0"/>
              <a:t>What are the Q values of state (3,2) in the above grid if </a:t>
            </a:r>
            <a:r>
              <a:rPr lang="en-US" sz="1650" dirty="0" err="1"/>
              <a:t>γ</a:t>
            </a:r>
            <a:r>
              <a:rPr lang="en-US" sz="1650" dirty="0"/>
              <a:t> = 0.5, c(a)=0, R(s)=-2 for non terminal states? </a:t>
            </a:r>
          </a:p>
          <a:p>
            <a:r>
              <a:rPr lang="en-US" sz="1650" dirty="0"/>
              <a:t>(Remember Q</a:t>
            </a:r>
            <a:r>
              <a:rPr lang="en-US" sz="1650" baseline="-25000" dirty="0"/>
              <a:t>t+1</a:t>
            </a:r>
            <a:r>
              <a:rPr lang="en-US" sz="1650" dirty="0"/>
              <a:t>(</a:t>
            </a:r>
            <a:r>
              <a:rPr lang="en-US" sz="1650" dirty="0" err="1"/>
              <a:t>a,s</a:t>
            </a:r>
            <a:r>
              <a:rPr lang="en-US" sz="1650" dirty="0"/>
              <a:t>) = R(s) + c(a)+</a:t>
            </a:r>
            <a:r>
              <a:rPr lang="en-US" sz="1650" dirty="0" err="1"/>
              <a:t>γΣ</a:t>
            </a:r>
            <a:r>
              <a:rPr lang="en-US" sz="1650" baseline="-25000" dirty="0" err="1"/>
              <a:t>s’εS</a:t>
            </a:r>
            <a:r>
              <a:rPr lang="en-US" sz="1650" dirty="0"/>
              <a:t> P(s’|</a:t>
            </a:r>
            <a:r>
              <a:rPr lang="en-US" sz="1650" dirty="0" err="1"/>
              <a:t>a,s</a:t>
            </a:r>
            <a:r>
              <a:rPr lang="en-US" sz="1650" dirty="0"/>
              <a:t>)</a:t>
            </a:r>
            <a:r>
              <a:rPr lang="en-US" sz="1650" dirty="0" err="1"/>
              <a:t>max</a:t>
            </a:r>
            <a:r>
              <a:rPr lang="en-US" sz="1650" baseline="-25000" dirty="0" err="1"/>
              <a:t>a’εA</a:t>
            </a:r>
            <a:r>
              <a:rPr lang="en-US" sz="1650" dirty="0"/>
              <a:t> </a:t>
            </a:r>
            <a:r>
              <a:rPr lang="en-US" sz="1650" dirty="0" err="1"/>
              <a:t>Q</a:t>
            </a:r>
            <a:r>
              <a:rPr lang="en-US" sz="1650" baseline="-25000" dirty="0" err="1"/>
              <a:t>t</a:t>
            </a:r>
            <a:r>
              <a:rPr lang="en-US" sz="1650" dirty="0"/>
              <a:t>(a’s’) )</a:t>
            </a:r>
          </a:p>
          <a:p>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200" dirty="0"/>
          </a:p>
          <a:p>
            <a:pPr marL="257175" lvl="1" indent="-257175">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200" dirty="0"/>
          </a:p>
          <a:p>
            <a:pPr marL="257175" lvl="1" indent="-257175">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200" dirty="0"/>
          </a:p>
          <a:p>
            <a:pPr marL="257175" lvl="1" indent="-257175">
              <a:buFont typeface="+mj-lt"/>
              <a:buAutoNum type="alphaLcPeriod"/>
            </a:pPr>
            <a:r>
              <a:rPr lang="en-US" dirty="0"/>
              <a:t>None of the above</a:t>
            </a:r>
            <a:endParaRPr lang="en-US" sz="12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74</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19860" y="1876339"/>
            <a:ext cx="2588419" cy="2092643"/>
          </a:xfrm>
          <a:prstGeom prst="rect">
            <a:avLst/>
          </a:prstGeom>
          <a:noFill/>
          <a:ln>
            <a:noFill/>
          </a:ln>
        </p:spPr>
      </p:pic>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26919" y="1876339"/>
            <a:ext cx="2588419" cy="2092643"/>
          </a:xfrm>
          <a:prstGeom prst="rect">
            <a:avLst/>
          </a:prstGeom>
          <a:noFill/>
          <a:ln>
            <a:noFill/>
          </a:ln>
        </p:spPr>
      </p:pic>
      <p:sp>
        <p:nvSpPr>
          <p:cNvPr id="9" name="TextBox 8"/>
          <p:cNvSpPr txBox="1"/>
          <p:nvPr/>
        </p:nvSpPr>
        <p:spPr>
          <a:xfrm>
            <a:off x="5444672" y="2177117"/>
            <a:ext cx="359298" cy="253916"/>
          </a:xfrm>
          <a:prstGeom prst="rect">
            <a:avLst/>
          </a:prstGeom>
          <a:solidFill>
            <a:srgbClr val="FFFFFF"/>
          </a:solidFill>
        </p:spPr>
        <p:txBody>
          <a:bodyPr wrap="square" rtlCol="0">
            <a:spAutoFit/>
          </a:bodyPr>
          <a:lstStyle/>
          <a:p>
            <a:r>
              <a:rPr lang="en-US" sz="1050" dirty="0"/>
              <a:t>50</a:t>
            </a:r>
          </a:p>
        </p:txBody>
      </p:sp>
      <p:sp>
        <p:nvSpPr>
          <p:cNvPr id="10" name="TextBox 9"/>
          <p:cNvSpPr txBox="1"/>
          <p:nvPr/>
        </p:nvSpPr>
        <p:spPr>
          <a:xfrm>
            <a:off x="5918270" y="2152917"/>
            <a:ext cx="428825" cy="253916"/>
          </a:xfrm>
          <a:prstGeom prst="rect">
            <a:avLst/>
          </a:prstGeom>
          <a:solidFill>
            <a:srgbClr val="FFFFFF"/>
          </a:solidFill>
        </p:spPr>
        <p:txBody>
          <a:bodyPr wrap="square" rtlCol="0">
            <a:spAutoFit/>
          </a:bodyPr>
          <a:lstStyle/>
          <a:p>
            <a:endParaRPr lang="en-US" sz="1050" dirty="0"/>
          </a:p>
        </p:txBody>
      </p:sp>
      <p:sp>
        <p:nvSpPr>
          <p:cNvPr id="11" name="TextBox 10"/>
          <p:cNvSpPr txBox="1"/>
          <p:nvPr/>
        </p:nvSpPr>
        <p:spPr>
          <a:xfrm>
            <a:off x="6461395" y="2186368"/>
            <a:ext cx="488867" cy="215444"/>
          </a:xfrm>
          <a:prstGeom prst="rect">
            <a:avLst/>
          </a:prstGeom>
          <a:solidFill>
            <a:srgbClr val="FFFFFF"/>
          </a:solidFill>
        </p:spPr>
        <p:txBody>
          <a:bodyPr wrap="square" rtlCol="0">
            <a:spAutoFit/>
          </a:bodyPr>
          <a:lstStyle/>
          <a:p>
            <a:r>
              <a:rPr lang="en-US" sz="800" dirty="0"/>
              <a:t>E248</a:t>
            </a:r>
          </a:p>
        </p:txBody>
      </p:sp>
      <p:sp>
        <p:nvSpPr>
          <p:cNvPr id="13" name="TextBox 12"/>
          <p:cNvSpPr txBox="1"/>
          <p:nvPr/>
        </p:nvSpPr>
        <p:spPr>
          <a:xfrm>
            <a:off x="7067981" y="3258785"/>
            <a:ext cx="428825" cy="253916"/>
          </a:xfrm>
          <a:prstGeom prst="rect">
            <a:avLst/>
          </a:prstGeom>
          <a:solidFill>
            <a:srgbClr val="FFFFFF"/>
          </a:solidFill>
        </p:spPr>
        <p:txBody>
          <a:bodyPr wrap="square" rtlCol="0">
            <a:spAutoFit/>
          </a:bodyPr>
          <a:lstStyle/>
          <a:p>
            <a:endParaRPr lang="en-US" sz="1050" dirty="0"/>
          </a:p>
        </p:txBody>
      </p:sp>
      <p:sp>
        <p:nvSpPr>
          <p:cNvPr id="14" name="TextBox 13"/>
          <p:cNvSpPr txBox="1"/>
          <p:nvPr/>
        </p:nvSpPr>
        <p:spPr>
          <a:xfrm>
            <a:off x="6461395" y="3258785"/>
            <a:ext cx="428825" cy="265457"/>
          </a:xfrm>
          <a:prstGeom prst="rect">
            <a:avLst/>
          </a:prstGeom>
          <a:solidFill>
            <a:srgbClr val="FFFFFF"/>
          </a:solidFill>
        </p:spPr>
        <p:txBody>
          <a:bodyPr wrap="square" rtlCol="0">
            <a:spAutoFit/>
          </a:bodyPr>
          <a:lstStyle/>
          <a:p>
            <a:endParaRPr lang="en-US" sz="1125" dirty="0"/>
          </a:p>
        </p:txBody>
      </p:sp>
      <p:sp>
        <p:nvSpPr>
          <p:cNvPr id="15" name="TextBox 14"/>
          <p:cNvSpPr txBox="1"/>
          <p:nvPr/>
        </p:nvSpPr>
        <p:spPr>
          <a:xfrm>
            <a:off x="5918270" y="3258785"/>
            <a:ext cx="428825" cy="253916"/>
          </a:xfrm>
          <a:prstGeom prst="rect">
            <a:avLst/>
          </a:prstGeom>
          <a:solidFill>
            <a:srgbClr val="FFFFFF"/>
          </a:solidFill>
        </p:spPr>
        <p:txBody>
          <a:bodyPr wrap="square" rtlCol="0">
            <a:spAutoFit/>
          </a:bodyPr>
          <a:lstStyle/>
          <a:p>
            <a:endParaRPr lang="en-US" sz="1050" dirty="0"/>
          </a:p>
        </p:txBody>
      </p:sp>
      <p:sp>
        <p:nvSpPr>
          <p:cNvPr id="16" name="TextBox 15"/>
          <p:cNvSpPr txBox="1"/>
          <p:nvPr/>
        </p:nvSpPr>
        <p:spPr>
          <a:xfrm>
            <a:off x="5375145" y="3258785"/>
            <a:ext cx="428825" cy="253916"/>
          </a:xfrm>
          <a:prstGeom prst="rect">
            <a:avLst/>
          </a:prstGeom>
          <a:solidFill>
            <a:srgbClr val="FFFFFF"/>
          </a:solidFill>
        </p:spPr>
        <p:txBody>
          <a:bodyPr wrap="square" rtlCol="0">
            <a:spAutoFit/>
          </a:bodyPr>
          <a:lstStyle/>
          <a:p>
            <a:endParaRPr lang="en-US" sz="1050" dirty="0"/>
          </a:p>
        </p:txBody>
      </p:sp>
      <p:sp>
        <p:nvSpPr>
          <p:cNvPr id="17" name="TextBox 16"/>
          <p:cNvSpPr txBox="1"/>
          <p:nvPr/>
        </p:nvSpPr>
        <p:spPr>
          <a:xfrm>
            <a:off x="5375145" y="2740780"/>
            <a:ext cx="428825" cy="253916"/>
          </a:xfrm>
          <a:prstGeom prst="rect">
            <a:avLst/>
          </a:prstGeom>
          <a:solidFill>
            <a:srgbClr val="FFFFFF"/>
          </a:solidFill>
        </p:spPr>
        <p:txBody>
          <a:bodyPr wrap="square" rtlCol="0">
            <a:spAutoFit/>
          </a:bodyPr>
          <a:lstStyle/>
          <a:p>
            <a:endParaRPr lang="en-US" sz="1050" dirty="0"/>
          </a:p>
        </p:txBody>
      </p:sp>
      <p:sp>
        <p:nvSpPr>
          <p:cNvPr id="18" name="TextBox 17"/>
          <p:cNvSpPr txBox="1"/>
          <p:nvPr/>
        </p:nvSpPr>
        <p:spPr>
          <a:xfrm>
            <a:off x="7067981" y="2152917"/>
            <a:ext cx="428825" cy="253916"/>
          </a:xfrm>
          <a:prstGeom prst="rect">
            <a:avLst/>
          </a:prstGeom>
          <a:solidFill>
            <a:srgbClr val="FFFFFF"/>
          </a:solidFill>
        </p:spPr>
        <p:txBody>
          <a:bodyPr wrap="square" rtlCol="0">
            <a:spAutoFit/>
          </a:bodyPr>
          <a:lstStyle/>
          <a:p>
            <a:r>
              <a:rPr lang="en-US" sz="1050" dirty="0"/>
              <a:t>500</a:t>
            </a:r>
          </a:p>
        </p:txBody>
      </p:sp>
      <p:sp>
        <p:nvSpPr>
          <p:cNvPr id="19" name="TextBox 18"/>
          <p:cNvSpPr txBox="1"/>
          <p:nvPr/>
        </p:nvSpPr>
        <p:spPr>
          <a:xfrm>
            <a:off x="7067981" y="2738627"/>
            <a:ext cx="428825" cy="253916"/>
          </a:xfrm>
          <a:prstGeom prst="rect">
            <a:avLst/>
          </a:prstGeom>
          <a:solidFill>
            <a:srgbClr val="FFFFFF"/>
          </a:solidFill>
        </p:spPr>
        <p:txBody>
          <a:bodyPr wrap="square" rtlCol="0">
            <a:spAutoFit/>
          </a:bodyPr>
          <a:lstStyle/>
          <a:p>
            <a:r>
              <a:rPr lang="en-US" sz="1050" dirty="0"/>
              <a:t>-50</a:t>
            </a:r>
          </a:p>
        </p:txBody>
      </p:sp>
      <p:sp>
        <p:nvSpPr>
          <p:cNvPr id="20" name="TextBox 19"/>
          <p:cNvSpPr txBox="1"/>
          <p:nvPr/>
        </p:nvSpPr>
        <p:spPr>
          <a:xfrm>
            <a:off x="6461395" y="2689017"/>
            <a:ext cx="488867" cy="230832"/>
          </a:xfrm>
          <a:prstGeom prst="rect">
            <a:avLst/>
          </a:prstGeom>
          <a:solidFill>
            <a:srgbClr val="FFFFFF"/>
          </a:solidFill>
        </p:spPr>
        <p:txBody>
          <a:bodyPr wrap="square" rtlCol="0">
            <a:spAutoFit/>
          </a:bodyPr>
          <a:lstStyle/>
          <a:p>
            <a:r>
              <a:rPr lang="en-US" sz="900" dirty="0"/>
              <a:t>N122</a:t>
            </a:r>
          </a:p>
        </p:txBody>
      </p:sp>
      <p:sp>
        <p:nvSpPr>
          <p:cNvPr id="21" name="TextBox 20"/>
          <p:cNvSpPr txBox="1"/>
          <p:nvPr/>
        </p:nvSpPr>
        <p:spPr>
          <a:xfrm>
            <a:off x="6436328" y="2886867"/>
            <a:ext cx="603167" cy="265457"/>
          </a:xfrm>
          <a:prstGeom prst="rect">
            <a:avLst/>
          </a:prstGeom>
          <a:noFill/>
        </p:spPr>
        <p:txBody>
          <a:bodyPr wrap="square" rtlCol="0">
            <a:spAutoFit/>
          </a:bodyPr>
          <a:lstStyle/>
          <a:p>
            <a:endParaRPr lang="en-US" sz="1125" dirty="0"/>
          </a:p>
        </p:txBody>
      </p:sp>
    </p:spTree>
    <p:extLst>
      <p:ext uri="{BB962C8B-B14F-4D97-AF65-F5344CB8AC3E}">
        <p14:creationId xmlns:p14="http://schemas.microsoft.com/office/powerpoint/2010/main" val="11988095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MDP</a:t>
            </a:r>
          </a:p>
        </p:txBody>
      </p:sp>
      <p:sp>
        <p:nvSpPr>
          <p:cNvPr id="3" name="Content Placeholder 2"/>
          <p:cNvSpPr>
            <a:spLocks noGrp="1"/>
          </p:cNvSpPr>
          <p:nvPr>
            <p:ph idx="1"/>
          </p:nvPr>
        </p:nvSpPr>
        <p:spPr>
          <a:xfrm>
            <a:off x="42531" y="804207"/>
            <a:ext cx="7672893" cy="3409979"/>
          </a:xfrm>
        </p:spPr>
        <p:txBody>
          <a:bodyPr/>
          <a:lstStyle/>
          <a:p>
            <a:r>
              <a:rPr lang="en-US" sz="1650" dirty="0"/>
              <a:t>What are the Q values of state (3,2) in the above grid if </a:t>
            </a:r>
            <a:r>
              <a:rPr lang="en-US" sz="1650" dirty="0" err="1"/>
              <a:t>γ</a:t>
            </a:r>
            <a:r>
              <a:rPr lang="en-US" sz="1650" dirty="0"/>
              <a:t> = 0.5, c(a)=0, R(s)=-2 for non terminal states? </a:t>
            </a:r>
          </a:p>
          <a:p>
            <a:r>
              <a:rPr lang="en-US" sz="1650" dirty="0"/>
              <a:t>(Remember Q</a:t>
            </a:r>
            <a:r>
              <a:rPr lang="en-US" sz="1650" baseline="-25000" dirty="0"/>
              <a:t>t+1</a:t>
            </a:r>
            <a:r>
              <a:rPr lang="en-US" sz="1650" dirty="0"/>
              <a:t>(</a:t>
            </a:r>
            <a:r>
              <a:rPr lang="en-US" sz="1650" dirty="0" err="1"/>
              <a:t>a,s</a:t>
            </a:r>
            <a:r>
              <a:rPr lang="en-US" sz="1650" dirty="0"/>
              <a:t>) = R(s) + c(a)+</a:t>
            </a:r>
            <a:r>
              <a:rPr lang="en-US" sz="1650" dirty="0" err="1"/>
              <a:t>γΣ</a:t>
            </a:r>
            <a:r>
              <a:rPr lang="en-US" sz="1650" baseline="-25000" dirty="0" err="1"/>
              <a:t>s’εS</a:t>
            </a:r>
            <a:r>
              <a:rPr lang="en-US" sz="1650" dirty="0"/>
              <a:t> P(s’|</a:t>
            </a:r>
            <a:r>
              <a:rPr lang="en-US" sz="1650" dirty="0" err="1"/>
              <a:t>a,s</a:t>
            </a:r>
            <a:r>
              <a:rPr lang="en-US" sz="1650" dirty="0"/>
              <a:t>)</a:t>
            </a:r>
            <a:r>
              <a:rPr lang="en-US" sz="1650" dirty="0" err="1"/>
              <a:t>max</a:t>
            </a:r>
            <a:r>
              <a:rPr lang="en-US" sz="1650" baseline="-25000" dirty="0" err="1"/>
              <a:t>a’εA</a:t>
            </a:r>
            <a:r>
              <a:rPr lang="en-US" sz="1650" dirty="0"/>
              <a:t> </a:t>
            </a:r>
            <a:r>
              <a:rPr lang="en-US" sz="1650" dirty="0" err="1"/>
              <a:t>Q</a:t>
            </a:r>
            <a:r>
              <a:rPr lang="en-US" sz="1650" baseline="-25000" dirty="0" err="1"/>
              <a:t>t</a:t>
            </a:r>
            <a:r>
              <a:rPr lang="en-US" sz="1650" dirty="0"/>
              <a:t>(a’s’) )</a:t>
            </a:r>
          </a:p>
          <a:p>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=59</a:t>
            </a:r>
            <a:endParaRPr lang="en-US" sz="1200" dirty="0"/>
          </a:p>
          <a:p>
            <a:pPr marL="257175" lvl="1" indent="-257175">
              <a:buFont typeface="+mj-lt"/>
              <a:buAutoNum type="alphaLcPeriod"/>
            </a:pPr>
            <a:r>
              <a:rPr lang="en-US" dirty="0"/>
              <a:t>Q</a:t>
            </a:r>
            <a:r>
              <a:rPr lang="en-US" baseline="-25000" dirty="0"/>
              <a:t>((3,2),N)</a:t>
            </a:r>
            <a:r>
              <a:rPr lang="en-US" dirty="0"/>
              <a:t>=122, Q</a:t>
            </a:r>
            <a:r>
              <a:rPr lang="en-US" baseline="-25000" dirty="0"/>
              <a:t>((3,2),E)</a:t>
            </a:r>
            <a:r>
              <a:rPr lang="en-US" dirty="0"/>
              <a:t>=-27, Q</a:t>
            </a:r>
            <a:r>
              <a:rPr lang="en-US" baseline="-25000" dirty="0"/>
              <a:t>((3,2),S)</a:t>
            </a:r>
            <a:r>
              <a:rPr lang="en-US" dirty="0"/>
              <a:t>=27.5</a:t>
            </a:r>
            <a:endParaRPr lang="en-US" sz="1200" dirty="0"/>
          </a:p>
          <a:p>
            <a:pPr marL="257175" lvl="1" indent="-257175">
              <a:buFont typeface="+mj-lt"/>
              <a:buAutoNum type="alphaLcPeriod"/>
            </a:pPr>
            <a:r>
              <a:rPr lang="en-US" dirty="0"/>
              <a:t>Q</a:t>
            </a:r>
            <a:r>
              <a:rPr lang="en-US" baseline="-25000" dirty="0"/>
              <a:t>((3,2),N)</a:t>
            </a:r>
            <a:r>
              <a:rPr lang="en-US" dirty="0"/>
              <a:t>=125, Q</a:t>
            </a:r>
            <a:r>
              <a:rPr lang="en-US" baseline="-25000" dirty="0"/>
              <a:t>((3,2),E)</a:t>
            </a:r>
            <a:r>
              <a:rPr lang="en-US" dirty="0"/>
              <a:t>=-25, Q</a:t>
            </a:r>
            <a:r>
              <a:rPr lang="en-US" baseline="-25000" dirty="0"/>
              <a:t>((3,2),S)</a:t>
            </a:r>
            <a:r>
              <a:rPr lang="en-US" dirty="0"/>
              <a:t>=62.5</a:t>
            </a:r>
            <a:endParaRPr lang="en-US" sz="1200" dirty="0"/>
          </a:p>
          <a:p>
            <a:pPr marL="257175" lvl="1" indent="-257175">
              <a:buFont typeface="+mj-lt"/>
              <a:buAutoNum type="alphaLcPeriod"/>
            </a:pPr>
            <a:r>
              <a:rPr lang="en-US" dirty="0"/>
              <a:t>Q</a:t>
            </a:r>
            <a:r>
              <a:rPr lang="en-US" baseline="-25000" dirty="0"/>
              <a:t>((3,2),N)</a:t>
            </a:r>
            <a:r>
              <a:rPr lang="en-US" dirty="0"/>
              <a:t>=120, Q</a:t>
            </a:r>
            <a:r>
              <a:rPr lang="en-US" baseline="-25000" dirty="0"/>
              <a:t>((3,2),E)</a:t>
            </a:r>
            <a:r>
              <a:rPr lang="en-US" dirty="0"/>
              <a:t>=-27, Q</a:t>
            </a:r>
            <a:r>
              <a:rPr lang="en-US" baseline="-25000" dirty="0"/>
              <a:t>((3,2),S)</a:t>
            </a:r>
            <a:r>
              <a:rPr lang="en-US" dirty="0"/>
              <a:t>=31.5</a:t>
            </a:r>
            <a:endParaRPr lang="en-US" sz="1200" dirty="0"/>
          </a:p>
          <a:p>
            <a:pPr marL="257175" lvl="1" indent="-257175">
              <a:buFont typeface="+mj-lt"/>
              <a:buAutoNum type="alphaLcPeriod"/>
            </a:pPr>
            <a:r>
              <a:rPr lang="en-US" dirty="0"/>
              <a:t>None of the above</a:t>
            </a:r>
            <a:endParaRPr lang="en-US" sz="1200" dirty="0"/>
          </a:p>
          <a:p>
            <a:endParaRPr lang="en-US" dirty="0"/>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75</a:t>
            </a:fld>
            <a:endParaRPr lang="en-US">
              <a:uFillTx/>
            </a:endParaRPr>
          </a:p>
        </p:txBody>
      </p:sp>
      <p:pic>
        <p:nvPicPr>
          <p:cNvPr id="6" name="Picture 5"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19860" y="1876339"/>
            <a:ext cx="2588419" cy="2092643"/>
          </a:xfrm>
          <a:prstGeom prst="rect">
            <a:avLst/>
          </a:prstGeom>
          <a:noFill/>
          <a:ln>
            <a:noFill/>
          </a:ln>
        </p:spPr>
      </p:pic>
      <p:sp>
        <p:nvSpPr>
          <p:cNvPr id="7" name="TextBox 6"/>
          <p:cNvSpPr txBox="1"/>
          <p:nvPr/>
        </p:nvSpPr>
        <p:spPr>
          <a:xfrm>
            <a:off x="1199842" y="2026292"/>
            <a:ext cx="210543" cy="253916"/>
          </a:xfrm>
          <a:prstGeom prst="rect">
            <a:avLst/>
          </a:prstGeom>
        </p:spPr>
        <p:txBody>
          <a:bodyPr wrap="square" rtlCol="0">
            <a:spAutoFit/>
          </a:bodyPr>
          <a:lstStyle/>
          <a:p>
            <a:r>
              <a:rPr lang="en-US" sz="1050" dirty="0">
                <a:solidFill>
                  <a:srgbClr val="FF0000"/>
                </a:solidFill>
              </a:rPr>
              <a:t>B</a:t>
            </a:r>
          </a:p>
        </p:txBody>
      </p:sp>
      <p:pic>
        <p:nvPicPr>
          <p:cNvPr id="8" name="Picture 7" descr="https://lh3.googleusercontent.com/GOisDKo7T6n1V2hOSbOJSAzDgkSb3KdN_YWBCex1DzMC7o59XVyWXZ3d1S3EG5LDcTsT2YRFM7Qab8pm89x4mMgonF8sLtyWuxLS6Eowwudg8uOl2-RDEKldT6Hp9CuYPQ"/>
          <p:cNvPicPr/>
          <p:nvPr/>
        </p:nvPicPr>
        <p:blipFill>
          <a:blip r:embed="rId3">
            <a:extLst>
              <a:ext uri="{28A0092B-C50C-407E-A947-70E740481C1C}">
                <a14:useLocalDpi xmlns:a14="http://schemas.microsoft.com/office/drawing/2010/main" val="0"/>
              </a:ext>
            </a:extLst>
          </a:blip>
          <a:srcRect/>
          <a:stretch>
            <a:fillRect/>
          </a:stretch>
        </p:blipFill>
        <p:spPr bwMode="auto">
          <a:xfrm>
            <a:off x="5026919" y="1876339"/>
            <a:ext cx="2588419" cy="2092643"/>
          </a:xfrm>
          <a:prstGeom prst="rect">
            <a:avLst/>
          </a:prstGeom>
          <a:noFill/>
          <a:ln>
            <a:noFill/>
          </a:ln>
        </p:spPr>
      </p:pic>
      <p:sp>
        <p:nvSpPr>
          <p:cNvPr id="9" name="TextBox 8"/>
          <p:cNvSpPr txBox="1"/>
          <p:nvPr/>
        </p:nvSpPr>
        <p:spPr>
          <a:xfrm>
            <a:off x="5444672" y="2177117"/>
            <a:ext cx="359298" cy="253916"/>
          </a:xfrm>
          <a:prstGeom prst="rect">
            <a:avLst/>
          </a:prstGeom>
          <a:solidFill>
            <a:srgbClr val="FFFFFF"/>
          </a:solidFill>
        </p:spPr>
        <p:txBody>
          <a:bodyPr wrap="square" rtlCol="0">
            <a:spAutoFit/>
          </a:bodyPr>
          <a:lstStyle/>
          <a:p>
            <a:r>
              <a:rPr lang="en-US" sz="1050" dirty="0">
                <a:solidFill>
                  <a:srgbClr val="282828"/>
                </a:solidFill>
              </a:rPr>
              <a:t>50</a:t>
            </a:r>
          </a:p>
        </p:txBody>
      </p:sp>
      <p:sp>
        <p:nvSpPr>
          <p:cNvPr id="10" name="TextBox 9"/>
          <p:cNvSpPr txBox="1"/>
          <p:nvPr/>
        </p:nvSpPr>
        <p:spPr>
          <a:xfrm>
            <a:off x="5918270" y="2152917"/>
            <a:ext cx="428825" cy="253916"/>
          </a:xfrm>
          <a:prstGeom prst="rect">
            <a:avLst/>
          </a:prstGeom>
          <a:solidFill>
            <a:srgbClr val="FFFFFF"/>
          </a:solidFill>
        </p:spPr>
        <p:txBody>
          <a:bodyPr wrap="square" rtlCol="0">
            <a:spAutoFit/>
          </a:bodyPr>
          <a:lstStyle/>
          <a:p>
            <a:endParaRPr lang="en-US" sz="1050" dirty="0">
              <a:solidFill>
                <a:srgbClr val="282828"/>
              </a:solidFill>
            </a:endParaRPr>
          </a:p>
        </p:txBody>
      </p:sp>
      <p:sp>
        <p:nvSpPr>
          <p:cNvPr id="11" name="TextBox 10"/>
          <p:cNvSpPr txBox="1"/>
          <p:nvPr/>
        </p:nvSpPr>
        <p:spPr>
          <a:xfrm>
            <a:off x="6461395" y="2186368"/>
            <a:ext cx="488867" cy="246221"/>
          </a:xfrm>
          <a:prstGeom prst="rect">
            <a:avLst/>
          </a:prstGeom>
          <a:solidFill>
            <a:srgbClr val="FFFFFF"/>
          </a:solidFill>
        </p:spPr>
        <p:txBody>
          <a:bodyPr wrap="square" rtlCol="0">
            <a:spAutoFit/>
          </a:bodyPr>
          <a:lstStyle/>
          <a:p>
            <a:r>
              <a:rPr lang="en-US" sz="1000" dirty="0"/>
              <a:t>E248</a:t>
            </a:r>
          </a:p>
        </p:txBody>
      </p:sp>
      <p:sp>
        <p:nvSpPr>
          <p:cNvPr id="13" name="TextBox 12"/>
          <p:cNvSpPr txBox="1"/>
          <p:nvPr/>
        </p:nvSpPr>
        <p:spPr>
          <a:xfrm>
            <a:off x="7067981" y="3258785"/>
            <a:ext cx="428825" cy="253916"/>
          </a:xfrm>
          <a:prstGeom prst="rect">
            <a:avLst/>
          </a:prstGeom>
          <a:solidFill>
            <a:srgbClr val="FFFFFF"/>
          </a:solidFill>
        </p:spPr>
        <p:txBody>
          <a:bodyPr wrap="square" rtlCol="0">
            <a:spAutoFit/>
          </a:bodyPr>
          <a:lstStyle/>
          <a:p>
            <a:endParaRPr lang="en-US" sz="1050" dirty="0">
              <a:solidFill>
                <a:srgbClr val="282828"/>
              </a:solidFill>
            </a:endParaRPr>
          </a:p>
        </p:txBody>
      </p:sp>
      <p:sp>
        <p:nvSpPr>
          <p:cNvPr id="14" name="TextBox 13"/>
          <p:cNvSpPr txBox="1"/>
          <p:nvPr/>
        </p:nvSpPr>
        <p:spPr>
          <a:xfrm>
            <a:off x="6461395" y="3258785"/>
            <a:ext cx="488867" cy="265457"/>
          </a:xfrm>
          <a:prstGeom prst="rect">
            <a:avLst/>
          </a:prstGeom>
          <a:solidFill>
            <a:srgbClr val="FFFFFF"/>
          </a:solidFill>
        </p:spPr>
        <p:txBody>
          <a:bodyPr wrap="square" rtlCol="0">
            <a:spAutoFit/>
          </a:bodyPr>
          <a:lstStyle/>
          <a:p>
            <a:r>
              <a:rPr lang="en-US" sz="1125" dirty="0">
                <a:solidFill>
                  <a:srgbClr val="282828"/>
                </a:solidFill>
              </a:rPr>
              <a:t>N59</a:t>
            </a:r>
          </a:p>
        </p:txBody>
      </p:sp>
      <p:sp>
        <p:nvSpPr>
          <p:cNvPr id="15" name="TextBox 14"/>
          <p:cNvSpPr txBox="1"/>
          <p:nvPr/>
        </p:nvSpPr>
        <p:spPr>
          <a:xfrm>
            <a:off x="5918270" y="3258785"/>
            <a:ext cx="428825" cy="253916"/>
          </a:xfrm>
          <a:prstGeom prst="rect">
            <a:avLst/>
          </a:prstGeom>
          <a:solidFill>
            <a:srgbClr val="FFFFFF"/>
          </a:solidFill>
        </p:spPr>
        <p:txBody>
          <a:bodyPr wrap="square" rtlCol="0">
            <a:spAutoFit/>
          </a:bodyPr>
          <a:lstStyle/>
          <a:p>
            <a:endParaRPr lang="en-US" sz="1050" dirty="0">
              <a:solidFill>
                <a:srgbClr val="282828"/>
              </a:solidFill>
            </a:endParaRPr>
          </a:p>
        </p:txBody>
      </p:sp>
      <p:sp>
        <p:nvSpPr>
          <p:cNvPr id="16" name="TextBox 15"/>
          <p:cNvSpPr txBox="1"/>
          <p:nvPr/>
        </p:nvSpPr>
        <p:spPr>
          <a:xfrm>
            <a:off x="5375145" y="3258785"/>
            <a:ext cx="428825" cy="253916"/>
          </a:xfrm>
          <a:prstGeom prst="rect">
            <a:avLst/>
          </a:prstGeom>
          <a:solidFill>
            <a:srgbClr val="FFFFFF"/>
          </a:solidFill>
        </p:spPr>
        <p:txBody>
          <a:bodyPr wrap="square" rtlCol="0">
            <a:spAutoFit/>
          </a:bodyPr>
          <a:lstStyle/>
          <a:p>
            <a:endParaRPr lang="en-US" sz="1050" dirty="0"/>
          </a:p>
        </p:txBody>
      </p:sp>
      <p:sp>
        <p:nvSpPr>
          <p:cNvPr id="17" name="TextBox 16"/>
          <p:cNvSpPr txBox="1"/>
          <p:nvPr/>
        </p:nvSpPr>
        <p:spPr>
          <a:xfrm>
            <a:off x="5375145" y="2740780"/>
            <a:ext cx="428825" cy="253916"/>
          </a:xfrm>
          <a:prstGeom prst="rect">
            <a:avLst/>
          </a:prstGeom>
          <a:solidFill>
            <a:srgbClr val="FFFFFF"/>
          </a:solidFill>
        </p:spPr>
        <p:txBody>
          <a:bodyPr wrap="square" rtlCol="0">
            <a:spAutoFit/>
          </a:bodyPr>
          <a:lstStyle/>
          <a:p>
            <a:endParaRPr lang="en-US" sz="1050" dirty="0"/>
          </a:p>
        </p:txBody>
      </p:sp>
      <p:sp>
        <p:nvSpPr>
          <p:cNvPr id="18" name="TextBox 17"/>
          <p:cNvSpPr txBox="1"/>
          <p:nvPr/>
        </p:nvSpPr>
        <p:spPr>
          <a:xfrm>
            <a:off x="7067981" y="2152917"/>
            <a:ext cx="428825" cy="253916"/>
          </a:xfrm>
          <a:prstGeom prst="rect">
            <a:avLst/>
          </a:prstGeom>
          <a:solidFill>
            <a:srgbClr val="FFFFFF"/>
          </a:solidFill>
        </p:spPr>
        <p:txBody>
          <a:bodyPr wrap="square" rtlCol="0">
            <a:spAutoFit/>
          </a:bodyPr>
          <a:lstStyle/>
          <a:p>
            <a:r>
              <a:rPr lang="en-US" sz="1050" dirty="0">
                <a:solidFill>
                  <a:srgbClr val="282828"/>
                </a:solidFill>
              </a:rPr>
              <a:t>500</a:t>
            </a:r>
          </a:p>
        </p:txBody>
      </p:sp>
      <p:sp>
        <p:nvSpPr>
          <p:cNvPr id="19" name="TextBox 18"/>
          <p:cNvSpPr txBox="1"/>
          <p:nvPr/>
        </p:nvSpPr>
        <p:spPr>
          <a:xfrm>
            <a:off x="7067981" y="2738627"/>
            <a:ext cx="428825" cy="253916"/>
          </a:xfrm>
          <a:prstGeom prst="rect">
            <a:avLst/>
          </a:prstGeom>
          <a:solidFill>
            <a:srgbClr val="FFFFFF"/>
          </a:solidFill>
        </p:spPr>
        <p:txBody>
          <a:bodyPr wrap="square" rtlCol="0">
            <a:spAutoFit/>
          </a:bodyPr>
          <a:lstStyle/>
          <a:p>
            <a:r>
              <a:rPr lang="en-US" sz="1050" dirty="0"/>
              <a:t>-50</a:t>
            </a:r>
          </a:p>
        </p:txBody>
      </p:sp>
      <p:sp>
        <p:nvSpPr>
          <p:cNvPr id="20" name="TextBox 19"/>
          <p:cNvSpPr txBox="1"/>
          <p:nvPr/>
        </p:nvSpPr>
        <p:spPr>
          <a:xfrm>
            <a:off x="6435311" y="2681316"/>
            <a:ext cx="514952" cy="246221"/>
          </a:xfrm>
          <a:prstGeom prst="rect">
            <a:avLst/>
          </a:prstGeom>
          <a:solidFill>
            <a:srgbClr val="FFFFFF"/>
          </a:solidFill>
        </p:spPr>
        <p:txBody>
          <a:bodyPr wrap="square" rtlCol="0">
            <a:spAutoFit/>
          </a:bodyPr>
          <a:lstStyle/>
          <a:p>
            <a:r>
              <a:rPr lang="en-US" sz="1000" dirty="0">
                <a:solidFill>
                  <a:srgbClr val="282828"/>
                </a:solidFill>
              </a:rPr>
              <a:t>N122</a:t>
            </a:r>
          </a:p>
        </p:txBody>
      </p:sp>
      <p:sp>
        <p:nvSpPr>
          <p:cNvPr id="21" name="TextBox 20"/>
          <p:cNvSpPr txBox="1"/>
          <p:nvPr/>
        </p:nvSpPr>
        <p:spPr>
          <a:xfrm>
            <a:off x="6457755" y="2927735"/>
            <a:ext cx="603167" cy="265457"/>
          </a:xfrm>
          <a:prstGeom prst="rect">
            <a:avLst/>
          </a:prstGeom>
          <a:noFill/>
        </p:spPr>
        <p:txBody>
          <a:bodyPr wrap="square" rtlCol="0">
            <a:spAutoFit/>
          </a:bodyPr>
          <a:lstStyle/>
          <a:p>
            <a:r>
              <a:rPr lang="en-US" sz="1125" dirty="0"/>
              <a:t>S27.5</a:t>
            </a:r>
          </a:p>
        </p:txBody>
      </p:sp>
    </p:spTree>
    <p:extLst>
      <p:ext uri="{BB962C8B-B14F-4D97-AF65-F5344CB8AC3E}">
        <p14:creationId xmlns:p14="http://schemas.microsoft.com/office/powerpoint/2010/main" val="5651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more?</a:t>
            </a:r>
          </a:p>
        </p:txBody>
      </p:sp>
      <p:sp>
        <p:nvSpPr>
          <p:cNvPr id="3" name="Content Placeholder 2"/>
          <p:cNvSpPr>
            <a:spLocks noGrp="1"/>
          </p:cNvSpPr>
          <p:nvPr>
            <p:ph idx="1"/>
          </p:nvPr>
        </p:nvSpPr>
        <p:spPr/>
        <p:txBody>
          <a:bodyPr/>
          <a:lstStyle/>
          <a:p>
            <a:r>
              <a:rPr lang="en-US" dirty="0"/>
              <a:t>Exercises 16.5, 17.1, 17.9, 17.10</a:t>
            </a:r>
          </a:p>
          <a:p>
            <a:endParaRPr lang="en-US" dirty="0"/>
          </a:p>
          <a:p>
            <a:r>
              <a:rPr lang="en-US"/>
              <a:t>Next: Reinforcement </a:t>
            </a:r>
            <a:r>
              <a:rPr lang="en-US" dirty="0"/>
              <a:t>Learning Chap 21</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76</a:t>
            </a:fld>
            <a:endParaRPr lang="en-US">
              <a:uFillTx/>
            </a:endParaRPr>
          </a:p>
        </p:txBody>
      </p:sp>
    </p:spTree>
    <p:extLst>
      <p:ext uri="{BB962C8B-B14F-4D97-AF65-F5344CB8AC3E}">
        <p14:creationId xmlns:p14="http://schemas.microsoft.com/office/powerpoint/2010/main" val="146220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334932" y="971888"/>
            <a:ext cx="8080500" cy="4152300"/>
          </a:xfrm>
          <a:prstGeom prst="rect">
            <a:avLst/>
          </a:prstGeom>
          <a:noFill/>
          <a:ln>
            <a:noFill/>
          </a:ln>
        </p:spPr>
        <p:txBody>
          <a:bodyPr lIns="91425" tIns="45700" rIns="91425" bIns="45700" anchor="t" anchorCtr="0">
            <a:noAutofit/>
          </a:bodyPr>
          <a:lstStyle/>
          <a:p>
            <a:pPr>
              <a:spcBef>
                <a:spcPts val="1080"/>
              </a:spcBef>
              <a:spcAft>
                <a:spcPts val="0"/>
              </a:spcAft>
              <a:buClr>
                <a:srgbClr val="000000"/>
              </a:buClr>
              <a:buSzPct val="45833"/>
            </a:pPr>
            <a:r>
              <a:rPr lang="en-US" dirty="0" err="1"/>
              <a:t>AutomatedTaxi</a:t>
            </a:r>
            <a:r>
              <a:rPr lang="en-US" dirty="0"/>
              <a:t> &amp; </a:t>
            </a:r>
            <a:r>
              <a:rPr lang="en-US" dirty="0" err="1"/>
              <a:t>SeatBelt</a:t>
            </a:r>
            <a:r>
              <a:rPr lang="en-US" dirty="0"/>
              <a:t> are not probabilistic events</a:t>
            </a:r>
          </a:p>
          <a:p>
            <a:pPr marL="800100" lvl="1" indent="-215900">
              <a:spcBef>
                <a:spcPts val="1080"/>
              </a:spcBef>
            </a:pPr>
            <a:r>
              <a:rPr lang="en-US" dirty="0"/>
              <a:t>You control whether they occur or not</a:t>
            </a:r>
          </a:p>
          <a:p>
            <a:pPr marL="800100" lvl="1" indent="-215900">
              <a:spcBef>
                <a:spcPts val="1080"/>
              </a:spcBef>
            </a:pPr>
            <a:r>
              <a:rPr lang="en-US" dirty="0"/>
              <a:t>Rectangular nodes</a:t>
            </a:r>
          </a:p>
          <a:p>
            <a:pPr>
              <a:spcBef>
                <a:spcPts val="1080"/>
              </a:spcBef>
            </a:pPr>
            <a:endParaRPr dirty="0"/>
          </a:p>
          <a:p>
            <a:pPr>
              <a:spcBef>
                <a:spcPts val="1080"/>
              </a:spcBef>
            </a:pPr>
            <a:endParaRPr dirty="0"/>
          </a:p>
          <a:p>
            <a:pPr>
              <a:spcBef>
                <a:spcPts val="1080"/>
              </a:spcBef>
            </a:pPr>
            <a:endParaRPr sz="1800" dirty="0"/>
          </a:p>
          <a:p>
            <a:pPr algn="r">
              <a:spcBef>
                <a:spcPts val="1080"/>
              </a:spcBef>
              <a:buSzPct val="61111"/>
            </a:pPr>
            <a:r>
              <a:rPr lang="en-US" sz="1800" i="1" dirty="0"/>
              <a:t>P</a:t>
            </a:r>
            <a:r>
              <a:rPr lang="en-US" sz="1800" dirty="0"/>
              <a:t>(Accident | </a:t>
            </a:r>
            <a:r>
              <a:rPr lang="en-US" sz="1800" dirty="0" err="1"/>
              <a:t>AutomatedTaxi,SeatBelt</a:t>
            </a:r>
            <a:r>
              <a:rPr lang="en-US" sz="1800" dirty="0"/>
              <a:t>) vs.</a:t>
            </a:r>
          </a:p>
          <a:p>
            <a:pPr algn="r">
              <a:spcBef>
                <a:spcPts val="1080"/>
              </a:spcBef>
              <a:buSzPct val="61111"/>
            </a:pPr>
            <a:r>
              <a:rPr lang="en-US" sz="1800" i="1" dirty="0"/>
              <a:t>P</a:t>
            </a:r>
            <a:r>
              <a:rPr lang="en-US" sz="1800" dirty="0"/>
              <a:t>(Accident | </a:t>
            </a:r>
            <a:r>
              <a:rPr lang="en-US" sz="1800" dirty="0" err="1"/>
              <a:t>AutomatedTaxi</a:t>
            </a:r>
            <a:r>
              <a:rPr lang="en-US" sz="1800" dirty="0"/>
              <a:t>,¬</a:t>
            </a:r>
            <a:r>
              <a:rPr lang="en-US" sz="1800" dirty="0" err="1"/>
              <a:t>SeatBelt</a:t>
            </a:r>
            <a:r>
              <a:rPr lang="en-US" sz="1800" dirty="0"/>
              <a:t>)</a:t>
            </a:r>
          </a:p>
        </p:txBody>
      </p:sp>
      <p:sp>
        <p:nvSpPr>
          <p:cNvPr id="322" name="Shape 322"/>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a:t>
            </a:r>
          </a:p>
        </p:txBody>
      </p:sp>
      <p:sp>
        <p:nvSpPr>
          <p:cNvPr id="323" name="Shape 323"/>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8</a:t>
            </a:fld>
            <a:endParaRPr lang="en-US" sz="2400" b="1">
              <a:solidFill>
                <a:schemeClr val="dk2"/>
              </a:solidFill>
            </a:endParaRPr>
          </a:p>
        </p:txBody>
      </p:sp>
      <p:sp>
        <p:nvSpPr>
          <p:cNvPr id="324" name="Shape 324"/>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25" name="Shape 325"/>
          <p:cNvCxnSpPr>
            <a:stCxn id="326" idx="3"/>
            <a:endCxn id="324"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326" name="Shape 326"/>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327" name="Shape 327"/>
          <p:cNvSpPr/>
          <p:nvPr/>
        </p:nvSpPr>
        <p:spPr>
          <a:xfrm>
            <a:off x="980450" y="4119975"/>
            <a:ext cx="1852200" cy="622500"/>
          </a:xfrm>
          <a:prstGeom prst="rect">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graphicFrame>
        <p:nvGraphicFramePr>
          <p:cNvPr id="328" name="Shape 328"/>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329" name="Shape 329"/>
          <p:cNvSpPr txBox="1"/>
          <p:nvPr/>
        </p:nvSpPr>
        <p:spPr>
          <a:xfrm>
            <a:off x="550150" y="4182925"/>
            <a:ext cx="365100" cy="567600"/>
          </a:xfrm>
          <a:prstGeom prst="rect">
            <a:avLst/>
          </a:prstGeom>
          <a:noFill/>
          <a:ln>
            <a:noFill/>
          </a:ln>
        </p:spPr>
        <p:txBody>
          <a:bodyPr lIns="91425" tIns="91425" rIns="91425" bIns="91425" anchor="t" anchorCtr="0">
            <a:noAutofit/>
          </a:bodyPr>
          <a:lstStyle/>
          <a:p>
            <a:r>
              <a:rPr lang="en-US" sz="3000" b="1"/>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56196" y="929489"/>
            <a:ext cx="8080500" cy="4152300"/>
          </a:xfrm>
          <a:prstGeom prst="rect">
            <a:avLst/>
          </a:prstGeom>
          <a:noFill/>
          <a:ln>
            <a:noFill/>
          </a:ln>
        </p:spPr>
        <p:txBody>
          <a:bodyPr lIns="91425" tIns="45700" rIns="91425" bIns="45700" anchor="t" anchorCtr="0">
            <a:noAutofit/>
          </a:bodyPr>
          <a:lstStyle/>
          <a:p>
            <a:pPr>
              <a:spcBef>
                <a:spcPts val="1080"/>
              </a:spcBef>
              <a:spcAft>
                <a:spcPts val="0"/>
              </a:spcAft>
              <a:buClr>
                <a:srgbClr val="000000"/>
              </a:buClr>
              <a:buSzPct val="45833"/>
            </a:pPr>
            <a:r>
              <a:rPr lang="en-US" dirty="0" err="1"/>
              <a:t>AutomatedTaxi</a:t>
            </a:r>
            <a:r>
              <a:rPr lang="en-US" dirty="0"/>
              <a:t> &amp; </a:t>
            </a:r>
            <a:r>
              <a:rPr lang="en-US" dirty="0" err="1"/>
              <a:t>SeatBelt</a:t>
            </a:r>
            <a:r>
              <a:rPr lang="en-US" dirty="0"/>
              <a:t> are not probabilistic events</a:t>
            </a:r>
          </a:p>
          <a:p>
            <a:pPr marL="800100" lvl="1" indent="-215900">
              <a:spcBef>
                <a:spcPts val="1080"/>
              </a:spcBef>
            </a:pPr>
            <a:r>
              <a:rPr lang="en-US" dirty="0"/>
              <a:t>You control whether they occur or not</a:t>
            </a:r>
          </a:p>
          <a:p>
            <a:pPr marL="800100" lvl="1" indent="-215900">
              <a:spcBef>
                <a:spcPts val="1080"/>
              </a:spcBef>
            </a:pPr>
            <a:r>
              <a:rPr lang="en-US" dirty="0"/>
              <a:t>Rectangular nodes</a:t>
            </a:r>
          </a:p>
          <a:p>
            <a:pPr>
              <a:spcBef>
                <a:spcPts val="1080"/>
              </a:spcBef>
            </a:pPr>
            <a:endParaRPr dirty="0"/>
          </a:p>
          <a:p>
            <a:pPr>
              <a:spcBef>
                <a:spcPts val="1080"/>
              </a:spcBef>
            </a:pPr>
            <a:endParaRPr dirty="0"/>
          </a:p>
          <a:p>
            <a:pPr algn="r">
              <a:spcBef>
                <a:spcPts val="1080"/>
              </a:spcBef>
            </a:pPr>
            <a:endParaRPr sz="1800" i="1" dirty="0"/>
          </a:p>
          <a:p>
            <a:pPr algn="r">
              <a:spcBef>
                <a:spcPts val="1080"/>
              </a:spcBef>
            </a:pPr>
            <a:r>
              <a:rPr lang="en-US" sz="1800" i="1" dirty="0"/>
              <a:t>P</a:t>
            </a:r>
            <a:r>
              <a:rPr lang="en-US" sz="1800" dirty="0"/>
              <a:t>(Accident | </a:t>
            </a:r>
            <a:r>
              <a:rPr lang="en-US" sz="1800" dirty="0" err="1"/>
              <a:t>AutomatedTaxi,SeatBelt</a:t>
            </a:r>
            <a:r>
              <a:rPr lang="en-US" sz="1800" dirty="0"/>
              <a:t>) vs.</a:t>
            </a:r>
          </a:p>
          <a:p>
            <a:pPr algn="r">
              <a:spcBef>
                <a:spcPts val="1080"/>
              </a:spcBef>
            </a:pPr>
            <a:r>
              <a:rPr lang="en-US" sz="1800" i="1" dirty="0"/>
              <a:t>P</a:t>
            </a:r>
            <a:r>
              <a:rPr lang="en-US" sz="1800" dirty="0"/>
              <a:t>(Accident | </a:t>
            </a:r>
            <a:r>
              <a:rPr lang="en-US" sz="1800" dirty="0" err="1"/>
              <a:t>AutomatedTaxi</a:t>
            </a:r>
            <a:r>
              <a:rPr lang="en-US" sz="1800" dirty="0"/>
              <a:t>,¬</a:t>
            </a:r>
            <a:r>
              <a:rPr lang="en-US" sz="1800" dirty="0" err="1"/>
              <a:t>SeatBelt</a:t>
            </a:r>
            <a:r>
              <a:rPr lang="en-US" sz="1800" dirty="0"/>
              <a:t>)</a:t>
            </a:r>
          </a:p>
        </p:txBody>
      </p:sp>
      <p:sp>
        <p:nvSpPr>
          <p:cNvPr id="335" name="Shape 335"/>
          <p:cNvSpPr txBox="1">
            <a:spLocks noGrp="1"/>
          </p:cNvSpPr>
          <p:nvPr>
            <p:ph type="title"/>
          </p:nvPr>
        </p:nvSpPr>
        <p:spPr>
          <a:xfrm>
            <a:off x="457200" y="114538"/>
            <a:ext cx="8080500" cy="585900"/>
          </a:xfrm>
          <a:prstGeom prst="rect">
            <a:avLst/>
          </a:prstGeom>
          <a:noFill/>
          <a:ln>
            <a:noFill/>
          </a:ln>
        </p:spPr>
        <p:txBody>
          <a:bodyPr lIns="91425" tIns="45700" rIns="91425" bIns="45700" anchor="b" anchorCtr="0">
            <a:noAutofit/>
          </a:bodyPr>
          <a:lstStyle/>
          <a:p>
            <a:pPr>
              <a:buClr>
                <a:schemeClr val="dk1"/>
              </a:buClr>
              <a:buSzPct val="25000"/>
            </a:pPr>
            <a:r>
              <a:rPr lang="en-US" sz="3000"/>
              <a:t>Decision Network</a:t>
            </a:r>
          </a:p>
        </p:txBody>
      </p:sp>
      <p:sp>
        <p:nvSpPr>
          <p:cNvPr id="336" name="Shape 336"/>
          <p:cNvSpPr txBox="1">
            <a:spLocks noGrp="1"/>
          </p:cNvSpPr>
          <p:nvPr>
            <p:ph type="sldNum" idx="12"/>
          </p:nvPr>
        </p:nvSpPr>
        <p:spPr>
          <a:xfrm rot="-5400000">
            <a:off x="8391875" y="4368540"/>
            <a:ext cx="986700" cy="365100"/>
          </a:xfrm>
          <a:prstGeom prst="rect">
            <a:avLst/>
          </a:prstGeom>
          <a:noFill/>
          <a:ln>
            <a:noFill/>
          </a:ln>
        </p:spPr>
        <p:txBody>
          <a:bodyPr lIns="91425" tIns="45700" rIns="91425" bIns="45700" anchor="ctr" anchorCtr="0">
            <a:noAutofit/>
          </a:bodyPr>
          <a:lstStyle/>
          <a:p>
            <a:pPr>
              <a:buSzPct val="25000"/>
            </a:pPr>
            <a:fld id="{00000000-1234-1234-1234-123412341234}" type="slidenum">
              <a:rPr lang="en-US" sz="2400" b="1">
                <a:solidFill>
                  <a:schemeClr val="dk2"/>
                </a:solidFill>
              </a:rPr>
              <a:pPr>
                <a:buSzPct val="25000"/>
              </a:pPr>
              <a:t>9</a:t>
            </a:fld>
            <a:endParaRPr lang="en-US" sz="2400" b="1">
              <a:solidFill>
                <a:schemeClr val="dk2"/>
              </a:solidFill>
            </a:endParaRPr>
          </a:p>
        </p:txBody>
      </p:sp>
      <p:sp>
        <p:nvSpPr>
          <p:cNvPr id="337" name="Shape 337"/>
          <p:cNvSpPr/>
          <p:nvPr/>
        </p:nvSpPr>
        <p:spPr>
          <a:xfrm>
            <a:off x="3363675" y="3383775"/>
            <a:ext cx="1852200" cy="622500"/>
          </a:xfrm>
          <a:prstGeom prst="ellipse">
            <a:avLst/>
          </a:prstGeom>
          <a:no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800"/>
              <a:t>Accident</a:t>
            </a:r>
          </a:p>
        </p:txBody>
      </p:sp>
      <p:cxnSp>
        <p:nvCxnSpPr>
          <p:cNvPr id="338" name="Shape 338"/>
          <p:cNvCxnSpPr>
            <a:stCxn id="339" idx="3"/>
            <a:endCxn id="337" idx="1"/>
          </p:cNvCxnSpPr>
          <p:nvPr/>
        </p:nvCxnSpPr>
        <p:spPr>
          <a:xfrm>
            <a:off x="2832650" y="2907225"/>
            <a:ext cx="802200" cy="567600"/>
          </a:xfrm>
          <a:prstGeom prst="straightConnector1">
            <a:avLst/>
          </a:prstGeom>
          <a:noFill/>
          <a:ln w="38100" cap="flat" cmpd="sng">
            <a:solidFill>
              <a:schemeClr val="dk1"/>
            </a:solidFill>
            <a:prstDash val="solid"/>
            <a:round/>
            <a:headEnd type="none" w="lg" len="lg"/>
            <a:tailEnd type="triangle" w="lg" len="lg"/>
          </a:ln>
        </p:spPr>
      </p:cxnSp>
      <p:sp>
        <p:nvSpPr>
          <p:cNvPr id="339" name="Shape 339"/>
          <p:cNvSpPr/>
          <p:nvPr/>
        </p:nvSpPr>
        <p:spPr>
          <a:xfrm>
            <a:off x="980450" y="2595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Automated </a:t>
            </a:r>
          </a:p>
          <a:p>
            <a:pPr algn="ctr"/>
            <a:r>
              <a:rPr lang="en-US" sz="1700"/>
              <a:t>Taxi</a:t>
            </a:r>
          </a:p>
        </p:txBody>
      </p:sp>
      <p:sp>
        <p:nvSpPr>
          <p:cNvPr id="340" name="Shape 340"/>
          <p:cNvSpPr/>
          <p:nvPr/>
        </p:nvSpPr>
        <p:spPr>
          <a:xfrm>
            <a:off x="980450" y="4119975"/>
            <a:ext cx="1852200" cy="622500"/>
          </a:xfrm>
          <a:prstGeom prst="rect">
            <a:avLst/>
          </a:prstGeom>
          <a:solidFill>
            <a:srgbClr val="38761D"/>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algn="ctr"/>
            <a:r>
              <a:rPr lang="en-US" sz="1700"/>
              <a:t>Seat Belt</a:t>
            </a:r>
          </a:p>
        </p:txBody>
      </p:sp>
      <p:sp>
        <p:nvSpPr>
          <p:cNvPr id="341" name="Shape 341"/>
          <p:cNvSpPr/>
          <p:nvPr/>
        </p:nvSpPr>
        <p:spPr>
          <a:xfrm>
            <a:off x="3440750" y="2595975"/>
            <a:ext cx="2835000" cy="346800"/>
          </a:xfrm>
          <a:prstGeom prst="rect">
            <a:avLst/>
          </a:prstGeom>
          <a:noFill/>
          <a:ln w="3810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aphicFrame>
        <p:nvGraphicFramePr>
          <p:cNvPr id="342" name="Shape 342"/>
          <p:cNvGraphicFramePr/>
          <p:nvPr/>
        </p:nvGraphicFramePr>
        <p:xfrm>
          <a:off x="3440750" y="2236381"/>
          <a:ext cx="2835150" cy="1051530"/>
        </p:xfrm>
        <a:graphic>
          <a:graphicData uri="http://schemas.openxmlformats.org/drawingml/2006/table">
            <a:tbl>
              <a:tblPr>
                <a:noFill/>
                <a:tableStyleId>{6AA4167B-E95B-407F-B40C-EAB0276E95FE}</a:tableStyleId>
              </a:tblPr>
              <a:tblGrid>
                <a:gridCol w="1592225">
                  <a:extLst>
                    <a:ext uri="{9D8B030D-6E8A-4147-A177-3AD203B41FA5}">
                      <a16:colId xmlns:a16="http://schemas.microsoft.com/office/drawing/2014/main" val="20000"/>
                    </a:ext>
                  </a:extLst>
                </a:gridCol>
                <a:gridCol w="1242925">
                  <a:extLst>
                    <a:ext uri="{9D8B030D-6E8A-4147-A177-3AD203B41FA5}">
                      <a16:colId xmlns:a16="http://schemas.microsoft.com/office/drawing/2014/main" val="20001"/>
                    </a:ext>
                  </a:extLst>
                </a:gridCol>
              </a:tblGrid>
              <a:tr h="350500">
                <a:tc>
                  <a:txBody>
                    <a:bodyPr/>
                    <a:lstStyle/>
                    <a:p>
                      <a:pPr lvl="0" rtl="0">
                        <a:spcBef>
                          <a:spcPts val="0"/>
                        </a:spcBef>
                        <a:buNone/>
                      </a:pPr>
                      <a:endParaRPr/>
                    </a:p>
                  </a:txBody>
                  <a:tcPr marL="91425" marR="91425" marT="68575" marB="68575">
                    <a:lnR w="38100" cap="flat" cmpd="sng">
                      <a:solidFill>
                        <a:srgbClr val="9E9E9E"/>
                      </a:solidFill>
                      <a:prstDash val="solid"/>
                      <a:round/>
                      <a:headEnd type="none" w="med" len="med"/>
                      <a:tailEnd type="none" w="med" len="med"/>
                    </a:lnR>
                    <a:lnB w="19050" cap="flat" cmpd="sng">
                      <a:solidFill>
                        <a:schemeClr val="dk1"/>
                      </a:solidFill>
                      <a:prstDash val="solid"/>
                      <a:round/>
                      <a:headEnd type="none" w="med" len="med"/>
                      <a:tailEnd type="none" w="med" len="med"/>
                    </a:lnB>
                  </a:tcPr>
                </a:tc>
                <a:tc>
                  <a:txBody>
                    <a:bodyPr/>
                    <a:lstStyle/>
                    <a:p>
                      <a:pPr lvl="0" rtl="0">
                        <a:spcBef>
                          <a:spcPts val="0"/>
                        </a:spcBef>
                        <a:buNone/>
                      </a:pPr>
                      <a:r>
                        <a:rPr lang="en-US" i="1"/>
                        <a:t>P</a:t>
                      </a:r>
                      <a:r>
                        <a:rPr lang="en-US"/>
                        <a:t>(Accident)</a:t>
                      </a:r>
                    </a:p>
                  </a:txBody>
                  <a:tcPr marL="91425" marR="91425" marT="68575" marB="68575">
                    <a:lnL w="38100" cap="flat" cmpd="sng">
                      <a:solidFill>
                        <a:srgbClr val="9E9E9E"/>
                      </a:solidFill>
                      <a:prstDash val="solid"/>
                      <a:round/>
                      <a:headEnd type="none" w="med" len="med"/>
                      <a:tailEnd type="none" w="med" len="med"/>
                    </a:lnL>
                    <a:lnB w="19050" cap="flat" cmpd="sng">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304125">
                <a:tc>
                  <a:txBody>
                    <a:bodyPr/>
                    <a:lstStyle/>
                    <a:p>
                      <a:pPr lvl="0" rtl="0">
                        <a:spcBef>
                          <a:spcPts val="0"/>
                        </a:spcBef>
                        <a:buNone/>
                      </a:pP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lnT w="19050" cap="flat" cmpd="sng">
                      <a:solidFill>
                        <a:schemeClr val="dk1"/>
                      </a:solidFill>
                      <a:prstDash val="solid"/>
                      <a:round/>
                      <a:headEnd type="none" w="med" len="med"/>
                      <a:tailEnd type="none" w="med" len="med"/>
                    </a:lnT>
                  </a:tcPr>
                </a:tc>
                <a:tc>
                  <a:txBody>
                    <a:bodyPr/>
                    <a:lstStyle/>
                    <a:p>
                      <a:pPr lvl="0" rtl="0">
                        <a:spcBef>
                          <a:spcPts val="0"/>
                        </a:spcBef>
                        <a:buNone/>
                      </a:pPr>
                      <a:r>
                        <a:rPr lang="en-US"/>
                        <a:t>0.00000001</a:t>
                      </a:r>
                    </a:p>
                  </a:txBody>
                  <a:tcPr marL="91425" marR="91425" marT="68575" marB="68575">
                    <a:lnL w="38100" cap="flat" cmpd="sng">
                      <a:solidFill>
                        <a:srgbClr val="9E9E9E"/>
                      </a:solidFill>
                      <a:prstDash val="solid"/>
                      <a:round/>
                      <a:headEnd type="none" w="med" len="med"/>
                      <a:tailEnd type="none" w="med" len="med"/>
                    </a:lnL>
                    <a:lnT w="19050" cap="flat" cmpd="sng">
                      <a:solidFill>
                        <a:schemeClr val="dk1"/>
                      </a:solidFill>
                      <a:prstDash val="solid"/>
                      <a:round/>
                      <a:headEnd type="none" w="med" len="med"/>
                      <a:tailEnd type="none" w="med" len="med"/>
                    </a:lnT>
                  </a:tcPr>
                </a:tc>
                <a:extLst>
                  <a:ext uri="{0D108BD9-81ED-4DB2-BD59-A6C34878D82A}">
                    <a16:rowId xmlns:a16="http://schemas.microsoft.com/office/drawing/2014/main" val="10001"/>
                  </a:ext>
                </a:extLst>
              </a:tr>
              <a:tr h="304125">
                <a:tc>
                  <a:txBody>
                    <a:bodyPr/>
                    <a:lstStyle/>
                    <a:p>
                      <a:pPr lvl="0" rtl="0">
                        <a:spcBef>
                          <a:spcPts val="0"/>
                        </a:spcBef>
                        <a:buNone/>
                      </a:pPr>
                      <a:r>
                        <a:rPr lang="en-US" i="1">
                          <a:solidFill>
                            <a:schemeClr val="dk1"/>
                          </a:solidFill>
                        </a:rPr>
                        <a:t>¬</a:t>
                      </a:r>
                      <a:r>
                        <a:rPr lang="en-US">
                          <a:solidFill>
                            <a:schemeClr val="dk1"/>
                          </a:solidFill>
                        </a:rPr>
                        <a:t>Automated Taxi</a:t>
                      </a:r>
                    </a:p>
                  </a:txBody>
                  <a:tcPr marL="91425" marR="91425" marT="68575" marB="68575">
                    <a:lnR w="38100" cap="flat" cmpd="sng">
                      <a:solidFill>
                        <a:srgbClr val="9E9E9E"/>
                      </a:solidFill>
                      <a:prstDash val="solid"/>
                      <a:round/>
                      <a:headEnd type="none" w="med" len="med"/>
                      <a:tailEnd type="none" w="med" len="med"/>
                    </a:lnR>
                  </a:tcPr>
                </a:tc>
                <a:tc>
                  <a:txBody>
                    <a:bodyPr/>
                    <a:lstStyle/>
                    <a:p>
                      <a:pPr lvl="0" rtl="0">
                        <a:spcBef>
                          <a:spcPts val="0"/>
                        </a:spcBef>
                        <a:buNone/>
                      </a:pPr>
                      <a:r>
                        <a:rPr lang="en-US"/>
                        <a:t>0</a:t>
                      </a:r>
                    </a:p>
                  </a:txBody>
                  <a:tcPr marL="91425" marR="91425" marT="68575" marB="68575">
                    <a:lnL w="38100" cap="flat" cmpd="sng">
                      <a:solidFill>
                        <a:srgbClr val="9E9E9E"/>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
        <p:nvSpPr>
          <p:cNvPr id="343" name="Shape 343"/>
          <p:cNvSpPr txBox="1"/>
          <p:nvPr/>
        </p:nvSpPr>
        <p:spPr>
          <a:xfrm>
            <a:off x="550150" y="4182925"/>
            <a:ext cx="365100" cy="567600"/>
          </a:xfrm>
          <a:prstGeom prst="rect">
            <a:avLst/>
          </a:prstGeom>
          <a:noFill/>
          <a:ln>
            <a:noFill/>
          </a:ln>
        </p:spPr>
        <p:txBody>
          <a:bodyPr lIns="91425" tIns="91425" rIns="91425" bIns="91425" anchor="t" anchorCtr="0">
            <a:noAutofit/>
          </a:bodyPr>
          <a:lstStyle/>
          <a:p>
            <a:r>
              <a:rPr lang="en-US" sz="3000" b="1"/>
              <a:t>?</a:t>
            </a:r>
          </a:p>
        </p:txBody>
      </p:sp>
    </p:spTree>
  </p:cSld>
  <p:clrMapOvr>
    <a:masterClrMapping/>
  </p:clrMapOvr>
</p:sld>
</file>

<file path=ppt/theme/theme1.xml><?xml version="1.0" encoding="utf-8"?>
<a:theme xmlns:a="http://schemas.openxmlformats.org/drawingml/2006/main" name="2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4683</Words>
  <Application>Microsoft Macintosh PowerPoint</Application>
  <PresentationFormat>On-screen Show (16:9)</PresentationFormat>
  <Paragraphs>1258</Paragraphs>
  <Slides>76</Slides>
  <Notes>71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76</vt:i4>
      </vt:variant>
    </vt:vector>
  </HeadingPairs>
  <TitlesOfParts>
    <vt:vector size="84" baseType="lpstr">
      <vt:lpstr>Times New Roman</vt:lpstr>
      <vt:lpstr>Noto Sans Symbols</vt:lpstr>
      <vt:lpstr>Arial Black</vt:lpstr>
      <vt:lpstr>Helvetica Neue</vt:lpstr>
      <vt:lpstr>Calibri</vt:lpstr>
      <vt:lpstr>Arial</vt:lpstr>
      <vt:lpstr>2_AI Spring 2015</vt:lpstr>
      <vt:lpstr>3_AI Spring 2015</vt:lpstr>
      <vt:lpstr>Artificial Intelligence  Lecture 22: Making Decisions (AIMA Chapters 16-17)</vt:lpstr>
      <vt:lpstr>Automated Taxi</vt:lpstr>
      <vt:lpstr>Bayesian Network</vt:lpstr>
      <vt:lpstr>Bayesian Network</vt:lpstr>
      <vt:lpstr>Bayesian Network</vt:lpstr>
      <vt:lpstr>Bayesian Network</vt:lpstr>
      <vt:lpstr>Decision Network</vt:lpstr>
      <vt:lpstr>Decision Network</vt:lpstr>
      <vt:lpstr>Decision Network</vt:lpstr>
      <vt:lpstr>Decision Network</vt:lpstr>
      <vt:lpstr>Decision Network</vt:lpstr>
      <vt:lpstr>Preferences</vt:lpstr>
      <vt:lpstr>Utility Nodes</vt:lpstr>
      <vt:lpstr>Decision Networks</vt:lpstr>
      <vt:lpstr>Solving Decision Networks</vt:lpstr>
      <vt:lpstr>Decision Networks</vt:lpstr>
      <vt:lpstr>Decision Networks</vt:lpstr>
      <vt:lpstr>Decision Networks</vt:lpstr>
      <vt:lpstr>Decision Networks</vt:lpstr>
      <vt:lpstr>Decision Networks</vt:lpstr>
      <vt:lpstr>Alarm Bayesian Network</vt:lpstr>
      <vt:lpstr>Alarm Decision Network</vt:lpstr>
      <vt:lpstr>Expected Utility (EU)</vt:lpstr>
      <vt:lpstr>Maximum Expected Utility (MEU)</vt:lpstr>
      <vt:lpstr>MEU Case 1</vt:lpstr>
      <vt:lpstr>MEU Case 2</vt:lpstr>
      <vt:lpstr>The Utility of Money</vt:lpstr>
      <vt:lpstr>16.15  Making Simple Decisions</vt:lpstr>
      <vt:lpstr>Draw the decision network for this problem. </vt:lpstr>
      <vt:lpstr> Compute the expected utility of buying the book and of not buying it. </vt:lpstr>
      <vt:lpstr> Compute the expected utility of buying the book and of not buying it. </vt:lpstr>
      <vt:lpstr>Decision Making Over Time</vt:lpstr>
      <vt:lpstr>Chance Nodes</vt:lpstr>
      <vt:lpstr>Dynamic Decision Network</vt:lpstr>
      <vt:lpstr>Dynamic Decision Network</vt:lpstr>
      <vt:lpstr>Terminal States</vt:lpstr>
      <vt:lpstr>Terminal States</vt:lpstr>
      <vt:lpstr>Dynamic Influence Diagram</vt:lpstr>
      <vt:lpstr>Markov Decision Process</vt:lpstr>
      <vt:lpstr>Policy</vt:lpstr>
      <vt:lpstr>Utility of a Policy: Infinite Horizon</vt:lpstr>
      <vt:lpstr>Utility of a Policy: Infinite Horizon</vt:lpstr>
      <vt:lpstr>Computing Expected Utility</vt:lpstr>
      <vt:lpstr>Computing Expected Utility</vt:lpstr>
      <vt:lpstr>Computing Expected Utility</vt:lpstr>
      <vt:lpstr>Computing Expected Utility</vt:lpstr>
      <vt:lpstr>Computing Expected Utility</vt:lpstr>
      <vt:lpstr>Computing Expected Utility</vt:lpstr>
      <vt:lpstr>Computing Expected Utility</vt:lpstr>
      <vt:lpstr>Computing Expected Utility</vt:lpstr>
      <vt:lpstr>Computing Expected Utility</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Value Iteration</vt:lpstr>
      <vt:lpstr>Final Values</vt:lpstr>
      <vt:lpstr>Final Policy</vt:lpstr>
      <vt:lpstr>MDP  </vt:lpstr>
      <vt:lpstr>MDP</vt:lpstr>
      <vt:lpstr>MDP</vt:lpstr>
      <vt:lpstr>MDP</vt:lpstr>
      <vt:lpstr>MDP</vt:lpstr>
      <vt:lpstr>Want more?</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Announcements</dc:title>
  <dc:creator>den-instructor</dc:creator>
  <cp:lastModifiedBy>Sheila Tejada</cp:lastModifiedBy>
  <cp:revision>12</cp:revision>
  <dcterms:modified xsi:type="dcterms:W3CDTF">2018-10-29T19:39:27Z</dcterms:modified>
</cp:coreProperties>
</file>