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53"/>
  </p:notesMasterIdLst>
  <p:handoutMasterIdLst>
    <p:handoutMasterId r:id="rId54"/>
  </p:handoutMasterIdLst>
  <p:sldIdLst>
    <p:sldId id="390" r:id="rId2"/>
    <p:sldId id="294" r:id="rId3"/>
    <p:sldId id="368" r:id="rId4"/>
    <p:sldId id="296" r:id="rId5"/>
    <p:sldId id="365" r:id="rId6"/>
    <p:sldId id="351" r:id="rId7"/>
    <p:sldId id="352" r:id="rId8"/>
    <p:sldId id="353" r:id="rId9"/>
    <p:sldId id="354" r:id="rId10"/>
    <p:sldId id="355" r:id="rId11"/>
    <p:sldId id="361" r:id="rId12"/>
    <p:sldId id="362" r:id="rId13"/>
    <p:sldId id="363" r:id="rId14"/>
    <p:sldId id="364" r:id="rId15"/>
    <p:sldId id="356" r:id="rId16"/>
    <p:sldId id="357" r:id="rId17"/>
    <p:sldId id="358" r:id="rId18"/>
    <p:sldId id="359" r:id="rId19"/>
    <p:sldId id="360" r:id="rId20"/>
    <p:sldId id="318" r:id="rId21"/>
    <p:sldId id="319" r:id="rId22"/>
    <p:sldId id="338" r:id="rId23"/>
    <p:sldId id="388" r:id="rId24"/>
    <p:sldId id="325" r:id="rId25"/>
    <p:sldId id="323" r:id="rId26"/>
    <p:sldId id="324" r:id="rId27"/>
    <p:sldId id="321" r:id="rId28"/>
    <p:sldId id="332" r:id="rId29"/>
    <p:sldId id="331" r:id="rId30"/>
    <p:sldId id="386" r:id="rId31"/>
    <p:sldId id="389" r:id="rId32"/>
    <p:sldId id="370" r:id="rId33"/>
    <p:sldId id="329" r:id="rId34"/>
    <p:sldId id="371" r:id="rId35"/>
    <p:sldId id="372" r:id="rId36"/>
    <p:sldId id="387" r:id="rId37"/>
    <p:sldId id="334" r:id="rId38"/>
    <p:sldId id="339" r:id="rId39"/>
    <p:sldId id="327" r:id="rId40"/>
    <p:sldId id="369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91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6B08"/>
    <a:srgbClr val="9A009A"/>
    <a:srgbClr val="F5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3224"/>
    </p:cViewPr>
  </p:sorterViewPr>
  <p:notesViewPr>
    <p:cSldViewPr>
      <p:cViewPr varScale="1">
        <p:scale>
          <a:sx n="76" d="100"/>
          <a:sy n="76" d="100"/>
        </p:scale>
        <p:origin x="-26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Relationship Id="rId2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56521-4459-5040-B649-8BF9B74BE362}" type="datetimeFigureOut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56072-BF9F-E34E-B0AE-50C5CA481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D327D-040B-4623-88C3-ED2E162D56D5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0EEBF-AA64-433C-9911-78D51E267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3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124FC-41DC-634E-82B4-9EEF0BB4E6C3}" type="slidenum">
              <a:rPr lang="en-US"/>
              <a:pPr/>
              <a:t>1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51993-6715-8442-9576-46398A625666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7B1A-716C-CF43-83A2-81186583B6E3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284D-9B8E-234B-95A4-5C62CE05527B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0" y="6400800"/>
            <a:ext cx="2286000" cy="228600"/>
          </a:xfrm>
        </p:spPr>
        <p:txBody>
          <a:bodyPr/>
          <a:lstStyle>
            <a:extLst/>
          </a:lstStyle>
          <a:p>
            <a:fld id="{E155E1DA-EC18-8148-AD00-197F31EA88B5}" type="datetime1">
              <a:rPr lang="en-US" smtClean="0"/>
              <a:t>11/6/18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457200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9144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40482-F66E-0449-9366-143ADB052825}" type="datetime1">
              <a:rPr lang="en-US" smtClean="0"/>
              <a:t>11/6/18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B4B7-0027-5C40-9703-F708BD0516AD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B643-214E-5949-8FBC-49754C93B732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FF67-2E76-DA45-8397-DA28E2110D79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84F0-B544-CF47-B8F2-40F168404D0C}" type="datetime1">
              <a:rPr lang="en-US" smtClean="0"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2799-8A7A-9140-AFD8-E1837F34B43F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A83D-9995-3047-8C9A-F02B8D504F95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4AB9-2EF8-A546-B3A0-7F36F1575BF8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561, Probability and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AD8C8-799D-5F48-8E58-960197BDA981}" type="datetime1">
              <a:rPr lang="en-US" smtClean="0"/>
              <a:t>11/6/18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66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3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8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966" y="1544498"/>
            <a:ext cx="8025234" cy="188450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CSCI </a:t>
            </a:r>
            <a:r>
              <a:rPr lang="en-US" dirty="0" smtClean="0">
                <a:solidFill>
                  <a:srgbClr val="FFFF00"/>
                </a:solidFill>
              </a:rPr>
              <a:t>561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Foundation of Artificial </a:t>
            </a:r>
            <a:r>
              <a:rPr lang="en-US" dirty="0" smtClean="0">
                <a:solidFill>
                  <a:srgbClr val="FFFF00"/>
                </a:solidFill>
              </a:rPr>
              <a:t>Intelligence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6667" y="3886200"/>
            <a:ext cx="7224481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Professor Wei-Min Shen</a:t>
            </a:r>
          </a:p>
          <a:p>
            <a:endParaRPr lang="en-US" dirty="0"/>
          </a:p>
          <a:p>
            <a:r>
              <a:rPr lang="en-US" dirty="0" smtClean="0"/>
              <a:t>Session </a:t>
            </a:r>
            <a:r>
              <a:rPr lang="en-US" dirty="0" smtClean="0"/>
              <a:t>22: </a:t>
            </a:r>
            <a:r>
              <a:rPr lang="en-US" dirty="0" smtClean="0"/>
              <a:t>Utility-Reward-Policy-POMDP</a:t>
            </a:r>
          </a:p>
        </p:txBody>
      </p:sp>
    </p:spTree>
    <p:extLst>
      <p:ext uri="{BB962C8B-B14F-4D97-AF65-F5344CB8AC3E}">
        <p14:creationId xmlns:p14="http://schemas.microsoft.com/office/powerpoint/2010/main" val="33591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Little Prince’s Deterministic 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7847"/>
            <a:ext cx="8252767" cy="2373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0" y="2531729"/>
            <a:ext cx="435596" cy="387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0458" y="4550214"/>
            <a:ext cx="547713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Are the actions deterministic?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Are the sensors deterministic?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Is there any hidden states in this example?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4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Two Big Uncertainties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36" y="1479253"/>
            <a:ext cx="8267764" cy="4525963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“Seeing may not be believing”</a:t>
            </a:r>
          </a:p>
          <a:p>
            <a:pPr marL="742950" lvl="2" indent="-342900"/>
            <a:r>
              <a:rPr lang="en-US" dirty="0" smtClean="0"/>
              <a:t>States and observations are not 1-1 mapping</a:t>
            </a:r>
          </a:p>
          <a:p>
            <a:pPr marL="1200150" lvl="3" indent="-342900"/>
            <a:r>
              <a:rPr lang="en-US" dirty="0" smtClean="0"/>
              <a:t>One state may be seen in many different ways</a:t>
            </a:r>
          </a:p>
          <a:p>
            <a:pPr marL="1200150" lvl="3" indent="-342900"/>
            <a:r>
              <a:rPr lang="en-US" dirty="0" smtClean="0"/>
              <a:t>The same observation may be seen in many different states</a:t>
            </a:r>
          </a:p>
          <a:p>
            <a:pPr marL="1200150" lvl="3" indent="-342900"/>
            <a:r>
              <a:rPr lang="en-US" dirty="0" smtClean="0"/>
              <a:t>E.g., When the prince sees nothing, where is he? Facing which way? </a:t>
            </a:r>
          </a:p>
          <a:p>
            <a:pPr marL="1200150" lvl="3" indent="-342900"/>
            <a:r>
              <a:rPr lang="en-US" dirty="0">
                <a:solidFill>
                  <a:srgbClr val="FFFF00"/>
                </a:solidFill>
              </a:rPr>
              <a:t>Can you made the little prince’s </a:t>
            </a:r>
            <a:r>
              <a:rPr lang="en-US" dirty="0" smtClean="0">
                <a:solidFill>
                  <a:srgbClr val="FFFF00"/>
                </a:solidFill>
              </a:rPr>
              <a:t>sensors non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 smtClean="0">
                <a:solidFill>
                  <a:srgbClr val="FFFF00"/>
                </a:solidFill>
              </a:rPr>
              <a:t>deterministically?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“</a:t>
            </a:r>
            <a:r>
              <a:rPr lang="en-US" dirty="0" smtClean="0"/>
              <a:t>Action may not produce the same result”</a:t>
            </a:r>
            <a:endParaRPr lang="en-US" dirty="0"/>
          </a:p>
          <a:p>
            <a:pPr marL="742950" lvl="2" indent="-342900"/>
            <a:r>
              <a:rPr lang="en-US" dirty="0" smtClean="0"/>
              <a:t>Actions do not always take you to the same states</a:t>
            </a:r>
          </a:p>
          <a:p>
            <a:pPr marL="1200150" lvl="3" indent="-342900"/>
            <a:r>
              <a:rPr lang="en-US" dirty="0" smtClean="0"/>
              <a:t>E.g., the little prince’s planet may have “planet-quakes”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marL="742950" lvl="2" indent="-342900"/>
            <a:r>
              <a:rPr lang="en-US" dirty="0" smtClean="0"/>
              <a:t>Transitions between states by actions may be nondeterministic</a:t>
            </a:r>
          </a:p>
          <a:p>
            <a:pPr marL="1200150" lvl="3" indent="-342900"/>
            <a:r>
              <a:rPr lang="en-US" dirty="0" smtClean="0">
                <a:solidFill>
                  <a:srgbClr val="FFFF00"/>
                </a:solidFill>
              </a:rPr>
              <a:t>Can you made the little prince’s actions non-deterministically?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Certainty </a:t>
            </a:r>
            <a:r>
              <a:rPr lang="en-US" dirty="0" err="1" smtClean="0">
                <a:solidFill>
                  <a:srgbClr val="FFFF00"/>
                </a:solidFill>
              </a:rPr>
              <a:t>vs</a:t>
            </a:r>
            <a:r>
              <a:rPr lang="en-US" dirty="0" smtClean="0">
                <a:solidFill>
                  <a:srgbClr val="FFFF00"/>
                </a:solidFill>
              </a:rPr>
              <a:t> Uncertainty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74239" y="1290281"/>
            <a:ext cx="3827522" cy="1516585"/>
            <a:chOff x="120146" y="1417638"/>
            <a:chExt cx="3827522" cy="1516585"/>
          </a:xfrm>
        </p:grpSpPr>
        <p:grpSp>
          <p:nvGrpSpPr>
            <p:cNvPr id="19" name="Group 18"/>
            <p:cNvGrpSpPr/>
            <p:nvPr/>
          </p:nvGrpSpPr>
          <p:grpSpPr>
            <a:xfrm>
              <a:off x="442038" y="2074541"/>
              <a:ext cx="3149949" cy="753130"/>
              <a:chOff x="2155872" y="1585383"/>
              <a:chExt cx="3149949" cy="75313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155872" y="1600200"/>
                <a:ext cx="738313" cy="73831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s1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567508" y="1600200"/>
                <a:ext cx="738313" cy="738313"/>
              </a:xfrm>
              <a:prstGeom prst="ellipse">
                <a:avLst/>
              </a:prstGeom>
              <a:solidFill>
                <a:srgbClr val="9F2936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s2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0" idx="6"/>
                <a:endCxn id="25" idx="2"/>
              </p:cNvCxnSpPr>
              <p:nvPr/>
            </p:nvCxnSpPr>
            <p:spPr>
              <a:xfrm>
                <a:off x="2894185" y="1969357"/>
                <a:ext cx="1673323" cy="0"/>
              </a:xfrm>
              <a:prstGeom prst="straightConnector1">
                <a:avLst/>
              </a:prstGeom>
              <a:ln w="38100" cmpd="sng"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3455302" y="1585383"/>
                <a:ext cx="412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a1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47203" y="1417638"/>
              <a:ext cx="281299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The certain way</a:t>
              </a:r>
              <a:endParaRPr lang="en-US" sz="3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0146" y="1486283"/>
              <a:ext cx="3827522" cy="1447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95072" y="2870191"/>
            <a:ext cx="5314210" cy="3818366"/>
            <a:chOff x="172125" y="2890117"/>
            <a:chExt cx="5314210" cy="3818366"/>
          </a:xfrm>
        </p:grpSpPr>
        <p:sp>
          <p:nvSpPr>
            <p:cNvPr id="5" name="Oval 4"/>
            <p:cNvSpPr/>
            <p:nvPr/>
          </p:nvSpPr>
          <p:spPr>
            <a:xfrm>
              <a:off x="1166990" y="4265926"/>
              <a:ext cx="738313" cy="738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711520" y="4265926"/>
              <a:ext cx="738313" cy="73831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6"/>
              <a:endCxn id="6" idx="2"/>
            </p:cNvCxnSpPr>
            <p:nvPr/>
          </p:nvCxnSpPr>
          <p:spPr>
            <a:xfrm>
              <a:off x="1905303" y="4635083"/>
              <a:ext cx="1806217" cy="0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466420" y="4251109"/>
              <a:ext cx="41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86940" y="4006013"/>
              <a:ext cx="738313" cy="7383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39853" y="3802160"/>
              <a:ext cx="448949" cy="44894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15226" y="3753726"/>
              <a:ext cx="497383" cy="497383"/>
            </a:xfrm>
            <a:prstGeom prst="ellipse">
              <a:avLst/>
            </a:prstGeom>
            <a:solidFill>
              <a:srgbClr val="9F293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97053" y="3777413"/>
              <a:ext cx="738313" cy="738313"/>
            </a:xfrm>
            <a:prstGeom prst="ellipse">
              <a:avLst/>
            </a:prstGeom>
            <a:solidFill>
              <a:srgbClr val="9F293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86664" y="5161505"/>
              <a:ext cx="738313" cy="73831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81332" y="5823451"/>
              <a:ext cx="738313" cy="73831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" idx="6"/>
            </p:cNvCxnSpPr>
            <p:nvPr/>
          </p:nvCxnSpPr>
          <p:spPr>
            <a:xfrm>
              <a:off x="1905303" y="4635083"/>
              <a:ext cx="1789484" cy="819036"/>
            </a:xfrm>
            <a:prstGeom prst="straightConnector1">
              <a:avLst/>
            </a:prstGeom>
            <a:ln w="9525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6"/>
              <a:endCxn id="14" idx="1"/>
            </p:cNvCxnSpPr>
            <p:nvPr/>
          </p:nvCxnSpPr>
          <p:spPr>
            <a:xfrm>
              <a:off x="1905303" y="4635083"/>
              <a:ext cx="1284152" cy="1296491"/>
            </a:xfrm>
            <a:prstGeom prst="straightConnector1">
              <a:avLst/>
            </a:prstGeom>
            <a:ln w="9525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66420" y="4793150"/>
              <a:ext cx="41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15853" y="5201526"/>
              <a:ext cx="41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125" y="3847455"/>
              <a:ext cx="21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S1 is not always blue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9564" y="3712104"/>
              <a:ext cx="201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S2 is not always red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7487" y="2902936"/>
              <a:ext cx="324419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The uncertain way</a:t>
              </a:r>
              <a:endParaRPr lang="en-US" sz="3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2125" y="2890117"/>
              <a:ext cx="5314210" cy="381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657081" y="5803525"/>
            <a:ext cx="254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“a1” from S1</a:t>
            </a:r>
          </a:p>
          <a:p>
            <a:r>
              <a:rPr lang="en-US" dirty="0"/>
              <a:t>d</a:t>
            </a:r>
            <a:r>
              <a:rPr lang="en-US" dirty="0" smtClean="0"/>
              <a:t>oes not always go to 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833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Uncertainty in Sensor &amp; Actions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77291"/>
            <a:ext cx="8229600" cy="24488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Solution: let’s use probabilities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Action Model </a:t>
            </a:r>
            <a:r>
              <a:rPr lang="en-US" dirty="0"/>
              <a:t>(for states and actions)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Use Probabilistic Transitions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P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err="1" smtClean="0">
                <a:solidFill>
                  <a:srgbClr val="FFFF00"/>
                </a:solidFill>
              </a:rPr>
              <a:t>NextState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| </a:t>
            </a:r>
            <a:r>
              <a:rPr lang="en-US" dirty="0" err="1" smtClean="0">
                <a:solidFill>
                  <a:srgbClr val="FFFF00"/>
                </a:solidFill>
              </a:rPr>
              <a:t>CurrentState</a:t>
            </a:r>
            <a:r>
              <a:rPr lang="en-US" dirty="0">
                <a:solidFill>
                  <a:srgbClr val="FFFF00"/>
                </a:solidFill>
              </a:rPr>
              <a:t>, Action)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Sensor Model </a:t>
            </a:r>
            <a:r>
              <a:rPr lang="en-US" dirty="0" smtClean="0"/>
              <a:t>(for states and observations)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P(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660066"/>
                </a:solidFill>
              </a:rPr>
              <a:t>b</a:t>
            </a:r>
            <a:r>
              <a:rPr lang="en-US" dirty="0" smtClean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660066"/>
                </a:solidFill>
              </a:rPr>
              <a:t>e</a:t>
            </a:r>
            <a:r>
              <a:rPr lang="en-US" dirty="0" smtClean="0"/>
              <a:t>rv</a:t>
            </a:r>
            <a:r>
              <a:rPr lang="en-US" dirty="0" smtClean="0">
                <a:solidFill>
                  <a:srgbClr val="3366FF"/>
                </a:solidFill>
              </a:rPr>
              <a:t>at</a:t>
            </a:r>
            <a:r>
              <a:rPr lang="en-US" dirty="0" smtClean="0">
                <a:solidFill>
                  <a:srgbClr val="800000"/>
                </a:solidFill>
              </a:rPr>
              <a:t>io</a:t>
            </a:r>
            <a:r>
              <a:rPr lang="en-US" dirty="0" smtClean="0">
                <a:solidFill>
                  <a:srgbClr val="CCFFCC"/>
                </a:solidFill>
              </a:rPr>
              <a:t>n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| State 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13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28676" y="1443168"/>
            <a:ext cx="738313" cy="738313"/>
          </a:xfrm>
          <a:prstGeom prst="ellipse">
            <a:avLst/>
          </a:pr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75168" y="2654102"/>
            <a:ext cx="738313" cy="7383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90363" y="2654102"/>
            <a:ext cx="738313" cy="738313"/>
          </a:xfrm>
          <a:prstGeom prst="ellipse">
            <a:avLst/>
          </a:prstGeom>
          <a:solidFill>
            <a:srgbClr val="9F29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014284" y="2654102"/>
            <a:ext cx="738313" cy="738313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957" y="2654102"/>
            <a:ext cx="738313" cy="73831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105997" y="2654102"/>
            <a:ext cx="738313" cy="7383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2735" y="1658261"/>
            <a:ext cx="94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CFFCC"/>
                </a:solidFill>
              </a:rPr>
              <a:t>S</a:t>
            </a:r>
            <a:r>
              <a:rPr lang="en-US" sz="2800" dirty="0" smtClean="0">
                <a:solidFill>
                  <a:srgbClr val="CCFFCC"/>
                </a:solidFill>
              </a:rPr>
              <a:t>tate</a:t>
            </a:r>
            <a:endParaRPr lang="en-US" sz="2800" dirty="0">
              <a:solidFill>
                <a:srgbClr val="CCFF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5158" y="2783750"/>
            <a:ext cx="18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bservations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5566989" y="1812325"/>
            <a:ext cx="1268281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6"/>
          </p:cNvCxnSpPr>
          <p:nvPr/>
        </p:nvCxnSpPr>
        <p:spPr>
          <a:xfrm>
            <a:off x="5566989" y="1812325"/>
            <a:ext cx="893346" cy="568819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</p:cNvCxnSpPr>
          <p:nvPr/>
        </p:nvCxnSpPr>
        <p:spPr>
          <a:xfrm flipV="1">
            <a:off x="5566989" y="1331833"/>
            <a:ext cx="976641" cy="480492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02750" y="1161440"/>
            <a:ext cx="30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8726" y="1561550"/>
            <a:ext cx="30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85212" y="2017651"/>
            <a:ext cx="30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46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Hidden Markov Model (with actions)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4313" y="2392679"/>
            <a:ext cx="738313" cy="738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s23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68843" y="2392679"/>
            <a:ext cx="738313" cy="738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s94</a:t>
            </a:r>
            <a:endParaRPr lang="en-US" dirty="0">
              <a:solidFill>
                <a:srgbClr val="CCFFCC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>
            <a:off x="5762626" y="2761836"/>
            <a:ext cx="1806217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3743" y="2377862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a1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72277" y="2209800"/>
            <a:ext cx="552036" cy="5520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07812" y="1639549"/>
            <a:ext cx="738313" cy="7383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72549" y="1639549"/>
            <a:ext cx="738313" cy="738313"/>
          </a:xfrm>
          <a:prstGeom prst="ellipse">
            <a:avLst/>
          </a:prstGeom>
          <a:solidFill>
            <a:srgbClr val="9F29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104218" y="1905000"/>
            <a:ext cx="595413" cy="595413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199689" y="3657415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CFFCC"/>
                </a:solidFill>
              </a:rPr>
              <a:t>s77</a:t>
            </a:r>
            <a:endParaRPr lang="en-US" dirty="0">
              <a:solidFill>
                <a:srgbClr val="CCFFCC"/>
              </a:solidFill>
            </a:endParaRPr>
          </a:p>
        </p:txBody>
      </p:sp>
      <p:cxnSp>
        <p:nvCxnSpPr>
          <p:cNvPr id="15" name="Straight Arrow Connector 14"/>
          <p:cNvCxnSpPr>
            <a:stCxn id="5" idx="5"/>
            <a:endCxn id="13" idx="1"/>
          </p:cNvCxnSpPr>
          <p:nvPr/>
        </p:nvCxnSpPr>
        <p:spPr>
          <a:xfrm>
            <a:off x="5654503" y="3022869"/>
            <a:ext cx="1653309" cy="742669"/>
          </a:xfrm>
          <a:prstGeom prst="straightConnector1">
            <a:avLst/>
          </a:prstGeom>
          <a:ln w="952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</p:cNvCxnSpPr>
          <p:nvPr/>
        </p:nvCxnSpPr>
        <p:spPr>
          <a:xfrm>
            <a:off x="5393470" y="3130992"/>
            <a:ext cx="669239" cy="1372859"/>
          </a:xfrm>
          <a:prstGeom prst="straightConnector1">
            <a:avLst/>
          </a:prstGeom>
          <a:ln w="952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3743" y="3022869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a1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0862" y="3580872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FFCC"/>
                </a:solidFill>
              </a:rPr>
              <a:t>a1</a:t>
            </a: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836" y="3420739"/>
            <a:ext cx="60069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Actions</a:t>
            </a:r>
          </a:p>
          <a:p>
            <a:r>
              <a:rPr lang="en-US" sz="2800" dirty="0" smtClean="0"/>
              <a:t>2. Percepts (observations)</a:t>
            </a:r>
          </a:p>
          <a:p>
            <a:r>
              <a:rPr lang="en-US" sz="2800" dirty="0" smtClean="0"/>
              <a:t>3. States </a:t>
            </a:r>
          </a:p>
          <a:p>
            <a:r>
              <a:rPr lang="en-US" sz="2800" dirty="0" smtClean="0"/>
              <a:t>4. Appearance: states </a:t>
            </a:r>
            <a:r>
              <a:rPr lang="en-US" sz="2800" dirty="0" smtClean="0">
                <a:sym typeface="Wingdings"/>
              </a:rPr>
              <a:t> observations</a:t>
            </a:r>
          </a:p>
          <a:p>
            <a:r>
              <a:rPr lang="en-US" sz="2800" dirty="0" smtClean="0">
                <a:sym typeface="Wingdings"/>
              </a:rPr>
              <a:t>5. Transitions: </a:t>
            </a:r>
            <a:r>
              <a:rPr lang="en-US" sz="2800" dirty="0">
                <a:sym typeface="Wingdings"/>
              </a:rPr>
              <a:t>(</a:t>
            </a:r>
            <a:r>
              <a:rPr lang="en-US" sz="2800" dirty="0" smtClean="0">
                <a:sym typeface="Wingdings"/>
              </a:rPr>
              <a:t>states, actions)  states</a:t>
            </a:r>
          </a:p>
          <a:p>
            <a:r>
              <a:rPr lang="en-US" sz="2800" dirty="0" smtClean="0">
                <a:sym typeface="Wingdings"/>
              </a:rPr>
              <a:t>6. Current State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225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Hidden Markov Model (1/2)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28" y="1350433"/>
            <a:ext cx="7653072" cy="5112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649" y="4862562"/>
            <a:ext cx="419100" cy="381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4690" y="4433889"/>
            <a:ext cx="3088807" cy="301333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269468"/>
            <a:ext cx="14478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Action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4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Hidden Markov Model (2/2)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095500"/>
            <a:ext cx="8559800" cy="3543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0" y="5269468"/>
            <a:ext cx="3123496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also called “localization”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883" y="1752600"/>
            <a:ext cx="1479717" cy="369332"/>
          </a:xfrm>
          <a:prstGeom prst="rect">
            <a:avLst/>
          </a:prstGeom>
          <a:solidFill>
            <a:srgbClr val="CC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0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The HMM for Little Prince’s Planet</a:t>
            </a:r>
            <a:br>
              <a:rPr lang="en-US" sz="3600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(with uncertain actions and sensors)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37461"/>
            <a:ext cx="8252767" cy="23736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5" y="2035587"/>
            <a:ext cx="241300" cy="25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3270" y="2860904"/>
            <a:ext cx="6973254" cy="80592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284" y="4171007"/>
            <a:ext cx="5247490" cy="2382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9909" y="2756036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{P(s3|s0,f)=.51, P(s2|s1,b)=.32, </a:t>
            </a:r>
            <a:r>
              <a:rPr lang="en-US" sz="2400" dirty="0">
                <a:solidFill>
                  <a:srgbClr val="3366FF"/>
                </a:solidFill>
              </a:rPr>
              <a:t>P(</a:t>
            </a:r>
            <a:r>
              <a:rPr lang="en-US" sz="2400" dirty="0" smtClean="0">
                <a:solidFill>
                  <a:srgbClr val="3366FF"/>
                </a:solidFill>
              </a:rPr>
              <a:t>s4|s3,t)=.89, …}</a:t>
            </a: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292" y="3193279"/>
            <a:ext cx="7430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{P(rose|s0)=.76, P(volcano|s1)=.83, </a:t>
            </a:r>
            <a:r>
              <a:rPr lang="en-US" sz="2400" dirty="0">
                <a:solidFill>
                  <a:srgbClr val="3366FF"/>
                </a:solidFill>
              </a:rPr>
              <a:t>P</a:t>
            </a:r>
            <a:r>
              <a:rPr lang="en-US" sz="2400" dirty="0" smtClean="0">
                <a:solidFill>
                  <a:srgbClr val="3366FF"/>
                </a:solidFill>
              </a:rPr>
              <a:t>(nothing|s3)=.42, …}</a:t>
            </a:r>
            <a:endParaRPr lang="en-US" sz="2400" dirty="0">
              <a:solidFill>
                <a:srgbClr val="3366FF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21899"/>
              </p:ext>
            </p:extLst>
          </p:nvPr>
        </p:nvGraphicFramePr>
        <p:xfrm>
          <a:off x="457200" y="3627438"/>
          <a:ext cx="6696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5" name="Equation" r:id="rId6" imgW="3124200" imgH="241300" progId="Equation.3">
                  <p:embed/>
                </p:oleObj>
              </mc:Choice>
              <mc:Fallback>
                <p:oleObj name="Equation" r:id="rId6" imgW="3124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3627438"/>
                        <a:ext cx="6696075" cy="517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9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Experience and State Sequence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</a:t>
            </a:r>
            <a:r>
              <a:rPr lang="en-US" b="1" baseline="-25000" dirty="0" smtClean="0">
                <a:solidFill>
                  <a:srgbClr val="FFFF00"/>
                </a:solidFill>
              </a:rPr>
              <a:t>1:</a:t>
            </a:r>
            <a:r>
              <a:rPr lang="en-US" b="1" baseline="-25000" dirty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an experience is a sequence of</a:t>
            </a:r>
          </a:p>
          <a:p>
            <a:pPr lvl="1"/>
            <a:r>
              <a:rPr lang="en-US" dirty="0" smtClean="0"/>
              <a:t>{observe</a:t>
            </a:r>
            <a:r>
              <a:rPr lang="en-US" baseline="-25000" dirty="0" smtClean="0"/>
              <a:t>1</a:t>
            </a:r>
            <a:r>
              <a:rPr lang="en-US" dirty="0" smtClean="0"/>
              <a:t>, act</a:t>
            </a:r>
            <a:r>
              <a:rPr lang="en-US" baseline="-25000" dirty="0" smtClean="0"/>
              <a:t>1</a:t>
            </a:r>
            <a:r>
              <a:rPr lang="en-US" dirty="0" smtClean="0"/>
              <a:t>, observe</a:t>
            </a:r>
            <a:r>
              <a:rPr lang="en-US" baseline="-25000" dirty="0" smtClean="0"/>
              <a:t>2</a:t>
            </a:r>
            <a:r>
              <a:rPr lang="en-US" dirty="0" smtClean="0"/>
              <a:t>, act</a:t>
            </a:r>
            <a:r>
              <a:rPr lang="en-US" baseline="-25000" dirty="0" smtClean="0"/>
              <a:t>2</a:t>
            </a:r>
            <a:r>
              <a:rPr lang="en-US" dirty="0" smtClean="0"/>
              <a:t>, ….</a:t>
            </a:r>
            <a:r>
              <a:rPr lang="en-US" dirty="0"/>
              <a:t>, </a:t>
            </a:r>
            <a:r>
              <a:rPr lang="en-US" dirty="0" smtClean="0"/>
              <a:t>act</a:t>
            </a:r>
            <a:r>
              <a:rPr lang="en-US" baseline="-25000" dirty="0" smtClean="0"/>
              <a:t>T-1</a:t>
            </a:r>
            <a:r>
              <a:rPr lang="en-US" dirty="0" smtClean="0"/>
              <a:t>, </a:t>
            </a:r>
            <a:r>
              <a:rPr lang="en-US" dirty="0" err="1" smtClean="0"/>
              <a:t>observe</a:t>
            </a:r>
            <a:r>
              <a:rPr lang="en-US" baseline="-25000" dirty="0" err="1" smtClean="0"/>
              <a:t>T</a:t>
            </a:r>
            <a:r>
              <a:rPr lang="en-US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FFFF00"/>
                </a:solidFill>
              </a:rPr>
              <a:t>E</a:t>
            </a:r>
            <a:r>
              <a:rPr lang="en-US" b="1" baseline="-25000" dirty="0" smtClean="0">
                <a:solidFill>
                  <a:srgbClr val="FFFF00"/>
                </a:solidFill>
              </a:rPr>
              <a:t>1:T</a:t>
            </a:r>
            <a:r>
              <a:rPr lang="en-US" dirty="0" smtClean="0">
                <a:solidFill>
                  <a:srgbClr val="FFFF00"/>
                </a:solidFill>
              </a:rPr>
              <a:t> = {o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a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i="1" dirty="0">
                <a:solidFill>
                  <a:srgbClr val="FFFF00"/>
                </a:solidFill>
              </a:rPr>
              <a:t>a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o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, …, o</a:t>
            </a:r>
            <a:r>
              <a:rPr lang="en-US" baseline="-25000" dirty="0" smtClean="0">
                <a:solidFill>
                  <a:srgbClr val="FFFF00"/>
                </a:solidFill>
              </a:rPr>
              <a:t>T-1</a:t>
            </a:r>
            <a:r>
              <a:rPr lang="en-US" dirty="0">
                <a:solidFill>
                  <a:srgbClr val="FFFF00"/>
                </a:solidFill>
              </a:rPr>
              <a:t>,</a:t>
            </a:r>
            <a:r>
              <a:rPr lang="en-US" baseline="-25000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FFFF00"/>
                </a:solidFill>
              </a:rPr>
              <a:t>a</a:t>
            </a:r>
            <a:r>
              <a:rPr lang="en-US" baseline="-25000" dirty="0" smtClean="0">
                <a:solidFill>
                  <a:srgbClr val="FFFF00"/>
                </a:solidFill>
              </a:rPr>
              <a:t>T-1</a:t>
            </a:r>
            <a:r>
              <a:rPr lang="en-US" dirty="0" smtClean="0">
                <a:solidFill>
                  <a:srgbClr val="FFFF00"/>
                </a:solidFill>
              </a:rPr>
              <a:t>,</a:t>
            </a:r>
            <a:r>
              <a:rPr lang="en-US" baseline="-25000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o</a:t>
            </a:r>
            <a:r>
              <a:rPr lang="en-US" baseline="-25000" dirty="0" err="1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</a:p>
          <a:p>
            <a:pPr lvl="1"/>
            <a:endParaRPr lang="en-US" baseline="-25000" dirty="0"/>
          </a:p>
          <a:p>
            <a:r>
              <a:rPr lang="en-US" b="1" dirty="0" smtClean="0">
                <a:solidFill>
                  <a:srgbClr val="FFFF00"/>
                </a:solidFill>
              </a:rPr>
              <a:t>X</a:t>
            </a:r>
            <a:r>
              <a:rPr lang="en-US" b="1" baseline="-25000" dirty="0" smtClean="0">
                <a:solidFill>
                  <a:srgbClr val="FFFF00"/>
                </a:solidFill>
              </a:rPr>
              <a:t>1:T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is a sequence of states that may be hidden but correspond to the experience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X</a:t>
            </a:r>
            <a:r>
              <a:rPr lang="en-US" baseline="-25000" dirty="0" smtClean="0">
                <a:solidFill>
                  <a:srgbClr val="FFFF00"/>
                </a:solidFill>
              </a:rPr>
              <a:t>1:T</a:t>
            </a:r>
            <a:r>
              <a:rPr lang="en-US" dirty="0" smtClean="0">
                <a:solidFill>
                  <a:srgbClr val="FFFF00"/>
                </a:solidFill>
              </a:rPr>
              <a:t> = {X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X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X</a:t>
            </a:r>
            <a:r>
              <a:rPr lang="en-US" baseline="-25000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, …, X</a:t>
            </a:r>
            <a:r>
              <a:rPr lang="en-US" baseline="-25000" dirty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-1</a:t>
            </a:r>
            <a:r>
              <a:rPr lang="en-US" dirty="0" smtClean="0">
                <a:solidFill>
                  <a:srgbClr val="FFFF00"/>
                </a:solidFill>
              </a:rPr>
              <a:t>, X</a:t>
            </a:r>
            <a:r>
              <a:rPr lang="en-US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}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Little Prince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6471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From an “</a:t>
            </a:r>
            <a:r>
              <a:rPr lang="en-US" sz="3200" i="1" dirty="0" smtClean="0"/>
              <a:t>experience” </a:t>
            </a:r>
            <a:r>
              <a:rPr lang="en-US" sz="3200" dirty="0" smtClean="0"/>
              <a:t>(time 1 through 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Infer the most likely “</a:t>
            </a:r>
            <a:r>
              <a:rPr lang="en-US" sz="3200" i="1" dirty="0" smtClean="0"/>
              <a:t>sequence </a:t>
            </a:r>
            <a:r>
              <a:rPr lang="en-US" sz="3200" i="1" dirty="0"/>
              <a:t>of </a:t>
            </a:r>
            <a:r>
              <a:rPr lang="en-US" sz="3200" i="1" dirty="0" smtClean="0"/>
              <a:t>states”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0863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0869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8344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7518" y="4189106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010" y="4847765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912528" y="4348751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550101" y="4324329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652535" y="4376578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684224" y="4324329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563182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3278764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258208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6785288" y="3760986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143000" y="6019800"/>
            <a:ext cx="6950040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Find the</a:t>
            </a:r>
            <a:r>
              <a:rPr lang="en-US" dirty="0" smtClean="0">
                <a:solidFill>
                  <a:srgbClr val="FF0000"/>
                </a:solidFill>
              </a:rPr>
              <a:t> “best sequence of (hidden) states” </a:t>
            </a:r>
            <a:r>
              <a:rPr lang="en-US" dirty="0" smtClean="0">
                <a:solidFill>
                  <a:srgbClr val="0000FF"/>
                </a:solidFill>
              </a:rPr>
              <a:t>that support the experience!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4895" y="3188233"/>
            <a:ext cx="7876969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/>
              <a:t>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forward, {.}, …, turn, …, 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err="1"/>
              <a:t>bwd</a:t>
            </a:r>
            <a:r>
              <a:rPr lang="en-US" sz="2400" dirty="0"/>
              <a:t>, {</a:t>
            </a:r>
            <a:r>
              <a:rPr lang="en-US" sz="2400" dirty="0">
                <a:solidFill>
                  <a:srgbClr val="0000FF"/>
                </a:solidFill>
              </a:rPr>
              <a:t>volcano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0683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Utility, Policy, Iterations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Probabilistic </a:t>
            </a:r>
            <a:r>
              <a:rPr lang="en-US" dirty="0" smtClean="0"/>
              <a:t>Decision </a:t>
            </a:r>
            <a:r>
              <a:rPr lang="en-US" dirty="0"/>
              <a:t>M</a:t>
            </a:r>
            <a:r>
              <a:rPr lang="en-US" dirty="0" smtClean="0"/>
              <a:t>aking</a:t>
            </a:r>
          </a:p>
          <a:p>
            <a:pPr lvl="1"/>
            <a:r>
              <a:rPr lang="en-US" dirty="0" smtClean="0"/>
              <a:t>Actions, Transactions, and Sensor </a:t>
            </a:r>
            <a:r>
              <a:rPr lang="en-US" dirty="0"/>
              <a:t>M</a:t>
            </a:r>
            <a:r>
              <a:rPr lang="en-US" dirty="0" smtClean="0"/>
              <a:t>odels</a:t>
            </a:r>
          </a:p>
          <a:p>
            <a:pPr lvl="1"/>
            <a:r>
              <a:rPr lang="en-US" dirty="0" smtClean="0"/>
              <a:t>Utility Theory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ecision Networks</a:t>
            </a:r>
          </a:p>
          <a:p>
            <a:pPr lvl="1"/>
            <a:r>
              <a:rPr lang="en-US" dirty="0"/>
              <a:t>Markov Decision Processes (MDP)</a:t>
            </a:r>
          </a:p>
          <a:p>
            <a:pPr lvl="1"/>
            <a:r>
              <a:rPr lang="en-US" dirty="0"/>
              <a:t>Partially Observable MDP (POMDP) </a:t>
            </a:r>
          </a:p>
          <a:p>
            <a:pPr lvl="1"/>
            <a:r>
              <a:rPr lang="en-US" dirty="0" smtClean="0"/>
              <a:t>Value Iteration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olicy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1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Action and Sensor Models (review)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4313" y="2392679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s23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68843" y="2392679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s94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>
            <a:off x="5762626" y="2761836"/>
            <a:ext cx="1806217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3743" y="2377862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2133600"/>
            <a:ext cx="604713" cy="6282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07812" y="1639549"/>
            <a:ext cx="738313" cy="7383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72549" y="1639549"/>
            <a:ext cx="738313" cy="738313"/>
          </a:xfrm>
          <a:prstGeom prst="ellipse">
            <a:avLst/>
          </a:prstGeom>
          <a:solidFill>
            <a:srgbClr val="9F29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104219" y="1981200"/>
            <a:ext cx="582582" cy="519213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199689" y="3657415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s77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>
            <a:stCxn id="5" idx="5"/>
            <a:endCxn id="13" idx="1"/>
          </p:cNvCxnSpPr>
          <p:nvPr/>
        </p:nvCxnSpPr>
        <p:spPr>
          <a:xfrm>
            <a:off x="5654503" y="3022869"/>
            <a:ext cx="1653309" cy="742669"/>
          </a:xfrm>
          <a:prstGeom prst="straightConnector1">
            <a:avLst/>
          </a:prstGeom>
          <a:ln w="952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</p:cNvCxnSpPr>
          <p:nvPr/>
        </p:nvCxnSpPr>
        <p:spPr>
          <a:xfrm>
            <a:off x="5393470" y="3130992"/>
            <a:ext cx="669239" cy="1372859"/>
          </a:xfrm>
          <a:prstGeom prst="straightConnector1">
            <a:avLst/>
          </a:prstGeom>
          <a:ln w="952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3743" y="3022869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0862" y="3580872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066" y="3200400"/>
            <a:ext cx="594613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Actions</a:t>
            </a:r>
          </a:p>
          <a:p>
            <a:r>
              <a:rPr lang="en-US" sz="2800" dirty="0" smtClean="0"/>
              <a:t>2. Percepts (observations)</a:t>
            </a:r>
          </a:p>
          <a:p>
            <a:r>
              <a:rPr lang="en-US" sz="2800" dirty="0" smtClean="0"/>
              <a:t>3. States </a:t>
            </a:r>
          </a:p>
          <a:p>
            <a:r>
              <a:rPr lang="en-US" sz="2800" dirty="0" smtClean="0"/>
              <a:t>4. Appearance: states </a:t>
            </a:r>
            <a:r>
              <a:rPr lang="en-US" sz="2800" dirty="0" smtClean="0">
                <a:sym typeface="Wingdings"/>
              </a:rPr>
              <a:t> observations</a:t>
            </a:r>
          </a:p>
          <a:p>
            <a:r>
              <a:rPr lang="en-US" sz="2800" dirty="0" smtClean="0">
                <a:sym typeface="Wingdings"/>
              </a:rPr>
              <a:t>5. Transitions: (states, actions)  states</a:t>
            </a:r>
          </a:p>
          <a:p>
            <a:r>
              <a:rPr lang="en-US" sz="2800" dirty="0" smtClean="0">
                <a:sym typeface="Wingdings"/>
              </a:rPr>
              <a:t>6. Current State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5562600"/>
            <a:ext cx="4432975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What about the goals?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29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Utility or Value of States 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Utility </a:t>
            </a:r>
            <a:r>
              <a:rPr lang="en-US" sz="3600" dirty="0" smtClean="0">
                <a:solidFill>
                  <a:srgbClr val="FFFF00"/>
                </a:solidFill>
                <a:sym typeface="Wingdings"/>
              </a:rPr>
              <a:t></a:t>
            </a:r>
            <a:r>
              <a:rPr lang="en-US" sz="3600" dirty="0" smtClean="0">
                <a:solidFill>
                  <a:srgbClr val="FFFF00"/>
                </a:solidFill>
              </a:rPr>
              <a:t> Goal Information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4313" y="2392679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68843" y="2392679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s94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6"/>
            <a:endCxn id="6" idx="2"/>
          </p:cNvCxnSpPr>
          <p:nvPr/>
        </p:nvCxnSpPr>
        <p:spPr>
          <a:xfrm>
            <a:off x="5762626" y="2761836"/>
            <a:ext cx="1806217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3743" y="2377862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72277" y="2209800"/>
            <a:ext cx="552036" cy="5520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307812" y="1639549"/>
            <a:ext cx="738313" cy="7383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72549" y="1639549"/>
            <a:ext cx="738313" cy="738313"/>
          </a:xfrm>
          <a:prstGeom prst="ellipse">
            <a:avLst/>
          </a:prstGeom>
          <a:solidFill>
            <a:srgbClr val="9F29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104218" y="1905000"/>
            <a:ext cx="595413" cy="595413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199689" y="3657415"/>
            <a:ext cx="738313" cy="738313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s77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5" idx="5"/>
            <a:endCxn id="13" idx="1"/>
          </p:cNvCxnSpPr>
          <p:nvPr/>
        </p:nvCxnSpPr>
        <p:spPr>
          <a:xfrm>
            <a:off x="5654503" y="3022869"/>
            <a:ext cx="1653309" cy="742669"/>
          </a:xfrm>
          <a:prstGeom prst="straightConnector1">
            <a:avLst/>
          </a:prstGeom>
          <a:ln w="952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</p:cNvCxnSpPr>
          <p:nvPr/>
        </p:nvCxnSpPr>
        <p:spPr>
          <a:xfrm>
            <a:off x="5393470" y="3130992"/>
            <a:ext cx="669239" cy="1372859"/>
          </a:xfrm>
          <a:prstGeom prst="straightConnector1">
            <a:avLst/>
          </a:prstGeom>
          <a:ln w="952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23743" y="3022869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0862" y="3580872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095" y="2819400"/>
            <a:ext cx="8505278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Actions</a:t>
            </a:r>
          </a:p>
          <a:p>
            <a:r>
              <a:rPr lang="en-US" sz="2800" dirty="0" smtClean="0"/>
              <a:t>2. Percepts (observations)</a:t>
            </a:r>
          </a:p>
          <a:p>
            <a:r>
              <a:rPr lang="en-US" sz="2800" dirty="0" smtClean="0"/>
              <a:t>3. States </a:t>
            </a:r>
          </a:p>
          <a:p>
            <a:r>
              <a:rPr lang="en-US" sz="2800" dirty="0" smtClean="0"/>
              <a:t>4. Appearance: states </a:t>
            </a:r>
            <a:r>
              <a:rPr lang="en-US" sz="2800" dirty="0" smtClean="0">
                <a:sym typeface="Wingdings"/>
              </a:rPr>
              <a:t> observations</a:t>
            </a:r>
          </a:p>
          <a:p>
            <a:r>
              <a:rPr lang="en-US" sz="2800" dirty="0" smtClean="0">
                <a:sym typeface="Wingdings"/>
              </a:rPr>
              <a:t>5. Transitions: (states, actions)  states</a:t>
            </a:r>
          </a:p>
          <a:p>
            <a:r>
              <a:rPr lang="en-US" sz="2800" dirty="0" smtClean="0">
                <a:sym typeface="Wingdings"/>
              </a:rPr>
              <a:t>6. Current State</a:t>
            </a:r>
          </a:p>
          <a:p>
            <a:r>
              <a:rPr lang="en-US" sz="2800" dirty="0" smtClean="0">
                <a:sym typeface="Wingdings"/>
              </a:rPr>
              <a:t>7. </a:t>
            </a:r>
            <a:r>
              <a:rPr lang="en-US" sz="2800" b="1" dirty="0" smtClean="0">
                <a:solidFill>
                  <a:srgbClr val="FFFF00"/>
                </a:solidFill>
                <a:sym typeface="Wingdings"/>
              </a:rPr>
              <a:t>Rewards:</a:t>
            </a:r>
            <a:r>
              <a:rPr lang="en-US" sz="2800" dirty="0" smtClean="0">
                <a:solidFill>
                  <a:srgbClr val="3366FF"/>
                </a:solidFill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R(s) or R(</a:t>
            </a:r>
            <a:r>
              <a:rPr lang="en-US" sz="2800" dirty="0" err="1" smtClean="0">
                <a:sym typeface="Wingdings"/>
              </a:rPr>
              <a:t>s,a</a:t>
            </a:r>
            <a:r>
              <a:rPr lang="en-US" sz="2800" dirty="0" smtClean="0">
                <a:sym typeface="Wingdings"/>
              </a:rPr>
              <a:t>) (</a:t>
            </a:r>
            <a:r>
              <a:rPr lang="en-US" sz="2000" dirty="0" smtClean="0">
                <a:sym typeface="Wingdings"/>
              </a:rPr>
              <a:t>related to the goals, given to us</a:t>
            </a:r>
            <a:r>
              <a:rPr lang="en-US" sz="2800" dirty="0" smtClean="0">
                <a:sym typeface="Wingdings"/>
              </a:rPr>
              <a:t>)</a:t>
            </a:r>
          </a:p>
          <a:p>
            <a:r>
              <a:rPr lang="en-US" sz="2800" dirty="0" smtClean="0">
                <a:solidFill>
                  <a:srgbClr val="FFFFFF"/>
                </a:solidFill>
                <a:sym typeface="Wingdings"/>
              </a:rPr>
              <a:t>(8) </a:t>
            </a:r>
            <a:r>
              <a:rPr lang="en-US" sz="2800" b="1" dirty="0" smtClean="0">
                <a:solidFill>
                  <a:srgbClr val="FFFF00"/>
                </a:solidFill>
                <a:sym typeface="Wingdings"/>
              </a:rPr>
              <a:t>Value/Utility </a:t>
            </a:r>
            <a:r>
              <a:rPr lang="en-US" sz="2800" dirty="0" smtClean="0">
                <a:solidFill>
                  <a:srgbClr val="FFFF00"/>
                </a:solidFill>
                <a:sym typeface="Wingdings"/>
              </a:rPr>
              <a:t>of </a:t>
            </a:r>
            <a:r>
              <a:rPr lang="en-US" sz="2800" dirty="0">
                <a:solidFill>
                  <a:srgbClr val="FFFF00"/>
                </a:solidFill>
                <a:sym typeface="Wingdings"/>
              </a:rPr>
              <a:t>S</a:t>
            </a:r>
            <a:r>
              <a:rPr lang="en-US" sz="2800" dirty="0" smtClean="0">
                <a:solidFill>
                  <a:srgbClr val="FFFF00"/>
                </a:solidFill>
                <a:sym typeface="Wingdings"/>
              </a:rPr>
              <a:t>tates: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i="1" dirty="0" smtClean="0"/>
              <a:t>U</a:t>
            </a:r>
            <a:r>
              <a:rPr lang="en-US" sz="2800" dirty="0" smtClean="0"/>
              <a:t>(</a:t>
            </a:r>
            <a:r>
              <a:rPr lang="en-US" sz="2800" i="1" dirty="0" smtClean="0"/>
              <a:t>s</a:t>
            </a:r>
            <a:r>
              <a:rPr lang="en-US" sz="2800" dirty="0" smtClean="0"/>
              <a:t>) (</a:t>
            </a:r>
            <a:r>
              <a:rPr lang="en-US" sz="2000" dirty="0" smtClean="0"/>
              <a:t>how good for the goals, not given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010400" y="4343400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U(s77)=0.4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7600" y="3048000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U(s94)=0.2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0" y="2743200"/>
            <a:ext cx="120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U(s23)=0.4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2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Reward and Action Example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345232"/>
              </p:ext>
            </p:extLst>
          </p:nvPr>
        </p:nvGraphicFramePr>
        <p:xfrm>
          <a:off x="838200" y="1752600"/>
          <a:ext cx="4724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(start)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-0.04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4724400"/>
            <a:ext cx="23551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Actions</a:t>
            </a:r>
            <a:r>
              <a:rPr lang="en-US" dirty="0" smtClean="0"/>
              <a:t>: </a:t>
            </a:r>
            <a:r>
              <a:rPr lang="en-US" dirty="0" smtClean="0">
                <a:sym typeface="Wingdings"/>
              </a:rPr>
              <a:t>, , ^, v,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outcome probability: </a:t>
            </a:r>
          </a:p>
          <a:p>
            <a:r>
              <a:rPr lang="en-US" dirty="0"/>
              <a:t> </a:t>
            </a:r>
            <a:r>
              <a:rPr lang="en-US" dirty="0" smtClean="0"/>
              <a:t>    0.8 for intended, </a:t>
            </a:r>
          </a:p>
          <a:p>
            <a:r>
              <a:rPr lang="en-US" dirty="0"/>
              <a:t> </a:t>
            </a:r>
            <a:r>
              <a:rPr lang="en-US" dirty="0" smtClean="0"/>
              <a:t>    0.2 sideways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81800" y="2133600"/>
            <a:ext cx="2003618" cy="2186464"/>
            <a:chOff x="6934200" y="2297668"/>
            <a:chExt cx="2003618" cy="2186464"/>
          </a:xfrm>
        </p:grpSpPr>
        <p:sp>
          <p:nvSpPr>
            <p:cNvPr id="4" name="Right Arrow 3"/>
            <p:cNvSpPr/>
            <p:nvPr/>
          </p:nvSpPr>
          <p:spPr>
            <a:xfrm>
              <a:off x="6934200" y="2971800"/>
              <a:ext cx="1600200" cy="838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Intended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>
            <a:xfrm>
              <a:off x="7467600" y="2667000"/>
              <a:ext cx="304800" cy="5334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467600" y="3581400"/>
              <a:ext cx="304800" cy="533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58200" y="32004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91400" y="2297668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1400" y="4114800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4800600"/>
            <a:ext cx="3466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Rewards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(not utility) as shown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Two </a:t>
            </a:r>
            <a:r>
              <a:rPr lang="en-US" dirty="0" smtClean="0">
                <a:solidFill>
                  <a:srgbClr val="FFFF00"/>
                </a:solidFill>
              </a:rPr>
              <a:t>terminal </a:t>
            </a:r>
            <a:r>
              <a:rPr lang="en-US" dirty="0" smtClean="0"/>
              <a:t>states: -1, +1 (</a:t>
            </a:r>
            <a:r>
              <a:rPr lang="en-US" dirty="0" smtClean="0">
                <a:solidFill>
                  <a:srgbClr val="FFFF00"/>
                </a:solidFill>
              </a:rPr>
              <a:t>goal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-0.04 for all nonterminal </a:t>
            </a:r>
            <a:r>
              <a:rPr lang="en-US" dirty="0" smtClean="0"/>
              <a:t>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6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Utility/Values Example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12362"/>
              </p:ext>
            </p:extLst>
          </p:nvPr>
        </p:nvGraphicFramePr>
        <p:xfrm>
          <a:off x="838200" y="1752600"/>
          <a:ext cx="4724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781800" y="2133600"/>
            <a:ext cx="2003618" cy="2186464"/>
            <a:chOff x="6934200" y="2297668"/>
            <a:chExt cx="2003618" cy="2186464"/>
          </a:xfrm>
        </p:grpSpPr>
        <p:sp>
          <p:nvSpPr>
            <p:cNvPr id="4" name="Right Arrow 3"/>
            <p:cNvSpPr/>
            <p:nvPr/>
          </p:nvSpPr>
          <p:spPr>
            <a:xfrm>
              <a:off x="6934200" y="2971800"/>
              <a:ext cx="1600200" cy="8382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Intended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>
            <a:xfrm>
              <a:off x="7467600" y="2667000"/>
              <a:ext cx="304800" cy="53340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467600" y="3581400"/>
              <a:ext cx="304800" cy="53340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58200" y="32004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0.8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91400" y="2297668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91400" y="4114800"/>
              <a:ext cx="476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4400" y="4800600"/>
            <a:ext cx="330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State Values or Utilities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Must be computed by the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Little Prince Example (may add Rewards)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(action) Transition Probabilities </a:t>
            </a:r>
            <a:r>
              <a:rPr lang="en-US" sz="2800" dirty="0" err="1" smtClean="0">
                <a:solidFill>
                  <a:srgbClr val="FFFF00"/>
                </a:solidFill>
              </a:rPr>
              <a:t>Φ</a:t>
            </a:r>
            <a:r>
              <a:rPr lang="en-US" sz="2800" dirty="0" smtClean="0"/>
              <a:t> (</a:t>
            </a:r>
            <a:r>
              <a:rPr lang="en-US" sz="2800" dirty="0" err="1" smtClean="0"/>
              <a:t>Fwd</a:t>
            </a:r>
            <a:r>
              <a:rPr lang="en-US" sz="2800" dirty="0" smtClean="0"/>
              <a:t>, Back, Turn)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(sensor) Appearance Probabilities </a:t>
            </a:r>
            <a:r>
              <a:rPr lang="en-US" sz="2800" dirty="0" err="1" smtClean="0">
                <a:solidFill>
                  <a:srgbClr val="FFFF00"/>
                </a:solidFill>
              </a:rPr>
              <a:t>θ</a:t>
            </a:r>
            <a:endParaRPr lang="en-US" sz="2800" dirty="0" smtClean="0">
              <a:solidFill>
                <a:srgbClr val="FFFF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Initial State Probabilities </a:t>
            </a:r>
            <a:r>
              <a:rPr lang="en-US" sz="2800" dirty="0" smtClean="0">
                <a:solidFill>
                  <a:srgbClr val="FFFF00"/>
                </a:solidFill>
              </a:rPr>
              <a:t>π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24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927434" y="3480732"/>
            <a:ext cx="2987966" cy="2022163"/>
            <a:chOff x="4939164" y="4402408"/>
            <a:chExt cx="4087763" cy="2043501"/>
          </a:xfrm>
          <a:noFill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9164" y="4500636"/>
              <a:ext cx="4087763" cy="1855714"/>
            </a:xfrm>
            <a:prstGeom prst="rect">
              <a:avLst/>
            </a:prstGeom>
            <a:grpFill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5608320" y="5415280"/>
              <a:ext cx="2275840" cy="20320"/>
            </a:xfrm>
            <a:prstGeom prst="straightConnector1">
              <a:avLst/>
            </a:prstGeom>
            <a:grpFill/>
            <a:ln w="9525" cmpd="sng">
              <a:solidFill>
                <a:schemeClr val="bg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6549366" y="4406242"/>
              <a:ext cx="210868" cy="203200"/>
            </a:xfrm>
            <a:prstGeom prst="rect">
              <a:avLst/>
            </a:prstGeom>
            <a:grpFill/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562066" y="6238875"/>
              <a:ext cx="210868" cy="203200"/>
            </a:xfrm>
            <a:prstGeom prst="rect">
              <a:avLst/>
            </a:prstGeom>
            <a:grpFill/>
          </p:spPr>
        </p:pic>
      </p:grp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283787"/>
              </p:ext>
            </p:extLst>
          </p:nvPr>
        </p:nvGraphicFramePr>
        <p:xfrm>
          <a:off x="650426" y="2103011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081629"/>
              </p:ext>
            </p:extLst>
          </p:nvPr>
        </p:nvGraphicFramePr>
        <p:xfrm>
          <a:off x="2291066" y="2103011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932461"/>
              </p:ext>
            </p:extLst>
          </p:nvPr>
        </p:nvGraphicFramePr>
        <p:xfrm>
          <a:off x="3928765" y="2119510"/>
          <a:ext cx="1527155" cy="118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0.7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896465"/>
              </p:ext>
            </p:extLst>
          </p:nvPr>
        </p:nvGraphicFramePr>
        <p:xfrm>
          <a:off x="715657" y="3974017"/>
          <a:ext cx="2122004" cy="105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01"/>
                <a:gridCol w="530501"/>
                <a:gridCol w="530501"/>
                <a:gridCol w="530501"/>
              </a:tblGrid>
              <a:tr h="260485">
                <a:tc>
                  <a:txBody>
                    <a:bodyPr/>
                    <a:lstStyle/>
                    <a:p>
                      <a:r>
                        <a:rPr lang="en-US" sz="700" dirty="0" err="1" smtClean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Rose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Volcano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Nothing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</a:tr>
              <a:tr h="199438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0.8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809215"/>
              </p:ext>
            </p:extLst>
          </p:nvPr>
        </p:nvGraphicFramePr>
        <p:xfrm>
          <a:off x="715657" y="5502895"/>
          <a:ext cx="1527155" cy="4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1"/>
                <a:gridCol w="305431"/>
                <a:gridCol w="305431"/>
                <a:gridCol w="305431"/>
                <a:gridCol w="305431"/>
              </a:tblGrid>
              <a:tr h="14672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π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S0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S1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S2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S3</a:t>
                      </a:r>
                      <a:endParaRPr lang="en-US" sz="700" dirty="0"/>
                    </a:p>
                  </a:txBody>
                  <a:tcPr/>
                </a:tc>
              </a:tr>
              <a:tr h="2384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.25</a:t>
                      </a:r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0" y="5739114"/>
            <a:ext cx="5383580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You may add rewards to states (e.g., prefer to see rose)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1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Little Prince in Action (</a:t>
            </a:r>
            <a:r>
              <a:rPr lang="en-US" dirty="0" smtClean="0">
                <a:solidFill>
                  <a:schemeClr val="accent2"/>
                </a:solidFill>
              </a:rPr>
              <a:t>PO</a:t>
            </a:r>
            <a:r>
              <a:rPr lang="en-US" dirty="0" smtClean="0"/>
              <a:t>MDP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8" y="4219296"/>
            <a:ext cx="8416471" cy="2137053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Given: “</a:t>
            </a:r>
            <a:r>
              <a:rPr lang="en-US" sz="3200" i="1" dirty="0" smtClean="0"/>
              <a:t>experience” </a:t>
            </a:r>
            <a:r>
              <a:rPr lang="en-US" sz="3200" b="1" dirty="0" smtClean="0">
                <a:solidFill>
                  <a:srgbClr val="FFFF00"/>
                </a:solidFill>
              </a:rPr>
              <a:t>E</a:t>
            </a:r>
            <a:r>
              <a:rPr lang="en-US" sz="3200" baseline="-25000" dirty="0" smtClean="0">
                <a:solidFill>
                  <a:srgbClr val="FFFF00"/>
                </a:solidFill>
              </a:rPr>
              <a:t>1:T</a:t>
            </a:r>
            <a:r>
              <a:rPr lang="en-US" sz="3200" i="1" dirty="0" smtClean="0"/>
              <a:t> </a:t>
            </a:r>
            <a:r>
              <a:rPr lang="en-US" sz="3200" dirty="0" smtClean="0"/>
              <a:t>(time 1 through T)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Definitions: </a:t>
            </a:r>
          </a:p>
          <a:p>
            <a:pPr lvl="1"/>
            <a:r>
              <a:rPr lang="en-US" sz="2400" dirty="0" smtClean="0"/>
              <a:t>State </a:t>
            </a:r>
            <a:r>
              <a:rPr lang="en-US" sz="2400" dirty="0" smtClean="0">
                <a:solidFill>
                  <a:srgbClr val="FFFF00"/>
                </a:solidFill>
              </a:rPr>
              <a:t>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and actions </a:t>
            </a:r>
            <a:r>
              <a:rPr lang="en-US" sz="2400" dirty="0" smtClean="0">
                <a:solidFill>
                  <a:srgbClr val="FFFF00"/>
                </a:solidFill>
              </a:rPr>
              <a:t>A </a:t>
            </a:r>
            <a:r>
              <a:rPr lang="en-US" sz="2400" dirty="0" smtClean="0"/>
              <a:t>(Forward</a:t>
            </a:r>
            <a:r>
              <a:rPr lang="en-US" sz="2400" dirty="0"/>
              <a:t>, Back, Turn)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/>
            <a:r>
              <a:rPr lang="en-US" sz="2400" dirty="0" smtClean="0"/>
              <a:t>(Action model) Transition </a:t>
            </a:r>
            <a:r>
              <a:rPr lang="en-US" sz="2400" dirty="0"/>
              <a:t>Probabilities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Φ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400" dirty="0" smtClean="0"/>
              <a:t>(Sensor model) Appearance </a:t>
            </a:r>
            <a:r>
              <a:rPr lang="en-US" sz="2400" dirty="0"/>
              <a:t>Probabilities </a:t>
            </a:r>
            <a:r>
              <a:rPr lang="en-US" sz="2400" dirty="0" err="1" smtClean="0">
                <a:solidFill>
                  <a:srgbClr val="FFFF00"/>
                </a:solidFill>
              </a:rPr>
              <a:t>θ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rose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57F09"/>
                </a:solidFill>
              </a:rPr>
              <a:t>volcano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CCFFCC"/>
                </a:solidFill>
              </a:rPr>
              <a:t>none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r>
              <a:rPr lang="en-US" sz="2400" dirty="0" smtClean="0"/>
              <a:t>(localization) Initial/current </a:t>
            </a:r>
            <a:r>
              <a:rPr lang="en-US" sz="2400" dirty="0"/>
              <a:t>State Probabilities </a:t>
            </a:r>
            <a:r>
              <a:rPr lang="en-US" sz="2400" dirty="0" smtClean="0">
                <a:solidFill>
                  <a:srgbClr val="FFFF00"/>
                </a:solidFill>
              </a:rPr>
              <a:t>π</a:t>
            </a:r>
          </a:p>
          <a:p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artially observable</a:t>
            </a:r>
            <a:r>
              <a:rPr lang="en-US" dirty="0" smtClean="0"/>
              <a:t>: for you </a:t>
            </a:r>
            <a:r>
              <a:rPr lang="en-US" dirty="0"/>
              <a:t>only </a:t>
            </a:r>
            <a:r>
              <a:rPr lang="en-US" dirty="0" smtClean="0"/>
              <a:t>see the percepts, not the states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50863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0869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8344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7518" y="2418511"/>
            <a:ext cx="461665" cy="16629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S1</a:t>
            </a:r>
            <a:r>
              <a:rPr lang="en-US" dirty="0"/>
              <a:t> </a:t>
            </a:r>
            <a:r>
              <a:rPr lang="en-US" dirty="0" smtClean="0"/>
              <a:t>   S2</a:t>
            </a:r>
            <a:r>
              <a:rPr lang="en-US" dirty="0"/>
              <a:t> </a:t>
            </a:r>
            <a:r>
              <a:rPr lang="en-US" dirty="0" smtClean="0"/>
              <a:t>   S3     S4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9010" y="3077170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912528" y="2578156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10" name="Straight Arrow Connector 9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550101" y="2553734"/>
            <a:ext cx="1278341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39" name="Straight Arrow Connector 3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652535" y="2605983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54" name="Straight Arrow Connector 53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684224" y="2553734"/>
            <a:ext cx="621788" cy="1476369"/>
            <a:chOff x="1839256" y="4214430"/>
            <a:chExt cx="1278341" cy="1476369"/>
          </a:xfrm>
          <a:solidFill>
            <a:srgbClr val="FFFF00"/>
          </a:solidFill>
        </p:grpSpPr>
        <p:cxnSp>
          <p:nvCxnSpPr>
            <p:cNvPr id="69" name="Straight Arrow Connector 68"/>
            <p:cNvCxnSpPr/>
            <p:nvPr/>
          </p:nvCxnSpPr>
          <p:spPr>
            <a:xfrm>
              <a:off x="1839256" y="4713444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839256" y="5191785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839256" y="5673882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839256" y="4214430"/>
              <a:ext cx="1278341" cy="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839256" y="4214430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839256" y="4692771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839256" y="5191785"/>
              <a:ext cx="1278341" cy="499014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839256" y="529957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839256" y="4817475"/>
              <a:ext cx="1278341" cy="374310"/>
            </a:xfrm>
            <a:prstGeom prst="straightConnector1">
              <a:avLst/>
            </a:prstGeom>
            <a:grpFill/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839256" y="4292402"/>
              <a:ext cx="1278341" cy="374310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839256" y="4817475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903766" y="4276778"/>
              <a:ext cx="1177195" cy="856407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903766" y="4713444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903766" y="4231347"/>
              <a:ext cx="1177195" cy="960438"/>
            </a:xfrm>
            <a:prstGeom prst="straightConnector1">
              <a:avLst/>
            </a:prstGeom>
            <a:grpFill/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Up-Down Arrow 82"/>
          <p:cNvSpPr/>
          <p:nvPr/>
        </p:nvSpPr>
        <p:spPr>
          <a:xfrm>
            <a:off x="1563182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Up-Down Arrow 83"/>
          <p:cNvSpPr/>
          <p:nvPr/>
        </p:nvSpPr>
        <p:spPr>
          <a:xfrm>
            <a:off x="3278764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Up-Down Arrow 84"/>
          <p:cNvSpPr/>
          <p:nvPr/>
        </p:nvSpPr>
        <p:spPr>
          <a:xfrm>
            <a:off x="5258208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Up-Down Arrow 85"/>
          <p:cNvSpPr/>
          <p:nvPr/>
        </p:nvSpPr>
        <p:spPr>
          <a:xfrm>
            <a:off x="6785288" y="1990391"/>
            <a:ext cx="263862" cy="379276"/>
          </a:xfrm>
          <a:prstGeom prst="up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08839" y="1417638"/>
            <a:ext cx="7192424" cy="5605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400" dirty="0" smtClean="0"/>
              <a:t>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err="1" smtClean="0"/>
              <a:t>fward</a:t>
            </a:r>
            <a:r>
              <a:rPr lang="en-US" sz="2400" dirty="0"/>
              <a:t>, </a:t>
            </a:r>
            <a:r>
              <a:rPr lang="en-US" sz="2400" dirty="0" smtClean="0"/>
              <a:t>{</a:t>
            </a:r>
            <a:r>
              <a:rPr lang="en-US" sz="2400" dirty="0" smtClean="0">
                <a:solidFill>
                  <a:srgbClr val="660066"/>
                </a:solidFill>
              </a:rPr>
              <a:t>none</a:t>
            </a:r>
            <a:r>
              <a:rPr lang="en-US" sz="2400" dirty="0" smtClean="0"/>
              <a:t>}</a:t>
            </a:r>
            <a:r>
              <a:rPr lang="en-US" sz="2400" dirty="0"/>
              <a:t>, …, turn</a:t>
            </a:r>
            <a:r>
              <a:rPr lang="en-US" sz="2400" dirty="0" smtClean="0"/>
              <a:t>, {</a:t>
            </a:r>
            <a:r>
              <a:rPr lang="en-US" sz="2400" dirty="0">
                <a:solidFill>
                  <a:srgbClr val="FF0000"/>
                </a:solidFill>
              </a:rPr>
              <a:t>rose</a:t>
            </a:r>
            <a:r>
              <a:rPr lang="en-US" sz="2400" dirty="0"/>
              <a:t>}, </a:t>
            </a:r>
            <a:r>
              <a:rPr lang="en-US" sz="2400" dirty="0" smtClean="0"/>
              <a:t>back, </a:t>
            </a:r>
            <a:r>
              <a:rPr lang="en-US" sz="2400" dirty="0"/>
              <a:t>{</a:t>
            </a:r>
            <a:r>
              <a:rPr lang="en-US" sz="2400" dirty="0">
                <a:solidFill>
                  <a:schemeClr val="accent6"/>
                </a:solidFill>
              </a:rPr>
              <a:t>volcano</a:t>
            </a:r>
            <a:r>
              <a:rPr lang="en-US" sz="2400" dirty="0" smtClean="0"/>
              <a:t>}</a:t>
            </a:r>
            <a:endParaRPr lang="en-US" sz="2400" baseline="-250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4937" y="2807072"/>
            <a:ext cx="1602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CFFCC"/>
                </a:solidFill>
              </a:rPr>
              <a:t>Partially </a:t>
            </a:r>
          </a:p>
          <a:p>
            <a:pPr algn="ctr"/>
            <a:r>
              <a:rPr lang="en-US" sz="2400" dirty="0" smtClean="0">
                <a:solidFill>
                  <a:srgbClr val="CCFFCC"/>
                </a:solidFill>
              </a:rPr>
              <a:t>Observable</a:t>
            </a:r>
            <a:endParaRPr lang="en-US" sz="1100" dirty="0">
              <a:solidFill>
                <a:srgbClr val="CCFF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159" y="1336852"/>
            <a:ext cx="7360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E</a:t>
            </a:r>
            <a:r>
              <a:rPr lang="en-US" sz="3200" b="1" baseline="-25000" dirty="0">
                <a:solidFill>
                  <a:srgbClr val="FFFF00"/>
                </a:solidFill>
              </a:rPr>
              <a:t>1:T</a:t>
            </a:r>
            <a:endParaRPr lang="en-US" sz="3200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208214" y="1684421"/>
            <a:ext cx="815474" cy="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79942" y="1339916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State Utility and Decision on Actions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following together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Partially observable action/perception model</a:t>
            </a:r>
          </a:p>
          <a:p>
            <a:pPr lvl="2"/>
            <a:r>
              <a:rPr lang="en-US" dirty="0" smtClean="0"/>
              <a:t>E.g., Little Prince Example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tate values </a:t>
            </a:r>
            <a:r>
              <a:rPr lang="en-US" dirty="0" smtClean="0"/>
              <a:t>from goals</a:t>
            </a:r>
          </a:p>
          <a:p>
            <a:pPr lvl="2"/>
            <a:r>
              <a:rPr lang="en-US" dirty="0" smtClean="0"/>
              <a:t>E.g., see Dynamic Programming example (next slide)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Policy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(choose action from state values)</a:t>
            </a:r>
          </a:p>
          <a:p>
            <a:pPr lvl="2"/>
            <a:r>
              <a:rPr lang="en-US" dirty="0" smtClean="0"/>
              <a:t>In order to gain as much as rewards as you can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Compute State Values by Dynamic Programming </a:t>
            </a:r>
            <a:br>
              <a:rPr lang="en-US" sz="2800" b="1" dirty="0" smtClean="0">
                <a:solidFill>
                  <a:srgbClr val="FFFF00"/>
                </a:solidFill>
              </a:rPr>
            </a:br>
            <a:r>
              <a:rPr lang="en-US" sz="2800" dirty="0" smtClean="0">
                <a:solidFill>
                  <a:srgbClr val="FFFF00"/>
                </a:solidFill>
              </a:rPr>
              <a:t>(review, from ALFE </a:t>
            </a:r>
            <a:r>
              <a:rPr lang="en-US" sz="2800" dirty="0">
                <a:solidFill>
                  <a:srgbClr val="FFFF00"/>
                </a:solidFill>
              </a:rPr>
              <a:t>6.1.1</a:t>
            </a:r>
            <a:r>
              <a:rPr lang="en-US" sz="2800" dirty="0" smtClean="0">
                <a:solidFill>
                  <a:srgbClr val="FFFF00"/>
                </a:solidFill>
              </a:rPr>
              <a:t>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7" y="1769868"/>
            <a:ext cx="4240152" cy="1768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37" y="4190360"/>
            <a:ext cx="5466114" cy="90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819" y="3640284"/>
            <a:ext cx="5977667" cy="392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037" y="5189876"/>
            <a:ext cx="5624872" cy="563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2305" y="1329982"/>
            <a:ext cx="796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Backward recursion: </a:t>
            </a:r>
            <a:r>
              <a:rPr lang="en-US" dirty="0" smtClean="0"/>
              <a:t>compute the future cost by back from the goal* stage by stage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9" y="5867400"/>
            <a:ext cx="297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Backward recursion equation: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09" y="5867400"/>
            <a:ext cx="4184002" cy="476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0985" y="2133600"/>
            <a:ext cx="2440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Rewards </a:t>
            </a:r>
            <a:r>
              <a:rPr lang="en-US" dirty="0" smtClean="0"/>
              <a:t>are given </a:t>
            </a:r>
          </a:p>
          <a:p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[R] = R</a:t>
            </a:r>
            <a:r>
              <a:rPr lang="en-US" dirty="0"/>
              <a:t>(</a:t>
            </a:r>
            <a:r>
              <a:rPr lang="en-US" dirty="0" err="1"/>
              <a:t>s,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) from</a:t>
            </a:r>
          </a:p>
          <a:p>
            <a:r>
              <a:rPr lang="en-US" dirty="0"/>
              <a:t>a</a:t>
            </a:r>
            <a:r>
              <a:rPr lang="en-US" dirty="0" smtClean="0"/>
              <a:t>n action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on a state </a:t>
            </a:r>
            <a:r>
              <a:rPr lang="en-US" i="1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629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Markov Decision Process (MDP)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MDP consists of</a:t>
            </a:r>
          </a:p>
          <a:p>
            <a:pPr lvl="1"/>
            <a:r>
              <a:rPr lang="en-US" dirty="0"/>
              <a:t>State 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 and actions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dirty="0" smtClean="0"/>
              <a:t>Initial </a:t>
            </a:r>
            <a:r>
              <a:rPr lang="en-US" dirty="0"/>
              <a:t>State s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Probability </a:t>
            </a:r>
            <a:r>
              <a:rPr lang="en-US" dirty="0"/>
              <a:t>Distribution </a:t>
            </a:r>
            <a:r>
              <a:rPr lang="en-US" dirty="0">
                <a:solidFill>
                  <a:srgbClr val="FFFF00"/>
                </a:solidFill>
              </a:rPr>
              <a:t>π</a:t>
            </a:r>
          </a:p>
          <a:p>
            <a:pPr lvl="1"/>
            <a:r>
              <a:rPr lang="en-US" dirty="0"/>
              <a:t>Transition Model </a:t>
            </a:r>
            <a:r>
              <a:rPr lang="en-US" dirty="0" err="1">
                <a:solidFill>
                  <a:srgbClr val="FFFF00"/>
                </a:solidFill>
              </a:rPr>
              <a:t>Φ</a:t>
            </a:r>
            <a:r>
              <a:rPr lang="en-US" dirty="0">
                <a:solidFill>
                  <a:srgbClr val="FFFF00"/>
                </a:solidFill>
              </a:rPr>
              <a:t>(s’|</a:t>
            </a:r>
            <a:r>
              <a:rPr lang="en-US" dirty="0" err="1">
                <a:solidFill>
                  <a:srgbClr val="FFFF00"/>
                </a:solidFill>
              </a:rPr>
              <a:t>s,a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strike="sngStrike" dirty="0">
                <a:solidFill>
                  <a:srgbClr val="3366FF"/>
                </a:solidFill>
              </a:rPr>
              <a:t>Sensor Model </a:t>
            </a:r>
            <a:r>
              <a:rPr lang="en-US" strike="sngStrike" dirty="0" err="1">
                <a:solidFill>
                  <a:srgbClr val="3366FF"/>
                </a:solidFill>
              </a:rPr>
              <a:t>θ</a:t>
            </a:r>
            <a:r>
              <a:rPr lang="en-US" strike="sngStrike" dirty="0">
                <a:solidFill>
                  <a:srgbClr val="3366FF"/>
                </a:solidFill>
              </a:rPr>
              <a:t>(</a:t>
            </a:r>
            <a:r>
              <a:rPr lang="en-US" strike="sngStrike" dirty="0" err="1">
                <a:solidFill>
                  <a:srgbClr val="3366FF"/>
                </a:solidFill>
              </a:rPr>
              <a:t>z|s</a:t>
            </a:r>
            <a:r>
              <a:rPr lang="en-US" strike="sngStrike" dirty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A reward function </a:t>
            </a:r>
            <a:r>
              <a:rPr lang="en-US" dirty="0">
                <a:solidFill>
                  <a:srgbClr val="FFFF00"/>
                </a:solidFill>
              </a:rPr>
              <a:t>R(s</a:t>
            </a:r>
            <a:r>
              <a:rPr lang="en-US" dirty="0" smtClean="0">
                <a:solidFill>
                  <a:srgbClr val="FFFF00"/>
                </a:solidFill>
              </a:rPr>
              <a:t>) 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Note: A typical MDP has no sensor 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Maximum Expected Utility (MEU)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and Rational Agents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294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Every state has a </a:t>
            </a:r>
            <a:r>
              <a:rPr lang="en-US" sz="2400" dirty="0" smtClean="0">
                <a:solidFill>
                  <a:srgbClr val="FFFF00"/>
                </a:solidFill>
              </a:rPr>
              <a:t>utility value </a:t>
            </a:r>
            <a:r>
              <a:rPr lang="en-US" sz="2400" i="1" dirty="0" smtClean="0"/>
              <a:t>U</a:t>
            </a:r>
            <a:r>
              <a:rPr lang="en-US" sz="2400" dirty="0" smtClean="0"/>
              <a:t>(</a:t>
            </a:r>
            <a:r>
              <a:rPr lang="en-US" sz="2400" i="1" dirty="0" smtClean="0"/>
              <a:t>s</a:t>
            </a:r>
            <a:r>
              <a:rPr lang="en-US" sz="2400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FF00"/>
                </a:solidFill>
              </a:rPr>
              <a:t>expected utility </a:t>
            </a:r>
            <a:r>
              <a:rPr lang="en-US" sz="2400" dirty="0" smtClean="0"/>
              <a:t>of an action given the current evidence</a:t>
            </a:r>
            <a:r>
              <a:rPr lang="en-US" sz="2400" dirty="0"/>
              <a:t> </a:t>
            </a:r>
            <a:r>
              <a:rPr lang="en-US" sz="2400" dirty="0" smtClean="0"/>
              <a:t>or observation </a:t>
            </a:r>
            <a:r>
              <a:rPr lang="en-US" sz="2400" i="1" dirty="0" smtClean="0">
                <a:solidFill>
                  <a:srgbClr val="FFFF00"/>
                </a:solidFill>
              </a:rPr>
              <a:t>e</a:t>
            </a:r>
            <a:r>
              <a:rPr lang="en-US" sz="2400" dirty="0" smtClean="0"/>
              <a:t>, is the average utility value of the outcomes, weighted by the probability that the outcome occurs: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principle of </a:t>
            </a:r>
            <a:r>
              <a:rPr lang="en-US" sz="2400" dirty="0" smtClean="0">
                <a:solidFill>
                  <a:srgbClr val="FFFF00"/>
                </a:solidFill>
              </a:rPr>
              <a:t>maximum expected utility </a:t>
            </a:r>
            <a:r>
              <a:rPr lang="en-US" sz="2400" dirty="0" smtClean="0"/>
              <a:t>(MEU) is that a </a:t>
            </a:r>
            <a:r>
              <a:rPr lang="en-US" sz="2400" b="1" dirty="0" smtClean="0">
                <a:solidFill>
                  <a:srgbClr val="FFFF00"/>
                </a:solidFill>
              </a:rPr>
              <a:t>rational</a:t>
            </a:r>
            <a:r>
              <a:rPr lang="en-US" sz="2400" dirty="0" smtClean="0">
                <a:solidFill>
                  <a:srgbClr val="FFFF00"/>
                </a:solidFill>
              </a:rPr>
              <a:t> agent </a:t>
            </a:r>
            <a:r>
              <a:rPr lang="en-US" sz="2400" dirty="0" smtClean="0"/>
              <a:t>should choose the action that maximizes its expected utility: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739125"/>
              </p:ext>
            </p:extLst>
          </p:nvPr>
        </p:nvGraphicFramePr>
        <p:xfrm>
          <a:off x="561975" y="3657600"/>
          <a:ext cx="5784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1" name="Equation" r:id="rId3" imgW="2540000" imgH="368300" progId="Equation.3">
                  <p:embed/>
                </p:oleObj>
              </mc:Choice>
              <mc:Fallback>
                <p:oleObj name="Equation" r:id="rId3" imgW="25400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" y="3657600"/>
                        <a:ext cx="5784850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770085"/>
              </p:ext>
            </p:extLst>
          </p:nvPr>
        </p:nvGraphicFramePr>
        <p:xfrm>
          <a:off x="2286000" y="5715000"/>
          <a:ext cx="424069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72" name="Equation" r:id="rId5" imgW="1625600" imgH="292100" progId="Equation.3">
                  <p:embed/>
                </p:oleObj>
              </mc:Choice>
              <mc:Fallback>
                <p:oleObj name="Equation" r:id="rId5" imgW="1625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715000"/>
                        <a:ext cx="4240696" cy="76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15069" y="2934153"/>
            <a:ext cx="2652731" cy="1714047"/>
            <a:chOff x="3810000" y="1639549"/>
            <a:chExt cx="4835840" cy="3124649"/>
          </a:xfrm>
        </p:grpSpPr>
        <p:sp>
          <p:nvSpPr>
            <p:cNvPr id="9" name="Oval 8"/>
            <p:cNvSpPr/>
            <p:nvPr/>
          </p:nvSpPr>
          <p:spPr>
            <a:xfrm>
              <a:off x="5024313" y="2392679"/>
              <a:ext cx="738313" cy="7383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568843" y="2392679"/>
              <a:ext cx="738313" cy="73831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s9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6"/>
              <a:endCxn id="10" idx="2"/>
            </p:cNvCxnSpPr>
            <p:nvPr/>
          </p:nvCxnSpPr>
          <p:spPr>
            <a:xfrm>
              <a:off x="5762626" y="2761836"/>
              <a:ext cx="1806217" cy="0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23743" y="2377863"/>
              <a:ext cx="544061" cy="4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a1</a:t>
              </a:r>
              <a:endParaRPr lang="en-US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286000" y="2023523"/>
              <a:ext cx="738313" cy="73831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z</a:t>
              </a:r>
              <a:r>
                <a:rPr lang="en-US" sz="900" dirty="0" smtClean="0">
                  <a:solidFill>
                    <a:schemeClr val="tx1"/>
                  </a:solidFill>
                </a:rPr>
                <a:t>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972549" y="1639549"/>
              <a:ext cx="738313" cy="738313"/>
            </a:xfrm>
            <a:prstGeom prst="ellipse">
              <a:avLst/>
            </a:prstGeom>
            <a:solidFill>
              <a:srgbClr val="9F293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z</a:t>
              </a:r>
              <a:r>
                <a:rPr lang="en-US" sz="900" dirty="0" smtClean="0">
                  <a:solidFill>
                    <a:schemeClr val="tx1"/>
                  </a:solidFill>
                </a:rPr>
                <a:t>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3657600"/>
              <a:ext cx="738313" cy="738313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s7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9" idx="5"/>
              <a:endCxn id="15" idx="1"/>
            </p:cNvCxnSpPr>
            <p:nvPr/>
          </p:nvCxnSpPr>
          <p:spPr>
            <a:xfrm>
              <a:off x="5654503" y="3022869"/>
              <a:ext cx="1616420" cy="742854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4"/>
            </p:cNvCxnSpPr>
            <p:nvPr/>
          </p:nvCxnSpPr>
          <p:spPr>
            <a:xfrm>
              <a:off x="5393470" y="3130992"/>
              <a:ext cx="669239" cy="1372859"/>
            </a:xfrm>
            <a:prstGeom prst="straightConnector1">
              <a:avLst/>
            </a:prstGeom>
            <a:ln w="38100" cmpd="sng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23743" y="3022868"/>
              <a:ext cx="544061" cy="4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a1</a:t>
              </a:r>
              <a:endParaRPr lang="en-US" sz="9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0862" y="3580872"/>
              <a:ext cx="544061" cy="4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a1</a:t>
              </a:r>
              <a:endParaRPr lang="en-US" sz="9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0400" y="4343399"/>
              <a:ext cx="1178240" cy="4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U(s7)=0.4</a:t>
              </a:r>
              <a:endParaRPr lang="en-US" sz="9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7600" y="3048000"/>
              <a:ext cx="1178240" cy="4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U(s9)=0.2</a:t>
              </a:r>
              <a:endParaRPr lang="en-US" sz="9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0" y="2743200"/>
              <a:ext cx="1178240" cy="420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U(s2)=0.4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17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Recall Rational </a:t>
            </a:r>
            <a:r>
              <a:rPr lang="en-US" dirty="0">
                <a:latin typeface="Tahoma" charset="0"/>
              </a:rPr>
              <a:t>Agents</a:t>
            </a:r>
          </a:p>
        </p:txBody>
      </p:sp>
      <p:sp>
        <p:nvSpPr>
          <p:cNvPr id="2869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 lIns="91435" tIns="45718" rIns="91435" bIns="45718"/>
          <a:lstStyle/>
          <a:p>
            <a:fld id="{0D6FFD31-265B-AA4C-AE3A-4CDE1D85372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6051550" y="3406776"/>
            <a:ext cx="1873250" cy="1439863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rPr>
              <a:t>Environment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2019300" y="3479801"/>
            <a:ext cx="2160588" cy="1368425"/>
          </a:xfrm>
          <a:prstGeom prst="ellipse">
            <a:avLst/>
          </a:prstGeom>
          <a:solidFill>
            <a:srgbClr val="F2F6A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478089" y="4175125"/>
            <a:ext cx="77808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rPr>
              <a:t>Agent</a:t>
            </a:r>
          </a:p>
        </p:txBody>
      </p:sp>
      <p:cxnSp>
        <p:nvCxnSpPr>
          <p:cNvPr id="28679" name="AutoShape 7"/>
          <p:cNvCxnSpPr>
            <a:cxnSpLocks noChangeShapeType="1"/>
            <a:stCxn id="28676" idx="1"/>
            <a:endCxn id="28677" idx="7"/>
          </p:cNvCxnSpPr>
          <p:nvPr/>
        </p:nvCxnSpPr>
        <p:spPr bwMode="auto">
          <a:xfrm rot="-5400000" flipH="1" flipV="1">
            <a:off x="5064126" y="2417763"/>
            <a:ext cx="61912" cy="2462213"/>
          </a:xfrm>
          <a:prstGeom prst="curvedConnector3">
            <a:avLst>
              <a:gd name="adj1" fmla="val -710255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680" name="AutoShape 8"/>
          <p:cNvCxnSpPr>
            <a:cxnSpLocks noChangeShapeType="1"/>
            <a:stCxn id="28677" idx="5"/>
            <a:endCxn id="28676" idx="3"/>
          </p:cNvCxnSpPr>
          <p:nvPr/>
        </p:nvCxnSpPr>
        <p:spPr bwMode="auto">
          <a:xfrm rot="5400000" flipH="1" flipV="1">
            <a:off x="5088732" y="3410743"/>
            <a:ext cx="12700" cy="2462213"/>
          </a:xfrm>
          <a:prstGeom prst="curvedConnector3">
            <a:avLst>
              <a:gd name="adj1" fmla="val -3375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467225" y="3255963"/>
            <a:ext cx="105163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ja-JP">
                <a:latin typeface="Tahoma" charset="0"/>
                <a:ea typeface="ＭＳ Ｐゴシック" charset="-128"/>
                <a:cs typeface="ＭＳ Ｐゴシック" charset="-128"/>
              </a:rPr>
              <a:t>percepts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4467226" y="4552950"/>
            <a:ext cx="89935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5" tIns="45718" rIns="91435" bIns="45718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ja-JP">
                <a:latin typeface="Tahoma" charset="0"/>
                <a:ea typeface="ＭＳ Ｐゴシック" charset="-128"/>
                <a:cs typeface="ＭＳ Ｐゴシック" charset="-128"/>
              </a:rPr>
              <a:t>actions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306639" y="3840163"/>
            <a:ext cx="9366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charset="0"/>
                <a:ea typeface="ＭＳ Ｐゴシック" charset="-128"/>
                <a:cs typeface="ＭＳ Ｐゴシック" charset="-128"/>
              </a:rPr>
              <a:t>?</a:t>
            </a:r>
          </a:p>
        </p:txBody>
      </p:sp>
      <p:pic>
        <p:nvPicPr>
          <p:cNvPr id="28684" name="Picture 12" descr="HM00390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163" y="3767139"/>
            <a:ext cx="4984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171825" y="3121026"/>
            <a:ext cx="43180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86" name="Picture 14" descr="HM00376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47179">
            <a:off x="3993357" y="4039394"/>
            <a:ext cx="576262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7" name="Picture 15" descr="HM00385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7862244" flipH="1" flipV="1">
            <a:off x="3120232" y="4607720"/>
            <a:ext cx="5334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811463" y="2616201"/>
            <a:ext cx="1223962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charset="0"/>
                <a:ea typeface="ＭＳ Ｐゴシック" charset="-128"/>
                <a:cs typeface="ＭＳ Ｐゴシック" charset="-128"/>
              </a:rPr>
              <a:t>Sensors</a:t>
            </a:r>
            <a:endParaRPr kumimoji="1" lang="en-GB" altLang="ja-JP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451101" y="5567364"/>
            <a:ext cx="1655763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kumimoji="1" lang="en-US" altLang="ja-JP">
                <a:latin typeface="Tahoma" charset="0"/>
                <a:ea typeface="ＭＳ Ｐゴシック" charset="-128"/>
                <a:cs typeface="ＭＳ Ｐゴシック" charset="-128"/>
              </a:rPr>
              <a:t>Effectors</a:t>
            </a:r>
            <a:endParaRPr kumimoji="1" lang="en-GB" altLang="ja-JP">
              <a:latin typeface="Tahom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2235200" y="2255839"/>
            <a:ext cx="503238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227139" y="1752600"/>
            <a:ext cx="2808287" cy="647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5" tIns="45718" rIns="91435" bIns="45718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20000"/>
              </a:spcBef>
            </a:pPr>
            <a:r>
              <a:rPr kumimoji="1" lang="en-US" altLang="ja-JP" dirty="0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rPr>
              <a:t>How to design this</a:t>
            </a:r>
            <a:r>
              <a:rPr kumimoji="1" lang="en-US" altLang="ja-JP" dirty="0" smtClean="0">
                <a:solidFill>
                  <a:schemeClr val="bg1"/>
                </a:solidFill>
                <a:latin typeface="Tahoma" charset="0"/>
                <a:ea typeface="ＭＳ Ｐゴシック" charset="-128"/>
                <a:cs typeface="ＭＳ Ｐゴシック" charset="-128"/>
              </a:rPr>
              <a:t>?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V="1">
            <a:off x="3314700" y="4640263"/>
            <a:ext cx="839788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 flipV="1">
            <a:off x="3316288" y="5249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5" tIns="45718" rIns="91435" bIns="4571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4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POMDP, </a:t>
            </a:r>
            <a:r>
              <a:rPr lang="en-US" dirty="0">
                <a:solidFill>
                  <a:srgbClr val="FFFF00"/>
                </a:solidFill>
              </a:rPr>
              <a:t>Transitions, Belief </a:t>
            </a:r>
            <a:r>
              <a:rPr lang="en-US" dirty="0" smtClean="0">
                <a:solidFill>
                  <a:srgbClr val="FFFF00"/>
                </a:solidFill>
              </a:rPr>
              <a:t>States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POMDP consists of</a:t>
            </a:r>
          </a:p>
          <a:p>
            <a:pPr lvl="1"/>
            <a:r>
              <a:rPr lang="en-US" sz="2000" dirty="0" smtClean="0"/>
              <a:t>A set of states S (with an initial state s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 set of Actions(s) of actions in each state</a:t>
            </a:r>
          </a:p>
          <a:p>
            <a:pPr lvl="1"/>
            <a:r>
              <a:rPr lang="en-US" sz="2000" dirty="0" smtClean="0"/>
              <a:t>A transition model P(s’|</a:t>
            </a:r>
            <a:r>
              <a:rPr lang="en-US" sz="2000" dirty="0" err="1" smtClean="0"/>
              <a:t>s,a</a:t>
            </a:r>
            <a:r>
              <a:rPr lang="en-US" sz="2000" dirty="0" smtClean="0"/>
              <a:t>), or T(</a:t>
            </a:r>
            <a:r>
              <a:rPr lang="en-US" sz="2000" dirty="0" err="1" smtClean="0"/>
              <a:t>s,a,s</a:t>
            </a:r>
            <a:r>
              <a:rPr lang="en-US" sz="2000" dirty="0" smtClean="0"/>
              <a:t>’)</a:t>
            </a:r>
          </a:p>
          <a:p>
            <a:pPr lvl="1"/>
            <a:r>
              <a:rPr lang="en-US" sz="2000" dirty="0" smtClean="0"/>
              <a:t>A reward function R(s)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</a:rPr>
              <a:t>A sensor model P(</a:t>
            </a:r>
            <a:r>
              <a:rPr lang="en-US" sz="2000" i="1" dirty="0" err="1" smtClean="0">
                <a:solidFill>
                  <a:srgbClr val="FFFF00"/>
                </a:solidFill>
              </a:rPr>
              <a:t>e</a:t>
            </a:r>
            <a:r>
              <a:rPr lang="en-US" sz="2000" dirty="0" err="1" smtClean="0">
                <a:solidFill>
                  <a:srgbClr val="FFFF00"/>
                </a:solidFill>
              </a:rPr>
              <a:t>|</a:t>
            </a:r>
            <a:r>
              <a:rPr lang="en-US" sz="2000" i="1" dirty="0" err="1" smtClean="0">
                <a:solidFill>
                  <a:srgbClr val="FFFF00"/>
                </a:solidFill>
              </a:rPr>
              <a:t>s</a:t>
            </a:r>
            <a:r>
              <a:rPr lang="en-US" sz="2000" dirty="0" smtClean="0">
                <a:solidFill>
                  <a:srgbClr val="FFFF00"/>
                </a:solidFill>
              </a:rPr>
              <a:t>)				</a:t>
            </a:r>
            <a:r>
              <a:rPr lang="en-US" sz="2000" dirty="0" smtClean="0">
                <a:solidFill>
                  <a:srgbClr val="FFFF00"/>
                </a:solidFill>
                <a:sym typeface="Wingdings"/>
              </a:rPr>
              <a:t>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1"/>
            <a:r>
              <a:rPr lang="en-US" sz="2000" dirty="0" smtClean="0"/>
              <a:t>A belief of what the current state is </a:t>
            </a:r>
            <a:r>
              <a:rPr lang="en-US" sz="2000" i="1" dirty="0" smtClean="0">
                <a:solidFill>
                  <a:srgbClr val="FFFF00"/>
                </a:solidFill>
              </a:rPr>
              <a:t>b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i="1" dirty="0" smtClean="0">
                <a:solidFill>
                  <a:srgbClr val="FFFF00"/>
                </a:solidFill>
              </a:rPr>
              <a:t>s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  <a:r>
              <a:rPr lang="en-US" sz="2000" dirty="0" smtClean="0">
                <a:solidFill>
                  <a:srgbClr val="0000FF"/>
                </a:solidFill>
              </a:rPr>
              <a:t>		</a:t>
            </a:r>
            <a:r>
              <a:rPr lang="en-US" sz="2000" dirty="0" smtClean="0">
                <a:solidFill>
                  <a:srgbClr val="FFFF00"/>
                </a:solidFill>
                <a:sym typeface="Wingdings"/>
              </a:rPr>
              <a:t></a:t>
            </a:r>
            <a:endParaRPr lang="en-US" sz="2000" dirty="0" smtClean="0">
              <a:solidFill>
                <a:srgbClr val="FFFF00"/>
              </a:solidFill>
            </a:endParaRPr>
          </a:p>
          <a:p>
            <a:r>
              <a:rPr lang="en-US" sz="2400" dirty="0" smtClean="0"/>
              <a:t>Belief States (what is my current state?):</a:t>
            </a:r>
          </a:p>
          <a:p>
            <a:pPr lvl="1"/>
            <a:r>
              <a:rPr lang="en-US" sz="2000" dirty="0" smtClean="0"/>
              <a:t>If b(s) was the previous belief state, and the robot does action “</a:t>
            </a:r>
            <a:r>
              <a:rPr lang="en-US" sz="2000" i="1" dirty="0" smtClean="0"/>
              <a:t>a</a:t>
            </a:r>
            <a:r>
              <a:rPr lang="en-US" sz="2000" dirty="0" smtClean="0"/>
              <a:t>” and then perceives a new evidence “</a:t>
            </a:r>
            <a:r>
              <a:rPr lang="en-US" sz="2000" i="1" dirty="0" smtClean="0"/>
              <a:t>e</a:t>
            </a:r>
            <a:r>
              <a:rPr lang="en-US" sz="2000" dirty="0" smtClean="0"/>
              <a:t>”, then the new belief state: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 α is a normalization constant making the belief states sum to 1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89296"/>
            <a:ext cx="4495800" cy="520904"/>
          </a:xfrm>
          <a:prstGeom prst="rect">
            <a:avLst/>
          </a:prstGeom>
          <a:solidFill>
            <a:srgbClr val="CCFFCC"/>
          </a:solidFill>
        </p:spPr>
      </p:pic>
    </p:spTree>
    <p:extLst>
      <p:ext uri="{BB962C8B-B14F-4D97-AF65-F5344CB8AC3E}">
        <p14:creationId xmlns:p14="http://schemas.microsoft.com/office/powerpoint/2010/main" val="16635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Goals, Rewards, Utilities, Policies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84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Given to the agent from the problem statements </a:t>
            </a:r>
          </a:p>
          <a:p>
            <a:r>
              <a:rPr lang="en-US" dirty="0" smtClean="0">
                <a:sym typeface="Wingdings"/>
              </a:rPr>
              <a:t>Rewards </a:t>
            </a:r>
          </a:p>
          <a:p>
            <a:pPr lvl="1"/>
            <a:r>
              <a:rPr lang="en-US" dirty="0" smtClean="0">
                <a:sym typeface="Wingdings"/>
              </a:rPr>
              <a:t>Given to the agent, designed based on the goals</a:t>
            </a:r>
          </a:p>
          <a:p>
            <a:r>
              <a:rPr lang="en-US" dirty="0" smtClean="0"/>
              <a:t>Utility or Values for states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omputed by the agent, based </a:t>
            </a:r>
            <a:r>
              <a:rPr lang="en-US" dirty="0"/>
              <a:t>on </a:t>
            </a:r>
            <a:r>
              <a:rPr lang="en-US" dirty="0" smtClean="0"/>
              <a:t>the rewards </a:t>
            </a:r>
          </a:p>
          <a:p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Computed or learned by the agent</a:t>
            </a:r>
          </a:p>
          <a:p>
            <a:pPr lvl="1"/>
            <a:r>
              <a:rPr lang="en-US" dirty="0" smtClean="0"/>
              <a:t>Used by the agent to select its actions </a:t>
            </a:r>
          </a:p>
          <a:p>
            <a:pPr lvl="1"/>
            <a:r>
              <a:rPr lang="en-US" dirty="0" smtClean="0"/>
              <a:t>The better a policy, the more rewards it collects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609600" y="1676400"/>
            <a:ext cx="304800" cy="3962400"/>
          </a:xfrm>
          <a:prstGeom prst="downArrow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5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Compute Utilities from Rewards over Time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uture Rewards </a:t>
            </a:r>
          </a:p>
          <a:p>
            <a:pPr lvl="1"/>
            <a:r>
              <a:rPr lang="en-US" dirty="0" smtClean="0"/>
              <a:t>Add them as they 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iscount the far-away ones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expected future utility </a:t>
            </a:r>
            <a:r>
              <a:rPr lang="en-US" dirty="0" smtClean="0">
                <a:solidFill>
                  <a:srgbClr val="FFFF00"/>
                </a:solidFill>
              </a:rPr>
              <a:t>U</a:t>
            </a:r>
            <a:r>
              <a:rPr lang="en-US" baseline="30000" dirty="0" smtClean="0">
                <a:solidFill>
                  <a:srgbClr val="FFFF00"/>
                </a:solidFill>
              </a:rPr>
              <a:t>π</a:t>
            </a:r>
            <a:r>
              <a:rPr lang="en-US" dirty="0" smtClean="0">
                <a:solidFill>
                  <a:srgbClr val="FFFF00"/>
                </a:solidFill>
              </a:rPr>
              <a:t>(s)</a:t>
            </a:r>
            <a:r>
              <a:rPr lang="en-US" dirty="0" smtClean="0"/>
              <a:t> obtained by executing a policy </a:t>
            </a:r>
            <a:r>
              <a:rPr lang="en-US" i="1" dirty="0" smtClean="0">
                <a:solidFill>
                  <a:srgbClr val="FFFF00"/>
                </a:solidFill>
              </a:rPr>
              <a:t>π</a:t>
            </a:r>
            <a:r>
              <a:rPr lang="en-US" dirty="0" smtClean="0"/>
              <a:t> starting from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2409"/>
              </p:ext>
            </p:extLst>
          </p:nvPr>
        </p:nvGraphicFramePr>
        <p:xfrm>
          <a:off x="914400" y="2514600"/>
          <a:ext cx="6400800" cy="49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9" name="Equation" r:id="rId3" imgW="2806700" imgH="215900" progId="Equation.3">
                  <p:embed/>
                </p:oleObj>
              </mc:Choice>
              <mc:Fallback>
                <p:oleObj name="Equation" r:id="rId3" imgW="2806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514600"/>
                        <a:ext cx="6400800" cy="49236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08016"/>
              </p:ext>
            </p:extLst>
          </p:nvPr>
        </p:nvGraphicFramePr>
        <p:xfrm>
          <a:off x="914400" y="3505200"/>
          <a:ext cx="7086600" cy="562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0" name="Equation" r:id="rId5" imgW="3035300" imgH="241300" progId="Equation.3">
                  <p:embed/>
                </p:oleObj>
              </mc:Choice>
              <mc:Fallback>
                <p:oleObj name="Equation" r:id="rId5" imgW="3035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505200"/>
                        <a:ext cx="7086600" cy="5625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236027"/>
              </p:ext>
            </p:extLst>
          </p:nvPr>
        </p:nvGraphicFramePr>
        <p:xfrm>
          <a:off x="1066800" y="5334000"/>
          <a:ext cx="351313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1" name="Equation" r:id="rId7" imgW="1422400" imgH="457200" progId="Equation.3">
                  <p:embed/>
                </p:oleObj>
              </mc:Choice>
              <mc:Fallback>
                <p:oleObj name="Equation" r:id="rId7" imgW="1422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5334000"/>
                        <a:ext cx="3513137" cy="11287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495183"/>
              </p:ext>
            </p:extLst>
          </p:nvPr>
        </p:nvGraphicFramePr>
        <p:xfrm>
          <a:off x="5083175" y="5662614"/>
          <a:ext cx="29479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2" name="Equation" r:id="rId9" imgW="1193800" imgH="317500" progId="Equation.3">
                  <p:embed/>
                </p:oleObj>
              </mc:Choice>
              <mc:Fallback>
                <p:oleObj name="Equation" r:id="rId9" imgW="1193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3175" y="5662614"/>
                        <a:ext cx="2947988" cy="7826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5191423"/>
            <a:ext cx="252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The Optimal Policy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3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Compute Utilities (example)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231436"/>
              </p:ext>
            </p:extLst>
          </p:nvPr>
        </p:nvGraphicFramePr>
        <p:xfrm>
          <a:off x="3886200" y="1676400"/>
          <a:ext cx="4724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0.812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0.868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0.918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+1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0.762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0.660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0.705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0.655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0.611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0.388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5257800"/>
            <a:ext cx="5760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rewards in all nonterminal state are  </a:t>
            </a:r>
            <a:r>
              <a:rPr lang="en-US" dirty="0" smtClean="0">
                <a:solidFill>
                  <a:srgbClr val="FFFF00"/>
                </a:solidFill>
              </a:rPr>
              <a:t>R(s) = - 0.04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Compute utilities using a future discount </a:t>
            </a:r>
            <a:r>
              <a:rPr lang="en-US" dirty="0" err="1" smtClean="0">
                <a:solidFill>
                  <a:srgbClr val="FFFF00"/>
                </a:solidFill>
              </a:rPr>
              <a:t>γ</a:t>
            </a:r>
            <a:r>
              <a:rPr lang="en-US" dirty="0" smtClean="0">
                <a:solidFill>
                  <a:srgbClr val="FFFF00"/>
                </a:solidFill>
              </a:rPr>
              <a:t> = 1 </a:t>
            </a:r>
          </a:p>
          <a:p>
            <a:r>
              <a:rPr lang="en-US" dirty="0" smtClean="0"/>
              <a:t>(we will see how these utilities are computed)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9800"/>
            <a:ext cx="3187700" cy="181091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29000" y="2895600"/>
            <a:ext cx="304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4191000"/>
            <a:ext cx="168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Rewards (given)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343400"/>
            <a:ext cx="205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Utilities (computed)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1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State Utility Value </a:t>
            </a:r>
            <a:r>
              <a:rPr lang="en-US" b="1" dirty="0" smtClean="0"/>
              <a:t>Iteration</a:t>
            </a:r>
            <a:r>
              <a:rPr lang="en-US" b="1" dirty="0" smtClean="0">
                <a:solidFill>
                  <a:srgbClr val="FFFF00"/>
                </a:solidFill>
              </a:rPr>
              <a:t/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(improving </a:t>
            </a:r>
            <a:r>
              <a:rPr lang="en-US" sz="3600" i="1" dirty="0" smtClean="0">
                <a:solidFill>
                  <a:srgbClr val="FFFF00"/>
                </a:solidFill>
              </a:rPr>
              <a:t>U</a:t>
            </a:r>
            <a:r>
              <a:rPr lang="en-US" sz="3600" dirty="0" smtClean="0">
                <a:solidFill>
                  <a:srgbClr val="FFFF00"/>
                </a:solidFill>
              </a:rPr>
              <a:t>(</a:t>
            </a:r>
            <a:r>
              <a:rPr lang="en-US" sz="3600" i="1" dirty="0" smtClean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) every step)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00"/>
                </a:solidFill>
              </a:rPr>
              <a:t>U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/>
              <a:t>: the expected sum of maximum rewards achievable starting </a:t>
            </a:r>
            <a:r>
              <a:rPr lang="en-US" dirty="0" smtClean="0"/>
              <a:t>from a </a:t>
            </a:r>
            <a:r>
              <a:rPr lang="en-US" dirty="0"/>
              <a:t>particular </a:t>
            </a:r>
            <a:r>
              <a:rPr lang="en-US" dirty="0" smtClean="0"/>
              <a:t>state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Bellman equations:</a:t>
            </a:r>
          </a:p>
          <a:p>
            <a:pPr lvl="1"/>
            <a:r>
              <a:rPr lang="en-US" dirty="0" smtClean="0"/>
              <a:t>Many equations must be solved </a:t>
            </a:r>
            <a:r>
              <a:rPr lang="en-US" i="1" dirty="0" smtClean="0"/>
              <a:t>simultaneously </a:t>
            </a:r>
          </a:p>
          <a:p>
            <a:endParaRPr lang="en-US" dirty="0" smtClean="0"/>
          </a:p>
          <a:p>
            <a:r>
              <a:rPr lang="en-US" dirty="0" smtClean="0"/>
              <a:t>Bellman iteration:</a:t>
            </a:r>
            <a:r>
              <a:rPr lang="en-US" i="1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Converge </a:t>
            </a:r>
            <a:r>
              <a:rPr lang="en-US" dirty="0"/>
              <a:t>to </a:t>
            </a:r>
            <a:r>
              <a:rPr lang="en-US" i="1" dirty="0"/>
              <a:t>U</a:t>
            </a:r>
            <a:r>
              <a:rPr lang="en-US" dirty="0"/>
              <a:t>*(</a:t>
            </a:r>
            <a:r>
              <a:rPr lang="en-US" i="1" dirty="0"/>
              <a:t>s</a:t>
            </a:r>
            <a:r>
              <a:rPr lang="en-US" dirty="0" smtClean="0"/>
              <a:t>) step by step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07249"/>
              </p:ext>
            </p:extLst>
          </p:nvPr>
        </p:nvGraphicFramePr>
        <p:xfrm>
          <a:off x="2438400" y="5601516"/>
          <a:ext cx="4724400" cy="64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7" name="Equation" r:id="rId3" imgW="2501900" imgH="342900" progId="Equation.3">
                  <p:embed/>
                </p:oleObj>
              </mc:Choice>
              <mc:Fallback>
                <p:oleObj name="Equation" r:id="rId3" imgW="25019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5601516"/>
                        <a:ext cx="4724400" cy="64688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59167"/>
              </p:ext>
            </p:extLst>
          </p:nvPr>
        </p:nvGraphicFramePr>
        <p:xfrm>
          <a:off x="2438400" y="3733800"/>
          <a:ext cx="4664075" cy="69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48" name="Equation" r:id="rId5" imgW="2463800" imgH="368300" progId="Equation.3">
                  <p:embed/>
                </p:oleObj>
              </mc:Choice>
              <mc:Fallback>
                <p:oleObj name="Equation" r:id="rId5" imgW="24638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3733800"/>
                        <a:ext cx="4664075" cy="6979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77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Bell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90703"/>
              </p:ext>
            </p:extLst>
          </p:nvPr>
        </p:nvGraphicFramePr>
        <p:xfrm>
          <a:off x="685800" y="2351782"/>
          <a:ext cx="228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</a:tblGrid>
              <a:tr h="355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+1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-0.04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894582"/>
            <a:ext cx="135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Reward </a:t>
            </a:r>
            <a:r>
              <a:rPr lang="en-US" i="1" dirty="0" smtClean="0"/>
              <a:t>R(s)</a:t>
            </a:r>
            <a:endParaRPr lang="en-US" i="1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862103"/>
              </p:ext>
            </p:extLst>
          </p:nvPr>
        </p:nvGraphicFramePr>
        <p:xfrm>
          <a:off x="4953000" y="1905000"/>
          <a:ext cx="2209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b="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  <a:sym typeface="Wingdings"/>
                        </a:rPr>
                        <a:t>0.0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55598" y="1447800"/>
            <a:ext cx="1878602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Initial Utilities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001608"/>
              </p:ext>
            </p:extLst>
          </p:nvPr>
        </p:nvGraphicFramePr>
        <p:xfrm>
          <a:off x="3857625" y="3481388"/>
          <a:ext cx="46291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8" name="Equation" r:id="rId3" imgW="2451100" imgH="368300" progId="Equation.3">
                  <p:embed/>
                </p:oleObj>
              </mc:Choice>
              <mc:Fallback>
                <p:oleObj name="Equation" r:id="rId3" imgW="2451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625" y="3481388"/>
                        <a:ext cx="4629150" cy="6937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own Arrow 11"/>
          <p:cNvSpPr/>
          <p:nvPr/>
        </p:nvSpPr>
        <p:spPr>
          <a:xfrm>
            <a:off x="5867400" y="3124200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867400" y="4267200"/>
            <a:ext cx="457200" cy="381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85895"/>
              </p:ext>
            </p:extLst>
          </p:nvPr>
        </p:nvGraphicFramePr>
        <p:xfrm>
          <a:off x="4876800" y="4724400"/>
          <a:ext cx="2514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0.812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0.868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0.918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+1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0.762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A2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0.660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5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0.705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0.655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0.611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rgbClr val="0000FF"/>
                          </a:solidFill>
                        </a:rPr>
                        <a:t>0.388</a:t>
                      </a:r>
                      <a:endParaRPr lang="en-US" sz="14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9600" y="3723382"/>
            <a:ext cx="259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Transaction probability </a:t>
            </a:r>
            <a:br>
              <a:rPr lang="en-US" sz="1600" dirty="0" smtClean="0"/>
            </a:br>
            <a:r>
              <a:rPr lang="en-US" sz="1600" dirty="0" smtClean="0"/>
              <a:t>T(s, a, s’) = 0.8 for intended, 0.2 for sideways</a:t>
            </a:r>
          </a:p>
          <a:p>
            <a:r>
              <a:rPr lang="en-US" sz="1600" dirty="0" smtClean="0"/>
              <a:t>Discount Gamma      = 1.0</a:t>
            </a:r>
            <a:endParaRPr lang="en-US" sz="1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539753"/>
              </p:ext>
            </p:extLst>
          </p:nvPr>
        </p:nvGraphicFramePr>
        <p:xfrm>
          <a:off x="2133600" y="4459982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9" name="Equation" r:id="rId5" imgW="114300" imgH="165100" progId="Equation.3">
                  <p:embed/>
                </p:oleObj>
              </mc:Choice>
              <mc:Fallback>
                <p:oleObj name="Equation" r:id="rId5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459982"/>
                        <a:ext cx="228600" cy="330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048000" y="3276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5943600"/>
            <a:ext cx="1909034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Finial Utilities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0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Value Iteration for POMDP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MDP value iteration, when sensors are certain, we know the next state </a:t>
            </a:r>
            <a:r>
              <a:rPr lang="en-US" i="1" dirty="0" smtClean="0">
                <a:solidFill>
                  <a:srgbClr val="FFFF00"/>
                </a:solidFill>
              </a:rPr>
              <a:t>s’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POMDP, where sensors are uncertain, we must average </a:t>
            </a:r>
            <a:r>
              <a:rPr lang="en-US" dirty="0"/>
              <a:t>over all possible </a:t>
            </a:r>
            <a:r>
              <a:rPr lang="en-US" dirty="0" smtClean="0"/>
              <a:t>evidences for the next state </a:t>
            </a:r>
            <a:r>
              <a:rPr lang="en-US" i="1" dirty="0" smtClean="0">
                <a:solidFill>
                  <a:srgbClr val="FFFF00"/>
                </a:solidFill>
              </a:rPr>
              <a:t>s’</a:t>
            </a:r>
            <a:r>
              <a:rPr lang="en-US" dirty="0" smtClean="0"/>
              <a:t> (see the last term below):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82278"/>
              </p:ext>
            </p:extLst>
          </p:nvPr>
        </p:nvGraphicFramePr>
        <p:xfrm>
          <a:off x="1066800" y="4953000"/>
          <a:ext cx="7086600" cy="108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3" imgW="2984500" imgH="457200" progId="Equation.3">
                  <p:embed/>
                </p:oleObj>
              </mc:Choice>
              <mc:Fallback>
                <p:oleObj name="Equation" r:id="rId3" imgW="2984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953000"/>
                        <a:ext cx="7086600" cy="108505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519508"/>
              </p:ext>
            </p:extLst>
          </p:nvPr>
        </p:nvGraphicFramePr>
        <p:xfrm>
          <a:off x="2286000" y="2590800"/>
          <a:ext cx="4724400" cy="64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5" imgW="2501900" imgH="342900" progId="Equation.3">
                  <p:embed/>
                </p:oleObj>
              </mc:Choice>
              <mc:Fallback>
                <p:oleObj name="Equation" r:id="rId5" imgW="25019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2590800"/>
                        <a:ext cx="4724400" cy="64688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19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Policy and Optimal Policy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solution of (PO)MDP can be represented as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FF00"/>
                </a:solidFill>
              </a:rPr>
              <a:t>Policy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π(s)=a</a:t>
            </a:r>
          </a:p>
          <a:p>
            <a:pPr lvl="1"/>
            <a:r>
              <a:rPr lang="en-US" dirty="0" smtClean="0"/>
              <a:t>Each execution of policy from s</a:t>
            </a:r>
            <a:r>
              <a:rPr lang="en-US" baseline="-25000" dirty="0" smtClean="0"/>
              <a:t>0</a:t>
            </a:r>
            <a:r>
              <a:rPr lang="en-US" dirty="0" smtClean="0"/>
              <a:t> may yield </a:t>
            </a:r>
            <a:br>
              <a:rPr lang="en-US" dirty="0" smtClean="0"/>
            </a:br>
            <a:r>
              <a:rPr lang="en-US" dirty="0" smtClean="0"/>
              <a:t>a different history or path 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rgbClr val="FFFF00"/>
                </a:solidFill>
              </a:rPr>
              <a:t>optimal policy π*(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/>
              <a:t>is a policy that yields the highest expected utility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6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based on Known Utilities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580573"/>
              </p:ext>
            </p:extLst>
          </p:nvPr>
        </p:nvGraphicFramePr>
        <p:xfrm>
          <a:off x="2057400" y="1447800"/>
          <a:ext cx="4724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0.812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0.868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0.918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0.762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0.660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0.705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0.655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0.611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0.388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4419600"/>
            <a:ext cx="514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Suppose we know the utilities of the states as above,</a:t>
            </a:r>
          </a:p>
          <a:p>
            <a:r>
              <a:rPr lang="en-US" dirty="0" smtClean="0"/>
              <a:t>What path would an optimal policy would choose?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67000" y="20574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2057400"/>
            <a:ext cx="2971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5257800"/>
            <a:ext cx="7572881" cy="646331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Rewards </a:t>
            </a:r>
            <a:r>
              <a:rPr lang="en-US" sz="3600" b="1" dirty="0" smtClean="0">
                <a:solidFill>
                  <a:srgbClr val="0000FF"/>
                </a:solidFill>
                <a:sym typeface="Wingdings"/>
              </a:rPr>
              <a:t> Utilities/Values  Policies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2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Optimal Policy Examples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Depending on </a:t>
            </a:r>
            <a:r>
              <a:rPr lang="en-US" sz="3600" b="1" dirty="0" smtClean="0">
                <a:solidFill>
                  <a:srgbClr val="FFFF00"/>
                </a:solidFill>
              </a:rPr>
              <a:t>Reward</a:t>
            </a:r>
            <a:r>
              <a:rPr lang="en-US" sz="3600" dirty="0" smtClean="0">
                <a:solidFill>
                  <a:srgbClr val="FFFF00"/>
                </a:solidFill>
              </a:rPr>
              <a:t> distribution R(s)</a:t>
            </a:r>
            <a:endParaRPr 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87330"/>
              </p:ext>
            </p:extLst>
          </p:nvPr>
        </p:nvGraphicFramePr>
        <p:xfrm>
          <a:off x="2743200" y="2819400"/>
          <a:ext cx="304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19800" y="358140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Nonterminal R(s)= - 0.04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5257800"/>
            <a:ext cx="690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Caution</a:t>
            </a:r>
            <a:r>
              <a:rPr lang="en-US" dirty="0"/>
              <a:t>: because the nondeterministic </a:t>
            </a:r>
            <a:r>
              <a:rPr lang="en-US" dirty="0" smtClean="0"/>
              <a:t>actions, from state (3,2) or (4,1),</a:t>
            </a:r>
          </a:p>
          <a:p>
            <a:r>
              <a:rPr lang="en-US" dirty="0" smtClean="0"/>
              <a:t>you may “accidentally” go to (4,2). So there is a “risk” in this policy.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1" y="175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</a:t>
            </a:r>
            <a:r>
              <a:rPr lang="en-US" b="1" dirty="0" smtClean="0"/>
              <a:t>rewards</a:t>
            </a:r>
            <a:r>
              <a:rPr lang="en-US" dirty="0" smtClean="0"/>
              <a:t> for the nonterminal states are evenly distributed (e.g., -0.04), then </a:t>
            </a:r>
            <a:r>
              <a:rPr lang="en-US" dirty="0"/>
              <a:t>t</a:t>
            </a:r>
            <a:r>
              <a:rPr lang="en-US" dirty="0" smtClean="0"/>
              <a:t>he path chosen will depend on the probabilities of the transition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20315" y="309361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20315" y="380018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20315" y="448765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69038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52025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63658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3400" y="3276600"/>
            <a:ext cx="1380425" cy="1346200"/>
          </a:xfrm>
          <a:prstGeom prst="rect">
            <a:avLst/>
          </a:prstGeom>
          <a:solidFill>
            <a:srgbClr val="CCFFCC"/>
          </a:solidFill>
        </p:spPr>
      </p:pic>
    </p:spTree>
    <p:extLst>
      <p:ext uri="{BB962C8B-B14F-4D97-AF65-F5344CB8AC3E}">
        <p14:creationId xmlns:p14="http://schemas.microsoft.com/office/powerpoint/2010/main" val="219315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Key Ideas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5839"/>
            <a:ext cx="7885853" cy="4896361"/>
          </a:xfrm>
        </p:spPr>
        <p:txBody>
          <a:bodyPr>
            <a:noAutofit/>
          </a:bodyPr>
          <a:lstStyle/>
          <a:p>
            <a:r>
              <a:rPr lang="en-US" sz="2000" dirty="0" smtClean="0"/>
              <a:t>Model the environment by </a:t>
            </a:r>
            <a:r>
              <a:rPr lang="en-US" sz="2000" dirty="0" smtClean="0">
                <a:solidFill>
                  <a:srgbClr val="FFFF00"/>
                </a:solidFill>
              </a:rPr>
              <a:t>States, Actions, Percepts</a:t>
            </a:r>
            <a:r>
              <a:rPr lang="en-US" sz="2000" dirty="0" smtClean="0"/>
              <a:t>, and </a:t>
            </a:r>
            <a:r>
              <a:rPr lang="en-US" sz="2000" dirty="0" smtClean="0">
                <a:solidFill>
                  <a:srgbClr val="FFFF00"/>
                </a:solidFill>
              </a:rPr>
              <a:t>Transactions</a:t>
            </a:r>
          </a:p>
          <a:p>
            <a:r>
              <a:rPr lang="en-US" sz="2000" dirty="0" smtClean="0"/>
              <a:t>States have </a:t>
            </a:r>
            <a:r>
              <a:rPr lang="en-US" sz="2000" dirty="0">
                <a:solidFill>
                  <a:srgbClr val="FFFF00"/>
                </a:solidFill>
              </a:rPr>
              <a:t>U</a:t>
            </a:r>
            <a:r>
              <a:rPr lang="en-US" sz="2000" dirty="0" smtClean="0">
                <a:solidFill>
                  <a:srgbClr val="FFFF00"/>
                </a:solidFill>
              </a:rPr>
              <a:t>tility </a:t>
            </a:r>
            <a:r>
              <a:rPr lang="en-US" sz="2000" dirty="0" smtClean="0"/>
              <a:t>U(s)</a:t>
            </a:r>
          </a:p>
          <a:p>
            <a:r>
              <a:rPr lang="en-US" sz="2000" dirty="0" smtClean="0"/>
              <a:t>Maximum Expected Utility </a:t>
            </a:r>
          </a:p>
          <a:p>
            <a:pPr lvl="1"/>
            <a:r>
              <a:rPr lang="en-US" sz="2000" dirty="0" smtClean="0"/>
              <a:t>EU(</a:t>
            </a:r>
            <a:r>
              <a:rPr lang="en-US" sz="2000" dirty="0" err="1" smtClean="0"/>
              <a:t>a|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 = </a:t>
            </a:r>
            <a:r>
              <a:rPr lang="en-US" sz="2400" dirty="0" err="1" smtClean="0"/>
              <a:t>Σ</a:t>
            </a:r>
            <a:r>
              <a:rPr lang="en-US" sz="2400" dirty="0" smtClean="0"/>
              <a:t> </a:t>
            </a:r>
            <a:r>
              <a:rPr lang="en-US" sz="2000" dirty="0" smtClean="0"/>
              <a:t>P(</a:t>
            </a:r>
            <a:r>
              <a:rPr lang="en-US" sz="2000" dirty="0" err="1" smtClean="0"/>
              <a:t>s|a,</a:t>
            </a:r>
            <a:r>
              <a:rPr lang="en-US" sz="2000" b="1" dirty="0" err="1" smtClean="0"/>
              <a:t>e</a:t>
            </a:r>
            <a:r>
              <a:rPr lang="en-US" sz="2000" dirty="0" smtClean="0"/>
              <a:t>) U(s)</a:t>
            </a:r>
          </a:p>
          <a:p>
            <a:r>
              <a:rPr lang="en-US" sz="2000" dirty="0" smtClean="0"/>
              <a:t>Markov </a:t>
            </a:r>
            <a:r>
              <a:rPr lang="en-US" sz="2000" dirty="0"/>
              <a:t>Decision </a:t>
            </a:r>
            <a:r>
              <a:rPr lang="en-US" sz="2000" dirty="0" smtClean="0"/>
              <a:t>Process (MDP): </a:t>
            </a:r>
            <a:br>
              <a:rPr lang="en-US" sz="2000" dirty="0" smtClean="0"/>
            </a:br>
            <a:r>
              <a:rPr lang="en-US" sz="2000" dirty="0" smtClean="0"/>
              <a:t>          State</a:t>
            </a:r>
            <a:r>
              <a:rPr lang="en-US" sz="2000" dirty="0"/>
              <a:t>, </a:t>
            </a:r>
            <a:r>
              <a:rPr lang="en-US" sz="2000" dirty="0" smtClean="0"/>
              <a:t>Action</a:t>
            </a:r>
            <a:r>
              <a:rPr lang="en-US" sz="2000" dirty="0"/>
              <a:t>, </a:t>
            </a:r>
            <a:r>
              <a:rPr lang="en-US" sz="2000" dirty="0" smtClean="0"/>
              <a:t>Transition </a:t>
            </a:r>
            <a:r>
              <a:rPr lang="en-US" sz="2000" dirty="0"/>
              <a:t>P(s’|</a:t>
            </a:r>
            <a:r>
              <a:rPr lang="en-US" sz="2000" dirty="0" err="1"/>
              <a:t>s,a</a:t>
            </a:r>
            <a:r>
              <a:rPr lang="en-US" sz="2000" dirty="0"/>
              <a:t>), </a:t>
            </a:r>
            <a:r>
              <a:rPr lang="en-US" sz="2000" dirty="0">
                <a:solidFill>
                  <a:srgbClr val="FFFF00"/>
                </a:solidFill>
              </a:rPr>
              <a:t>R</a:t>
            </a:r>
            <a:r>
              <a:rPr lang="en-US" sz="2000" dirty="0" smtClean="0">
                <a:solidFill>
                  <a:srgbClr val="FFFF00"/>
                </a:solidFill>
              </a:rPr>
              <a:t>eward</a:t>
            </a:r>
            <a:r>
              <a:rPr lang="en-US" sz="2000" dirty="0" smtClean="0"/>
              <a:t>, </a:t>
            </a:r>
            <a:r>
              <a:rPr lang="en-US" sz="2000" dirty="0" err="1"/>
              <a:t>s</a:t>
            </a:r>
            <a:r>
              <a:rPr lang="en-US" sz="12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err="1">
                <a:sym typeface="Wingdings"/>
              </a:rPr>
              <a:t>r</a:t>
            </a:r>
            <a:r>
              <a:rPr lang="en-US" sz="2000" dirty="0"/>
              <a:t>, or (</a:t>
            </a:r>
            <a:r>
              <a:rPr lang="en-US" sz="2000" dirty="0" err="1"/>
              <a:t>s,a</a:t>
            </a:r>
            <a:r>
              <a:rPr lang="en-US" sz="2000" dirty="0"/>
              <a:t>)</a:t>
            </a:r>
            <a:r>
              <a:rPr lang="en-US" sz="1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sym typeface="Wingdings"/>
              </a:rPr>
              <a:t>r</a:t>
            </a:r>
            <a:endParaRPr lang="en-US" sz="2000" dirty="0"/>
          </a:p>
          <a:p>
            <a:pPr lvl="1"/>
            <a:r>
              <a:rPr lang="en-US" sz="2000" dirty="0" smtClean="0"/>
              <a:t>Solutions are </a:t>
            </a:r>
            <a:r>
              <a:rPr lang="en-US" sz="2000" dirty="0"/>
              <a:t>represented as </a:t>
            </a:r>
            <a:r>
              <a:rPr lang="en-US" sz="2000" dirty="0">
                <a:solidFill>
                  <a:srgbClr val="FFFF00"/>
                </a:solidFill>
              </a:rPr>
              <a:t>P</a:t>
            </a:r>
            <a:r>
              <a:rPr lang="en-US" sz="2000" dirty="0" smtClean="0">
                <a:solidFill>
                  <a:srgbClr val="FFFF00"/>
                </a:solidFill>
              </a:rPr>
              <a:t>olicy</a:t>
            </a:r>
            <a:r>
              <a:rPr lang="en-US" sz="2000" dirty="0"/>
              <a:t>: </a:t>
            </a:r>
            <a:r>
              <a:rPr lang="en-US" sz="2000" dirty="0" err="1"/>
              <a:t>s</a:t>
            </a:r>
            <a:r>
              <a:rPr lang="en-US" sz="1100" dirty="0" err="1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err="1"/>
              <a:t>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Total discounted expected reward (Bellman):</a:t>
            </a:r>
          </a:p>
          <a:p>
            <a:pPr lvl="2"/>
            <a:r>
              <a:rPr lang="en-US" sz="1600" dirty="0"/>
              <a:t>Equation 17.5 or in ALFE page 167.</a:t>
            </a:r>
          </a:p>
          <a:p>
            <a:r>
              <a:rPr lang="en-US" sz="2000" dirty="0" smtClean="0"/>
              <a:t>Partially Observed MDP (POMDP)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tates </a:t>
            </a:r>
            <a:r>
              <a:rPr lang="en-US" sz="2000" dirty="0"/>
              <a:t>cannot be </a:t>
            </a:r>
            <a:r>
              <a:rPr lang="en-US" sz="2000" dirty="0" smtClean="0"/>
              <a:t>completely observed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eed </a:t>
            </a:r>
            <a:r>
              <a:rPr lang="en-US" sz="2000" dirty="0"/>
              <a:t>a </a:t>
            </a:r>
            <a:r>
              <a:rPr lang="en-US" sz="2000" dirty="0" smtClean="0">
                <a:solidFill>
                  <a:srgbClr val="FFFF00"/>
                </a:solidFill>
              </a:rPr>
              <a:t>Sensor </a:t>
            </a:r>
            <a:r>
              <a:rPr lang="en-US" sz="2000" dirty="0">
                <a:solidFill>
                  <a:srgbClr val="FFFF00"/>
                </a:solidFill>
              </a:rPr>
              <a:t>M</a:t>
            </a:r>
            <a:r>
              <a:rPr lang="en-US" sz="2000" dirty="0" smtClean="0">
                <a:solidFill>
                  <a:srgbClr val="FFFF00"/>
                </a:solidFill>
              </a:rPr>
              <a:t>odel </a:t>
            </a:r>
            <a:r>
              <a:rPr lang="en-US" sz="2000" dirty="0"/>
              <a:t>P(</a:t>
            </a:r>
            <a:r>
              <a:rPr lang="en-US" sz="2000" dirty="0" err="1"/>
              <a:t>z|s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Objective: finding the optimal policy based on utilities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7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Optimal Policy Examples</a:t>
            </a:r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D</a:t>
            </a:r>
            <a:r>
              <a:rPr lang="en-US" sz="3600" dirty="0" smtClean="0">
                <a:solidFill>
                  <a:srgbClr val="FFFF00"/>
                </a:solidFill>
              </a:rPr>
              <a:t>epending on </a:t>
            </a:r>
            <a:r>
              <a:rPr lang="en-US" sz="3600" b="1" dirty="0" smtClean="0">
                <a:solidFill>
                  <a:srgbClr val="FFFF00"/>
                </a:solidFill>
              </a:rPr>
              <a:t>Reward</a:t>
            </a:r>
            <a:r>
              <a:rPr lang="en-US" sz="3600" dirty="0" smtClean="0">
                <a:solidFill>
                  <a:srgbClr val="FFFF00"/>
                </a:solidFill>
              </a:rPr>
              <a:t> distribution R(s)</a:t>
            </a:r>
            <a:endParaRPr 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34805"/>
              </p:ext>
            </p:extLst>
          </p:nvPr>
        </p:nvGraphicFramePr>
        <p:xfrm>
          <a:off x="381000" y="2743200"/>
          <a:ext cx="304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527625"/>
              </p:ext>
            </p:extLst>
          </p:nvPr>
        </p:nvGraphicFramePr>
        <p:xfrm>
          <a:off x="3962400" y="1828800"/>
          <a:ext cx="2057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199774"/>
              </p:ext>
            </p:extLst>
          </p:nvPr>
        </p:nvGraphicFramePr>
        <p:xfrm>
          <a:off x="4038600" y="3962400"/>
          <a:ext cx="2057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858094"/>
              </p:ext>
            </p:extLst>
          </p:nvPr>
        </p:nvGraphicFramePr>
        <p:xfrm>
          <a:off x="6477000" y="1828800"/>
          <a:ext cx="2057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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152700"/>
              </p:ext>
            </p:extLst>
          </p:nvPr>
        </p:nvGraphicFramePr>
        <p:xfrm>
          <a:off x="6477000" y="3962400"/>
          <a:ext cx="2057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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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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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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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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  <a:sym typeface="Wingdings"/>
                        </a:rPr>
                        <a:t>V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9267" y="3124200"/>
            <a:ext cx="228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R(s)&lt;-1.6284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(life is painful, death is good)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3124200"/>
            <a:ext cx="23023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-0.4278 &lt; R(s)&lt;-0.0850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(life is </a:t>
            </a:r>
            <a:r>
              <a:rPr lang="en-US" sz="1400" dirty="0" smtClean="0">
                <a:solidFill>
                  <a:srgbClr val="FFFF00"/>
                </a:solidFill>
              </a:rPr>
              <a:t>OK, willing to risk)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5334000"/>
            <a:ext cx="2133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-0.0221&lt;R(s)&lt;0</a:t>
            </a:r>
          </a:p>
          <a:p>
            <a:r>
              <a:rPr lang="en-US" sz="1400" dirty="0">
                <a:solidFill>
                  <a:srgbClr val="FFFF00"/>
                </a:solidFill>
              </a:rPr>
              <a:t>(life is good, </a:t>
            </a:r>
            <a:r>
              <a:rPr lang="en-US" sz="1400" dirty="0" smtClean="0">
                <a:solidFill>
                  <a:srgbClr val="FFFF00"/>
                </a:solidFill>
              </a:rPr>
              <a:t>minimize</a:t>
            </a:r>
            <a:br>
              <a:rPr lang="en-US" sz="1400" dirty="0" smtClean="0">
                <a:solidFill>
                  <a:srgbClr val="FFFF00"/>
                </a:solidFill>
              </a:rPr>
            </a:br>
            <a:r>
              <a:rPr lang="en-US" sz="1400" dirty="0" smtClean="0">
                <a:solidFill>
                  <a:srgbClr val="FFFF00"/>
                </a:solidFill>
              </a:rPr>
              <a:t>risks, willing to end nicely)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5334000"/>
            <a:ext cx="20199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R(s)&gt;0</a:t>
            </a:r>
          </a:p>
          <a:p>
            <a:r>
              <a:rPr lang="en-US" sz="1600" dirty="0">
                <a:solidFill>
                  <a:srgbClr val="FFFF00"/>
                </a:solidFill>
              </a:rPr>
              <a:t>(life </a:t>
            </a:r>
            <a:r>
              <a:rPr lang="en-US" sz="1600" dirty="0" smtClean="0">
                <a:solidFill>
                  <a:srgbClr val="FFFF00"/>
                </a:solidFill>
              </a:rPr>
              <a:t>is rewarding,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I don</a:t>
            </a:r>
            <a:r>
              <a:rPr lang="mr-IN" sz="1600" dirty="0" smtClean="0">
                <a:solidFill>
                  <a:srgbClr val="FFFF00"/>
                </a:solidFill>
              </a:rPr>
              <a:t>’</a:t>
            </a:r>
            <a:r>
              <a:rPr lang="en-US" sz="1600" dirty="0" smtClean="0">
                <a:solidFill>
                  <a:srgbClr val="FFFF00"/>
                </a:solidFill>
              </a:rPr>
              <a:t>t want to end it)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2297668"/>
            <a:ext cx="318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Nonterminal rewards R(s)=-0.04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5071646"/>
            <a:ext cx="56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risky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5795" y="4614446"/>
            <a:ext cx="73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 smtClean="0">
                <a:solidFill>
                  <a:srgbClr val="FF0000"/>
                </a:solidFill>
              </a:rPr>
              <a:t>o risk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4800" y="5071646"/>
            <a:ext cx="73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 smtClean="0">
                <a:solidFill>
                  <a:srgbClr val="FF0000"/>
                </a:solidFill>
              </a:rPr>
              <a:t>o risk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91400" y="4572000"/>
            <a:ext cx="73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dirty="0" smtClean="0">
                <a:solidFill>
                  <a:srgbClr val="FF0000"/>
                </a:solidFill>
              </a:rPr>
              <a:t>o risk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53000" y="4191000"/>
            <a:ext cx="103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</a:t>
            </a:r>
            <a:r>
              <a:rPr lang="en-US" sz="1600" dirty="0" smtClean="0">
                <a:solidFill>
                  <a:srgbClr val="FF0000"/>
                </a:solidFill>
              </a:rPr>
              <a:t>nd nicely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9000" y="4157246"/>
            <a:ext cx="99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don’t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3000" y="4343162"/>
            <a:ext cx="24900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            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Why not go up?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5221069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Hint: Consider the nature of actions, </a:t>
            </a:r>
            <a:br>
              <a:rPr lang="en-US" dirty="0" smtClean="0"/>
            </a:br>
            <a:r>
              <a:rPr lang="en-US" dirty="0" smtClean="0"/>
              <a:t>deterministic or not</a:t>
            </a:r>
          </a:p>
          <a:p>
            <a:r>
              <a:rPr lang="en-US" dirty="0" smtClean="0"/>
              <a:t>Go up is “risky”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2480846"/>
            <a:ext cx="763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suicide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07513" y="2480846"/>
            <a:ext cx="56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risky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62200" y="5667663"/>
            <a:ext cx="829913" cy="809337"/>
          </a:xfrm>
          <a:prstGeom prst="rect">
            <a:avLst/>
          </a:prstGeom>
          <a:solidFill>
            <a:srgbClr val="CCFFCC"/>
          </a:solidFill>
        </p:spPr>
      </p:pic>
    </p:spTree>
    <p:extLst>
      <p:ext uri="{BB962C8B-B14F-4D97-AF65-F5344CB8AC3E}">
        <p14:creationId xmlns:p14="http://schemas.microsoft.com/office/powerpoint/2010/main" val="2128553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Optimal Policy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compute it once after </a:t>
            </a:r>
            <a:r>
              <a:rPr lang="en-US" i="1" dirty="0" smtClean="0"/>
              <a:t>U*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is known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Or, you can compute it incrementally every iteration when 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is updated</a:t>
            </a:r>
          </a:p>
          <a:p>
            <a:pPr lvl="1"/>
            <a:r>
              <a:rPr lang="en-US" dirty="0" smtClean="0"/>
              <a:t>This is called “Policy Iteration” (see the next slide)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744"/>
              </p:ext>
            </p:extLst>
          </p:nvPr>
        </p:nvGraphicFramePr>
        <p:xfrm>
          <a:off x="2285999" y="2362200"/>
          <a:ext cx="481188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3" imgW="1892300" imgH="330200" progId="Equation.3">
                  <p:embed/>
                </p:oleObj>
              </mc:Choice>
              <mc:Fallback>
                <p:oleObj name="Equation" r:id="rId3" imgW="18923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5999" y="2362200"/>
                        <a:ext cx="4811883" cy="838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66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Policy Iteration</a:t>
            </a:r>
            <a:br>
              <a:rPr lang="en-US" b="1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(improving π(s) every step)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Start with a randomly chosen initial policy π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</a:p>
          <a:p>
            <a:r>
              <a:rPr lang="en-US" sz="2400" dirty="0"/>
              <a:t>Iterate until no change in utilities: </a:t>
            </a:r>
          </a:p>
          <a:p>
            <a:r>
              <a:rPr lang="en-US" sz="2400" dirty="0"/>
              <a:t>Policy evaluation: given a policy π</a:t>
            </a:r>
            <a:r>
              <a:rPr lang="en-US" sz="2400" baseline="-25000" dirty="0" err="1"/>
              <a:t>i</a:t>
            </a:r>
            <a:r>
              <a:rPr lang="en-US" sz="2400" dirty="0"/>
              <a:t>, calculate the utility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(s) of every state </a:t>
            </a:r>
            <a:r>
              <a:rPr lang="en-US" sz="2400" i="1" dirty="0"/>
              <a:t>s </a:t>
            </a:r>
            <a:r>
              <a:rPr lang="en-US" sz="2400" dirty="0"/>
              <a:t>using policy π</a:t>
            </a:r>
            <a:r>
              <a:rPr lang="en-US" sz="2400" baseline="-25000" dirty="0" err="1"/>
              <a:t>i</a:t>
            </a:r>
            <a:r>
              <a:rPr lang="en-US" sz="2400" dirty="0"/>
              <a:t> by solving the system of equations: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Policy </a:t>
            </a:r>
            <a:r>
              <a:rPr lang="en-US" sz="2400" dirty="0"/>
              <a:t>improvement: calculate the new policy π</a:t>
            </a:r>
            <a:r>
              <a:rPr lang="en-US" sz="2400" baseline="-25000" dirty="0"/>
              <a:t>i+1</a:t>
            </a:r>
            <a:r>
              <a:rPr lang="en-US" sz="2400" dirty="0"/>
              <a:t> using one‐step look‐ahead based on </a:t>
            </a: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/>
              <a:t>(s):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246026"/>
              </p:ext>
            </p:extLst>
          </p:nvPr>
        </p:nvGraphicFramePr>
        <p:xfrm>
          <a:off x="1778000" y="5073650"/>
          <a:ext cx="52054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19" name="Equation" r:id="rId3" imgW="2108200" imgH="368300" progId="Equation.3">
                  <p:embed/>
                </p:oleObj>
              </mc:Choice>
              <mc:Fallback>
                <p:oleObj name="Equation" r:id="rId3" imgW="21082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5073650"/>
                        <a:ext cx="5205413" cy="9096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738676"/>
              </p:ext>
            </p:extLst>
          </p:nvPr>
        </p:nvGraphicFramePr>
        <p:xfrm>
          <a:off x="1676400" y="3352800"/>
          <a:ext cx="574198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20" name="Equation" r:id="rId5" imgW="2324100" imgH="342900" progId="Equation.3">
                  <p:embed/>
                </p:oleObj>
              </mc:Choice>
              <mc:Fallback>
                <p:oleObj name="Equation" r:id="rId5" imgW="2324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3352800"/>
                        <a:ext cx="5741987" cy="8461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5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Comments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step of policy iteration is guaranteed to strictly improve the policy at some state when improvement is possible </a:t>
            </a:r>
          </a:p>
          <a:p>
            <a:r>
              <a:rPr lang="en-US" dirty="0"/>
              <a:t>Converge to </a:t>
            </a:r>
            <a:r>
              <a:rPr lang="en-US" dirty="0" smtClean="0"/>
              <a:t>the optimal </a:t>
            </a:r>
            <a:r>
              <a:rPr lang="en-US" dirty="0"/>
              <a:t>policy </a:t>
            </a:r>
          </a:p>
          <a:p>
            <a:r>
              <a:rPr lang="en-US" dirty="0"/>
              <a:t>Gives </a:t>
            </a:r>
            <a:r>
              <a:rPr lang="en-US" dirty="0" smtClean="0"/>
              <a:t>the exact </a:t>
            </a:r>
            <a:r>
              <a:rPr lang="en-US" dirty="0"/>
              <a:t>value of </a:t>
            </a:r>
            <a:r>
              <a:rPr lang="en-US" dirty="0" smtClean="0"/>
              <a:t>the optimal policy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391400" cy="455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5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0618" b="1061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8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727200"/>
            <a:ext cx="71882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18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2263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464697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70612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Examples of Reasoning with Uncertainty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58078"/>
          </a:xfrm>
        </p:spPr>
        <p:txBody>
          <a:bodyPr>
            <a:normAutofit/>
          </a:bodyPr>
          <a:lstStyle/>
          <a:p>
            <a:r>
              <a:rPr lang="en-US" dirty="0" smtClean="0"/>
              <a:t>Speech </a:t>
            </a:r>
            <a:r>
              <a:rPr lang="en-US" dirty="0"/>
              <a:t>R</a:t>
            </a:r>
            <a:r>
              <a:rPr lang="en-US" dirty="0" smtClean="0"/>
              <a:t>ecognition</a:t>
            </a:r>
            <a:endParaRPr lang="en-US" dirty="0"/>
          </a:p>
          <a:p>
            <a:pPr lvl="1"/>
            <a:r>
              <a:rPr lang="en-US" sz="2400" dirty="0" smtClean="0"/>
              <a:t>“Listening </a:t>
            </a:r>
            <a:r>
              <a:rPr lang="en-US" sz="2400" dirty="0"/>
              <a:t>is not </a:t>
            </a:r>
            <a:r>
              <a:rPr lang="en-US" sz="2400" dirty="0" smtClean="0"/>
              <a:t>always equal to hearing” </a:t>
            </a:r>
            <a:r>
              <a:rPr lang="en-US" sz="2400" dirty="0">
                <a:sym typeface="Wingdings"/>
              </a:rPr>
              <a:t></a:t>
            </a:r>
          </a:p>
          <a:p>
            <a:r>
              <a:rPr lang="en-US" sz="2800" dirty="0" smtClean="0"/>
              <a:t>Traveling through rooms with colored walls</a:t>
            </a:r>
          </a:p>
          <a:p>
            <a:pPr lvl="1"/>
            <a:r>
              <a:rPr lang="en-US" sz="2400" dirty="0" smtClean="0"/>
              <a:t>“Seeing does not always tell where you are”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7579" y="4034216"/>
            <a:ext cx="7300163" cy="1920789"/>
            <a:chOff x="1454038" y="1519839"/>
            <a:chExt cx="6461125" cy="1432910"/>
          </a:xfrm>
        </p:grpSpPr>
        <p:grpSp>
          <p:nvGrpSpPr>
            <p:cNvPr id="6" name="Group 5"/>
            <p:cNvGrpSpPr/>
            <p:nvPr/>
          </p:nvGrpSpPr>
          <p:grpSpPr>
            <a:xfrm>
              <a:off x="1454038" y="1519839"/>
              <a:ext cx="6461125" cy="1432910"/>
              <a:chOff x="746125" y="2377089"/>
              <a:chExt cx="6461125" cy="143291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497724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3606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398211" y="2377089"/>
                <a:ext cx="1287517" cy="4379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Room-3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3290" y="34289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63351" y="3390899"/>
                <a:ext cx="1190625" cy="381000"/>
              </a:xfrm>
              <a:prstGeom prst="rect">
                <a:avLst/>
              </a:prstGeom>
              <a:solidFill>
                <a:srgbClr val="33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493976" y="3428999"/>
                <a:ext cx="1190625" cy="381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Wall-color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1" idx="4"/>
                <a:endCxn id="14" idx="0"/>
              </p:cNvCxnSpPr>
              <p:nvPr/>
            </p:nvCxnSpPr>
            <p:spPr>
              <a:xfrm>
                <a:off x="2141483" y="2815020"/>
                <a:ext cx="7120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2" idx="4"/>
                <a:endCxn id="16" idx="0"/>
              </p:cNvCxnSpPr>
              <p:nvPr/>
            </p:nvCxnSpPr>
            <p:spPr>
              <a:xfrm>
                <a:off x="4079820" y="2815020"/>
                <a:ext cx="9469" cy="6139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5" idx="0"/>
              </p:cNvCxnSpPr>
              <p:nvPr/>
            </p:nvCxnSpPr>
            <p:spPr>
              <a:xfrm>
                <a:off x="6041970" y="2815020"/>
                <a:ext cx="16694" cy="5758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6"/>
                <a:endCxn id="12" idx="2"/>
              </p:cNvCxnSpPr>
              <p:nvPr/>
            </p:nvCxnSpPr>
            <p:spPr>
              <a:xfrm>
                <a:off x="2785241" y="2596055"/>
                <a:ext cx="6508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6"/>
                <a:endCxn id="13" idx="2"/>
              </p:cNvCxnSpPr>
              <p:nvPr/>
            </p:nvCxnSpPr>
            <p:spPr>
              <a:xfrm>
                <a:off x="4723578" y="2596055"/>
                <a:ext cx="67463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3" idx="6"/>
              </p:cNvCxnSpPr>
              <p:nvPr/>
            </p:nvCxnSpPr>
            <p:spPr>
              <a:xfrm>
                <a:off x="6685728" y="2596055"/>
                <a:ext cx="52152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1" idx="2"/>
              </p:cNvCxnSpPr>
              <p:nvPr/>
            </p:nvCxnSpPr>
            <p:spPr>
              <a:xfrm>
                <a:off x="746125" y="2596055"/>
                <a:ext cx="7515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630115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3627" y="163957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2067" y="16308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7877" y="1630861"/>
              <a:ext cx="373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73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Policy Iteration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policy π</a:t>
            </a:r>
            <a:r>
              <a:rPr lang="en-US" baseline="-25000" dirty="0" smtClean="0"/>
              <a:t>2 </a:t>
            </a:r>
            <a:r>
              <a:rPr lang="en-US" dirty="0" smtClean="0"/>
              <a:t>after an iteration from π</a:t>
            </a:r>
            <a:r>
              <a:rPr lang="en-US" baseline="-25000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π</a:t>
            </a:r>
            <a:r>
              <a:rPr lang="en-US" baseline="-25000" dirty="0" smtClean="0"/>
              <a:t>2</a:t>
            </a:r>
            <a:r>
              <a:rPr lang="en-US" dirty="0" smtClean="0"/>
              <a:t>(Hungry)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Eat</a:t>
            </a:r>
          </a:p>
          <a:p>
            <a:pPr lvl="1"/>
            <a:r>
              <a:rPr lang="en-US" dirty="0"/>
              <a:t>π</a:t>
            </a:r>
            <a:r>
              <a:rPr lang="en-US" baseline="-25000" dirty="0"/>
              <a:t>2</a:t>
            </a:r>
            <a:r>
              <a:rPr lang="en-US" dirty="0" smtClean="0"/>
              <a:t>(Full)</a:t>
            </a:r>
            <a:r>
              <a:rPr lang="en-US" dirty="0" smtClean="0">
                <a:sym typeface="Wingdings"/>
              </a:rPr>
              <a:t>Sleep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POMDP</a:t>
            </a:r>
            <a:r>
              <a:rPr lang="en-US" sz="2800" dirty="0" smtClean="0"/>
              <a:t> is very (the most) general model</a:t>
            </a:r>
          </a:p>
          <a:p>
            <a:pPr lvl="1"/>
            <a:r>
              <a:rPr lang="en-US" sz="2400" dirty="0"/>
              <a:t>Deal with uncertainty by </a:t>
            </a:r>
            <a:endParaRPr lang="en-US" sz="2400" dirty="0" smtClean="0"/>
          </a:p>
          <a:p>
            <a:pPr lvl="2"/>
            <a:r>
              <a:rPr lang="en-US" sz="2000" dirty="0" smtClean="0">
                <a:solidFill>
                  <a:srgbClr val="FFFF00"/>
                </a:solidFill>
              </a:rPr>
              <a:t>action </a:t>
            </a:r>
            <a:r>
              <a:rPr lang="en-US" sz="2000" dirty="0">
                <a:solidFill>
                  <a:srgbClr val="FFFF00"/>
                </a:solidFill>
              </a:rPr>
              <a:t>models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FF00"/>
                </a:solidFill>
              </a:rPr>
              <a:t>sensor models</a:t>
            </a:r>
          </a:p>
          <a:p>
            <a:r>
              <a:rPr lang="en-US" sz="2800" dirty="0" smtClean="0"/>
              <a:t>Incorporate goals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rewards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utilities </a:t>
            </a:r>
            <a:r>
              <a:rPr lang="en-US" sz="2800" dirty="0" smtClean="0">
                <a:sym typeface="Wingdings"/>
              </a:rPr>
              <a:t> policy</a:t>
            </a:r>
            <a:endParaRPr lang="en-US" sz="2800" dirty="0" smtClean="0"/>
          </a:p>
          <a:p>
            <a:pPr lvl="1"/>
            <a:r>
              <a:rPr lang="en-US" sz="2400" dirty="0" smtClean="0"/>
              <a:t>Solve a problem by following a good policy</a:t>
            </a:r>
          </a:p>
          <a:p>
            <a:pPr lvl="2"/>
            <a:r>
              <a:rPr lang="en-US" sz="2000" dirty="0" smtClean="0"/>
              <a:t>One policy for one problem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tilities and policies can be computed from rewards</a:t>
            </a:r>
          </a:p>
          <a:p>
            <a:pPr lvl="2"/>
            <a:r>
              <a:rPr lang="en-US" sz="2000" dirty="0"/>
              <a:t>S</a:t>
            </a:r>
            <a:r>
              <a:rPr lang="en-US" sz="2000" dirty="0" smtClean="0"/>
              <a:t>ystematically  (Bellman equations)</a:t>
            </a:r>
          </a:p>
          <a:p>
            <a:pPr lvl="2"/>
            <a:r>
              <a:rPr lang="en-US" sz="2000" dirty="0" smtClean="0"/>
              <a:t>Iteratively (Bellman’s iteration algorithm)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States, Actions and Sensors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3600" dirty="0">
                <a:solidFill>
                  <a:srgbClr val="FFFF00"/>
                </a:solidFill>
              </a:rPr>
              <a:t>T</a:t>
            </a:r>
            <a:r>
              <a:rPr lang="en-US" sz="3600" dirty="0" smtClean="0">
                <a:solidFill>
                  <a:srgbClr val="FFFF00"/>
                </a:solidFill>
              </a:rPr>
              <a:t>he Little Prince’s Planet 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410200"/>
            <a:ext cx="5867400" cy="1113425"/>
          </a:xfrm>
          <a:solidFill>
            <a:srgbClr val="CCFFCC"/>
          </a:solidFill>
        </p:spPr>
        <p:txBody>
          <a:bodyPr>
            <a:normAutofit fontScale="77500" lnSpcReduction="2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Percepts: {rose, volcano, nothing}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Actions: {forward, backward, turn-around}</a:t>
            </a:r>
          </a:p>
          <a:p>
            <a:r>
              <a:rPr lang="en-US" sz="2800" dirty="0">
                <a:solidFill>
                  <a:schemeClr val="bg1"/>
                </a:solidFill>
              </a:rPr>
              <a:t>States: {</a:t>
            </a:r>
            <a:r>
              <a:rPr lang="en-US" sz="2800" dirty="0" smtClean="0">
                <a:solidFill>
                  <a:schemeClr val="bg1"/>
                </a:solidFill>
              </a:rPr>
              <a:t>north, south, east, west}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587500"/>
            <a:ext cx="52451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Little </a:t>
            </a:r>
            <a:r>
              <a:rPr lang="en-US" dirty="0" smtClean="0">
                <a:solidFill>
                  <a:srgbClr val="FFFF00"/>
                </a:solidFill>
              </a:rPr>
              <a:t>Prince Planet Environment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1" y="1676399"/>
            <a:ext cx="8717565" cy="4398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910" y="3156305"/>
            <a:ext cx="131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Volcano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0201" y="3487503"/>
            <a:ext cx="102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Rose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8715" y="1627080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Nothing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8019" y="4649064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Nothing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3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Model for Little Prince’s Planet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8" y="1524000"/>
            <a:ext cx="8024354" cy="41082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5741155"/>
            <a:ext cx="791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His internal action model only needs 4 states! (why?)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6232" y="1811746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Nothing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2552" y="4406345"/>
            <a:ext cx="132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Nothing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7245" y="3093426"/>
            <a:ext cx="102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Rose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5503" y="3524516"/>
            <a:ext cx="131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See Volcano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9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The State/Action/Sensor Model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FABB-A280-A44C-80CC-2388045510A5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0" y="1750431"/>
            <a:ext cx="8721425" cy="4185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6" y="3148622"/>
            <a:ext cx="342900" cy="30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55" y="1790642"/>
            <a:ext cx="342900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000" y="4179724"/>
            <a:ext cx="3302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00" y="4729708"/>
            <a:ext cx="342900" cy="304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9800" y="2590800"/>
            <a:ext cx="838200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3657600"/>
            <a:ext cx="687003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114800"/>
            <a:ext cx="1106424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9334" y="4648200"/>
            <a:ext cx="1217066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53892" y="5181600"/>
            <a:ext cx="2156108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7679</TotalTime>
  <Words>2677</Words>
  <Application>Microsoft Macintosh PowerPoint</Application>
  <PresentationFormat>On-screen Show (4:3)</PresentationFormat>
  <Paragraphs>718</Paragraphs>
  <Slides>51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Black</vt:lpstr>
      <vt:lpstr>Equation</vt:lpstr>
      <vt:lpstr>CSCI 561 Foundation of Artificial Intelligence</vt:lpstr>
      <vt:lpstr>Utility, Policy, Iterations</vt:lpstr>
      <vt:lpstr>Recall Rational Agents</vt:lpstr>
      <vt:lpstr>The Key Ideas</vt:lpstr>
      <vt:lpstr>Examples of Reasoning with Uncertainty</vt:lpstr>
      <vt:lpstr>States, Actions and Sensors The Little Prince’s Planet Example</vt:lpstr>
      <vt:lpstr>The Little Prince Planet Environment</vt:lpstr>
      <vt:lpstr>A Model for Little Prince’s Planet</vt:lpstr>
      <vt:lpstr>The State/Action/Sensor Model</vt:lpstr>
      <vt:lpstr>Little Prince’s Deterministic Model</vt:lpstr>
      <vt:lpstr>Two Big Uncertainties</vt:lpstr>
      <vt:lpstr>Certainty vs Uncertainty</vt:lpstr>
      <vt:lpstr>Uncertainty in Sensor &amp; Actions</vt:lpstr>
      <vt:lpstr>Hidden Markov Model (with actions)</vt:lpstr>
      <vt:lpstr>Hidden Markov Model (1/2)</vt:lpstr>
      <vt:lpstr>Hidden Markov Model (2/2)</vt:lpstr>
      <vt:lpstr>The HMM for Little Prince’s Planet (with uncertain actions and sensors)</vt:lpstr>
      <vt:lpstr>Experience and State Sequence</vt:lpstr>
      <vt:lpstr>Little Prince Example</vt:lpstr>
      <vt:lpstr>Action and Sensor Models (review)</vt:lpstr>
      <vt:lpstr>Utility or Value of States  Utility  Goal Information</vt:lpstr>
      <vt:lpstr>Reward and Action Example</vt:lpstr>
      <vt:lpstr>Utility/Values Example</vt:lpstr>
      <vt:lpstr>Little Prince Example (may add Rewards)</vt:lpstr>
      <vt:lpstr>Little Prince in Action (POMDP)</vt:lpstr>
      <vt:lpstr>State Utility and Decision on Actions</vt:lpstr>
      <vt:lpstr>Compute State Values by Dynamic Programming  (review, from ALFE 6.1.1)</vt:lpstr>
      <vt:lpstr>Markov Decision Process (MDP)</vt:lpstr>
      <vt:lpstr>Maximum Expected Utility (MEU) and Rational Agents</vt:lpstr>
      <vt:lpstr>POMDP, Transitions, Belief States</vt:lpstr>
      <vt:lpstr>Goals, Rewards, Utilities, Policies</vt:lpstr>
      <vt:lpstr>Compute Utilities from Rewards over Time</vt:lpstr>
      <vt:lpstr>Compute Utilities (example)</vt:lpstr>
      <vt:lpstr>State Utility Value Iteration (improving U(s) every step)</vt:lpstr>
      <vt:lpstr>Bell Iteration Example</vt:lpstr>
      <vt:lpstr>Value Iteration for POMDP</vt:lpstr>
      <vt:lpstr>Policy and Optimal Policy</vt:lpstr>
      <vt:lpstr>Policy based on Known Utilities</vt:lpstr>
      <vt:lpstr>Optimal Policy Examples Depending on Reward distribution R(s)</vt:lpstr>
      <vt:lpstr>Optimal Policy Examples Depending on Reward distribution R(s)</vt:lpstr>
      <vt:lpstr>Optimal Policy</vt:lpstr>
      <vt:lpstr>Policy Iteration (improving π(s) every step)</vt:lpstr>
      <vt:lpstr>Policy Iteration Comments</vt:lpstr>
      <vt:lpstr>Policy Iteration Example</vt:lpstr>
      <vt:lpstr>Policy Iteration Example</vt:lpstr>
      <vt:lpstr>Policy Iteration Example</vt:lpstr>
      <vt:lpstr>Policy Iteration Example</vt:lpstr>
      <vt:lpstr>Policy Iteration Example</vt:lpstr>
      <vt:lpstr>Policy Iteration Example</vt:lpstr>
      <vt:lpstr>Policy Iteration Example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Wei-Min Shen</cp:lastModifiedBy>
  <cp:revision>393</cp:revision>
  <dcterms:created xsi:type="dcterms:W3CDTF">2006-08-16T00:00:00Z</dcterms:created>
  <dcterms:modified xsi:type="dcterms:W3CDTF">2018-11-06T17:00:17Z</dcterms:modified>
</cp:coreProperties>
</file>