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0" r:id="rId2"/>
    <p:sldId id="271" r:id="rId3"/>
    <p:sldId id="282" r:id="rId4"/>
    <p:sldId id="257" r:id="rId5"/>
    <p:sldId id="280" r:id="rId6"/>
    <p:sldId id="283" r:id="rId7"/>
    <p:sldId id="281" r:id="rId8"/>
    <p:sldId id="258" r:id="rId9"/>
    <p:sldId id="259" r:id="rId10"/>
    <p:sldId id="273" r:id="rId11"/>
    <p:sldId id="260" r:id="rId12"/>
    <p:sldId id="275" r:id="rId13"/>
    <p:sldId id="277" r:id="rId14"/>
    <p:sldId id="261" r:id="rId15"/>
    <p:sldId id="278" r:id="rId16"/>
    <p:sldId id="276" r:id="rId17"/>
    <p:sldId id="274" r:id="rId18"/>
    <p:sldId id="262" r:id="rId19"/>
    <p:sldId id="263" r:id="rId20"/>
    <p:sldId id="279" r:id="rId21"/>
    <p:sldId id="264" r:id="rId22"/>
    <p:sldId id="265" r:id="rId23"/>
    <p:sldId id="266" r:id="rId24"/>
    <p:sldId id="267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CC6EC-049F-7748-B14A-60C613CE5E2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E00F-B5B4-A145-8F37-D05EF27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B504-6A5F-0544-84ED-73B759DD87E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92C4-80EC-3649-9187-F0B318AEA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966" y="1544498"/>
            <a:ext cx="8025234" cy="18845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CSCI 561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Foundations of </a:t>
            </a:r>
            <a:r>
              <a:rPr lang="en-US" dirty="0">
                <a:solidFill>
                  <a:srgbClr val="FFFF00"/>
                </a:solidFill>
              </a:rPr>
              <a:t>Artificial </a:t>
            </a:r>
            <a:r>
              <a:rPr lang="en-US" dirty="0" smtClean="0">
                <a:solidFill>
                  <a:srgbClr val="FFFF00"/>
                </a:solidFill>
              </a:rPr>
              <a:t>Intelligence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667" y="3886200"/>
            <a:ext cx="7224481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Professor Wei-Min Shen</a:t>
            </a:r>
          </a:p>
          <a:p>
            <a:endParaRPr lang="en-US" dirty="0"/>
          </a:p>
          <a:p>
            <a:r>
              <a:rPr lang="en-US" dirty="0" smtClean="0"/>
              <a:t>Session 23: Reinforcement-Learning</a:t>
            </a:r>
          </a:p>
        </p:txBody>
      </p:sp>
    </p:spTree>
    <p:extLst>
      <p:ext uri="{BB962C8B-B14F-4D97-AF65-F5344CB8AC3E}">
        <p14:creationId xmlns:p14="http://schemas.microsoft.com/office/powerpoint/2010/main" val="25308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Model-Based 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47" y="1482237"/>
            <a:ext cx="7336589" cy="2814048"/>
          </a:xfrm>
          <a:solidFill>
            <a:srgbClr val="CCFFCC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States:     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n,</a:t>
            </a:r>
            <a:r>
              <a:rPr lang="en-US" dirty="0" smtClean="0">
                <a:solidFill>
                  <a:schemeClr val="bg1"/>
                </a:solidFill>
              </a:rPr>
              <a:t>      Actions:  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Transition Probability Distribution: (assume s</a:t>
            </a:r>
            <a:r>
              <a:rPr lang="en-US" baseline="-25000" dirty="0" smtClean="0">
                <a:solidFill>
                  <a:schemeClr val="bg1"/>
                </a:solidFill>
              </a:rPr>
              <a:t>n+1</a:t>
            </a:r>
            <a:r>
              <a:rPr lang="en-US" dirty="0" smtClean="0">
                <a:solidFill>
                  <a:schemeClr val="bg1"/>
                </a:solidFill>
              </a:rPr>
              <a:t>=s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P(s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)=0.8,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)=0.2, P(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0.9,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0.1.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Reward</a:t>
            </a:r>
            <a:r>
              <a:rPr lang="en-US" dirty="0" smtClean="0">
                <a:solidFill>
                  <a:schemeClr val="bg1"/>
                </a:solidFill>
              </a:rPr>
              <a:t>: all R(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) = 0.0, except </a:t>
            </a:r>
            <a:r>
              <a:rPr lang="en-US" dirty="0">
                <a:solidFill>
                  <a:schemeClr val="bg1"/>
                </a:solidFill>
              </a:rPr>
              <a:t>R(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= 99.9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Future discount factor: gamma = 0.7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Try to learn: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),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n-3</a:t>
            </a:r>
            <a:r>
              <a:rPr lang="en-US" dirty="0" smtClean="0">
                <a:solidFill>
                  <a:schemeClr val="bg1"/>
                </a:solidFill>
              </a:rPr>
              <a:t>),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),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10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419600"/>
            <a:ext cx="6960937" cy="19367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6944165" y="6100693"/>
            <a:ext cx="5939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99.9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Model-Based 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89" y="1600201"/>
            <a:ext cx="8337811" cy="19081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Learn an approximate model based on random actions</a:t>
            </a:r>
          </a:p>
          <a:p>
            <a:pPr lvl="1"/>
            <a:r>
              <a:rPr lang="en-US" dirty="0" smtClean="0"/>
              <a:t>From a state s, count outcomes of s’ for each (s, a)</a:t>
            </a:r>
          </a:p>
          <a:p>
            <a:pPr lvl="1"/>
            <a:r>
              <a:rPr lang="en-US" dirty="0" smtClean="0"/>
              <a:t>Normalize to give an estimate of P(s, a, s’)</a:t>
            </a:r>
          </a:p>
          <a:p>
            <a:pPr lvl="1"/>
            <a:r>
              <a:rPr lang="en-US" dirty="0" smtClean="0"/>
              <a:t>Learn state utility U(s) from rewards </a:t>
            </a:r>
            <a:r>
              <a:rPr lang="en-US" dirty="0"/>
              <a:t>R(s</a:t>
            </a:r>
            <a:r>
              <a:rPr lang="en-US" dirty="0" smtClean="0"/>
              <a:t>, a, s</a:t>
            </a:r>
            <a:r>
              <a:rPr lang="en-US" dirty="0"/>
              <a:t>’) </a:t>
            </a:r>
            <a:r>
              <a:rPr lang="en-US" dirty="0" smtClean="0"/>
              <a:t>when encountered</a:t>
            </a:r>
          </a:p>
          <a:p>
            <a:pPr lvl="1"/>
            <a:r>
              <a:rPr lang="en-US" dirty="0" smtClean="0"/>
              <a:t>Solve the learned MDP and obtain a policy</a:t>
            </a:r>
            <a:r>
              <a:rPr lang="en-US" dirty="0"/>
              <a:t> </a:t>
            </a:r>
            <a:r>
              <a:rPr lang="en-US" dirty="0" smtClean="0"/>
              <a:t>(e.g., policy iteration)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25" y="3768257"/>
            <a:ext cx="3777758" cy="2585323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4" y="3768257"/>
            <a:ext cx="3412338" cy="256036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8879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State Utility Value Iteration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(improving </a:t>
            </a:r>
            <a:r>
              <a:rPr lang="en-US" sz="3600" i="1" dirty="0" smtClean="0">
                <a:solidFill>
                  <a:srgbClr val="FFFF00"/>
                </a:solidFill>
              </a:rPr>
              <a:t>U</a:t>
            </a:r>
            <a:r>
              <a:rPr lang="en-US" sz="3600" dirty="0" smtClean="0">
                <a:solidFill>
                  <a:srgbClr val="FFFF00"/>
                </a:solidFill>
              </a:rPr>
              <a:t>(</a:t>
            </a:r>
            <a:r>
              <a:rPr lang="en-US" sz="3600" i="1" dirty="0" smtClean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) every step)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U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/>
              <a:t>: the expected sum of maximum rewards achievable starting </a:t>
            </a:r>
            <a:r>
              <a:rPr lang="en-US" dirty="0" smtClean="0"/>
              <a:t>from a </a:t>
            </a:r>
            <a:r>
              <a:rPr lang="en-US" dirty="0"/>
              <a:t>particular </a:t>
            </a:r>
            <a:r>
              <a:rPr lang="en-US" dirty="0" smtClean="0"/>
              <a:t>state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Bellman equations:</a:t>
            </a:r>
          </a:p>
          <a:p>
            <a:pPr lvl="1"/>
            <a:r>
              <a:rPr lang="en-US" dirty="0" smtClean="0"/>
              <a:t>Many equations must be solved </a:t>
            </a:r>
            <a:r>
              <a:rPr lang="en-US" i="1" dirty="0" smtClean="0"/>
              <a:t>simultaneously </a:t>
            </a:r>
          </a:p>
          <a:p>
            <a:endParaRPr lang="en-US" dirty="0" smtClean="0"/>
          </a:p>
          <a:p>
            <a:r>
              <a:rPr lang="en-US" dirty="0" smtClean="0"/>
              <a:t>Bellman iteration:</a:t>
            </a:r>
            <a:r>
              <a:rPr lang="en-US" i="1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Converge </a:t>
            </a:r>
            <a:r>
              <a:rPr lang="en-US" dirty="0"/>
              <a:t>to </a:t>
            </a:r>
            <a:r>
              <a:rPr lang="en-US" i="1" dirty="0"/>
              <a:t>U</a:t>
            </a:r>
            <a:r>
              <a:rPr lang="en-US" dirty="0"/>
              <a:t>*(</a:t>
            </a:r>
            <a:r>
              <a:rPr lang="en-US" i="1" dirty="0"/>
              <a:t>s</a:t>
            </a:r>
            <a:r>
              <a:rPr lang="en-US" dirty="0" smtClean="0"/>
              <a:t>) step by step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717764"/>
              </p:ext>
            </p:extLst>
          </p:nvPr>
        </p:nvGraphicFramePr>
        <p:xfrm>
          <a:off x="2174875" y="5578475"/>
          <a:ext cx="52514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2781300" imgH="368300" progId="Equation.3">
                  <p:embed/>
                </p:oleObj>
              </mc:Choice>
              <mc:Fallback>
                <p:oleObj name="Equation" r:id="rId3" imgW="2781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875" y="5578475"/>
                        <a:ext cx="5251450" cy="695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70008"/>
              </p:ext>
            </p:extLst>
          </p:nvPr>
        </p:nvGraphicFramePr>
        <p:xfrm>
          <a:off x="2127250" y="3733800"/>
          <a:ext cx="52879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5" imgW="2794000" imgH="368300" progId="Equation.3">
                  <p:embed/>
                </p:oleObj>
              </mc:Choice>
              <mc:Fallback>
                <p:oleObj name="Equation" r:id="rId5" imgW="2794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0" y="3733800"/>
                        <a:ext cx="5287963" cy="698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0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Policy Iteration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(improving π(s) every step)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Start with a randomly chosen initial policy π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</a:p>
          <a:p>
            <a:r>
              <a:rPr lang="en-US" sz="2400" dirty="0"/>
              <a:t>Iterate until no change in utilities: </a:t>
            </a:r>
          </a:p>
          <a:p>
            <a:r>
              <a:rPr lang="en-US" sz="2400" dirty="0"/>
              <a:t>Policy evaluation: given a policy π</a:t>
            </a:r>
            <a:r>
              <a:rPr lang="en-US" sz="2400" baseline="-25000" dirty="0" err="1"/>
              <a:t>i</a:t>
            </a:r>
            <a:r>
              <a:rPr lang="en-US" sz="2400" dirty="0"/>
              <a:t>, calculate the utility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(s) of every state </a:t>
            </a:r>
            <a:r>
              <a:rPr lang="en-US" sz="2400" i="1" dirty="0"/>
              <a:t>s </a:t>
            </a:r>
            <a:r>
              <a:rPr lang="en-US" sz="2400" dirty="0"/>
              <a:t>using policy π</a:t>
            </a:r>
            <a:r>
              <a:rPr lang="en-US" sz="2400" baseline="-25000" dirty="0" err="1"/>
              <a:t>i</a:t>
            </a:r>
            <a:r>
              <a:rPr lang="en-US" sz="2400" dirty="0"/>
              <a:t> by solving the system of equations: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Policy </a:t>
            </a:r>
            <a:r>
              <a:rPr lang="en-US" sz="2400" dirty="0"/>
              <a:t>improvement: calculate the new policy π</a:t>
            </a:r>
            <a:r>
              <a:rPr lang="en-US" sz="2400" baseline="-25000" dirty="0"/>
              <a:t>i+1</a:t>
            </a:r>
            <a:r>
              <a:rPr lang="en-US" sz="2400" dirty="0"/>
              <a:t> using one‐step look‐ahead based on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(s):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63989"/>
              </p:ext>
            </p:extLst>
          </p:nvPr>
        </p:nvGraphicFramePr>
        <p:xfrm>
          <a:off x="1778000" y="5073650"/>
          <a:ext cx="52054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2108200" imgH="368300" progId="Equation.3">
                  <p:embed/>
                </p:oleObj>
              </mc:Choice>
              <mc:Fallback>
                <p:oleObj name="Equation" r:id="rId3" imgW="21082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5073650"/>
                        <a:ext cx="5205413" cy="9096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79754"/>
              </p:ext>
            </p:extLst>
          </p:nvPr>
        </p:nvGraphicFramePr>
        <p:xfrm>
          <a:off x="1096963" y="3321050"/>
          <a:ext cx="6902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2794000" imgH="368300" progId="Equation.3">
                  <p:embed/>
                </p:oleObj>
              </mc:Choice>
              <mc:Fallback>
                <p:oleObj name="Equation" r:id="rId5" imgW="2794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63" y="3321050"/>
                        <a:ext cx="6902450" cy="9096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1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3" y="274638"/>
            <a:ext cx="870908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Compute Utility from Rewards and Policy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BC9-D0E7-3A43-B08C-4BC9A19B39DE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8" y="1587491"/>
            <a:ext cx="7980947" cy="20313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29029" y="4758809"/>
            <a:ext cx="738313" cy="738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x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07614" y="3848413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 flipV="1">
            <a:off x="3267342" y="4217570"/>
            <a:ext cx="1740272" cy="910396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48703" y="4758809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48703" y="5686946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solidFill>
                  <a:schemeClr val="tx1"/>
                </a:solidFill>
              </a:rPr>
              <a:t>l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6"/>
            <a:endCxn id="17" idx="2"/>
          </p:cNvCxnSpPr>
          <p:nvPr/>
        </p:nvCxnSpPr>
        <p:spPr>
          <a:xfrm>
            <a:off x="3267342" y="5127966"/>
            <a:ext cx="1681361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8" idx="1"/>
          </p:cNvCxnSpPr>
          <p:nvPr/>
        </p:nvCxnSpPr>
        <p:spPr>
          <a:xfrm>
            <a:off x="3267342" y="5127966"/>
            <a:ext cx="1789484" cy="667103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1160" y="5658391"/>
            <a:ext cx="144883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i="1" dirty="0" smtClean="0"/>
              <a:t>a</a:t>
            </a:r>
            <a:r>
              <a:rPr lang="en-US" dirty="0" smtClean="0"/>
              <a:t>=π(</a:t>
            </a:r>
            <a:r>
              <a:rPr lang="en-US" i="1" dirty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7581" y="3898287"/>
            <a:ext cx="1076336" cy="86177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Transition: </a:t>
            </a:r>
            <a:br>
              <a:rPr lang="en-US" sz="1600" dirty="0" smtClean="0"/>
            </a:br>
            <a:r>
              <a:rPr lang="en-US" sz="1600" dirty="0" smtClean="0"/>
              <a:t>P(y|x,</a:t>
            </a:r>
            <a:r>
              <a:rPr lang="en-US" sz="1600" i="1" dirty="0" smtClean="0"/>
              <a:t>a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</a:t>
            </a:r>
            <a:r>
              <a:rPr lang="en-US" sz="1600" baseline="-25000" dirty="0" smtClean="0"/>
              <a:t>xy</a:t>
            </a:r>
            <a:r>
              <a:rPr lang="en-US" sz="1600" dirty="0" smtClean="0"/>
              <a:t>[a]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701737" y="3875150"/>
            <a:ext cx="6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64093" y="4361412"/>
            <a:ext cx="55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88001" y="4730744"/>
            <a:ext cx="6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37894" y="5686946"/>
            <a:ext cx="59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y</a:t>
            </a:r>
            <a:r>
              <a:rPr lang="en-US" baseline="-25000" dirty="0" err="1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4038246"/>
            <a:ext cx="2223949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Assume the </a:t>
            </a:r>
            <a:br>
              <a:rPr lang="en-US" dirty="0" smtClean="0"/>
            </a:br>
            <a:r>
              <a:rPr lang="en-US" dirty="0" smtClean="0"/>
              <a:t>transitions are known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2671" y="5262932"/>
            <a:ext cx="1322811" cy="30777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Rewards: R(</a:t>
            </a:r>
            <a:r>
              <a:rPr lang="en-US" sz="1400" dirty="0" err="1" smtClean="0"/>
              <a:t>x,</a:t>
            </a:r>
            <a:r>
              <a:rPr lang="en-US" sz="1400" i="1" dirty="0" err="1" smtClean="0"/>
              <a:t>a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101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Model-Based 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47" y="1482237"/>
            <a:ext cx="7336589" cy="2814048"/>
          </a:xfrm>
          <a:solidFill>
            <a:srgbClr val="CCFFCC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States:     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n,</a:t>
            </a:r>
            <a:r>
              <a:rPr lang="en-US" dirty="0" smtClean="0">
                <a:solidFill>
                  <a:schemeClr val="bg1"/>
                </a:solidFill>
              </a:rPr>
              <a:t>      Actions:  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Transition Probability Distribution: (assume s</a:t>
            </a:r>
            <a:r>
              <a:rPr lang="en-US" baseline="-25000" dirty="0" smtClean="0">
                <a:solidFill>
                  <a:schemeClr val="bg1"/>
                </a:solidFill>
              </a:rPr>
              <a:t>n+1</a:t>
            </a:r>
            <a:r>
              <a:rPr lang="en-US" dirty="0" smtClean="0">
                <a:solidFill>
                  <a:schemeClr val="bg1"/>
                </a:solidFill>
              </a:rPr>
              <a:t>=s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P(s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)=0.8,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)=0.2, P(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0.9,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0.1.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Reward: all R(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) = 0.0, except </a:t>
            </a:r>
            <a:r>
              <a:rPr lang="en-US" dirty="0">
                <a:solidFill>
                  <a:schemeClr val="bg1"/>
                </a:solidFill>
              </a:rPr>
              <a:t>R(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= 99.9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define the goal state to be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Future discount factor: gamma = 0.7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)=99.9,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)~=70,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n-3</a:t>
            </a:r>
            <a:r>
              <a:rPr lang="en-US" dirty="0" smtClean="0">
                <a:solidFill>
                  <a:schemeClr val="bg1"/>
                </a:solidFill>
              </a:rPr>
              <a:t>)~=49,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and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)~=99.9*0.7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15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419600"/>
            <a:ext cx="6960937" cy="19367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6983948" y="6110388"/>
            <a:ext cx="5939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99.9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Model-Based 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89" y="1600201"/>
            <a:ext cx="8337811" cy="19081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Learn an approximate model based on random actions</a:t>
            </a:r>
          </a:p>
          <a:p>
            <a:pPr lvl="1"/>
            <a:r>
              <a:rPr lang="en-US" dirty="0" smtClean="0"/>
              <a:t>From a state s, count outcomes of s’ for each (s, a)</a:t>
            </a:r>
          </a:p>
          <a:p>
            <a:pPr lvl="1"/>
            <a:r>
              <a:rPr lang="en-US" dirty="0" smtClean="0"/>
              <a:t>Normalize to give an estimate of P(s, a, s’)</a:t>
            </a:r>
          </a:p>
          <a:p>
            <a:pPr lvl="1"/>
            <a:r>
              <a:rPr lang="en-US" dirty="0" smtClean="0"/>
              <a:t>Learn state utility U(s) from rewards </a:t>
            </a:r>
            <a:r>
              <a:rPr lang="en-US" dirty="0"/>
              <a:t>R(s</a:t>
            </a:r>
            <a:r>
              <a:rPr lang="en-US" dirty="0" smtClean="0"/>
              <a:t>, a, s</a:t>
            </a:r>
            <a:r>
              <a:rPr lang="en-US" dirty="0"/>
              <a:t>’) </a:t>
            </a:r>
            <a:r>
              <a:rPr lang="en-US" dirty="0" smtClean="0"/>
              <a:t>when encountered</a:t>
            </a:r>
          </a:p>
          <a:p>
            <a:pPr lvl="1"/>
            <a:r>
              <a:rPr lang="en-US" dirty="0" smtClean="0"/>
              <a:t>Solve the learned MDP and obtain a policy</a:t>
            </a:r>
            <a:r>
              <a:rPr lang="en-US" dirty="0"/>
              <a:t> </a:t>
            </a:r>
            <a:r>
              <a:rPr lang="en-US" dirty="0" smtClean="0"/>
              <a:t>(e.g.</a:t>
            </a:r>
            <a:r>
              <a:rPr lang="en-US" dirty="0"/>
              <a:t> </a:t>
            </a:r>
            <a:r>
              <a:rPr lang="en-US" dirty="0" smtClean="0"/>
              <a:t>policy iteration)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898" y="3512438"/>
            <a:ext cx="6442151" cy="1754327"/>
          </a:xfrm>
          <a:prstGeom prst="rect">
            <a:avLst/>
          </a:prstGeom>
          <a:solidFill>
            <a:srgbClr val="CCFFCC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and when the goal changes, one can use the learned model </a:t>
            </a:r>
            <a:r>
              <a:rPr lang="en-US" dirty="0" smtClean="0">
                <a:solidFill>
                  <a:schemeClr val="bg1"/>
                </a:solidFill>
              </a:rPr>
              <a:t>P(</a:t>
            </a:r>
            <a:r>
              <a:rPr lang="en-US" dirty="0">
                <a:solidFill>
                  <a:schemeClr val="bg1"/>
                </a:solidFill>
              </a:rPr>
              <a:t>s, a, s’) to recalculate U(s) and compute a new policy offline</a:t>
            </a:r>
          </a:p>
          <a:p>
            <a:r>
              <a:rPr lang="en-US" dirty="0">
                <a:solidFill>
                  <a:schemeClr val="bg1"/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Larger representation than model-free RL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Reinforcement Learning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</a:t>
            </a:r>
            <a:r>
              <a:rPr lang="en-US" dirty="0" smtClean="0"/>
              <a:t>Learn the optimal policy </a:t>
            </a:r>
            <a:r>
              <a:rPr lang="en-US" dirty="0" smtClean="0">
                <a:solidFill>
                  <a:srgbClr val="FFFF00"/>
                </a:solidFill>
              </a:rPr>
              <a:t>π*(</a:t>
            </a:r>
            <a:r>
              <a:rPr lang="en-US" dirty="0">
                <a:solidFill>
                  <a:srgbClr val="FFFF00"/>
                </a:solidFill>
              </a:rPr>
              <a:t>s)=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</a:p>
          <a:p>
            <a:r>
              <a:rPr lang="en-US" dirty="0" smtClean="0"/>
              <a:t>Model-based RL</a:t>
            </a:r>
          </a:p>
          <a:p>
            <a:pPr lvl="1"/>
            <a:r>
              <a:rPr lang="en-US" dirty="0" smtClean="0"/>
              <a:t>First learn the model and utilities (state values), then learn the policy (e.g., policy iteration)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Model-free RL</a:t>
            </a:r>
          </a:p>
          <a:p>
            <a:pPr lvl="1"/>
            <a:r>
              <a:rPr lang="en-US" dirty="0" smtClean="0"/>
              <a:t>Learn the policy without learning an explicit model, but by receiving “samples” from the environment</a:t>
            </a:r>
          </a:p>
          <a:p>
            <a:pPr lvl="1"/>
            <a:r>
              <a:rPr lang="en-US" dirty="0" smtClean="0"/>
              <a:t>Three algorithms we will learn:</a:t>
            </a:r>
          </a:p>
          <a:p>
            <a:pPr lvl="2"/>
            <a:r>
              <a:rPr lang="en-US" dirty="0" smtClean="0"/>
              <a:t>Monte Carlo</a:t>
            </a:r>
          </a:p>
          <a:p>
            <a:pPr lvl="2"/>
            <a:r>
              <a:rPr lang="en-US" dirty="0" smtClean="0"/>
              <a:t>Temporal Difference</a:t>
            </a:r>
          </a:p>
          <a:p>
            <a:pPr lvl="2"/>
            <a:r>
              <a:rPr lang="en-US" dirty="0" smtClean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132317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Monte Carlo RL (model free)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</a:pPr>
            <a:r>
              <a:rPr lang="en-US" dirty="0" smtClean="0"/>
              <a:t>Generate a fixed policy </a:t>
            </a:r>
            <a:r>
              <a:rPr lang="en-US" dirty="0">
                <a:solidFill>
                  <a:srgbClr val="FFFF00"/>
                </a:solidFill>
              </a:rPr>
              <a:t>π(s</a:t>
            </a:r>
            <a:r>
              <a:rPr lang="en-US" dirty="0" smtClean="0">
                <a:solidFill>
                  <a:srgbClr val="FFFF00"/>
                </a:solidFill>
              </a:rPr>
              <a:t>) = a </a:t>
            </a:r>
            <a:r>
              <a:rPr lang="en-US" dirty="0"/>
              <a:t>based on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765810" lvl="2" indent="-256032">
              <a:spcBef>
                <a:spcPts val="400"/>
              </a:spcBef>
            </a:pPr>
            <a:r>
              <a:rPr lang="en-US" dirty="0" smtClean="0"/>
              <a:t>In each </a:t>
            </a:r>
            <a:r>
              <a:rPr lang="en-US" dirty="0" smtClean="0">
                <a:solidFill>
                  <a:srgbClr val="FFFF00"/>
                </a:solidFill>
              </a:rPr>
              <a:t>episode</a:t>
            </a:r>
            <a:r>
              <a:rPr lang="en-US" dirty="0" smtClean="0"/>
              <a:t>, the learner follows the policy starting at a random state</a:t>
            </a:r>
          </a:p>
          <a:p>
            <a:pPr marL="765810" lvl="2" indent="-256032">
              <a:spcBef>
                <a:spcPts val="400"/>
              </a:spcBef>
            </a:pPr>
            <a:r>
              <a:rPr lang="en-US" dirty="0" smtClean="0"/>
              <a:t>Average the sampled returns originating from each state</a:t>
            </a:r>
          </a:p>
          <a:p>
            <a:pPr marL="765810" lvl="2" indent="-256032">
              <a:spcBef>
                <a:spcPts val="400"/>
              </a:spcBef>
            </a:pPr>
            <a:r>
              <a:rPr lang="en-US" dirty="0" smtClean="0"/>
              <a:t>Generate a policy based on </a:t>
            </a:r>
            <a:r>
              <a:rPr lang="en-US" dirty="0"/>
              <a:t>U</a:t>
            </a:r>
            <a:r>
              <a:rPr lang="en-US" dirty="0" smtClean="0"/>
              <a:t>(s) as in “policy iteration”</a:t>
            </a:r>
            <a:endParaRPr lang="en-US" sz="2600" dirty="0" smtClean="0"/>
          </a:p>
          <a:p>
            <a:r>
              <a:rPr lang="en-US" sz="2600" dirty="0" smtClean="0"/>
              <a:t>Cons:</a:t>
            </a:r>
          </a:p>
          <a:p>
            <a:pPr lvl="1"/>
            <a:r>
              <a:rPr lang="en-US" sz="2200" dirty="0" smtClean="0"/>
              <a:t>The utility of states U(s) is given and fixed (not learned) </a:t>
            </a:r>
          </a:p>
          <a:p>
            <a:pPr lvl="1"/>
            <a:r>
              <a:rPr lang="en-US" sz="2200" dirty="0" smtClean="0"/>
              <a:t>Works only in </a:t>
            </a:r>
            <a:r>
              <a:rPr lang="en-US" sz="2200" dirty="0"/>
              <a:t>episodic </a:t>
            </a:r>
            <a:r>
              <a:rPr lang="en-US" sz="2200" dirty="0" smtClean="0"/>
              <a:t>problems</a:t>
            </a:r>
            <a:endParaRPr lang="en-US" sz="2200" dirty="0"/>
          </a:p>
          <a:p>
            <a:pPr lvl="1"/>
            <a:r>
              <a:rPr lang="en-US" sz="2200" dirty="0" smtClean="0"/>
              <a:t>Takes a very long time to converge as learning is from complete sample returns</a:t>
            </a:r>
          </a:p>
          <a:p>
            <a:pPr lvl="1"/>
            <a:r>
              <a:rPr lang="en-US" sz="2200" dirty="0" smtClean="0"/>
              <a:t>Wastes information as it figures out state </a:t>
            </a:r>
            <a:r>
              <a:rPr lang="en-US" sz="2200" dirty="0"/>
              <a:t>values in isolation from other states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7542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Temporal Difference RL (model free)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Improve Monte Carlo, still using a fixed policy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 smtClean="0">
                <a:solidFill>
                  <a:srgbClr val="FFFF00"/>
                </a:solidFill>
              </a:rPr>
              <a:t>pdate U(s) using each sample (s, a, s’, r) </a:t>
            </a:r>
            <a:r>
              <a:rPr lang="en-US" dirty="0" smtClean="0"/>
              <a:t>received from the environment and </a:t>
            </a:r>
            <a:r>
              <a:rPr lang="en-US" dirty="0"/>
              <a:t>e</a:t>
            </a:r>
            <a:r>
              <a:rPr lang="en-US" dirty="0" smtClean="0"/>
              <a:t>ach sample includes: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state transition (s,a)</a:t>
            </a:r>
            <a:r>
              <a:rPr lang="en-US" dirty="0" smtClean="0">
                <a:sym typeface="Wingdings"/>
              </a:rPr>
              <a:t>s’ done by the environment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 reward received for the action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r = R(s, a, s’)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And the value of the next state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U(s’)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That is, </a:t>
            </a:r>
            <a:r>
              <a:rPr lang="en-US" dirty="0" smtClean="0">
                <a:solidFill>
                  <a:srgbClr val="FFFF00"/>
                </a:solidFill>
              </a:rPr>
              <a:t>Sample = r + </a:t>
            </a:r>
            <a:r>
              <a:rPr lang="el-GR" dirty="0" smtClean="0">
                <a:solidFill>
                  <a:srgbClr val="FFFF00"/>
                </a:solidFill>
              </a:rPr>
              <a:t>γ</a:t>
            </a:r>
            <a:r>
              <a:rPr lang="en-US" dirty="0" smtClean="0">
                <a:solidFill>
                  <a:srgbClr val="FFFF00"/>
                </a:solidFill>
              </a:rPr>
              <a:t>U</a:t>
            </a:r>
            <a:r>
              <a:rPr lang="en-US" dirty="0">
                <a:solidFill>
                  <a:srgbClr val="FFFF00"/>
                </a:solidFill>
              </a:rPr>
              <a:t>(s</a:t>
            </a:r>
            <a:r>
              <a:rPr lang="en-US" dirty="0" smtClean="0">
                <a:solidFill>
                  <a:srgbClr val="FFFF00"/>
                </a:solidFill>
              </a:rPr>
              <a:t>’), </a:t>
            </a:r>
            <a:r>
              <a:rPr lang="en-US" dirty="0"/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FF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future discount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/>
              <a:t>TD Algorithm: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U(s</a:t>
            </a:r>
            <a:r>
              <a:rPr lang="en-US" dirty="0">
                <a:solidFill>
                  <a:srgbClr val="FFFF00"/>
                </a:solidFill>
              </a:rPr>
              <a:t>) ← </a:t>
            </a:r>
            <a:r>
              <a:rPr lang="en-US" dirty="0" smtClean="0">
                <a:solidFill>
                  <a:srgbClr val="FFFF00"/>
                </a:solidFill>
              </a:rPr>
              <a:t>(1-</a:t>
            </a:r>
            <a:r>
              <a:rPr lang="el-GR" dirty="0" smtClean="0">
                <a:solidFill>
                  <a:srgbClr val="FFFF00"/>
                </a:solidFill>
              </a:rPr>
              <a:t>α</a:t>
            </a:r>
            <a:r>
              <a:rPr lang="en-US" dirty="0" smtClean="0">
                <a:solidFill>
                  <a:srgbClr val="FFFF00"/>
                </a:solidFill>
              </a:rPr>
              <a:t>)U(s</a:t>
            </a:r>
            <a:r>
              <a:rPr lang="en-US" dirty="0">
                <a:solidFill>
                  <a:srgbClr val="FFFF00"/>
                </a:solidFill>
              </a:rPr>
              <a:t>) + </a:t>
            </a:r>
            <a:r>
              <a:rPr lang="el-GR" dirty="0" smtClean="0">
                <a:solidFill>
                  <a:srgbClr val="FFFF00"/>
                </a:solidFill>
              </a:rPr>
              <a:t>α</a:t>
            </a:r>
            <a:r>
              <a:rPr lang="en-US" dirty="0" smtClean="0">
                <a:solidFill>
                  <a:srgbClr val="FFFF00"/>
                </a:solidFill>
              </a:rPr>
              <a:t>*Sample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(1-</a:t>
            </a:r>
            <a:r>
              <a:rPr lang="el-GR" dirty="0" smtClean="0">
                <a:solidFill>
                  <a:srgbClr val="FFFF00"/>
                </a:solidFill>
              </a:rPr>
              <a:t>α</a:t>
            </a:r>
            <a:r>
              <a:rPr lang="en-US" dirty="0" smtClean="0">
                <a:solidFill>
                  <a:srgbClr val="FFFF00"/>
                </a:solidFill>
              </a:rPr>
              <a:t>)U(s) + </a:t>
            </a:r>
            <a:r>
              <a:rPr lang="el-GR" dirty="0" smtClean="0">
                <a:solidFill>
                  <a:srgbClr val="FFFF00"/>
                </a:solidFill>
              </a:rPr>
              <a:t>α</a:t>
            </a:r>
            <a:r>
              <a:rPr lang="en-US" dirty="0" smtClean="0">
                <a:solidFill>
                  <a:srgbClr val="FFFF00"/>
                </a:solidFill>
              </a:rPr>
              <a:t>[r+</a:t>
            </a:r>
            <a:r>
              <a:rPr lang="el-GR" dirty="0" smtClean="0">
                <a:solidFill>
                  <a:srgbClr val="FFFF00"/>
                </a:solidFill>
              </a:rPr>
              <a:t>γ</a:t>
            </a:r>
            <a:r>
              <a:rPr lang="en-US" dirty="0" smtClean="0">
                <a:solidFill>
                  <a:srgbClr val="FFFF00"/>
                </a:solidFill>
              </a:rPr>
              <a:t>U</a:t>
            </a:r>
            <a:r>
              <a:rPr lang="en-US" dirty="0">
                <a:solidFill>
                  <a:srgbClr val="FFFF00"/>
                </a:solidFill>
              </a:rPr>
              <a:t>(s’</a:t>
            </a:r>
            <a:r>
              <a:rPr lang="en-US" dirty="0" smtClean="0">
                <a:solidFill>
                  <a:srgbClr val="FFFF00"/>
                </a:solidFill>
              </a:rPr>
              <a:t>)] </a:t>
            </a:r>
          </a:p>
          <a:p>
            <a:pPr lvl="1"/>
            <a:r>
              <a:rPr lang="en-US" dirty="0" smtClean="0"/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α</a:t>
            </a:r>
            <a:r>
              <a:rPr lang="en-US" dirty="0" smtClean="0"/>
              <a:t> is the “learning rate” (how much you trust the sample)</a:t>
            </a:r>
          </a:p>
          <a:p>
            <a:pPr lvl="1"/>
            <a:r>
              <a:rPr lang="en-US" dirty="0" smtClean="0"/>
              <a:t>You might decrease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00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over time when converges to the 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parameter </a:t>
            </a:r>
            <a:r>
              <a:rPr lang="el-GR" dirty="0">
                <a:solidFill>
                  <a:srgbClr val="FFFF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also represents “forgetting long past values”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Only provides the utility of states, not improve policy directly</a:t>
            </a:r>
          </a:p>
        </p:txBody>
      </p:sp>
    </p:spTree>
    <p:extLst>
      <p:ext uri="{BB962C8B-B14F-4D97-AF65-F5344CB8AC3E}">
        <p14:creationId xmlns:p14="http://schemas.microsoft.com/office/powerpoint/2010/main" val="42397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Markov Decision Process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Markov Decision Process</a:t>
            </a:r>
          </a:p>
          <a:p>
            <a:pPr lvl="1"/>
            <a:r>
              <a:rPr lang="en-US" sz="2100" dirty="0"/>
              <a:t>We learned that a Markov Decision Process (MDP) consists of</a:t>
            </a:r>
          </a:p>
          <a:p>
            <a:pPr lvl="2"/>
            <a:r>
              <a:rPr lang="en-US" sz="2100" dirty="0"/>
              <a:t>A set of </a:t>
            </a:r>
            <a:r>
              <a:rPr lang="en-US" sz="2100" dirty="0">
                <a:solidFill>
                  <a:srgbClr val="FFFF00"/>
                </a:solidFill>
              </a:rPr>
              <a:t>states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S (with an initial state s</a:t>
            </a:r>
            <a:r>
              <a:rPr lang="en-US" sz="2100" baseline="-25000" dirty="0"/>
              <a:t>0</a:t>
            </a:r>
            <a:r>
              <a:rPr lang="en-US" sz="2100" dirty="0"/>
              <a:t>)</a:t>
            </a:r>
          </a:p>
          <a:p>
            <a:pPr lvl="2"/>
            <a:r>
              <a:rPr lang="en-US" sz="2100" dirty="0"/>
              <a:t>A set of </a:t>
            </a:r>
            <a:r>
              <a:rPr lang="en-US" sz="2100" dirty="0">
                <a:solidFill>
                  <a:srgbClr val="FFFF00"/>
                </a:solidFill>
              </a:rPr>
              <a:t>actions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A in each state, </a:t>
            </a:r>
            <a:endParaRPr lang="en-US" sz="2100" dirty="0" smtClean="0"/>
          </a:p>
          <a:p>
            <a:pPr lvl="2"/>
            <a:r>
              <a:rPr lang="en-US" sz="2100" dirty="0"/>
              <a:t>A</a:t>
            </a:r>
            <a:r>
              <a:rPr lang="en-US" sz="2100" dirty="0" smtClean="0"/>
              <a:t> </a:t>
            </a:r>
            <a:r>
              <a:rPr lang="en-US" sz="2100" dirty="0"/>
              <a:t>set of </a:t>
            </a:r>
            <a:r>
              <a:rPr lang="en-US" sz="2100" dirty="0">
                <a:solidFill>
                  <a:srgbClr val="FFFF00"/>
                </a:solidFill>
              </a:rPr>
              <a:t>percepts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that can be sensed</a:t>
            </a:r>
          </a:p>
          <a:p>
            <a:pPr lvl="2"/>
            <a:r>
              <a:rPr lang="en-US" sz="2100" dirty="0"/>
              <a:t>A </a:t>
            </a:r>
            <a:r>
              <a:rPr lang="en-US" sz="2100" dirty="0">
                <a:solidFill>
                  <a:srgbClr val="FFFF00"/>
                </a:solidFill>
              </a:rPr>
              <a:t>transition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model P(s’|</a:t>
            </a:r>
            <a:r>
              <a:rPr lang="en-US" sz="2100" dirty="0" err="1"/>
              <a:t>s,a</a:t>
            </a:r>
            <a:r>
              <a:rPr lang="en-US" sz="2100" dirty="0"/>
              <a:t>), or T(</a:t>
            </a:r>
            <a:r>
              <a:rPr lang="en-US" sz="2100" dirty="0" err="1"/>
              <a:t>s,a,s</a:t>
            </a:r>
            <a:r>
              <a:rPr lang="en-US" sz="2100" dirty="0"/>
              <a:t>’</a:t>
            </a:r>
            <a:r>
              <a:rPr lang="en-US" sz="2100" dirty="0" smtClean="0"/>
              <a:t>)</a:t>
            </a:r>
            <a:endParaRPr lang="en-US" sz="2100" dirty="0"/>
          </a:p>
          <a:p>
            <a:pPr lvl="2"/>
            <a:r>
              <a:rPr lang="en-US" sz="2100" dirty="0" smtClean="0">
                <a:solidFill>
                  <a:srgbClr val="FFFF00"/>
                </a:solidFill>
              </a:rPr>
              <a:t>The current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state</a:t>
            </a:r>
            <a:r>
              <a:rPr lang="en-US" sz="2100" dirty="0"/>
              <a:t> distribution</a:t>
            </a:r>
          </a:p>
          <a:p>
            <a:pPr lvl="2"/>
            <a:r>
              <a:rPr lang="en-US" sz="2100" dirty="0"/>
              <a:t>A </a:t>
            </a:r>
            <a:r>
              <a:rPr lang="en-US" sz="2100" dirty="0">
                <a:solidFill>
                  <a:srgbClr val="FFFF00"/>
                </a:solidFill>
              </a:rPr>
              <a:t>reward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function R(</a:t>
            </a:r>
            <a:r>
              <a:rPr lang="en-US" sz="2100" dirty="0" err="1"/>
              <a:t>s,a,s</a:t>
            </a:r>
            <a:r>
              <a:rPr lang="en-US" sz="2100" dirty="0"/>
              <a:t>’)</a:t>
            </a:r>
          </a:p>
          <a:p>
            <a:pPr lvl="1"/>
            <a:r>
              <a:rPr lang="en-US" sz="2100" dirty="0"/>
              <a:t>T</a:t>
            </a:r>
            <a:r>
              <a:rPr lang="en-US" sz="2100" dirty="0" smtClean="0"/>
              <a:t>he </a:t>
            </a:r>
            <a:r>
              <a:rPr lang="en-US" sz="2100" dirty="0"/>
              <a:t>MDP’s solution identifies the best action to take in each state</a:t>
            </a:r>
          </a:p>
          <a:p>
            <a:pPr lvl="2"/>
            <a:r>
              <a:rPr lang="en-US" sz="2100" dirty="0">
                <a:solidFill>
                  <a:srgbClr val="FFFF00"/>
                </a:solidFill>
              </a:rPr>
              <a:t>Optimal policy π(s)=a </a:t>
            </a:r>
            <a:r>
              <a:rPr lang="en-US" sz="2100" dirty="0"/>
              <a:t>obtained by value iteration or policy iteration (aka dynamic programming)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TD-RL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1" y="1482237"/>
            <a:ext cx="7681675" cy="2814048"/>
          </a:xfrm>
          <a:solidFill>
            <a:srgbClr val="CCFFCC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States:     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n,</a:t>
            </a:r>
            <a:r>
              <a:rPr lang="en-US" dirty="0" smtClean="0">
                <a:solidFill>
                  <a:schemeClr val="bg1"/>
                </a:solidFill>
              </a:rPr>
              <a:t>      Actions:  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Transition Probability Distribution: (assume s</a:t>
            </a:r>
            <a:r>
              <a:rPr lang="en-US" baseline="-25000" dirty="0" smtClean="0">
                <a:solidFill>
                  <a:schemeClr val="bg1"/>
                </a:solidFill>
              </a:rPr>
              <a:t>n+1</a:t>
            </a:r>
            <a:r>
              <a:rPr lang="en-US" dirty="0" smtClean="0">
                <a:solidFill>
                  <a:schemeClr val="bg1"/>
                </a:solidFill>
              </a:rPr>
              <a:t>=s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P(s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)=0.8,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)=0.2, P(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0.9,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0.1.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Reward: all R(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) = 0.0, except </a:t>
            </a:r>
            <a:r>
              <a:rPr lang="en-US" dirty="0">
                <a:solidFill>
                  <a:schemeClr val="bg1"/>
                </a:solidFill>
              </a:rPr>
              <a:t>R(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= 99.9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define the goal state to be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learning rate alpha = 0.4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Future discount factor: gamma = 0.7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Learn use TD algorithm: U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n-2</a:t>
            </a:r>
            <a:r>
              <a:rPr lang="en-US" dirty="0">
                <a:solidFill>
                  <a:schemeClr val="bg1"/>
                </a:solidFill>
              </a:rPr>
              <a:t>),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n-3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mr-IN" dirty="0">
                <a:solidFill>
                  <a:schemeClr val="bg1"/>
                </a:solidFill>
              </a:rPr>
              <a:t>…</a:t>
            </a:r>
            <a:r>
              <a:rPr lang="en-US" dirty="0">
                <a:solidFill>
                  <a:schemeClr val="bg1"/>
                </a:solidFill>
              </a:rPr>
              <a:t> and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),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20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419600"/>
            <a:ext cx="6960937" cy="19367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6948726" y="6100693"/>
            <a:ext cx="5939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99.9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7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Q-Learning (Definition)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key idea is to use </a:t>
            </a:r>
            <a:r>
              <a:rPr lang="en-US" i="1" dirty="0">
                <a:solidFill>
                  <a:srgbClr val="FFFF00"/>
                </a:solidFill>
              </a:rPr>
              <a:t>Q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 err="1">
                <a:solidFill>
                  <a:srgbClr val="FFFF00"/>
                </a:solidFill>
              </a:rPr>
              <a:t>s</a:t>
            </a:r>
            <a:r>
              <a:rPr lang="en-US" dirty="0" err="1">
                <a:solidFill>
                  <a:srgbClr val="FFFF00"/>
                </a:solidFill>
              </a:rPr>
              <a:t>,</a:t>
            </a:r>
            <a:r>
              <a:rPr lang="en-US" i="1" dirty="0" err="1">
                <a:solidFill>
                  <a:srgbClr val="FFFF00"/>
                </a:solidFill>
              </a:rPr>
              <a:t>a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represent the value of taking an action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/>
              <a:t>, rather than only the value of state U(s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Define: </a:t>
            </a:r>
          </a:p>
          <a:p>
            <a:pPr lvl="1"/>
            <a:endParaRPr lang="en-US" dirty="0" smtClean="0"/>
          </a:p>
          <a:p>
            <a:r>
              <a:rPr lang="en-US" dirty="0"/>
              <a:t>Optimal </a:t>
            </a:r>
            <a:r>
              <a:rPr lang="el-GR" dirty="0"/>
              <a:t>π</a:t>
            </a:r>
            <a:r>
              <a:rPr lang="en-US" dirty="0"/>
              <a:t>(s) = </a:t>
            </a:r>
            <a:r>
              <a:rPr lang="en-US" dirty="0" err="1" smtClean="0"/>
              <a:t>argmax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l-GR" baseline="30000" dirty="0"/>
              <a:t>π </a:t>
            </a:r>
            <a:r>
              <a:rPr lang="el-GR" dirty="0"/>
              <a:t>(</a:t>
            </a:r>
            <a:r>
              <a:rPr lang="en-US" dirty="0"/>
              <a:t>s)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Q(s, a)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last term using Q to replace 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14392"/>
              </p:ext>
            </p:extLst>
          </p:nvPr>
        </p:nvGraphicFramePr>
        <p:xfrm>
          <a:off x="1734527" y="4656015"/>
          <a:ext cx="5785744" cy="6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3" imgW="3175000" imgH="368300" progId="Equation.3">
                  <p:embed/>
                </p:oleObj>
              </mc:Choice>
              <mc:Fallback>
                <p:oleObj name="Equation" r:id="rId3" imgW="3175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4527" y="4656015"/>
                        <a:ext cx="5785744" cy="67114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40988"/>
              </p:ext>
            </p:extLst>
          </p:nvPr>
        </p:nvGraphicFramePr>
        <p:xfrm>
          <a:off x="2590800" y="3121026"/>
          <a:ext cx="44719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5" imgW="2463800" imgH="368300" progId="Equation.3">
                  <p:embed/>
                </p:oleObj>
              </mc:Choice>
              <mc:Fallback>
                <p:oleObj name="Equation" r:id="rId5" imgW="2463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121026"/>
                        <a:ext cx="4471987" cy="669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11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Q-Learning (Algorithm)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85" y="1417639"/>
            <a:ext cx="8229600" cy="3252054"/>
          </a:xfrm>
          <a:solidFill>
            <a:srgbClr val="CCFFCC"/>
          </a:solidFill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Initially, let </a:t>
            </a:r>
            <a:r>
              <a:rPr lang="en-US" i="1" dirty="0" smtClean="0">
                <a:solidFill>
                  <a:schemeClr val="bg1"/>
                </a:solidFill>
              </a:rPr>
              <a:t>Q</a:t>
            </a:r>
            <a:r>
              <a:rPr lang="en-US" dirty="0" smtClean="0">
                <a:solidFill>
                  <a:schemeClr val="bg1"/>
                </a:solidFill>
              </a:rPr>
              <a:t>(s,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)=0, learning rate α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Sample a transition and reward (</a:t>
            </a:r>
            <a:r>
              <a:rPr lang="en-US" dirty="0" err="1" smtClean="0">
                <a:solidFill>
                  <a:schemeClr val="bg1"/>
                </a:solidFill>
              </a:rPr>
              <a:t>s,a,s’,r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Sample = r + </a:t>
            </a:r>
            <a:r>
              <a:rPr lang="en-US" dirty="0" err="1" smtClean="0">
                <a:solidFill>
                  <a:schemeClr val="bg1"/>
                </a:solidFill>
              </a:rPr>
              <a:t>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max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smtClean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</a:rPr>
              <a:t> Q(</a:t>
            </a:r>
            <a:r>
              <a:rPr lang="en-US" dirty="0" err="1" smtClean="0">
                <a:solidFill>
                  <a:schemeClr val="bg1"/>
                </a:solidFill>
              </a:rPr>
              <a:t>s’,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’)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Q(</a:t>
            </a:r>
            <a:r>
              <a:rPr lang="en-US" dirty="0" err="1" smtClean="0">
                <a:solidFill>
                  <a:schemeClr val="bg1"/>
                </a:solidFill>
              </a:rPr>
              <a:t>s,a</a:t>
            </a:r>
            <a:r>
              <a:rPr lang="en-US" dirty="0" smtClean="0">
                <a:solidFill>
                  <a:schemeClr val="bg1"/>
                </a:solidFill>
              </a:rPr>
              <a:t>) = (1-α)Q(</a:t>
            </a:r>
            <a:r>
              <a:rPr lang="en-US" dirty="0" err="1" smtClean="0">
                <a:solidFill>
                  <a:schemeClr val="bg1"/>
                </a:solidFill>
              </a:rPr>
              <a:t>s,a</a:t>
            </a:r>
            <a:r>
              <a:rPr lang="en-US" dirty="0" smtClean="0">
                <a:solidFill>
                  <a:schemeClr val="bg1"/>
                </a:solidFill>
              </a:rPr>
              <a:t>) + α*Sample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02166"/>
              </p:ext>
            </p:extLst>
          </p:nvPr>
        </p:nvGraphicFramePr>
        <p:xfrm>
          <a:off x="1073150" y="3895725"/>
          <a:ext cx="626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3441700" imgH="292100" progId="Equation.3">
                  <p:embed/>
                </p:oleObj>
              </mc:Choice>
              <mc:Fallback>
                <p:oleObj name="Equation" r:id="rId3" imgW="344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150" y="3895725"/>
                        <a:ext cx="6269038" cy="533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1847" y="4849714"/>
            <a:ext cx="786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need for a fixed policy, can do off-policy learning, or directly learns a policy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optimal policy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π(s)=a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to select the action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has the best </a:t>
            </a:r>
            <a:r>
              <a:rPr lang="en-US" i="1" dirty="0">
                <a:solidFill>
                  <a:srgbClr val="FFFF00"/>
                </a:solidFill>
              </a:rPr>
              <a:t>Q(s, 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Provably convergent to the optimal policy when t -&gt; </a:t>
            </a:r>
            <a:r>
              <a:rPr lang="en-US" dirty="0" smtClean="0"/>
              <a:t>infinite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338006" y="2796180"/>
            <a:ext cx="2102638" cy="810681"/>
            <a:chOff x="7166522" y="178384"/>
            <a:chExt cx="2102638" cy="810681"/>
          </a:xfrm>
        </p:grpSpPr>
        <p:grpSp>
          <p:nvGrpSpPr>
            <p:cNvPr id="11" name="Group 10"/>
            <p:cNvGrpSpPr/>
            <p:nvPr/>
          </p:nvGrpSpPr>
          <p:grpSpPr>
            <a:xfrm>
              <a:off x="7166522" y="178384"/>
              <a:ext cx="2102638" cy="810681"/>
              <a:chOff x="501116" y="324922"/>
              <a:chExt cx="2102638" cy="81068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01116" y="514982"/>
                <a:ext cx="2102638" cy="620621"/>
                <a:chOff x="457200" y="161114"/>
                <a:chExt cx="2102638" cy="620621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457200" y="360137"/>
                  <a:ext cx="424264" cy="398046"/>
                </a:xfrm>
                <a:prstGeom prst="ellipse">
                  <a:avLst/>
                </a:prstGeom>
                <a:solidFill>
                  <a:srgbClr val="FFFFFF"/>
                </a:solidFill>
                <a:ln w="9525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388068" y="161114"/>
                  <a:ext cx="602334" cy="398046"/>
                </a:xfrm>
                <a:prstGeom prst="ellipse">
                  <a:avLst/>
                </a:prstGeom>
                <a:solidFill>
                  <a:srgbClr val="FFFFFF"/>
                </a:solidFill>
                <a:ln w="9525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400" dirty="0" smtClean="0">
                      <a:solidFill>
                        <a:srgbClr val="000000"/>
                      </a:solidFill>
                    </a:rPr>
                    <a:t>S’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14" idx="6"/>
                  <a:endCxn id="15" idx="2"/>
                </p:cNvCxnSpPr>
                <p:nvPr/>
              </p:nvCxnSpPr>
              <p:spPr>
                <a:xfrm flipV="1">
                  <a:off x="881464" y="360137"/>
                  <a:ext cx="506604" cy="199023"/>
                </a:xfrm>
                <a:prstGeom prst="straightConnector1">
                  <a:avLst/>
                </a:prstGeom>
                <a:ln w="9525" cmpd="sng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5" idx="6"/>
                </p:cNvCxnSpPr>
                <p:nvPr/>
              </p:nvCxnSpPr>
              <p:spPr>
                <a:xfrm flipV="1">
                  <a:off x="1990402" y="161114"/>
                  <a:ext cx="417036" cy="199023"/>
                </a:xfrm>
                <a:prstGeom prst="straightConnector1">
                  <a:avLst/>
                </a:prstGeom>
                <a:ln w="9525" cmpd="sng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5" idx="6"/>
                </p:cNvCxnSpPr>
                <p:nvPr/>
              </p:nvCxnSpPr>
              <p:spPr>
                <a:xfrm>
                  <a:off x="1990402" y="360137"/>
                  <a:ext cx="569436" cy="765"/>
                </a:xfrm>
                <a:prstGeom prst="straightConnector1">
                  <a:avLst/>
                </a:prstGeom>
                <a:ln w="9525" cmpd="sng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6"/>
                </p:cNvCxnSpPr>
                <p:nvPr/>
              </p:nvCxnSpPr>
              <p:spPr>
                <a:xfrm>
                  <a:off x="1990402" y="360137"/>
                  <a:ext cx="417036" cy="199023"/>
                </a:xfrm>
                <a:prstGeom prst="straightConnector1">
                  <a:avLst/>
                </a:prstGeom>
                <a:ln w="9525" cmpd="sng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955763" y="412403"/>
                  <a:ext cx="359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a</a:t>
                  </a:r>
                  <a:endParaRPr lang="en-US" i="1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946126" y="324922"/>
                <a:ext cx="432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a’</a:t>
                </a:r>
                <a:endParaRPr lang="en-US" i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0786" y="274638"/>
              <a:ext cx="320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r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56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Q-Learning (in One Formula)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4" y="2416908"/>
            <a:ext cx="8596923" cy="1229061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180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Q-Learning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47" y="1482237"/>
            <a:ext cx="7336589" cy="2814048"/>
          </a:xfrm>
          <a:solidFill>
            <a:srgbClr val="CCFFCC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States:     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n,</a:t>
            </a:r>
            <a:r>
              <a:rPr lang="en-US" dirty="0" smtClean="0">
                <a:solidFill>
                  <a:schemeClr val="bg1"/>
                </a:solidFill>
              </a:rPr>
              <a:t>      Actions:  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Transition Probability Distribution: (assume s</a:t>
            </a:r>
            <a:r>
              <a:rPr lang="en-US" baseline="-25000" dirty="0" smtClean="0">
                <a:solidFill>
                  <a:schemeClr val="bg1"/>
                </a:solidFill>
              </a:rPr>
              <a:t>n+1</a:t>
            </a:r>
            <a:r>
              <a:rPr lang="en-US" dirty="0" smtClean="0">
                <a:solidFill>
                  <a:schemeClr val="bg1"/>
                </a:solidFill>
              </a:rPr>
              <a:t>=s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P(s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)=0.8,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)=0.2, P(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0.9,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0.1.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Reward: all R(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) = 0.0, except </a:t>
            </a:r>
            <a:r>
              <a:rPr lang="en-US" dirty="0">
                <a:solidFill>
                  <a:schemeClr val="bg1"/>
                </a:solidFill>
              </a:rPr>
              <a:t>R(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= 99.9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define the goal state to be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learning rate alpha = 0.4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Future discount factor: gamma = 0.7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Try to learn: </a:t>
            </a:r>
            <a:r>
              <a:rPr lang="en-US" dirty="0">
                <a:solidFill>
                  <a:schemeClr val="bg1"/>
                </a:solidFill>
              </a:rPr>
              <a:t>Q(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), Q(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n-2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Q(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n-2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)=?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24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419600"/>
            <a:ext cx="6960937" cy="19367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6948726" y="6100693"/>
            <a:ext cx="5939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99.9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4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07" y="1439985"/>
            <a:ext cx="7981462" cy="408693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Initially:   all Q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err="1" smtClean="0">
                <a:solidFill>
                  <a:srgbClr val="000000"/>
                </a:solidFill>
              </a:rPr>
              <a:t>a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solidFill>
                  <a:srgbClr val="000000"/>
                </a:solidFill>
              </a:rPr>
              <a:t>) = 0.0 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Assume you got two samples at the state </a:t>
            </a:r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baseline="-25000" dirty="0">
                <a:solidFill>
                  <a:srgbClr val="000000"/>
                </a:solidFill>
              </a:rPr>
              <a:t>n-1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for action 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742950" lvl="2" indent="-342900"/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a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err="1" smtClean="0">
                <a:solidFill>
                  <a:srgbClr val="000000"/>
                </a:solidFill>
              </a:rPr>
              <a:t>s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, r=R(</a:t>
            </a:r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a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 s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99.9</a:t>
            </a:r>
            <a:r>
              <a:rPr lang="en-US" sz="2000" dirty="0" smtClean="0">
                <a:solidFill>
                  <a:srgbClr val="000000"/>
                </a:solidFill>
              </a:rPr>
              <a:t>,	/</a:t>
            </a:r>
            <a:r>
              <a:rPr lang="en-US" sz="2000" dirty="0">
                <a:solidFill>
                  <a:srgbClr val="000000"/>
                </a:solidFill>
              </a:rPr>
              <a:t>/ P(</a:t>
            </a:r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000" i="1" dirty="0" err="1" smtClean="0">
                <a:solidFill>
                  <a:srgbClr val="000000"/>
                </a:solidFill>
              </a:rPr>
              <a:t>s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 marL="742950" lvl="2" indent="-342900"/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r=R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0.0,    	// P(</a:t>
            </a:r>
            <a:r>
              <a:rPr lang="en-US" sz="2000" i="1" dirty="0">
                <a:solidFill>
                  <a:srgbClr val="000000"/>
                </a:solidFill>
              </a:rPr>
              <a:t>s</a:t>
            </a:r>
            <a:r>
              <a:rPr lang="en-US" sz="2000" baseline="-25000" dirty="0">
                <a:solidFill>
                  <a:srgbClr val="000000"/>
                </a:solidFill>
              </a:rPr>
              <a:t>n-1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000" i="1" dirty="0" smtClean="0">
                <a:solidFill>
                  <a:srgbClr val="000000"/>
                </a:solidFill>
              </a:rPr>
              <a:t>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Updated Q value, if P(</a:t>
            </a:r>
            <a:r>
              <a:rPr lang="en-US" sz="2400" dirty="0" err="1" smtClean="0">
                <a:solidFill>
                  <a:srgbClr val="000000"/>
                </a:solidFill>
              </a:rPr>
              <a:t>s,a</a:t>
            </a:r>
            <a:r>
              <a:rPr lang="en-US" sz="2400" dirty="0" smtClean="0">
                <a:solidFill>
                  <a:srgbClr val="000000"/>
                </a:solidFill>
              </a:rPr>
              <a:t>) are known:</a:t>
            </a:r>
          </a:p>
          <a:p>
            <a:pPr marL="1200150" lvl="3" indent="-342900"/>
            <a:r>
              <a:rPr lang="en-US" sz="1800" dirty="0" smtClean="0">
                <a:solidFill>
                  <a:srgbClr val="000000"/>
                </a:solidFill>
              </a:rPr>
              <a:t>Q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s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,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)= 0.8*[99.9 + 0.7*0.0] + 0.2</a:t>
            </a:r>
            <a:r>
              <a:rPr lang="en-US" sz="1800" dirty="0">
                <a:solidFill>
                  <a:srgbClr val="000000"/>
                </a:solidFill>
              </a:rPr>
              <a:t>[</a:t>
            </a:r>
            <a:r>
              <a:rPr lang="en-US" sz="1800" dirty="0" smtClean="0">
                <a:solidFill>
                  <a:srgbClr val="000000"/>
                </a:solidFill>
              </a:rPr>
              <a:t>0.0+0.7*0.0] = 79.9</a:t>
            </a:r>
            <a:endParaRPr lang="en-US" sz="1800" dirty="0">
              <a:solidFill>
                <a:srgbClr val="000000"/>
              </a:solidFill>
            </a:endParaRPr>
          </a:p>
          <a:p>
            <a:pPr marL="742950" lvl="2" indent="-342900"/>
            <a:r>
              <a:rPr lang="en-US" sz="2200" dirty="0" smtClean="0">
                <a:solidFill>
                  <a:srgbClr val="000000"/>
                </a:solidFill>
              </a:rPr>
              <a:t>If P(</a:t>
            </a:r>
            <a:r>
              <a:rPr lang="en-US" sz="2200" dirty="0" err="1" smtClean="0">
                <a:solidFill>
                  <a:srgbClr val="000000"/>
                </a:solidFill>
              </a:rPr>
              <a:t>s,a</a:t>
            </a:r>
            <a:r>
              <a:rPr lang="en-US" sz="2200" dirty="0" smtClean="0">
                <a:solidFill>
                  <a:srgbClr val="000000"/>
                </a:solidFill>
              </a:rPr>
              <a:t>) are unknown: sample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dirty="0" smtClean="0">
                <a:solidFill>
                  <a:srgbClr val="000000"/>
                </a:solidFill>
              </a:rPr>
              <a:t> =</a:t>
            </a:r>
            <a:r>
              <a:rPr lang="pt-BR" sz="20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99.9+.7*0;  sample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=0+.7*0</a:t>
            </a:r>
          </a:p>
          <a:p>
            <a:pPr marL="1200150" lvl="3" indent="-342900"/>
            <a:r>
              <a:rPr lang="en-US" sz="1800" dirty="0">
                <a:solidFill>
                  <a:srgbClr val="000000"/>
                </a:solidFill>
              </a:rPr>
              <a:t>Q(</a:t>
            </a:r>
            <a:r>
              <a:rPr lang="en-US" sz="1800" i="1" dirty="0">
                <a:solidFill>
                  <a:srgbClr val="000000"/>
                </a:solidFill>
              </a:rPr>
              <a:t>s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,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)= </a:t>
            </a:r>
            <a:r>
              <a:rPr lang="en-US" sz="1800" dirty="0" smtClean="0">
                <a:solidFill>
                  <a:srgbClr val="000000"/>
                </a:solidFill>
              </a:rPr>
              <a:t>(1-0.4)*0.0 + 0.4*99.9 = 39.96</a:t>
            </a:r>
          </a:p>
          <a:p>
            <a:pPr marL="1200150" lvl="3" indent="-342900"/>
            <a:r>
              <a:rPr lang="en-US" sz="1800" dirty="0">
                <a:solidFill>
                  <a:srgbClr val="000000"/>
                </a:solidFill>
              </a:rPr>
              <a:t>Q(</a:t>
            </a:r>
            <a:r>
              <a:rPr lang="en-US" sz="1800" i="1" dirty="0">
                <a:solidFill>
                  <a:srgbClr val="000000"/>
                </a:solidFill>
              </a:rPr>
              <a:t>s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,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)= (1-0.4)</a:t>
            </a:r>
            <a:r>
              <a:rPr lang="en-US" sz="1800" dirty="0" smtClean="0">
                <a:solidFill>
                  <a:srgbClr val="000000"/>
                </a:solidFill>
              </a:rPr>
              <a:t>*39.96 </a:t>
            </a:r>
            <a:r>
              <a:rPr lang="en-US" sz="1800" dirty="0">
                <a:solidFill>
                  <a:srgbClr val="000000"/>
                </a:solidFill>
              </a:rPr>
              <a:t>+ 0.4</a:t>
            </a:r>
            <a:r>
              <a:rPr lang="en-US" sz="1800" dirty="0" smtClean="0">
                <a:solidFill>
                  <a:srgbClr val="000000"/>
                </a:solidFill>
              </a:rPr>
              <a:t>*0.0 </a:t>
            </a:r>
            <a:r>
              <a:rPr lang="en-US" sz="1800" dirty="0">
                <a:solidFill>
                  <a:srgbClr val="000000"/>
                </a:solidFill>
              </a:rPr>
              <a:t>= </a:t>
            </a:r>
            <a:r>
              <a:rPr lang="en-US" sz="1800" dirty="0" smtClean="0">
                <a:solidFill>
                  <a:srgbClr val="000000"/>
                </a:solidFill>
              </a:rPr>
              <a:t>23.976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Q-Learning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25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2" y="4944450"/>
            <a:ext cx="6285412" cy="16087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/>
          <p:cNvSpPr txBox="1"/>
          <p:nvPr/>
        </p:nvSpPr>
        <p:spPr>
          <a:xfrm>
            <a:off x="7381403" y="6171684"/>
            <a:ext cx="59392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99.9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Summary of RL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953" y="1326208"/>
            <a:ext cx="8229600" cy="499567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Pros:</a:t>
            </a:r>
          </a:p>
          <a:p>
            <a:pPr lvl="1"/>
            <a:r>
              <a:rPr lang="en-US" sz="2300" dirty="0" smtClean="0"/>
              <a:t>Easy to use in problems where the data can be mapped to states easily</a:t>
            </a:r>
          </a:p>
          <a:p>
            <a:pPr lvl="1"/>
            <a:r>
              <a:rPr lang="en-US" sz="2300" dirty="0" smtClean="0"/>
              <a:t>Guaranteed to find the optimal policy given enough time even with suboptimal actions</a:t>
            </a:r>
            <a:endParaRPr lang="en-US" sz="2300" dirty="0"/>
          </a:p>
          <a:p>
            <a:r>
              <a:rPr lang="en-US" sz="2600" dirty="0" smtClean="0"/>
              <a:t>Cons:</a:t>
            </a:r>
          </a:p>
          <a:p>
            <a:pPr lvl="1"/>
            <a:r>
              <a:rPr lang="en-US" sz="2100" dirty="0" smtClean="0"/>
              <a:t>States of the environment are not always known</a:t>
            </a:r>
          </a:p>
          <a:p>
            <a:pPr lvl="1"/>
            <a:r>
              <a:rPr lang="en-US" sz="2100" dirty="0" smtClean="0"/>
              <a:t>Computation </a:t>
            </a:r>
            <a:r>
              <a:rPr lang="en-US" sz="2100" dirty="0"/>
              <a:t>time is intractable for </a:t>
            </a:r>
            <a:r>
              <a:rPr lang="en-US" sz="2100" dirty="0" smtClean="0"/>
              <a:t>large or continuous  </a:t>
            </a:r>
            <a:r>
              <a:rPr lang="en-US" sz="2100" dirty="0"/>
              <a:t>state spaces</a:t>
            </a:r>
          </a:p>
          <a:p>
            <a:pPr lvl="2"/>
            <a:r>
              <a:rPr lang="en-US" sz="2100" dirty="0"/>
              <a:t>E.g. </a:t>
            </a:r>
            <a:r>
              <a:rPr lang="en-US" sz="2100" dirty="0" smtClean="0"/>
              <a:t>if each cell in a grid world is a state, then state space grows exponentially with number of rows and columns (states = map size = m*n)</a:t>
            </a:r>
          </a:p>
          <a:p>
            <a:pPr lvl="1"/>
            <a:r>
              <a:rPr lang="en-US" sz="2100" dirty="0" smtClean="0"/>
              <a:t>Cannot handle raw data, must use an approximation/reduction function</a:t>
            </a:r>
          </a:p>
          <a:p>
            <a:pPr lvl="2"/>
            <a:r>
              <a:rPr lang="en-US" sz="2100" dirty="0" smtClean="0"/>
              <a:t>Designing approximation functions to disambiguate similar states requires human intelligence or an alternate learning technique</a:t>
            </a:r>
          </a:p>
          <a:p>
            <a:pPr lvl="3"/>
            <a:r>
              <a:rPr lang="en-US" sz="1700" dirty="0" smtClean="0"/>
              <a:t>E.g. use the relative distance (states = m*n) between two agents in a hunter-prey problem as opposed to their cell coordinates (states = m*n*m*n)</a:t>
            </a:r>
          </a:p>
          <a:p>
            <a:pPr lvl="1"/>
            <a:r>
              <a:rPr lang="en-US" sz="2100" dirty="0" smtClean="0"/>
              <a:t>Model-free RL cannot transfer the learned knowledge when the goal changes</a:t>
            </a:r>
          </a:p>
          <a:p>
            <a:pPr lvl="2"/>
            <a:r>
              <a:rPr lang="en-US" sz="2100" dirty="0" smtClean="0"/>
              <a:t>Forgetting a learned policy is much more difficult (hysteresis), quicker to start from scratch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9397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xample for MDP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888" y="1482237"/>
            <a:ext cx="6931994" cy="2814048"/>
          </a:xfrm>
          <a:solidFill>
            <a:srgbClr val="CCFFCC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States:     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n,</a:t>
            </a:r>
            <a:r>
              <a:rPr lang="en-US" dirty="0" smtClean="0">
                <a:solidFill>
                  <a:schemeClr val="bg1"/>
                </a:solidFill>
              </a:rPr>
              <a:t>      Actions:  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Transition Probability Distribution: (assume s</a:t>
            </a:r>
            <a:r>
              <a:rPr lang="en-US" baseline="-25000" dirty="0" smtClean="0">
                <a:solidFill>
                  <a:schemeClr val="bg1"/>
                </a:solidFill>
              </a:rPr>
              <a:t>n+1</a:t>
            </a:r>
            <a:r>
              <a:rPr lang="en-US" dirty="0" smtClean="0">
                <a:solidFill>
                  <a:schemeClr val="bg1"/>
                </a:solidFill>
              </a:rPr>
              <a:t>=s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i="1" baseline="-25000" dirty="0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,a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i="1" dirty="0" smtClean="0">
                <a:solidFill>
                  <a:schemeClr val="bg1"/>
                </a:solidFill>
              </a:rPr>
              <a:t>,s</a:t>
            </a:r>
            <a:r>
              <a:rPr lang="en-US" i="1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)=0.8,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i="1" dirty="0" smtClean="0">
                <a:solidFill>
                  <a:schemeClr val="bg1"/>
                </a:solidFill>
              </a:rPr>
              <a:t>,s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)=0.2, P(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i="1" baseline="-25000" dirty="0" smtClean="0">
                <a:solidFill>
                  <a:schemeClr val="bg1"/>
                </a:solidFill>
              </a:rPr>
              <a:t>2</a:t>
            </a:r>
            <a:r>
              <a:rPr lang="en-US" i="1" dirty="0" smtClean="0">
                <a:solidFill>
                  <a:schemeClr val="bg1"/>
                </a:solidFill>
              </a:rPr>
              <a:t>,s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0.9,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,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i="1" baseline="-25000" dirty="0" smtClean="0">
                <a:solidFill>
                  <a:schemeClr val="bg1"/>
                </a:solidFill>
              </a:rPr>
              <a:t>2</a:t>
            </a:r>
            <a:r>
              <a:rPr lang="en-US" i="1" dirty="0" smtClean="0">
                <a:solidFill>
                  <a:schemeClr val="bg1"/>
                </a:solidFill>
              </a:rPr>
              <a:t>,s</a:t>
            </a:r>
            <a:r>
              <a:rPr lang="en-US" i="1" baseline="-25000" dirty="0" smtClean="0">
                <a:solidFill>
                  <a:schemeClr val="bg1"/>
                </a:solidFill>
              </a:rPr>
              <a:t>i+1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0.1.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Reward: all R(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) = 0.0, except </a:t>
            </a:r>
            <a:r>
              <a:rPr lang="en-US" dirty="0">
                <a:solidFill>
                  <a:schemeClr val="bg1"/>
                </a:solidFill>
              </a:rPr>
              <a:t>R(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 = 99.9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define the goal state to be </a:t>
            </a:r>
            <a:r>
              <a:rPr lang="en-US" i="1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Future discount factor: gamma = 0.7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State Utilities: U(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-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),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n-3</a:t>
            </a:r>
            <a:r>
              <a:rPr lang="en-US" dirty="0" smtClean="0">
                <a:solidFill>
                  <a:schemeClr val="bg1"/>
                </a:solidFill>
              </a:rPr>
              <a:t>),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), U(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Optimal Policy: </a:t>
            </a:r>
            <a:r>
              <a:rPr lang="en-US" dirty="0">
                <a:solidFill>
                  <a:srgbClr val="FF0000"/>
                </a:solidFill>
              </a:rPr>
              <a:t>π(</a:t>
            </a:r>
            <a:r>
              <a:rPr lang="en-US" i="1" dirty="0" err="1" smtClean="0">
                <a:solidFill>
                  <a:srgbClr val="FF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BBC9-D0E7-3A43-B08C-4BC9A19B39DE}" type="slidenum">
              <a:rPr lang="en-US" smtClean="0">
                <a:solidFill>
                  <a:srgbClr val="FFFF00"/>
                </a:solidFill>
              </a:rPr>
              <a:t>3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419600"/>
            <a:ext cx="6960937" cy="19367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6907617" y="6100693"/>
            <a:ext cx="5939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99.9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537" y="6100693"/>
            <a:ext cx="61556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Reinforcement Learning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Given a Markov Decision Process (environment)</a:t>
            </a:r>
          </a:p>
          <a:p>
            <a:pPr lvl="1"/>
            <a:r>
              <a:rPr lang="en-US" sz="2500" dirty="0"/>
              <a:t>A set of states </a:t>
            </a:r>
            <a:r>
              <a:rPr lang="en-US" sz="2500" dirty="0" smtClean="0"/>
              <a:t>S		</a:t>
            </a:r>
            <a:r>
              <a:rPr lang="en-US" sz="2500" dirty="0"/>
              <a:t>	</a:t>
            </a:r>
            <a:r>
              <a:rPr lang="en-US" sz="2500" dirty="0" smtClean="0"/>
              <a:t>	</a:t>
            </a:r>
            <a:r>
              <a:rPr lang="en-US" sz="2500" dirty="0" smtClean="0"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500" dirty="0" smtClean="0">
                <a:sym typeface="Zapf Dingbats"/>
              </a:rPr>
              <a:t>(known)</a:t>
            </a:r>
            <a:endParaRPr lang="en-US" sz="2500" dirty="0"/>
          </a:p>
          <a:p>
            <a:pPr lvl="1"/>
            <a:r>
              <a:rPr lang="en-US" sz="2500" dirty="0"/>
              <a:t>A set of actions A in each </a:t>
            </a:r>
            <a:r>
              <a:rPr lang="en-US" sz="2500" dirty="0" smtClean="0"/>
              <a:t>state</a:t>
            </a:r>
            <a:r>
              <a:rPr lang="en-US" sz="2500" dirty="0"/>
              <a:t> </a:t>
            </a:r>
            <a:r>
              <a:rPr lang="en-US" sz="2500" dirty="0" smtClean="0"/>
              <a:t>              	</a:t>
            </a:r>
            <a:r>
              <a:rPr lang="en-US" sz="2500" dirty="0" smtClean="0"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500" dirty="0">
                <a:sym typeface="Zapf Dingbats"/>
              </a:rPr>
              <a:t>(known</a:t>
            </a:r>
            <a:r>
              <a:rPr lang="en-US" sz="2500" dirty="0" smtClean="0">
                <a:sym typeface="Zapf Dingbats"/>
              </a:rPr>
              <a:t>)</a:t>
            </a:r>
            <a:endParaRPr lang="en-US" sz="2500" dirty="0"/>
          </a:p>
          <a:p>
            <a:pPr lvl="1"/>
            <a:r>
              <a:rPr lang="en-US" sz="2500" dirty="0"/>
              <a:t>A set of percepts that can be </a:t>
            </a:r>
            <a:r>
              <a:rPr lang="en-US" sz="2500" dirty="0" smtClean="0"/>
              <a:t>sensed 		</a:t>
            </a:r>
            <a:r>
              <a:rPr lang="en-US" sz="2500" dirty="0" smtClean="0"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500" dirty="0" smtClean="0">
                <a:sym typeface="Zapf Dingbats"/>
              </a:rPr>
              <a:t>(known)</a:t>
            </a:r>
            <a:endParaRPr lang="en-US" sz="2500" dirty="0"/>
          </a:p>
          <a:p>
            <a:pPr lvl="1"/>
            <a:r>
              <a:rPr lang="en-US" sz="2500" dirty="0"/>
              <a:t>The current state </a:t>
            </a:r>
            <a:r>
              <a:rPr lang="en-US" sz="2500" dirty="0" smtClean="0"/>
              <a:t>				</a:t>
            </a:r>
            <a:r>
              <a:rPr lang="en-US" sz="2500" dirty="0" smtClean="0"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500" dirty="0" smtClean="0">
                <a:sym typeface="Zapf Dingbats"/>
              </a:rPr>
              <a:t>(</a:t>
            </a:r>
            <a:r>
              <a:rPr lang="en-US" sz="2500" dirty="0">
                <a:sym typeface="Zapf Dingbats"/>
              </a:rPr>
              <a:t>known)</a:t>
            </a:r>
            <a:endParaRPr lang="en-US" sz="2500" dirty="0"/>
          </a:p>
          <a:p>
            <a:pPr lvl="1"/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Transitions P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5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s’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|</a:t>
            </a:r>
            <a:r>
              <a:rPr lang="en-US" sz="25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s, a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		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 (only known by the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env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)</a:t>
            </a:r>
            <a:endParaRPr lang="en-US" sz="2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Rewards R(</a:t>
            </a:r>
            <a:r>
              <a:rPr lang="en-US" sz="25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s, a, s</a:t>
            </a:r>
            <a:r>
              <a:rPr lang="en-US" sz="25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  		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 (only known by the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env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Zapf Dingbats"/>
              </a:rPr>
              <a:t>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Could the agent </a:t>
            </a:r>
            <a:r>
              <a:rPr lang="en-US" b="1" dirty="0">
                <a:solidFill>
                  <a:srgbClr val="FFFF00"/>
                </a:solidFill>
              </a:rPr>
              <a:t>still </a:t>
            </a:r>
            <a:r>
              <a:rPr lang="en-US" b="1" dirty="0" smtClean="0">
                <a:solidFill>
                  <a:srgbClr val="FFFF00"/>
                </a:solidFill>
              </a:rPr>
              <a:t>learn the </a:t>
            </a:r>
            <a:r>
              <a:rPr lang="en-US" b="1" dirty="0">
                <a:solidFill>
                  <a:srgbClr val="FFFF00"/>
                </a:solidFill>
              </a:rPr>
              <a:t>optimal policy?</a:t>
            </a:r>
            <a:endParaRPr lang="en-US" sz="3600" b="1" dirty="0" smtClean="0">
              <a:solidFill>
                <a:srgbClr val="FFFF00"/>
              </a:solidFill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271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Goals, Rewards, Utilities, Policies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Given to the agent from the problem statements </a:t>
            </a:r>
          </a:p>
          <a:p>
            <a:r>
              <a:rPr lang="en-US" dirty="0" smtClean="0">
                <a:sym typeface="Wingdings"/>
              </a:rPr>
              <a:t>Rewards </a:t>
            </a:r>
          </a:p>
          <a:p>
            <a:pPr lvl="1"/>
            <a:r>
              <a:rPr lang="en-US" dirty="0" smtClean="0">
                <a:sym typeface="Wingdings"/>
              </a:rPr>
              <a:t>Given to the agent, designed based on the goals</a:t>
            </a:r>
          </a:p>
          <a:p>
            <a:r>
              <a:rPr lang="en-US" dirty="0" smtClean="0"/>
              <a:t>Utility or Values for states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omputed by the agent, based </a:t>
            </a:r>
            <a:r>
              <a:rPr lang="en-US" dirty="0"/>
              <a:t>on </a:t>
            </a:r>
            <a:r>
              <a:rPr lang="en-US" dirty="0" smtClean="0"/>
              <a:t>the rewards </a:t>
            </a:r>
          </a:p>
          <a:p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Computed or learned by the agent</a:t>
            </a:r>
          </a:p>
          <a:p>
            <a:pPr lvl="1"/>
            <a:r>
              <a:rPr lang="en-US" dirty="0" smtClean="0"/>
              <a:t>Used by the agent to select its actions </a:t>
            </a:r>
          </a:p>
          <a:p>
            <a:pPr lvl="1"/>
            <a:r>
              <a:rPr lang="en-US" dirty="0" smtClean="0"/>
              <a:t>The better a policy, the more rewards it collects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09600" y="1676400"/>
            <a:ext cx="304800" cy="3962400"/>
          </a:xfrm>
          <a:prstGeom prst="downArrow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Propagating the Delayed Rewards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01895" y="1694493"/>
            <a:ext cx="7692090" cy="4168597"/>
            <a:chOff x="302559" y="1605661"/>
            <a:chExt cx="8642260" cy="4962052"/>
          </a:xfrm>
        </p:grpSpPr>
        <p:grpSp>
          <p:nvGrpSpPr>
            <p:cNvPr id="61" name="Group 60"/>
            <p:cNvGrpSpPr/>
            <p:nvPr/>
          </p:nvGrpSpPr>
          <p:grpSpPr>
            <a:xfrm>
              <a:off x="302559" y="1605661"/>
              <a:ext cx="4244930" cy="4549920"/>
              <a:chOff x="302559" y="1633069"/>
              <a:chExt cx="4244930" cy="454992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02559" y="1633069"/>
                <a:ext cx="4244930" cy="4549920"/>
                <a:chOff x="1973624" y="1745050"/>
                <a:chExt cx="4568573" cy="454992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029486" y="3024144"/>
                  <a:ext cx="593914" cy="593914"/>
                </a:xfrm>
                <a:prstGeom prst="ellipse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4410315" y="21869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375921" y="2917601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375921" y="47307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579177" y="3908029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833121" y="369494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988536" y="21869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79177" y="560468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34444" y="3130686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58046" y="4670029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75451" y="4624171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965777" y="5204809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269378" y="41211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973624" y="1745050"/>
                  <a:ext cx="4568573" cy="4549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" name="Straight Connector 34"/>
              <p:cNvCxnSpPr>
                <a:stCxn id="4" idx="1"/>
                <a:endCxn id="10" idx="5"/>
              </p:cNvCxnSpPr>
              <p:nvPr/>
            </p:nvCxnSpPr>
            <p:spPr>
              <a:xfrm flipH="1" flipV="1">
                <a:off x="1414568" y="2256812"/>
                <a:ext cx="879028" cy="7423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" idx="6"/>
                <a:endCxn id="6" idx="2"/>
              </p:cNvCxnSpPr>
              <p:nvPr/>
            </p:nvCxnSpPr>
            <p:spPr>
              <a:xfrm flipV="1">
                <a:off x="2764621" y="2912163"/>
                <a:ext cx="699212" cy="2969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5" idx="5"/>
                <a:endCxn id="6" idx="1"/>
              </p:cNvCxnSpPr>
              <p:nvPr/>
            </p:nvCxnSpPr>
            <p:spPr>
              <a:xfrm>
                <a:off x="2735627" y="2256812"/>
                <a:ext cx="757201" cy="5800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6" idx="5"/>
                <a:endCxn id="9" idx="0"/>
              </p:cNvCxnSpPr>
              <p:nvPr/>
            </p:nvCxnSpPr>
            <p:spPr>
              <a:xfrm>
                <a:off x="3632828" y="2987499"/>
                <a:ext cx="354812" cy="5954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9" idx="3"/>
                <a:endCxn id="16" idx="7"/>
              </p:cNvCxnSpPr>
              <p:nvPr/>
            </p:nvCxnSpPr>
            <p:spPr>
              <a:xfrm flipH="1">
                <a:off x="3533833" y="3764842"/>
                <a:ext cx="383807" cy="27549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6" idx="4"/>
                <a:endCxn id="7" idx="0"/>
              </p:cNvCxnSpPr>
              <p:nvPr/>
            </p:nvCxnSpPr>
            <p:spPr>
              <a:xfrm>
                <a:off x="3463833" y="4222218"/>
                <a:ext cx="98995" cy="3965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7" idx="2"/>
                <a:endCxn id="13" idx="6"/>
              </p:cNvCxnSpPr>
              <p:nvPr/>
            </p:nvCxnSpPr>
            <p:spPr>
              <a:xfrm flipH="1" flipV="1">
                <a:off x="2994803" y="4664591"/>
                <a:ext cx="469030" cy="6068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3" idx="1"/>
                <a:endCxn id="11" idx="0"/>
              </p:cNvCxnSpPr>
              <p:nvPr/>
            </p:nvCxnSpPr>
            <p:spPr>
              <a:xfrm flipH="1">
                <a:off x="1893368" y="4589254"/>
                <a:ext cx="932440" cy="9034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11" idx="0"/>
                <a:endCxn id="8" idx="4"/>
              </p:cNvCxnSpPr>
              <p:nvPr/>
            </p:nvCxnSpPr>
            <p:spPr>
              <a:xfrm flipV="1">
                <a:off x="1893368" y="4009133"/>
                <a:ext cx="0" cy="14835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8" idx="1"/>
                <a:endCxn id="12" idx="5"/>
              </p:cNvCxnSpPr>
              <p:nvPr/>
            </p:nvCxnSpPr>
            <p:spPr>
              <a:xfrm flipH="1" flipV="1">
                <a:off x="899729" y="3200584"/>
                <a:ext cx="923639" cy="6266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8" idx="3"/>
                <a:endCxn id="14" idx="7"/>
              </p:cNvCxnSpPr>
              <p:nvPr/>
            </p:nvCxnSpPr>
            <p:spPr>
              <a:xfrm flipH="1">
                <a:off x="1216579" y="3977927"/>
                <a:ext cx="606789" cy="5654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13" idx="5"/>
                <a:endCxn id="15" idx="0"/>
              </p:cNvCxnSpPr>
              <p:nvPr/>
            </p:nvCxnSpPr>
            <p:spPr>
              <a:xfrm>
                <a:off x="2965808" y="4739927"/>
                <a:ext cx="215931" cy="352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699889" y="1609581"/>
              <a:ext cx="4244930" cy="4549920"/>
              <a:chOff x="302559" y="1633069"/>
              <a:chExt cx="4244930" cy="454992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02559" y="1633069"/>
                <a:ext cx="4244930" cy="4549920"/>
                <a:chOff x="1973624" y="1745050"/>
                <a:chExt cx="4568573" cy="454992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4029486" y="3024144"/>
                  <a:ext cx="593914" cy="593914"/>
                </a:xfrm>
                <a:prstGeom prst="ellipse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410315" y="21869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5375921" y="2673487"/>
                  <a:ext cx="457201" cy="457200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375921" y="4786796"/>
                  <a:ext cx="287327" cy="287326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579177" y="3884541"/>
                  <a:ext cx="236573" cy="236573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663246" y="3525068"/>
                  <a:ext cx="382960" cy="382961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988536" y="2186914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579177" y="5604684"/>
                  <a:ext cx="236573" cy="236573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434444" y="3130686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592196" y="4604179"/>
                  <a:ext cx="278936" cy="278936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775451" y="4624171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965777" y="5204809"/>
                  <a:ext cx="213085" cy="21308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238172" y="4089908"/>
                  <a:ext cx="350833" cy="350834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973624" y="1745050"/>
                  <a:ext cx="4568573" cy="4549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4" name="Straight Connector 63"/>
              <p:cNvCxnSpPr>
                <a:stCxn id="76" idx="1"/>
                <a:endCxn id="82" idx="5"/>
              </p:cNvCxnSpPr>
              <p:nvPr/>
            </p:nvCxnSpPr>
            <p:spPr>
              <a:xfrm flipH="1" flipV="1">
                <a:off x="1414568" y="2256812"/>
                <a:ext cx="879028" cy="7423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2764621" y="2790106"/>
                <a:ext cx="699212" cy="4190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7" idx="5"/>
                <a:endCxn id="78" idx="1"/>
              </p:cNvCxnSpPr>
              <p:nvPr/>
            </p:nvCxnSpPr>
            <p:spPr>
              <a:xfrm>
                <a:off x="2735627" y="2256812"/>
                <a:ext cx="790418" cy="3716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8" idx="5"/>
                <a:endCxn id="81" idx="0"/>
              </p:cNvCxnSpPr>
              <p:nvPr/>
            </p:nvCxnSpPr>
            <p:spPr>
              <a:xfrm>
                <a:off x="3826433" y="2951751"/>
                <a:ext cx="82287" cy="4613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1" idx="3"/>
                <a:endCxn id="88" idx="7"/>
              </p:cNvCxnSpPr>
              <p:nvPr/>
            </p:nvCxnSpPr>
            <p:spPr>
              <a:xfrm flipH="1">
                <a:off x="3614084" y="3739965"/>
                <a:ext cx="168830" cy="2893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88" idx="4"/>
                <a:endCxn id="79" idx="0"/>
              </p:cNvCxnSpPr>
              <p:nvPr/>
            </p:nvCxnSpPr>
            <p:spPr>
              <a:xfrm>
                <a:off x="3498833" y="4328761"/>
                <a:ext cx="98486" cy="3460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2"/>
                <a:endCxn id="85" idx="6"/>
              </p:cNvCxnSpPr>
              <p:nvPr/>
            </p:nvCxnSpPr>
            <p:spPr>
              <a:xfrm flipH="1" flipV="1">
                <a:off x="2994804" y="4631666"/>
                <a:ext cx="469029" cy="1868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5" idx="1"/>
                <a:endCxn id="83" idx="0"/>
              </p:cNvCxnSpPr>
              <p:nvPr/>
            </p:nvCxnSpPr>
            <p:spPr>
              <a:xfrm flipH="1">
                <a:off x="1904280" y="4533047"/>
                <a:ext cx="869303" cy="9596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83" idx="0"/>
                <a:endCxn id="80" idx="4"/>
              </p:cNvCxnSpPr>
              <p:nvPr/>
            </p:nvCxnSpPr>
            <p:spPr>
              <a:xfrm flipV="1">
                <a:off x="1904280" y="4009133"/>
                <a:ext cx="0" cy="14835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80" idx="1"/>
                <a:endCxn id="84" idx="5"/>
              </p:cNvCxnSpPr>
              <p:nvPr/>
            </p:nvCxnSpPr>
            <p:spPr>
              <a:xfrm flipH="1" flipV="1">
                <a:off x="899729" y="3200584"/>
                <a:ext cx="926835" cy="606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80" idx="3"/>
                <a:endCxn id="86" idx="7"/>
              </p:cNvCxnSpPr>
              <p:nvPr/>
            </p:nvCxnSpPr>
            <p:spPr>
              <a:xfrm flipH="1">
                <a:off x="1216579" y="3974488"/>
                <a:ext cx="609985" cy="5689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85" idx="5"/>
                <a:endCxn id="87" idx="0"/>
              </p:cNvCxnSpPr>
              <p:nvPr/>
            </p:nvCxnSpPr>
            <p:spPr>
              <a:xfrm>
                <a:off x="2956849" y="4730285"/>
                <a:ext cx="224890" cy="3625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1640456" y="6164718"/>
              <a:ext cx="1108773" cy="402995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Before RL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94886" y="6159861"/>
              <a:ext cx="957712" cy="402995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After RL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18845" y="6066561"/>
            <a:ext cx="7193834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RL, no matter where you are, you know which way to go to the Goal!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3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Reinforcement Learning (Key Ideas)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2023" cy="4525963"/>
          </a:xfrm>
        </p:spPr>
        <p:txBody>
          <a:bodyPr/>
          <a:lstStyle/>
          <a:p>
            <a:r>
              <a:rPr lang="en-US" sz="2300" dirty="0" smtClean="0"/>
              <a:t>Can the agent still learn the optimal policy? </a:t>
            </a:r>
          </a:p>
          <a:p>
            <a:pPr lvl="1"/>
            <a:r>
              <a:rPr lang="en-US" sz="1900" dirty="0"/>
              <a:t>When it knows only the states S and actions A, but not the transition model </a:t>
            </a:r>
            <a:r>
              <a:rPr lang="en-US" sz="1900" dirty="0" smtClean="0"/>
              <a:t>P(</a:t>
            </a:r>
            <a:r>
              <a:rPr lang="en-US" sz="1900" dirty="0" err="1"/>
              <a:t>s,a,s</a:t>
            </a:r>
            <a:r>
              <a:rPr lang="en-US" sz="1900" dirty="0"/>
              <a:t>’) and/or reward function R(</a:t>
            </a:r>
            <a:r>
              <a:rPr lang="en-US" sz="1900" dirty="0" err="1"/>
              <a:t>s,a,s</a:t>
            </a:r>
            <a:r>
              <a:rPr lang="en-US" sz="1900" dirty="0"/>
              <a:t>’</a:t>
            </a:r>
            <a:r>
              <a:rPr lang="en-US" sz="1900" dirty="0" smtClean="0"/>
              <a:t>)</a:t>
            </a:r>
          </a:p>
          <a:p>
            <a:r>
              <a:rPr lang="en-US" sz="2300" dirty="0" smtClean="0"/>
              <a:t>Try an </a:t>
            </a:r>
            <a:r>
              <a:rPr lang="en-US" sz="2300" dirty="0"/>
              <a:t>action on </a:t>
            </a:r>
            <a:r>
              <a:rPr lang="en-US" sz="2300" dirty="0" smtClean="0"/>
              <a:t>a state of the </a:t>
            </a:r>
            <a:r>
              <a:rPr lang="en-US" sz="2300" dirty="0"/>
              <a:t>environment, and get a “sample” that </a:t>
            </a:r>
            <a:r>
              <a:rPr lang="en-US" sz="2300" dirty="0" smtClean="0"/>
              <a:t>includes </a:t>
            </a:r>
            <a:r>
              <a:rPr lang="en-US" sz="2300" dirty="0" smtClean="0">
                <a:solidFill>
                  <a:srgbClr val="FFFF00"/>
                </a:solidFill>
              </a:rPr>
              <a:t>(s, a, s’, r</a:t>
            </a:r>
            <a:r>
              <a:rPr lang="en-US" sz="2300" dirty="0">
                <a:solidFill>
                  <a:srgbClr val="FFFF00"/>
                </a:solidFill>
              </a:rPr>
              <a:t>)</a:t>
            </a:r>
            <a:r>
              <a:rPr lang="en-US" sz="2300" dirty="0" smtClean="0">
                <a:solidFill>
                  <a:srgbClr val="FFFF00"/>
                </a:solidFill>
              </a:rPr>
              <a:t> </a:t>
            </a:r>
            <a:r>
              <a:rPr lang="en-US" sz="2300" dirty="0" smtClean="0"/>
              <a:t>and maybe U:</a:t>
            </a:r>
            <a:endParaRPr lang="en-US" sz="2300" dirty="0"/>
          </a:p>
          <a:p>
            <a:pPr lvl="1"/>
            <a:r>
              <a:rPr lang="en-US" sz="2300" dirty="0"/>
              <a:t>A state transition (</a:t>
            </a:r>
            <a:r>
              <a:rPr lang="en-US" sz="2300" dirty="0" err="1"/>
              <a:t>s,a</a:t>
            </a:r>
            <a:r>
              <a:rPr lang="en-US" sz="2300" dirty="0"/>
              <a:t>)</a:t>
            </a:r>
            <a:r>
              <a:rPr lang="en-US" sz="2300" dirty="0">
                <a:sym typeface="Wingdings"/>
              </a:rPr>
              <a:t>s’ </a:t>
            </a:r>
          </a:p>
          <a:p>
            <a:pPr lvl="1"/>
            <a:r>
              <a:rPr lang="en-US" sz="2300" dirty="0">
                <a:sym typeface="Wingdings"/>
              </a:rPr>
              <a:t>A reward received for the action r = R(s, a, s’) </a:t>
            </a:r>
          </a:p>
          <a:p>
            <a:pPr lvl="1"/>
            <a:r>
              <a:rPr lang="en-US" sz="2300" dirty="0">
                <a:sym typeface="Wingdings"/>
              </a:rPr>
              <a:t>And </a:t>
            </a:r>
            <a:r>
              <a:rPr lang="en-US" sz="2300" dirty="0" smtClean="0">
                <a:sym typeface="Wingdings"/>
              </a:rPr>
              <a:t>maybe the value/utility </a:t>
            </a:r>
            <a:r>
              <a:rPr lang="en-US" sz="2300" dirty="0">
                <a:sym typeface="Wingdings"/>
              </a:rPr>
              <a:t>of the next state U(s’</a:t>
            </a:r>
            <a:r>
              <a:rPr lang="en-US" sz="2300" dirty="0" smtClean="0">
                <a:sym typeface="Wingdings"/>
              </a:rPr>
              <a:t>)</a:t>
            </a:r>
          </a:p>
          <a:p>
            <a:r>
              <a:rPr lang="en-US" sz="2300" dirty="0" smtClean="0"/>
              <a:t>Objective: Try </a:t>
            </a:r>
            <a:r>
              <a:rPr lang="en-US" sz="2300" dirty="0"/>
              <a:t>different actions in states to discover an </a:t>
            </a:r>
            <a:r>
              <a:rPr lang="en-US" sz="2300" dirty="0">
                <a:solidFill>
                  <a:srgbClr val="FFFF00"/>
                </a:solidFill>
              </a:rPr>
              <a:t>optimal policy π(s)=a </a:t>
            </a:r>
            <a:r>
              <a:rPr lang="en-US" sz="2300" dirty="0"/>
              <a:t>and eventually tells </a:t>
            </a:r>
            <a:r>
              <a:rPr lang="en-US" sz="2300" dirty="0" smtClean="0"/>
              <a:t>the agent which </a:t>
            </a:r>
            <a:r>
              <a:rPr lang="en-US" sz="2300" dirty="0"/>
              <a:t>action will lead to the most rewarding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8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How to Explore the State Space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Visit different states to discover a policy </a:t>
            </a:r>
            <a:br>
              <a:rPr lang="en-US" dirty="0" smtClean="0"/>
            </a:br>
            <a:r>
              <a:rPr lang="en-US" dirty="0" smtClean="0"/>
              <a:t>and improve it</a:t>
            </a:r>
          </a:p>
          <a:p>
            <a:pPr lvl="1"/>
            <a:r>
              <a:rPr lang="en-US" dirty="0" smtClean="0"/>
              <a:t>Numerous strategies</a:t>
            </a:r>
          </a:p>
          <a:p>
            <a:pPr lvl="1"/>
            <a:r>
              <a:rPr lang="en-US" dirty="0" smtClean="0"/>
              <a:t>A simple strategy is executing actions randomly</a:t>
            </a:r>
          </a:p>
          <a:p>
            <a:pPr lvl="2"/>
            <a:r>
              <a:rPr lang="en-US" dirty="0" smtClean="0"/>
              <a:t>Initially there is no policy, but random actions eventually discover a policy</a:t>
            </a:r>
          </a:p>
          <a:p>
            <a:pPr lvl="2"/>
            <a:r>
              <a:rPr lang="en-US" dirty="0"/>
              <a:t>At every time step, act randomly with a </a:t>
            </a:r>
            <a:r>
              <a:rPr lang="en-US" dirty="0" smtClean="0"/>
              <a:t>probability, otherwise, </a:t>
            </a:r>
            <a:r>
              <a:rPr lang="en-US" dirty="0"/>
              <a:t>follow </a:t>
            </a:r>
            <a:r>
              <a:rPr lang="en-US" dirty="0" smtClean="0"/>
              <a:t>the current policy </a:t>
            </a:r>
            <a:r>
              <a:rPr lang="en-US" dirty="0">
                <a:solidFill>
                  <a:srgbClr val="FFFF00"/>
                </a:solidFill>
              </a:rPr>
              <a:t>π(s)=a</a:t>
            </a:r>
          </a:p>
          <a:p>
            <a:pPr lvl="3"/>
            <a:r>
              <a:rPr lang="en-US" dirty="0" smtClean="0"/>
              <a:t>The random action may causes unnecessary action execution when the optimal policy is already discovered</a:t>
            </a:r>
          </a:p>
          <a:p>
            <a:pPr lvl="3"/>
            <a:r>
              <a:rPr lang="en-US" dirty="0" smtClean="0"/>
              <a:t>One solution is to lower the </a:t>
            </a:r>
            <a:r>
              <a:rPr lang="en-US" dirty="0"/>
              <a:t>probability </a:t>
            </a:r>
            <a:r>
              <a:rPr lang="en-US" dirty="0" smtClean="0">
                <a:cs typeface="Arial"/>
              </a:rPr>
              <a:t>of selecting a random action over time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1776413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7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Reinforcement Learning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</a:t>
            </a:r>
            <a:r>
              <a:rPr lang="en-US" dirty="0" smtClean="0"/>
              <a:t>Learn the optimal policy π*(</a:t>
            </a:r>
            <a:r>
              <a:rPr lang="en-US" dirty="0"/>
              <a:t>s)=</a:t>
            </a:r>
            <a:r>
              <a:rPr lang="en-US" dirty="0" smtClean="0"/>
              <a:t>a</a:t>
            </a:r>
          </a:p>
          <a:p>
            <a:r>
              <a:rPr lang="en-US" dirty="0" smtClean="0"/>
              <a:t>Two general classes of algorithms: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Model-based RL</a:t>
            </a:r>
          </a:p>
          <a:p>
            <a:pPr lvl="2"/>
            <a:r>
              <a:rPr lang="en-US" dirty="0" smtClean="0"/>
              <a:t>First learn the model and utilities (state values), then learn the policy (e.g., policy iteration)</a:t>
            </a:r>
          </a:p>
          <a:p>
            <a:pPr lvl="1"/>
            <a:r>
              <a:rPr lang="en-US" dirty="0" smtClean="0"/>
              <a:t>Model-free RL</a:t>
            </a:r>
          </a:p>
          <a:p>
            <a:pPr lvl="2"/>
            <a:r>
              <a:rPr lang="en-US" dirty="0" smtClean="0"/>
              <a:t>Learn the policy without learning an explicit model, but by receiving “samples” from the environment</a:t>
            </a:r>
          </a:p>
          <a:p>
            <a:pPr lvl="2"/>
            <a:r>
              <a:rPr lang="en-US" dirty="0" smtClean="0"/>
              <a:t>Three algorithms we will learn:</a:t>
            </a:r>
          </a:p>
          <a:p>
            <a:pPr lvl="3"/>
            <a:r>
              <a:rPr lang="en-US" dirty="0" smtClean="0"/>
              <a:t>Monte Carlo</a:t>
            </a:r>
          </a:p>
          <a:p>
            <a:pPr lvl="3"/>
            <a:r>
              <a:rPr lang="en-US" dirty="0" smtClean="0"/>
              <a:t>Temporal Difference</a:t>
            </a:r>
          </a:p>
          <a:p>
            <a:pPr lvl="3"/>
            <a:r>
              <a:rPr lang="en-US" dirty="0" smtClean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371761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277</TotalTime>
  <Words>2533</Words>
  <Application>Microsoft Macintosh PowerPoint</Application>
  <PresentationFormat>On-screen Show (4:3)</PresentationFormat>
  <Paragraphs>260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Black</vt:lpstr>
      <vt:lpstr>Equation</vt:lpstr>
      <vt:lpstr>CSCI 561 Foundations of Artificial Intelligence</vt:lpstr>
      <vt:lpstr>Markov Decision Process</vt:lpstr>
      <vt:lpstr>An Example for MDP</vt:lpstr>
      <vt:lpstr>Reinforcement Learning</vt:lpstr>
      <vt:lpstr>Goals, Rewards, Utilities, Policies</vt:lpstr>
      <vt:lpstr>Reinforcement Learning Propagating the Delayed Rewards</vt:lpstr>
      <vt:lpstr>Reinforcement Learning (Key Ideas)</vt:lpstr>
      <vt:lpstr>How to Explore the State Space</vt:lpstr>
      <vt:lpstr>Reinforcement Learning</vt:lpstr>
      <vt:lpstr>An Example for Model-Based RL</vt:lpstr>
      <vt:lpstr>Model-Based RL</vt:lpstr>
      <vt:lpstr>State Utility Value Iteration (improving U(s) every step)</vt:lpstr>
      <vt:lpstr>Policy Iteration (improving π(s) every step)</vt:lpstr>
      <vt:lpstr>Compute Utility from Rewards and Policy</vt:lpstr>
      <vt:lpstr>An Example for Model-Based RL</vt:lpstr>
      <vt:lpstr>Model-Based RL</vt:lpstr>
      <vt:lpstr>Reinforcement Learning</vt:lpstr>
      <vt:lpstr>Monte Carlo RL (model free)</vt:lpstr>
      <vt:lpstr>Temporal Difference RL (model free)</vt:lpstr>
      <vt:lpstr>An Example for TD-RL</vt:lpstr>
      <vt:lpstr>Q-Learning (Definition)</vt:lpstr>
      <vt:lpstr>Q-Learning (Algorithm)</vt:lpstr>
      <vt:lpstr>Q-Learning (in One Formula)</vt:lpstr>
      <vt:lpstr>An Example for Q-Learning</vt:lpstr>
      <vt:lpstr>An Example for Q-Learning</vt:lpstr>
      <vt:lpstr>Summary of RL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360 Introduction to Artificial Intelligence</dc:title>
  <dc:creator>Wei-Min Shen</dc:creator>
  <cp:lastModifiedBy>Wei-Min Shen</cp:lastModifiedBy>
  <cp:revision>56</cp:revision>
  <dcterms:created xsi:type="dcterms:W3CDTF">2018-03-23T06:02:29Z</dcterms:created>
  <dcterms:modified xsi:type="dcterms:W3CDTF">2018-11-06T18:24:10Z</dcterms:modified>
</cp:coreProperties>
</file>