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9" r:id="rId2"/>
  </p:sldMasterIdLst>
  <p:notesMasterIdLst>
    <p:notesMasterId r:id="rId10"/>
  </p:notesMasterIdLst>
  <p:sldIdLst>
    <p:sldId id="308" r:id="rId3"/>
    <p:sldId id="405" r:id="rId4"/>
    <p:sldId id="406" r:id="rId5"/>
    <p:sldId id="407" r:id="rId6"/>
    <p:sldId id="393" r:id="rId7"/>
    <p:sldId id="394" r:id="rId8"/>
    <p:sldId id="408" r:id="rId9"/>
  </p:sldIdLst>
  <p:sldSz cx="9144000" cy="6858000" type="screen4x3"/>
  <p:notesSz cx="6858000" cy="91440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 autoAdjust="0"/>
    <p:restoredTop sz="86980" autoAdjust="0"/>
  </p:normalViewPr>
  <p:slideViewPr>
    <p:cSldViewPr snapToGrid="0" snapToObjects="1">
      <p:cViewPr varScale="1">
        <p:scale>
          <a:sx n="115" d="100"/>
          <a:sy n="115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1684C41-F1E4-1746-B9EE-6EB23FB69C2C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8B24AD3-3069-BE4F-BC9C-D220061702B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30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038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78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November 13, 2018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>
                <a:uFillTx/>
              </a:rPr>
              <a:pPr/>
              <a:t>11/13/18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11/13/18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13, 2018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4" Type="http://schemas.openxmlformats.org/officeDocument/2006/relationships/hyperlink" Target="mailto:shen@isi.edu" TargetMode="External"/><Relationship Id="rId5" Type="http://schemas.openxmlformats.org/officeDocument/2006/relationships/hyperlink" Target="mailto:nwang@ict.u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979" y="1652580"/>
            <a:ext cx="8137313" cy="1204306"/>
          </a:xfrm>
        </p:spPr>
        <p:txBody>
          <a:bodyPr/>
          <a:lstStyle/>
          <a:p>
            <a:pPr algn="ctr"/>
            <a:r>
              <a:rPr lang="en-US" sz="4800" dirty="0">
                <a:uFillTx/>
              </a:rPr>
              <a:t>CSCI561 Fall 2018</a:t>
            </a:r>
            <a:br>
              <a:rPr lang="en-US" sz="4800" dirty="0">
                <a:uFillTx/>
              </a:rPr>
            </a:br>
            <a:r>
              <a:rPr lang="en-US" sz="4800" dirty="0">
                <a:uFillTx/>
              </a:rPr>
              <a:t>Week 12 Discussion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41400" y="4189271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Prof Wei-min </a:t>
            </a:r>
            <a:r>
              <a:rPr lang="en-US" dirty="0" err="1"/>
              <a:t>Shen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shen@isi.edu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Ning</a:t>
            </a:r>
            <a:r>
              <a:rPr lang="en-US" dirty="0"/>
              <a:t> Wang </a:t>
            </a:r>
            <a:r>
              <a:rPr lang="en-US" dirty="0">
                <a:hlinkClick r:id="rId5"/>
              </a:rPr>
              <a:t>nwang@ict.usc.edu</a:t>
            </a:r>
            <a:endParaRPr lang="en-US" dirty="0"/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6717F7E7-9791-8043-9F25-A7469FD86477}"/>
              </a:ext>
            </a:extLst>
          </p:cNvPr>
          <p:cNvSpPr txBox="1">
            <a:spLocks/>
          </p:cNvSpPr>
          <p:nvPr/>
        </p:nvSpPr>
        <p:spPr>
          <a:xfrm>
            <a:off x="750336" y="3957072"/>
            <a:ext cx="7848600" cy="2225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Sheila </a:t>
            </a:r>
            <a:r>
              <a:rPr lang="en-US" sz="2400" dirty="0" err="1">
                <a:solidFill>
                  <a:schemeClr val="accent2"/>
                </a:solidFill>
              </a:rPr>
              <a:t>Tejada</a:t>
            </a:r>
            <a:endParaRPr lang="en-US" sz="2400" dirty="0"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Wei-min </a:t>
            </a:r>
            <a:r>
              <a:rPr lang="en-US" sz="2400" dirty="0" err="1">
                <a:solidFill>
                  <a:schemeClr val="accent2"/>
                </a:solidFill>
              </a:rPr>
              <a:t>shen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dirty="0">
                <a:solidFill>
                  <a:schemeClr val="accent2"/>
                </a:solidFill>
              </a:rPr>
              <a:t>Prof Ning wang 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chemeClr val="accent2"/>
              </a:solidFill>
            </a:endParaRPr>
          </a:p>
          <a:p>
            <a:pPr algn="ctr" fontAlgn="auto"/>
            <a:r>
              <a:rPr lang="en-US" sz="2400" b="0" i="0" u="none" strike="noStrike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800" cap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cs561-l@mymaillists.usc.edu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6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DC6B1D-A756-304B-B0DE-DEC9C893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EC2765-5C73-3349-A000-321C7EC3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</a:t>
            </a:fld>
            <a:endParaRPr lang="en-US"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63DC128-F4DA-AC48-9559-D11E83FA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18434"/>
            <a:ext cx="7581900" cy="590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4397EBA-3C5F-504D-A3A9-29F3AD1DA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71" y="6223934"/>
            <a:ext cx="3175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2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9244603-54F0-8848-9686-6163AB03D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92" y="811614"/>
            <a:ext cx="8739245" cy="52564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8551923-E7F8-0A47-BD2E-388CA712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C61C5A-768F-584E-B407-73997D3A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8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AB2E85-BA02-AF47-9F75-3130EA9D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EC56EC3-DFE8-1F41-8C33-295B3530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7844118" cy="4498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76EBB37-D48E-714B-B248-910B5E26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7" y="4438810"/>
            <a:ext cx="7322203" cy="23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6" t="46380" r="35720" b="411"/>
          <a:stretch/>
        </p:blipFill>
        <p:spPr bwMode="auto">
          <a:xfrm>
            <a:off x="2745404" y="982321"/>
            <a:ext cx="2212353" cy="2003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941851"/>
              </p:ext>
            </p:extLst>
          </p:nvPr>
        </p:nvGraphicFramePr>
        <p:xfrm>
          <a:off x="948659" y="3426924"/>
          <a:ext cx="54864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4" imgW="5486400" imgH="1739900" progId="Word.Document.12">
                  <p:embed/>
                </p:oleObj>
              </mc:Choice>
              <mc:Fallback>
                <p:oleObj name="Document" r:id="rId4" imgW="5486400" imgH="173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659" y="3426924"/>
                        <a:ext cx="54864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8659" y="2985493"/>
            <a:ext cx="427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optimal values and policy?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716" y="1735302"/>
            <a:ext cx="70279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What are the Q-values for the last square on the second row (i.e., the one without fire)?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Q((1, 2), N) = 16 </a:t>
            </a:r>
          </a:p>
          <a:p>
            <a:r>
              <a:rPr lang="en-US" dirty="0"/>
              <a:t>Q((1, 2), W) = −32 </a:t>
            </a:r>
          </a:p>
          <a:p>
            <a:r>
              <a:rPr lang="en-US" dirty="0"/>
              <a:t>Q((1, 2), S) = 4</a:t>
            </a:r>
          </a:p>
          <a:p>
            <a:r>
              <a:rPr lang="en-US" dirty="0"/>
              <a:t> 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MDP</a:t>
            </a:r>
            <a:endParaRPr lang="en-US" dirty="0"/>
          </a:p>
        </p:txBody>
      </p:sp>
      <p:pic>
        <p:nvPicPr>
          <p:cNvPr id="10" name="Content Placeholder 5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6" t="46380" r="35720" b="411"/>
          <a:stretch/>
        </p:blipFill>
        <p:spPr bwMode="auto">
          <a:xfrm>
            <a:off x="5129585" y="2162993"/>
            <a:ext cx="2212353" cy="2003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525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9127" y="858400"/>
            <a:ext cx="5613192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Q-Learning equation is</a:t>
            </a:r>
            <a:r>
              <a:rPr lang="en-US" dirty="0" smtClean="0">
                <a:latin typeface="+mn-lt"/>
              </a:rPr>
              <a:t>:</a:t>
            </a:r>
            <a:endParaRPr lang="en-US" sz="2400" b="1" dirty="0">
              <a:latin typeface="+mn-lt"/>
            </a:endParaRPr>
          </a:p>
          <a:p>
            <a:pPr lvl="1">
              <a:spcBef>
                <a:spcPts val="1080"/>
              </a:spcBef>
              <a:buClr>
                <a:schemeClr val="dk2"/>
              </a:buClr>
              <a:buSzPct val="100000"/>
            </a:pPr>
            <a:r>
              <a:rPr lang="en-US" sz="2800" i="1" dirty="0"/>
              <a:t>Q</a:t>
            </a:r>
            <a:r>
              <a:rPr lang="en-US" sz="2800" dirty="0"/>
              <a:t>(</a:t>
            </a:r>
            <a:r>
              <a:rPr lang="en-US" sz="2800" i="1" dirty="0" err="1"/>
              <a:t>s</a:t>
            </a:r>
            <a:r>
              <a:rPr lang="en-US" sz="2800" dirty="0" err="1"/>
              <a:t>,</a:t>
            </a:r>
            <a:r>
              <a:rPr lang="en-US" sz="2800" i="1" dirty="0" err="1"/>
              <a:t>a</a:t>
            </a:r>
            <a:r>
              <a:rPr lang="en-US" sz="2800" dirty="0"/>
              <a:t>)← </a:t>
            </a:r>
            <a:r>
              <a:rPr lang="en-US" sz="2800" dirty="0">
                <a:solidFill>
                  <a:srgbClr val="FF0000"/>
                </a:solidFill>
              </a:rPr>
              <a:t>(1-⍺)</a:t>
            </a:r>
            <a:r>
              <a:rPr lang="en-US" sz="2800" i="1" dirty="0">
                <a:solidFill>
                  <a:srgbClr val="FF0000"/>
                </a:solidFill>
              </a:rPr>
              <a:t>Q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 err="1">
                <a:solidFill>
                  <a:srgbClr val="FF0000"/>
                </a:solidFill>
              </a:rPr>
              <a:t>s</a:t>
            </a:r>
            <a:r>
              <a:rPr lang="en-US" sz="2800" dirty="0" err="1">
                <a:solidFill>
                  <a:srgbClr val="FF0000"/>
                </a:solidFill>
              </a:rPr>
              <a:t>,</a:t>
            </a:r>
            <a:r>
              <a:rPr lang="en-US" sz="2800" i="1" dirty="0" err="1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+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⍺(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rgbClr val="FF0000"/>
                </a:solidFill>
              </a:rPr>
              <a:t>) + 𝛾 </a:t>
            </a:r>
            <a:r>
              <a:rPr lang="en-US" sz="2800" dirty="0" err="1">
                <a:solidFill>
                  <a:srgbClr val="FF0000"/>
                </a:solidFill>
              </a:rPr>
              <a:t>max</a:t>
            </a:r>
            <a:r>
              <a:rPr lang="en-US" sz="2800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baseline="-25000" dirty="0" err="1">
                <a:solidFill>
                  <a:srgbClr val="FF0000"/>
                </a:solidFill>
              </a:rPr>
              <a:t>’</a:t>
            </a:r>
            <a:r>
              <a:rPr lang="en-US" sz="2800" i="1" dirty="0" err="1">
                <a:solidFill>
                  <a:srgbClr val="FF0000"/>
                </a:solidFill>
              </a:rPr>
              <a:t>Q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 err="1">
                <a:solidFill>
                  <a:srgbClr val="FF0000"/>
                </a:solidFill>
              </a:rPr>
              <a:t>s’</a:t>
            </a:r>
            <a:r>
              <a:rPr lang="en-US" sz="2800" dirty="0" err="1">
                <a:solidFill>
                  <a:srgbClr val="FF0000"/>
                </a:solidFill>
              </a:rPr>
              <a:t>,</a:t>
            </a:r>
            <a:r>
              <a:rPr lang="en-US" sz="2800" i="1" dirty="0" err="1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’)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90" y="-200518"/>
            <a:ext cx="7772400" cy="1143000"/>
          </a:xfrm>
        </p:spPr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CDE31AB-598E-8442-AB54-6D4D86C0F60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7032" b="45646"/>
          <a:stretch/>
        </p:blipFill>
        <p:spPr>
          <a:xfrm>
            <a:off x="4898356" y="196892"/>
            <a:ext cx="3448434" cy="2833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7968" y="3129782"/>
            <a:ext cx="4066815" cy="323165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α</a:t>
            </a:r>
            <a:r>
              <a:rPr lang="en-US" sz="1600" dirty="0" smtClean="0">
                <a:latin typeface="+mn-lt"/>
              </a:rPr>
              <a:t>=0.5, </a:t>
            </a:r>
            <a:r>
              <a:rPr lang="en-US" sz="1600" dirty="0" err="1" smtClean="0">
                <a:latin typeface="+mn-lt"/>
              </a:rPr>
              <a:t>γ</a:t>
            </a:r>
            <a:r>
              <a:rPr lang="en-US" sz="1600" dirty="0" smtClean="0">
                <a:latin typeface="+mn-lt"/>
              </a:rPr>
              <a:t>=0.5, </a:t>
            </a:r>
            <a:r>
              <a:rPr lang="en-US" sz="1600" dirty="0">
                <a:latin typeface="+mn-lt"/>
              </a:rPr>
              <a:t>R=</a:t>
            </a:r>
            <a:r>
              <a:rPr lang="en-US" sz="1600" dirty="0" smtClean="0">
                <a:latin typeface="+mn-lt"/>
              </a:rPr>
              <a:t>0 (except two </a:t>
            </a:r>
            <a:r>
              <a:rPr lang="en-US" sz="1600" dirty="0" smtClean="0">
                <a:latin typeface="+mn-lt"/>
              </a:rPr>
              <a:t>end states</a:t>
            </a:r>
            <a:r>
              <a:rPr lang="en-US" sz="1600" dirty="0" smtClean="0">
                <a:latin typeface="+mn-lt"/>
              </a:rPr>
              <a:t>)</a:t>
            </a:r>
            <a:endParaRPr lang="en-US" sz="1600" dirty="0">
              <a:latin typeface="+mn-lt"/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Q((2,3),R)=0 </a:t>
            </a:r>
            <a:r>
              <a:rPr lang="en-US" sz="1600" dirty="0">
                <a:solidFill>
                  <a:srgbClr val="008000"/>
                </a:solidFill>
              </a:rPr>
              <a:t>Q((3,3),R)=0</a:t>
            </a:r>
            <a:r>
              <a:rPr lang="en-US" sz="1600" dirty="0" smtClean="0">
                <a:solidFill>
                  <a:srgbClr val="008000"/>
                </a:solidFill>
              </a:rPr>
              <a:t>,</a:t>
            </a:r>
            <a:r>
              <a:rPr lang="en-US" sz="1600" dirty="0"/>
              <a:t> Q((4,3),exit</a:t>
            </a:r>
            <a:r>
              <a:rPr lang="en-US" sz="1600" dirty="0" smtClean="0"/>
              <a:t>)=0</a:t>
            </a:r>
            <a:endParaRPr lang="en-US" sz="1600" b="1" dirty="0" smtClean="0">
              <a:latin typeface="+mn-lt"/>
            </a:endParaRPr>
          </a:p>
          <a:p>
            <a:r>
              <a:rPr lang="en-US" sz="1600" b="1" dirty="0" smtClean="0">
                <a:latin typeface="+mn-lt"/>
              </a:rPr>
              <a:t>After </a:t>
            </a:r>
            <a:r>
              <a:rPr lang="en-US" sz="1600" b="1" dirty="0">
                <a:latin typeface="+mn-lt"/>
              </a:rPr>
              <a:t>E1</a:t>
            </a:r>
          </a:p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Q((2,3),R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)=0 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Q((3,3),R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)=0, </a:t>
            </a:r>
            <a:endParaRPr lang="en-US" sz="1600" dirty="0" smtClean="0">
              <a:solidFill>
                <a:srgbClr val="008000"/>
              </a:solidFill>
              <a:latin typeface="+mn-lt"/>
            </a:endParaRPr>
          </a:p>
          <a:p>
            <a:r>
              <a:rPr lang="en-US" sz="1400" dirty="0" smtClean="0">
                <a:latin typeface="+mn-lt"/>
              </a:rPr>
              <a:t>Q</a:t>
            </a:r>
            <a:r>
              <a:rPr lang="en-US" sz="1400" dirty="0" smtClean="0">
                <a:latin typeface="+mn-lt"/>
              </a:rPr>
              <a:t>((4,3),exit)</a:t>
            </a:r>
            <a:r>
              <a:rPr lang="en-US" sz="1400" dirty="0" smtClean="0">
                <a:latin typeface="+mn-lt"/>
              </a:rPr>
              <a:t>=.5*0+.5(100+0.5*0)=50</a:t>
            </a:r>
            <a:endParaRPr lang="en-US" sz="1400" dirty="0">
              <a:latin typeface="+mn-lt"/>
            </a:endParaRPr>
          </a:p>
          <a:p>
            <a:r>
              <a:rPr lang="en-US" sz="1600" b="1" dirty="0">
                <a:latin typeface="+mn-lt"/>
              </a:rPr>
              <a:t>After E2</a:t>
            </a:r>
          </a:p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Q((2,3),R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)=0 </a:t>
            </a:r>
            <a:endParaRPr lang="en-US" sz="1600" b="1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Q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((3,3),R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)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=0.5*0+0.5(0+0.5*50)=12.5 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Q</a:t>
            </a:r>
            <a:r>
              <a:rPr lang="en-US" sz="1400" dirty="0">
                <a:solidFill>
                  <a:srgbClr val="000000"/>
                </a:solidFill>
              </a:rPr>
              <a:t>((4,3),exit)</a:t>
            </a:r>
            <a:r>
              <a:rPr lang="en-US" sz="1400" dirty="0" smtClean="0">
                <a:solidFill>
                  <a:srgbClr val="000000"/>
                </a:solidFill>
              </a:rPr>
              <a:t>=0.5*50+0.5(100+0.5*0)=75</a:t>
            </a:r>
            <a:endParaRPr lang="en-US" sz="14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b="1" dirty="0">
                <a:latin typeface="+mn-lt"/>
              </a:rPr>
              <a:t>After E3</a:t>
            </a:r>
          </a:p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Q((2,3),R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)=0.5*0+0.5(0+0.5*12.5) =6.25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Q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((3,3),R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)=12.5</a:t>
            </a:r>
          </a:p>
          <a:p>
            <a:r>
              <a:rPr lang="en-US" sz="1600" dirty="0">
                <a:solidFill>
                  <a:srgbClr val="000000"/>
                </a:solidFill>
              </a:rPr>
              <a:t>Q((4,3),exit)</a:t>
            </a:r>
            <a:r>
              <a:rPr lang="en-US" sz="1600" dirty="0" smtClean="0">
                <a:solidFill>
                  <a:srgbClr val="000000"/>
                </a:solidFill>
              </a:rPr>
              <a:t>=75</a:t>
            </a:r>
            <a:endParaRPr lang="en-US" sz="1600" dirty="0">
              <a:solidFill>
                <a:srgbClr val="B7E77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358" y="2335727"/>
            <a:ext cx="164954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Example 1</a:t>
            </a:r>
          </a:p>
          <a:p>
            <a:endParaRPr lang="en-US" dirty="0"/>
          </a:p>
          <a:p>
            <a:r>
              <a:rPr lang="en-US" sz="1800" dirty="0">
                <a:latin typeface="+mn-lt"/>
              </a:rPr>
              <a:t>(1,1) up 0</a:t>
            </a:r>
          </a:p>
          <a:p>
            <a:r>
              <a:rPr lang="en-US" sz="1800" dirty="0">
                <a:latin typeface="+mn-lt"/>
              </a:rPr>
              <a:t>(1,2) up 0</a:t>
            </a:r>
          </a:p>
          <a:p>
            <a:r>
              <a:rPr lang="en-US" sz="1800" dirty="0">
                <a:latin typeface="+mn-lt"/>
              </a:rPr>
              <a:t>(1,3) right 0</a:t>
            </a:r>
          </a:p>
          <a:p>
            <a:r>
              <a:rPr lang="en-US" sz="1800" dirty="0">
                <a:latin typeface="+mn-lt"/>
              </a:rPr>
              <a:t>(2,3) right 0</a:t>
            </a:r>
          </a:p>
          <a:p>
            <a:r>
              <a:rPr lang="en-US" sz="1800" dirty="0">
                <a:latin typeface="+mn-lt"/>
              </a:rPr>
              <a:t>(3,3) right 0</a:t>
            </a:r>
          </a:p>
          <a:p>
            <a:r>
              <a:rPr lang="en-US" sz="1800" dirty="0">
                <a:latin typeface="+mn-lt"/>
              </a:rPr>
              <a:t>(4,3) exit 100</a:t>
            </a:r>
          </a:p>
          <a:p>
            <a:r>
              <a:rPr lang="en-US" sz="1800" dirty="0">
                <a:latin typeface="+mn-lt"/>
              </a:rPr>
              <a:t>(done)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5990" y="2345094"/>
            <a:ext cx="1649546" cy="320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Example 2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(1,1) up 0</a:t>
            </a:r>
          </a:p>
          <a:p>
            <a:r>
              <a:rPr lang="en-US" sz="1800" dirty="0">
                <a:latin typeface="+mn-lt"/>
              </a:rPr>
              <a:t>(1,2) up 0</a:t>
            </a:r>
          </a:p>
          <a:p>
            <a:r>
              <a:rPr lang="en-US" sz="1800" dirty="0">
                <a:latin typeface="+mn-lt"/>
              </a:rPr>
              <a:t>(1,3) right 0</a:t>
            </a:r>
          </a:p>
          <a:p>
            <a:r>
              <a:rPr lang="en-US" sz="1800" dirty="0">
                <a:latin typeface="+mn-lt"/>
              </a:rPr>
              <a:t>(2,3) right 0</a:t>
            </a:r>
          </a:p>
          <a:p>
            <a:r>
              <a:rPr lang="en-US" sz="1800" dirty="0">
                <a:latin typeface="+mn-lt"/>
              </a:rPr>
              <a:t>(3,3) right 0</a:t>
            </a:r>
          </a:p>
          <a:p>
            <a:r>
              <a:rPr lang="en-US" sz="1800" dirty="0">
                <a:latin typeface="+mn-lt"/>
              </a:rPr>
              <a:t>(4,3) exit 100</a:t>
            </a:r>
          </a:p>
          <a:p>
            <a:r>
              <a:rPr lang="en-US" sz="1800" dirty="0">
                <a:latin typeface="+mn-lt"/>
              </a:rPr>
              <a:t>(done)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35267" y="2345618"/>
            <a:ext cx="1649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Example 3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(1,1) up 0</a:t>
            </a:r>
          </a:p>
          <a:p>
            <a:r>
              <a:rPr lang="en-US" sz="1800" dirty="0">
                <a:latin typeface="+mn-lt"/>
              </a:rPr>
              <a:t>(1,2) up 0</a:t>
            </a:r>
          </a:p>
          <a:p>
            <a:r>
              <a:rPr lang="en-US" sz="1800" dirty="0">
                <a:latin typeface="+mn-lt"/>
              </a:rPr>
              <a:t>(1,3) right 0</a:t>
            </a:r>
          </a:p>
          <a:p>
            <a:r>
              <a:rPr lang="en-US" sz="1800" dirty="0">
                <a:latin typeface="+mn-lt"/>
              </a:rPr>
              <a:t>(2,3) right 0</a:t>
            </a:r>
          </a:p>
          <a:p>
            <a:r>
              <a:rPr lang="en-US" sz="1800" dirty="0">
                <a:latin typeface="+mn-lt"/>
              </a:rPr>
              <a:t>(3,3) </a:t>
            </a:r>
            <a:r>
              <a:rPr lang="en-US" sz="1800" dirty="0" smtClean="0">
                <a:latin typeface="+mn-lt"/>
              </a:rPr>
              <a:t>down 0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(3,2) </a:t>
            </a:r>
            <a:r>
              <a:rPr lang="en-US" sz="1800" dirty="0" smtClean="0">
                <a:latin typeface="+mn-lt"/>
              </a:rPr>
              <a:t>right 0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(4,2) exit -100</a:t>
            </a:r>
          </a:p>
          <a:p>
            <a:r>
              <a:rPr lang="en-US" sz="1800" dirty="0">
                <a:latin typeface="+mn-lt"/>
              </a:rPr>
              <a:t>(done)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88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13681</TotalTime>
  <Words>422</Words>
  <Application>Microsoft Macintosh PowerPoint</Application>
  <PresentationFormat>On-screen Show (4:3)</PresentationFormat>
  <Paragraphs>69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cs561</vt:lpstr>
      <vt:lpstr>1_AI Spring 2015</vt:lpstr>
      <vt:lpstr>Document</vt:lpstr>
      <vt:lpstr>CSCI561 Fall 2018 Week 12 Discussion</vt:lpstr>
      <vt:lpstr>PowerPoint Presentation</vt:lpstr>
      <vt:lpstr>PowerPoint Presentation</vt:lpstr>
      <vt:lpstr>PowerPoint Presentation</vt:lpstr>
      <vt:lpstr>MDP</vt:lpstr>
      <vt:lpstr>PowerPoint Presentation</vt:lpstr>
      <vt:lpstr>Q-Learning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Wei-Min Shen</cp:lastModifiedBy>
  <cp:revision>268</cp:revision>
  <dcterms:created xsi:type="dcterms:W3CDTF">2014-08-23T20:52:29Z</dcterms:created>
  <dcterms:modified xsi:type="dcterms:W3CDTF">2018-11-13T21:14:35Z</dcterms:modified>
</cp:coreProperties>
</file>