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9" r:id="rId2"/>
  </p:sldMasterIdLst>
  <p:notesMasterIdLst>
    <p:notesMasterId r:id="rId10"/>
  </p:notesMasterIdLst>
  <p:sldIdLst>
    <p:sldId id="308" r:id="rId3"/>
    <p:sldId id="405" r:id="rId4"/>
    <p:sldId id="406" r:id="rId5"/>
    <p:sldId id="407" r:id="rId6"/>
    <p:sldId id="393" r:id="rId7"/>
    <p:sldId id="394" r:id="rId8"/>
    <p:sldId id="357" r:id="rId9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 autoAdjust="0"/>
    <p:restoredTop sz="66049" autoAdjust="0"/>
  </p:normalViewPr>
  <p:slideViewPr>
    <p:cSldViewPr snapToGrid="0" snapToObjects="1">
      <p:cViewPr varScale="1">
        <p:scale>
          <a:sx n="71" d="100"/>
          <a:sy n="71" d="100"/>
        </p:scale>
        <p:origin x="2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30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038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8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November 7, 2018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11/7/18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11/7/18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7, 2018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979" y="1652580"/>
            <a:ext cx="8137313" cy="1204306"/>
          </a:xfrm>
        </p:spPr>
        <p:txBody>
          <a:bodyPr/>
          <a:lstStyle/>
          <a:p>
            <a:pPr algn="ctr"/>
            <a:r>
              <a:rPr lang="en-US" sz="4800" dirty="0">
                <a:uFillTx/>
              </a:rPr>
              <a:t>CSCI561 Fall 2018</a:t>
            </a:r>
            <a:br>
              <a:rPr lang="en-US" sz="4800" dirty="0">
                <a:uFillTx/>
              </a:rPr>
            </a:br>
            <a:r>
              <a:rPr lang="en-US" sz="4800" dirty="0">
                <a:uFillTx/>
              </a:rPr>
              <a:t>Week 12 Discussion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7F7E7-9791-8043-9F25-A7469FD86477}"/>
              </a:ext>
            </a:extLst>
          </p:cNvPr>
          <p:cNvSpPr txBox="1">
            <a:spLocks/>
          </p:cNvSpPr>
          <p:nvPr/>
        </p:nvSpPr>
        <p:spPr>
          <a:xfrm>
            <a:off x="750336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C6B1D-A756-304B-B0DE-DEC9C89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C2765-5C73-3349-A000-321C7EC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DC128-F4DA-AC48-9559-D11E83FA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18434"/>
            <a:ext cx="7581900" cy="590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97EBA-3C5F-504D-A3A9-29F3AD1DA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71" y="6223934"/>
            <a:ext cx="3175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244603-54F0-8848-9686-6163AB03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92" y="811614"/>
            <a:ext cx="8739245" cy="52564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51923-E7F8-0A47-BD2E-388CA712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61C5A-768F-584E-B407-73997D3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8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B2E85-BA02-AF47-9F75-3130EA9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6EC3-DFE8-1F41-8C33-295B3530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844118" cy="449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EBB37-D48E-714B-B248-910B5E26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7" y="4438810"/>
            <a:ext cx="7322203" cy="23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6" t="46380" r="35720" b="411"/>
          <a:stretch/>
        </p:blipFill>
        <p:spPr bwMode="auto">
          <a:xfrm>
            <a:off x="2745404" y="982321"/>
            <a:ext cx="2212353" cy="2003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41851"/>
              </p:ext>
            </p:extLst>
          </p:nvPr>
        </p:nvGraphicFramePr>
        <p:xfrm>
          <a:off x="948659" y="3426924"/>
          <a:ext cx="5486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4" imgW="5486400" imgH="1739900" progId="Word.Document.12">
                  <p:embed/>
                </p:oleObj>
              </mc:Choice>
              <mc:Fallback>
                <p:oleObj name="Document" r:id="rId4" imgW="5486400" imgH="173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659" y="3426924"/>
                        <a:ext cx="54864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8659" y="2985493"/>
            <a:ext cx="427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optimal values and policy?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16" y="1735302"/>
            <a:ext cx="70279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are the Q-values for the last square on the second row (i.e., the one without fire)?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Q((1, 2), N) = 16 </a:t>
            </a:r>
          </a:p>
          <a:p>
            <a:r>
              <a:rPr lang="en-US" dirty="0"/>
              <a:t>Q((1, 2), W) = −32 </a:t>
            </a:r>
          </a:p>
          <a:p>
            <a:r>
              <a:rPr lang="en-US" dirty="0"/>
              <a:t>Q((1, 2), S) = 4</a:t>
            </a:r>
          </a:p>
          <a:p>
            <a:r>
              <a:rPr lang="en-US" dirty="0"/>
              <a:t>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MDP</a:t>
            </a:r>
            <a:endParaRPr lang="en-US" dirty="0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6" t="46380" r="35720" b="411"/>
          <a:stretch/>
        </p:blipFill>
        <p:spPr bwMode="auto">
          <a:xfrm>
            <a:off x="5129585" y="2162993"/>
            <a:ext cx="2212353" cy="2003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52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85011" y="655876"/>
            <a:ext cx="6761747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2000" b="1" dirty="0">
              <a:latin typeface="+mn-lt"/>
            </a:endParaRPr>
          </a:p>
          <a:p>
            <a:pPr marL="457200" lvl="1">
              <a:spcBef>
                <a:spcPts val="1080"/>
              </a:spcBef>
              <a:buClr>
                <a:schemeClr val="dk2"/>
              </a:buClr>
              <a:buSzPct val="100000"/>
            </a:pPr>
            <a:r>
              <a:rPr lang="en-US" sz="2800" i="1" dirty="0"/>
              <a:t>Q</a:t>
            </a:r>
            <a:r>
              <a:rPr lang="en-US" sz="2800" dirty="0"/>
              <a:t>(</a:t>
            </a:r>
            <a:r>
              <a:rPr lang="en-US" sz="2800" i="1" dirty="0" err="1"/>
              <a:t>s</a:t>
            </a:r>
            <a:r>
              <a:rPr lang="en-US" sz="2800" dirty="0" err="1"/>
              <a:t>,</a:t>
            </a:r>
            <a:r>
              <a:rPr lang="en-US" sz="2800" i="1" dirty="0" err="1"/>
              <a:t>a</a:t>
            </a:r>
            <a:r>
              <a:rPr lang="en-US" sz="2800" dirty="0"/>
              <a:t>)← </a:t>
            </a:r>
            <a:r>
              <a:rPr lang="en-US" sz="2800" dirty="0">
                <a:solidFill>
                  <a:srgbClr val="FF0000"/>
                </a:solidFill>
              </a:rPr>
              <a:t>(1-⍺)</a:t>
            </a:r>
            <a:r>
              <a:rPr lang="en-US" sz="2800" i="1" dirty="0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s</a:t>
            </a:r>
            <a:r>
              <a:rPr lang="en-US" sz="2800" dirty="0" err="1">
                <a:solidFill>
                  <a:srgbClr val="FF0000"/>
                </a:solidFill>
              </a:rPr>
              <a:t>,</a:t>
            </a:r>
            <a:r>
              <a:rPr lang="en-US" sz="2800" i="1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+ ⍺(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  <a:p>
            <a:pPr marL="457200" lvl="1">
              <a:spcBef>
                <a:spcPts val="1080"/>
              </a:spcBef>
              <a:buClr>
                <a:schemeClr val="dk2"/>
              </a:buClr>
              <a:buSzPct val="100000"/>
            </a:pPr>
            <a:r>
              <a:rPr lang="en-US" sz="2800" dirty="0">
                <a:solidFill>
                  <a:srgbClr val="FF0000"/>
                </a:solidFill>
              </a:rPr>
              <a:t>+ 𝛾 </a:t>
            </a:r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baseline="-25000" dirty="0" err="1">
                <a:solidFill>
                  <a:srgbClr val="FF0000"/>
                </a:solidFill>
              </a:rPr>
              <a:t>’</a:t>
            </a:r>
            <a:r>
              <a:rPr lang="en-US" sz="2800" i="1" dirty="0" err="1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s’</a:t>
            </a:r>
            <a:r>
              <a:rPr lang="en-US" sz="2800" dirty="0" err="1">
                <a:solidFill>
                  <a:srgbClr val="FF0000"/>
                </a:solidFill>
              </a:rPr>
              <a:t>,</a:t>
            </a:r>
            <a:r>
              <a:rPr lang="en-US" sz="2800" i="1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’))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90" y="-200518"/>
            <a:ext cx="7772400" cy="1143000"/>
          </a:xfrm>
        </p:spPr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CDE31AB-598E-8442-AB54-6D4D86C0F6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032" b="45646"/>
          <a:stretch/>
        </p:blipFill>
        <p:spPr>
          <a:xfrm>
            <a:off x="4753522" y="201310"/>
            <a:ext cx="3448434" cy="2833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9766" y="3240212"/>
            <a:ext cx="370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α=.5 </a:t>
            </a:r>
            <a:r>
              <a:rPr lang="en-US" sz="1800" dirty="0" err="1">
                <a:latin typeface="+mn-lt"/>
              </a:rPr>
              <a:t>γ</a:t>
            </a:r>
            <a:r>
              <a:rPr lang="en-US" sz="1800" dirty="0">
                <a:latin typeface="+mn-lt"/>
              </a:rPr>
              <a:t> = .5 R=0</a:t>
            </a:r>
          </a:p>
          <a:p>
            <a:r>
              <a:rPr lang="en-US" sz="1800" dirty="0">
                <a:latin typeface="+mn-lt"/>
              </a:rPr>
              <a:t>After E1</a:t>
            </a:r>
          </a:p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Q((2,3),R) = 0 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Q((3,3),R) = 0</a:t>
            </a:r>
          </a:p>
          <a:p>
            <a:r>
              <a:rPr lang="en-US" sz="1800" dirty="0">
                <a:latin typeface="+mn-lt"/>
              </a:rPr>
              <a:t>After E2</a:t>
            </a:r>
          </a:p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Q((2,3),R) = 0 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Q((3,3),R) = 25</a:t>
            </a:r>
          </a:p>
          <a:p>
            <a:r>
              <a:rPr lang="en-US" sz="1800" dirty="0">
                <a:latin typeface="+mn-lt"/>
              </a:rPr>
              <a:t>After E3</a:t>
            </a:r>
          </a:p>
          <a:p>
            <a:r>
              <a:rPr lang="en-US" sz="1800" b="1" dirty="0">
                <a:solidFill>
                  <a:srgbClr val="FF0000"/>
                </a:solidFill>
                <a:latin typeface="+mn-lt"/>
              </a:rPr>
              <a:t>Q((2,3),R) =6.25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Q((3,3),R) = 12.5</a:t>
            </a:r>
          </a:p>
          <a:p>
            <a:endParaRPr lang="en-US" dirty="0">
              <a:solidFill>
                <a:srgbClr val="B7E77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768" y="2335727"/>
            <a:ext cx="164954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1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right 0</a:t>
            </a:r>
          </a:p>
          <a:p>
            <a:r>
              <a:rPr lang="en-US" sz="1800" dirty="0">
                <a:latin typeface="+mn-lt"/>
              </a:rPr>
              <a:t>(4,3) exit 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7400" y="2345094"/>
            <a:ext cx="1649546" cy="320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2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right 0</a:t>
            </a:r>
          </a:p>
          <a:p>
            <a:r>
              <a:rPr lang="en-US" sz="1800" dirty="0">
                <a:latin typeface="+mn-lt"/>
              </a:rPr>
              <a:t>(4,3) exit 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6946" y="2345618"/>
            <a:ext cx="1649546" cy="352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3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right 0</a:t>
            </a:r>
          </a:p>
          <a:p>
            <a:r>
              <a:rPr lang="en-US" sz="1800" dirty="0">
                <a:latin typeface="+mn-lt"/>
              </a:rPr>
              <a:t>(3,2) up 0</a:t>
            </a:r>
          </a:p>
          <a:p>
            <a:r>
              <a:rPr lang="en-US" sz="1800" dirty="0">
                <a:latin typeface="+mn-lt"/>
              </a:rPr>
              <a:t>(4,2) exit -100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38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13570</TotalTime>
  <Words>296</Words>
  <Application>Microsoft Macintosh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Arial Black</vt:lpstr>
      <vt:lpstr>Calibri</vt:lpstr>
      <vt:lpstr>Helvetica</vt:lpstr>
      <vt:lpstr>Wingdings</vt:lpstr>
      <vt:lpstr>cs561</vt:lpstr>
      <vt:lpstr>1_AI Spring 2015</vt:lpstr>
      <vt:lpstr>Document</vt:lpstr>
      <vt:lpstr>CSCI561 Fall 2018 Week 12 Discussion</vt:lpstr>
      <vt:lpstr>PowerPoint Presentation</vt:lpstr>
      <vt:lpstr>PowerPoint Presentation</vt:lpstr>
      <vt:lpstr>PowerPoint Presentation</vt:lpstr>
      <vt:lpstr>MDP</vt:lpstr>
      <vt:lpstr>PowerPoint Presentation</vt:lpstr>
      <vt:lpstr>Q-Learning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256</cp:revision>
  <dcterms:created xsi:type="dcterms:W3CDTF">2014-08-23T20:52:29Z</dcterms:created>
  <dcterms:modified xsi:type="dcterms:W3CDTF">2018-11-08T03:54:44Z</dcterms:modified>
</cp:coreProperties>
</file>