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8"/>
  </p:notesMasterIdLst>
  <p:handoutMasterIdLst>
    <p:handoutMasterId r:id="rId59"/>
  </p:handoutMasterIdLst>
  <p:sldIdLst>
    <p:sldId id="336" r:id="rId2"/>
    <p:sldId id="323" r:id="rId3"/>
    <p:sldId id="257" r:id="rId4"/>
    <p:sldId id="260" r:id="rId5"/>
    <p:sldId id="282" r:id="rId6"/>
    <p:sldId id="283" r:id="rId7"/>
    <p:sldId id="265" r:id="rId8"/>
    <p:sldId id="266" r:id="rId9"/>
    <p:sldId id="324" r:id="rId10"/>
    <p:sldId id="261" r:id="rId11"/>
    <p:sldId id="262" r:id="rId12"/>
    <p:sldId id="263" r:id="rId13"/>
    <p:sldId id="264" r:id="rId14"/>
    <p:sldId id="337" r:id="rId15"/>
    <p:sldId id="267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325" r:id="rId28"/>
    <p:sldId id="322" r:id="rId29"/>
    <p:sldId id="318" r:id="rId30"/>
    <p:sldId id="286" r:id="rId31"/>
    <p:sldId id="288" r:id="rId32"/>
    <p:sldId id="289" r:id="rId33"/>
    <p:sldId id="339" r:id="rId34"/>
    <p:sldId id="290" r:id="rId35"/>
    <p:sldId id="338" r:id="rId36"/>
    <p:sldId id="291" r:id="rId37"/>
    <p:sldId id="292" r:id="rId38"/>
    <p:sldId id="293" r:id="rId39"/>
    <p:sldId id="319" r:id="rId40"/>
    <p:sldId id="297" r:id="rId41"/>
    <p:sldId id="320" r:id="rId42"/>
    <p:sldId id="303" r:id="rId43"/>
    <p:sldId id="294" r:id="rId44"/>
    <p:sldId id="305" r:id="rId45"/>
    <p:sldId id="310" r:id="rId46"/>
    <p:sldId id="296" r:id="rId47"/>
    <p:sldId id="308" r:id="rId48"/>
    <p:sldId id="309" r:id="rId49"/>
    <p:sldId id="298" r:id="rId50"/>
    <p:sldId id="311" r:id="rId51"/>
    <p:sldId id="313" r:id="rId52"/>
    <p:sldId id="300" r:id="rId53"/>
    <p:sldId id="315" r:id="rId54"/>
    <p:sldId id="301" r:id="rId55"/>
    <p:sldId id="302" r:id="rId56"/>
    <p:sldId id="321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20" autoAdjust="0"/>
  </p:normalViewPr>
  <p:slideViewPr>
    <p:cSldViewPr snapToGrid="0" snapToObjects="1">
      <p:cViewPr>
        <p:scale>
          <a:sx n="130" d="100"/>
          <a:sy n="130" d="100"/>
        </p:scale>
        <p:origin x="-59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C8D9A-DC2E-5B40-9349-5BA062EEBA73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5F35C-4215-2F4B-A3B2-7FA296D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81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13185-36FD-F346-9C96-F14FBB3CE24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B68A4-1990-114C-ADEB-90A1D99E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577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01DA-1DFC-874D-97EF-77E438FFA751}" type="datetime1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0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4FD0-F256-E148-A9E1-478F6D718490}" type="datetime1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1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C873-DC5D-8048-B343-90528C79F192}" type="datetime1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1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56D-2E43-1041-8581-5DB839DEFAE8}" type="datetime1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0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6174-0379-A447-82F4-5C45E8104EC0}" type="datetime1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3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8D34-8A74-9541-976B-7811C21A04BC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0E08-8CD7-2545-963B-FA385679BF47}" type="datetime1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4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111F-3033-414D-B666-F9B97A318440}" type="datetime1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7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DAE-4BCD-A84D-BD6A-AEFB4D0DA72E}" type="datetime1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F7E4-7119-064B-8342-0FBCEE606E08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9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260C-252A-964A-88FF-94D3EBE176DF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1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5098-B9EE-E24C-BC04-4FF84934F830}" type="datetime1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9DF0C-171E-854B-8313-C127A975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0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3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799"/>
            <a:ext cx="8178800" cy="1259963"/>
          </a:xfrm>
          <a:solidFill>
            <a:srgbClr val="CCFFCC"/>
          </a:solidFill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008000"/>
                </a:solidFill>
              </a:rPr>
              <a:t>CS561 Fall 2018 </a:t>
            </a:r>
            <a:br>
              <a:rPr lang="en-US" sz="3600" b="1" dirty="0" smtClean="0">
                <a:solidFill>
                  <a:srgbClr val="008000"/>
                </a:solidFill>
              </a:rPr>
            </a:br>
            <a:r>
              <a:rPr lang="en-US" sz="3600" b="1" dirty="0" smtClean="0">
                <a:solidFill>
                  <a:srgbClr val="008000"/>
                </a:solidFill>
              </a:rPr>
              <a:t>Foundation of Artificial Intelligence</a:t>
            </a:r>
            <a:endParaRPr lang="en-US" sz="3600" b="1" dirty="0">
              <a:solidFill>
                <a:srgbClr val="008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3923" y="2362200"/>
            <a:ext cx="7170615" cy="268605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4000" b="1" dirty="0" smtClean="0">
                <a:solidFill>
                  <a:srgbClr val="0000FF"/>
                </a:solidFill>
              </a:rPr>
              <a:t>Unsupervised Learning and the EM Algorithm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Tuesday Lectures, Session 24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6:40-7:55 &amp; 8:05-9:20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Professor Wei-Min Shen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04000" y="6229350"/>
            <a:ext cx="1828800" cy="514350"/>
          </a:xfrm>
          <a:prstGeom prst="rect">
            <a:avLst/>
          </a:prstGeom>
        </p:spPr>
        <p:txBody>
          <a:bodyPr/>
          <a:lstStyle/>
          <a:p>
            <a:fld id="{176B3B0E-EE41-594E-8F98-0705A9F60A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Bayes Model</a:t>
            </a:r>
            <a:endParaRPr lang="en-US" b="1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F069-18DC-EB41-8496-076205FCF690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80" y="1353621"/>
            <a:ext cx="7108129" cy="40846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4537" y="5611152"/>
            <a:ext cx="6429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Example 1: data D = freshly caught fishes, cluster J = types of fishes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Example 2: data D = star observations,       cluster J = type of stars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98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 </a:t>
            </a:r>
            <a:r>
              <a:rPr lang="en-US" b="1" dirty="0">
                <a:solidFill>
                  <a:srgbClr val="000000"/>
                </a:solidFill>
              </a:rPr>
              <a:t>N</a:t>
            </a:r>
            <a:r>
              <a:rPr lang="en-US" b="1" dirty="0" smtClean="0">
                <a:solidFill>
                  <a:srgbClr val="000000"/>
                </a:solidFill>
              </a:rPr>
              <a:t>aïve</a:t>
            </a:r>
            <a:r>
              <a:rPr lang="en-US" b="1" dirty="0" smtClean="0"/>
              <a:t> </a:t>
            </a:r>
            <a:r>
              <a:rPr lang="en-US" b="1" dirty="0"/>
              <a:t>B</a:t>
            </a:r>
            <a:r>
              <a:rPr lang="en-US" b="1" dirty="0" smtClean="0"/>
              <a:t>ayes Model</a:t>
            </a:r>
            <a:endParaRPr lang="en-US" b="1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5874-BBEC-2841-9EB2-94F4C8231930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29" y="1409465"/>
            <a:ext cx="6613717" cy="46233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80849" y="1639455"/>
            <a:ext cx="596425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Naïve 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257030" y="1624061"/>
            <a:ext cx="2132061" cy="153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254606" y="1847273"/>
            <a:ext cx="738909" cy="230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54606" y="5241636"/>
            <a:ext cx="31480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76279" y="5294036"/>
            <a:ext cx="596425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Naïve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27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AUTOCLASS Algorithm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B74A-1411-3A48-9172-7EB5843524D6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22" y="1769156"/>
            <a:ext cx="7138009" cy="327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14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AUTOCLASS Algorithm</a:t>
            </a:r>
            <a:endParaRPr lang="en-US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FFBD-92B2-F34A-BB8F-8849BFDB32B5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324502"/>
            <a:ext cx="6550506" cy="452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2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Back to </a:t>
            </a:r>
            <a:r>
              <a:rPr lang="en-US" b="1" dirty="0"/>
              <a:t>O</a:t>
            </a:r>
            <a:r>
              <a:rPr lang="en-US" b="1" dirty="0" smtClean="0"/>
              <a:t>ur Example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9BA3-C747-4147-BBBA-0C55F4C2C9F3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14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82880" y="2528130"/>
            <a:ext cx="7811186" cy="665512"/>
            <a:chOff x="682880" y="2096790"/>
            <a:chExt cx="7811186" cy="66551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82880" y="2228588"/>
              <a:ext cx="7811186" cy="0"/>
            </a:xfrm>
            <a:prstGeom prst="line">
              <a:avLst/>
            </a:prstGeom>
            <a:ln>
              <a:solidFill>
                <a:srgbClr val="FFFF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934471" y="2096790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206677" y="2108771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82458" y="2096790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54664" y="2108771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6672" y="2355445"/>
              <a:ext cx="878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1.0, 3.0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81192" y="2392970"/>
              <a:ext cx="1346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101.0, 103.0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2880" y="3998538"/>
            <a:ext cx="7811186" cy="665512"/>
            <a:chOff x="682880" y="2096790"/>
            <a:chExt cx="7811186" cy="665512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82880" y="2228588"/>
              <a:ext cx="7811186" cy="0"/>
            </a:xfrm>
            <a:prstGeom prst="line">
              <a:avLst/>
            </a:prstGeom>
            <a:ln>
              <a:solidFill>
                <a:srgbClr val="FFFF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934471" y="2096790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206677" y="2108771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582458" y="2096790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54664" y="2108771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6672" y="2355445"/>
              <a:ext cx="878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1.0, 3.0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81192" y="2392970"/>
              <a:ext cx="1346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101.0, 103.0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77004" y="5597330"/>
            <a:ext cx="7811186" cy="665512"/>
            <a:chOff x="682880" y="2096790"/>
            <a:chExt cx="7811186" cy="665512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682880" y="2228588"/>
              <a:ext cx="7811186" cy="0"/>
            </a:xfrm>
            <a:prstGeom prst="line">
              <a:avLst/>
            </a:prstGeom>
            <a:ln>
              <a:solidFill>
                <a:srgbClr val="FFFF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934471" y="2096790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206677" y="2108771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582458" y="2096790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854664" y="2108771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6672" y="2355445"/>
              <a:ext cx="878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1.0, 3.0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81192" y="2392970"/>
              <a:ext cx="1346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101.0, 103.0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03994" y="3592863"/>
            <a:ext cx="1533485" cy="515211"/>
            <a:chOff x="2947165" y="1593560"/>
            <a:chExt cx="1533485" cy="515211"/>
          </a:xfrm>
        </p:grpSpPr>
        <p:cxnSp>
          <p:nvCxnSpPr>
            <p:cNvPr id="42" name="Curved Connector 41"/>
            <p:cNvCxnSpPr/>
            <p:nvPr/>
          </p:nvCxnSpPr>
          <p:spPr>
            <a:xfrm>
              <a:off x="3701927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/>
            <p:nvPr/>
          </p:nvCxnSpPr>
          <p:spPr>
            <a:xfrm flipH="1">
              <a:off x="2947165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019800" y="3615125"/>
            <a:ext cx="1533485" cy="515211"/>
            <a:chOff x="2947165" y="1593560"/>
            <a:chExt cx="1533485" cy="515211"/>
          </a:xfrm>
        </p:grpSpPr>
        <p:cxnSp>
          <p:nvCxnSpPr>
            <p:cNvPr id="47" name="Curved Connector 46"/>
            <p:cNvCxnSpPr/>
            <p:nvPr/>
          </p:nvCxnSpPr>
          <p:spPr>
            <a:xfrm>
              <a:off x="3701927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/>
            <p:nvPr/>
          </p:nvCxnSpPr>
          <p:spPr>
            <a:xfrm flipH="1">
              <a:off x="2947165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76768" y="2112582"/>
            <a:ext cx="7370363" cy="515211"/>
            <a:chOff x="2947165" y="1593560"/>
            <a:chExt cx="1533485" cy="515211"/>
          </a:xfrm>
        </p:grpSpPr>
        <p:cxnSp>
          <p:nvCxnSpPr>
            <p:cNvPr id="50" name="Curved Connector 49"/>
            <p:cNvCxnSpPr/>
            <p:nvPr/>
          </p:nvCxnSpPr>
          <p:spPr>
            <a:xfrm>
              <a:off x="3701927" y="1593560"/>
              <a:ext cx="778723" cy="515211"/>
            </a:xfrm>
            <a:prstGeom prst="curvedConnector3">
              <a:avLst>
                <a:gd name="adj1" fmla="val 78086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/>
            <p:cNvCxnSpPr/>
            <p:nvPr/>
          </p:nvCxnSpPr>
          <p:spPr>
            <a:xfrm flipH="1">
              <a:off x="2947165" y="1593560"/>
              <a:ext cx="778723" cy="515211"/>
            </a:xfrm>
            <a:prstGeom prst="curvedConnector3">
              <a:avLst>
                <a:gd name="adj1" fmla="val 8736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91189" y="5195213"/>
            <a:ext cx="856344" cy="515211"/>
            <a:chOff x="2947165" y="1593560"/>
            <a:chExt cx="1533485" cy="515211"/>
          </a:xfrm>
        </p:grpSpPr>
        <p:cxnSp>
          <p:nvCxnSpPr>
            <p:cNvPr id="57" name="Curved Connector 56"/>
            <p:cNvCxnSpPr/>
            <p:nvPr/>
          </p:nvCxnSpPr>
          <p:spPr>
            <a:xfrm>
              <a:off x="3701927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/>
            <p:cNvCxnSpPr/>
            <p:nvPr/>
          </p:nvCxnSpPr>
          <p:spPr>
            <a:xfrm flipH="1">
              <a:off x="2947165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739429" y="5203829"/>
            <a:ext cx="856344" cy="515211"/>
            <a:chOff x="2947165" y="1593560"/>
            <a:chExt cx="1533485" cy="515211"/>
          </a:xfrm>
        </p:grpSpPr>
        <p:cxnSp>
          <p:nvCxnSpPr>
            <p:cNvPr id="60" name="Curved Connector 59"/>
            <p:cNvCxnSpPr/>
            <p:nvPr/>
          </p:nvCxnSpPr>
          <p:spPr>
            <a:xfrm>
              <a:off x="3701927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/>
            <p:cNvCxnSpPr/>
            <p:nvPr/>
          </p:nvCxnSpPr>
          <p:spPr>
            <a:xfrm flipH="1">
              <a:off x="2947165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122111" y="5186597"/>
            <a:ext cx="856344" cy="515211"/>
            <a:chOff x="2947165" y="1593560"/>
            <a:chExt cx="1533485" cy="515211"/>
          </a:xfrm>
        </p:grpSpPr>
        <p:cxnSp>
          <p:nvCxnSpPr>
            <p:cNvPr id="63" name="Curved Connector 62"/>
            <p:cNvCxnSpPr/>
            <p:nvPr/>
          </p:nvCxnSpPr>
          <p:spPr>
            <a:xfrm>
              <a:off x="3701927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/>
            <p:nvPr/>
          </p:nvCxnSpPr>
          <p:spPr>
            <a:xfrm flipH="1">
              <a:off x="2947165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370351" y="5195213"/>
            <a:ext cx="856344" cy="515211"/>
            <a:chOff x="2947165" y="1593560"/>
            <a:chExt cx="1533485" cy="515211"/>
          </a:xfrm>
        </p:grpSpPr>
        <p:cxnSp>
          <p:nvCxnSpPr>
            <p:cNvPr id="66" name="Curved Connector 65"/>
            <p:cNvCxnSpPr/>
            <p:nvPr/>
          </p:nvCxnSpPr>
          <p:spPr>
            <a:xfrm>
              <a:off x="3701927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/>
            <p:cNvCxnSpPr/>
            <p:nvPr/>
          </p:nvCxnSpPr>
          <p:spPr>
            <a:xfrm flipH="1">
              <a:off x="2947165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3813050" y="5186597"/>
            <a:ext cx="40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3762209" y="3570796"/>
            <a:ext cx="40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3692776" y="2158798"/>
            <a:ext cx="40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82135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 to the example</a:t>
            </a:r>
            <a:endParaRPr lang="en-US" b="1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0E13-7A8D-884A-AE5E-AED74E0E02AC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17" y="1561557"/>
            <a:ext cx="6754696" cy="6876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660" y="1561557"/>
            <a:ext cx="1650408" cy="6876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17" y="2514600"/>
            <a:ext cx="5250103" cy="11532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8281" y="3209402"/>
            <a:ext cx="753163" cy="4584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017" y="4169422"/>
            <a:ext cx="2909455" cy="7273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4440" y="3686848"/>
            <a:ext cx="1639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i="1" dirty="0" smtClean="0"/>
              <a:t>D</a:t>
            </a:r>
            <a:r>
              <a:rPr lang="en-US" dirty="0" smtClean="0"/>
              <a:t>|</a:t>
            </a:r>
            <a:r>
              <a:rPr lang="en-US" i="1" dirty="0" smtClean="0"/>
              <a:t>H</a:t>
            </a:r>
            <a:r>
              <a:rPr lang="en-US" baseline="-25000" dirty="0" smtClean="0"/>
              <a:t>3</a:t>
            </a:r>
            <a:r>
              <a:rPr lang="en-US" i="1" dirty="0" smtClean="0"/>
              <a:t>X</a:t>
            </a:r>
            <a:r>
              <a:rPr lang="en-US" dirty="0" smtClean="0"/>
              <a:t>) =  ……                          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5879" y="5210848"/>
            <a:ext cx="706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Since P(X|H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X) &gt; </a:t>
            </a:r>
            <a:r>
              <a:rPr lang="en-US" dirty="0">
                <a:solidFill>
                  <a:srgbClr val="000000"/>
                </a:solidFill>
              </a:rPr>
              <a:t>P(X|</a:t>
            </a:r>
            <a:r>
              <a:rPr lang="en-US" dirty="0" smtClean="0">
                <a:solidFill>
                  <a:srgbClr val="000000"/>
                </a:solidFill>
              </a:rPr>
              <a:t>H</a:t>
            </a:r>
            <a:r>
              <a:rPr lang="en-US" baseline="-25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dirty="0">
                <a:solidFill>
                  <a:srgbClr val="000000"/>
                </a:solidFill>
              </a:rPr>
              <a:t>) &gt; </a:t>
            </a:r>
            <a:r>
              <a:rPr lang="en-US" dirty="0" smtClean="0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(X|</a:t>
            </a:r>
            <a:r>
              <a:rPr lang="en-US" dirty="0" smtClean="0">
                <a:solidFill>
                  <a:srgbClr val="000000"/>
                </a:solidFill>
              </a:rPr>
              <a:t>H</a:t>
            </a:r>
            <a:r>
              <a:rPr lang="en-US" baseline="-25000" dirty="0" smtClean="0">
                <a:solidFill>
                  <a:srgbClr val="000000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dirty="0" smtClean="0">
                <a:solidFill>
                  <a:srgbClr val="000000"/>
                </a:solidFill>
              </a:rPr>
              <a:t>&gt; </a:t>
            </a:r>
            <a:r>
              <a:rPr lang="en-US" dirty="0">
                <a:solidFill>
                  <a:srgbClr val="000000"/>
                </a:solidFill>
              </a:rPr>
              <a:t>P(X|</a:t>
            </a:r>
            <a:r>
              <a:rPr lang="en-US" dirty="0" smtClean="0">
                <a:solidFill>
                  <a:srgbClr val="000000"/>
                </a:solidFill>
              </a:rPr>
              <a:t>H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X), the Bayesian theorem tells that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is the best hypothesis, which matches our intuition perfectly!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89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K-Means Clustering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95823"/>
            <a:ext cx="4419600" cy="44850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 iterative clustering algorithm</a:t>
            </a:r>
          </a:p>
          <a:p>
            <a:pPr lvl="1"/>
            <a:r>
              <a:rPr lang="en-US" sz="2400" dirty="0" smtClean="0"/>
              <a:t>Pick K random points as cluster centers (</a:t>
            </a:r>
            <a:r>
              <a:rPr lang="en-US" sz="2400" dirty="0" smtClean="0">
                <a:solidFill>
                  <a:srgbClr val="000000"/>
                </a:solidFill>
              </a:rPr>
              <a:t>means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Alternate:</a:t>
            </a:r>
          </a:p>
          <a:p>
            <a:pPr lvl="2"/>
            <a:r>
              <a:rPr lang="en-US" sz="2000" dirty="0" smtClean="0"/>
              <a:t>Assign data instances to closest mean</a:t>
            </a:r>
          </a:p>
          <a:p>
            <a:pPr lvl="2"/>
            <a:r>
              <a:rPr lang="en-US" sz="2000" dirty="0" smtClean="0"/>
              <a:t>Assign each mean to the average of its assigned points</a:t>
            </a:r>
          </a:p>
          <a:p>
            <a:pPr lvl="1"/>
            <a:r>
              <a:rPr lang="en-US" sz="2400" dirty="0" smtClean="0"/>
              <a:t>Stop when no points’ assignments change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6503-2B5B-FF47-97BE-3EFC717678E5}" type="datetime1">
              <a:rPr lang="en-US" smtClean="0"/>
              <a:t>11/13/18</a:t>
            </a:fld>
            <a:endParaRPr lang="en-US"/>
          </a:p>
        </p:txBody>
      </p:sp>
      <p:sp>
        <p:nvSpPr>
          <p:cNvPr id="40987" name="Slide Number Placeholder 2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126273-87AF-473B-9292-B9CF9E206676}" type="slidenum">
              <a:rPr lang="en-US"/>
              <a:pPr/>
              <a:t>16</a:t>
            </a:fld>
            <a:endParaRPr lang="en-US"/>
          </a:p>
        </p:txBody>
      </p:sp>
      <p:pic>
        <p:nvPicPr>
          <p:cNvPr id="40964" name="Picture 4" descr="km-data"/>
          <p:cNvPicPr>
            <a:picLocks noChangeAspect="1" noChangeArrowheads="1"/>
          </p:cNvPicPr>
          <p:nvPr/>
        </p:nvPicPr>
        <p:blipFill>
          <a:blip r:embed="rId2" cstate="print"/>
          <a:srcRect l="12917" t="5797" r="1930" b="11594"/>
          <a:stretch>
            <a:fillRect/>
          </a:stretch>
        </p:blipFill>
        <p:spPr bwMode="auto">
          <a:xfrm>
            <a:off x="4572000" y="1676400"/>
            <a:ext cx="4343400" cy="4343400"/>
          </a:xfrm>
          <a:prstGeom prst="rect">
            <a:avLst/>
          </a:prstGeom>
          <a:solidFill>
            <a:srgbClr val="CC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6329363" y="5402263"/>
            <a:ext cx="60325" cy="60325"/>
          </a:xfrm>
          <a:prstGeom prst="ellipse">
            <a:avLst/>
          </a:prstGeom>
          <a:solidFill>
            <a:srgbClr val="CC00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6634163" y="5513388"/>
            <a:ext cx="61912" cy="60325"/>
          </a:xfrm>
          <a:prstGeom prst="ellipse">
            <a:avLst/>
          </a:prstGeom>
          <a:solidFill>
            <a:srgbClr val="CC00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7175500" y="4813300"/>
            <a:ext cx="60325" cy="60325"/>
          </a:xfrm>
          <a:prstGeom prst="ellipse">
            <a:avLst/>
          </a:prstGeom>
          <a:solidFill>
            <a:srgbClr val="CC00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6429375" y="4978400"/>
            <a:ext cx="61913" cy="60325"/>
          </a:xfrm>
          <a:prstGeom prst="ellipse">
            <a:avLst/>
          </a:prstGeom>
          <a:solidFill>
            <a:srgbClr val="CC00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6135688" y="2967038"/>
            <a:ext cx="60325" cy="58737"/>
          </a:xfrm>
          <a:prstGeom prst="ellipse">
            <a:avLst/>
          </a:prstGeom>
          <a:solidFill>
            <a:srgbClr val="CC00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66" name="Line 10"/>
          <p:cNvSpPr>
            <a:spLocks noChangeShapeType="1"/>
          </p:cNvSpPr>
          <p:nvPr/>
        </p:nvSpPr>
        <p:spPr bwMode="auto">
          <a:xfrm flipH="1">
            <a:off x="6669088" y="2349500"/>
            <a:ext cx="2078037" cy="1684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67" name="Line 11"/>
          <p:cNvSpPr>
            <a:spLocks noChangeShapeType="1"/>
          </p:cNvSpPr>
          <p:nvPr/>
        </p:nvSpPr>
        <p:spPr bwMode="auto">
          <a:xfrm>
            <a:off x="6669088" y="4033838"/>
            <a:ext cx="155575" cy="10842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68" name="Line 12"/>
          <p:cNvSpPr>
            <a:spLocks noChangeShapeType="1"/>
          </p:cNvSpPr>
          <p:nvPr/>
        </p:nvSpPr>
        <p:spPr bwMode="auto">
          <a:xfrm>
            <a:off x="6824663" y="5118100"/>
            <a:ext cx="677862" cy="476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69" name="Line 13"/>
          <p:cNvSpPr>
            <a:spLocks noChangeShapeType="1"/>
          </p:cNvSpPr>
          <p:nvPr/>
        </p:nvSpPr>
        <p:spPr bwMode="auto">
          <a:xfrm flipH="1">
            <a:off x="6502400" y="5118100"/>
            <a:ext cx="322263" cy="131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70" name="Line 14"/>
          <p:cNvSpPr>
            <a:spLocks noChangeShapeType="1"/>
          </p:cNvSpPr>
          <p:nvPr/>
        </p:nvSpPr>
        <p:spPr bwMode="auto">
          <a:xfrm flipH="1" flipV="1">
            <a:off x="4629150" y="4794250"/>
            <a:ext cx="1884363" cy="4556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71" name="Line 15"/>
          <p:cNvSpPr>
            <a:spLocks noChangeShapeType="1"/>
          </p:cNvSpPr>
          <p:nvPr/>
        </p:nvSpPr>
        <p:spPr bwMode="auto">
          <a:xfrm flipH="1">
            <a:off x="6473825" y="5249863"/>
            <a:ext cx="39688" cy="8286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72" name="Line 16"/>
          <p:cNvSpPr>
            <a:spLocks noChangeShapeType="1"/>
          </p:cNvSpPr>
          <p:nvPr/>
        </p:nvSpPr>
        <p:spPr bwMode="auto">
          <a:xfrm flipH="1">
            <a:off x="4629150" y="4033838"/>
            <a:ext cx="2030413" cy="1793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73" name="Oval 17"/>
          <p:cNvSpPr>
            <a:spLocks noChangeAspect="1" noChangeArrowheads="1"/>
          </p:cNvSpPr>
          <p:nvPr/>
        </p:nvSpPr>
        <p:spPr bwMode="auto">
          <a:xfrm>
            <a:off x="6650038" y="2805113"/>
            <a:ext cx="101600" cy="96837"/>
          </a:xfrm>
          <a:prstGeom prst="ellipse">
            <a:avLst/>
          </a:prstGeom>
          <a:solidFill>
            <a:srgbClr val="CC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74" name="Oval 18"/>
          <p:cNvSpPr>
            <a:spLocks noChangeAspect="1" noChangeArrowheads="1"/>
          </p:cNvSpPr>
          <p:nvPr/>
        </p:nvSpPr>
        <p:spPr bwMode="auto">
          <a:xfrm>
            <a:off x="6780213" y="5540375"/>
            <a:ext cx="101600" cy="984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75" name="Oval 19"/>
          <p:cNvSpPr>
            <a:spLocks noChangeAspect="1" noChangeArrowheads="1"/>
          </p:cNvSpPr>
          <p:nvPr/>
        </p:nvSpPr>
        <p:spPr bwMode="auto">
          <a:xfrm>
            <a:off x="5541963" y="5280025"/>
            <a:ext cx="101600" cy="984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76" name="Oval 20"/>
          <p:cNvSpPr>
            <a:spLocks noChangeAspect="1" noChangeArrowheads="1"/>
          </p:cNvSpPr>
          <p:nvPr/>
        </p:nvSpPr>
        <p:spPr bwMode="auto">
          <a:xfrm>
            <a:off x="5737225" y="4694238"/>
            <a:ext cx="101600" cy="96837"/>
          </a:xfrm>
          <a:prstGeom prst="ellipse">
            <a:avLst/>
          </a:prstGeom>
          <a:solidFill>
            <a:srgbClr val="CC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77" name="Oval 21"/>
          <p:cNvSpPr>
            <a:spLocks noChangeAspect="1" noChangeArrowheads="1"/>
          </p:cNvSpPr>
          <p:nvPr/>
        </p:nvSpPr>
        <p:spPr bwMode="auto">
          <a:xfrm>
            <a:off x="7626350" y="4043363"/>
            <a:ext cx="101600" cy="96837"/>
          </a:xfrm>
          <a:prstGeom prst="ellipse">
            <a:avLst/>
          </a:prstGeom>
          <a:solidFill>
            <a:srgbClr val="CC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78" name="Freeform 22"/>
          <p:cNvSpPr>
            <a:spLocks/>
          </p:cNvSpPr>
          <p:nvPr/>
        </p:nvSpPr>
        <p:spPr bwMode="auto">
          <a:xfrm>
            <a:off x="6175375" y="2773363"/>
            <a:ext cx="427038" cy="125412"/>
          </a:xfrm>
          <a:custGeom>
            <a:avLst/>
            <a:gdLst>
              <a:gd name="T0" fmla="*/ 0 w 314"/>
              <a:gd name="T1" fmla="*/ 2147483647 h 92"/>
              <a:gd name="T2" fmla="*/ 2147483647 w 314"/>
              <a:gd name="T3" fmla="*/ 0 h 92"/>
              <a:gd name="T4" fmla="*/ 2147483647 w 314"/>
              <a:gd name="T5" fmla="*/ 2147483647 h 92"/>
              <a:gd name="T6" fmla="*/ 2147483647 w 314"/>
              <a:gd name="T7" fmla="*/ 2147483647 h 92"/>
              <a:gd name="T8" fmla="*/ 0 60000 65536"/>
              <a:gd name="T9" fmla="*/ 0 60000 65536"/>
              <a:gd name="T10" fmla="*/ 0 60000 65536"/>
              <a:gd name="T11" fmla="*/ 0 60000 65536"/>
              <a:gd name="T12" fmla="*/ 0 w 314"/>
              <a:gd name="T13" fmla="*/ 0 h 92"/>
              <a:gd name="T14" fmla="*/ 314 w 314"/>
              <a:gd name="T15" fmla="*/ 92 h 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4" h="92">
                <a:moveTo>
                  <a:pt x="0" y="92"/>
                </a:moveTo>
                <a:cubicBezTo>
                  <a:pt x="16" y="21"/>
                  <a:pt x="78" y="21"/>
                  <a:pt x="138" y="0"/>
                </a:cubicBezTo>
                <a:cubicBezTo>
                  <a:pt x="166" y="3"/>
                  <a:pt x="194" y="6"/>
                  <a:pt x="222" y="8"/>
                </a:cubicBezTo>
                <a:cubicBezTo>
                  <a:pt x="253" y="11"/>
                  <a:pt x="314" y="15"/>
                  <a:pt x="314" y="15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1879" name="Freeform 23"/>
          <p:cNvSpPr>
            <a:spLocks/>
          </p:cNvSpPr>
          <p:nvPr/>
        </p:nvSpPr>
        <p:spPr bwMode="auto">
          <a:xfrm>
            <a:off x="7312025" y="4264025"/>
            <a:ext cx="363538" cy="552450"/>
          </a:xfrm>
          <a:custGeom>
            <a:avLst/>
            <a:gdLst>
              <a:gd name="T0" fmla="*/ 0 w 268"/>
              <a:gd name="T1" fmla="*/ 2147483647 h 407"/>
              <a:gd name="T2" fmla="*/ 2147483647 w 268"/>
              <a:gd name="T3" fmla="*/ 2147483647 h 407"/>
              <a:gd name="T4" fmla="*/ 2147483647 w 268"/>
              <a:gd name="T5" fmla="*/ 2147483647 h 407"/>
              <a:gd name="T6" fmla="*/ 2147483647 w 268"/>
              <a:gd name="T7" fmla="*/ 2147483647 h 407"/>
              <a:gd name="T8" fmla="*/ 2147483647 w 268"/>
              <a:gd name="T9" fmla="*/ 2147483647 h 407"/>
              <a:gd name="T10" fmla="*/ 2147483647 w 268"/>
              <a:gd name="T11" fmla="*/ 0 h 4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8"/>
              <a:gd name="T19" fmla="*/ 0 h 407"/>
              <a:gd name="T20" fmla="*/ 268 w 268"/>
              <a:gd name="T21" fmla="*/ 407 h 4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8" h="407">
                <a:moveTo>
                  <a:pt x="0" y="407"/>
                </a:moveTo>
                <a:cubicBezTo>
                  <a:pt x="43" y="379"/>
                  <a:pt x="86" y="360"/>
                  <a:pt x="123" y="323"/>
                </a:cubicBezTo>
                <a:cubicBezTo>
                  <a:pt x="136" y="310"/>
                  <a:pt x="148" y="297"/>
                  <a:pt x="161" y="284"/>
                </a:cubicBezTo>
                <a:cubicBezTo>
                  <a:pt x="174" y="271"/>
                  <a:pt x="192" y="238"/>
                  <a:pt x="192" y="238"/>
                </a:cubicBezTo>
                <a:cubicBezTo>
                  <a:pt x="206" y="193"/>
                  <a:pt x="238" y="159"/>
                  <a:pt x="253" y="115"/>
                </a:cubicBezTo>
                <a:cubicBezTo>
                  <a:pt x="257" y="84"/>
                  <a:pt x="268" y="33"/>
                  <a:pt x="268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1880" name="Freeform 24"/>
          <p:cNvSpPr>
            <a:spLocks/>
          </p:cNvSpPr>
          <p:nvPr/>
        </p:nvSpPr>
        <p:spPr bwMode="auto">
          <a:xfrm>
            <a:off x="5911850" y="4799013"/>
            <a:ext cx="514350" cy="131762"/>
          </a:xfrm>
          <a:custGeom>
            <a:avLst/>
            <a:gdLst>
              <a:gd name="T0" fmla="*/ 2147483647 w 378"/>
              <a:gd name="T1" fmla="*/ 2147483647 h 98"/>
              <a:gd name="T2" fmla="*/ 2147483647 w 378"/>
              <a:gd name="T3" fmla="*/ 2147483647 h 98"/>
              <a:gd name="T4" fmla="*/ 2147483647 w 378"/>
              <a:gd name="T5" fmla="*/ 2147483647 h 98"/>
              <a:gd name="T6" fmla="*/ 2147483647 w 378"/>
              <a:gd name="T7" fmla="*/ 2147483647 h 98"/>
              <a:gd name="T8" fmla="*/ 2147483647 w 378"/>
              <a:gd name="T9" fmla="*/ 2147483647 h 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8"/>
              <a:gd name="T16" fmla="*/ 0 h 98"/>
              <a:gd name="T17" fmla="*/ 378 w 378"/>
              <a:gd name="T18" fmla="*/ 98 h 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8" h="98">
                <a:moveTo>
                  <a:pt x="378" y="98"/>
                </a:moveTo>
                <a:cubicBezTo>
                  <a:pt x="314" y="0"/>
                  <a:pt x="172" y="27"/>
                  <a:pt x="71" y="21"/>
                </a:cubicBezTo>
                <a:cubicBezTo>
                  <a:pt x="68" y="20"/>
                  <a:pt x="29" y="6"/>
                  <a:pt x="25" y="6"/>
                </a:cubicBezTo>
                <a:cubicBezTo>
                  <a:pt x="17" y="6"/>
                  <a:pt x="9" y="10"/>
                  <a:pt x="2" y="13"/>
                </a:cubicBezTo>
                <a:cubicBezTo>
                  <a:pt x="0" y="14"/>
                  <a:pt x="7" y="13"/>
                  <a:pt x="9" y="13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1881" name="Freeform 25"/>
          <p:cNvSpPr>
            <a:spLocks/>
          </p:cNvSpPr>
          <p:nvPr/>
        </p:nvSpPr>
        <p:spPr bwMode="auto">
          <a:xfrm>
            <a:off x="5757863" y="5380038"/>
            <a:ext cx="542925" cy="187325"/>
          </a:xfrm>
          <a:custGeom>
            <a:avLst/>
            <a:gdLst>
              <a:gd name="T0" fmla="*/ 2147483647 w 400"/>
              <a:gd name="T1" fmla="*/ 2147483647 h 138"/>
              <a:gd name="T2" fmla="*/ 2147483647 w 400"/>
              <a:gd name="T3" fmla="*/ 2147483647 h 138"/>
              <a:gd name="T4" fmla="*/ 2147483647 w 400"/>
              <a:gd name="T5" fmla="*/ 2147483647 h 138"/>
              <a:gd name="T6" fmla="*/ 2147483647 w 400"/>
              <a:gd name="T7" fmla="*/ 2147483647 h 138"/>
              <a:gd name="T8" fmla="*/ 2147483647 w 400"/>
              <a:gd name="T9" fmla="*/ 2147483647 h 138"/>
              <a:gd name="T10" fmla="*/ 0 w 400"/>
              <a:gd name="T11" fmla="*/ 0 h 1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0"/>
              <a:gd name="T19" fmla="*/ 0 h 138"/>
              <a:gd name="T20" fmla="*/ 400 w 400"/>
              <a:gd name="T21" fmla="*/ 138 h 1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0" h="138">
                <a:moveTo>
                  <a:pt x="400" y="107"/>
                </a:moveTo>
                <a:cubicBezTo>
                  <a:pt x="374" y="125"/>
                  <a:pt x="355" y="131"/>
                  <a:pt x="323" y="138"/>
                </a:cubicBezTo>
                <a:cubicBezTo>
                  <a:pt x="282" y="136"/>
                  <a:pt x="241" y="137"/>
                  <a:pt x="200" y="131"/>
                </a:cubicBezTo>
                <a:cubicBezTo>
                  <a:pt x="151" y="124"/>
                  <a:pt x="101" y="44"/>
                  <a:pt x="39" y="23"/>
                </a:cubicBezTo>
                <a:cubicBezTo>
                  <a:pt x="34" y="18"/>
                  <a:pt x="29" y="12"/>
                  <a:pt x="23" y="8"/>
                </a:cubicBezTo>
                <a:cubicBezTo>
                  <a:pt x="16" y="4"/>
                  <a:pt x="0" y="0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1882" name="Freeform 26"/>
          <p:cNvSpPr>
            <a:spLocks/>
          </p:cNvSpPr>
          <p:nvPr/>
        </p:nvSpPr>
        <p:spPr bwMode="auto">
          <a:xfrm>
            <a:off x="6556375" y="5640388"/>
            <a:ext cx="258763" cy="228600"/>
          </a:xfrm>
          <a:custGeom>
            <a:avLst/>
            <a:gdLst>
              <a:gd name="T0" fmla="*/ 2147483647 w 191"/>
              <a:gd name="T1" fmla="*/ 0 h 169"/>
              <a:gd name="T2" fmla="*/ 2147483647 w 191"/>
              <a:gd name="T3" fmla="*/ 2147483647 h 169"/>
              <a:gd name="T4" fmla="*/ 2147483647 w 191"/>
              <a:gd name="T5" fmla="*/ 2147483647 h 169"/>
              <a:gd name="T6" fmla="*/ 2147483647 w 191"/>
              <a:gd name="T7" fmla="*/ 2147483647 h 169"/>
              <a:gd name="T8" fmla="*/ 2147483647 w 191"/>
              <a:gd name="T9" fmla="*/ 2147483647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1"/>
              <a:gd name="T16" fmla="*/ 0 h 169"/>
              <a:gd name="T17" fmla="*/ 191 w 191"/>
              <a:gd name="T18" fmla="*/ 169 h 1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1" h="169">
                <a:moveTo>
                  <a:pt x="50" y="0"/>
                </a:moveTo>
                <a:cubicBezTo>
                  <a:pt x="24" y="51"/>
                  <a:pt x="0" y="122"/>
                  <a:pt x="50" y="169"/>
                </a:cubicBezTo>
                <a:cubicBezTo>
                  <a:pt x="78" y="166"/>
                  <a:pt x="107" y="167"/>
                  <a:pt x="134" y="161"/>
                </a:cubicBezTo>
                <a:cubicBezTo>
                  <a:pt x="157" y="156"/>
                  <a:pt x="164" y="101"/>
                  <a:pt x="180" y="84"/>
                </a:cubicBezTo>
                <a:cubicBezTo>
                  <a:pt x="191" y="54"/>
                  <a:pt x="188" y="69"/>
                  <a:pt x="188" y="3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3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1866" grpId="0" animBg="1"/>
      <p:bldP spid="1401867" grpId="0" animBg="1"/>
      <p:bldP spid="1401868" grpId="0" animBg="1"/>
      <p:bldP spid="1401869" grpId="0" animBg="1"/>
      <p:bldP spid="1401870" grpId="0" animBg="1"/>
      <p:bldP spid="1401871" grpId="0" animBg="1"/>
      <p:bldP spid="1401872" grpId="0" animBg="1"/>
      <p:bldP spid="1401873" grpId="0" animBg="1"/>
      <p:bldP spid="1401874" grpId="0" animBg="1"/>
      <p:bldP spid="1401875" grpId="0" animBg="1"/>
      <p:bldP spid="1401876" grpId="0" animBg="1"/>
      <p:bldP spid="1401877" grpId="0" animBg="1"/>
      <p:bldP spid="1401878" grpId="0" animBg="1"/>
      <p:bldP spid="1401879" grpId="0" animBg="1"/>
      <p:bldP spid="1401880" grpId="0" animBg="1"/>
      <p:bldP spid="1401881" grpId="0" animBg="1"/>
      <p:bldP spid="14018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K-Means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B7F5-E68B-9944-B67F-95FBA732EF6E}" type="datetime1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41998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980C7E-6454-47D8-8032-8A051E6A4C54}" type="slidenum">
              <a:rPr lang="en-US"/>
              <a:pPr/>
              <a:t>17</a:t>
            </a:fld>
            <a:endParaRPr lang="en-US"/>
          </a:p>
        </p:txBody>
      </p:sp>
      <p:pic>
        <p:nvPicPr>
          <p:cNvPr id="41988" name="Picture 4" descr="km01"/>
          <p:cNvPicPr>
            <a:picLocks noChangeAspect="1" noChangeArrowheads="1"/>
          </p:cNvPicPr>
          <p:nvPr/>
        </p:nvPicPr>
        <p:blipFill>
          <a:blip r:embed="rId2" cstate="print"/>
          <a:srcRect l="7663" t="7434" r="4204" b="3355"/>
          <a:stretch>
            <a:fillRect/>
          </a:stretch>
        </p:blipFill>
        <p:spPr bwMode="auto">
          <a:xfrm>
            <a:off x="2133600" y="1371600"/>
            <a:ext cx="5257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85" name="Picture 5" descr="km02"/>
          <p:cNvPicPr>
            <a:picLocks noChangeAspect="1" noChangeArrowheads="1"/>
          </p:cNvPicPr>
          <p:nvPr/>
        </p:nvPicPr>
        <p:blipFill>
          <a:blip r:embed="rId3" cstate="print"/>
          <a:srcRect l="3831" t="7434" r="4204" b="3355"/>
          <a:stretch>
            <a:fillRect/>
          </a:stretch>
        </p:blipFill>
        <p:spPr bwMode="auto">
          <a:xfrm>
            <a:off x="1905000" y="13716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86" name="Picture 6" descr="km03"/>
          <p:cNvPicPr>
            <a:picLocks noChangeAspect="1" noChangeArrowheads="1"/>
          </p:cNvPicPr>
          <p:nvPr/>
        </p:nvPicPr>
        <p:blipFill>
          <a:blip r:embed="rId4" cstate="print"/>
          <a:srcRect l="3831" t="7434" r="4204" b="3355"/>
          <a:stretch>
            <a:fillRect/>
          </a:stretch>
        </p:blipFill>
        <p:spPr bwMode="auto">
          <a:xfrm>
            <a:off x="1905000" y="13716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87" name="Picture 7" descr="km04"/>
          <p:cNvPicPr>
            <a:picLocks noChangeAspect="1" noChangeArrowheads="1"/>
          </p:cNvPicPr>
          <p:nvPr/>
        </p:nvPicPr>
        <p:blipFill>
          <a:blip r:embed="rId5" cstate="print"/>
          <a:srcRect l="3831" t="7434" r="4204" b="3355"/>
          <a:stretch>
            <a:fillRect/>
          </a:stretch>
        </p:blipFill>
        <p:spPr bwMode="auto">
          <a:xfrm>
            <a:off x="1905000" y="13716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88" name="Picture 8" descr="km05"/>
          <p:cNvPicPr>
            <a:picLocks noChangeAspect="1" noChangeArrowheads="1"/>
          </p:cNvPicPr>
          <p:nvPr/>
        </p:nvPicPr>
        <p:blipFill>
          <a:blip r:embed="rId6" cstate="print"/>
          <a:srcRect l="3831" t="7434" r="4204" b="3355"/>
          <a:stretch>
            <a:fillRect/>
          </a:stretch>
        </p:blipFill>
        <p:spPr bwMode="auto">
          <a:xfrm>
            <a:off x="1905000" y="13716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89" name="Picture 9" descr="km06"/>
          <p:cNvPicPr>
            <a:picLocks noChangeAspect="1" noChangeArrowheads="1"/>
          </p:cNvPicPr>
          <p:nvPr/>
        </p:nvPicPr>
        <p:blipFill>
          <a:blip r:embed="rId7" cstate="print"/>
          <a:srcRect l="3831" t="7434" r="2927" b="3355"/>
          <a:stretch>
            <a:fillRect/>
          </a:stretch>
        </p:blipFill>
        <p:spPr bwMode="auto">
          <a:xfrm>
            <a:off x="1905000" y="1371600"/>
            <a:ext cx="5562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90" name="Picture 10" descr="km07"/>
          <p:cNvPicPr>
            <a:picLocks noChangeAspect="1" noChangeArrowheads="1"/>
          </p:cNvPicPr>
          <p:nvPr/>
        </p:nvPicPr>
        <p:blipFill>
          <a:blip r:embed="rId8" cstate="print"/>
          <a:srcRect l="3831" t="7434" r="4204" b="3355"/>
          <a:stretch>
            <a:fillRect/>
          </a:stretch>
        </p:blipFill>
        <p:spPr bwMode="auto">
          <a:xfrm>
            <a:off x="1905000" y="13716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91" name="Picture 11" descr="km08"/>
          <p:cNvPicPr>
            <a:picLocks noChangeAspect="1" noChangeArrowheads="1"/>
          </p:cNvPicPr>
          <p:nvPr/>
        </p:nvPicPr>
        <p:blipFill>
          <a:blip r:embed="rId9" cstate="print"/>
          <a:srcRect l="3831" t="7434" r="4204" b="3355"/>
          <a:stretch>
            <a:fillRect/>
          </a:stretch>
        </p:blipFill>
        <p:spPr bwMode="auto">
          <a:xfrm>
            <a:off x="1905000" y="13716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92" name="Picture 12" descr="km09"/>
          <p:cNvPicPr>
            <a:picLocks noChangeAspect="1" noChangeArrowheads="1"/>
          </p:cNvPicPr>
          <p:nvPr/>
        </p:nvPicPr>
        <p:blipFill>
          <a:blip r:embed="rId10" cstate="print"/>
          <a:srcRect l="3831" t="7434" r="4204" b="3355"/>
          <a:stretch>
            <a:fillRect/>
          </a:stretch>
        </p:blipFill>
        <p:spPr bwMode="auto">
          <a:xfrm>
            <a:off x="1905000" y="13716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93" name="Picture 13" descr="km10"/>
          <p:cNvPicPr>
            <a:picLocks noChangeAspect="1" noChangeArrowheads="1"/>
          </p:cNvPicPr>
          <p:nvPr/>
        </p:nvPicPr>
        <p:blipFill>
          <a:blip r:embed="rId11" cstate="print"/>
          <a:srcRect l="3831" t="7434" r="2927" b="3355"/>
          <a:stretch>
            <a:fillRect/>
          </a:stretch>
        </p:blipFill>
        <p:spPr bwMode="auto">
          <a:xfrm>
            <a:off x="1905000" y="1381445"/>
            <a:ext cx="5562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684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K-Means as Optimization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Consider the total distance to the means: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Each iteration reduces </a:t>
            </a:r>
            <a:r>
              <a:rPr lang="en-US" sz="2400" dirty="0" err="1" smtClean="0"/>
              <a:t>φ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Two stages each iteration: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Update assignments: fix means c,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2000" dirty="0" smtClean="0"/>
              <a:t>			     change assignments a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Update means: fix assignments a,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2000" dirty="0" smtClean="0"/>
              <a:t>			     change means c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F195-AA13-534A-9550-7F694FFB4977}" type="datetime1">
              <a:rPr lang="en-US" smtClean="0"/>
              <a:t>11/13/18</a:t>
            </a:fld>
            <a:endParaRPr lang="en-US"/>
          </a:p>
        </p:txBody>
      </p:sp>
      <p:sp>
        <p:nvSpPr>
          <p:cNvPr id="44058" name="Slide Number Placeholder 2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66072C-CFF6-4DA4-A7A2-51AB13531930}" type="slidenum">
              <a:rPr lang="en-US"/>
              <a:pPr/>
              <a:t>18</a:t>
            </a:fld>
            <a:endParaRPr lang="en-US"/>
          </a:p>
        </p:txBody>
      </p:sp>
      <p:pic>
        <p:nvPicPr>
          <p:cNvPr id="4403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5950" y="2209800"/>
            <a:ext cx="54292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600200" y="29098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points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2514600" y="32004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assignments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3886200" y="28956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means</a:t>
            </a:r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 flipV="1">
            <a:off x="2133600" y="2667000"/>
            <a:ext cx="3810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 flipV="1">
            <a:off x="3276600" y="2667000"/>
            <a:ext cx="762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 flipH="1" flipV="1">
            <a:off x="4191000" y="2667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6324600" y="4800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Oval 12"/>
          <p:cNvSpPr>
            <a:spLocks noChangeArrowheads="1"/>
          </p:cNvSpPr>
          <p:nvPr/>
        </p:nvSpPr>
        <p:spPr bwMode="auto">
          <a:xfrm>
            <a:off x="65532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Oval 13"/>
          <p:cNvSpPr>
            <a:spLocks noChangeArrowheads="1"/>
          </p:cNvSpPr>
          <p:nvPr/>
        </p:nvSpPr>
        <p:spPr bwMode="auto">
          <a:xfrm>
            <a:off x="72390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Oval 14"/>
          <p:cNvSpPr>
            <a:spLocks noChangeArrowheads="1"/>
          </p:cNvSpPr>
          <p:nvPr/>
        </p:nvSpPr>
        <p:spPr bwMode="auto">
          <a:xfrm>
            <a:off x="75438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Oval 15"/>
          <p:cNvSpPr>
            <a:spLocks noChangeArrowheads="1"/>
          </p:cNvSpPr>
          <p:nvPr/>
        </p:nvSpPr>
        <p:spPr bwMode="auto">
          <a:xfrm>
            <a:off x="7696200" y="472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Oval 16"/>
          <p:cNvSpPr>
            <a:spLocks noChangeArrowheads="1"/>
          </p:cNvSpPr>
          <p:nvPr/>
        </p:nvSpPr>
        <p:spPr bwMode="auto">
          <a:xfrm>
            <a:off x="68580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7315200" y="47244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6705600" y="47244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7086600" y="39624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052" name="AutoShape 20"/>
          <p:cNvCxnSpPr>
            <a:cxnSpLocks noChangeShapeType="1"/>
            <a:stCxn id="44048" idx="5"/>
            <a:endCxn id="44051" idx="0"/>
          </p:cNvCxnSpPr>
          <p:nvPr/>
        </p:nvCxnSpPr>
        <p:spPr bwMode="auto">
          <a:xfrm>
            <a:off x="6988175" y="3787775"/>
            <a:ext cx="1746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3" name="AutoShape 21"/>
          <p:cNvCxnSpPr>
            <a:cxnSpLocks noChangeShapeType="1"/>
            <a:stCxn id="44045" idx="3"/>
            <a:endCxn id="44051" idx="0"/>
          </p:cNvCxnSpPr>
          <p:nvPr/>
        </p:nvCxnSpPr>
        <p:spPr bwMode="auto">
          <a:xfrm flipH="1">
            <a:off x="7162800" y="3787775"/>
            <a:ext cx="984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4" name="AutoShape 22"/>
          <p:cNvCxnSpPr>
            <a:cxnSpLocks noChangeShapeType="1"/>
            <a:stCxn id="44043" idx="6"/>
            <a:endCxn id="44050" idx="1"/>
          </p:cNvCxnSpPr>
          <p:nvPr/>
        </p:nvCxnSpPr>
        <p:spPr bwMode="auto">
          <a:xfrm flipV="1">
            <a:off x="6477000" y="4800600"/>
            <a:ext cx="228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5" name="AutoShape 23"/>
          <p:cNvCxnSpPr>
            <a:cxnSpLocks noChangeShapeType="1"/>
            <a:stCxn id="44044" idx="7"/>
            <a:endCxn id="44050" idx="2"/>
          </p:cNvCxnSpPr>
          <p:nvPr/>
        </p:nvCxnSpPr>
        <p:spPr bwMode="auto">
          <a:xfrm flipV="1">
            <a:off x="6683375" y="4876800"/>
            <a:ext cx="984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6" name="AutoShape 24"/>
          <p:cNvCxnSpPr>
            <a:cxnSpLocks noChangeShapeType="1"/>
            <a:stCxn id="44046" idx="1"/>
            <a:endCxn id="44049" idx="2"/>
          </p:cNvCxnSpPr>
          <p:nvPr/>
        </p:nvCxnSpPr>
        <p:spPr bwMode="auto">
          <a:xfrm flipH="1" flipV="1">
            <a:off x="7391400" y="4876800"/>
            <a:ext cx="1746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7" name="AutoShape 25"/>
          <p:cNvCxnSpPr>
            <a:cxnSpLocks noChangeShapeType="1"/>
            <a:stCxn id="44047" idx="2"/>
            <a:endCxn id="44049" idx="3"/>
          </p:cNvCxnSpPr>
          <p:nvPr/>
        </p:nvCxnSpPr>
        <p:spPr bwMode="auto">
          <a:xfrm flipH="1">
            <a:off x="7467600" y="48006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57341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I: Update Assignments</a:t>
            </a:r>
          </a:p>
        </p:txBody>
      </p:sp>
      <p:sp>
        <p:nvSpPr>
          <p:cNvPr id="14059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4876800" cy="4525963"/>
          </a:xfrm>
        </p:spPr>
        <p:txBody>
          <a:bodyPr/>
          <a:lstStyle/>
          <a:p>
            <a:r>
              <a:rPr lang="en-US" sz="2800" dirty="0" smtClean="0"/>
              <a:t>For each point, reassign to the closest mean: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lvl="2"/>
            <a:endParaRPr lang="en-US" sz="2000" dirty="0" smtClean="0"/>
          </a:p>
          <a:p>
            <a:r>
              <a:rPr lang="en-US" sz="2800" dirty="0" smtClean="0"/>
              <a:t>Can only decrease total distance </a:t>
            </a:r>
            <a:r>
              <a:rPr lang="en-US" sz="2800" dirty="0" err="1" smtClean="0"/>
              <a:t>φ</a:t>
            </a:r>
            <a:r>
              <a:rPr lang="en-US" sz="2800" dirty="0" smtClean="0"/>
              <a:t> 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BFD8-5471-124B-92A9-50B5540BEF1C}" type="datetime1">
              <a:rPr lang="en-US" smtClean="0"/>
              <a:t>11/13/18</a:t>
            </a:fld>
            <a:endParaRPr lang="en-US"/>
          </a:p>
        </p:txBody>
      </p:sp>
      <p:sp>
        <p:nvSpPr>
          <p:cNvPr id="45094" name="Slide Number Placeholder 3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6E8B94-015B-4D9E-9FA4-A35740D7AC60}" type="slidenum">
              <a:rPr lang="en-US"/>
              <a:pPr/>
              <a:t>19</a:t>
            </a:fld>
            <a:endParaRPr lang="en-US"/>
          </a:p>
        </p:txBody>
      </p:sp>
      <p:pic>
        <p:nvPicPr>
          <p:cNvPr id="4506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33475" y="2667000"/>
            <a:ext cx="359092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6400800" y="2743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66294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7315200" y="160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76200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7772400" y="2667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6934200" y="160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7543800" y="24384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6934200" y="26670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7010400" y="19812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070" name="AutoShape 14"/>
          <p:cNvCxnSpPr>
            <a:cxnSpLocks noChangeShapeType="1"/>
            <a:stCxn id="45066" idx="5"/>
            <a:endCxn id="45069" idx="0"/>
          </p:cNvCxnSpPr>
          <p:nvPr/>
        </p:nvCxnSpPr>
        <p:spPr bwMode="auto">
          <a:xfrm>
            <a:off x="7064375" y="1730375"/>
            <a:ext cx="222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071" name="AutoShape 15"/>
          <p:cNvCxnSpPr>
            <a:cxnSpLocks noChangeShapeType="1"/>
            <a:stCxn id="45063" idx="3"/>
            <a:endCxn id="45067" idx="0"/>
          </p:cNvCxnSpPr>
          <p:nvPr/>
        </p:nvCxnSpPr>
        <p:spPr bwMode="auto">
          <a:xfrm>
            <a:off x="7337425" y="1730375"/>
            <a:ext cx="282575" cy="708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072" name="AutoShape 16"/>
          <p:cNvCxnSpPr>
            <a:cxnSpLocks noChangeShapeType="1"/>
            <a:stCxn id="45061" idx="6"/>
            <a:endCxn id="45069" idx="1"/>
          </p:cNvCxnSpPr>
          <p:nvPr/>
        </p:nvCxnSpPr>
        <p:spPr bwMode="auto">
          <a:xfrm flipV="1">
            <a:off x="6553200" y="2057400"/>
            <a:ext cx="457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073" name="AutoShape 17"/>
          <p:cNvCxnSpPr>
            <a:cxnSpLocks noChangeShapeType="1"/>
            <a:stCxn id="45062" idx="7"/>
            <a:endCxn id="45068" idx="2"/>
          </p:cNvCxnSpPr>
          <p:nvPr/>
        </p:nvCxnSpPr>
        <p:spPr bwMode="auto">
          <a:xfrm flipV="1">
            <a:off x="6759575" y="2819400"/>
            <a:ext cx="2508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074" name="AutoShape 18"/>
          <p:cNvCxnSpPr>
            <a:cxnSpLocks noChangeShapeType="1"/>
            <a:stCxn id="45064" idx="1"/>
            <a:endCxn id="45068" idx="3"/>
          </p:cNvCxnSpPr>
          <p:nvPr/>
        </p:nvCxnSpPr>
        <p:spPr bwMode="auto">
          <a:xfrm flipH="1" flipV="1">
            <a:off x="7086600" y="2743200"/>
            <a:ext cx="5556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075" name="AutoShape 19"/>
          <p:cNvCxnSpPr>
            <a:cxnSpLocks noChangeShapeType="1"/>
            <a:stCxn id="45065" idx="2"/>
            <a:endCxn id="45067" idx="3"/>
          </p:cNvCxnSpPr>
          <p:nvPr/>
        </p:nvCxnSpPr>
        <p:spPr bwMode="auto">
          <a:xfrm flipH="1" flipV="1">
            <a:off x="7696200" y="2514600"/>
            <a:ext cx="76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812" name="Oval 20"/>
          <p:cNvSpPr>
            <a:spLocks noChangeArrowheads="1"/>
          </p:cNvSpPr>
          <p:nvPr/>
        </p:nvSpPr>
        <p:spPr bwMode="auto">
          <a:xfrm>
            <a:off x="6324600" y="563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Oval 21"/>
          <p:cNvSpPr>
            <a:spLocks noChangeArrowheads="1"/>
          </p:cNvSpPr>
          <p:nvPr/>
        </p:nvSpPr>
        <p:spPr bwMode="auto">
          <a:xfrm>
            <a:off x="6553200" y="5867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Oval 22"/>
          <p:cNvSpPr>
            <a:spLocks noChangeArrowheads="1"/>
          </p:cNvSpPr>
          <p:nvPr/>
        </p:nvSpPr>
        <p:spPr bwMode="auto">
          <a:xfrm>
            <a:off x="7239000" y="4495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Oval 23"/>
          <p:cNvSpPr>
            <a:spLocks noChangeArrowheads="1"/>
          </p:cNvSpPr>
          <p:nvPr/>
        </p:nvSpPr>
        <p:spPr bwMode="auto">
          <a:xfrm>
            <a:off x="7543800" y="5867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Oval 24"/>
          <p:cNvSpPr>
            <a:spLocks noChangeArrowheads="1"/>
          </p:cNvSpPr>
          <p:nvPr/>
        </p:nvSpPr>
        <p:spPr bwMode="auto">
          <a:xfrm>
            <a:off x="7696200" y="5562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Oval 25"/>
          <p:cNvSpPr>
            <a:spLocks noChangeArrowheads="1"/>
          </p:cNvSpPr>
          <p:nvPr/>
        </p:nvSpPr>
        <p:spPr bwMode="auto">
          <a:xfrm>
            <a:off x="6858000" y="4495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7467600" y="53340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6781800" y="54864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6934200" y="48768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821" name="AutoShape 29"/>
          <p:cNvCxnSpPr>
            <a:cxnSpLocks noChangeShapeType="1"/>
            <a:stCxn id="33817" idx="5"/>
            <a:endCxn id="33820" idx="0"/>
          </p:cNvCxnSpPr>
          <p:nvPr/>
        </p:nvCxnSpPr>
        <p:spPr bwMode="auto">
          <a:xfrm>
            <a:off x="6988175" y="4625975"/>
            <a:ext cx="222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22" name="AutoShape 30"/>
          <p:cNvCxnSpPr>
            <a:cxnSpLocks noChangeShapeType="1"/>
            <a:stCxn id="33814" idx="3"/>
            <a:endCxn id="33820" idx="0"/>
          </p:cNvCxnSpPr>
          <p:nvPr/>
        </p:nvCxnSpPr>
        <p:spPr bwMode="auto">
          <a:xfrm flipH="1">
            <a:off x="7010400" y="4625975"/>
            <a:ext cx="2508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23" name="AutoShape 31"/>
          <p:cNvCxnSpPr>
            <a:cxnSpLocks noChangeShapeType="1"/>
            <a:stCxn id="33812" idx="6"/>
            <a:endCxn id="33819" idx="1"/>
          </p:cNvCxnSpPr>
          <p:nvPr/>
        </p:nvCxnSpPr>
        <p:spPr bwMode="auto">
          <a:xfrm flipV="1">
            <a:off x="6477000" y="55626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24" name="AutoShape 32"/>
          <p:cNvCxnSpPr>
            <a:cxnSpLocks noChangeShapeType="1"/>
            <a:stCxn id="33813" idx="7"/>
            <a:endCxn id="33819" idx="2"/>
          </p:cNvCxnSpPr>
          <p:nvPr/>
        </p:nvCxnSpPr>
        <p:spPr bwMode="auto">
          <a:xfrm flipV="1">
            <a:off x="6683375" y="5638800"/>
            <a:ext cx="1746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25" name="AutoShape 33"/>
          <p:cNvCxnSpPr>
            <a:cxnSpLocks noChangeShapeType="1"/>
            <a:stCxn id="33815" idx="1"/>
            <a:endCxn id="33818" idx="2"/>
          </p:cNvCxnSpPr>
          <p:nvPr/>
        </p:nvCxnSpPr>
        <p:spPr bwMode="auto">
          <a:xfrm flipH="1" flipV="1">
            <a:off x="7543800" y="5486400"/>
            <a:ext cx="2222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26" name="AutoShape 34"/>
          <p:cNvCxnSpPr>
            <a:cxnSpLocks noChangeShapeType="1"/>
            <a:stCxn id="33816" idx="2"/>
            <a:endCxn id="33818" idx="3"/>
          </p:cNvCxnSpPr>
          <p:nvPr/>
        </p:nvCxnSpPr>
        <p:spPr bwMode="auto">
          <a:xfrm flipH="1" flipV="1">
            <a:off x="7620000" y="5410200"/>
            <a:ext cx="76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1405987" name="Picture 3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3285" y="4818856"/>
            <a:ext cx="31369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5988" name="Picture 3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72295" y="4733444"/>
            <a:ext cx="21780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29" name="AutoShape 37"/>
          <p:cNvSpPr>
            <a:spLocks noChangeArrowheads="1"/>
          </p:cNvSpPr>
          <p:nvPr/>
        </p:nvSpPr>
        <p:spPr bwMode="auto">
          <a:xfrm>
            <a:off x="6858000" y="3429000"/>
            <a:ext cx="609600" cy="609600"/>
          </a:xfrm>
          <a:prstGeom prst="downArrow">
            <a:avLst>
              <a:gd name="adj1" fmla="val 39583"/>
              <a:gd name="adj2" fmla="val 34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8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2" grpId="0" animBg="1"/>
      <p:bldP spid="33813" grpId="0" animBg="1"/>
      <p:bldP spid="33814" grpId="0" animBg="1"/>
      <p:bldP spid="33815" grpId="0" animBg="1"/>
      <p:bldP spid="33816" grpId="0" animBg="1"/>
      <p:bldP spid="33817" grpId="0" animBg="1"/>
      <p:bldP spid="33818" grpId="0" animBg="1"/>
      <p:bldP spid="33819" grpId="0" animBg="1"/>
      <p:bldP spid="33820" grpId="0" animBg="1"/>
      <p:bldP spid="338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You Learn in This Class?</a:t>
            </a:r>
            <a:endParaRPr lang="en-US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6040713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ight Triangle 8"/>
          <p:cNvSpPr/>
          <p:nvPr/>
        </p:nvSpPr>
        <p:spPr>
          <a:xfrm flipH="1">
            <a:off x="1766605" y="3635075"/>
            <a:ext cx="4451109" cy="2405638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5110764" y="3072786"/>
            <a:ext cx="3576036" cy="2967927"/>
          </a:xfrm>
          <a:prstGeom prst="parallelogram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55810" y="5514777"/>
            <a:ext cx="116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 AI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78032" y="3661303"/>
            <a:ext cx="185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 Learning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56875" y="4353378"/>
            <a:ext cx="221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Probability Reasoning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68661" y="5036355"/>
            <a:ext cx="2720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Knowledge Representation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58468" y="2876108"/>
            <a:ext cx="148028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EM Algorithm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1502" y="1654425"/>
            <a:ext cx="3990846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Learn AI and ML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Learn how to learn by yourself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 rot="20421055" flipH="1">
            <a:off x="5382175" y="1968986"/>
            <a:ext cx="966201" cy="1355881"/>
            <a:chOff x="5081032" y="5178710"/>
            <a:chExt cx="542426" cy="761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1032" y="5352275"/>
              <a:ext cx="542426" cy="587628"/>
            </a:xfrm>
            <a:prstGeom prst="rect">
              <a:avLst/>
            </a:prstGeom>
          </p:spPr>
        </p:pic>
        <p:sp>
          <p:nvSpPr>
            <p:cNvPr id="6" name="Smiley Face 5"/>
            <p:cNvSpPr/>
            <p:nvPr/>
          </p:nvSpPr>
          <p:spPr>
            <a:xfrm>
              <a:off x="5127859" y="5178710"/>
              <a:ext cx="433229" cy="433228"/>
            </a:xfrm>
            <a:prstGeom prst="smileyFac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763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II: Update Means</a:t>
            </a:r>
          </a:p>
        </p:txBody>
      </p:sp>
      <p:sp>
        <p:nvSpPr>
          <p:cNvPr id="14069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45720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Move each mean to the average of its assigned points: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Also can only decrease total distance… (Why?)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98FE-78C6-9943-A90F-C57D6BEF78FE}" type="datetime1">
              <a:rPr lang="en-US" smtClean="0"/>
              <a:t>11/13/18</a:t>
            </a:fld>
            <a:endParaRPr lang="en-US"/>
          </a:p>
        </p:txBody>
      </p:sp>
      <p:sp>
        <p:nvSpPr>
          <p:cNvPr id="46116" name="Slide Number Placeholder 3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2DD09C-68F0-4C8D-863D-29A9BAC951EA}" type="slidenum">
              <a:rPr lang="en-US"/>
              <a:pPr/>
              <a:t>20</a:t>
            </a:fld>
            <a:endParaRPr lang="en-US"/>
          </a:p>
        </p:txBody>
      </p:sp>
      <p:pic>
        <p:nvPicPr>
          <p:cNvPr id="4608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514600"/>
            <a:ext cx="4029075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63246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65532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72390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75438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7696200" y="2743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68580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7467600" y="25146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6781800" y="26670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6934200" y="20574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4" name="AutoShape 14"/>
          <p:cNvCxnSpPr>
            <a:cxnSpLocks noChangeShapeType="1"/>
            <a:stCxn id="46090" idx="5"/>
            <a:endCxn id="46093" idx="0"/>
          </p:cNvCxnSpPr>
          <p:nvPr/>
        </p:nvCxnSpPr>
        <p:spPr bwMode="auto">
          <a:xfrm>
            <a:off x="6988175" y="1806575"/>
            <a:ext cx="222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095" name="AutoShape 15"/>
          <p:cNvCxnSpPr>
            <a:cxnSpLocks noChangeShapeType="1"/>
            <a:stCxn id="46087" idx="3"/>
            <a:endCxn id="46093" idx="0"/>
          </p:cNvCxnSpPr>
          <p:nvPr/>
        </p:nvCxnSpPr>
        <p:spPr bwMode="auto">
          <a:xfrm flipH="1">
            <a:off x="7010400" y="1806575"/>
            <a:ext cx="2508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096" name="AutoShape 16"/>
          <p:cNvCxnSpPr>
            <a:cxnSpLocks noChangeShapeType="1"/>
            <a:stCxn id="46085" idx="6"/>
            <a:endCxn id="46092" idx="1"/>
          </p:cNvCxnSpPr>
          <p:nvPr/>
        </p:nvCxnSpPr>
        <p:spPr bwMode="auto">
          <a:xfrm flipV="1">
            <a:off x="6477000" y="27432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097" name="AutoShape 17"/>
          <p:cNvCxnSpPr>
            <a:cxnSpLocks noChangeShapeType="1"/>
            <a:stCxn id="46086" idx="7"/>
            <a:endCxn id="46092" idx="2"/>
          </p:cNvCxnSpPr>
          <p:nvPr/>
        </p:nvCxnSpPr>
        <p:spPr bwMode="auto">
          <a:xfrm flipV="1">
            <a:off x="6683375" y="2819400"/>
            <a:ext cx="1746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098" name="AutoShape 18"/>
          <p:cNvCxnSpPr>
            <a:cxnSpLocks noChangeShapeType="1"/>
            <a:stCxn id="46088" idx="1"/>
            <a:endCxn id="46091" idx="2"/>
          </p:cNvCxnSpPr>
          <p:nvPr/>
        </p:nvCxnSpPr>
        <p:spPr bwMode="auto">
          <a:xfrm flipH="1" flipV="1">
            <a:off x="7543800" y="2667000"/>
            <a:ext cx="2222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099" name="AutoShape 19"/>
          <p:cNvCxnSpPr>
            <a:cxnSpLocks noChangeShapeType="1"/>
            <a:stCxn id="46089" idx="2"/>
            <a:endCxn id="46091" idx="3"/>
          </p:cNvCxnSpPr>
          <p:nvPr/>
        </p:nvCxnSpPr>
        <p:spPr bwMode="auto">
          <a:xfrm flipH="1" flipV="1">
            <a:off x="7620000" y="2590800"/>
            <a:ext cx="76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836" name="Oval 20"/>
          <p:cNvSpPr>
            <a:spLocks noChangeArrowheads="1"/>
          </p:cNvSpPr>
          <p:nvPr/>
        </p:nvSpPr>
        <p:spPr bwMode="auto">
          <a:xfrm>
            <a:off x="6324600" y="563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Oval 21"/>
          <p:cNvSpPr>
            <a:spLocks noChangeArrowheads="1"/>
          </p:cNvSpPr>
          <p:nvPr/>
        </p:nvSpPr>
        <p:spPr bwMode="auto">
          <a:xfrm>
            <a:off x="6553200" y="5867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Oval 22"/>
          <p:cNvSpPr>
            <a:spLocks noChangeArrowheads="1"/>
          </p:cNvSpPr>
          <p:nvPr/>
        </p:nvSpPr>
        <p:spPr bwMode="auto">
          <a:xfrm>
            <a:off x="7239000" y="472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Oval 23"/>
          <p:cNvSpPr>
            <a:spLocks noChangeArrowheads="1"/>
          </p:cNvSpPr>
          <p:nvPr/>
        </p:nvSpPr>
        <p:spPr bwMode="auto">
          <a:xfrm>
            <a:off x="7543800" y="5867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Oval 24"/>
          <p:cNvSpPr>
            <a:spLocks noChangeArrowheads="1"/>
          </p:cNvSpPr>
          <p:nvPr/>
        </p:nvSpPr>
        <p:spPr bwMode="auto">
          <a:xfrm>
            <a:off x="7696200" y="5562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Oval 25"/>
          <p:cNvSpPr>
            <a:spLocks noChangeArrowheads="1"/>
          </p:cNvSpPr>
          <p:nvPr/>
        </p:nvSpPr>
        <p:spPr bwMode="auto">
          <a:xfrm>
            <a:off x="6858000" y="472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7620000" y="57150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6477000" y="57150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7042150" y="47244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845" name="AutoShape 29"/>
          <p:cNvCxnSpPr>
            <a:cxnSpLocks noChangeShapeType="1"/>
            <a:stCxn id="34841" idx="5"/>
            <a:endCxn id="34844" idx="0"/>
          </p:cNvCxnSpPr>
          <p:nvPr/>
        </p:nvCxnSpPr>
        <p:spPr bwMode="auto">
          <a:xfrm flipV="1">
            <a:off x="6988175" y="4724400"/>
            <a:ext cx="130175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6" name="AutoShape 30"/>
          <p:cNvCxnSpPr>
            <a:cxnSpLocks noChangeShapeType="1"/>
            <a:stCxn id="34838" idx="3"/>
            <a:endCxn id="34844" idx="0"/>
          </p:cNvCxnSpPr>
          <p:nvPr/>
        </p:nvCxnSpPr>
        <p:spPr bwMode="auto">
          <a:xfrm flipH="1" flipV="1">
            <a:off x="7118350" y="4724400"/>
            <a:ext cx="142875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7" name="AutoShape 31"/>
          <p:cNvCxnSpPr>
            <a:cxnSpLocks noChangeShapeType="1"/>
            <a:stCxn id="34836" idx="6"/>
            <a:endCxn id="34843" idx="1"/>
          </p:cNvCxnSpPr>
          <p:nvPr/>
        </p:nvCxnSpPr>
        <p:spPr bwMode="auto">
          <a:xfrm>
            <a:off x="6477000" y="57150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8" name="AutoShape 32"/>
          <p:cNvCxnSpPr>
            <a:cxnSpLocks noChangeShapeType="1"/>
            <a:stCxn id="34837" idx="7"/>
            <a:endCxn id="34843" idx="2"/>
          </p:cNvCxnSpPr>
          <p:nvPr/>
        </p:nvCxnSpPr>
        <p:spPr bwMode="auto">
          <a:xfrm flipH="1" flipV="1">
            <a:off x="6553200" y="5867400"/>
            <a:ext cx="130175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9" name="AutoShape 33"/>
          <p:cNvCxnSpPr>
            <a:cxnSpLocks noChangeShapeType="1"/>
            <a:stCxn id="34839" idx="1"/>
            <a:endCxn id="34842" idx="2"/>
          </p:cNvCxnSpPr>
          <p:nvPr/>
        </p:nvCxnSpPr>
        <p:spPr bwMode="auto">
          <a:xfrm flipV="1">
            <a:off x="7566025" y="5867400"/>
            <a:ext cx="130175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50" name="AutoShape 34"/>
          <p:cNvCxnSpPr>
            <a:cxnSpLocks noChangeShapeType="1"/>
            <a:stCxn id="34840" idx="2"/>
            <a:endCxn id="34842" idx="3"/>
          </p:cNvCxnSpPr>
          <p:nvPr/>
        </p:nvCxnSpPr>
        <p:spPr bwMode="auto">
          <a:xfrm>
            <a:off x="7696200" y="5638800"/>
            <a:ext cx="76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851" name="AutoShape 35"/>
          <p:cNvSpPr>
            <a:spLocks noChangeArrowheads="1"/>
          </p:cNvSpPr>
          <p:nvPr/>
        </p:nvSpPr>
        <p:spPr bwMode="auto">
          <a:xfrm>
            <a:off x="6781800" y="3657600"/>
            <a:ext cx="609600" cy="609600"/>
          </a:xfrm>
          <a:prstGeom prst="downArrow">
            <a:avLst>
              <a:gd name="adj1" fmla="val 39583"/>
              <a:gd name="adj2" fmla="val 5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91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6" grpId="0" animBg="1"/>
      <p:bldP spid="34837" grpId="0" animBg="1"/>
      <p:bldP spid="34838" grpId="0" animBg="1"/>
      <p:bldP spid="34839" grpId="0" animBg="1"/>
      <p:bldP spid="34840" grpId="0" animBg="1"/>
      <p:bldP spid="34841" grpId="0" animBg="1"/>
      <p:bldP spid="34842" grpId="0" animBg="1"/>
      <p:bldP spid="34843" grpId="0" animBg="1"/>
      <p:bldP spid="34844" grpId="0" animBg="1"/>
      <p:bldP spid="348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Initialization</a:t>
            </a:r>
          </a:p>
        </p:txBody>
      </p:sp>
      <p:sp>
        <p:nvSpPr>
          <p:cNvPr id="1408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/>
          </a:bodyPr>
          <a:lstStyle/>
          <a:p>
            <a:r>
              <a:rPr lang="en-US" sz="2800" smtClean="0"/>
              <a:t>K-means is non-deterministic</a:t>
            </a:r>
          </a:p>
          <a:p>
            <a:pPr lvl="1"/>
            <a:r>
              <a:rPr lang="en-US" sz="2400" smtClean="0"/>
              <a:t>Requires initial means</a:t>
            </a:r>
          </a:p>
          <a:p>
            <a:pPr lvl="1"/>
            <a:r>
              <a:rPr lang="en-US" sz="2400" smtClean="0"/>
              <a:t>It does matter what you pick!</a:t>
            </a:r>
          </a:p>
          <a:p>
            <a:pPr lvl="1"/>
            <a:endParaRPr lang="en-US" sz="2400" smtClean="0"/>
          </a:p>
          <a:p>
            <a:pPr lvl="1"/>
            <a:r>
              <a:rPr lang="en-US" sz="2400" smtClean="0"/>
              <a:t>What can go wrong?</a:t>
            </a:r>
          </a:p>
          <a:p>
            <a:pPr lvl="1"/>
            <a:endParaRPr lang="en-US" sz="2400" smtClean="0"/>
          </a:p>
          <a:p>
            <a:pPr lvl="1"/>
            <a:r>
              <a:rPr lang="en-US" sz="2400" smtClean="0"/>
              <a:t>Various schemes for preventing this kind of thing: variance-based split / merge, initialization heuristics</a:t>
            </a:r>
          </a:p>
          <a:p>
            <a:pPr lvl="1"/>
            <a:endParaRPr lang="en-US" sz="24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6DB8-4A97-9046-8819-7BD036906811}" type="datetime1">
              <a:rPr lang="en-US" smtClean="0"/>
              <a:t>11/13/18</a:t>
            </a:fld>
            <a:endParaRPr lang="en-US"/>
          </a:p>
        </p:txBody>
      </p:sp>
      <p:sp>
        <p:nvSpPr>
          <p:cNvPr id="47126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525305-9C4F-4E33-951B-E3EFF376329F}" type="slidenum">
              <a:rPr lang="en-US"/>
              <a:pPr/>
              <a:t>21</a:t>
            </a:fld>
            <a:endParaRPr lang="en-US"/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6400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66294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73152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76200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7772400" y="2743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69342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7391400" y="27432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6781800" y="27432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7162800" y="19812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3" name="Oval 13"/>
          <p:cNvSpPr>
            <a:spLocks noChangeArrowheads="1"/>
          </p:cNvSpPr>
          <p:nvPr/>
        </p:nvSpPr>
        <p:spPr bwMode="auto">
          <a:xfrm>
            <a:off x="6400800" y="548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4" name="Oval 14"/>
          <p:cNvSpPr>
            <a:spLocks noChangeArrowheads="1"/>
          </p:cNvSpPr>
          <p:nvPr/>
        </p:nvSpPr>
        <p:spPr bwMode="auto">
          <a:xfrm>
            <a:off x="6629400" y="571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5" name="Oval 15"/>
          <p:cNvSpPr>
            <a:spLocks noChangeArrowheads="1"/>
          </p:cNvSpPr>
          <p:nvPr/>
        </p:nvSpPr>
        <p:spPr bwMode="auto">
          <a:xfrm>
            <a:off x="7315200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6" name="Oval 16"/>
          <p:cNvSpPr>
            <a:spLocks noChangeArrowheads="1"/>
          </p:cNvSpPr>
          <p:nvPr/>
        </p:nvSpPr>
        <p:spPr bwMode="auto">
          <a:xfrm>
            <a:off x="7620000" y="571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7" name="Oval 17"/>
          <p:cNvSpPr>
            <a:spLocks noChangeArrowheads="1"/>
          </p:cNvSpPr>
          <p:nvPr/>
        </p:nvSpPr>
        <p:spPr bwMode="auto">
          <a:xfrm>
            <a:off x="7772400" y="541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8" name="Oval 18"/>
          <p:cNvSpPr>
            <a:spLocks noChangeArrowheads="1"/>
          </p:cNvSpPr>
          <p:nvPr/>
        </p:nvSpPr>
        <p:spPr bwMode="auto">
          <a:xfrm>
            <a:off x="6934200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9" name="Rectangle 19"/>
          <p:cNvSpPr>
            <a:spLocks noChangeArrowheads="1"/>
          </p:cNvSpPr>
          <p:nvPr/>
        </p:nvSpPr>
        <p:spPr bwMode="auto">
          <a:xfrm>
            <a:off x="7086600" y="55626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20" name="Rectangle 20"/>
          <p:cNvSpPr>
            <a:spLocks noChangeArrowheads="1"/>
          </p:cNvSpPr>
          <p:nvPr/>
        </p:nvSpPr>
        <p:spPr bwMode="auto">
          <a:xfrm>
            <a:off x="6934200" y="46482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21" name="Rectangle 21"/>
          <p:cNvSpPr>
            <a:spLocks noChangeArrowheads="1"/>
          </p:cNvSpPr>
          <p:nvPr/>
        </p:nvSpPr>
        <p:spPr bwMode="auto">
          <a:xfrm>
            <a:off x="7315200" y="46482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16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8013" grpId="0" animBg="1"/>
      <p:bldP spid="1408014" grpId="0" animBg="1"/>
      <p:bldP spid="1408015" grpId="0" animBg="1"/>
      <p:bldP spid="1408016" grpId="0" animBg="1"/>
      <p:bldP spid="1408017" grpId="0" animBg="1"/>
      <p:bldP spid="1408018" grpId="0" animBg="1"/>
      <p:bldP spid="1408019" grpId="0" animBg="1"/>
      <p:bldP spid="1408020" grpId="0" animBg="1"/>
      <p:bldP spid="14080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K-Means Getting Stuck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local optimum: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7E06-C85F-C44A-B4CF-FCCE4AB0B348}" type="datetime1">
              <a:rPr lang="en-US" smtClean="0"/>
              <a:t>11/13/18</a:t>
            </a:fld>
            <a:endParaRPr lang="en-US"/>
          </a:p>
        </p:txBody>
      </p:sp>
      <p:sp>
        <p:nvSpPr>
          <p:cNvPr id="48190" name="Slide Number Placeholder 16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0AECFB-F6D1-4F38-B1DF-3331116E420B}" type="slidenum">
              <a:rPr lang="en-US"/>
              <a:pPr/>
              <a:t>22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05400" y="3733800"/>
            <a:ext cx="1716088" cy="1419225"/>
            <a:chOff x="1774" y="2683"/>
            <a:chExt cx="1081" cy="894"/>
          </a:xfrm>
        </p:grpSpPr>
        <p:sp>
          <p:nvSpPr>
            <p:cNvPr id="48243" name="Oval 5"/>
            <p:cNvSpPr>
              <a:spLocks noChangeAspect="1" noChangeArrowheads="1"/>
            </p:cNvSpPr>
            <p:nvPr/>
          </p:nvSpPr>
          <p:spPr bwMode="auto">
            <a:xfrm>
              <a:off x="2024" y="319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44" name="Oval 6"/>
            <p:cNvSpPr>
              <a:spLocks noChangeAspect="1" noChangeArrowheads="1"/>
            </p:cNvSpPr>
            <p:nvPr/>
          </p:nvSpPr>
          <p:spPr bwMode="auto">
            <a:xfrm>
              <a:off x="2749" y="303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45" name="Oval 7"/>
            <p:cNvSpPr>
              <a:spLocks noChangeAspect="1" noChangeArrowheads="1"/>
            </p:cNvSpPr>
            <p:nvPr/>
          </p:nvSpPr>
          <p:spPr bwMode="auto">
            <a:xfrm>
              <a:off x="2178" y="310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46" name="Oval 8"/>
            <p:cNvSpPr>
              <a:spLocks noChangeAspect="1" noChangeArrowheads="1"/>
            </p:cNvSpPr>
            <p:nvPr/>
          </p:nvSpPr>
          <p:spPr bwMode="auto">
            <a:xfrm>
              <a:off x="2145" y="341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47" name="Oval 9"/>
            <p:cNvSpPr>
              <a:spLocks noChangeAspect="1" noChangeArrowheads="1"/>
            </p:cNvSpPr>
            <p:nvPr/>
          </p:nvSpPr>
          <p:spPr bwMode="auto">
            <a:xfrm>
              <a:off x="2408" y="332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48" name="Oval 10"/>
            <p:cNvSpPr>
              <a:spLocks noChangeAspect="1" noChangeArrowheads="1"/>
            </p:cNvSpPr>
            <p:nvPr/>
          </p:nvSpPr>
          <p:spPr bwMode="auto">
            <a:xfrm>
              <a:off x="1781" y="310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49" name="Oval 11"/>
            <p:cNvSpPr>
              <a:spLocks noChangeAspect="1" noChangeArrowheads="1"/>
            </p:cNvSpPr>
            <p:nvPr/>
          </p:nvSpPr>
          <p:spPr bwMode="auto">
            <a:xfrm>
              <a:off x="2329" y="280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0" name="Oval 12"/>
            <p:cNvSpPr>
              <a:spLocks noChangeAspect="1" noChangeArrowheads="1"/>
            </p:cNvSpPr>
            <p:nvPr/>
          </p:nvSpPr>
          <p:spPr bwMode="auto">
            <a:xfrm>
              <a:off x="2348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1" name="Oval 13"/>
            <p:cNvSpPr>
              <a:spLocks noChangeAspect="1" noChangeArrowheads="1"/>
            </p:cNvSpPr>
            <p:nvPr/>
          </p:nvSpPr>
          <p:spPr bwMode="auto">
            <a:xfrm>
              <a:off x="2054" y="276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2" name="Oval 14"/>
            <p:cNvSpPr>
              <a:spLocks noChangeAspect="1" noChangeArrowheads="1"/>
            </p:cNvSpPr>
            <p:nvPr/>
          </p:nvSpPr>
          <p:spPr bwMode="auto">
            <a:xfrm>
              <a:off x="1820" y="340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3" name="Oval 15"/>
            <p:cNvSpPr>
              <a:spLocks noChangeAspect="1" noChangeArrowheads="1"/>
            </p:cNvSpPr>
            <p:nvPr/>
          </p:nvSpPr>
          <p:spPr bwMode="auto">
            <a:xfrm>
              <a:off x="1895" y="2926"/>
              <a:ext cx="32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4" name="Oval 16"/>
            <p:cNvSpPr>
              <a:spLocks noChangeAspect="1" noChangeArrowheads="1"/>
            </p:cNvSpPr>
            <p:nvPr/>
          </p:nvSpPr>
          <p:spPr bwMode="auto">
            <a:xfrm>
              <a:off x="2555" y="316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5" name="Oval 17"/>
            <p:cNvSpPr>
              <a:spLocks noChangeAspect="1" noChangeArrowheads="1"/>
            </p:cNvSpPr>
            <p:nvPr/>
          </p:nvSpPr>
          <p:spPr bwMode="auto">
            <a:xfrm>
              <a:off x="2530" y="28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6" name="Oval 18"/>
            <p:cNvSpPr>
              <a:spLocks noChangeAspect="1" noChangeArrowheads="1"/>
            </p:cNvSpPr>
            <p:nvPr/>
          </p:nvSpPr>
          <p:spPr bwMode="auto">
            <a:xfrm rot="-1118274">
              <a:off x="2198" y="3252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7" name="Oval 19"/>
            <p:cNvSpPr>
              <a:spLocks noChangeAspect="1" noChangeArrowheads="1"/>
            </p:cNvSpPr>
            <p:nvPr/>
          </p:nvSpPr>
          <p:spPr bwMode="auto">
            <a:xfrm rot="-1118274">
              <a:off x="2823" y="292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8" name="Oval 20"/>
            <p:cNvSpPr>
              <a:spLocks noChangeAspect="1" noChangeArrowheads="1"/>
            </p:cNvSpPr>
            <p:nvPr/>
          </p:nvSpPr>
          <p:spPr bwMode="auto">
            <a:xfrm rot="-1118274">
              <a:off x="2306" y="3125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9" name="Oval 21"/>
            <p:cNvSpPr>
              <a:spLocks noChangeAspect="1" noChangeArrowheads="1"/>
            </p:cNvSpPr>
            <p:nvPr/>
          </p:nvSpPr>
          <p:spPr bwMode="auto">
            <a:xfrm rot="-1118274">
              <a:off x="2400" y="34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0" name="Oval 22"/>
            <p:cNvSpPr>
              <a:spLocks noChangeAspect="1" noChangeArrowheads="1"/>
            </p:cNvSpPr>
            <p:nvPr/>
          </p:nvSpPr>
          <p:spPr bwMode="auto">
            <a:xfrm rot="-1118274">
              <a:off x="2614" y="32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1" name="Oval 23"/>
            <p:cNvSpPr>
              <a:spLocks noChangeAspect="1" noChangeArrowheads="1"/>
            </p:cNvSpPr>
            <p:nvPr/>
          </p:nvSpPr>
          <p:spPr bwMode="auto">
            <a:xfrm rot="-1118274">
              <a:off x="1933" y="323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2" name="Oval 24"/>
            <p:cNvSpPr>
              <a:spLocks noChangeAspect="1" noChangeArrowheads="1"/>
            </p:cNvSpPr>
            <p:nvPr/>
          </p:nvSpPr>
          <p:spPr bwMode="auto">
            <a:xfrm rot="-1118274">
              <a:off x="2334" y="281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3" name="Oval 25"/>
            <p:cNvSpPr>
              <a:spLocks noChangeAspect="1" noChangeArrowheads="1"/>
            </p:cNvSpPr>
            <p:nvPr/>
          </p:nvSpPr>
          <p:spPr bwMode="auto">
            <a:xfrm rot="-1118274">
              <a:off x="2441" y="301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4" name="Oval 26"/>
            <p:cNvSpPr>
              <a:spLocks noChangeAspect="1" noChangeArrowheads="1"/>
            </p:cNvSpPr>
            <p:nvPr/>
          </p:nvSpPr>
          <p:spPr bwMode="auto">
            <a:xfrm rot="-1118274">
              <a:off x="2057" y="284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5" name="Oval 27"/>
            <p:cNvSpPr>
              <a:spLocks noChangeAspect="1" noChangeArrowheads="1"/>
            </p:cNvSpPr>
            <p:nvPr/>
          </p:nvSpPr>
          <p:spPr bwMode="auto">
            <a:xfrm rot="-1118274">
              <a:off x="2087" y="350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6" name="Oval 28"/>
            <p:cNvSpPr>
              <a:spLocks noChangeAspect="1" noChangeArrowheads="1"/>
            </p:cNvSpPr>
            <p:nvPr/>
          </p:nvSpPr>
          <p:spPr bwMode="auto">
            <a:xfrm rot="-1118274">
              <a:off x="1969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7" name="Oval 29"/>
            <p:cNvSpPr>
              <a:spLocks noChangeAspect="1" noChangeArrowheads="1"/>
            </p:cNvSpPr>
            <p:nvPr/>
          </p:nvSpPr>
          <p:spPr bwMode="auto">
            <a:xfrm rot="-1118274">
              <a:off x="2689" y="3090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8" name="Oval 30"/>
            <p:cNvSpPr>
              <a:spLocks noChangeAspect="1" noChangeArrowheads="1"/>
            </p:cNvSpPr>
            <p:nvPr/>
          </p:nvSpPr>
          <p:spPr bwMode="auto">
            <a:xfrm rot="-1118274">
              <a:off x="2532" y="27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9" name="Oval 31"/>
            <p:cNvSpPr>
              <a:spLocks noChangeAspect="1" noChangeArrowheads="1"/>
            </p:cNvSpPr>
            <p:nvPr/>
          </p:nvSpPr>
          <p:spPr bwMode="auto">
            <a:xfrm rot="5895381">
              <a:off x="2178" y="2874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0" name="Oval 32"/>
            <p:cNvSpPr>
              <a:spLocks noChangeAspect="1" noChangeArrowheads="1"/>
            </p:cNvSpPr>
            <p:nvPr/>
          </p:nvSpPr>
          <p:spPr bwMode="auto">
            <a:xfrm rot="5895381">
              <a:off x="2256" y="34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1" name="Oval 33"/>
            <p:cNvSpPr>
              <a:spLocks noChangeAspect="1" noChangeArrowheads="1"/>
            </p:cNvSpPr>
            <p:nvPr/>
          </p:nvSpPr>
          <p:spPr bwMode="auto">
            <a:xfrm rot="5895381">
              <a:off x="2269" y="30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2" name="Oval 34"/>
            <p:cNvSpPr>
              <a:spLocks noChangeAspect="1" noChangeArrowheads="1"/>
            </p:cNvSpPr>
            <p:nvPr/>
          </p:nvSpPr>
          <p:spPr bwMode="auto">
            <a:xfrm rot="5895381">
              <a:off x="1884" y="2935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3" name="Oval 35"/>
            <p:cNvSpPr>
              <a:spLocks noChangeAspect="1" noChangeArrowheads="1"/>
            </p:cNvSpPr>
            <p:nvPr/>
          </p:nvSpPr>
          <p:spPr bwMode="auto">
            <a:xfrm rot="5895381">
              <a:off x="1955" y="3157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4" name="Oval 36"/>
            <p:cNvSpPr>
              <a:spLocks noChangeAspect="1" noChangeArrowheads="1"/>
            </p:cNvSpPr>
            <p:nvPr/>
          </p:nvSpPr>
          <p:spPr bwMode="auto">
            <a:xfrm rot="5895381">
              <a:off x="2319" y="269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5" name="Oval 37"/>
            <p:cNvSpPr>
              <a:spLocks noChangeAspect="1" noChangeArrowheads="1"/>
            </p:cNvSpPr>
            <p:nvPr/>
          </p:nvSpPr>
          <p:spPr bwMode="auto">
            <a:xfrm rot="5895381">
              <a:off x="2601" y="31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6" name="Oval 38"/>
            <p:cNvSpPr>
              <a:spLocks noChangeAspect="1" noChangeArrowheads="1"/>
            </p:cNvSpPr>
            <p:nvPr/>
          </p:nvSpPr>
          <p:spPr bwMode="auto">
            <a:xfrm rot="5895381">
              <a:off x="2327" y="315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7" name="Oval 39"/>
            <p:cNvSpPr>
              <a:spLocks noChangeAspect="1" noChangeArrowheads="1"/>
            </p:cNvSpPr>
            <p:nvPr/>
          </p:nvSpPr>
          <p:spPr bwMode="auto">
            <a:xfrm rot="5895381">
              <a:off x="2696" y="2958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8" name="Oval 40"/>
            <p:cNvSpPr>
              <a:spLocks noChangeAspect="1" noChangeArrowheads="1"/>
            </p:cNvSpPr>
            <p:nvPr/>
          </p:nvSpPr>
          <p:spPr bwMode="auto">
            <a:xfrm rot="5895381">
              <a:off x="1947" y="2679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9" name="Oval 41"/>
            <p:cNvSpPr>
              <a:spLocks noChangeAspect="1" noChangeArrowheads="1"/>
            </p:cNvSpPr>
            <p:nvPr/>
          </p:nvSpPr>
          <p:spPr bwMode="auto">
            <a:xfrm rot="5895381">
              <a:off x="2523" y="28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0" name="Oval 42"/>
            <p:cNvSpPr>
              <a:spLocks noChangeAspect="1" noChangeArrowheads="1"/>
            </p:cNvSpPr>
            <p:nvPr/>
          </p:nvSpPr>
          <p:spPr bwMode="auto">
            <a:xfrm rot="5895381">
              <a:off x="2136" y="32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1" name="Oval 43"/>
            <p:cNvSpPr>
              <a:spLocks noChangeAspect="1" noChangeArrowheads="1"/>
            </p:cNvSpPr>
            <p:nvPr/>
          </p:nvSpPr>
          <p:spPr bwMode="auto">
            <a:xfrm rot="5895381">
              <a:off x="2547" y="3328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2" name="Oval 44"/>
            <p:cNvSpPr>
              <a:spLocks noChangeAspect="1" noChangeArrowheads="1"/>
            </p:cNvSpPr>
            <p:nvPr/>
          </p:nvSpPr>
          <p:spPr bwMode="auto">
            <a:xfrm rot="4777107">
              <a:off x="2069" y="3006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3" name="Oval 45"/>
            <p:cNvSpPr>
              <a:spLocks noChangeAspect="1" noChangeArrowheads="1"/>
            </p:cNvSpPr>
            <p:nvPr/>
          </p:nvSpPr>
          <p:spPr bwMode="auto">
            <a:xfrm rot="4777107">
              <a:off x="2391" y="355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4" name="Oval 46"/>
            <p:cNvSpPr>
              <a:spLocks noChangeAspect="1" noChangeArrowheads="1"/>
            </p:cNvSpPr>
            <p:nvPr/>
          </p:nvSpPr>
          <p:spPr bwMode="auto">
            <a:xfrm rot="4777107">
              <a:off x="2214" y="311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5" name="Oval 47"/>
            <p:cNvSpPr>
              <a:spLocks noChangeAspect="1" noChangeArrowheads="1"/>
            </p:cNvSpPr>
            <p:nvPr/>
          </p:nvSpPr>
          <p:spPr bwMode="auto">
            <a:xfrm rot="4777107">
              <a:off x="1818" y="3141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6" name="Oval 48"/>
            <p:cNvSpPr>
              <a:spLocks noChangeAspect="1" noChangeArrowheads="1"/>
            </p:cNvSpPr>
            <p:nvPr/>
          </p:nvSpPr>
          <p:spPr bwMode="auto">
            <a:xfrm rot="4777107">
              <a:off x="1976" y="3335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7" name="Oval 49"/>
            <p:cNvSpPr>
              <a:spLocks noChangeAspect="1" noChangeArrowheads="1"/>
            </p:cNvSpPr>
            <p:nvPr/>
          </p:nvSpPr>
          <p:spPr bwMode="auto">
            <a:xfrm rot="4777107">
              <a:off x="2135" y="27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8" name="Oval 50"/>
            <p:cNvSpPr>
              <a:spLocks noChangeAspect="1" noChangeArrowheads="1"/>
            </p:cNvSpPr>
            <p:nvPr/>
          </p:nvSpPr>
          <p:spPr bwMode="auto">
            <a:xfrm rot="4777107">
              <a:off x="2595" y="3176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9" name="Oval 51"/>
            <p:cNvSpPr>
              <a:spLocks noChangeAspect="1" noChangeArrowheads="1"/>
            </p:cNvSpPr>
            <p:nvPr/>
          </p:nvSpPr>
          <p:spPr bwMode="auto">
            <a:xfrm rot="4777107">
              <a:off x="2324" y="3231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0" name="Oval 52"/>
            <p:cNvSpPr>
              <a:spLocks noChangeAspect="1" noChangeArrowheads="1"/>
            </p:cNvSpPr>
            <p:nvPr/>
          </p:nvSpPr>
          <p:spPr bwMode="auto">
            <a:xfrm rot="4777107">
              <a:off x="2596" y="2952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1" name="Oval 53"/>
            <p:cNvSpPr>
              <a:spLocks noChangeAspect="1" noChangeArrowheads="1"/>
            </p:cNvSpPr>
            <p:nvPr/>
          </p:nvSpPr>
          <p:spPr bwMode="auto">
            <a:xfrm rot="4777107">
              <a:off x="1776" y="2882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2" name="Oval 54"/>
            <p:cNvSpPr>
              <a:spLocks noChangeAspect="1" noChangeArrowheads="1"/>
            </p:cNvSpPr>
            <p:nvPr/>
          </p:nvSpPr>
          <p:spPr bwMode="auto">
            <a:xfrm rot="4777107">
              <a:off x="2375" y="2856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3" name="Oval 55"/>
            <p:cNvSpPr>
              <a:spLocks noChangeAspect="1" noChangeArrowheads="1"/>
            </p:cNvSpPr>
            <p:nvPr/>
          </p:nvSpPr>
          <p:spPr bwMode="auto">
            <a:xfrm rot="4777107">
              <a:off x="2199" y="3419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4" name="Oval 56"/>
            <p:cNvSpPr>
              <a:spLocks noChangeAspect="1" noChangeArrowheads="1"/>
            </p:cNvSpPr>
            <p:nvPr/>
          </p:nvSpPr>
          <p:spPr bwMode="auto">
            <a:xfrm rot="4777107">
              <a:off x="2604" y="3338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5715000" y="1905000"/>
            <a:ext cx="1716088" cy="1419225"/>
            <a:chOff x="1774" y="2683"/>
            <a:chExt cx="1081" cy="894"/>
          </a:xfrm>
        </p:grpSpPr>
        <p:sp>
          <p:nvSpPr>
            <p:cNvPr id="48191" name="Oval 58"/>
            <p:cNvSpPr>
              <a:spLocks noChangeAspect="1" noChangeArrowheads="1"/>
            </p:cNvSpPr>
            <p:nvPr/>
          </p:nvSpPr>
          <p:spPr bwMode="auto">
            <a:xfrm>
              <a:off x="2024" y="319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2" name="Oval 59"/>
            <p:cNvSpPr>
              <a:spLocks noChangeAspect="1" noChangeArrowheads="1"/>
            </p:cNvSpPr>
            <p:nvPr/>
          </p:nvSpPr>
          <p:spPr bwMode="auto">
            <a:xfrm>
              <a:off x="2749" y="303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3" name="Oval 60"/>
            <p:cNvSpPr>
              <a:spLocks noChangeAspect="1" noChangeArrowheads="1"/>
            </p:cNvSpPr>
            <p:nvPr/>
          </p:nvSpPr>
          <p:spPr bwMode="auto">
            <a:xfrm>
              <a:off x="2178" y="310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4" name="Oval 61"/>
            <p:cNvSpPr>
              <a:spLocks noChangeAspect="1" noChangeArrowheads="1"/>
            </p:cNvSpPr>
            <p:nvPr/>
          </p:nvSpPr>
          <p:spPr bwMode="auto">
            <a:xfrm>
              <a:off x="2145" y="341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5" name="Oval 62"/>
            <p:cNvSpPr>
              <a:spLocks noChangeAspect="1" noChangeArrowheads="1"/>
            </p:cNvSpPr>
            <p:nvPr/>
          </p:nvSpPr>
          <p:spPr bwMode="auto">
            <a:xfrm>
              <a:off x="2408" y="332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6" name="Oval 63"/>
            <p:cNvSpPr>
              <a:spLocks noChangeAspect="1" noChangeArrowheads="1"/>
            </p:cNvSpPr>
            <p:nvPr/>
          </p:nvSpPr>
          <p:spPr bwMode="auto">
            <a:xfrm>
              <a:off x="1781" y="310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7" name="Oval 64"/>
            <p:cNvSpPr>
              <a:spLocks noChangeAspect="1" noChangeArrowheads="1"/>
            </p:cNvSpPr>
            <p:nvPr/>
          </p:nvSpPr>
          <p:spPr bwMode="auto">
            <a:xfrm>
              <a:off x="2329" y="280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8" name="Oval 65"/>
            <p:cNvSpPr>
              <a:spLocks noChangeAspect="1" noChangeArrowheads="1"/>
            </p:cNvSpPr>
            <p:nvPr/>
          </p:nvSpPr>
          <p:spPr bwMode="auto">
            <a:xfrm>
              <a:off x="2348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9" name="Oval 66"/>
            <p:cNvSpPr>
              <a:spLocks noChangeAspect="1" noChangeArrowheads="1"/>
            </p:cNvSpPr>
            <p:nvPr/>
          </p:nvSpPr>
          <p:spPr bwMode="auto">
            <a:xfrm>
              <a:off x="2054" y="276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0" name="Oval 67"/>
            <p:cNvSpPr>
              <a:spLocks noChangeAspect="1" noChangeArrowheads="1"/>
            </p:cNvSpPr>
            <p:nvPr/>
          </p:nvSpPr>
          <p:spPr bwMode="auto">
            <a:xfrm>
              <a:off x="1820" y="340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1" name="Oval 68"/>
            <p:cNvSpPr>
              <a:spLocks noChangeAspect="1" noChangeArrowheads="1"/>
            </p:cNvSpPr>
            <p:nvPr/>
          </p:nvSpPr>
          <p:spPr bwMode="auto">
            <a:xfrm>
              <a:off x="1895" y="2926"/>
              <a:ext cx="32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2" name="Oval 69"/>
            <p:cNvSpPr>
              <a:spLocks noChangeAspect="1" noChangeArrowheads="1"/>
            </p:cNvSpPr>
            <p:nvPr/>
          </p:nvSpPr>
          <p:spPr bwMode="auto">
            <a:xfrm>
              <a:off x="2555" y="316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3" name="Oval 70"/>
            <p:cNvSpPr>
              <a:spLocks noChangeAspect="1" noChangeArrowheads="1"/>
            </p:cNvSpPr>
            <p:nvPr/>
          </p:nvSpPr>
          <p:spPr bwMode="auto">
            <a:xfrm>
              <a:off x="2530" y="28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4" name="Oval 71"/>
            <p:cNvSpPr>
              <a:spLocks noChangeAspect="1" noChangeArrowheads="1"/>
            </p:cNvSpPr>
            <p:nvPr/>
          </p:nvSpPr>
          <p:spPr bwMode="auto">
            <a:xfrm rot="-1118274">
              <a:off x="2198" y="3252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5" name="Oval 72"/>
            <p:cNvSpPr>
              <a:spLocks noChangeAspect="1" noChangeArrowheads="1"/>
            </p:cNvSpPr>
            <p:nvPr/>
          </p:nvSpPr>
          <p:spPr bwMode="auto">
            <a:xfrm rot="-1118274">
              <a:off x="2823" y="292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6" name="Oval 73"/>
            <p:cNvSpPr>
              <a:spLocks noChangeAspect="1" noChangeArrowheads="1"/>
            </p:cNvSpPr>
            <p:nvPr/>
          </p:nvSpPr>
          <p:spPr bwMode="auto">
            <a:xfrm rot="-1118274">
              <a:off x="2306" y="3125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7" name="Oval 74"/>
            <p:cNvSpPr>
              <a:spLocks noChangeAspect="1" noChangeArrowheads="1"/>
            </p:cNvSpPr>
            <p:nvPr/>
          </p:nvSpPr>
          <p:spPr bwMode="auto">
            <a:xfrm rot="-1118274">
              <a:off x="2400" y="34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8" name="Oval 75"/>
            <p:cNvSpPr>
              <a:spLocks noChangeAspect="1" noChangeArrowheads="1"/>
            </p:cNvSpPr>
            <p:nvPr/>
          </p:nvSpPr>
          <p:spPr bwMode="auto">
            <a:xfrm rot="-1118274">
              <a:off x="2614" y="32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9" name="Oval 76"/>
            <p:cNvSpPr>
              <a:spLocks noChangeAspect="1" noChangeArrowheads="1"/>
            </p:cNvSpPr>
            <p:nvPr/>
          </p:nvSpPr>
          <p:spPr bwMode="auto">
            <a:xfrm rot="-1118274">
              <a:off x="1933" y="323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0" name="Oval 77"/>
            <p:cNvSpPr>
              <a:spLocks noChangeAspect="1" noChangeArrowheads="1"/>
            </p:cNvSpPr>
            <p:nvPr/>
          </p:nvSpPr>
          <p:spPr bwMode="auto">
            <a:xfrm rot="-1118274">
              <a:off x="2334" y="281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1" name="Oval 78"/>
            <p:cNvSpPr>
              <a:spLocks noChangeAspect="1" noChangeArrowheads="1"/>
            </p:cNvSpPr>
            <p:nvPr/>
          </p:nvSpPr>
          <p:spPr bwMode="auto">
            <a:xfrm rot="-1118274">
              <a:off x="2441" y="301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2" name="Oval 79"/>
            <p:cNvSpPr>
              <a:spLocks noChangeAspect="1" noChangeArrowheads="1"/>
            </p:cNvSpPr>
            <p:nvPr/>
          </p:nvSpPr>
          <p:spPr bwMode="auto">
            <a:xfrm rot="-1118274">
              <a:off x="2057" y="284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3" name="Oval 80"/>
            <p:cNvSpPr>
              <a:spLocks noChangeAspect="1" noChangeArrowheads="1"/>
            </p:cNvSpPr>
            <p:nvPr/>
          </p:nvSpPr>
          <p:spPr bwMode="auto">
            <a:xfrm rot="-1118274">
              <a:off x="2087" y="350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4" name="Oval 81"/>
            <p:cNvSpPr>
              <a:spLocks noChangeAspect="1" noChangeArrowheads="1"/>
            </p:cNvSpPr>
            <p:nvPr/>
          </p:nvSpPr>
          <p:spPr bwMode="auto">
            <a:xfrm rot="-1118274">
              <a:off x="1969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5" name="Oval 82"/>
            <p:cNvSpPr>
              <a:spLocks noChangeAspect="1" noChangeArrowheads="1"/>
            </p:cNvSpPr>
            <p:nvPr/>
          </p:nvSpPr>
          <p:spPr bwMode="auto">
            <a:xfrm rot="-1118274">
              <a:off x="2689" y="3090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6" name="Oval 83"/>
            <p:cNvSpPr>
              <a:spLocks noChangeAspect="1" noChangeArrowheads="1"/>
            </p:cNvSpPr>
            <p:nvPr/>
          </p:nvSpPr>
          <p:spPr bwMode="auto">
            <a:xfrm rot="-1118274">
              <a:off x="2532" y="27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7" name="Oval 84"/>
            <p:cNvSpPr>
              <a:spLocks noChangeAspect="1" noChangeArrowheads="1"/>
            </p:cNvSpPr>
            <p:nvPr/>
          </p:nvSpPr>
          <p:spPr bwMode="auto">
            <a:xfrm rot="5895381">
              <a:off x="2178" y="2874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8" name="Oval 85"/>
            <p:cNvSpPr>
              <a:spLocks noChangeAspect="1" noChangeArrowheads="1"/>
            </p:cNvSpPr>
            <p:nvPr/>
          </p:nvSpPr>
          <p:spPr bwMode="auto">
            <a:xfrm rot="5895381">
              <a:off x="2256" y="34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9" name="Oval 86"/>
            <p:cNvSpPr>
              <a:spLocks noChangeAspect="1" noChangeArrowheads="1"/>
            </p:cNvSpPr>
            <p:nvPr/>
          </p:nvSpPr>
          <p:spPr bwMode="auto">
            <a:xfrm rot="5895381">
              <a:off x="2269" y="30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0" name="Oval 87"/>
            <p:cNvSpPr>
              <a:spLocks noChangeAspect="1" noChangeArrowheads="1"/>
            </p:cNvSpPr>
            <p:nvPr/>
          </p:nvSpPr>
          <p:spPr bwMode="auto">
            <a:xfrm rot="5895381">
              <a:off x="1884" y="2935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1" name="Oval 88"/>
            <p:cNvSpPr>
              <a:spLocks noChangeAspect="1" noChangeArrowheads="1"/>
            </p:cNvSpPr>
            <p:nvPr/>
          </p:nvSpPr>
          <p:spPr bwMode="auto">
            <a:xfrm rot="5895381">
              <a:off x="1955" y="3157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2" name="Oval 89"/>
            <p:cNvSpPr>
              <a:spLocks noChangeAspect="1" noChangeArrowheads="1"/>
            </p:cNvSpPr>
            <p:nvPr/>
          </p:nvSpPr>
          <p:spPr bwMode="auto">
            <a:xfrm rot="5895381">
              <a:off x="2319" y="269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3" name="Oval 90"/>
            <p:cNvSpPr>
              <a:spLocks noChangeAspect="1" noChangeArrowheads="1"/>
            </p:cNvSpPr>
            <p:nvPr/>
          </p:nvSpPr>
          <p:spPr bwMode="auto">
            <a:xfrm rot="5895381">
              <a:off x="2601" y="31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4" name="Oval 91"/>
            <p:cNvSpPr>
              <a:spLocks noChangeAspect="1" noChangeArrowheads="1"/>
            </p:cNvSpPr>
            <p:nvPr/>
          </p:nvSpPr>
          <p:spPr bwMode="auto">
            <a:xfrm rot="5895381">
              <a:off x="2327" y="315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5" name="Oval 92"/>
            <p:cNvSpPr>
              <a:spLocks noChangeAspect="1" noChangeArrowheads="1"/>
            </p:cNvSpPr>
            <p:nvPr/>
          </p:nvSpPr>
          <p:spPr bwMode="auto">
            <a:xfrm rot="5895381">
              <a:off x="2696" y="2958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6" name="Oval 93"/>
            <p:cNvSpPr>
              <a:spLocks noChangeAspect="1" noChangeArrowheads="1"/>
            </p:cNvSpPr>
            <p:nvPr/>
          </p:nvSpPr>
          <p:spPr bwMode="auto">
            <a:xfrm rot="5895381">
              <a:off x="1947" y="2679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7" name="Oval 94"/>
            <p:cNvSpPr>
              <a:spLocks noChangeAspect="1" noChangeArrowheads="1"/>
            </p:cNvSpPr>
            <p:nvPr/>
          </p:nvSpPr>
          <p:spPr bwMode="auto">
            <a:xfrm rot="5895381">
              <a:off x="2523" y="28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8" name="Oval 95"/>
            <p:cNvSpPr>
              <a:spLocks noChangeAspect="1" noChangeArrowheads="1"/>
            </p:cNvSpPr>
            <p:nvPr/>
          </p:nvSpPr>
          <p:spPr bwMode="auto">
            <a:xfrm rot="5895381">
              <a:off x="2136" y="32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9" name="Oval 96"/>
            <p:cNvSpPr>
              <a:spLocks noChangeAspect="1" noChangeArrowheads="1"/>
            </p:cNvSpPr>
            <p:nvPr/>
          </p:nvSpPr>
          <p:spPr bwMode="auto">
            <a:xfrm rot="5895381">
              <a:off x="2547" y="3328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0" name="Oval 97"/>
            <p:cNvSpPr>
              <a:spLocks noChangeAspect="1" noChangeArrowheads="1"/>
            </p:cNvSpPr>
            <p:nvPr/>
          </p:nvSpPr>
          <p:spPr bwMode="auto">
            <a:xfrm rot="4777107">
              <a:off x="2069" y="3006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1" name="Oval 98"/>
            <p:cNvSpPr>
              <a:spLocks noChangeAspect="1" noChangeArrowheads="1"/>
            </p:cNvSpPr>
            <p:nvPr/>
          </p:nvSpPr>
          <p:spPr bwMode="auto">
            <a:xfrm rot="4777107">
              <a:off x="2391" y="355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2" name="Oval 99"/>
            <p:cNvSpPr>
              <a:spLocks noChangeAspect="1" noChangeArrowheads="1"/>
            </p:cNvSpPr>
            <p:nvPr/>
          </p:nvSpPr>
          <p:spPr bwMode="auto">
            <a:xfrm rot="4777107">
              <a:off x="2214" y="311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3" name="Oval 100"/>
            <p:cNvSpPr>
              <a:spLocks noChangeAspect="1" noChangeArrowheads="1"/>
            </p:cNvSpPr>
            <p:nvPr/>
          </p:nvSpPr>
          <p:spPr bwMode="auto">
            <a:xfrm rot="4777107">
              <a:off x="1818" y="3141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4" name="Oval 101"/>
            <p:cNvSpPr>
              <a:spLocks noChangeAspect="1" noChangeArrowheads="1"/>
            </p:cNvSpPr>
            <p:nvPr/>
          </p:nvSpPr>
          <p:spPr bwMode="auto">
            <a:xfrm rot="4777107">
              <a:off x="1976" y="3335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5" name="Oval 102"/>
            <p:cNvSpPr>
              <a:spLocks noChangeAspect="1" noChangeArrowheads="1"/>
            </p:cNvSpPr>
            <p:nvPr/>
          </p:nvSpPr>
          <p:spPr bwMode="auto">
            <a:xfrm rot="4777107">
              <a:off x="2135" y="27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6" name="Oval 103"/>
            <p:cNvSpPr>
              <a:spLocks noChangeAspect="1" noChangeArrowheads="1"/>
            </p:cNvSpPr>
            <p:nvPr/>
          </p:nvSpPr>
          <p:spPr bwMode="auto">
            <a:xfrm rot="4777107">
              <a:off x="2595" y="3176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7" name="Oval 104"/>
            <p:cNvSpPr>
              <a:spLocks noChangeAspect="1" noChangeArrowheads="1"/>
            </p:cNvSpPr>
            <p:nvPr/>
          </p:nvSpPr>
          <p:spPr bwMode="auto">
            <a:xfrm rot="4777107">
              <a:off x="2324" y="3231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8" name="Oval 105"/>
            <p:cNvSpPr>
              <a:spLocks noChangeAspect="1" noChangeArrowheads="1"/>
            </p:cNvSpPr>
            <p:nvPr/>
          </p:nvSpPr>
          <p:spPr bwMode="auto">
            <a:xfrm rot="4777107">
              <a:off x="2596" y="2952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9" name="Oval 106"/>
            <p:cNvSpPr>
              <a:spLocks noChangeAspect="1" noChangeArrowheads="1"/>
            </p:cNvSpPr>
            <p:nvPr/>
          </p:nvSpPr>
          <p:spPr bwMode="auto">
            <a:xfrm rot="4777107">
              <a:off x="1776" y="2882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40" name="Oval 107"/>
            <p:cNvSpPr>
              <a:spLocks noChangeAspect="1" noChangeArrowheads="1"/>
            </p:cNvSpPr>
            <p:nvPr/>
          </p:nvSpPr>
          <p:spPr bwMode="auto">
            <a:xfrm rot="4777107">
              <a:off x="2375" y="2856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41" name="Oval 108"/>
            <p:cNvSpPr>
              <a:spLocks noChangeAspect="1" noChangeArrowheads="1"/>
            </p:cNvSpPr>
            <p:nvPr/>
          </p:nvSpPr>
          <p:spPr bwMode="auto">
            <a:xfrm rot="4777107">
              <a:off x="2199" y="3419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42" name="Oval 109"/>
            <p:cNvSpPr>
              <a:spLocks noChangeAspect="1" noChangeArrowheads="1"/>
            </p:cNvSpPr>
            <p:nvPr/>
          </p:nvSpPr>
          <p:spPr bwMode="auto">
            <a:xfrm rot="4777107">
              <a:off x="2604" y="3338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4" name="Oval 110"/>
          <p:cNvSpPr>
            <a:spLocks noChangeAspect="1" noChangeArrowheads="1"/>
          </p:cNvSpPr>
          <p:nvPr/>
        </p:nvSpPr>
        <p:spPr bwMode="auto">
          <a:xfrm>
            <a:off x="1692275" y="347503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Oval 111"/>
          <p:cNvSpPr>
            <a:spLocks noChangeAspect="1" noChangeArrowheads="1"/>
          </p:cNvSpPr>
          <p:nvPr/>
        </p:nvSpPr>
        <p:spPr bwMode="auto">
          <a:xfrm>
            <a:off x="2843213" y="3232150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Oval 112"/>
          <p:cNvSpPr>
            <a:spLocks noChangeAspect="1" noChangeArrowheads="1"/>
          </p:cNvSpPr>
          <p:nvPr/>
        </p:nvSpPr>
        <p:spPr bwMode="auto">
          <a:xfrm>
            <a:off x="1936750" y="332898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Oval 113"/>
          <p:cNvSpPr>
            <a:spLocks noChangeAspect="1" noChangeArrowheads="1"/>
          </p:cNvSpPr>
          <p:nvPr/>
        </p:nvSpPr>
        <p:spPr bwMode="auto">
          <a:xfrm>
            <a:off x="1884363" y="382746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Oval 114"/>
          <p:cNvSpPr>
            <a:spLocks noChangeAspect="1" noChangeArrowheads="1"/>
          </p:cNvSpPr>
          <p:nvPr/>
        </p:nvSpPr>
        <p:spPr bwMode="auto">
          <a:xfrm>
            <a:off x="2301875" y="3687763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Oval 115"/>
          <p:cNvSpPr>
            <a:spLocks noChangeAspect="1" noChangeArrowheads="1"/>
          </p:cNvSpPr>
          <p:nvPr/>
        </p:nvSpPr>
        <p:spPr bwMode="auto">
          <a:xfrm>
            <a:off x="1306513" y="333851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Oval 116"/>
          <p:cNvSpPr>
            <a:spLocks noChangeAspect="1" noChangeArrowheads="1"/>
          </p:cNvSpPr>
          <p:nvPr/>
        </p:nvSpPr>
        <p:spPr bwMode="auto">
          <a:xfrm>
            <a:off x="2176463" y="286702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Oval 117"/>
          <p:cNvSpPr>
            <a:spLocks noChangeAspect="1" noChangeArrowheads="1"/>
          </p:cNvSpPr>
          <p:nvPr/>
        </p:nvSpPr>
        <p:spPr bwMode="auto">
          <a:xfrm>
            <a:off x="2206625" y="322262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Oval 118"/>
          <p:cNvSpPr>
            <a:spLocks noChangeAspect="1" noChangeArrowheads="1"/>
          </p:cNvSpPr>
          <p:nvPr/>
        </p:nvSpPr>
        <p:spPr bwMode="auto">
          <a:xfrm>
            <a:off x="1739900" y="280193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Oval 119"/>
          <p:cNvSpPr>
            <a:spLocks noChangeAspect="1" noChangeArrowheads="1"/>
          </p:cNvSpPr>
          <p:nvPr/>
        </p:nvSpPr>
        <p:spPr bwMode="auto">
          <a:xfrm>
            <a:off x="1368425" y="3806825"/>
            <a:ext cx="4445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Oval 120"/>
          <p:cNvSpPr>
            <a:spLocks noChangeAspect="1" noChangeArrowheads="1"/>
          </p:cNvSpPr>
          <p:nvPr/>
        </p:nvSpPr>
        <p:spPr bwMode="auto">
          <a:xfrm>
            <a:off x="1487488" y="3052763"/>
            <a:ext cx="508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Oval 121"/>
          <p:cNvSpPr>
            <a:spLocks noChangeAspect="1" noChangeArrowheads="1"/>
          </p:cNvSpPr>
          <p:nvPr/>
        </p:nvSpPr>
        <p:spPr bwMode="auto">
          <a:xfrm>
            <a:off x="2535238" y="3430588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Oval 122"/>
          <p:cNvSpPr>
            <a:spLocks noChangeAspect="1" noChangeArrowheads="1"/>
          </p:cNvSpPr>
          <p:nvPr/>
        </p:nvSpPr>
        <p:spPr bwMode="auto">
          <a:xfrm>
            <a:off x="2495550" y="2901950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Oval 123"/>
          <p:cNvSpPr>
            <a:spLocks noChangeAspect="1" noChangeArrowheads="1"/>
          </p:cNvSpPr>
          <p:nvPr/>
        </p:nvSpPr>
        <p:spPr bwMode="auto">
          <a:xfrm rot="-1118274">
            <a:off x="1968500" y="3570288"/>
            <a:ext cx="4445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8" name="Oval 124"/>
          <p:cNvSpPr>
            <a:spLocks noChangeAspect="1" noChangeArrowheads="1"/>
          </p:cNvSpPr>
          <p:nvPr/>
        </p:nvSpPr>
        <p:spPr bwMode="auto">
          <a:xfrm rot="-1118274">
            <a:off x="2960688" y="304482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Oval 125"/>
          <p:cNvSpPr>
            <a:spLocks noChangeAspect="1" noChangeArrowheads="1"/>
          </p:cNvSpPr>
          <p:nvPr/>
        </p:nvSpPr>
        <p:spPr bwMode="auto">
          <a:xfrm rot="-1118274">
            <a:off x="2139950" y="336867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0" name="Oval 126"/>
          <p:cNvSpPr>
            <a:spLocks noChangeAspect="1" noChangeArrowheads="1"/>
          </p:cNvSpPr>
          <p:nvPr/>
        </p:nvSpPr>
        <p:spPr bwMode="auto">
          <a:xfrm rot="-1118274">
            <a:off x="2289175" y="3854450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Oval 127"/>
          <p:cNvSpPr>
            <a:spLocks noChangeAspect="1" noChangeArrowheads="1"/>
          </p:cNvSpPr>
          <p:nvPr/>
        </p:nvSpPr>
        <p:spPr bwMode="auto">
          <a:xfrm rot="-1118274">
            <a:off x="2628900" y="3614738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2" name="Oval 128"/>
          <p:cNvSpPr>
            <a:spLocks noChangeAspect="1" noChangeArrowheads="1"/>
          </p:cNvSpPr>
          <p:nvPr/>
        </p:nvSpPr>
        <p:spPr bwMode="auto">
          <a:xfrm rot="-1118274">
            <a:off x="1547813" y="353853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Oval 129"/>
          <p:cNvSpPr>
            <a:spLocks noChangeAspect="1" noChangeArrowheads="1"/>
          </p:cNvSpPr>
          <p:nvPr/>
        </p:nvSpPr>
        <p:spPr bwMode="auto">
          <a:xfrm rot="-1118274">
            <a:off x="2184400" y="2870200"/>
            <a:ext cx="4445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4" name="Oval 130"/>
          <p:cNvSpPr>
            <a:spLocks noChangeAspect="1" noChangeArrowheads="1"/>
          </p:cNvSpPr>
          <p:nvPr/>
        </p:nvSpPr>
        <p:spPr bwMode="auto">
          <a:xfrm rot="-1118274">
            <a:off x="2354263" y="3198813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5" name="Oval 131"/>
          <p:cNvSpPr>
            <a:spLocks noChangeAspect="1" noChangeArrowheads="1"/>
          </p:cNvSpPr>
          <p:nvPr/>
        </p:nvSpPr>
        <p:spPr bwMode="auto">
          <a:xfrm rot="-1118274">
            <a:off x="1744663" y="291941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6" name="Oval 132"/>
          <p:cNvSpPr>
            <a:spLocks noChangeAspect="1" noChangeArrowheads="1"/>
          </p:cNvSpPr>
          <p:nvPr/>
        </p:nvSpPr>
        <p:spPr bwMode="auto">
          <a:xfrm rot="-1118274">
            <a:off x="1792288" y="396716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7" name="Oval 133"/>
          <p:cNvSpPr>
            <a:spLocks noChangeAspect="1" noChangeArrowheads="1"/>
          </p:cNvSpPr>
          <p:nvPr/>
        </p:nvSpPr>
        <p:spPr bwMode="auto">
          <a:xfrm rot="-1118274">
            <a:off x="1604963" y="3222625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8" name="Oval 134"/>
          <p:cNvSpPr>
            <a:spLocks noChangeAspect="1" noChangeArrowheads="1"/>
          </p:cNvSpPr>
          <p:nvPr/>
        </p:nvSpPr>
        <p:spPr bwMode="auto">
          <a:xfrm rot="-1118274">
            <a:off x="2747963" y="3313113"/>
            <a:ext cx="4445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9" name="Oval 135"/>
          <p:cNvSpPr>
            <a:spLocks noChangeAspect="1" noChangeArrowheads="1"/>
          </p:cNvSpPr>
          <p:nvPr/>
        </p:nvSpPr>
        <p:spPr bwMode="auto">
          <a:xfrm rot="-1118274">
            <a:off x="2498725" y="2820988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0" name="Oval 136"/>
          <p:cNvSpPr>
            <a:spLocks noChangeAspect="1" noChangeArrowheads="1"/>
          </p:cNvSpPr>
          <p:nvPr/>
        </p:nvSpPr>
        <p:spPr bwMode="auto">
          <a:xfrm rot="5895381">
            <a:off x="1936750" y="2970213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1" name="Oval 137"/>
          <p:cNvSpPr>
            <a:spLocks noChangeAspect="1" noChangeArrowheads="1"/>
          </p:cNvSpPr>
          <p:nvPr/>
        </p:nvSpPr>
        <p:spPr bwMode="auto">
          <a:xfrm rot="5895381">
            <a:off x="2060575" y="3916363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2" name="Oval 138"/>
          <p:cNvSpPr>
            <a:spLocks noChangeAspect="1" noChangeArrowheads="1"/>
          </p:cNvSpPr>
          <p:nvPr/>
        </p:nvSpPr>
        <p:spPr bwMode="auto">
          <a:xfrm rot="5895381">
            <a:off x="2081213" y="318452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3" name="Oval 139"/>
          <p:cNvSpPr>
            <a:spLocks noChangeAspect="1" noChangeArrowheads="1"/>
          </p:cNvSpPr>
          <p:nvPr/>
        </p:nvSpPr>
        <p:spPr bwMode="auto">
          <a:xfrm rot="5895381">
            <a:off x="1470025" y="3067050"/>
            <a:ext cx="3810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4" name="Oval 140"/>
          <p:cNvSpPr>
            <a:spLocks noChangeAspect="1" noChangeArrowheads="1"/>
          </p:cNvSpPr>
          <p:nvPr/>
        </p:nvSpPr>
        <p:spPr bwMode="auto">
          <a:xfrm rot="5895381">
            <a:off x="1582738" y="3419475"/>
            <a:ext cx="3810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5" name="Oval 141"/>
          <p:cNvSpPr>
            <a:spLocks noChangeAspect="1" noChangeArrowheads="1"/>
          </p:cNvSpPr>
          <p:nvPr/>
        </p:nvSpPr>
        <p:spPr bwMode="auto">
          <a:xfrm rot="5895381">
            <a:off x="2160588" y="268287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6" name="Oval 142"/>
          <p:cNvSpPr>
            <a:spLocks noChangeAspect="1" noChangeArrowheads="1"/>
          </p:cNvSpPr>
          <p:nvPr/>
        </p:nvSpPr>
        <p:spPr bwMode="auto">
          <a:xfrm rot="5895381">
            <a:off x="2608263" y="3440113"/>
            <a:ext cx="4445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7" name="Oval 143"/>
          <p:cNvSpPr>
            <a:spLocks noChangeAspect="1" noChangeArrowheads="1"/>
          </p:cNvSpPr>
          <p:nvPr/>
        </p:nvSpPr>
        <p:spPr bwMode="auto">
          <a:xfrm rot="5895381">
            <a:off x="2173288" y="341312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8" name="Oval 144"/>
          <p:cNvSpPr>
            <a:spLocks noChangeAspect="1" noChangeArrowheads="1"/>
          </p:cNvSpPr>
          <p:nvPr/>
        </p:nvSpPr>
        <p:spPr bwMode="auto">
          <a:xfrm rot="5895381">
            <a:off x="2759075" y="3103563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9" name="Oval 145"/>
          <p:cNvSpPr>
            <a:spLocks noChangeAspect="1" noChangeArrowheads="1"/>
          </p:cNvSpPr>
          <p:nvPr/>
        </p:nvSpPr>
        <p:spPr bwMode="auto">
          <a:xfrm rot="5895381">
            <a:off x="1570038" y="2660650"/>
            <a:ext cx="3810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0" name="Oval 146"/>
          <p:cNvSpPr>
            <a:spLocks noChangeAspect="1" noChangeArrowheads="1"/>
          </p:cNvSpPr>
          <p:nvPr/>
        </p:nvSpPr>
        <p:spPr bwMode="auto">
          <a:xfrm rot="5895381">
            <a:off x="2484438" y="286702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1" name="Oval 147"/>
          <p:cNvSpPr>
            <a:spLocks noChangeAspect="1" noChangeArrowheads="1"/>
          </p:cNvSpPr>
          <p:nvPr/>
        </p:nvSpPr>
        <p:spPr bwMode="auto">
          <a:xfrm rot="5895381">
            <a:off x="1870075" y="3644900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2" name="Oval 148"/>
          <p:cNvSpPr>
            <a:spLocks noChangeAspect="1" noChangeArrowheads="1"/>
          </p:cNvSpPr>
          <p:nvPr/>
        </p:nvSpPr>
        <p:spPr bwMode="auto">
          <a:xfrm rot="5895381">
            <a:off x="2522538" y="3690938"/>
            <a:ext cx="4445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3" name="Oval 149"/>
          <p:cNvSpPr>
            <a:spLocks noChangeAspect="1" noChangeArrowheads="1"/>
          </p:cNvSpPr>
          <p:nvPr/>
        </p:nvSpPr>
        <p:spPr bwMode="auto">
          <a:xfrm rot="4777107">
            <a:off x="1763713" y="3179763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4" name="Oval 150"/>
          <p:cNvSpPr>
            <a:spLocks noChangeAspect="1" noChangeArrowheads="1"/>
          </p:cNvSpPr>
          <p:nvPr/>
        </p:nvSpPr>
        <p:spPr bwMode="auto">
          <a:xfrm rot="4777107">
            <a:off x="2274888" y="4044950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5" name="Oval 151"/>
          <p:cNvSpPr>
            <a:spLocks noChangeAspect="1" noChangeArrowheads="1"/>
          </p:cNvSpPr>
          <p:nvPr/>
        </p:nvSpPr>
        <p:spPr bwMode="auto">
          <a:xfrm rot="4777107">
            <a:off x="1993900" y="3346450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6" name="Oval 152"/>
          <p:cNvSpPr>
            <a:spLocks noChangeAspect="1" noChangeArrowheads="1"/>
          </p:cNvSpPr>
          <p:nvPr/>
        </p:nvSpPr>
        <p:spPr bwMode="auto">
          <a:xfrm rot="4777107">
            <a:off x="1365250" y="3394075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7" name="Oval 153"/>
          <p:cNvSpPr>
            <a:spLocks noChangeAspect="1" noChangeArrowheads="1"/>
          </p:cNvSpPr>
          <p:nvPr/>
        </p:nvSpPr>
        <p:spPr bwMode="auto">
          <a:xfrm rot="4777107">
            <a:off x="1616075" y="3702050"/>
            <a:ext cx="4445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8" name="Oval 154"/>
          <p:cNvSpPr>
            <a:spLocks noChangeAspect="1" noChangeArrowheads="1"/>
          </p:cNvSpPr>
          <p:nvPr/>
        </p:nvSpPr>
        <p:spPr bwMode="auto">
          <a:xfrm rot="4777107">
            <a:off x="1868488" y="2851150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9" name="Oval 155"/>
          <p:cNvSpPr>
            <a:spLocks noChangeAspect="1" noChangeArrowheads="1"/>
          </p:cNvSpPr>
          <p:nvPr/>
        </p:nvSpPr>
        <p:spPr bwMode="auto">
          <a:xfrm rot="4777107">
            <a:off x="2598738" y="3449638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0" name="Oval 156"/>
          <p:cNvSpPr>
            <a:spLocks noChangeAspect="1" noChangeArrowheads="1"/>
          </p:cNvSpPr>
          <p:nvPr/>
        </p:nvSpPr>
        <p:spPr bwMode="auto">
          <a:xfrm rot="4777107">
            <a:off x="2168525" y="3536950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1" name="Oval 157"/>
          <p:cNvSpPr>
            <a:spLocks noChangeAspect="1" noChangeArrowheads="1"/>
          </p:cNvSpPr>
          <p:nvPr/>
        </p:nvSpPr>
        <p:spPr bwMode="auto">
          <a:xfrm rot="4777107">
            <a:off x="2600325" y="3094038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2" name="Oval 158"/>
          <p:cNvSpPr>
            <a:spLocks noChangeAspect="1" noChangeArrowheads="1"/>
          </p:cNvSpPr>
          <p:nvPr/>
        </p:nvSpPr>
        <p:spPr bwMode="auto">
          <a:xfrm rot="4777107">
            <a:off x="1298575" y="2982913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3" name="Oval 159"/>
          <p:cNvSpPr>
            <a:spLocks noChangeAspect="1" noChangeArrowheads="1"/>
          </p:cNvSpPr>
          <p:nvPr/>
        </p:nvSpPr>
        <p:spPr bwMode="auto">
          <a:xfrm rot="4777107">
            <a:off x="2249488" y="2941638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4" name="Oval 160"/>
          <p:cNvSpPr>
            <a:spLocks noChangeAspect="1" noChangeArrowheads="1"/>
          </p:cNvSpPr>
          <p:nvPr/>
        </p:nvSpPr>
        <p:spPr bwMode="auto">
          <a:xfrm rot="4777107">
            <a:off x="1970088" y="3835400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5" name="Oval 161"/>
          <p:cNvSpPr>
            <a:spLocks noChangeAspect="1" noChangeArrowheads="1"/>
          </p:cNvSpPr>
          <p:nvPr/>
        </p:nvSpPr>
        <p:spPr bwMode="auto">
          <a:xfrm rot="4777107">
            <a:off x="2613025" y="3706813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6" name="Oval 162"/>
          <p:cNvSpPr>
            <a:spLocks noChangeArrowheads="1"/>
          </p:cNvSpPr>
          <p:nvPr/>
        </p:nvSpPr>
        <p:spPr bwMode="auto">
          <a:xfrm>
            <a:off x="6096000" y="34290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7" name="Oval 163"/>
          <p:cNvSpPr>
            <a:spLocks noChangeArrowheads="1"/>
          </p:cNvSpPr>
          <p:nvPr/>
        </p:nvSpPr>
        <p:spPr bwMode="auto">
          <a:xfrm>
            <a:off x="2362200" y="3276600"/>
            <a:ext cx="152400" cy="152400"/>
          </a:xfrm>
          <a:prstGeom prst="ellipse">
            <a:avLst/>
          </a:prstGeom>
          <a:solidFill>
            <a:srgbClr val="9900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8" name="Oval 164"/>
          <p:cNvSpPr>
            <a:spLocks noChangeArrowheads="1"/>
          </p:cNvSpPr>
          <p:nvPr/>
        </p:nvSpPr>
        <p:spPr bwMode="auto">
          <a:xfrm>
            <a:off x="1600200" y="32766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9" name="Text Box 165"/>
          <p:cNvSpPr txBox="1">
            <a:spLocks noChangeArrowheads="1"/>
          </p:cNvSpPr>
          <p:nvPr/>
        </p:nvSpPr>
        <p:spPr bwMode="auto">
          <a:xfrm>
            <a:off x="914400" y="4724400"/>
            <a:ext cx="3505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Why doesn’t this work out like the earlier example, with the purple taking over half the blue?</a:t>
            </a:r>
          </a:p>
        </p:txBody>
      </p:sp>
    </p:spTree>
    <p:extLst>
      <p:ext uri="{BB962C8B-B14F-4D97-AF65-F5344CB8AC3E}">
        <p14:creationId xmlns:p14="http://schemas.microsoft.com/office/powerpoint/2010/main" val="316674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K-Means Questions</a:t>
            </a:r>
          </a:p>
        </p:txBody>
      </p:sp>
      <p:sp>
        <p:nvSpPr>
          <p:cNvPr id="14100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Will K-means converge?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To a global optimum?</a:t>
            </a:r>
          </a:p>
          <a:p>
            <a:pPr lvl="1"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400" smtClean="0"/>
              <a:t>Will it always find the true patterns in the data?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If the patterns are very very clear?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Will it find something interesting?</a:t>
            </a:r>
          </a:p>
          <a:p>
            <a:pPr lvl="1"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400" smtClean="0"/>
              <a:t>Do people ever use it?</a:t>
            </a:r>
          </a:p>
          <a:p>
            <a:pPr lvl="1"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400" smtClean="0"/>
              <a:t>How many clusters to pick?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smtClean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7E57-3BC8-1E49-860F-30C387107EBC}" type="datetime1">
              <a:rPr lang="en-US" smtClean="0"/>
              <a:t>11/13/18</a:t>
            </a:fld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75A21F-7563-4EB3-97D7-357381F084AA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2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Agglomerative Clustering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5257800" cy="4876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Agglomerative clustering: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First merge very similar instances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Incrementally build larger clusters out of smaller clusters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Algorithm: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Maintain a set of clusters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Initially, each instance in its own cluster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Repeat: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Pick the two </a:t>
            </a:r>
            <a:r>
              <a:rPr lang="en-US" sz="1600" dirty="0" smtClean="0">
                <a:solidFill>
                  <a:srgbClr val="CC0000"/>
                </a:solidFill>
              </a:rPr>
              <a:t>closest </a:t>
            </a:r>
            <a:r>
              <a:rPr lang="en-US" sz="1600" dirty="0" smtClean="0"/>
              <a:t>clusters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Merge them into a new cluster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Stop when there’s only one cluster left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Produces not one clustering, but a family of clusters represented by a </a:t>
            </a:r>
            <a:r>
              <a:rPr lang="en-US" sz="2000" dirty="0" err="1" smtClean="0">
                <a:solidFill>
                  <a:srgbClr val="CC0000"/>
                </a:solidFill>
              </a:rPr>
              <a:t>dendrogram</a:t>
            </a:r>
            <a:endParaRPr lang="en-US" sz="2000" dirty="0" smtClean="0">
              <a:solidFill>
                <a:srgbClr val="CC0000"/>
              </a:solidFill>
            </a:endParaRPr>
          </a:p>
          <a:p>
            <a:pPr lvl="1">
              <a:lnSpc>
                <a:spcPct val="90000"/>
              </a:lnSpc>
            </a:pPr>
            <a:endParaRPr lang="en-US" sz="1800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D0D-DB74-AD41-A591-47DADC4BB8D7}" type="datetime1">
              <a:rPr lang="en-US" smtClean="0"/>
              <a:t>11/13/18</a:t>
            </a:fld>
            <a:endParaRPr lang="en-US"/>
          </a:p>
        </p:txBody>
      </p:sp>
      <p:sp>
        <p:nvSpPr>
          <p:cNvPr id="50187" name="Slide Number Placeholder 7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3C6DB3-7080-4B5F-88A5-1C08C2B694FC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24600" y="5694363"/>
            <a:ext cx="457200" cy="439737"/>
            <a:chOff x="3984" y="3587"/>
            <a:chExt cx="288" cy="277"/>
          </a:xfrm>
        </p:grpSpPr>
        <p:sp>
          <p:nvSpPr>
            <p:cNvPr id="50247" name="Oval 5"/>
            <p:cNvSpPr>
              <a:spLocks noChangeAspect="1" noChangeArrowheads="1"/>
            </p:cNvSpPr>
            <p:nvPr/>
          </p:nvSpPr>
          <p:spPr bwMode="auto">
            <a:xfrm rot="4777107">
              <a:off x="4222" y="3814"/>
              <a:ext cx="47" cy="53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8" name="Oval 6"/>
            <p:cNvSpPr>
              <a:spLocks noChangeAspect="1" noChangeArrowheads="1"/>
            </p:cNvSpPr>
            <p:nvPr/>
          </p:nvSpPr>
          <p:spPr bwMode="auto">
            <a:xfrm rot="4777107">
              <a:off x="3987" y="3803"/>
              <a:ext cx="47" cy="53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9" name="Oval 7"/>
            <p:cNvSpPr>
              <a:spLocks noChangeArrowheads="1"/>
            </p:cNvSpPr>
            <p:nvPr/>
          </p:nvSpPr>
          <p:spPr bwMode="auto">
            <a:xfrm>
              <a:off x="4040" y="3587"/>
              <a:ext cx="215" cy="122"/>
            </a:xfrm>
            <a:prstGeom prst="ellips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50" name="Line 8"/>
            <p:cNvSpPr>
              <a:spLocks noChangeShapeType="1"/>
            </p:cNvSpPr>
            <p:nvPr/>
          </p:nvSpPr>
          <p:spPr bwMode="auto">
            <a:xfrm flipV="1">
              <a:off x="4032" y="3702"/>
              <a:ext cx="62" cy="9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1" name="Line 9"/>
            <p:cNvSpPr>
              <a:spLocks noChangeShapeType="1"/>
            </p:cNvSpPr>
            <p:nvPr/>
          </p:nvSpPr>
          <p:spPr bwMode="auto">
            <a:xfrm>
              <a:off x="4186" y="3717"/>
              <a:ext cx="62" cy="123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258050" y="5715000"/>
            <a:ext cx="457200" cy="439738"/>
            <a:chOff x="4572" y="3600"/>
            <a:chExt cx="288" cy="277"/>
          </a:xfrm>
        </p:grpSpPr>
        <p:sp>
          <p:nvSpPr>
            <p:cNvPr id="50242" name="Oval 11"/>
            <p:cNvSpPr>
              <a:spLocks noChangeAspect="1" noChangeArrowheads="1"/>
            </p:cNvSpPr>
            <p:nvPr/>
          </p:nvSpPr>
          <p:spPr bwMode="auto">
            <a:xfrm rot="4777107">
              <a:off x="4810" y="3827"/>
              <a:ext cx="47" cy="53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3" name="Oval 12"/>
            <p:cNvSpPr>
              <a:spLocks noChangeAspect="1" noChangeArrowheads="1"/>
            </p:cNvSpPr>
            <p:nvPr/>
          </p:nvSpPr>
          <p:spPr bwMode="auto">
            <a:xfrm rot="4777107">
              <a:off x="4575" y="3816"/>
              <a:ext cx="47" cy="53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4" name="Oval 13"/>
            <p:cNvSpPr>
              <a:spLocks noChangeArrowheads="1"/>
            </p:cNvSpPr>
            <p:nvPr/>
          </p:nvSpPr>
          <p:spPr bwMode="auto">
            <a:xfrm>
              <a:off x="4628" y="3600"/>
              <a:ext cx="215" cy="122"/>
            </a:xfrm>
            <a:prstGeom prst="ellips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5" name="Line 14"/>
            <p:cNvSpPr>
              <a:spLocks noChangeShapeType="1"/>
            </p:cNvSpPr>
            <p:nvPr/>
          </p:nvSpPr>
          <p:spPr bwMode="auto">
            <a:xfrm flipV="1">
              <a:off x="4620" y="3715"/>
              <a:ext cx="62" cy="9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6" name="Line 15"/>
            <p:cNvSpPr>
              <a:spLocks noChangeShapeType="1"/>
            </p:cNvSpPr>
            <p:nvPr/>
          </p:nvSpPr>
          <p:spPr bwMode="auto">
            <a:xfrm>
              <a:off x="4774" y="3730"/>
              <a:ext cx="50" cy="9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639050" y="5334000"/>
            <a:ext cx="541338" cy="760413"/>
            <a:chOff x="4812" y="3360"/>
            <a:chExt cx="341" cy="479"/>
          </a:xfrm>
        </p:grpSpPr>
        <p:sp>
          <p:nvSpPr>
            <p:cNvPr id="50238" name="Oval 17"/>
            <p:cNvSpPr>
              <a:spLocks noChangeAspect="1" noChangeArrowheads="1"/>
            </p:cNvSpPr>
            <p:nvPr/>
          </p:nvSpPr>
          <p:spPr bwMode="auto">
            <a:xfrm rot="4777107">
              <a:off x="5103" y="3789"/>
              <a:ext cx="47" cy="5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9" name="Oval 18"/>
            <p:cNvSpPr>
              <a:spLocks noChangeArrowheads="1"/>
            </p:cNvSpPr>
            <p:nvPr/>
          </p:nvSpPr>
          <p:spPr bwMode="auto">
            <a:xfrm>
              <a:off x="4812" y="3360"/>
              <a:ext cx="215" cy="122"/>
            </a:xfrm>
            <a:prstGeom prst="ellips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0" name="Line 19"/>
            <p:cNvSpPr>
              <a:spLocks noChangeShapeType="1"/>
            </p:cNvSpPr>
            <p:nvPr/>
          </p:nvSpPr>
          <p:spPr bwMode="auto">
            <a:xfrm flipV="1">
              <a:off x="4812" y="3504"/>
              <a:ext cx="62" cy="9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1" name="Line 20"/>
            <p:cNvSpPr>
              <a:spLocks noChangeShapeType="1"/>
            </p:cNvSpPr>
            <p:nvPr/>
          </p:nvSpPr>
          <p:spPr bwMode="auto">
            <a:xfrm>
              <a:off x="4956" y="3504"/>
              <a:ext cx="144" cy="28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867400" y="1752600"/>
            <a:ext cx="2935288" cy="2438400"/>
            <a:chOff x="3696" y="1104"/>
            <a:chExt cx="1849" cy="1536"/>
          </a:xfrm>
        </p:grpSpPr>
        <p:sp>
          <p:nvSpPr>
            <p:cNvPr id="50199" name="Oval 22"/>
            <p:cNvSpPr>
              <a:spLocks noChangeAspect="1" noChangeArrowheads="1"/>
            </p:cNvSpPr>
            <p:nvPr/>
          </p:nvSpPr>
          <p:spPr bwMode="auto">
            <a:xfrm>
              <a:off x="4177" y="1941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0" name="Oval 23"/>
            <p:cNvSpPr>
              <a:spLocks noChangeAspect="1" noChangeArrowheads="1"/>
            </p:cNvSpPr>
            <p:nvPr/>
          </p:nvSpPr>
          <p:spPr bwMode="auto">
            <a:xfrm>
              <a:off x="5345" y="1804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1" name="Oval 24"/>
            <p:cNvSpPr>
              <a:spLocks noChangeAspect="1" noChangeArrowheads="1"/>
            </p:cNvSpPr>
            <p:nvPr/>
          </p:nvSpPr>
          <p:spPr bwMode="auto">
            <a:xfrm>
              <a:off x="4363" y="1833"/>
              <a:ext cx="61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2" name="Oval 25"/>
            <p:cNvSpPr>
              <a:spLocks noChangeAspect="1" noChangeArrowheads="1"/>
            </p:cNvSpPr>
            <p:nvPr/>
          </p:nvSpPr>
          <p:spPr bwMode="auto">
            <a:xfrm>
              <a:off x="4560" y="2592"/>
              <a:ext cx="60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3" name="Oval 26"/>
            <p:cNvSpPr>
              <a:spLocks noChangeAspect="1" noChangeArrowheads="1"/>
            </p:cNvSpPr>
            <p:nvPr/>
          </p:nvSpPr>
          <p:spPr bwMode="auto">
            <a:xfrm>
              <a:off x="4608" y="1872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4" name="Oval 27"/>
            <p:cNvSpPr>
              <a:spLocks noChangeAspect="1" noChangeArrowheads="1"/>
            </p:cNvSpPr>
            <p:nvPr/>
          </p:nvSpPr>
          <p:spPr bwMode="auto">
            <a:xfrm>
              <a:off x="4552" y="1352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5" name="Oval 28"/>
            <p:cNvSpPr>
              <a:spLocks noChangeAspect="1" noChangeArrowheads="1"/>
            </p:cNvSpPr>
            <p:nvPr/>
          </p:nvSpPr>
          <p:spPr bwMode="auto">
            <a:xfrm>
              <a:off x="4033" y="1271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6" name="Oval 29"/>
            <p:cNvSpPr>
              <a:spLocks noChangeAspect="1" noChangeArrowheads="1"/>
            </p:cNvSpPr>
            <p:nvPr/>
          </p:nvSpPr>
          <p:spPr bwMode="auto">
            <a:xfrm>
              <a:off x="3792" y="2352"/>
              <a:ext cx="53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7" name="Oval 30"/>
            <p:cNvSpPr>
              <a:spLocks noChangeAspect="1" noChangeArrowheads="1"/>
            </p:cNvSpPr>
            <p:nvPr/>
          </p:nvSpPr>
          <p:spPr bwMode="auto">
            <a:xfrm>
              <a:off x="4944" y="2016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8" name="Oval 31"/>
            <p:cNvSpPr>
              <a:spLocks noChangeAspect="1" noChangeArrowheads="1"/>
            </p:cNvSpPr>
            <p:nvPr/>
          </p:nvSpPr>
          <p:spPr bwMode="auto">
            <a:xfrm>
              <a:off x="5136" y="1440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9" name="Oval 32"/>
            <p:cNvSpPr>
              <a:spLocks noChangeAspect="1" noChangeArrowheads="1"/>
            </p:cNvSpPr>
            <p:nvPr/>
          </p:nvSpPr>
          <p:spPr bwMode="auto">
            <a:xfrm rot="-1118274">
              <a:off x="5485" y="1572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0" name="Oval 33"/>
            <p:cNvSpPr>
              <a:spLocks noChangeAspect="1" noChangeArrowheads="1"/>
            </p:cNvSpPr>
            <p:nvPr/>
          </p:nvSpPr>
          <p:spPr bwMode="auto">
            <a:xfrm rot="-1118274">
              <a:off x="4752" y="2352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1" name="Oval 34"/>
            <p:cNvSpPr>
              <a:spLocks noChangeAspect="1" noChangeArrowheads="1"/>
            </p:cNvSpPr>
            <p:nvPr/>
          </p:nvSpPr>
          <p:spPr bwMode="auto">
            <a:xfrm rot="-1118274">
              <a:off x="4975" y="2306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2" name="Oval 35"/>
            <p:cNvSpPr>
              <a:spLocks noChangeAspect="1" noChangeArrowheads="1"/>
            </p:cNvSpPr>
            <p:nvPr/>
          </p:nvSpPr>
          <p:spPr bwMode="auto">
            <a:xfrm rot="-1118274">
              <a:off x="4005" y="2020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3" name="Oval 36"/>
            <p:cNvSpPr>
              <a:spLocks noChangeAspect="1" noChangeArrowheads="1"/>
            </p:cNvSpPr>
            <p:nvPr/>
          </p:nvSpPr>
          <p:spPr bwMode="auto">
            <a:xfrm rot="-1118274">
              <a:off x="4561" y="1356"/>
              <a:ext cx="53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4" name="Oval 37"/>
            <p:cNvSpPr>
              <a:spLocks noChangeAspect="1" noChangeArrowheads="1"/>
            </p:cNvSpPr>
            <p:nvPr/>
          </p:nvSpPr>
          <p:spPr bwMode="auto">
            <a:xfrm rot="-1118274">
              <a:off x="4800" y="1344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5" name="Oval 38"/>
            <p:cNvSpPr>
              <a:spLocks noChangeAspect="1" noChangeArrowheads="1"/>
            </p:cNvSpPr>
            <p:nvPr/>
          </p:nvSpPr>
          <p:spPr bwMode="auto">
            <a:xfrm rot="-1118274">
              <a:off x="4038" y="1417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6" name="Oval 39"/>
            <p:cNvSpPr>
              <a:spLocks noChangeAspect="1" noChangeArrowheads="1"/>
            </p:cNvSpPr>
            <p:nvPr/>
          </p:nvSpPr>
          <p:spPr bwMode="auto">
            <a:xfrm rot="-1118274">
              <a:off x="4254" y="2007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7" name="Oval 40"/>
            <p:cNvSpPr>
              <a:spLocks noChangeAspect="1" noChangeArrowheads="1"/>
            </p:cNvSpPr>
            <p:nvPr/>
          </p:nvSpPr>
          <p:spPr bwMode="auto">
            <a:xfrm rot="-1118274">
              <a:off x="5232" y="1904"/>
              <a:ext cx="52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8" name="Oval 41"/>
            <p:cNvSpPr>
              <a:spLocks noChangeAspect="1" noChangeArrowheads="1"/>
            </p:cNvSpPr>
            <p:nvPr/>
          </p:nvSpPr>
          <p:spPr bwMode="auto">
            <a:xfrm rot="-1118274">
              <a:off x="4935" y="1295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9" name="Oval 42"/>
            <p:cNvSpPr>
              <a:spLocks noChangeAspect="1" noChangeArrowheads="1"/>
            </p:cNvSpPr>
            <p:nvPr/>
          </p:nvSpPr>
          <p:spPr bwMode="auto">
            <a:xfrm rot="5895381">
              <a:off x="3699" y="1293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0" name="Oval 43"/>
            <p:cNvSpPr>
              <a:spLocks noChangeAspect="1" noChangeArrowheads="1"/>
            </p:cNvSpPr>
            <p:nvPr/>
          </p:nvSpPr>
          <p:spPr bwMode="auto">
            <a:xfrm rot="5895381">
              <a:off x="4419" y="2061"/>
              <a:ext cx="55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1" name="Oval 44"/>
            <p:cNvSpPr>
              <a:spLocks noChangeAspect="1" noChangeArrowheads="1"/>
            </p:cNvSpPr>
            <p:nvPr/>
          </p:nvSpPr>
          <p:spPr bwMode="auto">
            <a:xfrm rot="5895381">
              <a:off x="4046" y="1873"/>
              <a:ext cx="47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2" name="Oval 45"/>
            <p:cNvSpPr>
              <a:spLocks noChangeAspect="1" noChangeArrowheads="1"/>
            </p:cNvSpPr>
            <p:nvPr/>
          </p:nvSpPr>
          <p:spPr bwMode="auto">
            <a:xfrm rot="5895381">
              <a:off x="4467" y="1389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3" name="Oval 46"/>
            <p:cNvSpPr>
              <a:spLocks noChangeAspect="1" noChangeArrowheads="1"/>
            </p:cNvSpPr>
            <p:nvPr/>
          </p:nvSpPr>
          <p:spPr bwMode="auto">
            <a:xfrm rot="5895381">
              <a:off x="5064" y="2064"/>
              <a:ext cx="55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4" name="Oval 47"/>
            <p:cNvSpPr>
              <a:spLocks noChangeAspect="1" noChangeArrowheads="1"/>
            </p:cNvSpPr>
            <p:nvPr/>
          </p:nvSpPr>
          <p:spPr bwMode="auto">
            <a:xfrm rot="5895381">
              <a:off x="5244" y="1646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5" name="Oval 48"/>
            <p:cNvSpPr>
              <a:spLocks noChangeAspect="1" noChangeArrowheads="1"/>
            </p:cNvSpPr>
            <p:nvPr/>
          </p:nvSpPr>
          <p:spPr bwMode="auto">
            <a:xfrm rot="5895381">
              <a:off x="3830" y="1097"/>
              <a:ext cx="47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6" name="Oval 49"/>
            <p:cNvSpPr>
              <a:spLocks noChangeAspect="1" noChangeArrowheads="1"/>
            </p:cNvSpPr>
            <p:nvPr/>
          </p:nvSpPr>
          <p:spPr bwMode="auto">
            <a:xfrm rot="5895381">
              <a:off x="4917" y="1353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7" name="Oval 50"/>
            <p:cNvSpPr>
              <a:spLocks noChangeAspect="1" noChangeArrowheads="1"/>
            </p:cNvSpPr>
            <p:nvPr/>
          </p:nvSpPr>
          <p:spPr bwMode="auto">
            <a:xfrm rot="5895381">
              <a:off x="4847" y="2401"/>
              <a:ext cx="55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8" name="Oval 51"/>
            <p:cNvSpPr>
              <a:spLocks noChangeAspect="1" noChangeArrowheads="1"/>
            </p:cNvSpPr>
            <p:nvPr/>
          </p:nvSpPr>
          <p:spPr bwMode="auto">
            <a:xfrm rot="4777107">
              <a:off x="4734" y="2589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9" name="Oval 52"/>
            <p:cNvSpPr>
              <a:spLocks noChangeAspect="1" noChangeArrowheads="1"/>
            </p:cNvSpPr>
            <p:nvPr/>
          </p:nvSpPr>
          <p:spPr bwMode="auto">
            <a:xfrm rot="4777107">
              <a:off x="3787" y="1842"/>
              <a:ext cx="55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0" name="Oval 53"/>
            <p:cNvSpPr>
              <a:spLocks noChangeAspect="1" noChangeArrowheads="1"/>
            </p:cNvSpPr>
            <p:nvPr/>
          </p:nvSpPr>
          <p:spPr bwMode="auto">
            <a:xfrm rot="4777107">
              <a:off x="4085" y="2223"/>
              <a:ext cx="55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1" name="Oval 54"/>
            <p:cNvSpPr>
              <a:spLocks noChangeAspect="1" noChangeArrowheads="1"/>
            </p:cNvSpPr>
            <p:nvPr/>
          </p:nvSpPr>
          <p:spPr bwMode="auto">
            <a:xfrm rot="4777107">
              <a:off x="3843" y="1245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2" name="Oval 55"/>
            <p:cNvSpPr>
              <a:spLocks noChangeAspect="1" noChangeArrowheads="1"/>
            </p:cNvSpPr>
            <p:nvPr/>
          </p:nvSpPr>
          <p:spPr bwMode="auto">
            <a:xfrm rot="4777107">
              <a:off x="5142" y="2154"/>
              <a:ext cx="48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3" name="Oval 56"/>
            <p:cNvSpPr>
              <a:spLocks noChangeAspect="1" noChangeArrowheads="1"/>
            </p:cNvSpPr>
            <p:nvPr/>
          </p:nvSpPr>
          <p:spPr bwMode="auto">
            <a:xfrm rot="4777107">
              <a:off x="5055" y="1634"/>
              <a:ext cx="47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4" name="Oval 57"/>
            <p:cNvSpPr>
              <a:spLocks noChangeAspect="1" noChangeArrowheads="1"/>
            </p:cNvSpPr>
            <p:nvPr/>
          </p:nvSpPr>
          <p:spPr bwMode="auto">
            <a:xfrm rot="4777107">
              <a:off x="4638" y="1445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5" name="Oval 58"/>
            <p:cNvSpPr>
              <a:spLocks noChangeAspect="1" noChangeArrowheads="1"/>
            </p:cNvSpPr>
            <p:nvPr/>
          </p:nvSpPr>
          <p:spPr bwMode="auto">
            <a:xfrm rot="4777107">
              <a:off x="4464" y="1845"/>
              <a:ext cx="55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6" name="Oval 59"/>
            <p:cNvSpPr>
              <a:spLocks noChangeAspect="1" noChangeArrowheads="1"/>
            </p:cNvSpPr>
            <p:nvPr/>
          </p:nvSpPr>
          <p:spPr bwMode="auto">
            <a:xfrm rot="4777107">
              <a:off x="4955" y="2422"/>
              <a:ext cx="47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7" name="Line 60"/>
            <p:cNvSpPr>
              <a:spLocks noChangeShapeType="1"/>
            </p:cNvSpPr>
            <p:nvPr/>
          </p:nvSpPr>
          <p:spPr bwMode="auto">
            <a:xfrm>
              <a:off x="4387" y="1859"/>
              <a:ext cx="29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7747000" y="1985963"/>
            <a:ext cx="193675" cy="358775"/>
            <a:chOff x="4880" y="1251"/>
            <a:chExt cx="122" cy="226"/>
          </a:xfrm>
        </p:grpSpPr>
        <p:sp>
          <p:nvSpPr>
            <p:cNvPr id="50195" name="Oval 62"/>
            <p:cNvSpPr>
              <a:spLocks noChangeAspect="1" noChangeArrowheads="1"/>
            </p:cNvSpPr>
            <p:nvPr/>
          </p:nvSpPr>
          <p:spPr bwMode="auto">
            <a:xfrm rot="-1118274">
              <a:off x="4935" y="1295"/>
              <a:ext cx="61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6" name="Oval 63"/>
            <p:cNvSpPr>
              <a:spLocks noChangeAspect="1" noChangeArrowheads="1"/>
            </p:cNvSpPr>
            <p:nvPr/>
          </p:nvSpPr>
          <p:spPr bwMode="auto">
            <a:xfrm rot="5895381">
              <a:off x="4917" y="1353"/>
              <a:ext cx="47" cy="53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7" name="Oval 64"/>
            <p:cNvSpPr>
              <a:spLocks noChangeArrowheads="1"/>
            </p:cNvSpPr>
            <p:nvPr/>
          </p:nvSpPr>
          <p:spPr bwMode="auto">
            <a:xfrm rot="-3656724">
              <a:off x="4828" y="1303"/>
              <a:ext cx="226" cy="122"/>
            </a:xfrm>
            <a:prstGeom prst="ellips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8" name="Line 65"/>
            <p:cNvSpPr>
              <a:spLocks noChangeShapeType="1"/>
            </p:cNvSpPr>
            <p:nvPr/>
          </p:nvSpPr>
          <p:spPr bwMode="auto">
            <a:xfrm flipV="1">
              <a:off x="4940" y="1344"/>
              <a:ext cx="19" cy="3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6877050" y="2879725"/>
            <a:ext cx="358775" cy="193675"/>
            <a:chOff x="4332" y="1814"/>
            <a:chExt cx="226" cy="122"/>
          </a:xfrm>
        </p:grpSpPr>
        <p:sp>
          <p:nvSpPr>
            <p:cNvPr id="50191" name="Oval 67"/>
            <p:cNvSpPr>
              <a:spLocks noChangeAspect="1" noChangeArrowheads="1"/>
            </p:cNvSpPr>
            <p:nvPr/>
          </p:nvSpPr>
          <p:spPr bwMode="auto">
            <a:xfrm>
              <a:off x="4363" y="1833"/>
              <a:ext cx="61" cy="4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Oval 68"/>
            <p:cNvSpPr>
              <a:spLocks noChangeAspect="1" noChangeArrowheads="1"/>
            </p:cNvSpPr>
            <p:nvPr/>
          </p:nvSpPr>
          <p:spPr bwMode="auto">
            <a:xfrm rot="4777107">
              <a:off x="4464" y="1845"/>
              <a:ext cx="55" cy="6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3" name="Oval 69"/>
            <p:cNvSpPr>
              <a:spLocks noChangeArrowheads="1"/>
            </p:cNvSpPr>
            <p:nvPr/>
          </p:nvSpPr>
          <p:spPr bwMode="auto">
            <a:xfrm rot="499056">
              <a:off x="4332" y="1814"/>
              <a:ext cx="226" cy="122"/>
            </a:xfrm>
            <a:prstGeom prst="ellips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4" name="Line 70"/>
            <p:cNvSpPr>
              <a:spLocks noChangeShapeType="1"/>
            </p:cNvSpPr>
            <p:nvPr/>
          </p:nvSpPr>
          <p:spPr bwMode="auto">
            <a:xfrm>
              <a:off x="4387" y="1859"/>
              <a:ext cx="29" cy="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1"/>
          <p:cNvGrpSpPr>
            <a:grpSpLocks/>
          </p:cNvGrpSpPr>
          <p:nvPr/>
        </p:nvGrpSpPr>
        <p:grpSpPr bwMode="auto">
          <a:xfrm>
            <a:off x="7570788" y="1890713"/>
            <a:ext cx="536575" cy="522287"/>
            <a:chOff x="4769" y="1191"/>
            <a:chExt cx="338" cy="329"/>
          </a:xfrm>
        </p:grpSpPr>
        <p:sp>
          <p:nvSpPr>
            <p:cNvPr id="50188" name="Oval 72"/>
            <p:cNvSpPr>
              <a:spLocks noChangeAspect="1" noChangeArrowheads="1"/>
            </p:cNvSpPr>
            <p:nvPr/>
          </p:nvSpPr>
          <p:spPr bwMode="auto">
            <a:xfrm rot="-1118274">
              <a:off x="4800" y="1344"/>
              <a:ext cx="61" cy="4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9" name="Oval 73"/>
            <p:cNvSpPr>
              <a:spLocks noChangeArrowheads="1"/>
            </p:cNvSpPr>
            <p:nvPr/>
          </p:nvSpPr>
          <p:spPr bwMode="auto">
            <a:xfrm rot="499056">
              <a:off x="4769" y="1191"/>
              <a:ext cx="338" cy="329"/>
            </a:xfrm>
            <a:prstGeom prst="ellips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0" name="Line 74"/>
            <p:cNvSpPr>
              <a:spLocks noChangeShapeType="1"/>
            </p:cNvSpPr>
            <p:nvPr/>
          </p:nvSpPr>
          <p:spPr bwMode="auto">
            <a:xfrm>
              <a:off x="4836" y="1364"/>
              <a:ext cx="108" cy="2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236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Agglomerative Clustering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5029200" cy="495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How should we define “closest” for clusters with multiple elements?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Many options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008000"/>
                </a:solidFill>
              </a:rPr>
              <a:t>Closest pair</a:t>
            </a:r>
            <a:r>
              <a:rPr lang="en-US" sz="2000" dirty="0" smtClean="0"/>
              <a:t> (single-link clustering)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CC0000"/>
                </a:solidFill>
              </a:rPr>
              <a:t>Farthest pair</a:t>
            </a:r>
            <a:r>
              <a:rPr lang="en-US" sz="2000" dirty="0" smtClean="0"/>
              <a:t> (complete-link clustering)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Average of all pairs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Ward’s method (min variance, like k-means)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Different choices create different clustering behaviors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44B2-764D-BF4A-9F47-7C3A625D4351}" type="datetime1">
              <a:rPr lang="en-US" smtClean="0"/>
              <a:t>11/13/18</a:t>
            </a:fld>
            <a:endParaRPr lang="en-US"/>
          </a:p>
        </p:txBody>
      </p:sp>
      <p:sp>
        <p:nvSpPr>
          <p:cNvPr id="51242" name="Slide Number Placeholder 4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4354BA-0F22-41A4-A0A2-1290682151E0}" type="slidenum">
              <a:rPr lang="en-US"/>
              <a:pPr/>
              <a:t>25</a:t>
            </a:fld>
            <a:endParaRPr lang="en-US"/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7086600" y="16002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5334000" y="16002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5791200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57150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7315200" y="2209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77724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7924800" y="182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6248400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212" name="AutoShape 12"/>
          <p:cNvCxnSpPr>
            <a:cxnSpLocks noChangeShapeType="1"/>
            <a:stCxn id="51211" idx="6"/>
            <a:endCxn id="51208" idx="2"/>
          </p:cNvCxnSpPr>
          <p:nvPr/>
        </p:nvCxnSpPr>
        <p:spPr bwMode="auto">
          <a:xfrm>
            <a:off x="6400800" y="2057400"/>
            <a:ext cx="914400" cy="228600"/>
          </a:xfrm>
          <a:prstGeom prst="straightConnector1">
            <a:avLst/>
          </a:prstGeom>
          <a:noFill/>
          <a:ln w="63500">
            <a:solidFill>
              <a:srgbClr val="008000"/>
            </a:solidFill>
            <a:round/>
            <a:headEnd/>
            <a:tailEnd/>
          </a:ln>
        </p:spPr>
      </p:cxnSp>
      <p:cxnSp>
        <p:nvCxnSpPr>
          <p:cNvPr id="51213" name="AutoShape 13"/>
          <p:cNvCxnSpPr>
            <a:cxnSpLocks noChangeShapeType="1"/>
            <a:stCxn id="51207" idx="6"/>
            <a:endCxn id="51210" idx="2"/>
          </p:cNvCxnSpPr>
          <p:nvPr/>
        </p:nvCxnSpPr>
        <p:spPr bwMode="auto">
          <a:xfrm flipV="1">
            <a:off x="5867400" y="1905000"/>
            <a:ext cx="2057400" cy="685800"/>
          </a:xfrm>
          <a:prstGeom prst="straightConnector1">
            <a:avLst/>
          </a:prstGeom>
          <a:noFill/>
          <a:ln w="63500">
            <a:solidFill>
              <a:srgbClr val="CC0000"/>
            </a:solidFill>
            <a:round/>
            <a:headEnd/>
            <a:tailEnd/>
          </a:ln>
        </p:spPr>
      </p:cxnSp>
      <p:sp>
        <p:nvSpPr>
          <p:cNvPr id="51214" name="Oval 14"/>
          <p:cNvSpPr>
            <a:spLocks noChangeArrowheads="1"/>
          </p:cNvSpPr>
          <p:nvPr/>
        </p:nvSpPr>
        <p:spPr bwMode="auto">
          <a:xfrm>
            <a:off x="7086600" y="32766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Oval 15"/>
          <p:cNvSpPr>
            <a:spLocks noChangeArrowheads="1"/>
          </p:cNvSpPr>
          <p:nvPr/>
        </p:nvSpPr>
        <p:spPr bwMode="auto">
          <a:xfrm>
            <a:off x="5334000" y="32766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Oval 16"/>
          <p:cNvSpPr>
            <a:spLocks noChangeArrowheads="1"/>
          </p:cNvSpPr>
          <p:nvPr/>
        </p:nvSpPr>
        <p:spPr bwMode="auto">
          <a:xfrm>
            <a:off x="57912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Oval 17"/>
          <p:cNvSpPr>
            <a:spLocks noChangeArrowheads="1"/>
          </p:cNvSpPr>
          <p:nvPr/>
        </p:nvSpPr>
        <p:spPr bwMode="auto">
          <a:xfrm>
            <a:off x="57150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Oval 18"/>
          <p:cNvSpPr>
            <a:spLocks noChangeArrowheads="1"/>
          </p:cNvSpPr>
          <p:nvPr/>
        </p:nvSpPr>
        <p:spPr bwMode="auto">
          <a:xfrm>
            <a:off x="7315200" y="3886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9" name="Oval 19"/>
          <p:cNvSpPr>
            <a:spLocks noChangeArrowheads="1"/>
          </p:cNvSpPr>
          <p:nvPr/>
        </p:nvSpPr>
        <p:spPr bwMode="auto">
          <a:xfrm>
            <a:off x="77724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Oval 20"/>
          <p:cNvSpPr>
            <a:spLocks noChangeArrowheads="1"/>
          </p:cNvSpPr>
          <p:nvPr/>
        </p:nvSpPr>
        <p:spPr bwMode="auto">
          <a:xfrm>
            <a:off x="7924800" y="350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Oval 21"/>
          <p:cNvSpPr>
            <a:spLocks noChangeArrowheads="1"/>
          </p:cNvSpPr>
          <p:nvPr/>
        </p:nvSpPr>
        <p:spPr bwMode="auto">
          <a:xfrm>
            <a:off x="62484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222" name="AutoShape 22"/>
          <p:cNvCxnSpPr>
            <a:cxnSpLocks noChangeShapeType="1"/>
            <a:stCxn id="51221" idx="6"/>
            <a:endCxn id="51218" idx="2"/>
          </p:cNvCxnSpPr>
          <p:nvPr/>
        </p:nvCxnSpPr>
        <p:spPr bwMode="auto">
          <a:xfrm>
            <a:off x="6400800" y="3733800"/>
            <a:ext cx="914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3" name="AutoShape 23"/>
          <p:cNvCxnSpPr>
            <a:cxnSpLocks noChangeShapeType="1"/>
            <a:stCxn id="51217" idx="6"/>
            <a:endCxn id="51220" idx="2"/>
          </p:cNvCxnSpPr>
          <p:nvPr/>
        </p:nvCxnSpPr>
        <p:spPr bwMode="auto">
          <a:xfrm flipV="1">
            <a:off x="5867400" y="3581400"/>
            <a:ext cx="2057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4" name="AutoShape 24"/>
          <p:cNvCxnSpPr>
            <a:cxnSpLocks noChangeShapeType="1"/>
            <a:stCxn id="51216" idx="6"/>
            <a:endCxn id="51219" idx="2"/>
          </p:cNvCxnSpPr>
          <p:nvPr/>
        </p:nvCxnSpPr>
        <p:spPr bwMode="auto">
          <a:xfrm>
            <a:off x="5943600" y="3733800"/>
            <a:ext cx="1828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5" name="AutoShape 25"/>
          <p:cNvCxnSpPr>
            <a:cxnSpLocks noChangeShapeType="1"/>
            <a:stCxn id="51221" idx="6"/>
            <a:endCxn id="51220" idx="2"/>
          </p:cNvCxnSpPr>
          <p:nvPr/>
        </p:nvCxnSpPr>
        <p:spPr bwMode="auto">
          <a:xfrm flipV="1">
            <a:off x="6400800" y="3581400"/>
            <a:ext cx="15240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6" name="AutoShape 26"/>
          <p:cNvCxnSpPr>
            <a:cxnSpLocks noChangeShapeType="1"/>
            <a:stCxn id="51216" idx="6"/>
            <a:endCxn id="51218" idx="2"/>
          </p:cNvCxnSpPr>
          <p:nvPr/>
        </p:nvCxnSpPr>
        <p:spPr bwMode="auto">
          <a:xfrm>
            <a:off x="5943600" y="3733800"/>
            <a:ext cx="1371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7" name="AutoShape 27"/>
          <p:cNvCxnSpPr>
            <a:cxnSpLocks noChangeShapeType="1"/>
            <a:stCxn id="51217" idx="6"/>
            <a:endCxn id="51219" idx="2"/>
          </p:cNvCxnSpPr>
          <p:nvPr/>
        </p:nvCxnSpPr>
        <p:spPr bwMode="auto">
          <a:xfrm>
            <a:off x="5867400" y="4267200"/>
            <a:ext cx="190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8" name="AutoShape 28"/>
          <p:cNvCxnSpPr>
            <a:cxnSpLocks noChangeShapeType="1"/>
            <a:stCxn id="51221" idx="6"/>
            <a:endCxn id="51219" idx="2"/>
          </p:cNvCxnSpPr>
          <p:nvPr/>
        </p:nvCxnSpPr>
        <p:spPr bwMode="auto">
          <a:xfrm>
            <a:off x="6400800" y="3733800"/>
            <a:ext cx="1371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9" name="AutoShape 29"/>
          <p:cNvCxnSpPr>
            <a:cxnSpLocks noChangeShapeType="1"/>
            <a:stCxn id="51216" idx="6"/>
            <a:endCxn id="51220" idx="2"/>
          </p:cNvCxnSpPr>
          <p:nvPr/>
        </p:nvCxnSpPr>
        <p:spPr bwMode="auto">
          <a:xfrm flipV="1">
            <a:off x="5943600" y="3581400"/>
            <a:ext cx="1981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30" name="AutoShape 30"/>
          <p:cNvCxnSpPr>
            <a:cxnSpLocks noChangeShapeType="1"/>
            <a:stCxn id="51217" idx="6"/>
            <a:endCxn id="51218" idx="2"/>
          </p:cNvCxnSpPr>
          <p:nvPr/>
        </p:nvCxnSpPr>
        <p:spPr bwMode="auto">
          <a:xfrm flipV="1">
            <a:off x="5867400" y="3962400"/>
            <a:ext cx="1447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231" name="Oval 31"/>
          <p:cNvSpPr>
            <a:spLocks noChangeArrowheads="1"/>
          </p:cNvSpPr>
          <p:nvPr/>
        </p:nvSpPr>
        <p:spPr bwMode="auto">
          <a:xfrm>
            <a:off x="7086600" y="50292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Oval 32"/>
          <p:cNvSpPr>
            <a:spLocks noChangeArrowheads="1"/>
          </p:cNvSpPr>
          <p:nvPr/>
        </p:nvSpPr>
        <p:spPr bwMode="auto">
          <a:xfrm>
            <a:off x="5334000" y="50292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3" name="Oval 33"/>
          <p:cNvSpPr>
            <a:spLocks noChangeArrowheads="1"/>
          </p:cNvSpPr>
          <p:nvPr/>
        </p:nvSpPr>
        <p:spPr bwMode="auto">
          <a:xfrm>
            <a:off x="5791200" y="541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Oval 34"/>
          <p:cNvSpPr>
            <a:spLocks noChangeArrowheads="1"/>
          </p:cNvSpPr>
          <p:nvPr/>
        </p:nvSpPr>
        <p:spPr bwMode="auto">
          <a:xfrm>
            <a:off x="5715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5" name="Oval 35"/>
          <p:cNvSpPr>
            <a:spLocks noChangeArrowheads="1"/>
          </p:cNvSpPr>
          <p:nvPr/>
        </p:nvSpPr>
        <p:spPr bwMode="auto">
          <a:xfrm>
            <a:off x="7315200" y="563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6" name="Oval 36"/>
          <p:cNvSpPr>
            <a:spLocks noChangeArrowheads="1"/>
          </p:cNvSpPr>
          <p:nvPr/>
        </p:nvSpPr>
        <p:spPr bwMode="auto">
          <a:xfrm>
            <a:off x="77724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7" name="Oval 37"/>
          <p:cNvSpPr>
            <a:spLocks noChangeArrowheads="1"/>
          </p:cNvSpPr>
          <p:nvPr/>
        </p:nvSpPr>
        <p:spPr bwMode="auto">
          <a:xfrm>
            <a:off x="79248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8" name="Oval 38"/>
          <p:cNvSpPr>
            <a:spLocks noChangeArrowheads="1"/>
          </p:cNvSpPr>
          <p:nvPr/>
        </p:nvSpPr>
        <p:spPr bwMode="auto">
          <a:xfrm>
            <a:off x="6248400" y="541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9" name="Rectangle 39"/>
          <p:cNvSpPr>
            <a:spLocks noChangeArrowheads="1"/>
          </p:cNvSpPr>
          <p:nvPr/>
        </p:nvSpPr>
        <p:spPr bwMode="auto">
          <a:xfrm>
            <a:off x="5943600" y="5638800"/>
            <a:ext cx="228600" cy="2286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0" name="Rectangle 40"/>
          <p:cNvSpPr>
            <a:spLocks noChangeArrowheads="1"/>
          </p:cNvSpPr>
          <p:nvPr/>
        </p:nvSpPr>
        <p:spPr bwMode="auto">
          <a:xfrm>
            <a:off x="7620000" y="556260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1" name="Rectangle 41"/>
          <p:cNvSpPr>
            <a:spLocks noChangeArrowheads="1"/>
          </p:cNvSpPr>
          <p:nvPr/>
        </p:nvSpPr>
        <p:spPr bwMode="auto">
          <a:xfrm>
            <a:off x="6781800" y="5638800"/>
            <a:ext cx="228600" cy="228600"/>
          </a:xfrm>
          <a:prstGeom prst="rect">
            <a:avLst/>
          </a:prstGeom>
          <a:solidFill>
            <a:srgbClr val="CC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7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3600" b="1" dirty="0" smtClean="0"/>
              <a:t>Clustering Application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9216-1BF5-FB4E-91FF-858B02C8D5DD}" type="datetime1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0F8B45-6C20-4AE0-B1C5-207795F18998}" type="slidenum">
              <a:rPr lang="en-US"/>
              <a:pPr/>
              <a:t>26</a:t>
            </a:fld>
            <a:endParaRPr lang="en-US"/>
          </a:p>
        </p:txBody>
      </p:sp>
      <p:pic>
        <p:nvPicPr>
          <p:cNvPr id="52228" name="Picture 5" descr="google_new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8" y="838200"/>
            <a:ext cx="8558212" cy="584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648200" y="3962400"/>
            <a:ext cx="4495800" cy="289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38700" y="4191000"/>
            <a:ext cx="4038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Top-level categories:  supervised classification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76800" y="5494338"/>
            <a:ext cx="4038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Story groupings:</a:t>
            </a:r>
          </a:p>
          <a:p>
            <a:r>
              <a:rPr lang="en-US" sz="2400">
                <a:solidFill>
                  <a:srgbClr val="FF0000"/>
                </a:solidFill>
              </a:rPr>
              <a:t>unsupervised clustering</a:t>
            </a:r>
          </a:p>
        </p:txBody>
      </p:sp>
      <p:sp>
        <p:nvSpPr>
          <p:cNvPr id="9" name="Oval 8"/>
          <p:cNvSpPr/>
          <p:nvPr/>
        </p:nvSpPr>
        <p:spPr>
          <a:xfrm>
            <a:off x="0" y="3810000"/>
            <a:ext cx="4800600" cy="6858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19200"/>
            <a:ext cx="4800600" cy="6858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5334000"/>
            <a:ext cx="4800600" cy="1371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84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Clustering Algorithms (Review)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Model (e.g., AUTOCLASS)</a:t>
            </a:r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that has the best P(</a:t>
            </a:r>
            <a:r>
              <a:rPr lang="en-US" dirty="0" err="1" smtClean="0"/>
              <a:t>D|M</a:t>
            </a:r>
            <a:r>
              <a:rPr lang="en-US" baseline="-25000" dirty="0" err="1" smtClean="0"/>
              <a:t>i</a:t>
            </a:r>
            <a:r>
              <a:rPr lang="en-US" dirty="0" smtClean="0"/>
              <a:t>), </a:t>
            </a:r>
          </a:p>
          <a:p>
            <a:r>
              <a:rPr lang="en-US" dirty="0" smtClean="0"/>
              <a:t>K-Means</a:t>
            </a:r>
          </a:p>
          <a:p>
            <a:pPr lvl="1"/>
            <a:r>
              <a:rPr lang="en-US" dirty="0" smtClean="0"/>
              <a:t>Loop until no improvement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ssign data to the nearest cluster</a:t>
            </a:r>
          </a:p>
          <a:p>
            <a:pPr lvl="2"/>
            <a:r>
              <a:rPr lang="en-US" dirty="0" smtClean="0"/>
              <a:t>Adjust clusters to fit the assignments</a:t>
            </a:r>
          </a:p>
          <a:p>
            <a:r>
              <a:rPr lang="en-US" dirty="0" smtClean="0"/>
              <a:t>Agglomerative</a:t>
            </a:r>
          </a:p>
          <a:p>
            <a:pPr lvl="1"/>
            <a:r>
              <a:rPr lang="en-US" dirty="0" smtClean="0"/>
              <a:t>Always merge the pair of “closest” clusters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56D-2E43-1041-8581-5DB839DEFAE8}" type="datetime1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14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EM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not an “algorithm”, it is a </a:t>
            </a:r>
            <a:r>
              <a:rPr lang="en-US" b="1" dirty="0" smtClean="0">
                <a:solidFill>
                  <a:srgbClr val="000000"/>
                </a:solidFill>
              </a:rPr>
              <a:t>Framework</a:t>
            </a:r>
            <a:r>
              <a:rPr lang="en-US" dirty="0" smtClean="0"/>
              <a:t>!</a:t>
            </a:r>
          </a:p>
          <a:p>
            <a:r>
              <a:rPr lang="en-US" dirty="0" smtClean="0"/>
              <a:t>A loop of two phases</a:t>
            </a:r>
          </a:p>
          <a:p>
            <a:pPr lvl="1"/>
            <a:r>
              <a:rPr lang="en-US" dirty="0" smtClean="0"/>
              <a:t>Estimation (Explanation)</a:t>
            </a:r>
          </a:p>
          <a:p>
            <a:pPr lvl="1"/>
            <a:r>
              <a:rPr lang="en-US" dirty="0" smtClean="0"/>
              <a:t>Modification (Maximization) </a:t>
            </a:r>
          </a:p>
          <a:p>
            <a:r>
              <a:rPr lang="en-US" dirty="0" smtClean="0"/>
              <a:t>For example, when we do clustering</a:t>
            </a:r>
          </a:p>
          <a:p>
            <a:pPr lvl="1"/>
            <a:r>
              <a:rPr lang="en-US" dirty="0" smtClean="0"/>
              <a:t>Phase </a:t>
            </a:r>
            <a:r>
              <a:rPr lang="en-US" dirty="0" smtClean="0"/>
              <a:t>E: </a:t>
            </a:r>
            <a:r>
              <a:rPr lang="en-US" dirty="0" smtClean="0"/>
              <a:t>update assignment (data to cluster)</a:t>
            </a:r>
          </a:p>
          <a:p>
            <a:pPr lvl="1"/>
            <a:r>
              <a:rPr lang="en-US" dirty="0" smtClean="0"/>
              <a:t>Phase </a:t>
            </a:r>
            <a:r>
              <a:rPr lang="en-US" dirty="0" smtClean="0"/>
              <a:t>M: </a:t>
            </a:r>
            <a:r>
              <a:rPr lang="en-US" dirty="0" smtClean="0"/>
              <a:t>update means (adjust clusters)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56D-2E43-1041-8581-5DB839DEFAE8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98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EM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308" y="1403300"/>
            <a:ext cx="5512102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 very general framework</a:t>
            </a:r>
          </a:p>
          <a:p>
            <a:r>
              <a:rPr lang="en-US" sz="2800" dirty="0">
                <a:solidFill>
                  <a:srgbClr val="000000"/>
                </a:solidFill>
              </a:rPr>
              <a:t>M</a:t>
            </a:r>
            <a:r>
              <a:rPr lang="en-US" sz="2800" dirty="0" smtClean="0">
                <a:solidFill>
                  <a:srgbClr val="000000"/>
                </a:solidFill>
              </a:rPr>
              <a:t>any forms &amp; applications</a:t>
            </a:r>
            <a:endParaRPr lang="en-US" sz="2800" dirty="0">
              <a:solidFill>
                <a:srgbClr val="000000"/>
              </a:solidFill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Clustering </a:t>
            </a:r>
            <a:r>
              <a:rPr lang="en-US" sz="2400" dirty="0">
                <a:solidFill>
                  <a:srgbClr val="000000"/>
                </a:solidFill>
              </a:rPr>
              <a:t>with </a:t>
            </a:r>
            <a:r>
              <a:rPr lang="en-US" sz="2400" dirty="0" smtClean="0">
                <a:solidFill>
                  <a:srgbClr val="000000"/>
                </a:solidFill>
              </a:rPr>
              <a:t>Gaussians</a:t>
            </a:r>
            <a:endParaRPr lang="en-US" sz="2400" dirty="0">
              <a:solidFill>
                <a:srgbClr val="000000"/>
              </a:solidFill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Bayesian </a:t>
            </a:r>
            <a:r>
              <a:rPr lang="en-US" sz="2400" dirty="0" smtClean="0">
                <a:solidFill>
                  <a:srgbClr val="000000"/>
                </a:solidFill>
              </a:rPr>
              <a:t>net with </a:t>
            </a:r>
            <a:r>
              <a:rPr lang="en-US" sz="2400" dirty="0">
                <a:solidFill>
                  <a:srgbClr val="000000"/>
                </a:solidFill>
              </a:rPr>
              <a:t>hidden </a:t>
            </a:r>
            <a:r>
              <a:rPr lang="en-US" sz="2400" dirty="0" smtClean="0">
                <a:solidFill>
                  <a:srgbClr val="000000"/>
                </a:solidFill>
              </a:rPr>
              <a:t>variables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Hidden </a:t>
            </a:r>
            <a:r>
              <a:rPr lang="en-US" sz="2400" dirty="0">
                <a:solidFill>
                  <a:srgbClr val="000000"/>
                </a:solidFill>
              </a:rPr>
              <a:t>Markov </a:t>
            </a:r>
            <a:r>
              <a:rPr lang="en-US" sz="2400" dirty="0" smtClean="0">
                <a:solidFill>
                  <a:srgbClr val="000000"/>
                </a:solidFill>
              </a:rPr>
              <a:t>models (HMM)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Partially Observable Markov Decision Process (POMDP)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See e.g., ALFE 5.10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Others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We describe it by form/applications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Clustering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Learning POMDP </a:t>
            </a: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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5A3B-AA19-1348-B2D9-05C2A202262F}" type="datetime1">
              <a:rPr lang="en-US" smtClean="0"/>
              <a:t>11/13/18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986472" y="678193"/>
            <a:ext cx="1611885" cy="3090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596024" y="3127680"/>
            <a:ext cx="2741779" cy="175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279" y="4945481"/>
            <a:ext cx="4268523" cy="165697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44231" y="5119077"/>
            <a:ext cx="820615" cy="52753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9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Session 24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38" y="1619848"/>
            <a:ext cx="818306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Clustering </a:t>
            </a:r>
          </a:p>
          <a:p>
            <a:pPr lvl="2"/>
            <a:r>
              <a:rPr lang="en-US" dirty="0" smtClean="0"/>
              <a:t>Naïve Bayes Models (e.g., </a:t>
            </a:r>
            <a:r>
              <a:rPr lang="en-US" dirty="0" err="1" smtClean="0"/>
              <a:t>Autoclasses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K-Means Clustering </a:t>
            </a:r>
            <a:r>
              <a:rPr lang="en-US" dirty="0"/>
              <a:t>A</a:t>
            </a:r>
            <a:r>
              <a:rPr lang="en-US" dirty="0" smtClean="0"/>
              <a:t>lgorithm </a:t>
            </a:r>
          </a:p>
          <a:p>
            <a:pPr lvl="1"/>
            <a:r>
              <a:rPr lang="en-US" dirty="0" smtClean="0"/>
              <a:t>The EM algorithm</a:t>
            </a:r>
          </a:p>
          <a:p>
            <a:pPr lvl="2"/>
            <a:r>
              <a:rPr lang="en-US" dirty="0" smtClean="0"/>
              <a:t>Learning POMDP from experience (ALFE 4-5)</a:t>
            </a:r>
          </a:p>
          <a:p>
            <a:r>
              <a:rPr lang="en-US" dirty="0" smtClean="0"/>
              <a:t>EM: the </a:t>
            </a:r>
            <a:r>
              <a:rPr lang="en-US" dirty="0" smtClean="0">
                <a:solidFill>
                  <a:schemeClr val="accent6"/>
                </a:solidFill>
              </a:rPr>
              <a:t>Crown-Jewel </a:t>
            </a:r>
            <a:r>
              <a:rPr lang="en-US" dirty="0" smtClean="0"/>
              <a:t>of Machine Learning !!!</a:t>
            </a:r>
          </a:p>
          <a:p>
            <a:pPr lvl="1"/>
            <a:r>
              <a:rPr lang="en-US" dirty="0" smtClean="0"/>
              <a:t>I am so proud that you are learning this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4FB4-0A35-7943-94AE-ABD5724DF8BA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6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8221"/>
            <a:ext cx="8229600" cy="1143000"/>
          </a:xfrm>
        </p:spPr>
        <p:txBody>
          <a:bodyPr/>
          <a:lstStyle/>
          <a:p>
            <a:r>
              <a:rPr lang="en-US" b="1" dirty="0" smtClean="0"/>
              <a:t>HMM/POMDP (A Review)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3D5F-CC50-E940-B6A9-CFBF4A00D55E}" type="datetime1">
              <a:rPr lang="en-US" smtClean="0"/>
              <a:t>11/13/18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30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08256" y="1880021"/>
            <a:ext cx="4599380" cy="4468489"/>
            <a:chOff x="449360" y="1234981"/>
            <a:chExt cx="4740971" cy="502729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234981"/>
              <a:ext cx="4733131" cy="316210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360" y="4299763"/>
              <a:ext cx="4740971" cy="1962508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5274737" y="3007899"/>
            <a:ext cx="3269570" cy="120032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Three key components: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- Sensor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model </a:t>
            </a:r>
            <a:r>
              <a:rPr lang="en-US" dirty="0" err="1" smtClean="0">
                <a:solidFill>
                  <a:srgbClr val="000000"/>
                </a:solidFill>
              </a:rPr>
              <a:t>θ</a:t>
            </a:r>
            <a:r>
              <a:rPr lang="en-US" dirty="0" smtClean="0">
                <a:solidFill>
                  <a:srgbClr val="000000"/>
                </a:solidFill>
              </a:rPr>
              <a:t>=p(</a:t>
            </a:r>
            <a:r>
              <a:rPr lang="en-US" dirty="0" err="1" smtClean="0">
                <a:solidFill>
                  <a:srgbClr val="000000"/>
                </a:solidFill>
              </a:rPr>
              <a:t>z|s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- Action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model P(</a:t>
            </a:r>
            <a:r>
              <a:rPr lang="en-US" dirty="0" err="1" smtClean="0">
                <a:solidFill>
                  <a:srgbClr val="000000"/>
                </a:solidFill>
              </a:rPr>
              <a:t>s|s,a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- Current state π</a:t>
            </a:r>
            <a:r>
              <a:rPr lang="en-US" baseline="-25000" dirty="0" smtClean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(s) (localization)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8251" y="1321221"/>
            <a:ext cx="3511699" cy="1569660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1. Actions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2. Percepts (observations)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3. States 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4. Appearance: states </a:t>
            </a:r>
            <a:r>
              <a:rPr lang="en-US" sz="1600" dirty="0" smtClean="0">
                <a:solidFill>
                  <a:srgbClr val="000000"/>
                </a:solidFill>
                <a:sym typeface="Wingdings"/>
              </a:rPr>
              <a:t> observations</a:t>
            </a:r>
          </a:p>
          <a:p>
            <a:r>
              <a:rPr lang="en-US" sz="1600" dirty="0" smtClean="0">
                <a:solidFill>
                  <a:srgbClr val="000000"/>
                </a:solidFill>
                <a:sym typeface="Wingdings"/>
              </a:rPr>
              <a:t>5. Transitions: (states, actions)  states</a:t>
            </a:r>
          </a:p>
          <a:p>
            <a:r>
              <a:rPr lang="en-US" sz="1600" dirty="0" smtClean="0">
                <a:solidFill>
                  <a:srgbClr val="000000"/>
                </a:solidFill>
                <a:sym typeface="Wingdings"/>
              </a:rPr>
              <a:t>6. Current State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584" y="4376468"/>
            <a:ext cx="2590800" cy="17068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383" y="1289861"/>
            <a:ext cx="22860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07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Little Prince Example</a:t>
            </a:r>
            <a:endParaRPr lang="en-US" b="1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1462-6424-3346-9E25-3252C3BDB77C}" type="datetime1">
              <a:rPr lang="en-US" smtClean="0"/>
              <a:t>11/13/18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37461"/>
            <a:ext cx="8252767" cy="23736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45" y="2035587"/>
            <a:ext cx="241300" cy="254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53270" y="2860904"/>
            <a:ext cx="6973254" cy="8059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484" y="4338694"/>
            <a:ext cx="4087763" cy="1855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9909" y="2756036"/>
            <a:ext cx="6532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{P(s3|s0,f)=.51, P(s2|s1,b)=.32, </a:t>
            </a:r>
            <a:r>
              <a:rPr lang="en-US" sz="2400" dirty="0">
                <a:solidFill>
                  <a:srgbClr val="000000"/>
                </a:solidFill>
              </a:rPr>
              <a:t>P(</a:t>
            </a:r>
            <a:r>
              <a:rPr lang="en-US" sz="2400" dirty="0" smtClean="0">
                <a:solidFill>
                  <a:srgbClr val="000000"/>
                </a:solidFill>
              </a:rPr>
              <a:t>s4|s3,t)=.89, …}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6292" y="3193279"/>
            <a:ext cx="7430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{P(rose|s0)=.76, P(volcano|s1)=.83, </a:t>
            </a:r>
            <a:r>
              <a:rPr lang="en-US" sz="2400" dirty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(nothing|s3)=.42, …}</a:t>
            </a:r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488093"/>
              </p:ext>
            </p:extLst>
          </p:nvPr>
        </p:nvGraphicFramePr>
        <p:xfrm>
          <a:off x="457814" y="3654425"/>
          <a:ext cx="68040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" name="Equation" r:id="rId6" imgW="3175000" imgH="215900" progId="Equation.3">
                  <p:embed/>
                </p:oleObj>
              </mc:Choice>
              <mc:Fallback>
                <p:oleObj name="Equation" r:id="rId6" imgW="3175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814" y="3654425"/>
                        <a:ext cx="6804025" cy="4635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3292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Learning HMM/POMDP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 = (B, Z, S, P, </a:t>
            </a:r>
            <a:r>
              <a:rPr lang="en-US" dirty="0" err="1" smtClean="0"/>
              <a:t>θ</a:t>
            </a:r>
            <a:r>
              <a:rPr lang="en-US" dirty="0" smtClean="0"/>
              <a:t>, π)</a:t>
            </a:r>
          </a:p>
          <a:p>
            <a:r>
              <a:rPr lang="en-US" dirty="0" smtClean="0"/>
              <a:t>Task:</a:t>
            </a:r>
            <a:endParaRPr lang="en-US" dirty="0" smtClean="0"/>
          </a:p>
          <a:p>
            <a:pPr lvl="1"/>
            <a:r>
              <a:rPr lang="en-US" dirty="0" smtClean="0"/>
              <a:t>Given </a:t>
            </a:r>
            <a:r>
              <a:rPr lang="en-US" dirty="0" smtClean="0"/>
              <a:t>B, Z, S, and an experience</a:t>
            </a:r>
          </a:p>
          <a:p>
            <a:pPr lvl="1"/>
            <a:r>
              <a:rPr lang="en-US" dirty="0" smtClean="0"/>
              <a:t>Improve </a:t>
            </a:r>
            <a:r>
              <a:rPr lang="en-US" dirty="0" smtClean="0"/>
              <a:t>P</a:t>
            </a:r>
            <a:r>
              <a:rPr lang="en-US" dirty="0"/>
              <a:t>, </a:t>
            </a:r>
            <a:r>
              <a:rPr lang="en-US" dirty="0" err="1"/>
              <a:t>θ</a:t>
            </a:r>
            <a:r>
              <a:rPr lang="en-US" dirty="0"/>
              <a:t>, </a:t>
            </a:r>
            <a:r>
              <a:rPr lang="en-US" dirty="0" smtClean="0"/>
              <a:t>π.</a:t>
            </a:r>
          </a:p>
          <a:p>
            <a:pPr lvl="2"/>
            <a:r>
              <a:rPr lang="en-US" dirty="0" smtClean="0"/>
              <a:t>“Improve” means better match the experience</a:t>
            </a:r>
          </a:p>
          <a:p>
            <a:r>
              <a:rPr lang="en-US" dirty="0" smtClean="0"/>
              <a:t>How do we do that?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Use EM</a:t>
            </a:r>
            <a:r>
              <a:rPr lang="en-US" dirty="0" smtClean="0">
                <a:solidFill>
                  <a:srgbClr val="000000"/>
                </a:solidFill>
              </a:rPr>
              <a:t>: Bayesian Again!</a:t>
            </a:r>
          </a:p>
          <a:p>
            <a:pPr lvl="2"/>
            <a:r>
              <a:rPr lang="en-US" dirty="0" smtClean="0"/>
              <a:t>E-step: P</a:t>
            </a:r>
            <a:r>
              <a:rPr lang="en-US" dirty="0"/>
              <a:t>(E|M</a:t>
            </a:r>
            <a:r>
              <a:rPr lang="en-US" dirty="0" smtClean="0"/>
              <a:t>): Use </a:t>
            </a:r>
            <a:r>
              <a:rPr lang="en-US" dirty="0"/>
              <a:t>M to explain </a:t>
            </a:r>
            <a:r>
              <a:rPr lang="en-US" dirty="0" smtClean="0"/>
              <a:t>E</a:t>
            </a:r>
          </a:p>
          <a:p>
            <a:pPr lvl="2"/>
            <a:r>
              <a:rPr lang="en-US" dirty="0" smtClean="0"/>
              <a:t>M-step: Use </a:t>
            </a:r>
            <a:r>
              <a:rPr lang="en-US" dirty="0" smtClean="0"/>
              <a:t>the explanation to improve P(M|E)</a:t>
            </a:r>
            <a:endParaRPr lang="en-US" dirty="0"/>
          </a:p>
          <a:p>
            <a:pPr lvl="1"/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2AB4-DDBF-4C4A-A6B4-75B4D8524799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176" y="3116386"/>
            <a:ext cx="4063405" cy="47534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277" y="4092807"/>
            <a:ext cx="4033742" cy="86331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8837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Little Prince </a:t>
            </a:r>
            <a:r>
              <a:rPr lang="en-US" b="1" dirty="0" smtClean="0"/>
              <a:t>Experience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160" y="4219296"/>
            <a:ext cx="8705300" cy="2137053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FF"/>
                </a:solidFill>
              </a:rPr>
              <a:t>Given: “</a:t>
            </a:r>
            <a:r>
              <a:rPr lang="en-US" sz="3200" i="1" dirty="0" smtClean="0">
                <a:solidFill>
                  <a:srgbClr val="0000FF"/>
                </a:solidFill>
              </a:rPr>
              <a:t>experience” </a:t>
            </a:r>
            <a:r>
              <a:rPr lang="en-US" sz="3200" b="1" dirty="0" smtClean="0">
                <a:solidFill>
                  <a:srgbClr val="0000FF"/>
                </a:solidFill>
              </a:rPr>
              <a:t>E</a:t>
            </a:r>
            <a:r>
              <a:rPr lang="en-US" sz="3200" baseline="-25000" dirty="0" smtClean="0">
                <a:solidFill>
                  <a:srgbClr val="0000FF"/>
                </a:solidFill>
              </a:rPr>
              <a:t>1:T</a:t>
            </a:r>
            <a:r>
              <a:rPr lang="en-US" sz="3200" i="1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(time 1 through T)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FF"/>
                </a:solidFill>
              </a:rPr>
              <a:t>You can Infer: </a:t>
            </a:r>
          </a:p>
          <a:p>
            <a:pPr marL="742950" lvl="2" indent="-342900"/>
            <a:r>
              <a:rPr lang="en-US" b="1" dirty="0" smtClean="0">
                <a:solidFill>
                  <a:srgbClr val="0000FF"/>
                </a:solidFill>
              </a:rPr>
              <a:t>P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b="1" dirty="0">
                <a:solidFill>
                  <a:srgbClr val="0000FF"/>
                </a:solidFill>
              </a:rPr>
              <a:t>X</a:t>
            </a:r>
            <a:r>
              <a:rPr lang="en-US" baseline="-25000" dirty="0">
                <a:solidFill>
                  <a:srgbClr val="0000FF"/>
                </a:solidFill>
              </a:rPr>
              <a:t>t</a:t>
            </a:r>
            <a:r>
              <a:rPr lang="en-US" dirty="0">
                <a:solidFill>
                  <a:srgbClr val="0000FF"/>
                </a:solidFill>
              </a:rPr>
              <a:t>|</a:t>
            </a:r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US" baseline="-25000" dirty="0">
                <a:solidFill>
                  <a:srgbClr val="0000FF"/>
                </a:solidFill>
              </a:rPr>
              <a:t>1:t</a:t>
            </a:r>
            <a:r>
              <a:rPr lang="en-US" dirty="0" smtClean="0">
                <a:solidFill>
                  <a:srgbClr val="0000FF"/>
                </a:solidFill>
              </a:rPr>
              <a:t>),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</a:t>
            </a:r>
            <a:r>
              <a:rPr lang="en-US" dirty="0" smtClean="0">
                <a:solidFill>
                  <a:srgbClr val="0000FF"/>
                </a:solidFill>
              </a:rPr>
              <a:t>where (which state) </a:t>
            </a:r>
            <a:r>
              <a:rPr lang="en-US" dirty="0">
                <a:solidFill>
                  <a:srgbClr val="0000FF"/>
                </a:solidFill>
              </a:rPr>
              <a:t>am </a:t>
            </a:r>
            <a:r>
              <a:rPr lang="en-US" dirty="0" smtClean="0">
                <a:solidFill>
                  <a:srgbClr val="0000FF"/>
                </a:solidFill>
              </a:rPr>
              <a:t>I at now? (estimation)</a:t>
            </a:r>
          </a:p>
          <a:p>
            <a:pPr marL="742950" lvl="2" indent="-342900"/>
            <a:r>
              <a:rPr lang="en-US" b="1" dirty="0" smtClean="0">
                <a:solidFill>
                  <a:srgbClr val="0000FF"/>
                </a:solidFill>
              </a:rPr>
              <a:t>P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b="1" dirty="0">
                <a:solidFill>
                  <a:srgbClr val="0000FF"/>
                </a:solidFill>
              </a:rPr>
              <a:t>X</a:t>
            </a:r>
            <a:r>
              <a:rPr lang="en-US" baseline="-25000" dirty="0">
                <a:solidFill>
                  <a:srgbClr val="0000FF"/>
                </a:solidFill>
              </a:rPr>
              <a:t>t+k</a:t>
            </a:r>
            <a:r>
              <a:rPr lang="en-US" dirty="0">
                <a:solidFill>
                  <a:srgbClr val="0000FF"/>
                </a:solidFill>
              </a:rPr>
              <a:t>|</a:t>
            </a:r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US" baseline="-25000" dirty="0">
                <a:solidFill>
                  <a:srgbClr val="0000FF"/>
                </a:solidFill>
              </a:rPr>
              <a:t>1:t</a:t>
            </a:r>
            <a:r>
              <a:rPr lang="en-US" dirty="0" smtClean="0">
                <a:solidFill>
                  <a:srgbClr val="0000FF"/>
                </a:solidFill>
              </a:rPr>
              <a:t>),  where I will be at time </a:t>
            </a:r>
            <a:r>
              <a:rPr lang="en-US" dirty="0" err="1" smtClean="0">
                <a:solidFill>
                  <a:srgbClr val="0000FF"/>
                </a:solidFill>
              </a:rPr>
              <a:t>t+k</a:t>
            </a:r>
            <a:r>
              <a:rPr lang="en-US" dirty="0" smtClean="0">
                <a:solidFill>
                  <a:srgbClr val="0000FF"/>
                </a:solidFill>
              </a:rPr>
              <a:t>? (prediction)</a:t>
            </a:r>
          </a:p>
          <a:p>
            <a:pPr marL="742950" lvl="2" indent="-342900"/>
            <a:r>
              <a:rPr lang="en-US" b="1" dirty="0" smtClean="0">
                <a:solidFill>
                  <a:srgbClr val="0000FF"/>
                </a:solidFill>
              </a:rPr>
              <a:t>P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b="1" dirty="0">
                <a:solidFill>
                  <a:srgbClr val="0000FF"/>
                </a:solidFill>
              </a:rPr>
              <a:t>X</a:t>
            </a:r>
            <a:r>
              <a:rPr lang="en-US" baseline="-25000" dirty="0">
                <a:solidFill>
                  <a:srgbClr val="0000FF"/>
                </a:solidFill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|</a:t>
            </a:r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US" baseline="-25000" dirty="0">
                <a:solidFill>
                  <a:srgbClr val="0000FF"/>
                </a:solidFill>
              </a:rPr>
              <a:t>1:t</a:t>
            </a:r>
            <a:r>
              <a:rPr lang="en-US" dirty="0" smtClean="0">
                <a:solidFill>
                  <a:srgbClr val="0000FF"/>
                </a:solidFill>
              </a:rPr>
              <a:t>),    where I was at time k &lt; t ? (smooth)</a:t>
            </a:r>
          </a:p>
          <a:p>
            <a:pPr marL="742950" lvl="2" indent="-342900"/>
            <a:r>
              <a:rPr lang="en-US" b="1" dirty="0" smtClean="0">
                <a:solidFill>
                  <a:srgbClr val="0000FF"/>
                </a:solidFill>
              </a:rPr>
              <a:t>P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b="1" dirty="0">
                <a:solidFill>
                  <a:srgbClr val="0000FF"/>
                </a:solidFill>
              </a:rPr>
              <a:t>X</a:t>
            </a:r>
            <a:r>
              <a:rPr lang="en-US" baseline="-25000" dirty="0">
                <a:solidFill>
                  <a:srgbClr val="0000FF"/>
                </a:solidFill>
              </a:rPr>
              <a:t>1:t</a:t>
            </a:r>
            <a:r>
              <a:rPr lang="en-US" dirty="0">
                <a:solidFill>
                  <a:srgbClr val="0000FF"/>
                </a:solidFill>
              </a:rPr>
              <a:t>|</a:t>
            </a:r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US" baseline="-25000" dirty="0">
                <a:solidFill>
                  <a:srgbClr val="0000FF"/>
                </a:solidFill>
              </a:rPr>
              <a:t>1:t</a:t>
            </a:r>
            <a:r>
              <a:rPr lang="en-US" dirty="0" smtClean="0">
                <a:solidFill>
                  <a:srgbClr val="0000FF"/>
                </a:solidFill>
              </a:rPr>
              <a:t>)   the probability of every state sequence that I went through? (explanation)</a:t>
            </a:r>
          </a:p>
          <a:p>
            <a:pPr marL="742950" lvl="2" indent="-342900"/>
            <a:r>
              <a:rPr lang="en-US" b="1" dirty="0" smtClean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b="1" dirty="0" smtClean="0">
                <a:solidFill>
                  <a:srgbClr val="0000FF"/>
                </a:solidFill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baseline="-25000" dirty="0">
                <a:solidFill>
                  <a:srgbClr val="0000FF"/>
                </a:solidFill>
              </a:rPr>
              <a:t>:t</a:t>
            </a:r>
            <a:r>
              <a:rPr lang="en-US" dirty="0">
                <a:solidFill>
                  <a:srgbClr val="0000FF"/>
                </a:solidFill>
              </a:rPr>
              <a:t>|</a:t>
            </a:r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US" baseline="-25000" dirty="0">
                <a:solidFill>
                  <a:srgbClr val="0000FF"/>
                </a:solidFill>
              </a:rPr>
              <a:t>1:t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dirty="0" smtClean="0">
                <a:solidFill>
                  <a:srgbClr val="0000FF"/>
                </a:solidFill>
              </a:rPr>
              <a:t>  the most likely sequence </a:t>
            </a:r>
            <a:r>
              <a:rPr lang="en-US" dirty="0">
                <a:solidFill>
                  <a:srgbClr val="0000FF"/>
                </a:solidFill>
              </a:rPr>
              <a:t>of states I went through? </a:t>
            </a:r>
            <a:r>
              <a:rPr lang="en-US" dirty="0" smtClean="0">
                <a:solidFill>
                  <a:srgbClr val="0000FF"/>
                </a:solidFill>
              </a:rPr>
              <a:t>(Viterbi algorithm)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A63F-1E4D-4A47-AB4E-F932F55FF81E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33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87159" y="1336852"/>
            <a:ext cx="8836529" cy="2812114"/>
            <a:chOff x="187159" y="1336852"/>
            <a:chExt cx="8836529" cy="2812114"/>
          </a:xfrm>
        </p:grpSpPr>
        <p:sp>
          <p:nvSpPr>
            <p:cNvPr id="4" name="TextBox 3"/>
            <p:cNvSpPr txBox="1"/>
            <p:nvPr/>
          </p:nvSpPr>
          <p:spPr>
            <a:xfrm>
              <a:off x="1450863" y="2418511"/>
              <a:ext cx="461665" cy="166296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S1</a:t>
              </a:r>
              <a:r>
                <a:rPr lang="en-US" dirty="0"/>
                <a:t> </a:t>
              </a:r>
              <a:r>
                <a:rPr lang="en-US" dirty="0" smtClean="0"/>
                <a:t>   S2</a:t>
              </a:r>
              <a:r>
                <a:rPr lang="en-US" dirty="0"/>
                <a:t> </a:t>
              </a:r>
              <a:r>
                <a:rPr lang="en-US" dirty="0" smtClean="0"/>
                <a:t>   S3     S4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90869" y="2418511"/>
              <a:ext cx="461665" cy="166296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S1</a:t>
              </a:r>
              <a:r>
                <a:rPr lang="en-US" dirty="0"/>
                <a:t> </a:t>
              </a:r>
              <a:r>
                <a:rPr lang="en-US" dirty="0" smtClean="0"/>
                <a:t>   S2</a:t>
              </a:r>
              <a:r>
                <a:rPr lang="en-US" dirty="0"/>
                <a:t> </a:t>
              </a:r>
              <a:r>
                <a:rPr lang="en-US" dirty="0" smtClean="0"/>
                <a:t>   S3     S4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98344" y="2418511"/>
              <a:ext cx="461665" cy="166296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S1</a:t>
              </a:r>
              <a:r>
                <a:rPr lang="en-US" dirty="0"/>
                <a:t> </a:t>
              </a:r>
              <a:r>
                <a:rPr lang="en-US" dirty="0" smtClean="0"/>
                <a:t>   S2</a:t>
              </a:r>
              <a:r>
                <a:rPr lang="en-US" dirty="0"/>
                <a:t> </a:t>
              </a:r>
              <a:r>
                <a:rPr lang="en-US" dirty="0" smtClean="0"/>
                <a:t>   S3     S4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07518" y="2418511"/>
              <a:ext cx="461665" cy="166296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S1</a:t>
              </a:r>
              <a:r>
                <a:rPr lang="en-US" dirty="0"/>
                <a:t> </a:t>
              </a:r>
              <a:r>
                <a:rPr lang="en-US" dirty="0" smtClean="0"/>
                <a:t>   S2</a:t>
              </a:r>
              <a:r>
                <a:rPr lang="en-US" dirty="0"/>
                <a:t> </a:t>
              </a:r>
              <a:r>
                <a:rPr lang="en-US" dirty="0" smtClean="0"/>
                <a:t>   S3     S4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69010" y="3077170"/>
              <a:ext cx="518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912528" y="2578156"/>
              <a:ext cx="1278341" cy="1476369"/>
              <a:chOff x="1839256" y="4214430"/>
              <a:chExt cx="1278341" cy="1476369"/>
            </a:xfrm>
            <a:solidFill>
              <a:srgbClr val="FFFF00"/>
            </a:solidFill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1839256" y="4713444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1839256" y="5191785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1839256" y="5673882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839256" y="4214430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839256" y="4214430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1839256" y="4692771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839256" y="5191785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1839256" y="529957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1839256" y="4817475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1839256" y="4292402"/>
                <a:ext cx="1278341" cy="374310"/>
              </a:xfrm>
              <a:prstGeom prst="straightConnector1">
                <a:avLst/>
              </a:prstGeom>
              <a:grpFill/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1839256" y="4817475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1903766" y="4276778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1903766" y="4713444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1903766" y="4231347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550101" y="2553734"/>
              <a:ext cx="1278341" cy="1476369"/>
              <a:chOff x="1839256" y="4214430"/>
              <a:chExt cx="1278341" cy="1476369"/>
            </a:xfrm>
            <a:solidFill>
              <a:srgbClr val="FFFF00"/>
            </a:solidFill>
          </p:grpSpPr>
          <p:cxnSp>
            <p:nvCxnSpPr>
              <p:cNvPr id="39" name="Straight Arrow Connector 38"/>
              <p:cNvCxnSpPr/>
              <p:nvPr/>
            </p:nvCxnSpPr>
            <p:spPr>
              <a:xfrm>
                <a:off x="1839256" y="4713444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1839256" y="5191785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1839256" y="5673882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1839256" y="4214430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1839256" y="4214430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1839256" y="4692771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1839256" y="5191785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1">
                <a:off x="1839256" y="529957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1839256" y="4817475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1839256" y="4292402"/>
                <a:ext cx="1278341" cy="374310"/>
              </a:xfrm>
              <a:prstGeom prst="straightConnector1">
                <a:avLst/>
              </a:prstGeom>
              <a:grpFill/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1">
                <a:off x="1839256" y="4817475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1903766" y="4276778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1903766" y="4713444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1903766" y="4231347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652535" y="2605983"/>
              <a:ext cx="621788" cy="1476369"/>
              <a:chOff x="1839256" y="4214430"/>
              <a:chExt cx="1278341" cy="1476369"/>
            </a:xfrm>
            <a:solidFill>
              <a:srgbClr val="FFFF00"/>
            </a:solidFill>
          </p:grpSpPr>
          <p:cxnSp>
            <p:nvCxnSpPr>
              <p:cNvPr id="54" name="Straight Arrow Connector 53"/>
              <p:cNvCxnSpPr/>
              <p:nvPr/>
            </p:nvCxnSpPr>
            <p:spPr>
              <a:xfrm>
                <a:off x="1839256" y="4713444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1839256" y="5191785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1839256" y="5673882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1839256" y="4214430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1839256" y="4214430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1839256" y="4692771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1839256" y="5191785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1839256" y="529957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1839256" y="4817475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V="1">
                <a:off x="1839256" y="429240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V="1">
                <a:off x="1839256" y="4817475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V="1">
                <a:off x="1903766" y="4276778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1903766" y="4713444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1903766" y="4231347"/>
                <a:ext cx="1177195" cy="960438"/>
              </a:xfrm>
              <a:prstGeom prst="straightConnector1">
                <a:avLst/>
              </a:prstGeom>
              <a:grpFill/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4684224" y="2553734"/>
              <a:ext cx="621788" cy="1476369"/>
              <a:chOff x="1839256" y="4214430"/>
              <a:chExt cx="1278341" cy="1476369"/>
            </a:xfrm>
            <a:solidFill>
              <a:srgbClr val="FFFF00"/>
            </a:solidFill>
          </p:grpSpPr>
          <p:cxnSp>
            <p:nvCxnSpPr>
              <p:cNvPr id="69" name="Straight Arrow Connector 68"/>
              <p:cNvCxnSpPr/>
              <p:nvPr/>
            </p:nvCxnSpPr>
            <p:spPr>
              <a:xfrm>
                <a:off x="1839256" y="4713444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839256" y="5191785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839256" y="5673882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839256" y="4214430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839256" y="4214430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839256" y="4692771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839256" y="5191785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V="1">
                <a:off x="1839256" y="529957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V="1">
                <a:off x="1839256" y="4817475"/>
                <a:ext cx="1278341" cy="374310"/>
              </a:xfrm>
              <a:prstGeom prst="straightConnector1">
                <a:avLst/>
              </a:prstGeom>
              <a:grpFill/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V="1">
                <a:off x="1839256" y="429240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839256" y="4817475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1903766" y="4276778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1903766" y="4713444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1903766" y="4231347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Up-Down Arrow 82"/>
            <p:cNvSpPr/>
            <p:nvPr/>
          </p:nvSpPr>
          <p:spPr>
            <a:xfrm>
              <a:off x="1563182" y="1990391"/>
              <a:ext cx="263862" cy="379276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Up-Down Arrow 83"/>
            <p:cNvSpPr/>
            <p:nvPr/>
          </p:nvSpPr>
          <p:spPr>
            <a:xfrm>
              <a:off x="3278764" y="1990391"/>
              <a:ext cx="263862" cy="379276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Up-Down Arrow 84"/>
            <p:cNvSpPr/>
            <p:nvPr/>
          </p:nvSpPr>
          <p:spPr>
            <a:xfrm>
              <a:off x="5258208" y="1990391"/>
              <a:ext cx="263862" cy="379276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Up-Down Arrow 85"/>
            <p:cNvSpPr/>
            <p:nvPr/>
          </p:nvSpPr>
          <p:spPr>
            <a:xfrm>
              <a:off x="6785288" y="1990391"/>
              <a:ext cx="263862" cy="379276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908839" y="1417638"/>
              <a:ext cx="7192424" cy="5605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2" algn="ctr"/>
              <a:r>
                <a:rPr lang="en-US" sz="2400" dirty="0" smtClean="0"/>
                <a:t>{</a:t>
              </a:r>
              <a:r>
                <a:rPr lang="en-US" sz="2400" dirty="0">
                  <a:solidFill>
                    <a:srgbClr val="FF0000"/>
                  </a:solidFill>
                </a:rPr>
                <a:t>rose</a:t>
              </a:r>
              <a:r>
                <a:rPr lang="en-US" sz="2400" dirty="0"/>
                <a:t>}, </a:t>
              </a:r>
              <a:r>
                <a:rPr lang="en-US" sz="2400" dirty="0" err="1" smtClean="0"/>
                <a:t>fward</a:t>
              </a:r>
              <a:r>
                <a:rPr lang="en-US" sz="2400" dirty="0"/>
                <a:t>, </a:t>
              </a:r>
              <a:r>
                <a:rPr lang="en-US" sz="2400" dirty="0" smtClean="0"/>
                <a:t>{</a:t>
              </a:r>
              <a:r>
                <a:rPr lang="en-US" sz="2400" dirty="0" smtClean="0">
                  <a:solidFill>
                    <a:srgbClr val="660066"/>
                  </a:solidFill>
                </a:rPr>
                <a:t>none</a:t>
              </a:r>
              <a:r>
                <a:rPr lang="en-US" sz="2400" dirty="0" smtClean="0"/>
                <a:t>}</a:t>
              </a:r>
              <a:r>
                <a:rPr lang="en-US" sz="2400" dirty="0"/>
                <a:t>, …, turn</a:t>
              </a:r>
              <a:r>
                <a:rPr lang="en-US" sz="2400" dirty="0" smtClean="0"/>
                <a:t>, {</a:t>
              </a:r>
              <a:r>
                <a:rPr lang="en-US" sz="2400" dirty="0">
                  <a:solidFill>
                    <a:srgbClr val="FF0000"/>
                  </a:solidFill>
                </a:rPr>
                <a:t>rose</a:t>
              </a:r>
              <a:r>
                <a:rPr lang="en-US" sz="2400" dirty="0"/>
                <a:t>}, </a:t>
              </a:r>
              <a:r>
                <a:rPr lang="en-US" sz="2400" dirty="0" smtClean="0"/>
                <a:t>back, </a:t>
              </a:r>
              <a:r>
                <a:rPr lang="en-US" sz="2400" dirty="0"/>
                <a:t>{</a:t>
              </a:r>
              <a:r>
                <a:rPr lang="en-US" sz="2400" dirty="0">
                  <a:solidFill>
                    <a:schemeClr val="accent6"/>
                  </a:solidFill>
                </a:rPr>
                <a:t>volcano</a:t>
              </a:r>
              <a:r>
                <a:rPr lang="en-US" sz="2400" dirty="0" smtClean="0"/>
                <a:t>}</a:t>
              </a:r>
              <a:endParaRPr lang="en-US" sz="2400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-371500" y="2868628"/>
              <a:ext cx="18527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800000"/>
                  </a:solidFill>
                </a:rPr>
                <a:t>Hidden!</a:t>
              </a:r>
              <a:endParaRPr lang="en-US" dirty="0">
                <a:solidFill>
                  <a:srgbClr val="8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7159" y="1336852"/>
              <a:ext cx="73609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00FF"/>
                  </a:solidFill>
                </a:rPr>
                <a:t>E</a:t>
              </a:r>
              <a:r>
                <a:rPr lang="en-US" sz="3200" b="1" baseline="-25000" dirty="0">
                  <a:solidFill>
                    <a:srgbClr val="0000FF"/>
                  </a:solidFill>
                </a:rPr>
                <a:t>1:T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8208214" y="1684421"/>
              <a:ext cx="81547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279942" y="1339916"/>
              <a:ext cx="612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2722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Equations for </a:t>
            </a:r>
            <a:br>
              <a:rPr lang="en-US" b="1" dirty="0" smtClean="0"/>
            </a:br>
            <a:r>
              <a:rPr lang="en-US" b="1" dirty="0" smtClean="0"/>
              <a:t>“Improving based on explanation”</a:t>
            </a:r>
            <a:endParaRPr lang="en-US" b="1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17CF-E90F-4F42-9509-261AC3134501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77" y="1977618"/>
            <a:ext cx="7226300" cy="3721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12853" y="4406054"/>
            <a:ext cx="1262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Assume A and M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are independent:</a:t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P(A|MC)=P(A|C)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7675639" y="2916462"/>
            <a:ext cx="932323" cy="38415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108240" y="1960338"/>
            <a:ext cx="889884" cy="26014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16903" y="5792026"/>
            <a:ext cx="1127946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improving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13848" y="6013976"/>
            <a:ext cx="1284276" cy="369332"/>
          </a:xfrm>
          <a:prstGeom prst="rect">
            <a:avLst/>
          </a:prstGeom>
          <a:solidFill>
            <a:srgbClr val="F79646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0"/>
          </p:cNvCxnSpPr>
          <p:nvPr/>
        </p:nvCxnSpPr>
        <p:spPr>
          <a:xfrm flipV="1">
            <a:off x="1980876" y="4406054"/>
            <a:ext cx="343193" cy="1385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</p:cNvCxnSpPr>
          <p:nvPr/>
        </p:nvCxnSpPr>
        <p:spPr>
          <a:xfrm flipH="1" flipV="1">
            <a:off x="5373868" y="5356800"/>
            <a:ext cx="982118" cy="657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87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Compute P(O|AMC)?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35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83952" y="3352384"/>
            <a:ext cx="716006" cy="716006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19197" y="3352384"/>
            <a:ext cx="716006" cy="716006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8" name="Oval 7"/>
          <p:cNvSpPr/>
          <p:nvPr/>
        </p:nvSpPr>
        <p:spPr>
          <a:xfrm>
            <a:off x="4154442" y="3339317"/>
            <a:ext cx="716006" cy="716006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70002" y="3352384"/>
            <a:ext cx="716006" cy="716006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?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>
            <a:stCxn id="6" idx="6"/>
            <a:endCxn id="7" idx="2"/>
          </p:cNvCxnSpPr>
          <p:nvPr/>
        </p:nvCxnSpPr>
        <p:spPr>
          <a:xfrm>
            <a:off x="1999958" y="3710387"/>
            <a:ext cx="719239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35203" y="3700349"/>
            <a:ext cx="719239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70448" y="3684253"/>
            <a:ext cx="719239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50763" y="3710387"/>
            <a:ext cx="719239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71478" y="2611387"/>
            <a:ext cx="422198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o</a:t>
            </a:r>
            <a:r>
              <a:rPr lang="en-US" i="1" baseline="-25000" dirty="0" smtClean="0"/>
              <a:t>1</a:t>
            </a:r>
            <a:endParaRPr lang="en-US" i="1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2187484" y="3301895"/>
            <a:ext cx="377026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575847" y="3269629"/>
            <a:ext cx="377026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5023878" y="3288828"/>
            <a:ext cx="377026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6531576" y="3269629"/>
            <a:ext cx="370226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a</a:t>
            </a:r>
            <a:r>
              <a:rPr lang="en-US" baseline="-25000" dirty="0" err="1" smtClean="0"/>
              <a:t>T</a:t>
            </a:r>
            <a:endParaRPr lang="en-US" baseline="-25000" dirty="0"/>
          </a:p>
        </p:txBody>
      </p:sp>
      <p:cxnSp>
        <p:nvCxnSpPr>
          <p:cNvPr id="22" name="Straight Connector 21"/>
          <p:cNvCxnSpPr>
            <a:stCxn id="6" idx="0"/>
            <a:endCxn id="16" idx="2"/>
          </p:cNvCxnSpPr>
          <p:nvPr/>
        </p:nvCxnSpPr>
        <p:spPr>
          <a:xfrm flipV="1">
            <a:off x="1641955" y="2980719"/>
            <a:ext cx="40622" cy="3716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68365" y="2598320"/>
            <a:ext cx="422198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o</a:t>
            </a:r>
            <a:r>
              <a:rPr lang="en-US" i="1" baseline="-25000" dirty="0" smtClean="0"/>
              <a:t>2</a:t>
            </a:r>
            <a:endParaRPr lang="en-US" i="1" baseline="-25000" dirty="0"/>
          </a:p>
        </p:txBody>
      </p:sp>
      <p:cxnSp>
        <p:nvCxnSpPr>
          <p:cNvPr id="24" name="Straight Connector 23"/>
          <p:cNvCxnSpPr>
            <a:endCxn id="23" idx="2"/>
          </p:cNvCxnSpPr>
          <p:nvPr/>
        </p:nvCxnSpPr>
        <p:spPr>
          <a:xfrm flipV="1">
            <a:off x="3038842" y="2967652"/>
            <a:ext cx="40622" cy="371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25951" y="2579121"/>
            <a:ext cx="422198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o</a:t>
            </a:r>
            <a:r>
              <a:rPr lang="en-US" i="1" baseline="-25000" dirty="0" smtClean="0"/>
              <a:t>3</a:t>
            </a:r>
            <a:endParaRPr lang="en-US" i="1" baseline="-25000" dirty="0"/>
          </a:p>
        </p:txBody>
      </p:sp>
      <p:cxnSp>
        <p:nvCxnSpPr>
          <p:cNvPr id="26" name="Straight Connector 25"/>
          <p:cNvCxnSpPr>
            <a:endCxn id="25" idx="2"/>
          </p:cNvCxnSpPr>
          <p:nvPr/>
        </p:nvCxnSpPr>
        <p:spPr>
          <a:xfrm flipV="1">
            <a:off x="4496428" y="2948453"/>
            <a:ext cx="40622" cy="371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23043" y="2575582"/>
            <a:ext cx="419193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o</a:t>
            </a:r>
            <a:r>
              <a:rPr lang="en-US" i="1" baseline="-25000" dirty="0" err="1" smtClean="0"/>
              <a:t>T</a:t>
            </a:r>
            <a:endParaRPr lang="en-US" i="1" baseline="-25000" dirty="0"/>
          </a:p>
        </p:txBody>
      </p:sp>
      <p:cxnSp>
        <p:nvCxnSpPr>
          <p:cNvPr id="28" name="Straight Connector 27"/>
          <p:cNvCxnSpPr>
            <a:endCxn id="27" idx="2"/>
          </p:cNvCxnSpPr>
          <p:nvPr/>
        </p:nvCxnSpPr>
        <p:spPr>
          <a:xfrm flipV="1">
            <a:off x="7393521" y="2944914"/>
            <a:ext cx="39119" cy="371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71478" y="4199552"/>
            <a:ext cx="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2937611" y="4199552"/>
            <a:ext cx="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4339814" y="4199552"/>
            <a:ext cx="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7296573" y="4167286"/>
            <a:ext cx="33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</a:t>
            </a:r>
            <a:r>
              <a:rPr lang="en-US" baseline="-25000" dirty="0" err="1" smtClean="0"/>
              <a:t>T</a:t>
            </a:r>
            <a:endParaRPr lang="en-US" baseline="-25000" dirty="0"/>
          </a:p>
        </p:txBody>
      </p:sp>
      <p:cxnSp>
        <p:nvCxnSpPr>
          <p:cNvPr id="33" name="Straight Connector 32"/>
          <p:cNvCxnSpPr>
            <a:endCxn id="6" idx="2"/>
          </p:cNvCxnSpPr>
          <p:nvPr/>
        </p:nvCxnSpPr>
        <p:spPr>
          <a:xfrm>
            <a:off x="752239" y="3710387"/>
            <a:ext cx="531713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7200" y="4964067"/>
            <a:ext cx="6436979" cy="830997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Fill the states into the circles and then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compute </a:t>
            </a:r>
            <a:r>
              <a:rPr lang="en-US" sz="2400" dirty="0" smtClean="0">
                <a:solidFill>
                  <a:srgbClr val="FF0000"/>
                </a:solidFill>
              </a:rPr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probability </a:t>
            </a:r>
            <a:r>
              <a:rPr lang="en-US" sz="2400" dirty="0" smtClean="0">
                <a:solidFill>
                  <a:srgbClr val="FF0000"/>
                </a:solidFill>
              </a:rPr>
              <a:t>of the sequence of states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10388" y="1235216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</a:t>
            </a:r>
          </a:p>
          <a:p>
            <a:r>
              <a:rPr lang="en-US" dirty="0" smtClean="0"/>
              <a:t>	Experience </a:t>
            </a:r>
            <a:r>
              <a:rPr lang="en-US" dirty="0" smtClean="0"/>
              <a:t>E =  {o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1</a:t>
            </a:r>
            <a:r>
              <a:rPr lang="en-US" dirty="0" smtClean="0"/>
              <a:t>, o</a:t>
            </a:r>
            <a:r>
              <a:rPr lang="en-US" baseline="-25000" dirty="0" smtClean="0"/>
              <a:t>2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o</a:t>
            </a:r>
            <a:r>
              <a:rPr lang="en-US" baseline="-25000" dirty="0" smtClean="0"/>
              <a:t>3</a:t>
            </a:r>
            <a:r>
              <a:rPr lang="en-US" dirty="0" smtClean="0"/>
              <a:t>, a</a:t>
            </a:r>
            <a:r>
              <a:rPr lang="en-US" baseline="-25000" dirty="0" smtClean="0"/>
              <a:t>3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, </a:t>
            </a:r>
            <a:r>
              <a:rPr lang="en-US" dirty="0" err="1"/>
              <a:t>a</a:t>
            </a:r>
            <a:r>
              <a:rPr lang="en-US" baseline="-25000" dirty="0" err="1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o</a:t>
            </a:r>
            <a:r>
              <a:rPr lang="en-US" baseline="-25000" dirty="0" err="1" smtClean="0"/>
              <a:t>T</a:t>
            </a:r>
            <a:r>
              <a:rPr lang="en-US" dirty="0" smtClean="0"/>
              <a:t>}</a:t>
            </a:r>
          </a:p>
          <a:p>
            <a:r>
              <a:rPr lang="en-US" dirty="0"/>
              <a:t>	</a:t>
            </a:r>
            <a:r>
              <a:rPr lang="en-US" dirty="0" smtClean="0"/>
              <a:t>the set of states S, sensor model </a:t>
            </a:r>
            <a:r>
              <a:rPr lang="en-US" dirty="0" err="1" smtClean="0"/>
              <a:t>θ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and action model P</a:t>
            </a:r>
          </a:p>
          <a:p>
            <a:r>
              <a:rPr lang="en-US" dirty="0" smtClean="0"/>
              <a:t>Fill the state sequence “?”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26576" y="2969985"/>
            <a:ext cx="30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θ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22983" y="2953745"/>
            <a:ext cx="30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θ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254085" y="2932563"/>
            <a:ext cx="30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θ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142869" y="2953745"/>
            <a:ext cx="30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θ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173855" y="3710387"/>
            <a:ext cx="360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P</a:t>
            </a:r>
            <a:endParaRPr lang="en-US" i="1" dirty="0"/>
          </a:p>
        </p:txBody>
      </p:sp>
      <p:sp>
        <p:nvSpPr>
          <p:cNvPr id="40" name="Rectangle 39"/>
          <p:cNvSpPr/>
          <p:nvPr/>
        </p:nvSpPr>
        <p:spPr>
          <a:xfrm>
            <a:off x="3575847" y="3705861"/>
            <a:ext cx="392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/>
              <a:t>P</a:t>
            </a:r>
            <a:endParaRPr lang="en-US" i="1" dirty="0"/>
          </a:p>
        </p:txBody>
      </p:sp>
      <p:sp>
        <p:nvSpPr>
          <p:cNvPr id="41" name="Rectangle 40"/>
          <p:cNvSpPr/>
          <p:nvPr/>
        </p:nvSpPr>
        <p:spPr>
          <a:xfrm>
            <a:off x="5023878" y="3706217"/>
            <a:ext cx="360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P</a:t>
            </a:r>
            <a:endParaRPr lang="en-US" i="1" dirty="0"/>
          </a:p>
        </p:txBody>
      </p:sp>
      <p:sp>
        <p:nvSpPr>
          <p:cNvPr id="42" name="Rectangle 41"/>
          <p:cNvSpPr/>
          <p:nvPr/>
        </p:nvSpPr>
        <p:spPr>
          <a:xfrm>
            <a:off x="6548844" y="3700349"/>
            <a:ext cx="360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45411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4" y="274638"/>
            <a:ext cx="8462108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Compute Hidden State Sequence </a:t>
            </a:r>
            <a:r>
              <a:rPr lang="en-US" b="1" dirty="0" smtClean="0"/>
              <a:t>(1/</a:t>
            </a:r>
            <a:r>
              <a:rPr lang="en-US" b="1" dirty="0"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583"/>
            <a:ext cx="8229600" cy="1036773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 smtClean="0"/>
              <a:t>Experience consists of both O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</a:p>
          <a:p>
            <a:r>
              <a:rPr lang="en-US" dirty="0" smtClean="0"/>
              <a:t>O is observation sequence and  </a:t>
            </a:r>
            <a:r>
              <a:rPr lang="en-US" i="1" dirty="0" smtClean="0"/>
              <a:t>A</a:t>
            </a:r>
            <a:r>
              <a:rPr lang="en-US" dirty="0" smtClean="0"/>
              <a:t> is action sequence in experience</a:t>
            </a:r>
            <a:endParaRPr lang="en-US" baseline="-25000" dirty="0" smtClean="0"/>
          </a:p>
          <a:p>
            <a:r>
              <a:rPr lang="en-US" i="1" dirty="0" smtClean="0"/>
              <a:t>M</a:t>
            </a:r>
            <a:r>
              <a:rPr lang="en-US" dirty="0" smtClean="0"/>
              <a:t> is the model, </a:t>
            </a:r>
            <a:r>
              <a:rPr lang="en-US" i="1" dirty="0" smtClean="0"/>
              <a:t>C</a:t>
            </a:r>
            <a:r>
              <a:rPr lang="en-US" dirty="0" smtClean="0"/>
              <a:t> is the background information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1C94-0964-DA4E-8D1A-7335812C626E}" type="datetime1">
              <a:rPr lang="en-US" smtClean="0"/>
              <a:t>11/13/18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34578"/>
            <a:ext cx="8077200" cy="3949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44853" y="5674911"/>
            <a:ext cx="658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Little Prince Example: for three steps, how many possible </a:t>
            </a:r>
            <a:r>
              <a:rPr lang="en-US" b="1" i="1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are there?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45749" y="3826578"/>
            <a:ext cx="1520579" cy="26014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4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2338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Compute Hidden State Sequence (2/2)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27816" y="1272270"/>
            <a:ext cx="7613215" cy="755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smtClean="0">
                <a:solidFill>
                  <a:srgbClr val="000000"/>
                </a:solidFill>
              </a:rPr>
              <a:t>O</a:t>
            </a:r>
            <a:r>
              <a:rPr lang="en-US" sz="2800" dirty="0" smtClean="0">
                <a:solidFill>
                  <a:srgbClr val="000000"/>
                </a:solidFill>
              </a:rPr>
              <a:t> = {</a:t>
            </a:r>
            <a:r>
              <a:rPr lang="en-US" sz="2800" i="1" dirty="0" smtClean="0">
                <a:solidFill>
                  <a:srgbClr val="000000"/>
                </a:solidFill>
              </a:rPr>
              <a:t>z</a:t>
            </a:r>
            <a:r>
              <a:rPr lang="en-US" sz="2800" baseline="-25000" dirty="0" smtClean="0">
                <a:solidFill>
                  <a:srgbClr val="000000"/>
                </a:solidFill>
              </a:rPr>
              <a:t>1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i="1" dirty="0" smtClean="0">
                <a:solidFill>
                  <a:srgbClr val="000000"/>
                </a:solidFill>
              </a:rPr>
              <a:t>z</a:t>
            </a:r>
            <a:r>
              <a:rPr lang="en-US" sz="2800" baseline="-25000" dirty="0" smtClean="0">
                <a:solidFill>
                  <a:srgbClr val="000000"/>
                </a:solidFill>
              </a:rPr>
              <a:t>2</a:t>
            </a:r>
            <a:r>
              <a:rPr lang="en-US" sz="2800" dirty="0" smtClean="0">
                <a:solidFill>
                  <a:srgbClr val="000000"/>
                </a:solidFill>
              </a:rPr>
              <a:t>, …, </a:t>
            </a:r>
            <a:r>
              <a:rPr lang="en-US" sz="2800" i="1" dirty="0" err="1" smtClean="0">
                <a:solidFill>
                  <a:srgbClr val="000000"/>
                </a:solidFill>
              </a:rPr>
              <a:t>z</a:t>
            </a:r>
            <a:r>
              <a:rPr lang="en-US" sz="2800" baseline="-25000" dirty="0" err="1" smtClean="0">
                <a:solidFill>
                  <a:srgbClr val="000000"/>
                </a:solidFill>
              </a:rPr>
              <a:t>T</a:t>
            </a:r>
            <a:r>
              <a:rPr lang="en-US" sz="2800" dirty="0" smtClean="0">
                <a:solidFill>
                  <a:srgbClr val="000000"/>
                </a:solidFill>
              </a:rPr>
              <a:t>},  </a:t>
            </a:r>
            <a:r>
              <a:rPr lang="en-US" sz="2800" i="1" dirty="0" smtClean="0">
                <a:solidFill>
                  <a:srgbClr val="000000"/>
                </a:solidFill>
              </a:rPr>
              <a:t>A</a:t>
            </a:r>
            <a:r>
              <a:rPr lang="en-US" sz="2800" dirty="0" smtClean="0">
                <a:solidFill>
                  <a:srgbClr val="000000"/>
                </a:solidFill>
              </a:rPr>
              <a:t> = {</a:t>
            </a:r>
            <a:r>
              <a:rPr lang="en-US" sz="2800" i="1" dirty="0" smtClean="0">
                <a:solidFill>
                  <a:srgbClr val="000000"/>
                </a:solidFill>
              </a:rPr>
              <a:t>b</a:t>
            </a:r>
            <a:r>
              <a:rPr lang="en-US" sz="2800" baseline="-25000" dirty="0" smtClean="0">
                <a:solidFill>
                  <a:srgbClr val="000000"/>
                </a:solidFill>
              </a:rPr>
              <a:t>1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i="1" dirty="0" smtClean="0">
                <a:solidFill>
                  <a:srgbClr val="000000"/>
                </a:solidFill>
              </a:rPr>
              <a:t>b</a:t>
            </a:r>
            <a:r>
              <a:rPr lang="en-US" sz="2800" baseline="-25000" dirty="0" smtClean="0">
                <a:solidFill>
                  <a:srgbClr val="000000"/>
                </a:solidFill>
              </a:rPr>
              <a:t>2</a:t>
            </a:r>
            <a:r>
              <a:rPr lang="en-US" sz="2800" dirty="0" smtClean="0">
                <a:solidFill>
                  <a:srgbClr val="000000"/>
                </a:solidFill>
              </a:rPr>
              <a:t>, …, </a:t>
            </a:r>
            <a:r>
              <a:rPr lang="en-US" sz="2800" i="1" dirty="0" err="1" smtClean="0">
                <a:solidFill>
                  <a:srgbClr val="000000"/>
                </a:solidFill>
              </a:rPr>
              <a:t>b</a:t>
            </a:r>
            <a:r>
              <a:rPr lang="en-US" sz="2800" baseline="-25000" dirty="0" err="1" smtClean="0">
                <a:solidFill>
                  <a:srgbClr val="000000"/>
                </a:solidFill>
              </a:rPr>
              <a:t>T</a:t>
            </a:r>
            <a:r>
              <a:rPr lang="en-US" sz="2800" dirty="0" smtClean="0">
                <a:solidFill>
                  <a:srgbClr val="000000"/>
                </a:solidFill>
              </a:rPr>
              <a:t>},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i="1" dirty="0" smtClean="0">
                <a:solidFill>
                  <a:srgbClr val="000000"/>
                </a:solidFill>
              </a:rPr>
              <a:t>I</a:t>
            </a:r>
            <a:r>
              <a:rPr lang="en-US" sz="2800" dirty="0" smtClean="0">
                <a:solidFill>
                  <a:srgbClr val="000000"/>
                </a:solidFill>
              </a:rPr>
              <a:t> = {</a:t>
            </a:r>
            <a:r>
              <a:rPr lang="en-US" sz="2800" i="1" dirty="0" smtClean="0">
                <a:solidFill>
                  <a:srgbClr val="000000"/>
                </a:solidFill>
              </a:rPr>
              <a:t>i</a:t>
            </a:r>
            <a:r>
              <a:rPr lang="en-US" sz="2800" baseline="-25000" dirty="0" smtClean="0">
                <a:solidFill>
                  <a:srgbClr val="000000"/>
                </a:solidFill>
              </a:rPr>
              <a:t>1</a:t>
            </a:r>
            <a:r>
              <a:rPr lang="en-US" sz="2800" dirty="0" smtClean="0">
                <a:solidFill>
                  <a:srgbClr val="000000"/>
                </a:solidFill>
              </a:rPr>
              <a:t>,</a:t>
            </a:r>
            <a:r>
              <a:rPr lang="en-US" sz="2800" i="1" dirty="0">
                <a:solidFill>
                  <a:srgbClr val="000000"/>
                </a:solidFill>
              </a:rPr>
              <a:t> i</a:t>
            </a:r>
            <a:r>
              <a:rPr lang="en-US" sz="2800" baseline="-25000" dirty="0">
                <a:solidFill>
                  <a:srgbClr val="000000"/>
                </a:solidFill>
              </a:rPr>
              <a:t>1</a:t>
            </a:r>
            <a:r>
              <a:rPr lang="en-US" sz="2800" dirty="0" smtClean="0">
                <a:solidFill>
                  <a:srgbClr val="000000"/>
                </a:solidFill>
              </a:rPr>
              <a:t>, …, </a:t>
            </a:r>
            <a:r>
              <a:rPr lang="en-US" sz="2800" i="1" dirty="0" err="1" smtClean="0">
                <a:solidFill>
                  <a:srgbClr val="000000"/>
                </a:solidFill>
              </a:rPr>
              <a:t>i</a:t>
            </a:r>
            <a:r>
              <a:rPr lang="en-US" sz="2800" baseline="-25000" dirty="0" err="1" smtClean="0">
                <a:solidFill>
                  <a:srgbClr val="000000"/>
                </a:solidFill>
              </a:rPr>
              <a:t>T</a:t>
            </a:r>
            <a:r>
              <a:rPr lang="en-US" sz="2800" dirty="0">
                <a:solidFill>
                  <a:srgbClr val="000000"/>
                </a:solidFill>
              </a:rPr>
              <a:t>}</a:t>
            </a:r>
            <a:endParaRPr lang="en-US" sz="2800" baseline="-25000" dirty="0">
              <a:solidFill>
                <a:srgbClr val="000000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6522-2C38-174B-BE7F-7B77D5179051}" type="datetime1">
              <a:rPr lang="en-US" smtClean="0"/>
              <a:t>11/13/18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37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60" y="1941549"/>
            <a:ext cx="7440072" cy="46035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1419" y="4781829"/>
            <a:ext cx="728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Among all possible sequences in </a:t>
            </a:r>
            <a:r>
              <a:rPr lang="en-US" b="1" i="1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, there is one with the maximal probability.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2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Which Explanation is the Best?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2841"/>
            <a:ext cx="8229600" cy="1648440"/>
          </a:xfrm>
        </p:spPr>
        <p:txBody>
          <a:bodyPr/>
          <a:lstStyle/>
          <a:p>
            <a:r>
              <a:rPr lang="en-US" dirty="0" smtClean="0"/>
              <a:t>Among all possible sequences of states, the best “explanation” is the sequence of states that gives the maximal value for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3D2-BADD-6A4E-B12B-D96130EE28D4}" type="datetime1">
              <a:rPr lang="en-US" smtClean="0"/>
              <a:t>11/13/18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38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90281" y="3041281"/>
            <a:ext cx="7764616" cy="3372135"/>
            <a:chOff x="690281" y="3364392"/>
            <a:chExt cx="7764616" cy="337213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281" y="3364392"/>
              <a:ext cx="7764616" cy="61125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733800" y="4151204"/>
              <a:ext cx="4230132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Experience:</a:t>
              </a:r>
            </a:p>
            <a:p>
              <a:r>
                <a:rPr lang="en-US" dirty="0"/>
                <a:t>	</a:t>
              </a:r>
              <a:r>
                <a:rPr lang="en-US" dirty="0" smtClean="0"/>
                <a:t>Observations: </a:t>
              </a:r>
              <a:r>
                <a:rPr lang="en-US" i="1" dirty="0" smtClean="0"/>
                <a:t>o</a:t>
              </a:r>
              <a:r>
                <a:rPr lang="en-US" i="1" baseline="-25000" dirty="0" smtClean="0"/>
                <a:t>1</a:t>
              </a:r>
              <a:r>
                <a:rPr lang="en-US" i="1" dirty="0" smtClean="0"/>
                <a:t>, o</a:t>
              </a:r>
              <a:r>
                <a:rPr lang="en-US" i="1" baseline="-25000" dirty="0" smtClean="0"/>
                <a:t>2</a:t>
              </a:r>
              <a:r>
                <a:rPr lang="en-US" i="1" dirty="0" smtClean="0"/>
                <a:t>, …, </a:t>
              </a:r>
              <a:r>
                <a:rPr lang="en-US" i="1" dirty="0" err="1" smtClean="0"/>
                <a:t>o</a:t>
              </a:r>
              <a:r>
                <a:rPr lang="en-US" i="1" baseline="-25000" dirty="0" err="1" smtClean="0"/>
                <a:t>T</a:t>
              </a:r>
              <a:endParaRPr lang="en-US" i="1" baseline="-25000" dirty="0" smtClean="0"/>
            </a:p>
            <a:p>
              <a:r>
                <a:rPr lang="en-US" dirty="0" smtClean="0"/>
                <a:t>	Actions:           </a:t>
              </a:r>
              <a:r>
                <a:rPr lang="en-US" i="1" dirty="0"/>
                <a:t>b</a:t>
              </a:r>
              <a:r>
                <a:rPr lang="en-US" i="1" baseline="-25000" dirty="0" smtClean="0"/>
                <a:t>1</a:t>
              </a:r>
              <a:r>
                <a:rPr lang="en-US" i="1" dirty="0"/>
                <a:t>, </a:t>
              </a:r>
              <a:r>
                <a:rPr lang="en-US" i="1" dirty="0" smtClean="0"/>
                <a:t>b</a:t>
              </a:r>
              <a:r>
                <a:rPr lang="en-US" i="1" baseline="-25000" dirty="0" smtClean="0"/>
                <a:t>2</a:t>
              </a:r>
              <a:r>
                <a:rPr lang="en-US" i="1" dirty="0"/>
                <a:t>, …, </a:t>
              </a:r>
              <a:r>
                <a:rPr lang="en-US" i="1" dirty="0" err="1" smtClean="0"/>
                <a:t>b</a:t>
              </a:r>
              <a:r>
                <a:rPr lang="en-US" i="1" baseline="-25000" dirty="0" err="1" smtClean="0"/>
                <a:t>T</a:t>
              </a:r>
              <a:endParaRPr lang="en-US" i="1" baseline="-25000" dirty="0" smtClean="0"/>
            </a:p>
            <a:p>
              <a:endParaRPr lang="en-US" i="1" dirty="0" smtClean="0"/>
            </a:p>
            <a:p>
              <a:r>
                <a:rPr lang="en-US" dirty="0" smtClean="0"/>
                <a:t>Sensor model:</a:t>
              </a:r>
            </a:p>
            <a:p>
              <a:r>
                <a:rPr lang="en-US" dirty="0"/>
                <a:t>	</a:t>
              </a:r>
              <a:endParaRPr lang="en-US" dirty="0" smtClean="0"/>
            </a:p>
            <a:p>
              <a:r>
                <a:rPr lang="en-US" dirty="0" smtClean="0"/>
                <a:t>Action model:     </a:t>
              </a:r>
              <a:r>
                <a:rPr lang="en-US" dirty="0" err="1" smtClean="0"/>
                <a:t>P</a:t>
              </a:r>
              <a:r>
                <a:rPr lang="en-US" i="1" baseline="-25000" dirty="0" err="1" smtClean="0"/>
                <a:t>ij</a:t>
              </a:r>
              <a:r>
                <a:rPr lang="en-US" dirty="0" smtClean="0"/>
                <a:t>[</a:t>
              </a:r>
              <a:r>
                <a:rPr lang="en-US" i="1" dirty="0" smtClean="0"/>
                <a:t>b</a:t>
              </a:r>
              <a:r>
                <a:rPr lang="en-US" dirty="0" smtClean="0"/>
                <a:t>] = P(</a:t>
              </a:r>
              <a:r>
                <a:rPr lang="en-US" i="1" dirty="0" err="1" smtClean="0"/>
                <a:t>s</a:t>
              </a:r>
              <a:r>
                <a:rPr lang="en-US" i="1" baseline="-25000" dirty="0" err="1" smtClean="0"/>
                <a:t>j</a:t>
              </a:r>
              <a:r>
                <a:rPr lang="en-US" dirty="0" smtClean="0"/>
                <a:t> | </a:t>
              </a:r>
              <a:r>
                <a:rPr lang="en-US" i="1" dirty="0" err="1" smtClean="0"/>
                <a:t>s</a:t>
              </a:r>
              <a:r>
                <a:rPr lang="en-US" i="1" baseline="-25000" dirty="0" err="1" smtClean="0"/>
                <a:t>i</a:t>
              </a:r>
              <a:r>
                <a:rPr lang="en-US" dirty="0" smtClean="0"/>
                <a:t>, </a:t>
              </a:r>
              <a:r>
                <a:rPr lang="en-US" i="1" dirty="0" smtClean="0"/>
                <a:t>b</a:t>
              </a:r>
              <a:r>
                <a:rPr lang="en-US" dirty="0" smtClean="0"/>
                <a:t>)</a:t>
              </a:r>
            </a:p>
            <a:p>
              <a:endParaRPr lang="en-US" dirty="0" smtClean="0"/>
            </a:p>
            <a:p>
              <a:r>
                <a:rPr lang="en-US" dirty="0" smtClean="0"/>
                <a:t>Explanation:</a:t>
              </a:r>
              <a:r>
                <a:rPr lang="en-US" dirty="0"/>
                <a:t>	</a:t>
              </a:r>
              <a:r>
                <a:rPr lang="en-US" dirty="0" smtClean="0"/>
                <a:t>State sequence: </a:t>
              </a:r>
              <a:r>
                <a:rPr lang="en-US" i="1" dirty="0" smtClean="0"/>
                <a:t>i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 </a:t>
              </a:r>
              <a:r>
                <a:rPr lang="en-US" i="1" dirty="0" smtClean="0"/>
                <a:t>i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 </a:t>
              </a:r>
              <a:r>
                <a:rPr lang="en-US" i="1" dirty="0" smtClean="0"/>
                <a:t>i</a:t>
              </a:r>
              <a:r>
                <a:rPr lang="en-US" baseline="-25000" dirty="0" smtClean="0"/>
                <a:t>3</a:t>
              </a:r>
              <a:r>
                <a:rPr lang="en-US" dirty="0" smtClean="0"/>
                <a:t>, …, </a:t>
              </a:r>
              <a:r>
                <a:rPr lang="en-US" i="1" dirty="0" err="1" smtClean="0"/>
                <a:t>i</a:t>
              </a:r>
              <a:r>
                <a:rPr lang="en-US" baseline="-25000" dirty="0" err="1" smtClean="0"/>
                <a:t>T</a:t>
              </a:r>
              <a:endParaRPr lang="en-US" baseline="-250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7540" y="5333308"/>
              <a:ext cx="3204817" cy="246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228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EM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E-Step:  Estimate </a:t>
            </a:r>
            <a:r>
              <a:rPr lang="en-US" dirty="0">
                <a:solidFill>
                  <a:srgbClr val="000000"/>
                </a:solidFill>
              </a:rPr>
              <a:t>P(E|M</a:t>
            </a:r>
            <a:r>
              <a:rPr lang="en-US" dirty="0" smtClean="0">
                <a:solidFill>
                  <a:srgbClr val="000000"/>
                </a:solidFill>
              </a:rPr>
              <a:t>) the likelihood of the experience E given the model M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Using the model M to explain the experience 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M-Step: Maximize the parameters of the model M using the knowledge learned from the </a:t>
            </a:r>
            <a:r>
              <a:rPr lang="en-US" dirty="0" smtClean="0">
                <a:solidFill>
                  <a:srgbClr val="000000"/>
                </a:solidFill>
              </a:rPr>
              <a:t>experience: P(M|E)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Using the explanation to improve the model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E.g., </a:t>
            </a:r>
            <a:r>
              <a:rPr lang="en-US" dirty="0">
                <a:solidFill>
                  <a:srgbClr val="000000"/>
                </a:solidFill>
              </a:rPr>
              <a:t>Baum-Welch Learning Procedure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17EA-A701-7E49-BFCA-C20046B440A0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Unsupervised Learning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349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Type I: Clustering the data</a:t>
            </a:r>
          </a:p>
          <a:p>
            <a:pPr lvl="1"/>
            <a:r>
              <a:rPr lang="en-US" dirty="0" smtClean="0"/>
              <a:t>Automatically group the data into clusters</a:t>
            </a:r>
          </a:p>
          <a:p>
            <a:r>
              <a:rPr lang="en-US" dirty="0" smtClean="0"/>
              <a:t>Type II: Parameter Learning (states known)</a:t>
            </a:r>
          </a:p>
          <a:p>
            <a:pPr lvl="1"/>
            <a:r>
              <a:rPr lang="en-US" dirty="0" smtClean="0"/>
              <a:t>Learn transitions, sensor models, &amp; current state</a:t>
            </a:r>
          </a:p>
          <a:p>
            <a:r>
              <a:rPr lang="en-US" dirty="0" smtClean="0"/>
              <a:t>Type III: Structural or Non-parametric Learning</a:t>
            </a:r>
          </a:p>
          <a:p>
            <a:pPr lvl="1"/>
            <a:r>
              <a:rPr lang="en-US" dirty="0" smtClean="0"/>
              <a:t>States not known and must be learned</a:t>
            </a:r>
          </a:p>
          <a:p>
            <a:pPr lvl="1"/>
            <a:r>
              <a:rPr lang="en-US" dirty="0" smtClean="0"/>
              <a:t>States are not just “symbols” but have structures</a:t>
            </a:r>
          </a:p>
          <a:p>
            <a:pPr lvl="1"/>
            <a:r>
              <a:rPr lang="en-US" dirty="0" smtClean="0"/>
              <a:t>These will be for future lectures (if time permits)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93BD-67A8-604A-8B77-3CE4C4DA8A1D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37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Baum-Welch Learning Procedure</a:t>
            </a:r>
            <a:endParaRPr lang="en-US" b="1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9CB4-2021-E74D-9CA4-2E2FCACA4D38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40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152960"/>
            <a:ext cx="6667500" cy="2781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7200" y="1570335"/>
            <a:ext cx="7889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Using the explanation of the experience to change the model: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21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sz="4000" b="1" dirty="0">
                <a:solidFill>
                  <a:srgbClr val="E46C0A"/>
                </a:solidFill>
              </a:rPr>
              <a:t>U</a:t>
            </a:r>
            <a:r>
              <a:rPr lang="en-US" sz="4000" b="1" dirty="0" smtClean="0">
                <a:solidFill>
                  <a:srgbClr val="E46C0A"/>
                </a:solidFill>
              </a:rPr>
              <a:t>pdate P, </a:t>
            </a:r>
            <a:r>
              <a:rPr lang="en-US" sz="4000" b="1" dirty="0" err="1" smtClean="0">
                <a:solidFill>
                  <a:srgbClr val="E46C0A"/>
                </a:solidFill>
              </a:rPr>
              <a:t>θ</a:t>
            </a:r>
            <a:r>
              <a:rPr lang="en-US" sz="4000" b="1" dirty="0" smtClean="0">
                <a:solidFill>
                  <a:srgbClr val="E46C0A"/>
                </a:solidFill>
              </a:rPr>
              <a:t>, π using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α, β, </a:t>
            </a:r>
            <a:r>
              <a:rPr lang="en-US" sz="4000" b="1" dirty="0" err="1" smtClean="0">
                <a:solidFill>
                  <a:schemeClr val="accent6">
                    <a:lumMod val="75000"/>
                  </a:schemeClr>
                </a:solidFill>
              </a:rPr>
              <a:t>γ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4000" b="1" dirty="0" err="1" smtClean="0">
                <a:solidFill>
                  <a:schemeClr val="accent6">
                    <a:lumMod val="75000"/>
                  </a:schemeClr>
                </a:solidFill>
              </a:rPr>
              <a:t>ξ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40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65B7-E90D-1742-8BBE-40736B8E96A7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41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058085" y="1501095"/>
            <a:ext cx="3810000" cy="2610677"/>
            <a:chOff x="2209800" y="1711164"/>
            <a:chExt cx="3810000" cy="261067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1711164"/>
              <a:ext cx="3810000" cy="19304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800" y="3537057"/>
              <a:ext cx="3810000" cy="78478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085888" y="2228157"/>
            <a:ext cx="295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From all </a:t>
            </a:r>
            <a:r>
              <a:rPr lang="en-US" dirty="0" err="1" smtClean="0">
                <a:solidFill>
                  <a:srgbClr val="000000"/>
                </a:solidFill>
              </a:rPr>
              <a:t>s</a:t>
            </a:r>
            <a:r>
              <a:rPr lang="en-US" baseline="-25000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, how many go to </a:t>
            </a:r>
            <a:r>
              <a:rPr lang="en-US" dirty="0" err="1" smtClean="0">
                <a:solidFill>
                  <a:srgbClr val="000000"/>
                </a:solidFill>
              </a:rPr>
              <a:t>s</a:t>
            </a:r>
            <a:r>
              <a:rPr lang="en-US" baseline="-25000" dirty="0" err="1" smtClean="0">
                <a:solidFill>
                  <a:srgbClr val="000000"/>
                </a:solidFill>
              </a:rPr>
              <a:t>j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 flipV="1">
            <a:off x="3904875" y="2306556"/>
            <a:ext cx="1181013" cy="1062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85888" y="2709835"/>
            <a:ext cx="3242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From all </a:t>
            </a:r>
            <a:r>
              <a:rPr lang="en-US" dirty="0" err="1" smtClean="0">
                <a:solidFill>
                  <a:srgbClr val="000000"/>
                </a:solidFill>
              </a:rPr>
              <a:t>s</a:t>
            </a:r>
            <a:r>
              <a:rPr lang="en-US" baseline="-25000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, how many look like </a:t>
            </a:r>
            <a:r>
              <a:rPr lang="en-US" dirty="0" err="1" smtClean="0">
                <a:solidFill>
                  <a:srgbClr val="000000"/>
                </a:solidFill>
              </a:rPr>
              <a:t>z</a:t>
            </a:r>
            <a:r>
              <a:rPr lang="en-US" baseline="-25000" dirty="0" err="1" smtClean="0">
                <a:solidFill>
                  <a:srgbClr val="000000"/>
                </a:solidFill>
              </a:rPr>
              <a:t>k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3975432" y="2894501"/>
            <a:ext cx="1110456" cy="270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43543" y="1523124"/>
            <a:ext cx="3541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(Smooth) Use the whole experience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to determine the beginning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432632" y="1734803"/>
            <a:ext cx="710911" cy="270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15331" y="3647188"/>
            <a:ext cx="3103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(Smooth) Use the whole model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to determine the next state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4641805" y="3647188"/>
            <a:ext cx="373526" cy="323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020890" y="4502204"/>
            <a:ext cx="7598272" cy="1808903"/>
            <a:chOff x="187159" y="1336852"/>
            <a:chExt cx="8836529" cy="2745500"/>
          </a:xfrm>
        </p:grpSpPr>
        <p:sp>
          <p:nvSpPr>
            <p:cNvPr id="18" name="TextBox 17"/>
            <p:cNvSpPr txBox="1"/>
            <p:nvPr/>
          </p:nvSpPr>
          <p:spPr>
            <a:xfrm>
              <a:off x="1450863" y="2481539"/>
              <a:ext cx="411624" cy="159993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100" dirty="0" smtClean="0"/>
                <a:t>S1</a:t>
              </a:r>
              <a:r>
                <a:rPr lang="en-US" sz="1100" dirty="0"/>
                <a:t> </a:t>
              </a:r>
              <a:r>
                <a:rPr lang="en-US" sz="1100" dirty="0" smtClean="0"/>
                <a:t>   S2</a:t>
              </a:r>
              <a:r>
                <a:rPr lang="en-US" sz="1100" dirty="0"/>
                <a:t> </a:t>
              </a:r>
              <a:r>
                <a:rPr lang="en-US" sz="1100" dirty="0" smtClean="0"/>
                <a:t>   S3     S4</a:t>
              </a:r>
              <a:endParaRPr 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90869" y="2481539"/>
              <a:ext cx="411624" cy="159993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100" dirty="0" smtClean="0"/>
                <a:t>S1</a:t>
              </a:r>
              <a:r>
                <a:rPr lang="en-US" sz="1100" dirty="0"/>
                <a:t> </a:t>
              </a:r>
              <a:r>
                <a:rPr lang="en-US" sz="1100" dirty="0" smtClean="0"/>
                <a:t>   S2</a:t>
              </a:r>
              <a:r>
                <a:rPr lang="en-US" sz="1100" dirty="0"/>
                <a:t> </a:t>
              </a:r>
              <a:r>
                <a:rPr lang="en-US" sz="1100" dirty="0" smtClean="0"/>
                <a:t>   S3     S4</a:t>
              </a:r>
              <a:endParaRPr 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98344" y="2481539"/>
              <a:ext cx="411624" cy="159993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100" dirty="0" smtClean="0"/>
                <a:t>S1</a:t>
              </a:r>
              <a:r>
                <a:rPr lang="en-US" sz="1100" dirty="0"/>
                <a:t> </a:t>
              </a:r>
              <a:r>
                <a:rPr lang="en-US" sz="1100" dirty="0" smtClean="0"/>
                <a:t>   S2</a:t>
              </a:r>
              <a:r>
                <a:rPr lang="en-US" sz="1100" dirty="0"/>
                <a:t> </a:t>
              </a:r>
              <a:r>
                <a:rPr lang="en-US" sz="1100" dirty="0" smtClean="0"/>
                <a:t>   S3     S4</a:t>
              </a:r>
              <a:endParaRPr 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07518" y="2481539"/>
              <a:ext cx="411624" cy="159993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100" dirty="0" smtClean="0"/>
                <a:t>S1</a:t>
              </a:r>
              <a:r>
                <a:rPr lang="en-US" sz="1100" dirty="0"/>
                <a:t> </a:t>
              </a:r>
              <a:r>
                <a:rPr lang="en-US" sz="1100" dirty="0" smtClean="0"/>
                <a:t>   S2</a:t>
              </a:r>
              <a:r>
                <a:rPr lang="en-US" sz="1100" dirty="0"/>
                <a:t> </a:t>
              </a:r>
              <a:r>
                <a:rPr lang="en-US" sz="1100" dirty="0" smtClean="0"/>
                <a:t>   S3     S4</a:t>
              </a:r>
              <a:endParaRPr 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69010" y="3077170"/>
              <a:ext cx="518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912528" y="2578156"/>
              <a:ext cx="1278341" cy="1476369"/>
              <a:chOff x="1839256" y="4214430"/>
              <a:chExt cx="1278341" cy="1476369"/>
            </a:xfrm>
            <a:solidFill>
              <a:srgbClr val="FFFF00"/>
            </a:solidFill>
          </p:grpSpPr>
          <p:cxnSp>
            <p:nvCxnSpPr>
              <p:cNvPr id="80" name="Straight Arrow Connector 79"/>
              <p:cNvCxnSpPr/>
              <p:nvPr/>
            </p:nvCxnSpPr>
            <p:spPr>
              <a:xfrm>
                <a:off x="1839256" y="4713444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1839256" y="5191785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1839256" y="5673882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1839256" y="4214430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>
                <a:off x="1839256" y="4214430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1839256" y="4692771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1839256" y="5191785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V="1">
                <a:off x="1839256" y="529957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V="1">
                <a:off x="1839256" y="4817475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V="1">
                <a:off x="1839256" y="4292402"/>
                <a:ext cx="1278341" cy="374310"/>
              </a:xfrm>
              <a:prstGeom prst="straightConnector1">
                <a:avLst/>
              </a:prstGeom>
              <a:grpFill/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V="1">
                <a:off x="1839256" y="4817475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1903766" y="4276778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1903766" y="4713444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>
                <a:off x="1903766" y="4231347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5550101" y="2553734"/>
              <a:ext cx="1278341" cy="1476369"/>
              <a:chOff x="1839256" y="4214430"/>
              <a:chExt cx="1278341" cy="1476369"/>
            </a:xfrm>
            <a:solidFill>
              <a:srgbClr val="FFFF00"/>
            </a:solidFill>
          </p:grpSpPr>
          <p:cxnSp>
            <p:nvCxnSpPr>
              <p:cNvPr id="66" name="Straight Arrow Connector 65"/>
              <p:cNvCxnSpPr/>
              <p:nvPr/>
            </p:nvCxnSpPr>
            <p:spPr>
              <a:xfrm>
                <a:off x="1839256" y="4713444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1839256" y="5191785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839256" y="5673882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839256" y="4214430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839256" y="4214430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839256" y="4692771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839256" y="5191785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1839256" y="529957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1839256" y="4817475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1839256" y="4292402"/>
                <a:ext cx="1278341" cy="374310"/>
              </a:xfrm>
              <a:prstGeom prst="straightConnector1">
                <a:avLst/>
              </a:prstGeom>
              <a:grpFill/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V="1">
                <a:off x="1839256" y="4817475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V="1">
                <a:off x="1903766" y="4276778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1903766" y="4713444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1903766" y="4231347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3652535" y="2605983"/>
              <a:ext cx="621788" cy="1476369"/>
              <a:chOff x="1839256" y="4214430"/>
              <a:chExt cx="1278341" cy="1476369"/>
            </a:xfrm>
            <a:solidFill>
              <a:srgbClr val="FFFF00"/>
            </a:solidFill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1839256" y="4713444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1839256" y="5191785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1839256" y="5673882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1839256" y="4214430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1839256" y="4214430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1839256" y="4692771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1839256" y="5191785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1839256" y="529957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V="1">
                <a:off x="1839256" y="4817475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1839256" y="429240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1839256" y="4817475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V="1">
                <a:off x="1903766" y="4276778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1903766" y="4713444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1903766" y="4231347"/>
                <a:ext cx="1177195" cy="960438"/>
              </a:xfrm>
              <a:prstGeom prst="straightConnector1">
                <a:avLst/>
              </a:prstGeom>
              <a:grpFill/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4684224" y="2553734"/>
              <a:ext cx="621788" cy="1476369"/>
              <a:chOff x="1839256" y="4214430"/>
              <a:chExt cx="1278341" cy="1476369"/>
            </a:xfrm>
            <a:solidFill>
              <a:srgbClr val="FFFF00"/>
            </a:solidFill>
          </p:grpSpPr>
          <p:cxnSp>
            <p:nvCxnSpPr>
              <p:cNvPr id="38" name="Straight Arrow Connector 37"/>
              <p:cNvCxnSpPr/>
              <p:nvPr/>
            </p:nvCxnSpPr>
            <p:spPr>
              <a:xfrm>
                <a:off x="1839256" y="4713444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1839256" y="5191785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1839256" y="5673882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1839256" y="4214430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1839256" y="4214430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1839256" y="4692771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1839256" y="5191785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1839256" y="529957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1">
                <a:off x="1839256" y="4817475"/>
                <a:ext cx="1278341" cy="374310"/>
              </a:xfrm>
              <a:prstGeom prst="straightConnector1">
                <a:avLst/>
              </a:prstGeom>
              <a:grpFill/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1839256" y="429240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1839256" y="4817475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1">
                <a:off x="1903766" y="4276778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1903766" y="4713444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1903766" y="4231347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Up-Down Arrow 28"/>
            <p:cNvSpPr/>
            <p:nvPr/>
          </p:nvSpPr>
          <p:spPr>
            <a:xfrm>
              <a:off x="1563182" y="1990391"/>
              <a:ext cx="263862" cy="379276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Up-Down Arrow 29"/>
            <p:cNvSpPr/>
            <p:nvPr/>
          </p:nvSpPr>
          <p:spPr>
            <a:xfrm>
              <a:off x="3278764" y="1990391"/>
              <a:ext cx="263862" cy="379276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Up-Down Arrow 30"/>
            <p:cNvSpPr/>
            <p:nvPr/>
          </p:nvSpPr>
          <p:spPr>
            <a:xfrm>
              <a:off x="5258208" y="1990391"/>
              <a:ext cx="263862" cy="379276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Up-Down Arrow 31"/>
            <p:cNvSpPr/>
            <p:nvPr/>
          </p:nvSpPr>
          <p:spPr>
            <a:xfrm>
              <a:off x="6785288" y="1990391"/>
              <a:ext cx="263862" cy="379276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08839" y="1417638"/>
              <a:ext cx="7192424" cy="5605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2" algn="ctr"/>
              <a:r>
                <a:rPr lang="en-US" sz="2000" dirty="0" smtClean="0"/>
                <a:t>{</a:t>
              </a:r>
              <a:r>
                <a:rPr lang="en-US" sz="2000" dirty="0">
                  <a:solidFill>
                    <a:srgbClr val="FF0000"/>
                  </a:solidFill>
                </a:rPr>
                <a:t>rose</a:t>
              </a:r>
              <a:r>
                <a:rPr lang="en-US" sz="2000" dirty="0"/>
                <a:t>}, </a:t>
              </a:r>
              <a:r>
                <a:rPr lang="en-US" sz="2000" dirty="0" err="1" smtClean="0"/>
                <a:t>fward</a:t>
              </a:r>
              <a:r>
                <a:rPr lang="en-US" sz="2000" dirty="0"/>
                <a:t>, </a:t>
              </a:r>
              <a:r>
                <a:rPr lang="en-US" sz="2000" dirty="0" smtClean="0"/>
                <a:t>{</a:t>
              </a:r>
              <a:r>
                <a:rPr lang="en-US" sz="2000" dirty="0" smtClean="0">
                  <a:solidFill>
                    <a:srgbClr val="660066"/>
                  </a:solidFill>
                </a:rPr>
                <a:t>none</a:t>
              </a:r>
              <a:r>
                <a:rPr lang="en-US" sz="2000" dirty="0" smtClean="0"/>
                <a:t>}</a:t>
              </a:r>
              <a:r>
                <a:rPr lang="en-US" sz="2000" dirty="0"/>
                <a:t>, …, turn</a:t>
              </a:r>
              <a:r>
                <a:rPr lang="en-US" sz="2000" dirty="0" smtClean="0"/>
                <a:t>, {</a:t>
              </a:r>
              <a:r>
                <a:rPr lang="en-US" sz="2000" dirty="0">
                  <a:solidFill>
                    <a:srgbClr val="FF0000"/>
                  </a:solidFill>
                </a:rPr>
                <a:t>rose</a:t>
              </a:r>
              <a:r>
                <a:rPr lang="en-US" sz="2000" dirty="0"/>
                <a:t>}, </a:t>
              </a:r>
              <a:r>
                <a:rPr lang="en-US" sz="2000" dirty="0" smtClean="0"/>
                <a:t>back, </a:t>
              </a:r>
              <a:r>
                <a:rPr lang="en-US" sz="2000" dirty="0"/>
                <a:t>{</a:t>
              </a:r>
              <a:r>
                <a:rPr lang="en-US" sz="2000" dirty="0">
                  <a:solidFill>
                    <a:schemeClr val="accent6"/>
                  </a:solidFill>
                </a:rPr>
                <a:t>volcano</a:t>
              </a:r>
              <a:r>
                <a:rPr lang="en-US" sz="2000" dirty="0" smtClean="0"/>
                <a:t>}</a:t>
              </a:r>
              <a:endParaRPr lang="en-US" sz="2000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-91613" y="3025706"/>
              <a:ext cx="1293013" cy="393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800000"/>
                  </a:solidFill>
                </a:rPr>
                <a:t>Hidden!</a:t>
              </a:r>
              <a:endParaRPr lang="en-US" sz="900" dirty="0">
                <a:solidFill>
                  <a:srgbClr val="80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7159" y="1336852"/>
              <a:ext cx="614356" cy="607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00FF"/>
                  </a:solidFill>
                </a:rPr>
                <a:t>E</a:t>
              </a:r>
              <a:r>
                <a:rPr lang="en-US" sz="2000" b="1" baseline="-25000" dirty="0">
                  <a:solidFill>
                    <a:srgbClr val="0000FF"/>
                  </a:solidFill>
                </a:rPr>
                <a:t>1:T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8208214" y="1684421"/>
              <a:ext cx="81547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279942" y="1339916"/>
              <a:ext cx="612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80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Little Prince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6471" cy="932105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Computing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α, β,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γ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ξ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using the experience</a:t>
            </a:r>
            <a:endParaRPr lang="en-US" sz="3200" i="1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2514-C4E4-254E-89E1-F186D9B58075}" type="datetime1">
              <a:rPr lang="en-US" smtClean="0"/>
              <a:t>11/13/18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42</a:t>
            </a:fld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554895" y="2310055"/>
            <a:ext cx="7876969" cy="5605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sz="2400" dirty="0" smtClean="0"/>
              <a:t>E = {</a:t>
            </a:r>
            <a:r>
              <a:rPr lang="en-US" sz="2400" dirty="0">
                <a:solidFill>
                  <a:srgbClr val="FF0000"/>
                </a:solidFill>
              </a:rPr>
              <a:t>rose</a:t>
            </a:r>
            <a:r>
              <a:rPr lang="en-US" sz="2400" dirty="0"/>
              <a:t>}, forward, </a:t>
            </a:r>
            <a:r>
              <a:rPr lang="en-US" sz="2400" dirty="0" smtClean="0"/>
              <a:t>{</a:t>
            </a:r>
            <a:r>
              <a:rPr lang="en-US" sz="2400" dirty="0" smtClean="0">
                <a:solidFill>
                  <a:schemeClr val="bg1"/>
                </a:solidFill>
              </a:rPr>
              <a:t>nothing</a:t>
            </a:r>
            <a:r>
              <a:rPr lang="en-US" sz="2400" dirty="0" smtClean="0"/>
              <a:t>}, forward, </a:t>
            </a:r>
            <a:r>
              <a:rPr lang="en-US" sz="2400" dirty="0"/>
              <a:t>{</a:t>
            </a:r>
            <a:r>
              <a:rPr lang="en-US" sz="2400" dirty="0">
                <a:solidFill>
                  <a:schemeClr val="accent6"/>
                </a:solidFill>
              </a:rPr>
              <a:t>volcano</a:t>
            </a:r>
            <a:r>
              <a:rPr lang="en-US" sz="2400" dirty="0" smtClean="0"/>
              <a:t>}</a:t>
            </a:r>
            <a:endParaRPr lang="en-US" sz="24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4205602" y="3248856"/>
            <a:ext cx="422626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States:                             s</a:t>
            </a:r>
            <a:r>
              <a:rPr lang="en-US" baseline="-25000" dirty="0" smtClean="0"/>
              <a:t>0</a:t>
            </a:r>
            <a:r>
              <a:rPr lang="en-US" dirty="0" smtClean="0"/>
              <a:t>,     s</a:t>
            </a:r>
            <a:r>
              <a:rPr lang="en-US" baseline="-25000" dirty="0" smtClean="0"/>
              <a:t>1</a:t>
            </a:r>
            <a:r>
              <a:rPr lang="en-US" dirty="0" smtClean="0"/>
              <a:t>,    s</a:t>
            </a:r>
            <a:r>
              <a:rPr lang="en-US" baseline="-25000" dirty="0" smtClean="0"/>
              <a:t>2</a:t>
            </a:r>
            <a:r>
              <a:rPr lang="en-US" dirty="0" smtClean="0"/>
              <a:t>,     s</a:t>
            </a:r>
            <a:r>
              <a:rPr lang="en-US" baseline="-25000" dirty="0" smtClean="0"/>
              <a:t>3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 state distribution: 0.25, 0.25, 0.25, 0.25</a:t>
            </a:r>
          </a:p>
          <a:p>
            <a:r>
              <a:rPr lang="en-US" dirty="0" smtClean="0"/>
              <a:t>Transitions: P(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| S</a:t>
            </a:r>
            <a:r>
              <a:rPr lang="en-US" baseline="-25000" dirty="0" smtClean="0"/>
              <a:t>i</a:t>
            </a:r>
            <a:r>
              <a:rPr lang="en-US" dirty="0" smtClean="0"/>
              <a:t>, forward):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Observations Z=&lt;rose, volcano, nothing&gt;</a:t>
            </a:r>
          </a:p>
          <a:p>
            <a:r>
              <a:rPr lang="en-US" dirty="0" smtClean="0"/>
              <a:t>Sensor model: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103" y="4178914"/>
            <a:ext cx="4834315" cy="4239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103" y="5264310"/>
            <a:ext cx="4239129" cy="48209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56010" y="3850065"/>
            <a:ext cx="3569660" cy="1679798"/>
            <a:chOff x="554895" y="4125232"/>
            <a:chExt cx="3569660" cy="1679798"/>
          </a:xfrm>
        </p:grpSpPr>
        <p:grpSp>
          <p:nvGrpSpPr>
            <p:cNvPr id="15" name="Group 14"/>
            <p:cNvGrpSpPr/>
            <p:nvPr/>
          </p:nvGrpSpPr>
          <p:grpSpPr>
            <a:xfrm>
              <a:off x="554895" y="4169248"/>
              <a:ext cx="3255068" cy="1635782"/>
              <a:chOff x="2694250" y="4169248"/>
              <a:chExt cx="3255068" cy="163578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694250" y="4169248"/>
                <a:ext cx="461665" cy="163578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dirty="0" smtClean="0"/>
                  <a:t>S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    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    S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    S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3155915" y="4301711"/>
                <a:ext cx="1278341" cy="1476369"/>
                <a:chOff x="1839256" y="4214430"/>
                <a:chExt cx="1278341" cy="1476369"/>
              </a:xfrm>
              <a:solidFill>
                <a:srgbClr val="FFFF00"/>
              </a:solidFill>
            </p:grpSpPr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1839256" y="4713444"/>
                  <a:ext cx="1278341" cy="0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1839256" y="5191785"/>
                  <a:ext cx="1278341" cy="0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1839256" y="5673882"/>
                  <a:ext cx="1278341" cy="0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1839256" y="4214430"/>
                  <a:ext cx="1278341" cy="0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1839256" y="4214430"/>
                  <a:ext cx="1278341" cy="499014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1839256" y="4692771"/>
                  <a:ext cx="1278341" cy="499014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1839256" y="5191785"/>
                  <a:ext cx="1278341" cy="499014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V="1">
                  <a:off x="1839256" y="5299572"/>
                  <a:ext cx="1278341" cy="374310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1839256" y="4817475"/>
                  <a:ext cx="1278341" cy="374310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839256" y="4817475"/>
                  <a:ext cx="1177195" cy="856407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1903766" y="4276778"/>
                  <a:ext cx="1177195" cy="856407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1903766" y="4713444"/>
                  <a:ext cx="1177195" cy="960438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1903766" y="4231347"/>
                  <a:ext cx="1177195" cy="960438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4670977" y="4277289"/>
                <a:ext cx="1278341" cy="1476369"/>
                <a:chOff x="1839256" y="4214430"/>
                <a:chExt cx="1278341" cy="1476369"/>
              </a:xfrm>
              <a:solidFill>
                <a:srgbClr val="FFFF00"/>
              </a:solidFill>
            </p:grpSpPr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1839256" y="4713444"/>
                  <a:ext cx="1278341" cy="0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1839256" y="5191785"/>
                  <a:ext cx="1278341" cy="0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1839256" y="5673882"/>
                  <a:ext cx="1278341" cy="0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1839256" y="4214430"/>
                  <a:ext cx="1278341" cy="0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1839256" y="4214430"/>
                  <a:ext cx="1278341" cy="499014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1839256" y="4692771"/>
                  <a:ext cx="1278341" cy="499014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1839256" y="5191785"/>
                  <a:ext cx="1278341" cy="499014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 flipV="1">
                  <a:off x="1839256" y="5299572"/>
                  <a:ext cx="1278341" cy="374310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V="1">
                  <a:off x="1839256" y="4817475"/>
                  <a:ext cx="1278341" cy="374310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1839256" y="4817475"/>
                  <a:ext cx="1177195" cy="856407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 flipV="1">
                  <a:off x="1903766" y="4276778"/>
                  <a:ext cx="1177195" cy="856407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1903766" y="4713444"/>
                  <a:ext cx="1177195" cy="960438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1903766" y="4231347"/>
                  <a:ext cx="1177195" cy="960438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9" name="Straight Arrow Connector 88"/>
              <p:cNvCxnSpPr/>
              <p:nvPr/>
            </p:nvCxnSpPr>
            <p:spPr>
              <a:xfrm flipV="1">
                <a:off x="4651199" y="4294206"/>
                <a:ext cx="1203961" cy="498057"/>
              </a:xfrm>
              <a:prstGeom prst="straightConnector1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V="1">
                <a:off x="3155915" y="4318628"/>
                <a:ext cx="1203961" cy="498057"/>
              </a:xfrm>
              <a:prstGeom prst="straightConnector1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2140840" y="4125232"/>
              <a:ext cx="461665" cy="163578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0</a:t>
              </a:r>
              <a:r>
                <a:rPr lang="en-US" dirty="0" smtClean="0"/>
                <a:t>     S</a:t>
              </a:r>
              <a:r>
                <a:rPr lang="en-US" baseline="-25000" dirty="0" smtClean="0"/>
                <a:t>1</a:t>
              </a:r>
              <a:r>
                <a:rPr lang="en-US" dirty="0" smtClean="0"/>
                <a:t>     S</a:t>
              </a:r>
              <a:r>
                <a:rPr lang="en-US" baseline="-25000" dirty="0" smtClean="0"/>
                <a:t>2</a:t>
              </a:r>
              <a:r>
                <a:rPr lang="en-US" dirty="0" smtClean="0"/>
                <a:t>     S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62890" y="4158665"/>
              <a:ext cx="461665" cy="163578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0</a:t>
              </a:r>
              <a:r>
                <a:rPr lang="en-US" dirty="0" smtClean="0"/>
                <a:t>     S</a:t>
              </a:r>
              <a:r>
                <a:rPr lang="en-US" baseline="-25000" dirty="0" smtClean="0"/>
                <a:t>1</a:t>
              </a:r>
              <a:r>
                <a:rPr lang="en-US" dirty="0" smtClean="0"/>
                <a:t>     S</a:t>
              </a:r>
              <a:r>
                <a:rPr lang="en-US" baseline="-25000" dirty="0" smtClean="0"/>
                <a:t>2</a:t>
              </a:r>
              <a:r>
                <a:rPr lang="en-US" dirty="0" smtClean="0"/>
                <a:t>     S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331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Forward Procedure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720"/>
            <a:ext cx="8450290" cy="959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Compute                                                               step by step: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α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t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i="1" dirty="0" err="1">
                <a:solidFill>
                  <a:srgbClr val="000000"/>
                </a:solidFill>
              </a:rPr>
              <a:t>i</a:t>
            </a:r>
            <a:r>
              <a:rPr lang="en-US" sz="2400" dirty="0" smtClean="0">
                <a:solidFill>
                  <a:srgbClr val="000000"/>
                </a:solidFill>
              </a:rPr>
              <a:t>): the probability at the state </a:t>
            </a:r>
            <a:r>
              <a:rPr lang="en-US" sz="2400" i="1" dirty="0" err="1" smtClean="0">
                <a:solidFill>
                  <a:srgbClr val="000000"/>
                </a:solidFill>
              </a:rPr>
              <a:t>s</a:t>
            </a:r>
            <a:r>
              <a:rPr lang="en-US" sz="2400" i="1" baseline="-25000" dirty="0" err="1" smtClean="0">
                <a:solidFill>
                  <a:srgbClr val="000000"/>
                </a:solidFill>
              </a:rPr>
              <a:t>i</a:t>
            </a:r>
            <a:r>
              <a:rPr lang="en-US" sz="2400" i="1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at time </a:t>
            </a:r>
            <a:r>
              <a:rPr lang="en-US" sz="2400" i="1" dirty="0" smtClean="0">
                <a:solidFill>
                  <a:srgbClr val="000000"/>
                </a:solidFill>
              </a:rPr>
              <a:t>t </a:t>
            </a:r>
            <a:r>
              <a:rPr lang="en-US" sz="2400" dirty="0" smtClean="0">
                <a:solidFill>
                  <a:srgbClr val="000000"/>
                </a:solidFill>
              </a:rPr>
              <a:t>given </a:t>
            </a:r>
            <a:r>
              <a:rPr lang="en-US" sz="2400" i="1" dirty="0" smtClean="0">
                <a:solidFill>
                  <a:srgbClr val="000000"/>
                </a:solidFill>
              </a:rPr>
              <a:t>E</a:t>
            </a:r>
            <a:endParaRPr lang="en-US" sz="2400" i="1" dirty="0">
              <a:solidFill>
                <a:srgbClr val="00000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4C20-44B9-BE4D-8050-20F7335BEC21}" type="datetime1">
              <a:rPr lang="en-US" smtClean="0"/>
              <a:t>11/13/18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2344511"/>
            <a:ext cx="8407400" cy="403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893" y="2426829"/>
            <a:ext cx="2085421" cy="4475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5519328"/>
            <a:ext cx="8286536" cy="83702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25356" y="2434526"/>
            <a:ext cx="1857527" cy="35619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01099" y="5519328"/>
            <a:ext cx="3467618" cy="83702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8869" y="1407156"/>
            <a:ext cx="4130649" cy="32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1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Compute </a:t>
            </a:r>
            <a:r>
              <a:rPr lang="en-US" b="1" dirty="0">
                <a:solidFill>
                  <a:srgbClr val="F79646"/>
                </a:solidFill>
              </a:rPr>
              <a:t> α </a:t>
            </a:r>
            <a:r>
              <a:rPr lang="en-US" b="1" dirty="0" smtClean="0">
                <a:solidFill>
                  <a:srgbClr val="F79646"/>
                </a:solidFill>
              </a:rPr>
              <a:t> </a:t>
            </a:r>
            <a:r>
              <a:rPr lang="en-US" b="1" dirty="0" smtClean="0"/>
              <a:t>values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8651-2B1E-6A44-BE63-C4753446C488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44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105803" y="2879362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13" name="Straight Arrow Connector 12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60927" y="2800152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28" name="Straight Arrow Connector 27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3454238" y="2631925"/>
            <a:ext cx="35066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α</a:t>
            </a:r>
            <a:r>
              <a:rPr lang="en-US" sz="1600" baseline="-25000" dirty="0"/>
              <a:t>2</a:t>
            </a:r>
            <a:r>
              <a:rPr lang="en-US" sz="1600" dirty="0" smtClean="0"/>
              <a:t>(s</a:t>
            </a:r>
            <a:r>
              <a:rPr lang="en-US" sz="1600" baseline="-25000" dirty="0"/>
              <a:t>3</a:t>
            </a:r>
            <a:r>
              <a:rPr lang="en-US" sz="1600" dirty="0" smtClean="0"/>
              <a:t>)=(.2*.1+.125*.1+.05*.1+.1*.4)*0.1</a:t>
            </a:r>
          </a:p>
          <a:p>
            <a:endParaRPr lang="en-US" sz="1600" dirty="0"/>
          </a:p>
          <a:p>
            <a:r>
              <a:rPr lang="en-US" sz="1600" dirty="0" smtClean="0"/>
              <a:t>α</a:t>
            </a:r>
            <a:r>
              <a:rPr lang="en-US" sz="1600" baseline="-25000" dirty="0"/>
              <a:t>2</a:t>
            </a:r>
            <a:r>
              <a:rPr lang="en-US" sz="1600" dirty="0" smtClean="0"/>
              <a:t>(s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)</a:t>
            </a:r>
            <a:r>
              <a:rPr lang="en-US" sz="1600" dirty="0"/>
              <a:t>=</a:t>
            </a:r>
            <a:r>
              <a:rPr lang="en-US" sz="1600" dirty="0" smtClean="0"/>
              <a:t>(.2*.5+.125*.1+.05*.3+.1*.2)*0.2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α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(s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)</a:t>
            </a:r>
            <a:r>
              <a:rPr lang="en-US" sz="1600" dirty="0"/>
              <a:t>=</a:t>
            </a:r>
            <a:r>
              <a:rPr lang="en-US" sz="1600" dirty="0" smtClean="0"/>
              <a:t>(</a:t>
            </a:r>
            <a:r>
              <a:rPr lang="en-US" sz="1600" dirty="0"/>
              <a:t>.2*</a:t>
            </a:r>
            <a:r>
              <a:rPr lang="en-US" sz="1600" dirty="0" smtClean="0"/>
              <a:t>.3+</a:t>
            </a:r>
            <a:r>
              <a:rPr lang="en-US" sz="1600" dirty="0"/>
              <a:t>.125*</a:t>
            </a:r>
            <a:r>
              <a:rPr lang="en-US" sz="1600" dirty="0" smtClean="0"/>
              <a:t>.3+</a:t>
            </a:r>
            <a:r>
              <a:rPr lang="en-US" sz="1600" dirty="0"/>
              <a:t>.05*.3+.1*</a:t>
            </a:r>
            <a:r>
              <a:rPr lang="en-US" sz="1600" dirty="0" smtClean="0"/>
              <a:t>.1)*0.2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α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(s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)</a:t>
            </a:r>
            <a:r>
              <a:rPr lang="en-US" sz="1600" dirty="0"/>
              <a:t>=</a:t>
            </a:r>
            <a:r>
              <a:rPr lang="en-US" sz="1600" dirty="0" smtClean="0"/>
              <a:t>(</a:t>
            </a:r>
            <a:r>
              <a:rPr lang="en-US" sz="1600" dirty="0"/>
              <a:t>.2*</a:t>
            </a:r>
            <a:r>
              <a:rPr lang="en-US" sz="1600" dirty="0" smtClean="0"/>
              <a:t>.1+</a:t>
            </a:r>
            <a:r>
              <a:rPr lang="en-US" sz="1600" dirty="0"/>
              <a:t>.125*</a:t>
            </a:r>
            <a:r>
              <a:rPr lang="en-US" sz="1600" dirty="0" smtClean="0"/>
              <a:t>.5+</a:t>
            </a:r>
            <a:r>
              <a:rPr lang="en-US" sz="1600" dirty="0"/>
              <a:t>.05*.3+.1*</a:t>
            </a:r>
            <a:r>
              <a:rPr lang="en-US" sz="1600" dirty="0" smtClean="0"/>
              <a:t>.3)*0.1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261647" y="2642156"/>
            <a:ext cx="461665" cy="163578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</a:t>
            </a:r>
            <a:r>
              <a:rPr lang="en-US" baseline="-25000" dirty="0" smtClean="0">
                <a:solidFill>
                  <a:srgbClr val="FFFF00"/>
                </a:solidFill>
              </a:rPr>
              <a:t>0</a:t>
            </a:r>
            <a:r>
              <a:rPr lang="en-US" dirty="0" smtClean="0">
                <a:solidFill>
                  <a:srgbClr val="FFFF00"/>
                </a:solidFill>
              </a:rPr>
              <a:t>     S</a:t>
            </a:r>
            <a:r>
              <a:rPr lang="en-US" baseline="-25000" dirty="0" smtClean="0">
                <a:solidFill>
                  <a:srgbClr val="FFFF00"/>
                </a:solidFill>
              </a:rPr>
              <a:t>1</a:t>
            </a:r>
            <a:r>
              <a:rPr lang="en-US" dirty="0" smtClean="0">
                <a:solidFill>
                  <a:srgbClr val="FFFF00"/>
                </a:solidFill>
              </a:rPr>
              <a:t>     S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     S</a:t>
            </a:r>
            <a:r>
              <a:rPr lang="en-US" baseline="-25000" dirty="0" smtClean="0">
                <a:solidFill>
                  <a:srgbClr val="FFFF00"/>
                </a:solidFill>
              </a:rPr>
              <a:t>3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74" y="1738312"/>
            <a:ext cx="2955925" cy="58222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439" y="4955074"/>
            <a:ext cx="4834315" cy="42392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439" y="5453095"/>
            <a:ext cx="4239129" cy="48209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42837" y="2713127"/>
            <a:ext cx="20423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α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(s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)=0.25*0.8=0.2</a:t>
            </a:r>
          </a:p>
          <a:p>
            <a:endParaRPr lang="en-US" sz="1600" dirty="0"/>
          </a:p>
          <a:p>
            <a:r>
              <a:rPr lang="en-US" sz="1600" dirty="0"/>
              <a:t>α</a:t>
            </a:r>
            <a:r>
              <a:rPr lang="en-US" sz="1600" baseline="-25000" dirty="0"/>
              <a:t>1</a:t>
            </a:r>
            <a:r>
              <a:rPr lang="en-US" sz="1600" dirty="0"/>
              <a:t>(</a:t>
            </a:r>
            <a:r>
              <a:rPr lang="en-US" sz="1600" dirty="0" smtClean="0"/>
              <a:t>s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)</a:t>
            </a:r>
            <a:r>
              <a:rPr lang="en-US" sz="1600" dirty="0"/>
              <a:t>=0.25*</a:t>
            </a:r>
            <a:r>
              <a:rPr lang="en-US" sz="1600" dirty="0" smtClean="0"/>
              <a:t>0.5=0.125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/>
              <a:t>α</a:t>
            </a:r>
            <a:r>
              <a:rPr lang="en-US" sz="1600" baseline="-25000" dirty="0"/>
              <a:t>1</a:t>
            </a:r>
            <a:r>
              <a:rPr lang="en-US" sz="1600" dirty="0"/>
              <a:t>(</a:t>
            </a:r>
            <a:r>
              <a:rPr lang="en-US" sz="1600" dirty="0" smtClean="0"/>
              <a:t>s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)</a:t>
            </a:r>
            <a:r>
              <a:rPr lang="en-US" sz="1600" dirty="0"/>
              <a:t>=0.25*</a:t>
            </a:r>
            <a:r>
              <a:rPr lang="en-US" sz="1600" dirty="0" smtClean="0"/>
              <a:t>0.2=0.05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/>
              <a:t>α</a:t>
            </a:r>
            <a:r>
              <a:rPr lang="en-US" sz="1600" baseline="-25000" dirty="0"/>
              <a:t>1</a:t>
            </a:r>
            <a:r>
              <a:rPr lang="en-US" sz="1600" dirty="0"/>
              <a:t>(</a:t>
            </a:r>
            <a:r>
              <a:rPr lang="en-US" sz="1600" dirty="0" smtClean="0"/>
              <a:t>s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)</a:t>
            </a:r>
            <a:r>
              <a:rPr lang="en-US" sz="1600" dirty="0"/>
              <a:t>=0.25*</a:t>
            </a:r>
            <a:r>
              <a:rPr lang="en-US" sz="1600" dirty="0" smtClean="0"/>
              <a:t>0.4=0.1</a:t>
            </a:r>
            <a:endParaRPr lang="en-US" sz="16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00" y="1937556"/>
            <a:ext cx="1852813" cy="38298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357438" y="1937556"/>
            <a:ext cx="579437" cy="2770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6121401" y="1897869"/>
            <a:ext cx="579437" cy="2770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65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Compute</a:t>
            </a:r>
            <a:r>
              <a:rPr lang="en-US" b="1" dirty="0" smtClean="0">
                <a:solidFill>
                  <a:srgbClr val="F79646"/>
                </a:solidFill>
              </a:rPr>
              <a:t> α </a:t>
            </a:r>
            <a:r>
              <a:rPr lang="en-US" b="1" dirty="0" smtClean="0"/>
              <a:t>values</a:t>
            </a:r>
            <a:endParaRPr lang="en-US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270D-0F07-224B-8104-BD05964BE1E1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45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258066" y="2595938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13" name="Straight Arrow Connector 12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24002" y="2627690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28" name="Straight Arrow Connector 27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61484" y="2503621"/>
            <a:ext cx="108567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α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)=0.2</a:t>
            </a:r>
          </a:p>
          <a:p>
            <a:endParaRPr lang="en-US" sz="1400" dirty="0"/>
          </a:p>
          <a:p>
            <a:r>
              <a:rPr lang="en-US" sz="1400" dirty="0"/>
              <a:t>α</a:t>
            </a:r>
            <a:r>
              <a:rPr lang="en-US" sz="1400" baseline="-25000" dirty="0"/>
              <a:t>1</a:t>
            </a:r>
            <a:r>
              <a:rPr lang="en-US" sz="1400" dirty="0"/>
              <a:t>(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)</a:t>
            </a:r>
            <a:r>
              <a:rPr lang="en-US" sz="1400" dirty="0"/>
              <a:t>=</a:t>
            </a:r>
            <a:r>
              <a:rPr lang="en-US" sz="1400" dirty="0" smtClean="0"/>
              <a:t>0.125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/>
              <a:t>α</a:t>
            </a:r>
            <a:r>
              <a:rPr lang="en-US" sz="1400" baseline="-25000" dirty="0"/>
              <a:t>1</a:t>
            </a:r>
            <a:r>
              <a:rPr lang="en-US" sz="1400" dirty="0"/>
              <a:t>(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</a:t>
            </a:r>
            <a:r>
              <a:rPr lang="en-US" sz="1400" dirty="0"/>
              <a:t>=</a:t>
            </a:r>
            <a:r>
              <a:rPr lang="en-US" sz="1400" dirty="0" smtClean="0"/>
              <a:t>0.05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/>
              <a:t>α</a:t>
            </a:r>
            <a:r>
              <a:rPr lang="en-US" sz="1400" baseline="-25000" dirty="0"/>
              <a:t>1</a:t>
            </a:r>
            <a:r>
              <a:rPr lang="en-US" sz="1400" dirty="0"/>
              <a:t>(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)</a:t>
            </a:r>
            <a:r>
              <a:rPr lang="en-US" sz="1400" dirty="0"/>
              <a:t>=</a:t>
            </a:r>
            <a:r>
              <a:rPr lang="en-US" sz="1400" dirty="0" smtClean="0"/>
              <a:t>0.1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536407" y="2546321"/>
            <a:ext cx="126766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α</a:t>
            </a:r>
            <a:r>
              <a:rPr lang="en-US" sz="1400" baseline="-25000" dirty="0"/>
              <a:t>2</a:t>
            </a:r>
            <a:r>
              <a:rPr lang="en-US" sz="1400" dirty="0" smtClean="0"/>
              <a:t>(s</a:t>
            </a:r>
            <a:r>
              <a:rPr lang="en-US" sz="1400" baseline="-25000" dirty="0"/>
              <a:t>3</a:t>
            </a:r>
            <a:r>
              <a:rPr lang="en-US" sz="1400" dirty="0" smtClean="0"/>
              <a:t>)=0.00775</a:t>
            </a:r>
          </a:p>
          <a:p>
            <a:endParaRPr lang="en-US" sz="1400" dirty="0"/>
          </a:p>
          <a:p>
            <a:r>
              <a:rPr lang="en-US" sz="1400" dirty="0" smtClean="0"/>
              <a:t>α</a:t>
            </a:r>
            <a:r>
              <a:rPr lang="en-US" sz="1400" baseline="-25000" dirty="0"/>
              <a:t>2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)=0.0295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α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)=</a:t>
            </a:r>
            <a:r>
              <a:rPr lang="en-US" sz="1400" dirty="0"/>
              <a:t>0</a:t>
            </a:r>
            <a:r>
              <a:rPr lang="en-US" sz="1400" dirty="0" smtClean="0"/>
              <a:t>.092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α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)=</a:t>
            </a:r>
            <a:r>
              <a:rPr lang="en-US" sz="1400" dirty="0"/>
              <a:t>0</a:t>
            </a:r>
            <a:r>
              <a:rPr lang="en-US" sz="1400" dirty="0" smtClean="0"/>
              <a:t>.0125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438" y="1573983"/>
            <a:ext cx="2552700" cy="50280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002343" y="2538016"/>
            <a:ext cx="399630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α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(s</a:t>
            </a:r>
            <a:r>
              <a:rPr lang="en-US" sz="1400" baseline="-25000" dirty="0"/>
              <a:t>3</a:t>
            </a:r>
            <a:r>
              <a:rPr lang="en-US" sz="1400" dirty="0" smtClean="0"/>
              <a:t>)=(.00775*.1+.0295*.1+.092*.1+.0125*.4)*0.1</a:t>
            </a:r>
          </a:p>
          <a:p>
            <a:endParaRPr lang="en-US" sz="1400" dirty="0"/>
          </a:p>
          <a:p>
            <a:r>
              <a:rPr lang="en-US" sz="1400" dirty="0" smtClean="0"/>
              <a:t>α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)</a:t>
            </a:r>
            <a:r>
              <a:rPr lang="en-US" sz="1400" dirty="0"/>
              <a:t>=(.00775*</a:t>
            </a:r>
            <a:r>
              <a:rPr lang="en-US" sz="1400" dirty="0" smtClean="0"/>
              <a:t>.5</a:t>
            </a:r>
            <a:r>
              <a:rPr lang="en-US" sz="1400" dirty="0"/>
              <a:t>+.0295*</a:t>
            </a:r>
            <a:r>
              <a:rPr lang="en-US" sz="1400" dirty="0" smtClean="0"/>
              <a:t>.1</a:t>
            </a:r>
            <a:r>
              <a:rPr lang="en-US" sz="1400" dirty="0"/>
              <a:t>+.092*</a:t>
            </a:r>
            <a:r>
              <a:rPr lang="en-US" sz="1400" dirty="0" smtClean="0"/>
              <a:t>.3</a:t>
            </a:r>
            <a:r>
              <a:rPr lang="en-US" sz="1400" dirty="0"/>
              <a:t>+.0125*</a:t>
            </a:r>
            <a:r>
              <a:rPr lang="en-US" sz="1400" dirty="0" smtClean="0"/>
              <a:t>.2)*0.3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α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</a:t>
            </a:r>
            <a:r>
              <a:rPr lang="en-US" sz="1400" dirty="0"/>
              <a:t>=(.00775*</a:t>
            </a:r>
            <a:r>
              <a:rPr lang="en-US" sz="1400" dirty="0" smtClean="0"/>
              <a:t>.3</a:t>
            </a:r>
            <a:r>
              <a:rPr lang="en-US" sz="1400" dirty="0"/>
              <a:t>+.0295*</a:t>
            </a:r>
            <a:r>
              <a:rPr lang="en-US" sz="1400" dirty="0" smtClean="0"/>
              <a:t>.3</a:t>
            </a:r>
            <a:r>
              <a:rPr lang="en-US" sz="1400" dirty="0"/>
              <a:t>+.092*.3+.0125*</a:t>
            </a:r>
            <a:r>
              <a:rPr lang="en-US" sz="1400" dirty="0" smtClean="0"/>
              <a:t>.1)*0.6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α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)</a:t>
            </a:r>
            <a:r>
              <a:rPr lang="en-US" sz="1400" dirty="0"/>
              <a:t>=(.00775*</a:t>
            </a:r>
            <a:r>
              <a:rPr lang="en-US" sz="1400" dirty="0" smtClean="0"/>
              <a:t>.1</a:t>
            </a:r>
            <a:r>
              <a:rPr lang="en-US" sz="1400" dirty="0"/>
              <a:t>+.0295*</a:t>
            </a:r>
            <a:r>
              <a:rPr lang="en-US" sz="1400" dirty="0" smtClean="0"/>
              <a:t>.5+</a:t>
            </a:r>
            <a:r>
              <a:rPr lang="en-US" sz="1400" dirty="0"/>
              <a:t>. .092*.3+.0125*</a:t>
            </a:r>
            <a:r>
              <a:rPr lang="en-US" sz="1400" dirty="0" smtClean="0"/>
              <a:t>.3)*0.5</a:t>
            </a:r>
            <a:endParaRPr lang="en-US" sz="14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439" y="4955074"/>
            <a:ext cx="4834315" cy="4239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439" y="5453095"/>
            <a:ext cx="4239129" cy="482097"/>
          </a:xfrm>
          <a:prstGeom prst="rect">
            <a:avLst/>
          </a:prstGeom>
        </p:spPr>
      </p:pic>
      <p:sp>
        <p:nvSpPr>
          <p:cNvPr id="47" name="Right Arrow 46"/>
          <p:cNvSpPr/>
          <p:nvPr/>
        </p:nvSpPr>
        <p:spPr>
          <a:xfrm>
            <a:off x="4802188" y="1660549"/>
            <a:ext cx="579437" cy="2770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0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Compute β</a:t>
            </a:r>
            <a:r>
              <a:rPr lang="en-US" b="1" i="1" baseline="-25000" dirty="0" smtClean="0">
                <a:solidFill>
                  <a:srgbClr val="000000"/>
                </a:solidFill>
              </a:rPr>
              <a:t>t</a:t>
            </a:r>
            <a:r>
              <a:rPr lang="en-US" b="1" dirty="0" smtClean="0">
                <a:solidFill>
                  <a:srgbClr val="000000"/>
                </a:solidFill>
              </a:rPr>
              <a:t>(</a:t>
            </a:r>
            <a:r>
              <a:rPr lang="en-US" b="1" i="1" dirty="0" err="1" smtClean="0">
                <a:solidFill>
                  <a:srgbClr val="000000"/>
                </a:solidFill>
              </a:rPr>
              <a:t>i</a:t>
            </a:r>
            <a:r>
              <a:rPr lang="en-US" b="1" dirty="0" smtClean="0">
                <a:solidFill>
                  <a:srgbClr val="000000"/>
                </a:solidFill>
              </a:rPr>
              <a:t>) by Backward Procedure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7268" y="1293845"/>
            <a:ext cx="7743099" cy="68325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β</a:t>
            </a:r>
            <a:r>
              <a:rPr lang="en-US" sz="2800" i="1" baseline="-25000" dirty="0" smtClean="0">
                <a:solidFill>
                  <a:srgbClr val="000000"/>
                </a:solidFill>
              </a:rPr>
              <a:t>t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i="1" dirty="0" err="1">
                <a:solidFill>
                  <a:srgbClr val="000000"/>
                </a:solidFill>
              </a:rPr>
              <a:t>i</a:t>
            </a:r>
            <a:r>
              <a:rPr lang="en-US" sz="2800" dirty="0" smtClean="0">
                <a:solidFill>
                  <a:srgbClr val="000000"/>
                </a:solidFill>
              </a:rPr>
              <a:t>): given E, the probability of being at the state </a:t>
            </a:r>
            <a:r>
              <a:rPr lang="en-US" sz="2800" i="1" dirty="0" err="1" smtClean="0">
                <a:solidFill>
                  <a:srgbClr val="000000"/>
                </a:solidFill>
              </a:rPr>
              <a:t>s</a:t>
            </a:r>
            <a:r>
              <a:rPr lang="en-US" sz="2800" i="1" baseline="-25000" dirty="0" err="1" smtClean="0">
                <a:solidFill>
                  <a:srgbClr val="000000"/>
                </a:solidFill>
              </a:rPr>
              <a:t>i</a:t>
            </a:r>
            <a:r>
              <a:rPr lang="en-US" sz="2800" i="1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at time </a:t>
            </a:r>
            <a:r>
              <a:rPr lang="en-US" sz="2800" i="1" dirty="0" smtClean="0">
                <a:solidFill>
                  <a:srgbClr val="000000"/>
                </a:solidFill>
              </a:rPr>
              <a:t>t</a:t>
            </a:r>
            <a:endParaRPr lang="en-US" sz="2800" i="1" dirty="0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CF5A-A17A-9248-9852-2EDA098F2642}" type="datetime1">
              <a:rPr lang="en-US" smtClean="0">
                <a:solidFill>
                  <a:srgbClr val="000000"/>
                </a:solidFill>
              </a:rPr>
              <a:t>11/13/18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>
                <a:solidFill>
                  <a:srgbClr val="000000"/>
                </a:solidFill>
              </a:rPr>
              <a:t>46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451" y="4894372"/>
            <a:ext cx="5509931" cy="144031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874452" y="1977100"/>
            <a:ext cx="5520580" cy="2682072"/>
            <a:chOff x="1874452" y="1198705"/>
            <a:chExt cx="5520580" cy="268207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5135" y="1198705"/>
              <a:ext cx="2005459" cy="46357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4452" y="1474119"/>
              <a:ext cx="5520580" cy="2406658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2872415" y="2009707"/>
            <a:ext cx="1931237" cy="268728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44482" y="4894372"/>
            <a:ext cx="2366333" cy="427868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39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Compute </a:t>
            </a:r>
            <a:r>
              <a:rPr lang="en-US" b="1" dirty="0" smtClean="0">
                <a:solidFill>
                  <a:srgbClr val="F79646"/>
                </a:solidFill>
              </a:rPr>
              <a:t>β</a:t>
            </a:r>
            <a:r>
              <a:rPr lang="en-US" b="1" dirty="0" smtClean="0"/>
              <a:t> values</a:t>
            </a:r>
            <a:endParaRPr lang="en-US" b="1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70D2-0695-CC4F-91FE-E7C3B3C7FEE3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47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250074" y="2908358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13" name="Straight Arrow Connector 12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091034" y="2794172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28" name="Straight Arrow Connector 27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7318530" y="2524024"/>
            <a:ext cx="11007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β</a:t>
            </a:r>
            <a:r>
              <a:rPr lang="en-US" baseline="-25000" dirty="0" smtClean="0"/>
              <a:t>3</a:t>
            </a:r>
            <a:r>
              <a:rPr lang="en-US" dirty="0" smtClean="0"/>
              <a:t>(s</a:t>
            </a:r>
            <a:r>
              <a:rPr lang="en-US" baseline="-25000" dirty="0" smtClean="0"/>
              <a:t>3</a:t>
            </a:r>
            <a:r>
              <a:rPr lang="en-US" dirty="0" smtClean="0"/>
              <a:t>)=1.0</a:t>
            </a:r>
          </a:p>
          <a:p>
            <a:endParaRPr lang="en-US" dirty="0"/>
          </a:p>
          <a:p>
            <a:r>
              <a:rPr lang="en-US" dirty="0" smtClean="0"/>
              <a:t>β</a:t>
            </a:r>
            <a:r>
              <a:rPr lang="en-US" baseline="-25000" dirty="0" smtClean="0"/>
              <a:t>3</a:t>
            </a:r>
            <a:r>
              <a:rPr lang="en-US" dirty="0" smtClean="0"/>
              <a:t>(s</a:t>
            </a:r>
            <a:r>
              <a:rPr lang="en-US" baseline="-25000" dirty="0" smtClean="0"/>
              <a:t>2</a:t>
            </a:r>
            <a:r>
              <a:rPr lang="en-US" dirty="0" smtClean="0"/>
              <a:t>)=1.0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β</a:t>
            </a:r>
            <a:r>
              <a:rPr lang="en-US" baseline="-25000" dirty="0" smtClean="0"/>
              <a:t>3</a:t>
            </a:r>
            <a:r>
              <a:rPr lang="en-US" dirty="0" smtClean="0"/>
              <a:t>(s</a:t>
            </a:r>
            <a:r>
              <a:rPr lang="en-US" baseline="-25000" dirty="0" smtClean="0"/>
              <a:t>1</a:t>
            </a:r>
            <a:r>
              <a:rPr lang="en-US" dirty="0" smtClean="0"/>
              <a:t>)=1.0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β</a:t>
            </a:r>
            <a:r>
              <a:rPr lang="en-US" baseline="-25000" dirty="0" smtClean="0"/>
              <a:t>3</a:t>
            </a:r>
            <a:r>
              <a:rPr lang="en-US" dirty="0" smtClean="0"/>
              <a:t>(s</a:t>
            </a:r>
            <a:r>
              <a:rPr lang="en-US" baseline="-25000" dirty="0" smtClean="0"/>
              <a:t>0</a:t>
            </a:r>
            <a:r>
              <a:rPr lang="en-US" dirty="0" smtClean="0"/>
              <a:t>)=1.0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528415" y="2587522"/>
            <a:ext cx="35626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β</a:t>
            </a:r>
            <a:r>
              <a:rPr lang="en-US" baseline="-25000" dirty="0" smtClean="0"/>
              <a:t>2</a:t>
            </a:r>
            <a:r>
              <a:rPr lang="en-US" dirty="0" smtClean="0"/>
              <a:t>(s</a:t>
            </a:r>
            <a:r>
              <a:rPr lang="en-US" baseline="-25000" dirty="0"/>
              <a:t>3</a:t>
            </a:r>
            <a:r>
              <a:rPr lang="en-US" dirty="0" smtClean="0"/>
              <a:t>)=(.1*.1+.5*.3+.3*.6+.1*.5)*1.0</a:t>
            </a:r>
          </a:p>
          <a:p>
            <a:endParaRPr lang="en-US" dirty="0"/>
          </a:p>
          <a:p>
            <a:r>
              <a:rPr lang="en-US" dirty="0" smtClean="0"/>
              <a:t>β</a:t>
            </a:r>
            <a:r>
              <a:rPr lang="en-US" baseline="-25000" dirty="0" smtClean="0"/>
              <a:t>2</a:t>
            </a:r>
            <a:r>
              <a:rPr lang="en-US" dirty="0" smtClean="0"/>
              <a:t>(s</a:t>
            </a:r>
            <a:r>
              <a:rPr lang="en-US" baseline="-25000" dirty="0" smtClean="0"/>
              <a:t>2</a:t>
            </a:r>
            <a:r>
              <a:rPr lang="en-US" dirty="0" smtClean="0"/>
              <a:t>)=</a:t>
            </a:r>
            <a:r>
              <a:rPr lang="en-US" dirty="0"/>
              <a:t>(.1*.1+</a:t>
            </a:r>
            <a:r>
              <a:rPr lang="en-US" dirty="0" smtClean="0"/>
              <a:t>.1*</a:t>
            </a:r>
            <a:r>
              <a:rPr lang="en-US" dirty="0"/>
              <a:t>.3+.3*</a:t>
            </a:r>
            <a:r>
              <a:rPr lang="en-US" dirty="0" smtClean="0"/>
              <a:t>.6+.5*.5)*1.0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β</a:t>
            </a:r>
            <a:r>
              <a:rPr lang="en-US" baseline="-25000" dirty="0" smtClean="0"/>
              <a:t>2</a:t>
            </a:r>
            <a:r>
              <a:rPr lang="en-US" dirty="0" smtClean="0"/>
              <a:t>(s</a:t>
            </a:r>
            <a:r>
              <a:rPr lang="en-US" baseline="-25000" dirty="0" smtClean="0"/>
              <a:t>1</a:t>
            </a:r>
            <a:r>
              <a:rPr lang="en-US" dirty="0" smtClean="0"/>
              <a:t>)=</a:t>
            </a:r>
            <a:r>
              <a:rPr lang="en-US" dirty="0"/>
              <a:t>(.1*.1+</a:t>
            </a:r>
            <a:r>
              <a:rPr lang="en-US" dirty="0" smtClean="0"/>
              <a:t>.3*</a:t>
            </a:r>
            <a:r>
              <a:rPr lang="en-US" dirty="0"/>
              <a:t>.3+.3*</a:t>
            </a:r>
            <a:r>
              <a:rPr lang="en-US" dirty="0" smtClean="0"/>
              <a:t>.6+.3*.5)*1.0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β</a:t>
            </a:r>
            <a:r>
              <a:rPr lang="en-US" baseline="-25000" dirty="0" smtClean="0"/>
              <a:t>2</a:t>
            </a:r>
            <a:r>
              <a:rPr lang="en-US" dirty="0" smtClean="0"/>
              <a:t>(s</a:t>
            </a:r>
            <a:r>
              <a:rPr lang="en-US" baseline="-25000" dirty="0"/>
              <a:t>0</a:t>
            </a:r>
            <a:r>
              <a:rPr lang="en-US" dirty="0" smtClean="0"/>
              <a:t>)=</a:t>
            </a:r>
            <a:r>
              <a:rPr lang="en-US" dirty="0"/>
              <a:t>(</a:t>
            </a:r>
            <a:r>
              <a:rPr lang="en-US" dirty="0" smtClean="0"/>
              <a:t>.4*</a:t>
            </a:r>
            <a:r>
              <a:rPr lang="en-US" dirty="0"/>
              <a:t>.1+</a:t>
            </a:r>
            <a:r>
              <a:rPr lang="en-US" dirty="0" smtClean="0"/>
              <a:t>.2*</a:t>
            </a:r>
            <a:r>
              <a:rPr lang="en-US" dirty="0"/>
              <a:t>.3+</a:t>
            </a:r>
            <a:r>
              <a:rPr lang="en-US" dirty="0" smtClean="0"/>
              <a:t>.1*.6+.3*.5)*1.0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800" y="1848632"/>
            <a:ext cx="2005459" cy="4635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699" y="1789056"/>
            <a:ext cx="3011015" cy="52314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22511" y="2748945"/>
            <a:ext cx="461665" cy="163578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</a:t>
            </a:r>
            <a:r>
              <a:rPr lang="en-US" baseline="-25000" dirty="0" smtClean="0">
                <a:solidFill>
                  <a:srgbClr val="FFFF00"/>
                </a:solidFill>
              </a:rPr>
              <a:t>0</a:t>
            </a:r>
            <a:r>
              <a:rPr lang="en-US" dirty="0" smtClean="0">
                <a:solidFill>
                  <a:srgbClr val="FFFF00"/>
                </a:solidFill>
              </a:rPr>
              <a:t>     S</a:t>
            </a:r>
            <a:r>
              <a:rPr lang="en-US" baseline="-25000" dirty="0" smtClean="0">
                <a:solidFill>
                  <a:srgbClr val="FFFF00"/>
                </a:solidFill>
              </a:rPr>
              <a:t>1</a:t>
            </a:r>
            <a:r>
              <a:rPr lang="en-US" dirty="0" smtClean="0">
                <a:solidFill>
                  <a:srgbClr val="FFFF00"/>
                </a:solidFill>
              </a:rPr>
              <a:t>     S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     S</a:t>
            </a:r>
            <a:r>
              <a:rPr lang="en-US" baseline="-25000" dirty="0" smtClean="0">
                <a:solidFill>
                  <a:srgbClr val="FFFF00"/>
                </a:solidFill>
              </a:rPr>
              <a:t>3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689" y="4882957"/>
            <a:ext cx="4834315" cy="4239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1689" y="5380978"/>
            <a:ext cx="4239129" cy="482097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5841995" y="1920873"/>
            <a:ext cx="421505" cy="30162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Arrow 46"/>
          <p:cNvSpPr/>
          <p:nvPr/>
        </p:nvSpPr>
        <p:spPr>
          <a:xfrm>
            <a:off x="2317662" y="1922460"/>
            <a:ext cx="421505" cy="30162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1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Compute </a:t>
            </a:r>
            <a:r>
              <a:rPr lang="en-US" b="1" dirty="0" smtClean="0">
                <a:solidFill>
                  <a:srgbClr val="F79646"/>
                </a:solidFill>
              </a:rPr>
              <a:t>β</a:t>
            </a:r>
            <a:r>
              <a:rPr lang="en-US" b="1" dirty="0" smtClean="0"/>
              <a:t> values</a:t>
            </a:r>
            <a:endParaRPr lang="en-US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D1DE-E2D2-7146-871B-1971B41233C2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48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873808" y="2751745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13" name="Straight Arrow Connector 12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307677" y="2805147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28" name="Straight Arrow Connector 27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7586018" y="2456806"/>
            <a:ext cx="11007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β</a:t>
            </a:r>
            <a:r>
              <a:rPr lang="en-US" baseline="-25000" dirty="0" smtClean="0"/>
              <a:t>3</a:t>
            </a:r>
            <a:r>
              <a:rPr lang="en-US" dirty="0" smtClean="0"/>
              <a:t>(s</a:t>
            </a:r>
            <a:r>
              <a:rPr lang="en-US" baseline="-25000" dirty="0" smtClean="0"/>
              <a:t>3</a:t>
            </a:r>
            <a:r>
              <a:rPr lang="en-US" dirty="0" smtClean="0"/>
              <a:t>)=1.0</a:t>
            </a:r>
          </a:p>
          <a:p>
            <a:endParaRPr lang="en-US" dirty="0"/>
          </a:p>
          <a:p>
            <a:r>
              <a:rPr lang="en-US" dirty="0" smtClean="0"/>
              <a:t>β</a:t>
            </a:r>
            <a:r>
              <a:rPr lang="en-US" baseline="-25000" dirty="0" smtClean="0"/>
              <a:t>3</a:t>
            </a:r>
            <a:r>
              <a:rPr lang="en-US" dirty="0" smtClean="0"/>
              <a:t>(s</a:t>
            </a:r>
            <a:r>
              <a:rPr lang="en-US" baseline="-25000" dirty="0" smtClean="0"/>
              <a:t>2</a:t>
            </a:r>
            <a:r>
              <a:rPr lang="en-US" dirty="0" smtClean="0"/>
              <a:t>)=1.0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β</a:t>
            </a:r>
            <a:r>
              <a:rPr lang="en-US" baseline="-25000" dirty="0" smtClean="0"/>
              <a:t>3</a:t>
            </a:r>
            <a:r>
              <a:rPr lang="en-US" dirty="0" smtClean="0"/>
              <a:t>(s</a:t>
            </a:r>
            <a:r>
              <a:rPr lang="en-US" baseline="-25000" dirty="0" smtClean="0"/>
              <a:t>1</a:t>
            </a:r>
            <a:r>
              <a:rPr lang="en-US" dirty="0" smtClean="0"/>
              <a:t>)=1.0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β</a:t>
            </a:r>
            <a:r>
              <a:rPr lang="en-US" baseline="-25000" dirty="0" smtClean="0"/>
              <a:t>3</a:t>
            </a:r>
            <a:r>
              <a:rPr lang="en-US" dirty="0" smtClean="0"/>
              <a:t>(s</a:t>
            </a:r>
            <a:r>
              <a:rPr lang="en-US" baseline="-25000" dirty="0" smtClean="0"/>
              <a:t>0</a:t>
            </a:r>
            <a:r>
              <a:rPr lang="en-US" dirty="0" smtClean="0"/>
              <a:t>)=1.0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52149" y="2501228"/>
            <a:ext cx="12177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β</a:t>
            </a:r>
            <a:r>
              <a:rPr lang="en-US" baseline="-25000" dirty="0" smtClean="0"/>
              <a:t>2</a:t>
            </a:r>
            <a:r>
              <a:rPr lang="en-US" dirty="0" smtClean="0"/>
              <a:t>(s</a:t>
            </a:r>
            <a:r>
              <a:rPr lang="en-US" baseline="-25000" dirty="0"/>
              <a:t>3</a:t>
            </a:r>
            <a:r>
              <a:rPr lang="en-US" dirty="0" smtClean="0"/>
              <a:t>)=0.39</a:t>
            </a:r>
          </a:p>
          <a:p>
            <a:endParaRPr lang="en-US" dirty="0"/>
          </a:p>
          <a:p>
            <a:r>
              <a:rPr lang="en-US" dirty="0" smtClean="0"/>
              <a:t>β</a:t>
            </a:r>
            <a:r>
              <a:rPr lang="en-US" baseline="-25000" dirty="0" smtClean="0"/>
              <a:t>2</a:t>
            </a:r>
            <a:r>
              <a:rPr lang="en-US" dirty="0" smtClean="0"/>
              <a:t>(s</a:t>
            </a:r>
            <a:r>
              <a:rPr lang="en-US" baseline="-25000" dirty="0" smtClean="0"/>
              <a:t>2</a:t>
            </a:r>
            <a:r>
              <a:rPr lang="en-US" dirty="0" smtClean="0"/>
              <a:t>)=0.47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β</a:t>
            </a:r>
            <a:r>
              <a:rPr lang="en-US" baseline="-25000" dirty="0" smtClean="0"/>
              <a:t>2</a:t>
            </a:r>
            <a:r>
              <a:rPr lang="en-US" dirty="0" smtClean="0"/>
              <a:t>(s</a:t>
            </a:r>
            <a:r>
              <a:rPr lang="en-US" baseline="-25000" dirty="0" smtClean="0"/>
              <a:t>1</a:t>
            </a:r>
            <a:r>
              <a:rPr lang="en-US" dirty="0" smtClean="0"/>
              <a:t>)=0.43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β</a:t>
            </a:r>
            <a:r>
              <a:rPr lang="en-US" baseline="-25000" dirty="0" smtClean="0"/>
              <a:t>2</a:t>
            </a:r>
            <a:r>
              <a:rPr lang="en-US" dirty="0" smtClean="0"/>
              <a:t>(s</a:t>
            </a:r>
            <a:r>
              <a:rPr lang="en-US" baseline="-25000" dirty="0"/>
              <a:t>0</a:t>
            </a:r>
            <a:r>
              <a:rPr lang="en-US" dirty="0" smtClean="0"/>
              <a:t>)=0.31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00" y="1839062"/>
            <a:ext cx="3047643" cy="52951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75337" y="2536188"/>
            <a:ext cx="29340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(s</a:t>
            </a:r>
            <a:r>
              <a:rPr lang="en-US" baseline="-25000" dirty="0"/>
              <a:t>3</a:t>
            </a:r>
            <a:r>
              <a:rPr lang="en-US" dirty="0" smtClean="0"/>
              <a:t>) = fill in here in the class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(s</a:t>
            </a:r>
            <a:r>
              <a:rPr lang="en-US" baseline="-25000" dirty="0" smtClean="0"/>
              <a:t>2</a:t>
            </a:r>
            <a:r>
              <a:rPr lang="en-US" dirty="0" smtClean="0"/>
              <a:t>)=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(s</a:t>
            </a:r>
            <a:r>
              <a:rPr lang="en-US" baseline="-25000" dirty="0" smtClean="0"/>
              <a:t>1</a:t>
            </a:r>
            <a:r>
              <a:rPr lang="en-US" dirty="0" smtClean="0"/>
              <a:t>)=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(s</a:t>
            </a:r>
            <a:r>
              <a:rPr lang="en-US" baseline="-25000" dirty="0"/>
              <a:t>0</a:t>
            </a:r>
            <a:r>
              <a:rPr lang="en-US" dirty="0" smtClean="0"/>
              <a:t>)=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677" y="5010931"/>
            <a:ext cx="4834315" cy="4239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677" y="5508952"/>
            <a:ext cx="4239129" cy="482097"/>
          </a:xfrm>
          <a:prstGeom prst="rect">
            <a:avLst/>
          </a:prstGeom>
        </p:spPr>
      </p:pic>
      <p:sp>
        <p:nvSpPr>
          <p:cNvPr id="47" name="Left Arrow 46"/>
          <p:cNvSpPr/>
          <p:nvPr/>
        </p:nvSpPr>
        <p:spPr>
          <a:xfrm>
            <a:off x="3938318" y="1992310"/>
            <a:ext cx="421505" cy="30162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0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00FF"/>
                </a:solidFill>
              </a:rPr>
              <a:t>ϒ</a:t>
            </a:r>
            <a:r>
              <a:rPr lang="en-US" b="1" i="1" baseline="-25000" dirty="0" err="1" smtClean="0">
                <a:solidFill>
                  <a:srgbClr val="0000FF"/>
                </a:solidFill>
              </a:rPr>
              <a:t>t</a:t>
            </a:r>
            <a:r>
              <a:rPr lang="en-US" b="1" dirty="0" smtClean="0">
                <a:solidFill>
                  <a:srgbClr val="0000FF"/>
                </a:solidFill>
              </a:rPr>
              <a:t>(</a:t>
            </a:r>
            <a:r>
              <a:rPr lang="en-US" b="1" i="1" dirty="0" err="1" smtClean="0">
                <a:solidFill>
                  <a:srgbClr val="0000FF"/>
                </a:solidFill>
              </a:rPr>
              <a:t>i</a:t>
            </a:r>
            <a:r>
              <a:rPr lang="en-US" b="1" dirty="0" smtClean="0">
                <a:solidFill>
                  <a:srgbClr val="0000FF"/>
                </a:solidFill>
              </a:rPr>
              <a:t>) </a:t>
            </a:r>
            <a:r>
              <a:rPr lang="en-US" b="1" dirty="0"/>
              <a:t>Value: Putting </a:t>
            </a:r>
            <a:r>
              <a:rPr lang="en-US" b="1" dirty="0">
                <a:solidFill>
                  <a:srgbClr val="F79646"/>
                </a:solidFill>
              </a:rPr>
              <a:t>α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79646"/>
                </a:solidFill>
              </a:rPr>
              <a:t>β </a:t>
            </a:r>
            <a:r>
              <a:rPr lang="en-US" b="1" dirty="0"/>
              <a:t>together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079"/>
            <a:ext cx="8229600" cy="98248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00FF"/>
                </a:solidFill>
              </a:rPr>
              <a:t>ϒ</a:t>
            </a:r>
            <a:r>
              <a:rPr lang="en-US" sz="2800" i="1" baseline="-25000" dirty="0" err="1">
                <a:solidFill>
                  <a:srgbClr val="0000FF"/>
                </a:solidFill>
              </a:rPr>
              <a:t>t</a:t>
            </a:r>
            <a:r>
              <a:rPr lang="en-US" sz="2800" dirty="0">
                <a:solidFill>
                  <a:srgbClr val="0000FF"/>
                </a:solidFill>
              </a:rPr>
              <a:t>(</a:t>
            </a:r>
            <a:r>
              <a:rPr lang="en-US" sz="2800" i="1" dirty="0" err="1">
                <a:solidFill>
                  <a:srgbClr val="0000FF"/>
                </a:solidFill>
              </a:rPr>
              <a:t>i</a:t>
            </a:r>
            <a:r>
              <a:rPr lang="en-US" sz="2800" dirty="0" smtClean="0">
                <a:solidFill>
                  <a:srgbClr val="0000FF"/>
                </a:solidFill>
              </a:rPr>
              <a:t>) </a:t>
            </a:r>
            <a:r>
              <a:rPr lang="en-US" sz="2800" dirty="0" smtClean="0"/>
              <a:t>is the “smoothing” probability of being at state </a:t>
            </a:r>
            <a:r>
              <a:rPr lang="en-US" sz="2800" i="1" dirty="0" err="1" smtClean="0"/>
              <a:t>s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at time </a:t>
            </a:r>
            <a:r>
              <a:rPr lang="en-US" sz="2800" i="1" dirty="0" smtClean="0"/>
              <a:t>t</a:t>
            </a:r>
            <a:r>
              <a:rPr lang="en-US" sz="2800" dirty="0" smtClean="0"/>
              <a:t> given the entire experience E</a:t>
            </a:r>
            <a:r>
              <a:rPr lang="en-US" sz="2800" baseline="-25000" dirty="0" smtClean="0"/>
              <a:t>1:T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40CD-EB1D-2E44-BCAE-CBE9B1A11053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49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459" y="4285440"/>
            <a:ext cx="5942111" cy="231552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730940" y="2461435"/>
            <a:ext cx="2940600" cy="1662963"/>
            <a:chOff x="5041976" y="2449592"/>
            <a:chExt cx="2940600" cy="1662963"/>
          </a:xfrm>
        </p:grpSpPr>
        <p:sp>
          <p:nvSpPr>
            <p:cNvPr id="14" name="TextBox 13"/>
            <p:cNvSpPr txBox="1"/>
            <p:nvPr/>
          </p:nvSpPr>
          <p:spPr>
            <a:xfrm>
              <a:off x="6011737" y="2449592"/>
              <a:ext cx="461665" cy="166296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S1</a:t>
              </a:r>
              <a:r>
                <a:rPr lang="en-US" dirty="0"/>
                <a:t> </a:t>
              </a:r>
              <a:r>
                <a:rPr lang="en-US" dirty="0" smtClean="0"/>
                <a:t>   S2</a:t>
              </a:r>
              <a:r>
                <a:rPr lang="en-US" dirty="0"/>
                <a:t> </a:t>
              </a:r>
              <a:r>
                <a:rPr lang="en-US" dirty="0" smtClean="0"/>
                <a:t>   S3     S4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20911" y="2449592"/>
              <a:ext cx="461665" cy="166296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S1</a:t>
              </a:r>
              <a:r>
                <a:rPr lang="en-US" dirty="0"/>
                <a:t> </a:t>
              </a:r>
              <a:r>
                <a:rPr lang="en-US" dirty="0" smtClean="0"/>
                <a:t>   S2</a:t>
              </a:r>
              <a:r>
                <a:rPr lang="en-US" dirty="0"/>
                <a:t> </a:t>
              </a:r>
              <a:r>
                <a:rPr lang="en-US" dirty="0" smtClean="0"/>
                <a:t>   S3     S4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363494" y="2584815"/>
              <a:ext cx="1278341" cy="1476369"/>
              <a:chOff x="1839256" y="4214430"/>
              <a:chExt cx="1278341" cy="1476369"/>
            </a:xfrm>
            <a:solidFill>
              <a:srgbClr val="FFFF00"/>
            </a:solidFill>
          </p:grpSpPr>
          <p:cxnSp>
            <p:nvCxnSpPr>
              <p:cNvPr id="59" name="Straight Arrow Connector 58"/>
              <p:cNvCxnSpPr/>
              <p:nvPr/>
            </p:nvCxnSpPr>
            <p:spPr>
              <a:xfrm>
                <a:off x="1839256" y="4713444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1839256" y="5191785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1839256" y="5673882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1839256" y="4214430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>
                <a:off x="1839256" y="4214430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1839256" y="4692771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1839256" y="5191785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1839256" y="529957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1839256" y="4817475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V="1">
                <a:off x="1839256" y="4817475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V="1">
                <a:off x="1903766" y="4276778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903766" y="4713444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903766" y="4231347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5497617" y="2584815"/>
              <a:ext cx="621788" cy="1476369"/>
              <a:chOff x="1839256" y="4214430"/>
              <a:chExt cx="1278341" cy="1476369"/>
            </a:xfrm>
            <a:solidFill>
              <a:srgbClr val="FFFF00"/>
            </a:solidFill>
          </p:grpSpPr>
          <p:cxnSp>
            <p:nvCxnSpPr>
              <p:cNvPr id="33" name="Straight Arrow Connector 32"/>
              <p:cNvCxnSpPr/>
              <p:nvPr/>
            </p:nvCxnSpPr>
            <p:spPr>
              <a:xfrm>
                <a:off x="1839256" y="4713444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1839256" y="5191785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1839256" y="5673882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1839256" y="4214430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1839256" y="4214430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1839256" y="4692771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1839256" y="5191785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V="1">
                <a:off x="1839256" y="529957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V="1">
                <a:off x="1839256" y="429240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V="1">
                <a:off x="1839256" y="4817475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V="1">
                <a:off x="1903766" y="4276778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1903766" y="4713444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1903766" y="4231347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 flipH="1">
              <a:off x="5059796" y="2656184"/>
              <a:ext cx="376767" cy="655853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5041976" y="3134525"/>
              <a:ext cx="394587" cy="177512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5041976" y="3312037"/>
              <a:ext cx="394587" cy="321502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5041976" y="3312037"/>
              <a:ext cx="394587" cy="750791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238336" y="2449592"/>
            <a:ext cx="3510491" cy="1663841"/>
            <a:chOff x="1056896" y="2449592"/>
            <a:chExt cx="3510491" cy="1663841"/>
          </a:xfrm>
        </p:grpSpPr>
        <p:sp>
          <p:nvSpPr>
            <p:cNvPr id="12" name="TextBox 11"/>
            <p:cNvSpPr txBox="1"/>
            <p:nvPr/>
          </p:nvSpPr>
          <p:spPr>
            <a:xfrm>
              <a:off x="1056896" y="2449592"/>
              <a:ext cx="461665" cy="166296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S1</a:t>
              </a:r>
              <a:r>
                <a:rPr lang="en-US" dirty="0"/>
                <a:t> </a:t>
              </a:r>
              <a:r>
                <a:rPr lang="en-US" dirty="0" smtClean="0"/>
                <a:t>   S2</a:t>
              </a:r>
              <a:r>
                <a:rPr lang="en-US" dirty="0"/>
                <a:t> </a:t>
              </a:r>
              <a:r>
                <a:rPr lang="en-US" dirty="0" smtClean="0"/>
                <a:t>   S3     S4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96902" y="2449592"/>
              <a:ext cx="461665" cy="166296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S1</a:t>
              </a:r>
              <a:r>
                <a:rPr lang="en-US" dirty="0"/>
                <a:t> </a:t>
              </a:r>
              <a:r>
                <a:rPr lang="en-US" dirty="0" smtClean="0"/>
                <a:t>   S2</a:t>
              </a:r>
              <a:r>
                <a:rPr lang="en-US" dirty="0"/>
                <a:t> </a:t>
              </a:r>
              <a:r>
                <a:rPr lang="en-US" dirty="0" smtClean="0"/>
                <a:t>   S3     S4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57123" y="3108251"/>
              <a:ext cx="310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</a:t>
              </a:r>
              <a:r>
                <a:rPr lang="en-US" baseline="-25000" dirty="0" err="1" smtClean="0"/>
                <a:t>i</a:t>
              </a:r>
              <a:endParaRPr lang="en-US" baseline="-25000" dirty="0" smtClean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518561" y="2609237"/>
              <a:ext cx="1278341" cy="1476369"/>
              <a:chOff x="1839256" y="4214430"/>
              <a:chExt cx="1278341" cy="1476369"/>
            </a:xfrm>
            <a:solidFill>
              <a:srgbClr val="FFFF00"/>
            </a:solidFill>
          </p:grpSpPr>
          <p:cxnSp>
            <p:nvCxnSpPr>
              <p:cNvPr id="72" name="Straight Arrow Connector 71"/>
              <p:cNvCxnSpPr/>
              <p:nvPr/>
            </p:nvCxnSpPr>
            <p:spPr>
              <a:xfrm>
                <a:off x="1839256" y="4713444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839256" y="5191785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839256" y="5673882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839256" y="4214430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1839256" y="4214430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1839256" y="4692771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1839256" y="5191785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1839256" y="529957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1839256" y="4817475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1839256" y="4817475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1903766" y="4276778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>
                <a:off x="1903766" y="4713444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1903766" y="4231347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58568" y="2637064"/>
              <a:ext cx="621788" cy="1476369"/>
              <a:chOff x="1839256" y="4214430"/>
              <a:chExt cx="1278341" cy="1476369"/>
            </a:xfrm>
            <a:solidFill>
              <a:srgbClr val="FFFF00"/>
            </a:solidFill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1839256" y="4713444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1839256" y="5191785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1839256" y="5673882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1839256" y="4214430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1839256" y="4214430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1839256" y="4692771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1839256" y="5191785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1839256" y="529957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1839256" y="4817475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1839256" y="429240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1839256" y="4817475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1903766" y="4276778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1903766" y="4713444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/>
            <p:cNvCxnSpPr>
              <a:endCxn id="16" idx="1"/>
            </p:cNvCxnSpPr>
            <p:nvPr/>
          </p:nvCxnSpPr>
          <p:spPr>
            <a:xfrm>
              <a:off x="3880356" y="2637064"/>
              <a:ext cx="376767" cy="655853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6" idx="1"/>
            </p:cNvCxnSpPr>
            <p:nvPr/>
          </p:nvCxnSpPr>
          <p:spPr>
            <a:xfrm>
              <a:off x="3862536" y="3115405"/>
              <a:ext cx="394587" cy="177512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6" idx="1"/>
            </p:cNvCxnSpPr>
            <p:nvPr/>
          </p:nvCxnSpPr>
          <p:spPr>
            <a:xfrm flipV="1">
              <a:off x="3862536" y="3292917"/>
              <a:ext cx="394587" cy="321502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6" idx="1"/>
            </p:cNvCxnSpPr>
            <p:nvPr/>
          </p:nvCxnSpPr>
          <p:spPr>
            <a:xfrm flipV="1">
              <a:off x="3862536" y="3292917"/>
              <a:ext cx="394587" cy="750791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272266" y="3735490"/>
              <a:ext cx="2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   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3465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Clustering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371600"/>
            <a:ext cx="5181600" cy="5029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/>
              <a:t>Clustering systems: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solidFill>
                  <a:srgbClr val="CC0000"/>
                </a:solidFill>
              </a:rPr>
              <a:t>Unsupervised learning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solidFill>
                  <a:srgbClr val="CC0000"/>
                </a:solidFill>
              </a:rPr>
              <a:t>Detect patterns</a:t>
            </a:r>
            <a:r>
              <a:rPr lang="en-US" sz="2400" dirty="0" smtClean="0"/>
              <a:t> in unlabeled data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E.g. group emails or search results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E.g. find categories of customers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E.g. detect anomalous executions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Useful when don’t know what you’re looking for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Requires data, but no labels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Often get gibberish but may have surprisingly good results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8E0D-D1ED-D84C-A1BF-9643F904A272}" type="datetime1">
              <a:rPr lang="en-US" smtClean="0"/>
              <a:t>11/13/18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5</a:t>
            </a:fld>
            <a:endParaRPr lang="en-US"/>
          </a:p>
        </p:txBody>
      </p:sp>
      <p:pic>
        <p:nvPicPr>
          <p:cNvPr id="38916" name="Picture 4" descr="kid_with_headphones"/>
          <p:cNvPicPr>
            <a:picLocks noChangeAspect="1" noChangeArrowheads="1"/>
          </p:cNvPicPr>
          <p:nvPr/>
        </p:nvPicPr>
        <p:blipFill>
          <a:blip r:embed="rId2" cstate="print"/>
          <a:srcRect l="7849" t="3775" r="8711" b="8904"/>
          <a:stretch>
            <a:fillRect/>
          </a:stretch>
        </p:blipFill>
        <p:spPr bwMode="auto">
          <a:xfrm>
            <a:off x="5181600" y="1447800"/>
            <a:ext cx="3660775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ight Arrow 2"/>
          <p:cNvSpPr/>
          <p:nvPr/>
        </p:nvSpPr>
        <p:spPr>
          <a:xfrm>
            <a:off x="4318000" y="5892800"/>
            <a:ext cx="863600" cy="35030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7049962" y="1476480"/>
            <a:ext cx="1636838" cy="1373760"/>
          </a:xfrm>
          <a:prstGeom prst="cloudCallout">
            <a:avLst>
              <a:gd name="adj1" fmla="val -42474"/>
              <a:gd name="adj2" fmla="val 656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Mom, dad, strangers?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5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Compute </a:t>
            </a:r>
            <a:r>
              <a:rPr lang="en-US" b="1" dirty="0" err="1" smtClean="0">
                <a:solidFill>
                  <a:schemeClr val="accent6"/>
                </a:solidFill>
              </a:rPr>
              <a:t>γ</a:t>
            </a:r>
            <a:r>
              <a:rPr lang="en-US" b="1" dirty="0" smtClean="0"/>
              <a:t> = </a:t>
            </a:r>
            <a:r>
              <a:rPr lang="en-US" b="1" dirty="0" smtClean="0">
                <a:solidFill>
                  <a:srgbClr val="F79646"/>
                </a:solidFill>
              </a:rPr>
              <a:t>α</a:t>
            </a:r>
            <a:r>
              <a:rPr lang="en-US" b="1" dirty="0" smtClean="0"/>
              <a:t>*</a:t>
            </a:r>
            <a:r>
              <a:rPr lang="en-US" b="1" dirty="0" smtClean="0">
                <a:solidFill>
                  <a:srgbClr val="F79646"/>
                </a:solidFill>
              </a:rPr>
              <a:t>β 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743B-587C-8244-96F9-7F6E7299D992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50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418432" y="3313211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13" name="Straight Arrow Connector 12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924114" y="3260672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28" name="Straight Arrow Connector 27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1302265" y="3059637"/>
            <a:ext cx="673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γ</a:t>
            </a:r>
            <a:r>
              <a:rPr lang="en-US" baseline="-25000" dirty="0" smtClean="0"/>
              <a:t>1</a:t>
            </a:r>
            <a:r>
              <a:rPr lang="en-US" dirty="0" smtClean="0"/>
              <a:t>(s</a:t>
            </a:r>
            <a:r>
              <a:rPr lang="en-US" baseline="-25000" dirty="0"/>
              <a:t>3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γ</a:t>
            </a:r>
            <a:r>
              <a:rPr lang="en-US" baseline="-25000" dirty="0" smtClean="0"/>
              <a:t>1</a:t>
            </a:r>
            <a:r>
              <a:rPr lang="en-US" dirty="0" smtClean="0"/>
              <a:t>(s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γ</a:t>
            </a:r>
            <a:r>
              <a:rPr lang="en-US" baseline="-25000" dirty="0" smtClean="0"/>
              <a:t>1</a:t>
            </a:r>
            <a:r>
              <a:rPr lang="en-US" dirty="0" smtClean="0"/>
              <a:t>(s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γ</a:t>
            </a:r>
            <a:r>
              <a:rPr lang="en-US" baseline="-25000" dirty="0" smtClean="0"/>
              <a:t>1</a:t>
            </a:r>
            <a:r>
              <a:rPr lang="en-US" dirty="0" smtClean="0"/>
              <a:t>(s</a:t>
            </a:r>
            <a:r>
              <a:rPr lang="en-US" baseline="-25000" dirty="0"/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92018" y="3059637"/>
            <a:ext cx="673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γ</a:t>
            </a:r>
            <a:r>
              <a:rPr lang="en-US" baseline="-25000" dirty="0" smtClean="0"/>
              <a:t>2</a:t>
            </a:r>
            <a:r>
              <a:rPr lang="en-US" dirty="0" smtClean="0"/>
              <a:t>(s</a:t>
            </a:r>
            <a:r>
              <a:rPr lang="en-US" baseline="-25000" dirty="0"/>
              <a:t>3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γ</a:t>
            </a:r>
            <a:r>
              <a:rPr lang="en-US" baseline="-25000" dirty="0" smtClean="0"/>
              <a:t>2</a:t>
            </a:r>
            <a:r>
              <a:rPr lang="en-US" dirty="0" smtClean="0"/>
              <a:t>(s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γ</a:t>
            </a:r>
            <a:r>
              <a:rPr lang="en-US" baseline="-25000" dirty="0" smtClean="0"/>
              <a:t>2</a:t>
            </a:r>
            <a:r>
              <a:rPr lang="en-US" dirty="0" smtClean="0"/>
              <a:t>(s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γ</a:t>
            </a:r>
            <a:r>
              <a:rPr lang="en-US" baseline="-25000" dirty="0" smtClean="0"/>
              <a:t>2</a:t>
            </a:r>
            <a:r>
              <a:rPr lang="en-US" dirty="0" smtClean="0"/>
              <a:t>(s</a:t>
            </a:r>
            <a:r>
              <a:rPr lang="en-US" baseline="-25000" dirty="0"/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53200" y="3059637"/>
            <a:ext cx="673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γ</a:t>
            </a:r>
            <a:r>
              <a:rPr lang="en-US" baseline="-25000" dirty="0"/>
              <a:t>3</a:t>
            </a:r>
            <a:r>
              <a:rPr lang="en-US" dirty="0" smtClean="0"/>
              <a:t>(s</a:t>
            </a:r>
            <a:r>
              <a:rPr lang="en-US" baseline="-25000" dirty="0"/>
              <a:t>3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γ</a:t>
            </a:r>
            <a:r>
              <a:rPr lang="en-US" baseline="-25000" dirty="0" smtClean="0"/>
              <a:t>3</a:t>
            </a:r>
            <a:r>
              <a:rPr lang="en-US" dirty="0" smtClean="0"/>
              <a:t>(s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γ</a:t>
            </a:r>
            <a:r>
              <a:rPr lang="en-US" baseline="-25000" dirty="0" smtClean="0"/>
              <a:t>3</a:t>
            </a:r>
            <a:r>
              <a:rPr lang="en-US" dirty="0" smtClean="0"/>
              <a:t>(s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γ</a:t>
            </a:r>
            <a:r>
              <a:rPr lang="en-US" baseline="-25000" dirty="0" smtClean="0"/>
              <a:t>3</a:t>
            </a:r>
            <a:r>
              <a:rPr lang="en-US" dirty="0" smtClean="0"/>
              <a:t>(s</a:t>
            </a:r>
            <a:r>
              <a:rPr lang="en-US" baseline="-25000" dirty="0"/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265" y="2703275"/>
            <a:ext cx="1000633" cy="25241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523" y="2707271"/>
            <a:ext cx="1000633" cy="25241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693775"/>
            <a:ext cx="1000633" cy="25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82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Putting </a:t>
            </a:r>
            <a:r>
              <a:rPr lang="en-US" b="1" dirty="0">
                <a:solidFill>
                  <a:srgbClr val="F79646"/>
                </a:solidFill>
              </a:rPr>
              <a:t>α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F79646"/>
                </a:solidFill>
              </a:rPr>
              <a:t>β </a:t>
            </a:r>
            <a:r>
              <a:rPr lang="en-US" b="1" dirty="0" smtClean="0"/>
              <a:t>together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FA5D-9EE2-6B47-A5B7-D8D709C8E96D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51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988293" y="2595938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8" name="Straight Arrow Connector 7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467276" y="2610773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22" name="Straight Arrow Connector 21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61484" y="2503621"/>
            <a:ext cx="108567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α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)=0.2</a:t>
            </a:r>
          </a:p>
          <a:p>
            <a:endParaRPr lang="en-US" sz="1400" dirty="0"/>
          </a:p>
          <a:p>
            <a:r>
              <a:rPr lang="en-US" sz="1400" dirty="0"/>
              <a:t>α</a:t>
            </a:r>
            <a:r>
              <a:rPr lang="en-US" sz="1400" baseline="-25000" dirty="0"/>
              <a:t>1</a:t>
            </a:r>
            <a:r>
              <a:rPr lang="en-US" sz="1400" dirty="0"/>
              <a:t>(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)</a:t>
            </a:r>
            <a:r>
              <a:rPr lang="en-US" sz="1400" dirty="0"/>
              <a:t>=</a:t>
            </a:r>
            <a:r>
              <a:rPr lang="en-US" sz="1400" dirty="0" smtClean="0"/>
              <a:t>0.125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/>
              <a:t>α</a:t>
            </a:r>
            <a:r>
              <a:rPr lang="en-US" sz="1400" baseline="-25000" dirty="0"/>
              <a:t>1</a:t>
            </a:r>
            <a:r>
              <a:rPr lang="en-US" sz="1400" dirty="0"/>
              <a:t>(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</a:t>
            </a:r>
            <a:r>
              <a:rPr lang="en-US" sz="1400" dirty="0"/>
              <a:t>=</a:t>
            </a:r>
            <a:r>
              <a:rPr lang="en-US" sz="1400" dirty="0" smtClean="0"/>
              <a:t>0.05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/>
              <a:t>α</a:t>
            </a:r>
            <a:r>
              <a:rPr lang="en-US" sz="1400" baseline="-25000" dirty="0"/>
              <a:t>1</a:t>
            </a:r>
            <a:r>
              <a:rPr lang="en-US" sz="1400" dirty="0"/>
              <a:t>(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)</a:t>
            </a:r>
            <a:r>
              <a:rPr lang="en-US" sz="1400" dirty="0"/>
              <a:t>=</a:t>
            </a:r>
            <a:r>
              <a:rPr lang="en-US" sz="1400" dirty="0" smtClean="0"/>
              <a:t>0.1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266634" y="2546321"/>
            <a:ext cx="126766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α</a:t>
            </a:r>
            <a:r>
              <a:rPr lang="en-US" sz="1400" baseline="-25000" dirty="0"/>
              <a:t>2</a:t>
            </a:r>
            <a:r>
              <a:rPr lang="en-US" sz="1400" dirty="0" smtClean="0"/>
              <a:t>(s</a:t>
            </a:r>
            <a:r>
              <a:rPr lang="en-US" sz="1400" baseline="-25000" dirty="0"/>
              <a:t>3</a:t>
            </a:r>
            <a:r>
              <a:rPr lang="en-US" sz="1400" dirty="0" smtClean="0"/>
              <a:t>)=0.00775</a:t>
            </a:r>
          </a:p>
          <a:p>
            <a:endParaRPr lang="en-US" sz="1400" dirty="0"/>
          </a:p>
          <a:p>
            <a:r>
              <a:rPr lang="en-US" sz="1400" dirty="0" smtClean="0"/>
              <a:t>α</a:t>
            </a:r>
            <a:r>
              <a:rPr lang="en-US" sz="1400" baseline="-25000" dirty="0"/>
              <a:t>2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)=0.0295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α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)=</a:t>
            </a:r>
            <a:r>
              <a:rPr lang="en-US" sz="1400" dirty="0"/>
              <a:t>0</a:t>
            </a:r>
            <a:r>
              <a:rPr lang="en-US" sz="1400" dirty="0" smtClean="0"/>
              <a:t>.092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α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)=</a:t>
            </a:r>
            <a:r>
              <a:rPr lang="en-US" sz="1400" dirty="0"/>
              <a:t>0</a:t>
            </a:r>
            <a:r>
              <a:rPr lang="en-US" sz="1400" dirty="0" smtClean="0"/>
              <a:t>.0125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715851" y="2491336"/>
            <a:ext cx="135866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α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(s</a:t>
            </a:r>
            <a:r>
              <a:rPr lang="en-US" sz="1400" baseline="-25000" dirty="0"/>
              <a:t>3</a:t>
            </a:r>
            <a:r>
              <a:rPr lang="en-US" sz="1400" dirty="0" smtClean="0"/>
              <a:t>)=.0017925</a:t>
            </a:r>
          </a:p>
          <a:p>
            <a:endParaRPr lang="en-US" sz="1400" dirty="0"/>
          </a:p>
          <a:p>
            <a:r>
              <a:rPr lang="en-US" sz="1400" dirty="0" smtClean="0"/>
              <a:t>α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)=.0110775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α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)=.024015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α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)=.0234375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437126" y="2528717"/>
            <a:ext cx="99257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β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</a:t>
            </a:r>
            <a:r>
              <a:rPr lang="en-US" sz="1400" baseline="-25000" dirty="0"/>
              <a:t>3</a:t>
            </a:r>
            <a:r>
              <a:rPr lang="en-US" sz="1400" dirty="0" smtClean="0"/>
              <a:t>)=0.39</a:t>
            </a:r>
          </a:p>
          <a:p>
            <a:endParaRPr lang="en-US" sz="1400" dirty="0"/>
          </a:p>
          <a:p>
            <a:r>
              <a:rPr lang="en-US" sz="1400" dirty="0" smtClean="0"/>
              <a:t>β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)=0.47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β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)=0.43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β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</a:t>
            </a:r>
            <a:r>
              <a:rPr lang="en-US" sz="1400" baseline="-25000" dirty="0"/>
              <a:t>0</a:t>
            </a:r>
            <a:r>
              <a:rPr lang="en-US" sz="1400" dirty="0" smtClean="0"/>
              <a:t>)=0.31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7943730" y="2503989"/>
            <a:ext cx="89720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β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)=1.0</a:t>
            </a:r>
          </a:p>
          <a:p>
            <a:endParaRPr lang="en-US" sz="1400" dirty="0"/>
          </a:p>
          <a:p>
            <a:r>
              <a:rPr lang="en-US" sz="1400" dirty="0" smtClean="0"/>
              <a:t>β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)=1.0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β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)=1.0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β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)=1.0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310333" y="2493406"/>
            <a:ext cx="58047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β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(s</a:t>
            </a:r>
            <a:r>
              <a:rPr lang="en-US" sz="1400" baseline="-25000" dirty="0"/>
              <a:t>3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r>
              <a:rPr lang="en-US" sz="1400" dirty="0" smtClean="0"/>
              <a:t>β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)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β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β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(s</a:t>
            </a:r>
            <a:r>
              <a:rPr lang="en-US" sz="1400" baseline="-25000" dirty="0"/>
              <a:t>0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381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00FF"/>
                </a:solidFill>
              </a:rPr>
              <a:t>ξ</a:t>
            </a:r>
            <a:r>
              <a:rPr lang="en-US" b="1" i="1" baseline="-25000" dirty="0" err="1" smtClean="0">
                <a:solidFill>
                  <a:srgbClr val="0000FF"/>
                </a:solidFill>
              </a:rPr>
              <a:t>t</a:t>
            </a:r>
            <a:r>
              <a:rPr lang="en-US" b="1" dirty="0" smtClean="0">
                <a:solidFill>
                  <a:srgbClr val="0000FF"/>
                </a:solidFill>
              </a:rPr>
              <a:t>(</a:t>
            </a:r>
            <a:r>
              <a:rPr lang="en-US" b="1" i="1" dirty="0" err="1" smtClean="0">
                <a:solidFill>
                  <a:srgbClr val="0000FF"/>
                </a:solidFill>
              </a:rPr>
              <a:t>i,j</a:t>
            </a:r>
            <a:r>
              <a:rPr lang="en-US" b="1" dirty="0" smtClean="0">
                <a:solidFill>
                  <a:srgbClr val="0000FF"/>
                </a:solidFill>
              </a:rPr>
              <a:t>) </a:t>
            </a:r>
            <a:r>
              <a:rPr lang="en-US" b="1" dirty="0" smtClean="0"/>
              <a:t>Value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439"/>
            <a:ext cx="8229600" cy="102568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00FF"/>
                </a:solidFill>
              </a:rPr>
              <a:t>ξ</a:t>
            </a:r>
            <a:r>
              <a:rPr lang="en-US" sz="2800" i="1" baseline="-25000" dirty="0" err="1">
                <a:solidFill>
                  <a:srgbClr val="0000FF"/>
                </a:solidFill>
              </a:rPr>
              <a:t>t</a:t>
            </a:r>
            <a:r>
              <a:rPr lang="en-US" sz="2800" dirty="0">
                <a:solidFill>
                  <a:srgbClr val="0000FF"/>
                </a:solidFill>
              </a:rPr>
              <a:t>(</a:t>
            </a:r>
            <a:r>
              <a:rPr lang="en-US" sz="2800" i="1" dirty="0" err="1">
                <a:solidFill>
                  <a:srgbClr val="0000FF"/>
                </a:solidFill>
              </a:rPr>
              <a:t>i,j</a:t>
            </a:r>
            <a:r>
              <a:rPr lang="en-US" sz="2800" dirty="0">
                <a:solidFill>
                  <a:srgbClr val="0000FF"/>
                </a:solidFill>
              </a:rPr>
              <a:t>)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is the probability of making the transition from </a:t>
            </a:r>
            <a:r>
              <a:rPr lang="en-US" sz="2800" i="1" dirty="0" err="1" smtClean="0"/>
              <a:t>s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to </a:t>
            </a:r>
            <a:r>
              <a:rPr lang="en-US" sz="2800" i="1" dirty="0" err="1" smtClean="0"/>
              <a:t>s</a:t>
            </a:r>
            <a:r>
              <a:rPr lang="en-US" sz="2800" i="1" baseline="-25000" dirty="0" err="1" smtClean="0"/>
              <a:t>i</a:t>
            </a:r>
            <a:r>
              <a:rPr lang="en-US" sz="2800" i="1" baseline="-25000" dirty="0" smtClean="0"/>
              <a:t> </a:t>
            </a:r>
            <a:r>
              <a:rPr lang="en-US" sz="2800" dirty="0" smtClean="0"/>
              <a:t>at time </a:t>
            </a:r>
            <a:r>
              <a:rPr lang="en-US" sz="2800" i="1" dirty="0" smtClean="0"/>
              <a:t>t</a:t>
            </a:r>
            <a:r>
              <a:rPr lang="en-US" sz="2800" dirty="0" smtClean="0"/>
              <a:t> in the experience E</a:t>
            </a:r>
            <a:r>
              <a:rPr lang="en-US" sz="2800" baseline="-25000" dirty="0" smtClean="0"/>
              <a:t>1:T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2134-0BD3-DC45-98C5-FF4D06521EA6}" type="datetime1">
              <a:rPr lang="en-US" smtClean="0"/>
              <a:t>11/13/18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52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96" y="4366016"/>
            <a:ext cx="4910434" cy="228634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100095" y="2486145"/>
            <a:ext cx="6925680" cy="1879870"/>
            <a:chOff x="1064125" y="2775963"/>
            <a:chExt cx="6925680" cy="1879870"/>
          </a:xfrm>
        </p:grpSpPr>
        <p:sp>
          <p:nvSpPr>
            <p:cNvPr id="13" name="TextBox 12"/>
            <p:cNvSpPr txBox="1"/>
            <p:nvPr/>
          </p:nvSpPr>
          <p:spPr>
            <a:xfrm>
              <a:off x="1064125" y="2775963"/>
              <a:ext cx="461665" cy="166296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S1</a:t>
              </a:r>
              <a:r>
                <a:rPr lang="en-US" dirty="0"/>
                <a:t> </a:t>
              </a:r>
              <a:r>
                <a:rPr lang="en-US" dirty="0" smtClean="0"/>
                <a:t>   S2</a:t>
              </a:r>
              <a:r>
                <a:rPr lang="en-US" dirty="0"/>
                <a:t> </a:t>
              </a:r>
              <a:r>
                <a:rPr lang="en-US" dirty="0" smtClean="0"/>
                <a:t>   S3     S4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04131" y="2775963"/>
              <a:ext cx="461665" cy="166296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S1</a:t>
              </a:r>
              <a:r>
                <a:rPr lang="en-US" dirty="0"/>
                <a:t> </a:t>
              </a:r>
              <a:r>
                <a:rPr lang="en-US" dirty="0" smtClean="0"/>
                <a:t>   S2</a:t>
              </a:r>
              <a:r>
                <a:rPr lang="en-US" dirty="0"/>
                <a:t> </a:t>
              </a:r>
              <a:r>
                <a:rPr lang="en-US" dirty="0" smtClean="0"/>
                <a:t>   S3     S4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18966" y="2775963"/>
              <a:ext cx="461665" cy="166296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S1</a:t>
              </a:r>
              <a:r>
                <a:rPr lang="en-US" dirty="0"/>
                <a:t> </a:t>
              </a:r>
              <a:r>
                <a:rPr lang="en-US" dirty="0" smtClean="0"/>
                <a:t>   S2</a:t>
              </a:r>
              <a:r>
                <a:rPr lang="en-US" dirty="0"/>
                <a:t> </a:t>
              </a:r>
              <a:r>
                <a:rPr lang="en-US" dirty="0" smtClean="0"/>
                <a:t>   S3     S4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8140" y="2775963"/>
              <a:ext cx="461665" cy="166296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S1</a:t>
              </a:r>
              <a:r>
                <a:rPr lang="en-US" dirty="0"/>
                <a:t> </a:t>
              </a:r>
              <a:r>
                <a:rPr lang="en-US" dirty="0" smtClean="0"/>
                <a:t>   S2</a:t>
              </a:r>
              <a:r>
                <a:rPr lang="en-US" dirty="0"/>
                <a:t> </a:t>
              </a:r>
              <a:r>
                <a:rPr lang="en-US" dirty="0" smtClean="0"/>
                <a:t>   S3     S4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64352" y="3434622"/>
              <a:ext cx="310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</a:t>
              </a:r>
              <a:r>
                <a:rPr lang="en-US" baseline="-25000" dirty="0" err="1" smtClean="0"/>
                <a:t>i</a:t>
              </a:r>
              <a:endParaRPr lang="en-US" baseline="-25000" dirty="0" smtClean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25790" y="2935608"/>
              <a:ext cx="1278341" cy="1476369"/>
              <a:chOff x="1839256" y="4214430"/>
              <a:chExt cx="1278341" cy="1476369"/>
            </a:xfrm>
            <a:solidFill>
              <a:srgbClr val="FFFF00"/>
            </a:solidFill>
          </p:grpSpPr>
          <p:cxnSp>
            <p:nvCxnSpPr>
              <p:cNvPr id="73" name="Straight Arrow Connector 72"/>
              <p:cNvCxnSpPr/>
              <p:nvPr/>
            </p:nvCxnSpPr>
            <p:spPr>
              <a:xfrm>
                <a:off x="1839256" y="4713444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839256" y="5191785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839256" y="5673882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839256" y="4214430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1839256" y="4214430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1839256" y="4692771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1839256" y="5191785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1839256" y="529957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1839256" y="4817475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1839256" y="4817475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1903766" y="4276778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>
                <a:off x="1903766" y="4713444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1903766" y="4231347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370723" y="2911186"/>
              <a:ext cx="1278341" cy="1476369"/>
              <a:chOff x="1839256" y="4214430"/>
              <a:chExt cx="1278341" cy="1476369"/>
            </a:xfrm>
            <a:solidFill>
              <a:srgbClr val="FFFF00"/>
            </a:solidFill>
          </p:grpSpPr>
          <p:cxnSp>
            <p:nvCxnSpPr>
              <p:cNvPr id="60" name="Straight Arrow Connector 59"/>
              <p:cNvCxnSpPr/>
              <p:nvPr/>
            </p:nvCxnSpPr>
            <p:spPr>
              <a:xfrm>
                <a:off x="1839256" y="4713444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1839256" y="5191785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1839256" y="5673882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>
                <a:off x="1839256" y="4214430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1839256" y="4214430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1839256" y="4692771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1839256" y="5191785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1839256" y="529957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V="1">
                <a:off x="1839256" y="4817475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V="1">
                <a:off x="1839256" y="4817475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V="1">
                <a:off x="1903766" y="4276778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903766" y="4713444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903766" y="4231347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3265797" y="2963435"/>
              <a:ext cx="621788" cy="1476369"/>
              <a:chOff x="1839256" y="4214430"/>
              <a:chExt cx="1278341" cy="1476369"/>
            </a:xfrm>
            <a:solidFill>
              <a:srgbClr val="FFFF00"/>
            </a:solidFill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1839256" y="4713444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1839256" y="5191785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1839256" y="5673882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1839256" y="4214430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1839256" y="4214430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1839256" y="4692771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1839256" y="5191785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1839256" y="529957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1839256" y="4817475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1839256" y="429240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1839256" y="4817475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1903766" y="4276778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1903766" y="4713444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504846" y="2911186"/>
              <a:ext cx="621788" cy="1476369"/>
              <a:chOff x="1839256" y="4214430"/>
              <a:chExt cx="1278341" cy="1476369"/>
            </a:xfrm>
            <a:solidFill>
              <a:srgbClr val="FFFF00"/>
            </a:solidFill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1839256" y="4713444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1839256" y="5191785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1839256" y="5673882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1839256" y="4214430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1839256" y="4214430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1839256" y="4692771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1839256" y="5191785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V="1">
                <a:off x="1839256" y="529957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V="1">
                <a:off x="1839256" y="429240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V="1">
                <a:off x="1839256" y="4817475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V="1">
                <a:off x="1903766" y="4276778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1903766" y="4713444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1903766" y="4231347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>
              <a:endCxn id="17" idx="1"/>
            </p:cNvCxnSpPr>
            <p:nvPr/>
          </p:nvCxnSpPr>
          <p:spPr>
            <a:xfrm>
              <a:off x="3887585" y="2963435"/>
              <a:ext cx="376767" cy="655853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7" idx="1"/>
            </p:cNvCxnSpPr>
            <p:nvPr/>
          </p:nvCxnSpPr>
          <p:spPr>
            <a:xfrm>
              <a:off x="3869765" y="3441776"/>
              <a:ext cx="394587" cy="177512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7" idx="1"/>
            </p:cNvCxnSpPr>
            <p:nvPr/>
          </p:nvCxnSpPr>
          <p:spPr>
            <a:xfrm flipV="1">
              <a:off x="3869765" y="3619288"/>
              <a:ext cx="394587" cy="321502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7" idx="1"/>
            </p:cNvCxnSpPr>
            <p:nvPr/>
          </p:nvCxnSpPr>
          <p:spPr>
            <a:xfrm flipV="1">
              <a:off x="3869765" y="3619288"/>
              <a:ext cx="394587" cy="750791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5067025" y="2982555"/>
              <a:ext cx="376767" cy="655853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049205" y="3460896"/>
              <a:ext cx="394587" cy="177512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5049205" y="3638408"/>
              <a:ext cx="394587" cy="321502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5049205" y="3638408"/>
              <a:ext cx="394587" cy="750791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262215" y="4286501"/>
              <a:ext cx="936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       t+1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00912" y="3438062"/>
              <a:ext cx="311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</a:t>
              </a:r>
              <a:r>
                <a:rPr lang="en-US" baseline="-25000" dirty="0" err="1" smtClean="0"/>
                <a:t>j</a:t>
              </a:r>
              <a:endParaRPr lang="en-US" baseline="-25000" dirty="0" smtClean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519736" y="3683630"/>
              <a:ext cx="353973" cy="0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489668" y="3382071"/>
              <a:ext cx="319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b</a:t>
              </a:r>
              <a:r>
                <a:rPr lang="en-US" sz="1400" baseline="-25000" dirty="0" err="1" smtClean="0"/>
                <a:t>t</a:t>
              </a:r>
              <a:endParaRPr lang="en-US" sz="1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845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</a:t>
            </a:r>
            <a:r>
              <a:rPr lang="en-US" b="1" dirty="0" err="1" smtClean="0">
                <a:solidFill>
                  <a:srgbClr val="F79646"/>
                </a:solidFill>
              </a:rPr>
              <a:t>ξ</a:t>
            </a:r>
            <a:r>
              <a:rPr lang="en-US" b="1" dirty="0" smtClean="0"/>
              <a:t> value</a:t>
            </a:r>
            <a:endParaRPr lang="en-US" b="1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0C9F-5106-384C-8C29-F2F5B6773052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53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649715" y="3205655"/>
            <a:ext cx="1278341" cy="1397103"/>
            <a:chOff x="1839256" y="4276779"/>
            <a:chExt cx="1278341" cy="1397103"/>
          </a:xfrm>
          <a:solidFill>
            <a:srgbClr val="FFFF00"/>
          </a:solidFill>
        </p:grpSpPr>
        <p:cxnSp>
          <p:nvCxnSpPr>
            <p:cNvPr id="28" name="Straight Arrow Connector 27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1903766" y="4276779"/>
              <a:ext cx="1177195" cy="415992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891259" y="1879154"/>
            <a:ext cx="966881" cy="369332"/>
          </a:xfrm>
          <a:prstGeom prst="rect">
            <a:avLst/>
          </a:prstGeom>
          <a:solidFill>
            <a:srgbClr val="C0504D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ξ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,s</a:t>
            </a:r>
            <a:r>
              <a:rPr lang="en-US" baseline="-25000" dirty="0" err="1" smtClean="0"/>
              <a:t>j</a:t>
            </a:r>
            <a:r>
              <a:rPr lang="en-US" dirty="0" smtClean="0"/>
              <a:t>) =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210" y="1885057"/>
            <a:ext cx="3556530" cy="36933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212717" y="3055235"/>
            <a:ext cx="108567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α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)=0.2</a:t>
            </a:r>
          </a:p>
          <a:p>
            <a:endParaRPr lang="en-US" sz="1400" dirty="0"/>
          </a:p>
          <a:p>
            <a:r>
              <a:rPr lang="en-US" sz="1400" dirty="0"/>
              <a:t>α</a:t>
            </a:r>
            <a:r>
              <a:rPr lang="en-US" sz="1400" baseline="-25000" dirty="0"/>
              <a:t>1</a:t>
            </a:r>
            <a:r>
              <a:rPr lang="en-US" sz="1400" dirty="0"/>
              <a:t>(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)</a:t>
            </a:r>
            <a:r>
              <a:rPr lang="en-US" sz="1400" dirty="0"/>
              <a:t>=</a:t>
            </a:r>
            <a:r>
              <a:rPr lang="en-US" sz="1400" dirty="0" smtClean="0"/>
              <a:t>0.125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/>
              <a:t>α</a:t>
            </a:r>
            <a:r>
              <a:rPr lang="en-US" sz="1400" baseline="-25000" dirty="0"/>
              <a:t>1</a:t>
            </a:r>
            <a:r>
              <a:rPr lang="en-US" sz="1400" dirty="0"/>
              <a:t>(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</a:t>
            </a:r>
            <a:r>
              <a:rPr lang="en-US" sz="1400" dirty="0"/>
              <a:t>=</a:t>
            </a:r>
            <a:r>
              <a:rPr lang="en-US" sz="1400" dirty="0" smtClean="0"/>
              <a:t>0.05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/>
              <a:t>α</a:t>
            </a:r>
            <a:r>
              <a:rPr lang="en-US" sz="1400" baseline="-25000" dirty="0"/>
              <a:t>1</a:t>
            </a:r>
            <a:r>
              <a:rPr lang="en-US" sz="1400" dirty="0"/>
              <a:t>(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)</a:t>
            </a:r>
            <a:r>
              <a:rPr lang="en-US" sz="1400" dirty="0"/>
              <a:t>=</a:t>
            </a:r>
            <a:r>
              <a:rPr lang="en-US" sz="1400" dirty="0" smtClean="0"/>
              <a:t>0.1</a:t>
            </a:r>
            <a:endParaRPr lang="en-US" sz="1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170408" y="3225196"/>
            <a:ext cx="1309706" cy="405409"/>
          </a:xfrm>
          <a:prstGeom prst="straightConnector1">
            <a:avLst/>
          </a:prstGeom>
          <a:solidFill>
            <a:srgbClr val="FFFF00"/>
          </a:solidFill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20815" y="3002774"/>
            <a:ext cx="1170713" cy="338554"/>
          </a:xfrm>
          <a:prstGeom prst="rect">
            <a:avLst/>
          </a:prstGeom>
          <a:solidFill>
            <a:srgbClr val="C0504D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P(s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|s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)=0.3</a:t>
            </a:r>
            <a:endParaRPr lang="en-US" sz="16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4731217" y="3055235"/>
            <a:ext cx="99257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β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</a:t>
            </a:r>
            <a:r>
              <a:rPr lang="en-US" sz="1400" baseline="-25000" dirty="0"/>
              <a:t>3</a:t>
            </a:r>
            <a:r>
              <a:rPr lang="en-US" sz="1400" dirty="0" smtClean="0"/>
              <a:t>)=0.39</a:t>
            </a:r>
          </a:p>
          <a:p>
            <a:endParaRPr lang="en-US" sz="1400" dirty="0"/>
          </a:p>
          <a:p>
            <a:r>
              <a:rPr lang="en-US" sz="1400" dirty="0" smtClean="0"/>
              <a:t>β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)=0.49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β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)=0.43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β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</a:t>
            </a:r>
            <a:r>
              <a:rPr lang="en-US" sz="1400" baseline="-25000" dirty="0"/>
              <a:t>0</a:t>
            </a:r>
            <a:r>
              <a:rPr lang="en-US" sz="1400" dirty="0" smtClean="0"/>
              <a:t>)=0.31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544689" y="3482001"/>
            <a:ext cx="1185440" cy="338554"/>
          </a:xfrm>
          <a:prstGeom prst="rect">
            <a:avLst/>
          </a:prstGeom>
          <a:solidFill>
            <a:srgbClr val="C0504D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θ</a:t>
            </a:r>
            <a:r>
              <a:rPr lang="en-US" sz="1600" baseline="-25000" dirty="0" smtClean="0"/>
              <a:t>s2</a:t>
            </a:r>
            <a:r>
              <a:rPr lang="en-US" sz="1600" dirty="0" smtClean="0"/>
              <a:t>(nth)=0.2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1132254" y="3002774"/>
            <a:ext cx="1006405" cy="338554"/>
          </a:xfrm>
          <a:prstGeom prst="rect">
            <a:avLst/>
          </a:prstGeom>
          <a:solidFill>
            <a:srgbClr val="C0504D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α</a:t>
            </a:r>
            <a:r>
              <a:rPr lang="en-US" sz="1600" baseline="-25000" dirty="0"/>
              <a:t>1</a:t>
            </a:r>
            <a:r>
              <a:rPr lang="en-US" sz="1600" dirty="0"/>
              <a:t>(s</a:t>
            </a:r>
            <a:r>
              <a:rPr lang="en-US" sz="1600" baseline="-25000" dirty="0"/>
              <a:t>3</a:t>
            </a:r>
            <a:r>
              <a:rPr lang="en-US" sz="1600" dirty="0"/>
              <a:t>)=0.2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778693" y="3481966"/>
            <a:ext cx="1102986" cy="338554"/>
          </a:xfrm>
          <a:prstGeom prst="rect">
            <a:avLst/>
          </a:prstGeom>
          <a:solidFill>
            <a:srgbClr val="C0504D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β</a:t>
            </a:r>
            <a:r>
              <a:rPr lang="en-US" sz="1600" baseline="-25000" dirty="0"/>
              <a:t>2</a:t>
            </a:r>
            <a:r>
              <a:rPr lang="en-US" sz="1600" dirty="0"/>
              <a:t>(s</a:t>
            </a:r>
            <a:r>
              <a:rPr lang="en-US" sz="1600" baseline="-25000" dirty="0"/>
              <a:t>2</a:t>
            </a:r>
            <a:r>
              <a:rPr lang="en-US" sz="1600" dirty="0"/>
              <a:t>)=</a:t>
            </a:r>
            <a:r>
              <a:rPr lang="en-US" sz="1600" dirty="0" smtClean="0"/>
              <a:t>0.47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928056" y="3055235"/>
            <a:ext cx="135866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α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(s</a:t>
            </a:r>
            <a:r>
              <a:rPr lang="en-US" sz="1400" baseline="-25000" dirty="0"/>
              <a:t>3</a:t>
            </a:r>
            <a:r>
              <a:rPr lang="en-US" sz="1400" dirty="0" smtClean="0"/>
              <a:t>)=.0017925</a:t>
            </a:r>
          </a:p>
          <a:p>
            <a:endParaRPr lang="en-US" sz="1400" dirty="0"/>
          </a:p>
          <a:p>
            <a:r>
              <a:rPr lang="en-US" sz="1400" dirty="0" smtClean="0"/>
              <a:t>α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)=.0110775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α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)=.024015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α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)=.0234375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5004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Improve the model by explanation</a:t>
            </a:r>
            <a:br>
              <a:rPr lang="en-US" b="1" dirty="0" smtClean="0"/>
            </a:br>
            <a:r>
              <a:rPr lang="en-US" b="1" dirty="0">
                <a:solidFill>
                  <a:srgbClr val="E46C0A"/>
                </a:solidFill>
              </a:rPr>
              <a:t>Update P, </a:t>
            </a:r>
            <a:r>
              <a:rPr lang="en-US" b="1" dirty="0" err="1">
                <a:solidFill>
                  <a:srgbClr val="E46C0A"/>
                </a:solidFill>
              </a:rPr>
              <a:t>θ</a:t>
            </a:r>
            <a:r>
              <a:rPr lang="en-US" b="1" dirty="0">
                <a:solidFill>
                  <a:srgbClr val="E46C0A"/>
                </a:solidFill>
              </a:rPr>
              <a:t>, π using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α, β,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γ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ξ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2E3F-A6D1-F249-B91F-B0759B23B2F7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54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92541" y="2009083"/>
            <a:ext cx="3810000" cy="2610677"/>
            <a:chOff x="2209800" y="1711164"/>
            <a:chExt cx="3810000" cy="261067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1711164"/>
              <a:ext cx="3810000" cy="19304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800" y="3537057"/>
              <a:ext cx="3810000" cy="78478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320344" y="2736145"/>
            <a:ext cx="33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From all </a:t>
            </a:r>
            <a:r>
              <a:rPr lang="en-US" dirty="0" err="1" smtClean="0">
                <a:solidFill>
                  <a:srgbClr val="0000FF"/>
                </a:solidFill>
              </a:rPr>
              <a:t>s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in E, how many go to </a:t>
            </a:r>
            <a:r>
              <a:rPr lang="en-US" dirty="0" err="1" smtClean="0">
                <a:solidFill>
                  <a:srgbClr val="0000FF"/>
                </a:solidFill>
              </a:rPr>
              <a:t>s</a:t>
            </a:r>
            <a:r>
              <a:rPr lang="en-US" baseline="-25000" dirty="0" err="1" smtClean="0">
                <a:solidFill>
                  <a:srgbClr val="0000FF"/>
                </a:solidFill>
              </a:rPr>
              <a:t>j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 flipV="1">
            <a:off x="4139332" y="2814545"/>
            <a:ext cx="1181012" cy="1062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20344" y="3217823"/>
            <a:ext cx="383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From all </a:t>
            </a:r>
            <a:r>
              <a:rPr lang="en-US" dirty="0" err="1" smtClean="0">
                <a:solidFill>
                  <a:srgbClr val="0000FF"/>
                </a:solidFill>
              </a:rPr>
              <a:t>s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in E, how many appear as </a:t>
            </a:r>
            <a:r>
              <a:rPr lang="en-US" dirty="0" err="1" smtClean="0">
                <a:solidFill>
                  <a:srgbClr val="0000FF"/>
                </a:solidFill>
              </a:rPr>
              <a:t>z</a:t>
            </a:r>
            <a:r>
              <a:rPr lang="en-US" baseline="-25000" dirty="0" err="1" smtClean="0">
                <a:solidFill>
                  <a:srgbClr val="0000FF"/>
                </a:solidFill>
              </a:rPr>
              <a:t>k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4209888" y="3402489"/>
            <a:ext cx="1110456" cy="270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77999" y="2031112"/>
            <a:ext cx="2753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Use the whole experience 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to determine the beginning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667088" y="2242791"/>
            <a:ext cx="710911" cy="270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49787" y="4155176"/>
            <a:ext cx="389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Use the whole experience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to determine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the distribution for the next state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4876261" y="4155176"/>
            <a:ext cx="373526" cy="323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29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General EM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E-Step:  </a:t>
            </a:r>
            <a:r>
              <a:rPr lang="en-US" dirty="0" smtClean="0"/>
              <a:t>Estimate </a:t>
            </a:r>
            <a:r>
              <a:rPr lang="en-US" dirty="0"/>
              <a:t>P(E|M</a:t>
            </a:r>
            <a:r>
              <a:rPr lang="en-US" dirty="0" smtClean="0"/>
              <a:t>) the likelihood of the experience E given the model M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E.g., computing α, β,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γ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ξ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using the experience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K-means: assigning data to the (closest) clusters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M-Step: </a:t>
            </a:r>
            <a:r>
              <a:rPr lang="en-US" dirty="0" smtClean="0"/>
              <a:t>Maximize the parameters of the model M using the knowledge (e.g., explanations) learned from the experience</a:t>
            </a:r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E.g., update P, </a:t>
            </a:r>
            <a:r>
              <a:rPr lang="en-US" dirty="0" err="1" smtClean="0">
                <a:solidFill>
                  <a:srgbClr val="E46C0A"/>
                </a:solidFill>
              </a:rPr>
              <a:t>θ</a:t>
            </a:r>
            <a:r>
              <a:rPr lang="en-US" dirty="0" smtClean="0">
                <a:solidFill>
                  <a:srgbClr val="E46C0A"/>
                </a:solidFill>
              </a:rPr>
              <a:t>, π using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α, β,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ξ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K-means: move the clusters based on the assignments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7C81-2D3A-5D41-B829-906ADC967667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2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Comments on 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he most general and powerful learning method</a:t>
            </a:r>
          </a:p>
          <a:p>
            <a:pPr lvl="1"/>
            <a:r>
              <a:rPr lang="en-US" dirty="0" smtClean="0"/>
              <a:t>Many existing algorithms are special cases of EM</a:t>
            </a:r>
          </a:p>
          <a:p>
            <a:r>
              <a:rPr lang="en-US" dirty="0" smtClean="0"/>
              <a:t>Tremendous application potentials</a:t>
            </a:r>
          </a:p>
          <a:p>
            <a:pPr lvl="1"/>
            <a:r>
              <a:rPr lang="en-US" dirty="0" smtClean="0"/>
              <a:t>Robot navigation, localization, mapping, SLAM, manipulation, planning, etc.</a:t>
            </a:r>
          </a:p>
          <a:p>
            <a:pPr lvl="1"/>
            <a:r>
              <a:rPr lang="en-US" dirty="0" smtClean="0"/>
              <a:t>Natural language processes (IBM’s Watson)</a:t>
            </a:r>
          </a:p>
          <a:p>
            <a:pPr lvl="1"/>
            <a:r>
              <a:rPr lang="en-US" dirty="0" smtClean="0"/>
              <a:t>Data Mining</a:t>
            </a:r>
          </a:p>
          <a:p>
            <a:pPr lvl="1"/>
            <a:r>
              <a:rPr lang="en-US" dirty="0" smtClean="0"/>
              <a:t>Gaming that can improve themselves</a:t>
            </a:r>
          </a:p>
          <a:p>
            <a:pPr lvl="1"/>
            <a:r>
              <a:rPr lang="en-US" dirty="0" smtClean="0"/>
              <a:t>Discovering patterns from genetic and health data</a:t>
            </a:r>
          </a:p>
          <a:p>
            <a:r>
              <a:rPr lang="en-US" dirty="0" smtClean="0"/>
              <a:t>The Future?</a:t>
            </a:r>
          </a:p>
          <a:p>
            <a:pPr lvl="1"/>
            <a:r>
              <a:rPr lang="en-US" dirty="0" smtClean="0"/>
              <a:t>What if we don’t know the states? Can we learn?</a:t>
            </a:r>
          </a:p>
          <a:p>
            <a:pPr lvl="1"/>
            <a:r>
              <a:rPr lang="en-US" dirty="0" smtClean="0"/>
              <a:t>That will be our “Surprise-Based Learning”!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56D-2E43-1041-8581-5DB839DEFAE8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55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Clustering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495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Basic idea: group together similar instances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Example: 2D point patterns</a:t>
            </a:r>
          </a:p>
          <a:p>
            <a:pPr>
              <a:lnSpc>
                <a:spcPct val="120000"/>
              </a:lnSpc>
            </a:pPr>
            <a:endParaRPr lang="en-US" sz="2400" dirty="0" smtClean="0"/>
          </a:p>
          <a:p>
            <a:pPr>
              <a:lnSpc>
                <a:spcPct val="120000"/>
              </a:lnSpc>
            </a:pPr>
            <a:endParaRPr lang="en-US" sz="24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What could “similar” mean?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One option: small (squared) Euclidean distance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5BEC-CC99-7A47-B077-29A58A571152}" type="datetime1">
              <a:rPr lang="en-US" smtClean="0"/>
              <a:t>11/13/18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6</a:t>
            </a:fld>
            <a:endParaRPr lang="en-US"/>
          </a:p>
        </p:txBody>
      </p:sp>
      <p:pic>
        <p:nvPicPr>
          <p:cNvPr id="3994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3661" y="5048783"/>
            <a:ext cx="4243339" cy="44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13716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13716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16764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25908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24384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29718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Oval 11"/>
          <p:cNvSpPr>
            <a:spLocks noChangeArrowheads="1"/>
          </p:cNvSpPr>
          <p:nvPr/>
        </p:nvSpPr>
        <p:spPr bwMode="auto">
          <a:xfrm>
            <a:off x="50292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55626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58674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Oval 15"/>
          <p:cNvSpPr>
            <a:spLocks noChangeArrowheads="1"/>
          </p:cNvSpPr>
          <p:nvPr/>
        </p:nvSpPr>
        <p:spPr bwMode="auto">
          <a:xfrm>
            <a:off x="61722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64770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Oval 17"/>
          <p:cNvSpPr>
            <a:spLocks noChangeArrowheads="1"/>
          </p:cNvSpPr>
          <p:nvPr/>
        </p:nvSpPr>
        <p:spPr bwMode="auto">
          <a:xfrm>
            <a:off x="67056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Oval 18"/>
          <p:cNvSpPr>
            <a:spLocks noChangeArrowheads="1"/>
          </p:cNvSpPr>
          <p:nvPr/>
        </p:nvSpPr>
        <p:spPr bwMode="auto">
          <a:xfrm>
            <a:off x="70104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Oval 19"/>
          <p:cNvSpPr>
            <a:spLocks noChangeArrowheads="1"/>
          </p:cNvSpPr>
          <p:nvPr/>
        </p:nvSpPr>
        <p:spPr bwMode="auto">
          <a:xfrm>
            <a:off x="73152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Oval 20"/>
          <p:cNvSpPr>
            <a:spLocks noChangeArrowheads="1"/>
          </p:cNvSpPr>
          <p:nvPr/>
        </p:nvSpPr>
        <p:spPr bwMode="auto">
          <a:xfrm>
            <a:off x="7620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Oval 21"/>
          <p:cNvSpPr>
            <a:spLocks noChangeArrowheads="1"/>
          </p:cNvSpPr>
          <p:nvPr/>
        </p:nvSpPr>
        <p:spPr bwMode="auto">
          <a:xfrm>
            <a:off x="50292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Oval 22"/>
          <p:cNvSpPr>
            <a:spLocks noChangeArrowheads="1"/>
          </p:cNvSpPr>
          <p:nvPr/>
        </p:nvSpPr>
        <p:spPr bwMode="auto">
          <a:xfrm>
            <a:off x="53340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Oval 23"/>
          <p:cNvSpPr>
            <a:spLocks noChangeArrowheads="1"/>
          </p:cNvSpPr>
          <p:nvPr/>
        </p:nvSpPr>
        <p:spPr bwMode="auto">
          <a:xfrm>
            <a:off x="55626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0" name="Oval 24"/>
          <p:cNvSpPr>
            <a:spLocks noChangeArrowheads="1"/>
          </p:cNvSpPr>
          <p:nvPr/>
        </p:nvSpPr>
        <p:spPr bwMode="auto">
          <a:xfrm>
            <a:off x="58674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1" name="Oval 25"/>
          <p:cNvSpPr>
            <a:spLocks noChangeArrowheads="1"/>
          </p:cNvSpPr>
          <p:nvPr/>
        </p:nvSpPr>
        <p:spPr bwMode="auto">
          <a:xfrm>
            <a:off x="61722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2" name="Oval 26"/>
          <p:cNvSpPr>
            <a:spLocks noChangeArrowheads="1"/>
          </p:cNvSpPr>
          <p:nvPr/>
        </p:nvSpPr>
        <p:spPr bwMode="auto">
          <a:xfrm>
            <a:off x="64770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3" name="Oval 27"/>
          <p:cNvSpPr>
            <a:spLocks noChangeArrowheads="1"/>
          </p:cNvSpPr>
          <p:nvPr/>
        </p:nvSpPr>
        <p:spPr bwMode="auto">
          <a:xfrm>
            <a:off x="67818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4" name="Oval 28"/>
          <p:cNvSpPr>
            <a:spLocks noChangeArrowheads="1"/>
          </p:cNvSpPr>
          <p:nvPr/>
        </p:nvSpPr>
        <p:spPr bwMode="auto">
          <a:xfrm>
            <a:off x="70104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5" name="Oval 29"/>
          <p:cNvSpPr>
            <a:spLocks noChangeArrowheads="1"/>
          </p:cNvSpPr>
          <p:nvPr/>
        </p:nvSpPr>
        <p:spPr bwMode="auto">
          <a:xfrm>
            <a:off x="73152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6" name="Oval 30"/>
          <p:cNvSpPr>
            <a:spLocks noChangeArrowheads="1"/>
          </p:cNvSpPr>
          <p:nvPr/>
        </p:nvSpPr>
        <p:spPr bwMode="auto">
          <a:xfrm>
            <a:off x="76200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7" name="Oval 31"/>
          <p:cNvSpPr>
            <a:spLocks noChangeArrowheads="1"/>
          </p:cNvSpPr>
          <p:nvPr/>
        </p:nvSpPr>
        <p:spPr bwMode="auto">
          <a:xfrm>
            <a:off x="29718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8" name="Oval 32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5" name="Picture 4" descr="km-data"/>
          <p:cNvPicPr>
            <a:picLocks noChangeAspect="1" noChangeArrowheads="1"/>
          </p:cNvPicPr>
          <p:nvPr/>
        </p:nvPicPr>
        <p:blipFill>
          <a:blip r:embed="rId4" cstate="print"/>
          <a:srcRect l="12917" t="5797" r="1930" b="11594"/>
          <a:stretch>
            <a:fillRect/>
          </a:stretch>
        </p:blipFill>
        <p:spPr bwMode="auto">
          <a:xfrm>
            <a:off x="6705600" y="4072304"/>
            <a:ext cx="2286000" cy="2286000"/>
          </a:xfrm>
          <a:prstGeom prst="rect">
            <a:avLst/>
          </a:prstGeom>
          <a:solidFill>
            <a:srgbClr val="CC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69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 Example of “Clustering”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1827"/>
            <a:ext cx="8229600" cy="23268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Given the four data points </a:t>
            </a:r>
            <a:r>
              <a:rPr lang="en-US" dirty="0"/>
              <a:t>D above</a:t>
            </a:r>
            <a:endParaRPr lang="en-US" dirty="0" smtClean="0"/>
          </a:p>
          <a:p>
            <a:pPr lvl="1"/>
            <a:r>
              <a:rPr lang="en-US" dirty="0" smtClean="0"/>
              <a:t>Cluster them in one, two, three, or four clusters?</a:t>
            </a:r>
          </a:p>
          <a:p>
            <a:pPr lvl="1"/>
            <a:r>
              <a:rPr lang="en-US" dirty="0" smtClean="0"/>
              <a:t>Let the hypothesis be H</a:t>
            </a:r>
            <a:r>
              <a:rPr lang="en-US" baseline="-25000" dirty="0" smtClean="0"/>
              <a:t>1</a:t>
            </a:r>
            <a:r>
              <a:rPr lang="en-US" dirty="0" smtClean="0"/>
              <a:t>, H</a:t>
            </a:r>
            <a:r>
              <a:rPr lang="en-US" baseline="-25000" dirty="0" smtClean="0"/>
              <a:t>2</a:t>
            </a:r>
            <a:r>
              <a:rPr lang="en-US" dirty="0" smtClean="0"/>
              <a:t>, H</a:t>
            </a:r>
            <a:r>
              <a:rPr lang="en-US" baseline="-25000" dirty="0" smtClean="0"/>
              <a:t>3</a:t>
            </a:r>
            <a:r>
              <a:rPr lang="en-US" dirty="0" smtClean="0"/>
              <a:t>, H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Choose the H</a:t>
            </a:r>
            <a:r>
              <a:rPr lang="en-US" baseline="-25000" dirty="0" smtClean="0"/>
              <a:t>J</a:t>
            </a:r>
            <a:r>
              <a:rPr lang="en-US" dirty="0" smtClean="0"/>
              <a:t> such that P(H</a:t>
            </a:r>
            <a:r>
              <a:rPr lang="en-US" baseline="-25000" dirty="0" smtClean="0"/>
              <a:t>J</a:t>
            </a:r>
            <a:r>
              <a:rPr lang="en-US" dirty="0" smtClean="0"/>
              <a:t>|DX) is the highest</a:t>
            </a:r>
          </a:p>
          <a:p>
            <a:pPr lvl="2"/>
            <a:r>
              <a:rPr lang="en-US" dirty="0" smtClean="0"/>
              <a:t>Where X is the background knowledge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401C-F3C5-FE47-AB9A-765E9844130B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7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82880" y="1895832"/>
            <a:ext cx="7811186" cy="665512"/>
            <a:chOff x="682880" y="2096790"/>
            <a:chExt cx="7811186" cy="66551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82880" y="2228588"/>
              <a:ext cx="7811186" cy="0"/>
            </a:xfrm>
            <a:prstGeom prst="line">
              <a:avLst/>
            </a:prstGeom>
            <a:ln>
              <a:solidFill>
                <a:srgbClr val="0000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934471" y="2096790"/>
              <a:ext cx="191685" cy="23963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206677" y="2108771"/>
              <a:ext cx="191685" cy="23963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82458" y="2096790"/>
              <a:ext cx="191685" cy="23963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54664" y="2108771"/>
              <a:ext cx="191685" cy="23963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6672" y="2355445"/>
              <a:ext cx="878967" cy="36933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1.0, 3.0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81192" y="2392970"/>
              <a:ext cx="1346943" cy="36933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101.0, 103.0</a:t>
              </a:r>
              <a:endParaRPr lang="en-US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90" y="5204143"/>
            <a:ext cx="4356668" cy="882650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33980" y="5358083"/>
            <a:ext cx="79285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Bayes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 rot="10800000">
            <a:off x="960900" y="5564910"/>
            <a:ext cx="785090" cy="253878"/>
          </a:xfrm>
          <a:prstGeom prst="leftArrow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02658" y="5258192"/>
            <a:ext cx="305203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How well hypothesis explain data?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4664" y="5787501"/>
            <a:ext cx="2044750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How </a:t>
            </a:r>
            <a:r>
              <a:rPr lang="en-US" sz="1600" dirty="0" smtClean="0">
                <a:solidFill>
                  <a:srgbClr val="000000"/>
                </a:solidFill>
              </a:rPr>
              <a:t>likely is the data?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61883" y="6137138"/>
            <a:ext cx="2575144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How </a:t>
            </a:r>
            <a:r>
              <a:rPr lang="en-US" sz="1600" dirty="0" smtClean="0">
                <a:solidFill>
                  <a:srgbClr val="000000"/>
                </a:solidFill>
              </a:rPr>
              <a:t>likely is the hypothesis?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697322" y="5427469"/>
            <a:ext cx="453082" cy="83561"/>
          </a:xfrm>
          <a:prstGeom prst="straightConnector1">
            <a:avLst/>
          </a:prstGeom>
          <a:ln>
            <a:noFil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1"/>
          </p:cNvCxnSpPr>
          <p:nvPr/>
        </p:nvCxnSpPr>
        <p:spPr>
          <a:xfrm flipH="1" flipV="1">
            <a:off x="5449455" y="5818788"/>
            <a:ext cx="1405209" cy="137990"/>
          </a:xfrm>
          <a:prstGeom prst="straightConnector1">
            <a:avLst/>
          </a:prstGeom>
          <a:ln>
            <a:noFil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102485" y="5818788"/>
            <a:ext cx="292486" cy="446545"/>
          </a:xfrm>
          <a:prstGeom prst="straightConnector1">
            <a:avLst/>
          </a:prstGeom>
          <a:ln>
            <a:noFil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018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Different Hypotheses for Clustering</a:t>
            </a:r>
            <a:br>
              <a:rPr lang="en-US" b="1" dirty="0" smtClean="0"/>
            </a:br>
            <a:r>
              <a:rPr lang="en-US" b="1" dirty="0" smtClean="0"/>
              <a:t>(Assume Gaussian Distributions)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9BA3-C747-4147-BBBA-0C55F4C2C9F3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8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82880" y="2528130"/>
            <a:ext cx="7811186" cy="665512"/>
            <a:chOff x="682880" y="2096790"/>
            <a:chExt cx="7811186" cy="66551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82880" y="2228588"/>
              <a:ext cx="7811186" cy="0"/>
            </a:xfrm>
            <a:prstGeom prst="line">
              <a:avLst/>
            </a:prstGeom>
            <a:ln>
              <a:solidFill>
                <a:srgbClr val="FFFF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934471" y="2096790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206677" y="2108771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82458" y="2096790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54664" y="2108771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6672" y="2355445"/>
              <a:ext cx="878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1.0, 3.0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81192" y="2392970"/>
              <a:ext cx="1346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101.0, 103.0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2880" y="3998538"/>
            <a:ext cx="7811186" cy="665512"/>
            <a:chOff x="682880" y="2096790"/>
            <a:chExt cx="7811186" cy="665512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82880" y="2228588"/>
              <a:ext cx="7811186" cy="0"/>
            </a:xfrm>
            <a:prstGeom prst="line">
              <a:avLst/>
            </a:prstGeom>
            <a:ln>
              <a:solidFill>
                <a:srgbClr val="FFFF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934471" y="2096790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206677" y="2108771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582458" y="2096790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54664" y="2108771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6672" y="2355445"/>
              <a:ext cx="878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1.0, 3.0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81192" y="2392970"/>
              <a:ext cx="1346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101.0, 103.0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77004" y="5597330"/>
            <a:ext cx="7811186" cy="665512"/>
            <a:chOff x="682880" y="2096790"/>
            <a:chExt cx="7811186" cy="665512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682880" y="2228588"/>
              <a:ext cx="7811186" cy="0"/>
            </a:xfrm>
            <a:prstGeom prst="line">
              <a:avLst/>
            </a:prstGeom>
            <a:ln>
              <a:solidFill>
                <a:srgbClr val="FFFF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934471" y="2096790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206677" y="2108771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582458" y="2096790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854664" y="2108771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6672" y="2355445"/>
              <a:ext cx="878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1.0, 3.0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81192" y="2392970"/>
              <a:ext cx="1346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101.0, 103.0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03994" y="3592863"/>
            <a:ext cx="1533485" cy="515211"/>
            <a:chOff x="2947165" y="1593560"/>
            <a:chExt cx="1533485" cy="515211"/>
          </a:xfrm>
        </p:grpSpPr>
        <p:cxnSp>
          <p:nvCxnSpPr>
            <p:cNvPr id="42" name="Curved Connector 41"/>
            <p:cNvCxnSpPr/>
            <p:nvPr/>
          </p:nvCxnSpPr>
          <p:spPr>
            <a:xfrm>
              <a:off x="3701927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/>
            <p:nvPr/>
          </p:nvCxnSpPr>
          <p:spPr>
            <a:xfrm flipH="1">
              <a:off x="2947165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019800" y="3615125"/>
            <a:ext cx="1533485" cy="515211"/>
            <a:chOff x="2947165" y="1593560"/>
            <a:chExt cx="1533485" cy="515211"/>
          </a:xfrm>
        </p:grpSpPr>
        <p:cxnSp>
          <p:nvCxnSpPr>
            <p:cNvPr id="47" name="Curved Connector 46"/>
            <p:cNvCxnSpPr/>
            <p:nvPr/>
          </p:nvCxnSpPr>
          <p:spPr>
            <a:xfrm>
              <a:off x="3701927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/>
            <p:nvPr/>
          </p:nvCxnSpPr>
          <p:spPr>
            <a:xfrm flipH="1">
              <a:off x="2947165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76768" y="2112582"/>
            <a:ext cx="7370363" cy="515211"/>
            <a:chOff x="2947165" y="1593560"/>
            <a:chExt cx="1533485" cy="515211"/>
          </a:xfrm>
        </p:grpSpPr>
        <p:cxnSp>
          <p:nvCxnSpPr>
            <p:cNvPr id="50" name="Curved Connector 49"/>
            <p:cNvCxnSpPr/>
            <p:nvPr/>
          </p:nvCxnSpPr>
          <p:spPr>
            <a:xfrm>
              <a:off x="3701927" y="1593560"/>
              <a:ext cx="778723" cy="515211"/>
            </a:xfrm>
            <a:prstGeom prst="curvedConnector3">
              <a:avLst>
                <a:gd name="adj1" fmla="val 78086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/>
            <p:cNvCxnSpPr/>
            <p:nvPr/>
          </p:nvCxnSpPr>
          <p:spPr>
            <a:xfrm flipH="1">
              <a:off x="2947165" y="1593560"/>
              <a:ext cx="778723" cy="515211"/>
            </a:xfrm>
            <a:prstGeom prst="curvedConnector3">
              <a:avLst>
                <a:gd name="adj1" fmla="val 8736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91189" y="5195213"/>
            <a:ext cx="856344" cy="515211"/>
            <a:chOff x="2947165" y="1593560"/>
            <a:chExt cx="1533485" cy="515211"/>
          </a:xfrm>
        </p:grpSpPr>
        <p:cxnSp>
          <p:nvCxnSpPr>
            <p:cNvPr id="57" name="Curved Connector 56"/>
            <p:cNvCxnSpPr/>
            <p:nvPr/>
          </p:nvCxnSpPr>
          <p:spPr>
            <a:xfrm>
              <a:off x="3701927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/>
            <p:cNvCxnSpPr/>
            <p:nvPr/>
          </p:nvCxnSpPr>
          <p:spPr>
            <a:xfrm flipH="1">
              <a:off x="2947165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739429" y="5203829"/>
            <a:ext cx="856344" cy="515211"/>
            <a:chOff x="2947165" y="1593560"/>
            <a:chExt cx="1533485" cy="515211"/>
          </a:xfrm>
        </p:grpSpPr>
        <p:cxnSp>
          <p:nvCxnSpPr>
            <p:cNvPr id="60" name="Curved Connector 59"/>
            <p:cNvCxnSpPr/>
            <p:nvPr/>
          </p:nvCxnSpPr>
          <p:spPr>
            <a:xfrm>
              <a:off x="3701927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/>
            <p:cNvCxnSpPr/>
            <p:nvPr/>
          </p:nvCxnSpPr>
          <p:spPr>
            <a:xfrm flipH="1">
              <a:off x="2947165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122111" y="5186597"/>
            <a:ext cx="856344" cy="515211"/>
            <a:chOff x="2947165" y="1593560"/>
            <a:chExt cx="1533485" cy="515211"/>
          </a:xfrm>
        </p:grpSpPr>
        <p:cxnSp>
          <p:nvCxnSpPr>
            <p:cNvPr id="63" name="Curved Connector 62"/>
            <p:cNvCxnSpPr/>
            <p:nvPr/>
          </p:nvCxnSpPr>
          <p:spPr>
            <a:xfrm>
              <a:off x="3701927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/>
            <p:nvPr/>
          </p:nvCxnSpPr>
          <p:spPr>
            <a:xfrm flipH="1">
              <a:off x="2947165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370351" y="5195213"/>
            <a:ext cx="856344" cy="515211"/>
            <a:chOff x="2947165" y="1593560"/>
            <a:chExt cx="1533485" cy="515211"/>
          </a:xfrm>
        </p:grpSpPr>
        <p:cxnSp>
          <p:nvCxnSpPr>
            <p:cNvPr id="66" name="Curved Connector 65"/>
            <p:cNvCxnSpPr/>
            <p:nvPr/>
          </p:nvCxnSpPr>
          <p:spPr>
            <a:xfrm>
              <a:off x="3701927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/>
            <p:cNvCxnSpPr/>
            <p:nvPr/>
          </p:nvCxnSpPr>
          <p:spPr>
            <a:xfrm flipH="1">
              <a:off x="2947165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3813050" y="5186597"/>
            <a:ext cx="40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3762209" y="3570796"/>
            <a:ext cx="40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3692776" y="2158798"/>
            <a:ext cx="40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5340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Clustering Algorithms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Bayes Model (AUTOCLASS)</a:t>
            </a:r>
          </a:p>
          <a:p>
            <a:r>
              <a:rPr lang="en-US" dirty="0" smtClean="0"/>
              <a:t>K-Means</a:t>
            </a:r>
          </a:p>
          <a:p>
            <a:r>
              <a:rPr lang="en-US" dirty="0" smtClean="0"/>
              <a:t>Agglomerative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56D-2E43-1041-8581-5DB839DEFAE8}" type="datetime1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98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newcommand{\transpose}{\mbox{${}^{\mbox{T}}$}}&#10;\[&#10;\mbox{dist}(x,y) = (x - y)\transpose (x - y) = \sum_i (x_i - y_i)^2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419"/>
  <p:tag name="PICTUREFILESIZE" val="380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[&#10;\phi(\{x_i\}, \{a_i\}, \{c_k\}) = \sum_i \textcolor{OliveGreen}{\mbox{dist}(x_i, c_{a_i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334"/>
  <p:tag name="PICTUREFILESIZE" val="373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[&#10;a_i = \argmin_k \textcolor{OliveGreen}{\mbox{dist}(x_i, c_k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221"/>
  <p:tag name="PICTUREFILESIZE" val="226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[&#10;\phi(\{x_i\}, \{a_i\}, \{c_k\}) =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193"/>
  <p:tag name="PICTUREFILESIZE" val="1540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[&#10;\sum_i \textcolor{OliveGreen}{\mbox{dist}(x_i, c_{a_i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134"/>
  <p:tag name="PICTUREFILESIZE" val="1770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c_k = \frac{1}{|\{i : a_i = k\}|}\sum_{i: a_i = k} x_i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248"/>
  <p:tag name="PICTUREFILESIZE" val="2885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3791</TotalTime>
  <Words>3372</Words>
  <Application>Microsoft Macintosh PowerPoint</Application>
  <PresentationFormat>On-screen Show (4:3)</PresentationFormat>
  <Paragraphs>681</Paragraphs>
  <Slides>56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Office Theme</vt:lpstr>
      <vt:lpstr>Equation</vt:lpstr>
      <vt:lpstr>CS561 Fall 2018  Foundation of Artificial Intelligence</vt:lpstr>
      <vt:lpstr>What You Learn in This Class?</vt:lpstr>
      <vt:lpstr>Session 24</vt:lpstr>
      <vt:lpstr>Unsupervised Learning</vt:lpstr>
      <vt:lpstr>Clustering</vt:lpstr>
      <vt:lpstr>Clustering</vt:lpstr>
      <vt:lpstr>An Example of “Clustering”</vt:lpstr>
      <vt:lpstr>Different Hypotheses for Clustering (Assume Gaussian Distributions)</vt:lpstr>
      <vt:lpstr>Clustering Algorithms</vt:lpstr>
      <vt:lpstr>A Bayes Model</vt:lpstr>
      <vt:lpstr>A Naïve Bayes Model</vt:lpstr>
      <vt:lpstr>AUTOCLASS Algorithm</vt:lpstr>
      <vt:lpstr>AUTOCLASS Algorithm</vt:lpstr>
      <vt:lpstr>Back to Our Example</vt:lpstr>
      <vt:lpstr>Back to the example</vt:lpstr>
      <vt:lpstr>K-Means Clustering</vt:lpstr>
      <vt:lpstr>K-Means Example</vt:lpstr>
      <vt:lpstr>K-Means as Optimization</vt:lpstr>
      <vt:lpstr>Phase I: Update Assignments</vt:lpstr>
      <vt:lpstr>Phase II: Update Means</vt:lpstr>
      <vt:lpstr>Initialization</vt:lpstr>
      <vt:lpstr>K-Means Getting Stuck</vt:lpstr>
      <vt:lpstr>K-Means Questions</vt:lpstr>
      <vt:lpstr>Agglomerative Clustering</vt:lpstr>
      <vt:lpstr>Agglomerative Clustering</vt:lpstr>
      <vt:lpstr>Clustering Application</vt:lpstr>
      <vt:lpstr>Clustering Algorithms (Review)</vt:lpstr>
      <vt:lpstr>The EM Algorithm</vt:lpstr>
      <vt:lpstr>The EM Algorithm</vt:lpstr>
      <vt:lpstr>HMM/POMDP (A Review)</vt:lpstr>
      <vt:lpstr>Little Prince Example</vt:lpstr>
      <vt:lpstr>Learning HMM/POMDP</vt:lpstr>
      <vt:lpstr>Little Prince Experience</vt:lpstr>
      <vt:lpstr>Equations for  “Improving based on explanation”</vt:lpstr>
      <vt:lpstr>How to Compute P(O|AMC)?</vt:lpstr>
      <vt:lpstr>Compute Hidden State Sequence (1/2)</vt:lpstr>
      <vt:lpstr>Compute Hidden State Sequence (2/2)</vt:lpstr>
      <vt:lpstr>Which Explanation is the Best?</vt:lpstr>
      <vt:lpstr>The EM Algorithm</vt:lpstr>
      <vt:lpstr>Baum-Welch Learning Procedure</vt:lpstr>
      <vt:lpstr>Update P, θ, π using α, β, γ, ξ </vt:lpstr>
      <vt:lpstr>Little Prince Example</vt:lpstr>
      <vt:lpstr>Forward Procedure</vt:lpstr>
      <vt:lpstr>Compute  α  values</vt:lpstr>
      <vt:lpstr>Compute α values</vt:lpstr>
      <vt:lpstr>Compute βt(i) by Backward Procedure</vt:lpstr>
      <vt:lpstr>Compute β values</vt:lpstr>
      <vt:lpstr>Compute β values</vt:lpstr>
      <vt:lpstr>ϒt(i) Value: Putting α and β together </vt:lpstr>
      <vt:lpstr>Compute γ = α*β </vt:lpstr>
      <vt:lpstr>Putting α and β together</vt:lpstr>
      <vt:lpstr>ξt(i,j) Value </vt:lpstr>
      <vt:lpstr>Example ξ value</vt:lpstr>
      <vt:lpstr>Improve the model by explanation Update P, θ, π using α, β, γ, ξ </vt:lpstr>
      <vt:lpstr>The General EM Algorithm</vt:lpstr>
      <vt:lpstr>Comments on EM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Wei-Min Shen</dc:creator>
  <cp:lastModifiedBy>Wei-Min Shen</cp:lastModifiedBy>
  <cp:revision>226</cp:revision>
  <dcterms:created xsi:type="dcterms:W3CDTF">2013-11-04T23:55:24Z</dcterms:created>
  <dcterms:modified xsi:type="dcterms:W3CDTF">2018-11-13T18:58:58Z</dcterms:modified>
</cp:coreProperties>
</file>