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4" r:id="rId1"/>
  </p:sldMasterIdLst>
  <p:notesMasterIdLst>
    <p:notesMasterId r:id="rId56"/>
  </p:notesMasterIdLst>
  <p:handoutMasterIdLst>
    <p:handoutMasterId r:id="rId57"/>
  </p:handoutMasterIdLst>
  <p:sldIdLst>
    <p:sldId id="663" r:id="rId2"/>
    <p:sldId id="660" r:id="rId3"/>
    <p:sldId id="661" r:id="rId4"/>
    <p:sldId id="662" r:id="rId5"/>
    <p:sldId id="618" r:id="rId6"/>
    <p:sldId id="567" r:id="rId7"/>
    <p:sldId id="664" r:id="rId8"/>
    <p:sldId id="641" r:id="rId9"/>
    <p:sldId id="642" r:id="rId10"/>
    <p:sldId id="643" r:id="rId11"/>
    <p:sldId id="644" r:id="rId12"/>
    <p:sldId id="647" r:id="rId13"/>
    <p:sldId id="645" r:id="rId14"/>
    <p:sldId id="646" r:id="rId15"/>
    <p:sldId id="648" r:id="rId16"/>
    <p:sldId id="649" r:id="rId17"/>
    <p:sldId id="657" r:id="rId18"/>
    <p:sldId id="650" r:id="rId19"/>
    <p:sldId id="651" r:id="rId20"/>
    <p:sldId id="652" r:id="rId21"/>
    <p:sldId id="653" r:id="rId22"/>
    <p:sldId id="654" r:id="rId23"/>
    <p:sldId id="655" r:id="rId24"/>
    <p:sldId id="656" r:id="rId25"/>
    <p:sldId id="640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6" r:id="rId46"/>
    <p:sldId id="658" r:id="rId47"/>
    <p:sldId id="637" r:id="rId48"/>
    <p:sldId id="607" r:id="rId49"/>
    <p:sldId id="608" r:id="rId50"/>
    <p:sldId id="609" r:id="rId51"/>
    <p:sldId id="610" r:id="rId52"/>
    <p:sldId id="659" r:id="rId53"/>
    <p:sldId id="636" r:id="rId54"/>
    <p:sldId id="611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795" autoAdjust="0"/>
  </p:normalViewPr>
  <p:slideViewPr>
    <p:cSldViewPr snapToGrid="0" snapToObjects="1">
      <p:cViewPr varScale="1">
        <p:scale>
          <a:sx n="132" d="100"/>
          <a:sy n="132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-31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27598-6644-7B49-9ABD-38AAA99F431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3F68F-D00A-174A-B669-5A9072B5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61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912CA-6DCA-3D4B-974E-190BC63991DA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F21ED-F887-E040-B6FF-F1A1DAC2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5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F21ED-F887-E040-B6FF-F1A1DAC25F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442B0-8EF5-476A-8C2F-723B2FCD973A}" type="slidenum">
              <a:rPr lang="en-US"/>
              <a:pPr/>
              <a:t>32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D52E9-763B-4423-A6D6-DB6713E12AD2}" type="slidenum">
              <a:rPr lang="en-US"/>
              <a:pPr/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17E02-B8B8-4EDD-B68F-495DDFD8E91C}" type="slidenum">
              <a:rPr lang="en-US"/>
              <a:pPr/>
              <a:t>34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A550E-ED08-4D0C-A471-761C48FACA98}" type="slidenum">
              <a:rPr lang="en-US"/>
              <a:pPr/>
              <a:t>35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9FC18-377A-4F6A-A974-83BEE0A900D7}" type="slidenum">
              <a:rPr lang="en-US"/>
              <a:pPr/>
              <a:t>36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333C8-6D6D-489A-AF70-BC0D8D3FD818}" type="slidenum">
              <a:rPr lang="en-US"/>
              <a:pPr/>
              <a:t>37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8EFC-B9C9-DA42-9CBB-697725590C7E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6706-BCE5-C54B-93A1-B39B8A12BE36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AE94-A456-4A4C-8F85-1EAD15E6CA47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C488-ED9C-E14C-9302-42F3D2AE25C2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0B50-87D8-8F45-B9D3-F78C289C1510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929-BB51-D246-8727-903FADD70AEC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40C4-7441-E54A-B8A9-4D705D497828}" type="datetime1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437C-38DE-4441-935F-5A2A636D05AA}" type="datetime1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140A-7177-A24C-815D-56D1F1E85A47}" type="datetime1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28C7-E763-2144-B003-C9F12E512B6E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1061-B33B-D444-B90B-AB3C5A9D2AA7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8382-F70C-874E-9D57-E9E8FD26B512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FABB-A280-A44C-80CC-23880455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799"/>
            <a:ext cx="8178800" cy="1259963"/>
          </a:xfrm>
          <a:solidFill>
            <a:srgbClr val="CCFFCC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8000"/>
                </a:solidFill>
              </a:rPr>
              <a:t>CS561 Fall </a:t>
            </a:r>
            <a:r>
              <a:rPr lang="en-US" sz="3600" b="1" dirty="0" smtClean="0">
                <a:solidFill>
                  <a:srgbClr val="008000"/>
                </a:solidFill>
              </a:rPr>
              <a:t>2018 </a:t>
            </a:r>
            <a:r>
              <a:rPr lang="en-US" sz="3600" b="1" dirty="0" smtClean="0">
                <a:solidFill>
                  <a:srgbClr val="008000"/>
                </a:solidFill>
              </a:rPr>
              <a:t/>
            </a:r>
            <a:br>
              <a:rPr lang="en-US" sz="3600" b="1" dirty="0" smtClean="0">
                <a:solidFill>
                  <a:srgbClr val="008000"/>
                </a:solidFill>
              </a:rPr>
            </a:br>
            <a:r>
              <a:rPr lang="en-US" sz="3600" b="1" dirty="0" smtClean="0">
                <a:solidFill>
                  <a:srgbClr val="008000"/>
                </a:solidFill>
              </a:rPr>
              <a:t>Foundation of Artificial Intelligence</a:t>
            </a:r>
            <a:endParaRPr lang="en-US" sz="36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62200"/>
            <a:ext cx="6858000" cy="268605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000" b="1" dirty="0" smtClean="0">
                <a:solidFill>
                  <a:srgbClr val="0000FF"/>
                </a:solidFill>
              </a:rPr>
              <a:t>Temporal Models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Tuesday Lectures, Session 25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6:40-7:55 &amp; 8:05-9:20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Professor Wei-Min Shen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</p:spPr>
        <p:txBody>
          <a:bodyPr/>
          <a:lstStyle/>
          <a:p>
            <a:fld id="{176B3B0E-EE41-594E-8F98-0705A9F60A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 P(X</a:t>
            </a:r>
            <a:r>
              <a:rPr lang="en-US" b="1" baseline="-25000" dirty="0" smtClean="0"/>
              <a:t>1:T</a:t>
            </a:r>
            <a:r>
              <a:rPr lang="en-US" b="1" dirty="0" smtClean="0"/>
              <a:t>|E</a:t>
            </a:r>
            <a:r>
              <a:rPr lang="en-US" b="1" baseline="-25000" dirty="0" smtClean="0"/>
              <a:t>1:T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P(X</a:t>
            </a:r>
            <a:r>
              <a:rPr lang="en-US" baseline="-25000" dirty="0" smtClean="0"/>
              <a:t>1:T</a:t>
            </a:r>
            <a:r>
              <a:rPr lang="en-US" dirty="0" smtClean="0"/>
              <a:t>|E) where E=OA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1:T</a:t>
            </a:r>
            <a:r>
              <a:rPr lang="en-US" dirty="0" smtClean="0"/>
              <a:t> is all possible sequences of states </a:t>
            </a:r>
          </a:p>
          <a:p>
            <a:pPr lvl="2"/>
            <a:r>
              <a:rPr lang="en-US" dirty="0" smtClean="0"/>
              <a:t>Let </a:t>
            </a:r>
            <a:r>
              <a:rPr lang="en-US" i="1" dirty="0" smtClean="0"/>
              <a:t>x=</a:t>
            </a:r>
            <a:r>
              <a:rPr lang="en-US" dirty="0" smtClean="0"/>
              <a:t>{</a:t>
            </a:r>
            <a:r>
              <a:rPr lang="en-US" i="1" dirty="0"/>
              <a:t>i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…, </a:t>
            </a:r>
            <a:r>
              <a:rPr lang="en-US" i="1" dirty="0" err="1"/>
              <a:t>i</a:t>
            </a:r>
            <a:r>
              <a:rPr lang="en-US" baseline="-25000" dirty="0" err="1"/>
              <a:t>T</a:t>
            </a:r>
            <a:r>
              <a:rPr lang="en-US" dirty="0" smtClean="0"/>
              <a:t>}</a:t>
            </a:r>
            <a:r>
              <a:rPr lang="en-US" baseline="-25000" dirty="0" smtClean="0"/>
              <a:t> </a:t>
            </a:r>
            <a:r>
              <a:rPr lang="en-US" dirty="0" smtClean="0"/>
              <a:t>be a sequence of states </a:t>
            </a:r>
          </a:p>
          <a:p>
            <a:r>
              <a:rPr lang="en-US" dirty="0" smtClean="0"/>
              <a:t>P(</a:t>
            </a:r>
            <a:r>
              <a:rPr lang="en-US" i="1" dirty="0" err="1"/>
              <a:t>x</a:t>
            </a:r>
            <a:r>
              <a:rPr lang="en-US" dirty="0" err="1" smtClean="0"/>
              <a:t>|E</a:t>
            </a:r>
            <a:r>
              <a:rPr lang="en-US" dirty="0" smtClean="0"/>
              <a:t>) = p(</a:t>
            </a:r>
            <a:r>
              <a:rPr lang="en-US" i="1" dirty="0" err="1" smtClean="0"/>
              <a:t>x</a:t>
            </a:r>
            <a:r>
              <a:rPr lang="en-US" dirty="0" err="1" smtClean="0"/>
              <a:t>E</a:t>
            </a:r>
            <a:r>
              <a:rPr lang="en-US" dirty="0" smtClean="0"/>
              <a:t>)/P(E) = P(</a:t>
            </a:r>
            <a:r>
              <a:rPr lang="en-US" dirty="0" err="1" smtClean="0"/>
              <a:t>xOA</a:t>
            </a:r>
            <a:r>
              <a:rPr lang="en-US" dirty="0" smtClean="0"/>
              <a:t>)/P(OA)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smtClean="0"/>
              <a:t>= p(</a:t>
            </a:r>
            <a:r>
              <a:rPr lang="en-US" sz="2800" dirty="0" err="1" smtClean="0"/>
              <a:t>x|A</a:t>
            </a:r>
            <a:r>
              <a:rPr lang="en-US" sz="2800" dirty="0" smtClean="0"/>
              <a:t>)p(</a:t>
            </a:r>
            <a:r>
              <a:rPr lang="en-US" sz="2800" dirty="0" err="1" smtClean="0"/>
              <a:t>O|x</a:t>
            </a:r>
            <a:r>
              <a:rPr lang="en-US" sz="2800" dirty="0" err="1"/>
              <a:t>A</a:t>
            </a:r>
            <a:r>
              <a:rPr lang="en-US" sz="2800" dirty="0" smtClean="0"/>
              <a:t>)/p(O|A)</a:t>
            </a:r>
            <a:endParaRPr lang="en-US" sz="12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x|A</a:t>
            </a:r>
            <a:r>
              <a:rPr lang="en-US" dirty="0" smtClean="0"/>
              <a:t>)=</a:t>
            </a:r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O|xA</a:t>
            </a:r>
            <a:r>
              <a:rPr lang="en-US" dirty="0" smtClean="0"/>
              <a:t>)=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5B84-E718-7B47-AD0E-F6B29CF8EC24}" type="datetime1">
              <a:rPr lang="en-US" smtClean="0">
                <a:solidFill>
                  <a:schemeClr val="tx1"/>
                </a:solidFill>
              </a:rPr>
              <a:t>11/13/18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11" y="4975349"/>
            <a:ext cx="4406809" cy="50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77" y="4367847"/>
            <a:ext cx="4750812" cy="4869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70720" y="2792815"/>
            <a:ext cx="2102638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{</a:t>
            </a:r>
            <a:r>
              <a:rPr lang="en-US" sz="1200" dirty="0"/>
              <a:t>s0,s0}, {s0,s1}, {s0,s2}, {s0,s3},</a:t>
            </a:r>
          </a:p>
          <a:p>
            <a:r>
              <a:rPr lang="en-US" sz="1200" dirty="0"/>
              <a:t>{s1,s0}, {s1,s1}, {s1,s2}, {s1,s3},</a:t>
            </a:r>
          </a:p>
          <a:p>
            <a:r>
              <a:rPr lang="en-US" sz="1200" dirty="0"/>
              <a:t>{s2,s0}, {s2,s1}, {s2,s2}, {s2,s3},</a:t>
            </a:r>
          </a:p>
          <a:p>
            <a:r>
              <a:rPr lang="en-US" sz="1200" dirty="0"/>
              <a:t>{s3,s0}, {s3,s1}, {s3,s2}, {s3,s3}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1595" y="1587162"/>
            <a:ext cx="2531763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E={rose, forward, nothing}</a:t>
            </a:r>
          </a:p>
          <a:p>
            <a:r>
              <a:rPr lang="en-US" sz="1200" dirty="0" smtClean="0"/>
              <a:t>O={rose, nothing}  // observations</a:t>
            </a:r>
          </a:p>
          <a:p>
            <a:r>
              <a:rPr lang="en-US" sz="1200" dirty="0" smtClean="0"/>
              <a:t>A={forward}            // action sequence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2136" y="5680569"/>
            <a:ext cx="6850582" cy="61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i="1" dirty="0" smtClean="0"/>
              <a:t>O</a:t>
            </a:r>
            <a:r>
              <a:rPr lang="en-US" sz="2400" dirty="0" smtClean="0"/>
              <a:t> = {</a:t>
            </a:r>
            <a:r>
              <a:rPr lang="en-US" sz="2400" i="1" dirty="0" smtClean="0"/>
              <a:t>z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z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},  </a:t>
            </a:r>
            <a:r>
              <a:rPr lang="en-US" sz="2400" i="1" dirty="0" smtClean="0"/>
              <a:t>A</a:t>
            </a:r>
            <a:r>
              <a:rPr lang="en-US" sz="2400" dirty="0" smtClean="0"/>
              <a:t> = {</a:t>
            </a:r>
            <a:r>
              <a:rPr lang="en-US" sz="2400" i="1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b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}, </a:t>
            </a:r>
            <a:r>
              <a:rPr lang="en-US" sz="2400" i="1" dirty="0"/>
              <a:t>x</a:t>
            </a:r>
            <a:r>
              <a:rPr lang="en-US" sz="2400" dirty="0" smtClean="0"/>
              <a:t> = {</a:t>
            </a:r>
            <a:r>
              <a:rPr lang="en-US" sz="2400" i="1" dirty="0" smtClean="0"/>
              <a:t>i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i="1" dirty="0" smtClean="0"/>
              <a:t> i</a:t>
            </a:r>
            <a:r>
              <a:rPr lang="en-US" sz="2400" baseline="-25000" dirty="0"/>
              <a:t>2</a:t>
            </a:r>
            <a:r>
              <a:rPr lang="en-US" sz="2400" dirty="0" smtClean="0"/>
              <a:t>, …, </a:t>
            </a:r>
            <a:r>
              <a:rPr lang="en-US" sz="2400" i="1" dirty="0" err="1" smtClean="0"/>
              <a:t>i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43532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In Our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="1" dirty="0" smtClean="0">
                <a:solidFill>
                  <a:srgbClr val="000000"/>
                </a:solidFill>
              </a:rPr>
              <a:t>xample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60992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16 possible x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p(</a:t>
            </a:r>
            <a:r>
              <a:rPr lang="en-US" dirty="0" err="1" smtClean="0">
                <a:solidFill>
                  <a:srgbClr val="000000"/>
                </a:solidFill>
              </a:rPr>
              <a:t>x|A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p({s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}|{f})=π(s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s0,s0</a:t>
            </a:r>
            <a:r>
              <a:rPr lang="en-US" sz="1400" dirty="0" smtClean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>
                <a:solidFill>
                  <a:srgbClr val="000000"/>
                </a:solidFill>
              </a:rPr>
              <a:t>|{f})=π(s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>
                <a:solidFill>
                  <a:srgbClr val="000000"/>
                </a:solidFill>
              </a:rPr>
              <a:t>|{f})=π(s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f)=.25*.1=.</a:t>
            </a:r>
            <a:r>
              <a:rPr lang="en-US" sz="1400" dirty="0" smtClean="0">
                <a:solidFill>
                  <a:srgbClr val="000000"/>
                </a:solidFill>
              </a:rPr>
              <a:t>025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p</a:t>
            </a:r>
            <a:r>
              <a:rPr lang="en-US" sz="1400" dirty="0">
                <a:solidFill>
                  <a:srgbClr val="000000"/>
                </a:solidFill>
              </a:rPr>
              <a:t>({s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}</a:t>
            </a:r>
            <a:r>
              <a:rPr lang="en-US" sz="1400" dirty="0">
                <a:solidFill>
                  <a:srgbClr val="000000"/>
                </a:solidFill>
              </a:rPr>
              <a:t>|{f})=π(s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f)=.25*</a:t>
            </a:r>
            <a:r>
              <a:rPr lang="en-US" sz="1400" dirty="0" smtClean="0">
                <a:solidFill>
                  <a:srgbClr val="000000"/>
                </a:solidFill>
              </a:rPr>
              <a:t>.7=.175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</a:t>
            </a:r>
            <a:r>
              <a:rPr lang="en-US" sz="1400" baseline="-25000" dirty="0">
                <a:solidFill>
                  <a:srgbClr val="000000"/>
                </a:solidFill>
              </a:rPr>
              <a:t>s1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</a:t>
            </a:r>
            <a:r>
              <a:rPr lang="en-US" sz="1400" baseline="-25000" dirty="0">
                <a:solidFill>
                  <a:srgbClr val="000000"/>
                </a:solidFill>
              </a:rPr>
              <a:t>s2</a:t>
            </a:r>
            <a:r>
              <a:rPr lang="en-US" sz="1400" dirty="0">
                <a:solidFill>
                  <a:srgbClr val="000000"/>
                </a:solidFill>
              </a:rPr>
              <a:t>(f)=.25*.1=</a:t>
            </a:r>
            <a:r>
              <a:rPr lang="en-US" sz="1400" dirty="0" smtClean="0">
                <a:solidFill>
                  <a:srgbClr val="000000"/>
                </a:solidFill>
              </a:rPr>
              <a:t>.175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</a:t>
            </a:r>
            <a:r>
              <a:rPr lang="en-US" sz="1400" baseline="-25000" dirty="0">
                <a:solidFill>
                  <a:srgbClr val="000000"/>
                </a:solidFill>
              </a:rPr>
              <a:t>s3</a:t>
            </a:r>
            <a:r>
              <a:rPr lang="en-US" sz="1400" dirty="0">
                <a:solidFill>
                  <a:srgbClr val="000000"/>
                </a:solidFill>
              </a:rPr>
              <a:t>(f)=.25*.7=</a:t>
            </a:r>
            <a:r>
              <a:rPr lang="en-US" sz="1400" dirty="0" smtClean="0">
                <a:solidFill>
                  <a:srgbClr val="000000"/>
                </a:solidFill>
              </a:rPr>
              <a:t>.025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(f)=.25*.1=</a:t>
            </a:r>
            <a:r>
              <a:rPr lang="en-US" sz="1400" dirty="0" smtClean="0">
                <a:solidFill>
                  <a:srgbClr val="000000"/>
                </a:solidFill>
              </a:rPr>
              <a:t>.175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s1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s2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s3</a:t>
            </a:r>
            <a:r>
              <a:rPr lang="en-US" sz="1400" dirty="0">
                <a:solidFill>
                  <a:srgbClr val="000000"/>
                </a:solidFill>
              </a:rPr>
              <a:t>(f)=.25*.7=</a:t>
            </a:r>
            <a:r>
              <a:rPr lang="en-US" sz="1400" dirty="0" smtClean="0">
                <a:solidFill>
                  <a:srgbClr val="000000"/>
                </a:solidFill>
              </a:rPr>
              <a:t>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s1</a:t>
            </a:r>
            <a:r>
              <a:rPr lang="en-US" sz="1400" dirty="0">
                <a:solidFill>
                  <a:srgbClr val="000000"/>
                </a:solidFill>
              </a:rPr>
              <a:t>(f)=.25*.1=</a:t>
            </a:r>
            <a:r>
              <a:rPr lang="en-US" sz="1400" dirty="0" smtClean="0">
                <a:solidFill>
                  <a:srgbClr val="000000"/>
                </a:solidFill>
              </a:rPr>
              <a:t>.175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s2</a:t>
            </a:r>
            <a:r>
              <a:rPr lang="en-US" sz="1400" dirty="0">
                <a:solidFill>
                  <a:srgbClr val="000000"/>
                </a:solidFill>
              </a:rPr>
              <a:t>(f)=.25*.1=.025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p({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}|{f})=π(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s3</a:t>
            </a:r>
            <a:r>
              <a:rPr lang="en-US" sz="1400" dirty="0">
                <a:solidFill>
                  <a:srgbClr val="000000"/>
                </a:solidFill>
              </a:rPr>
              <a:t>(f)=.25*.7=</a:t>
            </a:r>
            <a:r>
              <a:rPr lang="en-US" sz="1400" dirty="0" smtClean="0">
                <a:solidFill>
                  <a:srgbClr val="000000"/>
                </a:solidFill>
              </a:rPr>
              <a:t>.025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F4DA-E055-C645-8FEC-97DCF6B468C8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>
                <a:solidFill>
                  <a:srgbClr val="000000"/>
                </a:solidFill>
              </a:r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5808" y="1600200"/>
            <a:ext cx="4282514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000000"/>
                </a:solidFill>
              </a:rPr>
              <a:t>s0,s0}, {s0,s1}, {s0,s2}, {s0,s3}</a:t>
            </a:r>
            <a:r>
              <a:rPr lang="en-US" sz="1200" dirty="0" smtClean="0">
                <a:solidFill>
                  <a:srgbClr val="000000"/>
                </a:solidFill>
              </a:rPr>
              <a:t>,{</a:t>
            </a:r>
            <a:r>
              <a:rPr lang="en-US" sz="1200" dirty="0">
                <a:solidFill>
                  <a:srgbClr val="000000"/>
                </a:solidFill>
              </a:rPr>
              <a:t>s1,s0}, {s1,s1}, {s1,s2}, {s1,s3},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{s2,s0}, {s2,s1}, {s2,s2}, {s2,s3}</a:t>
            </a:r>
            <a:r>
              <a:rPr lang="en-US" sz="1200" dirty="0" smtClean="0">
                <a:solidFill>
                  <a:srgbClr val="000000"/>
                </a:solidFill>
              </a:rPr>
              <a:t>,{</a:t>
            </a:r>
            <a:r>
              <a:rPr lang="en-US" sz="1200" dirty="0">
                <a:solidFill>
                  <a:srgbClr val="000000"/>
                </a:solidFill>
              </a:rPr>
              <a:t>s3,s0}, {s3,s1}, {s3,s2}, {s3,s3}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7442" y="2168955"/>
            <a:ext cx="210263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E={rose, forward, nothing}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O={rose, nothing},</a:t>
            </a:r>
            <a:r>
              <a:rPr lang="en-US" sz="1200" dirty="0">
                <a:solidFill>
                  <a:srgbClr val="000000"/>
                </a:solidFill>
              </a:rPr>
              <a:t> A</a:t>
            </a:r>
            <a:r>
              <a:rPr lang="en-US" sz="1200" dirty="0" smtClean="0">
                <a:solidFill>
                  <a:srgbClr val="000000"/>
                </a:solidFill>
              </a:rPr>
              <a:t>={forward}          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98" y="4806426"/>
            <a:ext cx="1903282" cy="1189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792" y="4106589"/>
            <a:ext cx="1920288" cy="699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89" y="2816068"/>
            <a:ext cx="1718456" cy="138150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952425" y="2065372"/>
            <a:ext cx="3609926" cy="4284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p</a:t>
            </a:r>
            <a:r>
              <a:rPr lang="en-US" sz="2800" dirty="0" smtClean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O</a:t>
            </a:r>
            <a:r>
              <a:rPr lang="en-US" sz="2800" dirty="0" err="1" smtClean="0">
                <a:solidFill>
                  <a:srgbClr val="000000"/>
                </a:solidFill>
              </a:rPr>
              <a:t>|xA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0</a:t>
            </a:r>
            <a:r>
              <a:rPr lang="en-US" sz="1200" dirty="0" smtClean="0">
                <a:solidFill>
                  <a:srgbClr val="000000"/>
                </a:solidFill>
              </a:rPr>
              <a:t>(r)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 smtClean="0">
                <a:solidFill>
                  <a:srgbClr val="000000"/>
                </a:solidFill>
              </a:rPr>
              <a:t>(n)=.8*.1=.08</a:t>
            </a:r>
          </a:p>
          <a:p>
            <a:pPr lvl="1"/>
            <a:r>
              <a:rPr lang="el-GR" sz="1200" dirty="0">
                <a:solidFill>
                  <a:srgbClr val="000000"/>
                </a:solidFill>
              </a:rPr>
              <a:t>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(r)</a:t>
            </a:r>
            <a:r>
              <a:rPr lang="el-GR" sz="1200" dirty="0">
                <a:solidFill>
                  <a:srgbClr val="000000"/>
                </a:solidFill>
              </a:rPr>
              <a:t> </a:t>
            </a:r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n)=.8*.1=.08</a:t>
            </a:r>
          </a:p>
          <a:p>
            <a:pPr lvl="1"/>
            <a:r>
              <a:rPr lang="el-GR" sz="1200" dirty="0">
                <a:solidFill>
                  <a:srgbClr val="000000"/>
                </a:solidFill>
              </a:rPr>
              <a:t>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(r)</a:t>
            </a:r>
            <a:r>
              <a:rPr lang="el-GR" sz="1200" dirty="0">
                <a:solidFill>
                  <a:srgbClr val="000000"/>
                </a:solidFill>
              </a:rPr>
              <a:t> </a:t>
            </a:r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n)=.8*</a:t>
            </a:r>
            <a:r>
              <a:rPr lang="en-US" sz="1200" dirty="0" smtClean="0">
                <a:solidFill>
                  <a:srgbClr val="000000"/>
                </a:solidFill>
              </a:rPr>
              <a:t>.8=.64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>
                <a:solidFill>
                  <a:srgbClr val="000000"/>
                </a:solidFill>
              </a:rPr>
              <a:t>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(r)</a:t>
            </a:r>
            <a:r>
              <a:rPr lang="el-GR" sz="1200" dirty="0">
                <a:solidFill>
                  <a:srgbClr val="000000"/>
                </a:solidFill>
              </a:rPr>
              <a:t> </a:t>
            </a:r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n)=.8*</a:t>
            </a:r>
            <a:r>
              <a:rPr lang="en-US" sz="1200" dirty="0" smtClean="0">
                <a:solidFill>
                  <a:srgbClr val="000000"/>
                </a:solidFill>
              </a:rPr>
              <a:t>.8=.64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1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.1*.8=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r>
              <a:rPr lang="en-US" sz="1200" dirty="0" smtClean="0">
                <a:solidFill>
                  <a:srgbClr val="000000"/>
                </a:solidFill>
              </a:rPr>
              <a:t>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1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.8=</a:t>
            </a:r>
            <a:r>
              <a:rPr lang="en-US" sz="1200" dirty="0" smtClean="0">
                <a:solidFill>
                  <a:srgbClr val="000000"/>
                </a:solidFill>
              </a:rPr>
              <a:t>.08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1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.1*.8=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r>
              <a:rPr lang="en-US" sz="1200" dirty="0" smtClean="0">
                <a:solidFill>
                  <a:srgbClr val="000000"/>
                </a:solidFill>
              </a:rPr>
              <a:t>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.8=</a:t>
            </a:r>
            <a:r>
              <a:rPr lang="en-US" sz="1200" dirty="0" smtClean="0">
                <a:solidFill>
                  <a:srgbClr val="000000"/>
                </a:solidFill>
              </a:rPr>
              <a:t>.08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</a:t>
            </a:r>
            <a:r>
              <a:rPr lang="en-US" sz="1200" dirty="0" smtClean="0">
                <a:solidFill>
                  <a:srgbClr val="000000"/>
                </a:solidFill>
              </a:rPr>
              <a:t>01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1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.1=.08</a:t>
            </a: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2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.1*.8=</a:t>
            </a:r>
            <a:r>
              <a:rPr lang="en-US" sz="1200" dirty="0">
                <a:solidFill>
                  <a:srgbClr val="000000"/>
                </a:solidFill>
              </a:rPr>
              <a:t>.08</a:t>
            </a:r>
          </a:p>
          <a:p>
            <a:pPr lvl="1"/>
            <a:r>
              <a:rPr lang="el-GR" sz="1200" dirty="0" smtClean="0">
                <a:solidFill>
                  <a:srgbClr val="000000"/>
                </a:solidFill>
              </a:rPr>
              <a:t>Θ</a:t>
            </a:r>
            <a:r>
              <a:rPr lang="en-US" sz="1200" dirty="0" smtClean="0">
                <a:solidFill>
                  <a:srgbClr val="000000"/>
                </a:solidFill>
              </a:rPr>
              <a:t>s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r)</a:t>
            </a:r>
            <a:r>
              <a:rPr lang="el-GR" sz="1200" dirty="0">
                <a:solidFill>
                  <a:srgbClr val="000000"/>
                </a:solidFill>
              </a:rPr>
              <a:t> Θ</a:t>
            </a:r>
            <a:r>
              <a:rPr lang="en-US" sz="1200" dirty="0">
                <a:solidFill>
                  <a:srgbClr val="000000"/>
                </a:solidFill>
              </a:rPr>
              <a:t>s</a:t>
            </a:r>
            <a:r>
              <a:rPr lang="en-US" sz="1200" baseline="-25000" dirty="0">
                <a:solidFill>
                  <a:srgbClr val="000000"/>
                </a:solidFill>
              </a:rPr>
              <a:t>3</a:t>
            </a:r>
            <a:r>
              <a:rPr lang="en-US" sz="1200" dirty="0">
                <a:solidFill>
                  <a:srgbClr val="000000"/>
                </a:solidFill>
              </a:rPr>
              <a:t>(n)=</a:t>
            </a:r>
            <a:r>
              <a:rPr lang="en-US" sz="1200" dirty="0" smtClean="0">
                <a:solidFill>
                  <a:srgbClr val="000000"/>
                </a:solidFill>
              </a:rPr>
              <a:t>.1*</a:t>
            </a:r>
            <a:r>
              <a:rPr lang="en-US" sz="1200" dirty="0">
                <a:solidFill>
                  <a:srgbClr val="000000"/>
                </a:solidFill>
              </a:rPr>
              <a:t>.8=</a:t>
            </a:r>
            <a:r>
              <a:rPr lang="en-US" sz="1200" dirty="0" smtClean="0">
                <a:solidFill>
                  <a:srgbClr val="000000"/>
                </a:solidFill>
              </a:rPr>
              <a:t>.08</a:t>
            </a:r>
            <a:endParaRPr lang="en-US" sz="1200" dirty="0">
              <a:solidFill>
                <a:srgbClr val="000000"/>
              </a:solidFill>
            </a:endParaRPr>
          </a:p>
          <a:p>
            <a:pPr lvl="1"/>
            <a:endParaRPr lang="en-US" sz="1400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440" y="3231076"/>
            <a:ext cx="6084613" cy="22505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1631" y="6171684"/>
            <a:ext cx="272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Best Explanation is: {s0, s3}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9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Explanation is the Best?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all possible sequences of states, the best “explanation” is the sequence of states that gives the maximal value for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3A05-B825-C544-8F35-F88BEFDB970B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1" y="3364392"/>
            <a:ext cx="7764616" cy="611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513" y="3980171"/>
            <a:ext cx="5520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Experience: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Observations: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i="1" baseline="-25000" dirty="0" smtClean="0">
                <a:solidFill>
                  <a:srgbClr val="000000"/>
                </a:solidFill>
              </a:rPr>
              <a:t>1</a:t>
            </a:r>
            <a:r>
              <a:rPr lang="en-US" i="1" dirty="0" smtClean="0">
                <a:solidFill>
                  <a:srgbClr val="000000"/>
                </a:solidFill>
              </a:rPr>
              <a:t>,  o</a:t>
            </a:r>
            <a:r>
              <a:rPr lang="en-US" i="1" baseline="-25000" dirty="0" smtClean="0">
                <a:solidFill>
                  <a:srgbClr val="000000"/>
                </a:solidFill>
              </a:rPr>
              <a:t>2</a:t>
            </a:r>
            <a:r>
              <a:rPr lang="en-US" i="1" dirty="0" smtClean="0">
                <a:solidFill>
                  <a:srgbClr val="000000"/>
                </a:solidFill>
              </a:rPr>
              <a:t>, …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i="1" baseline="-25000" dirty="0" smtClean="0">
                <a:solidFill>
                  <a:srgbClr val="000000"/>
                </a:solidFill>
              </a:rPr>
              <a:t>T-1</a:t>
            </a:r>
            <a:r>
              <a:rPr lang="en-US" i="1" dirty="0" smtClean="0">
                <a:solidFill>
                  <a:srgbClr val="000000"/>
                </a:solidFill>
              </a:rPr>
              <a:t>,  </a:t>
            </a:r>
            <a:r>
              <a:rPr lang="en-US" i="1" dirty="0" err="1" smtClean="0">
                <a:solidFill>
                  <a:srgbClr val="000000"/>
                </a:solidFill>
              </a:rPr>
              <a:t>o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T</a:t>
            </a:r>
            <a:endParaRPr lang="en-US" i="1" baseline="-250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	Actions:               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i="1" baseline="-25000" dirty="0" smtClean="0">
                <a:solidFill>
                  <a:srgbClr val="000000"/>
                </a:solidFill>
              </a:rPr>
              <a:t>1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i="1" baseline="-25000" dirty="0" smtClean="0">
                <a:solidFill>
                  <a:srgbClr val="000000"/>
                </a:solidFill>
              </a:rPr>
              <a:t>2</a:t>
            </a:r>
            <a:r>
              <a:rPr lang="en-US" i="1" dirty="0">
                <a:solidFill>
                  <a:srgbClr val="000000"/>
                </a:solidFill>
              </a:rPr>
              <a:t>, …, </a:t>
            </a:r>
            <a:r>
              <a:rPr lang="en-US" i="1" dirty="0" smtClean="0">
                <a:solidFill>
                  <a:srgbClr val="000000"/>
                </a:solidFill>
              </a:rPr>
              <a:t> b</a:t>
            </a:r>
            <a:r>
              <a:rPr lang="en-US" i="1" baseline="-25000" dirty="0" smtClean="0">
                <a:solidFill>
                  <a:srgbClr val="000000"/>
                </a:solidFill>
              </a:rPr>
              <a:t>T-1</a:t>
            </a:r>
          </a:p>
          <a:p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Sensor models: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Action models:     </a:t>
            </a:r>
            <a:r>
              <a:rPr lang="en-US" dirty="0" err="1" smtClean="0">
                <a:solidFill>
                  <a:srgbClr val="00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ij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] = P(</a:t>
            </a:r>
            <a:r>
              <a:rPr lang="en-US" i="1" dirty="0" err="1" smtClean="0">
                <a:solidFill>
                  <a:srgbClr val="000000"/>
                </a:solidFill>
              </a:rPr>
              <a:t>s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 | </a:t>
            </a:r>
            <a:r>
              <a:rPr lang="en-US" i="1" dirty="0" err="1" smtClean="0">
                <a:solidFill>
                  <a:srgbClr val="000000"/>
                </a:solidFill>
              </a:rPr>
              <a:t>s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Explanation: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State sequence: 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, …, </a:t>
            </a:r>
            <a:r>
              <a:rPr lang="en-US" i="1" dirty="0" err="1" smtClean="0">
                <a:solidFill>
                  <a:srgbClr val="000000"/>
                </a:solidFill>
              </a:rPr>
              <a:t>i</a:t>
            </a:r>
            <a:r>
              <a:rPr lang="en-US" baseline="-25000" dirty="0" err="1" smtClean="0">
                <a:solidFill>
                  <a:srgbClr val="000000"/>
                </a:solidFill>
              </a:rPr>
              <a:t>T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540" y="5163978"/>
            <a:ext cx="3204817" cy="2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3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Compute Hidden State Sequence </a:t>
            </a:r>
            <a:r>
              <a:rPr lang="en-US" b="1" dirty="0" smtClean="0"/>
              <a:t>(1)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583"/>
            <a:ext cx="8229600" cy="103677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Experience consists of both O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O is observation sequence and  </a:t>
            </a:r>
            <a:r>
              <a:rPr lang="en-US" i="1" dirty="0" smtClean="0"/>
              <a:t>A</a:t>
            </a:r>
            <a:r>
              <a:rPr lang="en-US" dirty="0" smtClean="0"/>
              <a:t> is action sequence in experience</a:t>
            </a:r>
            <a:endParaRPr lang="en-US" baseline="-25000" dirty="0" smtClean="0"/>
          </a:p>
          <a:p>
            <a:r>
              <a:rPr lang="en-US" i="1" dirty="0" smtClean="0"/>
              <a:t>M</a:t>
            </a:r>
            <a:r>
              <a:rPr lang="en-US" dirty="0" smtClean="0"/>
              <a:t> is the model, </a:t>
            </a:r>
            <a:r>
              <a:rPr lang="en-US" i="1" dirty="0" smtClean="0"/>
              <a:t>C</a:t>
            </a:r>
            <a:r>
              <a:rPr lang="en-US" dirty="0" smtClean="0"/>
              <a:t> is the background information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DD1-A6AB-244B-8451-E013C18CB48E}" type="datetime1">
              <a:rPr lang="en-US" smtClean="0"/>
              <a:t>11/13/18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1775"/>
            <a:ext cx="8077200" cy="3949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583" y="5868007"/>
            <a:ext cx="664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Little Prince Example: I used “x” for “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”, and ignored M and C there.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1185" y="2291519"/>
            <a:ext cx="7613215" cy="75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i="1" dirty="0" smtClean="0">
                <a:solidFill>
                  <a:srgbClr val="3366FF"/>
                </a:solidFill>
              </a:rPr>
              <a:t>O</a:t>
            </a:r>
            <a:r>
              <a:rPr lang="en-US" sz="2400" dirty="0" smtClean="0">
                <a:solidFill>
                  <a:srgbClr val="3366FF"/>
                </a:solidFill>
              </a:rPr>
              <a:t> = {</a:t>
            </a:r>
            <a:r>
              <a:rPr lang="en-US" sz="2400" i="1" dirty="0" smtClean="0">
                <a:solidFill>
                  <a:srgbClr val="3366FF"/>
                </a:solidFill>
              </a:rPr>
              <a:t>z</a:t>
            </a:r>
            <a:r>
              <a:rPr lang="en-US" sz="2400" baseline="-25000" dirty="0" smtClean="0">
                <a:solidFill>
                  <a:srgbClr val="3366FF"/>
                </a:solidFill>
              </a:rPr>
              <a:t>1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i="1" dirty="0" smtClean="0">
                <a:solidFill>
                  <a:srgbClr val="3366FF"/>
                </a:solidFill>
              </a:rPr>
              <a:t>z</a:t>
            </a:r>
            <a:r>
              <a:rPr lang="en-US" sz="2400" baseline="-25000" dirty="0" smtClean="0">
                <a:solidFill>
                  <a:srgbClr val="3366FF"/>
                </a:solidFill>
              </a:rPr>
              <a:t>2</a:t>
            </a:r>
            <a:r>
              <a:rPr lang="en-US" sz="2400" dirty="0" smtClean="0">
                <a:solidFill>
                  <a:srgbClr val="3366FF"/>
                </a:solidFill>
              </a:rPr>
              <a:t>, …, </a:t>
            </a:r>
            <a:r>
              <a:rPr lang="en-US" sz="2400" i="1" dirty="0" err="1" smtClean="0">
                <a:solidFill>
                  <a:srgbClr val="3366FF"/>
                </a:solidFill>
              </a:rPr>
              <a:t>z</a:t>
            </a:r>
            <a:r>
              <a:rPr lang="en-US" sz="24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400" dirty="0" smtClean="0">
                <a:solidFill>
                  <a:srgbClr val="3366FF"/>
                </a:solidFill>
              </a:rPr>
              <a:t>},  </a:t>
            </a:r>
            <a:r>
              <a:rPr lang="en-US" sz="2400" i="1" dirty="0" smtClean="0">
                <a:solidFill>
                  <a:srgbClr val="3366FF"/>
                </a:solidFill>
              </a:rPr>
              <a:t>A</a:t>
            </a:r>
            <a:r>
              <a:rPr lang="en-US" sz="2400" dirty="0" smtClean="0">
                <a:solidFill>
                  <a:srgbClr val="3366FF"/>
                </a:solidFill>
              </a:rPr>
              <a:t> = {</a:t>
            </a:r>
            <a:r>
              <a:rPr lang="en-US" sz="2400" i="1" dirty="0" smtClean="0">
                <a:solidFill>
                  <a:srgbClr val="3366FF"/>
                </a:solidFill>
              </a:rPr>
              <a:t>b</a:t>
            </a:r>
            <a:r>
              <a:rPr lang="en-US" sz="2400" baseline="-25000" dirty="0" smtClean="0">
                <a:solidFill>
                  <a:srgbClr val="3366FF"/>
                </a:solidFill>
              </a:rPr>
              <a:t>1</a:t>
            </a:r>
            <a:r>
              <a:rPr lang="en-US" sz="2400" dirty="0" smtClean="0">
                <a:solidFill>
                  <a:srgbClr val="3366FF"/>
                </a:solidFill>
              </a:rPr>
              <a:t>, </a:t>
            </a:r>
            <a:r>
              <a:rPr lang="en-US" sz="2400" i="1" dirty="0" smtClean="0">
                <a:solidFill>
                  <a:srgbClr val="3366FF"/>
                </a:solidFill>
              </a:rPr>
              <a:t>b</a:t>
            </a:r>
            <a:r>
              <a:rPr lang="en-US" sz="2400" baseline="-25000" dirty="0" smtClean="0">
                <a:solidFill>
                  <a:srgbClr val="3366FF"/>
                </a:solidFill>
              </a:rPr>
              <a:t>2</a:t>
            </a:r>
            <a:r>
              <a:rPr lang="en-US" sz="2400" dirty="0" smtClean="0">
                <a:solidFill>
                  <a:srgbClr val="3366FF"/>
                </a:solidFill>
              </a:rPr>
              <a:t>, …, </a:t>
            </a:r>
            <a:r>
              <a:rPr lang="en-US" sz="2400" i="1" dirty="0" smtClean="0">
                <a:solidFill>
                  <a:srgbClr val="3366FF"/>
                </a:solidFill>
              </a:rPr>
              <a:t>b</a:t>
            </a:r>
            <a:r>
              <a:rPr lang="en-US" sz="2400" baseline="-25000" dirty="0" smtClean="0">
                <a:solidFill>
                  <a:srgbClr val="3366FF"/>
                </a:solidFill>
              </a:rPr>
              <a:t>T-1</a:t>
            </a:r>
            <a:r>
              <a:rPr lang="en-US" sz="2400" dirty="0" smtClean="0">
                <a:solidFill>
                  <a:srgbClr val="3366FF"/>
                </a:solidFill>
              </a:rPr>
              <a:t>}, </a:t>
            </a:r>
            <a:r>
              <a:rPr lang="en-US" sz="2400" i="1" dirty="0" smtClean="0">
                <a:solidFill>
                  <a:srgbClr val="3366FF"/>
                </a:solidFill>
              </a:rPr>
              <a:t>I</a:t>
            </a:r>
            <a:r>
              <a:rPr lang="en-US" sz="2400" dirty="0" smtClean="0">
                <a:solidFill>
                  <a:srgbClr val="3366FF"/>
                </a:solidFill>
              </a:rPr>
              <a:t> = {</a:t>
            </a:r>
            <a:r>
              <a:rPr lang="en-US" sz="2400" i="1" dirty="0" smtClean="0">
                <a:solidFill>
                  <a:srgbClr val="3366FF"/>
                </a:solidFill>
              </a:rPr>
              <a:t>i</a:t>
            </a:r>
            <a:r>
              <a:rPr lang="en-US" sz="2400" baseline="-25000" dirty="0" smtClean="0">
                <a:solidFill>
                  <a:srgbClr val="3366FF"/>
                </a:solidFill>
              </a:rPr>
              <a:t>1</a:t>
            </a:r>
            <a:r>
              <a:rPr lang="en-US" sz="2400" dirty="0" smtClean="0">
                <a:solidFill>
                  <a:srgbClr val="3366FF"/>
                </a:solidFill>
              </a:rPr>
              <a:t>,</a:t>
            </a:r>
            <a:r>
              <a:rPr lang="en-US" sz="2400" i="1" dirty="0" smtClean="0">
                <a:solidFill>
                  <a:srgbClr val="3366FF"/>
                </a:solidFill>
              </a:rPr>
              <a:t> i</a:t>
            </a:r>
            <a:r>
              <a:rPr lang="en-US" sz="2400" baseline="-25000" dirty="0" smtClean="0">
                <a:solidFill>
                  <a:srgbClr val="3366FF"/>
                </a:solidFill>
              </a:rPr>
              <a:t>1</a:t>
            </a:r>
            <a:r>
              <a:rPr lang="en-US" sz="2400" dirty="0" smtClean="0">
                <a:solidFill>
                  <a:srgbClr val="3366FF"/>
                </a:solidFill>
              </a:rPr>
              <a:t>, …, </a:t>
            </a:r>
            <a:r>
              <a:rPr lang="en-US" sz="2400" i="1" dirty="0" err="1" smtClean="0">
                <a:solidFill>
                  <a:srgbClr val="3366FF"/>
                </a:solidFill>
              </a:rPr>
              <a:t>i</a:t>
            </a:r>
            <a:r>
              <a:rPr lang="en-US" sz="24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400" dirty="0" smtClean="0">
                <a:solidFill>
                  <a:srgbClr val="3366FF"/>
                </a:solidFill>
              </a:rPr>
              <a:t>}</a:t>
            </a:r>
            <a:endParaRPr lang="en-US" sz="2400" baseline="-25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6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Compute Hidden State Sequence (2)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7816" y="1272270"/>
            <a:ext cx="7613215" cy="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solidFill>
                  <a:srgbClr val="3366FF"/>
                </a:solidFill>
              </a:rPr>
              <a:t>O</a:t>
            </a:r>
            <a:r>
              <a:rPr lang="en-US" sz="2800" dirty="0" smtClean="0">
                <a:solidFill>
                  <a:srgbClr val="3366FF"/>
                </a:solidFill>
              </a:rPr>
              <a:t> = {</a:t>
            </a:r>
            <a:r>
              <a:rPr lang="en-US" sz="2800" i="1" dirty="0" smtClean="0">
                <a:solidFill>
                  <a:srgbClr val="3366FF"/>
                </a:solidFill>
              </a:rPr>
              <a:t>z</a:t>
            </a:r>
            <a:r>
              <a:rPr lang="en-US" sz="2800" baseline="-25000" dirty="0" smtClean="0">
                <a:solidFill>
                  <a:srgbClr val="3366FF"/>
                </a:solidFill>
              </a:rPr>
              <a:t>1</a:t>
            </a:r>
            <a:r>
              <a:rPr lang="en-US" sz="2800" dirty="0" smtClean="0">
                <a:solidFill>
                  <a:srgbClr val="3366FF"/>
                </a:solidFill>
              </a:rPr>
              <a:t>, </a:t>
            </a:r>
            <a:r>
              <a:rPr lang="en-US" sz="2800" i="1" dirty="0" smtClean="0">
                <a:solidFill>
                  <a:srgbClr val="3366FF"/>
                </a:solidFill>
              </a:rPr>
              <a:t>z</a:t>
            </a:r>
            <a:r>
              <a:rPr lang="en-US" sz="2800" baseline="-25000" dirty="0" smtClean="0">
                <a:solidFill>
                  <a:srgbClr val="3366FF"/>
                </a:solidFill>
              </a:rPr>
              <a:t>2</a:t>
            </a:r>
            <a:r>
              <a:rPr lang="en-US" sz="2800" dirty="0" smtClean="0">
                <a:solidFill>
                  <a:srgbClr val="3366FF"/>
                </a:solidFill>
              </a:rPr>
              <a:t>, …, </a:t>
            </a:r>
            <a:r>
              <a:rPr lang="en-US" sz="2800" i="1" dirty="0" err="1" smtClean="0">
                <a:solidFill>
                  <a:srgbClr val="3366FF"/>
                </a:solidFill>
              </a:rPr>
              <a:t>z</a:t>
            </a:r>
            <a:r>
              <a:rPr lang="en-US" sz="28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800" dirty="0" smtClean="0">
                <a:solidFill>
                  <a:srgbClr val="3366FF"/>
                </a:solidFill>
              </a:rPr>
              <a:t>},  </a:t>
            </a:r>
            <a:r>
              <a:rPr lang="en-US" sz="2800" i="1" dirty="0" smtClean="0">
                <a:solidFill>
                  <a:srgbClr val="3366FF"/>
                </a:solidFill>
              </a:rPr>
              <a:t>A</a:t>
            </a:r>
            <a:r>
              <a:rPr lang="en-US" sz="2800" dirty="0" smtClean="0">
                <a:solidFill>
                  <a:srgbClr val="3366FF"/>
                </a:solidFill>
              </a:rPr>
              <a:t> = {</a:t>
            </a:r>
            <a:r>
              <a:rPr lang="en-US" sz="2800" i="1" dirty="0" smtClean="0">
                <a:solidFill>
                  <a:srgbClr val="3366FF"/>
                </a:solidFill>
              </a:rPr>
              <a:t>b</a:t>
            </a:r>
            <a:r>
              <a:rPr lang="en-US" sz="2800" baseline="-25000" dirty="0" smtClean="0">
                <a:solidFill>
                  <a:srgbClr val="3366FF"/>
                </a:solidFill>
              </a:rPr>
              <a:t>1</a:t>
            </a:r>
            <a:r>
              <a:rPr lang="en-US" sz="2800" dirty="0" smtClean="0">
                <a:solidFill>
                  <a:srgbClr val="3366FF"/>
                </a:solidFill>
              </a:rPr>
              <a:t>, </a:t>
            </a:r>
            <a:r>
              <a:rPr lang="en-US" sz="2800" i="1" dirty="0" smtClean="0">
                <a:solidFill>
                  <a:srgbClr val="3366FF"/>
                </a:solidFill>
              </a:rPr>
              <a:t>b</a:t>
            </a:r>
            <a:r>
              <a:rPr lang="en-US" sz="2800" baseline="-25000" dirty="0" smtClean="0">
                <a:solidFill>
                  <a:srgbClr val="3366FF"/>
                </a:solidFill>
              </a:rPr>
              <a:t>2</a:t>
            </a:r>
            <a:r>
              <a:rPr lang="en-US" sz="2800" dirty="0" smtClean="0">
                <a:solidFill>
                  <a:srgbClr val="3366FF"/>
                </a:solidFill>
              </a:rPr>
              <a:t>, …, </a:t>
            </a:r>
            <a:r>
              <a:rPr lang="en-US" sz="2800" i="1" dirty="0" err="1" smtClean="0">
                <a:solidFill>
                  <a:srgbClr val="3366FF"/>
                </a:solidFill>
              </a:rPr>
              <a:t>b</a:t>
            </a:r>
            <a:r>
              <a:rPr lang="en-US" sz="28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800" dirty="0" smtClean="0">
                <a:solidFill>
                  <a:srgbClr val="3366FF"/>
                </a:solidFill>
              </a:rPr>
              <a:t>},</a:t>
            </a:r>
            <a:r>
              <a:rPr lang="en-US" sz="2800" dirty="0">
                <a:solidFill>
                  <a:srgbClr val="3366FF"/>
                </a:solidFill>
              </a:rPr>
              <a:t> </a:t>
            </a:r>
            <a:r>
              <a:rPr lang="en-US" sz="2800" i="1" dirty="0" smtClean="0">
                <a:solidFill>
                  <a:srgbClr val="3366FF"/>
                </a:solidFill>
              </a:rPr>
              <a:t>I</a:t>
            </a:r>
            <a:r>
              <a:rPr lang="en-US" sz="2800" dirty="0" smtClean="0">
                <a:solidFill>
                  <a:srgbClr val="3366FF"/>
                </a:solidFill>
              </a:rPr>
              <a:t> = {</a:t>
            </a:r>
            <a:r>
              <a:rPr lang="en-US" sz="2800" i="1" dirty="0" smtClean="0">
                <a:solidFill>
                  <a:srgbClr val="3366FF"/>
                </a:solidFill>
              </a:rPr>
              <a:t>i</a:t>
            </a:r>
            <a:r>
              <a:rPr lang="en-US" sz="2800" baseline="-25000" dirty="0" smtClean="0">
                <a:solidFill>
                  <a:srgbClr val="3366FF"/>
                </a:solidFill>
              </a:rPr>
              <a:t>1</a:t>
            </a:r>
            <a:r>
              <a:rPr lang="en-US" sz="2800" dirty="0" smtClean="0">
                <a:solidFill>
                  <a:srgbClr val="3366FF"/>
                </a:solidFill>
              </a:rPr>
              <a:t>,</a:t>
            </a:r>
            <a:r>
              <a:rPr lang="en-US" sz="2800" i="1" dirty="0">
                <a:solidFill>
                  <a:srgbClr val="3366FF"/>
                </a:solidFill>
              </a:rPr>
              <a:t> i</a:t>
            </a:r>
            <a:r>
              <a:rPr lang="en-US" sz="2800" baseline="-25000" dirty="0">
                <a:solidFill>
                  <a:srgbClr val="3366FF"/>
                </a:solidFill>
              </a:rPr>
              <a:t>1</a:t>
            </a:r>
            <a:r>
              <a:rPr lang="en-US" sz="2800" dirty="0" smtClean="0">
                <a:solidFill>
                  <a:srgbClr val="3366FF"/>
                </a:solidFill>
              </a:rPr>
              <a:t>, …, </a:t>
            </a:r>
            <a:r>
              <a:rPr lang="en-US" sz="2800" i="1" dirty="0" err="1" smtClean="0">
                <a:solidFill>
                  <a:srgbClr val="3366FF"/>
                </a:solidFill>
              </a:rPr>
              <a:t>i</a:t>
            </a:r>
            <a:r>
              <a:rPr lang="en-US" sz="2800" baseline="-25000" dirty="0" err="1" smtClean="0">
                <a:solidFill>
                  <a:srgbClr val="3366FF"/>
                </a:solidFill>
              </a:rPr>
              <a:t>T</a:t>
            </a:r>
            <a:r>
              <a:rPr lang="en-US" sz="2800" dirty="0">
                <a:solidFill>
                  <a:srgbClr val="3366FF"/>
                </a:solidFill>
              </a:rPr>
              <a:t>}</a:t>
            </a:r>
            <a:endParaRPr lang="en-US" sz="2800" baseline="-25000" dirty="0">
              <a:solidFill>
                <a:srgbClr val="3366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C53D-1CF6-E245-A154-FF3A77EFCB15}" type="datetime1">
              <a:rPr lang="en-US" smtClean="0"/>
              <a:t>11/13/18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60" y="1941549"/>
            <a:ext cx="7440072" cy="46035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2343" y="2006103"/>
            <a:ext cx="1327135" cy="30133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1419" y="4781829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Among all possible sequences in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there is one with the maximal probability.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9449" y="2719894"/>
            <a:ext cx="600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Little Prince Example, I wrote above as p(</a:t>
            </a:r>
            <a:r>
              <a:rPr lang="en-US" dirty="0" err="1" smtClean="0">
                <a:solidFill>
                  <a:srgbClr val="FF0000"/>
                </a:solidFill>
              </a:rPr>
              <a:t>x|A</a:t>
            </a:r>
            <a:r>
              <a:rPr lang="en-US" dirty="0" smtClean="0">
                <a:solidFill>
                  <a:srgbClr val="FF0000"/>
                </a:solidFill>
              </a:rPr>
              <a:t>) and p(</a:t>
            </a:r>
            <a:r>
              <a:rPr lang="en-US" dirty="0" err="1" smtClean="0">
                <a:solidFill>
                  <a:srgbClr val="FF0000"/>
                </a:solidFill>
              </a:rPr>
              <a:t>O|xA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7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P(O|AMC) by </a:t>
            </a:r>
            <a:r>
              <a:rPr lang="en-US" b="1" dirty="0" smtClean="0">
                <a:solidFill>
                  <a:srgbClr val="3366FF"/>
                </a:solidFill>
              </a:rPr>
              <a:t>Forward Procedure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302"/>
            <a:ext cx="8229600" cy="6832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Main idea: not consider all possible state sequence, but every step in the experience and compute P(</a:t>
            </a:r>
            <a:r>
              <a:rPr lang="en-US" sz="2800" i="1" dirty="0" smtClean="0"/>
              <a:t>O</a:t>
            </a:r>
            <a:r>
              <a:rPr lang="en-US" sz="2800" dirty="0" smtClean="0"/>
              <a:t>|</a:t>
            </a:r>
            <a:r>
              <a:rPr lang="en-US" sz="2800" i="1" dirty="0" smtClean="0"/>
              <a:t>AMC</a:t>
            </a:r>
            <a:r>
              <a:rPr lang="en-US" sz="2800" dirty="0" smtClean="0"/>
              <a:t>) incrementally on the time </a:t>
            </a:r>
            <a:r>
              <a:rPr lang="en-US" sz="2800" i="1" dirty="0" smtClean="0"/>
              <a:t>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43-965D-0E4D-A239-7A7DB9203B74}" type="datetime1">
              <a:rPr lang="en-US" smtClean="0"/>
              <a:t>11/13/18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344511"/>
            <a:ext cx="8407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4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Forward Procedure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1336-4F3B-504C-9516-15E4C6EF53BC}" type="datetime1">
              <a:rPr lang="en-US" smtClean="0"/>
              <a:t>11/13/18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41" y="1513342"/>
            <a:ext cx="7569115" cy="509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65" y="494695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Forward Procedure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775666" y="4946954"/>
            <a:ext cx="240785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775666" y="5131620"/>
            <a:ext cx="619368" cy="10227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7165" y="5969675"/>
            <a:ext cx="2422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Complexity is </a:t>
            </a:r>
            <a:r>
              <a:rPr lang="en-US" sz="2000" b="1" i="1" dirty="0" smtClean="0">
                <a:solidFill>
                  <a:srgbClr val="FF0000"/>
                </a:solidFill>
              </a:rPr>
              <a:t>O</a:t>
            </a:r>
            <a:r>
              <a:rPr lang="en-US" sz="2000" b="1" dirty="0" smtClean="0">
                <a:solidFill>
                  <a:srgbClr val="FF0000"/>
                </a:solidFill>
              </a:rPr>
              <a:t>(TN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8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Forward Procedure Example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6962-2E0F-7E4C-8DCA-84ED2A27AD04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>
                <a:solidFill>
                  <a:srgbClr val="000000"/>
                </a:solidFill>
              </a:r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75" y="3170173"/>
            <a:ext cx="2929632" cy="150810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= π(s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(r)=.25*.8=.20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= π(s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(r)=.25*.1=.025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= π(s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(r)=.25*.1=.025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= π(s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(r)=.25*.1=.025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72037" y="2258715"/>
            <a:ext cx="2907857" cy="4462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α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=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s0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(n)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s1,s0</a:t>
            </a:r>
            <a:r>
              <a:rPr lang="en-US" sz="1400" dirty="0" smtClean="0">
                <a:solidFill>
                  <a:srgbClr val="000000"/>
                </a:solidFill>
              </a:rPr>
              <a:t>(f)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(n)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           + </a:t>
            </a:r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+ </a:t>
            </a:r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>
                <a:solidFill>
                  <a:srgbClr val="000000"/>
                </a:solidFill>
              </a:rPr>
              <a:t>(f)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(n)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α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(s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f)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n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5366" y="2258715"/>
            <a:ext cx="2907857" cy="446276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=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s0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s1,s0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           + 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s2,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+ 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 p</a:t>
            </a:r>
            <a:r>
              <a:rPr lang="en-US" sz="1400" baseline="-25000" dirty="0" smtClean="0">
                <a:solidFill>
                  <a:srgbClr val="000000"/>
                </a:solidFill>
              </a:rPr>
              <a:t>s3,</a:t>
            </a:r>
            <a:r>
              <a:rPr lang="en-US" sz="1400" baseline="-25000" dirty="0">
                <a:solidFill>
                  <a:srgbClr val="000000"/>
                </a:solidFill>
              </a:rPr>
              <a:t>s0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>
                <a:solidFill>
                  <a:srgbClr val="000000"/>
                </a:solidFill>
              </a:rPr>
              <a:t>Θ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(v)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s1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s2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) </a:t>
            </a:r>
            <a:r>
              <a:rPr lang="en-US" sz="1400" dirty="0">
                <a:solidFill>
                  <a:srgbClr val="000000"/>
                </a:solidFill>
              </a:rPr>
              <a:t>=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s0,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s1,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s2,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           + </a:t>
            </a:r>
            <a:r>
              <a:rPr lang="en-US" sz="1400" dirty="0" smtClean="0">
                <a:solidFill>
                  <a:srgbClr val="000000"/>
                </a:solidFill>
              </a:rPr>
              <a:t>α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) p</a:t>
            </a:r>
            <a:r>
              <a:rPr lang="en-US" sz="1400" baseline="-25000" dirty="0">
                <a:solidFill>
                  <a:srgbClr val="000000"/>
                </a:solidFill>
              </a:rPr>
              <a:t>s3,</a:t>
            </a:r>
            <a:r>
              <a:rPr lang="en-US" sz="1400" baseline="-25000" dirty="0" smtClean="0">
                <a:solidFill>
                  <a:srgbClr val="000000"/>
                </a:solidFill>
              </a:rPr>
              <a:t>s3</a:t>
            </a:r>
            <a:r>
              <a:rPr lang="en-US" sz="1400" dirty="0" smtClean="0">
                <a:solidFill>
                  <a:srgbClr val="000000"/>
                </a:solidFill>
              </a:rPr>
              <a:t>(t) </a:t>
            </a:r>
            <a:r>
              <a:rPr lang="el-GR" sz="1400" dirty="0" smtClean="0">
                <a:solidFill>
                  <a:srgbClr val="000000"/>
                </a:solidFill>
              </a:rPr>
              <a:t>Θ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baseline="-250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v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103" y="1367558"/>
            <a:ext cx="848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Time:    t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--------------------------------------t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------------------------------------------ t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-------------</a:t>
            </a:r>
            <a:endParaRPr lang="is-IS" dirty="0" smtClean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 = {    </a:t>
            </a:r>
            <a:r>
              <a:rPr lang="en-US" dirty="0" smtClean="0">
                <a:solidFill>
                  <a:srgbClr val="0000FF"/>
                </a:solidFill>
              </a:rPr>
              <a:t>rose</a:t>
            </a:r>
            <a:r>
              <a:rPr lang="en-US" dirty="0">
                <a:solidFill>
                  <a:srgbClr val="0000FF"/>
                </a:solidFill>
              </a:rPr>
              <a:t>,           </a:t>
            </a:r>
            <a:r>
              <a:rPr lang="en-US" dirty="0" smtClean="0">
                <a:solidFill>
                  <a:srgbClr val="0000FF"/>
                </a:solidFill>
              </a:rPr>
              <a:t>    forward</a:t>
            </a:r>
            <a:r>
              <a:rPr lang="en-US" dirty="0">
                <a:solidFill>
                  <a:srgbClr val="0000FF"/>
                </a:solidFill>
              </a:rPr>
              <a:t>,              none,                    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turn,              </a:t>
            </a:r>
            <a:r>
              <a:rPr lang="en-US" dirty="0" smtClean="0">
                <a:solidFill>
                  <a:srgbClr val="0000FF"/>
                </a:solidFill>
              </a:rPr>
              <a:t>   volcano,         </a:t>
            </a:r>
            <a:r>
              <a:rPr lang="is-IS" dirty="0">
                <a:solidFill>
                  <a:srgbClr val="0000FF"/>
                </a:solidFill>
              </a:rPr>
              <a:t>…..</a:t>
            </a:r>
            <a:r>
              <a:rPr lang="is-IS" dirty="0" smtClean="0">
                <a:solidFill>
                  <a:srgbClr val="0000FF"/>
                </a:solidFill>
              </a:rPr>
              <a:t>}</a:t>
            </a:r>
            <a:endParaRPr lang="is-I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1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Backward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forward</a:t>
            </a:r>
          </a:p>
          <a:p>
            <a:r>
              <a:rPr lang="en-US" dirty="0" smtClean="0"/>
              <a:t>See ALFE 5.10.1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E8EB-4A15-7442-950C-FF341821169B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33" y="1254807"/>
            <a:ext cx="422745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Inference: State Estimation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baseline="-25000" dirty="0"/>
              <a:t>t</a:t>
            </a:r>
            <a:r>
              <a:rPr lang="en-US" dirty="0" smtClean="0"/>
              <a:t>|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baseline="-25000" dirty="0"/>
              <a:t>:t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hich state I </a:t>
            </a:r>
            <a:r>
              <a:rPr lang="en-US" dirty="0"/>
              <a:t>am </a:t>
            </a:r>
            <a:r>
              <a:rPr lang="en-US" dirty="0" smtClean="0"/>
              <a:t>most likely in now?</a:t>
            </a:r>
          </a:p>
          <a:p>
            <a:pPr lvl="1"/>
            <a:r>
              <a:rPr lang="en-US" dirty="0" smtClean="0"/>
              <a:t>It is the state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such that α</a:t>
            </a:r>
            <a:r>
              <a:rPr lang="en-US" baseline="-25000" dirty="0" smtClean="0"/>
              <a:t>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is the maximal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Viterbi algorithm is for this.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376D-4928-0241-A287-B5B7FC5DAECD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25: Temporal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787"/>
            <a:ext cx="847279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odels with actions and sensors (ALFE 4-5)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Slides 1-15 are essential for understanding the concepts</a:t>
            </a:r>
          </a:p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No observation, no explicit actions, transit randomly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No explicit actions, state transit randomly</a:t>
            </a:r>
          </a:p>
          <a:p>
            <a:r>
              <a:rPr lang="en-US" dirty="0"/>
              <a:t>Dynamic Bayesian Networks</a:t>
            </a:r>
          </a:p>
          <a:p>
            <a:pPr lvl="1"/>
            <a:r>
              <a:rPr lang="en-US" dirty="0"/>
              <a:t>No explicit actions, States are Bayesian Networks</a:t>
            </a:r>
          </a:p>
          <a:p>
            <a:r>
              <a:rPr lang="en-US" dirty="0" smtClean="0"/>
              <a:t>Continuous State Model</a:t>
            </a:r>
          </a:p>
          <a:p>
            <a:pPr lvl="1"/>
            <a:r>
              <a:rPr lang="en-US" dirty="0"/>
              <a:t>No explicit </a:t>
            </a:r>
            <a:r>
              <a:rPr lang="en-US" dirty="0" smtClean="0"/>
              <a:t>actions, States are continuous</a:t>
            </a:r>
          </a:p>
          <a:p>
            <a:r>
              <a:rPr lang="en-US" dirty="0" smtClean="0"/>
              <a:t>POMDP</a:t>
            </a:r>
          </a:p>
          <a:p>
            <a:pPr lvl="1"/>
            <a:r>
              <a:rPr lang="en-US" dirty="0" smtClean="0"/>
              <a:t>Discrete states  with probabilistic actions, sensors, and transitions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B256-FF1E-DA47-93BA-60C5B43D1B81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303807" y="5169704"/>
            <a:ext cx="1758384" cy="2523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1734" y="5085315"/>
            <a:ext cx="4100927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start from here, the most general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Inference: State Prediction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295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t+k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which state I </a:t>
            </a:r>
            <a:r>
              <a:rPr lang="en-US" dirty="0">
                <a:solidFill>
                  <a:srgbClr val="000000"/>
                </a:solidFill>
              </a:rPr>
              <a:t>will be in at time </a:t>
            </a:r>
            <a:r>
              <a:rPr lang="en-US" i="1" dirty="0" err="1">
                <a:solidFill>
                  <a:srgbClr val="000000"/>
                </a:solidFill>
              </a:rPr>
              <a:t>t</a:t>
            </a:r>
            <a:r>
              <a:rPr lang="en-US" dirty="0" err="1">
                <a:solidFill>
                  <a:srgbClr val="000000"/>
                </a:solidFill>
              </a:rPr>
              <a:t>+</a:t>
            </a:r>
            <a:r>
              <a:rPr lang="en-US" i="1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Depending on your action during (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err="1">
                <a:solidFill>
                  <a:srgbClr val="000000"/>
                </a:solidFill>
              </a:rPr>
              <a:t>t</a:t>
            </a:r>
            <a:r>
              <a:rPr lang="en-US" dirty="0" err="1">
                <a:solidFill>
                  <a:srgbClr val="000000"/>
                </a:solidFill>
              </a:rPr>
              <a:t>+</a:t>
            </a:r>
            <a:r>
              <a:rPr lang="en-US" i="1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If you have an non-action, use that information and continue computing the future α values.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Example/exercise:  compute when k=1, k=2, …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FB14-AAA4-E74A-9D8E-62489F1158D6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6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Inference: State Smoothing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which state I </a:t>
            </a:r>
            <a:r>
              <a:rPr lang="en-US" dirty="0">
                <a:solidFill>
                  <a:srgbClr val="000000"/>
                </a:solidFill>
              </a:rPr>
              <a:t>was in at time k (smoothing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It is the state </a:t>
            </a:r>
            <a:r>
              <a:rPr lang="en-US" i="1" dirty="0" err="1">
                <a:solidFill>
                  <a:srgbClr val="000000"/>
                </a:solidFill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such that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i="1" baseline="-25000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 err="1" smtClean="0">
                <a:solidFill>
                  <a:srgbClr val="00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000000"/>
                </a:solidFill>
              </a:rPr>
              <a:t>ij</a:t>
            </a:r>
            <a:r>
              <a:rPr lang="en-US" dirty="0" smtClean="0">
                <a:solidFill>
                  <a:srgbClr val="000000"/>
                </a:solidFill>
              </a:rPr>
              <a:t>(b</a:t>
            </a:r>
            <a:r>
              <a:rPr lang="en-US" baseline="-25000" dirty="0" smtClean="0">
                <a:solidFill>
                  <a:srgbClr val="000000"/>
                </a:solidFill>
              </a:rPr>
              <a:t>k+1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 err="1" smtClean="0">
                <a:solidFill>
                  <a:srgbClr val="000000"/>
                </a:solidFill>
              </a:rPr>
              <a:t>θ</a:t>
            </a:r>
            <a:r>
              <a:rPr lang="en-US" baseline="-25000" dirty="0" err="1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(z</a:t>
            </a:r>
            <a:r>
              <a:rPr lang="en-US" baseline="-25000" dirty="0" smtClean="0">
                <a:solidFill>
                  <a:srgbClr val="000000"/>
                </a:solidFill>
              </a:rPr>
              <a:t>k+1</a:t>
            </a:r>
            <a:r>
              <a:rPr lang="en-US" dirty="0" smtClean="0">
                <a:solidFill>
                  <a:srgbClr val="000000"/>
                </a:solidFill>
              </a:rPr>
              <a:t>) β</a:t>
            </a:r>
            <a:r>
              <a:rPr lang="en-US" baseline="-25000" dirty="0" smtClean="0">
                <a:solidFill>
                  <a:srgbClr val="000000"/>
                </a:solidFill>
              </a:rPr>
              <a:t>k+1</a:t>
            </a:r>
            <a:r>
              <a:rPr lang="en-US" dirty="0" smtClean="0">
                <a:solidFill>
                  <a:srgbClr val="000000"/>
                </a:solidFill>
              </a:rPr>
              <a:t>(j)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maximal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This is to say, given time 1,</a:t>
            </a:r>
            <a:r>
              <a:rPr lang="is-IS" dirty="0" smtClean="0">
                <a:solidFill>
                  <a:srgbClr val="000000"/>
                </a:solidFill>
              </a:rPr>
              <a:t>…,k, k+1, ...,t</a:t>
            </a:r>
            <a:endParaRPr lang="en-US" dirty="0" smtClean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(best forward from 1 to k)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+ (best transition from k to k+1)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+ (best backward to k+1 from t)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3A32-ECA6-434F-8995-44B092E2E6E8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 Explanation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what states I </a:t>
            </a:r>
            <a:r>
              <a:rPr lang="en-US" dirty="0">
                <a:solidFill>
                  <a:srgbClr val="000000"/>
                </a:solidFill>
              </a:rPr>
              <a:t>have been </a:t>
            </a:r>
            <a:r>
              <a:rPr lang="en-US" dirty="0" smtClean="0">
                <a:solidFill>
                  <a:srgbClr val="000000"/>
                </a:solidFill>
              </a:rPr>
              <a:t>through (explanation)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They are the following states: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=1: the </a:t>
            </a:r>
            <a:r>
              <a:rPr lang="en-US" dirty="0">
                <a:solidFill>
                  <a:srgbClr val="000000"/>
                </a:solidFill>
              </a:rPr>
              <a:t>state </a:t>
            </a:r>
            <a:r>
              <a:rPr lang="en-US" i="1" dirty="0" err="1">
                <a:solidFill>
                  <a:srgbClr val="000000"/>
                </a:solidFill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such that </a:t>
            </a:r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is the </a:t>
            </a:r>
            <a:r>
              <a:rPr lang="en-US" dirty="0" smtClean="0">
                <a:solidFill>
                  <a:srgbClr val="000000"/>
                </a:solidFill>
              </a:rPr>
              <a:t>maximal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=2: the </a:t>
            </a:r>
            <a:r>
              <a:rPr lang="en-US" dirty="0">
                <a:solidFill>
                  <a:srgbClr val="000000"/>
                </a:solidFill>
              </a:rPr>
              <a:t>state </a:t>
            </a:r>
            <a:r>
              <a:rPr lang="en-US" i="1" dirty="0" err="1">
                <a:solidFill>
                  <a:srgbClr val="000000"/>
                </a:solidFill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such that </a:t>
            </a:r>
            <a:r>
              <a:rPr lang="en-US" dirty="0" smtClean="0">
                <a:solidFill>
                  <a:srgbClr val="000000"/>
                </a:solidFill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is the </a:t>
            </a:r>
            <a:r>
              <a:rPr lang="en-US" dirty="0" smtClean="0">
                <a:solidFill>
                  <a:srgbClr val="000000"/>
                </a:solidFill>
              </a:rPr>
              <a:t>maximal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=T: the </a:t>
            </a:r>
            <a:r>
              <a:rPr lang="en-US" dirty="0">
                <a:solidFill>
                  <a:srgbClr val="000000"/>
                </a:solidFill>
              </a:rPr>
              <a:t>state </a:t>
            </a:r>
            <a:r>
              <a:rPr lang="en-US" i="1" dirty="0" err="1">
                <a:solidFill>
                  <a:srgbClr val="000000"/>
                </a:solidFill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such that α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is the maximal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522E-3AFB-9C47-A3AC-0070A185414A}" type="datetime1">
              <a:rPr lang="en-US" smtClean="0"/>
              <a:t>11/13/18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M</a:t>
            </a:r>
            <a:r>
              <a:rPr lang="en-US" baseline="-25000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baseline="-25000" dirty="0">
                <a:solidFill>
                  <a:srgbClr val="000000"/>
                </a:solidFill>
              </a:rPr>
              <a:t>:t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How correct is my model of the world (</a:t>
            </a:r>
            <a:r>
              <a:rPr lang="en-US" dirty="0">
                <a:solidFill>
                  <a:srgbClr val="000000"/>
                </a:solidFill>
              </a:rPr>
              <a:t>learning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 will teach you this in session 26.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1659-6912-144A-AB04-7F25C17D9E48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for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Given: the Little Prince (see slide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His sensor model (you fill in the rest)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His action model (you fill in the rest)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Assume he had the following experience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Observations: {rose, nothing, volcano, nothing}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Actions: {forward, turn, backward, backward}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Compute: 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), </a:t>
            </a:r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</a:rPr>
              <a:t>1:2</a:t>
            </a:r>
            <a:r>
              <a:rPr lang="en-US" dirty="0" smtClean="0">
                <a:solidFill>
                  <a:srgbClr val="000000"/>
                </a:solidFill>
              </a:rPr>
              <a:t>), </a:t>
            </a:r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</a:rPr>
              <a:t>:3</a:t>
            </a:r>
            <a:r>
              <a:rPr lang="en-US" dirty="0" smtClean="0">
                <a:solidFill>
                  <a:srgbClr val="000000"/>
                </a:solidFill>
              </a:rPr>
              <a:t>),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</a:rPr>
              <a:t>:3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baseline="-25000" dirty="0" smtClean="0">
                <a:solidFill>
                  <a:srgbClr val="000000"/>
                </a:solidFill>
              </a:rPr>
              <a:t>:3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|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aseline="-25000" dirty="0">
                <a:solidFill>
                  <a:srgbClr val="000000"/>
                </a:solidFill>
              </a:rPr>
              <a:t>1:3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72C-5F69-D043-AF5E-44C847866039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Temporal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No observation, no explicit actions, transit randomly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No explicit actions, state transit randomly</a:t>
            </a:r>
          </a:p>
          <a:p>
            <a:r>
              <a:rPr lang="en-US" dirty="0" smtClean="0"/>
              <a:t>Continuous State Model</a:t>
            </a:r>
          </a:p>
          <a:p>
            <a:pPr lvl="1"/>
            <a:r>
              <a:rPr lang="en-US" dirty="0"/>
              <a:t>No explicit </a:t>
            </a:r>
            <a:r>
              <a:rPr lang="en-US" dirty="0" smtClean="0"/>
              <a:t>actions, States are continuous</a:t>
            </a:r>
          </a:p>
          <a:p>
            <a:r>
              <a:rPr lang="en-US" dirty="0" smtClean="0"/>
              <a:t>Dynamic Bayesian Networks</a:t>
            </a:r>
          </a:p>
          <a:p>
            <a:pPr lvl="1"/>
            <a:r>
              <a:rPr lang="en-US" dirty="0"/>
              <a:t>No explicit actions, </a:t>
            </a:r>
            <a:r>
              <a:rPr lang="en-US" dirty="0" smtClean="0"/>
              <a:t>States are Bayesian Networks</a:t>
            </a:r>
          </a:p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2466-C865-5A4E-B066-5E7BF16E4D8F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25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564536" y="2594478"/>
            <a:ext cx="1052937" cy="4016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Hidden Markov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Markov chains not so useful for most agents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Eventually you don’t know anything anymore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There is no observations available to update your beliefs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Hidden Markov models (HMMs)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Underlying Markov chain over states 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observe outputs (effects) at each time step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As a Bayes’ net: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6B61-04BF-8942-BB0B-D53A991CF19B}" type="datetime1">
              <a:rPr lang="en-US" smtClean="0"/>
              <a:t>11/13/18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5885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5</a:t>
            </a:r>
          </a:p>
        </p:txBody>
      </p:sp>
      <p:cxnSp>
        <p:nvCxnSpPr>
          <p:cNvPr id="25605" name="AutoShape 5"/>
          <p:cNvCxnSpPr>
            <a:cxnSpLocks noChangeShapeType="1"/>
            <a:stCxn id="25604" idx="4"/>
            <a:endCxn id="25620" idx="0"/>
          </p:cNvCxnSpPr>
          <p:nvPr/>
        </p:nvCxnSpPr>
        <p:spPr bwMode="auto">
          <a:xfrm>
            <a:off x="68552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</p:cxn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2357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25607" name="AutoShape 7"/>
          <p:cNvCxnSpPr>
            <a:cxnSpLocks noChangeShapeType="1"/>
            <a:stCxn id="25606" idx="4"/>
            <a:endCxn id="25617" idx="0"/>
          </p:cNvCxnSpPr>
          <p:nvPr/>
        </p:nvCxnSpPr>
        <p:spPr bwMode="auto">
          <a:xfrm>
            <a:off x="35024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2321331" y="5608974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25609" name="AutoShape 9"/>
          <p:cNvCxnSpPr>
            <a:cxnSpLocks noChangeShapeType="1"/>
            <a:stCxn id="25610" idx="6"/>
            <a:endCxn id="25606" idx="2"/>
          </p:cNvCxnSpPr>
          <p:nvPr/>
        </p:nvCxnSpPr>
        <p:spPr bwMode="auto">
          <a:xfrm>
            <a:off x="2869019" y="4808874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23213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25611" name="AutoShape 11"/>
          <p:cNvCxnSpPr>
            <a:cxnSpLocks noChangeShapeType="1"/>
            <a:stCxn id="25610" idx="4"/>
            <a:endCxn id="25608" idx="0"/>
          </p:cNvCxnSpPr>
          <p:nvPr/>
        </p:nvCxnSpPr>
        <p:spPr bwMode="auto">
          <a:xfrm>
            <a:off x="25880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41501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3</a:t>
            </a:r>
          </a:p>
        </p:txBody>
      </p:sp>
      <p:cxnSp>
        <p:nvCxnSpPr>
          <p:cNvPr id="25613" name="AutoShape 13"/>
          <p:cNvCxnSpPr>
            <a:cxnSpLocks noChangeShapeType="1"/>
            <a:stCxn id="25612" idx="6"/>
            <a:endCxn id="25615" idx="2"/>
          </p:cNvCxnSpPr>
          <p:nvPr/>
        </p:nvCxnSpPr>
        <p:spPr bwMode="auto">
          <a:xfrm>
            <a:off x="4697819" y="4808874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5614" name="AutoShape 14"/>
          <p:cNvCxnSpPr>
            <a:cxnSpLocks noChangeShapeType="1"/>
            <a:stCxn id="25606" idx="6"/>
            <a:endCxn id="25612" idx="2"/>
          </p:cNvCxnSpPr>
          <p:nvPr/>
        </p:nvCxnSpPr>
        <p:spPr bwMode="auto">
          <a:xfrm>
            <a:off x="3783419" y="4808874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5064531" y="45421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latin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25616" name="AutoShape 16"/>
          <p:cNvCxnSpPr>
            <a:cxnSpLocks noChangeShapeType="1"/>
            <a:stCxn id="25615" idx="6"/>
            <a:endCxn id="25604" idx="2"/>
          </p:cNvCxnSpPr>
          <p:nvPr/>
        </p:nvCxnSpPr>
        <p:spPr bwMode="auto">
          <a:xfrm>
            <a:off x="5612219" y="4808874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3235731" y="5608974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4150131" y="5608974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5064531" y="5608974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6588531" y="56089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latin typeface="Times New Roman" charset="0"/>
                <a:cs typeface="Times New Roman" charset="0"/>
              </a:rPr>
              <a:t>5</a:t>
            </a:r>
          </a:p>
        </p:txBody>
      </p:sp>
      <p:cxnSp>
        <p:nvCxnSpPr>
          <p:cNvPr id="25621" name="AutoShape 21"/>
          <p:cNvCxnSpPr>
            <a:cxnSpLocks noChangeShapeType="1"/>
            <a:stCxn id="25612" idx="4"/>
            <a:endCxn id="25618" idx="0"/>
          </p:cNvCxnSpPr>
          <p:nvPr/>
        </p:nvCxnSpPr>
        <p:spPr bwMode="auto">
          <a:xfrm>
            <a:off x="44168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5622" name="AutoShape 22"/>
          <p:cNvCxnSpPr>
            <a:cxnSpLocks noChangeShapeType="1"/>
            <a:stCxn id="25615" idx="4"/>
            <a:endCxn id="25619" idx="0"/>
          </p:cNvCxnSpPr>
          <p:nvPr/>
        </p:nvCxnSpPr>
        <p:spPr bwMode="auto">
          <a:xfrm>
            <a:off x="5331231" y="5089862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108115" y="4588093"/>
            <a:ext cx="22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Hidden States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1" y="5619830"/>
            <a:ext cx="130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Evidence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4682" y="4413454"/>
            <a:ext cx="732271" cy="1806782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Rain/Umbrella Example in the Book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89438"/>
            <a:ext cx="8229600" cy="1630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An HMM is defined by: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Initial state distribution: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Transitions: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Emissions (sensor model):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E18F-A0C7-DA43-8A03-9715D37DDF0C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2310" y="1570759"/>
            <a:ext cx="6716466" cy="259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4614" y="5170013"/>
            <a:ext cx="1428333" cy="30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34614" y="4800957"/>
            <a:ext cx="857098" cy="28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34614" y="5596840"/>
            <a:ext cx="1021253" cy="28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705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Ghostbuster HMM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A57-DD42-4F4E-853C-229B4F7C39E5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0" name="Slide Number Placeholder 1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6019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Initial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 state distribution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P(X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) = uniform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Transition of the ghost P(X’|X) = usually move clockwise, but sometimes move in a random direction or stay in place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P(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ij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|X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) = the same sensor model as before: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red means close, green means far away.</a:t>
            </a:r>
          </a:p>
        </p:txBody>
      </p:sp>
      <p:grpSp>
        <p:nvGrpSpPr>
          <p:cNvPr id="137" name="Group 37"/>
          <p:cNvGrpSpPr>
            <a:grpSpLocks/>
          </p:cNvGrpSpPr>
          <p:nvPr/>
        </p:nvGrpSpPr>
        <p:grpSpPr bwMode="auto">
          <a:xfrm>
            <a:off x="6705600" y="1524000"/>
            <a:ext cx="1447800" cy="1524000"/>
            <a:chOff x="3984" y="1056"/>
            <a:chExt cx="1296" cy="1296"/>
          </a:xfrm>
        </p:grpSpPr>
        <p:sp>
          <p:nvSpPr>
            <p:cNvPr id="138" name="Rectangle 38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39" name="Rectangle 39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0" name="Rectangle 40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1" name="Rectangle 41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2" name="Rectangle 42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3" name="Rectangle 43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4" name="Rectangle 44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5" name="Rectangle 45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1/9</a:t>
              </a:r>
            </a:p>
          </p:txBody>
        </p:sp>
      </p:grpSp>
      <p:sp>
        <p:nvSpPr>
          <p:cNvPr id="147" name="Rectangle 48"/>
          <p:cNvSpPr>
            <a:spLocks noChangeArrowheads="1"/>
          </p:cNvSpPr>
          <p:nvPr/>
        </p:nvSpPr>
        <p:spPr bwMode="auto">
          <a:xfrm>
            <a:off x="7086600" y="3124200"/>
            <a:ext cx="641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P(X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148" name="Rectangle 49"/>
          <p:cNvSpPr>
            <a:spLocks noChangeArrowheads="1"/>
          </p:cNvSpPr>
          <p:nvPr/>
        </p:nvSpPr>
        <p:spPr bwMode="auto">
          <a:xfrm>
            <a:off x="6728981" y="5334000"/>
            <a:ext cx="147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P(X’|X=&lt;1,2&gt;)</a:t>
            </a:r>
          </a:p>
        </p:txBody>
      </p:sp>
      <p:grpSp>
        <p:nvGrpSpPr>
          <p:cNvPr id="149" name="Group 50"/>
          <p:cNvGrpSpPr>
            <a:grpSpLocks/>
          </p:cNvGrpSpPr>
          <p:nvPr/>
        </p:nvGrpSpPr>
        <p:grpSpPr bwMode="auto">
          <a:xfrm>
            <a:off x="6705600" y="3810000"/>
            <a:ext cx="1447800" cy="1524000"/>
            <a:chOff x="3984" y="1056"/>
            <a:chExt cx="1296" cy="1296"/>
          </a:xfrm>
        </p:grpSpPr>
        <p:sp>
          <p:nvSpPr>
            <p:cNvPr id="150" name="Rectangle 51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1/6</a:t>
              </a:r>
            </a:p>
          </p:txBody>
        </p:sp>
        <p:sp>
          <p:nvSpPr>
            <p:cNvPr id="151" name="Rectangle 52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1/6</a:t>
              </a:r>
            </a:p>
          </p:txBody>
        </p:sp>
        <p:sp>
          <p:nvSpPr>
            <p:cNvPr id="152" name="Rectangle 53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53" name="Rectangle 54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1/6</a:t>
              </a:r>
            </a:p>
          </p:txBody>
        </p:sp>
        <p:sp>
          <p:nvSpPr>
            <p:cNvPr id="154" name="Rectangle 55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1/2</a:t>
              </a:r>
            </a:p>
          </p:txBody>
        </p:sp>
        <p:sp>
          <p:nvSpPr>
            <p:cNvPr id="155" name="Rectangle 56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56" name="Rectangle 57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57" name="Rectangle 58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58" name="Rectangle 59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sp>
        <p:nvSpPr>
          <p:cNvPr id="161" name="Oval 62"/>
          <p:cNvSpPr>
            <a:spLocks noChangeArrowheads="1"/>
          </p:cNvSpPr>
          <p:nvPr/>
        </p:nvSpPr>
        <p:spPr bwMode="auto">
          <a:xfrm>
            <a:off x="1943100" y="39624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162" name="AutoShape 63"/>
          <p:cNvCxnSpPr>
            <a:cxnSpLocks noChangeShapeType="1"/>
            <a:stCxn id="161" idx="4"/>
            <a:endCxn id="172" idx="0"/>
          </p:cNvCxnSpPr>
          <p:nvPr/>
        </p:nvCxnSpPr>
        <p:spPr bwMode="auto">
          <a:xfrm>
            <a:off x="2209800" y="4510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63" name="Oval 64"/>
          <p:cNvSpPr>
            <a:spLocks noChangeArrowheads="1"/>
          </p:cNvSpPr>
          <p:nvPr/>
        </p:nvSpPr>
        <p:spPr bwMode="auto">
          <a:xfrm>
            <a:off x="1028700" y="502920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i,j</a:t>
            </a:r>
          </a:p>
        </p:txBody>
      </p:sp>
      <p:cxnSp>
        <p:nvCxnSpPr>
          <p:cNvPr id="164" name="AutoShape 65"/>
          <p:cNvCxnSpPr>
            <a:cxnSpLocks noChangeShapeType="1"/>
            <a:stCxn id="165" idx="6"/>
            <a:endCxn id="161" idx="2"/>
          </p:cNvCxnSpPr>
          <p:nvPr/>
        </p:nvCxnSpPr>
        <p:spPr bwMode="auto">
          <a:xfrm>
            <a:off x="1576388" y="4229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65" name="Oval 66"/>
          <p:cNvSpPr>
            <a:spLocks noChangeArrowheads="1"/>
          </p:cNvSpPr>
          <p:nvPr/>
        </p:nvSpPr>
        <p:spPr bwMode="auto">
          <a:xfrm>
            <a:off x="1028700" y="39624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166" name="AutoShape 67"/>
          <p:cNvCxnSpPr>
            <a:cxnSpLocks noChangeShapeType="1"/>
            <a:stCxn id="165" idx="4"/>
            <a:endCxn id="163" idx="0"/>
          </p:cNvCxnSpPr>
          <p:nvPr/>
        </p:nvCxnSpPr>
        <p:spPr bwMode="auto">
          <a:xfrm>
            <a:off x="1295400" y="4510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67" name="Oval 68"/>
          <p:cNvSpPr>
            <a:spLocks noChangeArrowheads="1"/>
          </p:cNvSpPr>
          <p:nvPr/>
        </p:nvSpPr>
        <p:spPr bwMode="auto">
          <a:xfrm>
            <a:off x="2857500" y="39624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3</a:t>
            </a:r>
          </a:p>
        </p:txBody>
      </p:sp>
      <p:cxnSp>
        <p:nvCxnSpPr>
          <p:cNvPr id="168" name="AutoShape 69"/>
          <p:cNvCxnSpPr>
            <a:cxnSpLocks noChangeShapeType="1"/>
            <a:stCxn id="167" idx="6"/>
            <a:endCxn id="170" idx="2"/>
          </p:cNvCxnSpPr>
          <p:nvPr/>
        </p:nvCxnSpPr>
        <p:spPr bwMode="auto">
          <a:xfrm>
            <a:off x="3405188" y="4229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69" name="AutoShape 70"/>
          <p:cNvCxnSpPr>
            <a:cxnSpLocks noChangeShapeType="1"/>
            <a:stCxn id="161" idx="6"/>
            <a:endCxn id="167" idx="2"/>
          </p:cNvCxnSpPr>
          <p:nvPr/>
        </p:nvCxnSpPr>
        <p:spPr bwMode="auto">
          <a:xfrm>
            <a:off x="2490788" y="4229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0" name="Oval 71"/>
          <p:cNvSpPr>
            <a:spLocks noChangeArrowheads="1"/>
          </p:cNvSpPr>
          <p:nvPr/>
        </p:nvSpPr>
        <p:spPr bwMode="auto">
          <a:xfrm>
            <a:off x="3771900" y="39624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X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171" name="AutoShape 72"/>
          <p:cNvCxnSpPr>
            <a:cxnSpLocks noChangeShapeType="1"/>
            <a:stCxn id="170" idx="6"/>
          </p:cNvCxnSpPr>
          <p:nvPr/>
        </p:nvCxnSpPr>
        <p:spPr bwMode="auto">
          <a:xfrm>
            <a:off x="4319588" y="42291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  <p:sp>
        <p:nvSpPr>
          <p:cNvPr id="172" name="Oval 73"/>
          <p:cNvSpPr>
            <a:spLocks noChangeArrowheads="1"/>
          </p:cNvSpPr>
          <p:nvPr/>
        </p:nvSpPr>
        <p:spPr bwMode="auto">
          <a:xfrm>
            <a:off x="1943100" y="5029200"/>
            <a:ext cx="533400" cy="5334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i,j</a:t>
            </a:r>
          </a:p>
        </p:txBody>
      </p:sp>
      <p:sp>
        <p:nvSpPr>
          <p:cNvPr id="173" name="Oval 74"/>
          <p:cNvSpPr>
            <a:spLocks noChangeArrowheads="1"/>
          </p:cNvSpPr>
          <p:nvPr/>
        </p:nvSpPr>
        <p:spPr bwMode="auto">
          <a:xfrm>
            <a:off x="2857500" y="5029200"/>
            <a:ext cx="533400" cy="5334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R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i,j</a:t>
            </a:r>
          </a:p>
        </p:txBody>
      </p:sp>
      <p:sp>
        <p:nvSpPr>
          <p:cNvPr id="174" name="Oval 75"/>
          <p:cNvSpPr>
            <a:spLocks noChangeArrowheads="1"/>
          </p:cNvSpPr>
          <p:nvPr/>
        </p:nvSpPr>
        <p:spPr bwMode="auto">
          <a:xfrm>
            <a:off x="3771900" y="502920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R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i,j</a:t>
            </a:r>
            <a:endParaRPr kumimoji="0" lang="en-US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Times New Roman" charset="0"/>
            </a:endParaRPr>
          </a:p>
        </p:txBody>
      </p:sp>
      <p:cxnSp>
        <p:nvCxnSpPr>
          <p:cNvPr id="176" name="AutoShape 77"/>
          <p:cNvCxnSpPr>
            <a:cxnSpLocks noChangeShapeType="1"/>
            <a:stCxn id="167" idx="4"/>
            <a:endCxn id="173" idx="0"/>
          </p:cNvCxnSpPr>
          <p:nvPr/>
        </p:nvCxnSpPr>
        <p:spPr bwMode="auto">
          <a:xfrm>
            <a:off x="3124200" y="4510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7" name="AutoShape 78"/>
          <p:cNvCxnSpPr>
            <a:cxnSpLocks noChangeShapeType="1"/>
            <a:stCxn id="170" idx="4"/>
            <a:endCxn id="174" idx="0"/>
          </p:cNvCxnSpPr>
          <p:nvPr/>
        </p:nvCxnSpPr>
        <p:spPr bwMode="auto">
          <a:xfrm>
            <a:off x="4038600" y="4510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8" name="Line 81"/>
          <p:cNvSpPr>
            <a:spLocks noChangeShapeType="1"/>
          </p:cNvSpPr>
          <p:nvPr/>
        </p:nvSpPr>
        <p:spPr bwMode="auto">
          <a:xfrm>
            <a:off x="7467600" y="4191000"/>
            <a:ext cx="3048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Oval 79"/>
          <p:cNvSpPr>
            <a:spLocks noChangeArrowheads="1"/>
          </p:cNvSpPr>
          <p:nvPr/>
        </p:nvSpPr>
        <p:spPr bwMode="auto">
          <a:xfrm>
            <a:off x="7391400" y="4114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Oval 75"/>
          <p:cNvSpPr>
            <a:spLocks noChangeArrowheads="1"/>
          </p:cNvSpPr>
          <p:nvPr/>
        </p:nvSpPr>
        <p:spPr bwMode="auto">
          <a:xfrm>
            <a:off x="5946329" y="5959376"/>
            <a:ext cx="366712" cy="34853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0559" y="631876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See ghost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Oval 75"/>
          <p:cNvSpPr>
            <a:spLocks noChangeArrowheads="1"/>
          </p:cNvSpPr>
          <p:nvPr/>
        </p:nvSpPr>
        <p:spPr bwMode="auto">
          <a:xfrm>
            <a:off x="7188200" y="5959376"/>
            <a:ext cx="366712" cy="348536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02430" y="63187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Not see ghost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Markov Assumption and 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Conditional Independence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2483-8A37-3948-976C-B1069C16A50D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57200" y="1680888"/>
            <a:ext cx="8229600" cy="426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HMMs have two important independence properties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 (these are also referred to as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Markov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 Assumption)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</a:rPr>
              <a:t>The future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state depends only on the current state and nothing else</a:t>
            </a:r>
          </a:p>
          <a:p>
            <a:pPr marL="742950" lvl="1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The current observation </a:t>
            </a:r>
            <a:r>
              <a:rPr lang="en-US" kern="0" dirty="0">
                <a:solidFill>
                  <a:srgbClr val="000000"/>
                </a:solidFill>
                <a:ea typeface="ＭＳ Ｐゴシック" charset="-128"/>
              </a:rPr>
              <a:t>depends only 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the current state and nothing else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lang="en-US" kern="0" dirty="0" smtClean="0">
              <a:solidFill>
                <a:srgbClr val="000000"/>
              </a:solidFill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+mn-cs"/>
              </a:rPr>
              <a:t>Quiz: does this mean that observations are independent?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rPr>
              <a:t>[No, correlated by the hidden state]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28900" y="3180475"/>
            <a:ext cx="3276600" cy="1600200"/>
            <a:chOff x="2362200" y="2743200"/>
            <a:chExt cx="3276600" cy="1600200"/>
          </a:xfrm>
        </p:grpSpPr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3276600" y="2743200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X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2</a:t>
              </a:r>
            </a:p>
          </p:txBody>
        </p:sp>
        <p:cxnSp>
          <p:nvCxnSpPr>
            <p:cNvPr id="48" name="AutoShape 7"/>
            <p:cNvCxnSpPr>
              <a:cxnSpLocks noChangeShapeType="1"/>
              <a:stCxn id="47" idx="4"/>
              <a:endCxn id="58" idx="0"/>
            </p:cNvCxnSpPr>
            <p:nvPr/>
          </p:nvCxnSpPr>
          <p:spPr bwMode="auto">
            <a:xfrm>
              <a:off x="3543300" y="3290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2362200" y="3810000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E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1</a:t>
              </a:r>
            </a:p>
          </p:txBody>
        </p:sp>
        <p:cxnSp>
          <p:nvCxnSpPr>
            <p:cNvPr id="50" name="AutoShape 9"/>
            <p:cNvCxnSpPr>
              <a:cxnSpLocks noChangeShapeType="1"/>
              <a:stCxn id="51" idx="6"/>
              <a:endCxn id="47" idx="2"/>
            </p:cNvCxnSpPr>
            <p:nvPr/>
          </p:nvCxnSpPr>
          <p:spPr bwMode="auto">
            <a:xfrm>
              <a:off x="2909888" y="3009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2362200" y="2743200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X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1</a:t>
              </a:r>
            </a:p>
          </p:txBody>
        </p:sp>
        <p:cxnSp>
          <p:nvCxnSpPr>
            <p:cNvPr id="52" name="AutoShape 11"/>
            <p:cNvCxnSpPr>
              <a:cxnSpLocks noChangeShapeType="1"/>
              <a:stCxn id="51" idx="4"/>
              <a:endCxn id="49" idx="0"/>
            </p:cNvCxnSpPr>
            <p:nvPr/>
          </p:nvCxnSpPr>
          <p:spPr bwMode="auto">
            <a:xfrm>
              <a:off x="2628900" y="3290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4191000" y="2743200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X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3</a:t>
              </a:r>
            </a:p>
          </p:txBody>
        </p:sp>
        <p:cxnSp>
          <p:nvCxnSpPr>
            <p:cNvPr id="54" name="AutoShape 13"/>
            <p:cNvCxnSpPr>
              <a:cxnSpLocks noChangeShapeType="1"/>
              <a:stCxn id="53" idx="6"/>
              <a:endCxn id="56" idx="2"/>
            </p:cNvCxnSpPr>
            <p:nvPr/>
          </p:nvCxnSpPr>
          <p:spPr bwMode="auto">
            <a:xfrm>
              <a:off x="4738688" y="3009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55" name="AutoShape 14"/>
            <p:cNvCxnSpPr>
              <a:cxnSpLocks noChangeShapeType="1"/>
              <a:stCxn id="47" idx="6"/>
              <a:endCxn id="53" idx="2"/>
            </p:cNvCxnSpPr>
            <p:nvPr/>
          </p:nvCxnSpPr>
          <p:spPr bwMode="auto">
            <a:xfrm>
              <a:off x="3824288" y="3009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5105400" y="2743200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X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4</a:t>
              </a:r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276600" y="3810000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E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191000" y="3810000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E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3</a:t>
              </a:r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>
              <a:off x="5105400" y="3810000"/>
              <a:ext cx="533400" cy="5334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E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cs typeface="Times New Roman" charset="0"/>
                </a:rPr>
                <a:t>4</a:t>
              </a:r>
            </a:p>
          </p:txBody>
        </p:sp>
        <p:cxnSp>
          <p:nvCxnSpPr>
            <p:cNvPr id="62" name="AutoShape 21"/>
            <p:cNvCxnSpPr>
              <a:cxnSpLocks noChangeShapeType="1"/>
              <a:stCxn id="53" idx="4"/>
              <a:endCxn id="59" idx="0"/>
            </p:cNvCxnSpPr>
            <p:nvPr/>
          </p:nvCxnSpPr>
          <p:spPr bwMode="auto">
            <a:xfrm>
              <a:off x="4457700" y="3290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63" name="AutoShape 22"/>
            <p:cNvCxnSpPr>
              <a:cxnSpLocks noChangeShapeType="1"/>
              <a:stCxn id="56" idx="4"/>
              <a:endCxn id="60" idx="0"/>
            </p:cNvCxnSpPr>
            <p:nvPr/>
          </p:nvCxnSpPr>
          <p:spPr bwMode="auto">
            <a:xfrm>
              <a:off x="5372100" y="3290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88359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Reasoning over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58078"/>
          </a:xfrm>
        </p:spPr>
        <p:txBody>
          <a:bodyPr>
            <a:normAutofit/>
          </a:bodyPr>
          <a:lstStyle/>
          <a:p>
            <a:r>
              <a:rPr lang="en-US" dirty="0" smtClean="0"/>
              <a:t>Speech </a:t>
            </a:r>
            <a:r>
              <a:rPr lang="en-US" dirty="0"/>
              <a:t>R</a:t>
            </a:r>
            <a:r>
              <a:rPr lang="en-US" dirty="0" smtClean="0"/>
              <a:t>ecognition</a:t>
            </a:r>
            <a:endParaRPr lang="en-US" dirty="0"/>
          </a:p>
          <a:p>
            <a:pPr lvl="1"/>
            <a:r>
              <a:rPr lang="en-US" sz="2400" dirty="0" smtClean="0"/>
              <a:t>“Listening </a:t>
            </a:r>
            <a:r>
              <a:rPr lang="en-US" sz="2400" dirty="0"/>
              <a:t>is not </a:t>
            </a:r>
            <a:r>
              <a:rPr lang="en-US" sz="2400" dirty="0" smtClean="0"/>
              <a:t>always equal to hearing” </a:t>
            </a:r>
            <a:r>
              <a:rPr lang="en-US" sz="2400" dirty="0">
                <a:sym typeface="Wingdings"/>
              </a:rPr>
              <a:t></a:t>
            </a:r>
          </a:p>
          <a:p>
            <a:r>
              <a:rPr lang="en-US" sz="2800" dirty="0" smtClean="0"/>
              <a:t>Traveling through rooms with colored walls</a:t>
            </a:r>
          </a:p>
          <a:p>
            <a:pPr lvl="1"/>
            <a:r>
              <a:rPr lang="en-US" sz="2400" dirty="0" smtClean="0"/>
              <a:t>“Seeing does not always tell where you are”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B725-04E2-ED49-B597-3CE0B8F60B75}" type="datetime1">
              <a:rPr lang="en-US" smtClean="0"/>
              <a:t>11/13/18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7579" y="4034216"/>
            <a:ext cx="7300163" cy="1920789"/>
            <a:chOff x="1454038" y="1519839"/>
            <a:chExt cx="6461125" cy="1432910"/>
          </a:xfrm>
        </p:grpSpPr>
        <p:grpSp>
          <p:nvGrpSpPr>
            <p:cNvPr id="6" name="Group 5"/>
            <p:cNvGrpSpPr/>
            <p:nvPr/>
          </p:nvGrpSpPr>
          <p:grpSpPr>
            <a:xfrm>
              <a:off x="1454038" y="1519839"/>
              <a:ext cx="6461125" cy="1432910"/>
              <a:chOff x="746125" y="2377089"/>
              <a:chExt cx="6461125" cy="143291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497724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3606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39821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Room-3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53290" y="34289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63351" y="33908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93976" y="3428999"/>
                <a:ext cx="1190625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1" idx="4"/>
                <a:endCxn id="14" idx="0"/>
              </p:cNvCxnSpPr>
              <p:nvPr/>
            </p:nvCxnSpPr>
            <p:spPr>
              <a:xfrm>
                <a:off x="2141483" y="2815020"/>
                <a:ext cx="7120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4"/>
                <a:endCxn id="16" idx="0"/>
              </p:cNvCxnSpPr>
              <p:nvPr/>
            </p:nvCxnSpPr>
            <p:spPr>
              <a:xfrm>
                <a:off x="4079820" y="2815020"/>
                <a:ext cx="9469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4"/>
                <a:endCxn id="15" idx="0"/>
              </p:cNvCxnSpPr>
              <p:nvPr/>
            </p:nvCxnSpPr>
            <p:spPr>
              <a:xfrm>
                <a:off x="6041970" y="2815020"/>
                <a:ext cx="16694" cy="5758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6"/>
                <a:endCxn id="12" idx="2"/>
              </p:cNvCxnSpPr>
              <p:nvPr/>
            </p:nvCxnSpPr>
            <p:spPr>
              <a:xfrm>
                <a:off x="2785241" y="2596055"/>
                <a:ext cx="650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6"/>
                <a:endCxn id="13" idx="2"/>
              </p:cNvCxnSpPr>
              <p:nvPr/>
            </p:nvCxnSpPr>
            <p:spPr>
              <a:xfrm>
                <a:off x="4723578" y="2596055"/>
                <a:ext cx="67463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6"/>
              </p:cNvCxnSpPr>
              <p:nvPr/>
            </p:nvCxnSpPr>
            <p:spPr>
              <a:xfrm>
                <a:off x="6685728" y="2596055"/>
                <a:ext cx="5215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1" idx="2"/>
              </p:cNvCxnSpPr>
              <p:nvPr/>
            </p:nvCxnSpPr>
            <p:spPr>
              <a:xfrm>
                <a:off x="746125" y="2596055"/>
                <a:ext cx="7515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630115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3627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22067" y="16308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7877" y="1630861"/>
              <a:ext cx="373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06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HMM Applications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Speech recognition HMMs: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Observations are acoustic signals (continuous valued)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States are specific positions in specific words (so, tens of thousands)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Machine translation HMMs: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Observations are words (tens of thousands)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States are translation options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Robot tracking: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Observations are range readings (continuous/discrete)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States are positions on a map (continuous/discrete)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E118-7577-C946-AFAF-F515E478883A}" type="datetime1">
              <a:rPr lang="en-US" smtClean="0"/>
              <a:t>11/13/18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Filtering 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smtClean="0">
                <a:solidFill>
                  <a:srgbClr val="000000"/>
                </a:solidFill>
              </a:rPr>
              <a:t> Monitoring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Filtering, or monitoring, is the task of tracking the distribution P(X) (the belief state) over time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We start with P(X) in an initial setting, usually uniform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As time passes, or we get observations, we update P(X)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b="1" dirty="0" smtClean="0">
                <a:solidFill>
                  <a:srgbClr val="000000"/>
                </a:solidFill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</a:rPr>
              <a:t>1:t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9C80-EF26-EC40-8424-3ED714457B85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Example: Robot Localization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07087" y="5086035"/>
            <a:ext cx="7560663" cy="12715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/>
              <a:t>Initially (t=0):   before sensing, all states are equally likely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/>
              <a:t>Sensor model: never more than 1 mistake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/>
              <a:t>Motion model: may not execute action with small prob.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C6B8-20CC-5B43-A320-1D384F0B8FD3}" type="datetime1">
              <a:rPr lang="en-US" smtClean="0"/>
              <a:t>11/13/18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2326190" y="4499336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6587064" y="4405407"/>
            <a:ext cx="33194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 dirty="0">
                <a:latin typeface="Times New Roman" charset="0"/>
              </a:rPr>
              <a:t>1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1894167" y="4453475"/>
            <a:ext cx="45488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 dirty="0">
                <a:latin typeface="Times New Roman" charset="0"/>
              </a:rPr>
              <a:t>0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28956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V="1">
            <a:off x="3090863" y="1876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3086100" y="25860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flipH="1">
            <a:off x="2643188" y="2400300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3295650" y="2409825"/>
            <a:ext cx="24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6991350" y="1417638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Example from </a:t>
            </a:r>
            <a:r>
              <a:rPr lang="de-DE" sz="1600" i="1" dirty="0"/>
              <a:t>Michael Pfeiffer</a:t>
            </a:r>
            <a:endParaRPr lang="en-US" sz="1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991350" y="2800613"/>
            <a:ext cx="150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X: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1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Example: Robot Localization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dirty="0" smtClean="0"/>
              <a:t>t=1 (sensing: no room up or down)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DA43-AAE7-7F4C-9E18-611516B6797E}" type="datetime1">
              <a:rPr lang="en-US" smtClean="0"/>
              <a:t>11/13/18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3300413" y="2400300"/>
            <a:ext cx="271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2" name="Oval 30"/>
          <p:cNvSpPr>
            <a:spLocks noChangeArrowheads="1"/>
          </p:cNvSpPr>
          <p:nvPr/>
        </p:nvSpPr>
        <p:spPr bwMode="auto">
          <a:xfrm>
            <a:off x="28956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30908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3086100" y="2586038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2643188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1199142" name="AutoShape 38"/>
          <p:cNvSpPr>
            <a:spLocks noChangeArrowheads="1"/>
          </p:cNvSpPr>
          <p:nvPr/>
        </p:nvSpPr>
        <p:spPr bwMode="auto">
          <a:xfrm>
            <a:off x="3276600" y="2286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Example: Robot Localization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smtClean="0"/>
              <a:t>t=2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A22D-0936-DD4E-9E0A-3CE3472BBB6E}" type="datetime1">
              <a:rPr lang="en-US" smtClean="0"/>
              <a:t>11/13/18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3829050" y="2424113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35874" name="Oval 34"/>
          <p:cNvSpPr>
            <a:spLocks noChangeArrowheads="1"/>
          </p:cNvSpPr>
          <p:nvPr/>
        </p:nvSpPr>
        <p:spPr bwMode="auto">
          <a:xfrm>
            <a:off x="3452813" y="22383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3648075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3643313" y="2614613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 flipH="1">
            <a:off x="3200400" y="2428875"/>
            <a:ext cx="24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1190" name="AutoShape 38"/>
          <p:cNvSpPr>
            <a:spLocks noChangeArrowheads="1"/>
          </p:cNvSpPr>
          <p:nvPr/>
        </p:nvSpPr>
        <p:spPr bwMode="auto">
          <a:xfrm>
            <a:off x="3833813" y="23050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9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Example: Robot Localization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smtClean="0"/>
              <a:t>t=3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EE8C-727C-DF41-9823-7349E703250C}" type="datetime1">
              <a:rPr lang="en-US" smtClean="0"/>
              <a:t>11/13/18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4376738" y="2428875"/>
            <a:ext cx="271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3986213" y="22383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 flipV="1">
            <a:off x="4181475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4176713" y="2614613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H="1">
            <a:off x="3733800" y="2428875"/>
            <a:ext cx="24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3238" name="AutoShape 38"/>
          <p:cNvSpPr>
            <a:spLocks noChangeArrowheads="1"/>
          </p:cNvSpPr>
          <p:nvPr/>
        </p:nvSpPr>
        <p:spPr bwMode="auto">
          <a:xfrm>
            <a:off x="4362450" y="23098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Example: Robot Localization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smtClean="0"/>
              <a:t>t=4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C5A6-9897-FA40-B6EC-16B77F6008E0}" type="datetime1">
              <a:rPr lang="en-US" smtClean="0"/>
              <a:t>11/13/18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4886325" y="2400300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44958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 flipV="1">
            <a:off x="46910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4686300" y="2586038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H="1">
            <a:off x="4243388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5286" name="AutoShape 38"/>
          <p:cNvSpPr>
            <a:spLocks noChangeArrowheads="1"/>
          </p:cNvSpPr>
          <p:nvPr/>
        </p:nvSpPr>
        <p:spPr bwMode="auto">
          <a:xfrm>
            <a:off x="4872038" y="228123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8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Example: Robot Localization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smtClean="0"/>
              <a:t>t=5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2B35-6CFC-E44F-A479-61857E94EBE5}" type="datetime1">
              <a:rPr lang="en-US" smtClean="0"/>
              <a:t>11/13/18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886325" y="2400300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de-DE" sz="2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de-DE" sz="2000">
                <a:latin typeface="Times New Roman" charset="0"/>
              </a:rPr>
              <a:t>0</a:t>
            </a:r>
            <a:endParaRPr lang="en-US" sz="2000">
              <a:latin typeface="Times New Roman" charset="0"/>
            </a:endParaRP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>
                <a:latin typeface="Tahoma" charset="0"/>
              </a:rPr>
              <a:t>Prob</a:t>
            </a:r>
            <a:endParaRPr lang="en-US" sz="2000">
              <a:latin typeface="Tahoma" charset="0"/>
            </a:endParaRPr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50292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V="1">
            <a:off x="52244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5219700" y="2586038"/>
            <a:ext cx="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5414963" y="2400300"/>
            <a:ext cx="24288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H="1">
            <a:off x="4776788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Another Filtering Example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75617" y="3409214"/>
            <a:ext cx="3924201" cy="214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597602"/>
            <a:ext cx="861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u="sng" dirty="0" smtClean="0">
                <a:solidFill>
                  <a:srgbClr val="000000"/>
                </a:solidFill>
              </a:rPr>
              <a:t>Day 0: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0</a:t>
            </a:r>
            <a:r>
              <a:rPr lang="en-US" sz="1800" dirty="0" smtClean="0">
                <a:solidFill>
                  <a:srgbClr val="000000"/>
                </a:solidFill>
              </a:rPr>
              <a:t>)=&lt;0.5,0.5&gt;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u="sng" dirty="0" smtClean="0">
                <a:solidFill>
                  <a:srgbClr val="000000"/>
                </a:solidFill>
              </a:rPr>
              <a:t>Day 1 (Umbrella appears </a:t>
            </a:r>
            <a:r>
              <a:rPr lang="en-US" sz="1800" u="sng" dirty="0" smtClean="0">
                <a:solidFill>
                  <a:srgbClr val="000000"/>
                </a:solidFill>
                <a:sym typeface="Wingdings" pitchFamily="2" charset="2"/>
              </a:rPr>
              <a:t> </a:t>
            </a:r>
            <a:r>
              <a:rPr lang="en-US" sz="1800" u="sng" dirty="0" smtClean="0">
                <a:solidFill>
                  <a:srgbClr val="000000"/>
                </a:solidFill>
              </a:rPr>
              <a:t>U</a:t>
            </a:r>
            <a:r>
              <a:rPr lang="en-US" sz="1800" u="sng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u="sng" dirty="0" smtClean="0">
                <a:solidFill>
                  <a:srgbClr val="000000"/>
                </a:solidFill>
              </a:rPr>
              <a:t>=true)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</a:t>
            </a:r>
            <a:r>
              <a:rPr lang="en-US" sz="1800" b="1" dirty="0">
                <a:solidFill>
                  <a:srgbClr val="000000"/>
                </a:solidFill>
              </a:rPr>
              <a:t>P</a:t>
            </a:r>
            <a:r>
              <a:rPr lang="en-US" sz="1800" dirty="0">
                <a:solidFill>
                  <a:srgbClr val="000000"/>
                </a:solidFill>
              </a:rPr>
              <a:t>(r</a:t>
            </a:r>
            <a:r>
              <a:rPr lang="en-US" sz="1800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r>
              <a:rPr lang="en-US" sz="1800" b="1" dirty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|r</a:t>
            </a:r>
            <a:r>
              <a:rPr lang="en-US" sz="1800" baseline="-25000" dirty="0" smtClean="0">
                <a:solidFill>
                  <a:srgbClr val="000000"/>
                </a:solidFill>
              </a:rPr>
              <a:t>0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  = α0.5</a:t>
            </a:r>
            <a:r>
              <a:rPr lang="en-US" sz="1800" dirty="0">
                <a:solidFill>
                  <a:srgbClr val="000000"/>
                </a:solidFill>
              </a:rPr>
              <a:t>&lt;0.7,0.3&gt; + α</a:t>
            </a:r>
            <a:r>
              <a:rPr lang="en-US" sz="1800" dirty="0" smtClean="0">
                <a:solidFill>
                  <a:srgbClr val="000000"/>
                </a:solidFill>
              </a:rPr>
              <a:t>0.5</a:t>
            </a:r>
            <a:r>
              <a:rPr lang="en-US" sz="1800" dirty="0">
                <a:solidFill>
                  <a:srgbClr val="000000"/>
                </a:solidFill>
              </a:rPr>
              <a:t>&lt;0.3,0.7&gt;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  = </a:t>
            </a:r>
            <a:r>
              <a:rPr lang="en-US" sz="1800" b="1" dirty="0" smtClean="0">
                <a:solidFill>
                  <a:srgbClr val="000000"/>
                </a:solidFill>
              </a:rPr>
              <a:t>&lt;0.5,0.5&gt;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updating with evidence for t=1 gives: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=α</a:t>
            </a:r>
            <a:r>
              <a:rPr lang="en-US" sz="1800" b="1" dirty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|R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=α&lt;</a:t>
            </a:r>
            <a:r>
              <a:rPr lang="en-US" sz="1800" dirty="0" smtClean="0">
                <a:solidFill>
                  <a:srgbClr val="000000"/>
                </a:solidFill>
              </a:rPr>
              <a:t>0.9,0.2&gt;&lt;0.5,0.5&gt;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     </a:t>
            </a:r>
            <a:r>
              <a:rPr lang="en-US" sz="1800" dirty="0">
                <a:solidFill>
                  <a:srgbClr val="000000"/>
                </a:solidFill>
              </a:rPr>
              <a:t>=α&lt;</a:t>
            </a:r>
            <a:r>
              <a:rPr lang="en-US" sz="1800" dirty="0" smtClean="0">
                <a:solidFill>
                  <a:srgbClr val="000000"/>
                </a:solidFill>
              </a:rPr>
              <a:t>0.45,0.1&gt; </a:t>
            </a:r>
            <a:r>
              <a:rPr lang="en-US" sz="1800" b="1" dirty="0">
                <a:solidFill>
                  <a:srgbClr val="000000"/>
                </a:solidFill>
                <a:latin typeface="cmsy10"/>
              </a:rPr>
              <a:t>=</a:t>
            </a:r>
            <a:r>
              <a:rPr lang="en-US" sz="18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</a:rPr>
              <a:t>&lt;0.818,0.182&gt;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u="sng" dirty="0" smtClean="0">
                <a:solidFill>
                  <a:srgbClr val="000000"/>
                </a:solidFill>
              </a:rPr>
              <a:t>Day 2 (Umbrella appears </a:t>
            </a:r>
            <a:r>
              <a:rPr lang="en-US" sz="1800" u="sng" dirty="0" smtClean="0">
                <a:solidFill>
                  <a:srgbClr val="000000"/>
                </a:solidFill>
                <a:sym typeface="Wingdings" pitchFamily="2" charset="2"/>
              </a:rPr>
              <a:t> </a:t>
            </a:r>
            <a:r>
              <a:rPr lang="en-US" sz="1800" u="sng" dirty="0" smtClean="0">
                <a:solidFill>
                  <a:srgbClr val="000000"/>
                </a:solidFill>
              </a:rPr>
              <a:t>U</a:t>
            </a:r>
            <a:r>
              <a:rPr lang="en-US" sz="1800" u="sng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u="sng" dirty="0" smtClean="0">
                <a:solidFill>
                  <a:srgbClr val="000000"/>
                </a:solidFill>
              </a:rPr>
              <a:t>=true)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)= </a:t>
            </a:r>
            <a:r>
              <a:rPr lang="en-US" sz="1800" b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            </a:t>
            </a:r>
            <a:r>
              <a:rPr lang="en-US" sz="1800" dirty="0">
                <a:solidFill>
                  <a:srgbClr val="000000"/>
                </a:solidFill>
              </a:rPr>
              <a:t>=</a:t>
            </a:r>
            <a:r>
              <a:rPr lang="en-US" sz="1800" dirty="0" smtClean="0">
                <a:solidFill>
                  <a:srgbClr val="000000"/>
                </a:solidFill>
              </a:rPr>
              <a:t>α&lt;0.818</a:t>
            </a:r>
            <a:r>
              <a:rPr lang="en-US" sz="1800" dirty="0">
                <a:solidFill>
                  <a:srgbClr val="000000"/>
                </a:solidFill>
              </a:rPr>
              <a:t>&lt;</a:t>
            </a:r>
            <a:r>
              <a:rPr lang="en-US" sz="1800" dirty="0" smtClean="0">
                <a:solidFill>
                  <a:srgbClr val="000000"/>
                </a:solidFill>
              </a:rPr>
              <a:t>0.7,0.3&gt; + </a:t>
            </a:r>
            <a:r>
              <a:rPr lang="en-US" sz="1800" dirty="0">
                <a:solidFill>
                  <a:srgbClr val="000000"/>
                </a:solidFill>
              </a:rPr>
              <a:t>0.182&lt;</a:t>
            </a:r>
            <a:r>
              <a:rPr lang="en-US" sz="1800" dirty="0" smtClean="0">
                <a:solidFill>
                  <a:srgbClr val="000000"/>
                </a:solidFill>
              </a:rPr>
              <a:t>0.3,0.7&gt;&gt; </a:t>
            </a:r>
            <a:r>
              <a:rPr lang="en-US" sz="1800" b="1" dirty="0">
                <a:solidFill>
                  <a:srgbClr val="000000"/>
                </a:solidFill>
                <a:latin typeface="cmsy10"/>
              </a:rPr>
              <a:t>=</a:t>
            </a:r>
            <a:r>
              <a:rPr lang="en-US" sz="18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</a:rPr>
              <a:t>&lt;0.627,0.373&gt;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updating with evidence for t=2 gives: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,u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=α</a:t>
            </a:r>
            <a:r>
              <a:rPr lang="en-US" sz="1800" b="1" dirty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(u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</a:rPr>
              <a:t>P</a:t>
            </a:r>
            <a:r>
              <a:rPr lang="en-US" sz="1800" dirty="0" smtClean="0">
                <a:solidFill>
                  <a:srgbClr val="000000"/>
                </a:solidFill>
              </a:rPr>
              <a:t>(R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|u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=α&lt;</a:t>
            </a:r>
            <a:r>
              <a:rPr lang="en-US" sz="1800" dirty="0" smtClean="0">
                <a:solidFill>
                  <a:srgbClr val="000000"/>
                </a:solidFill>
              </a:rPr>
              <a:t>0.9,0.2&gt;&lt;0.627,0.373&gt;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        </a:t>
            </a:r>
            <a:r>
              <a:rPr lang="en-US" sz="1800" dirty="0">
                <a:solidFill>
                  <a:srgbClr val="000000"/>
                </a:solidFill>
              </a:rPr>
              <a:t>=α&lt;</a:t>
            </a:r>
            <a:r>
              <a:rPr lang="en-US" sz="1800" dirty="0" smtClean="0">
                <a:solidFill>
                  <a:srgbClr val="000000"/>
                </a:solidFill>
              </a:rPr>
              <a:t>0.565,0.075&gt; </a:t>
            </a:r>
            <a:r>
              <a:rPr lang="en-US" sz="1800" b="1" dirty="0" smtClean="0">
                <a:solidFill>
                  <a:srgbClr val="000000"/>
                </a:solidFill>
                <a:latin typeface="cmsy10"/>
              </a:rPr>
              <a:t>= </a:t>
            </a:r>
            <a:r>
              <a:rPr lang="en-US" sz="1800" b="1" dirty="0" smtClean="0">
                <a:solidFill>
                  <a:srgbClr val="000000"/>
                </a:solidFill>
              </a:rPr>
              <a:t>&lt;0.883,0.117&gt;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A8D3-CB0B-8446-B5CA-D49D4CAF93DF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6748" y="1597602"/>
            <a:ext cx="4148986" cy="157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66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6826"/>
            <a:ext cx="8229600" cy="959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Smoothing 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baseline="-25000" dirty="0">
                <a:solidFill>
                  <a:srgbClr val="00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>|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baseline="-25000" dirty="0">
                <a:solidFill>
                  <a:srgbClr val="000000"/>
                </a:solidFill>
              </a:rPr>
              <a:t>1:t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Divide evidence </a:t>
            </a:r>
            <a:r>
              <a:rPr lang="en-US" sz="2400" dirty="0" smtClean="0">
                <a:solidFill>
                  <a:srgbClr val="000000"/>
                </a:solidFill>
                <a:latin typeface="cmbx12"/>
              </a:rPr>
              <a:t>e</a:t>
            </a:r>
            <a:r>
              <a:rPr lang="en-US" sz="1600" b="1" baseline="-25000" dirty="0" smtClean="0">
                <a:solidFill>
                  <a:srgbClr val="000000"/>
                </a:solidFill>
                <a:latin typeface="CMR12"/>
              </a:rPr>
              <a:t>1:t</a:t>
            </a:r>
            <a:r>
              <a:rPr lang="en-US" sz="1600" dirty="0" smtClean="0">
                <a:solidFill>
                  <a:srgbClr val="000000"/>
                </a:solidFill>
                <a:latin typeface="CMMI12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into </a:t>
            </a:r>
            <a:r>
              <a:rPr lang="en-US" sz="2400" dirty="0" smtClean="0">
                <a:solidFill>
                  <a:srgbClr val="000000"/>
                </a:solidFill>
                <a:latin typeface="cmbx12"/>
              </a:rPr>
              <a:t>e</a:t>
            </a:r>
            <a:r>
              <a:rPr lang="en-US" sz="1600" b="1" baseline="-25000" dirty="0" smtClean="0">
                <a:solidFill>
                  <a:srgbClr val="000000"/>
                </a:solidFill>
                <a:latin typeface="CMR12"/>
              </a:rPr>
              <a:t>1:k</a:t>
            </a:r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mbx12"/>
              </a:rPr>
              <a:t>e</a:t>
            </a:r>
            <a:r>
              <a:rPr lang="en-US" sz="1600" b="1" baseline="-25000" dirty="0" smtClean="0">
                <a:solidFill>
                  <a:srgbClr val="000000"/>
                </a:solidFill>
                <a:latin typeface="CMR12"/>
              </a:rPr>
              <a:t>k+1:t  </a:t>
            </a:r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:</a:t>
            </a:r>
            <a:endParaRPr lang="en-US" sz="1050" dirty="0" smtClean="0">
              <a:solidFill>
                <a:srgbClr val="000000"/>
              </a:solidFill>
              <a:latin typeface="CMSS17"/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MSS17"/>
              </a:rPr>
              <a:t>Backward message computed by a backwards recursion:</a:t>
            </a:r>
            <a:endParaRPr lang="en-US" sz="1050" dirty="0" smtClean="0">
              <a:solidFill>
                <a:srgbClr val="000000"/>
              </a:solidFill>
              <a:latin typeface="CMSS17"/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D69E-DF0E-7648-967C-68ECAC835C16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4565238" cy="124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10490" y="3209092"/>
            <a:ext cx="1554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Using </a:t>
            </a:r>
            <a:r>
              <a:rPr lang="en-US" sz="1600" dirty="0" err="1" smtClean="0">
                <a:solidFill>
                  <a:srgbClr val="000000"/>
                </a:solidFill>
              </a:rPr>
              <a:t>Bayes</a:t>
            </a:r>
            <a:r>
              <a:rPr lang="en-US" sz="1600" dirty="0" smtClean="0">
                <a:solidFill>
                  <a:srgbClr val="000000"/>
                </a:solidFill>
              </a:rPr>
              <a:t> rule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4795" y="3590092"/>
            <a:ext cx="2863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Using conditional independence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7694" y="4700978"/>
            <a:ext cx="1861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Conditioning on X</a:t>
            </a:r>
            <a:r>
              <a:rPr lang="en-US" sz="1600" baseline="-25000" dirty="0" smtClean="0">
                <a:solidFill>
                  <a:srgbClr val="000000"/>
                </a:solidFill>
              </a:rPr>
              <a:t>k+1</a:t>
            </a:r>
            <a:endParaRPr lang="en-US" sz="1600" baseline="-250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1999" y="5081978"/>
            <a:ext cx="2863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Using conditional independence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4184" y="5539178"/>
            <a:ext cx="2093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= </a:t>
            </a:r>
            <a:r>
              <a:rPr lang="en-US" sz="1600" cap="small" dirty="0" smtClean="0">
                <a:solidFill>
                  <a:srgbClr val="000000"/>
                </a:solidFill>
              </a:rPr>
              <a:t>Backward</a:t>
            </a:r>
            <a:r>
              <a:rPr lang="en-US" sz="1600" dirty="0" smtClean="0">
                <a:solidFill>
                  <a:srgbClr val="000000"/>
                </a:solidFill>
              </a:rPr>
              <a:t>(b</a:t>
            </a:r>
            <a:r>
              <a:rPr lang="en-US" sz="1600" baseline="-25000" dirty="0" smtClean="0">
                <a:solidFill>
                  <a:srgbClr val="000000"/>
                </a:solidFill>
              </a:rPr>
              <a:t>k+2:t</a:t>
            </a:r>
            <a:r>
              <a:rPr lang="en-US" sz="1600" dirty="0" smtClean="0">
                <a:solidFill>
                  <a:srgbClr val="000000"/>
                </a:solidFill>
              </a:rPr>
              <a:t>,e</a:t>
            </a:r>
            <a:r>
              <a:rPr lang="en-US" sz="1600" baseline="-25000" dirty="0" smtClean="0">
                <a:solidFill>
                  <a:srgbClr val="000000"/>
                </a:solidFill>
              </a:rPr>
              <a:t>k+1:t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47" y="2916361"/>
            <a:ext cx="4046660" cy="1372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16046"/>
            <a:ext cx="4864100" cy="1193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17835" y="5420532"/>
            <a:ext cx="1069899" cy="398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2238" y="5983889"/>
            <a:ext cx="49972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</a:t>
            </a:r>
            <a:r>
              <a:rPr lang="en-US" sz="2400" baseline="-25000" dirty="0" smtClean="0">
                <a:solidFill>
                  <a:srgbClr val="000000"/>
                </a:solidFill>
              </a:rPr>
              <a:t>k+1:t </a:t>
            </a:r>
            <a:r>
              <a:rPr lang="en-US" sz="2400" dirty="0" smtClean="0">
                <a:solidFill>
                  <a:srgbClr val="000000"/>
                </a:solidFill>
              </a:rPr>
              <a:t>= </a:t>
            </a:r>
            <a:r>
              <a:rPr lang="en-US" sz="3200" dirty="0" smtClean="0">
                <a:solidFill>
                  <a:srgbClr val="000000"/>
                </a:solidFill>
              </a:rPr>
              <a:t>Σ</a:t>
            </a:r>
            <a:r>
              <a:rPr lang="en-US" sz="2400" baseline="-25000" dirty="0" smtClean="0">
                <a:solidFill>
                  <a:srgbClr val="000000"/>
                </a:solidFill>
              </a:rPr>
              <a:t>Xt+1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smtClean="0">
                <a:solidFill>
                  <a:srgbClr val="000000"/>
                </a:solidFill>
              </a:rPr>
              <a:t>P(e</a:t>
            </a:r>
            <a:r>
              <a:rPr lang="en-US" sz="2400" baseline="-25000" dirty="0" smtClean="0">
                <a:solidFill>
                  <a:srgbClr val="000000"/>
                </a:solidFill>
              </a:rPr>
              <a:t>k+1</a:t>
            </a:r>
            <a:r>
              <a:rPr lang="en-US" sz="2400" dirty="0" smtClean="0">
                <a:solidFill>
                  <a:srgbClr val="000000"/>
                </a:solidFill>
              </a:rPr>
              <a:t>|x</a:t>
            </a:r>
            <a:r>
              <a:rPr lang="en-US" sz="2400" baseline="-25000" dirty="0" smtClean="0">
                <a:solidFill>
                  <a:srgbClr val="000000"/>
                </a:solidFill>
              </a:rPr>
              <a:t>k+1</a:t>
            </a:r>
            <a:r>
              <a:rPr lang="en-US" sz="2400" dirty="0" smtClean="0">
                <a:solidFill>
                  <a:srgbClr val="000000"/>
                </a:solidFill>
              </a:rPr>
              <a:t>)P(x</a:t>
            </a:r>
            <a:r>
              <a:rPr lang="en-US" sz="2400" baseline="-25000" dirty="0" smtClean="0">
                <a:solidFill>
                  <a:srgbClr val="000000"/>
                </a:solidFill>
              </a:rPr>
              <a:t>k+1</a:t>
            </a:r>
            <a:r>
              <a:rPr lang="en-US" sz="2400" dirty="0" smtClean="0">
                <a:solidFill>
                  <a:srgbClr val="000000"/>
                </a:solidFill>
              </a:rPr>
              <a:t>|X</a:t>
            </a:r>
            <a:r>
              <a:rPr lang="en-US" sz="2400" baseline="-25000" dirty="0" smtClean="0">
                <a:solidFill>
                  <a:srgbClr val="000000"/>
                </a:solidFill>
              </a:rPr>
              <a:t>k</a:t>
            </a:r>
            <a:r>
              <a:rPr lang="en-US" sz="2400" dirty="0" smtClean="0">
                <a:solidFill>
                  <a:srgbClr val="000000"/>
                </a:solidFill>
              </a:rPr>
              <a:t>)] b</a:t>
            </a:r>
            <a:r>
              <a:rPr lang="en-US" sz="2400" baseline="-25000" dirty="0" smtClean="0">
                <a:solidFill>
                  <a:srgbClr val="000000"/>
                </a:solidFill>
              </a:rPr>
              <a:t>k+2:t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7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of Reasoning over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18" y="1565878"/>
            <a:ext cx="897236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Given: 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model </a:t>
            </a:r>
            <a:r>
              <a:rPr lang="en-US" sz="2400" dirty="0" smtClean="0"/>
              <a:t>of the world (e.g., a map of rooms with colored walls)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>
                <a:solidFill>
                  <a:srgbClr val="FF0000"/>
                </a:solidFill>
              </a:rPr>
              <a:t>experience </a:t>
            </a:r>
            <a:r>
              <a:rPr lang="en-US" sz="2400" dirty="0"/>
              <a:t>of observations and </a:t>
            </a:r>
            <a:r>
              <a:rPr lang="en-US" sz="2400" dirty="0" smtClean="0"/>
              <a:t>actions from time 1 to t</a:t>
            </a:r>
            <a:endParaRPr lang="en-US" sz="2400" baseline="-25000" dirty="0" smtClean="0"/>
          </a:p>
          <a:p>
            <a:r>
              <a:rPr lang="en-US" sz="2800" dirty="0" smtClean="0"/>
              <a:t>Compute (among others):</a:t>
            </a:r>
          </a:p>
          <a:p>
            <a:pPr lvl="1"/>
            <a:r>
              <a:rPr lang="en-US" sz="2400" dirty="0" smtClean="0"/>
              <a:t>Which </a:t>
            </a:r>
            <a:r>
              <a:rPr lang="en-US" sz="2400" dirty="0" smtClean="0">
                <a:solidFill>
                  <a:srgbClr val="FF0000"/>
                </a:solidFill>
              </a:rPr>
              <a:t>states </a:t>
            </a:r>
            <a:r>
              <a:rPr lang="en-US" sz="2400" dirty="0" smtClean="0"/>
              <a:t>(e.g., rooms) </a:t>
            </a:r>
            <a:r>
              <a:rPr lang="en-US" sz="2400" dirty="0"/>
              <a:t>the robot was/is/will-be </a:t>
            </a:r>
            <a:r>
              <a:rPr lang="en-US" sz="2400" dirty="0" smtClean="0"/>
              <a:t>in</a:t>
            </a:r>
            <a:r>
              <a:rPr lang="en-US" sz="2400" dirty="0"/>
              <a:t>?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D5E3-CC7B-3C42-A757-F74D27C95FE5}" type="datetime1">
              <a:rPr lang="en-US" smtClean="0"/>
              <a:t>11/13/18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9071" y="4188665"/>
            <a:ext cx="7300163" cy="1920789"/>
            <a:chOff x="1454038" y="1519839"/>
            <a:chExt cx="6461125" cy="1432910"/>
          </a:xfrm>
        </p:grpSpPr>
        <p:grpSp>
          <p:nvGrpSpPr>
            <p:cNvPr id="6" name="Group 5"/>
            <p:cNvGrpSpPr/>
            <p:nvPr/>
          </p:nvGrpSpPr>
          <p:grpSpPr>
            <a:xfrm>
              <a:off x="1454038" y="1519839"/>
              <a:ext cx="6461125" cy="1432910"/>
              <a:chOff x="746125" y="2377089"/>
              <a:chExt cx="6461125" cy="143291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497724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3606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39821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Room-3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53290" y="34289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63351" y="33908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93976" y="3428999"/>
                <a:ext cx="1190625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1" idx="4"/>
                <a:endCxn id="14" idx="0"/>
              </p:cNvCxnSpPr>
              <p:nvPr/>
            </p:nvCxnSpPr>
            <p:spPr>
              <a:xfrm>
                <a:off x="2141483" y="2815020"/>
                <a:ext cx="7120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4"/>
                <a:endCxn id="16" idx="0"/>
              </p:cNvCxnSpPr>
              <p:nvPr/>
            </p:nvCxnSpPr>
            <p:spPr>
              <a:xfrm>
                <a:off x="4079820" y="2815020"/>
                <a:ext cx="9469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4"/>
                <a:endCxn id="15" idx="0"/>
              </p:cNvCxnSpPr>
              <p:nvPr/>
            </p:nvCxnSpPr>
            <p:spPr>
              <a:xfrm>
                <a:off x="6041970" y="2815020"/>
                <a:ext cx="16694" cy="5758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6"/>
                <a:endCxn id="12" idx="2"/>
              </p:cNvCxnSpPr>
              <p:nvPr/>
            </p:nvCxnSpPr>
            <p:spPr>
              <a:xfrm>
                <a:off x="2785241" y="2596055"/>
                <a:ext cx="650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6"/>
                <a:endCxn id="13" idx="2"/>
              </p:cNvCxnSpPr>
              <p:nvPr/>
            </p:nvCxnSpPr>
            <p:spPr>
              <a:xfrm>
                <a:off x="4723578" y="2596055"/>
                <a:ext cx="67463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6"/>
              </p:cNvCxnSpPr>
              <p:nvPr/>
            </p:nvCxnSpPr>
            <p:spPr>
              <a:xfrm>
                <a:off x="6685728" y="2596055"/>
                <a:ext cx="5215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1" idx="2"/>
              </p:cNvCxnSpPr>
              <p:nvPr/>
            </p:nvCxnSpPr>
            <p:spPr>
              <a:xfrm>
                <a:off x="746125" y="2596055"/>
                <a:ext cx="7515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630115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3627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22067" y="16308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7877" y="1630861"/>
              <a:ext cx="373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8621" y="1169035"/>
            <a:ext cx="4408115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4988232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Smoothing Example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u="sng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u="sng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u="sng" dirty="0" smtClean="0">
                <a:solidFill>
                  <a:srgbClr val="000000"/>
                </a:solidFill>
              </a:rPr>
              <a:t>Compute estimate for rain at t=1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|u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)=</a:t>
            </a:r>
            <a:r>
              <a:rPr lang="en-US" sz="2000" dirty="0">
                <a:solidFill>
                  <a:srgbClr val="000000"/>
                </a:solidFill>
              </a:rPr>
              <a:t>α</a:t>
            </a:r>
            <a:r>
              <a:rPr lang="en-US" sz="2000" b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|u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|R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 smtClean="0">
              <a:solidFill>
                <a:srgbClr val="000000"/>
              </a:solidFill>
              <a:latin typeface="CMSS17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|u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 =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&lt;0.818,0.182&gt;</a:t>
            </a:r>
            <a:endParaRPr lang="en-US" sz="2000" dirty="0" smtClean="0">
              <a:solidFill>
                <a:srgbClr val="000000"/>
              </a:solidFill>
              <a:latin typeface="CMSS17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|R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 =Σ</a:t>
            </a:r>
            <a:r>
              <a:rPr lang="en-US" sz="2000" baseline="-25000" dirty="0" smtClean="0">
                <a:solidFill>
                  <a:srgbClr val="000000"/>
                </a:solidFill>
              </a:rPr>
              <a:t>r</a:t>
            </a:r>
            <a:r>
              <a:rPr lang="en-US" sz="2000" b="1" baseline="-44000" dirty="0" smtClean="0">
                <a:solidFill>
                  <a:srgbClr val="000000"/>
                </a:solidFill>
              </a:rPr>
              <a:t>2</a:t>
            </a:r>
            <a:r>
              <a:rPr lang="en-US" sz="2000" b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|r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(r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(r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|R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	      =(0.9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r>
              <a:rPr lang="en-US" sz="2000" b="1" dirty="0">
                <a:solidFill>
                  <a:srgbClr val="000000"/>
                </a:solidFill>
                <a:latin typeface="+mj-lt"/>
                <a:sym typeface="Zapf Dingbat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&lt;0.7,0.3&gt;) + (0.2 </a:t>
            </a:r>
            <a:r>
              <a:rPr lang="en-US" sz="2000" b="1" dirty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1 </a:t>
            </a:r>
            <a:r>
              <a:rPr lang="en-US" sz="2000" b="1" dirty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&lt;0.3,0.7&gt;)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		        = &lt;0.69,0.41&gt;</a:t>
            </a:r>
          </a:p>
          <a:p>
            <a:pPr>
              <a:buNone/>
            </a:pPr>
            <a:r>
              <a:rPr lang="en-US" sz="2000" u="sng" dirty="0" smtClean="0">
                <a:solidFill>
                  <a:srgbClr val="000000"/>
                </a:solidFill>
                <a:latin typeface="CMSS17"/>
              </a:rPr>
              <a:t>Smoothed estimate: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(R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|u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,u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)=</a:t>
            </a:r>
            <a:r>
              <a:rPr lang="en-US" sz="2000" dirty="0">
                <a:solidFill>
                  <a:srgbClr val="000000"/>
                </a:solidFill>
              </a:rPr>
              <a:t>α</a:t>
            </a:r>
            <a:r>
              <a:rPr lang="en-US" sz="2000" dirty="0" smtClean="0">
                <a:solidFill>
                  <a:srgbClr val="000000"/>
                </a:solidFill>
              </a:rPr>
              <a:t>&lt;0.818,0.182&gt; </a:t>
            </a:r>
            <a:r>
              <a:rPr lang="en-US" sz="2000" b="1" dirty="0">
                <a:solidFill>
                  <a:srgbClr val="0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&lt;0.69,0.41&gt; </a:t>
            </a: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</a:rPr>
              <a:t>&lt;0.883,0.117&gt;</a:t>
            </a:r>
          </a:p>
          <a:p>
            <a:endParaRPr lang="en-US" sz="2000" dirty="0" smtClean="0">
              <a:solidFill>
                <a:srgbClr val="000000"/>
              </a:solidFill>
              <a:latin typeface="CMSS17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Forward-backward algorithm: cache forward messages along the way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Time linear in </a:t>
            </a:r>
            <a:r>
              <a:rPr lang="en-US" sz="2000" dirty="0" smtClean="0">
                <a:solidFill>
                  <a:srgbClr val="000000"/>
                </a:solidFill>
                <a:latin typeface="CMMI12~2a"/>
              </a:rPr>
              <a:t>t </a:t>
            </a:r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MSS17"/>
              </a:rPr>
              <a:t>polytree</a:t>
            </a:r>
            <a:r>
              <a:rPr lang="en-US" sz="2000" dirty="0" smtClean="0">
                <a:solidFill>
                  <a:srgbClr val="000000"/>
                </a:solidFill>
                <a:latin typeface="CMSS17"/>
              </a:rPr>
              <a:t> inference), space </a:t>
            </a:r>
            <a:r>
              <a:rPr lang="en-US" sz="2000" dirty="0" smtClean="0">
                <a:solidFill>
                  <a:srgbClr val="000000"/>
                </a:solidFill>
                <a:latin typeface="CMMI12~2a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CMR17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MMI12~2a"/>
              </a:rPr>
              <a:t>t</a:t>
            </a:r>
            <a:r>
              <a:rPr lang="en-US" sz="2000" baseline="-25000" dirty="0" err="1" smtClean="0">
                <a:solidFill>
                  <a:srgbClr val="000000"/>
                </a:solidFill>
                <a:latin typeface="cmsy10"/>
              </a:rPr>
              <a:t>j</a:t>
            </a:r>
            <a:r>
              <a:rPr lang="en-US" sz="2000" dirty="0" err="1" smtClean="0">
                <a:solidFill>
                  <a:srgbClr val="000000"/>
                </a:solidFill>
                <a:latin typeface="cmbx12"/>
              </a:rPr>
              <a:t>f</a:t>
            </a:r>
            <a:r>
              <a:rPr lang="en-US" sz="2000" baseline="-25000" dirty="0" err="1" smtClean="0">
                <a:solidFill>
                  <a:srgbClr val="000000"/>
                </a:solidFill>
                <a:latin typeface="cmsy10"/>
              </a:rPr>
              <a:t>j</a:t>
            </a:r>
            <a:r>
              <a:rPr lang="en-US" sz="2000" dirty="0" smtClean="0">
                <a:solidFill>
                  <a:srgbClr val="000000"/>
                </a:solidFill>
                <a:latin typeface="CMR17"/>
              </a:rPr>
              <a:t>)</a:t>
            </a:r>
            <a:endParaRPr lang="en-US" sz="1000" dirty="0" smtClean="0">
              <a:solidFill>
                <a:srgbClr val="000000"/>
              </a:solidFill>
              <a:latin typeface="CMSS1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6775-76A5-8743-A64C-616F2010CB2D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6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Query for Best Explanation: 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b="1" dirty="0" smtClean="0">
                <a:solidFill>
                  <a:srgbClr val="000000"/>
                </a:solidFill>
              </a:rPr>
              <a:t>P(X</a:t>
            </a:r>
            <a:r>
              <a:rPr lang="en-US" b="1" baseline="-25000" dirty="0" smtClean="0">
                <a:solidFill>
                  <a:srgbClr val="000000"/>
                </a:solidFill>
              </a:rPr>
              <a:t>1:T</a:t>
            </a:r>
            <a:r>
              <a:rPr lang="en-US" b="1" dirty="0" smtClean="0">
                <a:solidFill>
                  <a:srgbClr val="000000"/>
                </a:solidFill>
              </a:rPr>
              <a:t>|E</a:t>
            </a:r>
            <a:r>
              <a:rPr lang="en-US" b="1" baseline="-25000" dirty="0" smtClean="0">
                <a:solidFill>
                  <a:srgbClr val="000000"/>
                </a:solidFill>
              </a:rPr>
              <a:t>1:T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37038"/>
            <a:ext cx="8229600" cy="639581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Query: most likely sequence of states: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0E8B-E24A-D14C-B43D-616DBF02F214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72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F58563-59D7-4C8F-BF71-5CC456FD4123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52" name="Oval 8"/>
          <p:cNvSpPr>
            <a:spLocks noChangeArrowheads="1"/>
          </p:cNvSpPr>
          <p:nvPr/>
        </p:nvSpPr>
        <p:spPr bwMode="auto">
          <a:xfrm>
            <a:off x="63246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</a:t>
            </a:r>
          </a:p>
        </p:txBody>
      </p:sp>
      <p:cxnSp>
        <p:nvCxnSpPr>
          <p:cNvPr id="53253" name="AutoShape 9"/>
          <p:cNvCxnSpPr>
            <a:cxnSpLocks noChangeShapeType="1"/>
            <a:stCxn id="53252" idx="4"/>
            <a:endCxn id="53268" idx="0"/>
          </p:cNvCxnSpPr>
          <p:nvPr/>
        </p:nvCxnSpPr>
        <p:spPr bwMode="auto">
          <a:xfrm>
            <a:off x="65913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</p:cxnSp>
      <p:sp>
        <p:nvSpPr>
          <p:cNvPr id="53254" name="Oval 10"/>
          <p:cNvSpPr>
            <a:spLocks noChangeArrowheads="1"/>
          </p:cNvSpPr>
          <p:nvPr/>
        </p:nvSpPr>
        <p:spPr bwMode="auto">
          <a:xfrm>
            <a:off x="29718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53255" name="AutoShape 11"/>
          <p:cNvCxnSpPr>
            <a:cxnSpLocks noChangeShapeType="1"/>
            <a:stCxn id="53254" idx="4"/>
            <a:endCxn id="53265" idx="0"/>
          </p:cNvCxnSpPr>
          <p:nvPr/>
        </p:nvCxnSpPr>
        <p:spPr bwMode="auto">
          <a:xfrm>
            <a:off x="32385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3256" name="Oval 12"/>
          <p:cNvSpPr>
            <a:spLocks noChangeArrowheads="1"/>
          </p:cNvSpPr>
          <p:nvPr/>
        </p:nvSpPr>
        <p:spPr bwMode="auto">
          <a:xfrm>
            <a:off x="2057400" y="3200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53257" name="AutoShape 13"/>
          <p:cNvCxnSpPr>
            <a:cxnSpLocks noChangeShapeType="1"/>
            <a:stCxn id="53258" idx="6"/>
            <a:endCxn id="53254" idx="2"/>
          </p:cNvCxnSpPr>
          <p:nvPr/>
        </p:nvCxnSpPr>
        <p:spPr bwMode="auto">
          <a:xfrm>
            <a:off x="2605088" y="2400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3258" name="Oval 14"/>
          <p:cNvSpPr>
            <a:spLocks noChangeArrowheads="1"/>
          </p:cNvSpPr>
          <p:nvPr/>
        </p:nvSpPr>
        <p:spPr bwMode="auto">
          <a:xfrm>
            <a:off x="20574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53259" name="AutoShape 15"/>
          <p:cNvCxnSpPr>
            <a:cxnSpLocks noChangeShapeType="1"/>
            <a:stCxn id="53258" idx="4"/>
            <a:endCxn id="53256" idx="0"/>
          </p:cNvCxnSpPr>
          <p:nvPr/>
        </p:nvCxnSpPr>
        <p:spPr bwMode="auto">
          <a:xfrm>
            <a:off x="23241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3260" name="Oval 16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</a:t>
            </a:r>
          </a:p>
        </p:txBody>
      </p:sp>
      <p:cxnSp>
        <p:nvCxnSpPr>
          <p:cNvPr id="53261" name="AutoShape 17"/>
          <p:cNvCxnSpPr>
            <a:cxnSpLocks noChangeShapeType="1"/>
            <a:stCxn id="53260" idx="6"/>
            <a:endCxn id="53263" idx="2"/>
          </p:cNvCxnSpPr>
          <p:nvPr/>
        </p:nvCxnSpPr>
        <p:spPr bwMode="auto">
          <a:xfrm>
            <a:off x="4433888" y="2400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3262" name="AutoShape 18"/>
          <p:cNvCxnSpPr>
            <a:cxnSpLocks noChangeShapeType="1"/>
            <a:stCxn id="53254" idx="6"/>
            <a:endCxn id="53260" idx="2"/>
          </p:cNvCxnSpPr>
          <p:nvPr/>
        </p:nvCxnSpPr>
        <p:spPr bwMode="auto">
          <a:xfrm>
            <a:off x="3519488" y="2400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3263" name="Oval 19"/>
          <p:cNvSpPr>
            <a:spLocks noChangeArrowheads="1"/>
          </p:cNvSpPr>
          <p:nvPr/>
        </p:nvSpPr>
        <p:spPr bwMode="auto">
          <a:xfrm>
            <a:off x="4800600" y="2133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53264" name="AutoShape 20"/>
          <p:cNvCxnSpPr>
            <a:cxnSpLocks noChangeShapeType="1"/>
            <a:stCxn id="53263" idx="6"/>
            <a:endCxn id="53252" idx="2"/>
          </p:cNvCxnSpPr>
          <p:nvPr/>
        </p:nvCxnSpPr>
        <p:spPr bwMode="auto">
          <a:xfrm>
            <a:off x="5348288" y="24003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</p:cxnSp>
      <p:sp>
        <p:nvSpPr>
          <p:cNvPr id="53265" name="Oval 21"/>
          <p:cNvSpPr>
            <a:spLocks noChangeArrowheads="1"/>
          </p:cNvSpPr>
          <p:nvPr/>
        </p:nvSpPr>
        <p:spPr bwMode="auto">
          <a:xfrm>
            <a:off x="2971800" y="3200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53266" name="Oval 22"/>
          <p:cNvSpPr>
            <a:spLocks noChangeArrowheads="1"/>
          </p:cNvSpPr>
          <p:nvPr/>
        </p:nvSpPr>
        <p:spPr bwMode="auto">
          <a:xfrm>
            <a:off x="3886200" y="3200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53267" name="Oval 23"/>
          <p:cNvSpPr>
            <a:spLocks noChangeArrowheads="1"/>
          </p:cNvSpPr>
          <p:nvPr/>
        </p:nvSpPr>
        <p:spPr bwMode="auto">
          <a:xfrm>
            <a:off x="4800600" y="3200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53268" name="Oval 24"/>
          <p:cNvSpPr>
            <a:spLocks noChangeArrowheads="1"/>
          </p:cNvSpPr>
          <p:nvPr/>
        </p:nvSpPr>
        <p:spPr bwMode="auto">
          <a:xfrm>
            <a:off x="63246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</a:t>
            </a:r>
          </a:p>
        </p:txBody>
      </p:sp>
      <p:cxnSp>
        <p:nvCxnSpPr>
          <p:cNvPr id="53269" name="AutoShape 25"/>
          <p:cNvCxnSpPr>
            <a:cxnSpLocks noChangeShapeType="1"/>
            <a:stCxn id="53260" idx="4"/>
            <a:endCxn id="53266" idx="0"/>
          </p:cNvCxnSpPr>
          <p:nvPr/>
        </p:nvCxnSpPr>
        <p:spPr bwMode="auto">
          <a:xfrm>
            <a:off x="41529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3270" name="AutoShape 26"/>
          <p:cNvCxnSpPr>
            <a:cxnSpLocks noChangeShapeType="1"/>
            <a:stCxn id="53263" idx="4"/>
            <a:endCxn id="53267" idx="0"/>
          </p:cNvCxnSpPr>
          <p:nvPr/>
        </p:nvCxnSpPr>
        <p:spPr bwMode="auto">
          <a:xfrm>
            <a:off x="5067300" y="2681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pic>
        <p:nvPicPr>
          <p:cNvPr id="53271" name="Picture 3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0" y="4910654"/>
            <a:ext cx="302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148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State Path Trellis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State trellis: graph of states and transitions over time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Each arc represents some transition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Each arc has weight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Each path is a sequence of states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The product of weights on a path is the sequence’s probability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Can think of the Forward (and now </a:t>
            </a:r>
            <a:r>
              <a:rPr lang="en-US" sz="2400" b="1" dirty="0" err="1" smtClean="0">
                <a:solidFill>
                  <a:srgbClr val="000000"/>
                </a:solidFill>
              </a:rPr>
              <a:t>Viterbi</a:t>
            </a:r>
            <a:r>
              <a:rPr lang="en-US" sz="2400" dirty="0" smtClean="0">
                <a:solidFill>
                  <a:srgbClr val="000000"/>
                </a:solidFill>
              </a:rPr>
              <a:t>) algorithms as computing sums of all paths (best paths) in this graph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2468-4C4F-9345-ABE4-85FA72A24389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302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A5E261-1CCC-4DD5-B728-B26E22482C9E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4296" name="Picture 4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51512" y="4343400"/>
            <a:ext cx="141128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1676400" y="2219325"/>
            <a:ext cx="5181600" cy="1428750"/>
            <a:chOff x="1676400" y="2057400"/>
            <a:chExt cx="5181600" cy="1428750"/>
          </a:xfrm>
        </p:grpSpPr>
        <p:sp>
          <p:nvSpPr>
            <p:cNvPr id="54276" name="Rectangle 6"/>
            <p:cNvSpPr>
              <a:spLocks noChangeArrowheads="1"/>
            </p:cNvSpPr>
            <p:nvPr/>
          </p:nvSpPr>
          <p:spPr bwMode="auto">
            <a:xfrm>
              <a:off x="1676400" y="2057400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sun</a:t>
              </a:r>
            </a:p>
          </p:txBody>
        </p:sp>
        <p:sp>
          <p:nvSpPr>
            <p:cNvPr id="54277" name="Rectangle 7"/>
            <p:cNvSpPr>
              <a:spLocks noChangeArrowheads="1"/>
            </p:cNvSpPr>
            <p:nvPr/>
          </p:nvSpPr>
          <p:spPr bwMode="auto">
            <a:xfrm>
              <a:off x="1676400" y="2743200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rain</a:t>
              </a:r>
            </a:p>
          </p:txBody>
        </p:sp>
        <p:sp>
          <p:nvSpPr>
            <p:cNvPr id="54278" name="Rectangle 8"/>
            <p:cNvSpPr>
              <a:spLocks noChangeArrowheads="1"/>
            </p:cNvSpPr>
            <p:nvPr/>
          </p:nvSpPr>
          <p:spPr bwMode="auto">
            <a:xfrm>
              <a:off x="3124200" y="2057400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sun</a:t>
              </a:r>
            </a:p>
          </p:txBody>
        </p:sp>
        <p:sp>
          <p:nvSpPr>
            <p:cNvPr id="54279" name="Rectangle 9"/>
            <p:cNvSpPr>
              <a:spLocks noChangeArrowheads="1"/>
            </p:cNvSpPr>
            <p:nvPr/>
          </p:nvSpPr>
          <p:spPr bwMode="auto">
            <a:xfrm>
              <a:off x="3124200" y="2743200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rain</a:t>
              </a:r>
            </a:p>
          </p:txBody>
        </p:sp>
        <p:sp>
          <p:nvSpPr>
            <p:cNvPr id="54280" name="Rectangle 10"/>
            <p:cNvSpPr>
              <a:spLocks noChangeArrowheads="1"/>
            </p:cNvSpPr>
            <p:nvPr/>
          </p:nvSpPr>
          <p:spPr bwMode="auto">
            <a:xfrm>
              <a:off x="4648200" y="2057400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sun</a:t>
              </a:r>
            </a:p>
          </p:txBody>
        </p:sp>
        <p:sp>
          <p:nvSpPr>
            <p:cNvPr id="54281" name="Rectangle 11"/>
            <p:cNvSpPr>
              <a:spLocks noChangeArrowheads="1"/>
            </p:cNvSpPr>
            <p:nvPr/>
          </p:nvSpPr>
          <p:spPr bwMode="auto">
            <a:xfrm>
              <a:off x="4648200" y="2743200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rain</a:t>
              </a:r>
            </a:p>
          </p:txBody>
        </p:sp>
        <p:sp>
          <p:nvSpPr>
            <p:cNvPr id="54282" name="Rectangle 12"/>
            <p:cNvSpPr>
              <a:spLocks noChangeArrowheads="1"/>
            </p:cNvSpPr>
            <p:nvPr/>
          </p:nvSpPr>
          <p:spPr bwMode="auto">
            <a:xfrm>
              <a:off x="6172200" y="2057400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sun</a:t>
              </a:r>
            </a:p>
          </p:txBody>
        </p:sp>
        <p:sp>
          <p:nvSpPr>
            <p:cNvPr id="54283" name="Rectangle 13"/>
            <p:cNvSpPr>
              <a:spLocks noChangeArrowheads="1"/>
            </p:cNvSpPr>
            <p:nvPr/>
          </p:nvSpPr>
          <p:spPr bwMode="auto">
            <a:xfrm>
              <a:off x="6172200" y="2743200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rain</a:t>
              </a:r>
            </a:p>
          </p:txBody>
        </p:sp>
        <p:cxnSp>
          <p:nvCxnSpPr>
            <p:cNvPr id="54284" name="AutoShape 14"/>
            <p:cNvCxnSpPr>
              <a:cxnSpLocks noChangeShapeType="1"/>
              <a:stCxn id="54276" idx="3"/>
              <a:endCxn id="54278" idx="1"/>
            </p:cNvCxnSpPr>
            <p:nvPr/>
          </p:nvCxnSpPr>
          <p:spPr bwMode="auto">
            <a:xfrm>
              <a:off x="2362200" y="2247900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85" name="AutoShape 15"/>
            <p:cNvCxnSpPr>
              <a:cxnSpLocks noChangeShapeType="1"/>
              <a:stCxn id="54276" idx="3"/>
              <a:endCxn id="54279" idx="1"/>
            </p:cNvCxnSpPr>
            <p:nvPr/>
          </p:nvCxnSpPr>
          <p:spPr bwMode="auto">
            <a:xfrm>
              <a:off x="2362200" y="2247900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86" name="AutoShape 16"/>
            <p:cNvCxnSpPr>
              <a:cxnSpLocks noChangeShapeType="1"/>
              <a:stCxn id="54277" idx="3"/>
              <a:endCxn id="54278" idx="1"/>
            </p:cNvCxnSpPr>
            <p:nvPr/>
          </p:nvCxnSpPr>
          <p:spPr bwMode="auto">
            <a:xfrm flipV="1">
              <a:off x="2362200" y="2247900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87" name="AutoShape 17"/>
            <p:cNvCxnSpPr>
              <a:cxnSpLocks noChangeShapeType="1"/>
            </p:cNvCxnSpPr>
            <p:nvPr/>
          </p:nvCxnSpPr>
          <p:spPr bwMode="auto">
            <a:xfrm>
              <a:off x="2362200" y="2952750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88" name="AutoShape 18"/>
            <p:cNvCxnSpPr>
              <a:cxnSpLocks noChangeShapeType="1"/>
              <a:stCxn id="54278" idx="3"/>
              <a:endCxn id="54280" idx="1"/>
            </p:cNvCxnSpPr>
            <p:nvPr/>
          </p:nvCxnSpPr>
          <p:spPr bwMode="auto">
            <a:xfrm>
              <a:off x="3810000" y="2247900"/>
              <a:ext cx="8382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89" name="AutoShape 19"/>
            <p:cNvCxnSpPr>
              <a:cxnSpLocks noChangeShapeType="1"/>
              <a:stCxn id="54278" idx="3"/>
              <a:endCxn id="54281" idx="1"/>
            </p:cNvCxnSpPr>
            <p:nvPr/>
          </p:nvCxnSpPr>
          <p:spPr bwMode="auto">
            <a:xfrm>
              <a:off x="3810000" y="2247900"/>
              <a:ext cx="8382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90" name="AutoShape 20"/>
            <p:cNvCxnSpPr>
              <a:cxnSpLocks noChangeShapeType="1"/>
              <a:stCxn id="54279" idx="3"/>
              <a:endCxn id="54280" idx="1"/>
            </p:cNvCxnSpPr>
            <p:nvPr/>
          </p:nvCxnSpPr>
          <p:spPr bwMode="auto">
            <a:xfrm flipV="1">
              <a:off x="3810000" y="2247900"/>
              <a:ext cx="8382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91" name="AutoShape 21"/>
            <p:cNvCxnSpPr>
              <a:cxnSpLocks noChangeShapeType="1"/>
            </p:cNvCxnSpPr>
            <p:nvPr/>
          </p:nvCxnSpPr>
          <p:spPr bwMode="auto">
            <a:xfrm>
              <a:off x="3810000" y="2952750"/>
              <a:ext cx="8382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92" name="AutoShape 22"/>
            <p:cNvCxnSpPr>
              <a:cxnSpLocks noChangeShapeType="1"/>
              <a:stCxn id="54280" idx="3"/>
              <a:endCxn id="54282" idx="1"/>
            </p:cNvCxnSpPr>
            <p:nvPr/>
          </p:nvCxnSpPr>
          <p:spPr bwMode="auto">
            <a:xfrm>
              <a:off x="5334000" y="2247900"/>
              <a:ext cx="8382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93" name="AutoShape 23"/>
            <p:cNvCxnSpPr>
              <a:cxnSpLocks noChangeShapeType="1"/>
              <a:stCxn id="54280" idx="3"/>
              <a:endCxn id="54283" idx="1"/>
            </p:cNvCxnSpPr>
            <p:nvPr/>
          </p:nvCxnSpPr>
          <p:spPr bwMode="auto">
            <a:xfrm>
              <a:off x="5334000" y="2247900"/>
              <a:ext cx="8382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94" name="AutoShape 24"/>
            <p:cNvCxnSpPr>
              <a:cxnSpLocks noChangeShapeType="1"/>
              <a:stCxn id="54281" idx="3"/>
              <a:endCxn id="54282" idx="1"/>
            </p:cNvCxnSpPr>
            <p:nvPr/>
          </p:nvCxnSpPr>
          <p:spPr bwMode="auto">
            <a:xfrm flipV="1">
              <a:off x="5334000" y="2247900"/>
              <a:ext cx="8382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95" name="AutoShape 25"/>
            <p:cNvCxnSpPr>
              <a:cxnSpLocks noChangeShapeType="1"/>
            </p:cNvCxnSpPr>
            <p:nvPr/>
          </p:nvCxnSpPr>
          <p:spPr bwMode="auto">
            <a:xfrm>
              <a:off x="5334000" y="2952750"/>
              <a:ext cx="8382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54297" name="Picture 32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05000" y="3200400"/>
              <a:ext cx="390525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98" name="Picture 34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268663" y="3200400"/>
              <a:ext cx="404812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99" name="Picture 36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280150" y="3200400"/>
              <a:ext cx="49371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00" name="Picture 38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806950" y="3276600"/>
              <a:ext cx="330200" cy="6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4301" name="Picture 4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6050" y="4719637"/>
            <a:ext cx="2654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8800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578"/>
            <a:ext cx="8229600" cy="1364072"/>
          </a:xfrm>
          <a:solidFill>
            <a:srgbClr val="CCFFCC"/>
          </a:solidFill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Viterbi Algorithm for </a:t>
            </a:r>
            <a:r>
              <a:rPr lang="en-US" sz="3200" b="1" dirty="0"/>
              <a:t>P(X</a:t>
            </a:r>
            <a:r>
              <a:rPr lang="en-US" sz="3200" b="1" baseline="-25000" dirty="0"/>
              <a:t>1:T</a:t>
            </a:r>
            <a:r>
              <a:rPr lang="en-US" sz="3200" b="1" dirty="0"/>
              <a:t>|E</a:t>
            </a:r>
            <a:r>
              <a:rPr lang="en-US" sz="3200" b="1" baseline="-25000" dirty="0"/>
              <a:t>1:T</a:t>
            </a:r>
            <a:r>
              <a:rPr lang="en-US" sz="3200" b="1" dirty="0"/>
              <a:t>)</a:t>
            </a:r>
            <a:r>
              <a:rPr lang="en-US" sz="3600" dirty="0" smtClean="0"/>
              <a:t>: </a:t>
            </a:r>
            <a:br>
              <a:rPr lang="en-US" sz="3600" dirty="0" smtClean="0"/>
            </a:br>
            <a:r>
              <a:rPr lang="en-US" sz="3600" dirty="0" smtClean="0"/>
              <a:t>choose the best explanation state sequence</a:t>
            </a:r>
            <a:br>
              <a:rPr lang="en-US" sz="3600" dirty="0" smtClean="0"/>
            </a:br>
            <a:r>
              <a:rPr lang="en-US" sz="2700" dirty="0" smtClean="0"/>
              <a:t>Similar to </a:t>
            </a:r>
            <a:r>
              <a:rPr lang="en-US" sz="2700" dirty="0" smtClean="0">
                <a:solidFill>
                  <a:srgbClr val="3366FF"/>
                </a:solidFill>
              </a:rPr>
              <a:t>α</a:t>
            </a:r>
            <a:r>
              <a:rPr lang="en-US" sz="2700" baseline="-25000" dirty="0" smtClean="0">
                <a:solidFill>
                  <a:srgbClr val="3366FF"/>
                </a:solidFill>
              </a:rPr>
              <a:t>t</a:t>
            </a:r>
            <a:r>
              <a:rPr lang="en-US" sz="2700" dirty="0">
                <a:solidFill>
                  <a:srgbClr val="3366FF"/>
                </a:solidFill>
              </a:rPr>
              <a:t>(</a:t>
            </a:r>
            <a:r>
              <a:rPr lang="en-US" sz="2700" dirty="0" err="1">
                <a:solidFill>
                  <a:srgbClr val="3366FF"/>
                </a:solidFill>
              </a:rPr>
              <a:t>s</a:t>
            </a:r>
            <a:r>
              <a:rPr lang="en-US" sz="2700" i="1" baseline="-25000" dirty="0" err="1">
                <a:solidFill>
                  <a:srgbClr val="3366FF"/>
                </a:solidFill>
              </a:rPr>
              <a:t>t</a:t>
            </a:r>
            <a:r>
              <a:rPr lang="en-US" sz="2700" dirty="0" smtClean="0">
                <a:solidFill>
                  <a:srgbClr val="3366FF"/>
                </a:solidFill>
              </a:rPr>
              <a:t>) </a:t>
            </a:r>
            <a:r>
              <a:rPr lang="en-US" sz="2700" dirty="0" smtClean="0"/>
              <a:t>on</a:t>
            </a:r>
            <a:r>
              <a:rPr lang="en-US" sz="2700" dirty="0" smtClean="0">
                <a:solidFill>
                  <a:srgbClr val="3366FF"/>
                </a:solidFill>
              </a:rPr>
              <a:t> </a:t>
            </a:r>
            <a:r>
              <a:rPr lang="en-US" sz="2700" dirty="0"/>
              <a:t>slide </a:t>
            </a:r>
            <a:r>
              <a:rPr lang="en-US" sz="2700" dirty="0" smtClean="0"/>
              <a:t>14,</a:t>
            </a:r>
            <a:r>
              <a:rPr lang="en-US" sz="2700" dirty="0" smtClean="0">
                <a:solidFill>
                  <a:srgbClr val="3366FF"/>
                </a:solidFill>
              </a:rPr>
              <a:t> </a:t>
            </a:r>
            <a:r>
              <a:rPr lang="en-US" sz="2700" dirty="0" smtClean="0"/>
              <a:t>but use max not sum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CD9E-8EFE-D64B-AD5C-38C0A94003FC}" type="datetime1">
              <a:rPr lang="en-US" smtClean="0"/>
              <a:t>11/13/18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529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2114" y="2906655"/>
            <a:ext cx="76565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3587750"/>
            <a:ext cx="456406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658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90713" y="4267200"/>
            <a:ext cx="62309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6583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4525" y="5029200"/>
            <a:ext cx="69659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6584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5791200"/>
            <a:ext cx="5359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1871359" y="1687455"/>
            <a:ext cx="5181600" cy="1066800"/>
            <a:chOff x="1828800" y="1535055"/>
            <a:chExt cx="5181600" cy="1066800"/>
          </a:xfrm>
        </p:grpSpPr>
        <p:sp>
          <p:nvSpPr>
            <p:cNvPr id="55304" name="Rectangle 9"/>
            <p:cNvSpPr>
              <a:spLocks noChangeArrowheads="1"/>
            </p:cNvSpPr>
            <p:nvPr/>
          </p:nvSpPr>
          <p:spPr bwMode="auto">
            <a:xfrm>
              <a:off x="1828800" y="153505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sun</a:t>
              </a:r>
            </a:p>
          </p:txBody>
        </p:sp>
        <p:sp>
          <p:nvSpPr>
            <p:cNvPr id="55305" name="Rectangle 10"/>
            <p:cNvSpPr>
              <a:spLocks noChangeArrowheads="1"/>
            </p:cNvSpPr>
            <p:nvPr/>
          </p:nvSpPr>
          <p:spPr bwMode="auto">
            <a:xfrm>
              <a:off x="1828800" y="222085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rain</a:t>
              </a:r>
            </a:p>
          </p:txBody>
        </p:sp>
        <p:sp>
          <p:nvSpPr>
            <p:cNvPr id="55306" name="Rectangle 11"/>
            <p:cNvSpPr>
              <a:spLocks noChangeArrowheads="1"/>
            </p:cNvSpPr>
            <p:nvPr/>
          </p:nvSpPr>
          <p:spPr bwMode="auto">
            <a:xfrm>
              <a:off x="3276600" y="153505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sun</a:t>
              </a:r>
            </a:p>
          </p:txBody>
        </p:sp>
        <p:sp>
          <p:nvSpPr>
            <p:cNvPr id="55307" name="Rectangle 12"/>
            <p:cNvSpPr>
              <a:spLocks noChangeArrowheads="1"/>
            </p:cNvSpPr>
            <p:nvPr/>
          </p:nvSpPr>
          <p:spPr bwMode="auto">
            <a:xfrm>
              <a:off x="3276600" y="222085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rain</a:t>
              </a:r>
            </a:p>
          </p:txBody>
        </p:sp>
        <p:sp>
          <p:nvSpPr>
            <p:cNvPr id="55308" name="Rectangle 13"/>
            <p:cNvSpPr>
              <a:spLocks noChangeArrowheads="1"/>
            </p:cNvSpPr>
            <p:nvPr/>
          </p:nvSpPr>
          <p:spPr bwMode="auto">
            <a:xfrm>
              <a:off x="4800600" y="153505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sun</a:t>
              </a:r>
            </a:p>
          </p:txBody>
        </p:sp>
        <p:sp>
          <p:nvSpPr>
            <p:cNvPr id="55309" name="Rectangle 14"/>
            <p:cNvSpPr>
              <a:spLocks noChangeArrowheads="1"/>
            </p:cNvSpPr>
            <p:nvPr/>
          </p:nvSpPr>
          <p:spPr bwMode="auto">
            <a:xfrm>
              <a:off x="4800600" y="222085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rain</a:t>
              </a:r>
            </a:p>
          </p:txBody>
        </p:sp>
        <p:sp>
          <p:nvSpPr>
            <p:cNvPr id="55310" name="Rectangle 15"/>
            <p:cNvSpPr>
              <a:spLocks noChangeArrowheads="1"/>
            </p:cNvSpPr>
            <p:nvPr/>
          </p:nvSpPr>
          <p:spPr bwMode="auto">
            <a:xfrm>
              <a:off x="6324600" y="153505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sun</a:t>
              </a:r>
            </a:p>
          </p:txBody>
        </p:sp>
        <p:sp>
          <p:nvSpPr>
            <p:cNvPr id="55311" name="Rectangle 16"/>
            <p:cNvSpPr>
              <a:spLocks noChangeArrowheads="1"/>
            </p:cNvSpPr>
            <p:nvPr/>
          </p:nvSpPr>
          <p:spPr bwMode="auto">
            <a:xfrm>
              <a:off x="6324600" y="222085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rain</a:t>
              </a:r>
            </a:p>
          </p:txBody>
        </p:sp>
        <p:cxnSp>
          <p:nvCxnSpPr>
            <p:cNvPr id="55312" name="AutoShape 17"/>
            <p:cNvCxnSpPr>
              <a:cxnSpLocks noChangeShapeType="1"/>
              <a:stCxn id="55304" idx="3"/>
              <a:endCxn id="55306" idx="1"/>
            </p:cNvCxnSpPr>
            <p:nvPr/>
          </p:nvCxnSpPr>
          <p:spPr bwMode="auto">
            <a:xfrm>
              <a:off x="2514600" y="172555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13" name="AutoShape 18"/>
            <p:cNvCxnSpPr>
              <a:cxnSpLocks noChangeShapeType="1"/>
              <a:stCxn id="55304" idx="3"/>
              <a:endCxn id="55307" idx="1"/>
            </p:cNvCxnSpPr>
            <p:nvPr/>
          </p:nvCxnSpPr>
          <p:spPr bwMode="auto">
            <a:xfrm>
              <a:off x="2514600" y="172555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14" name="AutoShape 19"/>
            <p:cNvCxnSpPr>
              <a:cxnSpLocks noChangeShapeType="1"/>
              <a:stCxn id="55305" idx="3"/>
              <a:endCxn id="55306" idx="1"/>
            </p:cNvCxnSpPr>
            <p:nvPr/>
          </p:nvCxnSpPr>
          <p:spPr bwMode="auto">
            <a:xfrm flipV="1">
              <a:off x="2514600" y="172555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15" name="AutoShape 20"/>
            <p:cNvCxnSpPr>
              <a:cxnSpLocks noChangeShapeType="1"/>
              <a:stCxn id="55305" idx="3"/>
              <a:endCxn id="55307" idx="1"/>
            </p:cNvCxnSpPr>
            <p:nvPr/>
          </p:nvCxnSpPr>
          <p:spPr bwMode="auto">
            <a:xfrm>
              <a:off x="2514600" y="241135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16" name="AutoShape 21"/>
            <p:cNvCxnSpPr>
              <a:cxnSpLocks noChangeShapeType="1"/>
              <a:stCxn id="55306" idx="3"/>
              <a:endCxn id="55308" idx="1"/>
            </p:cNvCxnSpPr>
            <p:nvPr/>
          </p:nvCxnSpPr>
          <p:spPr bwMode="auto">
            <a:xfrm>
              <a:off x="3962400" y="1725555"/>
              <a:ext cx="8382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17" name="AutoShape 22"/>
            <p:cNvCxnSpPr>
              <a:cxnSpLocks noChangeShapeType="1"/>
              <a:stCxn id="55306" idx="3"/>
              <a:endCxn id="55309" idx="1"/>
            </p:cNvCxnSpPr>
            <p:nvPr/>
          </p:nvCxnSpPr>
          <p:spPr bwMode="auto">
            <a:xfrm>
              <a:off x="3962400" y="1725555"/>
              <a:ext cx="8382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18" name="AutoShape 23"/>
            <p:cNvCxnSpPr>
              <a:cxnSpLocks noChangeShapeType="1"/>
              <a:stCxn id="55307" idx="3"/>
              <a:endCxn id="55308" idx="1"/>
            </p:cNvCxnSpPr>
            <p:nvPr/>
          </p:nvCxnSpPr>
          <p:spPr bwMode="auto">
            <a:xfrm flipV="1">
              <a:off x="3962400" y="1725555"/>
              <a:ext cx="8382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19" name="AutoShape 24"/>
            <p:cNvCxnSpPr>
              <a:cxnSpLocks noChangeShapeType="1"/>
              <a:stCxn id="55307" idx="3"/>
              <a:endCxn id="55309" idx="1"/>
            </p:cNvCxnSpPr>
            <p:nvPr/>
          </p:nvCxnSpPr>
          <p:spPr bwMode="auto">
            <a:xfrm>
              <a:off x="3962400" y="2411355"/>
              <a:ext cx="8382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20" name="AutoShape 25"/>
            <p:cNvCxnSpPr>
              <a:cxnSpLocks noChangeShapeType="1"/>
              <a:stCxn id="55308" idx="3"/>
              <a:endCxn id="55310" idx="1"/>
            </p:cNvCxnSpPr>
            <p:nvPr/>
          </p:nvCxnSpPr>
          <p:spPr bwMode="auto">
            <a:xfrm>
              <a:off x="5486400" y="1725555"/>
              <a:ext cx="8382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21" name="AutoShape 26"/>
            <p:cNvCxnSpPr>
              <a:cxnSpLocks noChangeShapeType="1"/>
              <a:stCxn id="55308" idx="3"/>
              <a:endCxn id="55311" idx="1"/>
            </p:cNvCxnSpPr>
            <p:nvPr/>
          </p:nvCxnSpPr>
          <p:spPr bwMode="auto">
            <a:xfrm>
              <a:off x="5486400" y="1725555"/>
              <a:ext cx="8382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22" name="AutoShape 27"/>
            <p:cNvCxnSpPr>
              <a:cxnSpLocks noChangeShapeType="1"/>
              <a:stCxn id="55309" idx="3"/>
              <a:endCxn id="55310" idx="1"/>
            </p:cNvCxnSpPr>
            <p:nvPr/>
          </p:nvCxnSpPr>
          <p:spPr bwMode="auto">
            <a:xfrm flipV="1">
              <a:off x="5486400" y="1725555"/>
              <a:ext cx="8382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23" name="AutoShape 28"/>
            <p:cNvCxnSpPr>
              <a:cxnSpLocks noChangeShapeType="1"/>
              <a:stCxn id="55309" idx="3"/>
              <a:endCxn id="55311" idx="1"/>
            </p:cNvCxnSpPr>
            <p:nvPr/>
          </p:nvCxnSpPr>
          <p:spPr bwMode="auto">
            <a:xfrm>
              <a:off x="5486400" y="2411355"/>
              <a:ext cx="8382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" name="Rectangle 2"/>
          <p:cNvSpPr/>
          <p:nvPr/>
        </p:nvSpPr>
        <p:spPr>
          <a:xfrm>
            <a:off x="250671" y="3550501"/>
            <a:ext cx="650426" cy="369332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α</a:t>
            </a:r>
            <a:r>
              <a:rPr lang="en-US" baseline="-25000" dirty="0" smtClean="0">
                <a:solidFill>
                  <a:srgbClr val="3366FF"/>
                </a:solidFill>
              </a:rPr>
              <a:t>t</a:t>
            </a:r>
            <a:r>
              <a:rPr lang="en-US" dirty="0" smtClean="0">
                <a:solidFill>
                  <a:srgbClr val="3366FF"/>
                </a:solidFill>
              </a:rPr>
              <a:t>(</a:t>
            </a:r>
            <a:r>
              <a:rPr lang="en-US" dirty="0" err="1" smtClean="0">
                <a:solidFill>
                  <a:srgbClr val="3366FF"/>
                </a:solidFill>
              </a:rPr>
              <a:t>s</a:t>
            </a:r>
            <a:r>
              <a:rPr lang="en-US" i="1" baseline="-25000" dirty="0" err="1" smtClean="0">
                <a:solidFill>
                  <a:srgbClr val="3366FF"/>
                </a:solidFill>
              </a:rPr>
              <a:t>t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4010" y="6161732"/>
            <a:ext cx="899217" cy="369332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α</a:t>
            </a:r>
            <a:r>
              <a:rPr lang="en-US" baseline="-25000" dirty="0" smtClean="0">
                <a:solidFill>
                  <a:srgbClr val="3366FF"/>
                </a:solidFill>
              </a:rPr>
              <a:t>t-1</a:t>
            </a:r>
            <a:r>
              <a:rPr lang="en-US" dirty="0" smtClean="0">
                <a:solidFill>
                  <a:srgbClr val="3366FF"/>
                </a:solidFill>
              </a:rPr>
              <a:t>(s</a:t>
            </a:r>
            <a:r>
              <a:rPr lang="en-US" i="1" baseline="-25000" dirty="0" smtClean="0">
                <a:solidFill>
                  <a:srgbClr val="3366FF"/>
                </a:solidFill>
              </a:rPr>
              <a:t>t-1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4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5000" y="274638"/>
            <a:ext cx="503398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Viterbi Example</a:t>
            </a:r>
            <a:br>
              <a:rPr lang="en-US" b="1" dirty="0" smtClean="0"/>
            </a:br>
            <a:r>
              <a:rPr lang="en-US" b="1" dirty="0" smtClean="0"/>
              <a:t>P(R</a:t>
            </a:r>
            <a:r>
              <a:rPr lang="en-US" b="1" baseline="-25000" dirty="0" smtClean="0"/>
              <a:t>1:5</a:t>
            </a:r>
            <a:r>
              <a:rPr lang="en-US" b="1" dirty="0" smtClean="0"/>
              <a:t>|U</a:t>
            </a:r>
            <a:r>
              <a:rPr lang="en-US" b="1" baseline="-25000" dirty="0" smtClean="0"/>
              <a:t>1:5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87" r="587"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7CE-10EE-A94D-B79E-6D5E38B113F2}" type="datetime1">
              <a:rPr lang="en-US" smtClean="0"/>
              <a:t>11/13/18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4107540"/>
            <a:ext cx="9906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494574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10754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410754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3518" y="145957"/>
            <a:ext cx="3352800" cy="127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994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833"/>
          </a:xfrm>
        </p:spPr>
        <p:txBody>
          <a:bodyPr/>
          <a:lstStyle/>
          <a:p>
            <a:r>
              <a:rPr lang="en-US" b="1" dirty="0" smtClean="0"/>
              <a:t>Viterbi Example: P(R</a:t>
            </a:r>
            <a:r>
              <a:rPr lang="en-US" b="1" baseline="-25000" dirty="0" smtClean="0"/>
              <a:t>1:5</a:t>
            </a:r>
            <a:r>
              <a:rPr lang="en-US" b="1" dirty="0" smtClean="0"/>
              <a:t>|U</a:t>
            </a:r>
            <a:r>
              <a:rPr lang="en-US" b="1" baseline="-25000" dirty="0" smtClean="0"/>
              <a:t>1:5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84980"/>
            <a:ext cx="8271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1671"/>
            <a:ext cx="2133600" cy="365125"/>
          </a:xfrm>
        </p:spPr>
        <p:txBody>
          <a:bodyPr/>
          <a:lstStyle/>
          <a:p>
            <a:fld id="{474667D8-7215-1A47-B2BD-ACA56CA694BD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19353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3799580"/>
            <a:ext cx="9906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463778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79958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3799580"/>
            <a:ext cx="914400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362200" y="2504180"/>
            <a:ext cx="1295400" cy="731519"/>
          </a:xfrm>
          <a:prstGeom prst="wedgeRoundRectCallout">
            <a:avLst>
              <a:gd name="adj1" fmla="val 41010"/>
              <a:gd name="adj2" fmla="val 111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0.8182</a:t>
            </a:r>
            <a:r>
              <a:rPr lang="en-US" sz="1600" b="1" dirty="0">
                <a:latin typeface="cmsy10"/>
              </a:rPr>
              <a:t>*</a:t>
            </a:r>
            <a:r>
              <a:rPr lang="en-US" sz="1600" dirty="0" smtClean="0"/>
              <a:t>0.7 </a:t>
            </a:r>
            <a:r>
              <a:rPr lang="en-US" sz="1600" b="1" dirty="0">
                <a:latin typeface="cmsy10"/>
              </a:rPr>
              <a:t>*</a:t>
            </a:r>
            <a:r>
              <a:rPr lang="en-US" sz="1600" dirty="0" smtClean="0"/>
              <a:t>0.9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362200" y="5856980"/>
            <a:ext cx="1295400" cy="655319"/>
          </a:xfrm>
          <a:prstGeom prst="wedgeRoundRectCallout">
            <a:avLst>
              <a:gd name="adj1" fmla="val 42883"/>
              <a:gd name="adj2" fmla="val -141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0.8182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0.3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886200" y="2504180"/>
            <a:ext cx="1295400" cy="731519"/>
          </a:xfrm>
          <a:prstGeom prst="wedgeRoundRectCallout">
            <a:avLst>
              <a:gd name="adj1" fmla="val 41010"/>
              <a:gd name="adj2" fmla="val 111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0.5155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0.7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886200" y="5856980"/>
            <a:ext cx="1295400" cy="655319"/>
          </a:xfrm>
          <a:prstGeom prst="wedgeRoundRectCallout">
            <a:avLst>
              <a:gd name="adj1" fmla="val 42883"/>
              <a:gd name="adj2" fmla="val -141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0.5155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0.3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334000" y="2504180"/>
            <a:ext cx="1295400" cy="731519"/>
          </a:xfrm>
          <a:prstGeom prst="wedgeRoundRectCallout">
            <a:avLst>
              <a:gd name="adj1" fmla="val 41010"/>
              <a:gd name="adj2" fmla="val 111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0.1237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0.3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334000" y="5856980"/>
            <a:ext cx="1295400" cy="655319"/>
          </a:xfrm>
          <a:prstGeom prst="wedgeRoundRectCallout">
            <a:avLst>
              <a:gd name="adj1" fmla="val 42883"/>
              <a:gd name="adj2" fmla="val -141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0.1237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0.7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705600" y="2504180"/>
            <a:ext cx="1295400" cy="731519"/>
          </a:xfrm>
          <a:prstGeom prst="wedgeRoundRectCallout">
            <a:avLst>
              <a:gd name="adj1" fmla="val 41010"/>
              <a:gd name="adj2" fmla="val 111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0.0334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0.7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705600" y="5856980"/>
            <a:ext cx="1295400" cy="655319"/>
          </a:xfrm>
          <a:prstGeom prst="wedgeRoundRectCallout">
            <a:avLst>
              <a:gd name="adj1" fmla="val 42883"/>
              <a:gd name="adj2" fmla="val -141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0.0173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0.7 </a:t>
            </a:r>
            <a:r>
              <a:rPr lang="en-US" b="1" dirty="0">
                <a:latin typeface="cmsy10"/>
              </a:rPr>
              <a:t>*</a:t>
            </a:r>
            <a:r>
              <a:rPr lang="en-US" dirty="0" smtClean="0"/>
              <a:t>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Temporal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No observation, no explicit actions, transit randomly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No explicit actions, state transit randomly</a:t>
            </a:r>
          </a:p>
          <a:p>
            <a:r>
              <a:rPr lang="en-US" dirty="0" smtClean="0"/>
              <a:t>Dynamic Bayesian Networks</a:t>
            </a:r>
          </a:p>
          <a:p>
            <a:pPr lvl="1"/>
            <a:r>
              <a:rPr lang="en-US" dirty="0"/>
              <a:t>No explicit actions, </a:t>
            </a:r>
            <a:r>
              <a:rPr lang="en-US" dirty="0" smtClean="0"/>
              <a:t>States are Bayesian Networks</a:t>
            </a:r>
          </a:p>
          <a:p>
            <a:r>
              <a:rPr lang="en-US" dirty="0"/>
              <a:t>Continuous State Model</a:t>
            </a:r>
          </a:p>
          <a:p>
            <a:pPr lvl="1"/>
            <a:r>
              <a:rPr lang="en-US" dirty="0"/>
              <a:t>No explicit actions, States are continuous</a:t>
            </a:r>
          </a:p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436-4B30-5541-846B-D8C55B3AF584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46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500263" y="3517200"/>
            <a:ext cx="1052937" cy="4016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Bayesian Networks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8576-1B5B-0C47-8C51-60AEB0EDBE19}" type="datetime1">
              <a:rPr lang="en-US" smtClean="0"/>
              <a:t>11/13/18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3411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417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2460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1634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6582" y="3590033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65076" y="3091019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984217" y="3066597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39" name="Straight Arrow Connector 3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05083" y="3118846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54" name="Straight Arrow Connector 5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118340" y="3066597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69" name="Straight Arrow Connector 6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215730" y="2503254"/>
            <a:ext cx="263862" cy="379276"/>
          </a:xfrm>
          <a:prstGeom prst="upDown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2931312" y="2503254"/>
            <a:ext cx="263862" cy="379276"/>
          </a:xfrm>
          <a:prstGeom prst="upDown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/>
          <p:cNvSpPr/>
          <p:nvPr/>
        </p:nvSpPr>
        <p:spPr>
          <a:xfrm>
            <a:off x="5692324" y="2503254"/>
            <a:ext cx="263862" cy="379276"/>
          </a:xfrm>
          <a:prstGeom prst="upDown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/>
          <p:cNvSpPr/>
          <p:nvPr/>
        </p:nvSpPr>
        <p:spPr>
          <a:xfrm>
            <a:off x="7219404" y="2503254"/>
            <a:ext cx="263862" cy="379276"/>
          </a:xfrm>
          <a:prstGeom prst="upDown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158514" y="5981886"/>
            <a:ext cx="608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time “slice” is a Bayesian Network with variables and CPTs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49379" y="1930501"/>
            <a:ext cx="7876969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r>
              <a:rPr lang="en-US" sz="2000" dirty="0" smtClean="0"/>
              <a:t>action, {</a:t>
            </a:r>
            <a:r>
              <a:rPr lang="en-US" sz="2000" dirty="0" smtClean="0">
                <a:solidFill>
                  <a:srgbClr val="00009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…, </a:t>
            </a:r>
            <a:r>
              <a:rPr lang="en-US" sz="2000" dirty="0" smtClean="0"/>
              <a:t>action, </a:t>
            </a:r>
            <a:r>
              <a:rPr lang="en-US" sz="2000" dirty="0"/>
              <a:t>…, </a:t>
            </a:r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r>
              <a:rPr lang="en-US" sz="2000" dirty="0" smtClean="0"/>
              <a:t>action, {</a:t>
            </a:r>
            <a:r>
              <a:rPr lang="en-US" sz="2000" dirty="0" smtClean="0">
                <a:solidFill>
                  <a:schemeClr val="accent6"/>
                </a:solidFill>
              </a:rPr>
              <a:t>evidence</a:t>
            </a:r>
            <a:r>
              <a:rPr lang="en-US" sz="2000" dirty="0" smtClean="0"/>
              <a:t>}</a:t>
            </a:r>
            <a:endParaRPr lang="en-US" sz="2000" baseline="-25000" dirty="0"/>
          </a:p>
        </p:txBody>
      </p:sp>
      <p:sp>
        <p:nvSpPr>
          <p:cNvPr id="9" name="Up-Down Arrow 8"/>
          <p:cNvSpPr/>
          <p:nvPr/>
        </p:nvSpPr>
        <p:spPr>
          <a:xfrm>
            <a:off x="1191306" y="493324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-Down Arrow 88"/>
          <p:cNvSpPr/>
          <p:nvPr/>
        </p:nvSpPr>
        <p:spPr>
          <a:xfrm>
            <a:off x="2980160" y="493324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Up-Down Arrow 89"/>
          <p:cNvSpPr/>
          <p:nvPr/>
        </p:nvSpPr>
        <p:spPr>
          <a:xfrm>
            <a:off x="5696872" y="493324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Up-Down Arrow 90"/>
          <p:cNvSpPr/>
          <p:nvPr/>
        </p:nvSpPr>
        <p:spPr>
          <a:xfrm>
            <a:off x="7219404" y="493324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1139" y="5372838"/>
            <a:ext cx="67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2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Bayes Nets (DBNs)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1309" y="1447800"/>
            <a:ext cx="8149802" cy="4674433"/>
          </a:xfrm>
        </p:spPr>
        <p:txBody>
          <a:bodyPr>
            <a:norm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rack multiple variables over time, using multiple sources of evidence</a:t>
            </a:r>
          </a:p>
          <a:p>
            <a:r>
              <a:rPr lang="en-US" sz="2000" dirty="0" smtClean="0"/>
              <a:t>Key Idea: Repeat a fixed Bayes net structure at each time</a:t>
            </a:r>
          </a:p>
          <a:p>
            <a:r>
              <a:rPr lang="en-US" sz="2000" dirty="0" smtClean="0"/>
              <a:t>Variables from time </a:t>
            </a:r>
            <a:r>
              <a:rPr lang="en-US" sz="2000" i="1" dirty="0" smtClean="0"/>
              <a:t>t</a:t>
            </a:r>
            <a:r>
              <a:rPr lang="en-US" sz="2000" dirty="0" smtClean="0"/>
              <a:t> can condition on those from </a:t>
            </a:r>
            <a:r>
              <a:rPr lang="en-US" sz="2000" i="1" dirty="0" smtClean="0"/>
              <a:t>t-1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dirty="0" smtClean="0"/>
              <a:t>Discrete valued dynamic Bayesian nets are also HMMs</a:t>
            </a:r>
          </a:p>
          <a:p>
            <a:endParaRPr lang="en-US" sz="2000" i="1" dirty="0" smtClean="0"/>
          </a:p>
          <a:p>
            <a:endParaRPr lang="en-US" sz="2000" i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5B19-116E-6741-A930-522F2839BCFF}" type="datetime1">
              <a:rPr lang="en-US" smtClean="0"/>
              <a:t>11/13/18</a:t>
            </a:fld>
            <a:endParaRPr lang="en-US"/>
          </a:p>
        </p:txBody>
      </p:sp>
      <p:sp>
        <p:nvSpPr>
          <p:cNvPr id="290" name="Slide Number Placeholder 2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2" y="2579183"/>
            <a:ext cx="7505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5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Exact inference in DBNs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Variable elimination applies to </a:t>
            </a:r>
            <a:r>
              <a:rPr lang="en-US" sz="2400" dirty="0"/>
              <a:t>D</a:t>
            </a:r>
            <a:r>
              <a:rPr lang="en-US" sz="2400" dirty="0" smtClean="0"/>
              <a:t>ynamic Bayesian nets</a:t>
            </a:r>
          </a:p>
          <a:p>
            <a:r>
              <a:rPr lang="en-US" sz="2400" dirty="0" smtClean="0"/>
              <a:t>Procedure: “unroll” the network for T time steps, then eliminate variables </a:t>
            </a:r>
            <a:r>
              <a:rPr lang="en-US" sz="2400" dirty="0" smtClean="0">
                <a:solidFill>
                  <a:srgbClr val="000000"/>
                </a:solidFill>
              </a:rPr>
              <a:t>until </a:t>
            </a:r>
            <a:r>
              <a:rPr lang="en-US" sz="2400" b="1" dirty="0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|</a:t>
            </a:r>
            <a:r>
              <a:rPr lang="en-US" sz="2400" b="1" dirty="0" smtClean="0">
                <a:solidFill>
                  <a:srgbClr val="000000"/>
                </a:solidFill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</a:rPr>
              <a:t>1:T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US" sz="2400" dirty="0" smtClean="0"/>
              <a:t> is computed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Online belief updates: Eliminate all variables from the previous time step; store factors for current time only</a:t>
            </a:r>
          </a:p>
          <a:p>
            <a:endParaRPr lang="en-US" sz="2400" dirty="0" smtClean="0"/>
          </a:p>
          <a:p>
            <a:pPr>
              <a:buFont typeface="Wingdings" charset="2"/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A14-450F-4049-A82F-E9DD427CEB1D}" type="datetime1">
              <a:rPr lang="en-US" smtClean="0"/>
              <a:t>11/13/18</a:t>
            </a:fld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A4557E-76D7-4FCE-B862-9AFCD6DA8CD6}" type="slidenum">
              <a:rPr lang="en-US"/>
              <a:pPr/>
              <a:t>49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610317"/>
            <a:ext cx="671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Little Prince “Action Model” (</a:t>
            </a:r>
            <a:r>
              <a:rPr lang="en-US" sz="3600" b="1" dirty="0" err="1" smtClean="0"/>
              <a:t>S,A,Φ,θ</a:t>
            </a:r>
            <a:r>
              <a:rPr lang="en-US" sz="3600" b="1" dirty="0" smtClean="0"/>
              <a:t>,π)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08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Transition Probabilities </a:t>
            </a:r>
            <a:r>
              <a:rPr lang="en-US" sz="2800" dirty="0" err="1" smtClean="0"/>
              <a:t>Φ</a:t>
            </a:r>
            <a:r>
              <a:rPr lang="en-US" sz="2800" dirty="0" smtClean="0"/>
              <a:t> (Forward, Back, Turn)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Appearance Probabilities </a:t>
            </a:r>
            <a:r>
              <a:rPr lang="en-US" sz="2800" dirty="0" err="1" smtClean="0"/>
              <a:t>θ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Initial State Probabilities π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D3EC-0DB8-7F4D-B4D4-B9BF6A59BE5D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51518" y="3685218"/>
            <a:ext cx="2987966" cy="2022163"/>
            <a:chOff x="4939164" y="4402408"/>
            <a:chExt cx="4087763" cy="2043501"/>
          </a:xfrm>
          <a:noFill/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9164" y="4500636"/>
              <a:ext cx="4087763" cy="1855714"/>
            </a:xfrm>
            <a:prstGeom prst="rect">
              <a:avLst/>
            </a:prstGeom>
            <a:grpFill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608320" y="5415280"/>
              <a:ext cx="2275840" cy="20320"/>
            </a:xfrm>
            <a:prstGeom prst="straightConnector1">
              <a:avLst/>
            </a:prstGeom>
            <a:grpFill/>
            <a:ln w="9525" cmpd="sng"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549366" y="4406242"/>
              <a:ext cx="210868" cy="203200"/>
            </a:xfrm>
            <a:prstGeom prst="rect">
              <a:avLst/>
            </a:prstGeom>
            <a:grpFill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562066" y="6238875"/>
              <a:ext cx="210868" cy="203200"/>
            </a:xfrm>
            <a:prstGeom prst="rect">
              <a:avLst/>
            </a:prstGeom>
            <a:grpFill/>
          </p:spPr>
        </p:pic>
      </p:grp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397768"/>
              </p:ext>
            </p:extLst>
          </p:nvPr>
        </p:nvGraphicFramePr>
        <p:xfrm>
          <a:off x="802826" y="2307497"/>
          <a:ext cx="1527155" cy="11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74549"/>
              </p:ext>
            </p:extLst>
          </p:nvPr>
        </p:nvGraphicFramePr>
        <p:xfrm>
          <a:off x="2443466" y="2307497"/>
          <a:ext cx="1527155" cy="11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72764"/>
              </p:ext>
            </p:extLst>
          </p:nvPr>
        </p:nvGraphicFramePr>
        <p:xfrm>
          <a:off x="4081165" y="2323996"/>
          <a:ext cx="1527155" cy="11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657304"/>
              </p:ext>
            </p:extLst>
          </p:nvPr>
        </p:nvGraphicFramePr>
        <p:xfrm>
          <a:off x="868057" y="4178503"/>
          <a:ext cx="2122004" cy="105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01"/>
                <a:gridCol w="530501"/>
                <a:gridCol w="530501"/>
                <a:gridCol w="530501"/>
              </a:tblGrid>
              <a:tr h="260485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Rose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Volcano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Nothing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185511"/>
              </p:ext>
            </p:extLst>
          </p:nvPr>
        </p:nvGraphicFramePr>
        <p:xfrm>
          <a:off x="868057" y="5707381"/>
          <a:ext cx="1527155" cy="4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π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825134" y="31481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1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Likelihood Weighting for DBNs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0137" y="1295400"/>
            <a:ext cx="7914997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MSS17"/>
              </a:rPr>
              <a:t>Set of weighted samples approximates the belief state</a:t>
            </a:r>
          </a:p>
          <a:p>
            <a:pPr>
              <a:buNone/>
            </a:pPr>
            <a:endParaRPr lang="en-US" sz="2400" dirty="0" smtClean="0">
              <a:latin typeface="CMSS17"/>
            </a:endParaRPr>
          </a:p>
          <a:p>
            <a:pPr>
              <a:buNone/>
            </a:pPr>
            <a:endParaRPr lang="en-US" sz="2400" dirty="0" smtClean="0">
              <a:latin typeface="CMSS17"/>
            </a:endParaRPr>
          </a:p>
          <a:p>
            <a:pPr>
              <a:buNone/>
            </a:pPr>
            <a:endParaRPr lang="en-US" sz="2400" dirty="0" smtClean="0">
              <a:latin typeface="CMSS17"/>
            </a:endParaRPr>
          </a:p>
          <a:p>
            <a:pPr>
              <a:buNone/>
            </a:pPr>
            <a:r>
              <a:rPr lang="en-US" sz="2400" dirty="0" smtClean="0">
                <a:latin typeface="CMSS17"/>
              </a:rPr>
              <a:t>LW samples pay no attention to the evidence!</a:t>
            </a:r>
          </a:p>
          <a:p>
            <a:pPr>
              <a:buNone/>
            </a:pPr>
            <a:r>
              <a:rPr lang="en-US" sz="2400" dirty="0">
                <a:latin typeface="cmsy10"/>
              </a:rPr>
              <a:t>*</a:t>
            </a:r>
            <a:r>
              <a:rPr lang="en-US" sz="2400" dirty="0" smtClean="0">
                <a:latin typeface="cmsy10"/>
              </a:rPr>
              <a:t> </a:t>
            </a:r>
            <a:r>
              <a:rPr lang="en-US" sz="2400" dirty="0" smtClean="0">
                <a:latin typeface="CMSS17"/>
              </a:rPr>
              <a:t>fraction “agreeing” falls</a:t>
            </a:r>
          </a:p>
          <a:p>
            <a:pPr>
              <a:buNone/>
            </a:pPr>
            <a:r>
              <a:rPr lang="en-US" sz="2400" dirty="0" smtClean="0">
                <a:latin typeface="CMSS17"/>
              </a:rPr>
              <a:t>     exponentially with </a:t>
            </a:r>
            <a:r>
              <a:rPr lang="en-US" sz="2400" dirty="0" smtClean="0">
                <a:latin typeface="CMMI12~2a"/>
              </a:rPr>
              <a:t>t</a:t>
            </a:r>
          </a:p>
          <a:p>
            <a:pPr>
              <a:buNone/>
            </a:pPr>
            <a:r>
              <a:rPr lang="en-US" sz="2400" dirty="0">
                <a:latin typeface="cmsy10"/>
              </a:rPr>
              <a:t>*</a:t>
            </a:r>
            <a:r>
              <a:rPr lang="en-US" sz="2400" dirty="0" smtClean="0">
                <a:latin typeface="cmsy10"/>
              </a:rPr>
              <a:t> </a:t>
            </a:r>
            <a:r>
              <a:rPr lang="en-US" sz="2400" dirty="0" smtClean="0">
                <a:latin typeface="CMSS17"/>
              </a:rPr>
              <a:t>num. samples required </a:t>
            </a:r>
          </a:p>
          <a:p>
            <a:pPr>
              <a:buNone/>
            </a:pPr>
            <a:r>
              <a:rPr lang="en-US" sz="2400" dirty="0" smtClean="0">
                <a:latin typeface="CMSS17"/>
              </a:rPr>
              <a:t>     grows exponentially with </a:t>
            </a:r>
            <a:r>
              <a:rPr lang="en-US" sz="2400" dirty="0" smtClean="0">
                <a:latin typeface="CMMI12~2a"/>
              </a:rPr>
              <a:t>t</a:t>
            </a:r>
            <a:endParaRPr lang="en-US" sz="1050" dirty="0" smtClean="0">
              <a:latin typeface="CMSS17"/>
            </a:endParaRPr>
          </a:p>
          <a:p>
            <a:pPr>
              <a:buNone/>
            </a:pPr>
            <a:endParaRPr lang="en-US" sz="2400" dirty="0" smtClean="0">
              <a:latin typeface="CMSS1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0343-8EAF-AB4A-9FC0-A52B0BE321BA}" type="datetime1">
              <a:rPr lang="en-US" smtClean="0">
                <a:solidFill>
                  <a:schemeClr val="tx1"/>
                </a:solidFill>
              </a:rPr>
              <a:t>11/13/18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28800"/>
            <a:ext cx="6000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134" y="3507929"/>
            <a:ext cx="3810000" cy="321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158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DBNs vs. HMMs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Every HMM is a single-variable DBN; </a:t>
            </a:r>
          </a:p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every discrete DBN is an HMM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Sparse dependencies:</a:t>
            </a:r>
            <a:r>
              <a:rPr lang="en-US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MSS17"/>
              </a:rPr>
              <a:t>exponentially fewer parameters;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MSS17"/>
              </a:rPr>
              <a:t>	e.g., 20 state variables, three parents each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MSS17"/>
              </a:rPr>
              <a:t>	DBN has 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20x2</a:t>
            </a:r>
            <a:r>
              <a:rPr lang="en-US" baseline="30000" dirty="0" smtClean="0">
                <a:solidFill>
                  <a:srgbClr val="000000"/>
                </a:solidFill>
                <a:latin typeface="CMR17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MR12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=160 </a:t>
            </a:r>
            <a:r>
              <a:rPr lang="en-US" dirty="0" smtClean="0">
                <a:solidFill>
                  <a:srgbClr val="000000"/>
                </a:solidFill>
                <a:latin typeface="CMSS17"/>
              </a:rPr>
              <a:t>parameters, HMM has 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  <a:latin typeface="CMR17"/>
              </a:rPr>
              <a:t>20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x2</a:t>
            </a:r>
            <a:r>
              <a:rPr lang="en-US" baseline="30000" dirty="0" smtClean="0">
                <a:solidFill>
                  <a:srgbClr val="000000"/>
                </a:solidFill>
                <a:latin typeface="CMR17"/>
              </a:rPr>
              <a:t>20</a:t>
            </a:r>
            <a:r>
              <a:rPr lang="en-US" sz="1800" dirty="0" smtClean="0">
                <a:solidFill>
                  <a:srgbClr val="000000"/>
                </a:solidFill>
                <a:latin typeface="CMR12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msy10"/>
              </a:rPr>
              <a:t>¼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10</a:t>
            </a:r>
            <a:r>
              <a:rPr lang="en-US" baseline="30000" dirty="0" smtClean="0">
                <a:solidFill>
                  <a:srgbClr val="000000"/>
                </a:solidFill>
                <a:latin typeface="CMR17"/>
              </a:rPr>
              <a:t>12</a:t>
            </a:r>
            <a:endParaRPr lang="en-US" sz="1100" dirty="0" smtClean="0">
              <a:solidFill>
                <a:srgbClr val="000000"/>
              </a:solidFill>
              <a:latin typeface="CMSS17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7DC5-C78D-FC44-8D65-A124D191B6DD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231" y="2331758"/>
            <a:ext cx="5029435" cy="230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1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Temporal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No observation, no explicit actions, transit randomly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No explicit actions, state transit randomly</a:t>
            </a:r>
          </a:p>
          <a:p>
            <a:r>
              <a:rPr lang="en-US" dirty="0"/>
              <a:t>Dynamic Bayesian Networks</a:t>
            </a:r>
          </a:p>
          <a:p>
            <a:pPr lvl="1"/>
            <a:r>
              <a:rPr lang="en-US" dirty="0"/>
              <a:t>No explicit actions, States are Bayesian Networks</a:t>
            </a:r>
          </a:p>
          <a:p>
            <a:r>
              <a:rPr lang="en-US" dirty="0" smtClean="0"/>
              <a:t>Continuous State Model</a:t>
            </a:r>
          </a:p>
          <a:p>
            <a:pPr lvl="1"/>
            <a:r>
              <a:rPr lang="en-US" dirty="0"/>
              <a:t>No explicit </a:t>
            </a:r>
            <a:r>
              <a:rPr lang="en-US" dirty="0" smtClean="0"/>
              <a:t>actions, States are continuous</a:t>
            </a:r>
          </a:p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B87-42AB-2942-A7CC-B9C8967365E7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52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792491" y="4483346"/>
            <a:ext cx="1052937" cy="4016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Kalman</a:t>
            </a:r>
            <a:r>
              <a:rPr lang="en-US" b="1" dirty="0" smtClean="0"/>
              <a:t> Filters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240A-ABE4-CA43-9D1F-465A7B1AAEE5}" type="datetime1">
              <a:rPr lang="en-US" smtClean="0"/>
              <a:t>11/13/18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3411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417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2460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1634" y="2931374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6582" y="3590033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65076" y="3091019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984217" y="3066597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39" name="Straight Arrow Connector 3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05083" y="3118846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54" name="Straight Arrow Connector 5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118340" y="3066597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69" name="Straight Arrow Connector 6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215730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2931312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/>
          <p:cNvSpPr/>
          <p:nvPr/>
        </p:nvSpPr>
        <p:spPr>
          <a:xfrm>
            <a:off x="5692324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/>
          <p:cNvSpPr/>
          <p:nvPr/>
        </p:nvSpPr>
        <p:spPr>
          <a:xfrm>
            <a:off x="7219404" y="2503254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158514" y="5981886"/>
            <a:ext cx="603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each time slice, state variables are continuous (not discrete)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49379" y="1930501"/>
            <a:ext cx="7876969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r>
              <a:rPr lang="en-US" sz="2000" dirty="0" smtClean="0"/>
              <a:t>action, {</a:t>
            </a:r>
            <a:r>
              <a:rPr lang="en-US" sz="2000" dirty="0" smtClean="0">
                <a:solidFill>
                  <a:srgbClr val="00009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…, </a:t>
            </a:r>
            <a:r>
              <a:rPr lang="en-US" sz="2000" dirty="0" smtClean="0"/>
              <a:t>action, </a:t>
            </a:r>
            <a:r>
              <a:rPr lang="en-US" sz="2000" dirty="0"/>
              <a:t>…, </a:t>
            </a:r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evidence</a:t>
            </a:r>
            <a:r>
              <a:rPr lang="en-US" sz="2000" dirty="0" smtClean="0"/>
              <a:t>}</a:t>
            </a:r>
            <a:r>
              <a:rPr lang="en-US" sz="2000" dirty="0"/>
              <a:t>, </a:t>
            </a:r>
            <a:r>
              <a:rPr lang="en-US" sz="2000" dirty="0" smtClean="0"/>
              <a:t>action, {</a:t>
            </a:r>
            <a:r>
              <a:rPr lang="en-US" sz="2000" dirty="0" smtClean="0">
                <a:solidFill>
                  <a:schemeClr val="accent6"/>
                </a:solidFill>
              </a:rPr>
              <a:t>evidence</a:t>
            </a:r>
            <a:r>
              <a:rPr lang="en-US" sz="2000" dirty="0" smtClean="0"/>
              <a:t>}</a:t>
            </a:r>
            <a:endParaRPr lang="en-US" sz="2000" baseline="-25000" dirty="0"/>
          </a:p>
        </p:txBody>
      </p:sp>
      <p:sp>
        <p:nvSpPr>
          <p:cNvPr id="9" name="Up-Down Arrow 8"/>
          <p:cNvSpPr/>
          <p:nvPr/>
        </p:nvSpPr>
        <p:spPr>
          <a:xfrm>
            <a:off x="1208320" y="491182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-Down Arrow 88"/>
          <p:cNvSpPr/>
          <p:nvPr/>
        </p:nvSpPr>
        <p:spPr>
          <a:xfrm>
            <a:off x="2931312" y="4911822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Up-Down Arrow 89"/>
          <p:cNvSpPr/>
          <p:nvPr/>
        </p:nvSpPr>
        <p:spPr>
          <a:xfrm>
            <a:off x="5632460" y="4862978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Up-Down Arrow 90"/>
          <p:cNvSpPr/>
          <p:nvPr/>
        </p:nvSpPr>
        <p:spPr>
          <a:xfrm>
            <a:off x="7158344" y="4862978"/>
            <a:ext cx="324922" cy="879192"/>
          </a:xfrm>
          <a:prstGeom prst="upDownArrow">
            <a:avLst/>
          </a:prstGeom>
          <a:noFill/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1139" y="5372838"/>
            <a:ext cx="67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5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Summary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715724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Temporal models use states, transitions, sensors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SS17"/>
              </a:rPr>
              <a:t>Transitions may related to agent’s actions, or spontaneous </a:t>
            </a:r>
          </a:p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Markov assumptions and stationary assumption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MSS17"/>
              </a:rPr>
              <a:t>		- transition model </a:t>
            </a:r>
            <a:r>
              <a:rPr lang="en-US" b="1" dirty="0" smtClean="0">
                <a:solidFill>
                  <a:srgbClr val="000000"/>
                </a:solidFill>
                <a:latin typeface="cmbx12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MR17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b="1" dirty="0" err="1" smtClean="0">
                <a:solidFill>
                  <a:srgbClr val="000000"/>
                </a:solidFill>
                <a:latin typeface="CMMI12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msy10"/>
              </a:rPr>
              <a:t>| </a:t>
            </a:r>
            <a:r>
              <a:rPr lang="en-US" b="1" dirty="0" smtClean="0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b="1" dirty="0" smtClean="0">
                <a:solidFill>
                  <a:srgbClr val="000000"/>
                </a:solidFill>
                <a:latin typeface="CMMI12"/>
              </a:rPr>
              <a:t>t-1</a:t>
            </a:r>
            <a:r>
              <a:rPr lang="en-US" b="1" dirty="0" smtClean="0">
                <a:solidFill>
                  <a:srgbClr val="000000"/>
                </a:solidFill>
                <a:latin typeface="CMR17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or </a:t>
            </a:r>
            <a:r>
              <a:rPr lang="en-US" b="1" dirty="0" smtClean="0">
                <a:solidFill>
                  <a:srgbClr val="000000"/>
                </a:solidFill>
                <a:latin typeface="CMR17"/>
              </a:rPr>
              <a:t>P(</a:t>
            </a:r>
            <a:r>
              <a:rPr lang="en-US" b="1" dirty="0" err="1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b="1" dirty="0" err="1">
                <a:solidFill>
                  <a:srgbClr val="000000"/>
                </a:solidFill>
                <a:latin typeface="CMMI12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msy10"/>
              </a:rPr>
              <a:t> | </a:t>
            </a:r>
            <a:r>
              <a:rPr lang="en-US" b="1" dirty="0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MMI12"/>
              </a:rPr>
              <a:t>t-</a:t>
            </a:r>
            <a:r>
              <a:rPr lang="en-US" sz="1800" b="1" dirty="0" smtClean="0">
                <a:solidFill>
                  <a:srgbClr val="000000"/>
                </a:solidFill>
                <a:latin typeface="CMMI12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MR17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MR17"/>
              </a:rPr>
              <a:t>a</a:t>
            </a:r>
            <a:r>
              <a:rPr lang="en-US" baseline="-25000" dirty="0">
                <a:solidFill>
                  <a:srgbClr val="000000"/>
                </a:solidFill>
                <a:latin typeface="CMMI12"/>
              </a:rPr>
              <a:t>t-</a:t>
            </a:r>
            <a:r>
              <a:rPr lang="en-US" baseline="-25000" dirty="0" smtClean="0">
                <a:solidFill>
                  <a:srgbClr val="000000"/>
                </a:solidFill>
                <a:latin typeface="CMMI12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MMI12"/>
              </a:rPr>
              <a:t>)</a:t>
            </a:r>
            <a:endParaRPr lang="en-US" b="1" dirty="0" smtClean="0">
              <a:solidFill>
                <a:srgbClr val="000000"/>
              </a:solidFill>
              <a:latin typeface="CMR17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MSS17"/>
              </a:rPr>
              <a:t>		- sensor model </a:t>
            </a:r>
            <a:r>
              <a:rPr lang="en-US" b="1" dirty="0" smtClean="0">
                <a:solidFill>
                  <a:srgbClr val="000000"/>
                </a:solidFill>
                <a:latin typeface="cmbx12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MR17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mbx12"/>
              </a:rPr>
              <a:t>E</a:t>
            </a:r>
            <a:r>
              <a:rPr lang="en-US" sz="1800" b="1" dirty="0" smtClean="0">
                <a:solidFill>
                  <a:srgbClr val="000000"/>
                </a:solidFill>
                <a:latin typeface="CMMI12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msy10"/>
              </a:rPr>
              <a:t>| </a:t>
            </a:r>
            <a:r>
              <a:rPr lang="en-US" b="1" dirty="0" err="1" smtClean="0">
                <a:solidFill>
                  <a:srgbClr val="000000"/>
                </a:solidFill>
                <a:latin typeface="cmbx12"/>
              </a:rPr>
              <a:t>X</a:t>
            </a:r>
            <a:r>
              <a:rPr lang="en-US" sz="1800" b="1" dirty="0" err="1" smtClean="0">
                <a:solidFill>
                  <a:srgbClr val="000000"/>
                </a:solidFill>
                <a:latin typeface="CMMI12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CMR17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Tasks: filtering, prediction, smoothing, most likely </a:t>
            </a:r>
            <a:r>
              <a:rPr lang="en-US" dirty="0" err="1" smtClean="0">
                <a:solidFill>
                  <a:srgbClr val="000000"/>
                </a:solidFill>
                <a:latin typeface="CMSS17"/>
              </a:rPr>
              <a:t>seq</a:t>
            </a:r>
            <a:r>
              <a:rPr lang="en-US" dirty="0" smtClean="0">
                <a:solidFill>
                  <a:srgbClr val="000000"/>
                </a:solidFill>
                <a:latin typeface="cmbx12"/>
              </a:rPr>
              <a:t>	</a:t>
            </a:r>
            <a:endParaRPr lang="en-US" dirty="0">
              <a:solidFill>
                <a:srgbClr val="000000"/>
              </a:solidFill>
              <a:latin typeface="cmbx12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bx12"/>
              </a:rPr>
              <a:t>all done recursively with constant cost per time step</a:t>
            </a:r>
          </a:p>
          <a:p>
            <a:r>
              <a:rPr lang="en-US" dirty="0" smtClean="0">
                <a:solidFill>
                  <a:srgbClr val="000000"/>
                </a:solidFill>
                <a:latin typeface="CMSS17"/>
              </a:rPr>
              <a:t>Types of models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SS17"/>
              </a:rPr>
              <a:t>HMM have a single discrete state variable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SS17"/>
              </a:rPr>
              <a:t>Dynamic Bayes nets subsume HMMs; exact update intractable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MSS17"/>
              </a:rPr>
              <a:t>Other models may have internal structure driven by actions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5716-576A-894D-8E30-CFEF6E3E07E8}" type="datetime1">
              <a:rPr lang="en-US" smtClean="0">
                <a:solidFill>
                  <a:srgbClr val="000000"/>
                </a:solidFill>
              </a:rPr>
              <a:t>11/13/18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54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0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Little Prince in 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60" y="4219296"/>
            <a:ext cx="8705300" cy="2137053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FF"/>
                </a:solidFill>
              </a:rPr>
              <a:t>Given: “</a:t>
            </a:r>
            <a:r>
              <a:rPr lang="en-US" sz="3200" i="1" dirty="0" smtClean="0">
                <a:solidFill>
                  <a:srgbClr val="0000FF"/>
                </a:solidFill>
              </a:rPr>
              <a:t>experience” </a:t>
            </a:r>
            <a:r>
              <a:rPr lang="en-US" sz="3200" b="1" dirty="0" smtClean="0">
                <a:solidFill>
                  <a:srgbClr val="0000FF"/>
                </a:solidFill>
              </a:rPr>
              <a:t>E</a:t>
            </a:r>
            <a:r>
              <a:rPr lang="en-US" sz="3200" baseline="-25000" dirty="0" smtClean="0">
                <a:solidFill>
                  <a:srgbClr val="0000FF"/>
                </a:solidFill>
              </a:rPr>
              <a:t>1:T</a:t>
            </a:r>
            <a:r>
              <a:rPr lang="en-US" sz="3200" i="1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(time 1 through 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FF"/>
                </a:solidFill>
              </a:rPr>
              <a:t>You can Infer: 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),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</a:t>
            </a:r>
            <a:r>
              <a:rPr lang="en-US" dirty="0" smtClean="0">
                <a:solidFill>
                  <a:srgbClr val="0000FF"/>
                </a:solidFill>
              </a:rPr>
              <a:t>where (which state) </a:t>
            </a:r>
            <a:r>
              <a:rPr lang="en-US" dirty="0">
                <a:solidFill>
                  <a:srgbClr val="0000FF"/>
                </a:solidFill>
              </a:rPr>
              <a:t>am </a:t>
            </a:r>
            <a:r>
              <a:rPr lang="en-US" dirty="0" smtClean="0">
                <a:solidFill>
                  <a:srgbClr val="0000FF"/>
                </a:solidFill>
              </a:rPr>
              <a:t>I at now? (estimation)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t+k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),  where I will be at time </a:t>
            </a:r>
            <a:r>
              <a:rPr lang="en-US" dirty="0" err="1" smtClean="0">
                <a:solidFill>
                  <a:srgbClr val="0000FF"/>
                </a:solidFill>
              </a:rPr>
              <a:t>t+k</a:t>
            </a:r>
            <a:r>
              <a:rPr lang="en-US" dirty="0" smtClean="0">
                <a:solidFill>
                  <a:srgbClr val="0000FF"/>
                </a:solidFill>
              </a:rPr>
              <a:t>? (prediction)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),    where I was at time k &lt; t ? (smooth)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 smtClean="0">
                <a:solidFill>
                  <a:srgbClr val="0000FF"/>
                </a:solidFill>
              </a:rPr>
              <a:t>)   the probability of every state sequence that I went through? (explanation)</a:t>
            </a:r>
          </a:p>
          <a:p>
            <a:pPr marL="742950" lvl="2" indent="-342900"/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baseline="-25000" dirty="0">
                <a:solidFill>
                  <a:srgbClr val="0000FF"/>
                </a:solidFill>
              </a:rPr>
              <a:t>:t</a:t>
            </a:r>
            <a:r>
              <a:rPr lang="en-US" dirty="0">
                <a:solidFill>
                  <a:srgbClr val="0000FF"/>
                </a:solidFill>
              </a:rPr>
              <a:t>|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aseline="-25000" dirty="0">
                <a:solidFill>
                  <a:srgbClr val="0000FF"/>
                </a:solidFill>
              </a:rPr>
              <a:t>1:t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rgbClr val="0000FF"/>
                </a:solidFill>
              </a:rPr>
              <a:t>  the most likely sequence </a:t>
            </a:r>
            <a:r>
              <a:rPr lang="en-US" dirty="0">
                <a:solidFill>
                  <a:srgbClr val="0000FF"/>
                </a:solidFill>
              </a:rPr>
              <a:t>of states I went through? </a:t>
            </a:r>
            <a:r>
              <a:rPr lang="en-US" dirty="0" smtClean="0">
                <a:solidFill>
                  <a:srgbClr val="0000FF"/>
                </a:solidFill>
              </a:rPr>
              <a:t>(Viterbi algorithm)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A63F-1E4D-4A47-AB4E-F932F55FF81E}" type="datetime1">
              <a:rPr lang="en-US" smtClean="0"/>
              <a:t>11/13/18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50863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0869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8344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7518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9010" y="3077170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912528" y="2578156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550101" y="2553734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39" name="Straight Arrow Connector 3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652535" y="2605983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54" name="Straight Arrow Connector 5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684224" y="2553734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69" name="Straight Arrow Connector 6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563182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3278764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/>
          <p:cNvSpPr/>
          <p:nvPr/>
        </p:nvSpPr>
        <p:spPr>
          <a:xfrm>
            <a:off x="5258208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/>
          <p:cNvSpPr/>
          <p:nvPr/>
        </p:nvSpPr>
        <p:spPr>
          <a:xfrm>
            <a:off x="6785288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08839" y="1417638"/>
            <a:ext cx="7192424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400" dirty="0" smtClean="0"/>
              <a:t>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</a:t>
            </a:r>
            <a:r>
              <a:rPr lang="en-US" sz="2400" dirty="0" err="1" smtClean="0"/>
              <a:t>fward</a:t>
            </a:r>
            <a:r>
              <a:rPr lang="en-US" sz="2400" dirty="0"/>
              <a:t>,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660066"/>
                </a:solidFill>
              </a:rPr>
              <a:t>none</a:t>
            </a:r>
            <a:r>
              <a:rPr lang="en-US" sz="2400" dirty="0" smtClean="0"/>
              <a:t>}</a:t>
            </a:r>
            <a:r>
              <a:rPr lang="en-US" sz="2400" dirty="0"/>
              <a:t>, …, turn</a:t>
            </a:r>
            <a:r>
              <a:rPr lang="en-US" sz="2400" dirty="0" smtClean="0"/>
              <a:t>, 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</a:t>
            </a:r>
            <a:r>
              <a:rPr lang="en-US" sz="2400" dirty="0" smtClean="0"/>
              <a:t>back, </a:t>
            </a:r>
            <a:r>
              <a:rPr lang="en-US" sz="2400" dirty="0"/>
              <a:t>{</a:t>
            </a:r>
            <a:r>
              <a:rPr lang="en-US" sz="2400" dirty="0">
                <a:solidFill>
                  <a:schemeClr val="accent6"/>
                </a:solidFill>
              </a:rPr>
              <a:t>volcano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371500" y="2868628"/>
            <a:ext cx="1852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</a:rPr>
              <a:t>Hidden!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159" y="1336852"/>
            <a:ext cx="736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E</a:t>
            </a:r>
            <a:r>
              <a:rPr lang="en-US" sz="3200" b="1" baseline="-25000" dirty="0">
                <a:solidFill>
                  <a:srgbClr val="0000FF"/>
                </a:solidFill>
              </a:rPr>
              <a:t>1:T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208214" y="1684421"/>
            <a:ext cx="8154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9942" y="1339916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1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1" y="160121"/>
            <a:ext cx="8890253" cy="1143000"/>
          </a:xfrm>
          <a:solidFill>
            <a:srgbClr val="CCFFCC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Possible Inferences from Experience E</a:t>
            </a:r>
            <a:r>
              <a:rPr lang="en-US" baseline="-25000" dirty="0" smtClean="0"/>
              <a:t>1:t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86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baseline="-25000" dirty="0" smtClean="0"/>
              <a:t>1:t</a:t>
            </a:r>
            <a:r>
              <a:rPr lang="en-US" dirty="0" smtClean="0"/>
              <a:t>|</a:t>
            </a:r>
            <a:r>
              <a:rPr lang="en-US" b="1" dirty="0" smtClean="0"/>
              <a:t>E</a:t>
            </a:r>
            <a:r>
              <a:rPr lang="en-US" baseline="-25000" dirty="0" smtClean="0"/>
              <a:t>1:t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what states I have been through (”explanation”)</a:t>
            </a:r>
          </a:p>
          <a:p>
            <a:r>
              <a:rPr lang="en-US" b="1" dirty="0" smtClean="0"/>
              <a:t>P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baseline="-25000" dirty="0"/>
              <a:t>t</a:t>
            </a:r>
            <a:r>
              <a:rPr lang="en-US" dirty="0" smtClean="0"/>
              <a:t>|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baseline="-25000" dirty="0"/>
              <a:t>:t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which state I </a:t>
            </a:r>
            <a:r>
              <a:rPr lang="en-US" dirty="0"/>
              <a:t>am in now </a:t>
            </a:r>
            <a:r>
              <a:rPr lang="en-US" dirty="0" smtClean="0"/>
              <a:t>(“state estimation” “localization”) </a:t>
            </a:r>
            <a:endParaRPr lang="en-US" dirty="0"/>
          </a:p>
          <a:p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baseline="-25000" dirty="0"/>
              <a:t>t+k</a:t>
            </a:r>
            <a:r>
              <a:rPr lang="en-US" dirty="0" smtClean="0"/>
              <a:t>|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baseline="-25000" dirty="0"/>
              <a:t>:t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which state I </a:t>
            </a:r>
            <a:r>
              <a:rPr lang="en-US" dirty="0"/>
              <a:t>will be in at time </a:t>
            </a:r>
            <a:r>
              <a:rPr lang="en-US" dirty="0" err="1"/>
              <a:t>t+k</a:t>
            </a:r>
            <a:r>
              <a:rPr lang="en-US" dirty="0"/>
              <a:t> </a:t>
            </a:r>
            <a:r>
              <a:rPr lang="en-US" dirty="0" smtClean="0"/>
              <a:t>(“prediction”)</a:t>
            </a:r>
            <a:endParaRPr lang="en-US" dirty="0"/>
          </a:p>
          <a:p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baseline="-25000" dirty="0"/>
              <a:t>k</a:t>
            </a:r>
            <a:r>
              <a:rPr lang="en-US" dirty="0" smtClean="0"/>
              <a:t>|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baseline="-25000" dirty="0"/>
              <a:t>:t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which state I </a:t>
            </a:r>
            <a:r>
              <a:rPr lang="en-US" dirty="0"/>
              <a:t>was in at time </a:t>
            </a:r>
            <a:r>
              <a:rPr lang="en-US" dirty="0" smtClean="0"/>
              <a:t>k (k&lt;t) (“smoothing”)</a:t>
            </a:r>
            <a:endParaRPr lang="en-US" dirty="0"/>
          </a:p>
          <a:p>
            <a:r>
              <a:rPr lang="en-US" b="1" dirty="0" smtClean="0"/>
              <a:t>P</a:t>
            </a:r>
            <a:r>
              <a:rPr lang="en-US" dirty="0"/>
              <a:t>(</a:t>
            </a:r>
            <a:r>
              <a:rPr lang="en-US" b="1" dirty="0"/>
              <a:t>M</a:t>
            </a:r>
            <a:r>
              <a:rPr lang="en-US" baseline="-25000" dirty="0"/>
              <a:t>t</a:t>
            </a:r>
            <a:r>
              <a:rPr lang="en-US" dirty="0" smtClean="0"/>
              <a:t>|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baseline="-25000" dirty="0"/>
              <a:t>:t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How correct is my model at time t (“model learning”)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P(X|E) Example  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471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Given: “</a:t>
            </a:r>
            <a:r>
              <a:rPr lang="en-US" i="1" dirty="0" smtClean="0"/>
              <a:t>experience” </a:t>
            </a:r>
            <a:r>
              <a:rPr lang="en-US" dirty="0" smtClean="0"/>
              <a:t>E</a:t>
            </a:r>
            <a:r>
              <a:rPr lang="en-US" baseline="-25000" dirty="0" smtClean="0"/>
              <a:t>1:2</a:t>
            </a:r>
            <a:r>
              <a:rPr lang="en-US" dirty="0" smtClean="0"/>
              <a:t>={rose, forward, nothing}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Infer: the most likely “</a:t>
            </a:r>
            <a:r>
              <a:rPr lang="en-US" sz="3200" i="1" dirty="0" smtClean="0"/>
              <a:t>sequence </a:t>
            </a:r>
            <a:r>
              <a:rPr lang="en-US" sz="3200" i="1" dirty="0"/>
              <a:t>of </a:t>
            </a:r>
            <a:r>
              <a:rPr lang="en-US" sz="3200" i="1" dirty="0" smtClean="0"/>
              <a:t>states”</a:t>
            </a:r>
            <a:r>
              <a:rPr lang="en-US" sz="3200" dirty="0" smtClean="0"/>
              <a:t> X</a:t>
            </a:r>
            <a:r>
              <a:rPr lang="en-US" sz="3200" baseline="-25000" dirty="0" smtClean="0"/>
              <a:t>1:2</a:t>
            </a:r>
            <a:endParaRPr lang="en-US" sz="3200" i="1" baseline="-25000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CAA-4517-534F-8B4B-01F02383E328}" type="datetime1">
              <a:rPr lang="en-US" smtClean="0"/>
              <a:t>11/13/18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0863" y="4189106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S0    S1    S2     S3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0869" y="4189106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S0    S1    S2     S3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912528" y="4348751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14430"/>
              <a:ext cx="1241705" cy="1459452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563182" y="3760986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3278764" y="3760986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206844" y="6045990"/>
            <a:ext cx="623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Find the “best sequence of states” that support the experience 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91251" y="3188233"/>
            <a:ext cx="3824624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sz="2400" dirty="0" smtClean="0"/>
              <a:t>E= {</a:t>
            </a:r>
            <a:r>
              <a:rPr lang="en-US" sz="2400" dirty="0">
                <a:solidFill>
                  <a:srgbClr val="FFFFFF"/>
                </a:solidFill>
              </a:rPr>
              <a:t>rose</a:t>
            </a:r>
            <a:r>
              <a:rPr lang="en-US" sz="2400" dirty="0"/>
              <a:t>}, forward,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chemeClr val="tx1"/>
                </a:solidFill>
              </a:rPr>
              <a:t>nothing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0766" y="4430085"/>
            <a:ext cx="38501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Compute P(X|</a:t>
            </a:r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):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16 possible X, which one is most likely?</a:t>
            </a:r>
          </a:p>
          <a:p>
            <a:r>
              <a:rPr lang="en-US" sz="1200" dirty="0" smtClean="0"/>
              <a:t>{s0,s0},</a:t>
            </a:r>
            <a:r>
              <a:rPr lang="en-US" sz="1200" dirty="0"/>
              <a:t> {s0,</a:t>
            </a:r>
            <a:r>
              <a:rPr lang="en-US" sz="1200" dirty="0" smtClean="0"/>
              <a:t>s1},</a:t>
            </a:r>
            <a:r>
              <a:rPr lang="en-US" sz="1200" dirty="0"/>
              <a:t> {s0,</a:t>
            </a:r>
            <a:r>
              <a:rPr lang="en-US" sz="1200" dirty="0" smtClean="0"/>
              <a:t>s2},</a:t>
            </a:r>
            <a:r>
              <a:rPr lang="en-US" sz="1200" dirty="0"/>
              <a:t> </a:t>
            </a:r>
            <a:r>
              <a:rPr lang="en-US" sz="1200" u="sng" dirty="0"/>
              <a:t>{s0,</a:t>
            </a:r>
            <a:r>
              <a:rPr lang="en-US" sz="1200" u="sng" dirty="0" smtClean="0"/>
              <a:t>s3}</a:t>
            </a:r>
            <a:r>
              <a:rPr lang="en-US" sz="1200" dirty="0"/>
              <a:t>,</a:t>
            </a:r>
          </a:p>
          <a:p>
            <a:r>
              <a:rPr lang="en-US" sz="1200" dirty="0"/>
              <a:t>{</a:t>
            </a:r>
            <a:r>
              <a:rPr lang="en-US" sz="1200" dirty="0" smtClean="0"/>
              <a:t>s1,s0}</a:t>
            </a:r>
            <a:r>
              <a:rPr lang="en-US" sz="1200" dirty="0"/>
              <a:t>, {</a:t>
            </a:r>
            <a:r>
              <a:rPr lang="en-US" sz="1200" dirty="0" smtClean="0"/>
              <a:t>s1,</a:t>
            </a:r>
            <a:r>
              <a:rPr lang="en-US" sz="1200" dirty="0"/>
              <a:t>s1}, {</a:t>
            </a:r>
            <a:r>
              <a:rPr lang="en-US" sz="1200" dirty="0" smtClean="0"/>
              <a:t>s1,s2}</a:t>
            </a:r>
            <a:r>
              <a:rPr lang="en-US" sz="1200" dirty="0"/>
              <a:t>, {</a:t>
            </a:r>
            <a:r>
              <a:rPr lang="en-US" sz="1200" dirty="0" smtClean="0"/>
              <a:t>s1,s3}</a:t>
            </a:r>
            <a:r>
              <a:rPr lang="en-US" sz="1200" dirty="0"/>
              <a:t>,</a:t>
            </a:r>
          </a:p>
          <a:p>
            <a:r>
              <a:rPr lang="en-US" sz="1200" dirty="0"/>
              <a:t>{</a:t>
            </a:r>
            <a:r>
              <a:rPr lang="en-US" sz="1200" dirty="0" smtClean="0"/>
              <a:t>s2,s0}</a:t>
            </a:r>
            <a:r>
              <a:rPr lang="en-US" sz="1200" dirty="0"/>
              <a:t>, {</a:t>
            </a:r>
            <a:r>
              <a:rPr lang="en-US" sz="1200" dirty="0" smtClean="0"/>
              <a:t>s2,</a:t>
            </a:r>
            <a:r>
              <a:rPr lang="en-US" sz="1200" dirty="0"/>
              <a:t>s1}, {</a:t>
            </a:r>
            <a:r>
              <a:rPr lang="en-US" sz="1200" dirty="0" smtClean="0"/>
              <a:t>s2,s2}</a:t>
            </a:r>
            <a:r>
              <a:rPr lang="en-US" sz="1200" dirty="0"/>
              <a:t>, {</a:t>
            </a:r>
            <a:r>
              <a:rPr lang="en-US" sz="1200" dirty="0" smtClean="0"/>
              <a:t>s2,s3}</a:t>
            </a:r>
            <a:r>
              <a:rPr lang="en-US" sz="1200" dirty="0"/>
              <a:t>,</a:t>
            </a:r>
          </a:p>
          <a:p>
            <a:r>
              <a:rPr lang="en-US" sz="1200" dirty="0"/>
              <a:t>{</a:t>
            </a:r>
            <a:r>
              <a:rPr lang="en-US" sz="1200" dirty="0" smtClean="0"/>
              <a:t>s3,s0}</a:t>
            </a:r>
            <a:r>
              <a:rPr lang="en-US" sz="1200" dirty="0"/>
              <a:t>, {</a:t>
            </a:r>
            <a:r>
              <a:rPr lang="en-US" sz="1200" dirty="0" smtClean="0"/>
              <a:t>s3,</a:t>
            </a:r>
            <a:r>
              <a:rPr lang="en-US" sz="1200" dirty="0"/>
              <a:t>s1}, {</a:t>
            </a:r>
            <a:r>
              <a:rPr lang="en-US" sz="1200" dirty="0" smtClean="0"/>
              <a:t>s3,s2}</a:t>
            </a:r>
            <a:r>
              <a:rPr lang="en-US" sz="1200" dirty="0"/>
              <a:t>, {</a:t>
            </a:r>
            <a:r>
              <a:rPr lang="en-US" sz="1200" dirty="0" smtClean="0"/>
              <a:t>s3,s3}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98565" y="2982111"/>
            <a:ext cx="3791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1:2</a:t>
            </a:r>
            <a:r>
              <a:rPr lang="en-US" dirty="0" smtClean="0"/>
              <a:t>={rose, forward, nothing}</a:t>
            </a:r>
          </a:p>
          <a:p>
            <a:r>
              <a:rPr lang="en-US" dirty="0" smtClean="0"/>
              <a:t>O</a:t>
            </a:r>
            <a:r>
              <a:rPr lang="en-US" baseline="-25000" dirty="0" smtClean="0"/>
              <a:t>1:2</a:t>
            </a:r>
            <a:r>
              <a:rPr lang="en-US" dirty="0" smtClean="0"/>
              <a:t>={rose, nothing}  // observations</a:t>
            </a:r>
          </a:p>
          <a:p>
            <a:r>
              <a:rPr lang="en-US" dirty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={forward}            // action sequence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1:2</a:t>
            </a:r>
            <a:r>
              <a:rPr lang="en-US" dirty="0" smtClean="0"/>
              <a:t>=O</a:t>
            </a:r>
            <a:r>
              <a:rPr lang="en-US" baseline="-25000" dirty="0"/>
              <a:t>1:</a:t>
            </a:r>
            <a:r>
              <a:rPr lang="en-US" baseline="-25000" dirty="0" smtClean="0"/>
              <a:t>2</a:t>
            </a:r>
            <a:r>
              <a:rPr lang="en-US" dirty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P(X|E) Example in a Graph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A92B-B9AE-984C-9885-096C544C8661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8493" y="4592271"/>
            <a:ext cx="796545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68524" y="1687876"/>
            <a:ext cx="0" cy="4082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4530" y="1908318"/>
            <a:ext cx="78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P(X|E)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80593" y="4423485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96314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{s0,s0}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65727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{s0,</a:t>
            </a:r>
            <a:r>
              <a:rPr lang="en-US" sz="1400" dirty="0" smtClean="0"/>
              <a:t>s1}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735140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{s0,</a:t>
            </a:r>
            <a:r>
              <a:rPr lang="en-US" sz="1400" dirty="0" smtClean="0"/>
              <a:t>s2}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204553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{s0,</a:t>
            </a:r>
            <a:r>
              <a:rPr lang="en-US" sz="1400" dirty="0" smtClean="0"/>
              <a:t>s3}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673966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s1,</a:t>
            </a:r>
            <a:r>
              <a:rPr lang="en-US" sz="1400" dirty="0"/>
              <a:t>s0}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143379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s1,s1}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612792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s1,s2}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082205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s1,s3}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551618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s2,</a:t>
            </a:r>
            <a:r>
              <a:rPr lang="en-US" sz="1400" dirty="0"/>
              <a:t>s0}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21031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s2,s1}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5490444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s2,s2}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5959857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s2,s3}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6429270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s3,</a:t>
            </a:r>
            <a:r>
              <a:rPr lang="en-US" sz="1400" dirty="0"/>
              <a:t>s0}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898683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s3,s1}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7368096" y="477437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s3,s2}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837507" y="477437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 smtClean="0"/>
              <a:t>s3,s3}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552245" y="3555435"/>
            <a:ext cx="45719" cy="103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flipH="1">
            <a:off x="3023770" y="4423485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51963" y="4423485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1950" y="4238623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15862" y="4214198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H="1">
            <a:off x="1142607" y="439925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70800" y="439925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060787" y="4214395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flipH="1">
            <a:off x="6771789" y="4423172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99982" y="4423172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89969" y="4238310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163881" y="4213885"/>
            <a:ext cx="45719" cy="353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H="1">
            <a:off x="4888221" y="440709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16414" y="440709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5836363" y="442730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264556" y="4427307"/>
            <a:ext cx="45719" cy="168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X_{-1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0"/>
  <p:tag name="PICTUREFILESIZE" val="54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\cdots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^*_{1:T} = \argmax_{x_{1:T}} P(x_{1:T} | e_{1:T}) =  \argmax_{x_{1:T}} P(x_{1:T} , e_{1:T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182"/>
  <p:tag name="ORIGWIDTH" val="510"/>
  <p:tag name="PICTUREFILESIZE" val="2760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rickRed}{m_t[x_t]} = \max_{x_{1:t-1}} P(x_{1:t-1}, x_t, e_{1:t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304"/>
  <p:tag name="PICTUREFILESIZE" val="255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\max_{x_{1:t-1}} P(x_{1:t-1}, e_{1:t-1}) P(x_t | x_{t-1}) P(e_t | x_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59"/>
  <p:tag name="BOXHEIGHT" val="415"/>
  <p:tag name="BOXFONT" val="10"/>
  <p:tag name="BOXWRAP" val="False"/>
  <p:tag name="WORKAROUNDTRANSPARENCYBUG" val="False"/>
  <p:tag name="ALLOWFONTSUBSTITUTION" val="False"/>
  <p:tag name="BITMAPFORMAT" val="png16m"/>
  <p:tag name="ORIGWIDTH" val="415"/>
  <p:tag name="PICTUREFILESIZE" val="312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P(e_t | x_t) \max_{x_{t-1}} P(x_t | x_{t-1}) \textcolor{BrickRed}{\max_{x_{1:t-2}} P(x_{1:t-1}, e_{1:t-1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59"/>
  <p:tag name="BOXHEIGHT" val="415"/>
  <p:tag name="BOXFONT" val="10"/>
  <p:tag name="BOXWRAP" val="False"/>
  <p:tag name="WORKAROUNDTRANSPARENCYBUG" val="False"/>
  <p:tag name="ALLOWFONTSUBSTITUTION" val="False"/>
  <p:tag name="BITMAPFORMAT" val="png16m"/>
  <p:tag name="ORIGWIDTH" val="464"/>
  <p:tag name="PICTUREFILESIZE" val="402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P(e_t | x_t) \max_{x_{t-1}} P(x_t | x_{t-1}) \textcolor{BrickRed}{m_{t-1}[x_{t-1}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59"/>
  <p:tag name="BOXHEIGHT" val="415"/>
  <p:tag name="BOXFONT" val="10"/>
  <p:tag name="BOXWRAP" val="False"/>
  <p:tag name="WORKAROUNDTRANSPARENCYBUG" val="False"/>
  <p:tag name="ALLOWFONTSUBSTITUTION" val="False"/>
  <p:tag name="BITMAPFORMAT" val="png16m"/>
  <p:tag name="ORIGWIDTH" val="357"/>
  <p:tag name="PICTUREFILESIZE" val="296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44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\argmax_{x_{1:t}} P(x_{1:t} | e_{1:t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182"/>
  <p:tag name="ORIGWIDTH" val="187"/>
  <p:tag name="PICTUREFILESIZE" val="120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_{t-1} \rightarrow x_{t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35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P(x_{t} | x_{t-1}) P(e_t | x_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7"/>
  <p:tag name="PICTUREFILESIZE" val="102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_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14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_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"/>
  <p:tag name="PICTUREFILESIZE" val="19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def\argmax{\mathop{\rm arg\,max}}&#10;\begin{document}&#10;\[&#10;X_N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"/>
  <p:tag name="PICTUREFILESIZE" val="226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8571</TotalTime>
  <Words>4712</Words>
  <Application>Microsoft Macintosh PowerPoint</Application>
  <PresentationFormat>On-screen Show (4:3)</PresentationFormat>
  <Paragraphs>860</Paragraphs>
  <Slides>54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CS561 Fall 2018  Foundation of Artificial Intelligence</vt:lpstr>
      <vt:lpstr>Session 25: Temporal Models</vt:lpstr>
      <vt:lpstr>Example of Reasoning over Time</vt:lpstr>
      <vt:lpstr>Problem of Reasoning over Time</vt:lpstr>
      <vt:lpstr>Little Prince “Action Model” (S,A,Φ,θ,π)</vt:lpstr>
      <vt:lpstr>Little Prince in Action</vt:lpstr>
      <vt:lpstr>Possible Inferences from Experience E1:t</vt:lpstr>
      <vt:lpstr>P(X|E) Example     </vt:lpstr>
      <vt:lpstr>P(X|E) Example in a Graph</vt:lpstr>
      <vt:lpstr>Compute P(X1:T|E1:T)</vt:lpstr>
      <vt:lpstr>In Our Example</vt:lpstr>
      <vt:lpstr>Which Explanation is the Best?</vt:lpstr>
      <vt:lpstr>Compute Hidden State Sequence (1)</vt:lpstr>
      <vt:lpstr>Compute Hidden State Sequence (2)</vt:lpstr>
      <vt:lpstr>P(O|AMC) by Forward Procedure</vt:lpstr>
      <vt:lpstr>Forward Procedure</vt:lpstr>
      <vt:lpstr>Forward Procedure Example</vt:lpstr>
      <vt:lpstr>Backward Procedure</vt:lpstr>
      <vt:lpstr>Inference: State Estimation</vt:lpstr>
      <vt:lpstr>Inference: State Prediction</vt:lpstr>
      <vt:lpstr>Inference: State Smoothing</vt:lpstr>
      <vt:lpstr>State Explanation</vt:lpstr>
      <vt:lpstr>Model Learning</vt:lpstr>
      <vt:lpstr>Exercise for you</vt:lpstr>
      <vt:lpstr>Other Temporal Models</vt:lpstr>
      <vt:lpstr>Hidden Markov Models</vt:lpstr>
      <vt:lpstr>Rain/Umbrella Example in the Book</vt:lpstr>
      <vt:lpstr>Ghostbuster HMM Example</vt:lpstr>
      <vt:lpstr>Markov Assumption and  Conditional Independence</vt:lpstr>
      <vt:lpstr>Some HMM Applications</vt:lpstr>
      <vt:lpstr>Filtering / Monitoring</vt:lpstr>
      <vt:lpstr>Example: Robot Localization</vt:lpstr>
      <vt:lpstr>Example: Robot Localization</vt:lpstr>
      <vt:lpstr>Example: Robot Localization</vt:lpstr>
      <vt:lpstr>Example: Robot Localization</vt:lpstr>
      <vt:lpstr>Example: Robot Localization</vt:lpstr>
      <vt:lpstr>Example: Robot Localization</vt:lpstr>
      <vt:lpstr>Another Filtering Example</vt:lpstr>
      <vt:lpstr>Smoothing P(Xk|E1:t)</vt:lpstr>
      <vt:lpstr>Smoothing Example</vt:lpstr>
      <vt:lpstr>Query for Best Explanation:  P(X1:T|E1:T)</vt:lpstr>
      <vt:lpstr>State Path Trellis</vt:lpstr>
      <vt:lpstr>Viterbi Algorithm for P(X1:T|E1:T):  choose the best explanation state sequence Similar to αt(st) on slide 14, but use max not sum</vt:lpstr>
      <vt:lpstr>Viterbi Example P(R1:5|U1:5)</vt:lpstr>
      <vt:lpstr>Viterbi Example: P(R1:5|U1:5)</vt:lpstr>
      <vt:lpstr>Other Temporal Models</vt:lpstr>
      <vt:lpstr>Dynamic Bayesian Networks</vt:lpstr>
      <vt:lpstr>Dynamic Bayes Nets (DBNs)</vt:lpstr>
      <vt:lpstr>Exact inference in DBNs</vt:lpstr>
      <vt:lpstr>Likelihood Weighting for DBNs</vt:lpstr>
      <vt:lpstr>DBNs vs. HMMs</vt:lpstr>
      <vt:lpstr>Other Temporal Models</vt:lpstr>
      <vt:lpstr>Kalman Filters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Wei-Min Shen</dc:creator>
  <cp:lastModifiedBy>Wei-Min Shen</cp:lastModifiedBy>
  <cp:revision>411</cp:revision>
  <dcterms:created xsi:type="dcterms:W3CDTF">2013-07-30T00:27:40Z</dcterms:created>
  <dcterms:modified xsi:type="dcterms:W3CDTF">2018-11-13T19:02:56Z</dcterms:modified>
</cp:coreProperties>
</file>