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84" r:id="rId1"/>
    <p:sldMasterId id="2147483901" r:id="rId2"/>
  </p:sldMasterIdLst>
  <p:notesMasterIdLst>
    <p:notesMasterId r:id="rId57"/>
  </p:notesMasterIdLst>
  <p:sldIdLst>
    <p:sldId id="256" r:id="rId3"/>
    <p:sldId id="438" r:id="rId4"/>
    <p:sldId id="495" r:id="rId5"/>
    <p:sldId id="496" r:id="rId6"/>
    <p:sldId id="499" r:id="rId7"/>
    <p:sldId id="497" r:id="rId8"/>
    <p:sldId id="498" r:id="rId9"/>
    <p:sldId id="344" r:id="rId10"/>
    <p:sldId id="263" r:id="rId11"/>
    <p:sldId id="265" r:id="rId12"/>
    <p:sldId id="264" r:id="rId13"/>
    <p:sldId id="266" r:id="rId14"/>
    <p:sldId id="301" r:id="rId15"/>
    <p:sldId id="302" r:id="rId16"/>
    <p:sldId id="303" r:id="rId17"/>
    <p:sldId id="304" r:id="rId18"/>
    <p:sldId id="272" r:id="rId19"/>
    <p:sldId id="274" r:id="rId20"/>
    <p:sldId id="349" r:id="rId21"/>
    <p:sldId id="275" r:id="rId22"/>
    <p:sldId id="276" r:id="rId23"/>
    <p:sldId id="277" r:id="rId24"/>
    <p:sldId id="280" r:id="rId25"/>
    <p:sldId id="501" r:id="rId26"/>
    <p:sldId id="504" r:id="rId27"/>
    <p:sldId id="502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69" r:id="rId40"/>
    <p:sldId id="352" r:id="rId41"/>
    <p:sldId id="353" r:id="rId42"/>
    <p:sldId id="293" r:id="rId43"/>
    <p:sldId id="354" r:id="rId44"/>
    <p:sldId id="329" r:id="rId45"/>
    <p:sldId id="330" r:id="rId46"/>
    <p:sldId id="311" r:id="rId47"/>
    <p:sldId id="312" r:id="rId48"/>
    <p:sldId id="347" r:id="rId49"/>
    <p:sldId id="345" r:id="rId50"/>
    <p:sldId id="314" r:id="rId51"/>
    <p:sldId id="315" r:id="rId52"/>
    <p:sldId id="316" r:id="rId53"/>
    <p:sldId id="317" r:id="rId54"/>
    <p:sldId id="318" r:id="rId55"/>
    <p:sldId id="31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 autoAdjust="0"/>
    <p:restoredTop sz="93364"/>
  </p:normalViewPr>
  <p:slideViewPr>
    <p:cSldViewPr snapToGrid="0">
      <p:cViewPr varScale="1">
        <p:scale>
          <a:sx n="104" d="100"/>
          <a:sy n="104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B388-C612-8A42-BFCC-186CFDDF668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0DF2-7694-0D4D-9818-48AC88BC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41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0D4AF-C886-B646-ABFE-2CF2B1F00ECF}" type="slidenum">
              <a:rPr lang="en-US"/>
              <a:pPr/>
              <a:t>31</a:t>
            </a:fld>
            <a:endParaRPr lang="en-US"/>
          </a:p>
        </p:txBody>
      </p:sp>
      <p:sp>
        <p:nvSpPr>
          <p:cNvPr id="530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03A7-74AE-3247-B372-DDE060B95B8B}" type="slidenum">
              <a:rPr lang="en-US"/>
              <a:pPr/>
              <a:t>32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FF827-EBE7-D642-BFC8-35CAE01D3580}" type="slidenum">
              <a:rPr lang="en-US"/>
              <a:pPr/>
              <a:t>33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1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84C72-D448-FD4B-A7DB-7BF69D6F8CB0}" type="slidenum">
              <a:rPr lang="en-US"/>
              <a:pPr/>
              <a:t>34</a:t>
            </a:fld>
            <a:endParaRPr lang="en-US"/>
          </a:p>
        </p:txBody>
      </p:sp>
      <p:sp>
        <p:nvSpPr>
          <p:cNvPr id="536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56515-A6C5-C849-A5BB-0C97F7090930}" type="slidenum">
              <a:rPr lang="en-US"/>
              <a:pPr/>
              <a:t>35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4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D07C2-D057-824A-BE32-FD9F29543B3D}" type="slidenum">
              <a:rPr lang="en-US"/>
              <a:pPr/>
              <a:t>36</a:t>
            </a:fld>
            <a:endParaRPr lang="en-US"/>
          </a:p>
        </p:txBody>
      </p:sp>
      <p:sp>
        <p:nvSpPr>
          <p:cNvPr id="465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78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37391-4BD7-4142-9B68-360953A33250}" type="slidenum">
              <a:rPr lang="en-US"/>
              <a:pPr/>
              <a:t>37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29DFC-6D3F-FC43-A18E-BB546EDA1C2D}" type="slidenum">
              <a:rPr lang="en-US"/>
              <a:pPr/>
              <a:t>41</a:t>
            </a:fld>
            <a:endParaRPr lang="en-US"/>
          </a:p>
        </p:txBody>
      </p:sp>
      <p:sp>
        <p:nvSpPr>
          <p:cNvPr id="538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55900-EDE1-4B4A-B19D-8A85EEF1FDEC}" type="slidenum">
              <a:rPr lang="en-US"/>
              <a:pPr/>
              <a:t>42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96A09-5AEB-F545-A976-BFD827A04E75}" type="slidenum">
              <a:rPr lang="en-US"/>
              <a:pPr/>
              <a:t>43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E9C65-E95F-9245-951B-2F427F14D8ED}" type="slidenum">
              <a:rPr lang="en-US"/>
              <a:pPr/>
              <a:t>6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7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96A09-5AEB-F545-A976-BFD827A04E75}" type="slidenum">
              <a:rPr lang="en-US"/>
              <a:pPr/>
              <a:t>44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1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02AD-FD98-3546-8412-D8CBC8913537}" type="slidenum">
              <a:rPr lang="en-US"/>
              <a:pPr/>
              <a:t>45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7216C-F6AC-5746-A396-7B6F347EEE5C}" type="slidenum">
              <a:rPr lang="en-US"/>
              <a:pPr/>
              <a:t>46</a:t>
            </a:fld>
            <a:endParaRPr lang="en-US"/>
          </a:p>
        </p:txBody>
      </p:sp>
      <p:sp>
        <p:nvSpPr>
          <p:cNvPr id="4802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D7F3F-333A-E342-A884-090AB396ED9D}" type="slidenum">
              <a:rPr lang="en-US"/>
              <a:pPr/>
              <a:t>47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9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2D84-839C-C546-9B5D-F14360960730}" type="slidenum">
              <a:rPr lang="en-US"/>
              <a:pPr/>
              <a:t>48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10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38606-D214-554F-B46B-83096E5A2B94}" type="slidenum">
              <a:rPr lang="en-US"/>
              <a:pPr/>
              <a:t>49</a:t>
            </a:fld>
            <a:endParaRPr lang="en-US"/>
          </a:p>
        </p:txBody>
      </p:sp>
      <p:sp>
        <p:nvSpPr>
          <p:cNvPr id="55501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0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5B112-28A6-B243-9697-519061E80832}" type="slidenum">
              <a:rPr lang="en-US"/>
              <a:pPr/>
              <a:t>50</a:t>
            </a:fld>
            <a:endParaRPr lang="en-US"/>
          </a:p>
        </p:txBody>
      </p:sp>
      <p:sp>
        <p:nvSpPr>
          <p:cNvPr id="55705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705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22ECA-BD35-B245-A76F-72684AE4E16E}" type="slidenum">
              <a:rPr lang="en-US"/>
              <a:pPr/>
              <a:t>51</a:t>
            </a:fld>
            <a:endParaRPr lang="en-US"/>
          </a:p>
        </p:txBody>
      </p:sp>
      <p:sp>
        <p:nvSpPr>
          <p:cNvPr id="5724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0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ACADF-F2A9-1345-B8B6-ED1FEC092006}" type="slidenum">
              <a:rPr lang="en-US"/>
              <a:pPr/>
              <a:t>52</a:t>
            </a:fld>
            <a:endParaRPr lang="en-US"/>
          </a:p>
        </p:txBody>
      </p:sp>
      <p:sp>
        <p:nvSpPr>
          <p:cNvPr id="55910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B92C9-62B8-014A-8FAC-DC667872BB48}" type="slidenum">
              <a:rPr lang="en-US"/>
              <a:pPr/>
              <a:t>53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9540A-BB68-DD4E-AEBB-E6646A249E2F}" type="slidenum">
              <a:rPr lang="en-US"/>
              <a:pPr/>
              <a:t>23</a:t>
            </a:fld>
            <a:endParaRPr lang="en-US"/>
          </a:p>
        </p:txBody>
      </p:sp>
      <p:sp>
        <p:nvSpPr>
          <p:cNvPr id="526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0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0E1D7-4858-9C4C-A81A-EFAC8C1814B4}" type="slidenum">
              <a:rPr lang="en-US"/>
              <a:pPr/>
              <a:t>54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9540A-BB68-DD4E-AEBB-E6646A249E2F}" type="slidenum">
              <a:rPr lang="en-US"/>
              <a:pPr/>
              <a:t>24</a:t>
            </a:fld>
            <a:endParaRPr lang="en-US"/>
          </a:p>
        </p:txBody>
      </p:sp>
      <p:sp>
        <p:nvSpPr>
          <p:cNvPr id="526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9540A-BB68-DD4E-AEBB-E6646A249E2F}" type="slidenum">
              <a:rPr lang="en-US"/>
              <a:pPr/>
              <a:t>26</a:t>
            </a:fld>
            <a:endParaRPr lang="en-US"/>
          </a:p>
        </p:txBody>
      </p:sp>
      <p:sp>
        <p:nvSpPr>
          <p:cNvPr id="526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D33F3-7BD6-954E-B903-0732003306C2}" type="slidenum">
              <a:rPr lang="en-US"/>
              <a:pPr/>
              <a:t>27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6FBC1-B123-A341-9569-293CE98A815B}" type="slidenum">
              <a:rPr lang="en-US"/>
              <a:pPr/>
              <a:t>28</a:t>
            </a:fld>
            <a:endParaRPr lang="en-US"/>
          </a:p>
        </p:txBody>
      </p:sp>
      <p:sp>
        <p:nvSpPr>
          <p:cNvPr id="456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79CA2-DF96-6F48-8144-8B4A6658F621}" type="slidenum">
              <a:rPr lang="en-US"/>
              <a:pPr/>
              <a:t>29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0314B-1EDC-D74E-B302-C64FC5EEF129}" type="slidenum">
              <a:rPr lang="en-US"/>
              <a:pPr/>
              <a:t>30</a:t>
            </a:fld>
            <a:endParaRPr lang="en-US"/>
          </a:p>
        </p:txBody>
      </p:sp>
      <p:sp>
        <p:nvSpPr>
          <p:cNvPr id="528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080642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080642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4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80642" cy="478585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8080642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80643" cy="78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60206"/>
            <a:ext cx="3849330" cy="506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12" y="1160206"/>
            <a:ext cx="3849330" cy="506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9086"/>
            <a:ext cx="3922972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869"/>
            <a:ext cx="3922972" cy="4115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4870" y="1139086"/>
            <a:ext cx="3922972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4870" y="1983869"/>
            <a:ext cx="3922972" cy="4115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2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9367"/>
            <a:ext cx="5111750" cy="5014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09367"/>
            <a:ext cx="3008313" cy="501445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5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0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29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416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1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0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06FBB19-E5CB-9045-9BCB-23575B03D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CAD8D65-79A0-FC41-9205-023D816876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80642" cy="781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04"/>
            <a:ext cx="8080642" cy="493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21121"/>
            <a:ext cx="2354827" cy="304800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06994" y="6442076"/>
            <a:ext cx="5430848" cy="283845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1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.emf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44498"/>
            <a:ext cx="8001000" cy="1884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CSCI 561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Foundations of Artificial Intelligence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200" b="0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Lecture 5: Informed Search</a:t>
            </a:r>
            <a:br>
              <a:rPr lang="en-US" sz="3200" b="0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(Chapter 3)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583931" y="4188219"/>
            <a:ext cx="8685977" cy="20748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FALL 2018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INSTRUCTOR: PROF. SHEILA TEJADA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207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8200" y="1280160"/>
            <a:ext cx="7849932" cy="5257800"/>
            <a:chOff x="838200" y="914400"/>
            <a:chExt cx="7849932" cy="5257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914400"/>
              <a:ext cx="7849932" cy="52578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638800" y="4343400"/>
              <a:ext cx="609600" cy="609600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42790" y="2548972"/>
              <a:ext cx="609600" cy="609600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7800" y="21336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48978" y="2797941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81200" y="10668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22985" y="3316974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3257" y="152718"/>
            <a:ext cx="7356423" cy="761682"/>
          </a:xfrm>
        </p:spPr>
        <p:txBody>
          <a:bodyPr>
            <a:normAutofit/>
          </a:bodyPr>
          <a:lstStyle/>
          <a:p>
            <a:r>
              <a:rPr lang="en-US" dirty="0"/>
              <a:t>Breadth First Search (again)</a:t>
            </a:r>
          </a:p>
        </p:txBody>
      </p:sp>
    </p:spTree>
    <p:extLst>
      <p:ext uri="{BB962C8B-B14F-4D97-AF65-F5344CB8AC3E}">
        <p14:creationId xmlns:p14="http://schemas.microsoft.com/office/powerpoint/2010/main" val="362671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1280160"/>
            <a:ext cx="7849932" cy="5257800"/>
            <a:chOff x="838200" y="914400"/>
            <a:chExt cx="7849932" cy="5257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914400"/>
              <a:ext cx="7849932" cy="52578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638800" y="4343400"/>
              <a:ext cx="609600" cy="609600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42790" y="2548972"/>
              <a:ext cx="609600" cy="609600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7800" y="21336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48978" y="2797941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81200" y="10668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76400" y="1600200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79771" y="4469249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22985" y="3316974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27564" y="3919299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7943" y="4979916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24464" y="3290786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023257" y="152718"/>
            <a:ext cx="7356423" cy="761682"/>
          </a:xfrm>
        </p:spPr>
        <p:txBody>
          <a:bodyPr>
            <a:normAutofit/>
          </a:bodyPr>
          <a:lstStyle/>
          <a:p>
            <a:r>
              <a:rPr lang="en-US" dirty="0"/>
              <a:t>Breadth First Search (again)</a:t>
            </a:r>
          </a:p>
        </p:txBody>
      </p:sp>
    </p:spTree>
    <p:extLst>
      <p:ext uri="{BB962C8B-B14F-4D97-AF65-F5344CB8AC3E}">
        <p14:creationId xmlns:p14="http://schemas.microsoft.com/office/powerpoint/2010/main" val="17368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0160"/>
            <a:ext cx="7849932" cy="5257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38800" y="470916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42790" y="2914732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7800" y="249936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48978" y="3163701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143256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196596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79771" y="4835009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2985" y="3682734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27564" y="4285059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97943" y="5345676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464" y="3656546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0647" y="4475559"/>
            <a:ext cx="1225015" cy="707886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Wrong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direction!</a:t>
            </a:r>
          </a:p>
        </p:txBody>
      </p:sp>
      <p:cxnSp>
        <p:nvCxnSpPr>
          <p:cNvPr id="23" name="Straight Arrow Connector 22"/>
          <p:cNvCxnSpPr>
            <a:stCxn id="21" idx="0"/>
            <a:endCxn id="26" idx="2"/>
          </p:cNvCxnSpPr>
          <p:nvPr/>
        </p:nvCxnSpPr>
        <p:spPr>
          <a:xfrm flipV="1">
            <a:off x="783155" y="3143335"/>
            <a:ext cx="1087204" cy="133222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79044" y="1275350"/>
            <a:ext cx="1182629" cy="186798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23257" y="152718"/>
            <a:ext cx="7356423" cy="761682"/>
          </a:xfrm>
        </p:spPr>
        <p:txBody>
          <a:bodyPr>
            <a:normAutofit/>
          </a:bodyPr>
          <a:lstStyle/>
          <a:p>
            <a:r>
              <a:rPr lang="en-US" dirty="0"/>
              <a:t>Breadth First Search (again)</a:t>
            </a:r>
          </a:p>
        </p:txBody>
      </p:sp>
    </p:spTree>
    <p:extLst>
      <p:ext uri="{BB962C8B-B14F-4D97-AF65-F5344CB8AC3E}">
        <p14:creationId xmlns:p14="http://schemas.microsoft.com/office/powerpoint/2010/main" val="134552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knowledge could help!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knew the straight line distance (SLD) or “airline miles” from each city to Bucharest</a:t>
            </a:r>
          </a:p>
          <a:p>
            <a:r>
              <a:rPr lang="en-US" dirty="0"/>
              <a:t>Give nodes that move us further from goal a lower priority</a:t>
            </a:r>
          </a:p>
          <a:p>
            <a:endParaRPr lang="en-US" dirty="0"/>
          </a:p>
          <a:p>
            <a:r>
              <a:rPr lang="en-US" dirty="0"/>
              <a:t>SLD in traveling in Romania example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b="0" dirty="0"/>
              <a:t>A heuristic (or estimate) of the actual cost of going to Bucharest via road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b="0" dirty="0"/>
              <a:t>SLD is always less than or equal to the actual cost (turns out to be important)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949"/>
            <a:ext cx="5791200" cy="619830"/>
          </a:xfrm>
        </p:spPr>
        <p:txBody>
          <a:bodyPr>
            <a:normAutofit fontScale="90000"/>
          </a:bodyPr>
          <a:lstStyle/>
          <a:p>
            <a:r>
              <a:rPr lang="en-US" dirty="0"/>
              <a:t>Map with SLD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653" y="1664208"/>
            <a:ext cx="8868244" cy="4389120"/>
            <a:chOff x="91653" y="1664208"/>
            <a:chExt cx="8868244" cy="438912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109373"/>
                </p:ext>
              </p:extLst>
            </p:nvPr>
          </p:nvGraphicFramePr>
          <p:xfrm>
            <a:off x="91653" y="1664208"/>
            <a:ext cx="8868244" cy="4389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0" name="Image" r:id="rId3" imgW="13266502" imgH="6557007" progId="">
                    <p:embed/>
                  </p:oleObj>
                </mc:Choice>
                <mc:Fallback>
                  <p:oleObj name="Image" r:id="rId3" imgW="13266502" imgH="655700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53" y="1664208"/>
                          <a:ext cx="8868244" cy="4389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4342419" y="4772402"/>
              <a:ext cx="609600" cy="610407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78004" y="3106951"/>
              <a:ext cx="609600" cy="610407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4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652" y="1660520"/>
            <a:ext cx="8879990" cy="4389120"/>
            <a:chOff x="91652" y="1660520"/>
            <a:chExt cx="8879990" cy="438912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651400"/>
                </p:ext>
              </p:extLst>
            </p:nvPr>
          </p:nvGraphicFramePr>
          <p:xfrm>
            <a:off x="91652" y="1660520"/>
            <a:ext cx="8879990" cy="4389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4" name="Image" r:id="rId3" imgW="13266502" imgH="6557007" progId="">
                    <p:embed/>
                  </p:oleObj>
                </mc:Choice>
                <mc:Fallback>
                  <p:oleObj name="Image" r:id="rId3" imgW="13266502" imgH="655700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52" y="1660520"/>
                          <a:ext cx="8879990" cy="4389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8"/>
            <p:cNvSpPr/>
            <p:nvPr/>
          </p:nvSpPr>
          <p:spPr>
            <a:xfrm>
              <a:off x="959928" y="1734596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42419" y="4772402"/>
              <a:ext cx="609600" cy="610407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78004" y="3106951"/>
              <a:ext cx="609600" cy="610407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590241" y="4366286"/>
              <a:ext cx="518188" cy="20731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11949"/>
            <a:ext cx="5791200" cy="619830"/>
          </a:xfrm>
        </p:spPr>
        <p:txBody>
          <a:bodyPr>
            <a:normAutofit fontScale="90000"/>
          </a:bodyPr>
          <a:lstStyle/>
          <a:p>
            <a:r>
              <a:rPr lang="en-US" dirty="0"/>
              <a:t>Map with SLD costs</a:t>
            </a:r>
          </a:p>
        </p:txBody>
      </p:sp>
    </p:spTree>
    <p:extLst>
      <p:ext uri="{BB962C8B-B14F-4D97-AF65-F5344CB8AC3E}">
        <p14:creationId xmlns:p14="http://schemas.microsoft.com/office/powerpoint/2010/main" val="49303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1651" y="1660520"/>
            <a:ext cx="8878824" cy="4389120"/>
            <a:chOff x="91651" y="1660520"/>
            <a:chExt cx="8878824" cy="438912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2137382"/>
                </p:ext>
              </p:extLst>
            </p:nvPr>
          </p:nvGraphicFramePr>
          <p:xfrm>
            <a:off x="91651" y="1660520"/>
            <a:ext cx="8878824" cy="4389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88" name="Image" r:id="rId3" imgW="13266502" imgH="6557007" progId="">
                    <p:embed/>
                  </p:oleObj>
                </mc:Choice>
                <mc:Fallback>
                  <p:oleObj name="Image" r:id="rId3" imgW="13266502" imgH="655700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51" y="1660520"/>
                          <a:ext cx="8878824" cy="4389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7"/>
            <p:cNvSpPr/>
            <p:nvPr/>
          </p:nvSpPr>
          <p:spPr>
            <a:xfrm>
              <a:off x="3198081" y="3317296"/>
              <a:ext cx="376968" cy="3770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594911" y="3062291"/>
              <a:ext cx="518188" cy="20731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590241" y="4366286"/>
              <a:ext cx="518188" cy="20731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42419" y="4772402"/>
              <a:ext cx="609600" cy="610407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78004" y="3106951"/>
              <a:ext cx="609600" cy="610407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59928" y="1734596"/>
              <a:ext cx="381000" cy="381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511949"/>
            <a:ext cx="5791200" cy="619830"/>
          </a:xfrm>
        </p:spPr>
        <p:txBody>
          <a:bodyPr>
            <a:normAutofit fontScale="90000"/>
          </a:bodyPr>
          <a:lstStyle/>
          <a:p>
            <a:r>
              <a:rPr lang="en-US" dirty="0"/>
              <a:t>Map with SLD costs</a:t>
            </a:r>
          </a:p>
        </p:txBody>
      </p:sp>
    </p:spTree>
    <p:extLst>
      <p:ext uri="{BB962C8B-B14F-4D97-AF65-F5344CB8AC3E}">
        <p14:creationId xmlns:p14="http://schemas.microsoft.com/office/powerpoint/2010/main" val="299937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189704"/>
            <a:ext cx="6410300" cy="4936460"/>
          </a:xfrm>
        </p:spPr>
        <p:txBody>
          <a:bodyPr>
            <a:normAutofit/>
          </a:bodyPr>
          <a:lstStyle/>
          <a:p>
            <a:r>
              <a:rPr lang="en-US" sz="2400" dirty="0"/>
              <a:t>Estimation function:</a:t>
            </a:r>
          </a:p>
          <a:p>
            <a:pPr lvl="1"/>
            <a:r>
              <a:rPr lang="en-US" i="1" dirty="0"/>
              <a:t>h(n)</a:t>
            </a:r>
            <a:r>
              <a:rPr lang="en-US" dirty="0"/>
              <a:t> = estimate of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000" i="1" dirty="0" err="1"/>
              <a:t>h</a:t>
            </a:r>
            <a:r>
              <a:rPr lang="en-US" sz="2000" i="1" baseline="-25000" dirty="0" err="1"/>
              <a:t>SLD</a:t>
            </a:r>
            <a:r>
              <a:rPr lang="en-US" sz="2000" i="1" dirty="0"/>
              <a:t>(n)</a:t>
            </a:r>
            <a:r>
              <a:rPr lang="en-US" sz="2000" dirty="0"/>
              <a:t> = straight-line distance from </a:t>
            </a:r>
            <a:r>
              <a:rPr lang="en-US" sz="2000" i="1" dirty="0"/>
              <a:t>n</a:t>
            </a:r>
            <a:r>
              <a:rPr lang="en-US" sz="2000" dirty="0"/>
              <a:t> to Bucharest</a:t>
            </a:r>
          </a:p>
          <a:p>
            <a:endParaRPr lang="en-US" sz="2400" dirty="0"/>
          </a:p>
          <a:p>
            <a:r>
              <a:rPr lang="en-US" sz="2400" b="0" dirty="0"/>
              <a:t>Greedy </a:t>
            </a:r>
            <a:r>
              <a:rPr lang="en-US" sz="2400" b="0" dirty="0" err="1"/>
              <a:t>BestFS</a:t>
            </a:r>
            <a:r>
              <a:rPr lang="en-US" sz="2400" b="0" dirty="0"/>
              <a:t> keeps all the nodes generated in the Frontier, which is </a:t>
            </a:r>
            <a:r>
              <a:rPr lang="en-US" sz="2400" dirty="0"/>
              <a:t>sorted based on </a:t>
            </a:r>
            <a:r>
              <a:rPr lang="en-US" sz="2400" i="1" dirty="0"/>
              <a:t>h(n)</a:t>
            </a:r>
            <a:r>
              <a:rPr lang="en-US" sz="2400" b="0" dirty="0"/>
              <a:t>.</a:t>
            </a:r>
            <a:endParaRPr lang="en-US" b="0" dirty="0"/>
          </a:p>
          <a:p>
            <a:r>
              <a:rPr lang="en-US" sz="2400" b="0" dirty="0"/>
              <a:t>Expands first the node that appears to be closest to the goal, according to </a:t>
            </a:r>
            <a:r>
              <a:rPr lang="en-US" sz="2400" b="0" i="1" dirty="0"/>
              <a:t>h(n).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D6B98-A5D8-BB4F-82FE-6C9F1C58A96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2640" y="4075045"/>
            <a:ext cx="2055961" cy="1260589"/>
            <a:chOff x="1523998" y="2869405"/>
            <a:chExt cx="3336120" cy="2045491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525585" y="2869405"/>
              <a:ext cx="457199" cy="903288"/>
              <a:chOff x="1290" y="2209"/>
              <a:chExt cx="288" cy="569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290" y="2209"/>
                <a:ext cx="283" cy="289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320" y="2498"/>
                <a:ext cx="258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954214" y="2869405"/>
              <a:ext cx="1443038" cy="903288"/>
              <a:chOff x="1826" y="2198"/>
              <a:chExt cx="909" cy="569"/>
            </a:xfrm>
          </p:grpSpPr>
          <p:grpSp>
            <p:nvGrpSpPr>
              <p:cNvPr id="28" name="Group 19"/>
              <p:cNvGrpSpPr>
                <a:grpSpLocks/>
              </p:cNvGrpSpPr>
              <p:nvPr/>
            </p:nvGrpSpPr>
            <p:grpSpPr bwMode="auto">
              <a:xfrm>
                <a:off x="2387" y="2198"/>
                <a:ext cx="348" cy="569"/>
                <a:chOff x="2422" y="2209"/>
                <a:chExt cx="348" cy="569"/>
              </a:xfrm>
            </p:grpSpPr>
            <p:sp>
              <p:nvSpPr>
                <p:cNvPr id="35" name="Rectangle 8"/>
                <p:cNvSpPr>
                  <a:spLocks noChangeArrowheads="1"/>
                </p:cNvSpPr>
                <p:nvPr/>
              </p:nvSpPr>
              <p:spPr bwMode="auto">
                <a:xfrm>
                  <a:off x="2445" y="2209"/>
                  <a:ext cx="283" cy="289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22" y="2498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17</a:t>
                  </a:r>
                </a:p>
              </p:txBody>
            </p:sp>
          </p:grp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2108" y="2198"/>
                <a:ext cx="348" cy="569"/>
                <a:chOff x="2139" y="2209"/>
                <a:chExt cx="348" cy="569"/>
              </a:xfrm>
            </p:grpSpPr>
            <p:sp>
              <p:nvSpPr>
                <p:cNvPr id="33" name="Rectangle 7"/>
                <p:cNvSpPr>
                  <a:spLocks noChangeArrowheads="1"/>
                </p:cNvSpPr>
                <p:nvPr/>
              </p:nvSpPr>
              <p:spPr bwMode="auto">
                <a:xfrm>
                  <a:off x="2162" y="2209"/>
                  <a:ext cx="283" cy="289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9" y="2498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14</a:t>
                  </a:r>
                </a:p>
              </p:txBody>
            </p:sp>
          </p:grpSp>
          <p:grpSp>
            <p:nvGrpSpPr>
              <p:cNvPr id="30" name="Group 17"/>
              <p:cNvGrpSpPr>
                <a:grpSpLocks/>
              </p:cNvGrpSpPr>
              <p:nvPr/>
            </p:nvGrpSpPr>
            <p:grpSpPr bwMode="auto">
              <a:xfrm>
                <a:off x="1826" y="2198"/>
                <a:ext cx="348" cy="569"/>
                <a:chOff x="1856" y="2209"/>
                <a:chExt cx="348" cy="569"/>
              </a:xfrm>
            </p:grpSpPr>
            <p:sp>
              <p:nvSpPr>
                <p:cNvPr id="31" name="Rectangle 6"/>
                <p:cNvSpPr>
                  <a:spLocks noChangeArrowheads="1"/>
                </p:cNvSpPr>
                <p:nvPr/>
              </p:nvSpPr>
              <p:spPr bwMode="auto">
                <a:xfrm>
                  <a:off x="1879" y="2209"/>
                  <a:ext cx="283" cy="289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56" y="2498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12</a:t>
                  </a:r>
                </a:p>
              </p:txBody>
            </p:sp>
          </p:grp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402919" y="2869405"/>
              <a:ext cx="457199" cy="903288"/>
              <a:chOff x="1325" y="2209"/>
              <a:chExt cx="288" cy="569"/>
            </a:xfrm>
          </p:grpSpPr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1325" y="2209"/>
                <a:ext cx="283" cy="289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355" y="2498"/>
                <a:ext cx="258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8</a:t>
                </a:r>
              </a:p>
            </p:txBody>
          </p:sp>
        </p:grpSp>
        <p:sp>
          <p:nvSpPr>
            <p:cNvPr id="9" name="Line 40"/>
            <p:cNvSpPr>
              <a:spLocks noChangeShapeType="1"/>
            </p:cNvSpPr>
            <p:nvPr/>
          </p:nvSpPr>
          <p:spPr bwMode="auto">
            <a:xfrm flipH="1">
              <a:off x="3790146" y="3088480"/>
              <a:ext cx="508001" cy="6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1523998" y="4011608"/>
              <a:ext cx="457199" cy="903288"/>
              <a:chOff x="1290" y="1952"/>
              <a:chExt cx="288" cy="569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290" y="1952"/>
                <a:ext cx="283" cy="289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320" y="2241"/>
                <a:ext cx="258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01887" y="4011608"/>
              <a:ext cx="1443038" cy="903288"/>
              <a:chOff x="1826" y="1941"/>
              <a:chExt cx="909" cy="569"/>
            </a:xfrm>
          </p:grpSpPr>
          <p:grpSp>
            <p:nvGrpSpPr>
              <p:cNvPr id="15" name="Group 8"/>
              <p:cNvGrpSpPr>
                <a:grpSpLocks/>
              </p:cNvGrpSpPr>
              <p:nvPr/>
            </p:nvGrpSpPr>
            <p:grpSpPr bwMode="auto">
              <a:xfrm>
                <a:off x="2387" y="1941"/>
                <a:ext cx="348" cy="569"/>
                <a:chOff x="2422" y="1952"/>
                <a:chExt cx="348" cy="569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445" y="1952"/>
                  <a:ext cx="283" cy="289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22" y="2241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17</a:t>
                  </a:r>
                </a:p>
              </p:txBody>
            </p:sp>
          </p:grpSp>
          <p:grpSp>
            <p:nvGrpSpPr>
              <p:cNvPr id="16" name="Group 11"/>
              <p:cNvGrpSpPr>
                <a:grpSpLocks/>
              </p:cNvGrpSpPr>
              <p:nvPr/>
            </p:nvGrpSpPr>
            <p:grpSpPr bwMode="auto">
              <a:xfrm>
                <a:off x="2108" y="1941"/>
                <a:ext cx="348" cy="569"/>
                <a:chOff x="2139" y="1952"/>
                <a:chExt cx="348" cy="569"/>
              </a:xfrm>
            </p:grpSpPr>
            <p:sp>
              <p:nvSpPr>
                <p:cNvPr id="20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2" y="1952"/>
                  <a:ext cx="283" cy="289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9" y="2241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14</a:t>
                  </a:r>
                </a:p>
              </p:txBody>
            </p:sp>
          </p:grpSp>
          <p:grpSp>
            <p:nvGrpSpPr>
              <p:cNvPr id="17" name="Group 14"/>
              <p:cNvGrpSpPr>
                <a:grpSpLocks/>
              </p:cNvGrpSpPr>
              <p:nvPr/>
            </p:nvGrpSpPr>
            <p:grpSpPr bwMode="auto">
              <a:xfrm>
                <a:off x="1826" y="1941"/>
                <a:ext cx="348" cy="569"/>
                <a:chOff x="1856" y="1952"/>
                <a:chExt cx="348" cy="569"/>
              </a:xfrm>
            </p:grpSpPr>
            <p:sp>
              <p:nvSpPr>
                <p:cNvPr id="18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9" y="1952"/>
                  <a:ext cx="283" cy="289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56" y="2241"/>
                  <a:ext cx="348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12</a:t>
                  </a:r>
                </a:p>
              </p:txBody>
            </p:sp>
          </p:grp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979615" y="4011608"/>
              <a:ext cx="457201" cy="903288"/>
              <a:chOff x="1573" y="1952"/>
              <a:chExt cx="288" cy="569"/>
            </a:xfrm>
          </p:grpSpPr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1573" y="1952"/>
                <a:ext cx="283" cy="289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4" name="Text Box 19"/>
              <p:cNvSpPr txBox="1">
                <a:spLocks noChangeArrowheads="1"/>
              </p:cNvSpPr>
              <p:nvPr/>
            </p:nvSpPr>
            <p:spPr bwMode="auto">
              <a:xfrm>
                <a:off x="1603" y="2241"/>
                <a:ext cx="258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94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0534"/>
              </p:ext>
            </p:extLst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8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192879" y="476241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823" y="2653725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</p:spTree>
    <p:extLst>
      <p:ext uri="{BB962C8B-B14F-4D97-AF65-F5344CB8AC3E}">
        <p14:creationId xmlns:p14="http://schemas.microsoft.com/office/powerpoint/2010/main" val="131063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0534"/>
              </p:ext>
            </p:extLst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192879" y="476241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823" y="2653725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653" y="2271451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510056" y="4984098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979" y="3222587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6536" y="3838006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10056" y="5175779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510056" y="5760283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</p:spTree>
    <p:extLst>
      <p:ext uri="{BB962C8B-B14F-4D97-AF65-F5344CB8AC3E}">
        <p14:creationId xmlns:p14="http://schemas.microsoft.com/office/powerpoint/2010/main" val="5966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997696" cy="5215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00" y="2362200"/>
            <a:ext cx="3429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Can submit homework multiple times before the deadline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7800" y="15240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37028"/>
              </p:ext>
            </p:extLst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192879" y="476241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823" y="2653725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653" y="2271451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979" y="3222587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6536" y="3838006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</p:spTree>
    <p:extLst>
      <p:ext uri="{BB962C8B-B14F-4D97-AF65-F5344CB8AC3E}">
        <p14:creationId xmlns:p14="http://schemas.microsoft.com/office/powerpoint/2010/main" val="131063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74848"/>
              </p:ext>
            </p:extLst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6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192879" y="476241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823" y="2653725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653" y="2271451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979" y="3222587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6536" y="3838006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5593" y="3833277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1400" y="3335704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537" y="2798849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174" y="1751326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562429" y="3072369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62429" y="4782958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562429" y="4411597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62429" y="2128507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</p:spTree>
    <p:extLst>
      <p:ext uri="{BB962C8B-B14F-4D97-AF65-F5344CB8AC3E}">
        <p14:creationId xmlns:p14="http://schemas.microsoft.com/office/powerpoint/2010/main" val="81592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7957"/>
              </p:ext>
            </p:extLst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192879" y="4762410"/>
            <a:ext cx="609600" cy="609600"/>
          </a:xfrm>
          <a:prstGeom prst="ellipse">
            <a:avLst/>
          </a:prstGeom>
          <a:solidFill>
            <a:schemeClr val="accent1">
              <a:satMod val="110000"/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823" y="2653725"/>
            <a:ext cx="609600" cy="609600"/>
          </a:xfrm>
          <a:prstGeom prst="ellipse">
            <a:avLst/>
          </a:prstGeom>
          <a:solidFill>
            <a:srgbClr val="008000">
              <a:alpha val="36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653" y="2271451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6536" y="3838006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5593" y="3833277"/>
            <a:ext cx="381000" cy="381000"/>
          </a:xfrm>
          <a:prstGeom prst="ellipse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1400" y="3335704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537" y="2798849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174" y="1751326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562429" y="2307770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5195" y="3239318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57446" y="4902260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62429" y="4988007"/>
            <a:ext cx="523730" cy="209505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5" y="368300"/>
            <a:ext cx="8059209" cy="495906"/>
          </a:xfrm>
        </p:spPr>
        <p:txBody>
          <a:bodyPr>
            <a:normAutofit fontScale="90000"/>
          </a:bodyPr>
          <a:lstStyle/>
          <a:p>
            <a:r>
              <a:rPr lang="en-US"/>
              <a:t>Greedy Best-First Search </a:t>
            </a:r>
            <a:r>
              <a:rPr lang="en-US" dirty="0"/>
              <a:t>Evaluation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467" y="1034430"/>
            <a:ext cx="7814734" cy="557805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Completeness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No, can get stuck in loops even in finite space, e.g., trying to get to </a:t>
            </a:r>
            <a:r>
              <a:rPr lang="en-US" sz="1800" dirty="0" err="1"/>
              <a:t>Fagaras</a:t>
            </a:r>
            <a:r>
              <a:rPr lang="en-US" sz="1800" dirty="0"/>
              <a:t> from Iasi but getting stuck in Iasi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  Iasi 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…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Complete in finite space with loop check.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Optimality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No, because it only looks forward, e.g., cost to the goal, and ignores cost of reaching nodes (remember Uniform Cost Search?)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E.g., the path we just found from Arad to Bucharest is not optimal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Time complexity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Worst case for tree search is the same as depth first: O(</a:t>
            </a:r>
            <a:r>
              <a:rPr lang="en-US" sz="1800" dirty="0" err="1">
                <a:solidFill>
                  <a:schemeClr val="bg1"/>
                </a:solidFill>
              </a:rPr>
              <a:t>b</a:t>
            </a:r>
            <a:r>
              <a:rPr lang="en-US" sz="1800" baseline="30000" dirty="0" err="1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Hope is that average case is much better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Space complexity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Maintains a priority queue of the fringe: </a:t>
            </a:r>
            <a:r>
              <a:rPr lang="en-US" sz="1800" dirty="0" err="1">
                <a:solidFill>
                  <a:schemeClr val="bg1"/>
                </a:solidFill>
              </a:rPr>
              <a:t>O(b</a:t>
            </a:r>
            <a:r>
              <a:rPr lang="en-US" sz="1800" baseline="30000" dirty="0" err="1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Average case should be better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26223"/>
              </p:ext>
            </p:extLst>
          </p:nvPr>
        </p:nvGraphicFramePr>
        <p:xfrm>
          <a:off x="677392" y="2706243"/>
          <a:ext cx="7903046" cy="390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Image" r:id="rId4" imgW="13266502" imgH="6557007" progId="">
                  <p:embed/>
                </p:oleObj>
              </mc:Choice>
              <mc:Fallback>
                <p:oleObj name="Image" r:id="rId4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92" y="2706243"/>
                        <a:ext cx="7903046" cy="3906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526121" y="3154179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9960" y="3517423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2741" y="4142558"/>
            <a:ext cx="381000" cy="38100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8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5" y="368300"/>
            <a:ext cx="8059209" cy="495906"/>
          </a:xfrm>
        </p:spPr>
        <p:txBody>
          <a:bodyPr>
            <a:normAutofit fontScale="90000"/>
          </a:bodyPr>
          <a:lstStyle/>
          <a:p>
            <a:r>
              <a:rPr lang="en-US"/>
              <a:t>Greedy Best-First Search </a:t>
            </a:r>
            <a:r>
              <a:rPr lang="en-US" dirty="0"/>
              <a:t>Evaluation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467" y="1034430"/>
            <a:ext cx="7814734" cy="557805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Completeness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No, can get stuck in loops even in finite space, e.g., trying to get to </a:t>
            </a:r>
            <a:r>
              <a:rPr lang="en-US" sz="1800" dirty="0" err="1"/>
              <a:t>Fagaras</a:t>
            </a:r>
            <a:r>
              <a:rPr lang="en-US" sz="1800" dirty="0"/>
              <a:t> from Iasi but getting stuck in Iasi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  Iasi 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…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Complete in finite space with loop check.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Optimality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No, because it only looks forward, e.g., cost to the goal, and ignores cost of reaching nodes (remember Uniform Cost Search?)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E.g., the path we just found from Arad to Bucharest is not optimal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Time complexity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Worst case for tree search is the same as depth first: O(</a:t>
            </a:r>
            <a:r>
              <a:rPr lang="en-US" sz="1800" dirty="0" err="1">
                <a:solidFill>
                  <a:schemeClr val="bg1"/>
                </a:solidFill>
              </a:rPr>
              <a:t>b</a:t>
            </a:r>
            <a:r>
              <a:rPr lang="en-US" sz="1800" baseline="30000" dirty="0" err="1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Hope is that average case is much better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Space complexity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Maintains a priority queue of the fringe: </a:t>
            </a:r>
            <a:r>
              <a:rPr lang="en-US" sz="1800" dirty="0" err="1">
                <a:solidFill>
                  <a:schemeClr val="bg1"/>
                </a:solidFill>
              </a:rPr>
              <a:t>O(b</a:t>
            </a:r>
            <a:r>
              <a:rPr lang="en-US" sz="1800" baseline="30000" dirty="0" err="1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Average case should be better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7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70292" y="257470"/>
            <a:ext cx="8001041" cy="999557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 First Search:</a:t>
            </a:r>
            <a:br>
              <a:rPr lang="en-US" dirty="0"/>
            </a:br>
            <a:r>
              <a:rPr lang="en-US" dirty="0"/>
              <a:t>Arad to Bucharest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7428" y="1660520"/>
          <a:ext cx="8973785" cy="44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Image" r:id="rId3" imgW="13266502" imgH="6557007" progId="">
                  <p:embed/>
                </p:oleObj>
              </mc:Choice>
              <mc:Fallback>
                <p:oleObj name="Image" r:id="rId3" imgW="13266502" imgH="6557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" y="1660520"/>
                        <a:ext cx="8973785" cy="443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3313022" y="4381410"/>
            <a:ext cx="381000" cy="381000"/>
          </a:xfrm>
          <a:prstGeom prst="ellipse">
            <a:avLst/>
          </a:prstGeom>
          <a:solidFill>
            <a:srgbClr val="C8C8B1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5593" y="3833277"/>
            <a:ext cx="381000" cy="381000"/>
          </a:xfrm>
          <a:prstGeom prst="ellipse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5195" y="3239318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57446" y="4902260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1528" y="2790854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40278" y="3343855"/>
            <a:ext cx="381000" cy="381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5" y="368300"/>
            <a:ext cx="8059209" cy="495906"/>
          </a:xfrm>
        </p:spPr>
        <p:txBody>
          <a:bodyPr>
            <a:normAutofit fontScale="90000"/>
          </a:bodyPr>
          <a:lstStyle/>
          <a:p>
            <a:r>
              <a:rPr lang="en-US"/>
              <a:t>Greedy Best-First Search </a:t>
            </a:r>
            <a:r>
              <a:rPr lang="en-US" dirty="0"/>
              <a:t>Evaluation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467" y="1034430"/>
            <a:ext cx="7814734" cy="557805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Completeness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No, can get stuck in loops even in finite space, e.g., trying to get to </a:t>
            </a:r>
            <a:r>
              <a:rPr lang="en-US" sz="1800" dirty="0" err="1"/>
              <a:t>Fagaras</a:t>
            </a:r>
            <a:r>
              <a:rPr lang="en-US" sz="1800" dirty="0"/>
              <a:t> from Iasi but getting stuck in Iasi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  Iasi  </a:t>
            </a:r>
            <a:r>
              <a:rPr lang="en-US" sz="1800" dirty="0" err="1">
                <a:sym typeface="Wingdings"/>
              </a:rPr>
              <a:t>Neamt</a:t>
            </a:r>
            <a:r>
              <a:rPr lang="en-US" sz="1800" dirty="0">
                <a:sym typeface="Wingdings"/>
              </a:rPr>
              <a:t>…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Complete in finite space with loop check.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Optimality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No, because it only looks forward, e.g., cost to the goal, and ignores cost of reaching nodes (remember Uniform Cost Search?)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E.g., the path we just found from Arad to Bucharest is not optimal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Time complexity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Worst case for tree search is the same as depth first: O(</a:t>
            </a:r>
            <a:r>
              <a:rPr lang="en-US" sz="1800" dirty="0" err="1"/>
              <a:t>b</a:t>
            </a:r>
            <a:r>
              <a:rPr lang="en-US" sz="1800" baseline="30000" dirty="0" err="1"/>
              <a:t>m</a:t>
            </a:r>
            <a:r>
              <a:rPr lang="en-US" sz="18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Hope is that average case is much better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Space complexity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Maintains a priority queue of the fringe: O(</a:t>
            </a:r>
            <a:r>
              <a:rPr lang="en-US" sz="1800" dirty="0" err="1"/>
              <a:t>b</a:t>
            </a:r>
            <a:r>
              <a:rPr lang="en-US" sz="1800" baseline="30000" dirty="0" err="1"/>
              <a:t>m</a:t>
            </a:r>
            <a:r>
              <a:rPr lang="en-US" sz="18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Average case (e.g., with good heuristics) should be better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2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2" y="174490"/>
            <a:ext cx="5672137" cy="750770"/>
          </a:xfrm>
        </p:spPr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1136823"/>
            <a:ext cx="8021637" cy="52530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General Idea</a:t>
            </a:r>
          </a:p>
          <a:p>
            <a:pPr lvl="1"/>
            <a:r>
              <a:rPr lang="en-US" sz="2400" dirty="0"/>
              <a:t>Avoid expanding paths that are already expensive</a:t>
            </a:r>
          </a:p>
          <a:p>
            <a:pPr lvl="1"/>
            <a:r>
              <a:rPr lang="en-US" sz="2400" dirty="0"/>
              <a:t>Use (approximate) </a:t>
            </a:r>
            <a:r>
              <a:rPr lang="en-US" sz="2400" b="1" dirty="0"/>
              <a:t>total path cost</a:t>
            </a:r>
            <a:r>
              <a:rPr lang="en-US" sz="2400" i="1" dirty="0"/>
              <a:t> </a:t>
            </a:r>
            <a:r>
              <a:rPr lang="en-US" sz="2400" dirty="0"/>
              <a:t>to guide search</a:t>
            </a:r>
          </a:p>
          <a:p>
            <a:pPr lvl="1"/>
            <a:r>
              <a:rPr lang="en-US" sz="2400" dirty="0"/>
              <a:t>Similar to Uniform Cost Search, except use total path cost to decide where to expand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Evaluation function </a:t>
            </a:r>
            <a:r>
              <a:rPr lang="en-US" sz="2800" i="1" dirty="0" err="1"/>
              <a:t>f</a:t>
            </a:r>
            <a:r>
              <a:rPr lang="en-US" sz="2800" dirty="0" err="1"/>
              <a:t>(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  <a:r>
              <a:rPr lang="en-US" sz="2800" i="1" dirty="0"/>
              <a:t> = </a:t>
            </a:r>
            <a:r>
              <a:rPr lang="en-US" sz="2800" i="1" dirty="0" err="1"/>
              <a:t>g</a:t>
            </a:r>
            <a:r>
              <a:rPr lang="en-US" sz="2800" dirty="0" err="1"/>
              <a:t>(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  <a:r>
              <a:rPr lang="en-US" sz="2800" i="1" dirty="0"/>
              <a:t> + </a:t>
            </a:r>
            <a:r>
              <a:rPr lang="en-US" sz="2800" i="1" dirty="0" err="1"/>
              <a:t>h</a:t>
            </a:r>
            <a:r>
              <a:rPr lang="en-US" sz="2800" dirty="0" err="1"/>
              <a:t>(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</a:p>
          <a:p>
            <a:pPr lvl="1"/>
            <a:r>
              <a:rPr lang="en-US" sz="2500" i="1" dirty="0" err="1"/>
              <a:t>g</a:t>
            </a:r>
            <a:r>
              <a:rPr lang="en-US" sz="2500" dirty="0" err="1"/>
              <a:t>(</a:t>
            </a:r>
            <a:r>
              <a:rPr lang="en-US" sz="2500" i="1" dirty="0" err="1"/>
              <a:t>n</a:t>
            </a:r>
            <a:r>
              <a:rPr lang="en-US" sz="2500" dirty="0"/>
              <a:t>) the cost (so far) to reach the node</a:t>
            </a:r>
          </a:p>
          <a:p>
            <a:pPr lvl="1"/>
            <a:r>
              <a:rPr lang="en-US" sz="2500" i="1" dirty="0" err="1"/>
              <a:t>h</a:t>
            </a:r>
            <a:r>
              <a:rPr lang="en-US" sz="2500" dirty="0" err="1"/>
              <a:t>(</a:t>
            </a:r>
            <a:r>
              <a:rPr lang="en-US" sz="2500" i="1" dirty="0" err="1"/>
              <a:t>n</a:t>
            </a:r>
            <a:r>
              <a:rPr lang="en-US" sz="2500" dirty="0"/>
              <a:t>) estimated cost to get from node to goal</a:t>
            </a:r>
          </a:p>
          <a:p>
            <a:pPr lvl="1"/>
            <a:r>
              <a:rPr lang="en-US" sz="2500" i="1" dirty="0" err="1"/>
              <a:t>f</a:t>
            </a:r>
            <a:r>
              <a:rPr lang="en-US" sz="2500" dirty="0" err="1"/>
              <a:t>(</a:t>
            </a:r>
            <a:r>
              <a:rPr lang="en-US" sz="2500" i="1" dirty="0" err="1"/>
              <a:t>n</a:t>
            </a:r>
            <a:r>
              <a:rPr lang="en-US" sz="2500" dirty="0"/>
              <a:t>) estimated total cost of path through </a:t>
            </a:r>
            <a:r>
              <a:rPr lang="en-US" sz="2500" i="1" dirty="0" err="1"/>
              <a:t>n</a:t>
            </a:r>
            <a:r>
              <a:rPr lang="en-US" sz="2500" dirty="0"/>
              <a:t> to goal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Improvement on Greedy Best-First Search</a:t>
            </a:r>
          </a:p>
          <a:p>
            <a:pPr lvl="1"/>
            <a:r>
              <a:rPr lang="en-US" sz="2400" dirty="0"/>
              <a:t>With </a:t>
            </a:r>
            <a:r>
              <a:rPr lang="en-US" sz="2400" b="1" dirty="0"/>
              <a:t>admissible heuristics</a:t>
            </a:r>
            <a:r>
              <a:rPr lang="en-US" sz="2400" dirty="0"/>
              <a:t>, can guarantee optimality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918F-1FE2-3343-AAC5-2AE14E1EF119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0" dirty="0"/>
              <a:t>A heuristic is admissible if it </a:t>
            </a:r>
            <a:r>
              <a:rPr lang="en-US" sz="2800" dirty="0"/>
              <a:t>never overestimates </a:t>
            </a:r>
            <a:r>
              <a:rPr lang="en-US" sz="2800" b="0" dirty="0"/>
              <a:t>the cost to reach the goal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Admissible heuristics are “optimistic”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600" dirty="0"/>
              <a:t>Formally: 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600" dirty="0"/>
              <a:t>	1. </a:t>
            </a:r>
            <a:r>
              <a:rPr lang="en-US" sz="2600" i="1" dirty="0" err="1"/>
              <a:t>h</a:t>
            </a:r>
            <a:r>
              <a:rPr lang="en-US" sz="2600" dirty="0" err="1"/>
              <a:t>(</a:t>
            </a:r>
            <a:r>
              <a:rPr lang="en-US" sz="2600" i="1" dirty="0" err="1"/>
              <a:t>n</a:t>
            </a:r>
            <a:r>
              <a:rPr lang="en-US" sz="2600" dirty="0"/>
              <a:t>)</a:t>
            </a:r>
            <a:r>
              <a:rPr lang="en-US" sz="2600" i="1" dirty="0"/>
              <a:t> ≤ </a:t>
            </a:r>
            <a:r>
              <a:rPr lang="en-US" sz="2600" i="1" dirty="0" err="1"/>
              <a:t>h</a:t>
            </a:r>
            <a:r>
              <a:rPr lang="en-US" sz="2600" i="1" dirty="0"/>
              <a:t>*</a:t>
            </a:r>
            <a:r>
              <a:rPr lang="en-US" sz="2600" dirty="0"/>
              <a:t>(</a:t>
            </a:r>
            <a:r>
              <a:rPr lang="en-US" sz="2600" i="1" dirty="0" err="1"/>
              <a:t>n</a:t>
            </a:r>
            <a:r>
              <a:rPr lang="en-US" sz="2600" dirty="0"/>
              <a:t>) where </a:t>
            </a:r>
            <a:r>
              <a:rPr lang="en-US" sz="2600" i="1" dirty="0" err="1"/>
              <a:t>h</a:t>
            </a:r>
            <a:r>
              <a:rPr lang="en-US" sz="2600" i="1" dirty="0"/>
              <a:t>*</a:t>
            </a:r>
            <a:r>
              <a:rPr lang="en-US" sz="2600" dirty="0"/>
              <a:t>(</a:t>
            </a:r>
            <a:r>
              <a:rPr lang="en-US" sz="2600" i="1" dirty="0" err="1"/>
              <a:t>n</a:t>
            </a:r>
            <a:r>
              <a:rPr lang="en-US" sz="2600" dirty="0"/>
              <a:t>) is the true cost from </a:t>
            </a:r>
            <a:r>
              <a:rPr lang="en-US" sz="2600" i="1" dirty="0" err="1"/>
              <a:t>n</a:t>
            </a:r>
            <a:endParaRPr lang="en-US" sz="2600" dirty="0"/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600" dirty="0"/>
              <a:t>	2. </a:t>
            </a:r>
            <a:r>
              <a:rPr lang="en-US" sz="2600" i="1" dirty="0" err="1"/>
              <a:t>h</a:t>
            </a:r>
            <a:r>
              <a:rPr lang="en-US" sz="2600" dirty="0" err="1"/>
              <a:t>(</a:t>
            </a:r>
            <a:r>
              <a:rPr lang="en-US" sz="2600" i="1" dirty="0" err="1"/>
              <a:t>n</a:t>
            </a:r>
            <a:r>
              <a:rPr lang="en-US" sz="2600" dirty="0"/>
              <a:t>)</a:t>
            </a:r>
            <a:r>
              <a:rPr lang="en-US" sz="2600" i="1" dirty="0"/>
              <a:t> ≥ 0</a:t>
            </a:r>
            <a:r>
              <a:rPr lang="en-US" sz="2600" dirty="0"/>
              <a:t>, with </a:t>
            </a:r>
            <a:r>
              <a:rPr lang="en-US" sz="2600" i="1" dirty="0" err="1"/>
              <a:t>h</a:t>
            </a:r>
            <a:r>
              <a:rPr lang="en-US" sz="2600" dirty="0" err="1"/>
              <a:t>(</a:t>
            </a:r>
            <a:r>
              <a:rPr lang="en-US" sz="2600" i="1" dirty="0" err="1"/>
              <a:t>G</a:t>
            </a:r>
            <a:r>
              <a:rPr lang="en-US" sz="2600" dirty="0"/>
              <a:t>)</a:t>
            </a:r>
            <a:r>
              <a:rPr lang="en-US" sz="2600" i="1" dirty="0"/>
              <a:t>=0</a:t>
            </a:r>
            <a:r>
              <a:rPr lang="en-US" sz="2600" dirty="0"/>
              <a:t> for any goal </a:t>
            </a:r>
            <a:r>
              <a:rPr lang="en-US" sz="2600" i="1" dirty="0"/>
              <a:t>G</a:t>
            </a:r>
            <a:endParaRPr lang="en-US" sz="2600" dirty="0"/>
          </a:p>
          <a:p>
            <a:pPr lvl="1">
              <a:lnSpc>
                <a:spcPct val="110000"/>
              </a:lnSpc>
              <a:buFont typeface="Wingdings" charset="2"/>
              <a:buNone/>
            </a:pPr>
            <a:endParaRPr lang="en-US" sz="2600" dirty="0"/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600" dirty="0"/>
              <a:t>e.g. </a:t>
            </a:r>
            <a:r>
              <a:rPr lang="en-US" sz="2600" i="1" dirty="0" err="1"/>
              <a:t>h</a:t>
            </a:r>
            <a:r>
              <a:rPr lang="en-US" sz="2600" i="1" baseline="-25000" dirty="0" err="1"/>
              <a:t>SLD</a:t>
            </a:r>
            <a:r>
              <a:rPr lang="en-US" sz="2600" dirty="0" err="1"/>
              <a:t>(</a:t>
            </a:r>
            <a:r>
              <a:rPr lang="en-US" sz="2600" i="1" dirty="0" err="1"/>
              <a:t>n</a:t>
            </a:r>
            <a:r>
              <a:rPr lang="en-US" sz="2600" dirty="0"/>
              <a:t>) is admissible because it never overestimates the actual road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2529-6F29-034F-97AF-EABAA825BF5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13301" y="3557487"/>
            <a:ext cx="8458200" cy="52546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432" y="124803"/>
            <a:ext cx="4910328" cy="2926080"/>
            <a:chOff x="107950" y="720725"/>
            <a:chExt cx="4665663" cy="2811463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7950" y="720725"/>
              <a:ext cx="4665663" cy="281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69332" y="1227649"/>
              <a:ext cx="504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8000"/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1" y="2675449"/>
              <a:ext cx="504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D01D10"/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rgbClr val="D01D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7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295400"/>
            <a:ext cx="8061325" cy="31162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b="1" dirty="0"/>
              <a:t>function</a:t>
            </a:r>
            <a:r>
              <a:rPr kumimoji="1" lang="en-US" sz="2000" dirty="0"/>
              <a:t> TREE-</a:t>
            </a:r>
            <a:r>
              <a:rPr kumimoji="1" lang="en-US" sz="2000" dirty="0" err="1"/>
              <a:t>SEARCH(</a:t>
            </a:r>
            <a:r>
              <a:rPr kumimoji="1" lang="en-US" sz="2000" i="1" dirty="0" err="1"/>
              <a:t>problem</a:t>
            </a:r>
            <a:r>
              <a:rPr kumimoji="1" lang="en-US" sz="2000" dirty="0"/>
              <a:t>) </a:t>
            </a:r>
            <a:r>
              <a:rPr kumimoji="1" lang="en-US" sz="2000" b="1" dirty="0"/>
              <a:t>return</a:t>
            </a:r>
            <a:r>
              <a:rPr kumimoji="1" lang="en-US" sz="2000" dirty="0"/>
              <a:t> a solution or failure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    </a:t>
            </a:r>
            <a:r>
              <a:rPr kumimoji="1" lang="en-US" sz="2000" i="1" dirty="0"/>
              <a:t>frontier</a:t>
            </a:r>
            <a:r>
              <a:rPr kumimoji="1" lang="en-US" sz="2000" dirty="0"/>
              <a:t> </a:t>
            </a:r>
            <a:r>
              <a:rPr kumimoji="1" lang="en-US" sz="2000" dirty="0" err="1">
                <a:sym typeface="Symbol" charset="2"/>
              </a:rPr>
              <a:t></a:t>
            </a:r>
            <a:r>
              <a:rPr kumimoji="1" lang="en-US" sz="2000" dirty="0">
                <a:sym typeface="Symbol" charset="2"/>
              </a:rPr>
              <a:t> MAKE-QUEUE(</a:t>
            </a:r>
            <a:r>
              <a:rPr kumimoji="1" lang="en-US" sz="2000" dirty="0"/>
              <a:t>MAKE-</a:t>
            </a:r>
            <a:r>
              <a:rPr kumimoji="1" lang="en-US" sz="2000" dirty="0" err="1"/>
              <a:t>NODE(problem.INITIAL</a:t>
            </a:r>
            <a:r>
              <a:rPr kumimoji="1" lang="en-US" sz="2000" dirty="0"/>
              <a:t>-STATE))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    </a:t>
            </a:r>
            <a:r>
              <a:rPr kumimoji="1" lang="en-US" sz="2000" b="1" dirty="0"/>
              <a:t>loop do</a:t>
            </a:r>
            <a:endParaRPr kumimoji="1" lang="en-US" sz="2000" dirty="0"/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b="1" dirty="0"/>
              <a:t>if</a:t>
            </a:r>
            <a:r>
              <a:rPr kumimoji="1" lang="en-US" sz="2000" dirty="0"/>
              <a:t> </a:t>
            </a:r>
            <a:r>
              <a:rPr kumimoji="1" lang="en-US" sz="2000" dirty="0" err="1"/>
              <a:t>EMPTY?(</a:t>
            </a:r>
            <a:r>
              <a:rPr kumimoji="1" lang="en-US" sz="2000" i="1" dirty="0" err="1"/>
              <a:t>frontier</a:t>
            </a:r>
            <a:r>
              <a:rPr kumimoji="1" lang="en-US" sz="2000" dirty="0"/>
              <a:t>) </a:t>
            </a:r>
            <a:r>
              <a:rPr kumimoji="1" lang="en-US" sz="2000" b="1" dirty="0"/>
              <a:t>then return </a:t>
            </a:r>
            <a:r>
              <a:rPr kumimoji="1" lang="en-US" sz="2000" dirty="0"/>
              <a:t>failure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i="1" dirty="0"/>
              <a:t>node</a:t>
            </a:r>
            <a:r>
              <a:rPr kumimoji="1" lang="en-US" sz="2000" dirty="0"/>
              <a:t> </a:t>
            </a:r>
            <a:r>
              <a:rPr kumimoji="1" lang="en-US" sz="2000" dirty="0" err="1">
                <a:sym typeface="Symbol" charset="2"/>
              </a:rPr>
              <a:t></a:t>
            </a:r>
            <a:r>
              <a:rPr kumimoji="1" lang="en-US" sz="2000" dirty="0">
                <a:sym typeface="Symbol" charset="2"/>
              </a:rPr>
              <a:t> </a:t>
            </a:r>
            <a:r>
              <a:rPr kumimoji="1" lang="en-US" sz="2000" dirty="0"/>
              <a:t>REMOVE-</a:t>
            </a:r>
            <a:r>
              <a:rPr kumimoji="1" lang="en-US" sz="2000" dirty="0" err="1"/>
              <a:t>FIRST(</a:t>
            </a:r>
            <a:r>
              <a:rPr kumimoji="1" lang="en-US" sz="2000" i="1" dirty="0" err="1"/>
              <a:t>frontier</a:t>
            </a:r>
            <a:r>
              <a:rPr kumimoji="1" lang="en-US" sz="2000" dirty="0"/>
              <a:t>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b="1" dirty="0"/>
              <a:t>if</a:t>
            </a:r>
            <a:r>
              <a:rPr kumimoji="1" lang="en-US" sz="2000" dirty="0"/>
              <a:t> </a:t>
            </a:r>
            <a:r>
              <a:rPr kumimoji="1" lang="en-US" sz="2000" dirty="0" err="1"/>
              <a:t>problem.GOAL</a:t>
            </a:r>
            <a:r>
              <a:rPr kumimoji="1" lang="en-US" sz="2000" dirty="0"/>
              <a:t>-TEST applied to </a:t>
            </a:r>
            <a:r>
              <a:rPr kumimoji="1" lang="en-US" sz="2000" dirty="0" err="1"/>
              <a:t>node.STATE</a:t>
            </a:r>
            <a:r>
              <a:rPr kumimoji="1" lang="en-US" sz="2000" dirty="0"/>
              <a:t> succeeds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	</a:t>
            </a:r>
            <a:r>
              <a:rPr kumimoji="1" lang="en-US" sz="2000" b="1" dirty="0"/>
              <a:t>then return</a:t>
            </a:r>
            <a:r>
              <a:rPr kumimoji="1" lang="en-US" sz="2000" dirty="0"/>
              <a:t> </a:t>
            </a:r>
            <a:r>
              <a:rPr kumimoji="1" lang="en-US" sz="2000" dirty="0" err="1"/>
              <a:t>SOLUTION(</a:t>
            </a:r>
            <a:r>
              <a:rPr kumimoji="1" lang="en-US" sz="2000" i="1" dirty="0" err="1"/>
              <a:t>node</a:t>
            </a:r>
            <a:r>
              <a:rPr kumimoji="1" lang="en-US" sz="2000" dirty="0"/>
              <a:t>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i="1" dirty="0" err="1"/>
              <a:t>frontier</a:t>
            </a:r>
            <a:r>
              <a:rPr kumimoji="1" lang="en-US" sz="2000" dirty="0" err="1">
                <a:sym typeface="Symbol" charset="2"/>
              </a:rPr>
              <a:t></a:t>
            </a:r>
            <a:r>
              <a:rPr kumimoji="1" lang="en-US" sz="2000" dirty="0">
                <a:sym typeface="Symbol" charset="2"/>
              </a:rPr>
              <a:t> </a:t>
            </a:r>
            <a:r>
              <a:rPr kumimoji="1" lang="en-US" sz="2000" dirty="0"/>
              <a:t>INSERT-</a:t>
            </a:r>
            <a:r>
              <a:rPr kumimoji="1" lang="en-US" sz="2000" dirty="0" err="1"/>
              <a:t>ALL(EXPAND(</a:t>
            </a:r>
            <a:r>
              <a:rPr kumimoji="1" lang="en-US" sz="2000" i="1" dirty="0" err="1"/>
              <a:t>node</a:t>
            </a:r>
            <a:r>
              <a:rPr kumimoji="1" lang="en-US" sz="2000" dirty="0"/>
              <a:t>, </a:t>
            </a:r>
            <a:r>
              <a:rPr kumimoji="1" lang="en-US" sz="2000" i="1" dirty="0"/>
              <a:t>problem</a:t>
            </a:r>
            <a:r>
              <a:rPr kumimoji="1" lang="en-US" sz="2000" dirty="0"/>
              <a:t>), </a:t>
            </a:r>
            <a:r>
              <a:rPr kumimoji="1" lang="en-US" sz="2000" i="1" dirty="0"/>
              <a:t>frontier</a:t>
            </a:r>
            <a:r>
              <a:rPr kumimoji="1" lang="en-US" sz="2000" dirty="0"/>
              <a:t>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/>
          <a:p>
            <a:fld id="{EA7124A2-4915-D641-B76C-BBEF88EFC67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36184" y="345185"/>
            <a:ext cx="2182341" cy="223175"/>
            <a:chOff x="5979319" y="3167261"/>
            <a:chExt cx="2182341" cy="223175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906073" y="3171631"/>
              <a:ext cx="255587" cy="21812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79319" y="3167261"/>
              <a:ext cx="1347788" cy="223175"/>
              <a:chOff x="6437313" y="1940753"/>
              <a:chExt cx="1347788" cy="223175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6437313" y="1940753"/>
                <a:ext cx="255588" cy="22249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dirty="0">
                    <a:latin typeface="+mn-lt"/>
                  </a:rPr>
                  <a:t>F</a:t>
                </a:r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71036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1"/>
              <p:cNvSpPr>
                <a:spLocks noChangeArrowheads="1"/>
              </p:cNvSpPr>
              <p:nvPr/>
            </p:nvSpPr>
            <p:spPr bwMode="auto">
              <a:xfrm>
                <a:off x="698341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725646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auto">
              <a:xfrm>
                <a:off x="752951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dirty="0">
                    <a:latin typeface="+mn-lt"/>
                  </a:rPr>
                  <a:t>E</a:t>
                </a:r>
              </a:p>
            </p:txBody>
          </p:sp>
        </p:grp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7431498" y="3277592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6184" y="758781"/>
            <a:ext cx="2177692" cy="226275"/>
            <a:chOff x="5979320" y="4288723"/>
            <a:chExt cx="2177692" cy="226275"/>
          </a:xfrm>
        </p:grpSpPr>
        <p:grpSp>
          <p:nvGrpSpPr>
            <p:cNvPr id="16" name="Group 15"/>
            <p:cNvGrpSpPr/>
            <p:nvPr/>
          </p:nvGrpSpPr>
          <p:grpSpPr>
            <a:xfrm>
              <a:off x="6809224" y="4291823"/>
              <a:ext cx="1347788" cy="223175"/>
              <a:chOff x="6437313" y="1940753"/>
              <a:chExt cx="1347788" cy="223175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6437313" y="1940753"/>
                <a:ext cx="255588" cy="22066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dirty="0">
                    <a:latin typeface="+mn-lt"/>
                  </a:rPr>
                  <a:t>F</a:t>
                </a: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71036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698341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725646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7529513" y="1943265"/>
                <a:ext cx="255588" cy="220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600" dirty="0">
                    <a:latin typeface="+mn-lt"/>
                  </a:rPr>
                  <a:t>E</a:t>
                </a:r>
              </a:p>
            </p:txBody>
          </p:sp>
        </p:grp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979320" y="4288723"/>
              <a:ext cx="255587" cy="21812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rot="10800000">
              <a:off x="6324600" y="4397784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48096" y="2661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BFS: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8095" y="690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DFS: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4772998"/>
            <a:ext cx="8080642" cy="1320523"/>
          </a:xfrm>
        </p:spPr>
        <p:txBody>
          <a:bodyPr/>
          <a:lstStyle/>
          <a:p>
            <a:r>
              <a:rPr lang="en-US" dirty="0"/>
              <a:t>Tree Search may get stuck when searching graphs:</a:t>
            </a:r>
          </a:p>
          <a:p>
            <a:pPr lvl="1"/>
            <a:r>
              <a:rPr lang="en-US" dirty="0"/>
              <a:t>Breadth first search: may re-visit already visited states</a:t>
            </a:r>
          </a:p>
          <a:p>
            <a:pPr lvl="1"/>
            <a:r>
              <a:rPr lang="en-US" dirty="0"/>
              <a:t>Depth first search: may get stuck in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89703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432" y="124803"/>
            <a:ext cx="4910328" cy="2926080"/>
            <a:chOff x="27432" y="124803"/>
            <a:chExt cx="4910328" cy="2926080"/>
          </a:xfrm>
        </p:grpSpPr>
        <p:pic>
          <p:nvPicPr>
            <p:cNvPr id="52736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" y="124803"/>
              <a:ext cx="4910328" cy="2926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2033" y="652393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8000"/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61266" y="2159217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D01D10"/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rgbClr val="D01D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9134" y="969617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2737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111" y="3476306"/>
            <a:ext cx="8045450" cy="15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5561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418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627" y="3544946"/>
            <a:ext cx="8730206" cy="1993268"/>
          </a:xfrm>
          <a:ln/>
        </p:spPr>
      </p:pic>
      <p:sp>
        <p:nvSpPr>
          <p:cNvPr id="10" name="Rectangle 9"/>
          <p:cNvSpPr/>
          <p:nvPr/>
        </p:nvSpPr>
        <p:spPr bwMode="auto">
          <a:xfrm>
            <a:off x="3733801" y="4699000"/>
            <a:ext cx="186266" cy="27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Group 5"/>
          <p:cNvGrpSpPr/>
          <p:nvPr/>
        </p:nvGrpSpPr>
        <p:grpSpPr>
          <a:xfrm>
            <a:off x="27432" y="124803"/>
            <a:ext cx="4910328" cy="2926080"/>
            <a:chOff x="27432" y="124803"/>
            <a:chExt cx="4910328" cy="2926080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" y="124803"/>
              <a:ext cx="4910328" cy="2926080"/>
              <a:chOff x="107950" y="720725"/>
              <a:chExt cx="4665663" cy="2811463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7950" y="720725"/>
                <a:ext cx="4665663" cy="281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69332" y="12276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800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95601" y="26754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D01D1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D01D1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02267" y="1532447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chemeClr val="bg1">
                        <a:lumMod val="50000"/>
                      </a:schemeClr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418033" y="1418581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73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6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1521" y="3356296"/>
            <a:ext cx="8695122" cy="2990073"/>
          </a:xfrm>
          <a:ln/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Group 5"/>
          <p:cNvGrpSpPr/>
          <p:nvPr/>
        </p:nvGrpSpPr>
        <p:grpSpPr>
          <a:xfrm>
            <a:off x="27432" y="124803"/>
            <a:ext cx="4910328" cy="2926080"/>
            <a:chOff x="27432" y="124803"/>
            <a:chExt cx="4910328" cy="2926080"/>
          </a:xfrm>
        </p:grpSpPr>
        <p:grpSp>
          <p:nvGrpSpPr>
            <p:cNvPr id="18" name="Group 17"/>
            <p:cNvGrpSpPr/>
            <p:nvPr/>
          </p:nvGrpSpPr>
          <p:grpSpPr>
            <a:xfrm>
              <a:off x="27432" y="124803"/>
              <a:ext cx="4910328" cy="2926080"/>
              <a:chOff x="107950" y="720725"/>
              <a:chExt cx="4665663" cy="2811463"/>
            </a:xfrm>
          </p:grpSpPr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7950" y="720725"/>
                <a:ext cx="4665663" cy="281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69332" y="12276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800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95601" y="26754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D01D1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D01D10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418033" y="1418581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01777" y="1064353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044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14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8856" y="3203795"/>
            <a:ext cx="8738469" cy="3077262"/>
          </a:xfrm>
          <a:ln/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Group 4"/>
          <p:cNvGrpSpPr/>
          <p:nvPr/>
        </p:nvGrpSpPr>
        <p:grpSpPr>
          <a:xfrm>
            <a:off x="27432" y="124803"/>
            <a:ext cx="4910328" cy="2926080"/>
            <a:chOff x="27432" y="124803"/>
            <a:chExt cx="4910328" cy="2926080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" y="124803"/>
              <a:ext cx="4910328" cy="2926080"/>
              <a:chOff x="107950" y="720725"/>
              <a:chExt cx="4665663" cy="2811463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7950" y="720725"/>
                <a:ext cx="4665663" cy="281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69332" y="12276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800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95601" y="26754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D01D1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D01D1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233583" y="1826359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1777" y="1064353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0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56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0628" y="3105050"/>
            <a:ext cx="8829053" cy="3752949"/>
          </a:xfrm>
          <a:ln/>
        </p:spPr>
      </p:pic>
      <p:sp>
        <p:nvSpPr>
          <p:cNvPr id="10" name="Rectangle 9"/>
          <p:cNvSpPr/>
          <p:nvPr/>
        </p:nvSpPr>
        <p:spPr bwMode="auto">
          <a:xfrm>
            <a:off x="3589867" y="5147733"/>
            <a:ext cx="186266" cy="27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10" y="559019"/>
            <a:ext cx="3813507" cy="192417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Group 3"/>
          <p:cNvGrpSpPr/>
          <p:nvPr/>
        </p:nvGrpSpPr>
        <p:grpSpPr>
          <a:xfrm>
            <a:off x="27432" y="124803"/>
            <a:ext cx="4910328" cy="2926080"/>
            <a:chOff x="27432" y="124803"/>
            <a:chExt cx="4910328" cy="2926080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" y="124803"/>
              <a:ext cx="4910328" cy="2926080"/>
              <a:chOff x="107950" y="720725"/>
              <a:chExt cx="4665663" cy="2811463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7950" y="720725"/>
                <a:ext cx="4665663" cy="281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69332" y="1227649"/>
                <a:ext cx="504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8000"/>
                    </a:solidFill>
                    <a:latin typeface="Wingdings"/>
                    <a:ea typeface="Wingdings"/>
                    <a:cs typeface="Wingdings"/>
                  </a:rPr>
                  <a:t></a:t>
                </a:r>
                <a:endParaRPr lang="en-US" sz="28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974992" y="2184707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1777" y="1064353"/>
              <a:ext cx="531103" cy="544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Wingdings"/>
                  <a:ea typeface="Wingdings"/>
                  <a:cs typeface="Wingdings"/>
                </a:rPr>
                <a:t>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5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600" y="205601"/>
            <a:ext cx="8052933" cy="766331"/>
          </a:xfrm>
        </p:spPr>
        <p:txBody>
          <a:bodyPr>
            <a:noAutofit/>
          </a:bodyPr>
          <a:lstStyle/>
          <a:p>
            <a:r>
              <a:rPr lang="en-US" dirty="0"/>
              <a:t>Optimality of A*: Standard Proof</a:t>
            </a:r>
          </a:p>
        </p:txBody>
      </p:sp>
      <p:pic>
        <p:nvPicPr>
          <p:cNvPr id="37786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13559" y="1039579"/>
            <a:ext cx="3965016" cy="2778026"/>
          </a:xfrm>
        </p:spPr>
      </p:pic>
      <p:sp>
        <p:nvSpPr>
          <p:cNvPr id="3778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92629" y="3861150"/>
            <a:ext cx="7529904" cy="2953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200" dirty="0"/>
              <a:t>Suppose suboptimal goal </a:t>
            </a:r>
            <a:r>
              <a:rPr lang="en-US" sz="2200" i="1" dirty="0"/>
              <a:t>G</a:t>
            </a:r>
            <a:r>
              <a:rPr lang="en-US" sz="2200" i="1" baseline="-25000" dirty="0"/>
              <a:t>2</a:t>
            </a:r>
            <a:r>
              <a:rPr lang="en-US" sz="2200" dirty="0"/>
              <a:t> is in the frontier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/>
              <a:t>Let </a:t>
            </a:r>
            <a:r>
              <a:rPr lang="en-US" sz="2200" i="1" dirty="0"/>
              <a:t>n</a:t>
            </a:r>
            <a:r>
              <a:rPr lang="en-US" sz="2200" dirty="0"/>
              <a:t> be any unexpanded node on shortest path to an optimal goal </a:t>
            </a:r>
            <a:r>
              <a:rPr lang="en-US" sz="2200" i="1" dirty="0"/>
              <a:t>G</a:t>
            </a:r>
            <a:r>
              <a:rPr lang="en-US" sz="2200" i="1" baseline="-25000" dirty="0"/>
              <a:t>1</a:t>
            </a:r>
            <a:endParaRPr lang="en-US" sz="2200" baseline="-25000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2 </a:t>
            </a:r>
            <a:r>
              <a:rPr lang="en-US" dirty="0"/>
              <a:t>)</a:t>
            </a:r>
            <a:r>
              <a:rPr lang="en-US" i="1" dirty="0"/>
              <a:t>	= g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2</a:t>
            </a:r>
            <a:r>
              <a:rPr lang="en-US" dirty="0"/>
              <a:t>)		since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2 </a:t>
            </a:r>
            <a:r>
              <a:rPr lang="en-US" dirty="0"/>
              <a:t>)</a:t>
            </a:r>
            <a:r>
              <a:rPr lang="en-US" i="1" dirty="0"/>
              <a:t>=0</a:t>
            </a:r>
            <a:endParaRPr lang="en-US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	</a:t>
            </a:r>
            <a:r>
              <a:rPr lang="en-US" i="1" dirty="0"/>
              <a:t>&gt; g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1</a:t>
            </a:r>
            <a:r>
              <a:rPr lang="en-US" dirty="0"/>
              <a:t>)		since </a:t>
            </a:r>
            <a:r>
              <a:rPr lang="en-US" i="1" dirty="0"/>
              <a:t>G</a:t>
            </a:r>
            <a:r>
              <a:rPr lang="en-US" i="1" baseline="-25000" dirty="0"/>
              <a:t>2</a:t>
            </a:r>
            <a:r>
              <a:rPr lang="en-US" dirty="0"/>
              <a:t> is suboptimal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	</a:t>
            </a:r>
            <a:r>
              <a:rPr lang="en-US" i="1" dirty="0"/>
              <a:t>≥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		since </a:t>
            </a:r>
            <a:r>
              <a:rPr lang="en-US" i="1" dirty="0"/>
              <a:t>h(n)</a:t>
            </a:r>
            <a:r>
              <a:rPr lang="en-US" dirty="0"/>
              <a:t> is admissible (if </a:t>
            </a:r>
            <a:r>
              <a:rPr lang="en-US" i="1" dirty="0"/>
              <a:t>f(n)&gt;g(G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, 				then we must have over estimated </a:t>
            </a:r>
            <a:r>
              <a:rPr lang="en-US" i="1" dirty="0"/>
              <a:t>h(n)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Since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  <a:r>
              <a:rPr lang="en-US" i="1" dirty="0"/>
              <a:t> &gt;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A* will never select </a:t>
            </a:r>
            <a:r>
              <a:rPr lang="en-US" i="1" dirty="0"/>
              <a:t>G</a:t>
            </a:r>
            <a:r>
              <a:rPr lang="en-US" i="1" baseline="-25000" dirty="0"/>
              <a:t>2</a:t>
            </a:r>
            <a:r>
              <a:rPr lang="en-US" dirty="0"/>
              <a:t> for expansion.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5833" y="2854805"/>
            <a:ext cx="4975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>
                <a:latin typeface="Times New Roman"/>
                <a:cs typeface="Times New Roman"/>
              </a:rPr>
              <a:t>G1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7601" y="2728122"/>
            <a:ext cx="4975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 New Roman"/>
                <a:cs typeface="Times New Roman"/>
              </a:rPr>
              <a:t>G2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60915" y="2144787"/>
            <a:ext cx="119742" cy="26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257" y="2079471"/>
            <a:ext cx="4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>
                <a:latin typeface="Times New Roman"/>
                <a:cs typeface="Times New Roma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93965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9703"/>
            <a:ext cx="8104414" cy="521507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Multiple paths to same state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Graph search only expand one path to this state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A* picks the path with the lowest </a:t>
            </a:r>
            <a:r>
              <a:rPr lang="en-US" sz="2400" i="1" dirty="0"/>
              <a:t>f-cost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Admissible heuristics does not guarantee that the chosen path is optimal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 with path of lower g, similar to Uniform Cost 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ensure that optimal path to any repeated state is always found before it’s expanded, with </a:t>
            </a:r>
            <a:r>
              <a:rPr lang="en-US" sz="2400" b="1" dirty="0"/>
              <a:t>Consistency</a:t>
            </a:r>
            <a:r>
              <a:rPr lang="en-US" sz="2400" dirty="0"/>
              <a:t> requirement</a:t>
            </a:r>
          </a:p>
          <a:p>
            <a:pPr indent="-182880">
              <a:lnSpc>
                <a:spcPct val="90000"/>
              </a:lnSpc>
            </a:pPr>
            <a:r>
              <a:rPr lang="en-US" sz="2800" dirty="0"/>
              <a:t>For optimality proof of A* graph 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Establish values of </a:t>
            </a:r>
            <a:r>
              <a:rPr lang="en-US" sz="2400" i="1" dirty="0"/>
              <a:t>f(n)</a:t>
            </a:r>
            <a:r>
              <a:rPr lang="en-US" sz="2400" dirty="0"/>
              <a:t> along any path are </a:t>
            </a:r>
            <a:r>
              <a:rPr lang="en-US" sz="2400" dirty="0" err="1"/>
              <a:t>nondecreasing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Establish if </a:t>
            </a:r>
            <a:r>
              <a:rPr lang="en-US" sz="2400" i="1" dirty="0"/>
              <a:t>n</a:t>
            </a:r>
            <a:r>
              <a:rPr lang="en-US" sz="2400" dirty="0"/>
              <a:t> is selected for expansion, the optimal path to </a:t>
            </a:r>
            <a:r>
              <a:rPr lang="en-US" sz="2400" i="1" dirty="0"/>
              <a:t>n</a:t>
            </a:r>
            <a:r>
              <a:rPr lang="en-US" sz="2400" dirty="0"/>
              <a:t> has been found. 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D2A-3F8F-CE4A-9773-C115EAA55F95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600" y="205601"/>
            <a:ext cx="8052933" cy="766331"/>
          </a:xfrm>
        </p:spPr>
        <p:txBody>
          <a:bodyPr>
            <a:noAutofit/>
          </a:bodyPr>
          <a:lstStyle/>
          <a:p>
            <a:r>
              <a:rPr lang="en-US" dirty="0"/>
              <a:t>Optimality of A*: Graph Search</a:t>
            </a:r>
          </a:p>
        </p:txBody>
      </p:sp>
    </p:spTree>
    <p:extLst>
      <p:ext uri="{BB962C8B-B14F-4D97-AF65-F5344CB8AC3E}">
        <p14:creationId xmlns:p14="http://schemas.microsoft.com/office/powerpoint/2010/main" val="615978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9745" y="3439768"/>
            <a:ext cx="2166518" cy="3113432"/>
          </a:xfrm>
          <a:prstGeom prst="rect">
            <a:avLst/>
          </a:prstGeom>
          <a:noFill/>
        </p:spPr>
      </p:pic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576772" y="992188"/>
            <a:ext cx="7969492" cy="5664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heuristic is </a:t>
            </a:r>
            <a:r>
              <a:rPr lang="en-US" sz="2400" i="1" dirty="0"/>
              <a:t>consistent</a:t>
            </a:r>
            <a:r>
              <a:rPr lang="en-US" sz="2400" dirty="0"/>
              <a:t> if for every node </a:t>
            </a:r>
            <a:r>
              <a:rPr lang="en-US" sz="2400" i="1" dirty="0" err="1"/>
              <a:t>n</a:t>
            </a:r>
            <a:r>
              <a:rPr lang="en-US" sz="2400" dirty="0"/>
              <a:t> and every successor </a:t>
            </a:r>
            <a:r>
              <a:rPr lang="en-US" sz="2400" i="1" dirty="0" err="1"/>
              <a:t>n</a:t>
            </a:r>
            <a:r>
              <a:rPr lang="en-US" sz="2400" i="1" dirty="0"/>
              <a:t>'</a:t>
            </a:r>
            <a:r>
              <a:rPr lang="en-US" sz="2400" dirty="0"/>
              <a:t> of </a:t>
            </a:r>
            <a:r>
              <a:rPr lang="en-US" sz="2400" i="1" dirty="0" err="1"/>
              <a:t>n</a:t>
            </a:r>
            <a:r>
              <a:rPr lang="en-US" sz="2400" i="1" dirty="0"/>
              <a:t> </a:t>
            </a:r>
            <a:r>
              <a:rPr lang="en-US" sz="2400" dirty="0"/>
              <a:t>generated by any action </a:t>
            </a:r>
            <a:r>
              <a:rPr lang="en-US" sz="2400" i="1" dirty="0"/>
              <a:t>a</a:t>
            </a: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Form of the </a:t>
            </a:r>
            <a:r>
              <a:rPr lang="en-US" sz="2000" b="1" dirty="0"/>
              <a:t>triangle inequality</a:t>
            </a:r>
            <a:r>
              <a:rPr lang="en-US" sz="2000" dirty="0"/>
              <a:t>: a side of a triangle cannot be longer than the sum of the other two sides</a:t>
            </a:r>
          </a:p>
          <a:p>
            <a:pPr>
              <a:lnSpc>
                <a:spcPct val="110000"/>
              </a:lnSpc>
              <a:spcBef>
                <a:spcPts val="1224"/>
              </a:spcBef>
              <a:spcAft>
                <a:spcPts val="0"/>
              </a:spcAft>
            </a:pPr>
            <a:r>
              <a:rPr lang="en-US" sz="2400" dirty="0"/>
              <a:t>A consistent heuristic is also admissible. It is rare for an admissible heuristic to be inconsistent.</a:t>
            </a:r>
          </a:p>
          <a:p>
            <a:pPr>
              <a:lnSpc>
                <a:spcPct val="110000"/>
              </a:lnSpc>
              <a:spcBef>
                <a:spcPts val="1224"/>
              </a:spcBef>
            </a:pPr>
            <a:r>
              <a:rPr lang="en-US" sz="2400" dirty="0"/>
              <a:t>If </a:t>
            </a:r>
            <a:r>
              <a:rPr lang="en-US" sz="2400" dirty="0" err="1"/>
              <a:t>h</a:t>
            </a:r>
            <a:r>
              <a:rPr lang="en-US" sz="2400" dirty="0"/>
              <a:t> is consistent, we have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 indent="-182880">
              <a:lnSpc>
                <a:spcPct val="110000"/>
              </a:lnSpc>
            </a:pPr>
            <a:r>
              <a:rPr lang="en-US" sz="2400" dirty="0"/>
              <a:t>That is,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dirty="0" err="1"/>
              <a:t>nondecreasing</a:t>
            </a:r>
            <a:r>
              <a:rPr lang="en-US" sz="2400" dirty="0"/>
              <a:t> along every path.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772" y="122476"/>
            <a:ext cx="6750050" cy="784865"/>
          </a:xfrm>
        </p:spPr>
        <p:txBody>
          <a:bodyPr>
            <a:normAutofit/>
          </a:bodyPr>
          <a:lstStyle/>
          <a:p>
            <a:r>
              <a:rPr lang="en-US" dirty="0"/>
              <a:t>Consistency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EF7A-4559-7B4E-A925-58E9F2918376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02177"/>
              </p:ext>
            </p:extLst>
          </p:nvPr>
        </p:nvGraphicFramePr>
        <p:xfrm>
          <a:off x="1250150" y="1866232"/>
          <a:ext cx="3245650" cy="36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" name="Equation" r:id="rId5" imgW="1460500" imgH="165100" progId="Equation.3">
                  <p:embed/>
                </p:oleObj>
              </mc:Choice>
              <mc:Fallback>
                <p:oleObj name="Equation" r:id="rId5" imgW="14605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0" y="1866232"/>
                        <a:ext cx="3245650" cy="3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441082"/>
              </p:ext>
            </p:extLst>
          </p:nvPr>
        </p:nvGraphicFramePr>
        <p:xfrm>
          <a:off x="1250150" y="4349955"/>
          <a:ext cx="4024241" cy="180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" name="Equation" r:id="rId7" imgW="1930400" imgH="863600" progId="Equation.3">
                  <p:embed/>
                </p:oleObj>
              </mc:Choice>
              <mc:Fallback>
                <p:oleObj name="Equation" r:id="rId7" imgW="1930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0" y="4349955"/>
                        <a:ext cx="4024241" cy="180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250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 Session 5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98897-4B46-CB4A-B3AF-6715946A7C8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lemma: </a:t>
            </a:r>
            <a:r>
              <a:rPr lang="en-US" dirty="0" err="1"/>
              <a:t>Pathmax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1371600"/>
          <a:ext cx="7924800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Image" r:id="rId3" imgW="12021179" imgH="8005648" progId="">
                  <p:embed/>
                </p:oleObj>
              </mc:Choice>
              <mc:Fallback>
                <p:oleObj name="Image" r:id="rId3" imgW="12021179" imgH="8005648" progId="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924800" cy="527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8229600" y="64008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7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0814"/>
            <a:ext cx="7793038" cy="631684"/>
          </a:xfrm>
        </p:spPr>
        <p:txBody>
          <a:bodyPr>
            <a:normAutofit fontScale="90000"/>
          </a:bodyPr>
          <a:lstStyle/>
          <a:p>
            <a:r>
              <a:rPr lang="en-US" dirty="0"/>
              <a:t>f-contours</a:t>
            </a:r>
          </a:p>
        </p:txBody>
      </p:sp>
      <p:pic>
        <p:nvPicPr>
          <p:cNvPr id="46084" name="Picture 2" descr="AStarOptimalit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45" y="1341437"/>
            <a:ext cx="7870292" cy="4937125"/>
          </a:xfrm>
          <a:noFill/>
        </p:spPr>
      </p:pic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5AFE1-71F5-D347-B3E1-C38268C6CB5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295400"/>
            <a:ext cx="8061325" cy="4800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ts val="624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b="1" dirty="0"/>
              <a:t>function</a:t>
            </a:r>
            <a:r>
              <a:rPr kumimoji="1" lang="en-US" sz="2000" dirty="0"/>
              <a:t> GRAPH-SEARCH(</a:t>
            </a:r>
            <a:r>
              <a:rPr kumimoji="1" lang="en-US" sz="2000" i="1" dirty="0"/>
              <a:t>problem</a:t>
            </a:r>
            <a:r>
              <a:rPr kumimoji="1" lang="en-US" sz="2000" dirty="0"/>
              <a:t>) </a:t>
            </a:r>
            <a:r>
              <a:rPr kumimoji="1" lang="en-US" sz="2000" b="1" dirty="0"/>
              <a:t>return</a:t>
            </a:r>
            <a:r>
              <a:rPr kumimoji="1" lang="en-US" sz="2000" dirty="0"/>
              <a:t> a solution or failure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    </a:t>
            </a:r>
            <a:r>
              <a:rPr kumimoji="1" lang="en-US" sz="2000" i="1" dirty="0"/>
              <a:t>frontier</a:t>
            </a:r>
            <a:r>
              <a:rPr kumimoji="1" lang="en-US" sz="2000" dirty="0"/>
              <a:t> </a:t>
            </a:r>
            <a:r>
              <a:rPr kumimoji="1" lang="en-US" sz="2000" dirty="0">
                <a:sym typeface="Symbol" charset="2"/>
              </a:rPr>
              <a:t> MAKE-QUEUE(</a:t>
            </a:r>
            <a:r>
              <a:rPr kumimoji="1" lang="en-US" sz="2000" dirty="0"/>
              <a:t>MAKE-NODE(</a:t>
            </a:r>
            <a:r>
              <a:rPr kumimoji="1" lang="en-US" sz="2000" dirty="0" err="1"/>
              <a:t>problem.INITIAL</a:t>
            </a:r>
            <a:r>
              <a:rPr kumimoji="1" lang="en-US" sz="2000" dirty="0"/>
              <a:t>-STATE))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  </a:t>
            </a:r>
            <a:r>
              <a:rPr kumimoji="1" lang="en-US" sz="2000" dirty="0">
                <a:solidFill>
                  <a:srgbClr val="FF0000"/>
                </a:solidFill>
              </a:rPr>
              <a:t> </a:t>
            </a:r>
            <a:r>
              <a:rPr kumimoji="1" lang="en-US" sz="2000" i="1" dirty="0" err="1">
                <a:solidFill>
                  <a:srgbClr val="FF0000"/>
                </a:solidFill>
              </a:rPr>
              <a:t>explored_set</a:t>
            </a:r>
            <a:r>
              <a:rPr kumimoji="1" lang="en-US" sz="2000" i="1" dirty="0">
                <a:solidFill>
                  <a:srgbClr val="FF0000"/>
                </a:solidFill>
              </a:rPr>
              <a:t> </a:t>
            </a:r>
            <a:r>
              <a:rPr kumimoji="1" lang="en-US" sz="2000" dirty="0">
                <a:solidFill>
                  <a:srgbClr val="FF0000"/>
                </a:solidFill>
                <a:sym typeface="Symbol" charset="2"/>
              </a:rPr>
              <a:t> empty</a:t>
            </a:r>
            <a:endParaRPr kumimoji="1" lang="en-US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    </a:t>
            </a:r>
            <a:r>
              <a:rPr kumimoji="1" lang="en-US" sz="2000" b="1" dirty="0"/>
              <a:t>loop do</a:t>
            </a:r>
            <a:endParaRPr kumimoji="1" lang="en-US" sz="2000" dirty="0"/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b="1" dirty="0"/>
              <a:t>if</a:t>
            </a:r>
            <a:r>
              <a:rPr kumimoji="1" lang="en-US" sz="2000" dirty="0"/>
              <a:t> </a:t>
            </a:r>
            <a:r>
              <a:rPr kumimoji="1" lang="en-US" sz="2000" dirty="0" err="1"/>
              <a:t>EMPTY?(</a:t>
            </a:r>
            <a:r>
              <a:rPr kumimoji="1" lang="en-US" sz="2000" i="1" dirty="0" err="1"/>
              <a:t>frontier</a:t>
            </a:r>
            <a:r>
              <a:rPr kumimoji="1" lang="en-US" sz="2000" dirty="0"/>
              <a:t>) </a:t>
            </a:r>
            <a:r>
              <a:rPr kumimoji="1" lang="en-US" sz="2000" b="1" dirty="0"/>
              <a:t>then return </a:t>
            </a:r>
            <a:r>
              <a:rPr kumimoji="1" lang="en-US" sz="2000" dirty="0"/>
              <a:t>failure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i="1" dirty="0"/>
              <a:t>node</a:t>
            </a:r>
            <a:r>
              <a:rPr kumimoji="1" lang="en-US" sz="2000" dirty="0"/>
              <a:t> </a:t>
            </a:r>
            <a:r>
              <a:rPr kumimoji="1" lang="en-US" sz="2000" dirty="0" err="1">
                <a:sym typeface="Symbol" charset="2"/>
              </a:rPr>
              <a:t></a:t>
            </a:r>
            <a:r>
              <a:rPr kumimoji="1" lang="en-US" sz="2000" dirty="0">
                <a:sym typeface="Symbol" charset="2"/>
              </a:rPr>
              <a:t> </a:t>
            </a:r>
            <a:r>
              <a:rPr kumimoji="1" lang="en-US" sz="2000" dirty="0"/>
              <a:t>REMOVE-</a:t>
            </a:r>
            <a:r>
              <a:rPr kumimoji="1" lang="en-US" sz="2000" dirty="0" err="1"/>
              <a:t>FIRST(</a:t>
            </a:r>
            <a:r>
              <a:rPr kumimoji="1" lang="en-US" sz="2000" i="1" dirty="0" err="1"/>
              <a:t>frontier</a:t>
            </a:r>
            <a:r>
              <a:rPr kumimoji="1" lang="en-US" sz="2000" dirty="0"/>
              <a:t>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b="1" dirty="0"/>
              <a:t>if</a:t>
            </a:r>
            <a:r>
              <a:rPr kumimoji="1" lang="en-US" sz="2000" dirty="0"/>
              <a:t> </a:t>
            </a:r>
            <a:r>
              <a:rPr kumimoji="1" lang="en-US" sz="2000" dirty="0" err="1"/>
              <a:t>problem.GOAL</a:t>
            </a:r>
            <a:r>
              <a:rPr kumimoji="1" lang="en-US" sz="2000" dirty="0"/>
              <a:t>-TEST applied to </a:t>
            </a:r>
            <a:r>
              <a:rPr kumimoji="1" lang="en-US" sz="2000" dirty="0" err="1"/>
              <a:t>node.STATE</a:t>
            </a:r>
            <a:r>
              <a:rPr kumimoji="1" lang="en-US" sz="2000" dirty="0"/>
              <a:t> succeeds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	</a:t>
            </a:r>
            <a:r>
              <a:rPr kumimoji="1" lang="en-US" sz="2000" b="1" dirty="0"/>
              <a:t>then return</a:t>
            </a:r>
            <a:r>
              <a:rPr kumimoji="1" lang="en-US" sz="2000" dirty="0"/>
              <a:t> SOLUTION(</a:t>
            </a:r>
            <a:r>
              <a:rPr kumimoji="1" lang="en-US" sz="2000" i="1" dirty="0"/>
              <a:t>node</a:t>
            </a:r>
            <a:r>
              <a:rPr kumimoji="1" lang="en-US" sz="2000" dirty="0"/>
              <a:t>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</a:t>
            </a:r>
            <a:r>
              <a:rPr kumimoji="1" lang="en-US" sz="2000" i="1" dirty="0" err="1">
                <a:solidFill>
                  <a:srgbClr val="FF0000"/>
                </a:solidFill>
              </a:rPr>
              <a:t>explored_set</a:t>
            </a:r>
            <a:r>
              <a:rPr kumimoji="1" lang="en-US" sz="2000" i="1" dirty="0">
                <a:solidFill>
                  <a:srgbClr val="FF0000"/>
                </a:solidFill>
              </a:rPr>
              <a:t> </a:t>
            </a:r>
            <a:r>
              <a:rPr kumimoji="1" lang="en-US" sz="2000" dirty="0">
                <a:solidFill>
                  <a:srgbClr val="FF0000"/>
                </a:solidFill>
                <a:sym typeface="Symbol" charset="2"/>
              </a:rPr>
              <a:t> INSERT(</a:t>
            </a:r>
            <a:r>
              <a:rPr kumimoji="1" lang="en-US" sz="2000" i="1" dirty="0">
                <a:solidFill>
                  <a:srgbClr val="FF0000"/>
                </a:solidFill>
                <a:sym typeface="Symbol" charset="2"/>
              </a:rPr>
              <a:t>node, </a:t>
            </a:r>
            <a:r>
              <a:rPr kumimoji="1" lang="en-US" sz="2000" i="1" dirty="0" err="1">
                <a:solidFill>
                  <a:srgbClr val="FF0000"/>
                </a:solidFill>
                <a:sym typeface="Symbol" charset="2"/>
              </a:rPr>
              <a:t>explored_set</a:t>
            </a:r>
            <a:r>
              <a:rPr kumimoji="1" lang="en-US" sz="2000" i="1" dirty="0">
                <a:sym typeface="Symbol" charset="2"/>
              </a:rPr>
              <a:t>)</a:t>
            </a:r>
            <a:br>
              <a:rPr kumimoji="1" lang="en-US" sz="2000" i="1" dirty="0">
                <a:sym typeface="Symbol" charset="2"/>
              </a:rPr>
            </a:br>
            <a:r>
              <a:rPr kumimoji="1" lang="en-US" sz="2000" i="1" dirty="0">
                <a:sym typeface="Symbol" charset="2"/>
              </a:rPr>
              <a:t>	</a:t>
            </a:r>
            <a:r>
              <a:rPr kumimoji="1" lang="en-US" sz="2000" b="1" dirty="0">
                <a:sym typeface="Symbol" charset="2"/>
              </a:rPr>
              <a:t>for each </a:t>
            </a:r>
            <a:r>
              <a:rPr kumimoji="1" lang="en-US" sz="2000" i="1" dirty="0" err="1">
                <a:sym typeface="Symbol" charset="2"/>
              </a:rPr>
              <a:t>new_node</a:t>
            </a:r>
            <a:r>
              <a:rPr kumimoji="1" lang="en-US" sz="2000" i="1" dirty="0">
                <a:sym typeface="Symbol" charset="2"/>
              </a:rPr>
              <a:t> </a:t>
            </a:r>
            <a:r>
              <a:rPr kumimoji="1" lang="en-US" sz="2000" b="1" dirty="0">
                <a:sym typeface="Symbol" charset="2"/>
              </a:rPr>
              <a:t>in </a:t>
            </a:r>
            <a:r>
              <a:rPr kumimoji="1" lang="en-US" sz="2000" dirty="0"/>
              <a:t>EXPAND(</a:t>
            </a:r>
            <a:r>
              <a:rPr kumimoji="1" lang="en-US" sz="2000" i="1" dirty="0"/>
              <a:t>node</a:t>
            </a:r>
            <a:r>
              <a:rPr kumimoji="1" lang="en-US" sz="2000" dirty="0"/>
              <a:t>, </a:t>
            </a:r>
            <a:r>
              <a:rPr kumimoji="1" lang="en-US" sz="2000" i="1" dirty="0"/>
              <a:t>problem</a:t>
            </a:r>
            <a:r>
              <a:rPr kumimoji="1" lang="en-US" sz="2000" dirty="0"/>
              <a:t>) </a:t>
            </a:r>
            <a:r>
              <a:rPr kumimoji="1" lang="en-US" sz="2000" b="1" dirty="0"/>
              <a:t>do</a:t>
            </a:r>
            <a:br>
              <a:rPr kumimoji="1" lang="en-US" sz="2000" b="1" dirty="0"/>
            </a:br>
            <a:r>
              <a:rPr kumimoji="1" lang="en-US" sz="2000" b="1" dirty="0"/>
              <a:t>		</a:t>
            </a:r>
            <a:r>
              <a:rPr kumimoji="1" lang="en-US" sz="2000" b="1" dirty="0">
                <a:solidFill>
                  <a:srgbClr val="FF0000"/>
                </a:solidFill>
              </a:rPr>
              <a:t>if </a:t>
            </a:r>
            <a:r>
              <a:rPr kumimoji="1" lang="en-US" sz="2000" dirty="0">
                <a:solidFill>
                  <a:srgbClr val="FF0000"/>
                </a:solidFill>
              </a:rPr>
              <a:t>NOT(MEMBER?(</a:t>
            </a:r>
            <a:r>
              <a:rPr kumimoji="1" lang="en-US" sz="2000" i="1" dirty="0" err="1">
                <a:solidFill>
                  <a:srgbClr val="FF0000"/>
                </a:solidFill>
              </a:rPr>
              <a:t>new_node</a:t>
            </a:r>
            <a:r>
              <a:rPr kumimoji="1" lang="en-US" sz="2000" i="1" dirty="0">
                <a:solidFill>
                  <a:srgbClr val="FF0000"/>
                </a:solidFill>
              </a:rPr>
              <a:t>, frontier</a:t>
            </a:r>
            <a:r>
              <a:rPr kumimoji="1" lang="en-US" sz="2000" dirty="0">
                <a:solidFill>
                  <a:srgbClr val="FF0000"/>
                </a:solidFill>
              </a:rPr>
              <a:t>)) and</a:t>
            </a:r>
            <a:br>
              <a:rPr kumimoji="1" lang="en-US" sz="2000" dirty="0">
                <a:solidFill>
                  <a:srgbClr val="FF0000"/>
                </a:solidFill>
              </a:rPr>
            </a:br>
            <a:r>
              <a:rPr kumimoji="1" lang="en-US" sz="2000" dirty="0">
                <a:solidFill>
                  <a:srgbClr val="FF0000"/>
                </a:solidFill>
              </a:rPr>
              <a:t>		   NOT(MEMBER?(</a:t>
            </a:r>
            <a:r>
              <a:rPr kumimoji="1" lang="en-US" sz="2000" i="1" dirty="0" err="1">
                <a:solidFill>
                  <a:srgbClr val="FF0000"/>
                </a:solidFill>
              </a:rPr>
              <a:t>new_node</a:t>
            </a:r>
            <a:r>
              <a:rPr kumimoji="1" lang="en-US" sz="2000" i="1" dirty="0">
                <a:solidFill>
                  <a:srgbClr val="FF0000"/>
                </a:solidFill>
              </a:rPr>
              <a:t>, </a:t>
            </a:r>
            <a:r>
              <a:rPr kumimoji="1" lang="en-US" sz="2000" i="1" dirty="0" err="1">
                <a:solidFill>
                  <a:srgbClr val="FF0000"/>
                </a:solidFill>
              </a:rPr>
              <a:t>explored_set</a:t>
            </a:r>
            <a:r>
              <a:rPr kumimoji="1" lang="en-US" sz="2000" dirty="0">
                <a:solidFill>
                  <a:srgbClr val="FF0000"/>
                </a:solidFill>
              </a:rPr>
              <a:t>))</a:t>
            </a:r>
          </a:p>
          <a:p>
            <a:pPr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000" dirty="0"/>
              <a:t>		   </a:t>
            </a:r>
            <a:r>
              <a:rPr kumimoji="1" lang="en-US" sz="2000" b="1" dirty="0"/>
              <a:t>then </a:t>
            </a:r>
            <a:r>
              <a:rPr kumimoji="1" lang="en-US" sz="2000" i="1" dirty="0"/>
              <a:t>frontier </a:t>
            </a:r>
            <a:r>
              <a:rPr kumimoji="1" lang="en-US" sz="2000" dirty="0">
                <a:sym typeface="Symbol" charset="2"/>
              </a:rPr>
              <a:t> INSERT(</a:t>
            </a:r>
            <a:r>
              <a:rPr kumimoji="1" lang="en-US" sz="2000" i="1" dirty="0" err="1">
                <a:sym typeface="Symbol" charset="2"/>
              </a:rPr>
              <a:t>new_node</a:t>
            </a:r>
            <a:r>
              <a:rPr kumimoji="1" lang="en-US" sz="2000" i="1" dirty="0">
                <a:sym typeface="Symbol" charset="2"/>
              </a:rPr>
              <a:t>, frontier)</a:t>
            </a:r>
            <a:r>
              <a:rPr kumimoji="1" lang="en-US" sz="2000" i="1" dirty="0"/>
              <a:t> </a:t>
            </a:r>
            <a:endParaRPr kumimoji="1" lang="en-US" sz="20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/>
          <a:p>
            <a:fld id="{EA7124A2-4915-D641-B76C-BBEF88EFC6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8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0814"/>
            <a:ext cx="7793038" cy="631684"/>
          </a:xfrm>
        </p:spPr>
        <p:txBody>
          <a:bodyPr>
            <a:normAutofit fontScale="90000"/>
          </a:bodyPr>
          <a:lstStyle/>
          <a:p>
            <a:r>
              <a:rPr lang="en-US" dirty="0"/>
              <a:t>f-contours</a:t>
            </a:r>
          </a:p>
        </p:txBody>
      </p:sp>
      <p:pic>
        <p:nvPicPr>
          <p:cNvPr id="46084" name="Picture 2" descr="AStarOptimalit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45" y="1341437"/>
            <a:ext cx="7870292" cy="4937125"/>
          </a:xfrm>
          <a:noFill/>
        </p:spPr>
      </p:pic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5AFE1-71F5-D347-B3E1-C38268C6CB5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82" y="1215885"/>
            <a:ext cx="3240088" cy="3168650"/>
            <a:chOff x="107950" y="2027238"/>
            <a:chExt cx="3240088" cy="3168650"/>
          </a:xfrm>
        </p:grpSpPr>
        <p:sp>
          <p:nvSpPr>
            <p:cNvPr id="286725" name="Oval 5"/>
            <p:cNvSpPr>
              <a:spLocks noChangeArrowheads="1"/>
            </p:cNvSpPr>
            <p:nvPr/>
          </p:nvSpPr>
          <p:spPr bwMode="auto">
            <a:xfrm>
              <a:off x="1116013" y="2962275"/>
              <a:ext cx="1152525" cy="1152525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26" name="Oval 6"/>
            <p:cNvSpPr>
              <a:spLocks noChangeArrowheads="1"/>
            </p:cNvSpPr>
            <p:nvPr/>
          </p:nvSpPr>
          <p:spPr bwMode="auto">
            <a:xfrm>
              <a:off x="538163" y="2314575"/>
              <a:ext cx="2305050" cy="2447925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27" name="Oval 7"/>
            <p:cNvSpPr>
              <a:spLocks noChangeArrowheads="1"/>
            </p:cNvSpPr>
            <p:nvPr/>
          </p:nvSpPr>
          <p:spPr bwMode="auto">
            <a:xfrm>
              <a:off x="107950" y="2027238"/>
              <a:ext cx="3240088" cy="3168650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67793" y="1130954"/>
            <a:ext cx="63087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ahoma" charset="0"/>
              </a:rPr>
              <a:t>How do the contours look like when h(n) =0?</a:t>
            </a:r>
          </a:p>
        </p:txBody>
      </p:sp>
    </p:spTree>
    <p:extLst>
      <p:ext uri="{BB962C8B-B14F-4D97-AF65-F5344CB8AC3E}">
        <p14:creationId xmlns:p14="http://schemas.microsoft.com/office/powerpoint/2010/main" val="7250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158750"/>
            <a:ext cx="6447088" cy="744764"/>
          </a:xfrm>
        </p:spPr>
        <p:txBody>
          <a:bodyPr/>
          <a:lstStyle/>
          <a:p>
            <a:r>
              <a:rPr lang="en-US" dirty="0"/>
              <a:t>A* Evaluation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077686"/>
            <a:ext cx="7774739" cy="5648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YES, </a:t>
            </a:r>
            <a:r>
              <a:rPr lang="en-US" sz="1900" dirty="0"/>
              <a:t>Unless there are infinitely many nodes with </a:t>
            </a:r>
            <a:r>
              <a:rPr lang="en-US" sz="1900" i="1" dirty="0"/>
              <a:t>f</a:t>
            </a:r>
            <a:r>
              <a:rPr lang="en-US" sz="1900" dirty="0"/>
              <a:t>(</a:t>
            </a:r>
            <a:r>
              <a:rPr lang="en-US" sz="1900" i="1" dirty="0"/>
              <a:t>n</a:t>
            </a:r>
            <a:r>
              <a:rPr lang="en-US" sz="1900" dirty="0"/>
              <a:t>)</a:t>
            </a:r>
            <a:r>
              <a:rPr lang="en-US" sz="1900" i="1" dirty="0"/>
              <a:t> &lt; f</a:t>
            </a:r>
            <a:r>
              <a:rPr lang="en-US" sz="1900" dirty="0"/>
              <a:t>(</a:t>
            </a:r>
            <a:r>
              <a:rPr lang="en-US" sz="1900" i="1" dirty="0"/>
              <a:t>G</a:t>
            </a:r>
            <a:r>
              <a:rPr lang="en-US" sz="19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Optimality</a:t>
            </a:r>
            <a:endParaRPr lang="en-US" sz="25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YES, </a:t>
            </a:r>
            <a:r>
              <a:rPr lang="en-US" dirty="0"/>
              <a:t>if admissible (Tree Search) or consistent (Graph Search)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 aren’t infinite many nodes with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&lt; 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Time complexity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Exponential </a:t>
            </a:r>
            <a:r>
              <a:rPr lang="en-US" dirty="0"/>
              <a:t>in [(relative error in h) x (length of solution)]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A* expands all nodes with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i="1" dirty="0"/>
              <a:t>&lt; C*  (C* is cost of optimal path)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A* expands some nodes with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i="1" dirty="0"/>
              <a:t>= C*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A* expands no nodes with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i="1" dirty="0"/>
              <a:t>&gt; C*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500" dirty="0"/>
              <a:t>Space complexity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Exponential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Keep all nodes at the bottom of the tree in memory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Still the dominant problem (rather than time complexity)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B9E6-1064-AC47-975D-B4E31C92CFF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3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549729" y="1670958"/>
            <a:ext cx="8022319" cy="4871356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2900" dirty="0"/>
              <a:t>Iterative-deepening A* (IDA*)</a:t>
            </a:r>
          </a:p>
          <a:p>
            <a:pPr lvl="1"/>
            <a:r>
              <a:rPr lang="en-US" sz="2400" dirty="0"/>
              <a:t>Cutoff information is the </a:t>
            </a:r>
            <a:r>
              <a:rPr lang="en-US" sz="2400" i="1" dirty="0"/>
              <a:t>f</a:t>
            </a:r>
            <a:r>
              <a:rPr lang="en-US" sz="2400" dirty="0"/>
              <a:t>-cost (</a:t>
            </a:r>
            <a:r>
              <a:rPr lang="en-US" sz="2400" i="1" dirty="0" err="1"/>
              <a:t>g+h</a:t>
            </a:r>
            <a:r>
              <a:rPr lang="en-US" sz="2400" dirty="0"/>
              <a:t>) instead of depth</a:t>
            </a:r>
          </a:p>
          <a:p>
            <a:pPr lvl="1"/>
            <a:r>
              <a:rPr lang="en-US" sz="2400" dirty="0"/>
              <a:t>Increase to smallest f-cost of the any nodes exceeded the cutoff on previous iteration</a:t>
            </a:r>
          </a:p>
          <a:p>
            <a:pPr lvl="1"/>
            <a:r>
              <a:rPr lang="en-US" sz="2400" dirty="0"/>
              <a:t>Issues with continuous values of costs (Exercise 3.17)</a:t>
            </a:r>
          </a:p>
          <a:p>
            <a:pPr>
              <a:spcBef>
                <a:spcPts val="1800"/>
              </a:spcBef>
            </a:pPr>
            <a:r>
              <a:rPr lang="en-US" sz="2900" dirty="0"/>
              <a:t>Recursive best-first search (RBFS)</a:t>
            </a:r>
          </a:p>
          <a:p>
            <a:pPr lvl="1"/>
            <a:r>
              <a:rPr lang="en-US" sz="2400" dirty="0"/>
              <a:t>Recursive algorithm that attempts to mimic standard best-first search with linear space</a:t>
            </a:r>
          </a:p>
          <a:p>
            <a:pPr>
              <a:spcBef>
                <a:spcPts val="1800"/>
              </a:spcBef>
            </a:pPr>
            <a:r>
              <a:rPr lang="en-US" sz="2900" dirty="0"/>
              <a:t>(Simple) Memory-bounded A* ((S)MA*)</a:t>
            </a:r>
          </a:p>
          <a:p>
            <a:pPr lvl="1"/>
            <a:r>
              <a:rPr lang="en-US" sz="2400" dirty="0"/>
              <a:t>Drop the worst-leaf node when memory is full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46DA-4A87-AA42-8239-835E7F6B4E7D}" type="slidenum">
              <a:rPr lang="en-US"/>
              <a:pPr/>
              <a:t>42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9729" y="158750"/>
            <a:ext cx="8022319" cy="744764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Memory-Bounded Heuristic Search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729" y="827314"/>
            <a:ext cx="805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Alleviating A* Space problem while maintaining Completeness and Optimality</a:t>
            </a:r>
          </a:p>
        </p:txBody>
      </p:sp>
    </p:spTree>
    <p:extLst>
      <p:ext uri="{BB962C8B-B14F-4D97-AF65-F5344CB8AC3E}">
        <p14:creationId xmlns:p14="http://schemas.microsoft.com/office/powerpoint/2010/main" val="35949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417" y="85218"/>
            <a:ext cx="8158163" cy="6234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Recursive Best-First Search</a:t>
            </a:r>
            <a:endParaRPr lang="en-US" dirty="0"/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370417" y="687099"/>
            <a:ext cx="8618538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Search depth-first, only keep current path and branches from it in memory (saves memory over keeping entire level)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Keep track of </a:t>
            </a:r>
            <a:r>
              <a:rPr kumimoji="1" lang="en-US" sz="2000" i="1" dirty="0"/>
              <a:t>f value (f-limit) </a:t>
            </a:r>
            <a:r>
              <a:rPr kumimoji="1" lang="en-US" sz="2000" dirty="0"/>
              <a:t>of best sibling of path currently exploring</a:t>
            </a:r>
          </a:p>
          <a:p>
            <a:pPr lvl="1" eaLnBrk="1" hangingPunct="1">
              <a:spcBef>
                <a:spcPct val="20000"/>
              </a:spcBef>
              <a:buClr>
                <a:srgbClr val="3C0000"/>
              </a:buClr>
            </a:pPr>
            <a:endParaRPr kumimoji="1"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371880" y="3263514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823250" y="3885429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Oval 11"/>
          <p:cNvSpPr/>
          <p:nvPr/>
        </p:nvSpPr>
        <p:spPr>
          <a:xfrm>
            <a:off x="5577226" y="3814617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" name="Oval 17"/>
          <p:cNvSpPr/>
          <p:nvPr/>
        </p:nvSpPr>
        <p:spPr>
          <a:xfrm>
            <a:off x="4214862" y="3860798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Connector 8"/>
          <p:cNvCxnSpPr>
            <a:endCxn id="12" idx="1"/>
          </p:cNvCxnSpPr>
          <p:nvPr/>
        </p:nvCxnSpPr>
        <p:spPr>
          <a:xfrm>
            <a:off x="4633576" y="3644513"/>
            <a:ext cx="1001137" cy="227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18" idx="0"/>
          </p:cNvCxnSpPr>
          <p:nvPr/>
        </p:nvCxnSpPr>
        <p:spPr>
          <a:xfrm flipH="1">
            <a:off x="4411134" y="3656058"/>
            <a:ext cx="157018" cy="204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7"/>
            <a:endCxn id="6" idx="4"/>
          </p:cNvCxnSpPr>
          <p:nvPr/>
        </p:nvCxnSpPr>
        <p:spPr>
          <a:xfrm flipV="1">
            <a:off x="3158307" y="3656058"/>
            <a:ext cx="1409845" cy="286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36" name="TextBox 389135"/>
          <p:cNvSpPr txBox="1"/>
          <p:nvPr/>
        </p:nvSpPr>
        <p:spPr>
          <a:xfrm>
            <a:off x="4579697" y="3386665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86582" y="3985489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449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4981" y="4007041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447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20290" y="4036290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393</a:t>
            </a:r>
          </a:p>
        </p:txBody>
      </p:sp>
      <p:grpSp>
        <p:nvGrpSpPr>
          <p:cNvPr id="389137" name="Group 389136"/>
          <p:cNvGrpSpPr/>
          <p:nvPr/>
        </p:nvGrpSpPr>
        <p:grpSpPr>
          <a:xfrm>
            <a:off x="1694874" y="4294908"/>
            <a:ext cx="3322008" cy="963559"/>
            <a:chOff x="1694874" y="4879880"/>
            <a:chExt cx="3322008" cy="963559"/>
          </a:xfrm>
        </p:grpSpPr>
        <p:sp>
          <p:nvSpPr>
            <p:cNvPr id="14" name="Oval 13"/>
            <p:cNvSpPr/>
            <p:nvPr/>
          </p:nvSpPr>
          <p:spPr>
            <a:xfrm>
              <a:off x="1694874" y="5289358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516911" y="528781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263517" y="528781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039371" y="528627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8" name="Straight Connector 27"/>
            <p:cNvCxnSpPr>
              <a:stCxn id="14" idx="7"/>
            </p:cNvCxnSpPr>
            <p:nvPr/>
          </p:nvCxnSpPr>
          <p:spPr>
            <a:xfrm flipV="1">
              <a:off x="2029931" y="4879881"/>
              <a:ext cx="902614" cy="466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0"/>
            </p:cNvCxnSpPr>
            <p:nvPr/>
          </p:nvCxnSpPr>
          <p:spPr>
            <a:xfrm flipV="1">
              <a:off x="2713183" y="4887577"/>
              <a:ext cx="257847" cy="4002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21" name="Straight Connector 389120"/>
            <p:cNvCxnSpPr>
              <a:stCxn id="16" idx="0"/>
            </p:cNvCxnSpPr>
            <p:nvPr/>
          </p:nvCxnSpPr>
          <p:spPr>
            <a:xfrm flipH="1" flipV="1">
              <a:off x="3055697" y="4879880"/>
              <a:ext cx="404092" cy="407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27" name="Straight Connector 389126"/>
            <p:cNvCxnSpPr>
              <a:stCxn id="17" idx="0"/>
            </p:cNvCxnSpPr>
            <p:nvPr/>
          </p:nvCxnSpPr>
          <p:spPr>
            <a:xfrm flipH="1" flipV="1">
              <a:off x="3094182" y="4879880"/>
              <a:ext cx="1141461" cy="406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818023" y="5535662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646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3878" y="5526426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4339" y="551719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526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39489" y="544022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786303" y="3576011"/>
            <a:ext cx="4895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447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uiExpand="1" build="p"/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417" y="85218"/>
            <a:ext cx="8158163" cy="6234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Recursive Best-First Search</a:t>
            </a:r>
            <a:endParaRPr lang="en-US" dirty="0"/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370417" y="687099"/>
            <a:ext cx="8618538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Search depth-first, only keep current path and branches from it in memory (saves memory over keeping entire level)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Keep track of </a:t>
            </a:r>
            <a:r>
              <a:rPr kumimoji="1" lang="en-US" sz="2000" i="1" dirty="0"/>
              <a:t>f value (f-limit) </a:t>
            </a:r>
            <a:r>
              <a:rPr kumimoji="1" lang="en-US" sz="2000" dirty="0"/>
              <a:t>of best sibling of path currently exploring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When current path </a:t>
            </a:r>
            <a:r>
              <a:rPr kumimoji="1" lang="en-US" sz="2000" i="1" dirty="0"/>
              <a:t>f(n) </a:t>
            </a:r>
            <a:r>
              <a:rPr kumimoji="1" lang="en-US" sz="2000" dirty="0"/>
              <a:t>looks worse than </a:t>
            </a:r>
            <a:r>
              <a:rPr kumimoji="1" lang="en-US" sz="2000" i="1" dirty="0"/>
              <a:t>f-limit, </a:t>
            </a:r>
            <a:r>
              <a:rPr kumimoji="1" lang="en-US" sz="2000" dirty="0"/>
              <a:t>backtrack, discarding tree but update </a:t>
            </a:r>
            <a:r>
              <a:rPr kumimoji="1" lang="en-US" sz="2000" i="1" dirty="0"/>
              <a:t>f(n) </a:t>
            </a:r>
            <a:r>
              <a:rPr kumimoji="1" lang="en-US" sz="2000" dirty="0"/>
              <a:t>on parent of discarded </a:t>
            </a:r>
            <a:r>
              <a:rPr kumimoji="1" lang="en-US" sz="2000" dirty="0" err="1"/>
              <a:t>subtree</a:t>
            </a:r>
            <a:endParaRPr kumimoji="1"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Expand out alternative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Return to original if it looks better subsequently</a:t>
            </a:r>
          </a:p>
          <a:p>
            <a:pPr lvl="1" eaLnBrk="1" hangingPunct="1">
              <a:spcBef>
                <a:spcPct val="20000"/>
              </a:spcBef>
              <a:buClr>
                <a:srgbClr val="3C0000"/>
              </a:buClr>
            </a:pPr>
            <a:endParaRPr kumimoji="1"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371880" y="3263514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823250" y="3885429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Oval 11"/>
          <p:cNvSpPr/>
          <p:nvPr/>
        </p:nvSpPr>
        <p:spPr>
          <a:xfrm>
            <a:off x="5577226" y="3814617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" name="Oval 17"/>
          <p:cNvSpPr/>
          <p:nvPr/>
        </p:nvSpPr>
        <p:spPr>
          <a:xfrm>
            <a:off x="4214862" y="3860798"/>
            <a:ext cx="392544" cy="39254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Connector 8"/>
          <p:cNvCxnSpPr>
            <a:endCxn id="12" idx="1"/>
          </p:cNvCxnSpPr>
          <p:nvPr/>
        </p:nvCxnSpPr>
        <p:spPr>
          <a:xfrm>
            <a:off x="4633576" y="3644513"/>
            <a:ext cx="1001137" cy="227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18" idx="0"/>
          </p:cNvCxnSpPr>
          <p:nvPr/>
        </p:nvCxnSpPr>
        <p:spPr>
          <a:xfrm flipH="1">
            <a:off x="4411134" y="3656058"/>
            <a:ext cx="157018" cy="204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7"/>
            <a:endCxn id="6" idx="4"/>
          </p:cNvCxnSpPr>
          <p:nvPr/>
        </p:nvCxnSpPr>
        <p:spPr>
          <a:xfrm flipV="1">
            <a:off x="3158307" y="3656058"/>
            <a:ext cx="1409845" cy="286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36" name="TextBox 389135"/>
          <p:cNvSpPr txBox="1"/>
          <p:nvPr/>
        </p:nvSpPr>
        <p:spPr>
          <a:xfrm>
            <a:off x="4579697" y="3386665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86582" y="3985489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449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4981" y="4007041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447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20290" y="4036290"/>
            <a:ext cx="77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393</a:t>
            </a:r>
          </a:p>
        </p:txBody>
      </p:sp>
      <p:grpSp>
        <p:nvGrpSpPr>
          <p:cNvPr id="389137" name="Group 389136"/>
          <p:cNvGrpSpPr/>
          <p:nvPr/>
        </p:nvGrpSpPr>
        <p:grpSpPr>
          <a:xfrm>
            <a:off x="1694874" y="4294908"/>
            <a:ext cx="3322008" cy="963559"/>
            <a:chOff x="1694874" y="4879880"/>
            <a:chExt cx="3322008" cy="963559"/>
          </a:xfrm>
        </p:grpSpPr>
        <p:sp>
          <p:nvSpPr>
            <p:cNvPr id="14" name="Oval 13"/>
            <p:cNvSpPr/>
            <p:nvPr/>
          </p:nvSpPr>
          <p:spPr>
            <a:xfrm>
              <a:off x="1694874" y="5289358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516911" y="528781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263517" y="528781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039371" y="5286279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8" name="Straight Connector 27"/>
            <p:cNvCxnSpPr>
              <a:stCxn id="14" idx="7"/>
            </p:cNvCxnSpPr>
            <p:nvPr/>
          </p:nvCxnSpPr>
          <p:spPr>
            <a:xfrm flipV="1">
              <a:off x="2029931" y="4879881"/>
              <a:ext cx="902614" cy="466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0"/>
            </p:cNvCxnSpPr>
            <p:nvPr/>
          </p:nvCxnSpPr>
          <p:spPr>
            <a:xfrm flipV="1">
              <a:off x="2713183" y="4887577"/>
              <a:ext cx="257847" cy="4002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21" name="Straight Connector 389120"/>
            <p:cNvCxnSpPr>
              <a:stCxn id="16" idx="0"/>
            </p:cNvCxnSpPr>
            <p:nvPr/>
          </p:nvCxnSpPr>
          <p:spPr>
            <a:xfrm flipH="1" flipV="1">
              <a:off x="3055697" y="4879880"/>
              <a:ext cx="404092" cy="407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27" name="Straight Connector 389126"/>
            <p:cNvCxnSpPr>
              <a:stCxn id="17" idx="0"/>
            </p:cNvCxnSpPr>
            <p:nvPr/>
          </p:nvCxnSpPr>
          <p:spPr>
            <a:xfrm flipH="1" flipV="1">
              <a:off x="3094182" y="4879880"/>
              <a:ext cx="1141461" cy="406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818023" y="5535662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646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3878" y="5526426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4339" y="551719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526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39489" y="544022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413</a:t>
              </a:r>
            </a:p>
          </p:txBody>
        </p:sp>
      </p:grpSp>
      <p:grpSp>
        <p:nvGrpSpPr>
          <p:cNvPr id="389138" name="Group 389137"/>
          <p:cNvGrpSpPr/>
          <p:nvPr/>
        </p:nvGrpSpPr>
        <p:grpSpPr>
          <a:xfrm>
            <a:off x="3666837" y="5086154"/>
            <a:ext cx="2215184" cy="866581"/>
            <a:chOff x="3666837" y="5671126"/>
            <a:chExt cx="2215184" cy="866581"/>
          </a:xfrm>
        </p:grpSpPr>
        <p:sp>
          <p:nvSpPr>
            <p:cNvPr id="13" name="Oval 12"/>
            <p:cNvSpPr/>
            <p:nvPr/>
          </p:nvSpPr>
          <p:spPr>
            <a:xfrm>
              <a:off x="4336475" y="6029807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666837" y="6045200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966086" y="6020571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89129" name="Straight Connector 389128"/>
            <p:cNvCxnSpPr>
              <a:stCxn id="17" idx="4"/>
              <a:endCxn id="19" idx="0"/>
            </p:cNvCxnSpPr>
            <p:nvPr/>
          </p:nvCxnSpPr>
          <p:spPr>
            <a:xfrm flipH="1">
              <a:off x="3863109" y="5671126"/>
              <a:ext cx="372534" cy="3740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31" name="Straight Connector 389130"/>
            <p:cNvCxnSpPr>
              <a:stCxn id="17" idx="4"/>
              <a:endCxn id="13" idx="0"/>
            </p:cNvCxnSpPr>
            <p:nvPr/>
          </p:nvCxnSpPr>
          <p:spPr>
            <a:xfrm>
              <a:off x="4235643" y="5671126"/>
              <a:ext cx="297104" cy="35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33" name="Straight Connector 389132"/>
            <p:cNvCxnSpPr>
              <a:stCxn id="17" idx="4"/>
              <a:endCxn id="20" idx="1"/>
            </p:cNvCxnSpPr>
            <p:nvPr/>
          </p:nvCxnSpPr>
          <p:spPr>
            <a:xfrm>
              <a:off x="4235643" y="5671126"/>
              <a:ext cx="787930" cy="406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806919" y="6223771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526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51926" y="622993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417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04628" y="622839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553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786303" y="3576011"/>
            <a:ext cx="4895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447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00885" y="4367259"/>
            <a:ext cx="4895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415</a:t>
            </a:r>
          </a:p>
        </p:txBody>
      </p:sp>
      <p:grpSp>
        <p:nvGrpSpPr>
          <p:cNvPr id="389144" name="Group 389143"/>
          <p:cNvGrpSpPr/>
          <p:nvPr/>
        </p:nvGrpSpPr>
        <p:grpSpPr>
          <a:xfrm>
            <a:off x="2082801" y="5118485"/>
            <a:ext cx="1574797" cy="965097"/>
            <a:chOff x="2082801" y="5118485"/>
            <a:chExt cx="1574797" cy="965097"/>
          </a:xfrm>
        </p:grpSpPr>
        <p:sp>
          <p:nvSpPr>
            <p:cNvPr id="68" name="Oval 67"/>
            <p:cNvSpPr/>
            <p:nvPr/>
          </p:nvSpPr>
          <p:spPr>
            <a:xfrm>
              <a:off x="2784765" y="5494096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082801" y="5507950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89017" y="5775805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591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0205" y="5751174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450</a:t>
              </a:r>
            </a:p>
          </p:txBody>
        </p:sp>
        <p:cxnSp>
          <p:nvCxnSpPr>
            <p:cNvPr id="72" name="Straight Connector 71"/>
            <p:cNvCxnSpPr>
              <a:stCxn id="69" idx="7"/>
            </p:cNvCxnSpPr>
            <p:nvPr/>
          </p:nvCxnSpPr>
          <p:spPr>
            <a:xfrm flipV="1">
              <a:off x="2417858" y="5118485"/>
              <a:ext cx="291475" cy="446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68" idx="0"/>
            </p:cNvCxnSpPr>
            <p:nvPr/>
          </p:nvCxnSpPr>
          <p:spPr>
            <a:xfrm>
              <a:off x="2724727" y="5126182"/>
              <a:ext cx="256310" cy="3679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975650" y="5857393"/>
            <a:ext cx="3332785" cy="895834"/>
            <a:chOff x="2975650" y="5857393"/>
            <a:chExt cx="3332785" cy="895834"/>
          </a:xfrm>
        </p:grpSpPr>
        <p:sp>
          <p:nvSpPr>
            <p:cNvPr id="79" name="Oval 78"/>
            <p:cNvSpPr/>
            <p:nvPr/>
          </p:nvSpPr>
          <p:spPr>
            <a:xfrm>
              <a:off x="2975650" y="6254565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337081" y="6237631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367262" y="6229934"/>
              <a:ext cx="392544" cy="392544"/>
            </a:xfrm>
            <a:prstGeom prst="ellipse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82" name="Straight Connector 81"/>
            <p:cNvCxnSpPr>
              <a:endCxn id="80" idx="1"/>
            </p:cNvCxnSpPr>
            <p:nvPr/>
          </p:nvCxnSpPr>
          <p:spPr>
            <a:xfrm>
              <a:off x="4579698" y="5857393"/>
              <a:ext cx="814870" cy="43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1" idx="0"/>
            </p:cNvCxnSpPr>
            <p:nvPr/>
          </p:nvCxnSpPr>
          <p:spPr>
            <a:xfrm>
              <a:off x="4556606" y="5857394"/>
              <a:ext cx="6928" cy="372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31042" y="6431595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607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72690" y="6405426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36594" y="6445450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615</a:t>
              </a:r>
            </a:p>
          </p:txBody>
        </p:sp>
        <p:cxnSp>
          <p:nvCxnSpPr>
            <p:cNvPr id="389151" name="Straight Connector 389150"/>
            <p:cNvCxnSpPr>
              <a:endCxn id="79" idx="7"/>
            </p:cNvCxnSpPr>
            <p:nvPr/>
          </p:nvCxnSpPr>
          <p:spPr>
            <a:xfrm flipH="1">
              <a:off x="3310707" y="5865091"/>
              <a:ext cx="1238202" cy="4469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462265" y="4817964"/>
            <a:ext cx="935556" cy="307777"/>
            <a:chOff x="4462265" y="4817964"/>
            <a:chExt cx="935556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462265" y="4954831"/>
              <a:ext cx="333109" cy="10409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620428" y="4817964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417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38087" y="5074457"/>
            <a:ext cx="810640" cy="307777"/>
            <a:chOff x="2838087" y="5074457"/>
            <a:chExt cx="810640" cy="30777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838087" y="5079473"/>
              <a:ext cx="333109" cy="104093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71334" y="5074457"/>
              <a:ext cx="77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450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50077" y="4415426"/>
            <a:ext cx="4895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5383" y="4365719"/>
            <a:ext cx="4895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447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build="p"/>
      <p:bldP spid="63" grpId="0" uiExpand="1" animBg="1"/>
      <p:bldP spid="63" grpId="1" uiExpand="1" animBg="1"/>
      <p:bldP spid="65" grpId="0" uiExpand="1" animBg="1"/>
      <p:bldP spid="65" grpId="1" uiExpand="1" animBg="1"/>
      <p:bldP spid="6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934" y="773203"/>
            <a:ext cx="7941037" cy="781347"/>
          </a:xfrm>
        </p:spPr>
        <p:txBody>
          <a:bodyPr/>
          <a:lstStyle/>
          <a:p>
            <a:r>
              <a:rPr lang="en-US"/>
              <a:t>RBFS Evaluation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538934" y="1981200"/>
            <a:ext cx="8163741" cy="4114800"/>
          </a:xfrm>
        </p:spPr>
        <p:txBody>
          <a:bodyPr/>
          <a:lstStyle/>
          <a:p>
            <a:r>
              <a:rPr lang="en-US" sz="2400" dirty="0"/>
              <a:t>RBFS is a bit more efficient than IDA*</a:t>
            </a:r>
          </a:p>
          <a:p>
            <a:pPr lvl="1"/>
            <a:r>
              <a:rPr lang="en-US" sz="2100" dirty="0"/>
              <a:t>Still excessive node generation, e.g., when search changes its mind about which node to explore</a:t>
            </a:r>
          </a:p>
          <a:p>
            <a:pPr>
              <a:spcBef>
                <a:spcPts val="1824"/>
              </a:spcBef>
            </a:pPr>
            <a:r>
              <a:rPr lang="en-US" sz="2400" dirty="0"/>
              <a:t>Like A*, optimal if </a:t>
            </a:r>
            <a:r>
              <a:rPr lang="en-US" sz="2400" i="1" dirty="0" err="1"/>
              <a:t>h</a:t>
            </a:r>
            <a:r>
              <a:rPr lang="en-US" sz="2400" dirty="0" err="1"/>
              <a:t>(</a:t>
            </a:r>
            <a:r>
              <a:rPr lang="en-US" sz="2400" i="1" dirty="0" err="1"/>
              <a:t>n</a:t>
            </a:r>
            <a:r>
              <a:rPr lang="en-US" sz="2400" dirty="0"/>
              <a:t>) is admissible</a:t>
            </a:r>
          </a:p>
          <a:p>
            <a:r>
              <a:rPr lang="en-US" sz="2400" dirty="0"/>
              <a:t>Space complexity is </a:t>
            </a:r>
            <a:r>
              <a:rPr lang="en-US" sz="2400" i="1" dirty="0" err="1"/>
              <a:t>O</a:t>
            </a:r>
            <a:r>
              <a:rPr lang="en-US" sz="2400" dirty="0" err="1"/>
              <a:t>(</a:t>
            </a:r>
            <a:r>
              <a:rPr lang="en-US" sz="2400" i="1" dirty="0" err="1"/>
              <a:t>bd</a:t>
            </a:r>
            <a:r>
              <a:rPr lang="en-US" sz="2400" dirty="0"/>
              <a:t>)</a:t>
            </a:r>
          </a:p>
          <a:p>
            <a:r>
              <a:rPr lang="en-US" sz="2400" dirty="0"/>
              <a:t>Time complexity is difficult to characterize</a:t>
            </a:r>
          </a:p>
          <a:p>
            <a:pPr lvl="1"/>
            <a:r>
              <a:rPr lang="en-US" sz="2100" dirty="0"/>
              <a:t>Depends on accuracy of </a:t>
            </a:r>
            <a:r>
              <a:rPr lang="en-US" sz="2100" i="1" dirty="0"/>
              <a:t>h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and how often best path changes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C301-EC1E-C74B-9278-10FA677F8999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768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(Simplified) Memory-Bounded A*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693738" y="1601788"/>
            <a:ext cx="7889875" cy="4494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all available memory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I.e., expand best leaves until available memory is full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When full, SMA* drops worst </a:t>
            </a:r>
            <a:r>
              <a:rPr lang="en-US" sz="2100" b="1" dirty="0"/>
              <a:t>leaf</a:t>
            </a:r>
            <a:r>
              <a:rPr lang="en-US" sz="2100" dirty="0"/>
              <a:t> node (highest </a:t>
            </a:r>
            <a:r>
              <a:rPr lang="en-US" sz="2100" i="1" dirty="0"/>
              <a:t>f</a:t>
            </a:r>
            <a:r>
              <a:rPr lang="en-US" sz="2100" dirty="0"/>
              <a:t>-value)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Like RBFS, backup forgotten node value to its parent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if all leaves have the same </a:t>
            </a:r>
            <a:r>
              <a:rPr lang="en-US" sz="2400" i="1" dirty="0"/>
              <a:t>f</a:t>
            </a:r>
            <a:r>
              <a:rPr lang="en-US" sz="2400" dirty="0"/>
              <a:t>-value?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Same node could be selected for expansion and deletion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SMA* solves this by expanding </a:t>
            </a:r>
            <a:r>
              <a:rPr lang="en-US" sz="2100" i="1" dirty="0"/>
              <a:t>newest</a:t>
            </a:r>
            <a:r>
              <a:rPr lang="en-US" sz="2100" dirty="0"/>
              <a:t> best leaf and deleting </a:t>
            </a:r>
            <a:r>
              <a:rPr lang="en-US" sz="2100" i="1" dirty="0"/>
              <a:t>oldest</a:t>
            </a:r>
            <a:r>
              <a:rPr lang="en-US" sz="2100" dirty="0"/>
              <a:t> worst leaf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SMA* is complete if solution is </a:t>
            </a:r>
            <a:r>
              <a:rPr lang="en-US" sz="2400" i="1" dirty="0"/>
              <a:t>reachable</a:t>
            </a:r>
            <a:r>
              <a:rPr lang="en-US" sz="2400" dirty="0"/>
              <a:t>, optimal if optimal solution is </a:t>
            </a:r>
            <a:r>
              <a:rPr lang="en-US" sz="2400" i="1" dirty="0"/>
              <a:t>reachable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solution is reachable if the path from the root to it will fit into the memory available (that is, can fit </a:t>
            </a:r>
            <a:r>
              <a:rPr lang="en-US" sz="2000" i="1" dirty="0"/>
              <a:t>d</a:t>
            </a:r>
            <a:r>
              <a:rPr lang="en-US" sz="2000" dirty="0"/>
              <a:t> nodes in memory)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0071-1679-7542-BF1D-6AB7C42AD2F2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1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9857" y="198209"/>
            <a:ext cx="7968343" cy="68353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Knowledge Help Search?</a:t>
            </a:r>
          </a:p>
        </p:txBody>
      </p:sp>
      <p:sp>
        <p:nvSpPr>
          <p:cNvPr id="434179" name="Rectangle 1027"/>
          <p:cNvSpPr>
            <a:spLocks noGrp="1" noChangeArrowheads="1"/>
          </p:cNvSpPr>
          <p:nvPr>
            <p:ph idx="1"/>
          </p:nvPr>
        </p:nvSpPr>
        <p:spPr>
          <a:xfrm>
            <a:off x="489857" y="1133428"/>
            <a:ext cx="5225143" cy="3057572"/>
          </a:xfrm>
        </p:spPr>
        <p:txBody>
          <a:bodyPr>
            <a:noAutofit/>
          </a:bodyPr>
          <a:lstStyle/>
          <a:p>
            <a:r>
              <a:rPr lang="en-US" dirty="0"/>
              <a:t>Reduce time complexity by guiding search towards goal nodes</a:t>
            </a:r>
          </a:p>
          <a:p>
            <a:pPr lvl="1"/>
            <a:r>
              <a:rPr lang="en-US" dirty="0"/>
              <a:t>Pruning paths that don’t, or are unlikely to, contain goal nodes</a:t>
            </a:r>
          </a:p>
          <a:p>
            <a:pPr lvl="1"/>
            <a:r>
              <a:rPr lang="en-US" dirty="0"/>
              <a:t>Ordering nodes so that examine first ones that are more likely to lead to goal nodes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0949-F5E8-C14F-AADE-FF9187072D65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49925" y="1057228"/>
            <a:ext cx="3135312" cy="2329276"/>
            <a:chOff x="2703513" y="3830892"/>
            <a:chExt cx="3135312" cy="2329276"/>
          </a:xfrm>
        </p:grpSpPr>
        <p:pic>
          <p:nvPicPr>
            <p:cNvPr id="434181" name="Picture 1029" descr="Picture 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03513" y="3830892"/>
              <a:ext cx="3135312" cy="2329276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3795822" y="43904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41297" y="42877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96451" y="403813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489857" y="4191000"/>
            <a:ext cx="8212818" cy="232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Increase chances of finding a goal node (completeness) or the best goal node or the best path to a goal node (optimality)</a:t>
            </a:r>
          </a:p>
          <a:p>
            <a:pPr fontAlgn="auto"/>
            <a:r>
              <a:rPr lang="en-US" dirty="0"/>
              <a:t>Reduce space complexity by reducing the size of the space traversed</a:t>
            </a:r>
          </a:p>
        </p:txBody>
      </p:sp>
    </p:spTree>
    <p:extLst>
      <p:ext uri="{BB962C8B-B14F-4D97-AF65-F5344CB8AC3E}">
        <p14:creationId xmlns:p14="http://schemas.microsoft.com/office/powerpoint/2010/main" val="1743901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4333" y="152046"/>
            <a:ext cx="7772400" cy="880047"/>
          </a:xfrm>
        </p:spPr>
        <p:txBody>
          <a:bodyPr/>
          <a:lstStyle/>
          <a:p>
            <a:r>
              <a:rPr lang="en-US" dirty="0"/>
              <a:t>Methods of Knowledge Use</a:t>
            </a:r>
          </a:p>
        </p:txBody>
      </p:sp>
      <p:sp>
        <p:nvSpPr>
          <p:cNvPr id="436227" name="Rectangle 1027"/>
          <p:cNvSpPr>
            <a:spLocks noGrp="1" noChangeArrowheads="1"/>
          </p:cNvSpPr>
          <p:nvPr>
            <p:ph idx="1"/>
          </p:nvPr>
        </p:nvSpPr>
        <p:spPr>
          <a:xfrm>
            <a:off x="474333" y="1104843"/>
            <a:ext cx="4386430" cy="1957889"/>
          </a:xfrm>
        </p:spPr>
        <p:txBody>
          <a:bodyPr>
            <a:noAutofit/>
          </a:bodyPr>
          <a:lstStyle/>
          <a:p>
            <a:r>
              <a:rPr lang="en-US" dirty="0"/>
              <a:t>Heuristic evaluation function</a:t>
            </a:r>
          </a:p>
          <a:p>
            <a:pPr lvl="1"/>
            <a:r>
              <a:rPr lang="en-US" dirty="0"/>
              <a:t>Approximate measure of state quality or distance to goal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Frequently requires combining multiple component measures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D9F6-EDF1-FE4A-AA74-E0F34B3FA571}" type="slidenum">
              <a:rPr lang="en-US"/>
              <a:pPr/>
              <a:t>48</a:t>
            </a:fld>
            <a:endParaRPr lang="en-US"/>
          </a:p>
        </p:txBody>
      </p:sp>
      <p:sp>
        <p:nvSpPr>
          <p:cNvPr id="436228" name="Rectangle 1028"/>
          <p:cNvSpPr>
            <a:spLocks noChangeArrowheads="1"/>
          </p:cNvSpPr>
          <p:nvPr/>
        </p:nvSpPr>
        <p:spPr bwMode="auto">
          <a:xfrm>
            <a:off x="474333" y="3062732"/>
            <a:ext cx="8340725" cy="360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</a:pPr>
            <a:r>
              <a:rPr kumimoji="1" lang="en-US" b="1" dirty="0"/>
              <a:t>Two common 8-puzzle heuristic evaluation functions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i="1" dirty="0"/>
              <a:t>h</a:t>
            </a:r>
            <a:r>
              <a:rPr kumimoji="1" lang="en-US" sz="2000" i="1" baseline="-25000" dirty="0"/>
              <a:t>1</a:t>
            </a:r>
            <a:r>
              <a:rPr kumimoji="1" lang="en-US" sz="2000" dirty="0"/>
              <a:t> = the number of misplaced tiles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h</a:t>
            </a:r>
            <a:r>
              <a:rPr kumimoji="1" lang="en-US" sz="2000" baseline="-25000" dirty="0"/>
              <a:t>1</a:t>
            </a:r>
            <a:r>
              <a:rPr kumimoji="1" lang="en-US" sz="2000" dirty="0"/>
              <a:t>(ss)=8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i="1" dirty="0"/>
              <a:t>h</a:t>
            </a:r>
            <a:r>
              <a:rPr kumimoji="1" lang="en-US" sz="2000" i="1" baseline="-25000" dirty="0"/>
              <a:t>2</a:t>
            </a:r>
            <a:r>
              <a:rPr kumimoji="1" lang="en-US" sz="2000" dirty="0"/>
              <a:t> = the sum of the distances of the tiles from their goal positions (Manhattan Distance)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Arial"/>
              <a:buChar char="•"/>
            </a:pPr>
            <a:r>
              <a:rPr kumimoji="1" lang="en-US" sz="2000" dirty="0"/>
              <a:t>h</a:t>
            </a:r>
            <a:r>
              <a:rPr kumimoji="1" lang="en-US" sz="2000" baseline="-25000" dirty="0"/>
              <a:t>2</a:t>
            </a:r>
            <a:r>
              <a:rPr kumimoji="1" lang="en-US" sz="2000" dirty="0"/>
              <a:t>(ss)=3+1+2+2+2+3+3+2=18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b="1" dirty="0"/>
              <a:t>Primary goal is to reduce nodes visited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8-puzzle: with heuristics, average solution path is ~22 steps and branching factor ~3; without, it would visit ~10</a:t>
            </a:r>
            <a:r>
              <a:rPr lang="en-US" sz="2000" baseline="30000" dirty="0"/>
              <a:t>10</a:t>
            </a:r>
            <a:r>
              <a:rPr lang="en-US" sz="2000" dirty="0"/>
              <a:t> states.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</a:pPr>
            <a:r>
              <a:rPr lang="en-US" b="1" dirty="0"/>
              <a:t>But how good are they? And how do we invent them?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</a:pPr>
            <a:endParaRPr kumimoji="1" lang="en-US" sz="2000" dirty="0"/>
          </a:p>
        </p:txBody>
      </p:sp>
      <p:pic>
        <p:nvPicPr>
          <p:cNvPr id="436229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0681" y="1170957"/>
            <a:ext cx="3321994" cy="189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7593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286" y="633115"/>
            <a:ext cx="7852042" cy="781347"/>
          </a:xfrm>
        </p:spPr>
        <p:txBody>
          <a:bodyPr/>
          <a:lstStyle/>
          <a:p>
            <a:r>
              <a:rPr lang="en-US" dirty="0"/>
              <a:t>Heuristic Quality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544286" y="1981200"/>
            <a:ext cx="82391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Can quantify quality via effective branching factor </a:t>
            </a:r>
            <a:r>
              <a:rPr lang="en-US" sz="2400" i="1" dirty="0"/>
              <a:t>b*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The branching factor that a uniform tree of depth </a:t>
            </a:r>
            <a:r>
              <a:rPr lang="en-US" sz="2100" i="1" dirty="0"/>
              <a:t>d</a:t>
            </a:r>
            <a:r>
              <a:rPr lang="en-US" sz="2100" dirty="0"/>
              <a:t> would have in order to contain </a:t>
            </a:r>
            <a:r>
              <a:rPr lang="en-US" sz="2100" i="1" dirty="0"/>
              <a:t>N+1</a:t>
            </a:r>
            <a:r>
              <a:rPr lang="en-US" sz="2100" dirty="0"/>
              <a:t> nodes.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Measure is fairly constant for sufficiently hard problems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Can thus provide a good guide to the heuristic’s overall usefulness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An ideal value of </a:t>
            </a:r>
            <a:r>
              <a:rPr lang="en-US" sz="1800" i="1" dirty="0"/>
              <a:t>b*</a:t>
            </a:r>
            <a:r>
              <a:rPr lang="en-US" sz="1800" dirty="0"/>
              <a:t> would be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98-EDB7-CD49-A09C-890D8828FBA4}" type="slidenum">
              <a:rPr lang="en-US"/>
              <a:pPr/>
              <a:t>49</a:t>
            </a:fld>
            <a:endParaRPr lang="en-US"/>
          </a:p>
        </p:txBody>
      </p:sp>
      <p:graphicFrame>
        <p:nvGraphicFramePr>
          <p:cNvPr id="553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84922"/>
              </p:ext>
            </p:extLst>
          </p:nvPr>
        </p:nvGraphicFramePr>
        <p:xfrm>
          <a:off x="1828574" y="3114675"/>
          <a:ext cx="4406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Equation" r:id="rId4" imgW="1955800" imgH="190500" progId="Equation.3">
                  <p:embed/>
                </p:oleObj>
              </mc:Choice>
              <mc:Fallback>
                <p:oleObj name="Equation" r:id="rId4" imgW="1955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574" y="3114675"/>
                        <a:ext cx="4406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3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718"/>
            <a:ext cx="7852042" cy="781347"/>
          </a:xfrm>
        </p:spPr>
        <p:txBody>
          <a:bodyPr/>
          <a:lstStyle/>
          <a:p>
            <a:r>
              <a:rPr lang="en-US" i="1" dirty="0" err="1"/>
              <a:t>explored_set</a:t>
            </a:r>
            <a:r>
              <a:rPr lang="en-US" i="1" dirty="0"/>
              <a:t>  </a:t>
            </a:r>
            <a:r>
              <a:rPr lang="en-US" dirty="0"/>
              <a:t>Issues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Maintaining and checking </a:t>
            </a:r>
            <a:r>
              <a:rPr lang="en-US" sz="2800" i="1" dirty="0" err="1">
                <a:latin typeface="Times New Roman"/>
                <a:cs typeface="Times New Roman"/>
              </a:rPr>
              <a:t>explored_set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adds cost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cs typeface="Times New Roman"/>
              </a:rPr>
              <a:t>Required for depth-first search to avoid infinite loops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cs typeface="Times New Roman"/>
              </a:rPr>
              <a:t>Not strictly required in breadth-first search (if there is a solution)</a:t>
            </a:r>
          </a:p>
          <a:p>
            <a:pPr lvl="2"/>
            <a:r>
              <a:rPr lang="en-US" sz="2200" dirty="0">
                <a:cs typeface="Times New Roman"/>
              </a:rPr>
              <a:t>But worth it if many loops in search space</a:t>
            </a:r>
          </a:p>
          <a:p>
            <a:pPr lvl="2"/>
            <a:r>
              <a:rPr lang="en-US" sz="2200" dirty="0">
                <a:cs typeface="Times New Roman"/>
              </a:rPr>
              <a:t>Needed to detect that there is no solution</a:t>
            </a:r>
            <a:endParaRPr lang="en-US" sz="2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/>
          <a:p>
            <a:fld id="{EA7124A2-4915-D641-B76C-BBEF88EFC6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5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1" y="257342"/>
            <a:ext cx="7772400" cy="912812"/>
          </a:xfrm>
        </p:spPr>
        <p:txBody>
          <a:bodyPr/>
          <a:lstStyle/>
          <a:p>
            <a:r>
              <a:rPr lang="en-US" sz="4000" dirty="0"/>
              <a:t>Some 8-Puzzle Data</a:t>
            </a:r>
            <a:endParaRPr lang="en-US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647701" y="1282700"/>
            <a:ext cx="8001000" cy="5190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1200 random problems w/ solution lengths of 2-24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Overall,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dirty="0"/>
              <a:t> looks better than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But is it always better?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D0E0-E9F9-614C-BEB1-C2C8A5A9DED3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02365" y="1702223"/>
            <a:ext cx="7588898" cy="3325885"/>
            <a:chOff x="902365" y="1702223"/>
            <a:chExt cx="7588898" cy="33258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365" y="1702223"/>
              <a:ext cx="7588898" cy="332588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754086" y="2046514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8729" y="2046514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5486" y="2046514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6458" y="2046514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78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561637"/>
            <a:ext cx="7772400" cy="91281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Heuristic Quality &amp; Dominance</a:t>
            </a:r>
            <a:endParaRPr 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693738" y="1845925"/>
            <a:ext cx="7908528" cy="417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Heuristic 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 </a:t>
            </a:r>
            <a:r>
              <a:rPr lang="en-US" i="1" dirty="0"/>
              <a:t>dominates</a:t>
            </a:r>
            <a:r>
              <a:rPr lang="en-US" dirty="0"/>
              <a:t> </a:t>
            </a:r>
            <a:r>
              <a:rPr lang="en-US" i="1" dirty="0" err="1"/>
              <a:t>h</a:t>
            </a:r>
            <a:r>
              <a:rPr lang="en-US" i="1" baseline="-25000" dirty="0" err="1"/>
              <a:t>b</a:t>
            </a:r>
            <a:r>
              <a:rPr lang="en-US" dirty="0"/>
              <a:t> if </a:t>
            </a:r>
            <a:r>
              <a:rPr lang="en-US" i="1" dirty="0" err="1"/>
              <a:t>h</a:t>
            </a:r>
            <a:r>
              <a:rPr lang="en-US" i="1" baseline="-25000" dirty="0" err="1"/>
              <a:t>a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</a:t>
            </a:r>
            <a:r>
              <a:rPr lang="en-US" i="1" dirty="0"/>
              <a:t> ≥ </a:t>
            </a:r>
            <a:r>
              <a:rPr lang="en-US" i="1" dirty="0" err="1"/>
              <a:t>h</a:t>
            </a:r>
            <a:r>
              <a:rPr lang="en-US" i="1" baseline="-25000" dirty="0" err="1"/>
              <a:t>b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 err="1"/>
              <a:t>)</a:t>
            </a:r>
            <a:r>
              <a:rPr lang="en-US" i="1" dirty="0" err="1"/>
              <a:t>,</a:t>
            </a:r>
            <a:r>
              <a:rPr lang="en-US" dirty="0" err="1">
                <a:sym typeface="Symbol" charset="2"/>
              </a:rPr>
              <a:t></a:t>
            </a:r>
            <a:r>
              <a:rPr lang="en-US" i="1" dirty="0" err="1"/>
              <a:t>n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Assuming both are admissible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dirty="0"/>
              <a:t> dominates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 here by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Manhattan distance ≥ Tiles out of place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one heuristic dominates another then it will never lead to expanding more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extreme, if </a:t>
            </a:r>
            <a:r>
              <a:rPr lang="en-US" i="1" dirty="0" err="1"/>
              <a:t>h</a:t>
            </a:r>
            <a:r>
              <a:rPr lang="en-US" i="1" dirty="0"/>
              <a:t>=</a:t>
            </a:r>
            <a:r>
              <a:rPr lang="en-US" i="1" dirty="0" err="1"/>
              <a:t>h</a:t>
            </a:r>
            <a:r>
              <a:rPr lang="en-US" i="1" dirty="0"/>
              <a:t>*</a:t>
            </a:r>
            <a:r>
              <a:rPr lang="en-US" dirty="0"/>
              <a:t>, only nodes along optimal solution path are expanded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827-6E16-CA4C-80B4-9F89B87D43FB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8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9925" y="265113"/>
            <a:ext cx="7772400" cy="9500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Inventing Admissible Heuristics</a:t>
            </a:r>
          </a:p>
        </p:txBody>
      </p:sp>
      <p:sp>
        <p:nvSpPr>
          <p:cNvPr id="558083" name="Rectangle 1027"/>
          <p:cNvSpPr>
            <a:spLocks noGrp="1" noChangeArrowheads="1"/>
          </p:cNvSpPr>
          <p:nvPr>
            <p:ph idx="1"/>
          </p:nvPr>
        </p:nvSpPr>
        <p:spPr>
          <a:xfrm>
            <a:off x="669925" y="1549400"/>
            <a:ext cx="7655928" cy="499577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Technique 1: </a:t>
            </a:r>
            <a:r>
              <a:rPr lang="en-US" sz="2400" b="0" dirty="0"/>
              <a:t>Admissible heuristics can be derived from exact solution costs of </a:t>
            </a:r>
            <a:r>
              <a:rPr lang="en-US" sz="2400" dirty="0"/>
              <a:t>relaxed</a:t>
            </a:r>
            <a:r>
              <a:rPr lang="en-US" sz="2400" b="0" dirty="0"/>
              <a:t> versions of problems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relaxed problem eliminates applicability restrictions on operators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Examples: 8-puzzle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Relaxed the rule to allow tile to move into any adjacent square (whether or not blank)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Exact solution costs in this problem yield heuristic </a:t>
            </a:r>
            <a:r>
              <a:rPr lang="en-US" sz="1800" i="1" dirty="0"/>
              <a:t>h</a:t>
            </a:r>
            <a:r>
              <a:rPr lang="en-US" sz="1800" i="1" baseline="-25000" dirty="0"/>
              <a:t>2</a:t>
            </a:r>
            <a:endParaRPr lang="en-US" sz="1800" baseline="-25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Relaxed the rule to allow tile to move to any square in one step (whether or not blank or adjacent)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Exact solution costs in this problem yield heuristic </a:t>
            </a:r>
            <a:r>
              <a:rPr lang="en-US" sz="1800" i="1" dirty="0"/>
              <a:t>h</a:t>
            </a:r>
            <a:r>
              <a:rPr lang="en-US" sz="1800" i="1" baseline="-25000" dirty="0"/>
              <a:t>1</a:t>
            </a:r>
            <a:endParaRPr lang="en-US" sz="1800" dirty="0"/>
          </a:p>
          <a:p>
            <a:pPr>
              <a:lnSpc>
                <a:spcPct val="9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sz="2400" dirty="0"/>
              <a:t>The optimal solution cost of a relaxed problem is no greater than the optimal solution cost of the real problem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461C-48B3-074D-B684-D7703F54B39C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1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22314" y="1540042"/>
            <a:ext cx="8048708" cy="51976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Technique 2:</a:t>
            </a:r>
            <a:r>
              <a:rPr lang="en-US" sz="2400" dirty="0"/>
              <a:t> </a:t>
            </a:r>
            <a:r>
              <a:rPr lang="en-US" sz="2400" b="0" dirty="0"/>
              <a:t>Admissible heuristics are derivable from solution costs of </a:t>
            </a:r>
            <a:r>
              <a:rPr lang="en-US" sz="2400" dirty="0" err="1"/>
              <a:t>subproblems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Cost of solving </a:t>
            </a:r>
            <a:r>
              <a:rPr lang="en-US" sz="2400" dirty="0" err="1"/>
              <a:t>subproblem</a:t>
            </a:r>
            <a:r>
              <a:rPr lang="en-US" sz="2400" dirty="0"/>
              <a:t> is a lower bound on total cost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</a:t>
            </a:r>
            <a:r>
              <a:rPr lang="en-US" sz="2400" dirty="0" err="1"/>
              <a:t>subproblem</a:t>
            </a:r>
            <a:r>
              <a:rPr lang="en-US" sz="2400" dirty="0"/>
              <a:t> defines an admissible heuristic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Maximum </a:t>
            </a:r>
            <a:r>
              <a:rPr lang="en-US" sz="2400" dirty="0" err="1"/>
              <a:t>subproblem</a:t>
            </a:r>
            <a:r>
              <a:rPr lang="en-US" sz="2400" dirty="0"/>
              <a:t> cost is also an admissible heuristic</a:t>
            </a:r>
            <a:endParaRPr lang="en-US" sz="25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And one that dominates all individual </a:t>
            </a:r>
            <a:r>
              <a:rPr lang="en-US" sz="2100" dirty="0" err="1"/>
              <a:t>subproblem</a:t>
            </a:r>
            <a:r>
              <a:rPr lang="en-US" sz="2100" dirty="0"/>
              <a:t> heuristics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Much more powerful for eight puzzle than Manhattan distance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Search reduction factor for fifteen puzzle of 1000</a:t>
            </a:r>
          </a:p>
        </p:txBody>
      </p:sp>
      <p:pic>
        <p:nvPicPr>
          <p:cNvPr id="560132" name="Picture 10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935705" y="2318607"/>
            <a:ext cx="3525254" cy="1790525"/>
          </a:xfrm>
        </p:spPr>
      </p:pic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9925" y="265113"/>
            <a:ext cx="7772400" cy="9500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Inventing Admissible Heuristics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2D3A695E-CF49-844C-908C-762332DE520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37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585684"/>
            <a:ext cx="7239000" cy="4281714"/>
          </a:xfrm>
        </p:spPr>
        <p:txBody>
          <a:bodyPr/>
          <a:lstStyle/>
          <a:p>
            <a:r>
              <a:rPr lang="en-US" sz="2400" b="1" dirty="0"/>
              <a:t>Technique 3:</a:t>
            </a:r>
            <a:r>
              <a:rPr lang="en-US" sz="2400" dirty="0"/>
              <a:t> </a:t>
            </a:r>
            <a:r>
              <a:rPr lang="en-US" sz="2400" b="0" dirty="0"/>
              <a:t>Discover admissible heuristics by </a:t>
            </a:r>
            <a:r>
              <a:rPr lang="en-US" sz="2400" dirty="0"/>
              <a:t>learning from experience</a:t>
            </a:r>
          </a:p>
          <a:p>
            <a:pPr lvl="1"/>
            <a:r>
              <a:rPr lang="en-US" sz="2100" dirty="0"/>
              <a:t>Experience in this case means solving many eight puzzles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CC9E-09E1-6A45-8F00-E7419381AEF8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9925" y="265113"/>
            <a:ext cx="7772400" cy="9500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Inventing 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15682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363" y="4571987"/>
            <a:ext cx="2713037" cy="2209813"/>
          </a:xfrm>
          <a:prstGeom prst="rect">
            <a:avLst/>
          </a:prstGeom>
          <a:noFill/>
        </p:spPr>
      </p:pic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19200"/>
            <a:ext cx="8093075" cy="4382967"/>
          </a:xfrm>
        </p:spPr>
        <p:txBody>
          <a:bodyPr>
            <a:normAutofit/>
          </a:bodyPr>
          <a:lstStyle/>
          <a:p>
            <a:r>
              <a:rPr lang="en-US" sz="2400" dirty="0"/>
              <a:t>Search performance is measured in four ways:</a:t>
            </a:r>
            <a:endParaRPr lang="en-US" sz="1800" dirty="0"/>
          </a:p>
          <a:p>
            <a:pPr lvl="1"/>
            <a:r>
              <a:rPr lang="en-US" sz="2000" b="1" dirty="0"/>
              <a:t>Completeness</a:t>
            </a:r>
            <a:r>
              <a:rPr lang="en-US" sz="2000" dirty="0"/>
              <a:t>: </a:t>
            </a:r>
            <a:r>
              <a:rPr lang="en-US" sz="2000" i="1" dirty="0"/>
              <a:t>Does it always find a solution if one exists?</a:t>
            </a:r>
          </a:p>
          <a:p>
            <a:pPr lvl="1"/>
            <a:r>
              <a:rPr lang="en-US" sz="2000" b="1" dirty="0"/>
              <a:t>Optimality</a:t>
            </a:r>
            <a:r>
              <a:rPr lang="en-US" sz="2000" dirty="0"/>
              <a:t>: </a:t>
            </a:r>
            <a:r>
              <a:rPr lang="en-US" sz="2000" i="1" dirty="0"/>
              <a:t>Does it always find least cost path to a solution?</a:t>
            </a:r>
            <a:endParaRPr lang="en-US" sz="2000" dirty="0"/>
          </a:p>
          <a:p>
            <a:pPr lvl="1"/>
            <a:r>
              <a:rPr lang="en-US" sz="2000" b="1" dirty="0"/>
              <a:t>Time Complexity</a:t>
            </a:r>
            <a:r>
              <a:rPr lang="en-US" sz="2000" dirty="0"/>
              <a:t>: </a:t>
            </a:r>
            <a:r>
              <a:rPr lang="en-US" sz="2000" i="1" dirty="0"/>
              <a:t>How long does it take to find a solution?</a:t>
            </a:r>
          </a:p>
          <a:p>
            <a:pPr lvl="1"/>
            <a:r>
              <a:rPr lang="en-US" sz="2000" b="1" dirty="0"/>
              <a:t>Space Complexity</a:t>
            </a:r>
            <a:r>
              <a:rPr lang="en-US" sz="2000" dirty="0"/>
              <a:t>: </a:t>
            </a:r>
            <a:r>
              <a:rPr lang="en-US" i="1" dirty="0"/>
              <a:t>How much memory is needed for the search?</a:t>
            </a:r>
            <a:endParaRPr lang="en-US" sz="2000" i="1" dirty="0"/>
          </a:p>
          <a:p>
            <a:endParaRPr lang="en-US" sz="1200" dirty="0"/>
          </a:p>
          <a:p>
            <a:r>
              <a:rPr lang="en-US" sz="2400" dirty="0"/>
              <a:t>Time and space complexity are assessed in terms of:</a:t>
            </a:r>
            <a:endParaRPr lang="en-US" sz="1800" dirty="0"/>
          </a:p>
          <a:p>
            <a:pPr lvl="1"/>
            <a:r>
              <a:rPr lang="en-US" sz="2000" b="1" i="1" dirty="0"/>
              <a:t>b</a:t>
            </a:r>
            <a:r>
              <a:rPr lang="en-US" sz="2000" dirty="0"/>
              <a:t> - branching factor or max # of children of any node</a:t>
            </a:r>
          </a:p>
          <a:p>
            <a:pPr lvl="1"/>
            <a:r>
              <a:rPr lang="en-US" sz="2000" b="1" i="1" dirty="0"/>
              <a:t>d</a:t>
            </a:r>
            <a:r>
              <a:rPr lang="en-US" sz="2000" dirty="0"/>
              <a:t> - depth of the least-cost solution</a:t>
            </a:r>
          </a:p>
          <a:p>
            <a:pPr lvl="1"/>
            <a:r>
              <a:rPr lang="en-US" sz="2000" b="1" i="1" dirty="0"/>
              <a:t>m</a:t>
            </a:r>
            <a:r>
              <a:rPr lang="en-US" sz="2000" dirty="0"/>
              <a:t> - maximum depth of the search space (may be </a:t>
            </a:r>
            <a:r>
              <a:rPr lang="en-US" sz="2000" b="1" dirty="0">
                <a:sym typeface="Symbol" charset="2"/>
              </a:rPr>
              <a:t></a:t>
            </a:r>
            <a:r>
              <a:rPr lang="en-US" sz="2000" dirty="0"/>
              <a:t>)</a:t>
            </a:r>
            <a:endParaRPr lang="en-US" sz="2400" i="1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132" y="152400"/>
            <a:ext cx="7984067" cy="914400"/>
          </a:xfrm>
        </p:spPr>
        <p:txBody>
          <a:bodyPr/>
          <a:lstStyle/>
          <a:p>
            <a:r>
              <a:rPr lang="en-US" dirty="0"/>
              <a:t>Evaluating Search Performance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F9882A1A-54C6-ED47-AB12-4885DC73A18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228600"/>
            <a:ext cx="8397875" cy="685800"/>
          </a:xfrm>
        </p:spPr>
        <p:txBody>
          <a:bodyPr>
            <a:normAutofit/>
          </a:bodyPr>
          <a:lstStyle/>
          <a:p>
            <a:r>
              <a:rPr lang="en-US" dirty="0"/>
              <a:t>Comparing Uninformed Searches</a:t>
            </a:r>
          </a:p>
        </p:txBody>
      </p:sp>
      <p:sp>
        <p:nvSpPr>
          <p:cNvPr id="174083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/>
          <a:p>
            <a:fld id="{6D60694B-7FF3-724B-9828-A30F72DEDF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9721" y="4572000"/>
            <a:ext cx="77271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kumimoji="1"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285750">
              <a:lnSpc>
                <a:spcPct val="90000"/>
              </a:lnSpc>
              <a:buClr>
                <a:srgbClr val="000000"/>
              </a:buClr>
              <a:defRPr/>
            </a:pPr>
            <a:r>
              <a:rPr kumimoji="1" lang="en-US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b</a:t>
            </a:r>
            <a:r>
              <a:rPr kumimoji="1" lang="en-US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 –  </a:t>
            </a: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max branching factor of the search tree</a:t>
            </a:r>
          </a:p>
          <a:p>
            <a:pPr indent="-285750">
              <a:lnSpc>
                <a:spcPct val="90000"/>
              </a:lnSpc>
              <a:buClr>
                <a:srgbClr val="000000"/>
              </a:buClr>
              <a:defRPr/>
            </a:pPr>
            <a:r>
              <a:rPr kumimoji="1" lang="en-US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d</a:t>
            </a:r>
            <a:r>
              <a:rPr kumimoji="1" lang="en-US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 –  </a:t>
            </a: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depth of the least-cost solution</a:t>
            </a:r>
          </a:p>
          <a:p>
            <a:pPr indent="-285750">
              <a:lnSpc>
                <a:spcPct val="90000"/>
              </a:lnSpc>
              <a:buClr>
                <a:srgbClr val="000000"/>
              </a:buClr>
              <a:defRPr/>
            </a:pPr>
            <a:r>
              <a:rPr kumimoji="1" lang="en-US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m</a:t>
            </a:r>
            <a:r>
              <a:rPr kumimoji="1" lang="en-US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 – </a:t>
            </a: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max depth of the state-space (may be infinity)</a:t>
            </a:r>
          </a:p>
          <a:p>
            <a:pPr indent="-285750">
              <a:lnSpc>
                <a:spcPct val="90000"/>
              </a:lnSpc>
              <a:buClr>
                <a:srgbClr val="000000"/>
              </a:buClr>
              <a:defRPr/>
            </a:pPr>
            <a:r>
              <a:rPr kumimoji="1" lang="en-US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l</a:t>
            </a: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ＭＳ Ｐゴシック" charset="-128"/>
              </a:rPr>
              <a:t> – depth cutoff</a:t>
            </a:r>
          </a:p>
          <a:p>
            <a:pPr indent="-285750">
              <a:lnSpc>
                <a:spcPct val="90000"/>
              </a:lnSpc>
              <a:buClr>
                <a:srgbClr val="000000"/>
              </a:buClr>
              <a:defRPr/>
            </a:pPr>
            <a:r>
              <a:rPr lang="en-US" b="1" i="1" dirty="0">
                <a:latin typeface="Times New Roman"/>
                <a:cs typeface="Times New Roman"/>
              </a:rPr>
              <a:t>C*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Times New Roman"/>
              </a:rPr>
              <a:t>is cost of optimal solution &amp; every action costs at least </a:t>
            </a:r>
            <a:r>
              <a:rPr lang="en-US" b="1" dirty="0" err="1">
                <a:cs typeface="Times New Roman"/>
              </a:rPr>
              <a:t>ε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ＭＳ Ｐゴシック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600" y="1397000"/>
          <a:ext cx="8610600" cy="263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055">
                <a:tc>
                  <a:txBody>
                    <a:bodyPr/>
                    <a:lstStyle/>
                    <a:p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Breadth-</a:t>
                      </a:r>
                    </a:p>
                    <a:p>
                      <a:r>
                        <a:rPr lang="en-US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Uniform</a:t>
                      </a:r>
                    </a:p>
                    <a:p>
                      <a:r>
                        <a:rPr lang="en-US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Depth-</a:t>
                      </a:r>
                    </a:p>
                    <a:p>
                      <a:r>
                        <a:rPr lang="en-US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Depth-</a:t>
                      </a:r>
                    </a:p>
                    <a:p>
                      <a:r>
                        <a:rPr lang="en-US" b="1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Iterative</a:t>
                      </a:r>
                    </a:p>
                    <a:p>
                      <a:r>
                        <a:rPr lang="en-US" b="1" dirty="0"/>
                        <a:t>deepening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Bidirectional</a:t>
                      </a:r>
                    </a:p>
                    <a:p>
                      <a:r>
                        <a:rPr lang="en-US" b="0" dirty="0"/>
                        <a:t>(if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30">
                <a:tc>
                  <a:txBody>
                    <a:bodyPr/>
                    <a:lstStyle/>
                    <a:p>
                      <a:r>
                        <a:rPr lang="en-US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r>
                        <a:rPr kumimoji="1" lang="en-US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3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  <a:r>
                        <a:rPr kumimoji="1" lang="en-US" sz="1800" b="0" i="0" u="none" strike="noStrike" kern="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r>
                        <a:rPr kumimoji="1" lang="en-US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</a:rPr>
                        <a:t>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30">
                <a:tc>
                  <a:txBody>
                    <a:bodyPr/>
                    <a:lstStyle/>
                    <a:p>
                      <a:r>
                        <a:rPr lang="en-US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  <a:p>
                      <a:r>
                        <a:rPr lang="en-US" dirty="0"/>
                        <a:t>If (l</a:t>
                      </a:r>
                      <a:r>
                        <a:rPr kumimoji="1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ＭＳ Ｐゴシック" charset="-128"/>
                          <a:cs typeface="ＭＳ Ｐゴシック" charset="-128"/>
                          <a:sym typeface="Symbol" charset="2"/>
                        </a:rPr>
                        <a:t></a:t>
                      </a:r>
                      <a:r>
                        <a:rPr lang="en-US" dirty="0"/>
                        <a:t>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30">
                <a:tc>
                  <a:txBody>
                    <a:bodyPr/>
                    <a:lstStyle/>
                    <a:p>
                      <a:r>
                        <a:rPr lang="en-US" b="1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209800"/>
            <a:ext cx="952500" cy="25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657699"/>
            <a:ext cx="952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64EC1-17A1-CD4E-BEC5-177AFD6409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8080642" cy="1452100"/>
          </a:xfrm>
        </p:spPr>
        <p:txBody>
          <a:bodyPr>
            <a:normAutofit/>
          </a:bodyPr>
          <a:lstStyle/>
          <a:p>
            <a:r>
              <a:rPr lang="en-US" dirty="0"/>
              <a:t>Informed Search:</a:t>
            </a:r>
            <a:br>
              <a:rPr lang="en-US" dirty="0"/>
            </a:br>
            <a:r>
              <a:rPr lang="en-US" dirty="0"/>
              <a:t>Best-First Search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8818"/>
            <a:ext cx="8382000" cy="4545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Idea:</a:t>
            </a:r>
          </a:p>
          <a:p>
            <a:pPr lvl="1">
              <a:buFontTx/>
              <a:buNone/>
            </a:pPr>
            <a:r>
              <a:rPr lang="en-US" dirty="0"/>
              <a:t>U</a:t>
            </a:r>
            <a:r>
              <a:rPr lang="en-US" sz="2000" b="0" dirty="0"/>
              <a:t>se an evaluation function for each node</a:t>
            </a:r>
          </a:p>
          <a:p>
            <a:pPr lvl="1">
              <a:buFontTx/>
              <a:buNone/>
            </a:pPr>
            <a:r>
              <a:rPr lang="en-US" dirty="0"/>
              <a:t>E</a:t>
            </a:r>
            <a:r>
              <a:rPr lang="en-US" sz="2000" b="0" dirty="0"/>
              <a:t>stimate of </a:t>
            </a:r>
            <a:r>
              <a:rPr lang="en-US" sz="2000" b="0" i="1" dirty="0"/>
              <a:t>“desirability”</a:t>
            </a:r>
          </a:p>
          <a:p>
            <a:pPr lvl="1">
              <a:buFont typeface="Symbol" charset="2"/>
              <a:buChar char="Þ"/>
            </a:pPr>
            <a:r>
              <a:rPr lang="en-US" dirty="0"/>
              <a:t>E</a:t>
            </a:r>
            <a:r>
              <a:rPr lang="en-US" sz="2000" b="0" dirty="0"/>
              <a:t>xpand most desirable unexpanded node.</a:t>
            </a:r>
          </a:p>
          <a:p>
            <a:endParaRPr lang="en-US" dirty="0"/>
          </a:p>
          <a:p>
            <a:r>
              <a:rPr lang="en-US" dirty="0"/>
              <a:t>Implementation:</a:t>
            </a:r>
          </a:p>
          <a:p>
            <a:pPr lvl="1">
              <a:buFontTx/>
              <a:buNone/>
            </a:pPr>
            <a:r>
              <a:rPr lang="en-US" b="1" i="1" dirty="0" err="1"/>
              <a:t>QueueingFn</a:t>
            </a:r>
            <a:r>
              <a:rPr lang="en-US" sz="2000" b="0" dirty="0"/>
              <a:t> = insert successors in decreasing order of desirability</a:t>
            </a:r>
          </a:p>
          <a:p>
            <a:endParaRPr lang="en-US" dirty="0"/>
          </a:p>
          <a:p>
            <a:r>
              <a:rPr lang="en-US" dirty="0"/>
              <a:t>Special cases:</a:t>
            </a:r>
          </a:p>
          <a:p>
            <a:pPr lvl="1">
              <a:buFontTx/>
              <a:buNone/>
            </a:pPr>
            <a:r>
              <a:rPr lang="en-US" dirty="0"/>
              <a:t>G</a:t>
            </a:r>
            <a:r>
              <a:rPr lang="en-US" sz="2000" b="0" dirty="0"/>
              <a:t>reedy Best First Search</a:t>
            </a:r>
          </a:p>
          <a:p>
            <a:pPr lvl="1">
              <a:buFontTx/>
              <a:buNone/>
            </a:pPr>
            <a:r>
              <a:rPr lang="en-US" sz="2000" b="0" dirty="0"/>
              <a:t>A* search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52599" y="242139"/>
            <a:ext cx="2885243" cy="1569695"/>
            <a:chOff x="1524000" y="2869403"/>
            <a:chExt cx="3721883" cy="2024853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525587" y="2869403"/>
              <a:ext cx="449262" cy="882650"/>
              <a:chOff x="1290" y="2209"/>
              <a:chExt cx="283" cy="55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290" y="2209"/>
                <a:ext cx="283" cy="289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320" y="2498"/>
                <a:ext cx="22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5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954213" y="2869403"/>
              <a:ext cx="1397000" cy="882650"/>
              <a:chOff x="1826" y="2198"/>
              <a:chExt cx="880" cy="556"/>
            </a:xfrm>
          </p:grpSpPr>
          <p:grpSp>
            <p:nvGrpSpPr>
              <p:cNvPr id="28" name="Group 19"/>
              <p:cNvGrpSpPr>
                <a:grpSpLocks/>
              </p:cNvGrpSpPr>
              <p:nvPr/>
            </p:nvGrpSpPr>
            <p:grpSpPr bwMode="auto">
              <a:xfrm>
                <a:off x="2387" y="2198"/>
                <a:ext cx="319" cy="556"/>
                <a:chOff x="2422" y="2209"/>
                <a:chExt cx="319" cy="556"/>
              </a:xfrm>
            </p:grpSpPr>
            <p:sp>
              <p:nvSpPr>
                <p:cNvPr id="35" name="Rectangle 8"/>
                <p:cNvSpPr>
                  <a:spLocks noChangeArrowheads="1"/>
                </p:cNvSpPr>
                <p:nvPr/>
              </p:nvSpPr>
              <p:spPr bwMode="auto">
                <a:xfrm>
                  <a:off x="2445" y="2209"/>
                  <a:ext cx="283" cy="289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22" y="2498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17</a:t>
                  </a:r>
                </a:p>
              </p:txBody>
            </p:sp>
          </p:grpSp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2108" y="2198"/>
                <a:ext cx="319" cy="556"/>
                <a:chOff x="2139" y="2209"/>
                <a:chExt cx="319" cy="556"/>
              </a:xfrm>
            </p:grpSpPr>
            <p:sp>
              <p:nvSpPr>
                <p:cNvPr id="33" name="Rectangle 7"/>
                <p:cNvSpPr>
                  <a:spLocks noChangeArrowheads="1"/>
                </p:cNvSpPr>
                <p:nvPr/>
              </p:nvSpPr>
              <p:spPr bwMode="auto">
                <a:xfrm>
                  <a:off x="2162" y="2209"/>
                  <a:ext cx="283" cy="289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9" y="2498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14</a:t>
                  </a:r>
                </a:p>
              </p:txBody>
            </p:sp>
          </p:grpSp>
          <p:grpSp>
            <p:nvGrpSpPr>
              <p:cNvPr id="30" name="Group 17"/>
              <p:cNvGrpSpPr>
                <a:grpSpLocks/>
              </p:cNvGrpSpPr>
              <p:nvPr/>
            </p:nvGrpSpPr>
            <p:grpSpPr bwMode="auto">
              <a:xfrm>
                <a:off x="1826" y="2198"/>
                <a:ext cx="319" cy="556"/>
                <a:chOff x="1856" y="2209"/>
                <a:chExt cx="319" cy="556"/>
              </a:xfrm>
            </p:grpSpPr>
            <p:sp>
              <p:nvSpPr>
                <p:cNvPr id="31" name="Rectangle 6"/>
                <p:cNvSpPr>
                  <a:spLocks noChangeArrowheads="1"/>
                </p:cNvSpPr>
                <p:nvPr/>
              </p:nvSpPr>
              <p:spPr bwMode="auto">
                <a:xfrm>
                  <a:off x="1879" y="2209"/>
                  <a:ext cx="283" cy="289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56" y="2498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12</a:t>
                  </a:r>
                </a:p>
              </p:txBody>
            </p:sp>
          </p:grp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796621" y="2869403"/>
              <a:ext cx="449262" cy="882650"/>
              <a:chOff x="1573" y="2209"/>
              <a:chExt cx="283" cy="556"/>
            </a:xfrm>
          </p:grpSpPr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1573" y="2209"/>
                <a:ext cx="283" cy="289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603" y="2498"/>
                <a:ext cx="22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8</a:t>
                </a:r>
              </a:p>
            </p:txBody>
          </p:sp>
        </p:grpSp>
        <p:sp>
          <p:nvSpPr>
            <p:cNvPr id="9" name="Line 40"/>
            <p:cNvSpPr>
              <a:spLocks noChangeShapeType="1"/>
            </p:cNvSpPr>
            <p:nvPr/>
          </p:nvSpPr>
          <p:spPr bwMode="auto">
            <a:xfrm flipH="1">
              <a:off x="4187020" y="3088480"/>
              <a:ext cx="508000" cy="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1524000" y="4011606"/>
              <a:ext cx="449262" cy="882650"/>
              <a:chOff x="1290" y="1952"/>
              <a:chExt cx="283" cy="556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290" y="1952"/>
                <a:ext cx="283" cy="289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320" y="2241"/>
                <a:ext cx="22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5</a:t>
                </a: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01886" y="4011606"/>
              <a:ext cx="1397000" cy="882650"/>
              <a:chOff x="1826" y="1941"/>
              <a:chExt cx="880" cy="556"/>
            </a:xfrm>
          </p:grpSpPr>
          <p:grpSp>
            <p:nvGrpSpPr>
              <p:cNvPr id="15" name="Group 8"/>
              <p:cNvGrpSpPr>
                <a:grpSpLocks/>
              </p:cNvGrpSpPr>
              <p:nvPr/>
            </p:nvGrpSpPr>
            <p:grpSpPr bwMode="auto">
              <a:xfrm>
                <a:off x="2387" y="1941"/>
                <a:ext cx="319" cy="556"/>
                <a:chOff x="2422" y="1952"/>
                <a:chExt cx="319" cy="556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445" y="1952"/>
                  <a:ext cx="283" cy="289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22" y="2241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17</a:t>
                  </a:r>
                </a:p>
              </p:txBody>
            </p:sp>
          </p:grpSp>
          <p:grpSp>
            <p:nvGrpSpPr>
              <p:cNvPr id="16" name="Group 11"/>
              <p:cNvGrpSpPr>
                <a:grpSpLocks/>
              </p:cNvGrpSpPr>
              <p:nvPr/>
            </p:nvGrpSpPr>
            <p:grpSpPr bwMode="auto">
              <a:xfrm>
                <a:off x="2108" y="1941"/>
                <a:ext cx="319" cy="556"/>
                <a:chOff x="2139" y="1952"/>
                <a:chExt cx="319" cy="556"/>
              </a:xfrm>
            </p:grpSpPr>
            <p:sp>
              <p:nvSpPr>
                <p:cNvPr id="20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2" y="1952"/>
                  <a:ext cx="283" cy="289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9" y="2241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14</a:t>
                  </a:r>
                </a:p>
              </p:txBody>
            </p:sp>
          </p:grpSp>
          <p:grpSp>
            <p:nvGrpSpPr>
              <p:cNvPr id="17" name="Group 14"/>
              <p:cNvGrpSpPr>
                <a:grpSpLocks/>
              </p:cNvGrpSpPr>
              <p:nvPr/>
            </p:nvGrpSpPr>
            <p:grpSpPr bwMode="auto">
              <a:xfrm>
                <a:off x="1826" y="1941"/>
                <a:ext cx="319" cy="556"/>
                <a:chOff x="1856" y="1952"/>
                <a:chExt cx="319" cy="556"/>
              </a:xfrm>
            </p:grpSpPr>
            <p:sp>
              <p:nvSpPr>
                <p:cNvPr id="18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9" y="1952"/>
                  <a:ext cx="283" cy="289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56" y="2241"/>
                  <a:ext cx="319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12</a:t>
                  </a:r>
                </a:p>
              </p:txBody>
            </p:sp>
          </p:grp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979612" y="4011606"/>
              <a:ext cx="449263" cy="882650"/>
              <a:chOff x="1573" y="1952"/>
              <a:chExt cx="283" cy="556"/>
            </a:xfrm>
          </p:grpSpPr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1573" y="1952"/>
                <a:ext cx="283" cy="289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Text Box 19"/>
              <p:cNvSpPr txBox="1">
                <a:spLocks noChangeArrowheads="1"/>
              </p:cNvSpPr>
              <p:nvPr/>
            </p:nvSpPr>
            <p:spPr bwMode="auto">
              <a:xfrm>
                <a:off x="1603" y="2241"/>
                <a:ext cx="22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60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57" y="152718"/>
            <a:ext cx="7356423" cy="761682"/>
          </a:xfrm>
        </p:spPr>
        <p:txBody>
          <a:bodyPr>
            <a:normAutofit/>
          </a:bodyPr>
          <a:lstStyle/>
          <a:p>
            <a:r>
              <a:rPr lang="en-US" dirty="0"/>
              <a:t>Breadth First Search (again)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1280160"/>
            <a:ext cx="7849932" cy="5257800"/>
            <a:chOff x="838200" y="914400"/>
            <a:chExt cx="7849932" cy="5257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914400"/>
              <a:ext cx="7849932" cy="52578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638800" y="4343400"/>
              <a:ext cx="609600" cy="609600"/>
            </a:xfrm>
            <a:prstGeom prst="ellipse">
              <a:avLst/>
            </a:prstGeom>
            <a:solidFill>
              <a:schemeClr val="accent1">
                <a:satMod val="11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42790" y="2548972"/>
              <a:ext cx="609600" cy="609600"/>
            </a:xfrm>
            <a:prstGeom prst="ellipse">
              <a:avLst/>
            </a:prstGeom>
            <a:solidFill>
              <a:srgbClr val="008000">
                <a:alpha val="36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I Spring 2015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Spring 2016 Lecture 1" id="{3DEB5B18-1991-314F-B2D3-377596F114CC}" vid="{6EAB9046-6176-3C41-BE34-A7796FF448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8661</TotalTime>
  <Words>2716</Words>
  <Application>Microsoft Macintosh PowerPoint</Application>
  <PresentationFormat>On-screen Show (4:3)</PresentationFormat>
  <Paragraphs>544</Paragraphs>
  <Slides>54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Helvetica</vt:lpstr>
      <vt:lpstr>Symbol</vt:lpstr>
      <vt:lpstr>Tahoma</vt:lpstr>
      <vt:lpstr>Times New Roman</vt:lpstr>
      <vt:lpstr>Wingdings</vt:lpstr>
      <vt:lpstr>1_AI Spring 2015</vt:lpstr>
      <vt:lpstr>2_AI Spring 2015</vt:lpstr>
      <vt:lpstr>Image</vt:lpstr>
      <vt:lpstr>Equation</vt:lpstr>
      <vt:lpstr>CSCI 561 Foundations of Artificial Intelligence Lecture 5: Informed Search (Chapter 3)</vt:lpstr>
      <vt:lpstr>PowerPoint Presentation</vt:lpstr>
      <vt:lpstr>Tree Search</vt:lpstr>
      <vt:lpstr>Graph Search</vt:lpstr>
      <vt:lpstr>explored_set  Issues</vt:lpstr>
      <vt:lpstr>Evaluating Search Performance</vt:lpstr>
      <vt:lpstr>Comparing Uninformed Searches</vt:lpstr>
      <vt:lpstr>Informed Search: Best-First Search</vt:lpstr>
      <vt:lpstr>Breadth First Search (again)</vt:lpstr>
      <vt:lpstr>Breadth First Search (again)</vt:lpstr>
      <vt:lpstr>Breadth First Search (again)</vt:lpstr>
      <vt:lpstr>Breadth First Search (again)</vt:lpstr>
      <vt:lpstr>Some knowledge could help!</vt:lpstr>
      <vt:lpstr>Map with SLD costs</vt:lpstr>
      <vt:lpstr>Map with SLD costs</vt:lpstr>
      <vt:lpstr>Map with SLD costs</vt:lpstr>
      <vt:lpstr>Greedy Best First Search</vt:lpstr>
      <vt:lpstr>Greedy Best First Search: Arad to Bucharest</vt:lpstr>
      <vt:lpstr>Greedy Best First Search: Arad to Bucharest</vt:lpstr>
      <vt:lpstr>Greedy Best First Search: Arad to Bucharest</vt:lpstr>
      <vt:lpstr>Greedy Best First Search: Arad to Bucharest</vt:lpstr>
      <vt:lpstr>Greedy Best First Search: Arad to Bucharest</vt:lpstr>
      <vt:lpstr>Greedy Best-First Search Evaluation</vt:lpstr>
      <vt:lpstr>Greedy Best-First Search Evaluation</vt:lpstr>
      <vt:lpstr>Greedy Best First Search: Arad to Bucharest</vt:lpstr>
      <vt:lpstr>Greedy Best-First Search Evaluation</vt:lpstr>
      <vt:lpstr>A* Search</vt:lpstr>
      <vt:lpstr>Admissible Heuristics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Optimality of A*: Standard Proof</vt:lpstr>
      <vt:lpstr>Optimality of A*: Graph Search</vt:lpstr>
      <vt:lpstr>Consistency </vt:lpstr>
      <vt:lpstr>Proof of lemma: Pathmax</vt:lpstr>
      <vt:lpstr>f-contours</vt:lpstr>
      <vt:lpstr>f-contours</vt:lpstr>
      <vt:lpstr>A* Evaluation</vt:lpstr>
      <vt:lpstr>Memory-Bounded Heuristic Search </vt:lpstr>
      <vt:lpstr>Recursive Best-First Search</vt:lpstr>
      <vt:lpstr>Recursive Best-First Search</vt:lpstr>
      <vt:lpstr>RBFS Evaluation</vt:lpstr>
      <vt:lpstr>(Simplified) Memory-Bounded A*</vt:lpstr>
      <vt:lpstr>How Can Knowledge Help Search?</vt:lpstr>
      <vt:lpstr>Methods of Knowledge Use</vt:lpstr>
      <vt:lpstr>Heuristic Quality</vt:lpstr>
      <vt:lpstr>Some 8-Puzzle Data</vt:lpstr>
      <vt:lpstr>Heuristic Quality &amp; Dominance</vt:lpstr>
      <vt:lpstr>Inventing Admissible Heuristics</vt:lpstr>
      <vt:lpstr>Inventing Admissible Heuristics</vt:lpstr>
      <vt:lpstr>Inventing Admissible Heuristics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Swartout</dc:creator>
  <cp:lastModifiedBy>Sheila Tejada</cp:lastModifiedBy>
  <cp:revision>423</cp:revision>
  <cp:lastPrinted>2015-01-27T17:17:58Z</cp:lastPrinted>
  <dcterms:created xsi:type="dcterms:W3CDTF">2015-01-25T20:56:49Z</dcterms:created>
  <dcterms:modified xsi:type="dcterms:W3CDTF">2018-09-04T21:16:04Z</dcterms:modified>
</cp:coreProperties>
</file>